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30" r:id="rId2"/>
    <p:sldId id="331" r:id="rId3"/>
    <p:sldId id="332" r:id="rId4"/>
    <p:sldId id="333" r:id="rId5"/>
    <p:sldId id="329" r:id="rId6"/>
  </p:sldIdLst>
  <p:sldSz cx="12190413" cy="6859588"/>
  <p:notesSz cx="9928225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836A"/>
    <a:srgbClr val="23AF80"/>
    <a:srgbClr val="35D7A1"/>
    <a:srgbClr val="FAEAF4"/>
    <a:srgbClr val="FFFBFD"/>
    <a:srgbClr val="FEF4FA"/>
    <a:srgbClr val="FFFFFF"/>
    <a:srgbClr val="EDF2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89" autoAdjust="0"/>
    <p:restoredTop sz="95309" autoAdjust="0"/>
  </p:normalViewPr>
  <p:slideViewPr>
    <p:cSldViewPr>
      <p:cViewPr>
        <p:scale>
          <a:sx n="70" d="100"/>
          <a:sy n="70" d="100"/>
        </p:scale>
        <p:origin x="-2232" y="-99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-1674" y="-114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9E6C7F-322D-4E84-BF16-7FD09A395638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D05271BF-701C-4A5F-9327-B0A4780E9570}">
      <dgm:prSet custT="1"/>
      <dgm:spPr/>
      <dgm:t>
        <a:bodyPr/>
        <a:lstStyle/>
        <a:p>
          <a:pPr algn="just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Этап 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1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: Полная оценка риска АФС и/или ГП, включая оценку рисков вспомогательным веществам и упаковке </a:t>
          </a:r>
        </a:p>
        <a:p>
          <a:pPr algn="just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С подтверждением декларацией от производителя субстанции, поставщика вспомогательных веществ (по шаблону), поставщика упаковки (произвольная форма) и препарата (по шаблону) в формате письма-уведомления</a:t>
          </a:r>
          <a:endParaRPr lang="en-US" sz="1600" dirty="0" smtClean="0">
            <a:latin typeface="Times New Roman" pitchFamily="18" charset="0"/>
            <a:cs typeface="Times New Roman" pitchFamily="18" charset="0"/>
          </a:endParaRPr>
        </a:p>
      </dgm:t>
    </dgm:pt>
    <dgm:pt modelId="{06B01C4C-8FB7-409E-B48F-038E86C6237B}" type="parTrans" cxnId="{D92D27F4-A18F-48E5-8786-268F6E0CCC14}">
      <dgm:prSet/>
      <dgm:spPr/>
      <dgm:t>
        <a:bodyPr/>
        <a:lstStyle/>
        <a:p>
          <a:endParaRPr lang="ru-RU"/>
        </a:p>
      </dgm:t>
    </dgm:pt>
    <dgm:pt modelId="{44AA0941-F0D9-4E8A-A576-4368333A98FD}" type="sibTrans" cxnId="{D92D27F4-A18F-48E5-8786-268F6E0CCC14}">
      <dgm:prSet/>
      <dgm:spPr/>
      <dgm:t>
        <a:bodyPr/>
        <a:lstStyle/>
        <a:p>
          <a:endParaRPr lang="ru-RU"/>
        </a:p>
      </dgm:t>
    </dgm:pt>
    <dgm:pt modelId="{4D0B4BAB-F8CC-4CB5-ACCB-28B05DD544DC}">
      <dgm:prSet custT="1"/>
      <dgm:spPr/>
      <dgm:t>
        <a:bodyPr/>
        <a:lstStyle/>
        <a:p>
          <a:pPr algn="just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Этап 2: В случае выявления риска держатели регистрационных удостоверений должны приступить к подтверждающему тестированию, чтобы подтвердить или опровергнуть наличие 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N-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нитрозаминов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algn="just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Предоставление информации в формате письмо-уведомление и результатов тестирования 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19518E00-D8BD-43D9-A2E1-0D12A71454E2}" type="parTrans" cxnId="{A3F8EA08-840F-4EF6-B0E2-5486AD992BD2}">
      <dgm:prSet/>
      <dgm:spPr/>
      <dgm:t>
        <a:bodyPr/>
        <a:lstStyle/>
        <a:p>
          <a:endParaRPr lang="ru-RU"/>
        </a:p>
      </dgm:t>
    </dgm:pt>
    <dgm:pt modelId="{03B9EA2F-EEE8-41DA-878C-C23EA829B372}" type="sibTrans" cxnId="{A3F8EA08-840F-4EF6-B0E2-5486AD992BD2}">
      <dgm:prSet/>
      <dgm:spPr/>
      <dgm:t>
        <a:bodyPr/>
        <a:lstStyle/>
        <a:p>
          <a:endParaRPr lang="ru-RU"/>
        </a:p>
      </dgm:t>
    </dgm:pt>
    <dgm:pt modelId="{8AE6BB39-685F-43B8-8E40-310A079F4611}">
      <dgm:prSet custT="1"/>
      <dgm:spPr/>
      <dgm:t>
        <a:bodyPr/>
        <a:lstStyle/>
        <a:p>
          <a:pPr algn="just"/>
          <a:endParaRPr lang="ru-RU" sz="1600" dirty="0" smtClean="0">
            <a:latin typeface="Times New Roman" pitchFamily="18" charset="0"/>
            <a:cs typeface="Times New Roman" pitchFamily="18" charset="0"/>
          </a:endParaRPr>
        </a:p>
        <a:p>
          <a:pPr algn="just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Шаг 3: Если присутствие N-</a:t>
          </a:r>
          <a:r>
            <a:rPr lang="ru-RU" sz="1600" dirty="0" err="1" smtClean="0">
              <a:latin typeface="Times New Roman" pitchFamily="18" charset="0"/>
              <a:cs typeface="Times New Roman" pitchFamily="18" charset="0"/>
            </a:rPr>
            <a:t>нитрозаминов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подтверждено, держателям регистрационных удостоверений следует принять эффективные меры по снижению риска путем представления 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вариантов через ВИ</a:t>
          </a:r>
          <a:endParaRPr lang="ru-RU" sz="1600" dirty="0" smtClean="0">
            <a:latin typeface="Times New Roman" pitchFamily="18" charset="0"/>
            <a:cs typeface="Times New Roman" pitchFamily="18" charset="0"/>
          </a:endParaRPr>
        </a:p>
      </dgm:t>
    </dgm:pt>
    <dgm:pt modelId="{04BA478D-1B9C-4AB9-B885-678356A0190D}" type="parTrans" cxnId="{D06E8BF5-3F2E-43F2-9A9A-A3FE0E132512}">
      <dgm:prSet/>
      <dgm:spPr/>
      <dgm:t>
        <a:bodyPr/>
        <a:lstStyle/>
        <a:p>
          <a:endParaRPr lang="ru-RU"/>
        </a:p>
      </dgm:t>
    </dgm:pt>
    <dgm:pt modelId="{BA10E05F-5F89-4AEA-8E64-C88F51F90480}" type="sibTrans" cxnId="{D06E8BF5-3F2E-43F2-9A9A-A3FE0E132512}">
      <dgm:prSet/>
      <dgm:spPr/>
      <dgm:t>
        <a:bodyPr/>
        <a:lstStyle/>
        <a:p>
          <a:endParaRPr lang="ru-RU"/>
        </a:p>
      </dgm:t>
    </dgm:pt>
    <dgm:pt modelId="{365C166C-AB5C-4B98-9473-8AA15CB03BE9}" type="pres">
      <dgm:prSet presAssocID="{099E6C7F-322D-4E84-BF16-7FD09A395638}" presName="CompostProcess" presStyleCnt="0">
        <dgm:presLayoutVars>
          <dgm:dir/>
          <dgm:resizeHandles val="exact"/>
        </dgm:presLayoutVars>
      </dgm:prSet>
      <dgm:spPr/>
    </dgm:pt>
    <dgm:pt modelId="{25B5CAB1-693C-423C-8B87-179E458C12BA}" type="pres">
      <dgm:prSet presAssocID="{099E6C7F-322D-4E84-BF16-7FD09A395638}" presName="arrow" presStyleLbl="bgShp" presStyleIdx="0" presStyleCnt="1"/>
      <dgm:spPr/>
    </dgm:pt>
    <dgm:pt modelId="{8AA57E0E-DAD8-4868-B202-A397180E2161}" type="pres">
      <dgm:prSet presAssocID="{099E6C7F-322D-4E84-BF16-7FD09A395638}" presName="linearProcess" presStyleCnt="0"/>
      <dgm:spPr/>
    </dgm:pt>
    <dgm:pt modelId="{E5B100A7-1D6B-4C7B-9AA1-91D410803363}" type="pres">
      <dgm:prSet presAssocID="{D05271BF-701C-4A5F-9327-B0A4780E9570}" presName="textNode" presStyleLbl="node1" presStyleIdx="0" presStyleCnt="3" custScaleX="120322" custScaleY="250000" custLinFactNeighborX="-227" custLinFactNeighborY="-321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46226C-68A7-4B44-95D0-ADCA6A32377A}" type="pres">
      <dgm:prSet presAssocID="{44AA0941-F0D9-4E8A-A576-4368333A98FD}" presName="sibTrans" presStyleCnt="0"/>
      <dgm:spPr/>
    </dgm:pt>
    <dgm:pt modelId="{27841A22-2DAA-4D06-9623-E39D9C8EBF9D}" type="pres">
      <dgm:prSet presAssocID="{4D0B4BAB-F8CC-4CB5-ACCB-28B05DD544DC}" presName="textNode" presStyleLbl="node1" presStyleIdx="1" presStyleCnt="3" custScaleY="2467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B57FCA-59D2-4176-8233-E1D99A190DA5}" type="pres">
      <dgm:prSet presAssocID="{03B9EA2F-EEE8-41DA-878C-C23EA829B372}" presName="sibTrans" presStyleCnt="0"/>
      <dgm:spPr/>
    </dgm:pt>
    <dgm:pt modelId="{9D2DBA05-F5B2-4838-B1FC-CC020D09883E}" type="pres">
      <dgm:prSet presAssocID="{8AE6BB39-685F-43B8-8E40-310A079F4611}" presName="textNode" presStyleLbl="node1" presStyleIdx="2" presStyleCnt="3" custScaleX="122638" custScaleY="25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60C6F06-A252-4753-B7EE-CC0077388C1F}" type="presOf" srcId="{D05271BF-701C-4A5F-9327-B0A4780E9570}" destId="{E5B100A7-1D6B-4C7B-9AA1-91D410803363}" srcOrd="0" destOrd="0" presId="urn:microsoft.com/office/officeart/2005/8/layout/hProcess9"/>
    <dgm:cxn modelId="{EA9E4083-46CE-47D5-981F-F37469C5B680}" type="presOf" srcId="{4D0B4BAB-F8CC-4CB5-ACCB-28B05DD544DC}" destId="{27841A22-2DAA-4D06-9623-E39D9C8EBF9D}" srcOrd="0" destOrd="0" presId="urn:microsoft.com/office/officeart/2005/8/layout/hProcess9"/>
    <dgm:cxn modelId="{D92D27F4-A18F-48E5-8786-268F6E0CCC14}" srcId="{099E6C7F-322D-4E84-BF16-7FD09A395638}" destId="{D05271BF-701C-4A5F-9327-B0A4780E9570}" srcOrd="0" destOrd="0" parTransId="{06B01C4C-8FB7-409E-B48F-038E86C6237B}" sibTransId="{44AA0941-F0D9-4E8A-A576-4368333A98FD}"/>
    <dgm:cxn modelId="{A3F8EA08-840F-4EF6-B0E2-5486AD992BD2}" srcId="{099E6C7F-322D-4E84-BF16-7FD09A395638}" destId="{4D0B4BAB-F8CC-4CB5-ACCB-28B05DD544DC}" srcOrd="1" destOrd="0" parTransId="{19518E00-D8BD-43D9-A2E1-0D12A71454E2}" sibTransId="{03B9EA2F-EEE8-41DA-878C-C23EA829B372}"/>
    <dgm:cxn modelId="{C41BB38D-5760-49DE-9760-2AA10B0899D8}" type="presOf" srcId="{8AE6BB39-685F-43B8-8E40-310A079F4611}" destId="{9D2DBA05-F5B2-4838-B1FC-CC020D09883E}" srcOrd="0" destOrd="0" presId="urn:microsoft.com/office/officeart/2005/8/layout/hProcess9"/>
    <dgm:cxn modelId="{47AD0C13-B0C1-45FB-9CB2-0C7326F3CD22}" type="presOf" srcId="{099E6C7F-322D-4E84-BF16-7FD09A395638}" destId="{365C166C-AB5C-4B98-9473-8AA15CB03BE9}" srcOrd="0" destOrd="0" presId="urn:microsoft.com/office/officeart/2005/8/layout/hProcess9"/>
    <dgm:cxn modelId="{D06E8BF5-3F2E-43F2-9A9A-A3FE0E132512}" srcId="{099E6C7F-322D-4E84-BF16-7FD09A395638}" destId="{8AE6BB39-685F-43B8-8E40-310A079F4611}" srcOrd="2" destOrd="0" parTransId="{04BA478D-1B9C-4AB9-B885-678356A0190D}" sibTransId="{BA10E05F-5F89-4AEA-8E64-C88F51F90480}"/>
    <dgm:cxn modelId="{EB1E30C0-31FE-45FB-BEC0-F904B46A0931}" type="presParOf" srcId="{365C166C-AB5C-4B98-9473-8AA15CB03BE9}" destId="{25B5CAB1-693C-423C-8B87-179E458C12BA}" srcOrd="0" destOrd="0" presId="urn:microsoft.com/office/officeart/2005/8/layout/hProcess9"/>
    <dgm:cxn modelId="{65A18DB4-EE7F-4E7A-9D36-3AA780588DCE}" type="presParOf" srcId="{365C166C-AB5C-4B98-9473-8AA15CB03BE9}" destId="{8AA57E0E-DAD8-4868-B202-A397180E2161}" srcOrd="1" destOrd="0" presId="urn:microsoft.com/office/officeart/2005/8/layout/hProcess9"/>
    <dgm:cxn modelId="{29875425-C555-4E3E-8177-7439808DCA6B}" type="presParOf" srcId="{8AA57E0E-DAD8-4868-B202-A397180E2161}" destId="{E5B100A7-1D6B-4C7B-9AA1-91D410803363}" srcOrd="0" destOrd="0" presId="urn:microsoft.com/office/officeart/2005/8/layout/hProcess9"/>
    <dgm:cxn modelId="{B89B7190-E91B-4981-BBD7-42A262D1379F}" type="presParOf" srcId="{8AA57E0E-DAD8-4868-B202-A397180E2161}" destId="{3D46226C-68A7-4B44-95D0-ADCA6A32377A}" srcOrd="1" destOrd="0" presId="urn:microsoft.com/office/officeart/2005/8/layout/hProcess9"/>
    <dgm:cxn modelId="{DEBB6F3B-C54A-472F-AE30-D12B8236B9B7}" type="presParOf" srcId="{8AA57E0E-DAD8-4868-B202-A397180E2161}" destId="{27841A22-2DAA-4D06-9623-E39D9C8EBF9D}" srcOrd="2" destOrd="0" presId="urn:microsoft.com/office/officeart/2005/8/layout/hProcess9"/>
    <dgm:cxn modelId="{87E69DCA-3FFB-4E2E-A20B-730503703E36}" type="presParOf" srcId="{8AA57E0E-DAD8-4868-B202-A397180E2161}" destId="{27B57FCA-59D2-4176-8233-E1D99A190DA5}" srcOrd="3" destOrd="0" presId="urn:microsoft.com/office/officeart/2005/8/layout/hProcess9"/>
    <dgm:cxn modelId="{97120064-5AA0-498A-9028-210DC8E8EA40}" type="presParOf" srcId="{8AA57E0E-DAD8-4868-B202-A397180E2161}" destId="{9D2DBA05-F5B2-4838-B1FC-CC020D09883E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B5CAB1-693C-423C-8B87-179E458C12BA}">
      <dsp:nvSpPr>
        <dsp:cNvPr id="0" name=""/>
        <dsp:cNvSpPr/>
      </dsp:nvSpPr>
      <dsp:spPr>
        <a:xfrm>
          <a:off x="905390" y="0"/>
          <a:ext cx="10261089" cy="504056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B100A7-1D6B-4C7B-9AA1-91D410803363}">
      <dsp:nvSpPr>
        <dsp:cNvPr id="0" name=""/>
        <dsp:cNvSpPr/>
      </dsp:nvSpPr>
      <dsp:spPr>
        <a:xfrm>
          <a:off x="191276" y="0"/>
          <a:ext cx="3795911" cy="5040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Этап 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1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: Полная оценка риска АФС и/или ГП, включая оценку рисков вспомогательным веществам и упаковке 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С подтверждением декларацией от производителя субстанции, поставщика вспомогательных веществ (по шаблону), поставщика упаковки (произвольная форма) и препарата (по шаблону) в формате письма-уведомления</a:t>
          </a:r>
          <a:endParaRPr lang="en-US" sz="160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376577" y="185301"/>
        <a:ext cx="3425309" cy="4669958"/>
      </dsp:txXfrm>
    </dsp:sp>
    <dsp:sp modelId="{27841A22-2DAA-4D06-9623-E39D9C8EBF9D}">
      <dsp:nvSpPr>
        <dsp:cNvPr id="0" name=""/>
        <dsp:cNvSpPr/>
      </dsp:nvSpPr>
      <dsp:spPr>
        <a:xfrm>
          <a:off x="4422005" y="32723"/>
          <a:ext cx="3154793" cy="49751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Этап 2: В случае выявления риска держатели регистрационных удостоверений должны приступить к подтверждающему тестированию, чтобы подтвердить или опровергнуть наличие 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N-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нитрозаминов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Предоставление информации в формате письмо-уведомление и результатов тестирования 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576009" y="186727"/>
        <a:ext cx="2846785" cy="4667105"/>
      </dsp:txXfrm>
    </dsp:sp>
    <dsp:sp modelId="{9D2DBA05-F5B2-4838-B1FC-CC020D09883E}">
      <dsp:nvSpPr>
        <dsp:cNvPr id="0" name=""/>
        <dsp:cNvSpPr/>
      </dsp:nvSpPr>
      <dsp:spPr>
        <a:xfrm>
          <a:off x="8010632" y="0"/>
          <a:ext cx="3868976" cy="5040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Шаг 3: Если присутствие N-</a:t>
          </a:r>
          <a:r>
            <a:rPr lang="ru-RU" sz="1600" kern="1200" dirty="0" err="1" smtClean="0">
              <a:latin typeface="Times New Roman" pitchFamily="18" charset="0"/>
              <a:cs typeface="Times New Roman" pitchFamily="18" charset="0"/>
            </a:rPr>
            <a:t>нитрозаминов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подтверждено, держателям регистрационных удостоверений следует принять эффективные меры по снижению риска путем представления 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вариантов через ВИ</a:t>
          </a:r>
          <a:endParaRPr lang="ru-RU" sz="160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8199500" y="188868"/>
        <a:ext cx="3491240" cy="46628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3234" cy="339776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677" y="0"/>
            <a:ext cx="4303232" cy="339776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r">
              <a:defRPr sz="1200"/>
            </a:lvl1pPr>
          </a:lstStyle>
          <a:p>
            <a:fld id="{444FAE4E-647A-4770-A8E8-22A89D30DF32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6456815"/>
            <a:ext cx="4303234" cy="339776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677" y="6456815"/>
            <a:ext cx="4303232" cy="339776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r">
              <a:defRPr sz="1200"/>
            </a:lvl1pPr>
          </a:lstStyle>
          <a:p>
            <a:fld id="{545A0A05-8CEA-4866-8DB5-8AA863DCD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359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2231" cy="339883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697" y="1"/>
            <a:ext cx="4302231" cy="339883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r">
              <a:defRPr sz="1200"/>
            </a:lvl1pPr>
          </a:lstStyle>
          <a:p>
            <a:fld id="{65747192-4AC1-4D24-A47E-792017C095CB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98750" y="509588"/>
            <a:ext cx="45307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3" tIns="45651" rIns="91303" bIns="4565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823" y="3228896"/>
            <a:ext cx="7942579" cy="3058953"/>
          </a:xfrm>
          <a:prstGeom prst="rect">
            <a:avLst/>
          </a:prstGeom>
        </p:spPr>
        <p:txBody>
          <a:bodyPr vert="horz" lIns="91303" tIns="45651" rIns="91303" bIns="4565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2231" cy="339883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697" y="6456612"/>
            <a:ext cx="4302231" cy="339883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r">
              <a:defRPr sz="1200"/>
            </a:lvl1pPr>
          </a:lstStyle>
          <a:p>
            <a:fld id="{F917D025-2726-4D14-A11B-3468E7239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072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282" y="2130922"/>
            <a:ext cx="10361851" cy="147036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563" y="3887100"/>
            <a:ext cx="8533289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2373-1593-46EC-BDB9-C43E8A6419E7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5FED8-2259-444D-94E6-8696131947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741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2373-1593-46EC-BDB9-C43E8A6419E7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5FED8-2259-444D-94E6-8696131947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410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8050" y="206422"/>
            <a:ext cx="2742843" cy="438886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522" y="206422"/>
            <a:ext cx="8025355" cy="43888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2373-1593-46EC-BDB9-C43E8A6419E7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5FED8-2259-444D-94E6-8696131947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0083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2373-1593-46EC-BDB9-C43E8A6419E7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5FED8-2259-444D-94E6-8696131947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1086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960" y="4407922"/>
            <a:ext cx="10361851" cy="136239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960" y="2907386"/>
            <a:ext cx="10361851" cy="150053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2373-1593-46EC-BDB9-C43E8A6419E7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5FED8-2259-444D-94E6-8696131947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805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522" y="1200428"/>
            <a:ext cx="5384099" cy="33948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6794" y="1200428"/>
            <a:ext cx="5384099" cy="33948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2373-1593-46EC-BDB9-C43E8A6419E7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5FED8-2259-444D-94E6-8696131947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121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10971372" cy="114326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535469"/>
            <a:ext cx="5386216" cy="639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521" y="2175378"/>
            <a:ext cx="5386216" cy="39522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565" y="1535469"/>
            <a:ext cx="5388332" cy="639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2565" y="2175378"/>
            <a:ext cx="5388332" cy="39522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2373-1593-46EC-BDB9-C43E8A6419E7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5FED8-2259-444D-94E6-8696131947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752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2373-1593-46EC-BDB9-C43E8A6419E7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5FED8-2259-444D-94E6-8696131947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436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2373-1593-46EC-BDB9-C43E8A6419E7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5FED8-2259-444D-94E6-8696131947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2260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4" y="273112"/>
            <a:ext cx="4010562" cy="11623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114" y="273117"/>
            <a:ext cx="6814779" cy="58544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524" y="1435437"/>
            <a:ext cx="4010562" cy="4692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2373-1593-46EC-BDB9-C43E8A6419E7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5FED8-2259-444D-94E6-8696131947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768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406" y="4801712"/>
            <a:ext cx="7314248" cy="56687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406" y="612916"/>
            <a:ext cx="7314248" cy="41157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406" y="5368584"/>
            <a:ext cx="7314248" cy="8050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2373-1593-46EC-BDB9-C43E8A6419E7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5FED8-2259-444D-94E6-8696131947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514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10971372" cy="11432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600572"/>
            <a:ext cx="10971372" cy="45270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520" y="6357824"/>
            <a:ext cx="2844430" cy="3652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22373-1593-46EC-BDB9-C43E8A6419E7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059" y="6357824"/>
            <a:ext cx="3860297" cy="3652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6463" y="6357824"/>
            <a:ext cx="2844430" cy="3652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5FED8-2259-444D-94E6-8696131947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992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5" descr="D:\НЦЭЛС\Презентации\Форма для презентации\Материалы и всякие штуки для презентации\фон 2 НЦЭЛС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6" y="-3362"/>
            <a:ext cx="12195769" cy="686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9" name="Прямая соединительная линия 78"/>
          <p:cNvCxnSpPr/>
          <p:nvPr/>
        </p:nvCxnSpPr>
        <p:spPr>
          <a:xfrm>
            <a:off x="0" y="405458"/>
            <a:ext cx="10271670" cy="0"/>
          </a:xfrm>
          <a:prstGeom prst="line">
            <a:avLst/>
          </a:prstGeom>
          <a:ln w="2540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>
            <a:off x="0" y="463179"/>
            <a:ext cx="9844384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6" y="209550"/>
            <a:ext cx="11993115" cy="643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337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5" descr="D:\НЦЭЛС\Презентации\Форма для презентации\Материалы и всякие штуки для презентации\фон 2 НЦЭЛС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6" y="-3362"/>
            <a:ext cx="12195769" cy="686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9" name="Прямая соединительная линия 78"/>
          <p:cNvCxnSpPr/>
          <p:nvPr/>
        </p:nvCxnSpPr>
        <p:spPr>
          <a:xfrm>
            <a:off x="0" y="405458"/>
            <a:ext cx="10271670" cy="0"/>
          </a:xfrm>
          <a:prstGeom prst="line">
            <a:avLst/>
          </a:prstGeom>
          <a:ln w="2540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>
            <a:off x="0" y="463179"/>
            <a:ext cx="9844384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50" y="261442"/>
            <a:ext cx="11665296" cy="6336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389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5" descr="D:\НЦЭЛС\Презентации\Форма для презентации\Материалы и всякие штуки для презентации\фон 2 НЦЭЛС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6" y="-3362"/>
            <a:ext cx="12195769" cy="686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9" name="Прямая соединительная линия 78"/>
          <p:cNvCxnSpPr/>
          <p:nvPr/>
        </p:nvCxnSpPr>
        <p:spPr>
          <a:xfrm>
            <a:off x="0" y="405458"/>
            <a:ext cx="10271670" cy="0"/>
          </a:xfrm>
          <a:prstGeom prst="line">
            <a:avLst/>
          </a:prstGeom>
          <a:ln w="2540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>
            <a:off x="0" y="463179"/>
            <a:ext cx="9844384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50" y="189435"/>
            <a:ext cx="11881319" cy="6336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153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Требования 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исследованиям </a:t>
            </a:r>
            <a:r>
              <a:rPr lang="ru-RU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состоит из следующих 3 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шагов: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3" descr="C:\Users\a.iklasova\Desktop\нитрозамины коррект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413570"/>
            <a:ext cx="12190413" cy="5446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076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Предоставление результатов по этапам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2734870"/>
              </p:ext>
            </p:extLst>
          </p:nvPr>
        </p:nvGraphicFramePr>
        <p:xfrm>
          <a:off x="0" y="1629594"/>
          <a:ext cx="1207187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67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16943</TotalTime>
  <Words>113</Words>
  <Application>Microsoft Office PowerPoint</Application>
  <PresentationFormat>Произвольный</PresentationFormat>
  <Paragraphs>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Требования к исследованиям состоит из следующих 3 шагов:</vt:lpstr>
      <vt:lpstr>Предоставление результатов по этапам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Зиперов Ахтам Таиржанович</dc:creator>
  <cp:lastModifiedBy>Эксперт</cp:lastModifiedBy>
  <cp:revision>672</cp:revision>
  <cp:lastPrinted>2019-12-04T06:53:50Z</cp:lastPrinted>
  <dcterms:created xsi:type="dcterms:W3CDTF">2019-03-28T08:18:15Z</dcterms:created>
  <dcterms:modified xsi:type="dcterms:W3CDTF">2023-06-06T06:25:26Z</dcterms:modified>
</cp:coreProperties>
</file>