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5"/>
  </p:notesMasterIdLst>
  <p:sldIdLst>
    <p:sldId id="262" r:id="rId2"/>
    <p:sldId id="288" r:id="rId3"/>
    <p:sldId id="300" r:id="rId4"/>
    <p:sldId id="291" r:id="rId5"/>
    <p:sldId id="271" r:id="rId6"/>
    <p:sldId id="275" r:id="rId7"/>
    <p:sldId id="276" r:id="rId8"/>
    <p:sldId id="297" r:id="rId9"/>
    <p:sldId id="296" r:id="rId10"/>
    <p:sldId id="299" r:id="rId11"/>
    <p:sldId id="269" r:id="rId12"/>
    <p:sldId id="278" r:id="rId13"/>
    <p:sldId id="277" r:id="rId14"/>
    <p:sldId id="279" r:id="rId15"/>
    <p:sldId id="280" r:id="rId16"/>
    <p:sldId id="282" r:id="rId17"/>
    <p:sldId id="281" r:id="rId18"/>
    <p:sldId id="283" r:id="rId19"/>
    <p:sldId id="322" r:id="rId20"/>
    <p:sldId id="284" r:id="rId21"/>
    <p:sldId id="301" r:id="rId22"/>
    <p:sldId id="302" r:id="rId23"/>
    <p:sldId id="303" r:id="rId24"/>
    <p:sldId id="304" r:id="rId25"/>
    <p:sldId id="323" r:id="rId26"/>
    <p:sldId id="324" r:id="rId27"/>
    <p:sldId id="325" r:id="rId28"/>
    <p:sldId id="326" r:id="rId29"/>
    <p:sldId id="327" r:id="rId30"/>
    <p:sldId id="328" r:id="rId31"/>
    <p:sldId id="341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CCFF"/>
    <a:srgbClr val="66FFFF"/>
    <a:srgbClr val="FF5050"/>
    <a:srgbClr val="CCECFF"/>
    <a:srgbClr val="FF6600"/>
    <a:srgbClr val="339828"/>
    <a:srgbClr val="3399FF"/>
    <a:srgbClr val="E9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292F3-3205-48E5-862B-08411F37B71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D6F2835-454E-4680-BE84-6B25DF8F02D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/>
            <a:t>ПЭ</a:t>
          </a:r>
        </a:p>
        <a:p>
          <a:r>
            <a:rPr lang="ru-RU" sz="2000" dirty="0" smtClean="0"/>
            <a:t>35 (15-20)</a:t>
          </a:r>
        </a:p>
        <a:p>
          <a:r>
            <a:rPr lang="ru-RU" sz="2000" dirty="0" smtClean="0"/>
            <a:t>дней</a:t>
          </a:r>
          <a:endParaRPr lang="ru-RU" sz="2000" dirty="0"/>
        </a:p>
      </dgm:t>
    </dgm:pt>
    <dgm:pt modelId="{C2E24168-D9E8-436B-91A8-5D035E97D65D}" type="parTrans" cxnId="{F4DC30E2-12E0-4BE1-BB44-9880A98D4D45}">
      <dgm:prSet/>
      <dgm:spPr/>
      <dgm:t>
        <a:bodyPr/>
        <a:lstStyle/>
        <a:p>
          <a:endParaRPr lang="ru-RU"/>
        </a:p>
      </dgm:t>
    </dgm:pt>
    <dgm:pt modelId="{B8BEEBF3-81FD-49A4-8ECA-005824958C1E}" type="sibTrans" cxnId="{F4DC30E2-12E0-4BE1-BB44-9880A98D4D45}">
      <dgm:prSet/>
      <dgm:spPr/>
      <dgm:t>
        <a:bodyPr/>
        <a:lstStyle/>
        <a:p>
          <a:endParaRPr lang="ru-RU"/>
        </a:p>
      </dgm:t>
    </dgm:pt>
    <dgm:pt modelId="{F0AF0A60-169F-4E78-BDFA-755C14F768B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/>
            <a:t>Ответ на запрос</a:t>
          </a:r>
        </a:p>
        <a:p>
          <a:r>
            <a:rPr lang="ru-RU" sz="2000" dirty="0" smtClean="0"/>
            <a:t>30 дней</a:t>
          </a:r>
          <a:endParaRPr lang="ru-RU" sz="2000" dirty="0"/>
        </a:p>
      </dgm:t>
    </dgm:pt>
    <dgm:pt modelId="{7504AAF0-1681-4943-8F36-7DA2BA8D5909}" type="parTrans" cxnId="{00D43F14-74BB-4CAE-ABE3-B1A167D6CB3A}">
      <dgm:prSet/>
      <dgm:spPr/>
      <dgm:t>
        <a:bodyPr/>
        <a:lstStyle/>
        <a:p>
          <a:endParaRPr lang="ru-RU"/>
        </a:p>
      </dgm:t>
    </dgm:pt>
    <dgm:pt modelId="{9B147B99-85FB-4025-99F9-9025AE77C30C}" type="sibTrans" cxnId="{00D43F14-74BB-4CAE-ABE3-B1A167D6CB3A}">
      <dgm:prSet/>
      <dgm:spPr/>
      <dgm:t>
        <a:bodyPr/>
        <a:lstStyle/>
        <a:p>
          <a:endParaRPr lang="ru-RU"/>
        </a:p>
      </dgm:t>
    </dgm:pt>
    <dgm:pt modelId="{FD0AC6BD-5F99-477F-BF3A-04992618C4F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 smtClean="0"/>
            <a:t>Приостановка на 60 дней</a:t>
          </a:r>
          <a:endParaRPr lang="ru-RU" sz="2400" dirty="0"/>
        </a:p>
      </dgm:t>
    </dgm:pt>
    <dgm:pt modelId="{DA7B4BA4-D343-4FDB-A06F-BD9C9F8ADED4}" type="parTrans" cxnId="{FF969CA2-060E-4061-9F74-FB12D88B1E0C}">
      <dgm:prSet/>
      <dgm:spPr/>
      <dgm:t>
        <a:bodyPr/>
        <a:lstStyle/>
        <a:p>
          <a:endParaRPr lang="ru-RU"/>
        </a:p>
      </dgm:t>
    </dgm:pt>
    <dgm:pt modelId="{CC77F738-CE81-45D7-A35F-BC42163D2EC0}" type="sibTrans" cxnId="{FF969CA2-060E-4061-9F74-FB12D88B1E0C}">
      <dgm:prSet/>
      <dgm:spPr/>
      <dgm:t>
        <a:bodyPr/>
        <a:lstStyle/>
        <a:p>
          <a:endParaRPr lang="ru-RU"/>
        </a:p>
      </dgm:t>
    </dgm:pt>
    <dgm:pt modelId="{E5EBB0C3-810D-42CF-8857-ABB5AAC72554}" type="pres">
      <dgm:prSet presAssocID="{709292F3-3205-48E5-862B-08411F37B71F}" presName="Name0" presStyleCnt="0">
        <dgm:presLayoutVars>
          <dgm:dir/>
          <dgm:animLvl val="lvl"/>
          <dgm:resizeHandles val="exact"/>
        </dgm:presLayoutVars>
      </dgm:prSet>
      <dgm:spPr/>
    </dgm:pt>
    <dgm:pt modelId="{2A9408C6-922D-4AAC-9184-FDA1098131B7}" type="pres">
      <dgm:prSet presAssocID="{6D6F2835-454E-4680-BE84-6B25DF8F02DD}" presName="Name8" presStyleCnt="0"/>
      <dgm:spPr/>
    </dgm:pt>
    <dgm:pt modelId="{1EE4BC2D-8239-4CE5-A8F5-AEAD2385C30B}" type="pres">
      <dgm:prSet presAssocID="{6D6F2835-454E-4680-BE84-6B25DF8F02DD}" presName="level" presStyleLbl="node1" presStyleIdx="0" presStyleCnt="3" custScaleX="102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0D656-5EB2-4081-9630-46B13D62A6A3}" type="pres">
      <dgm:prSet presAssocID="{6D6F2835-454E-4680-BE84-6B25DF8F02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0F619-1759-4F92-BAD4-64E675458021}" type="pres">
      <dgm:prSet presAssocID="{F0AF0A60-169F-4E78-BDFA-755C14F768B6}" presName="Name8" presStyleCnt="0"/>
      <dgm:spPr/>
    </dgm:pt>
    <dgm:pt modelId="{CFE6BE87-06F7-4AA5-90EF-B04CFC3E7847}" type="pres">
      <dgm:prSet presAssocID="{F0AF0A60-169F-4E78-BDFA-755C14F768B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78797-C2C4-4877-8B99-FBC46043101B}" type="pres">
      <dgm:prSet presAssocID="{F0AF0A60-169F-4E78-BDFA-755C14F768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340F-310A-45D7-A112-767F08ADB448}" type="pres">
      <dgm:prSet presAssocID="{FD0AC6BD-5F99-477F-BF3A-04992618C4F4}" presName="Name8" presStyleCnt="0"/>
      <dgm:spPr/>
    </dgm:pt>
    <dgm:pt modelId="{185FA7F1-8907-43AE-AA5F-EEAFE30644DD}" type="pres">
      <dgm:prSet presAssocID="{FD0AC6BD-5F99-477F-BF3A-04992618C4F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E845B-1B5E-4C4D-8582-918751BE3E58}" type="pres">
      <dgm:prSet presAssocID="{FD0AC6BD-5F99-477F-BF3A-04992618C4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EB1A6-653F-4B63-89A3-CF8A766FBFF1}" type="presOf" srcId="{6D6F2835-454E-4680-BE84-6B25DF8F02DD}" destId="{3DB0D656-5EB2-4081-9630-46B13D62A6A3}" srcOrd="1" destOrd="0" presId="urn:microsoft.com/office/officeart/2005/8/layout/pyramid1"/>
    <dgm:cxn modelId="{043AE039-94C5-4D07-BEEB-4B4D98D7390A}" type="presOf" srcId="{FD0AC6BD-5F99-477F-BF3A-04992618C4F4}" destId="{185FA7F1-8907-43AE-AA5F-EEAFE30644DD}" srcOrd="0" destOrd="0" presId="urn:microsoft.com/office/officeart/2005/8/layout/pyramid1"/>
    <dgm:cxn modelId="{AE48DD40-AD16-44D3-B34D-4F1F4E7173C7}" type="presOf" srcId="{709292F3-3205-48E5-862B-08411F37B71F}" destId="{E5EBB0C3-810D-42CF-8857-ABB5AAC72554}" srcOrd="0" destOrd="0" presId="urn:microsoft.com/office/officeart/2005/8/layout/pyramid1"/>
    <dgm:cxn modelId="{AC4636F8-A128-42A5-97FE-E78AD969D90E}" type="presOf" srcId="{F0AF0A60-169F-4E78-BDFA-755C14F768B6}" destId="{22478797-C2C4-4877-8B99-FBC46043101B}" srcOrd="1" destOrd="0" presId="urn:microsoft.com/office/officeart/2005/8/layout/pyramid1"/>
    <dgm:cxn modelId="{6AAA449D-343D-4022-8E6C-D57046CB4650}" type="presOf" srcId="{FD0AC6BD-5F99-477F-BF3A-04992618C4F4}" destId="{ACEE845B-1B5E-4C4D-8582-918751BE3E58}" srcOrd="1" destOrd="0" presId="urn:microsoft.com/office/officeart/2005/8/layout/pyramid1"/>
    <dgm:cxn modelId="{EAD28261-36B4-4AF2-A2DD-A52F7DCF6634}" type="presOf" srcId="{6D6F2835-454E-4680-BE84-6B25DF8F02DD}" destId="{1EE4BC2D-8239-4CE5-A8F5-AEAD2385C30B}" srcOrd="0" destOrd="0" presId="urn:microsoft.com/office/officeart/2005/8/layout/pyramid1"/>
    <dgm:cxn modelId="{F4DC30E2-12E0-4BE1-BB44-9880A98D4D45}" srcId="{709292F3-3205-48E5-862B-08411F37B71F}" destId="{6D6F2835-454E-4680-BE84-6B25DF8F02DD}" srcOrd="0" destOrd="0" parTransId="{C2E24168-D9E8-436B-91A8-5D035E97D65D}" sibTransId="{B8BEEBF3-81FD-49A4-8ECA-005824958C1E}"/>
    <dgm:cxn modelId="{00D43F14-74BB-4CAE-ABE3-B1A167D6CB3A}" srcId="{709292F3-3205-48E5-862B-08411F37B71F}" destId="{F0AF0A60-169F-4E78-BDFA-755C14F768B6}" srcOrd="1" destOrd="0" parTransId="{7504AAF0-1681-4943-8F36-7DA2BA8D5909}" sibTransId="{9B147B99-85FB-4025-99F9-9025AE77C30C}"/>
    <dgm:cxn modelId="{27943F40-0433-4115-9985-5789ECA6F634}" type="presOf" srcId="{F0AF0A60-169F-4E78-BDFA-755C14F768B6}" destId="{CFE6BE87-06F7-4AA5-90EF-B04CFC3E7847}" srcOrd="0" destOrd="0" presId="urn:microsoft.com/office/officeart/2005/8/layout/pyramid1"/>
    <dgm:cxn modelId="{FF969CA2-060E-4061-9F74-FB12D88B1E0C}" srcId="{709292F3-3205-48E5-862B-08411F37B71F}" destId="{FD0AC6BD-5F99-477F-BF3A-04992618C4F4}" srcOrd="2" destOrd="0" parTransId="{DA7B4BA4-D343-4FDB-A06F-BD9C9F8ADED4}" sibTransId="{CC77F738-CE81-45D7-A35F-BC42163D2EC0}"/>
    <dgm:cxn modelId="{E239ED3C-3632-4D3C-B273-35B27EDA1388}" type="presParOf" srcId="{E5EBB0C3-810D-42CF-8857-ABB5AAC72554}" destId="{2A9408C6-922D-4AAC-9184-FDA1098131B7}" srcOrd="0" destOrd="0" presId="urn:microsoft.com/office/officeart/2005/8/layout/pyramid1"/>
    <dgm:cxn modelId="{7142E3BC-392D-49D3-ABBC-B1FBDE04F27B}" type="presParOf" srcId="{2A9408C6-922D-4AAC-9184-FDA1098131B7}" destId="{1EE4BC2D-8239-4CE5-A8F5-AEAD2385C30B}" srcOrd="0" destOrd="0" presId="urn:microsoft.com/office/officeart/2005/8/layout/pyramid1"/>
    <dgm:cxn modelId="{D3A0D67F-E654-4AE8-9451-AC7560EC0949}" type="presParOf" srcId="{2A9408C6-922D-4AAC-9184-FDA1098131B7}" destId="{3DB0D656-5EB2-4081-9630-46B13D62A6A3}" srcOrd="1" destOrd="0" presId="urn:microsoft.com/office/officeart/2005/8/layout/pyramid1"/>
    <dgm:cxn modelId="{BCFABA8E-BDF8-4023-B8BA-EF2D2F76A894}" type="presParOf" srcId="{E5EBB0C3-810D-42CF-8857-ABB5AAC72554}" destId="{2110F619-1759-4F92-BAD4-64E675458021}" srcOrd="1" destOrd="0" presId="urn:microsoft.com/office/officeart/2005/8/layout/pyramid1"/>
    <dgm:cxn modelId="{1F3F408E-3478-4243-B28F-0CE6077B7DBD}" type="presParOf" srcId="{2110F619-1759-4F92-BAD4-64E675458021}" destId="{CFE6BE87-06F7-4AA5-90EF-B04CFC3E7847}" srcOrd="0" destOrd="0" presId="urn:microsoft.com/office/officeart/2005/8/layout/pyramid1"/>
    <dgm:cxn modelId="{3AB3A8D8-11E6-495F-97C4-512C996D47E7}" type="presParOf" srcId="{2110F619-1759-4F92-BAD4-64E675458021}" destId="{22478797-C2C4-4877-8B99-FBC46043101B}" srcOrd="1" destOrd="0" presId="urn:microsoft.com/office/officeart/2005/8/layout/pyramid1"/>
    <dgm:cxn modelId="{C16ACE8B-1EB9-4C28-BD0E-CF17D6659050}" type="presParOf" srcId="{E5EBB0C3-810D-42CF-8857-ABB5AAC72554}" destId="{65BC340F-310A-45D7-A112-767F08ADB448}" srcOrd="2" destOrd="0" presId="urn:microsoft.com/office/officeart/2005/8/layout/pyramid1"/>
    <dgm:cxn modelId="{CDD28FA0-7E41-4F5D-B06D-4082F2293BA9}" type="presParOf" srcId="{65BC340F-310A-45D7-A112-767F08ADB448}" destId="{185FA7F1-8907-43AE-AA5F-EEAFE30644DD}" srcOrd="0" destOrd="0" presId="urn:microsoft.com/office/officeart/2005/8/layout/pyramid1"/>
    <dgm:cxn modelId="{5F768BD5-334C-4E02-A965-59CAF8B5F810}" type="presParOf" srcId="{65BC340F-310A-45D7-A112-767F08ADB448}" destId="{ACEE845B-1B5E-4C4D-8582-918751BE3E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889B6-8361-4BBD-9FB1-6F79505C93A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4A77-9E5D-4EBF-B16A-38DE44313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2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D0005-F20E-4960-9A8C-14052A67076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3A4A-E013-4034-83F7-1C73AC8BBF06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BE3D8-6ECB-4DA7-9199-4F54C3AC9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3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8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0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524000"/>
            <a:ext cx="6630888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60AA-B3DC-4317-AB4A-2FDABADE979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2EA0-446A-48AC-AF49-1F5F7DD0B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50F4D-068B-4027-931D-87FD9DC820C6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E3A47-C13D-4ADA-A7B8-B83F76DDA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857A9-D350-4B93-9C98-F9220F989077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92C4-F53C-4AB3-A7EF-0069A676F6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DF15B-CC4C-4BC2-A98A-9A8CEB1C8D79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7511-3FD3-45B2-8983-997EFB204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1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3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3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FAF58-0B57-4E83-8F37-80EA4C73BC01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E1038-A900-4269-91BB-74F83DB1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exchange3d.com/images/uploads/aff105/office_building_01/color_0001.jp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xchange3d.com/images/uploads/aff105/office_building_01/color_0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exchange3d.com/images/uploads/aff105/office_building_01/color_0001.jpg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66800" y="260350"/>
            <a:ext cx="7620000" cy="7302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РГП на ПХВ « Национальный центр экспертизы лекарственных средств, изделий медицинского назначения и медицинской техники» МЗ и СР РК 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684213" y="1268413"/>
            <a:ext cx="8202612" cy="46815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ЭКСПЕРТИЗА И РЕГИСТРАЦИЯ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ИЗДЕЛИЙ МЕДИЦИНСКОГО НАЗНАЧЕНИЯ И МЕДИЦИНСКОЙ ТЕХНИКИ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СВЕТЕ НОВЫХ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НОРМАТИВНО-ПРАВОВЫХ  АКТОВ 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kk-KZ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18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1800" b="1" dirty="0">
                <a:latin typeface="Times New Roman"/>
                <a:ea typeface="Calibri"/>
                <a:cs typeface="Times New Roman"/>
              </a:rPr>
            </a:br>
            <a:r>
              <a:rPr lang="kk-KZ" sz="1800" b="1" dirty="0" smtClean="0">
                <a:latin typeface="Times New Roman"/>
                <a:ea typeface="Calibri"/>
                <a:cs typeface="Times New Roman"/>
              </a:rPr>
              <a:t>АЛГОРИТМ </a:t>
            </a:r>
            <a:r>
              <a:rPr lang="kk-KZ" sz="1800" b="1" dirty="0">
                <a:latin typeface="Times New Roman"/>
                <a:ea typeface="Calibri"/>
                <a:cs typeface="Times New Roman"/>
              </a:rPr>
              <a:t>РАБОТЫ С </a:t>
            </a:r>
            <a:r>
              <a:rPr lang="kk-KZ" sz="1800" b="1" dirty="0" smtClean="0">
                <a:latin typeface="Times New Roman"/>
                <a:ea typeface="Calibri"/>
                <a:cs typeface="Times New Roman"/>
              </a:rPr>
              <a:t>ВХОДЯЩЕЙ ПЕРЕПИСКОЙ </a:t>
            </a:r>
            <a:r>
              <a:rPr lang="kk-KZ" sz="1800" b="1" dirty="0">
                <a:latin typeface="Times New Roman"/>
                <a:ea typeface="Calibri"/>
                <a:cs typeface="Times New Roman"/>
              </a:rPr>
              <a:t>НА ЭТАПАХ ЭКСПЕРТИЗЫ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8" y="777563"/>
            <a:ext cx="1627773" cy="4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е 54"/>
          <p:cNvSpPr txBox="1"/>
          <p:nvPr/>
        </p:nvSpPr>
        <p:spPr>
          <a:xfrm>
            <a:off x="755577" y="1556107"/>
            <a:ext cx="1237124" cy="478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ВХОДЯЩАЯ ПЕРЕПИСКА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6"/>
          <p:cNvSpPr txBox="1"/>
          <p:nvPr/>
        </p:nvSpPr>
        <p:spPr>
          <a:xfrm>
            <a:off x="4139952" y="2564905"/>
            <a:ext cx="4635981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КАНЦЕЛЯРИЯ ПРИСВАИВАЕТ НОМЕР В ЭДО, УКАЗЫВАЕТ ЕГО В ПИСЬМЕ,   СКАНИРУЕТ ПИСЬМА С НОМЕРОМ, ВТЯГИВАЕТ ДОП. МАТЕРИАЛЫ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57"/>
          <p:cNvSpPr txBox="1"/>
          <p:nvPr/>
        </p:nvSpPr>
        <p:spPr>
          <a:xfrm>
            <a:off x="1115616" y="2564905"/>
            <a:ext cx="24482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ОРИГИНАЛ ВОЗВРАЩАЕТСЯ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ЗАЯВИТЕЛЮ 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53"/>
          <p:cNvSpPr txBox="1"/>
          <p:nvPr/>
        </p:nvSpPr>
        <p:spPr>
          <a:xfrm>
            <a:off x="1115616" y="3645024"/>
            <a:ext cx="7344815" cy="504056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ЭЛЕКТРОННАЯ ВЕРСИЯ ИЗ ЭДО КОПИРУЕТСЯ ВО ВКЛАДКУ АРХИВ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 СООТВЕТСТВУЮЩИЙ РАЗДЕЛ СПЕЦИАЛИСТОМ ПЭ 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оле 10"/>
          <p:cNvSpPr txBox="1"/>
          <p:nvPr/>
        </p:nvSpPr>
        <p:spPr>
          <a:xfrm>
            <a:off x="452431" y="4437112"/>
            <a:ext cx="8136904" cy="864096"/>
          </a:xfrm>
          <a:prstGeom prst="rect">
            <a:avLst/>
          </a:prstGeom>
          <a:solidFill>
            <a:schemeClr val="accent3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СПЕЦИАЛИСТ ПЭ ВО ВКЛАДКЕ  « АРХИВ» В РАЗДЕЛЕ  « ПЕРВИЧНАЯ ЭКСПЕРТИЗА» ДОПОЛНЯЕТ ЭЛЕКТРОННОЕ ДОСЬЕ 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ВХОДЯЩЕЙ  ПЕРЕПИСКОЙ СО ВСЕМИ ДОПОЛНИТЕЛЬНЫМИ МАТЕРИАЛАМИ  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2280" y="1199808"/>
            <a:ext cx="1584176" cy="595376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КАНЦЕЛЯРИЯ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НЦЭЛС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11" name="Поле 54"/>
          <p:cNvSpPr txBox="1"/>
          <p:nvPr/>
        </p:nvSpPr>
        <p:spPr>
          <a:xfrm>
            <a:off x="2741574" y="1573391"/>
            <a:ext cx="3558618" cy="703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ДОПОЛНИТЕЛЬНЫЕ МАТЕРИАЛЫ В ОТСКАНИРОВАННОМ ВИДЕ НА ЭЛЕКТРОННОМ НОСИТЕЛЕ ( при наличии)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оле 54"/>
          <p:cNvSpPr txBox="1"/>
          <p:nvPr/>
        </p:nvSpPr>
        <p:spPr>
          <a:xfrm>
            <a:off x="2769008" y="761519"/>
            <a:ext cx="3558618" cy="304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ПИСЬМО НА БУМАЖНОМ  НОСИТЕЛЕ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39713" y="5949280"/>
            <a:ext cx="6504695" cy="771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АНАЛОГИЧНАЯ СХЕМА РАБОТЫ С  ЭРД,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ВХОДЯЩЕЙ И ИСХОДЯЩЕЙ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ПЕРЕПИСКОЙ НА ВСЕХ  ЭТАПАХ ЭКСПЕРТИЗЫ  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39514" y="1164566"/>
            <a:ext cx="0" cy="38450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 flipV="1">
            <a:off x="1992701" y="1066219"/>
            <a:ext cx="776307" cy="507172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>
            <a:off x="6393678" y="1007557"/>
            <a:ext cx="698602" cy="38450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>
            <a:off x="1992701" y="1795184"/>
            <a:ext cx="748873" cy="239078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>
            <a:endCxn id="10" idx="1"/>
          </p:cNvCxnSpPr>
          <p:nvPr/>
        </p:nvCxnSpPr>
        <p:spPr>
          <a:xfrm flipV="1">
            <a:off x="6300192" y="1497496"/>
            <a:ext cx="792088" cy="394876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Плюс 18"/>
          <p:cNvSpPr/>
          <p:nvPr/>
        </p:nvSpPr>
        <p:spPr>
          <a:xfrm>
            <a:off x="4211960" y="1181557"/>
            <a:ext cx="137160" cy="175260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884368" y="1795184"/>
            <a:ext cx="0" cy="76972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>
          <a:xfrm flipH="1">
            <a:off x="3551709" y="2888941"/>
            <a:ext cx="576064" cy="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5" name="Соединительная линия уступом 34"/>
          <p:cNvCxnSpPr>
            <a:stCxn id="7" idx="1"/>
          </p:cNvCxnSpPr>
          <p:nvPr/>
        </p:nvCxnSpPr>
        <p:spPr>
          <a:xfrm rot="10800000">
            <a:off x="539552" y="1164567"/>
            <a:ext cx="576064" cy="1724375"/>
          </a:xfrm>
          <a:prstGeom prst="bentConnector2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27784" y="3212977"/>
            <a:ext cx="0" cy="432047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>
          <a:xfrm>
            <a:off x="2627784" y="4149081"/>
            <a:ext cx="0" cy="28803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565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813" y="188640"/>
            <a:ext cx="7920880" cy="15841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     РЕГИСТРАЦИИ    ИМН и МТ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ОБЯЗАТЕЛЬНЫЕ  УСЛОВИЯ ГОСУДАРСТВЕННОЙ РЕГИСТРАЦИИ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94346" y="1638350"/>
            <a:ext cx="7488832" cy="792088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Наличие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организации-производителя сертификата системы менеджмента качества на соответствие требованиям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13485                 с 2016 года, до 2016 года (при наличии)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94346" y="3011329"/>
            <a:ext cx="1584176" cy="504056"/>
          </a:xfrm>
          <a:prstGeom prst="roundRect">
            <a:avLst/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ИСКЛЮЧЕНИЯ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19984" y="2564904"/>
            <a:ext cx="4752528" cy="579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организации-производители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ИМН и МТ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класса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2а класса 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кроме  стерильных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08457" y="3454190"/>
            <a:ext cx="4752528" cy="6840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организации-производители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стерильных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ватно-марлевых изделий, белья и комплектов белья, перчаток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4" idx="3"/>
            <a:endCxn id="5" idx="1"/>
          </p:cNvCxnSpPr>
          <p:nvPr/>
        </p:nvCxnSpPr>
        <p:spPr bwMode="auto">
          <a:xfrm flipV="1">
            <a:off x="2378522" y="2854607"/>
            <a:ext cx="1141462" cy="40875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16" name="Прямая со стрелкой 15"/>
          <p:cNvCxnSpPr>
            <a:stCxn id="4" idx="3"/>
            <a:endCxn id="6" idx="1"/>
          </p:cNvCxnSpPr>
          <p:nvPr/>
        </p:nvCxnSpPr>
        <p:spPr bwMode="auto">
          <a:xfrm>
            <a:off x="2378522" y="3263357"/>
            <a:ext cx="1129935" cy="532871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41" name="Скругленный прямоугольник 40"/>
          <p:cNvSpPr/>
          <p:nvPr/>
        </p:nvSpPr>
        <p:spPr bwMode="auto">
          <a:xfrm>
            <a:off x="723858" y="5013176"/>
            <a:ext cx="7632848" cy="1260140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ИМН и МТ,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содержащие в составе или в качестве составной части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подлежат государственной регистрации, перерегистрации в качестве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ИМН и МТ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условии регистрации в стране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-производителя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ИМН и МТ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3858" y="4293096"/>
            <a:ext cx="773657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ИМН и МТ для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vitro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диагностики независимо от класса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требование обязательно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200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ДЕЙСТВИЯ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РЕГИСТРАЦИОННОГО УДОСТОВЕРЕНИЯ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55576" y="1312897"/>
            <a:ext cx="2592288" cy="5644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ИМН  - 5 лет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697810" y="1312897"/>
            <a:ext cx="2520280" cy="4760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МТ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9552" y="2420888"/>
            <a:ext cx="8064896" cy="14401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РЕГИСТРАЦИИ И ОДНОЙ ПЕРЕРЕГИСТРАЦИИ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БЕССРОЧНОЕ РЕГИСТРАЦИОННОЕ УДОСТОВЕРЕНИЕ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ПЕРИОДИЧЕСКОЙ ОЦЕНКОЙ СООТНОШЕНИЯ ПОЛЬЗА/РИСК НА ОСНОВАНИИ МОНИТОРИНГА ПОБОЧНЫХ ДЕЙСТВИЙ   НА ИМН И МТ, ПРОИЗВЕДЕННЫЕ В СООТВЕТСТВИИ С ТРЕБОВАНИЯМИ ISO 13485 И GMP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11560" y="4149080"/>
            <a:ext cx="8064896" cy="172819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ПЕРЕРЕГИСТРИРОВАННЫЕ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РК  ИМН И МТ, ПРОИЗВЕДЕННЫЕ В СООТВЕТСТВИИ С ТРЕБОВАНИЯМИ ISO 13485 И GMP ПРОВОДИТСЯ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ДОСРОЧНАЯ  ПЕРЕРЕГИСТРАЦИЯ С ВЫДАЧЕЙ БЕССРОЧНОГО РЕГИСТРАЦИОННОГО УДОСТОВЕРЕНИЯ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ПЕРИОДИЧЕСКОЙ ОЦЕНКОЙ СООТНОШЕНИЯ ПОЛЬЗА/РИСК НА ОСНОВАНИИ МОНИТОРИНГА ПОБОЧНЫХ ДЕЙСТВИЙ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5040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В ПРАВИЛАХ ПРОВЕДЕНИЯ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ЭКСПЕРТИЗЫ ИМН и МТ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11560" y="908720"/>
            <a:ext cx="8064896" cy="1080120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В заявлении и РУ указывается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держатель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регистрационного удостоверения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разработчик, организация-производитель (изготовитель), организация, имеющая документ от производителя на право владения регистрационным удостоверением,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несущее ответственность за безопасность, эффективность и качество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ИМН и МТ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1560" y="2141240"/>
            <a:ext cx="8064896" cy="7837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Производитель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изготовитель)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ИМН и МТ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индивидуальный предприниматель или юридическое лицо, осуществляющее одну или несколько стадий производства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9304" y="3068960"/>
            <a:ext cx="8064896" cy="7837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Наименование ИМН и МТ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словесное обозначение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ИМН и МТ,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определяющее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модель, разновидность, модификацию, тип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99270" y="4005064"/>
            <a:ext cx="8064896" cy="64807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Заявление на проведение экспертизы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ИМН и МТ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РК подается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каждое наименование отдельно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8397" y="4849449"/>
            <a:ext cx="8064896" cy="7837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Клинические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исследования ИМН и МТ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исключением 1 и 2а класса безопасности),  заявленных к регистрации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РК,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разрабатываются, проводятся в соответствии с положениями надлежащей клинической практики</a:t>
            </a:r>
            <a:r>
              <a:rPr lang="ru-RU" sz="16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8397" y="5805264"/>
            <a:ext cx="8064896" cy="7837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Доклинические исследования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ИМН и МТ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исключением 1 и 2а класса безопасности),  заявленных к регистрации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РК,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разрабатываются, проводятся в соответствии с положениями надлежащей лабораторной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6557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76602" y="116632"/>
            <a:ext cx="8064896" cy="9361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Нормативный документ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контролю за качеством 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безопасностью ИМН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документ, устанавливающий комплекс требований к  качеству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ИМН,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также методик его определения, обеспечивающих  их одинаковую безопасность и качество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87623" y="1196752"/>
            <a:ext cx="7441045" cy="864096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Нормативный документ по контролю за качеством и  безопасностью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ИМН (НД)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разрабатывается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требованиями: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стандартов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РК,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Межгосударственных стандартов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СНГ, ГФ РК,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зарубежных фармакопей, признанных действующими на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РК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155997" y="2204864"/>
            <a:ext cx="7440922" cy="72008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Введение НД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позволит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стандартизировать показатели качества для однородных групп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 проведение действенного контроля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их качеством и безопасностью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рынке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187622" y="3068960"/>
            <a:ext cx="7441045" cy="72008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Повысит требования к ИМН отечественных производителей,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 показатели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основных разделов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должны быть 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ниже международных требований , что соответственно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повысит качество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233364" y="3933056"/>
            <a:ext cx="7369036" cy="576064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Оценка  НД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контролю качества и безопасности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предмет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воспроизводимости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методик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анализа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соответствия регистрационных образцов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проводится на этапе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аналитической экспертизы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247825" y="4653136"/>
            <a:ext cx="7369036" cy="576064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Экспертиза соответствия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показателей качества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указанных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НД,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международным стандартам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качества проводится на этапе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специализированной экспертизы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247825" y="5373216"/>
            <a:ext cx="7369036" cy="576064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НД разрабатывается производителем, утверждается заявителем, согласовывается экспертной организацией, номер присваивается  государственным органом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8680" y="6093296"/>
            <a:ext cx="8064896" cy="567680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dari.rz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размещен проект приказа по составлению 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ормативного документа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контролю за качеством 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безопасностью ИМН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71184" cy="432048"/>
          </a:xfrm>
        </p:spPr>
        <p:txBody>
          <a:bodyPr wrap="square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ЭКСПЕРТИЗЫ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ИМН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64398" y="1261460"/>
            <a:ext cx="3384376" cy="727380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ПЕРВИЧНАЯ ЭКСПЕРТИЗА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20368" y="2361376"/>
            <a:ext cx="3384376" cy="727380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АНАЛИТИЧЕСКАЯ  ЭКСПЕРТИЗА ( для ИМН)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285148" y="2054745"/>
            <a:ext cx="372536" cy="2407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64398" y="3637724"/>
            <a:ext cx="3384376" cy="727380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СПЕЦИАЛИЗИРОВАННАЯ ЭКСПЕРТИЗА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224863" y="3270808"/>
            <a:ext cx="493106" cy="2407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9592" y="4797152"/>
            <a:ext cx="3384376" cy="864096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заключения о безопасности, эффективности и качестве ИМН и МТ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342175" y="4460419"/>
            <a:ext cx="431356" cy="2407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474946" y="865705"/>
            <a:ext cx="3456384" cy="1800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присутствия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рынке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Республики Казахстан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ИМН,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произведенных в условиях ИСО 13485 или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GMP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менее десяти лет без рекламаций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его безопасность, эффективность и качество, последующая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перерегистрация проводится без проведения аналитической экспертизы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4283968" y="2522464"/>
            <a:ext cx="1208007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16" name="Прямоугольник 15"/>
          <p:cNvSpPr/>
          <p:nvPr/>
        </p:nvSpPr>
        <p:spPr bwMode="auto">
          <a:xfrm>
            <a:off x="5474946" y="2852936"/>
            <a:ext cx="3456384" cy="20162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проведения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СЭ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заявителю предоставляется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календарных дней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 входящих в срок проведения экспертизы, 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окончательного согласования итоговых документов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электронного согласования по индивидуальному паролю и предоставления листа согласования</a:t>
            </a: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4244036" y="4001414"/>
            <a:ext cx="1224136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4304744" y="5373216"/>
            <a:ext cx="1224136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20" name="Прямоугольник 19"/>
          <p:cNvSpPr/>
          <p:nvPr/>
        </p:nvSpPr>
        <p:spPr bwMode="auto">
          <a:xfrm>
            <a:off x="5465893" y="5229200"/>
            <a:ext cx="3456384" cy="14401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Заключение действительно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календарных дней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случае истечения срока действия заключения, заявитель вправе повторно подать заявление, документы и материалы для проведения повторной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экспертизы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8640"/>
            <a:ext cx="7620000" cy="5760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РЕГИСТРАЦИОННОЕ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ДОСЬЕ  ИМН И МТ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419872" y="971727"/>
            <a:ext cx="2808312" cy="63903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ТИПЫ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ВНЕСЕНИЙ  ИЗМЕНЕНИЙ  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77212" y="1610760"/>
            <a:ext cx="2166595" cy="73811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ИЗМЕНЕНИЯ  ТИПА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не требуют новой регистрации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660232" y="1610761"/>
            <a:ext cx="2376264" cy="117016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ИЗМЕНЕНИЯ  ТИПА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требуют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новой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регистрации,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не указанные в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изменениях типа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 bwMode="auto">
          <a:xfrm flipV="1">
            <a:off x="2195736" y="1291244"/>
            <a:ext cx="1224136" cy="319518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8" name="Прямая со стрелкой 7"/>
          <p:cNvCxnSpPr>
            <a:stCxn id="4" idx="3"/>
            <a:endCxn id="6" idx="0"/>
          </p:cNvCxnSpPr>
          <p:nvPr/>
        </p:nvCxnSpPr>
        <p:spPr bwMode="auto">
          <a:xfrm>
            <a:off x="6228184" y="1291244"/>
            <a:ext cx="1620180" cy="319517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395536" y="2780928"/>
            <a:ext cx="2166595" cy="738119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 проведения аналитической экспертизы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3584752" y="2696697"/>
            <a:ext cx="2166595" cy="864096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проведением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аналитической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экспертизы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 ИМН )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V="1">
            <a:off x="827584" y="2348879"/>
            <a:ext cx="504056" cy="43205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2562131" y="2348879"/>
            <a:ext cx="1001757" cy="640537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32" name="Скругленный прямоугольник 31"/>
          <p:cNvSpPr/>
          <p:nvPr/>
        </p:nvSpPr>
        <p:spPr bwMode="auto">
          <a:xfrm>
            <a:off x="1142087" y="4005064"/>
            <a:ext cx="2166595" cy="864096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Изменение  в процедуре контроля качества готового продукта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748702" y="4005064"/>
            <a:ext cx="2166595" cy="864096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Изменение первичной упаковки стерильного ИМН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300192" y="3923704"/>
            <a:ext cx="2166595" cy="864096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Добавления комплектующего являющего ИМН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5751347" y="3284984"/>
            <a:ext cx="1024031" cy="63872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36" name="Прямая со стрелкой 35"/>
          <p:cNvCxnSpPr>
            <a:endCxn id="33" idx="0"/>
          </p:cNvCxnSpPr>
          <p:nvPr/>
        </p:nvCxnSpPr>
        <p:spPr bwMode="auto">
          <a:xfrm>
            <a:off x="4832000" y="3560793"/>
            <a:ext cx="0" cy="444271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37" name="Прямая со стрелкой 36"/>
          <p:cNvCxnSpPr>
            <a:stCxn id="32" idx="0"/>
          </p:cNvCxnSpPr>
          <p:nvPr/>
        </p:nvCxnSpPr>
        <p:spPr bwMode="auto">
          <a:xfrm flipV="1">
            <a:off x="2225385" y="3284984"/>
            <a:ext cx="1359367" cy="72008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43" name="Прямоугольник 42"/>
          <p:cNvSpPr/>
          <p:nvPr/>
        </p:nvSpPr>
        <p:spPr bwMode="auto">
          <a:xfrm>
            <a:off x="827584" y="5373216"/>
            <a:ext cx="7704856" cy="92706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Заявитель в течение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двух месяцев после утверждения вносимых изменений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стране производителя или держателя регистрационного удостоверения подает заявление на экспертизу внесения изменений в регистрационное досье.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20000" cy="5859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 ЭКСПЕРТИЗЫ  ИМН и МТ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028012" y="775057"/>
            <a:ext cx="2056156" cy="510156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ИМН 1 и 2а класс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76256" y="786896"/>
            <a:ext cx="1923112" cy="5538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календарных  дней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 bwMode="auto">
          <a:xfrm>
            <a:off x="6084168" y="1030135"/>
            <a:ext cx="792088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7" name="Прямоугольник 6"/>
          <p:cNvSpPr/>
          <p:nvPr/>
        </p:nvSpPr>
        <p:spPr bwMode="auto">
          <a:xfrm>
            <a:off x="4067404" y="1551471"/>
            <a:ext cx="2056156" cy="437369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ИМН 2б и  3 класс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1161540"/>
            <a:ext cx="2376264" cy="1129372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РЕГИСТРАЦИЯ И ПЕРЕРЕГИСТРАЦИЯ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876256" y="1492961"/>
            <a:ext cx="1923112" cy="49587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календарных  дней </a:t>
            </a:r>
          </a:p>
        </p:txBody>
      </p:sp>
      <p:cxnSp>
        <p:nvCxnSpPr>
          <p:cNvPr id="11" name="Прямая со стрелкой 10"/>
          <p:cNvCxnSpPr>
            <a:endCxn id="10" idx="1"/>
          </p:cNvCxnSpPr>
          <p:nvPr/>
        </p:nvCxnSpPr>
        <p:spPr bwMode="auto">
          <a:xfrm>
            <a:off x="6123560" y="1738282"/>
            <a:ext cx="752696" cy="2619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13" name="Прямоугольник 12"/>
          <p:cNvSpPr/>
          <p:nvPr/>
        </p:nvSpPr>
        <p:spPr bwMode="auto">
          <a:xfrm>
            <a:off x="4080055" y="2187432"/>
            <a:ext cx="2056156" cy="73751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независимо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класса)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910681" y="2276872"/>
            <a:ext cx="1854262" cy="57606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календарных  дней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endCxn id="14" idx="1"/>
          </p:cNvCxnSpPr>
          <p:nvPr/>
        </p:nvCxnSpPr>
        <p:spPr bwMode="auto">
          <a:xfrm>
            <a:off x="6123560" y="2564904"/>
            <a:ext cx="787121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2699792" y="1010666"/>
            <a:ext cx="1328220" cy="540805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17" name="Прямая со стрелкой 16"/>
          <p:cNvCxnSpPr>
            <a:stCxn id="8" idx="3"/>
            <a:endCxn id="7" idx="1"/>
          </p:cNvCxnSpPr>
          <p:nvPr/>
        </p:nvCxnSpPr>
        <p:spPr bwMode="auto">
          <a:xfrm>
            <a:off x="2699792" y="1726226"/>
            <a:ext cx="1367612" cy="4393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18" name="Прямая со стрелкой 17"/>
          <p:cNvCxnSpPr>
            <a:endCxn id="13" idx="1"/>
          </p:cNvCxnSpPr>
          <p:nvPr/>
        </p:nvCxnSpPr>
        <p:spPr bwMode="auto">
          <a:xfrm>
            <a:off x="2699792" y="2025636"/>
            <a:ext cx="1380263" cy="530552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24" name="Прямоугольник 23"/>
          <p:cNvSpPr/>
          <p:nvPr/>
        </p:nvSpPr>
        <p:spPr bwMode="auto">
          <a:xfrm>
            <a:off x="351889" y="3429000"/>
            <a:ext cx="2376264" cy="864096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ВНЕСЕНИЕ ИЗМЕНЕНИЙ 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995936" y="3173922"/>
            <a:ext cx="2056156" cy="510156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Без аналитической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кспертизы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995936" y="4038018"/>
            <a:ext cx="2056156" cy="510156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аналитической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экспертизы 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920213" y="3990980"/>
            <a:ext cx="1923112" cy="5538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календарных  дней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876256" y="3099272"/>
            <a:ext cx="1923112" cy="5538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календарных  дней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>
            <a:endCxn id="42" idx="1"/>
          </p:cNvCxnSpPr>
          <p:nvPr/>
        </p:nvCxnSpPr>
        <p:spPr bwMode="auto">
          <a:xfrm>
            <a:off x="6052092" y="3376208"/>
            <a:ext cx="824164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44" name="Прямая со стрелкой 43"/>
          <p:cNvCxnSpPr/>
          <p:nvPr/>
        </p:nvCxnSpPr>
        <p:spPr bwMode="auto">
          <a:xfrm>
            <a:off x="6123559" y="4293096"/>
            <a:ext cx="787121" cy="0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46" name="Прямая со стрелкой 45"/>
          <p:cNvCxnSpPr>
            <a:endCxn id="39" idx="1"/>
          </p:cNvCxnSpPr>
          <p:nvPr/>
        </p:nvCxnSpPr>
        <p:spPr bwMode="auto">
          <a:xfrm flipV="1">
            <a:off x="2728153" y="3429000"/>
            <a:ext cx="1267783" cy="432048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2728153" y="3896138"/>
            <a:ext cx="1299859" cy="530552"/>
          </a:xfrm>
          <a:prstGeom prst="straightConnector1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</p:cxnSp>
      <p:sp>
        <p:nvSpPr>
          <p:cNvPr id="52" name="Прямоугольник 51"/>
          <p:cNvSpPr/>
          <p:nvPr/>
        </p:nvSpPr>
        <p:spPr bwMode="auto">
          <a:xfrm>
            <a:off x="351888" y="5301208"/>
            <a:ext cx="8324568" cy="864096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Уменьшение сроков экспертизы при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регистра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ции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ИМН  2 б и 3 класс- на 30 дней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МТ  2 б и 3 класс – на 20 дней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620000" cy="6480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Основания для выдачи отрицательного заключения  безопасности, эффективности и качества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ИМН и МТ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89851" y="980728"/>
            <a:ext cx="7668042" cy="65537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Непредставления полного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выдачи замечаний заявителю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процессе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ПЭ,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устранения замечаний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СЭ в установленные сроки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89851" y="1861897"/>
            <a:ext cx="7668042" cy="504056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Представления заявителем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недостоверных сведений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28823" y="2551039"/>
            <a:ext cx="7668042" cy="64807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Более низкая  безопасность, эффективность и  качество ИМН и МТ относительно  требований  законодательства РК  в сфере обращения ЛС, ИМН и МТ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28823" y="3356617"/>
            <a:ext cx="7668042" cy="64807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Отрицательное заключение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безопасности, эффективности и качестве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ИМН и МТ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результатам  любого этапа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28823" y="4293096"/>
            <a:ext cx="7668042" cy="9361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Несоответствие фактических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производства и системы обеспечения качества условиям, обеспечивающим заявленную безопасность, эффективность и качество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ИМН и МТ,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результатам оценки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06099" y="5373216"/>
            <a:ext cx="7668042" cy="999728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Отказ заявителя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организации посещения предприятия (производственной площадки) с целью оценки условий производства и системы обеспечения качества, в соответствии с требованиями законодательства Республики Казахстан</a:t>
            </a:r>
            <a:r>
              <a:rPr lang="ru-RU" sz="1600" dirty="0"/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6200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В ПЕРЕЧНЕ ДОКУМЕНТОВ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РЕГИСТРАЦИОННОГО ДОСЬЕ  ИМН и МТ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07975" y="692698"/>
            <a:ext cx="7737303" cy="360039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НОВАЯ ФОРМА ЗАЯВЛЕНИЯ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59631" y="1196752"/>
            <a:ext cx="7385647" cy="3600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форма заявления на экспертные работы на  Р, ПР и ВИ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49734" y="1700808"/>
            <a:ext cx="7424399" cy="3276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Тип ускоренной процедуры и обоснование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59631" y="2205081"/>
            <a:ext cx="7414502" cy="39969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 медицинской техники ( открытая или закрытая система)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59630" y="4365104"/>
            <a:ext cx="7508953" cy="9361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Комплектация ИМН и МТ: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ОСНОВНОЙ БЛОК  ( при наличии)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ДОПОЛНИТЕЛЬНЫЕ КОМПЛЕКТУЮЩИЕ 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наличии)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РАСХОДНЫЕ МАТЕРИАЛЫ 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49734" y="2764386"/>
            <a:ext cx="7473160" cy="39969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Краткая техническая характеристика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49734" y="3309091"/>
            <a:ext cx="7473160" cy="39969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Указание является ли  ИМН или МТ  - стерильным, средством измерения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230302" y="3846051"/>
            <a:ext cx="7473160" cy="39969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Указание  о наличии в составе  лекарственного средства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59630" y="5445224"/>
            <a:ext cx="7473160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Данные  по стоимости ( для мониторинга цен) – отпускная цена, указанная производителем,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ДЕЙСТВУЮЩИЕ ПРИКАЗЫ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28.03.2015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года вступили  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приказы  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МЗиСР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РК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№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3300" b="1" dirty="0">
                <a:latin typeface="Times New Roman" pitchFamily="18" charset="0"/>
                <a:cs typeface="Times New Roman" pitchFamily="18" charset="0"/>
              </a:rPr>
              <a:t> от 14.01.2015 года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kk-KZ" sz="3300" b="1" dirty="0">
                <a:latin typeface="Times New Roman" pitchFamily="18" charset="0"/>
                <a:cs typeface="Times New Roman" pitchFamily="18" charset="0"/>
              </a:rPr>
              <a:t>О внесении изменений в приказ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 Министра здравоохранения РК от 18.09.2009 </a:t>
            </a:r>
            <a:r>
              <a:rPr lang="kk-KZ" sz="3300" b="1" dirty="0">
                <a:latin typeface="Times New Roman" pitchFamily="18" charset="0"/>
                <a:cs typeface="Times New Roman" pitchFamily="18" charset="0"/>
              </a:rPr>
              <a:t>№ 735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 « Об утверждении Правил государственной регистрации, перерегистрации и внесения изменений в регистрационное досье лекарственных средств, изделий медицинского назначения и медицинской техники»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№ 10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300" b="1" dirty="0">
                <a:latin typeface="Times New Roman" pitchFamily="18" charset="0"/>
                <a:cs typeface="Times New Roman" pitchFamily="18" charset="0"/>
              </a:rPr>
              <a:t>от 14.01.2015 года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kk-KZ" sz="3300" b="1" dirty="0">
                <a:latin typeface="Times New Roman" pitchFamily="18" charset="0"/>
                <a:cs typeface="Times New Roman" pitchFamily="18" charset="0"/>
              </a:rPr>
              <a:t>О внесении изменений в приказ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 Министра здравоохранения РК от 18.09.2009 </a:t>
            </a:r>
            <a:r>
              <a:rPr lang="kk-KZ" sz="3300" b="1" dirty="0">
                <a:latin typeface="Times New Roman" pitchFamily="18" charset="0"/>
                <a:cs typeface="Times New Roman" pitchFamily="18" charset="0"/>
              </a:rPr>
              <a:t>№ 736</a:t>
            </a:r>
            <a:r>
              <a:rPr lang="kk-KZ" sz="3300" dirty="0">
                <a:latin typeface="Times New Roman" pitchFamily="18" charset="0"/>
                <a:cs typeface="Times New Roman" pitchFamily="18" charset="0"/>
              </a:rPr>
              <a:t> « Об утверждении Правил  проведения экспертизы лекарственных средств, изделий медицинского назначения и медицинской техники»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09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8640"/>
            <a:ext cx="7620000" cy="57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В ПЕРЕЧНЕ ДОКУМЕНТОВ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РЕГИСТРАЦИОННОГО ДОСЬЕ  ИМН и МТ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12348" y="1052736"/>
            <a:ext cx="7739176" cy="57606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НОРМАТИВНЫЙ ДОКУМЕНТ ПО КОНТРОЛЮ КАЧЕСТВА И БЕЗОПАСНОСТИ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16103" y="1837524"/>
            <a:ext cx="7731666" cy="65537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РУКОВОДСТВО ПО СЕРВИСНОМУ ОБСЛУЖИВАНИЮ МТ  В ЧАСТИ КОМПЛЕКТАЦИИ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SERVIC MANUAL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62190" y="2636912"/>
            <a:ext cx="7820442" cy="655372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– ОБОСНОВАНИЕ ПРОИЗВОДИТЕЛЯ О ТИПЕ МТ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(ОТКРЫТАЯ ИЛИ ЗАКРЫТАЯ СИСТЕМА)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16103" y="3501008"/>
            <a:ext cx="7849881" cy="1515591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НОВАЯ ФОРМА СПЕЦИФИКАЦИИ  С  РАЗДЕЛЕНИЕМ ПЕРЕЧНЯ КОМПЛЕКТУЮЩИХ НА: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ОСНОВНОЙ БЛОК  ( при наличии)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ДОПОЛНИТЕЛЬНЫЕ КОМПЛЕКТУЮЩИЕ (при наличии)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РАСХОДНЫЕ МАТЕРИАЛЫ (при наличии)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70591" y="5229200"/>
            <a:ext cx="7849881" cy="936104"/>
          </a:xfrm>
          <a:prstGeom prst="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Единый перечень документов регистрационного досье ДЛЯ ИМН  И МТ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ДИАГНОСТИКИ НЕЗАВИСИМО ОТ КЛАССА БЕЗОПАСНОСТИ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 выделен отдельным пунктом перечня)   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ЭКСПЕРТИЗЫ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ЛЕКАРСТВЕННЫХ СРЕДСТВ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4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7619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Запись на прием на сайте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www.dari.kz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295400"/>
            <a:ext cx="4962532" cy="434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ОБЯЗАТЕЛЬНЫЕ ПОЛЯ ДЛЯ ЗАПИСИ НА ПРИЕМ: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ЗАЯВИТЕЛЬ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НАИМЕНОВАНИЕ ЛС, ИМН И МТ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ТИП ЭКСПЕРТНЫХ РАБОТ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50"/>
                </a:solidFill>
              </a:rPr>
              <a:t>E-MAIL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ТЕЛЕФОН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81D7-C300-4C8C-A2D5-9D285F3C4D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6258" name="Picture 2" descr="http://www.gosmed.ru/files/Image/FOTO/za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14324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5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ПРИЕМ  РД, ОБРАЗЦОВ И СТАНДАРТОВ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01000" cy="56388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 «ОДНОГО ОКНА» ОСУЩЕСТВЛЯЕТ: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ПРОВЕРКУ НАЛИЧИЯ ДЕЙСТВУЮЩЕГО ДОГОВОРА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ПРОВЕРКУ НАЛИЧИЯ  ВСЕХ ДОКУМЕНТОВ РД СОГЛАСНО УТВЕРЖДЕННОГО ПЕРЕЧНЯ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ПРОВЕРКУ НАЛИЧИЯ ОБРАЗЦОВ И СТАНДАРТОВ С ДОСТАТОЧНЫМ СРОКОМ ГОДНОСТИ С ПРИЛОЖЕНИЕМ ДОКУМЕНТОВ, ПОДТВЕРЖДАЮЩИХ ИХ КАЧЕСТВО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 ЗАЯВЛЕНИЯ  В ПРОГРАММУ «ЭКСПЕРТИЗА»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ОБРАЗЦОВ И СТАНДАРТОВ  В МАЛЫЙ АРХИВ ДЛЯ ХРАНЕНИЯ В НАДЛЕЖАЩИХ УСЛОВИЯХ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ЗАГРУЗКУ ЭЛЕКТРОННОГО РД В ПРОГРАММУ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НЕ ПРИНИМАЮТСЯ: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B050"/>
                </a:solidFill>
              </a:rPr>
              <a:t>ИММУНОБИОЛОГИЧЕСКИЕ ПРЕПАРАТЫ И ИХ СТАНДАРТЫ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B050"/>
                </a:solidFill>
              </a:rPr>
              <a:t> НАРКОТИЧЕСКИЕ ПРЕПАРАТЫ, ПРЕКУРСОРЫ И ИХ СТАНДАРТЫ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B050"/>
                </a:solidFill>
              </a:rPr>
              <a:t>ПРЕПАРАТЫ, ТРЕБУЮЩИЕ ОСОБЫХ УСЛОВИЙ ДЛЯ ХРАНЕНИЯ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81D7-C300-4C8C-A2D5-9D285F3C4D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7282" name="Picture 2" descr="http://www.molomo.ru/img/medicin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85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2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Причины отказа приема заявления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04656"/>
          </a:xfrm>
        </p:spPr>
        <p:txBody>
          <a:bodyPr>
            <a:noAutofit/>
          </a:bodyPr>
          <a:lstStyle/>
          <a:p>
            <a:pPr lvl="1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отсутствие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материалов и документов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ЭРД согласно установленным требованиям;</a:t>
            </a:r>
            <a:endParaRPr lang="ru-RU" sz="2000" dirty="0">
              <a:latin typeface="Times New Roman"/>
              <a:ea typeface="SimSun"/>
            </a:endParaRPr>
          </a:p>
          <a:p>
            <a:pPr lvl="1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несоответствие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формата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ЭРД установленным требованиям; </a:t>
            </a:r>
            <a:endParaRPr lang="ru-RU" sz="2000" dirty="0">
              <a:latin typeface="Times New Roman"/>
              <a:ea typeface="SimSun"/>
            </a:endParaRPr>
          </a:p>
          <a:p>
            <a:pPr lvl="1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Не идентифицированное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соответствующим образом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заявление (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отсутствие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подписи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заявителя и даты) и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не корректное заполнение заявления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(отсутствует полная информация по всем пунктам заявления, некорректный тип заявления и т.д.); </a:t>
            </a:r>
            <a:endParaRPr lang="ru-RU" sz="2000" dirty="0">
              <a:latin typeface="Times New Roman"/>
              <a:ea typeface="SimSun"/>
            </a:endParaRPr>
          </a:p>
          <a:p>
            <a:pPr lvl="1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отсутствие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переводов частей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ЭРД на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русский язык в соответствии с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установленными требованиями;</a:t>
            </a:r>
            <a:endParaRPr lang="ru-RU" sz="2000" dirty="0">
              <a:latin typeface="Times New Roman"/>
              <a:ea typeface="SimSun"/>
            </a:endParaRPr>
          </a:p>
          <a:p>
            <a:pPr lvl="1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выявление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не заявленных внесений изменений в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ЭРД в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период действия регистрационного удостоверения;</a:t>
            </a:r>
            <a:endParaRPr lang="ru-RU" sz="2000" dirty="0">
              <a:latin typeface="Times New Roman"/>
              <a:ea typeface="SimSun"/>
            </a:endParaRPr>
          </a:p>
          <a:p>
            <a:pPr lvl="1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отсутствия образцов ЛС и ИМН, стандартных образцов активных веществ, специфических реагентов, расходных материалов для проведения трехкратной экспертизы качества или недостаточного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>срока годности их (не менее 6 месяцев до истечения срока годности). </a:t>
            </a:r>
            <a:endParaRPr lang="ru-RU" sz="2000" dirty="0">
              <a:latin typeface="Times New Roman"/>
              <a:ea typeface="SimSun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1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МЗСР РК № 9 от 14.01.15 (Изменения в приказ  МЗ РК № 735)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Обязательным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условием государственной регистрации, перерегистрации и внесения изменений в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РД является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у организации-производителя сертификата Надлежащей производственной практики (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GMP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ЛС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СНГ с апреля 2014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ля РК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января 2018 г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Экспертизе при государственной регистрации в Республике Казахстан подлежат лекарственные средства,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зарегистрированные в стране-производителе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29580"/>
      </p:ext>
    </p:extLst>
  </p:cSld>
  <p:clrMapOvr>
    <a:masterClrMapping/>
  </p:clrMapOvr>
  <p:transition advTm="3485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регистрация воспроизведенного ЛС осуществляется с выдачей РУ, без права реализации ЛС до истечения срока действия охранного документа оригинального ЛС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Болар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Заявитель при этом подает гарантийное обязательство о не нарушении прав третьей стороны, защищенных патентом в связи с регистрацией ЛС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ЛС отечественного производства, производимых для внутреннего рынка страны и предназначенных для экспорта под разными торговыми названиями, проводится экспертиза с выдачей одного заключения о безопасности, эффективности и качестве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условии подтверждения производителем идентичности состава, технологического процесса, методов и методик контроля качества ЛС</a:t>
            </a:r>
          </a:p>
          <a:p>
            <a:pPr algn="just">
              <a:buFont typeface="Wingdings" pitchFamily="2" charset="2"/>
              <a:buChar char="v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28802"/>
            <a:ext cx="549403" cy="4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000240"/>
            <a:ext cx="7920880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регистрации и одной перерегистрации в РК  выдается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бессрочное РУ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периодической оценкой соотношения польза/риск на ЛС, произведенные в соответствии с требованиями GMP стран-регионов ICH, РIС/S, РК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929066"/>
            <a:ext cx="7888960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перерегистрированные в Республике Казахстан  ЛС, произведенные в соответствии с требованиями GMP стран-регионов ICH, РIС/S, РК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проводится досрочная  перерегистрация с выдачей бессрочного РУ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периодической оценкой соотношения польза/риск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28604"/>
            <a:ext cx="250033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ЛС- до 5 лет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142984"/>
            <a:ext cx="485778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Лек. субстанция и ЛРС- до 10 лет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714356"/>
            <a:ext cx="1928826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РУ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9" idx="3"/>
          </p:cNvCxnSpPr>
          <p:nvPr/>
        </p:nvCxnSpPr>
        <p:spPr>
          <a:xfrm flipV="1">
            <a:off x="2714612" y="785794"/>
            <a:ext cx="857256" cy="38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3"/>
            <a:endCxn id="8" idx="1"/>
          </p:cNvCxnSpPr>
          <p:nvPr/>
        </p:nvCxnSpPr>
        <p:spPr>
          <a:xfrm>
            <a:off x="2714612" y="1171556"/>
            <a:ext cx="928694" cy="36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00100" marR="61595" indent="-457200"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МЗСР РК № 10 от 14.01.15 (Изменения в приказ МЗ РК № 736)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643050"/>
            <a:ext cx="8001056" cy="43577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Инструкция по медицинскому применению </a:t>
            </a: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генерика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должна соответствовать общей характеристике препарата (инструкции по медицинскому применению для стран СНГ)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оригинального лекарственного препарата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В случае отличия показаний к применению в сторону расширения, или режима дозирования или пути введения в инструкции по медицинскому применению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генерика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от оригинального лекарственного препарата следует предоставить результаты соответствующих клинических исследований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22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800100" marR="61595" indent="-457200" algn="just">
              <a:buNone/>
              <a:tabLst>
                <a:tab pos="457200" algn="l"/>
              </a:tabLst>
            </a:pP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14290"/>
            <a:ext cx="7643866" cy="350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ЭРД на ЛС, произведенное в условиях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GMP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составляется по формату ОТД организациями-производителями: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дальнего зарубежья;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2)стран СНГ - через 2 года после получения сертификата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GMP;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РК - через 4 года после получения сертификата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GMP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929066"/>
            <a:ext cx="7572428" cy="24288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ЭРД на ЛС, произведенное организациями-производителями в условиях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GMP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ранее зарегистрированное в стране-производителе не в формате ОТД, предоставляется согласно Списку приложения 2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908720"/>
            <a:ext cx="7416824" cy="1634490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РЕГИСТРАЦИОННЫЕ ДОСЬЕ И ОБРАЗЦЫ ЛС,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ЗАЯВЛЕНИЯМ,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ПОСТУПИВШИМ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ДККМФД ДО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28.03.15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ПЕРЕДАННЫХ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НЦЭЛС,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ПРИНИМАТЬСЯ В ТЕЧЕНИИ СЕМИ РАБОЧИХ ДНЕЙ, СОГЛАСНО ПУНКТА 17 РАНЕЕ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ДЕЙСТВОВАВШЕГО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ПРИКАЗА № 735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581128"/>
            <a:ext cx="7364238" cy="1018406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ЗАЯВЛЕНИЯ ПО КОТОРЫМ  В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ТЕЧЕНИИ СЕМИ РАБОЧИХ ДНЕЙ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БУДУТ СДАНЫ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РЕГИСТРАЦИОННЫЕ ДОСЬЕ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 ВОЗВРАЩЕНЫ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ДККМФД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924944"/>
            <a:ext cx="7344816" cy="1152128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ЗАЯВЛЕНИЯХ ПОСТУПИВШИХ В ДККМФД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28.03.15  И ПЕРЕДАННЫХ В НЦЭЛС РАЗМЕЩЕНА 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WWW.DARI.KZ</a:t>
            </a:r>
            <a:endParaRPr lang="en-US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18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14290"/>
            <a:ext cx="7929618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заявителя, имеющего документ, подтверждающий соответствие производства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GMP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стран-регионов ICH, РIС/S, РК не требуется предоставление отчетов исследований эквивалентности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ин-виво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ЛС: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7858180" cy="43577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Для парентерального применения в виде водных растворов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Для приема внутрь в форме водных растворов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В форме порошков для водных растворов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В виде газов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Ушные и глазные в виде водных растворов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Местного действия в виде водных растворов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Водные растворы для ингаляций и в виде назальных </a:t>
            </a:r>
            <a:r>
              <a:rPr lang="ru-RU" sz="2400" b="1" dirty="0" err="1" smtClean="0">
                <a:solidFill>
                  <a:srgbClr val="002060"/>
                </a:solidFill>
              </a:rPr>
              <a:t>спреев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Водные растворы для ректального и вагинального применения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При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трансфере</a:t>
            </a:r>
            <a:r>
              <a:rPr lang="ru-RU" sz="2400" b="1" dirty="0" smtClean="0">
                <a:solidFill>
                  <a:srgbClr val="002060"/>
                </a:solidFill>
              </a:rPr>
              <a:t> производства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0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Процедура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биовейвера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Применяется: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В случае идентичности действующего вещества в исследуемом и </a:t>
            </a:r>
            <a:r>
              <a:rPr lang="ru-RU" b="1" dirty="0" err="1" smtClean="0">
                <a:solidFill>
                  <a:srgbClr val="002060"/>
                </a:solidFill>
              </a:rPr>
              <a:t>референтном</a:t>
            </a:r>
            <a:r>
              <a:rPr lang="ru-RU" b="1" dirty="0" smtClean="0">
                <a:solidFill>
                  <a:srgbClr val="002060"/>
                </a:solidFill>
              </a:rPr>
              <a:t> препарате.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Препараты содержат различные соли действующего вещества, которые относятся к первому классу БСК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7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984776" cy="562074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производства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186766" cy="55206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договор о переносе производственных и технологических процессов с правом пользования ЭРД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 отчет по результатам проведенного </a:t>
            </a:r>
            <a:r>
              <a:rPr lang="ru-RU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трансфера</a:t>
            </a: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валидация</a:t>
            </a: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производственных процессов на отечественной производственной площадке;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 подтверждение того, что качество исходного сырья,  используемого на отечественной площадке не влияет на процесс или готовый продукт;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контроль качества препаратов, производимых на отечественной производственной площадке, и препаратов зарубежного производителя осуществляется по одной спецификации;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отчеты исследований </a:t>
            </a:r>
            <a:r>
              <a:rPr lang="ru-RU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биоэквивалентности</a:t>
            </a: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или клинических исследований лекарственных средств, произведённых на производственных площадках  вне Казахстана (в случае отсутствия – обоснование).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65538" name="Picture 2" descr="http://dknews.kz/wp-content/uploads/2014/02/lekarst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64248" cy="836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9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ЭКСПЕРТИЗЫ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ЛС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496" y="1000108"/>
            <a:ext cx="4500594" cy="150019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ПЕРВИЧНАЯ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ЭКСПЕРТИЗА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072198" y="2571744"/>
            <a:ext cx="484632" cy="129614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929066"/>
            <a:ext cx="2736304" cy="95413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АНАЛИТИЧЕСКАЯ ЭКСПЕРТИЗА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52736"/>
            <a:ext cx="3319778" cy="50909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АЭ при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последующей перерегистрации не проводится в случае отсутствия рекламаций на безопасность, эффективность и качество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ЛС,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произведенного в условиях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GMP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присутствующего на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фармацевтическом рынке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РК не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менее восьми лет.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857760"/>
            <a:ext cx="548688" cy="128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57224" y="571480"/>
            <a:ext cx="7786742" cy="1242811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СПЕЦИАЛИЗИРОВАННЫЕ  ФАРМАЦЕВТИЧЕСКАЯ И ФАРМАКОЛОГИЧЕСКАЯ ЭКСПЕРТИЗЫ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(ПАРАЛЛЕЛЬНО)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214686"/>
            <a:ext cx="187935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ИСКЛЮЧЕНИЕ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2214554"/>
            <a:ext cx="4680520" cy="100811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ТРАНСФЕР ТЕХНОЛОГИЧЕСКОГО ПРОЦЕССА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71868" y="3786190"/>
            <a:ext cx="4680520" cy="1080120"/>
          </a:xfrm>
          <a:prstGeom prst="flowChartAlternate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ВОДНЫЕ РАСТВОРЫ ГЕНЕРИЧЕСКИХ ПРЕПАРАТОВ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000232" y="2714620"/>
            <a:ext cx="1580601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2"/>
          </p:cNvCxnSpPr>
          <p:nvPr/>
        </p:nvCxnSpPr>
        <p:spPr>
          <a:xfrm>
            <a:off x="2011217" y="3934766"/>
            <a:ext cx="1580601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4714876" y="521495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7358114" cy="155734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ЗАКЛЮЧЕНИЯ О БЕЗОПАСНОСТИ, ЭФФЕКТИВНОСТИ И КАЧЕСТВЕ ЛС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2571744"/>
            <a:ext cx="7358114" cy="2286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заявителю предоставляется не более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календарных дней, не входящих в срок проведения экспертизы, для окончательного согласования итоговых документов путем электронного согласования по индивидуальному паролю и предоставления листа согласования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5214950"/>
            <a:ext cx="735811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ДЕЙСТВИТЕЛЬНО 180 ДНЕЙ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500858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производства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64514" name="Picture 2" descr="http://www.gmp-gdp.ru/sites/default/files/validacia_proizvod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5671" cy="119675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1285860"/>
            <a:ext cx="7786742" cy="3143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Заявитель организовывает посещение производства в течение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календарных дней после получения информации о необходимости ее проведения или предоставляет конкретный срок посещения, но не более чем через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календарных дней после получения информации.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4857760"/>
            <a:ext cx="7715304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подготовки, проведения, оформления и принятия решения по результатам оценки не входят в сроки проведения экспертизы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63490" name="AutoShape 2" descr="data:image/jpeg;base64,/9j/4AAQSkZJRgABAQAAAQABAAD/2wCEAAkGBxQQEhQUExQVFBUXFxgYGBYVFBUXFxcYGBUYFxQYFxgYHSggHRomGxgaIjEhJyktLi4vFx82ODQsNygtLisBCgoKDg0OGxAQGywkICYsNDQ3NzUsLCwvLCwsLCwsLCwsLCwsLCwsLCwvLCwsLCwsLCwsLCwsLDQsLCwsLCwsLP/AABEIAN8A4gMBEQACEQEDEQH/xAAcAAEAAgMBAQEAAAAAAAAAAAAABgcDBAUBCAL/xABFEAABAwIBCAYGCAUCBwEAAAABAAIDBBEFBhIhMUFRYXEHEyKBkaEyQlJygpIUI2KiwcLR8CQzQ2OxU9IVNJOjssPhg//EABsBAQACAwEBAAAAAAAAAAAAAAADBAIFBgEH/8QANxEAAgECAwMLAwIHAQEAAAAAAAECAxEEITEFElETQWFxgZGhscHR8CIy4RQzBiNCUmKy8RU0/9oADAMBAAIRAxEAPwC8UAQBAEAQBAEAQBAEAQBAEBidUMGtzRzcF5dGapzeiYbUsOp7TycE3kHTmtU+4ygr0wCAIAgCAIAgCAIAgCAIAgCAIAgCAIAgCAIAgCAjuL5a0lPcGTrHj1Yu2b7i70QeBKr1MTThz3NrhtjYuvmo7q4vLw1fYiNT5f1M2ilpgB7T7v0d2a0HvKrPF1J/txNvDYOGpf8A0VLvgsvdvuRoSzYlP/MqDGDsa4MI4DqgP8rG2IlrK3zo9yzGOzaP2Ur9av8A7P0NV+TjpP5tQ+T3gXebnFefpm/ulcmW0ow/bppeHkkBklF7T+4M/RP0keL8A9r1uC8fc9OSUXtP78z/AGp+khxfgef+vW4Lx9zxmTRj/lTuj5Ajza4J+ma+2Vj17TU/3KafzpTNmI4jB/LqnPG5z888vrQR5r3dxEdJX+dJFL/zq37lJLqVv9WvI3oMu6uD/madr2+027LDbdwzmk+CyWKqw++PzxK09h4Ot+xUafB5+GT8yR4Tl1ST2BeYXH1ZQGj5wS3zurFPF0589jU4nYeLo5qO8ujPw18CStN9I0hWTUNWyZ6gCAIAgCAIAgCAIAgCAIAgCAIAgIrlHlzBSksZ9dKNGa09lp3PfqvwFzyVarioQyWbNzgdi18QlOX0x4vV9S9XZEOrJa3EP57+qiP9NoLQRxZe5+M9yqtVav3Oy+fMze0o4LBftR3pcdfHm7F2mzRYHDFbs5x3v0+A1DwUkKEI8xFVxtapz2XRl+TpKUqBAEAQBAEAQC6CxoVuDQy62AH2mdk/oe8FRTowlqizSxdano8unP52GlSx1lAb0spezX1Z0j5Cbd7SCVEoVaX2O6+fMixUlhMZliI2fH8+90SzJ7L6GciOcfR5dXaPYcdVg4+ieDra9ZVmli4zylkzSY3YdWit+l9cfHu5+tdyJgrZowgCAIAgCAIAgCAIAgCAIDBXVkcDHSSuDGN1ucdHDmeG1Yykoq7JKVKdWahBXbK0xnKqoxFxipQYob2c+9nOH2iPRB9kaTt0XA18606z3YZI6vC7MoYKKqV/qnw5l1cet5cDzCsGjpwCBnP9ojV7o9Ufu6zp0Yw6zLEYupWyeS4e/E6V1KVT8SytYC5zg1o1ucQAOZOgICNYnl3SxXDC6Y/YFm/O63ldDy5rU+J4tWf8rRFjTqc9p8nyljT4LJRb5iCeIpx1kvneb0eRONzaZKmOK+sdZYj/AKUdvNZKDK8sdT6WZ29FVc708SdfnM7/ADIE5N8SN49f2+P4B6Ka0ejiTr//ALD/ABIU5N8R+vX9vj+DDJkLjUP8urjlA1AyOJPdLGR5o6bM44+nzpmlPWYxSf8AMURkaNbmMzu8uhLgBzasXFrmLEMTTlpL54H7w3L6nk0SB8LtucM5t/ebpHeAsSxclFPUNkaHMc17Tqc0hwPeEPTJdAaOJYVHOO0LO2PHpd+8cCo6lKM9SxQxNSj9ry4GvhGUFThZDJbzU2ob2+4Tq0eodGjQRpKihVqUHaWcfnyxJicDh9oJzp/TU8+vj1rPimWZheJRVMYkheHtO0awdocNYPArYwnGavE5Kvh6lCbp1FZm2siEIAgCAIAgCAIAgCA08XxOOlidLK7NaPEnY1o2krCc1Bb0ifD4epiKip01dv5dlV1lXNi0ufJeOnaTmMHho3u3u2ahtWublXd3kjr6VKls6nuQzm9X80XBdrO1TwtjaGsAa0agP3r4qykoqyKc5Sm96Tuz9kr0xIpi2WYzxDRsNRK42BaC5t/shul55aOKGMpJK7yN3DOjOrriJMSndG3WImFrnj/1s7g471IqbeprquPisoK5YeBZHUVFYwwMDh/UcM+T53XI5CwUiika+pXqVPuZ3lkRBAEAQBAEBx8cyWpK0fxEDHn27Zsg5PbZ3mvHFPUkp1pw+1ldYv0WVFK4y4ZUOvr6qQhrjr0B3oP4B4HNROm+Y2FLHp5VF2/PnQcvD8sHRSGCvjMEo0FxaQOBc06QPtC4OvQFH1mxjNSV07olrHhwBBBBFwQbgjYQRsQyPJIw4FrgCDoIIuCvGrqzMotxd1qcJhmwuTr6cl0R9OMk2I3O4bn6xx03rWlQe9HQvyVLH0+SrfdzP29Vo/K0MAxuKtiEkR4OafSY7a1w/HathTqRqRujkcXhKmFqbk+x8zXFHSUhVCAIAgCAIAgCAwV1WyGN0kjg1jAS4nYB+PBeSkoq7JKVKVWahBXbKkrauTF5+sfdlOw2Yy/lo9c7Ts0Ab1rW3Xld6I7KjShs+juRzm9X85lzcdWdxjQ0AAAACwA1AbAFZStkim227sxV1YyBhkkcGtGsnyAG08Ah4RSjpqvHpCyG8FI02e9wNjwdY9t1tOYDYaLnUV7GLloVsRiI0Vnm+BbOS2SVNhzM2FnbI7crtMj+Z2D7IsFPGKjoaWtXnVd5M7qyIQgCA4mVeUkeHxZ7xnPdcRxg2LiNenY0aLniNpAUVWqqauy7gcFPFVN2OSWr4fngivZK/E67tmY07Dpa1hdHo2Wze2ficqm9Wnnex0UcPgsP9KjvPpz88u5HjJ8TpO2yodO0aS17nSE/C/Tb3XXT+dDNO4lSwNf6ZQUerLyy71YnmR2VbMQjOjMlZbPZe+vU5p2tPl4E2qNZVF0mg2hs+eElxi9H6PpJEpjXhAEByMo8m6fEI8yojDrei8aHsJ2sdrHLUbaQV44p6ktKtOk7xZUeKYRWYC+4vUUROvVm3PrD+m++30Xczoryi49RucPio1stJEkwzEo6mMSROu06DvadrXDYV4WzbOlAR/PkwucVEGmIkB8ewgn0Tw9l2w87Gs70Zb0dC8408dS5Gr93M/X3XOvC2MJxKOqiZLEbtcO8Ha1w2EHQVsYTU1vI47EUJ0KjpzWaNxZEIQBAEAQBAEBVeW2MOxCpFJCfqYj23DU5w0OPENOgDa4k7itfXm6s9yOiOs2XhVhKPL1F9UtOhfnV9HabdPA2NoY0WaBYD97VKkkrI8nJze89T8VtWyFjpJDmtaLk/wCAN5J0AL0xI3k9gU2PT9bLnRUcbrADW47WtO1x9Z2zUF7CO91FTFYlUVZfd5F00NHHBG2OJgYxgs1rRYAKylY0UpOTu9TOh4EAQBAVLlE/6Xi72v0sgAAbsIa1rjo99+neAFr6n11rPmOtwUeQwClHWX59Edq6mIBdAcCF/wBDxSnkZobM4NcBqPWO6t/dctdzCh+yqmuctVI8vgpwl/SrrszXquot9bA48IAgCAx1EDZGuY9oe1wIc1wBa4HQQQdBCHqbTuimcrsl5cFl+lUl3UriA+MknMudDXHXmXPZfrBNje/arzhu5rQ3WExfK/RL7vM7WF4iypjbJGbg7DradrXDeP3oWNy8bMjA4FrhcEWIOog61488meptO6OVk3ihwqq6t5/hpjrPqnUH8xoDuFjsAUFOXIzs9GT47DLHUN+K+uPj0duq6cuctxbI44IAgCAIAgIr0iZQ/Q6azDaaW7GW1tFu2/uBsOLmqviau5DLVm12Tg/1Fa8vtjm+ngu3yTIfk9hv0eIXFnusXcNze4eZKr0obkek3uJrcrPoXy51LqUrkRp6R+O1ghjJbSwnOe8btWcNmc7SG7hc7wvYrediDEV1Qhvc70LsoKJkEbIomhjGANa0agB+9e1WUrHPSk5O71NhemIQBAEAQFSVQzcZqhvH+WROWveVd/OB19F32fT+c8kdq6mK4ugI/iYzsQoW/wByI93XAnyaVDP9yKLcHu4Wq+h+T9y4VsDjQgCAIAgMc8LZGuY9oc1wLXNcLhwIsQQdYIQ9Tad0UljuFvwKsBbnOo5jo1nNtraftt1j2m8b2qzjuvoOgwmIVeGf3L586SUxyBwBBBBAII1EHSCOC8LJp4zQCoiLfWGlp3O/Q6u9YVIb8bE1Cq6U947/AEY48Z4TTyE9bBo06zHezb8Wnsnk3epMLU3o7r1RqttYNUqvKw+2Xn+de8mqtGkCAIAgCAp6vrP+I4i+TXDD2WbiGkhp+J2c6+4Ba2T5WrfmR2OHo/pMIof1Szfb7LLrudpTkJGctcSc1raaK5lmIbYa81xzQBxcez8y8fAZLN6Is7InJxuHUrIhYvPalcPWedfwjUOAVqEd1WOcxNd1qjlzc3Ud9ZFcIAgCAIAgKoyjbmY077bWn/sW/IqFTKv84HWYF72zl0P1/J1LqUjF0BxYG5+MUg3W+6JXqG168fnEnqvdwFR/OZFurYHIBAEAQBAEBysp8Djr6aSCTU4Xa62ljxpY8cj4i42rGUd5WJaNaVKamio8kKp8L5KKcWkiLg0HcD2mjePWB2h24KqssmdMpKUVOOjJUvQcGoqTh9bFVNvmONpANoOiQd7e0BvYoJPk6imWXTWKw0qD15vT26mXGx4cAQbgi4I2g6lsjjGmnZn6Q8CAICPZeYt9FopXtNnuHVs35z9FxxAu74VFXnuwbL+zaHLYmMXos31L30IDkvSdVTt3v7Z5H0R8tvEqpSjaJ0mJnv1H0HWe8AEk2AFydwGsqUrnJ6MMPNdXTV0g7ERtGD7ZFm/LHpPF4Kyoq73ijtOruU1TWr16v++Rb6smiCAIAgCAIAgKty8bmYtTu2OiYO/Plb+I8VRr5Vk/nOdTsp72BmuDflFm8pAEBy8nG5+NN/ttcf8AsW/zIoqedfq9jPHPd2c+lrz/AAWwr5yYQBAEAQBAEBVPS/hRgmgxCIaQ4MkttIB6sngW5zCfdCr1o2+o3Oy6106T616+/ebNNUNkY17TdrgHDkRcLA2djVx2k66B7doGc33m6R46R3rCpHejYkoz3Jpkp6L8V+kULGk3dCeqPugAx/cIHwlTYae9T6jSbYocliW1pLP38SXKwaoIAgKx6WqnrZ6WkG3tut9o5jD3ASKlineSgdHsOG5TnWfUvN+h+wLaBqWRaOFlpW9VTOG2QhncdL/ugjvWMnZGUFdlj5AYR9DoIIyLPLesk358naIPK4b8IVqnHdikc1jKvK1pS5ubqRIVmVQgCAIAgCAICs+lVubVUL+f3JIz+ZUcUvrizpdhu9GrH5mn7GdSEougNLIBmfitQ/Y2N478+Nv5So6GdZs82s93BQjxa8n7lpK8csEAQBAEAQBAcvKfChWUs0Btd7CGk7HjTGe5wB7ljOO8rE1CryVSM+D/AOlSZCVZdC6N2h0TrWOsB1zY8nBw7lTg8jqZrO6JKFmYmp0b1H0fEain1NkaS3mw57APge75Vhh3u1HEh2vDlMNCpzp+eXml3lqq8cwEAQFF5d1hkxOcgn6stY0jWMxjb2Pvly1WJl9bO22PSUcNBcbvvftY6eEYy2RoD3BrxruQA7iNl+Czp1lJWepliMLKDvFXXkc3FWNra+jpgQ9peM+xBFi68gNtuYw+KzylJJFWq3Roym8sv+eJeavnIhAEAQBAEAQBAV30yR/VUzxrbI5oPvMzvyKnjF9KZ0P8Py/mTj0LwdvUxh19O/SvS1Y9CHhj6Jm51RWycWWPvPlcf8BY4RfVJ/Oci267UqUevwSLLV05oIAgCAIAgCAICka8NocXq2OObG+7x8YEot3l4VGo1CbudXgr1qELZvTu+I5uJ4m+Zx0lrNjb7ONtZVKdRyfQb6jh40l08TzJqq6ivpX/AN1rTyeerd5PWeHdpLrKm06e/Qmv8fLP0PoFbg4EIAgPnKtlz6mpf7U0rvmkcVpqzvJ9Z9CwStTiuEV5H5UJdO/0X0/WYo0/6ccjx8oj/wDYVewizRzu3J2pS6Wl6+heC2JyQQBAEAQBAEAQEL6WYM6hzvYlY7xzo/zqti1embnYU7Yq3FP39DhYXJnQxHext+eaL+ajg7xRtqqtNrpM8sma0u3AnwF16zBK7sbPQ3DanndvlDfljYfzpg19LfSUv4gl/OhH/Hzb9iwVcNAEAQBAEAQBAEBTfTDT5lfBJ7cQHex7gfJ4VHFrPsOm2FP6LcJeZFFrjqTBVyFtnDW03HMaR5hSQIK6Ukk/lz6UjfnAEaiAfFbs+cNWdj9IeBAfM1A64JOkmxK0kz6PQVrmysCcl3Q4y9dO7dCR4ys/2q/hNew5jbr+hL/L0ZcSvnMBAEAQBAEAQBAR7pAg6zD6kbmB/wD03Nf+VQ11emzYbKnu4um+m3erepX+S1RnQAbWEtPjnDyNu5VaLvE6XFRtUvxMuUNRmU797hmDjnaD9257l7Vdosxw8d6oiX9FsObh7D7b5HeDyweTVPhVamjRbalfFtcEvK/qS1WDUhAEAQBAEAQBAVT02t+sozwm8jD+qp4vmOh2F/X1r1ILda06016/0P3uKyiRVtF1n0bhDrwQk7Y2HxYFu46I+dVVacutm2vSMID5koBYEHWLA89RWlmfRaDvextXUZYJj0OvtWzjfCT4SM/3K/hHn2HNbej/AC0/8vRlwK+cuEAQBAEAQBAEBqYvS9dBNH7cb2fM0j8VjJXi0S0KnJ1Yz4NPuZQGEYm6A5zbEOAzmnUd3Ij8StRCbid/WoqeTP3i2KuqCM4BrRqaPMk7SvZzcjylRVPQu/I6n6uhpWnQepYSOLmhx8ytpRVoJdBxG0J7+KqP/J+GR2FIUwgCAIAgCAIAgKq6bDeSjHCY+Ji/RU8XzHRbBWU+tepA7rWnVmtiB7H73FZw1IazyXWfR+DttBCDsjYPBgW6joj55Vd5yfSzbXpGEB83VsXV1VSz2ZpW/LK4LUVlZ9p32AlvU0+MV5HigL5Jei+fq8SaP9SORn3RJ+RXMI/rNHtuF8O3wafp6l2rZHHBAEAQBAEAQBAEB864xTdTUTR2tmSyNHIPIb5WWmmrSa6T6Fh58pShPil5GrHEXkMGtxDRzcbDzKxSvkSuSinJ82fcfSMUYa0NGoAAcgLBbtHzmTu7s/aHgQBAEAQBAEAQFPdL9RnVsTPYhB73vcT5NC1+Lf1W6Dqtg07UnLjLyX5IcqJ0ZrVrC7NYNbjYczoHmVJTV2VsTJRSb6+4+mY2ZoAGoADwW6Pnjdz9IeBAUJl/S9TilQNQkzXjjnMBP3muWtxMfqZ2Gx6m9Rj2r54HHVQ3htYNW/R6qnm1BkjS4/ZvZ/3SVLSluyTKeNo8rSlDin383ifRK3B8/CAIAgCAIAgCAICkekqk6rEJTskayQd7cw/eYfFavExtUZ2ux6m/hI9F16+pp5E0fXV9M21wJM88OrBkF+9oHesaEb1ETbRqcnhZvot35epfS2xwgQBAEAQBAEAQBAUFllW/SMQqHg3AfmN5RgR6OFwT3rU4iW9NndbMo8nh4J8L9+fkclQGyNvJql6/EKSP+61x5MPWO8mKzh43kus1W1Km7Sk+jzy9T6IW0OICAICpumygzZKapA1gxOPunPjHgZPBVcTG+ZvtjVrb0OGfo/Qgq1h1p+ZW3C9PGXtkLiv0qiheTd7W9W/fns7JJ5izviW3oz34JnB7Sw/IYmUVpqup+2h31KUQgCAIAgCAIAgK36YcOJbBUAeiTG7Rsd2mE8AWuHN4VLGRyUjotgVrSnSfPmuzX50Gn0P4dnSzVBGhjRG07C5xDn94DW/OscHHNyJtv1rU40lzu/dkvXuLUV85cIAgCAIAgCAIDmZSYoKSlmm2sYc0Ha86Ix3uICwqT3ItljCUHXrRp8X4c/gfPkY3m5OsnWeJWmZ9BirH7XhkS7ocoetrZpz6MUdh70hsD8rHfMthho53OY21W+jdXO/BFyq6c2EAQEc6QsHNZQTMaLvaOsZvzmdqw4kXb8SwqR3o2LWCrclWjJ6aPtKHopc5o4aP08lqZqzO6oTvC3AzrAnJv0U411NQ6ncexNpbwkaPzN0c2tG1W8JUtLdfOaHbmF5SkqsdY+T9n5st1bE5IIAgCAIAgCAIDVxOgjqYnxStzmPFiO+4IOwggEHeFjKKkrMlo1p0ZqpB2aMeC4THRxNhiFmi50m5JOkucdp/epIQUFZGWIxE8RUdSepvLIgCAIAgCAIAgCAq7pcxrOdHSMOhtpJLe0R9W08gS4ji1UMZU0gjp9g4W0XXlz5L1fp3leKkdIYqmTNaT3BZRV2RVp7sGy5+ijCPo1AxzhZ8560+64ARj5AD8RW1oxtE4jaNXlK7S0WXv4kyUpQCAIAgPnzLbBv+H18jALRS/WR7g1xN2j3XXbbdm71r8RTszrtlYrfgr9T9H86TnKmbw9jeWkOaS1zSCCNYINwRxBTNZo8aUlZ6MvjJDHm11O2TQHjsyNHqvA09x1jgeC29GqqkbnCbQwbwtZw5tV1fjRnbUpRCAIAgCAIDlZQ44yijDnAuc45scbfSe7cNw3nZ4Ax1Kigrst4PBzxM92OSWr5kvmiITUYvWTm75zCDqjgDRbnI4FxPKwVVzqS1duo6Cng8LSVow3umV/JWS8TyDE6yE3jqXSfYqA17TwzmgOHO6KU46PvPZ4XC1FaVO3TG6fc7omWTOULK1rhmmOVlhJETctvqIPrNOwqzSqqa6TQ47Ayw0lneL0fH2fQdpSlEIAgCAIAgOblFjDKKB8z9NtDW7XvPotHM+ABOxYVKihHeZZwmFliaqpx/4udlBVdS6WR8jznPe4uceJP+NgGwALTtuTuzv4U404qEdFkYl4ZGfAMJOIVkVOL5l86QjYxumTTs0dkcXBWqFO5qdpYrk4trm837H0WxgaAALACwA1ADUFsjiz9IAgCAICIdJuTP0+lJYLzQ3fHbW4W7cfxAC3FrVHUhvIuYHEcjUz0evuUjRVGe3iNf4FaucbM7ehU3456o2FgTHbyTygfQziQXcw9mRntNvs+0NY7xtKzpVXSlfmKuOwccXS3Hk1o+D9nz/gvOiq2TRtkjcHMeLtI2j8Dw2LbxkpK6OEq0p0puE1Zozr0jCAIAgCArDKGqM+Izk6oGsiYNgzm58htvubcgFRqPeqvoOswFJU8HG2srt+SNWeqYz03NbzIF+SxcktSyoOWiPIKxj/Qe13IgnwRST0Dpyjqj90VV1FbSyjRnyCB/2my6ADwDrHuRPdqRfYR4ilyuFqQfMt5da/GRa62BxwQBAEAQGOeZsbXPeQ1rQS5xNgABckncvG7K7MoxlOSjFXbKSy2ylNfNdtxCy4jadF973DefId61Veq6kstDudnYBYOln9z19uzxfYRu6iLxiqZ8xt9uxZQjvMjq1NyN+ctzojyaNLTmokFpqix062xa2Dm70jzaNi2lGFlc4vaOI5SpurRefOT5SmuCAIAgCAICkulTJY0c/wBLhb9TK76wDVHIdfJr9Y3OvvAVSvSvmdBsvGvKD1XivwRWN4cARqKoNNZHTRkpK6P0F4ZXJTkVlY6hfmuu+Bx7TNrT7bOO8bealo13SdnoUNo7OhjIb0cprx6H6PmLmo6tkzGyRuD2OFw4HQf/ALwW1jJSV0cVVpTpTcJqzRmXpGEAQBAU1l+2Wkrpi02bOGyA2B1NzXWvtDgfmHBa3EXhUduc7PZM4VsLFPWN16/OoiL3lxuSSTrJNz4qsbZWWSPGusbjQRqI0EICR5JCWsrKaMkuayQSk2GgRkOuTzs34lPRvOaRr9oThQw05cVbvy/PYXitocMEAQBAY55mxtL3uDWtBJc42AA1kk7F42krsyhCU5KMVdsqDLrLE1h6qK7acHiDKRqc4bGjWG9502A1dfEOq92OnmdnszZawi5SpnN+HQuni+xdMNJUNjZt3PHOsLnUljxtJXZ3OjvJg4nU9bI3+GhIzgRokdrbH/gu4WHrK9QpHO7TxzirLV6dC4/PQvpXTmggCAIAgCAIDXr6Jk8b4pWh7HtLXNO0H969i8auZRk4tSWp8/ZWZOSYTPmOu+B5Jjk3jc62jPG3frG4Uq1E6jZ+PU1n2r1RotdfSFTN4mmro9BXh6nY7+TGU81C+8ZzmH0onHsu4j2XcR33ssqdWVJ5aEGLwVHGxtPKXM+f8ro7i38nspYK5t43WeB2o3aHt7to4i4W0pVo1FkcbjdnVsJL61lzNaP5weZ2FKUQgCA4uVWTkeIRZjzmubpjkAuWO5bWnaNvAgER1aSqKzLmCxs8LU3o5p6rj+eDKlxTIitgcR1JlbsfF2wfh9IeC18sPUjzXOqo7Vw1VfdZ8Hl46eJjw7I2tnIAp3sG10v1bRzDu14AryNCpLmMqu08LTV3NPqz/HiWvkfkrHh8Zsc+V9s+S1r21NaNjR5+Fr9Kiqa6Tlsfj54qWeUVovV9JIVMUAgCA5mOY9BRMzpn2J9Fg0vd7rfx1DaVHUqxpq8mW8Jga2Klu0128y638ZUWVeVstcbHsRA3bED4OefWPkNm86yrWlVfBHZYLZ1HBK6znx9uC8X4EaLrqNKxbbbPCV6Y3MuAYLLilQIIdDBYySW0MbvO8nU1u08ASLVGkzT4/HRhHo5ul+x9CYNhcdJCyGFuaxgsN5OsucdridJPFX0klZHKVKkqknKWpur0wCAIAgCAIAgCA0MbwiKshdDO3OY7xadjmnY4b140mrMzp1JU5b0dSg8qsmpsJlzX3kgcfq5QNB22Psvts22uNtqVWidNgNoKSt3r1RoseHC4NwqjTWTN3Gakro/S8MjNBUuYQ4EhwNw5pIcDvBGkFY7ts0Sb6a3Zq6+d5PMB6SJYwG1Devb7bbNkHMei7y5lWaeMnHKauabFbAo1fqoPdfDVe68Se4TlRS1VhHK3OPqP7D+5rtfdcK7CvTnozncTszFYfOcHbis13r1OwpigEAQBAEAQHKxbKKmpb9bK0O9gdp/yNue9RTrQh9zLmG2ficR+3BtcdF3vIguPdJL3AtpmdUP9SSxf8LNLR335KlUxsnlBHRYX+H6dP6sRK/QtO/V9lusgFZWulcXuc5zjrc4kuPeVVs27yN2nGEVCmrJGssjA8c4AXOgIlc8ckldmbJ/BJ8Um6qAZsYt1kpHZYN53ncwaTwFyLdKiafHY+MY9HDnf4L9yayfhw+EQwiw1ucfSe7a5x3+Q1BXoxSVkcvVqyqy3pHVXpEEAQBAEAQBAEAQBAa+IUMdRG6KVjZI3CzmuFwf/ALtvsXjVzKMnF3WpS2WPRxPQl01HnTQazHa8kY4j12jeNI2jWVWqUbm7we0rO0sn4P2IhTVjX8Du/Q7VTlTcToaWIjPLRmyoycILmQTHbY81i4Jksa0kdbD8paiDRHPKwbs7OaOTXXHksozqQ+2RDVoYSt+5TT7M+9WZ3abpIq22uYX+/GQfuuaPJSrF1lrZlGew8BPRyXb7pnQZ0oS7YYjye4fqs/1s/wC0gf8ADmHelV+H4PX9KEuyGIc5HH8An62f9oX8OUFrVfgaFR0k1TtXUs92NxPi5xHksXi6r0SJ4bCwMdXJ9vsvU4dflVUzaHzyuG4HMaeYZYHvCilUqy1kXaWFwdH9umvPxd2cYzHZYLBQRYlXkzGSsiFu4QGCpqms169w/ehZxg5ENWvGnrqSPJHICoxItlmzoKbWDaz3j+207LeudGnQCrlOhY0OM2nnZZvwRd2EYVFSRNigYI2N1AbTtLidJcd50q0klkjQznKb3pPM3V6YBAEAQBAEAQBAEAQBAEAQELyv6N6WvJkb/DznT1jB2XH+4zU7mLHisJQTLVHFzp5aoqfHsla7DbmWPrYh/Vju5oG9xtdnxC3FValA3uG2opZX7Hr3nKhrmO225/rqVaVKSNrDE05c9us2VGWAgCAIAgCAIAgNeatY3Wb8BpUkacmQTxFOPPfqN/A8ArcRP8PEWxn+q+7Y/nI08mgkKxCh2msxO01HK9urX8FqZJdF9NRkST/xMw03c20bT9lhvc8XX1XFlajTSNDXxs6mSyRPVIUwgCAIAgCAIAgCAIAgCAIAgCAIAgIrj/R7QVl3Oh6t5/qQnq3XO0gdlx4uBWLgmWKeJqQ0eRBMS6HJ47mlqmuGxkoLDb3m3BPwhRSopl6ltNx1uur2I3W5IYpT3zqV0gG2PNkvyEZzvJQvDLgbCntZP+pdqsceplmh/m08sfvsez/yao3h+ktx2lF8y7zXGMM3HxCx5F8SX9dHgwcXZuPiE5F8R+ujwZmpqiSX+VBJJ7jXP/8AFpWSodJHLaMVzLvOvRZK4pUehSPYN8gEVuJEpB8lIsMipU2sl/UuzP8ABJMN6H6qXTVVLIx7MYdIfPNaD4qaNFIoVdqOXF9fsTjAejWgpLO6rr3j15yH+DLBg55t1IoJFCpi6s+e3US8C2gLMrHqAIAgCAIAgCAIAgCAIAgCAIAgCAIAgCAIAgCAxvgadbWnmAUFw2naNTWjkAguZ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data:image/jpeg;base64,/9j/4AAQSkZJRgABAQAAAQABAAD/2wCEAAkGBxQQEhQUExQVFBUXFxgYGBYVFBUXFxcYGBUYFxQYFxgYHSggHRomGxgaIjEhJyktLi4vFx82ODQsNygtLisBCgoKDg0OGxAQGywkICYsNDQ3NzUsLCwvLCwsLCwsLCwsLCwsLCwsLCwvLCwsLCwsLCwsLCwsLDQsLCwsLCwsLP/AABEIAN8A4gMBEQACEQEDEQH/xAAcAAEAAgMBAQEAAAAAAAAAAAAABgcDBAUBCAL/xABFEAABAwIBCAYGCAUCBwEAAAABAAIDBBEFBhIhMUFRYXEHEyKBkaEyQlJygpIUI2KiwcLR8CQzQ2OxU9IVNJOjssPhg//EABsBAQACAwEBAAAAAAAAAAAAAAADBAIFBgEH/8QANxEAAgECAwMLAwIHAQEAAAAAAAECAxEEITEFElETQWFxgZGhscHR8CIy4RQzBiNCUmKy8RU0/9oADAMBAAIRAxEAPwC8UAQBAEAQBAEAQBAEAQBAEBidUMGtzRzcF5dGapzeiYbUsOp7TycE3kHTmtU+4ygr0wCAIAgCAIAgCAIAgCAIAgCAIAgCAIAgCAIAgCAjuL5a0lPcGTrHj1Yu2b7i70QeBKr1MTThz3NrhtjYuvmo7q4vLw1fYiNT5f1M2ilpgB7T7v0d2a0HvKrPF1J/txNvDYOGpf8A0VLvgsvdvuRoSzYlP/MqDGDsa4MI4DqgP8rG2IlrK3zo9yzGOzaP2Ur9av8A7P0NV+TjpP5tQ+T3gXebnFefpm/ulcmW0ow/bppeHkkBklF7T+4M/RP0keL8A9r1uC8fc9OSUXtP78z/AGp+khxfgef+vW4Lx9zxmTRj/lTuj5Ajza4J+ma+2Vj17TU/3KafzpTNmI4jB/LqnPG5z888vrQR5r3dxEdJX+dJFL/zq37lJLqVv9WvI3oMu6uD/madr2+027LDbdwzmk+CyWKqw++PzxK09h4Ot+xUafB5+GT8yR4Tl1ST2BeYXH1ZQGj5wS3zurFPF0589jU4nYeLo5qO8ujPw18CStN9I0hWTUNWyZ6gCAIAgCAIAgCAIAgCAIAgCAIAgIrlHlzBSksZ9dKNGa09lp3PfqvwFzyVarioQyWbNzgdi18QlOX0x4vV9S9XZEOrJa3EP57+qiP9NoLQRxZe5+M9yqtVav3Oy+fMze0o4LBftR3pcdfHm7F2mzRYHDFbs5x3v0+A1DwUkKEI8xFVxtapz2XRl+TpKUqBAEAQBAEAQC6CxoVuDQy62AH2mdk/oe8FRTowlqizSxdano8unP52GlSx1lAb0spezX1Z0j5Cbd7SCVEoVaX2O6+fMixUlhMZliI2fH8+90SzJ7L6GciOcfR5dXaPYcdVg4+ieDra9ZVmli4zylkzSY3YdWit+l9cfHu5+tdyJgrZowgCAIAgCAIAgCAIAgCAIDBXVkcDHSSuDGN1ucdHDmeG1Yykoq7JKVKdWahBXbK0xnKqoxFxipQYob2c+9nOH2iPRB9kaTt0XA18606z3YZI6vC7MoYKKqV/qnw5l1cet5cDzCsGjpwCBnP9ojV7o9Ufu6zp0Yw6zLEYupWyeS4e/E6V1KVT8SytYC5zg1o1ucQAOZOgICNYnl3SxXDC6Y/YFm/O63ldDy5rU+J4tWf8rRFjTqc9p8nyljT4LJRb5iCeIpx1kvneb0eRONzaZKmOK+sdZYj/AKUdvNZKDK8sdT6WZ29FVc708SdfnM7/ADIE5N8SN49f2+P4B6Ka0ejiTr//ALD/ABIU5N8R+vX9vj+DDJkLjUP8urjlA1AyOJPdLGR5o6bM44+nzpmlPWYxSf8AMURkaNbmMzu8uhLgBzasXFrmLEMTTlpL54H7w3L6nk0SB8LtucM5t/ebpHeAsSxclFPUNkaHMc17Tqc0hwPeEPTJdAaOJYVHOO0LO2PHpd+8cCo6lKM9SxQxNSj9ry4GvhGUFThZDJbzU2ob2+4Tq0eodGjQRpKihVqUHaWcfnyxJicDh9oJzp/TU8+vj1rPimWZheJRVMYkheHtO0awdocNYPArYwnGavE5Kvh6lCbp1FZm2siEIAgCAIAgCAIAgCA08XxOOlidLK7NaPEnY1o2krCc1Bb0ifD4epiKip01dv5dlV1lXNi0ufJeOnaTmMHho3u3u2ahtWublXd3kjr6VKls6nuQzm9X80XBdrO1TwtjaGsAa0agP3r4qykoqyKc5Sm96Tuz9kr0xIpi2WYzxDRsNRK42BaC5t/shul55aOKGMpJK7yN3DOjOrriJMSndG3WImFrnj/1s7g471IqbeprquPisoK5YeBZHUVFYwwMDh/UcM+T53XI5CwUiika+pXqVPuZ3lkRBAEAQBAEBx8cyWpK0fxEDHn27Zsg5PbZ3mvHFPUkp1pw+1ldYv0WVFK4y4ZUOvr6qQhrjr0B3oP4B4HNROm+Y2FLHp5VF2/PnQcvD8sHRSGCvjMEo0FxaQOBc06QPtC4OvQFH1mxjNSV07olrHhwBBBBFwQbgjYQRsQyPJIw4FrgCDoIIuCvGrqzMotxd1qcJhmwuTr6cl0R9OMk2I3O4bn6xx03rWlQe9HQvyVLH0+SrfdzP29Vo/K0MAxuKtiEkR4OafSY7a1w/HathTqRqRujkcXhKmFqbk+x8zXFHSUhVCAIAgCAIAgCAwV1WyGN0kjg1jAS4nYB+PBeSkoq7JKVKVWahBXbKkrauTF5+sfdlOw2Yy/lo9c7Ts0Ab1rW3Xld6I7KjShs+juRzm9X85lzcdWdxjQ0AAAACwA1AbAFZStkim227sxV1YyBhkkcGtGsnyAG08Ah4RSjpqvHpCyG8FI02e9wNjwdY9t1tOYDYaLnUV7GLloVsRiI0Vnm+BbOS2SVNhzM2FnbI7crtMj+Z2D7IsFPGKjoaWtXnVd5M7qyIQgCA4mVeUkeHxZ7xnPdcRxg2LiNenY0aLniNpAUVWqqauy7gcFPFVN2OSWr4fngivZK/E67tmY07Dpa1hdHo2Wze2ficqm9Wnnex0UcPgsP9KjvPpz88u5HjJ8TpO2yodO0aS17nSE/C/Tb3XXT+dDNO4lSwNf6ZQUerLyy71YnmR2VbMQjOjMlZbPZe+vU5p2tPl4E2qNZVF0mg2hs+eElxi9H6PpJEpjXhAEByMo8m6fEI8yojDrei8aHsJ2sdrHLUbaQV44p6ktKtOk7xZUeKYRWYC+4vUUROvVm3PrD+m++30Xczoryi49RucPio1stJEkwzEo6mMSROu06DvadrXDYV4WzbOlAR/PkwucVEGmIkB8ewgn0Tw9l2w87Gs70Zb0dC8408dS5Gr93M/X3XOvC2MJxKOqiZLEbtcO8Ha1w2EHQVsYTU1vI47EUJ0KjpzWaNxZEIQBAEAQBAEBVeW2MOxCpFJCfqYj23DU5w0OPENOgDa4k7itfXm6s9yOiOs2XhVhKPL1F9UtOhfnV9HabdPA2NoY0WaBYD97VKkkrI8nJze89T8VtWyFjpJDmtaLk/wCAN5J0AL0xI3k9gU2PT9bLnRUcbrADW47WtO1x9Z2zUF7CO91FTFYlUVZfd5F00NHHBG2OJgYxgs1rRYAKylY0UpOTu9TOh4EAQBAVLlE/6Xi72v0sgAAbsIa1rjo99+neAFr6n11rPmOtwUeQwClHWX59Edq6mIBdAcCF/wBDxSnkZobM4NcBqPWO6t/dctdzCh+yqmuctVI8vgpwl/SrrszXquot9bA48IAgCAx1EDZGuY9oe1wIc1wBa4HQQQdBCHqbTuimcrsl5cFl+lUl3UriA+MknMudDXHXmXPZfrBNje/arzhu5rQ3WExfK/RL7vM7WF4iypjbJGbg7DradrXDeP3oWNy8bMjA4FrhcEWIOog61488meptO6OVk3ihwqq6t5/hpjrPqnUH8xoDuFjsAUFOXIzs9GT47DLHUN+K+uPj0duq6cuctxbI44IAgCAIAgIr0iZQ/Q6azDaaW7GW1tFu2/uBsOLmqviau5DLVm12Tg/1Fa8vtjm+ngu3yTIfk9hv0eIXFnusXcNze4eZKr0obkek3uJrcrPoXy51LqUrkRp6R+O1ghjJbSwnOe8btWcNmc7SG7hc7wvYrediDEV1Qhvc70LsoKJkEbIomhjGANa0agB+9e1WUrHPSk5O71NhemIQBAEAQFSVQzcZqhvH+WROWveVd/OB19F32fT+c8kdq6mK4ugI/iYzsQoW/wByI93XAnyaVDP9yKLcHu4Wq+h+T9y4VsDjQgCAIAgMc8LZGuY9oc1wLXNcLhwIsQQdYIQ9Tad0UljuFvwKsBbnOo5jo1nNtraftt1j2m8b2qzjuvoOgwmIVeGf3L586SUxyBwBBBBAII1EHSCOC8LJp4zQCoiLfWGlp3O/Q6u9YVIb8bE1Cq6U947/AEY48Z4TTyE9bBo06zHezb8Wnsnk3epMLU3o7r1RqttYNUqvKw+2Xn+de8mqtGkCAIAgCAp6vrP+I4i+TXDD2WbiGkhp+J2c6+4Ba2T5WrfmR2OHo/pMIof1Szfb7LLrudpTkJGctcSc1raaK5lmIbYa81xzQBxcez8y8fAZLN6Is7InJxuHUrIhYvPalcPWedfwjUOAVqEd1WOcxNd1qjlzc3Ud9ZFcIAgCAIAgKoyjbmY077bWn/sW/IqFTKv84HWYF72zl0P1/J1LqUjF0BxYG5+MUg3W+6JXqG168fnEnqvdwFR/OZFurYHIBAEAQBAEBysp8Djr6aSCTU4Xa62ljxpY8cj4i42rGUd5WJaNaVKamio8kKp8L5KKcWkiLg0HcD2mjePWB2h24KqssmdMpKUVOOjJUvQcGoqTh9bFVNvmONpANoOiQd7e0BvYoJPk6imWXTWKw0qD15vT26mXGx4cAQbgi4I2g6lsjjGmnZn6Q8CAICPZeYt9FopXtNnuHVs35z9FxxAu74VFXnuwbL+zaHLYmMXos31L30IDkvSdVTt3v7Z5H0R8tvEqpSjaJ0mJnv1H0HWe8AEk2AFydwGsqUrnJ6MMPNdXTV0g7ERtGD7ZFm/LHpPF4Kyoq73ijtOruU1TWr16v++Rb6smiCAIAgCAIAgKty8bmYtTu2OiYO/Plb+I8VRr5Vk/nOdTsp72BmuDflFm8pAEBy8nG5+NN/ttcf8AsW/zIoqedfq9jPHPd2c+lrz/AAWwr5yYQBAEAQBAEBVPS/hRgmgxCIaQ4MkttIB6sngW5zCfdCr1o2+o3Oy6106T616+/ebNNUNkY17TdrgHDkRcLA2djVx2k66B7doGc33m6R46R3rCpHejYkoz3Jpkp6L8V+kULGk3dCeqPugAx/cIHwlTYae9T6jSbYocliW1pLP38SXKwaoIAgKx6WqnrZ6WkG3tut9o5jD3ASKlineSgdHsOG5TnWfUvN+h+wLaBqWRaOFlpW9VTOG2QhncdL/ugjvWMnZGUFdlj5AYR9DoIIyLPLesk358naIPK4b8IVqnHdikc1jKvK1pS5ubqRIVmVQgCAIAgCAICs+lVubVUL+f3JIz+ZUcUvrizpdhu9GrH5mn7GdSEougNLIBmfitQ/Y2N478+Nv5So6GdZs82s93BQjxa8n7lpK8csEAQBAEAQBAcvKfChWUs0Btd7CGk7HjTGe5wB7ljOO8rE1CryVSM+D/AOlSZCVZdC6N2h0TrWOsB1zY8nBw7lTg8jqZrO6JKFmYmp0b1H0fEain1NkaS3mw57APge75Vhh3u1HEh2vDlMNCpzp+eXml3lqq8cwEAQFF5d1hkxOcgn6stY0jWMxjb2Pvly1WJl9bO22PSUcNBcbvvftY6eEYy2RoD3BrxruQA7iNl+Czp1lJWepliMLKDvFXXkc3FWNra+jpgQ9peM+xBFi68gNtuYw+KzylJJFWq3Roym8sv+eJeavnIhAEAQBAEAQBAV30yR/VUzxrbI5oPvMzvyKnjF9KZ0P8Py/mTj0LwdvUxh19O/SvS1Y9CHhj6Jm51RWycWWPvPlcf8BY4RfVJ/Oci267UqUevwSLLV05oIAgCAIAgCAICka8NocXq2OObG+7x8YEot3l4VGo1CbudXgr1qELZvTu+I5uJ4m+Zx0lrNjb7ONtZVKdRyfQb6jh40l08TzJqq6ivpX/AN1rTyeerd5PWeHdpLrKm06e/Qmv8fLP0PoFbg4EIAgPnKtlz6mpf7U0rvmkcVpqzvJ9Z9CwStTiuEV5H5UJdO/0X0/WYo0/6ccjx8oj/wDYVewizRzu3J2pS6Wl6+heC2JyQQBAEAQBAEAQEL6WYM6hzvYlY7xzo/zqti1embnYU7Yq3FP39DhYXJnQxHext+eaL+ajg7xRtqqtNrpM8sma0u3AnwF16zBK7sbPQ3DanndvlDfljYfzpg19LfSUv4gl/OhH/Hzb9iwVcNAEAQBAEAQBAEBTfTDT5lfBJ7cQHex7gfJ4VHFrPsOm2FP6LcJeZFFrjqTBVyFtnDW03HMaR5hSQIK6Ukk/lz6UjfnAEaiAfFbs+cNWdj9IeBAfM1A64JOkmxK0kz6PQVrmysCcl3Q4y9dO7dCR4ys/2q/hNew5jbr+hL/L0ZcSvnMBAEAQBAEAQBAR7pAg6zD6kbmB/wD03Nf+VQ11emzYbKnu4um+m3erepX+S1RnQAbWEtPjnDyNu5VaLvE6XFRtUvxMuUNRmU797hmDjnaD9257l7Vdosxw8d6oiX9FsObh7D7b5HeDyweTVPhVamjRbalfFtcEvK/qS1WDUhAEAQBAEAQBAVT02t+sozwm8jD+qp4vmOh2F/X1r1ILda06016/0P3uKyiRVtF1n0bhDrwQk7Y2HxYFu46I+dVVacutm2vSMID5koBYEHWLA89RWlmfRaDvextXUZYJj0OvtWzjfCT4SM/3K/hHn2HNbej/AC0/8vRlwK+cuEAQBAEAQBAEBqYvS9dBNH7cb2fM0j8VjJXi0S0KnJ1Yz4NPuZQGEYm6A5zbEOAzmnUd3Ij8StRCbid/WoqeTP3i2KuqCM4BrRqaPMk7SvZzcjylRVPQu/I6n6uhpWnQepYSOLmhx8ytpRVoJdBxG0J7+KqP/J+GR2FIUwgCAIAgCAIAgKq6bDeSjHCY+Ji/RU8XzHRbBWU+tepA7rWnVmtiB7H73FZw1IazyXWfR+DttBCDsjYPBgW6joj55Vd5yfSzbXpGEB83VsXV1VSz2ZpW/LK4LUVlZ9p32AlvU0+MV5HigL5Jei+fq8SaP9SORn3RJ+RXMI/rNHtuF8O3wafp6l2rZHHBAEAQBAEAQBAEB864xTdTUTR2tmSyNHIPIb5WWmmrSa6T6Fh58pShPil5GrHEXkMGtxDRzcbDzKxSvkSuSinJ82fcfSMUYa0NGoAAcgLBbtHzmTu7s/aHgQBAEAQBAEAQFPdL9RnVsTPYhB73vcT5NC1+Lf1W6Dqtg07UnLjLyX5IcqJ0ZrVrC7NYNbjYczoHmVJTV2VsTJRSb6+4+mY2ZoAGoADwW6Pnjdz9IeBAUJl/S9TilQNQkzXjjnMBP3muWtxMfqZ2Gx6m9Rj2r54HHVQ3htYNW/R6qnm1BkjS4/ZvZ/3SVLSluyTKeNo8rSlDin383ifRK3B8/CAIAgCAIAgCAICkekqk6rEJTskayQd7cw/eYfFavExtUZ2ux6m/hI9F16+pp5E0fXV9M21wJM88OrBkF+9oHesaEb1ETbRqcnhZvot35epfS2xwgQBAEAQBAEAQBAUFllW/SMQqHg3AfmN5RgR6OFwT3rU4iW9NndbMo8nh4J8L9+fkclQGyNvJql6/EKSP+61x5MPWO8mKzh43kus1W1Km7Sk+jzy9T6IW0OICAICpumygzZKapA1gxOPunPjHgZPBVcTG+ZvtjVrb0OGfo/Qgq1h1p+ZW3C9PGXtkLiv0qiheTd7W9W/fns7JJ5izviW3oz34JnB7Sw/IYmUVpqup+2h31KUQgCAIAgCAIAgK36YcOJbBUAeiTG7Rsd2mE8AWuHN4VLGRyUjotgVrSnSfPmuzX50Gn0P4dnSzVBGhjRG07C5xDn94DW/OscHHNyJtv1rU40lzu/dkvXuLUV85cIAgCAIAgCAIDmZSYoKSlmm2sYc0Ha86Ix3uICwqT3ItljCUHXrRp8X4c/gfPkY3m5OsnWeJWmZ9BirH7XhkS7ocoetrZpz6MUdh70hsD8rHfMthho53OY21W+jdXO/BFyq6c2EAQEc6QsHNZQTMaLvaOsZvzmdqw4kXb8SwqR3o2LWCrclWjJ6aPtKHopc5o4aP08lqZqzO6oTvC3AzrAnJv0U411NQ6ncexNpbwkaPzN0c2tG1W8JUtLdfOaHbmF5SkqsdY+T9n5st1bE5IIAgCAIAgCAIDVxOgjqYnxStzmPFiO+4IOwggEHeFjKKkrMlo1p0ZqpB2aMeC4THRxNhiFmi50m5JOkucdp/epIQUFZGWIxE8RUdSepvLIgCAIAgCAIAgCAq7pcxrOdHSMOhtpJLe0R9W08gS4ji1UMZU0gjp9g4W0XXlz5L1fp3leKkdIYqmTNaT3BZRV2RVp7sGy5+ijCPo1AxzhZ8560+64ARj5AD8RW1oxtE4jaNXlK7S0WXv4kyUpQCAIAgPnzLbBv+H18jALRS/WR7g1xN2j3XXbbdm71r8RTszrtlYrfgr9T9H86TnKmbw9jeWkOaS1zSCCNYINwRxBTNZo8aUlZ6MvjJDHm11O2TQHjsyNHqvA09x1jgeC29GqqkbnCbQwbwtZw5tV1fjRnbUpRCAIAgCAIDlZQ44yijDnAuc45scbfSe7cNw3nZ4Ax1Kigrst4PBzxM92OSWr5kvmiITUYvWTm75zCDqjgDRbnI4FxPKwVVzqS1duo6Cng8LSVow3umV/JWS8TyDE6yE3jqXSfYqA17TwzmgOHO6KU46PvPZ4XC1FaVO3TG6fc7omWTOULK1rhmmOVlhJETctvqIPrNOwqzSqqa6TQ47Ayw0lneL0fH2fQdpSlEIAgCAIAgOblFjDKKB8z9NtDW7XvPotHM+ABOxYVKihHeZZwmFliaqpx/4udlBVdS6WR8jznPe4uceJP+NgGwALTtuTuzv4U404qEdFkYl4ZGfAMJOIVkVOL5l86QjYxumTTs0dkcXBWqFO5qdpYrk4trm837H0WxgaAALACwA1ADUFsjiz9IAgCAICIdJuTP0+lJYLzQ3fHbW4W7cfxAC3FrVHUhvIuYHEcjUz0evuUjRVGe3iNf4FaucbM7ehU3456o2FgTHbyTygfQziQXcw9mRntNvs+0NY7xtKzpVXSlfmKuOwccXS3Hk1o+D9nz/gvOiq2TRtkjcHMeLtI2j8Dw2LbxkpK6OEq0p0puE1Zozr0jCAIAgCArDKGqM+Izk6oGsiYNgzm58htvubcgFRqPeqvoOswFJU8HG2srt+SNWeqYz03NbzIF+SxcktSyoOWiPIKxj/Qe13IgnwRST0Dpyjqj90VV1FbSyjRnyCB/2my6ADwDrHuRPdqRfYR4ilyuFqQfMt5da/GRa62BxwQBAEAQGOeZsbXPeQ1rQS5xNgABckncvG7K7MoxlOSjFXbKSy2ylNfNdtxCy4jadF973DefId61Veq6kstDudnYBYOln9z19uzxfYRu6iLxiqZ8xt9uxZQjvMjq1NyN+ctzojyaNLTmokFpqix062xa2Dm70jzaNi2lGFlc4vaOI5SpurRefOT5SmuCAIAgCAICkulTJY0c/wBLhb9TK76wDVHIdfJr9Y3OvvAVSvSvmdBsvGvKD1XivwRWN4cARqKoNNZHTRkpK6P0F4ZXJTkVlY6hfmuu+Bx7TNrT7bOO8bealo13SdnoUNo7OhjIb0cprx6H6PmLmo6tkzGyRuD2OFw4HQf/ALwW1jJSV0cVVpTpTcJqzRmXpGEAQBAU1l+2Wkrpi02bOGyA2B1NzXWvtDgfmHBa3EXhUduc7PZM4VsLFPWN16/OoiL3lxuSSTrJNz4qsbZWWSPGusbjQRqI0EICR5JCWsrKaMkuayQSk2GgRkOuTzs34lPRvOaRr9oThQw05cVbvy/PYXitocMEAQBAY55mxtL3uDWtBJc42AA1kk7F42krsyhCU5KMVdsqDLrLE1h6qK7acHiDKRqc4bGjWG9502A1dfEOq92OnmdnszZawi5SpnN+HQuni+xdMNJUNjZt3PHOsLnUljxtJXZ3OjvJg4nU9bI3+GhIzgRokdrbH/gu4WHrK9QpHO7TxzirLV6dC4/PQvpXTmggCAIAgCAIDXr6Jk8b4pWh7HtLXNO0H969i8auZRk4tSWp8/ZWZOSYTPmOu+B5Jjk3jc62jPG3frG4Uq1E6jZ+PU1n2r1RotdfSFTN4mmro9BXh6nY7+TGU81C+8ZzmH0onHsu4j2XcR33ssqdWVJ5aEGLwVHGxtPKXM+f8ro7i38nspYK5t43WeB2o3aHt7to4i4W0pVo1FkcbjdnVsJL61lzNaP5weZ2FKUQgCA4uVWTkeIRZjzmubpjkAuWO5bWnaNvAgER1aSqKzLmCxs8LU3o5p6rj+eDKlxTIitgcR1JlbsfF2wfh9IeC18sPUjzXOqo7Vw1VfdZ8Hl46eJjw7I2tnIAp3sG10v1bRzDu14AryNCpLmMqu08LTV3NPqz/HiWvkfkrHh8Zsc+V9s+S1r21NaNjR5+Fr9Kiqa6Tlsfj54qWeUVovV9JIVMUAgCA5mOY9BRMzpn2J9Fg0vd7rfx1DaVHUqxpq8mW8Jga2Klu0128y638ZUWVeVstcbHsRA3bED4OefWPkNm86yrWlVfBHZYLZ1HBK6znx9uC8X4EaLrqNKxbbbPCV6Y3MuAYLLilQIIdDBYySW0MbvO8nU1u08ASLVGkzT4/HRhHo5ul+x9CYNhcdJCyGFuaxgsN5OsucdridJPFX0klZHKVKkqknKWpur0wCAIAgCAIAgCA0MbwiKshdDO3OY7xadjmnY4b140mrMzp1JU5b0dSg8qsmpsJlzX3kgcfq5QNB22Psvts22uNtqVWidNgNoKSt3r1RoseHC4NwqjTWTN3Gakro/S8MjNBUuYQ4EhwNw5pIcDvBGkFY7ts0Sb6a3Zq6+d5PMB6SJYwG1Devb7bbNkHMei7y5lWaeMnHKauabFbAo1fqoPdfDVe68Se4TlRS1VhHK3OPqP7D+5rtfdcK7CvTnozncTszFYfOcHbis13r1OwpigEAQBAEAQHKxbKKmpb9bK0O9gdp/yNue9RTrQh9zLmG2ficR+3BtcdF3vIguPdJL3AtpmdUP9SSxf8LNLR335KlUxsnlBHRYX+H6dP6sRK/QtO/V9lusgFZWulcXuc5zjrc4kuPeVVs27yN2nGEVCmrJGssjA8c4AXOgIlc8ckldmbJ/BJ8Um6qAZsYt1kpHZYN53ncwaTwFyLdKiafHY+MY9HDnf4L9yayfhw+EQwiw1ucfSe7a5x3+Q1BXoxSVkcvVqyqy3pHVXpEEAQBAEAQBAEAQBAa+IUMdRG6KVjZI3CzmuFwf/ALtvsXjVzKMnF3WpS2WPRxPQl01HnTQazHa8kY4j12jeNI2jWVWqUbm7we0rO0sn4P2IhTVjX8Du/Q7VTlTcToaWIjPLRmyoycILmQTHbY81i4Jksa0kdbD8paiDRHPKwbs7OaOTXXHksozqQ+2RDVoYSt+5TT7M+9WZ3abpIq22uYX+/GQfuuaPJSrF1lrZlGew8BPRyXb7pnQZ0oS7YYjye4fqs/1s/wC0gf8ADmHelV+H4PX9KEuyGIc5HH8An62f9oX8OUFrVfgaFR0k1TtXUs92NxPi5xHksXi6r0SJ4bCwMdXJ9vsvU4dflVUzaHzyuG4HMaeYZYHvCilUqy1kXaWFwdH9umvPxd2cYzHZYLBQRYlXkzGSsiFu4QGCpqms169w/ehZxg5ENWvGnrqSPJHICoxItlmzoKbWDaz3j+207LeudGnQCrlOhY0OM2nnZZvwRd2EYVFSRNigYI2N1AbTtLidJcd50q0klkjQznKb3pPM3V6YBAEAQBAEAQBAEAQBAEAQELyv6N6WvJkb/DznT1jB2XH+4zU7mLHisJQTLVHFzp5aoqfHsla7DbmWPrYh/Vju5oG9xtdnxC3FValA3uG2opZX7Hr3nKhrmO225/rqVaVKSNrDE05c9us2VGWAgCAIAgCAIAgNeatY3Wb8BpUkacmQTxFOPPfqN/A8ArcRP8PEWxn+q+7Y/nI08mgkKxCh2msxO01HK9urX8FqZJdF9NRkST/xMw03c20bT9lhvc8XX1XFlajTSNDXxs6mSyRPVIUwgCAIAgCAIAgCAIAgCAIAgCAIAgIrj/R7QVl3Oh6t5/qQnq3XO0gdlx4uBWLgmWKeJqQ0eRBMS6HJ47mlqmuGxkoLDb3m3BPwhRSopl6ltNx1uur2I3W5IYpT3zqV0gG2PNkvyEZzvJQvDLgbCntZP+pdqsceplmh/m08sfvsez/yao3h+ktx2lF8y7zXGMM3HxCx5F8SX9dHgwcXZuPiE5F8R+ujwZmpqiSX+VBJJ7jXP/8AFpWSodJHLaMVzLvOvRZK4pUehSPYN8gEVuJEpB8lIsMipU2sl/UuzP8ABJMN6H6qXTVVLIx7MYdIfPNaD4qaNFIoVdqOXF9fsTjAejWgpLO6rr3j15yH+DLBg55t1IoJFCpi6s+e3US8C2gLMrHqAIAgCAIAgCAIAgCAIAgCAIAgCAIAgCAIAgCAxvgadbWnmAUFw2naNTWjkAguZ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4" name="Picture 6" descr="http://elise.com.ua/wp-content/uploads/2014/11/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57290" cy="135729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357290" y="857232"/>
            <a:ext cx="7429552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предоставления отечественным производителем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генерического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препарата на экспертизу без данных исследований эквивалентности, заявитель в РД предоставляет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протокола и гарантийное обязательство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предоставлении отчета клинических исследований. При этом срок проведения исследований не входит в срок проведения экспертизы при регистрации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80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72428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СРОКИ  ПРОВЕДЕНИЯ ЭКСПЕРТИЗЫ (календарные дни)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Сроки  первичной экспертизы</a:t>
            </a: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57572"/>
              </p:ext>
            </p:extLst>
          </p:nvPr>
        </p:nvGraphicFramePr>
        <p:xfrm>
          <a:off x="285718" y="316904"/>
          <a:ext cx="8501123" cy="646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8"/>
                <a:gridCol w="714380"/>
                <a:gridCol w="785818"/>
                <a:gridCol w="1143008"/>
                <a:gridCol w="1285884"/>
                <a:gridCol w="1928825"/>
              </a:tblGrid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ПЭ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АЭ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УФМЭ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УФКЭ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04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Регистрация и ВИ, требующие новой регистрации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36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-водные растворы и </a:t>
                      </a:r>
                      <a:r>
                        <a:rPr lang="ru-RU" sz="24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04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Перерегистрация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259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типа 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A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 типа 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 с АЭ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1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 типа 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 без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АЭ</a:t>
                      </a:r>
                    </a:p>
                    <a:p>
                      <a:endParaRPr lang="ru-RU" sz="24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81D7-C300-4C8C-A2D5-9D285F3C4DF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3175176"/>
              </p:ext>
            </p:extLst>
          </p:nvPr>
        </p:nvGraphicFramePr>
        <p:xfrm>
          <a:off x="914400" y="5334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 bwMode="auto">
          <a:xfrm>
            <a:off x="2590800" y="827314"/>
            <a:ext cx="990600" cy="925286"/>
          </a:xfrm>
          <a:prstGeom prst="ellipse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лево 6"/>
          <p:cNvSpPr/>
          <p:nvPr/>
        </p:nvSpPr>
        <p:spPr bwMode="auto">
          <a:xfrm>
            <a:off x="1960590" y="1289956"/>
            <a:ext cx="554010" cy="95359"/>
          </a:xfrm>
          <a:prstGeom prst="leftArrow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ea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 bwMode="auto">
          <a:xfrm>
            <a:off x="5257800" y="699298"/>
            <a:ext cx="1042416" cy="1042416"/>
          </a:xfrm>
          <a:prstGeom prst="actionButtonHelp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 bwMode="auto">
          <a:xfrm>
            <a:off x="6396881" y="2362200"/>
            <a:ext cx="1042416" cy="1042416"/>
          </a:xfrm>
          <a:prstGeom prst="actionButtonHelp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01" y="2318766"/>
            <a:ext cx="1017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6" y="2185416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22106"/>
            <a:ext cx="101758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9" y="5304404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70487"/>
            <a:ext cx="200977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 bwMode="auto">
          <a:xfrm>
            <a:off x="4572000" y="5422106"/>
            <a:ext cx="914400" cy="914400"/>
          </a:xfrm>
          <a:prstGeom prst="ellipse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отказ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2213288" y="5914004"/>
            <a:ext cx="377512" cy="121158"/>
          </a:xfrm>
          <a:prstGeom prst="leftArrow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ea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486400" y="5879306"/>
            <a:ext cx="457200" cy="88106"/>
          </a:xfrm>
          <a:prstGeom prst="rightArrow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ea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150943"/>
            <a:ext cx="7200800" cy="57606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ЭКСПЕРТИЗЫ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ЛС, ИМН и МТ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627773" cy="4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6" descr="C:\Documents and Settings\SemechevaSV\Мои документы\Мои рисунки\картинки для презинтаций\MP900443330.JPG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5922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275857" y="2492896"/>
            <a:ext cx="1512168" cy="72008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i-main-pic" descr="Картинка 9 из 9827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00400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92080" y="1124744"/>
            <a:ext cx="3096344" cy="396044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НЦЭЛС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5774490" y="4797152"/>
            <a:ext cx="2736305" cy="1584176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Экспертиза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108876" y="3442176"/>
            <a:ext cx="1751156" cy="11389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ЭРД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Образцы ЛС, ИМН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Внесение изменений в РД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Заявитель в течение двух месяцев после утверждения вносимых изменений в стране производителя или держателя РУ подает заявление на экспертизу внесения изменений в РД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В случае возникновения изменений в трехмесячный срок до окончания действия РУ, разрешается внесение изменений в ходе проведения экспертизы при перерегистрации с дополнительной оплатой согласно прейскуранту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75778" name="Picture 2" descr="http://raschet.ru/upload/iblock/45f/45fe0231d394f2bd035a240e4e7bce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48247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4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изменения типа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 smtClean="0">
                <a:solidFill>
                  <a:srgbClr val="FF0000"/>
                </a:solidFill>
              </a:rPr>
              <a:t>не требуют специализированной экспертизы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изменения типа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Б требуют проведения первичной и специализированной экспертизы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74754" name="Picture 2" descr="http://www.mosertolovo.ru/upload/resize_cache/iblock/0d8/210_400_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000250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7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ЗАЯВЛЕНИЕ НА ЭКСПЕРТИЗУ (на бумажном и электронном носителях)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9F35E-D855-49A8-88BB-50EBF4BD65D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643050"/>
            <a:ext cx="7786742" cy="42148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форма заявления на экспертные работы при Р, ПР и ВИ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ускоренной процедуры и обоснование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Торговое название на экспорт (для отечественных производителей)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Водные растворы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генерических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препаратов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по стоимости формы выпуска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713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80772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467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9 из 9827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8865" y="4365103"/>
            <a:ext cx="2461327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838866" y="6309320"/>
            <a:ext cx="2242200" cy="396044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НЦЭЛС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6" name="Рисунок 6" descr="C:\Documents and Settings\SemechevaSV\Мои документы\Мои рисунки\картинки для презинтаций\MP900443330.JPG"/>
          <p:cNvPicPr>
            <a:picLocks noChangeAspect="1" noChangeArrowheads="1"/>
          </p:cNvPicPr>
          <p:nvPr/>
        </p:nvPicPr>
        <p:blipFill>
          <a:blip r:embed="rId4" cstate="print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15" y="903389"/>
            <a:ext cx="185031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203874">
            <a:off x="5252719" y="3227553"/>
            <a:ext cx="1299674" cy="40254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818710"/>
            <a:ext cx="4929724" cy="196221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403648" y="289013"/>
            <a:ext cx="3096344" cy="396044"/>
          </a:xfrm>
          <a:prstGeom prst="roundRect">
            <a:avLst/>
          </a:prstGeom>
          <a:solidFill>
            <a:srgbClr val="FF505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Государственный орган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2836598">
            <a:off x="3340516" y="3199864"/>
            <a:ext cx="1358796" cy="4324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90348" y="3861048"/>
            <a:ext cx="3131433" cy="2833897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Направляет в электронном виде: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заключение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безопасности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эффективности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качестве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(положительное  или  отрицательное)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нормативный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качества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инструкции по медицинскому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применению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акеты упаковок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25" y="311659"/>
            <a:ext cx="1627773" cy="4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6494417" y="4365104"/>
            <a:ext cx="2326055" cy="1512168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извещает через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интернет-ресурс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www.dari.kz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направлении документов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государственный орган.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65565" y="2847605"/>
            <a:ext cx="2776011" cy="725411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полной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СУЛО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150943"/>
            <a:ext cx="7200800" cy="57606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ПРОЦЕДУРА </a:t>
            </a:r>
            <a:r>
              <a:rPr lang="ru-RU" b="1" kern="0" dirty="0" smtClean="0">
                <a:solidFill>
                  <a:sysClr val="windowText" lastClr="000000"/>
                </a:solidFill>
                <a:latin typeface="Calibri"/>
              </a:rPr>
              <a:t>РЕГИСТРАЦИИ ЛС,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ИМН и МТ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" y="1033641"/>
            <a:ext cx="1627773" cy="4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6" descr="C:\Documents and Settings\SemechevaSV\Мои документы\Мои рисунки\картинки для презинтаций\MP900443330.JPG"/>
          <p:cNvPicPr>
            <a:picLocks noChangeAspect="1" noChangeArrowheads="1"/>
          </p:cNvPicPr>
          <p:nvPr/>
        </p:nvPicPr>
        <p:blipFill>
          <a:blip r:embed="rId3" cstate="print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368152" cy="2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 rot="1290254">
            <a:off x="2149374" y="3153544"/>
            <a:ext cx="893060" cy="28248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85417"/>
            <a:ext cx="2276844" cy="147616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249823" y="965166"/>
            <a:ext cx="2665614" cy="396044"/>
          </a:xfrm>
          <a:prstGeom prst="roundRect">
            <a:avLst/>
          </a:prstGeom>
          <a:solidFill>
            <a:srgbClr val="FF505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Государственный орган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4543">
            <a:off x="2151251" y="1810386"/>
            <a:ext cx="779226" cy="26255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Documents and Settings\SemechevaSV\Мои документы\Мои рисунки\картинки для презинтаций\MC9004348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95" y="3586192"/>
            <a:ext cx="2434560" cy="17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141387" y="2907223"/>
            <a:ext cx="2665614" cy="396044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ЦОН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63126" y="1163188"/>
            <a:ext cx="2877026" cy="33607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 уполномоченного представителя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копию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положительного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заключения экспертного органа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копию документа, подтверждающего уплату сбора в бюджет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документов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услугополучателя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форме электронных данных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99123" y="4236646"/>
            <a:ext cx="720079" cy="25692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6093296"/>
            <a:ext cx="6048672" cy="6242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ГБД ЕЛ </a:t>
            </a:r>
            <a:r>
              <a:rPr lang="ru-RU" sz="1600" dirty="0" smtClean="0">
                <a:solidFill>
                  <a:schemeClr val="tx1"/>
                </a:solidFill>
              </a:rPr>
              <a:t>- Государственная база </a:t>
            </a:r>
            <a:r>
              <a:rPr lang="ru-RU" sz="1600" dirty="0">
                <a:solidFill>
                  <a:schemeClr val="tx1"/>
                </a:solidFill>
              </a:rPr>
              <a:t>данных «Е-лицензирование»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85361" y="4869161"/>
            <a:ext cx="4216436" cy="936104"/>
          </a:xfrm>
          <a:prstGeom prst="roundRect">
            <a:avLst>
              <a:gd name="adj" fmla="val 1209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форме электронного документа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электронную копию  положительного заключения экспертного органа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0678"/>
            <a:ext cx="2665614" cy="138615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43608" y="134634"/>
            <a:ext cx="2665614" cy="396044"/>
          </a:xfrm>
          <a:prstGeom prst="roundRect">
            <a:avLst/>
          </a:prstGeom>
          <a:solidFill>
            <a:srgbClr val="FF505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Государственный орган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882101" y="713248"/>
            <a:ext cx="1551719" cy="30715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649328" y="262122"/>
            <a:ext cx="2273176" cy="1209410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Ввод данных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( 1 рабочий день)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502099" y="2204864"/>
            <a:ext cx="4283817" cy="609040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решения о государственной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регистрации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( 3 рабочих  дня)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018932" y="1723585"/>
            <a:ext cx="476742" cy="1977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256538">
            <a:off x="1720288" y="2631588"/>
            <a:ext cx="718986" cy="28304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81158" y="3029651"/>
            <a:ext cx="1598624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Положительное решение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229284" y="5286800"/>
            <a:ext cx="830548" cy="283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319642" y="3151123"/>
            <a:ext cx="2738507" cy="610632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Государственная регистрация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( 5 рабочих дней)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229283" y="3314918"/>
            <a:ext cx="946396" cy="28304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548373" y="4423054"/>
            <a:ext cx="2422359" cy="518114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Оформление решения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( 1 рабочий день)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480178" y="4000177"/>
            <a:ext cx="518981" cy="2407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175678" y="5085184"/>
            <a:ext cx="3136312" cy="1589053"/>
          </a:xfrm>
          <a:prstGeom prst="roundRect">
            <a:avLst/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Представляет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электронном виде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егистрационное удостоверение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Утвержденная инструкция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Согласованный НД  с номером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макеты упаковок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6" descr="C:\Documents and Settings\SemechevaSV\Мои документы\Мои рисунки\картинки для презинтаций\MP900443330.JPG"/>
          <p:cNvPicPr>
            <a:picLocks noChangeAspect="1" noChangeArrowheads="1"/>
          </p:cNvPicPr>
          <p:nvPr/>
        </p:nvPicPr>
        <p:blipFill>
          <a:blip r:embed="rId3" cstate="print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44" y="4629986"/>
            <a:ext cx="1490469" cy="18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12" y="6189055"/>
            <a:ext cx="1522520" cy="42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-main-pic" descr="Картинка 9 из 9827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3232"/>
            <a:ext cx="2049772" cy="16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2560949">
            <a:off x="6803288" y="2609989"/>
            <a:ext cx="593256" cy="28304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7141229" y="3029651"/>
            <a:ext cx="1632383" cy="9034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Отрицательное решение Уведомление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об отказе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3566" y="6242620"/>
            <a:ext cx="1556986" cy="287170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663300"/>
                </a:solidFill>
              </a:rPr>
              <a:t>НЦЭЛС 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769369" y="4225815"/>
            <a:ext cx="545468" cy="16936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356195" y="5262849"/>
            <a:ext cx="894903" cy="283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22"/>
          <p:cNvSpPr txBox="1"/>
          <p:nvPr/>
        </p:nvSpPr>
        <p:spPr>
          <a:xfrm>
            <a:off x="2839229" y="504056"/>
            <a:ext cx="3143240" cy="320040"/>
          </a:xfrm>
          <a:prstGeom prst="rect">
            <a:avLst/>
          </a:prstGeom>
          <a:solidFill>
            <a:srgbClr val="C0504D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ЗАЯВИТЕЛЬ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722" y="0"/>
            <a:ext cx="667581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АЛГОРИТМ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ПРИЕМА ЗАЯВЛЕНИЯ, ЭРД  И ОБРАЗЦОВ. 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1"/>
          <p:cNvSpPr txBox="1"/>
          <p:nvPr/>
        </p:nvSpPr>
        <p:spPr>
          <a:xfrm>
            <a:off x="504096" y="1123555"/>
            <a:ext cx="1275204" cy="100930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Заявление на бумажном носителе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1840300" y="1545714"/>
            <a:ext cx="137160" cy="1752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оле 4"/>
          <p:cNvSpPr txBox="1"/>
          <p:nvPr/>
        </p:nvSpPr>
        <p:spPr>
          <a:xfrm>
            <a:off x="2028483" y="1162209"/>
            <a:ext cx="1944216" cy="111466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ЭРД (электронное регистрационное досье) в формате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Acrobat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Acrobat PRO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Acrobat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Х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PRO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)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007763" y="1540575"/>
            <a:ext cx="137160" cy="1752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оле 2"/>
          <p:cNvSpPr txBox="1"/>
          <p:nvPr/>
        </p:nvSpPr>
        <p:spPr>
          <a:xfrm>
            <a:off x="4247019" y="1186194"/>
            <a:ext cx="2016224" cy="94666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Образцы ЛС, ИМН для трехкратного анализа,  стандартные 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образцы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(при необходимости)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6444208" y="1503844"/>
            <a:ext cx="137160" cy="175260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оле 9"/>
          <p:cNvSpPr txBox="1"/>
          <p:nvPr/>
        </p:nvSpPr>
        <p:spPr>
          <a:xfrm>
            <a:off x="6660232" y="1156752"/>
            <a:ext cx="1872208" cy="97610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Сопроводительное письмо  о сдаче заявления, ЭРД, образцов  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 flipH="1">
            <a:off x="1792645" y="664076"/>
            <a:ext cx="1046584" cy="459479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H="1">
            <a:off x="3304830" y="830378"/>
            <a:ext cx="288034" cy="326374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>
            <a:off x="4928696" y="824096"/>
            <a:ext cx="276288" cy="362098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>
            <a:off x="5982469" y="664076"/>
            <a:ext cx="1142236" cy="459479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5" name="Поле 16"/>
          <p:cNvSpPr txBox="1"/>
          <p:nvPr/>
        </p:nvSpPr>
        <p:spPr>
          <a:xfrm>
            <a:off x="1470094" y="2517357"/>
            <a:ext cx="6280641" cy="47959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ПРИЕМ ПО </a:t>
            </a:r>
            <a:r>
              <a:rPr lang="ru-RU" sz="1400" b="1" u="sng" dirty="0" smtClean="0">
                <a:effectLst/>
                <a:latin typeface="Times New Roman"/>
                <a:ea typeface="Calibri"/>
                <a:cs typeface="Times New Roman"/>
              </a:rPr>
              <a:t>ПРИНЦИПУ ЕДИНОГО ОКНА </a:t>
            </a:r>
            <a:endParaRPr lang="ru-RU" sz="1400" b="1" u="sng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ПО ПРЕДВАРИТЕЛЬНОЙ ЗАПИСИ ЧЕРЕЗ САЙТ </a:t>
            </a:r>
            <a:r>
              <a:rPr lang="en-US" sz="1200" b="1" dirty="0" smtClean="0">
                <a:effectLst/>
                <a:latin typeface="Times New Roman"/>
                <a:ea typeface="Calibri"/>
                <a:cs typeface="Times New Roman"/>
              </a:rPr>
              <a:t>WWW DARI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1200" b="1" dirty="0" smtClean="0">
                <a:effectLst/>
                <a:latin typeface="Times New Roman"/>
                <a:ea typeface="Calibri"/>
                <a:cs typeface="Times New Roman"/>
              </a:rPr>
              <a:t>KZ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50" name="Прямая со стрелкой 49"/>
          <p:cNvCxnSpPr>
            <a:stCxn id="7" idx="2"/>
          </p:cNvCxnSpPr>
          <p:nvPr/>
        </p:nvCxnSpPr>
        <p:spPr>
          <a:xfrm>
            <a:off x="1141698" y="2132856"/>
            <a:ext cx="698602" cy="38450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3" name="Прямая со стрелкой 52"/>
          <p:cNvCxnSpPr/>
          <p:nvPr/>
        </p:nvCxnSpPr>
        <p:spPr>
          <a:xfrm>
            <a:off x="2915816" y="2308125"/>
            <a:ext cx="0" cy="209232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5" name="Прямая со стрелкой 54"/>
          <p:cNvCxnSpPr/>
          <p:nvPr/>
        </p:nvCxnSpPr>
        <p:spPr>
          <a:xfrm>
            <a:off x="5185537" y="2132856"/>
            <a:ext cx="0" cy="38450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6" name="Прямая со стрелкой 55"/>
          <p:cNvCxnSpPr/>
          <p:nvPr/>
        </p:nvCxnSpPr>
        <p:spPr>
          <a:xfrm flipH="1">
            <a:off x="7020273" y="2132856"/>
            <a:ext cx="432047" cy="384501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0" name="Поле 17"/>
          <p:cNvSpPr txBox="1"/>
          <p:nvPr/>
        </p:nvSpPr>
        <p:spPr>
          <a:xfrm>
            <a:off x="439710" y="3326214"/>
            <a:ext cx="3153154" cy="67885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ПРОВЕРКА ПРАВИЛЬНОСТИ ОФОРМЛЕНИЯ ЗАЯВЛЕНИЯ, ЭРД, СРОКА ГОДНОСТИ ОБРАЗЦОВ 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1" name="Поле 20"/>
          <p:cNvSpPr txBox="1"/>
          <p:nvPr/>
        </p:nvSpPr>
        <p:spPr>
          <a:xfrm>
            <a:off x="5767124" y="3245315"/>
            <a:ext cx="3197364" cy="759749"/>
          </a:xfrm>
          <a:prstGeom prst="rect">
            <a:avLst/>
          </a:prstGeom>
          <a:solidFill>
            <a:schemeClr val="accent2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ПРИ НАЛИЧИИ ЗАМЕЧАНИЙ ЗАЯВЛЕНИЕ ВОЗВРАЩАЕТСЯ ЗАЯВИТЕЛЮ НА ДОРАБОТКУ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17428" y="3326214"/>
            <a:ext cx="609600" cy="27432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D0D0D"/>
                </a:solidFill>
                <a:effectLst/>
                <a:ea typeface="Calibri"/>
                <a:cs typeface="Times New Roman"/>
              </a:rPr>
              <a:t>НЕТ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457168" y="4149080"/>
            <a:ext cx="492877" cy="21602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D0D0D"/>
                </a:solidFill>
                <a:effectLst/>
                <a:latin typeface="Calibri"/>
                <a:ea typeface="Calibri"/>
                <a:cs typeface="Times New Roman"/>
              </a:rPr>
              <a:t>ДА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Поле 19"/>
          <p:cNvSpPr txBox="1"/>
          <p:nvPr/>
        </p:nvSpPr>
        <p:spPr>
          <a:xfrm>
            <a:off x="538270" y="4509864"/>
            <a:ext cx="8282202" cy="1223392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РЕГИСТРАЦИЯ ЗАЯВЛЕНИЯ В ПРОГРАММЕ  « ЭКСПЕРТИЗА» И ПРИСВОЕНИЕ ИДЕНТИФИКАЦИОННОГО НОМЕРА  ЗАЯВКИ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ПРИЕМ ЭРД И ОБРАЗЦОВ 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ОТМЕТКА О ПОЛУЧЕНИИ ЗАЯВЛЕНИЯ,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ЭРД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, ОБРАЗЦОВ И С УКАЗАНИЕМ НОМЕР ЗАЯВКИ В СОПРОВОДИТЕЛЬНОМ ПИСЬМЕ ЗАЯВИТЕЛЯ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Поле 27"/>
          <p:cNvSpPr txBox="1"/>
          <p:nvPr/>
        </p:nvSpPr>
        <p:spPr>
          <a:xfrm>
            <a:off x="439711" y="6093296"/>
            <a:ext cx="3670148" cy="52578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ЗАЯВИТЕЛЬ СДАЕТ СОПРОВОДИТЕЛЬНОЕ ПИСЬМО  В КАНЦЕЛЯРИЮ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Поле 30"/>
          <p:cNvSpPr txBox="1"/>
          <p:nvPr/>
        </p:nvSpPr>
        <p:spPr>
          <a:xfrm>
            <a:off x="4679371" y="5949280"/>
            <a:ext cx="4141102" cy="692021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/>
                <a:ea typeface="Calibri"/>
                <a:cs typeface="Times New Roman"/>
              </a:rPr>
              <a:t>КАНЦЕЛЯРИЯ СКАНИРУЕТ СОПРОВОДИТЕЛЬНОЕ ПИСЬМО,  РЕГИСТРИРУЕТ В ЭДО, ОРИГИНАЛ ВОЗВРАЩАЕТ ЗАЯВИТЕЛЮ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3592864" y="3668407"/>
            <a:ext cx="2174260" cy="14796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3" name="Прямая со стрелкой 82"/>
          <p:cNvCxnSpPr>
            <a:endCxn id="60" idx="0"/>
          </p:cNvCxnSpPr>
          <p:nvPr/>
        </p:nvCxnSpPr>
        <p:spPr>
          <a:xfrm flipH="1">
            <a:off x="2016287" y="2996952"/>
            <a:ext cx="12196" cy="329262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6" name="Прямая со стрелкой 95"/>
          <p:cNvCxnSpPr/>
          <p:nvPr/>
        </p:nvCxnSpPr>
        <p:spPr>
          <a:xfrm flipH="1">
            <a:off x="1971020" y="4005064"/>
            <a:ext cx="6098" cy="504056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8" name="Прямая со стрелкой 97"/>
          <p:cNvCxnSpPr/>
          <p:nvPr/>
        </p:nvCxnSpPr>
        <p:spPr>
          <a:xfrm>
            <a:off x="1868220" y="5733256"/>
            <a:ext cx="0" cy="360040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1" name="Прямая со стрелкой 100"/>
          <p:cNvCxnSpPr>
            <a:stCxn id="78" idx="3"/>
          </p:cNvCxnSpPr>
          <p:nvPr/>
        </p:nvCxnSpPr>
        <p:spPr>
          <a:xfrm>
            <a:off x="4109859" y="6356186"/>
            <a:ext cx="569512" cy="19326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7962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kk-KZ" sz="1800" b="1" dirty="0">
                <a:latin typeface="Times New Roman"/>
                <a:ea typeface="Calibri"/>
                <a:cs typeface="Times New Roman"/>
              </a:rPr>
              <a:t>АЛГОРИТМ </a:t>
            </a:r>
            <a:r>
              <a:rPr lang="kk-KZ" sz="1800" b="1" dirty="0" smtClean="0">
                <a:latin typeface="Times New Roman"/>
                <a:ea typeface="Calibri"/>
                <a:cs typeface="Times New Roman"/>
              </a:rPr>
              <a:t>РАБОТЫ С ИСХОДЯЩЕЙ ПЕРЕПИСКОЙ НА ЭТАПАХ ЭКСПЕРТИЗЫ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/>
          </a:p>
        </p:txBody>
      </p:sp>
      <p:sp>
        <p:nvSpPr>
          <p:cNvPr id="4" name="Поле 15"/>
          <p:cNvSpPr txBox="1"/>
          <p:nvPr/>
        </p:nvSpPr>
        <p:spPr>
          <a:xfrm>
            <a:off x="323528" y="836712"/>
            <a:ext cx="1602105" cy="720080"/>
          </a:xfrm>
          <a:prstGeom prst="rect">
            <a:avLst/>
          </a:prstGeom>
          <a:solidFill>
            <a:schemeClr val="accent3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ПЕРВИЧНАЯ  ЭКСПЕРТИЗА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5" name="Поле 27"/>
          <p:cNvSpPr txBox="1"/>
          <p:nvPr/>
        </p:nvSpPr>
        <p:spPr>
          <a:xfrm>
            <a:off x="2580159" y="829726"/>
            <a:ext cx="1703809" cy="727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ЗАКЛЮЧЕНИЕ  ПЭ, ИСХОДЯЩАЯ ПЕРЕПИСКА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>
            <a:stCxn id="4" idx="3"/>
            <a:endCxn id="5" idx="1"/>
          </p:cNvCxnSpPr>
          <p:nvPr/>
        </p:nvCxnSpPr>
        <p:spPr>
          <a:xfrm flipV="1">
            <a:off x="1925633" y="1193259"/>
            <a:ext cx="654526" cy="3493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1" name="Поле 73"/>
          <p:cNvSpPr txBox="1"/>
          <p:nvPr/>
        </p:nvSpPr>
        <p:spPr>
          <a:xfrm>
            <a:off x="4932040" y="829726"/>
            <a:ext cx="4104456" cy="2023210"/>
          </a:xfrm>
          <a:prstGeom prst="rect">
            <a:avLst/>
          </a:prstGeom>
          <a:solidFill>
            <a:srgbClr val="EEECE1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СПЕЦИАЛИСТ ПЭ  МОЖЕТ ПРЕДОСТАВЛЯТЬ  ДОПОЛНИТЕЛЬНЫЕ МАТЕРИАЛЫ (ИСПРАВЛЕНИЯ НД, МАКЕТОВ, ИНСТРУКЦИЙ)  В ВИДЕ ИСПРАВЛЕНИЙ   ЭЛЕКТРОННОГО ВАРИАНТА ДОКУМЕНТА,  ЛИБО РАСПЕЧАТАТЬ БУМАЖНУЮ ВЕРСИЮ, ВНЕСТИ КОРРЕКТИРОВКИ, ОТСКАНИРОВАТЬ  И  ДОБАВИТЬ В  ВИДЕ ПРИЛОЖЕНИЯ К ИСХОДЯЩЕЙ ПЕРЕПИСКЕ, ЗАКЛЮЧЕНИЮ  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>
            <a:off x="4283968" y="1193259"/>
            <a:ext cx="648072" cy="3494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>
            <a:off x="8388424" y="2852936"/>
            <a:ext cx="0" cy="504056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Поле 30"/>
          <p:cNvSpPr txBox="1"/>
          <p:nvPr/>
        </p:nvSpPr>
        <p:spPr>
          <a:xfrm>
            <a:off x="6876256" y="3356992"/>
            <a:ext cx="2160240" cy="576064"/>
          </a:xfrm>
          <a:prstGeom prst="rect">
            <a:avLst/>
          </a:prstGeom>
          <a:solidFill>
            <a:srgbClr val="EEECE1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СОГЛАСОВАНИЕ ПО ЭДО  И ПРИСВОЕНИЕ НОМЕРА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Поле 31"/>
          <p:cNvSpPr txBox="1"/>
          <p:nvPr/>
        </p:nvSpPr>
        <p:spPr>
          <a:xfrm>
            <a:off x="4067944" y="3356992"/>
            <a:ext cx="2376264" cy="720080"/>
          </a:xfrm>
          <a:prstGeom prst="rect">
            <a:avLst/>
          </a:prstGeom>
          <a:solidFill>
            <a:srgbClr val="EEECE1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РАСПЕЧАТКА 1 ЭКЗЕМПЛЯРА  НА БЛАНКЕ (для заявителя)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" name="Прямая со стрелкой 20"/>
          <p:cNvCxnSpPr>
            <a:stCxn id="18" idx="1"/>
          </p:cNvCxnSpPr>
          <p:nvPr/>
        </p:nvCxnSpPr>
        <p:spPr>
          <a:xfrm flipH="1">
            <a:off x="6444208" y="3645024"/>
            <a:ext cx="432048" cy="0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Поле 71"/>
          <p:cNvSpPr txBox="1"/>
          <p:nvPr/>
        </p:nvSpPr>
        <p:spPr>
          <a:xfrm>
            <a:off x="2252896" y="3372351"/>
            <a:ext cx="1455008" cy="776729"/>
          </a:xfrm>
          <a:prstGeom prst="rect">
            <a:avLst/>
          </a:prstGeom>
          <a:solidFill>
            <a:srgbClr val="EEECE1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ПОДПИСЬ РУКОВОДСТВА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Прямая со стрелкой 24"/>
          <p:cNvCxnSpPr>
            <a:stCxn id="20" idx="1"/>
          </p:cNvCxnSpPr>
          <p:nvPr/>
        </p:nvCxnSpPr>
        <p:spPr>
          <a:xfrm flipH="1">
            <a:off x="3707904" y="3717032"/>
            <a:ext cx="360040" cy="0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Поле 39"/>
          <p:cNvSpPr txBox="1"/>
          <p:nvPr/>
        </p:nvSpPr>
        <p:spPr>
          <a:xfrm>
            <a:off x="195461" y="2780928"/>
            <a:ext cx="1568555" cy="1512168"/>
          </a:xfrm>
          <a:prstGeom prst="rect">
            <a:avLst/>
          </a:prstGeom>
          <a:solidFill>
            <a:srgbClr val="EEECE1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КАНЦЕЛЯРИЯ СКАНИРУЕТ ПОДПИСАННОЕ ПИСЬМО И РАЗМЕЩАЕТ  ВЕРСИЮ В ЭДО 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765107" y="3782047"/>
            <a:ext cx="487789" cy="0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Поле 44"/>
          <p:cNvSpPr txBox="1"/>
          <p:nvPr/>
        </p:nvSpPr>
        <p:spPr>
          <a:xfrm>
            <a:off x="320155" y="1867117"/>
            <a:ext cx="2260004" cy="517065"/>
          </a:xfrm>
          <a:prstGeom prst="rect">
            <a:avLst/>
          </a:prstGeom>
          <a:solidFill>
            <a:srgbClr val="EEECE1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БУМАЖНАЯ ВЕРСИЯ ОТДАЕТСЯ ЗАЯВИТЕЛЮ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2" name="Прямая со стрелкой 21"/>
          <p:cNvCxnSpPr>
            <a:stCxn id="26" idx="0"/>
          </p:cNvCxnSpPr>
          <p:nvPr/>
        </p:nvCxnSpPr>
        <p:spPr>
          <a:xfrm flipV="1">
            <a:off x="979739" y="2384182"/>
            <a:ext cx="0" cy="396746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3" name="Поле 53"/>
          <p:cNvSpPr txBox="1"/>
          <p:nvPr/>
        </p:nvSpPr>
        <p:spPr>
          <a:xfrm>
            <a:off x="2009001" y="4653136"/>
            <a:ext cx="6091391" cy="576064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ЭЛЕКТРОННАЯ ВЕРСИЯ ИЗ ЭДО КОПИРУЕТСЯ ВО ВКЛАДКУ АРХИВ В СООТВЕТСТВУЮЩИЙ РАЗДЕЛ СПЕЦИАЛИСТОМ ПЭ   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Прямая со стрелкой 26"/>
          <p:cNvCxnSpPr>
            <a:stCxn id="26" idx="2"/>
          </p:cNvCxnSpPr>
          <p:nvPr/>
        </p:nvCxnSpPr>
        <p:spPr>
          <a:xfrm>
            <a:off x="979739" y="4293096"/>
            <a:ext cx="1029262" cy="360040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8" name="Поле 10"/>
          <p:cNvSpPr txBox="1"/>
          <p:nvPr/>
        </p:nvSpPr>
        <p:spPr>
          <a:xfrm>
            <a:off x="755576" y="5661248"/>
            <a:ext cx="8136904" cy="936104"/>
          </a:xfrm>
          <a:prstGeom prst="rect">
            <a:avLst/>
          </a:prstGeom>
          <a:solidFill>
            <a:schemeClr val="accent3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СПЕЦИАЛИСТ ПЭ ВО ВКЛАДКЕ  « АРХИВ» В РАЗДЕЛЕ  « ПЕРВИЧНАЯ ЭКСПЕРТИЗА» ДОПОЛНЯЕТ ЭЛЕКТРОННОЕ ДОСЬЕ СЛЕДУЮЩИМИ ДОКУМЕНТАМИ: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ЗАКЛЮЧЕНИЕ ПО ПЕРВИЧНОЙ ЭКСПЕРТИЗЕ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ИСХОДЯЩАЯ ПЕРЕПИСКА  СО ВСЕМИ ДОПОЛНИТЕЛЬНЫМИ МАТЕРИАЛАМИ  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463988" y="5229200"/>
            <a:ext cx="0" cy="432048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0244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3154</Words>
  <Application>Microsoft Office PowerPoint</Application>
  <PresentationFormat>Экран (4:3)</PresentationFormat>
  <Paragraphs>418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РГП на ПХВ « Национальный центр экспертизы лекарственных средств, изделий медицинского назначения и медицинской техники» МЗ и СР РК </vt:lpstr>
      <vt:lpstr>ВНЕСЕНИЕ ИЗМЕНЕНИЙ В ДЕЙСТВУЮЩИЕ ПРИКАЗЫ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РАБОТЫ С ИСХОДЯЩЕЙ ПЕРЕПИСКОЙ НА ЭТАПАХ ЭКСПЕРТИЗЫ   </vt:lpstr>
      <vt:lpstr>  АЛГОРИТМ РАБОТЫ С ВХОДЯЩЕЙ ПЕРЕПИСКОЙ НА ЭТАПАХ ЭКСПЕРТИЗЫ   </vt:lpstr>
      <vt:lpstr>ВОПРОСЫ      РЕГИСТРАЦИИ    ИМН и МТ   ОБЯЗАТЕЛЬНЫЕ  УСЛОВИЯ ГОСУДАРСТВЕННОЙ РЕГИСТРАЦИИ</vt:lpstr>
      <vt:lpstr>СРОК ДЕЙСТВИЯ  РЕГИСТРАЦИОННОГО УДОСТОВЕРЕНИЯ </vt:lpstr>
      <vt:lpstr>ИЗМЕНЕНИЯ В ПРАВИЛАХ ПРОВЕДЕНИЯ  ЭКСПЕРТИЗЫ ИМН и МТ </vt:lpstr>
      <vt:lpstr>Презентация PowerPoint</vt:lpstr>
      <vt:lpstr>ЭТАПЫ ПРОВЕДЕНИЯ ЭКСПЕРТИЗЫ  ИМН и МТ </vt:lpstr>
      <vt:lpstr>ВНЕСЕНИЕ ИЗМЕНЕНИЙ В РЕГИСТРАЦИОННОЕ  ДОСЬЕ  ИМН И МТ</vt:lpstr>
      <vt:lpstr>СРОКИ  ПРОВЕДЕНИЯ ЭКСПЕРТИЗЫ  ИМН и МТ </vt:lpstr>
      <vt:lpstr>Основания для выдачи отрицательного заключения  безопасности, эффективности и качества ИМН и МТ</vt:lpstr>
      <vt:lpstr>ИЗМЕНЕНИЯ В ПЕРЕЧНЕ ДОКУМЕНТОВ  РЕГИСТРАЦИОННОГО ДОСЬЕ  ИМН и МТ</vt:lpstr>
      <vt:lpstr>ИЗМЕНЕНИЯ В ПЕРЕЧНЕ ДОКУМЕНТОВ  РЕГИСТРАЦИОННОГО ДОСЬЕ  ИМН и МТ</vt:lpstr>
      <vt:lpstr>ВОПРОСЫ ЭКСПЕРТИЗЫ   ЛЕКАРСТВЕННЫХ СРЕДСТВ </vt:lpstr>
      <vt:lpstr>Запись на прием на сайте www.dari.kz </vt:lpstr>
      <vt:lpstr>ПРИЕМ  РД, ОБРАЗЦОВ И СТАНДАРТОВ</vt:lpstr>
      <vt:lpstr>Причины отказа приема заявления</vt:lpstr>
      <vt:lpstr>Презентация PowerPoint</vt:lpstr>
      <vt:lpstr>Презентация PowerPoint</vt:lpstr>
      <vt:lpstr>Презентация PowerPoint</vt:lpstr>
      <vt:lpstr>Приказ МЗСР РК № 10 от 14.01.15 (Изменения в приказ МЗ РК № 736) </vt:lpstr>
      <vt:lpstr>Презентация PowerPoint</vt:lpstr>
      <vt:lpstr>Презентация PowerPoint</vt:lpstr>
      <vt:lpstr>Процедура биовейвера</vt:lpstr>
      <vt:lpstr>Трансфер производства</vt:lpstr>
      <vt:lpstr>ЭТАПЫ ПРОВЕДЕНИЯ ЭКСПЕРТИЗЫ  ЛС</vt:lpstr>
      <vt:lpstr>Презентация PowerPoint</vt:lpstr>
      <vt:lpstr>Презентация PowerPoint</vt:lpstr>
      <vt:lpstr>Оценка производства</vt:lpstr>
      <vt:lpstr>Презентация PowerPoint</vt:lpstr>
      <vt:lpstr>СРОКИ  ПРОВЕДЕНИЯ ЭКСПЕРТИЗЫ (календарные дни)</vt:lpstr>
      <vt:lpstr>Презентация PowerPoint</vt:lpstr>
      <vt:lpstr>Внесение изменений в РД</vt:lpstr>
      <vt:lpstr>Презентация PowerPoint</vt:lpstr>
      <vt:lpstr>ЗАЯВЛЕНИЕ НА ЭКСПЕРТИЗУ (на бумажном и электронном носителях)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РГП на ПХВ « Национальный центр экспертизы лекарственных средств, изделий медицинского назначения и медицинской техники» МЗ РК</dc:title>
  <dc:creator>Абдиманова Бахыт Жексеновна</dc:creator>
  <cp:lastModifiedBy>Абдиманова Бахыт Жексеновна</cp:lastModifiedBy>
  <cp:revision>94</cp:revision>
  <cp:lastPrinted>2015-04-02T02:48:43Z</cp:lastPrinted>
  <dcterms:created xsi:type="dcterms:W3CDTF">2015-02-03T05:01:03Z</dcterms:created>
  <dcterms:modified xsi:type="dcterms:W3CDTF">2015-04-02T07:00:59Z</dcterms:modified>
</cp:coreProperties>
</file>