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00" r:id="rId3"/>
    <p:sldId id="262" r:id="rId4"/>
    <p:sldId id="286" r:id="rId5"/>
    <p:sldId id="275" r:id="rId6"/>
    <p:sldId id="276" r:id="rId7"/>
    <p:sldId id="257" r:id="rId8"/>
    <p:sldId id="282" r:id="rId9"/>
    <p:sldId id="259" r:id="rId10"/>
    <p:sldId id="283" r:id="rId11"/>
    <p:sldId id="278" r:id="rId12"/>
    <p:sldId id="263" r:id="rId13"/>
    <p:sldId id="267" r:id="rId14"/>
    <p:sldId id="269" r:id="rId15"/>
    <p:sldId id="270" r:id="rId16"/>
    <p:sldId id="271" r:id="rId17"/>
    <p:sldId id="289" r:id="rId18"/>
    <p:sldId id="265" r:id="rId19"/>
    <p:sldId id="301" r:id="rId20"/>
    <p:sldId id="291" r:id="rId21"/>
    <p:sldId id="297" r:id="rId22"/>
    <p:sldId id="284" r:id="rId23"/>
    <p:sldId id="285" r:id="rId24"/>
    <p:sldId id="296" r:id="rId25"/>
    <p:sldId id="272" r:id="rId26"/>
    <p:sldId id="292" r:id="rId27"/>
    <p:sldId id="293" r:id="rId28"/>
    <p:sldId id="294" r:id="rId29"/>
    <p:sldId id="295" r:id="rId30"/>
    <p:sldId id="302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Январь-Май 2016 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Астана</c:v>
                </c:pt>
                <c:pt idx="1">
                  <c:v>Алматы </c:v>
                </c:pt>
                <c:pt idx="2">
                  <c:v>Акмолинская</c:v>
                </c:pt>
                <c:pt idx="3">
                  <c:v>Актюбинская</c:v>
                </c:pt>
                <c:pt idx="4">
                  <c:v>Алматинская</c:v>
                </c:pt>
                <c:pt idx="5">
                  <c:v>Атырауская</c:v>
                </c:pt>
                <c:pt idx="6">
                  <c:v>ВКО</c:v>
                </c:pt>
                <c:pt idx="7">
                  <c:v>Жамбылская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Костанайская</c:v>
                </c:pt>
                <c:pt idx="11">
                  <c:v>Кызылординская</c:v>
                </c:pt>
                <c:pt idx="12">
                  <c:v>Мангистауская</c:v>
                </c:pt>
                <c:pt idx="13">
                  <c:v>Павлодарская</c:v>
                </c:pt>
                <c:pt idx="14">
                  <c:v>СКО</c:v>
                </c:pt>
                <c:pt idx="15">
                  <c:v>ЮКО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27</c:v>
                </c:pt>
                <c:pt idx="1">
                  <c:v>251</c:v>
                </c:pt>
                <c:pt idx="2">
                  <c:v>35</c:v>
                </c:pt>
                <c:pt idx="3">
                  <c:v>226</c:v>
                </c:pt>
                <c:pt idx="4">
                  <c:v>4</c:v>
                </c:pt>
                <c:pt idx="5">
                  <c:v>18</c:v>
                </c:pt>
                <c:pt idx="6">
                  <c:v>71</c:v>
                </c:pt>
                <c:pt idx="7">
                  <c:v>121</c:v>
                </c:pt>
                <c:pt idx="8">
                  <c:v>5</c:v>
                </c:pt>
                <c:pt idx="9">
                  <c:v>31</c:v>
                </c:pt>
                <c:pt idx="10">
                  <c:v>154</c:v>
                </c:pt>
                <c:pt idx="11">
                  <c:v>31</c:v>
                </c:pt>
                <c:pt idx="12">
                  <c:v>0</c:v>
                </c:pt>
                <c:pt idx="13">
                  <c:v>131</c:v>
                </c:pt>
                <c:pt idx="14">
                  <c:v>24</c:v>
                </c:pt>
                <c:pt idx="15">
                  <c:v>228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624640"/>
        <c:axId val="140626176"/>
      </c:barChart>
      <c:catAx>
        <c:axId val="14062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626176"/>
        <c:crosses val="autoZero"/>
        <c:auto val="1"/>
        <c:lblAlgn val="ctr"/>
        <c:lblOffset val="100"/>
        <c:noMultiLvlLbl val="0"/>
      </c:catAx>
      <c:valAx>
        <c:axId val="14062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6246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59364911591098"/>
          <c:y val="2.793201820802255E-2"/>
          <c:w val="0.78776949834071697"/>
          <c:h val="0.820618295075280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МО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Алматинская обл</c:v>
                </c:pt>
                <c:pt idx="1">
                  <c:v>Акмолинская обл</c:v>
                </c:pt>
                <c:pt idx="2">
                  <c:v>Карагандинская обл</c:v>
                </c:pt>
                <c:pt idx="3">
                  <c:v>Костанайская обл</c:v>
                </c:pt>
                <c:pt idx="4">
                  <c:v>Павлодарская обл</c:v>
                </c:pt>
                <c:pt idx="5">
                  <c:v>СКО</c:v>
                </c:pt>
                <c:pt idx="6">
                  <c:v>ВКО</c:v>
                </c:pt>
                <c:pt idx="7">
                  <c:v>Атырауская обл</c:v>
                </c:pt>
                <c:pt idx="8">
                  <c:v>ЗКО</c:v>
                </c:pt>
                <c:pt idx="9">
                  <c:v>Мангистауская обл</c:v>
                </c:pt>
                <c:pt idx="10">
                  <c:v>Актюбинская обл</c:v>
                </c:pt>
                <c:pt idx="11">
                  <c:v>Кызылординская обл</c:v>
                </c:pt>
                <c:pt idx="12">
                  <c:v>Жамбылская обл</c:v>
                </c:pt>
                <c:pt idx="13">
                  <c:v>ЮКО</c:v>
                </c:pt>
                <c:pt idx="14">
                  <c:v>г.Алматы</c:v>
                </c:pt>
                <c:pt idx="15">
                  <c:v>г.Астана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663</c:v>
                </c:pt>
                <c:pt idx="1">
                  <c:v>594</c:v>
                </c:pt>
                <c:pt idx="2">
                  <c:v>419</c:v>
                </c:pt>
                <c:pt idx="3">
                  <c:v>520</c:v>
                </c:pt>
                <c:pt idx="4">
                  <c:v>359</c:v>
                </c:pt>
                <c:pt idx="5">
                  <c:v>602</c:v>
                </c:pt>
                <c:pt idx="6">
                  <c:v>824</c:v>
                </c:pt>
                <c:pt idx="7">
                  <c:v>176</c:v>
                </c:pt>
                <c:pt idx="8">
                  <c:v>417</c:v>
                </c:pt>
                <c:pt idx="9">
                  <c:v>92</c:v>
                </c:pt>
                <c:pt idx="10">
                  <c:v>376</c:v>
                </c:pt>
                <c:pt idx="11">
                  <c:v>325</c:v>
                </c:pt>
                <c:pt idx="12">
                  <c:v>457</c:v>
                </c:pt>
                <c:pt idx="13">
                  <c:v>903</c:v>
                </c:pt>
                <c:pt idx="14">
                  <c:v>106</c:v>
                </c:pt>
                <c:pt idx="15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 с логином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Алматинская обл</c:v>
                </c:pt>
                <c:pt idx="1">
                  <c:v>Акмолинская обл</c:v>
                </c:pt>
                <c:pt idx="2">
                  <c:v>Карагандинская обл</c:v>
                </c:pt>
                <c:pt idx="3">
                  <c:v>Костанайская обл</c:v>
                </c:pt>
                <c:pt idx="4">
                  <c:v>Павлодарская обл</c:v>
                </c:pt>
                <c:pt idx="5">
                  <c:v>СКО</c:v>
                </c:pt>
                <c:pt idx="6">
                  <c:v>ВКО</c:v>
                </c:pt>
                <c:pt idx="7">
                  <c:v>Атырауская обл</c:v>
                </c:pt>
                <c:pt idx="8">
                  <c:v>ЗКО</c:v>
                </c:pt>
                <c:pt idx="9">
                  <c:v>Мангистауская обл</c:v>
                </c:pt>
                <c:pt idx="10">
                  <c:v>Актюбинская обл</c:v>
                </c:pt>
                <c:pt idx="11">
                  <c:v>Кызылординская обл</c:v>
                </c:pt>
                <c:pt idx="12">
                  <c:v>Жамбылская обл</c:v>
                </c:pt>
                <c:pt idx="13">
                  <c:v>ЮКО</c:v>
                </c:pt>
                <c:pt idx="14">
                  <c:v>г.Алматы</c:v>
                </c:pt>
                <c:pt idx="15">
                  <c:v>г.Астана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35</c:v>
                </c:pt>
                <c:pt idx="1">
                  <c:v>41</c:v>
                </c:pt>
                <c:pt idx="2">
                  <c:v>73</c:v>
                </c:pt>
                <c:pt idx="3">
                  <c:v>446</c:v>
                </c:pt>
                <c:pt idx="4">
                  <c:v>32</c:v>
                </c:pt>
                <c:pt idx="5">
                  <c:v>26</c:v>
                </c:pt>
                <c:pt idx="6">
                  <c:v>144</c:v>
                </c:pt>
                <c:pt idx="7">
                  <c:v>31</c:v>
                </c:pt>
                <c:pt idx="8">
                  <c:v>180</c:v>
                </c:pt>
                <c:pt idx="9">
                  <c:v>43</c:v>
                </c:pt>
                <c:pt idx="10">
                  <c:v>31</c:v>
                </c:pt>
                <c:pt idx="11">
                  <c:v>75</c:v>
                </c:pt>
                <c:pt idx="12">
                  <c:v>53</c:v>
                </c:pt>
                <c:pt idx="13">
                  <c:v>94</c:v>
                </c:pt>
                <c:pt idx="14">
                  <c:v>62</c:v>
                </c:pt>
                <c:pt idx="15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818688"/>
        <c:axId val="140824576"/>
      </c:barChart>
      <c:catAx>
        <c:axId val="140818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0824576"/>
        <c:crosses val="autoZero"/>
        <c:auto val="1"/>
        <c:lblAlgn val="ctr"/>
        <c:lblOffset val="100"/>
        <c:noMultiLvlLbl val="0"/>
      </c:catAx>
      <c:valAx>
        <c:axId val="14082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818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895411557713812"/>
          <c:y val="0.92827252795204818"/>
          <c:w val="0.43313474282285963"/>
          <c:h val="5.89778846527092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39C53-4241-42E4-B367-8D49C56983D8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E58ED-0532-4152-A2CB-FEF2524AC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E309C-663F-4840-9A58-87EA2900D4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94EE5-0EDD-4256-BA51-AED5D34FA5A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6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2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2400" cy="504055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3865984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808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16" y="6215082"/>
            <a:ext cx="1981200" cy="47625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4ABFED73-0021-4288-AA45-6141C16EA9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595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657600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303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524000"/>
            <a:ext cx="6630888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7122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9F848-CEF6-4D0F-8044-04CE2D9811CA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988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/>
                </a:solidFill>
              </a:rPr>
              <a:pPr/>
              <a:t>10/4/2016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0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2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8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9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5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663F-04A5-48C4-A08B-09074EA63A43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A3F7-EC6F-4D09-9D9E-851CC3A0D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4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4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fld id="{BF79F848-CEF6-4D0F-8044-04CE2D9811CA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1408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 advTm="15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1600">
          <a:solidFill>
            <a:schemeClr val="accent5"/>
          </a:solidFill>
          <a:latin typeface="+mn-lt"/>
          <a:ea typeface="+mn-ea"/>
          <a:cs typeface="+mn-cs"/>
        </a:defRPr>
      </a:lvl1pPr>
      <a:lvl2pPr marL="1068388" indent="-436563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–"/>
        <a:defRPr sz="2000">
          <a:solidFill>
            <a:schemeClr val="tx1"/>
          </a:solidFill>
          <a:latin typeface="Journal SansSerif" pitchFamily="34" charset="0"/>
        </a:defRPr>
      </a:lvl2pPr>
      <a:lvl3pPr marL="1643063" indent="-395288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3pPr>
      <a:lvl4pPr marL="2209800" indent="-3873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4pPr>
      <a:lvl5pPr marL="27876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5pPr>
      <a:lvl6pPr marL="32448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6pPr>
      <a:lvl7pPr marL="37020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7pPr>
      <a:lvl8pPr marL="41592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8pPr>
      <a:lvl9pPr marL="46164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ari.k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ari.k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i.kz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i.k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Фармаконадзор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мониторинг безопасности медицинских изделий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381328"/>
            <a:ext cx="26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Алматы, 4 октября 2016 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5928" y="4149080"/>
            <a:ext cx="82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РГП «национальный центр экспертизы лекарственных средств, изделий медицинского назначения и медицинской техники»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Министерства здравоохранения и социального развития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Республики Казахстан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16597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  <a:solidFill>
            <a:srgbClr val="FFCC00"/>
          </a:solidFill>
        </p:spPr>
        <p:txBody>
          <a:bodyPr/>
          <a:lstStyle/>
          <a:p>
            <a:r>
              <a:rPr lang="ru-RU" b="1" i="1" dirty="0" smtClean="0"/>
              <a:t>Критерии </a:t>
            </a:r>
            <a:r>
              <a:rPr lang="ru-RU" b="1" i="1" dirty="0" err="1" smtClean="0"/>
              <a:t>валидности</a:t>
            </a:r>
            <a:r>
              <a:rPr lang="ru-RU" b="1" i="1" dirty="0" smtClean="0"/>
              <a:t> сообщений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При наблюдении побочного действия лекарственных средств следует заполнить форму  карты, в которой должны быть отражены в обязательном порядке следующие данные: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1. ФИО Пациента</a:t>
            </a:r>
            <a:r>
              <a:rPr lang="ru-RU" sz="1600" b="1" dirty="0" smtClean="0"/>
              <a:t>: возраст, пол и краткая история болезни.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2. Побочное действие: </a:t>
            </a:r>
            <a:r>
              <a:rPr lang="ru-RU" sz="1600" b="1" dirty="0" smtClean="0"/>
              <a:t>описание (вид, локализация, тяжесть, характеристика),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результаты исследований и анализов, время начала, течение и исход реакции.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3. Подозреваемый лекарственный препарат</a:t>
            </a:r>
            <a:r>
              <a:rPr lang="ru-RU" sz="1600" b="1" dirty="0" smtClean="0"/>
              <a:t>: название (торговое название и международное непатентованное название, производитель), дозировка, способ применения, дата начала и окончания приема, показания к применению, серия препарата.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4. Все другие препараты, используемые в одно время с подозреваемым препаратом (включая средства самолечения): </a:t>
            </a:r>
            <a:r>
              <a:rPr lang="ru-RU" sz="1600" b="1" dirty="0" smtClean="0"/>
              <a:t>названия, дозы, способ применения, дата начала и окончания приема, серия.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5. Факторы риска (например, снижение почечной функции, применение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подозреваемого препарата ранее, предшествующие аллергии, алкогольная зависимость и др.).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6. Имя и адрес лица, направившего соо</a:t>
            </a:r>
            <a:r>
              <a:rPr lang="ru-RU" sz="1600" b="1" dirty="0" smtClean="0"/>
              <a:t>бщение о возникновении побочного явления (эта информация является конфиденциальной и используется только для проверки и дополнения данных, а также динамического наблюдения).</a:t>
            </a:r>
          </a:p>
          <a:p>
            <a:pPr>
              <a:lnSpc>
                <a:spcPct val="80000"/>
              </a:lnSpc>
            </a:pP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0049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Наименование организации</a:t>
            </a:r>
            <a:endParaRPr lang="ru-RU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Юридический адрес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организации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Фамилия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, имя, отчество ответственного лица 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Должность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Контактные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данные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Адрес электронной почты (выданный на организацию)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u="sng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u="sng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3200" b="1" u="sng" dirty="0">
                <a:latin typeface="Calibri" pitchFamily="34" charset="0"/>
                <a:cs typeface="Calibri" pitchFamily="34" charset="0"/>
              </a:rPr>
              <a:t>получения доступа на портал </a:t>
            </a:r>
            <a:r>
              <a:rPr lang="ru-RU" sz="3200" b="1" u="sng" dirty="0" smtClean="0">
                <a:latin typeface="Calibri" pitchFamily="34" charset="0"/>
                <a:cs typeface="Calibri" pitchFamily="34" charset="0"/>
              </a:rPr>
              <a:t>НЦЭЛС необходимо предоставить данные ответственного лица:</a:t>
            </a:r>
            <a:r>
              <a:rPr lang="ru-RU" sz="3200" b="1" u="sng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u="sng" dirty="0">
                <a:latin typeface="Calibri" pitchFamily="34" charset="0"/>
                <a:cs typeface="Calibri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Картинки по запросу человечки для слай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4856" y="3068960"/>
            <a:ext cx="1750452" cy="34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                          Зайти на портал НЦЭЛС</a:t>
            </a:r>
            <a:r>
              <a:rPr lang="en-US" sz="2400" dirty="0">
                <a:hlinkClick r:id="rId2"/>
              </a:rPr>
              <a:t> www.dari.kz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2" descr="C:\Users\z.aitbaeva\Pictures\новый б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5136"/>
            <a:ext cx="8229600" cy="42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8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окне авторизации ввести Ваш логин и пароль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z.aitbaeva\Pictures\новый б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256584" cy="34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36" y="404664"/>
            <a:ext cx="7620000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Карты-сообщения о ПД</a:t>
            </a:r>
            <a:br>
              <a:rPr lang="ru-RU" sz="2400" b="1" dirty="0" smtClean="0"/>
            </a:br>
            <a:r>
              <a:rPr lang="ru-RU" sz="2400" b="1" dirty="0" smtClean="0"/>
              <a:t>Далее нажать на кнопку </a:t>
            </a:r>
            <a:br>
              <a:rPr lang="ru-RU" sz="2400" b="1" dirty="0" smtClean="0"/>
            </a:br>
            <a:r>
              <a:rPr lang="ru-RU" sz="2400" b="1" dirty="0" smtClean="0"/>
              <a:t>«Добавить новое сообщение о ПД ЛС»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308304" cy="46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Инструкция по заполнению карты – сообщения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140968"/>
            <a:ext cx="7787208" cy="303123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http://youtube.com/watch?v=cK6iiICIg5c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3815953"/>
      </p:ext>
    </p:extLst>
  </p:cSld>
  <p:clrMapOvr>
    <a:masterClrMapping/>
  </p:clrMapOvr>
  <p:transition spd="slow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/>
              <a:t>Карты-сообщения о </a:t>
            </a:r>
            <a:r>
              <a:rPr lang="ru-RU" sz="2200" dirty="0" smtClean="0"/>
              <a:t>ПД ЛС </a:t>
            </a:r>
            <a:r>
              <a:rPr lang="ru-RU" sz="2200" dirty="0"/>
              <a:t>в зависимости от регионов </a:t>
            </a:r>
            <a:r>
              <a:rPr lang="ru-RU" sz="2200" dirty="0" smtClean="0"/>
              <a:t>РК за  2016 </a:t>
            </a:r>
            <a:r>
              <a:rPr lang="ru-RU" sz="2200" dirty="0"/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1133872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Мониторинг карт-сообщений о </a:t>
            </a:r>
            <a:r>
              <a:rPr lang="ru-RU" sz="1600" dirty="0" smtClean="0">
                <a:solidFill>
                  <a:schemeClr val="tx1"/>
                </a:solidFill>
              </a:rPr>
              <a:t>ПД </a:t>
            </a:r>
            <a:r>
              <a:rPr lang="ru-RU" sz="1600" dirty="0">
                <a:solidFill>
                  <a:schemeClr val="tx1"/>
                </a:solidFill>
              </a:rPr>
              <a:t>на ЛС в зависимости от региона РК за 5 месяцев 2016 года  свидетельствует  о том, что на первом ранговом месте по их числу  стоит г. Алматы (18,5%), на втором – Актюбинская и ЮКО (по 16,7%), на третьем</a:t>
            </a:r>
            <a:r>
              <a:rPr lang="ru-RU" sz="1600" b="1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Костанайская</a:t>
            </a:r>
            <a:r>
              <a:rPr lang="ru-RU" sz="1600" dirty="0">
                <a:solidFill>
                  <a:schemeClr val="tx1"/>
                </a:solidFill>
              </a:rPr>
              <a:t> (11,3%) область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704785"/>
              </p:ext>
            </p:extLst>
          </p:nvPr>
        </p:nvGraphicFramePr>
        <p:xfrm>
          <a:off x="683568" y="2276872"/>
          <a:ext cx="7924800" cy="42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66617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416445" cy="3849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серьезной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побочной реакции (действия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 смертельным исходом или с угрозой для жизни,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течение 48 часов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момента, когда стало известно об этом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случае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другие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побочные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реакции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течение 15 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дней от момента, когда стало известно об этом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случае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latin typeface="Calibri" pitchFamily="34" charset="0"/>
                <a:cs typeface="Calibri" pitchFamily="34" charset="0"/>
              </a:rPr>
            </a:b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b="1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Сроки предоставления заполненной карты-сообщения о побочных                              реакциях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организацию </a:t>
            </a:r>
            <a:r>
              <a:rPr lang="ru-RU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случаях выявления: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моченную организацию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в случаях выявления: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Логины и пароли</a:t>
            </a:r>
            <a:endParaRPr lang="ru-RU" sz="2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360783"/>
              </p:ext>
            </p:extLst>
          </p:nvPr>
        </p:nvGraphicFramePr>
        <p:xfrm>
          <a:off x="457200" y="1412776"/>
          <a:ext cx="85072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808474"/>
            <a:ext cx="637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 медицинских организации – 6877</a:t>
            </a:r>
          </a:p>
          <a:p>
            <a:r>
              <a:rPr lang="ru-RU" dirty="0" smtClean="0"/>
              <a:t>Медицинских организации с логином/ паролем – 1391 (20.2%)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39552" y="4797152"/>
            <a:ext cx="57606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78" y="190816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Электронная База данных по ПД ЛС при  РГП «НЦЭЛС»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3050"/>
            <a:ext cx="44640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43050"/>
            <a:ext cx="40322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8640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buFont typeface="Wingdings" pitchFamily="2" charset="2"/>
              <a:buChar char="Ø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 базе данных ПДЛС :  всего 10492 карт-сообщений о ПД ЛС (по август 2016), с внедрением портала – 80-90% сообщений в электронном виде (в августе поступило всего 167, из них 148 через портал НЦЭЛС)</a:t>
            </a:r>
          </a:p>
        </p:txBody>
      </p:sp>
    </p:spTree>
    <p:extLst>
      <p:ext uri="{BB962C8B-B14F-4D97-AF65-F5344CB8AC3E}">
        <p14:creationId xmlns:p14="http://schemas.microsoft.com/office/powerpoint/2010/main" val="83491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Законодательство РК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дательство 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31B6FD"/>
              </a:buClr>
              <a:buSzPct val="100000"/>
              <a:buNone/>
            </a:pPr>
            <a:r>
              <a:rPr lang="ru-RU" sz="1800" b="1" u="sng" dirty="0">
                <a:latin typeface="Candara"/>
              </a:rPr>
              <a:t>Статья 85. Фармаконадзор лекарственных средств и мониторинг побочных действий лекарственных средств, изделий медицинского назначения и медицинской техники</a:t>
            </a:r>
            <a:endParaRPr lang="ru-RU" sz="1800" u="sng" dirty="0">
              <a:latin typeface="Candara"/>
            </a:endParaRPr>
          </a:p>
          <a:p>
            <a:pPr lvl="0">
              <a:buClr>
                <a:srgbClr val="31B6FD"/>
              </a:buClr>
              <a:buSzPct val="100000"/>
              <a:buAutoNum type="arabicPeriod"/>
            </a:pPr>
            <a:r>
              <a:rPr lang="ru-RU" sz="1800" b="1" dirty="0" smtClean="0">
                <a:latin typeface="Candara"/>
              </a:rPr>
              <a:t>Уполномоченный </a:t>
            </a:r>
            <a:r>
              <a:rPr lang="ru-RU" sz="1800" b="1" dirty="0">
                <a:latin typeface="Candara"/>
              </a:rPr>
              <a:t>орган проводит фармаконадзор лекарственных средств на территории Республики Казахстан</a:t>
            </a:r>
            <a:r>
              <a:rPr lang="ru-RU" sz="1800" b="1" dirty="0" smtClean="0">
                <a:latin typeface="Candara"/>
              </a:rPr>
              <a:t>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800" b="1" dirty="0">
                <a:latin typeface="Candara"/>
              </a:rPr>
              <a:t>2. </a:t>
            </a:r>
            <a:r>
              <a:rPr lang="ru-RU" sz="1800" b="1" u="sng" dirty="0">
                <a:latin typeface="Candara"/>
              </a:rPr>
              <a:t>Порядок </a:t>
            </a:r>
            <a:r>
              <a:rPr lang="ru-RU" sz="1800" b="1" dirty="0">
                <a:latin typeface="Candara"/>
              </a:rPr>
              <a:t>проведения фармаконадзора лекарственных средств и мониторинга побочных действий лекарственных средств, изделий медицинского назначения и медицинской техники определяется уполномоченным органом</a:t>
            </a:r>
            <a:r>
              <a:rPr lang="ru-RU" sz="1800" b="1" dirty="0" smtClean="0">
                <a:latin typeface="Candara"/>
              </a:rPr>
              <a:t>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800" b="1" dirty="0">
                <a:latin typeface="Candara"/>
              </a:rPr>
              <a:t>3. Субъекты здравоохранения обязаны информировать уполномоченный орган о фактах проявления особенностей взаимодействия лекарственного средства с другими лекарственными средствами и побочных действиях, в том числе не указанных в инструкции по применению лекарственного средства, изделия медицинского назначения и руководстве по эксплуатации медицинской техники.</a:t>
            </a:r>
          </a:p>
          <a:p>
            <a:pPr marL="0" lvl="0" indent="0" algn="r">
              <a:buClr>
                <a:srgbClr val="31B6FD"/>
              </a:buClr>
              <a:buSzPct val="100000"/>
              <a:buNone/>
            </a:pPr>
            <a:endParaRPr lang="ru-RU" sz="1400" b="1" dirty="0">
              <a:latin typeface="Candara"/>
            </a:endParaRPr>
          </a:p>
          <a:p>
            <a:pPr marL="0" lvl="0" indent="0" algn="r">
              <a:buClr>
                <a:srgbClr val="31B6FD"/>
              </a:buClr>
              <a:buSzPct val="100000"/>
              <a:buNone/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Кодекс РК «</a:t>
            </a: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 здоровье народа и системе здравоохранения»</a:t>
            </a:r>
            <a:endParaRPr lang="ru-RU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buClr>
                <a:srgbClr val="31B6FD"/>
              </a:buClr>
              <a:buSzPct val="100000"/>
              <a:buNone/>
            </a:pPr>
            <a:endParaRPr lang="ru-RU" sz="1400" dirty="0">
              <a:solidFill>
                <a:prstClr val="black"/>
              </a:solidFill>
              <a:latin typeface="Candar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86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Карты-сообщения о побочных действиях ИМН и МТ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6 карт-сообщений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Источники информации: медицинские организации и потребители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Характер сообщении: претензии к качеству ИМН и МТ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Приостановка действия РУ МТ приказом ККМФД МЗСР РК – 1 карта-сообщение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Проведение дополнительной аналитической экспертизы – 1 карта-сообщение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По остальным картам-сообщения ведутся экспертные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Запрещенные препараты в РК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Гатифлоксацин</a:t>
            </a:r>
            <a:r>
              <a:rPr lang="ru-RU" sz="1800" dirty="0" smtClean="0">
                <a:solidFill>
                  <a:schemeClr val="tx1"/>
                </a:solidFill>
              </a:rPr>
              <a:t>  (14 регистрационных удостоверений)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Комбинации панкреатина с другими ферментами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Субитрамин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Монодозные</a:t>
            </a:r>
            <a:r>
              <a:rPr lang="ru-RU" sz="1800" dirty="0" smtClean="0">
                <a:solidFill>
                  <a:schemeClr val="tx1"/>
                </a:solidFill>
              </a:rPr>
              <a:t> вакцины с </a:t>
            </a:r>
            <a:r>
              <a:rPr lang="ru-RU" sz="1800" dirty="0" err="1" smtClean="0">
                <a:solidFill>
                  <a:schemeClr val="tx1"/>
                </a:solidFill>
              </a:rPr>
              <a:t>тиомерсалом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Кальцитонин</a:t>
            </a:r>
            <a:r>
              <a:rPr lang="ru-RU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err="1" smtClean="0">
                <a:solidFill>
                  <a:schemeClr val="tx1"/>
                </a:solidFill>
              </a:rPr>
              <a:t>миакальцик</a:t>
            </a:r>
            <a:r>
              <a:rPr lang="ru-RU" sz="1800" dirty="0" smtClean="0">
                <a:solidFill>
                  <a:schemeClr val="tx1"/>
                </a:solidFill>
              </a:rPr>
              <a:t>) в лекарственной форме  назальный </a:t>
            </a:r>
            <a:r>
              <a:rPr lang="ru-RU" sz="1800" dirty="0" err="1" smtClean="0">
                <a:solidFill>
                  <a:schemeClr val="tx1"/>
                </a:solidFill>
              </a:rPr>
              <a:t>спрей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Комбинации парацетамола с </a:t>
            </a:r>
            <a:r>
              <a:rPr lang="ru-RU" sz="1800" dirty="0" err="1" smtClean="0">
                <a:solidFill>
                  <a:schemeClr val="tx1"/>
                </a:solidFill>
              </a:rPr>
              <a:t>фенобарбиталом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с</a:t>
            </a:r>
            <a:r>
              <a:rPr lang="ru-RU" sz="1800" dirty="0" smtClean="0">
                <a:solidFill>
                  <a:schemeClr val="tx1"/>
                </a:solidFill>
              </a:rPr>
              <a:t> другими НПВС, комбинации </a:t>
            </a:r>
            <a:r>
              <a:rPr lang="ru-RU" sz="1800" dirty="0" err="1" smtClean="0">
                <a:solidFill>
                  <a:schemeClr val="tx1"/>
                </a:solidFill>
              </a:rPr>
              <a:t>метамизола</a:t>
            </a:r>
            <a:r>
              <a:rPr lang="ru-RU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err="1" smtClean="0">
                <a:solidFill>
                  <a:schemeClr val="tx1"/>
                </a:solidFill>
              </a:rPr>
              <a:t>Темпалгин</a:t>
            </a:r>
            <a:r>
              <a:rPr lang="ru-RU" sz="1800" dirty="0" smtClean="0">
                <a:solidFill>
                  <a:schemeClr val="tx1"/>
                </a:solidFill>
              </a:rPr>
              <a:t>, Баралгин, </a:t>
            </a:r>
            <a:r>
              <a:rPr lang="ru-RU" sz="1800" dirty="0" err="1" smtClean="0">
                <a:solidFill>
                  <a:schemeClr val="tx1"/>
                </a:solidFill>
              </a:rPr>
              <a:t>сантотитралгин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пенталгин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тетралгин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седалгин-НЕО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Комбинации парацетамола с ибупрофеном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Сиропы парацетамола с этиловым спиртом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/>
              <a:t>Индия – июнь 2013 г, запрет всех </a:t>
            </a:r>
            <a:r>
              <a:rPr lang="ru-RU" sz="1800" dirty="0" err="1"/>
              <a:t>метамизолсодержащих</a:t>
            </a:r>
            <a:r>
              <a:rPr lang="ru-RU" sz="1800" dirty="0"/>
              <a:t> препаратов, а в марте 2016 года 344 фиксированных комбинаций лекарственных препаратов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Биопарокс (</a:t>
            </a:r>
            <a:r>
              <a:rPr lang="ru-RU" dirty="0" err="1" smtClean="0"/>
              <a:t>фузафунгин</a:t>
            </a:r>
            <a:r>
              <a:rPr lang="ru-RU" dirty="0" smtClean="0"/>
              <a:t>): февраль 2016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16832"/>
            <a:ext cx="7924800" cy="425536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Отзыв регистрационного удостоверения по обращению фирмы-производителя в связи с тем, что риск превышает пользу при его применении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Фузафенгин</a:t>
            </a:r>
            <a:r>
              <a:rPr lang="ru-RU" sz="2000" dirty="0" smtClean="0">
                <a:solidFill>
                  <a:schemeClr val="tx1"/>
                </a:solidFill>
              </a:rPr>
              <a:t> – полипептидный антибиотик для местного применения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Способствует развитию антибиотикорезистентности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95218"/>
      </p:ext>
    </p:extLst>
  </p:cSld>
  <p:clrMapOvr>
    <a:masterClrMapping/>
  </p:clrMapOvr>
  <p:transition spd="slow"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200" b="1" dirty="0"/>
              <a:t>М</a:t>
            </a:r>
            <a:r>
              <a:rPr lang="ru-RU" sz="2200" b="1" dirty="0" smtClean="0"/>
              <a:t>ониторинг </a:t>
            </a:r>
            <a:r>
              <a:rPr lang="ru-RU" sz="2200" b="1" dirty="0"/>
              <a:t>безопасности медицинских изделий и медицинской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В результате мониторинга безопасности медицинских изделий и медицинской техники выяснено что: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 единицы ИМН для </a:t>
            </a:r>
            <a:r>
              <a:rPr lang="en-US" sz="2000" dirty="0" smtClean="0"/>
              <a:t>in-vitro </a:t>
            </a:r>
            <a:r>
              <a:rPr lang="ru-RU" sz="2000" dirty="0" smtClean="0"/>
              <a:t>диагностики и 5 единиц медицинской техники не ввезены на территорию РК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В 6 случаях представителем производителя были проведены корректирующие мероприятия или информация по безопасности была доведена до сведения пользователей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Остальные случай в работе, проводятся дополнительные аналитические экспертизы, анализ нормативных документов.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03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sz="2000" b="1" dirty="0" smtClean="0"/>
              <a:t>Регуляторные меры принятые в отношении изделий медицинского назначения и медицинской техники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872"/>
              </p:ext>
            </p:extLst>
          </p:nvPr>
        </p:nvGraphicFramePr>
        <p:xfrm>
          <a:off x="467546" y="1484783"/>
          <a:ext cx="8352925" cy="48703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87054"/>
                <a:gridCol w="1336469"/>
                <a:gridCol w="1476108"/>
                <a:gridCol w="1976647"/>
                <a:gridCol w="1976647"/>
              </a:tblGrid>
              <a:tr h="4987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Побочное действие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Регуляторные меры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068680"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+mn-lt"/>
                        </a:rPr>
                        <a:t>Инсуффлятор</a:t>
                      </a:r>
                      <a:r>
                        <a:rPr lang="ru-RU" sz="1300" dirty="0" smtClean="0">
                          <a:latin typeface="+mn-lt"/>
                        </a:rPr>
                        <a:t> эндоскопический медицинский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Медицинская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техника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</a:rPr>
                        <a:t>Уведомление об отзыве</a:t>
                      </a:r>
                      <a:r>
                        <a:rPr lang="ru-RU" sz="1300" baseline="0" dirty="0">
                          <a:latin typeface="+mn-lt"/>
                        </a:rPr>
                        <a:t> </a:t>
                      </a:r>
                      <a:r>
                        <a:rPr lang="ru-RU" sz="1300" baseline="0" dirty="0" smtClean="0">
                          <a:latin typeface="+mn-lt"/>
                        </a:rPr>
                        <a:t>от производителя</a:t>
                      </a:r>
                      <a:endParaRPr lang="ru-RU" sz="13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Приказ №266</a:t>
                      </a:r>
                      <a:r>
                        <a:rPr lang="ru-RU" sz="1300" baseline="0" dirty="0" smtClean="0">
                          <a:latin typeface="+mn-lt"/>
                        </a:rPr>
                        <a:t> от 25.07.2016 ККМФД о приостановке РУ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В связи с тем что медицинская техника не ввозилась на территорию</a:t>
                      </a:r>
                      <a:r>
                        <a:rPr lang="ru-RU" sz="1300" baseline="0" dirty="0" smtClean="0">
                          <a:latin typeface="+mn-lt"/>
                        </a:rPr>
                        <a:t> Республики Казахстан - </a:t>
                      </a:r>
                      <a:r>
                        <a:rPr lang="ru-RU" sz="1300" dirty="0" smtClean="0">
                          <a:latin typeface="+mn-lt"/>
                        </a:rPr>
                        <a:t>Приказ № 292 от 14.09.2016</a:t>
                      </a:r>
                      <a:r>
                        <a:rPr lang="ru-RU" sz="1300" baseline="0" dirty="0" smtClean="0">
                          <a:latin typeface="+mn-lt"/>
                        </a:rPr>
                        <a:t> о снятии приостановления медицинского применения и реализации медицинской техники 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</a:tr>
              <a:tr h="80571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Биохимический анализатор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Медицинская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техника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Уведомление по безопасности от производителя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+mn-lt"/>
                        </a:rPr>
                        <a:t>Приказ №271</a:t>
                      </a:r>
                      <a:r>
                        <a:rPr lang="ru-RU" sz="1300" baseline="0" dirty="0" smtClean="0">
                          <a:latin typeface="+mn-lt"/>
                        </a:rPr>
                        <a:t> от 02.08.2016 ККМФД о приостановке РУ</a:t>
                      </a:r>
                      <a:endParaRPr lang="ru-RU" sz="1300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</a:tr>
              <a:tr h="104071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Набор </a:t>
                      </a:r>
                      <a:r>
                        <a:rPr lang="ru-RU" sz="1300" baseline="0" dirty="0" smtClean="0">
                          <a:latin typeface="+mn-lt"/>
                        </a:rPr>
                        <a:t>для эпидуральной анестезии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Изделие</a:t>
                      </a:r>
                      <a:r>
                        <a:rPr lang="ru-RU" sz="1300" baseline="0" dirty="0" smtClean="0">
                          <a:latin typeface="+mn-lt"/>
                        </a:rPr>
                        <a:t> медицинского назначения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Недостатки</a:t>
                      </a:r>
                      <a:r>
                        <a:rPr lang="ru-RU" sz="1300" baseline="0" dirty="0" smtClean="0">
                          <a:latin typeface="+mn-lt"/>
                        </a:rPr>
                        <a:t> в качестве иглы: толстая, тупая заточка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Приказ</a:t>
                      </a:r>
                      <a:r>
                        <a:rPr lang="ru-RU" sz="1300" baseline="0" dirty="0" smtClean="0">
                          <a:latin typeface="+mn-lt"/>
                        </a:rPr>
                        <a:t> № 267 от 25.07.2016 ККМФД о приостановке РУ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</a:tr>
              <a:tr h="104071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Анализатор</a:t>
                      </a:r>
                      <a:r>
                        <a:rPr lang="ru-RU" sz="1300" baseline="0" dirty="0" smtClean="0">
                          <a:latin typeface="+mn-lt"/>
                        </a:rPr>
                        <a:t> </a:t>
                      </a:r>
                      <a:r>
                        <a:rPr lang="ru-RU" sz="1300" dirty="0" smtClean="0">
                          <a:latin typeface="+mn-lt"/>
                        </a:rPr>
                        <a:t>свертываемости крови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Медицинская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техника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Уведомление об отзыве от производителя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Приказ № 273 от 05.08.2016 ККМФД об</a:t>
                      </a:r>
                      <a:r>
                        <a:rPr lang="ru-RU" sz="1300" baseline="0" dirty="0" smtClean="0">
                          <a:latin typeface="+mn-lt"/>
                        </a:rPr>
                        <a:t> отзыве РУ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00202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НЦЭЛС</a:t>
            </a:r>
            <a:r>
              <a:rPr lang="en-US" sz="2000" b="1" dirty="0" smtClean="0">
                <a:hlinkClick r:id="rId2"/>
              </a:rPr>
              <a:t> </a:t>
            </a:r>
            <a:r>
              <a:rPr lang="en-US" sz="2000" b="1" dirty="0">
                <a:hlinkClick r:id="rId2"/>
              </a:rPr>
              <a:t>www.dari.kz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Picture 2" descr="C:\Users\z.aitbaeva\Pictures\новый б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5136"/>
            <a:ext cx="8229600" cy="42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8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01619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Инструкция по медицинскому применению ЛС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901950"/>
            <a:ext cx="7544662" cy="4581150"/>
          </a:xfrm>
        </p:spPr>
        <p:txBody>
          <a:bodyPr>
            <a:normAutofit/>
          </a:bodyPr>
          <a:lstStyle/>
          <a:p>
            <a:pPr marL="4763" indent="530225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Инструмент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фармаконадзора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обеспечении безопасного и рационального применения лекарственного препарата</a:t>
            </a:r>
          </a:p>
          <a:p>
            <a:pPr marL="4763" indent="530225"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63" indent="530225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Юридический документ, содержащий официальную информацию о лекарственном препарате </a:t>
            </a:r>
          </a:p>
          <a:p>
            <a:pPr marL="4763" indent="530225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63" indent="530225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Выдается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национальным регуляторным органом владельцу регистрационного удостоверения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 регистрации препарата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763" indent="530225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Инструкция по медицинскому применению ЛС это живой документ, который требует  обновления при: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установлении новых нежелательных реакций,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противопоказаний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редостережений или предупреждений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граничении показаний или включении нового показания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изменении режима дозирования и т.д.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Обновление информации в ОХЛП – официальная процедура внесения изменений в регистрационное досье ЛС на основании заявления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фармкомпании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или по требованию регуляторного органа.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изменения в ОХЛП проходят процедуру утверждения регуляторным органом. 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599" y="1028342"/>
            <a:ext cx="7329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поддерживается наилучшее качество информации в ОХЛП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8" y="1138425"/>
            <a:ext cx="7712127" cy="6108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Утвержденные инструкции по медицинскому применению зарегистрированных  ЛС в РК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36912"/>
            <a:ext cx="6871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сайте РГП «Национальный центр экспертизы лекарственных средств, изделий медицинского назначения и медицинской техники» МЗСР РК</a:t>
            </a: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www.dari.kz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Уполномоченный орган   на оснований информации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результатов мониторинга побочных действий ЛС, ИМН и МТ: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Утверждает соответствующие  изменения </a:t>
            </a:r>
            <a:r>
              <a:rPr lang="ru-RU" sz="2400" dirty="0" smtClean="0"/>
              <a:t>и дополнения в инструкцию по медицинскому применению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Изменяет категорию отпуска лекарственного средства</a:t>
            </a:r>
            <a:r>
              <a:rPr lang="en-US" sz="2400" dirty="0" smtClean="0"/>
              <a:t>    </a:t>
            </a:r>
            <a:r>
              <a:rPr lang="ru-RU" sz="2400" dirty="0" smtClean="0"/>
              <a:t>из аптек, или иных мерах ограничения и контроля отпуска лекарственного средства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ru-RU" sz="2400" dirty="0" smtClean="0"/>
              <a:t>Останавливает проведение КИ ЛС, ИМН ИМТ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Изымает образцы ЛС,ИМН и МТ у субъектов в сфере обращения ЛС для проведения дополнительной экспертизы на безопасность и качество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Приостанавливает действие РУ и ввоза ЛС,</a:t>
            </a:r>
            <a:r>
              <a:rPr lang="en-US" sz="2400" dirty="0" smtClean="0"/>
              <a:t> </a:t>
            </a:r>
            <a:r>
              <a:rPr lang="ru-RU" sz="2400" dirty="0">
                <a:solidFill>
                  <a:prstClr val="black"/>
                </a:solidFill>
              </a:rPr>
              <a:t>ИМН ИМТ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Назначает инспекцию системы фармаконадзора</a:t>
            </a:r>
            <a:r>
              <a:rPr lang="en-US" sz="2400" dirty="0" smtClean="0"/>
              <a:t> </a:t>
            </a:r>
            <a:r>
              <a:rPr lang="ru-RU" sz="2400" dirty="0" smtClean="0"/>
              <a:t>ДРУ</a:t>
            </a:r>
            <a:r>
              <a:rPr lang="en-US" sz="2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40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44816" cy="13358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Функции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фармаконадзора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0" y="1596540"/>
            <a:ext cx="7016195" cy="427574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2400" b="1" dirty="0">
                <a:solidFill>
                  <a:schemeClr val="tx1"/>
                </a:solidFill>
              </a:rPr>
              <a:t>рационального и безопасного использования лекарственных средств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Обнаружение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</a:rPr>
              <a:t>изучение нежелательных реакций/явлений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Оценка риска  при применении лекарств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Оценка эффективности лекарств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Оценка  соотношения  </a:t>
            </a:r>
            <a:r>
              <a:rPr lang="ru-RU" sz="2400" b="1" dirty="0">
                <a:solidFill>
                  <a:schemeClr val="tx1"/>
                </a:solidFill>
              </a:rPr>
              <a:t>пользы </a:t>
            </a:r>
            <a:r>
              <a:rPr lang="ru-RU" sz="2400" b="1" dirty="0" smtClean="0">
                <a:solidFill>
                  <a:schemeClr val="tx1"/>
                </a:solidFill>
              </a:rPr>
              <a:t>и риска при применении лекарств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Информирование о нежелательных реакциях лекарств  работников здравоохранения и потребителей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7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000" y="2276872"/>
            <a:ext cx="7924800" cy="389532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Благодарю за внимание</a:t>
            </a:r>
            <a:r>
              <a:rPr lang="ru-RU" sz="2800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ru-RU" sz="2800" b="1" dirty="0"/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sh.baidullaeva@dari.kz </a:t>
            </a:r>
          </a:p>
          <a:p>
            <a:pPr algn="ctr"/>
            <a:r>
              <a:rPr lang="en-US" sz="2800" b="1" dirty="0" smtClean="0"/>
              <a:t>pdlc@dari.kz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+7727 2734740 </a:t>
            </a:r>
          </a:p>
          <a:p>
            <a:pPr algn="ctr"/>
            <a:r>
              <a:rPr lang="en-US" sz="2800" b="1" dirty="0" smtClean="0"/>
              <a:t>+7727 2734500</a:t>
            </a:r>
          </a:p>
          <a:p>
            <a:pPr algn="ctr"/>
            <a:r>
              <a:rPr lang="ru-RU" sz="2800" b="1" dirty="0" err="1" smtClean="0"/>
              <a:t>вн</a:t>
            </a:r>
            <a:r>
              <a:rPr lang="ru-RU" sz="2800" b="1" dirty="0" smtClean="0"/>
              <a:t>. 075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9770"/>
      </p:ext>
    </p:extLst>
  </p:cSld>
  <p:clrMapOvr>
    <a:masterClrMapping/>
  </p:clrMapOvr>
  <p:transition spd="slow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55576" y="225425"/>
            <a:ext cx="7416824" cy="1547813"/>
          </a:xfrm>
          <a:prstGeom prst="rect">
            <a:avLst/>
          </a:prstGeom>
          <a:solidFill>
            <a:schemeClr val="bg1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Центр фармаконадзора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мониторинга ПД ЛС и ИМН, МТ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0825" y="2209800"/>
            <a:ext cx="3457079" cy="1371600"/>
          </a:xfrm>
          <a:prstGeom prst="rect">
            <a:avLst/>
          </a:prstGeom>
          <a:solidFill>
            <a:srgbClr val="BCAEF0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Мониторинг ПД ЛС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788024" y="2348883"/>
            <a:ext cx="3888432" cy="1232517"/>
          </a:xfrm>
          <a:prstGeom prst="rect">
            <a:avLst/>
          </a:prstGeom>
          <a:solidFill>
            <a:srgbClr val="FFFF00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Мониторинг ПД ИМН и МТ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 rot="5400000">
            <a:off x="1817688" y="1839912"/>
            <a:ext cx="381000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5400000">
            <a:off x="6436034" y="1869767"/>
            <a:ext cx="596281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59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Направления работы Центра по фармаконадзору и мониторингу ПД ЛС и МИ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78886" y="1124744"/>
            <a:ext cx="2296634" cy="864096"/>
          </a:xfrm>
          <a:prstGeom prst="roundRect">
            <a:avLst>
              <a:gd name="adj" fmla="val 11170"/>
            </a:avLst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Медицинские </a:t>
            </a:r>
            <a:r>
              <a:rPr lang="ru-RU" sz="1200" b="1" dirty="0" smtClean="0"/>
              <a:t>организации</a:t>
            </a:r>
            <a:endParaRPr lang="ru-RU" sz="1200" b="1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5536" y="4328665"/>
            <a:ext cx="1512168" cy="1188567"/>
          </a:xfrm>
          <a:prstGeom prst="roundRect">
            <a:avLst>
              <a:gd name="adj" fmla="val 11170"/>
            </a:avLst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Международное сотрудничество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308304" y="4328665"/>
            <a:ext cx="1656184" cy="1188567"/>
          </a:xfrm>
          <a:prstGeom prst="roundRect">
            <a:avLst>
              <a:gd name="adj" fmla="val 11170"/>
            </a:avLst>
          </a:prstGeom>
          <a:gradFill rotWithShape="1">
            <a:gsLst>
              <a:gs pos="0">
                <a:srgbClr val="A3E7FF">
                  <a:gamma/>
                  <a:shade val="86275"/>
                  <a:invGamma/>
                </a:srgbClr>
              </a:gs>
              <a:gs pos="100000">
                <a:srgbClr val="A3E7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Держатели регистрационных удостоверений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95936" y="4328665"/>
            <a:ext cx="1368152" cy="11885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A3E7FF">
                <a:gamma/>
                <a:shade val="60000"/>
                <a:invGamma/>
              </a:srgbClr>
            </a:prst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/>
              <a:t>Центр по фармаконадзору и мониторингу ПД ЛС и 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5508104" y="4725144"/>
            <a:ext cx="1800200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 flipH="1">
            <a:off x="5508104" y="5085750"/>
            <a:ext cx="1800200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>
            <a:off x="4211960" y="2204864"/>
            <a:ext cx="0" cy="1923746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5076056" y="2204864"/>
            <a:ext cx="0" cy="1923746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8104" y="4037554"/>
            <a:ext cx="166390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charset="0"/>
              </a:rPr>
              <a:t>Анализ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charset="0"/>
              </a:rPr>
              <a:t>Регуляторные </a:t>
            </a:r>
            <a:r>
              <a:rPr lang="ru-RU" sz="1000" b="1" dirty="0" smtClean="0">
                <a:latin typeface="Arial" charset="0"/>
              </a:rPr>
              <a:t>меры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2389" y="5399254"/>
            <a:ext cx="173591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charset="0"/>
              </a:rPr>
              <a:t>Предоставление мастер файлов системы ФН, ПОБ, ПУР, карты – </a:t>
            </a:r>
            <a:r>
              <a:rPr lang="ru-RU" sz="1000" b="1" dirty="0" smtClean="0">
                <a:latin typeface="Arial" charset="0"/>
              </a:rPr>
              <a:t>сообщения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6752" y="2635981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charset="0"/>
              </a:rPr>
              <a:t>Карты </a:t>
            </a:r>
            <a:r>
              <a:rPr lang="ru-RU" sz="1000" b="1" dirty="0" smtClean="0">
                <a:latin typeface="Arial" charset="0"/>
              </a:rPr>
              <a:t>– сообщения о побочных действиях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0427" y="2635640"/>
            <a:ext cx="1265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charset="0"/>
              </a:rPr>
              <a:t>Обучающие тренинги </a:t>
            </a:r>
            <a:r>
              <a:rPr lang="ru-RU" sz="1000" b="1" dirty="0" smtClean="0">
                <a:latin typeface="Arial" charset="0"/>
              </a:rPr>
              <a:t>по</a:t>
            </a:r>
            <a:r>
              <a:rPr lang="en-US" sz="1000" b="1" dirty="0" smtClean="0">
                <a:latin typeface="Arial" charset="0"/>
              </a:rPr>
              <a:t> </a:t>
            </a:r>
            <a:r>
              <a:rPr lang="ru-RU" sz="1000" b="1" dirty="0" smtClean="0">
                <a:latin typeface="Arial" charset="0"/>
              </a:rPr>
              <a:t>фармаконадзору и мониторингу ПД ЛС и МИ</a:t>
            </a:r>
            <a:endParaRPr lang="ru-RU" sz="1000" b="1" dirty="0">
              <a:latin typeface="Arial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>
            <a:off x="2051720" y="4941168"/>
            <a:ext cx="1800200" cy="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5915" y="4037554"/>
            <a:ext cx="193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charset="0"/>
              </a:rPr>
              <a:t>Меморандумы</a:t>
            </a:r>
            <a:r>
              <a:rPr lang="en-US" sz="1000" b="1" dirty="0">
                <a:latin typeface="Arial" charset="0"/>
              </a:rPr>
              <a:t> </a:t>
            </a:r>
            <a:r>
              <a:rPr lang="ru-RU" sz="1000" b="1" dirty="0">
                <a:latin typeface="Arial" charset="0"/>
              </a:rPr>
              <a:t>о сотрудничестве с регуляторными органами других </a:t>
            </a:r>
            <a:r>
              <a:rPr lang="ru-RU" sz="1000" b="1" dirty="0" smtClean="0">
                <a:latin typeface="Arial" charset="0"/>
              </a:rPr>
              <a:t>стран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5229200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charset="0"/>
              </a:rPr>
              <a:t>Обучающие семинары, </a:t>
            </a:r>
            <a:r>
              <a:rPr lang="ru-RU" sz="1000" b="1" dirty="0" smtClean="0">
                <a:latin typeface="Arial" charset="0"/>
              </a:rPr>
              <a:t>стажировка сотрудников</a:t>
            </a:r>
            <a:r>
              <a:rPr lang="en-US" sz="1000" b="1" dirty="0" smtClean="0">
                <a:latin typeface="Arial" charset="0"/>
              </a:rPr>
              <a:t>;</a:t>
            </a:r>
          </a:p>
          <a:p>
            <a:r>
              <a:rPr lang="ru-RU" sz="1000" b="1" dirty="0" smtClean="0">
                <a:latin typeface="Arial" charset="0"/>
              </a:rPr>
              <a:t>Участие в системе менеджмента  сообщении о </a:t>
            </a:r>
            <a:r>
              <a:rPr lang="en-US" sz="1000" b="1" dirty="0" smtClean="0">
                <a:latin typeface="Arial" charset="0"/>
              </a:rPr>
              <a:t> </a:t>
            </a:r>
            <a:r>
              <a:rPr lang="ru-RU" sz="1000" b="1" dirty="0" smtClean="0">
                <a:latin typeface="Arial" charset="0"/>
              </a:rPr>
              <a:t>ПД от </a:t>
            </a:r>
            <a:r>
              <a:rPr lang="en-US" sz="1000" b="1" dirty="0" smtClean="0">
                <a:latin typeface="Arial" charset="0"/>
              </a:rPr>
              <a:t>Uppsala Monitoring Centre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45875892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Ответственное лицо за мониторинг  побочных действий </a:t>
            </a:r>
            <a:r>
              <a:rPr lang="ru-RU" sz="3200" b="1" u="sng" dirty="0" smtClean="0"/>
              <a:t>ЛС, ИМН и МТ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Управления здравоохранением </a:t>
            </a:r>
          </a:p>
          <a:p>
            <a:r>
              <a:rPr lang="ru-RU" dirty="0" smtClean="0"/>
              <a:t>Медицинские организации </a:t>
            </a:r>
          </a:p>
          <a:p>
            <a:r>
              <a:rPr lang="ru-RU" dirty="0" smtClean="0"/>
              <a:t>Диагностические центры  (лаборатории, УЗИ, МРТ)</a:t>
            </a:r>
          </a:p>
          <a:p>
            <a:r>
              <a:rPr lang="ru-RU" dirty="0" smtClean="0"/>
              <a:t>Организации по сервисному обслуживанию ИМН и МТ</a:t>
            </a:r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endParaRPr lang="ru-RU" sz="1600" dirty="0"/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50 пункт приказа МЗ СР №421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374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latin typeface="Candara"/>
                <a:ea typeface="+mn-ea"/>
                <a:cs typeface="+mn-cs"/>
              </a:rPr>
              <a:t>Ответственное лицо </a:t>
            </a:r>
            <a:r>
              <a:rPr lang="ru-RU" sz="2000" b="1" dirty="0">
                <a:solidFill>
                  <a:prstClr val="black"/>
                </a:solidFill>
                <a:latin typeface="Candara"/>
                <a:ea typeface="+mn-ea"/>
                <a:cs typeface="+mn-cs"/>
              </a:rPr>
              <a:t>обеспечивает предоставление в НЦЭЛС информации о побочных действиях и (или) отсутствие эффективности лекарственных средств о случаях побочной реакций и (или) отсутствие эффективности ЛС, ИМН, МТ путем: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281339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6000" dirty="0" smtClean="0">
                <a:solidFill>
                  <a:srgbClr val="00B050"/>
                </a:solidFill>
              </a:rPr>
              <a:t>Заполнения карты – сообщения </a:t>
            </a:r>
            <a:r>
              <a:rPr lang="ru-RU" sz="6000" dirty="0" smtClean="0"/>
              <a:t>по формам согласно приложениям 1 и 2</a:t>
            </a:r>
          </a:p>
          <a:p>
            <a:pPr>
              <a:buFont typeface="Wingdings" pitchFamily="2" charset="2"/>
              <a:buChar char="ü"/>
            </a:pPr>
            <a:r>
              <a:rPr lang="ru-RU" sz="6000" dirty="0" smtClean="0">
                <a:solidFill>
                  <a:srgbClr val="00B050"/>
                </a:solidFill>
              </a:rPr>
              <a:t>Своевременной передачи </a:t>
            </a:r>
            <a:r>
              <a:rPr lang="ru-RU" sz="6000" dirty="0" smtClean="0"/>
              <a:t>в уполномоченную организацию</a:t>
            </a:r>
          </a:p>
          <a:p>
            <a:pPr>
              <a:buFont typeface="Wingdings" pitchFamily="2" charset="2"/>
              <a:buChar char="ü"/>
            </a:pPr>
            <a:r>
              <a:rPr lang="ru-RU" sz="6000" dirty="0" smtClean="0">
                <a:solidFill>
                  <a:srgbClr val="00B050"/>
                </a:solidFill>
              </a:rPr>
              <a:t>Занесения информации </a:t>
            </a:r>
            <a:r>
              <a:rPr lang="ru-RU" sz="6000" dirty="0" smtClean="0"/>
              <a:t>о ПД в медицинскую карту </a:t>
            </a:r>
          </a:p>
          <a:p>
            <a:pPr marL="0" indent="0">
              <a:buNone/>
            </a:pPr>
            <a:r>
              <a:rPr lang="ru-RU" sz="6000" dirty="0" smtClean="0"/>
              <a:t>      пациента</a:t>
            </a:r>
          </a:p>
          <a:p>
            <a:pPr>
              <a:buFont typeface="Wingdings" pitchFamily="2" charset="2"/>
              <a:buChar char="ü"/>
            </a:pPr>
            <a:r>
              <a:rPr lang="ru-RU" sz="6000" dirty="0" smtClean="0">
                <a:solidFill>
                  <a:srgbClr val="00B050"/>
                </a:solidFill>
                <a:latin typeface="Candara"/>
              </a:rPr>
              <a:t>ведения </a:t>
            </a:r>
            <a:r>
              <a:rPr lang="ru-RU" sz="6000" dirty="0">
                <a:solidFill>
                  <a:srgbClr val="00B050"/>
                </a:solidFill>
                <a:latin typeface="Candara"/>
              </a:rPr>
              <a:t>статистики </a:t>
            </a:r>
            <a:r>
              <a:rPr lang="ru-RU" sz="6000" dirty="0">
                <a:latin typeface="Candara"/>
              </a:rPr>
              <a:t>по выявленным случаям побочных </a:t>
            </a:r>
            <a:endParaRPr lang="ru-RU" sz="6000" dirty="0" smtClean="0">
              <a:latin typeface="Candara"/>
            </a:endParaRPr>
          </a:p>
          <a:p>
            <a:pPr marL="0" indent="0">
              <a:buNone/>
            </a:pPr>
            <a:r>
              <a:rPr lang="ru-RU" sz="6000" dirty="0" smtClean="0">
                <a:latin typeface="Candara"/>
              </a:rPr>
              <a:t>действий </a:t>
            </a:r>
            <a:r>
              <a:rPr lang="ru-RU" sz="6000" dirty="0">
                <a:latin typeface="Candara"/>
              </a:rPr>
              <a:t>в медицинской </a:t>
            </a:r>
            <a:r>
              <a:rPr lang="ru-RU" sz="6000" dirty="0" smtClean="0">
                <a:latin typeface="Candara"/>
              </a:rPr>
              <a:t>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6000" dirty="0" smtClean="0">
                <a:solidFill>
                  <a:srgbClr val="00B050"/>
                </a:solidFill>
                <a:latin typeface="Candara"/>
              </a:rPr>
              <a:t>предоставления</a:t>
            </a:r>
            <a:r>
              <a:rPr lang="en-US" sz="6000" dirty="0">
                <a:solidFill>
                  <a:srgbClr val="00B050"/>
                </a:solidFill>
                <a:latin typeface="Candara"/>
              </a:rPr>
              <a:t> </a:t>
            </a:r>
            <a:r>
              <a:rPr lang="ru-RU" sz="6000" dirty="0" smtClean="0">
                <a:solidFill>
                  <a:srgbClr val="00B050"/>
                </a:solidFill>
                <a:latin typeface="Candara"/>
              </a:rPr>
              <a:t>отчета </a:t>
            </a:r>
            <a:r>
              <a:rPr lang="ru-RU" sz="6000" dirty="0">
                <a:solidFill>
                  <a:prstClr val="black"/>
                </a:solidFill>
                <a:latin typeface="Candara"/>
              </a:rPr>
              <a:t>о </a:t>
            </a:r>
            <a:r>
              <a:rPr lang="ru-RU" sz="6000" dirty="0" smtClean="0">
                <a:solidFill>
                  <a:prstClr val="black"/>
                </a:solidFill>
                <a:latin typeface="Candara"/>
              </a:rPr>
              <a:t>ПД </a:t>
            </a:r>
            <a:r>
              <a:rPr lang="ru-RU" sz="6000" dirty="0">
                <a:solidFill>
                  <a:prstClr val="black"/>
                </a:solidFill>
                <a:latin typeface="Candara"/>
              </a:rPr>
              <a:t>в уполномоченный </a:t>
            </a:r>
            <a:endParaRPr lang="ru-RU" sz="6000" dirty="0" smtClean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prstClr val="black"/>
                </a:solidFill>
                <a:latin typeface="Candara"/>
              </a:rPr>
              <a:t>орган</a:t>
            </a:r>
          </a:p>
          <a:p>
            <a:pPr>
              <a:buFont typeface="Wingdings" pitchFamily="2" charset="2"/>
              <a:buChar char="ü"/>
            </a:pPr>
            <a:endParaRPr lang="ru-RU" sz="6000" b="1" dirty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 smtClean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 smtClean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 smtClean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 smtClean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endParaRPr lang="ru-RU" sz="1300" b="1" dirty="0" smtClean="0">
              <a:solidFill>
                <a:prstClr val="black"/>
              </a:solidFill>
              <a:latin typeface="Candara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prstClr val="black"/>
                </a:solidFill>
                <a:latin typeface="Candara"/>
              </a:rPr>
              <a:t>п.54</a:t>
            </a:r>
            <a:r>
              <a:rPr lang="ru-RU" sz="2800" b="1" dirty="0">
                <a:solidFill>
                  <a:prstClr val="black"/>
                </a:solidFill>
                <a:latin typeface="Candara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Candara"/>
              </a:rPr>
              <a:t>Карты-сообщения передаются через портал уполномоченной организации </a:t>
            </a:r>
            <a:r>
              <a:rPr lang="ru-RU" sz="2800" b="1" dirty="0">
                <a:solidFill>
                  <a:prstClr val="black"/>
                </a:solidFill>
                <a:latin typeface="Candara"/>
              </a:rPr>
              <a:t>в онлайн режиме с содержанием обязательного </a:t>
            </a:r>
            <a:endParaRPr lang="ru-RU" sz="2800" b="1" dirty="0" smtClean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andara"/>
              </a:rPr>
              <a:t>минимального </a:t>
            </a:r>
            <a:r>
              <a:rPr lang="ru-RU" sz="2800" b="1" dirty="0">
                <a:solidFill>
                  <a:prstClr val="black"/>
                </a:solidFill>
                <a:latin typeface="Candara"/>
              </a:rPr>
              <a:t>объема информации, требуемого для установления оценки причинно-следственной связи между развитием </a:t>
            </a:r>
            <a:endParaRPr lang="ru-RU" sz="2800" b="1" dirty="0" smtClean="0">
              <a:solidFill>
                <a:prstClr val="black"/>
              </a:solidFill>
              <a:latin typeface="Candara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andara"/>
              </a:rPr>
              <a:t>побочных </a:t>
            </a:r>
            <a:r>
              <a:rPr lang="ru-RU" sz="2800" b="1" dirty="0">
                <a:solidFill>
                  <a:prstClr val="black"/>
                </a:solidFill>
                <a:latin typeface="Candara"/>
              </a:rPr>
              <a:t>реакций и (или) отсутствием эффективности лекарственных средств, изделий медицинского назначения и медицинской техники.</a:t>
            </a:r>
            <a:br>
              <a:rPr lang="ru-RU" sz="2800" b="1" dirty="0">
                <a:solidFill>
                  <a:prstClr val="black"/>
                </a:solidFill>
                <a:latin typeface="Candara"/>
              </a:rPr>
            </a:b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564904"/>
            <a:ext cx="14036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7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8501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Организация мониторинга ПД ЛС, ИМН и МТ в ЛПУ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4516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Все медицинские и фармацевтические работники </a:t>
            </a:r>
          </a:p>
          <a:p>
            <a:pPr>
              <a:buAutoNum type="arabicParenR"/>
            </a:pPr>
            <a:r>
              <a:rPr lang="ru-RU" sz="1800" b="1" dirty="0" smtClean="0"/>
              <a:t>информируют ответственное лицо</a:t>
            </a:r>
          </a:p>
          <a:p>
            <a:pPr>
              <a:buAutoNum type="arabicParenR"/>
            </a:pPr>
            <a:r>
              <a:rPr lang="ru-RU" sz="1800" b="1" dirty="0"/>
              <a:t>в</a:t>
            </a:r>
            <a:r>
              <a:rPr lang="ru-RU" sz="1800" b="1" dirty="0" smtClean="0"/>
              <a:t>рач заносит информацию  в первичную учетную медицинскую документацию 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 выявленных случаях </a:t>
            </a:r>
          </a:p>
          <a:p>
            <a:pPr>
              <a:lnSpc>
                <a:spcPct val="80000"/>
              </a:lnSpc>
            </a:pP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 всех 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побочных действиях, </a:t>
            </a:r>
            <a:r>
              <a:rPr lang="ru-RU" sz="2600" i="1" dirty="0" smtClean="0">
                <a:solidFill>
                  <a:prstClr val="black"/>
                </a:solidFill>
              </a:rPr>
              <a:t>на </a:t>
            </a:r>
            <a:r>
              <a:rPr lang="ru-RU" sz="2600" i="1" dirty="0">
                <a:solidFill>
                  <a:prstClr val="black"/>
                </a:solidFill>
              </a:rPr>
              <a:t>ЛС, ИМН и МТ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ru-RU" sz="2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низкой эффективности или отсутствии терапевтического эффекта </a:t>
            </a:r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600" i="1" dirty="0" smtClean="0"/>
              <a:t>ЛС, ИМН и МТ</a:t>
            </a:r>
          </a:p>
          <a:p>
            <a:pPr>
              <a:lnSpc>
                <a:spcPct val="80000"/>
              </a:lnSpc>
            </a:pP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подозрениях на передозировку лекарственным средством или злоупотреблении;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660033"/>
              </a:buClr>
            </a:pPr>
            <a:r>
              <a:rPr lang="ru-RU" sz="2200" i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о случаях применения лекарственных препаратов вне утвержденных показаний</a:t>
            </a:r>
            <a:r>
              <a:rPr lang="ru-RU" sz="2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 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6997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3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980728"/>
          </a:xfrm>
        </p:spPr>
        <p:txBody>
          <a:bodyPr/>
          <a:lstStyle/>
          <a:p>
            <a:pPr algn="ctr"/>
            <a:r>
              <a:rPr lang="kk-KZ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Извещение о побочном действий изделия медицинского назначения и медицинской техники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7848872" cy="5145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</a:rPr>
              <a:t>обочное </a:t>
            </a:r>
            <a:r>
              <a:rPr lang="ru-RU" sz="1800" b="1" dirty="0">
                <a:solidFill>
                  <a:schemeClr val="tx1"/>
                </a:solidFill>
              </a:rPr>
              <a:t>действие (происшествие) </a:t>
            </a:r>
            <a:r>
              <a:rPr lang="ru-RU" sz="1800" dirty="0">
                <a:solidFill>
                  <a:schemeClr val="tx1"/>
                </a:solidFill>
              </a:rPr>
              <a:t>- любая неисправность или ухудшение характеристик и/или производительности изделия медицинского назначения и медицинской техники, любая неточность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ru-RU" sz="1800" dirty="0">
                <a:solidFill>
                  <a:schemeClr val="tx1"/>
                </a:solidFill>
              </a:rPr>
              <a:t>инструкции по медицинскому применению/руководства по эксплуатации, которые непосредственно или опосредованно могут привести или привели к ухудшению состояния здоровья, смерти пациента или пользователя, или иного </a:t>
            </a:r>
            <a:r>
              <a:rPr lang="ru-RU" sz="1800" dirty="0" smtClean="0">
                <a:solidFill>
                  <a:schemeClr val="tx1"/>
                </a:solidFill>
              </a:rPr>
              <a:t>лица (п. 1.47, </a:t>
            </a:r>
            <a:r>
              <a:rPr lang="ru-RU" sz="1800" dirty="0"/>
              <a:t>приказ № 421 от 29.05.2015 МЗСР РК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Например: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</a:t>
            </a:r>
            <a:r>
              <a:rPr lang="ru-RU" sz="1800" dirty="0" smtClean="0">
                <a:solidFill>
                  <a:schemeClr val="tx1"/>
                </a:solidFill>
              </a:rPr>
              <a:t>шибки в программном обеспечений устройств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дефекты в конструкции устройств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низкое качество составных частей (иглы, линзы, мониторы и т.п.) устройств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неточность измерений анализов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сбои калибровки </a:t>
            </a:r>
            <a:r>
              <a:rPr lang="ru-RU" sz="1800" dirty="0">
                <a:solidFill>
                  <a:schemeClr val="tx1"/>
                </a:solidFill>
              </a:rPr>
              <a:t>устройств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Формы извещения: </a:t>
            </a:r>
          </a:p>
          <a:p>
            <a:r>
              <a:rPr lang="ru-RU" sz="1800" dirty="0" smtClean="0"/>
              <a:t>Карта-сообщение (приложение 2, приказ № 421 от 29.05.2015 МЗСР РК)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Интернет-сайт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www.dari.kz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smtClean="0"/>
              <a:t>необходимы </a:t>
            </a:r>
            <a:r>
              <a:rPr lang="ru-RU" sz="1800" dirty="0" smtClean="0">
                <a:solidFill>
                  <a:schemeClr val="tx1"/>
                </a:solidFill>
              </a:rPr>
              <a:t>логин и пароль)</a:t>
            </a:r>
          </a:p>
          <a:p>
            <a:pPr marL="0" indent="0">
              <a:buNone/>
            </a:pPr>
            <a:r>
              <a:rPr lang="ru-RU" sz="1800" b="1" dirty="0" smtClean="0"/>
              <a:t>Обязательная информация: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Регистрационный номер ИМН и МТ</a:t>
            </a:r>
          </a:p>
          <a:p>
            <a:r>
              <a:rPr lang="ru-RU" sz="1800" dirty="0" smtClean="0"/>
              <a:t>Торговое наименование ИМН и МТ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Номер серии, модели, лота ИМН и МТ</a:t>
            </a:r>
          </a:p>
          <a:p>
            <a:r>
              <a:rPr lang="ru-RU" sz="1800" dirty="0" smtClean="0"/>
              <a:t>Описание побочного действия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09113299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3E7FF">
                <a:gamma/>
                <a:shade val="86275"/>
                <a:invGamma/>
              </a:srgbClr>
            </a:gs>
            <a:gs pos="100000">
              <a:srgbClr val="A3E7FF"/>
            </a:gs>
          </a:gsLst>
          <a:lin ang="0" scaled="1"/>
        </a:gradFill>
        <a:ln>
          <a:noFill/>
        </a:ln>
        <a:effectLst>
          <a:prstShdw prst="shdw17" dist="17961" dir="2700000">
            <a:srgbClr val="A3E7FF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eaVert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3E7FF">
                <a:gamma/>
                <a:shade val="86275"/>
                <a:invGamma/>
              </a:srgbClr>
            </a:gs>
            <a:gs pos="100000">
              <a:srgbClr val="A3E7FF"/>
            </a:gs>
          </a:gsLst>
          <a:lin ang="0" scaled="1"/>
        </a:gradFill>
        <a:ln>
          <a:noFill/>
        </a:ln>
        <a:effectLst>
          <a:prstShdw prst="shdw17" dist="17961" dir="2700000">
            <a:srgbClr val="A3E7FF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eaVert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1464</Words>
  <Application>Microsoft Office PowerPoint</Application>
  <PresentationFormat>Экран (4:3)</PresentationFormat>
  <Paragraphs>230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Шаблон1</vt:lpstr>
      <vt:lpstr>Презентация PowerPoint</vt:lpstr>
      <vt:lpstr>ЗанЗаконодательство РКдательство РК</vt:lpstr>
      <vt:lpstr> Функции фармаконадзора  </vt:lpstr>
      <vt:lpstr>Презентация PowerPoint</vt:lpstr>
      <vt:lpstr>Направления работы Центра по фармаконадзору и мониторингу ПД ЛС и МИ</vt:lpstr>
      <vt:lpstr>Ответственное лицо за мониторинг  побочных действий ЛС, ИМН и МТ</vt:lpstr>
      <vt:lpstr>Ответственное лицо обеспечивает предоставление в НЦЭЛС информации о побочных действиях и (или) отсутствие эффективности лекарственных средств о случаях побочной реакций и (или) отсутствие эффективности ЛС, ИМН, МТ путем:</vt:lpstr>
      <vt:lpstr>Организация мониторинга ПД ЛС, ИМН и МТ в ЛПУ</vt:lpstr>
      <vt:lpstr>Извещение о побочном действий изделия медицинского назначения и медицинской техники</vt:lpstr>
      <vt:lpstr>Критерии валидности сообщений </vt:lpstr>
      <vt:lpstr> Для получения доступа на портал НЦЭЛС необходимо предоставить данные ответственного лица:  </vt:lpstr>
      <vt:lpstr>                                                                                 Зайти на портал НЦЭЛС www.dari.kz  </vt:lpstr>
      <vt:lpstr>В окне авторизации ввести Ваш логин и пароль</vt:lpstr>
      <vt:lpstr>Карты-сообщения о ПД Далее нажать на кнопку  «Добавить новое сообщение о ПД ЛС»</vt:lpstr>
      <vt:lpstr>   Инструкция по заполнению карты – сообщения </vt:lpstr>
      <vt:lpstr>Карты-сообщения о ПД ЛС в зависимости от регионов РК за  2016 года</vt:lpstr>
      <vt:lpstr>    Сроки предоставления заполненной карты-сообщения о побочных                              реакциях организацию в случаях выявления: моченную организацию в случаях выявления: </vt:lpstr>
      <vt:lpstr>Логины и пароли</vt:lpstr>
      <vt:lpstr>Электронная База данных по ПД ЛС при  РГП «НЦЭЛС» </vt:lpstr>
      <vt:lpstr>Карты-сообщения о побочных действиях ИМН и МТ</vt:lpstr>
      <vt:lpstr>Запрещенные препараты в РК</vt:lpstr>
      <vt:lpstr>Биопарокс (фузафунгин): февраль 2016 год</vt:lpstr>
      <vt:lpstr>Мониторинг безопасности медицинских изделий и медицинской техники</vt:lpstr>
      <vt:lpstr>Регуляторные меры принятые в отношении изделий медицинского назначения и медицинской техники</vt:lpstr>
      <vt:lpstr>                                                     НЦЭЛС www.dari.kz  </vt:lpstr>
      <vt:lpstr>Инструкция по медицинскому применению ЛС</vt:lpstr>
      <vt:lpstr>Презентация PowerPoint</vt:lpstr>
      <vt:lpstr>Утвержденные инструкции по медицинскому применению зарегистрированных  ЛС в РК</vt:lpstr>
      <vt:lpstr>Уполномоченный орган   на оснований информации результатов мониторинга побочных действий ЛС, ИМН и МТ: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Ответственное лицо за мониторинг  побочных действий ЛС, ИМН и МТ</dc:title>
  <dc:creator>Байдуллаева Шынар Амановна</dc:creator>
  <cp:lastModifiedBy>Байдуллаева Шынар Амановна</cp:lastModifiedBy>
  <cp:revision>40</cp:revision>
  <dcterms:created xsi:type="dcterms:W3CDTF">2016-10-04T02:29:41Z</dcterms:created>
  <dcterms:modified xsi:type="dcterms:W3CDTF">2016-10-04T11:42:40Z</dcterms:modified>
</cp:coreProperties>
</file>