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notesSlides/notesSlide2.xml" ContentType="application/vnd.openxmlformats-officedocument.presentationml.notesSlide+xml"/>
  <Override PartName="/ppt/charts/chart7.xml" ContentType="application/vnd.openxmlformats-officedocument.drawingml.chart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4" r:id="rId2"/>
  </p:sldMasterIdLst>
  <p:notesMasterIdLst>
    <p:notesMasterId r:id="rId30"/>
  </p:notesMasterIdLst>
  <p:handoutMasterIdLst>
    <p:handoutMasterId r:id="rId31"/>
  </p:handoutMasterIdLst>
  <p:sldIdLst>
    <p:sldId id="256" r:id="rId3"/>
    <p:sldId id="338" r:id="rId4"/>
    <p:sldId id="259" r:id="rId5"/>
    <p:sldId id="258" r:id="rId6"/>
    <p:sldId id="257" r:id="rId7"/>
    <p:sldId id="261" r:id="rId8"/>
    <p:sldId id="275" r:id="rId9"/>
    <p:sldId id="286" r:id="rId10"/>
    <p:sldId id="298" r:id="rId11"/>
    <p:sldId id="301" r:id="rId12"/>
    <p:sldId id="299" r:id="rId13"/>
    <p:sldId id="300" r:id="rId14"/>
    <p:sldId id="273" r:id="rId15"/>
    <p:sldId id="280" r:id="rId16"/>
    <p:sldId id="279" r:id="rId17"/>
    <p:sldId id="263" r:id="rId18"/>
    <p:sldId id="291" r:id="rId19"/>
    <p:sldId id="320" r:id="rId20"/>
    <p:sldId id="339" r:id="rId21"/>
    <p:sldId id="341" r:id="rId22"/>
    <p:sldId id="343" r:id="rId23"/>
    <p:sldId id="344" r:id="rId24"/>
    <p:sldId id="346" r:id="rId25"/>
    <p:sldId id="348" r:id="rId26"/>
    <p:sldId id="353" r:id="rId27"/>
    <p:sldId id="354" r:id="rId28"/>
    <p:sldId id="270" r:id="rId29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99"/>
    <a:srgbClr val="00FFFF"/>
    <a:srgbClr val="1BD3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15" autoAdjust="0"/>
    <p:restoredTop sz="94660"/>
  </p:normalViewPr>
  <p:slideViewPr>
    <p:cSldViewPr>
      <p:cViewPr>
        <p:scale>
          <a:sx n="90" d="100"/>
          <a:sy n="90" d="100"/>
        </p:scale>
        <p:origin x="-2322" y="-5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56;&#1072;&#1073;&#1086;&#1095;&#1080;&#1081;%20&#1089;&#1090;&#1086;&#1083;\&#1050;&#1085;&#1080;&#1075;&#1072;1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56;&#1072;&#1073;&#1086;&#1095;&#1080;&#1081;%20&#1089;&#1090;&#1086;&#1083;\&#1050;&#1085;&#1080;&#1075;&#1072;1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56;&#1072;&#1073;&#1086;&#1095;&#1080;&#1081;%20&#1089;&#1090;&#1086;&#1083;\&#1050;&#1085;&#1080;&#1075;&#1072;1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56;&#1072;&#1073;&#1086;&#1095;&#1080;&#1081;%20&#1089;&#1090;&#1086;&#1083;\&#1050;&#1085;&#1080;&#1075;&#1072;1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56;&#1072;&#1073;&#1086;&#1095;&#1080;&#1081;%20&#1089;&#1090;&#1086;&#1083;\&#1050;&#1085;&#1080;&#1075;&#1072;1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56;&#1072;&#1073;&#1086;&#1095;&#1080;&#1081;%20&#1089;&#1090;&#1086;&#1083;\&#1050;&#1085;&#1080;&#1075;&#1072;1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56;&#1072;&#1073;&#1086;&#1095;&#1080;&#1081;%20&#1089;&#1090;&#1086;&#1083;\&#1050;&#1085;&#1080;&#1075;&#1072;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invertIfNegative val="0"/>
          <c:dLbls>
            <c:dLbl>
              <c:idx val="0"/>
              <c:layout>
                <c:manualLayout>
                  <c:x val="3.3950617283950615E-2"/>
                  <c:y val="-1.96422286262615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6975308641975308E-2"/>
                  <c:y val="-5.8926685878784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0061728395061727E-2"/>
                  <c:y val="-4.770255523520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4.0123456790123455E-2"/>
                  <c:y val="-3.92844572525228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3.7037037037037035E-2"/>
                  <c:y val="-5.33146205569951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000" b="1" i="0" baseline="0">
                    <a:solidFill>
                      <a:srgbClr val="FF0000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Лист3!$A$3:$A$7</c:f>
              <c:strCache>
                <c:ptCount val="5"/>
                <c:pt idx="0">
                  <c:v>Россия</c:v>
                </c:pt>
                <c:pt idx="1">
                  <c:v>США</c:v>
                </c:pt>
                <c:pt idx="2">
                  <c:v>Канада</c:v>
                </c:pt>
                <c:pt idx="3">
                  <c:v>Бельгия</c:v>
                </c:pt>
                <c:pt idx="4">
                  <c:v>Казахстан </c:v>
                </c:pt>
              </c:strCache>
            </c:strRef>
          </c:cat>
          <c:val>
            <c:numRef>
              <c:f>Лист3!$B$3:$B$7</c:f>
              <c:numCache>
                <c:formatCode>General</c:formatCode>
                <c:ptCount val="5"/>
                <c:pt idx="0">
                  <c:v>3.4</c:v>
                </c:pt>
                <c:pt idx="1">
                  <c:v>46.9</c:v>
                </c:pt>
                <c:pt idx="2">
                  <c:v>72.400000000000006</c:v>
                </c:pt>
                <c:pt idx="3">
                  <c:v>82.5</c:v>
                </c:pt>
                <c:pt idx="4">
                  <c:v>1.3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64927744"/>
        <c:axId val="174408832"/>
        <c:axId val="0"/>
      </c:bar3DChart>
      <c:catAx>
        <c:axId val="164927744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600" b="1" i="0" baseline="0"/>
            </a:pPr>
            <a:endParaRPr lang="ru-RU"/>
          </a:p>
        </c:txPr>
        <c:crossAx val="174408832"/>
        <c:crosses val="autoZero"/>
        <c:auto val="1"/>
        <c:lblAlgn val="ctr"/>
        <c:lblOffset val="100"/>
        <c:noMultiLvlLbl val="0"/>
      </c:catAx>
      <c:valAx>
        <c:axId val="17440883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6492774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invertIfNegative val="0"/>
          <c:dLbls>
            <c:dLbl>
              <c:idx val="0"/>
              <c:layout>
                <c:manualLayout>
                  <c:x val="0"/>
                  <c:y val="-0.1212895558730242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5.4342851647172167E-17"/>
                  <c:y val="-0.2900402423050579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446284679853499E-3"/>
                  <c:y val="-9.75589905935194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000" b="1" i="0" baseline="0">
                    <a:solidFill>
                      <a:srgbClr val="FF0000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Лист2!$A$9:$A$11</c:f>
              <c:strCache>
                <c:ptCount val="3"/>
                <c:pt idx="0">
                  <c:v>Лечебно-профилактические учреждения</c:v>
                </c:pt>
                <c:pt idx="1">
                  <c:v>Научные учреждения</c:v>
                </c:pt>
                <c:pt idx="2">
                  <c:v>Образовательные учреждения</c:v>
                </c:pt>
              </c:strCache>
            </c:strRef>
          </c:cat>
          <c:val>
            <c:numRef>
              <c:f>Лист2!$B$9:$B$11</c:f>
              <c:numCache>
                <c:formatCode>0%</c:formatCode>
                <c:ptCount val="3"/>
                <c:pt idx="0" formatCode="0.00%">
                  <c:v>0.26500000000000001</c:v>
                </c:pt>
                <c:pt idx="1">
                  <c:v>0.5</c:v>
                </c:pt>
                <c:pt idx="2" formatCode="0.00%">
                  <c:v>0.23499999999999999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box"/>
        <c:axId val="174462464"/>
        <c:axId val="174477696"/>
        <c:axId val="0"/>
      </c:bar3DChart>
      <c:catAx>
        <c:axId val="174462464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200" b="1" i="0" baseline="0"/>
            </a:pPr>
            <a:endParaRPr lang="ru-RU"/>
          </a:p>
        </c:txPr>
        <c:crossAx val="174477696"/>
        <c:crosses val="autoZero"/>
        <c:auto val="1"/>
        <c:lblAlgn val="ctr"/>
        <c:lblOffset val="100"/>
        <c:noMultiLvlLbl val="0"/>
      </c:catAx>
      <c:valAx>
        <c:axId val="174477696"/>
        <c:scaling>
          <c:orientation val="minMax"/>
        </c:scaling>
        <c:delete val="0"/>
        <c:axPos val="l"/>
        <c:numFmt formatCode="0.00%" sourceLinked="1"/>
        <c:majorTickMark val="none"/>
        <c:minorTickMark val="none"/>
        <c:tickLblPos val="nextTo"/>
        <c:txPr>
          <a:bodyPr/>
          <a:lstStyle/>
          <a:p>
            <a:pPr>
              <a:defRPr sz="1260" b="1" i="0" baseline="0"/>
            </a:pPr>
            <a:endParaRPr lang="ru-RU"/>
          </a:p>
        </c:txPr>
        <c:crossAx val="174462464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9.1061310648022655E-4"/>
          <c:w val="0.69029417151847994"/>
          <c:h val="0.99817877378703956"/>
        </c:manualLayout>
      </c:layout>
      <c:pie3DChart>
        <c:varyColors val="1"/>
        <c:ser>
          <c:idx val="0"/>
          <c:order val="0"/>
          <c:explosion val="26"/>
          <c:dLbls>
            <c:dLbl>
              <c:idx val="5"/>
              <c:layout>
                <c:manualLayout>
                  <c:x val="7.2852265664175454E-3"/>
                  <c:y val="-9.3113992625157946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6"/>
              <c:layout>
                <c:manualLayout>
                  <c:x val="2.060006345641275E-2"/>
                  <c:y val="-9.5133609493125104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1600" b="1" i="0" baseline="0"/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Лист1!$A$16:$A$24</c:f>
              <c:strCache>
                <c:ptCount val="9"/>
                <c:pt idx="0">
                  <c:v>Ревматология</c:v>
                </c:pt>
                <c:pt idx="1">
                  <c:v>Онкология</c:v>
                </c:pt>
                <c:pt idx="2">
                  <c:v>Туберкулез</c:v>
                </c:pt>
                <c:pt idx="3">
                  <c:v>Кардиология</c:v>
                </c:pt>
                <c:pt idx="4">
                  <c:v>Гастроэнтерология</c:v>
                </c:pt>
                <c:pt idx="5">
                  <c:v>Противовирусные</c:v>
                </c:pt>
                <c:pt idx="6">
                  <c:v>Мед.изделия</c:v>
                </c:pt>
                <c:pt idx="7">
                  <c:v>Психиатрия</c:v>
                </c:pt>
                <c:pt idx="8">
                  <c:v>Инфекционные болезни</c:v>
                </c:pt>
              </c:strCache>
            </c:strRef>
          </c:cat>
          <c:val>
            <c:numRef>
              <c:f>Лист1!$B$16:$B$24</c:f>
              <c:numCache>
                <c:formatCode>0.00%</c:formatCode>
                <c:ptCount val="9"/>
                <c:pt idx="0">
                  <c:v>0.10199999999999999</c:v>
                </c:pt>
                <c:pt idx="1">
                  <c:v>0.10199999999999999</c:v>
                </c:pt>
                <c:pt idx="2">
                  <c:v>6.0999999999999999E-2</c:v>
                </c:pt>
                <c:pt idx="3">
                  <c:v>8.2000000000000003E-2</c:v>
                </c:pt>
                <c:pt idx="4">
                  <c:v>8.2000000000000003E-2</c:v>
                </c:pt>
                <c:pt idx="5">
                  <c:v>0.10199999999999999</c:v>
                </c:pt>
                <c:pt idx="6">
                  <c:v>4.1000000000000002E-2</c:v>
                </c:pt>
                <c:pt idx="7">
                  <c:v>8.2000000000000003E-2</c:v>
                </c:pt>
                <c:pt idx="8">
                  <c:v>0.30599999999999999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9130281820538464"/>
          <c:y val="0.18923757148676601"/>
          <c:w val="0.30869718179461542"/>
          <c:h val="0.63832193248369229"/>
        </c:manualLayout>
      </c:layout>
      <c:overlay val="0"/>
      <c:txPr>
        <a:bodyPr/>
        <a:lstStyle/>
        <a:p>
          <a:pPr>
            <a:defRPr sz="1600" b="1" i="0" baseline="0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0833039623949829"/>
          <c:y val="4.5653335815540014E-2"/>
          <c:w val="0.85793436744576257"/>
          <c:h val="0.88001708518873278"/>
        </c:manualLayout>
      </c:layout>
      <c:bar3DChart>
        <c:barDir val="col"/>
        <c:grouping val="standard"/>
        <c:varyColors val="0"/>
        <c:ser>
          <c:idx val="0"/>
          <c:order val="0"/>
          <c:tx>
            <c:v>По годам</c:v>
          </c:tx>
          <c:invertIfNegative val="0"/>
          <c:dLbls>
            <c:txPr>
              <a:bodyPr/>
              <a:lstStyle/>
              <a:p>
                <a:pPr>
                  <a:defRPr sz="1600" b="1" i="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Lit>
              <c:formatCode>General</c:formatCode>
              <c:ptCount val="4"/>
              <c:pt idx="0">
                <c:v>2013</c:v>
              </c:pt>
              <c:pt idx="1">
                <c:v>2014</c:v>
              </c:pt>
              <c:pt idx="2">
                <c:v>2015</c:v>
              </c:pt>
              <c:pt idx="3">
                <c:v>2016</c:v>
              </c:pt>
            </c:numLit>
          </c:cat>
          <c:val>
            <c:numRef>
              <c:f>Лист4!$B$2:$B$5</c:f>
              <c:numCache>
                <c:formatCode>General</c:formatCode>
                <c:ptCount val="4"/>
                <c:pt idx="0">
                  <c:v>21</c:v>
                </c:pt>
                <c:pt idx="1">
                  <c:v>17</c:v>
                </c:pt>
                <c:pt idx="2">
                  <c:v>12</c:v>
                </c:pt>
                <c:pt idx="3">
                  <c:v>18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1053440"/>
        <c:axId val="111055232"/>
        <c:axId val="174428160"/>
      </c:bar3DChart>
      <c:catAx>
        <c:axId val="1110534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 b="1" i="0" baseline="0"/>
            </a:pPr>
            <a:endParaRPr lang="ru-RU"/>
          </a:p>
        </c:txPr>
        <c:crossAx val="111055232"/>
        <c:crosses val="autoZero"/>
        <c:auto val="1"/>
        <c:lblAlgn val="ctr"/>
        <c:lblOffset val="100"/>
        <c:noMultiLvlLbl val="0"/>
      </c:catAx>
      <c:valAx>
        <c:axId val="11105523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500" b="1" i="0" baseline="0"/>
            </a:pPr>
            <a:endParaRPr lang="ru-RU"/>
          </a:p>
        </c:txPr>
        <c:crossAx val="111053440"/>
        <c:crosses val="autoZero"/>
        <c:crossBetween val="between"/>
      </c:valAx>
      <c:serAx>
        <c:axId val="174428160"/>
        <c:scaling>
          <c:orientation val="minMax"/>
        </c:scaling>
        <c:delete val="1"/>
        <c:axPos val="b"/>
        <c:majorTickMark val="out"/>
        <c:minorTickMark val="none"/>
        <c:tickLblPos val="nextTo"/>
        <c:crossAx val="111055232"/>
        <c:crosses val="autoZero"/>
      </c:serAx>
    </c:plotArea>
    <c:legend>
      <c:legendPos val="r"/>
      <c:layout>
        <c:manualLayout>
          <c:xMode val="edge"/>
          <c:yMode val="edge"/>
          <c:x val="0.58251118649651956"/>
          <c:y val="0.81157761750195923"/>
          <c:w val="0.36043672350581735"/>
          <c:h val="7.7797169950246131E-2"/>
        </c:manualLayout>
      </c:layout>
      <c:overlay val="0"/>
      <c:txPr>
        <a:bodyPr/>
        <a:lstStyle/>
        <a:p>
          <a:pPr>
            <a:defRPr sz="1500" b="1" i="0" baseline="0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/>
              <a:t>Количество КИ по фазам</a:t>
            </a:r>
          </a:p>
        </c:rich>
      </c:tx>
      <c:layout>
        <c:manualLayout>
          <c:xMode val="edge"/>
          <c:yMode val="edge"/>
          <c:x val="0.23398600174978126"/>
          <c:y val="1.8412172861852858E-3"/>
        </c:manualLayout>
      </c:layout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8437445319335082E-2"/>
          <c:y val="0"/>
          <c:w val="0.91145844269466314"/>
          <c:h val="1"/>
        </c:manualLayout>
      </c:layout>
      <c:pie3DChart>
        <c:varyColors val="1"/>
        <c:ser>
          <c:idx val="0"/>
          <c:order val="0"/>
          <c:tx>
            <c:v>По фазам</c:v>
          </c:tx>
          <c:explosion val="6"/>
          <c:dPt>
            <c:idx val="3"/>
            <c:bubble3D val="0"/>
            <c:explosion val="0"/>
          </c:dPt>
          <c:dLbls>
            <c:dLbl>
              <c:idx val="2"/>
              <c:layout>
                <c:manualLayout>
                  <c:x val="0.28055555555555556"/>
                  <c:y val="-0.16361604339045938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 b="1" i="0" baseline="0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Lit>
              <c:ptCount val="4"/>
              <c:pt idx="0">
                <c:v>I фаза</c:v>
              </c:pt>
              <c:pt idx="1">
                <c:v>II фаза</c:v>
              </c:pt>
              <c:pt idx="2">
                <c:v>III фаза</c:v>
              </c:pt>
              <c:pt idx="3">
                <c:v>IV фаза                      </c:v>
              </c:pt>
            </c:strLit>
          </c:cat>
          <c:val>
            <c:numRef>
              <c:f>Лист6!$B$1:$B$4</c:f>
              <c:numCache>
                <c:formatCode>General</c:formatCode>
                <c:ptCount val="4"/>
                <c:pt idx="0">
                  <c:v>12</c:v>
                </c:pt>
                <c:pt idx="1">
                  <c:v>6</c:v>
                </c:pt>
                <c:pt idx="2">
                  <c:v>37</c:v>
                </c:pt>
                <c:pt idx="3">
                  <c:v>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5.8333333333333334E-2"/>
          <c:y val="0.69038970464298099"/>
          <c:w val="0.34166666666666667"/>
          <c:h val="0.27634363234057902"/>
        </c:manualLayout>
      </c:layout>
      <c:overlay val="0"/>
      <c:txPr>
        <a:bodyPr/>
        <a:lstStyle/>
        <a:p>
          <a:pPr>
            <a:defRPr sz="1600" b="1" i="0" baseline="0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ser>
          <c:idx val="0"/>
          <c:order val="0"/>
          <c:explosion val="25"/>
          <c:dPt>
            <c:idx val="0"/>
            <c:bubble3D val="0"/>
            <c:explosion val="8"/>
          </c:dPt>
          <c:dPt>
            <c:idx val="1"/>
            <c:bubble3D val="0"/>
            <c:explosion val="0"/>
          </c:dPt>
          <c:dLbls>
            <c:dLbl>
              <c:idx val="0"/>
              <c:layout>
                <c:manualLayout>
                  <c:x val="-2.8317900575149768E-2"/>
                  <c:y val="7.4625506198965269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9623802483484738E-2"/>
                  <c:y val="-0.10574950531425945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500" b="1" i="0" baseline="0"/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Lit>
              <c:ptCount val="2"/>
              <c:pt idx="0">
                <c:v>КИ</c:v>
              </c:pt>
              <c:pt idx="1">
                <c:v>МКИ</c:v>
              </c:pt>
            </c:strLit>
          </c:cat>
          <c:val>
            <c:numRef>
              <c:f>Лист7!$A$1:$A$2</c:f>
              <c:numCache>
                <c:formatCode>General</c:formatCode>
                <c:ptCount val="2"/>
                <c:pt idx="0">
                  <c:v>44</c:v>
                </c:pt>
                <c:pt idx="1">
                  <c:v>22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  <c:txPr>
        <a:bodyPr/>
        <a:lstStyle/>
        <a:p>
          <a:pPr rtl="0">
            <a:defRPr sz="1600" b="1" i="0" baseline="0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v>По годам</c:v>
          </c:tx>
          <c:invertIfNegative val="0"/>
          <c:dLbls>
            <c:txPr>
              <a:bodyPr/>
              <a:lstStyle/>
              <a:p>
                <a:pPr>
                  <a:defRPr sz="2000" b="1" i="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Lit>
              <c:formatCode>General</c:formatCode>
              <c:ptCount val="4"/>
              <c:pt idx="0">
                <c:v>2013</c:v>
              </c:pt>
              <c:pt idx="1">
                <c:v>2014</c:v>
              </c:pt>
              <c:pt idx="2">
                <c:v>2015</c:v>
              </c:pt>
              <c:pt idx="3">
                <c:v>2016</c:v>
              </c:pt>
            </c:numLit>
          </c:cat>
          <c:val>
            <c:numRef>
              <c:f>Лист5!$A$4:$A$7</c:f>
              <c:numCache>
                <c:formatCode>General</c:formatCode>
                <c:ptCount val="4"/>
                <c:pt idx="0">
                  <c:v>16</c:v>
                </c:pt>
                <c:pt idx="1">
                  <c:v>4</c:v>
                </c:pt>
                <c:pt idx="2">
                  <c:v>4</c:v>
                </c:pt>
                <c:pt idx="3">
                  <c:v>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box"/>
        <c:axId val="111113344"/>
        <c:axId val="111116288"/>
        <c:axId val="0"/>
      </c:bar3DChart>
      <c:catAx>
        <c:axId val="111113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600" b="1" i="0" baseline="0"/>
            </a:pPr>
            <a:endParaRPr lang="ru-RU"/>
          </a:p>
        </c:txPr>
        <c:crossAx val="111116288"/>
        <c:crosses val="autoZero"/>
        <c:auto val="1"/>
        <c:lblAlgn val="ctr"/>
        <c:lblOffset val="100"/>
        <c:noMultiLvlLbl val="0"/>
      </c:catAx>
      <c:valAx>
        <c:axId val="111116288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500" b="1" i="0" baseline="0"/>
            </a:pPr>
            <a:endParaRPr lang="ru-RU"/>
          </a:p>
        </c:txPr>
        <c:crossAx val="111113344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1600" b="1" i="0" baseline="0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AF6AC8B-2217-4386-B35B-B771C4BCC46C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CFEE96D-ABB1-4B36-BFC7-A1DC034AA7CE}">
      <dgm:prSet phldrT="[Текст]" custT="1"/>
      <dgm:spPr>
        <a:solidFill>
          <a:srgbClr val="92D050"/>
        </a:solidFill>
      </dgm:spPr>
      <dgm:t>
        <a:bodyPr/>
        <a:lstStyle/>
        <a:p>
          <a:r>
            <a:rPr lang="ru-RU" sz="5400" b="1" dirty="0" smtClean="0">
              <a:solidFill>
                <a:schemeClr val="bg1"/>
              </a:solidFill>
              <a:latin typeface="Century Gothic" pitchFamily="34" charset="0"/>
            </a:rPr>
            <a:t>КИ</a:t>
          </a:r>
          <a:endParaRPr lang="ru-RU" sz="5400" b="1" dirty="0">
            <a:solidFill>
              <a:schemeClr val="bg1"/>
            </a:solidFill>
            <a:latin typeface="Century Gothic" pitchFamily="34" charset="0"/>
          </a:endParaRPr>
        </a:p>
      </dgm:t>
    </dgm:pt>
    <dgm:pt modelId="{AC5972F9-5B4C-4531-AA2D-26DD036B7470}" type="parTrans" cxnId="{A90E95FF-9418-4204-A68D-6A7E748FBF9F}">
      <dgm:prSet/>
      <dgm:spPr/>
      <dgm:t>
        <a:bodyPr/>
        <a:lstStyle/>
        <a:p>
          <a:endParaRPr lang="ru-RU" sz="2000" b="1"/>
        </a:p>
      </dgm:t>
    </dgm:pt>
    <dgm:pt modelId="{3F385E37-0B30-4092-8273-2C20BD3363D5}" type="sibTrans" cxnId="{A90E95FF-9418-4204-A68D-6A7E748FBF9F}">
      <dgm:prSet/>
      <dgm:spPr/>
      <dgm:t>
        <a:bodyPr/>
        <a:lstStyle/>
        <a:p>
          <a:endParaRPr lang="ru-RU" sz="2000" b="1"/>
        </a:p>
      </dgm:t>
    </dgm:pt>
    <dgm:pt modelId="{AF9AC387-91C8-4419-9C76-6099BADE2132}">
      <dgm:prSet phldrT="[Текст]" custT="1"/>
      <dgm:spPr/>
      <dgm:t>
        <a:bodyPr/>
        <a:lstStyle/>
        <a:p>
          <a:r>
            <a:rPr lang="ru-RU" sz="2000" b="1" dirty="0" smtClean="0">
              <a:latin typeface="Century Gothic" pitchFamily="34" charset="0"/>
            </a:rPr>
            <a:t>Регуляторный орган</a:t>
          </a:r>
        </a:p>
        <a:p>
          <a:r>
            <a:rPr lang="ru-RU" sz="2000" b="1" dirty="0" smtClean="0">
              <a:latin typeface="Century Gothic" pitchFamily="34" charset="0"/>
            </a:rPr>
            <a:t>МЗСР РК</a:t>
          </a:r>
          <a:endParaRPr lang="ru-RU" sz="2000" b="1" dirty="0">
            <a:latin typeface="Century Gothic" pitchFamily="34" charset="0"/>
          </a:endParaRPr>
        </a:p>
      </dgm:t>
    </dgm:pt>
    <dgm:pt modelId="{E97748A5-6A49-44D9-ABAA-5DBE3E782F5A}" type="parTrans" cxnId="{A0BB1689-2CB6-4A31-ADD4-491E15C513B1}">
      <dgm:prSet custT="1"/>
      <dgm:spPr/>
      <dgm:t>
        <a:bodyPr/>
        <a:lstStyle/>
        <a:p>
          <a:endParaRPr lang="ru-RU" sz="2000" b="1"/>
        </a:p>
      </dgm:t>
    </dgm:pt>
    <dgm:pt modelId="{661FB46D-5658-40A7-9C40-BBFE27C13927}" type="sibTrans" cxnId="{A0BB1689-2CB6-4A31-ADD4-491E15C513B1}">
      <dgm:prSet/>
      <dgm:spPr/>
      <dgm:t>
        <a:bodyPr/>
        <a:lstStyle/>
        <a:p>
          <a:endParaRPr lang="ru-RU" sz="2000" b="1"/>
        </a:p>
      </dgm:t>
    </dgm:pt>
    <dgm:pt modelId="{C2A30878-5B62-4CF4-9F80-8839D5C65BA2}">
      <dgm:prSet phldrT="[Текст]" custT="1"/>
      <dgm:spPr/>
      <dgm:t>
        <a:bodyPr/>
        <a:lstStyle/>
        <a:p>
          <a:r>
            <a:rPr lang="ru-RU" sz="2000" b="1" dirty="0" smtClean="0">
              <a:latin typeface="Century Gothic" pitchFamily="34" charset="0"/>
            </a:rPr>
            <a:t>Спонсор/</a:t>
          </a:r>
          <a:endParaRPr lang="en-US" sz="2000" b="1" dirty="0" smtClean="0">
            <a:latin typeface="Century Gothic" pitchFamily="34" charset="0"/>
          </a:endParaRPr>
        </a:p>
        <a:p>
          <a:r>
            <a:rPr lang="ru-RU" sz="2000" b="1" dirty="0" smtClean="0">
              <a:latin typeface="Century Gothic" pitchFamily="34" charset="0"/>
            </a:rPr>
            <a:t>разработчик</a:t>
          </a:r>
          <a:endParaRPr lang="ru-RU" sz="2000" b="1" dirty="0">
            <a:latin typeface="Century Gothic" pitchFamily="34" charset="0"/>
          </a:endParaRPr>
        </a:p>
      </dgm:t>
    </dgm:pt>
    <dgm:pt modelId="{AAB67083-EF5F-472B-A9CE-C54E85F69FD4}" type="parTrans" cxnId="{3C887B21-EDBE-4E40-923F-FA5E6CF84854}">
      <dgm:prSet custT="1"/>
      <dgm:spPr/>
      <dgm:t>
        <a:bodyPr/>
        <a:lstStyle/>
        <a:p>
          <a:endParaRPr lang="ru-RU" sz="2000" b="1"/>
        </a:p>
      </dgm:t>
    </dgm:pt>
    <dgm:pt modelId="{27FEF3A6-96A4-4B23-BC05-A9F047EA7E1C}" type="sibTrans" cxnId="{3C887B21-EDBE-4E40-923F-FA5E6CF84854}">
      <dgm:prSet/>
      <dgm:spPr/>
      <dgm:t>
        <a:bodyPr/>
        <a:lstStyle/>
        <a:p>
          <a:endParaRPr lang="ru-RU" sz="2000" b="1"/>
        </a:p>
      </dgm:t>
    </dgm:pt>
    <dgm:pt modelId="{3A53600C-AC7E-4C34-AFD8-FB6F5DEA5AB1}">
      <dgm:prSet phldrT="[Текст]" custT="1"/>
      <dgm:spPr/>
      <dgm:t>
        <a:bodyPr/>
        <a:lstStyle/>
        <a:p>
          <a:r>
            <a:rPr lang="ru-RU" sz="2000" b="1" dirty="0" smtClean="0">
              <a:latin typeface="Century Gothic" pitchFamily="34" charset="0"/>
            </a:rPr>
            <a:t>Клиническая база/исследователь</a:t>
          </a:r>
          <a:endParaRPr lang="ru-RU" sz="2000" b="1" dirty="0">
            <a:latin typeface="Century Gothic" pitchFamily="34" charset="0"/>
          </a:endParaRPr>
        </a:p>
      </dgm:t>
    </dgm:pt>
    <dgm:pt modelId="{0051FEF8-2186-49BA-8CA7-29507E789AB4}" type="parTrans" cxnId="{3D4DD55B-7A36-4BD5-A39A-15DD7F3584A4}">
      <dgm:prSet custT="1"/>
      <dgm:spPr/>
      <dgm:t>
        <a:bodyPr/>
        <a:lstStyle/>
        <a:p>
          <a:endParaRPr lang="ru-RU" sz="2000" b="1"/>
        </a:p>
      </dgm:t>
    </dgm:pt>
    <dgm:pt modelId="{6117D46C-C512-47E6-A450-72B32A13B12B}" type="sibTrans" cxnId="{3D4DD55B-7A36-4BD5-A39A-15DD7F3584A4}">
      <dgm:prSet/>
      <dgm:spPr/>
      <dgm:t>
        <a:bodyPr/>
        <a:lstStyle/>
        <a:p>
          <a:endParaRPr lang="ru-RU" sz="2000" b="1"/>
        </a:p>
      </dgm:t>
    </dgm:pt>
    <dgm:pt modelId="{67245925-1D46-4F14-9C86-C37230CDD824}">
      <dgm:prSet phldrT="[Текст]" custT="1"/>
      <dgm:spPr/>
      <dgm:t>
        <a:bodyPr/>
        <a:lstStyle/>
        <a:p>
          <a:r>
            <a:rPr lang="ru-RU" sz="2000" b="1" dirty="0" smtClean="0">
              <a:latin typeface="Century Gothic" pitchFamily="34" charset="0"/>
            </a:rPr>
            <a:t>Субъект клинического исследования</a:t>
          </a:r>
          <a:endParaRPr lang="ru-RU" sz="2000" b="1" dirty="0">
            <a:latin typeface="Century Gothic" pitchFamily="34" charset="0"/>
          </a:endParaRPr>
        </a:p>
      </dgm:t>
    </dgm:pt>
    <dgm:pt modelId="{51C1D339-73D4-4A8F-BD03-06F59B266695}" type="parTrans" cxnId="{F10B6C2E-7F9B-45FF-8DE7-3797A9730BB8}">
      <dgm:prSet custT="1"/>
      <dgm:spPr/>
      <dgm:t>
        <a:bodyPr/>
        <a:lstStyle/>
        <a:p>
          <a:endParaRPr lang="ru-RU" sz="2000" b="1"/>
        </a:p>
      </dgm:t>
    </dgm:pt>
    <dgm:pt modelId="{5799AB4E-C251-466D-8E97-1569E432BB0E}" type="sibTrans" cxnId="{F10B6C2E-7F9B-45FF-8DE7-3797A9730BB8}">
      <dgm:prSet/>
      <dgm:spPr/>
      <dgm:t>
        <a:bodyPr/>
        <a:lstStyle/>
        <a:p>
          <a:endParaRPr lang="ru-RU" sz="2000" b="1"/>
        </a:p>
      </dgm:t>
    </dgm:pt>
    <dgm:pt modelId="{546AFD3D-5318-4095-BC45-59EC8407208B}" type="pres">
      <dgm:prSet presAssocID="{BAF6AC8B-2217-4386-B35B-B771C4BCC46C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7A4FBEF-3715-4411-AC8E-49628BE7BE67}" type="pres">
      <dgm:prSet presAssocID="{8CFEE96D-ABB1-4B36-BFC7-A1DC034AA7CE}" presName="centerShape" presStyleLbl="node0" presStyleIdx="0" presStyleCnt="1" custScaleX="117988" custLinFactNeighborX="-763" custLinFactNeighborY="1380"/>
      <dgm:spPr/>
      <dgm:t>
        <a:bodyPr/>
        <a:lstStyle/>
        <a:p>
          <a:endParaRPr lang="ru-RU"/>
        </a:p>
      </dgm:t>
    </dgm:pt>
    <dgm:pt modelId="{FBC4E47F-F9B6-4E26-9411-38F31192F7A0}" type="pres">
      <dgm:prSet presAssocID="{E97748A5-6A49-44D9-ABAA-5DBE3E782F5A}" presName="Name9" presStyleLbl="parChTrans1D2" presStyleIdx="0" presStyleCnt="4"/>
      <dgm:spPr/>
      <dgm:t>
        <a:bodyPr/>
        <a:lstStyle/>
        <a:p>
          <a:endParaRPr lang="ru-RU"/>
        </a:p>
      </dgm:t>
    </dgm:pt>
    <dgm:pt modelId="{3E4DA2CC-12A8-4C02-A556-28DA80D70295}" type="pres">
      <dgm:prSet presAssocID="{E97748A5-6A49-44D9-ABAA-5DBE3E782F5A}" presName="connTx" presStyleLbl="parChTrans1D2" presStyleIdx="0" presStyleCnt="4"/>
      <dgm:spPr/>
      <dgm:t>
        <a:bodyPr/>
        <a:lstStyle/>
        <a:p>
          <a:endParaRPr lang="ru-RU"/>
        </a:p>
      </dgm:t>
    </dgm:pt>
    <dgm:pt modelId="{7B4D1BD7-C479-4590-83E9-51C2F8A6EA78}" type="pres">
      <dgm:prSet presAssocID="{AF9AC387-91C8-4419-9C76-6099BADE2132}" presName="node" presStyleLbl="node1" presStyleIdx="0" presStyleCnt="4" custScaleX="211907" custRadScaleRad="103986" custRadScaleInc="-2429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E8C210D-E4C4-48DA-B22F-906ECD248411}" type="pres">
      <dgm:prSet presAssocID="{AAB67083-EF5F-472B-A9CE-C54E85F69FD4}" presName="Name9" presStyleLbl="parChTrans1D2" presStyleIdx="1" presStyleCnt="4"/>
      <dgm:spPr/>
      <dgm:t>
        <a:bodyPr/>
        <a:lstStyle/>
        <a:p>
          <a:endParaRPr lang="ru-RU"/>
        </a:p>
      </dgm:t>
    </dgm:pt>
    <dgm:pt modelId="{2880BC77-949F-42EA-83D1-3D3333817283}" type="pres">
      <dgm:prSet presAssocID="{AAB67083-EF5F-472B-A9CE-C54E85F69FD4}" presName="connTx" presStyleLbl="parChTrans1D2" presStyleIdx="1" presStyleCnt="4"/>
      <dgm:spPr/>
      <dgm:t>
        <a:bodyPr/>
        <a:lstStyle/>
        <a:p>
          <a:endParaRPr lang="ru-RU"/>
        </a:p>
      </dgm:t>
    </dgm:pt>
    <dgm:pt modelId="{39F57C4F-7C33-4D24-A2DA-BFB009994D90}" type="pres">
      <dgm:prSet presAssocID="{C2A30878-5B62-4CF4-9F80-8839D5C65BA2}" presName="node" presStyleLbl="node1" presStyleIdx="1" presStyleCnt="4" custScaleX="286846" custRadScaleRad="165578" custRadScaleInc="212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49EB39E-0E98-4654-B53E-8AE16C38927D}" type="pres">
      <dgm:prSet presAssocID="{0051FEF8-2186-49BA-8CA7-29507E789AB4}" presName="Name9" presStyleLbl="parChTrans1D2" presStyleIdx="2" presStyleCnt="4"/>
      <dgm:spPr/>
      <dgm:t>
        <a:bodyPr/>
        <a:lstStyle/>
        <a:p>
          <a:endParaRPr lang="ru-RU"/>
        </a:p>
      </dgm:t>
    </dgm:pt>
    <dgm:pt modelId="{11D6C72C-7556-4651-AD77-30875B127334}" type="pres">
      <dgm:prSet presAssocID="{0051FEF8-2186-49BA-8CA7-29507E789AB4}" presName="connTx" presStyleLbl="parChTrans1D2" presStyleIdx="2" presStyleCnt="4"/>
      <dgm:spPr/>
      <dgm:t>
        <a:bodyPr/>
        <a:lstStyle/>
        <a:p>
          <a:endParaRPr lang="ru-RU"/>
        </a:p>
      </dgm:t>
    </dgm:pt>
    <dgm:pt modelId="{A4DBD293-9A8B-4834-8A4B-E65E612999C0}" type="pres">
      <dgm:prSet presAssocID="{3A53600C-AC7E-4C34-AFD8-FB6F5DEA5AB1}" presName="node" presStyleLbl="node1" presStyleIdx="2" presStyleCnt="4" custScaleX="323917" custRadScaleRad="100460" custRadScaleInc="-71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58D26E-2041-489B-A79B-487D875C2A57}" type="pres">
      <dgm:prSet presAssocID="{51C1D339-73D4-4A8F-BD03-06F59B266695}" presName="Name9" presStyleLbl="parChTrans1D2" presStyleIdx="3" presStyleCnt="4"/>
      <dgm:spPr/>
      <dgm:t>
        <a:bodyPr/>
        <a:lstStyle/>
        <a:p>
          <a:endParaRPr lang="ru-RU"/>
        </a:p>
      </dgm:t>
    </dgm:pt>
    <dgm:pt modelId="{F3AEEFD9-1A59-41D2-A91B-66D1CD91409F}" type="pres">
      <dgm:prSet presAssocID="{51C1D339-73D4-4A8F-BD03-06F59B266695}" presName="connTx" presStyleLbl="parChTrans1D2" presStyleIdx="3" presStyleCnt="4"/>
      <dgm:spPr/>
      <dgm:t>
        <a:bodyPr/>
        <a:lstStyle/>
        <a:p>
          <a:endParaRPr lang="ru-RU"/>
        </a:p>
      </dgm:t>
    </dgm:pt>
    <dgm:pt modelId="{3ED779A9-70C4-4C43-8022-D2F27C025B36}" type="pres">
      <dgm:prSet presAssocID="{67245925-1D46-4F14-9C86-C37230CDD824}" presName="node" presStyleLbl="node1" presStyleIdx="3" presStyleCnt="4" custScaleX="215076" custScaleY="153432" custRadScaleRad="136458" custRadScaleInc="156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D4DD55B-7A36-4BD5-A39A-15DD7F3584A4}" srcId="{8CFEE96D-ABB1-4B36-BFC7-A1DC034AA7CE}" destId="{3A53600C-AC7E-4C34-AFD8-FB6F5DEA5AB1}" srcOrd="2" destOrd="0" parTransId="{0051FEF8-2186-49BA-8CA7-29507E789AB4}" sibTransId="{6117D46C-C512-47E6-A450-72B32A13B12B}"/>
    <dgm:cxn modelId="{941A316B-B2BB-4D79-AD3A-C32E668D9D0A}" type="presOf" srcId="{67245925-1D46-4F14-9C86-C37230CDD824}" destId="{3ED779A9-70C4-4C43-8022-D2F27C025B36}" srcOrd="0" destOrd="0" presId="urn:microsoft.com/office/officeart/2005/8/layout/radial1"/>
    <dgm:cxn modelId="{E1BE5489-ACCA-4680-A938-91CA2C2E748B}" type="presOf" srcId="{E97748A5-6A49-44D9-ABAA-5DBE3E782F5A}" destId="{FBC4E47F-F9B6-4E26-9411-38F31192F7A0}" srcOrd="0" destOrd="0" presId="urn:microsoft.com/office/officeart/2005/8/layout/radial1"/>
    <dgm:cxn modelId="{267F6F9B-E972-4DE2-BBFB-A638C4883292}" type="presOf" srcId="{3A53600C-AC7E-4C34-AFD8-FB6F5DEA5AB1}" destId="{A4DBD293-9A8B-4834-8A4B-E65E612999C0}" srcOrd="0" destOrd="0" presId="urn:microsoft.com/office/officeart/2005/8/layout/radial1"/>
    <dgm:cxn modelId="{36A7A818-4472-4E5D-9399-6557F9D2203C}" type="presOf" srcId="{51C1D339-73D4-4A8F-BD03-06F59B266695}" destId="{F3AEEFD9-1A59-41D2-A91B-66D1CD91409F}" srcOrd="1" destOrd="0" presId="urn:microsoft.com/office/officeart/2005/8/layout/radial1"/>
    <dgm:cxn modelId="{F10B6C2E-7F9B-45FF-8DE7-3797A9730BB8}" srcId="{8CFEE96D-ABB1-4B36-BFC7-A1DC034AA7CE}" destId="{67245925-1D46-4F14-9C86-C37230CDD824}" srcOrd="3" destOrd="0" parTransId="{51C1D339-73D4-4A8F-BD03-06F59B266695}" sibTransId="{5799AB4E-C251-466D-8E97-1569E432BB0E}"/>
    <dgm:cxn modelId="{6E844D83-347C-4D07-AADC-A3EA0836D3D4}" type="presOf" srcId="{AF9AC387-91C8-4419-9C76-6099BADE2132}" destId="{7B4D1BD7-C479-4590-83E9-51C2F8A6EA78}" srcOrd="0" destOrd="0" presId="urn:microsoft.com/office/officeart/2005/8/layout/radial1"/>
    <dgm:cxn modelId="{CA8E63B8-D2DC-4D63-9434-70F49368C52A}" type="presOf" srcId="{0051FEF8-2186-49BA-8CA7-29507E789AB4}" destId="{11D6C72C-7556-4651-AD77-30875B127334}" srcOrd="1" destOrd="0" presId="urn:microsoft.com/office/officeart/2005/8/layout/radial1"/>
    <dgm:cxn modelId="{BB30DBFA-4308-4B96-8BD9-79AC00C90806}" type="presOf" srcId="{AAB67083-EF5F-472B-A9CE-C54E85F69FD4}" destId="{DE8C210D-E4C4-48DA-B22F-906ECD248411}" srcOrd="0" destOrd="0" presId="urn:microsoft.com/office/officeart/2005/8/layout/radial1"/>
    <dgm:cxn modelId="{F47FEA2A-0A1B-40FE-8BD8-F4EA32CE5EE5}" type="presOf" srcId="{C2A30878-5B62-4CF4-9F80-8839D5C65BA2}" destId="{39F57C4F-7C33-4D24-A2DA-BFB009994D90}" srcOrd="0" destOrd="0" presId="urn:microsoft.com/office/officeart/2005/8/layout/radial1"/>
    <dgm:cxn modelId="{3C887B21-EDBE-4E40-923F-FA5E6CF84854}" srcId="{8CFEE96D-ABB1-4B36-BFC7-A1DC034AA7CE}" destId="{C2A30878-5B62-4CF4-9F80-8839D5C65BA2}" srcOrd="1" destOrd="0" parTransId="{AAB67083-EF5F-472B-A9CE-C54E85F69FD4}" sibTransId="{27FEF3A6-96A4-4B23-BC05-A9F047EA7E1C}"/>
    <dgm:cxn modelId="{5B011338-983F-433F-87F0-A8C873DA0408}" type="presOf" srcId="{8CFEE96D-ABB1-4B36-BFC7-A1DC034AA7CE}" destId="{F7A4FBEF-3715-4411-AC8E-49628BE7BE67}" srcOrd="0" destOrd="0" presId="urn:microsoft.com/office/officeart/2005/8/layout/radial1"/>
    <dgm:cxn modelId="{D209AD7F-8279-42BD-BC94-C16AF466DFAE}" type="presOf" srcId="{0051FEF8-2186-49BA-8CA7-29507E789AB4}" destId="{649EB39E-0E98-4654-B53E-8AE16C38927D}" srcOrd="0" destOrd="0" presId="urn:microsoft.com/office/officeart/2005/8/layout/radial1"/>
    <dgm:cxn modelId="{E7D00517-2D7B-4AF3-B61A-7C989F932FF7}" type="presOf" srcId="{E97748A5-6A49-44D9-ABAA-5DBE3E782F5A}" destId="{3E4DA2CC-12A8-4C02-A556-28DA80D70295}" srcOrd="1" destOrd="0" presId="urn:microsoft.com/office/officeart/2005/8/layout/radial1"/>
    <dgm:cxn modelId="{D1EB5C2E-0BB6-4C8B-A8EF-7C1254072FD9}" type="presOf" srcId="{AAB67083-EF5F-472B-A9CE-C54E85F69FD4}" destId="{2880BC77-949F-42EA-83D1-3D3333817283}" srcOrd="1" destOrd="0" presId="urn:microsoft.com/office/officeart/2005/8/layout/radial1"/>
    <dgm:cxn modelId="{A0BB1689-2CB6-4A31-ADD4-491E15C513B1}" srcId="{8CFEE96D-ABB1-4B36-BFC7-A1DC034AA7CE}" destId="{AF9AC387-91C8-4419-9C76-6099BADE2132}" srcOrd="0" destOrd="0" parTransId="{E97748A5-6A49-44D9-ABAA-5DBE3E782F5A}" sibTransId="{661FB46D-5658-40A7-9C40-BBFE27C13927}"/>
    <dgm:cxn modelId="{30D255DF-ABB6-4B33-83FF-34A1A76E5B55}" type="presOf" srcId="{BAF6AC8B-2217-4386-B35B-B771C4BCC46C}" destId="{546AFD3D-5318-4095-BC45-59EC8407208B}" srcOrd="0" destOrd="0" presId="urn:microsoft.com/office/officeart/2005/8/layout/radial1"/>
    <dgm:cxn modelId="{542109FB-9A73-4A59-9FB4-C908E391DF9A}" type="presOf" srcId="{51C1D339-73D4-4A8F-BD03-06F59B266695}" destId="{5058D26E-2041-489B-A79B-487D875C2A57}" srcOrd="0" destOrd="0" presId="urn:microsoft.com/office/officeart/2005/8/layout/radial1"/>
    <dgm:cxn modelId="{A90E95FF-9418-4204-A68D-6A7E748FBF9F}" srcId="{BAF6AC8B-2217-4386-B35B-B771C4BCC46C}" destId="{8CFEE96D-ABB1-4B36-BFC7-A1DC034AA7CE}" srcOrd="0" destOrd="0" parTransId="{AC5972F9-5B4C-4531-AA2D-26DD036B7470}" sibTransId="{3F385E37-0B30-4092-8273-2C20BD3363D5}"/>
    <dgm:cxn modelId="{29443DE7-AFD6-4A26-B77A-BC91C96A87C9}" type="presParOf" srcId="{546AFD3D-5318-4095-BC45-59EC8407208B}" destId="{F7A4FBEF-3715-4411-AC8E-49628BE7BE67}" srcOrd="0" destOrd="0" presId="urn:microsoft.com/office/officeart/2005/8/layout/radial1"/>
    <dgm:cxn modelId="{39D1ED6B-0F78-4844-86A7-814BE0EE911B}" type="presParOf" srcId="{546AFD3D-5318-4095-BC45-59EC8407208B}" destId="{FBC4E47F-F9B6-4E26-9411-38F31192F7A0}" srcOrd="1" destOrd="0" presId="urn:microsoft.com/office/officeart/2005/8/layout/radial1"/>
    <dgm:cxn modelId="{8422FAAB-2FEF-49A8-86A0-7AFCF4F20105}" type="presParOf" srcId="{FBC4E47F-F9B6-4E26-9411-38F31192F7A0}" destId="{3E4DA2CC-12A8-4C02-A556-28DA80D70295}" srcOrd="0" destOrd="0" presId="urn:microsoft.com/office/officeart/2005/8/layout/radial1"/>
    <dgm:cxn modelId="{7CB4DF29-6BF6-4FA8-9465-70B05F7E126F}" type="presParOf" srcId="{546AFD3D-5318-4095-BC45-59EC8407208B}" destId="{7B4D1BD7-C479-4590-83E9-51C2F8A6EA78}" srcOrd="2" destOrd="0" presId="urn:microsoft.com/office/officeart/2005/8/layout/radial1"/>
    <dgm:cxn modelId="{FE620221-C373-4CB9-9FE5-774007DE2C45}" type="presParOf" srcId="{546AFD3D-5318-4095-BC45-59EC8407208B}" destId="{DE8C210D-E4C4-48DA-B22F-906ECD248411}" srcOrd="3" destOrd="0" presId="urn:microsoft.com/office/officeart/2005/8/layout/radial1"/>
    <dgm:cxn modelId="{CA745F7D-8C00-4020-A679-C884B4E88048}" type="presParOf" srcId="{DE8C210D-E4C4-48DA-B22F-906ECD248411}" destId="{2880BC77-949F-42EA-83D1-3D3333817283}" srcOrd="0" destOrd="0" presId="urn:microsoft.com/office/officeart/2005/8/layout/radial1"/>
    <dgm:cxn modelId="{9B60953A-F9D7-41CA-9254-83DB2676C8B8}" type="presParOf" srcId="{546AFD3D-5318-4095-BC45-59EC8407208B}" destId="{39F57C4F-7C33-4D24-A2DA-BFB009994D90}" srcOrd="4" destOrd="0" presId="urn:microsoft.com/office/officeart/2005/8/layout/radial1"/>
    <dgm:cxn modelId="{13331612-5513-404C-BD81-2DAD47A73200}" type="presParOf" srcId="{546AFD3D-5318-4095-BC45-59EC8407208B}" destId="{649EB39E-0E98-4654-B53E-8AE16C38927D}" srcOrd="5" destOrd="0" presId="urn:microsoft.com/office/officeart/2005/8/layout/radial1"/>
    <dgm:cxn modelId="{B56FD73B-1AB5-4204-BBF7-044FD754137F}" type="presParOf" srcId="{649EB39E-0E98-4654-B53E-8AE16C38927D}" destId="{11D6C72C-7556-4651-AD77-30875B127334}" srcOrd="0" destOrd="0" presId="urn:microsoft.com/office/officeart/2005/8/layout/radial1"/>
    <dgm:cxn modelId="{CAD13089-06E2-4189-8450-E85F51BD93FC}" type="presParOf" srcId="{546AFD3D-5318-4095-BC45-59EC8407208B}" destId="{A4DBD293-9A8B-4834-8A4B-E65E612999C0}" srcOrd="6" destOrd="0" presId="urn:microsoft.com/office/officeart/2005/8/layout/radial1"/>
    <dgm:cxn modelId="{1CCEE13E-D1D7-4BF6-B044-69DFE7CF883B}" type="presParOf" srcId="{546AFD3D-5318-4095-BC45-59EC8407208B}" destId="{5058D26E-2041-489B-A79B-487D875C2A57}" srcOrd="7" destOrd="0" presId="urn:microsoft.com/office/officeart/2005/8/layout/radial1"/>
    <dgm:cxn modelId="{39335926-E8FC-46C3-B551-CBF5D4FF3C93}" type="presParOf" srcId="{5058D26E-2041-489B-A79B-487D875C2A57}" destId="{F3AEEFD9-1A59-41D2-A91B-66D1CD91409F}" srcOrd="0" destOrd="0" presId="urn:microsoft.com/office/officeart/2005/8/layout/radial1"/>
    <dgm:cxn modelId="{93411878-FA51-4AFE-9E95-BE491852F20F}" type="presParOf" srcId="{546AFD3D-5318-4095-BC45-59EC8407208B}" destId="{3ED779A9-70C4-4C43-8022-D2F27C025B36}" srcOrd="8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1DB0CB4-FD6B-4984-8A72-86DD5CB9D9E0}" type="doc">
      <dgm:prSet loTypeId="urn:microsoft.com/office/officeart/2008/layout/AlternatingHexagon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BB3FF87-D6BF-417A-913A-E8D394B826BA}">
      <dgm:prSet phldrT="[Текст]" custT="1"/>
      <dgm:spPr/>
      <dgm:t>
        <a:bodyPr/>
        <a:lstStyle/>
        <a:p>
          <a:r>
            <a:rPr lang="ru-RU" sz="1400" b="1" dirty="0" smtClean="0">
              <a:latin typeface="Century Gothic" pitchFamily="34" charset="0"/>
            </a:rPr>
            <a:t>Палата интенсивной терапии</a:t>
          </a:r>
          <a:endParaRPr lang="ru-RU" sz="1400" b="1" dirty="0">
            <a:latin typeface="Century Gothic" pitchFamily="34" charset="0"/>
          </a:endParaRPr>
        </a:p>
      </dgm:t>
    </dgm:pt>
    <dgm:pt modelId="{D4C5F166-F103-484B-9B0B-B5BD113089AA}" type="parTrans" cxnId="{A911A008-4907-4650-97B2-7372894E5B14}">
      <dgm:prSet/>
      <dgm:spPr/>
      <dgm:t>
        <a:bodyPr/>
        <a:lstStyle/>
        <a:p>
          <a:endParaRPr lang="ru-RU" sz="1400">
            <a:latin typeface="Century Gothic" pitchFamily="34" charset="0"/>
          </a:endParaRPr>
        </a:p>
      </dgm:t>
    </dgm:pt>
    <dgm:pt modelId="{998C67B1-5229-4EAD-81B8-328346C0613E}" type="sibTrans" cxnId="{A911A008-4907-4650-97B2-7372894E5B14}">
      <dgm:prSet custT="1"/>
      <dgm:spPr/>
      <dgm:t>
        <a:bodyPr/>
        <a:lstStyle/>
        <a:p>
          <a:endParaRPr lang="ru-RU" sz="1400">
            <a:latin typeface="Century Gothic" pitchFamily="34" charset="0"/>
          </a:endParaRPr>
        </a:p>
      </dgm:t>
    </dgm:pt>
    <dgm:pt modelId="{B2F1395B-C965-42A4-B605-432BA5D5BE1C}">
      <dgm:prSet phldrT="[Текст]" custT="1"/>
      <dgm:spPr/>
      <dgm:t>
        <a:bodyPr/>
        <a:lstStyle/>
        <a:p>
          <a:r>
            <a:rPr lang="ru-RU" sz="1600" b="1" dirty="0" smtClean="0">
              <a:solidFill>
                <a:srgbClr val="FFFF00"/>
              </a:solidFill>
              <a:latin typeface="Century Gothic" pitchFamily="34" charset="0"/>
            </a:rPr>
            <a:t>Система обеспечения качества КИ (документация, </a:t>
          </a:r>
          <a:r>
            <a:rPr lang="ru-RU" sz="1600" b="1" dirty="0" err="1" smtClean="0">
              <a:solidFill>
                <a:srgbClr val="FFFF00"/>
              </a:solidFill>
              <a:latin typeface="Century Gothic" pitchFamily="34" charset="0"/>
            </a:rPr>
            <a:t>СОПы</a:t>
          </a:r>
          <a:r>
            <a:rPr lang="ru-RU" sz="1600" b="1" dirty="0" smtClean="0">
              <a:solidFill>
                <a:srgbClr val="FFFF00"/>
              </a:solidFill>
              <a:latin typeface="Century Gothic" pitchFamily="34" charset="0"/>
            </a:rPr>
            <a:t>)</a:t>
          </a:r>
          <a:endParaRPr lang="ru-RU" sz="1600" b="1" dirty="0">
            <a:solidFill>
              <a:srgbClr val="FFFF00"/>
            </a:solidFill>
            <a:latin typeface="Century Gothic" pitchFamily="34" charset="0"/>
          </a:endParaRPr>
        </a:p>
      </dgm:t>
    </dgm:pt>
    <dgm:pt modelId="{34D322E5-4A0B-4928-9A26-8E01E0ACE44E}" type="parTrans" cxnId="{6E2D9BEC-AB3D-4FAA-A1FD-FD5395311E12}">
      <dgm:prSet/>
      <dgm:spPr/>
      <dgm:t>
        <a:bodyPr/>
        <a:lstStyle/>
        <a:p>
          <a:endParaRPr lang="ru-RU" sz="1400">
            <a:latin typeface="Century Gothic" pitchFamily="34" charset="0"/>
          </a:endParaRPr>
        </a:p>
      </dgm:t>
    </dgm:pt>
    <dgm:pt modelId="{32C7E622-6029-446A-9538-05AA1F055757}" type="sibTrans" cxnId="{6E2D9BEC-AB3D-4FAA-A1FD-FD5395311E12}">
      <dgm:prSet custT="1"/>
      <dgm:spPr/>
      <dgm:t>
        <a:bodyPr/>
        <a:lstStyle/>
        <a:p>
          <a:r>
            <a:rPr lang="ru-RU" sz="1400" b="1" dirty="0" smtClean="0">
              <a:latin typeface="Century Gothic" pitchFamily="34" charset="0"/>
            </a:rPr>
            <a:t>Клинико-лабораторная оснащенность</a:t>
          </a:r>
          <a:endParaRPr lang="ru-RU" sz="1400" b="1" dirty="0">
            <a:latin typeface="Century Gothic" pitchFamily="34" charset="0"/>
          </a:endParaRPr>
        </a:p>
      </dgm:t>
    </dgm:pt>
    <dgm:pt modelId="{3AFE3B44-2F93-493B-8C9E-F49328B58A6F}">
      <dgm:prSet phldrT="[Текст]" custT="1"/>
      <dgm:spPr/>
      <dgm:t>
        <a:bodyPr/>
        <a:lstStyle/>
        <a:p>
          <a:r>
            <a:rPr lang="ru-RU" sz="1400" b="1" dirty="0" smtClean="0">
              <a:solidFill>
                <a:schemeClr val="bg1"/>
              </a:solidFill>
              <a:latin typeface="Century Gothic" pitchFamily="34" charset="0"/>
            </a:rPr>
            <a:t>Структурные подразделения </a:t>
          </a:r>
          <a:endParaRPr lang="ru-RU" sz="1400" b="1" dirty="0">
            <a:solidFill>
              <a:schemeClr val="bg1"/>
            </a:solidFill>
            <a:latin typeface="Century Gothic" pitchFamily="34" charset="0"/>
          </a:endParaRPr>
        </a:p>
      </dgm:t>
    </dgm:pt>
    <dgm:pt modelId="{F19F7547-1160-4E4C-B2B8-A74B7F5B1550}" type="parTrans" cxnId="{2D9ED313-3CE8-4290-8863-5D779581F0E5}">
      <dgm:prSet/>
      <dgm:spPr/>
      <dgm:t>
        <a:bodyPr/>
        <a:lstStyle/>
        <a:p>
          <a:endParaRPr lang="ru-RU" sz="1400">
            <a:latin typeface="Century Gothic" pitchFamily="34" charset="0"/>
          </a:endParaRPr>
        </a:p>
      </dgm:t>
    </dgm:pt>
    <dgm:pt modelId="{BFFE3A5C-522E-4D7B-A2C5-0A84D77EEAED}" type="sibTrans" cxnId="{2D9ED313-3CE8-4290-8863-5D779581F0E5}">
      <dgm:prSet/>
      <dgm:spPr/>
      <dgm:t>
        <a:bodyPr/>
        <a:lstStyle/>
        <a:p>
          <a:endParaRPr lang="ru-RU" sz="1400">
            <a:latin typeface="Century Gothic" pitchFamily="34" charset="0"/>
          </a:endParaRPr>
        </a:p>
      </dgm:t>
    </dgm:pt>
    <dgm:pt modelId="{E4FB3D3C-28F6-49CC-9FFC-25498DFBA9DB}">
      <dgm:prSet phldrT="[Текст]" custT="1"/>
      <dgm:spPr/>
      <dgm:t>
        <a:bodyPr/>
        <a:lstStyle/>
        <a:p>
          <a:r>
            <a:rPr lang="ru-RU" sz="1400" b="1" dirty="0" smtClean="0">
              <a:latin typeface="Century Gothic" pitchFamily="34" charset="0"/>
            </a:rPr>
            <a:t>Комиссия по этике</a:t>
          </a:r>
          <a:endParaRPr lang="ru-RU" sz="1400" b="1" dirty="0">
            <a:latin typeface="Century Gothic" pitchFamily="34" charset="0"/>
          </a:endParaRPr>
        </a:p>
      </dgm:t>
    </dgm:pt>
    <dgm:pt modelId="{1AB9A264-2232-421C-8269-062B940F022C}" type="parTrans" cxnId="{431CA11A-6CE8-4579-889E-40FCDF8BAD19}">
      <dgm:prSet/>
      <dgm:spPr/>
      <dgm:t>
        <a:bodyPr/>
        <a:lstStyle/>
        <a:p>
          <a:endParaRPr lang="ru-RU" sz="1400">
            <a:latin typeface="Century Gothic" pitchFamily="34" charset="0"/>
          </a:endParaRPr>
        </a:p>
      </dgm:t>
    </dgm:pt>
    <dgm:pt modelId="{95749745-69CB-4710-9977-2BDECF3D062F}" type="sibTrans" cxnId="{431CA11A-6CE8-4579-889E-40FCDF8BAD19}">
      <dgm:prSet custT="1"/>
      <dgm:spPr>
        <a:solidFill>
          <a:schemeClr val="bg2"/>
        </a:solidFill>
        <a:ln>
          <a:solidFill>
            <a:srgbClr val="FF0000"/>
          </a:solidFill>
        </a:ln>
      </dgm:spPr>
      <dgm:t>
        <a:bodyPr/>
        <a:lstStyle/>
        <a:p>
          <a:r>
            <a:rPr lang="ru-RU" sz="1400" b="1" dirty="0" smtClean="0">
              <a:solidFill>
                <a:srgbClr val="FF0000"/>
              </a:solidFill>
              <a:latin typeface="Century Gothic" pitchFamily="34" charset="0"/>
            </a:rPr>
            <a:t>Компетентные специалисты и персонал (исследователи, средний медперсонал, вспомогательный персонал )</a:t>
          </a:r>
          <a:endParaRPr lang="ru-RU" sz="1400" b="1" dirty="0">
            <a:solidFill>
              <a:srgbClr val="FF0000"/>
            </a:solidFill>
            <a:latin typeface="Century Gothic" pitchFamily="34" charset="0"/>
          </a:endParaRPr>
        </a:p>
      </dgm:t>
    </dgm:pt>
    <dgm:pt modelId="{6D4A95F5-D666-4918-B5E1-7BC3BACF9C67}" type="pres">
      <dgm:prSet presAssocID="{E1DB0CB4-FD6B-4984-8A72-86DD5CB9D9E0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DDC52F5A-13D2-423C-BC4D-0A57E673BDD3}" type="pres">
      <dgm:prSet presAssocID="{1BB3FF87-D6BF-417A-913A-E8D394B826BA}" presName="composite" presStyleCnt="0"/>
      <dgm:spPr/>
    </dgm:pt>
    <dgm:pt modelId="{91E059C5-8CF8-4E6B-96B6-654FB26A5DF1}" type="pres">
      <dgm:prSet presAssocID="{1BB3FF87-D6BF-417A-913A-E8D394B826BA}" presName="Parent1" presStyleLbl="node1" presStyleIdx="0" presStyleCnt="6" custScaleX="179113" custLinFactNeighborX="38087" custLinFactNeighborY="-4641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C421C85-239B-485C-A758-75A12A944581}" type="pres">
      <dgm:prSet presAssocID="{1BB3FF87-D6BF-417A-913A-E8D394B826BA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EF8DE3E-1924-4123-984E-6957B15AFAE7}" type="pres">
      <dgm:prSet presAssocID="{1BB3FF87-D6BF-417A-913A-E8D394B826BA}" presName="BalanceSpacing" presStyleCnt="0"/>
      <dgm:spPr/>
    </dgm:pt>
    <dgm:pt modelId="{56AC1345-BB7B-4A1E-8A5B-48440853403C}" type="pres">
      <dgm:prSet presAssocID="{1BB3FF87-D6BF-417A-913A-E8D394B826BA}" presName="BalanceSpacing1" presStyleCnt="0"/>
      <dgm:spPr/>
    </dgm:pt>
    <dgm:pt modelId="{047E7AAF-2992-4DD2-B75B-CDEB1672BFB3}" type="pres">
      <dgm:prSet presAssocID="{998C67B1-5229-4EAD-81B8-328346C0613E}" presName="Accent1Text" presStyleLbl="node1" presStyleIdx="1" presStyleCnt="6" custScaleX="146086" custLinFactNeighborX="-44521" custLinFactNeighborY="-4641"/>
      <dgm:spPr/>
      <dgm:t>
        <a:bodyPr/>
        <a:lstStyle/>
        <a:p>
          <a:endParaRPr lang="ru-RU"/>
        </a:p>
      </dgm:t>
    </dgm:pt>
    <dgm:pt modelId="{B79E0C5C-0200-420B-8C2C-9E99F169C42B}" type="pres">
      <dgm:prSet presAssocID="{998C67B1-5229-4EAD-81B8-328346C0613E}" presName="spaceBetweenRectangles" presStyleCnt="0"/>
      <dgm:spPr/>
    </dgm:pt>
    <dgm:pt modelId="{743233E3-0386-4269-A70A-63D6B86A7B69}" type="pres">
      <dgm:prSet presAssocID="{B2F1395B-C965-42A4-B605-432BA5D5BE1C}" presName="composite" presStyleCnt="0"/>
      <dgm:spPr/>
    </dgm:pt>
    <dgm:pt modelId="{6862A1BC-B2F5-40A0-9FD5-17B280AB8813}" type="pres">
      <dgm:prSet presAssocID="{B2F1395B-C965-42A4-B605-432BA5D5BE1C}" presName="Parent1" presStyleLbl="node1" presStyleIdx="2" presStyleCnt="6" custScaleX="19727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DF06281-B89B-4A3D-8600-5C83F3A678F2}" type="pres">
      <dgm:prSet presAssocID="{B2F1395B-C965-42A4-B605-432BA5D5BE1C}" presName="Childtext1" presStyleLbl="revTx" presStyleIdx="1" presStyleCnt="3" custLinFactY="-39701" custLinFactNeighborX="776" custLinFactNeighborY="-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A20F2F4-DC57-42F9-BAD1-91F3CBA06B07}" type="pres">
      <dgm:prSet presAssocID="{B2F1395B-C965-42A4-B605-432BA5D5BE1C}" presName="BalanceSpacing" presStyleCnt="0"/>
      <dgm:spPr/>
    </dgm:pt>
    <dgm:pt modelId="{E9BCEFC0-72EE-49D1-A119-0F7A5F6155CC}" type="pres">
      <dgm:prSet presAssocID="{B2F1395B-C965-42A4-B605-432BA5D5BE1C}" presName="BalanceSpacing1" presStyleCnt="0"/>
      <dgm:spPr/>
    </dgm:pt>
    <dgm:pt modelId="{0D5D3F9E-EE38-4DD8-92D6-F85CA156FDA2}" type="pres">
      <dgm:prSet presAssocID="{32C7E622-6029-446A-9538-05AA1F055757}" presName="Accent1Text" presStyleLbl="node1" presStyleIdx="3" presStyleCnt="6" custScaleX="176991" custLinFactNeighborX="84432" custLinFactNeighborY="-3661"/>
      <dgm:spPr/>
      <dgm:t>
        <a:bodyPr/>
        <a:lstStyle/>
        <a:p>
          <a:endParaRPr lang="ru-RU"/>
        </a:p>
      </dgm:t>
    </dgm:pt>
    <dgm:pt modelId="{DB0B0595-3184-4AEE-8951-6DAE4D95AFB6}" type="pres">
      <dgm:prSet presAssocID="{32C7E622-6029-446A-9538-05AA1F055757}" presName="spaceBetweenRectangles" presStyleCnt="0"/>
      <dgm:spPr/>
    </dgm:pt>
    <dgm:pt modelId="{B9562714-0801-4801-9914-40646C1E1008}" type="pres">
      <dgm:prSet presAssocID="{E4FB3D3C-28F6-49CC-9FFC-25498DFBA9DB}" presName="composite" presStyleCnt="0"/>
      <dgm:spPr/>
    </dgm:pt>
    <dgm:pt modelId="{54A65A07-6692-484C-A6DC-892BCA4EC43E}" type="pres">
      <dgm:prSet presAssocID="{E4FB3D3C-28F6-49CC-9FFC-25498DFBA9DB}" presName="Parent1" presStyleLbl="node1" presStyleIdx="4" presStyleCnt="6" custScaleX="153929" custLinFactNeighborX="43587" custLinFactNeighborY="-776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22EC55D-82F0-488C-9380-90DC0FB3E81C}" type="pres">
      <dgm:prSet presAssocID="{E4FB3D3C-28F6-49CC-9FFC-25498DFBA9DB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8EC635-18B5-466E-AC7B-585CCD2F9BF5}" type="pres">
      <dgm:prSet presAssocID="{E4FB3D3C-28F6-49CC-9FFC-25498DFBA9DB}" presName="BalanceSpacing" presStyleCnt="0"/>
      <dgm:spPr/>
    </dgm:pt>
    <dgm:pt modelId="{23C15F65-34DE-41AA-BFAF-043E3C86E3EA}" type="pres">
      <dgm:prSet presAssocID="{E4FB3D3C-28F6-49CC-9FFC-25498DFBA9DB}" presName="BalanceSpacing1" presStyleCnt="0"/>
      <dgm:spPr/>
    </dgm:pt>
    <dgm:pt modelId="{3E17A85E-232D-46A7-BBFC-6EA22112C822}" type="pres">
      <dgm:prSet presAssocID="{95749745-69CB-4710-9977-2BDECF3D062F}" presName="Accent1Text" presStyleLbl="node1" presStyleIdx="5" presStyleCnt="6" custScaleX="235356" custScaleY="119210" custLinFactNeighborX="-67411" custLinFactNeighborY="6358"/>
      <dgm:spPr/>
      <dgm:t>
        <a:bodyPr/>
        <a:lstStyle/>
        <a:p>
          <a:endParaRPr lang="ru-RU"/>
        </a:p>
      </dgm:t>
    </dgm:pt>
  </dgm:ptLst>
  <dgm:cxnLst>
    <dgm:cxn modelId="{6E2D9BEC-AB3D-4FAA-A1FD-FD5395311E12}" srcId="{E1DB0CB4-FD6B-4984-8A72-86DD5CB9D9E0}" destId="{B2F1395B-C965-42A4-B605-432BA5D5BE1C}" srcOrd="1" destOrd="0" parTransId="{34D322E5-4A0B-4928-9A26-8E01E0ACE44E}" sibTransId="{32C7E622-6029-446A-9538-05AA1F055757}"/>
    <dgm:cxn modelId="{431CA11A-6CE8-4579-889E-40FCDF8BAD19}" srcId="{E1DB0CB4-FD6B-4984-8A72-86DD5CB9D9E0}" destId="{E4FB3D3C-28F6-49CC-9FFC-25498DFBA9DB}" srcOrd="2" destOrd="0" parTransId="{1AB9A264-2232-421C-8269-062B940F022C}" sibTransId="{95749745-69CB-4710-9977-2BDECF3D062F}"/>
    <dgm:cxn modelId="{E22C8FFD-3B6C-4AA9-8C1B-A91E355BA13C}" type="presOf" srcId="{32C7E622-6029-446A-9538-05AA1F055757}" destId="{0D5D3F9E-EE38-4DD8-92D6-F85CA156FDA2}" srcOrd="0" destOrd="0" presId="urn:microsoft.com/office/officeart/2008/layout/AlternatingHexagons"/>
    <dgm:cxn modelId="{6F5B523C-6C2F-4A41-AADB-F71346E42590}" type="presOf" srcId="{E1DB0CB4-FD6B-4984-8A72-86DD5CB9D9E0}" destId="{6D4A95F5-D666-4918-B5E1-7BC3BACF9C67}" srcOrd="0" destOrd="0" presId="urn:microsoft.com/office/officeart/2008/layout/AlternatingHexagons"/>
    <dgm:cxn modelId="{E715C113-0C6C-46D4-888C-CDD53A42B281}" type="presOf" srcId="{95749745-69CB-4710-9977-2BDECF3D062F}" destId="{3E17A85E-232D-46A7-BBFC-6EA22112C822}" srcOrd="0" destOrd="0" presId="urn:microsoft.com/office/officeart/2008/layout/AlternatingHexagons"/>
    <dgm:cxn modelId="{41AC714E-3DF6-41E2-90E8-F511F2230B39}" type="presOf" srcId="{1BB3FF87-D6BF-417A-913A-E8D394B826BA}" destId="{91E059C5-8CF8-4E6B-96B6-654FB26A5DF1}" srcOrd="0" destOrd="0" presId="urn:microsoft.com/office/officeart/2008/layout/AlternatingHexagons"/>
    <dgm:cxn modelId="{7A30B386-1ED1-42FE-9E6A-6685A41AF255}" type="presOf" srcId="{E4FB3D3C-28F6-49CC-9FFC-25498DFBA9DB}" destId="{54A65A07-6692-484C-A6DC-892BCA4EC43E}" srcOrd="0" destOrd="0" presId="urn:microsoft.com/office/officeart/2008/layout/AlternatingHexagons"/>
    <dgm:cxn modelId="{AF58880F-D659-408A-B389-DCC0C89CC9FA}" type="presOf" srcId="{B2F1395B-C965-42A4-B605-432BA5D5BE1C}" destId="{6862A1BC-B2F5-40A0-9FD5-17B280AB8813}" srcOrd="0" destOrd="0" presId="urn:microsoft.com/office/officeart/2008/layout/AlternatingHexagons"/>
    <dgm:cxn modelId="{5C79D871-F082-40C1-B783-3CD7655CFFD4}" type="presOf" srcId="{998C67B1-5229-4EAD-81B8-328346C0613E}" destId="{047E7AAF-2992-4DD2-B75B-CDEB1672BFB3}" srcOrd="0" destOrd="0" presId="urn:microsoft.com/office/officeart/2008/layout/AlternatingHexagons"/>
    <dgm:cxn modelId="{8C19A9BE-5389-4164-B7F1-A9805CF162B1}" type="presOf" srcId="{3AFE3B44-2F93-493B-8C9E-F49328B58A6F}" destId="{4DF06281-B89B-4A3D-8600-5C83F3A678F2}" srcOrd="0" destOrd="0" presId="urn:microsoft.com/office/officeart/2008/layout/AlternatingHexagons"/>
    <dgm:cxn modelId="{A911A008-4907-4650-97B2-7372894E5B14}" srcId="{E1DB0CB4-FD6B-4984-8A72-86DD5CB9D9E0}" destId="{1BB3FF87-D6BF-417A-913A-E8D394B826BA}" srcOrd="0" destOrd="0" parTransId="{D4C5F166-F103-484B-9B0B-B5BD113089AA}" sibTransId="{998C67B1-5229-4EAD-81B8-328346C0613E}"/>
    <dgm:cxn modelId="{2D9ED313-3CE8-4290-8863-5D779581F0E5}" srcId="{B2F1395B-C965-42A4-B605-432BA5D5BE1C}" destId="{3AFE3B44-2F93-493B-8C9E-F49328B58A6F}" srcOrd="0" destOrd="0" parTransId="{F19F7547-1160-4E4C-B2B8-A74B7F5B1550}" sibTransId="{BFFE3A5C-522E-4D7B-A2C5-0A84D77EEAED}"/>
    <dgm:cxn modelId="{BC7A5AD3-C918-4144-BB37-9C3692992ADF}" type="presParOf" srcId="{6D4A95F5-D666-4918-B5E1-7BC3BACF9C67}" destId="{DDC52F5A-13D2-423C-BC4D-0A57E673BDD3}" srcOrd="0" destOrd="0" presId="urn:microsoft.com/office/officeart/2008/layout/AlternatingHexagons"/>
    <dgm:cxn modelId="{D5AA9E66-5CC0-4DB9-993E-CB9EBC7F4201}" type="presParOf" srcId="{DDC52F5A-13D2-423C-BC4D-0A57E673BDD3}" destId="{91E059C5-8CF8-4E6B-96B6-654FB26A5DF1}" srcOrd="0" destOrd="0" presId="urn:microsoft.com/office/officeart/2008/layout/AlternatingHexagons"/>
    <dgm:cxn modelId="{4FCF9007-ECE2-40E7-8BF5-FDE343A7BA48}" type="presParOf" srcId="{DDC52F5A-13D2-423C-BC4D-0A57E673BDD3}" destId="{1C421C85-239B-485C-A758-75A12A944581}" srcOrd="1" destOrd="0" presId="urn:microsoft.com/office/officeart/2008/layout/AlternatingHexagons"/>
    <dgm:cxn modelId="{965388D5-29F3-4340-87E7-C853DEB7C95E}" type="presParOf" srcId="{DDC52F5A-13D2-423C-BC4D-0A57E673BDD3}" destId="{6EF8DE3E-1924-4123-984E-6957B15AFAE7}" srcOrd="2" destOrd="0" presId="urn:microsoft.com/office/officeart/2008/layout/AlternatingHexagons"/>
    <dgm:cxn modelId="{6262C5B7-2EB1-48B7-851B-0F9541E37A77}" type="presParOf" srcId="{DDC52F5A-13D2-423C-BC4D-0A57E673BDD3}" destId="{56AC1345-BB7B-4A1E-8A5B-48440853403C}" srcOrd="3" destOrd="0" presId="urn:microsoft.com/office/officeart/2008/layout/AlternatingHexagons"/>
    <dgm:cxn modelId="{7CE63102-3AC1-4ABF-AF69-44167761D6F0}" type="presParOf" srcId="{DDC52F5A-13D2-423C-BC4D-0A57E673BDD3}" destId="{047E7AAF-2992-4DD2-B75B-CDEB1672BFB3}" srcOrd="4" destOrd="0" presId="urn:microsoft.com/office/officeart/2008/layout/AlternatingHexagons"/>
    <dgm:cxn modelId="{FB7387A6-33C4-4BDD-9825-E98DF73AE818}" type="presParOf" srcId="{6D4A95F5-D666-4918-B5E1-7BC3BACF9C67}" destId="{B79E0C5C-0200-420B-8C2C-9E99F169C42B}" srcOrd="1" destOrd="0" presId="urn:microsoft.com/office/officeart/2008/layout/AlternatingHexagons"/>
    <dgm:cxn modelId="{C5967209-5FDD-4595-82A8-FE298D11C5E8}" type="presParOf" srcId="{6D4A95F5-D666-4918-B5E1-7BC3BACF9C67}" destId="{743233E3-0386-4269-A70A-63D6B86A7B69}" srcOrd="2" destOrd="0" presId="urn:microsoft.com/office/officeart/2008/layout/AlternatingHexagons"/>
    <dgm:cxn modelId="{0FDB5EE4-6FE2-4726-A369-70522B3A8B3A}" type="presParOf" srcId="{743233E3-0386-4269-A70A-63D6B86A7B69}" destId="{6862A1BC-B2F5-40A0-9FD5-17B280AB8813}" srcOrd="0" destOrd="0" presId="urn:microsoft.com/office/officeart/2008/layout/AlternatingHexagons"/>
    <dgm:cxn modelId="{B18710ED-F0EA-4426-AA70-C0972C15F91F}" type="presParOf" srcId="{743233E3-0386-4269-A70A-63D6B86A7B69}" destId="{4DF06281-B89B-4A3D-8600-5C83F3A678F2}" srcOrd="1" destOrd="0" presId="urn:microsoft.com/office/officeart/2008/layout/AlternatingHexagons"/>
    <dgm:cxn modelId="{4FFBB0B4-E10F-46B6-A0A2-156CC7F3B460}" type="presParOf" srcId="{743233E3-0386-4269-A70A-63D6B86A7B69}" destId="{AA20F2F4-DC57-42F9-BAD1-91F3CBA06B07}" srcOrd="2" destOrd="0" presId="urn:microsoft.com/office/officeart/2008/layout/AlternatingHexagons"/>
    <dgm:cxn modelId="{7EE17D1E-6192-4F1A-BDF0-18E2EBFF8F46}" type="presParOf" srcId="{743233E3-0386-4269-A70A-63D6B86A7B69}" destId="{E9BCEFC0-72EE-49D1-A119-0F7A5F6155CC}" srcOrd="3" destOrd="0" presId="urn:microsoft.com/office/officeart/2008/layout/AlternatingHexagons"/>
    <dgm:cxn modelId="{95327C7F-ECF1-403C-A7DE-25DB3A99560F}" type="presParOf" srcId="{743233E3-0386-4269-A70A-63D6B86A7B69}" destId="{0D5D3F9E-EE38-4DD8-92D6-F85CA156FDA2}" srcOrd="4" destOrd="0" presId="urn:microsoft.com/office/officeart/2008/layout/AlternatingHexagons"/>
    <dgm:cxn modelId="{E69DA990-0669-4C68-BE7C-351E59A0CE72}" type="presParOf" srcId="{6D4A95F5-D666-4918-B5E1-7BC3BACF9C67}" destId="{DB0B0595-3184-4AEE-8951-6DAE4D95AFB6}" srcOrd="3" destOrd="0" presId="urn:microsoft.com/office/officeart/2008/layout/AlternatingHexagons"/>
    <dgm:cxn modelId="{3EA8EA24-E820-4695-87D0-49E922DB75E5}" type="presParOf" srcId="{6D4A95F5-D666-4918-B5E1-7BC3BACF9C67}" destId="{B9562714-0801-4801-9914-40646C1E1008}" srcOrd="4" destOrd="0" presId="urn:microsoft.com/office/officeart/2008/layout/AlternatingHexagons"/>
    <dgm:cxn modelId="{FE2D9270-3090-4CE1-A1A4-0ED3CA3C1EEB}" type="presParOf" srcId="{B9562714-0801-4801-9914-40646C1E1008}" destId="{54A65A07-6692-484C-A6DC-892BCA4EC43E}" srcOrd="0" destOrd="0" presId="urn:microsoft.com/office/officeart/2008/layout/AlternatingHexagons"/>
    <dgm:cxn modelId="{22E83C3E-A6E0-480A-B31F-3FE3431EEB74}" type="presParOf" srcId="{B9562714-0801-4801-9914-40646C1E1008}" destId="{522EC55D-82F0-488C-9380-90DC0FB3E81C}" srcOrd="1" destOrd="0" presId="urn:microsoft.com/office/officeart/2008/layout/AlternatingHexagons"/>
    <dgm:cxn modelId="{DDF494C7-3BA4-4060-97EE-4A5C801123D7}" type="presParOf" srcId="{B9562714-0801-4801-9914-40646C1E1008}" destId="{978EC635-18B5-466E-AC7B-585CCD2F9BF5}" srcOrd="2" destOrd="0" presId="urn:microsoft.com/office/officeart/2008/layout/AlternatingHexagons"/>
    <dgm:cxn modelId="{E73AC776-2A1B-49D5-BBF3-E428B6870C5F}" type="presParOf" srcId="{B9562714-0801-4801-9914-40646C1E1008}" destId="{23C15F65-34DE-41AA-BFAF-043E3C86E3EA}" srcOrd="3" destOrd="0" presId="urn:microsoft.com/office/officeart/2008/layout/AlternatingHexagons"/>
    <dgm:cxn modelId="{61E7D5F2-7DC5-49AA-A5A3-0C1B22E4FA59}" type="presParOf" srcId="{B9562714-0801-4801-9914-40646C1E1008}" destId="{3E17A85E-232D-46A7-BBFC-6EA22112C822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A4FBEF-3715-4411-AC8E-49628BE7BE67}">
      <dsp:nvSpPr>
        <dsp:cNvPr id="0" name=""/>
        <dsp:cNvSpPr/>
      </dsp:nvSpPr>
      <dsp:spPr>
        <a:xfrm>
          <a:off x="3131483" y="1684771"/>
          <a:ext cx="1470044" cy="1245926"/>
        </a:xfrm>
        <a:prstGeom prst="ellipse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400" b="1" kern="1200" dirty="0" smtClean="0">
              <a:solidFill>
                <a:schemeClr val="bg1"/>
              </a:solidFill>
              <a:latin typeface="Century Gothic" pitchFamily="34" charset="0"/>
            </a:rPr>
            <a:t>КИ</a:t>
          </a:r>
          <a:endParaRPr lang="ru-RU" sz="5400" b="1" kern="1200" dirty="0">
            <a:solidFill>
              <a:schemeClr val="bg1"/>
            </a:solidFill>
            <a:latin typeface="Century Gothic" pitchFamily="34" charset="0"/>
          </a:endParaRPr>
        </a:p>
      </dsp:txBody>
      <dsp:txXfrm>
        <a:off x="3346766" y="1867233"/>
        <a:ext cx="1039478" cy="881002"/>
      </dsp:txXfrm>
    </dsp:sp>
    <dsp:sp modelId="{FBC4E47F-F9B6-4E26-9411-38F31192F7A0}">
      <dsp:nvSpPr>
        <dsp:cNvPr id="0" name=""/>
        <dsp:cNvSpPr/>
      </dsp:nvSpPr>
      <dsp:spPr>
        <a:xfrm rot="15604088">
          <a:off x="3492147" y="1454040"/>
          <a:ext cx="454521" cy="27251"/>
        </a:xfrm>
        <a:custGeom>
          <a:avLst/>
          <a:gdLst/>
          <a:ahLst/>
          <a:cxnLst/>
          <a:rect l="0" t="0" r="0" b="0"/>
          <a:pathLst>
            <a:path>
              <a:moveTo>
                <a:pt x="0" y="13625"/>
              </a:moveTo>
              <a:lnTo>
                <a:pt x="454521" y="1362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b="1" kern="1200"/>
        </a:p>
      </dsp:txBody>
      <dsp:txXfrm rot="10800000">
        <a:off x="3708045" y="1456302"/>
        <a:ext cx="22726" cy="22726"/>
      </dsp:txXfrm>
    </dsp:sp>
    <dsp:sp modelId="{7B4D1BD7-C479-4590-83E9-51C2F8A6EA78}">
      <dsp:nvSpPr>
        <dsp:cNvPr id="0" name=""/>
        <dsp:cNvSpPr/>
      </dsp:nvSpPr>
      <dsp:spPr>
        <a:xfrm>
          <a:off x="2251397" y="0"/>
          <a:ext cx="2640206" cy="124592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latin typeface="Century Gothic" pitchFamily="34" charset="0"/>
            </a:rPr>
            <a:t>Регуляторный орган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latin typeface="Century Gothic" pitchFamily="34" charset="0"/>
            </a:rPr>
            <a:t>МЗСР РК</a:t>
          </a:r>
          <a:endParaRPr lang="ru-RU" sz="2000" b="1" kern="1200" dirty="0">
            <a:latin typeface="Century Gothic" pitchFamily="34" charset="0"/>
          </a:endParaRPr>
        </a:p>
      </dsp:txBody>
      <dsp:txXfrm>
        <a:off x="2638046" y="182462"/>
        <a:ext cx="1866908" cy="881002"/>
      </dsp:txXfrm>
    </dsp:sp>
    <dsp:sp modelId="{DE8C210D-E4C4-48DA-B22F-906ECD248411}">
      <dsp:nvSpPr>
        <dsp:cNvPr id="0" name=""/>
        <dsp:cNvSpPr/>
      </dsp:nvSpPr>
      <dsp:spPr>
        <a:xfrm rot="16">
          <a:off x="4601527" y="2294113"/>
          <a:ext cx="54181" cy="27251"/>
        </a:xfrm>
        <a:custGeom>
          <a:avLst/>
          <a:gdLst/>
          <a:ahLst/>
          <a:cxnLst/>
          <a:rect l="0" t="0" r="0" b="0"/>
          <a:pathLst>
            <a:path>
              <a:moveTo>
                <a:pt x="0" y="13625"/>
              </a:moveTo>
              <a:lnTo>
                <a:pt x="54181" y="1362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b="1" kern="1200"/>
        </a:p>
      </dsp:txBody>
      <dsp:txXfrm>
        <a:off x="4627263" y="2306384"/>
        <a:ext cx="2709" cy="2709"/>
      </dsp:txXfrm>
    </dsp:sp>
    <dsp:sp modelId="{39F57C4F-7C33-4D24-A2DA-BFB009994D90}">
      <dsp:nvSpPr>
        <dsp:cNvPr id="0" name=""/>
        <dsp:cNvSpPr/>
      </dsp:nvSpPr>
      <dsp:spPr>
        <a:xfrm>
          <a:off x="4655708" y="1684783"/>
          <a:ext cx="3573891" cy="124592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latin typeface="Century Gothic" pitchFamily="34" charset="0"/>
            </a:rPr>
            <a:t>Спонсор/</a:t>
          </a:r>
          <a:endParaRPr lang="en-US" sz="2000" b="1" kern="1200" dirty="0" smtClean="0">
            <a:latin typeface="Century Gothic" pitchFamily="34" charset="0"/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latin typeface="Century Gothic" pitchFamily="34" charset="0"/>
            </a:rPr>
            <a:t>разработчик</a:t>
          </a:r>
          <a:endParaRPr lang="ru-RU" sz="2000" b="1" kern="1200" dirty="0">
            <a:latin typeface="Century Gothic" pitchFamily="34" charset="0"/>
          </a:endParaRPr>
        </a:p>
      </dsp:txBody>
      <dsp:txXfrm>
        <a:off x="5179092" y="1867245"/>
        <a:ext cx="2527123" cy="881002"/>
      </dsp:txXfrm>
    </dsp:sp>
    <dsp:sp modelId="{649EB39E-0E98-4654-B53E-8AE16C38927D}">
      <dsp:nvSpPr>
        <dsp:cNvPr id="0" name=""/>
        <dsp:cNvSpPr/>
      </dsp:nvSpPr>
      <dsp:spPr>
        <a:xfrm rot="5326382">
          <a:off x="3714241" y="3086159"/>
          <a:ext cx="338456" cy="27251"/>
        </a:xfrm>
        <a:custGeom>
          <a:avLst/>
          <a:gdLst/>
          <a:ahLst/>
          <a:cxnLst/>
          <a:rect l="0" t="0" r="0" b="0"/>
          <a:pathLst>
            <a:path>
              <a:moveTo>
                <a:pt x="0" y="13625"/>
              </a:moveTo>
              <a:lnTo>
                <a:pt x="338456" y="1362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b="1" kern="1200"/>
        </a:p>
      </dsp:txBody>
      <dsp:txXfrm>
        <a:off x="3875008" y="3091324"/>
        <a:ext cx="16922" cy="16922"/>
      </dsp:txXfrm>
    </dsp:sp>
    <dsp:sp modelId="{A4DBD293-9A8B-4834-8A4B-E65E612999C0}">
      <dsp:nvSpPr>
        <dsp:cNvPr id="0" name=""/>
        <dsp:cNvSpPr/>
      </dsp:nvSpPr>
      <dsp:spPr>
        <a:xfrm>
          <a:off x="1882551" y="3268961"/>
          <a:ext cx="4035768" cy="124592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latin typeface="Century Gothic" pitchFamily="34" charset="0"/>
            </a:rPr>
            <a:t>Клиническая база/исследователь</a:t>
          </a:r>
          <a:endParaRPr lang="ru-RU" sz="2000" b="1" kern="1200" dirty="0">
            <a:latin typeface="Century Gothic" pitchFamily="34" charset="0"/>
          </a:endParaRPr>
        </a:p>
      </dsp:txBody>
      <dsp:txXfrm>
        <a:off x="2473576" y="3451423"/>
        <a:ext cx="2853718" cy="881002"/>
      </dsp:txXfrm>
    </dsp:sp>
    <dsp:sp modelId="{5058D26E-2041-489B-A79B-487D875C2A57}">
      <dsp:nvSpPr>
        <dsp:cNvPr id="0" name=""/>
        <dsp:cNvSpPr/>
      </dsp:nvSpPr>
      <dsp:spPr>
        <a:xfrm rot="10913100">
          <a:off x="3017127" y="2268046"/>
          <a:ext cx="114940" cy="27251"/>
        </a:xfrm>
        <a:custGeom>
          <a:avLst/>
          <a:gdLst/>
          <a:ahLst/>
          <a:cxnLst/>
          <a:rect l="0" t="0" r="0" b="0"/>
          <a:pathLst>
            <a:path>
              <a:moveTo>
                <a:pt x="0" y="13625"/>
              </a:moveTo>
              <a:lnTo>
                <a:pt x="114940" y="1362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b="1" kern="1200"/>
        </a:p>
      </dsp:txBody>
      <dsp:txXfrm rot="10800000">
        <a:off x="3071723" y="2278798"/>
        <a:ext cx="5747" cy="5747"/>
      </dsp:txXfrm>
    </dsp:sp>
    <dsp:sp modelId="{3ED779A9-70C4-4C43-8022-D2F27C025B36}">
      <dsp:nvSpPr>
        <dsp:cNvPr id="0" name=""/>
        <dsp:cNvSpPr/>
      </dsp:nvSpPr>
      <dsp:spPr>
        <a:xfrm>
          <a:off x="338892" y="1279907"/>
          <a:ext cx="2679689" cy="191165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latin typeface="Century Gothic" pitchFamily="34" charset="0"/>
            </a:rPr>
            <a:t>Субъект клинического исследования</a:t>
          </a:r>
          <a:endParaRPr lang="ru-RU" sz="2000" b="1" kern="1200" dirty="0">
            <a:latin typeface="Century Gothic" pitchFamily="34" charset="0"/>
          </a:endParaRPr>
        </a:p>
      </dsp:txBody>
      <dsp:txXfrm>
        <a:off x="731323" y="1559862"/>
        <a:ext cx="1894827" cy="135174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E059C5-8CF8-4E6B-96B6-654FB26A5DF1}">
      <dsp:nvSpPr>
        <dsp:cNvPr id="0" name=""/>
        <dsp:cNvSpPr/>
      </dsp:nvSpPr>
      <dsp:spPr>
        <a:xfrm rot="5400000">
          <a:off x="3794390" y="-444800"/>
          <a:ext cx="1593458" cy="2483059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latin typeface="Century Gothic" pitchFamily="34" charset="0"/>
            </a:rPr>
            <a:t>Палата интенсивной терапии</a:t>
          </a:r>
          <a:endParaRPr lang="ru-RU" sz="1400" b="1" kern="1200" dirty="0">
            <a:latin typeface="Century Gothic" pitchFamily="34" charset="0"/>
          </a:endParaRPr>
        </a:p>
      </dsp:txBody>
      <dsp:txXfrm rot="-5400000">
        <a:off x="3763433" y="265576"/>
        <a:ext cx="1655373" cy="1062306"/>
      </dsp:txXfrm>
    </dsp:sp>
    <dsp:sp modelId="{1C421C85-239B-485C-A758-75A12A944581}">
      <dsp:nvSpPr>
        <dsp:cNvPr id="0" name=""/>
        <dsp:cNvSpPr/>
      </dsp:nvSpPr>
      <dsp:spPr>
        <a:xfrm>
          <a:off x="4798337" y="320639"/>
          <a:ext cx="1778299" cy="9560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7E7AAF-2992-4DD2-B75B-CDEB1672BFB3}">
      <dsp:nvSpPr>
        <dsp:cNvPr id="0" name=""/>
        <dsp:cNvSpPr/>
      </dsp:nvSpPr>
      <dsp:spPr>
        <a:xfrm rot="5400000">
          <a:off x="1151974" y="-215872"/>
          <a:ext cx="1593458" cy="2025202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>
            <a:latin typeface="Century Gothic" pitchFamily="34" charset="0"/>
          </a:endParaRPr>
        </a:p>
      </dsp:txBody>
      <dsp:txXfrm rot="-5400000">
        <a:off x="1273636" y="265576"/>
        <a:ext cx="1350134" cy="1062306"/>
      </dsp:txXfrm>
    </dsp:sp>
    <dsp:sp modelId="{6862A1BC-B2F5-40A0-9FD5-17B280AB8813}">
      <dsp:nvSpPr>
        <dsp:cNvPr id="0" name=""/>
        <dsp:cNvSpPr/>
      </dsp:nvSpPr>
      <dsp:spPr>
        <a:xfrm rot="5400000">
          <a:off x="2514911" y="783777"/>
          <a:ext cx="1593458" cy="2734854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rgbClr val="FFFF00"/>
              </a:solidFill>
              <a:latin typeface="Century Gothic" pitchFamily="34" charset="0"/>
            </a:rPr>
            <a:t>Система обеспечения качества КИ (документация, </a:t>
          </a:r>
          <a:r>
            <a:rPr lang="ru-RU" sz="1600" b="1" kern="1200" dirty="0" err="1" smtClean="0">
              <a:solidFill>
                <a:srgbClr val="FFFF00"/>
              </a:solidFill>
              <a:latin typeface="Century Gothic" pitchFamily="34" charset="0"/>
            </a:rPr>
            <a:t>СОПы</a:t>
          </a:r>
          <a:r>
            <a:rPr lang="ru-RU" sz="1600" b="1" kern="1200" dirty="0" smtClean="0">
              <a:solidFill>
                <a:srgbClr val="FFFF00"/>
              </a:solidFill>
              <a:latin typeface="Century Gothic" pitchFamily="34" charset="0"/>
            </a:rPr>
            <a:t>)</a:t>
          </a:r>
          <a:endParaRPr lang="ru-RU" sz="1600" b="1" kern="1200" dirty="0">
            <a:solidFill>
              <a:srgbClr val="FFFF00"/>
            </a:solidFill>
            <a:latin typeface="Century Gothic" pitchFamily="34" charset="0"/>
          </a:endParaRPr>
        </a:p>
      </dsp:txBody>
      <dsp:txXfrm rot="-5400000">
        <a:off x="2400022" y="1620051"/>
        <a:ext cx="1823236" cy="1062306"/>
      </dsp:txXfrm>
    </dsp:sp>
    <dsp:sp modelId="{4DF06281-B89B-4A3D-8600-5C83F3A678F2}">
      <dsp:nvSpPr>
        <dsp:cNvPr id="0" name=""/>
        <dsp:cNvSpPr/>
      </dsp:nvSpPr>
      <dsp:spPr>
        <a:xfrm>
          <a:off x="853541" y="337520"/>
          <a:ext cx="1720934" cy="9560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bg1"/>
              </a:solidFill>
              <a:latin typeface="Century Gothic" pitchFamily="34" charset="0"/>
            </a:rPr>
            <a:t>Структурные подразделения </a:t>
          </a:r>
          <a:endParaRPr lang="ru-RU" sz="1400" b="1" kern="1200" dirty="0">
            <a:solidFill>
              <a:schemeClr val="bg1"/>
            </a:solidFill>
            <a:latin typeface="Century Gothic" pitchFamily="34" charset="0"/>
          </a:endParaRPr>
        </a:p>
      </dsp:txBody>
      <dsp:txXfrm>
        <a:off x="853541" y="337520"/>
        <a:ext cx="1720934" cy="956074"/>
      </dsp:txXfrm>
    </dsp:sp>
    <dsp:sp modelId="{0D5D3F9E-EE38-4DD8-92D6-F85CA156FDA2}">
      <dsp:nvSpPr>
        <dsp:cNvPr id="0" name=""/>
        <dsp:cNvSpPr/>
      </dsp:nvSpPr>
      <dsp:spPr>
        <a:xfrm rot="5400000">
          <a:off x="5182613" y="866047"/>
          <a:ext cx="1593458" cy="2453641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latin typeface="Century Gothic" pitchFamily="34" charset="0"/>
            </a:rPr>
            <a:t>Клинико-лабораторная оснащенность</a:t>
          </a:r>
          <a:endParaRPr lang="ru-RU" sz="1400" b="1" kern="1200" dirty="0">
            <a:latin typeface="Century Gothic" pitchFamily="34" charset="0"/>
          </a:endParaRPr>
        </a:p>
      </dsp:txBody>
      <dsp:txXfrm rot="-5400000">
        <a:off x="5161462" y="1561714"/>
        <a:ext cx="1635761" cy="1062306"/>
      </dsp:txXfrm>
    </dsp:sp>
    <dsp:sp modelId="{54A65A07-6692-484C-A6DC-892BCA4EC43E}">
      <dsp:nvSpPr>
        <dsp:cNvPr id="0" name=""/>
        <dsp:cNvSpPr/>
      </dsp:nvSpPr>
      <dsp:spPr>
        <a:xfrm rot="5400000">
          <a:off x="3870637" y="2466069"/>
          <a:ext cx="1593458" cy="2133931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latin typeface="Century Gothic" pitchFamily="34" charset="0"/>
            </a:rPr>
            <a:t>Комиссия по этике</a:t>
          </a:r>
          <a:endParaRPr lang="ru-RU" sz="1400" b="1" kern="1200" dirty="0">
            <a:latin typeface="Century Gothic" pitchFamily="34" charset="0"/>
          </a:endParaRPr>
        </a:p>
      </dsp:txBody>
      <dsp:txXfrm rot="-5400000">
        <a:off x="3956056" y="3001881"/>
        <a:ext cx="1422621" cy="1062306"/>
      </dsp:txXfrm>
    </dsp:sp>
    <dsp:sp modelId="{522EC55D-82F0-488C-9380-90DC0FB3E81C}">
      <dsp:nvSpPr>
        <dsp:cNvPr id="0" name=""/>
        <dsp:cNvSpPr/>
      </dsp:nvSpPr>
      <dsp:spPr>
        <a:xfrm>
          <a:off x="4798337" y="3178745"/>
          <a:ext cx="1778299" cy="9560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17A85E-232D-46A7-BBFC-6EA22112C822}">
      <dsp:nvSpPr>
        <dsp:cNvPr id="0" name=""/>
        <dsp:cNvSpPr/>
      </dsp:nvSpPr>
      <dsp:spPr>
        <a:xfrm rot="5400000">
          <a:off x="681599" y="2027350"/>
          <a:ext cx="1899561" cy="3262760"/>
        </a:xfrm>
        <a:prstGeom prst="hexagon">
          <a:avLst>
            <a:gd name="adj" fmla="val 25000"/>
            <a:gd name="vf" fmla="val 115470"/>
          </a:avLst>
        </a:prstGeom>
        <a:solidFill>
          <a:schemeClr val="bg2"/>
        </a:solidFill>
        <a:ln w="254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rgbClr val="FF0000"/>
              </a:solidFill>
              <a:latin typeface="Century Gothic" pitchFamily="34" charset="0"/>
            </a:rPr>
            <a:t>Компетентные специалисты и персонал (исследователи, средний медперсонал, вспомогательный персонал )</a:t>
          </a:r>
          <a:endParaRPr lang="ru-RU" sz="1400" b="1" kern="1200" dirty="0">
            <a:solidFill>
              <a:srgbClr val="FF0000"/>
            </a:solidFill>
            <a:latin typeface="Century Gothic" pitchFamily="34" charset="0"/>
          </a:endParaRPr>
        </a:p>
      </dsp:txBody>
      <dsp:txXfrm rot="-5400000">
        <a:off x="543793" y="3025544"/>
        <a:ext cx="2175174" cy="12663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E8F44E-225D-46A7-8F78-95B143F1B367}" type="datetimeFigureOut">
              <a:rPr lang="ru-RU" smtClean="0"/>
              <a:t>04.10.2016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641B04-B97B-40A0-8072-91021D2B72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64854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4909DE-7D80-4BE2-BB4C-C9835376B278}" type="datetimeFigureOut">
              <a:rPr lang="ru-RU" smtClean="0"/>
              <a:t>04.10.2016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A51C7-B5E0-481E-A943-28565AFA9A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20820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CA51C7-B5E0-481E-A943-28565AFA9A05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97273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CA51C7-B5E0-481E-A943-28565AFA9A05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31228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CA51C7-B5E0-481E-A943-28565AFA9A05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29731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2CE90-EED8-4447-82AC-C25CAB0C8B93}" type="datetime1">
              <a:rPr lang="ru-RU" smtClean="0"/>
              <a:t>04.10.2016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160D4-FFD7-4565-A39C-370F1F8432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94178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D7574-8D49-4C3E-9772-6EEA2B520E61}" type="datetime1">
              <a:rPr lang="ru-RU" smtClean="0"/>
              <a:t>04.10.2016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160D4-FFD7-4565-A39C-370F1F8432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4325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44ECE-4B22-4EF3-8FF9-325A880A06BF}" type="datetime1">
              <a:rPr lang="ru-RU" smtClean="0"/>
              <a:t>04.10.2016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160D4-FFD7-4565-A39C-370F1F8432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29630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B4995-E2CC-4819-8F4A-5963E70FDE8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04.10.2016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A6050-72C2-4B1A-A303-ABC4FC213C5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93867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B4995-E2CC-4819-8F4A-5963E70FDE8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04.10.2016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A6050-72C2-4B1A-A303-ABC4FC213C5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47816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B4995-E2CC-4819-8F4A-5963E70FDE8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04.10.2016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A6050-72C2-4B1A-A303-ABC4FC213C5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21460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B4995-E2CC-4819-8F4A-5963E70FDE8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04.10.2016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A6050-72C2-4B1A-A303-ABC4FC213C5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11662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B4995-E2CC-4819-8F4A-5963E70FDE8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04.10.2016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A6050-72C2-4B1A-A303-ABC4FC213C5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17799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B4995-E2CC-4819-8F4A-5963E70FDE8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04.10.2016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A6050-72C2-4B1A-A303-ABC4FC213C5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21210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B4995-E2CC-4819-8F4A-5963E70FDE8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04.10.2016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A6050-72C2-4B1A-A303-ABC4FC213C5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59187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B4995-E2CC-4819-8F4A-5963E70FDE8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04.10.2016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A6050-72C2-4B1A-A303-ABC4FC213C5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5672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35943-989E-44B3-BD67-1C6BE505F544}" type="datetime1">
              <a:rPr lang="ru-RU" smtClean="0"/>
              <a:t>04.10.2016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160D4-FFD7-4565-A39C-370F1F8432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809649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B4995-E2CC-4819-8F4A-5963E70FDE8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04.10.2016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A6050-72C2-4B1A-A303-ABC4FC213C5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371826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B4995-E2CC-4819-8F4A-5963E70FDE8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04.10.2016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A6050-72C2-4B1A-A303-ABC4FC213C5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12382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B4995-E2CC-4819-8F4A-5963E70FDE8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04.10.2016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A6050-72C2-4B1A-A303-ABC4FC213C5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7280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F95D6-AD2F-4F79-BE8E-245927E284FE}" type="datetime1">
              <a:rPr lang="ru-RU" smtClean="0"/>
              <a:t>04.10.2016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160D4-FFD7-4565-A39C-370F1F8432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675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38846-FD69-4885-9456-722310208C3A}" type="datetime1">
              <a:rPr lang="ru-RU" smtClean="0"/>
              <a:t>04.10.2016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160D4-FFD7-4565-A39C-370F1F8432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1493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D0325-E8C9-411B-B02E-13E200B3BA9E}" type="datetime1">
              <a:rPr lang="ru-RU" smtClean="0"/>
              <a:t>04.10.2016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160D4-FFD7-4565-A39C-370F1F8432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8755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D35A2-EE04-4864-8142-88634FEA0DC9}" type="datetime1">
              <a:rPr lang="ru-RU" smtClean="0"/>
              <a:t>04.10.2016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160D4-FFD7-4565-A39C-370F1F8432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4367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91096-8E13-46C9-965E-CE8215CF00AA}" type="datetime1">
              <a:rPr lang="ru-RU" smtClean="0"/>
              <a:t>04.10.2016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160D4-FFD7-4565-A39C-370F1F8432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0586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8490E-3B72-41EE-A81D-8F4280711E6F}" type="datetime1">
              <a:rPr lang="ru-RU" smtClean="0"/>
              <a:t>04.10.2016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160D4-FFD7-4565-A39C-370F1F8432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3421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4184B-919F-4055-A067-13E13A92F5CD}" type="datetime1">
              <a:rPr lang="ru-RU" smtClean="0"/>
              <a:t>04.10.2016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160D4-FFD7-4565-A39C-370F1F8432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8798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B2C86F-18F4-478C-9909-759EDF27FCA3}" type="datetime1">
              <a:rPr lang="ru-RU" smtClean="0"/>
              <a:t>04.10.2016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8160D4-FFD7-4565-A39C-370F1F8432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6544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8B4995-E2CC-4819-8F4A-5963E70FDE8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04.10.2016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5A6050-72C2-4B1A-A303-ABC4FC213C5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2266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7.xml"/></Relationships>
</file>

<file path=ppt/slides/_rels/slide1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adilet.zan.kz/rus/docs/V1500011506#z26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5" name="Picture 3" descr="\\server-do\Общая папка\Логотип 2015\для документов\SUO_Cover_RU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2996952"/>
            <a:ext cx="7848872" cy="3456384"/>
          </a:xfrm>
          <a:noFill/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rgbClr val="0000FF"/>
                </a:solidFill>
                <a:latin typeface="Century Gothic" pitchFamily="34" charset="0"/>
              </a:rPr>
              <a:t/>
            </a:r>
            <a:br>
              <a:rPr lang="ru-RU" sz="3200" b="1" dirty="0" smtClean="0">
                <a:solidFill>
                  <a:srgbClr val="0000FF"/>
                </a:solidFill>
                <a:latin typeface="Century Gothic" pitchFamily="34" charset="0"/>
              </a:rPr>
            </a:br>
            <a:r>
              <a:rPr lang="ru-RU" sz="3200" b="1" dirty="0">
                <a:solidFill>
                  <a:srgbClr val="0000FF"/>
                </a:solidFill>
                <a:latin typeface="Century Gothic" pitchFamily="34" charset="0"/>
              </a:rPr>
              <a:t/>
            </a:r>
            <a:br>
              <a:rPr lang="ru-RU" sz="3200" b="1" dirty="0">
                <a:solidFill>
                  <a:srgbClr val="0000FF"/>
                </a:solidFill>
                <a:latin typeface="Century Gothic" pitchFamily="34" charset="0"/>
              </a:rPr>
            </a:br>
            <a:r>
              <a:rPr lang="ru-RU" sz="3200" b="1" dirty="0" smtClean="0">
                <a:solidFill>
                  <a:srgbClr val="0070C0"/>
                </a:solidFill>
                <a:latin typeface="Century Gothic" pitchFamily="34" charset="0"/>
              </a:rPr>
              <a:t>Состояние клинических исследований лекарственных средств</a:t>
            </a:r>
            <a:br>
              <a:rPr lang="ru-RU" sz="3200" b="1" dirty="0" smtClean="0">
                <a:solidFill>
                  <a:srgbClr val="0070C0"/>
                </a:solidFill>
                <a:latin typeface="Century Gothic" pitchFamily="34" charset="0"/>
              </a:rPr>
            </a:br>
            <a:r>
              <a:rPr lang="ru-RU" sz="3200" b="1" dirty="0" smtClean="0">
                <a:solidFill>
                  <a:srgbClr val="0070C0"/>
                </a:solidFill>
                <a:latin typeface="Century Gothic" pitchFamily="34" charset="0"/>
              </a:rPr>
              <a:t>в Республике Казахстан</a:t>
            </a:r>
            <a:br>
              <a:rPr lang="ru-RU" sz="3200" b="1" dirty="0" smtClean="0">
                <a:solidFill>
                  <a:srgbClr val="0070C0"/>
                </a:solidFill>
                <a:latin typeface="Century Gothic" pitchFamily="34" charset="0"/>
              </a:rPr>
            </a:br>
            <a:r>
              <a:rPr lang="ru-RU" sz="3200" b="1" dirty="0" smtClean="0">
                <a:solidFill>
                  <a:srgbClr val="0070C0"/>
                </a:solidFill>
                <a:latin typeface="Century Gothic" pitchFamily="34" charset="0"/>
              </a:rPr>
              <a:t/>
            </a:r>
            <a:br>
              <a:rPr lang="ru-RU" sz="3200" b="1" dirty="0" smtClean="0">
                <a:solidFill>
                  <a:srgbClr val="0070C0"/>
                </a:solidFill>
                <a:latin typeface="Century Gothic" pitchFamily="34" charset="0"/>
              </a:rPr>
            </a:br>
            <a:r>
              <a:rPr lang="ru-RU" sz="3200" b="1" dirty="0" smtClean="0">
                <a:solidFill>
                  <a:srgbClr val="0070C0"/>
                </a:solidFill>
                <a:latin typeface="Century Gothic" pitchFamily="34" charset="0"/>
              </a:rPr>
              <a:t/>
            </a:r>
            <a:br>
              <a:rPr lang="ru-RU" sz="3200" b="1" dirty="0" smtClean="0">
                <a:solidFill>
                  <a:srgbClr val="0070C0"/>
                </a:solidFill>
                <a:latin typeface="Century Gothic" pitchFamily="34" charset="0"/>
              </a:rPr>
            </a:br>
            <a:r>
              <a:rPr lang="ru-RU" sz="3200" b="1" dirty="0">
                <a:solidFill>
                  <a:srgbClr val="0070C0"/>
                </a:solidFill>
                <a:latin typeface="Century Gothic" pitchFamily="34" charset="0"/>
              </a:rPr>
              <a:t/>
            </a:r>
            <a:br>
              <a:rPr lang="ru-RU" sz="3200" b="1" dirty="0">
                <a:solidFill>
                  <a:srgbClr val="0070C0"/>
                </a:solidFill>
                <a:latin typeface="Century Gothic" pitchFamily="34" charset="0"/>
              </a:rPr>
            </a:br>
            <a:r>
              <a:rPr lang="ru-RU" sz="3200" b="1" dirty="0">
                <a:solidFill>
                  <a:srgbClr val="0070C0"/>
                </a:solidFill>
                <a:latin typeface="Century Gothic" pitchFamily="34" charset="0"/>
              </a:rPr>
              <a:t/>
            </a:r>
            <a:br>
              <a:rPr lang="ru-RU" sz="3200" b="1" dirty="0">
                <a:solidFill>
                  <a:srgbClr val="0070C0"/>
                </a:solidFill>
                <a:latin typeface="Century Gothic" pitchFamily="34" charset="0"/>
              </a:rPr>
            </a:br>
            <a:r>
              <a:rPr lang="ru-RU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itchFamily="34" charset="0"/>
              </a:rPr>
              <a:t>Аленова </a:t>
            </a:r>
            <a:r>
              <a:rPr lang="ru-RU" sz="32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itchFamily="34" charset="0"/>
              </a:rPr>
              <a:t>Арике</a:t>
            </a:r>
            <a:r>
              <a:rPr lang="ru-RU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itchFamily="34" charset="0"/>
              </a:rPr>
              <a:t> </a:t>
            </a:r>
            <a:r>
              <a:rPr lang="ru-RU" sz="32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itchFamily="34" charset="0"/>
              </a:rPr>
              <a:t>Хамзовна</a:t>
            </a:r>
            <a:r>
              <a:rPr lang="ru-RU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itchFamily="34" charset="0"/>
              </a:rPr>
              <a:t/>
            </a:r>
            <a:br>
              <a:rPr lang="ru-RU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itchFamily="34" charset="0"/>
              </a:rPr>
            </a:br>
            <a:r>
              <a:rPr lang="ru-RU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itchFamily="34" charset="0"/>
              </a:rPr>
              <a:t>д.м.н., профессор</a:t>
            </a:r>
            <a:r>
              <a:rPr lang="ru-RU" sz="3200" b="1" dirty="0" smtClean="0">
                <a:solidFill>
                  <a:srgbClr val="0070C0"/>
                </a:solidFill>
                <a:latin typeface="Century Gothic" pitchFamily="34" charset="0"/>
              </a:rPr>
              <a:t/>
            </a:r>
            <a:br>
              <a:rPr lang="ru-RU" sz="3200" b="1" dirty="0" smtClean="0">
                <a:solidFill>
                  <a:srgbClr val="0070C0"/>
                </a:solidFill>
                <a:latin typeface="Century Gothic" pitchFamily="34" charset="0"/>
              </a:rPr>
            </a:br>
            <a:r>
              <a:rPr lang="ru-RU" sz="3200" b="1" dirty="0" smtClean="0">
                <a:solidFill>
                  <a:srgbClr val="0000FF"/>
                </a:solidFill>
                <a:latin typeface="Century Gothic" pitchFamily="34" charset="0"/>
              </a:rPr>
              <a:t/>
            </a:r>
            <a:br>
              <a:rPr lang="ru-RU" sz="3200" b="1" dirty="0" smtClean="0">
                <a:solidFill>
                  <a:srgbClr val="0000FF"/>
                </a:solidFill>
                <a:latin typeface="Century Gothic" pitchFamily="34" charset="0"/>
              </a:rPr>
            </a:br>
            <a:r>
              <a:rPr lang="ru-RU" sz="2400" b="1" dirty="0" smtClean="0">
                <a:solidFill>
                  <a:srgbClr val="0000FF"/>
                </a:solidFill>
                <a:latin typeface="Century Gothic" pitchFamily="34" charset="0"/>
              </a:rPr>
              <a:t/>
            </a:r>
            <a:br>
              <a:rPr lang="ru-RU" sz="2400" b="1" dirty="0" smtClean="0">
                <a:solidFill>
                  <a:srgbClr val="0000FF"/>
                </a:solidFill>
                <a:latin typeface="Century Gothic" pitchFamily="34" charset="0"/>
              </a:rPr>
            </a:br>
            <a:r>
              <a:rPr lang="ru-RU" sz="1800" dirty="0" smtClean="0">
                <a:solidFill>
                  <a:srgbClr val="0070C0"/>
                </a:solidFill>
                <a:latin typeface="Century Gothic" pitchFamily="34" charset="0"/>
              </a:rPr>
              <a:t>.</a:t>
            </a:r>
            <a:r>
              <a:rPr lang="ru-RU" sz="2200" dirty="0" smtClean="0">
                <a:solidFill>
                  <a:srgbClr val="0070C0"/>
                </a:solidFill>
                <a:latin typeface="Century Gothic" pitchFamily="34" charset="0"/>
              </a:rPr>
              <a:t> </a:t>
            </a:r>
            <a:r>
              <a:rPr lang="ru-RU" sz="3200" b="1" dirty="0" smtClean="0">
                <a:solidFill>
                  <a:srgbClr val="0000FF"/>
                </a:solidFill>
                <a:latin typeface="Century Gothic" pitchFamily="34" charset="0"/>
              </a:rPr>
              <a:t/>
            </a:r>
            <a:br>
              <a:rPr lang="ru-RU" sz="3200" b="1" dirty="0" smtClean="0">
                <a:solidFill>
                  <a:srgbClr val="0000FF"/>
                </a:solidFill>
                <a:latin typeface="Century Gothic" pitchFamily="34" charset="0"/>
              </a:rPr>
            </a:br>
            <a:endParaRPr lang="ru-RU" sz="3200" b="1" dirty="0">
              <a:solidFill>
                <a:srgbClr val="0000FF"/>
              </a:solidFill>
              <a:latin typeface="Century Gothic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160D4-FFD7-4565-A39C-370F1F84326D}" type="slidenum">
              <a:rPr lang="ru-RU" smtClean="0">
                <a:latin typeface="Century Gothic" pitchFamily="34" charset="0"/>
              </a:rPr>
              <a:t>1</a:t>
            </a:fld>
            <a:endParaRPr lang="ru-RU"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4697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Базы клинических исследований в </a:t>
            </a:r>
            <a:r>
              <a:rPr lang="ru-RU" b="1" dirty="0" smtClean="0"/>
              <a:t>РК </a:t>
            </a:r>
            <a:r>
              <a:rPr lang="ru-RU" sz="3100" b="1" dirty="0" smtClean="0"/>
              <a:t>(34 базы)</a:t>
            </a:r>
            <a:endParaRPr lang="ru-RU" sz="31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160D4-FFD7-4565-A39C-370F1F84326D}" type="slidenum">
              <a:rPr lang="ru-RU" smtClean="0"/>
              <a:t>10</a:t>
            </a:fld>
            <a:endParaRPr lang="ru-RU"/>
          </a:p>
        </p:txBody>
      </p:sp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20461649"/>
              </p:ext>
            </p:extLst>
          </p:nvPr>
        </p:nvGraphicFramePr>
        <p:xfrm>
          <a:off x="395536" y="1412776"/>
          <a:ext cx="8568952" cy="48165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63362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86800" cy="1066130"/>
          </a:xfrm>
        </p:spPr>
        <p:txBody>
          <a:bodyPr>
            <a:noAutofit/>
          </a:bodyPr>
          <a:lstStyle/>
          <a:p>
            <a:r>
              <a:rPr lang="ru-RU" sz="3200" b="1" dirty="0" smtClean="0"/>
              <a:t>Заявители клинических исследований ЛС и ИМН </a:t>
            </a:r>
            <a:br>
              <a:rPr lang="ru-RU" sz="3200" b="1" dirty="0" smtClean="0"/>
            </a:br>
            <a:r>
              <a:rPr lang="ru-RU" sz="2800" b="1" dirty="0" smtClean="0"/>
              <a:t>(9 месяцев 2016г.) 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160D4-FFD7-4565-A39C-370F1F84326D}" type="slidenum">
              <a:rPr lang="ru-RU" smtClean="0"/>
              <a:t>11</a:t>
            </a:fld>
            <a:endParaRPr lang="ru-RU"/>
          </a:p>
        </p:txBody>
      </p:sp>
      <p:graphicFrame>
        <p:nvGraphicFramePr>
          <p:cNvPr id="6" name="Group 11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96973296"/>
              </p:ext>
            </p:extLst>
          </p:nvPr>
        </p:nvGraphicFramePr>
        <p:xfrm>
          <a:off x="611560" y="1556792"/>
          <a:ext cx="8064896" cy="4863171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3251678"/>
                <a:gridCol w="504555"/>
                <a:gridCol w="3737697"/>
                <a:gridCol w="570966"/>
              </a:tblGrid>
              <a:tr h="49093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</a:rPr>
                        <a:t>Отечественные (14)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</a:rPr>
                        <a:t>Зарубежные (4)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248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ТОО «Павлодарский  фарм. завод»,  РК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ООО</a:t>
                      </a:r>
                      <a:r>
                        <a:rPr lang="ru-RU" sz="1600" b="1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«</a:t>
                      </a:r>
                      <a:r>
                        <a:rPr lang="ru-RU" sz="1600" b="1" kern="1200" baseline="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Эббви</a:t>
                      </a:r>
                      <a:r>
                        <a:rPr lang="ru-RU" sz="1600" b="1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»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horzOverflow="overflow"/>
                </a:tc>
              </a:tr>
              <a:tr h="6739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АО «</a:t>
                      </a:r>
                      <a:r>
                        <a:rPr lang="ru-RU" sz="16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Химфарм</a:t>
                      </a: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»</a:t>
                      </a:r>
                      <a:endParaRPr kumimoji="0" lang="ru-RU" sz="1600" b="1" u="none" strike="noStrike" cap="none" normalizeH="0" baseline="0" dirty="0" smtClean="0">
                        <a:ln>
                          <a:noFill/>
                        </a:ln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ru-RU" sz="1600" b="1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ООО «НПФ </a:t>
                      </a:r>
                      <a:r>
                        <a:rPr lang="ru-RU" sz="1600" b="1" kern="1200" baseline="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Материа</a:t>
                      </a:r>
                      <a:r>
                        <a:rPr lang="ru-RU" sz="1600" b="1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Медика Холдинг» 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/>
                </a:tc>
              </a:tr>
              <a:tr h="75871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РГП на ПХВ «Институт микробиологии и вирусологии»</a:t>
                      </a:r>
                      <a:endParaRPr kumimoji="0" lang="ru-RU" sz="1600" b="1" u="none" strike="noStrike" cap="none" normalizeH="0" baseline="0" dirty="0" smtClean="0">
                        <a:ln>
                          <a:noFill/>
                        </a:ln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/>
                </a:tc>
              </a:tr>
              <a:tr h="75871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РГП на ПХВ «НИИ проблем биологической безопасности»</a:t>
                      </a:r>
                      <a:endParaRPr kumimoji="0" lang="ru-RU" sz="1600" b="1" u="none" strike="noStrike" cap="none" normalizeH="0" baseline="0" dirty="0" smtClean="0">
                        <a:ln>
                          <a:noFill/>
                        </a:ln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/>
                </a:tc>
              </a:tr>
              <a:tr h="599541">
                <a:tc>
                  <a:txBody>
                    <a:bodyPr/>
                    <a:lstStyle/>
                    <a:p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РГП на ПХВ «Национальный центр </a:t>
                      </a:r>
                      <a:r>
                        <a:rPr lang="ru-RU" sz="1600" b="1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биотехнологий»</a:t>
                      </a:r>
                      <a:endParaRPr kumimoji="0" lang="ru-RU" sz="1600" b="1" u="none" strike="noStrike" cap="none" normalizeH="0" baseline="0" dirty="0" smtClean="0">
                        <a:ln>
                          <a:noFill/>
                        </a:ln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/>
                </a:tc>
              </a:tr>
              <a:tr h="75871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АО «</a:t>
                      </a:r>
                      <a:r>
                        <a:rPr lang="ru-RU" sz="16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Фитохимия</a:t>
                      </a: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» </a:t>
                      </a:r>
                      <a:endParaRPr kumimoji="0" lang="ru-RU" sz="1600" b="1" u="none" strike="noStrike" cap="none" normalizeH="0" baseline="0" dirty="0" smtClean="0">
                        <a:ln>
                          <a:noFill/>
                        </a:ln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kumimoji="0" lang="ru-RU" sz="1600" b="1" u="none" strike="noStrike" cap="none" normalizeH="0" baseline="0" dirty="0" smtClean="0">
                        <a:ln>
                          <a:noFill/>
                        </a:ln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3721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/>
              <a:t>Области применения лекарственных средств, изучаемых в КИ </a:t>
            </a:r>
            <a:br>
              <a:rPr lang="ru-RU" sz="3200" b="1" dirty="0"/>
            </a:br>
            <a:r>
              <a:rPr lang="ru-RU" sz="3200" b="1" dirty="0"/>
              <a:t>2014-2016гг.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160D4-FFD7-4565-A39C-370F1F84326D}" type="slidenum">
              <a:rPr lang="ru-RU" smtClean="0"/>
              <a:t>12</a:t>
            </a:fld>
            <a:endParaRPr lang="ru-RU"/>
          </a:p>
        </p:txBody>
      </p:sp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53847856"/>
              </p:ext>
            </p:extLst>
          </p:nvPr>
        </p:nvGraphicFramePr>
        <p:xfrm>
          <a:off x="683568" y="1916832"/>
          <a:ext cx="7992888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63745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\\server-do\Общая папка\Логотип 2015\для документов\SUO_Page_Empty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391" y="28591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3571" y="188640"/>
            <a:ext cx="8784976" cy="1008112"/>
          </a:xfrm>
        </p:spPr>
        <p:txBody>
          <a:bodyPr>
            <a:normAutofit/>
          </a:bodyPr>
          <a:lstStyle/>
          <a:p>
            <a:r>
              <a:rPr lang="ru-RU" sz="2700" b="1" dirty="0" smtClean="0">
                <a:latin typeface="Century Gothic" pitchFamily="34" charset="0"/>
                <a:ea typeface="ＭＳ Ｐゴシック" pitchFamily="34" charset="-128"/>
              </a:rPr>
              <a:t>Динамика и фазы КИ за </a:t>
            </a:r>
            <a:r>
              <a:rPr lang="ru-RU" sz="2700" b="1" dirty="0">
                <a:latin typeface="Century Gothic" pitchFamily="34" charset="0"/>
                <a:ea typeface="ＭＳ Ｐゴシック" pitchFamily="34" charset="-128"/>
              </a:rPr>
              <a:t>период с </a:t>
            </a:r>
            <a:r>
              <a:rPr lang="ru-RU" sz="2700" b="1" dirty="0" smtClean="0">
                <a:latin typeface="Century Gothic" pitchFamily="34" charset="0"/>
                <a:ea typeface="ＭＳ Ｐゴシック" pitchFamily="34" charset="-128"/>
              </a:rPr>
              <a:t>2013-2016 гг. </a:t>
            </a:r>
            <a:br>
              <a:rPr lang="ru-RU" sz="2700" b="1" dirty="0" smtClean="0">
                <a:latin typeface="Century Gothic" pitchFamily="34" charset="0"/>
                <a:ea typeface="ＭＳ Ｐゴシック" pitchFamily="34" charset="-128"/>
              </a:rPr>
            </a:br>
            <a:r>
              <a:rPr lang="ru-RU" sz="1600" b="1" dirty="0" smtClean="0">
                <a:latin typeface="Century Gothic" pitchFamily="34" charset="0"/>
                <a:ea typeface="ＭＳ Ｐゴシック" pitchFamily="34" charset="-128"/>
              </a:rPr>
              <a:t>(ККМФД МЗСР РК выдано </a:t>
            </a:r>
            <a:r>
              <a:rPr lang="ru-RU" sz="1600" b="1" kern="0" dirty="0" smtClean="0">
                <a:latin typeface="Century Gothic" pitchFamily="34" charset="0"/>
                <a:ea typeface="ＭＳ Ｐゴシック" pitchFamily="112" charset="-128"/>
              </a:rPr>
              <a:t>66</a:t>
            </a:r>
            <a:r>
              <a:rPr lang="ru-RU" sz="1600" b="1" kern="0" dirty="0" smtClean="0">
                <a:latin typeface="Century Gothic" pitchFamily="34" charset="0"/>
                <a:ea typeface="ＭＳ Ｐゴシック" pitchFamily="112" charset="-128"/>
                <a:cs typeface="ＭＳ Ｐゴシック" pitchFamily="112" charset="-128"/>
              </a:rPr>
              <a:t> разрешений на  проведение  КИ)</a:t>
            </a:r>
            <a:endParaRPr lang="ru-RU" sz="1600" b="1" dirty="0">
              <a:latin typeface="Century Gothic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160D4-FFD7-4565-A39C-370F1F84326D}" type="slidenum">
              <a:rPr lang="ru-RU" smtClean="0"/>
              <a:t>13</a:t>
            </a:fld>
            <a:endParaRPr lang="ru-RU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flipV="1">
            <a:off x="4427984" y="1844824"/>
            <a:ext cx="0" cy="4608512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Диаграмма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22432292"/>
              </p:ext>
            </p:extLst>
          </p:nvPr>
        </p:nvGraphicFramePr>
        <p:xfrm>
          <a:off x="107504" y="1268760"/>
          <a:ext cx="4176464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5" name="Диаграмма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54595722"/>
              </p:ext>
            </p:extLst>
          </p:nvPr>
        </p:nvGraphicFramePr>
        <p:xfrm>
          <a:off x="4211960" y="2060848"/>
          <a:ext cx="4572000" cy="46572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596777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server-do\Общая папка\Логотип 2015\для документов\SUO_Page_Empty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723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338" name="Заголовок 4"/>
          <p:cNvSpPr>
            <a:spLocks noGrp="1"/>
          </p:cNvSpPr>
          <p:nvPr>
            <p:ph type="title"/>
          </p:nvPr>
        </p:nvSpPr>
        <p:spPr>
          <a:xfrm>
            <a:off x="323528" y="548680"/>
            <a:ext cx="8712968" cy="791369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 smtClean="0">
                <a:solidFill>
                  <a:schemeClr val="tx1"/>
                </a:solidFill>
                <a:latin typeface="Century Gothic" pitchFamily="34" charset="0"/>
                <a:ea typeface="ＭＳ Ｐゴシック" pitchFamily="34" charset="-128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Century Gothic" pitchFamily="34" charset="0"/>
                <a:ea typeface="ＭＳ Ｐゴシック" pitchFamily="34" charset="-128"/>
              </a:rPr>
            </a:br>
            <a:r>
              <a:rPr lang="ru-RU" sz="2800" dirty="0" smtClean="0">
                <a:solidFill>
                  <a:schemeClr val="tx1"/>
                </a:solidFill>
                <a:latin typeface="Century Gothic" pitchFamily="34" charset="0"/>
                <a:ea typeface="ＭＳ Ｐゴシック" pitchFamily="34" charset="-128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Century Gothic" pitchFamily="34" charset="0"/>
                <a:ea typeface="ＭＳ Ｐゴシック" pitchFamily="34" charset="-128"/>
              </a:rPr>
            </a:br>
            <a:r>
              <a:rPr lang="ru-RU" sz="2800" dirty="0" smtClean="0">
                <a:solidFill>
                  <a:schemeClr val="tx1"/>
                </a:solidFill>
                <a:latin typeface="Century Gothic" pitchFamily="34" charset="0"/>
                <a:ea typeface="ＭＳ Ｐゴシック" pitchFamily="34" charset="-128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Century Gothic" pitchFamily="34" charset="0"/>
                <a:ea typeface="ＭＳ Ｐゴシック" pitchFamily="34" charset="-128"/>
              </a:rPr>
            </a:br>
            <a:r>
              <a:rPr lang="ru-RU" sz="2800" dirty="0" smtClean="0">
                <a:solidFill>
                  <a:schemeClr val="tx1"/>
                </a:solidFill>
                <a:latin typeface="Century Gothic" pitchFamily="34" charset="0"/>
                <a:ea typeface="ＭＳ Ｐゴシック" pitchFamily="34" charset="-128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Century Gothic" pitchFamily="34" charset="0"/>
                <a:ea typeface="ＭＳ Ｐゴシック" pitchFamily="34" charset="-128"/>
              </a:rPr>
            </a:br>
            <a:r>
              <a:rPr lang="ru-RU" sz="2800" dirty="0" smtClean="0">
                <a:solidFill>
                  <a:schemeClr val="tx1"/>
                </a:solidFill>
                <a:latin typeface="Century Gothic" pitchFamily="34" charset="0"/>
                <a:ea typeface="ＭＳ Ｐゴシック" pitchFamily="34" charset="-128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Century Gothic" pitchFamily="34" charset="0"/>
                <a:ea typeface="ＭＳ Ｐゴシック" pitchFamily="34" charset="-128"/>
              </a:rPr>
            </a:br>
            <a:r>
              <a:rPr lang="ru-RU" sz="2800" dirty="0" smtClean="0">
                <a:solidFill>
                  <a:schemeClr val="tx1"/>
                </a:solidFill>
                <a:latin typeface="Century Gothic" pitchFamily="34" charset="0"/>
                <a:ea typeface="ＭＳ Ｐゴシック" pitchFamily="34" charset="-128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Century Gothic" pitchFamily="34" charset="0"/>
                <a:ea typeface="ＭＳ Ｐゴシック" pitchFamily="34" charset="-128"/>
              </a:rPr>
            </a:br>
            <a:r>
              <a:rPr lang="ru-RU" sz="2800" dirty="0" smtClean="0">
                <a:solidFill>
                  <a:schemeClr val="tx1"/>
                </a:solidFill>
                <a:latin typeface="Century Gothic" pitchFamily="34" charset="0"/>
                <a:ea typeface="ＭＳ Ｐゴシック" pitchFamily="34" charset="-128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Century Gothic" pitchFamily="34" charset="0"/>
                <a:ea typeface="ＭＳ Ｐゴシック" pitchFamily="34" charset="-128"/>
              </a:rPr>
            </a:br>
            <a:r>
              <a:rPr lang="ru-RU" sz="2800" dirty="0" smtClean="0">
                <a:solidFill>
                  <a:schemeClr val="tx1"/>
                </a:solidFill>
                <a:latin typeface="Century Gothic" pitchFamily="34" charset="0"/>
                <a:ea typeface="ＭＳ Ｐゴシック" pitchFamily="34" charset="-128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Century Gothic" pitchFamily="34" charset="0"/>
                <a:ea typeface="ＭＳ Ｐゴシック" pitchFamily="34" charset="-128"/>
              </a:rPr>
            </a:br>
            <a:r>
              <a:rPr lang="ru-RU" sz="2800" dirty="0" smtClean="0">
                <a:solidFill>
                  <a:schemeClr val="tx1"/>
                </a:solidFill>
                <a:latin typeface="Century Gothic" pitchFamily="34" charset="0"/>
                <a:ea typeface="ＭＳ Ｐゴシック" pitchFamily="34" charset="-128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Century Gothic" pitchFamily="34" charset="0"/>
                <a:ea typeface="ＭＳ Ｐゴシック" pitchFamily="34" charset="-128"/>
              </a:rPr>
            </a:br>
            <a:r>
              <a:rPr lang="ru-RU" sz="2800" dirty="0" smtClean="0">
                <a:solidFill>
                  <a:schemeClr val="tx1"/>
                </a:solidFill>
                <a:latin typeface="Century Gothic" pitchFamily="34" charset="0"/>
                <a:ea typeface="ＭＳ Ｐゴシック" pitchFamily="34" charset="-128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Century Gothic" pitchFamily="34" charset="0"/>
                <a:ea typeface="ＭＳ Ｐゴシック" pitchFamily="34" charset="-128"/>
              </a:rPr>
            </a:br>
            <a:r>
              <a:rPr lang="ru-RU" sz="2800" dirty="0" smtClean="0">
                <a:solidFill>
                  <a:schemeClr val="tx1"/>
                </a:solidFill>
                <a:latin typeface="Century Gothic" pitchFamily="34" charset="0"/>
                <a:ea typeface="ＭＳ Ｐゴシック" pitchFamily="34" charset="-128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Century Gothic" pitchFamily="34" charset="0"/>
                <a:ea typeface="ＭＳ Ｐゴシック" pitchFamily="34" charset="-128"/>
              </a:rPr>
            </a:br>
            <a:r>
              <a:rPr lang="ru-RU" sz="2800" dirty="0" smtClean="0">
                <a:solidFill>
                  <a:schemeClr val="tx1"/>
                </a:solidFill>
                <a:latin typeface="Century Gothic" pitchFamily="34" charset="0"/>
                <a:ea typeface="ＭＳ Ｐゴシック" pitchFamily="34" charset="-128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Century Gothic" pitchFamily="34" charset="0"/>
                <a:ea typeface="ＭＳ Ｐゴシック" pitchFamily="34" charset="-128"/>
              </a:rPr>
            </a:br>
            <a:r>
              <a:rPr lang="ru-RU" sz="2800" dirty="0" smtClean="0">
                <a:solidFill>
                  <a:schemeClr val="tx1"/>
                </a:solidFill>
                <a:latin typeface="Century Gothic" pitchFamily="34" charset="0"/>
                <a:ea typeface="ＭＳ Ｐゴシック" pitchFamily="34" charset="-128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Century Gothic" pitchFamily="34" charset="0"/>
                <a:ea typeface="ＭＳ Ｐゴシック" pitchFamily="34" charset="-128"/>
              </a:rPr>
            </a:br>
            <a:r>
              <a:rPr lang="ru-RU" sz="2800" dirty="0" smtClean="0">
                <a:solidFill>
                  <a:schemeClr val="tx1"/>
                </a:solidFill>
                <a:latin typeface="Century Gothic" pitchFamily="34" charset="0"/>
                <a:ea typeface="ＭＳ Ｐゴシック" pitchFamily="34" charset="-128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Century Gothic" pitchFamily="34" charset="0"/>
                <a:ea typeface="ＭＳ Ｐゴシック" pitchFamily="34" charset="-128"/>
              </a:rPr>
            </a:br>
            <a:r>
              <a:rPr lang="ru-RU" sz="2800" dirty="0" smtClean="0">
                <a:solidFill>
                  <a:schemeClr val="tx1"/>
                </a:solidFill>
                <a:latin typeface="Century Gothic" pitchFamily="34" charset="0"/>
                <a:ea typeface="ＭＳ Ｐゴシック" pitchFamily="34" charset="-128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Century Gothic" pitchFamily="34" charset="0"/>
                <a:ea typeface="ＭＳ Ｐゴシック" pitchFamily="34" charset="-128"/>
              </a:rPr>
            </a:br>
            <a:r>
              <a:rPr lang="ru-RU" sz="2800" dirty="0" smtClean="0">
                <a:solidFill>
                  <a:schemeClr val="tx1"/>
                </a:solidFill>
                <a:latin typeface="Century Gothic" pitchFamily="34" charset="0"/>
                <a:ea typeface="ＭＳ Ｐゴシック" pitchFamily="34" charset="-128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Century Gothic" pitchFamily="34" charset="0"/>
                <a:ea typeface="ＭＳ Ｐゴシック" pitchFamily="34" charset="-128"/>
              </a:rPr>
            </a:br>
            <a:r>
              <a:rPr lang="ru-RU" sz="2800" dirty="0" smtClean="0">
                <a:solidFill>
                  <a:schemeClr val="tx1"/>
                </a:solidFill>
                <a:latin typeface="Century Gothic" pitchFamily="34" charset="0"/>
                <a:ea typeface="ＭＳ Ｐゴシック" pitchFamily="34" charset="-128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Century Gothic" pitchFamily="34" charset="0"/>
                <a:ea typeface="ＭＳ Ｐゴシック" pitchFamily="34" charset="-128"/>
              </a:rPr>
            </a:br>
            <a:r>
              <a:rPr lang="ru-RU" sz="2800" dirty="0" smtClean="0">
                <a:solidFill>
                  <a:schemeClr val="tx1"/>
                </a:solidFill>
                <a:latin typeface="Century Gothic" pitchFamily="34" charset="0"/>
                <a:ea typeface="ＭＳ Ｐゴシック" pitchFamily="34" charset="-128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Century Gothic" pitchFamily="34" charset="0"/>
                <a:ea typeface="ＭＳ Ｐゴシック" pitchFamily="34" charset="-128"/>
              </a:rPr>
            </a:br>
            <a:r>
              <a:rPr lang="ru-RU" sz="2800" dirty="0" smtClean="0">
                <a:solidFill>
                  <a:schemeClr val="tx1"/>
                </a:solidFill>
                <a:latin typeface="Century Gothic" pitchFamily="34" charset="0"/>
                <a:ea typeface="ＭＳ Ｐゴシック" pitchFamily="34" charset="-128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Century Gothic" pitchFamily="34" charset="0"/>
                <a:ea typeface="ＭＳ Ｐゴシック" pitchFamily="34" charset="-128"/>
              </a:rPr>
            </a:br>
            <a:r>
              <a:rPr lang="ru-RU" sz="2800" dirty="0" smtClean="0">
                <a:solidFill>
                  <a:schemeClr val="tx1"/>
                </a:solidFill>
                <a:latin typeface="Century Gothic" pitchFamily="34" charset="0"/>
                <a:ea typeface="ＭＳ Ｐゴシック" pitchFamily="34" charset="-128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Century Gothic" pitchFamily="34" charset="0"/>
                <a:ea typeface="ＭＳ Ｐゴシック" pitchFamily="34" charset="-128"/>
              </a:rPr>
            </a:br>
            <a:r>
              <a:rPr lang="ru-RU" sz="2800" dirty="0" smtClean="0">
                <a:solidFill>
                  <a:schemeClr val="tx1"/>
                </a:solidFill>
                <a:latin typeface="Century Gothic" pitchFamily="34" charset="0"/>
                <a:ea typeface="ＭＳ Ｐゴシック" pitchFamily="34" charset="-128"/>
              </a:rPr>
              <a:t>КИ одобренные ККМФД МЗСР РК</a:t>
            </a:r>
            <a:br>
              <a:rPr lang="ru-RU" sz="2800" dirty="0" smtClean="0">
                <a:solidFill>
                  <a:schemeClr val="tx1"/>
                </a:solidFill>
                <a:latin typeface="Century Gothic" pitchFamily="34" charset="0"/>
                <a:ea typeface="ＭＳ Ｐゴシック" pitchFamily="34" charset="-128"/>
              </a:rPr>
            </a:br>
            <a:r>
              <a:rPr lang="ru-RU" sz="2800" dirty="0" smtClean="0">
                <a:solidFill>
                  <a:schemeClr val="tx1"/>
                </a:solidFill>
                <a:latin typeface="Century Gothic" pitchFamily="34" charset="0"/>
                <a:ea typeface="ＭＳ Ｐゴシック" pitchFamily="34" charset="-128"/>
              </a:rPr>
              <a:t> с участием отечественных/международных производителей 2013-2016гг.</a:t>
            </a:r>
          </a:p>
        </p:txBody>
      </p:sp>
      <p:sp>
        <p:nvSpPr>
          <p:cNvPr id="14339" name="Текст 10"/>
          <p:cNvSpPr>
            <a:spLocks noGrp="1"/>
          </p:cNvSpPr>
          <p:nvPr>
            <p:ph type="body" sz="half" idx="2"/>
          </p:nvPr>
        </p:nvSpPr>
        <p:spPr>
          <a:xfrm>
            <a:off x="468313" y="1916831"/>
            <a:ext cx="2375495" cy="4258543"/>
          </a:xfrm>
        </p:spPr>
        <p:txBody>
          <a:bodyPr/>
          <a:lstStyle/>
          <a:p>
            <a:r>
              <a:rPr lang="ru-RU" sz="2800" b="1" dirty="0" smtClean="0">
                <a:solidFill>
                  <a:schemeClr val="tx1"/>
                </a:solidFill>
                <a:latin typeface="Century Gothic" pitchFamily="34" charset="0"/>
                <a:ea typeface="ＭＳ Ｐゴシック" pitchFamily="34" charset="-128"/>
              </a:rPr>
              <a:t>МКИ </a:t>
            </a:r>
            <a:r>
              <a:rPr lang="ru-RU" sz="1800" b="1" dirty="0" smtClean="0">
                <a:solidFill>
                  <a:schemeClr val="tx1"/>
                </a:solidFill>
                <a:latin typeface="Century Gothic" pitchFamily="34" charset="0"/>
                <a:ea typeface="ＭＳ Ｐゴシック" pitchFamily="34" charset="-128"/>
              </a:rPr>
              <a:t>- </a:t>
            </a:r>
            <a:r>
              <a:rPr lang="ru-RU" sz="1800" b="1" dirty="0" smtClean="0">
                <a:solidFill>
                  <a:srgbClr val="0000FF"/>
                </a:solidFill>
                <a:latin typeface="Century Gothic" pitchFamily="34" charset="0"/>
                <a:ea typeface="ＭＳ Ｐゴシック" pitchFamily="34" charset="-128"/>
              </a:rPr>
              <a:t>Международные  клинические исследования</a:t>
            </a:r>
          </a:p>
          <a:p>
            <a:endParaRPr lang="ru-RU" sz="1800" b="1" dirty="0" smtClean="0">
              <a:solidFill>
                <a:schemeClr val="tx1"/>
              </a:solidFill>
              <a:latin typeface="Century Gothic" pitchFamily="34" charset="0"/>
              <a:ea typeface="ＭＳ Ｐゴシック" pitchFamily="34" charset="-128"/>
            </a:endParaRPr>
          </a:p>
          <a:p>
            <a:r>
              <a:rPr lang="ru-RU" sz="2800" b="1" dirty="0" smtClean="0">
                <a:solidFill>
                  <a:schemeClr val="tx1"/>
                </a:solidFill>
                <a:latin typeface="Century Gothic" pitchFamily="34" charset="0"/>
                <a:ea typeface="ＭＳ Ｐゴシック" pitchFamily="34" charset="-128"/>
              </a:rPr>
              <a:t>КИ</a:t>
            </a:r>
            <a:r>
              <a:rPr lang="ru-RU" sz="1800" b="1" dirty="0" smtClean="0">
                <a:solidFill>
                  <a:schemeClr val="tx1"/>
                </a:solidFill>
                <a:latin typeface="Century Gothic" pitchFamily="34" charset="0"/>
                <a:ea typeface="ＭＳ Ｐゴシック" pitchFamily="34" charset="-128"/>
              </a:rPr>
              <a:t> – </a:t>
            </a:r>
            <a:r>
              <a:rPr lang="ru-RU" sz="1800" b="1" dirty="0" smtClean="0">
                <a:solidFill>
                  <a:srgbClr val="0000FF"/>
                </a:solidFill>
                <a:latin typeface="Century Gothic" pitchFamily="34" charset="0"/>
                <a:ea typeface="ＭＳ Ｐゴシック" pitchFamily="34" charset="-128"/>
              </a:rPr>
              <a:t>Клинические исследования ЛС отечественных производителей</a:t>
            </a:r>
          </a:p>
          <a:p>
            <a:endParaRPr lang="ru-RU" sz="1800" b="1" dirty="0" smtClean="0">
              <a:solidFill>
                <a:schemeClr val="tx1"/>
              </a:solidFill>
              <a:latin typeface="Century Gothic" pitchFamily="34" charset="0"/>
              <a:ea typeface="ＭＳ Ｐゴシック" pitchFamily="34" charset="-128"/>
            </a:endParaRPr>
          </a:p>
        </p:txBody>
      </p:sp>
      <p:graphicFrame>
        <p:nvGraphicFramePr>
          <p:cNvPr id="8" name="Диаграм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23603425"/>
              </p:ext>
            </p:extLst>
          </p:nvPr>
        </p:nvGraphicFramePr>
        <p:xfrm>
          <a:off x="3275856" y="1700808"/>
          <a:ext cx="5616624" cy="48965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26315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000"/>
    </mc:Choice>
    <mc:Fallback xmlns="">
      <p:transition spd="slow" advTm="8000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\\server-do\Общая папка\Логотип 2015\для документов\SUO_Page_Empty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723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332656"/>
            <a:ext cx="8784976" cy="1008112"/>
          </a:xfrm>
        </p:spPr>
        <p:txBody>
          <a:bodyPr>
            <a:normAutofit fontScale="90000"/>
          </a:bodyPr>
          <a:lstStyle/>
          <a:p>
            <a:r>
              <a:rPr lang="ru-RU" sz="2700" b="1" dirty="0" err="1" smtClean="0">
                <a:latin typeface="Century Gothic" pitchFamily="34" charset="0"/>
                <a:ea typeface="ＭＳ Ｐゴシック" pitchFamily="34" charset="-128"/>
              </a:rPr>
              <a:t>Биоаналитические</a:t>
            </a:r>
            <a:r>
              <a:rPr lang="ru-RU" sz="2700" b="1" dirty="0" smtClean="0">
                <a:latin typeface="Century Gothic" pitchFamily="34" charset="0"/>
                <a:ea typeface="ＭＳ Ｐゴシック" pitchFamily="34" charset="-128"/>
              </a:rPr>
              <a:t> исследования при проведении исследований биоэквивалентности </a:t>
            </a:r>
            <a:r>
              <a:rPr lang="ru-RU" sz="2700" b="1" dirty="0" smtClean="0">
                <a:latin typeface="Century Gothic" pitchFamily="34" charset="0"/>
              </a:rPr>
              <a:t/>
            </a:r>
            <a:br>
              <a:rPr lang="ru-RU" sz="2700" b="1" dirty="0" smtClean="0">
                <a:latin typeface="Century Gothic" pitchFamily="34" charset="0"/>
              </a:rPr>
            </a:br>
            <a:r>
              <a:rPr lang="ru-RU" sz="2700" b="1" dirty="0" smtClean="0">
                <a:latin typeface="Century Gothic" pitchFamily="34" charset="0"/>
                <a:ea typeface="ＭＳ Ｐゴシック" pitchFamily="34" charset="-128"/>
              </a:rPr>
              <a:t>за период с 2013 по 2016 </a:t>
            </a:r>
            <a:r>
              <a:rPr lang="ru-RU" sz="2700" b="1" dirty="0" err="1" smtClean="0">
                <a:latin typeface="Century Gothic" pitchFamily="34" charset="0"/>
                <a:ea typeface="ＭＳ Ｐゴシック" pitchFamily="34" charset="-128"/>
              </a:rPr>
              <a:t>г.г</a:t>
            </a:r>
            <a:r>
              <a:rPr lang="ru-RU" sz="2700" b="1" dirty="0" smtClean="0">
                <a:latin typeface="Century Gothic" pitchFamily="34" charset="0"/>
                <a:ea typeface="ＭＳ Ｐゴシック" pitchFamily="34" charset="-128"/>
              </a:rPr>
              <a:t>.  </a:t>
            </a:r>
            <a:endParaRPr lang="ru-RU" sz="2700" b="1" dirty="0">
              <a:latin typeface="Century Gothic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160D4-FFD7-4565-A39C-370F1F84326D}" type="slidenum">
              <a:rPr lang="ru-RU" smtClean="0"/>
              <a:t>15</a:t>
            </a:fld>
            <a:endParaRPr lang="ru-RU"/>
          </a:p>
        </p:txBody>
      </p:sp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71237351"/>
              </p:ext>
            </p:extLst>
          </p:nvPr>
        </p:nvGraphicFramePr>
        <p:xfrm>
          <a:off x="611560" y="1628800"/>
          <a:ext cx="7704856" cy="4824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84435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\\server-do\Общая папка\Логотип 2015\для документов\SUO_Page_Empty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864096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0000FF"/>
                </a:solidFill>
                <a:latin typeface="Century Gothic" pitchFamily="34" charset="0"/>
              </a:rPr>
              <a:t>Клиническая база для проведения клинических исследований должна пройти аккредитацию</a:t>
            </a:r>
            <a:endParaRPr lang="ru-RU" sz="2400" b="1" dirty="0">
              <a:solidFill>
                <a:srgbClr val="0000FF"/>
              </a:solidFill>
              <a:latin typeface="Century Gothic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b="1" dirty="0"/>
              <a:t>	</a:t>
            </a:r>
            <a:r>
              <a:rPr lang="ru-RU" sz="2400" b="1" dirty="0" smtClean="0"/>
              <a:t>Необходимо иметь:</a:t>
            </a:r>
          </a:p>
          <a:p>
            <a:pPr marL="0" indent="0">
              <a:buNone/>
            </a:pPr>
            <a:endParaRPr lang="ru-RU" sz="1800" b="1" dirty="0" smtClean="0"/>
          </a:p>
          <a:p>
            <a:pPr marL="0" indent="0">
              <a:buNone/>
            </a:pPr>
            <a:endParaRPr lang="ru-RU" sz="1800" b="1" dirty="0" smtClean="0"/>
          </a:p>
          <a:p>
            <a:pPr marL="0" indent="0">
              <a:buNone/>
            </a:pPr>
            <a:endParaRPr lang="ru-RU" sz="1800" b="1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380817717"/>
              </p:ext>
            </p:extLst>
          </p:nvPr>
        </p:nvGraphicFramePr>
        <p:xfrm>
          <a:off x="971600" y="1556792"/>
          <a:ext cx="7416824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160D4-FFD7-4565-A39C-370F1F84326D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253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\\server-do\Общая папка\Логотип 2015\для документов\SUO_Page_Empty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2285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4848" y="116632"/>
            <a:ext cx="8229600" cy="648072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0000FF"/>
                </a:solidFill>
                <a:latin typeface="Century Gothic" pitchFamily="34" charset="0"/>
              </a:rPr>
              <a:t/>
            </a:r>
            <a:br>
              <a:rPr lang="ru-RU" sz="2800" b="1" dirty="0" smtClean="0">
                <a:solidFill>
                  <a:srgbClr val="0000FF"/>
                </a:solidFill>
                <a:latin typeface="Century Gothic" pitchFamily="34" charset="0"/>
              </a:rPr>
            </a:br>
            <a:r>
              <a:rPr lang="ru-RU" sz="2800" b="1" dirty="0" smtClean="0">
                <a:solidFill>
                  <a:srgbClr val="0000FF"/>
                </a:solidFill>
                <a:latin typeface="Century Gothic" pitchFamily="34" charset="0"/>
              </a:rPr>
              <a:t>Контроль за проведением КИ</a:t>
            </a:r>
            <a:endParaRPr lang="ru-RU" sz="2800" dirty="0">
              <a:solidFill>
                <a:srgbClr val="0000FF"/>
              </a:solidFill>
              <a:latin typeface="Century Gothic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85492" y="836712"/>
            <a:ext cx="843498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ru-RU" b="1" dirty="0" smtClean="0">
                <a:solidFill>
                  <a:prstClr val="black"/>
                </a:solidFill>
                <a:latin typeface="Century Gothic" pitchFamily="34" charset="0"/>
              </a:rPr>
              <a:t>Уполномоченным органом с привлечением </a:t>
            </a:r>
            <a:r>
              <a:rPr lang="ru-RU" b="1" dirty="0">
                <a:latin typeface="Century Gothic" pitchFamily="34" charset="0"/>
              </a:rPr>
              <a:t>специалистов экспертной организации, имеющих опыт в вопросах организации и проведения </a:t>
            </a:r>
            <a:r>
              <a:rPr lang="ru-RU" b="1" dirty="0" smtClean="0">
                <a:latin typeface="Century Gothic" pitchFamily="34" charset="0"/>
              </a:rPr>
              <a:t>КИ, </a:t>
            </a:r>
            <a:r>
              <a:rPr lang="ru-RU" b="1" dirty="0">
                <a:latin typeface="Century Gothic" pitchFamily="34" charset="0"/>
              </a:rPr>
              <a:t>а также не зависящих от субъектов исследования и не </a:t>
            </a:r>
            <a:r>
              <a:rPr lang="ru-RU" b="1" dirty="0" smtClean="0">
                <a:latin typeface="Century Gothic" pitchFamily="34" charset="0"/>
              </a:rPr>
              <a:t>участвующих </a:t>
            </a:r>
            <a:r>
              <a:rPr lang="ru-RU" b="1" dirty="0">
                <a:latin typeface="Century Gothic" pitchFamily="34" charset="0"/>
              </a:rPr>
              <a:t>в </a:t>
            </a:r>
            <a:r>
              <a:rPr lang="ru-RU" b="1" dirty="0" smtClean="0">
                <a:latin typeface="Century Gothic" pitchFamily="34" charset="0"/>
              </a:rPr>
              <a:t>исследованиях, проводится инспекция КБ и КИ.</a:t>
            </a:r>
          </a:p>
          <a:p>
            <a:r>
              <a:rPr lang="ru-RU" b="1" dirty="0" smtClean="0">
                <a:latin typeface="Century Gothic" pitchFamily="34" charset="0"/>
              </a:rPr>
              <a:t> </a:t>
            </a:r>
            <a:endParaRPr lang="ru-RU" sz="1600" b="1" dirty="0" smtClean="0">
              <a:latin typeface="Century Gothic" pitchFamily="34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ru-RU" sz="1600" b="1" dirty="0" smtClean="0">
                <a:latin typeface="Century Gothic" pitchFamily="34" charset="0"/>
              </a:rPr>
              <a:t>Инспекция КИ проводится </a:t>
            </a:r>
            <a:r>
              <a:rPr lang="ru-RU" sz="1600" b="1" dirty="0">
                <a:latin typeface="Century Gothic" pitchFamily="34" charset="0"/>
              </a:rPr>
              <a:t>планово и </a:t>
            </a:r>
            <a:r>
              <a:rPr lang="ru-RU" sz="1600" b="1" dirty="0" smtClean="0">
                <a:latin typeface="Century Gothic" pitchFamily="34" charset="0"/>
              </a:rPr>
              <a:t>внепланово. </a:t>
            </a:r>
            <a:r>
              <a:rPr lang="ru-RU" sz="1600" b="1" dirty="0">
                <a:latin typeface="Century Gothic" pitchFamily="34" charset="0"/>
              </a:rPr>
              <a:t/>
            </a:r>
            <a:br>
              <a:rPr lang="ru-RU" sz="1600" b="1" dirty="0">
                <a:latin typeface="Century Gothic" pitchFamily="34" charset="0"/>
              </a:rPr>
            </a:br>
            <a:endParaRPr lang="ru-RU" sz="1600" b="1" dirty="0">
              <a:latin typeface="Century Gothic" pitchFamily="34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ru-RU" sz="1600" b="1" dirty="0" smtClean="0">
                <a:latin typeface="Century Gothic" pitchFamily="34" charset="0"/>
              </a:rPr>
              <a:t>Инспекция КИ проводится </a:t>
            </a:r>
            <a:r>
              <a:rPr lang="ru-RU" sz="1600" b="1" dirty="0">
                <a:latin typeface="Century Gothic" pitchFamily="34" charset="0"/>
              </a:rPr>
              <a:t>не ранее, чем через четырнадцать календарных дней после письменного извещения клинической базы или заказчика</a:t>
            </a:r>
            <a:r>
              <a:rPr lang="ru-RU" sz="1600" b="1" dirty="0" smtClean="0">
                <a:latin typeface="Century Gothic" pitchFamily="34" charset="0"/>
              </a:rPr>
              <a:t>.</a:t>
            </a:r>
          </a:p>
          <a:p>
            <a:pPr marL="285750" indent="-285750">
              <a:buFont typeface="Wingdings" pitchFamily="2" charset="2"/>
              <a:buChar char="Ø"/>
            </a:pPr>
            <a:endParaRPr lang="ru-RU" sz="1600" b="1" dirty="0">
              <a:latin typeface="Century Gothic" pitchFamily="34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ru-RU" sz="1600" b="1" dirty="0" smtClean="0">
                <a:solidFill>
                  <a:srgbClr val="002060"/>
                </a:solidFill>
                <a:latin typeface="Century Gothic" pitchFamily="34" charset="0"/>
              </a:rPr>
              <a:t>2014 год</a:t>
            </a:r>
          </a:p>
          <a:p>
            <a:pPr marL="285750" indent="-285750">
              <a:buFont typeface="Wingdings" pitchFamily="2" charset="2"/>
              <a:buChar char="Ø"/>
            </a:pPr>
            <a:endParaRPr lang="ru-RU" sz="1600" b="1" dirty="0">
              <a:latin typeface="Century Gothic" pitchFamily="34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ru-RU" sz="1600" b="1" dirty="0" smtClean="0">
                <a:latin typeface="Century Gothic" pitchFamily="34" charset="0"/>
              </a:rPr>
              <a:t>Проведена инспекция  </a:t>
            </a:r>
            <a:r>
              <a:rPr lang="ru-RU" sz="1600" b="1" dirty="0" smtClean="0">
                <a:solidFill>
                  <a:srgbClr val="FF0000"/>
                </a:solidFill>
                <a:latin typeface="Century Gothic" pitchFamily="34" charset="0"/>
              </a:rPr>
              <a:t>9 КБ  и  17 КИ </a:t>
            </a:r>
          </a:p>
          <a:p>
            <a:pPr marL="285750" indent="-285750">
              <a:buFont typeface="Wingdings" pitchFamily="2" charset="2"/>
              <a:buChar char="Ø"/>
            </a:pPr>
            <a:endParaRPr lang="ru-RU" sz="1600" b="1" dirty="0">
              <a:latin typeface="Century Gothic" pitchFamily="34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ru-RU" sz="1600" b="1" dirty="0" smtClean="0">
                <a:solidFill>
                  <a:srgbClr val="002060"/>
                </a:solidFill>
                <a:latin typeface="Century Gothic" pitchFamily="34" charset="0"/>
              </a:rPr>
              <a:t>2015 год</a:t>
            </a:r>
          </a:p>
          <a:p>
            <a:pPr marL="285750" indent="-285750">
              <a:buFont typeface="Wingdings" pitchFamily="2" charset="2"/>
              <a:buChar char="Ø"/>
            </a:pPr>
            <a:endParaRPr lang="ru-RU" sz="1600" b="1" dirty="0">
              <a:latin typeface="Century Gothic" pitchFamily="34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ru-RU" sz="1600" b="1" dirty="0">
                <a:latin typeface="Century Gothic" pitchFamily="34" charset="0"/>
              </a:rPr>
              <a:t>Проведена инспекция </a:t>
            </a:r>
            <a:r>
              <a:rPr lang="ru-RU" sz="1600" b="1" dirty="0" smtClean="0">
                <a:latin typeface="Century Gothic" pitchFamily="34" charset="0"/>
              </a:rPr>
              <a:t> </a:t>
            </a:r>
            <a:r>
              <a:rPr lang="ru-RU" sz="1600" b="1" dirty="0" smtClean="0">
                <a:solidFill>
                  <a:srgbClr val="FF0000"/>
                </a:solidFill>
                <a:latin typeface="Century Gothic" pitchFamily="34" charset="0"/>
              </a:rPr>
              <a:t>8  КИ</a:t>
            </a:r>
          </a:p>
          <a:p>
            <a:endParaRPr lang="ru-RU" sz="1600" b="1" dirty="0" smtClean="0">
              <a:solidFill>
                <a:srgbClr val="FF0000"/>
              </a:solidFill>
              <a:latin typeface="Century Gothic" pitchFamily="34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Century Gothic" pitchFamily="34" charset="0"/>
              </a:rPr>
              <a:t>2016 год 9 месяцев</a:t>
            </a:r>
          </a:p>
          <a:p>
            <a:pPr marL="285750" indent="-285750">
              <a:buFont typeface="Wingdings" pitchFamily="2" charset="2"/>
              <a:buChar char="Ø"/>
            </a:pPr>
            <a:endParaRPr lang="ru-RU" sz="1600" b="1" dirty="0">
              <a:solidFill>
                <a:schemeClr val="tx2">
                  <a:lumMod val="75000"/>
                </a:schemeClr>
              </a:solidFill>
              <a:latin typeface="Century Gothic" pitchFamily="34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ru-RU" sz="1600" b="1" dirty="0" smtClean="0">
                <a:latin typeface="Century Gothic" pitchFamily="34" charset="0"/>
              </a:rPr>
              <a:t>Проведена инспекция </a:t>
            </a:r>
            <a:r>
              <a:rPr lang="en-US" sz="1600" b="1" dirty="0" smtClean="0">
                <a:solidFill>
                  <a:srgbClr val="FF0000"/>
                </a:solidFill>
                <a:latin typeface="Century Gothic" pitchFamily="34" charset="0"/>
              </a:rPr>
              <a:t>4 </a:t>
            </a:r>
            <a:r>
              <a:rPr lang="ru-RU" sz="1600" b="1" dirty="0" smtClean="0">
                <a:solidFill>
                  <a:srgbClr val="FF0000"/>
                </a:solidFill>
                <a:latin typeface="Century Gothic" pitchFamily="34" charset="0"/>
              </a:rPr>
              <a:t>КБ и 8 </a:t>
            </a:r>
            <a:r>
              <a:rPr lang="ru-RU" sz="1600" b="1" dirty="0" smtClean="0">
                <a:solidFill>
                  <a:srgbClr val="FF0000"/>
                </a:solidFill>
                <a:latin typeface="Century Gothic" pitchFamily="34" charset="0"/>
              </a:rPr>
              <a:t>КИ </a:t>
            </a:r>
          </a:p>
          <a:p>
            <a:endParaRPr lang="ru-RU" sz="1600" b="1" dirty="0">
              <a:solidFill>
                <a:srgbClr val="FF0000"/>
              </a:solidFill>
              <a:latin typeface="Century Gothic" pitchFamily="34" charset="0"/>
            </a:endParaRPr>
          </a:p>
          <a:p>
            <a:endParaRPr lang="ru-RU" sz="1600" b="1" dirty="0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160D4-FFD7-4565-A39C-370F1F84326D}" type="slidenum">
              <a:rPr lang="ru-RU" smtClean="0">
                <a:solidFill>
                  <a:prstClr val="black">
                    <a:tint val="75000"/>
                  </a:prstClr>
                </a:solidFill>
                <a:latin typeface="Century Gothic" pitchFamily="34" charset="0"/>
              </a:rPr>
              <a:pPr/>
              <a:t>17</a:t>
            </a:fld>
            <a:endParaRPr lang="ru-RU">
              <a:solidFill>
                <a:prstClr val="black">
                  <a:tint val="75000"/>
                </a:prstClr>
              </a:solidFill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757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404664"/>
            <a:ext cx="8229600" cy="1143000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rgbClr val="0000FF"/>
                </a:solidFill>
                <a:latin typeface="Century Gothic" pitchFamily="34" charset="0"/>
              </a:rPr>
              <a:t>Основные замечания </a:t>
            </a:r>
            <a:r>
              <a:rPr lang="ru-RU" sz="3600" b="1" dirty="0" smtClean="0">
                <a:solidFill>
                  <a:srgbClr val="0000FF"/>
                </a:solidFill>
                <a:latin typeface="Century Gothic" pitchFamily="34" charset="0"/>
              </a:rPr>
              <a:t>при экспертизе протокола  КИ:</a:t>
            </a:r>
            <a:br>
              <a:rPr lang="ru-RU" sz="3600" b="1" dirty="0" smtClean="0">
                <a:solidFill>
                  <a:srgbClr val="0000FF"/>
                </a:solidFill>
                <a:latin typeface="Century Gothic" pitchFamily="34" charset="0"/>
              </a:rPr>
            </a:b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отсутствует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оглавление;</a:t>
            </a:r>
          </a:p>
          <a:p>
            <a:pPr>
              <a:defRPr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не отражен раздел 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«Анализ данных и статистика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»;</a:t>
            </a:r>
          </a:p>
          <a:p>
            <a:pPr>
              <a:defRPr/>
            </a:pP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тсутствует информация  о сроках (дни/недели) проведения КИ;</a:t>
            </a:r>
          </a:p>
          <a:p>
            <a:pPr>
              <a:defRPr/>
            </a:pP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е четко определен дизайн исследования;</a:t>
            </a:r>
          </a:p>
          <a:p>
            <a:pPr lvl="0"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недостаточно конкретно отражены задачи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исследования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19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недостаточно отражены критерии включения/критерии 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включения согласно исследованию;</a:t>
            </a:r>
          </a:p>
          <a:p>
            <a:pPr>
              <a:defRPr/>
            </a:pPr>
            <a:r>
              <a:rPr lang="ru-RU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список литературы не соответствует содержанию </a:t>
            </a:r>
            <a:r>
              <a:rPr lang="ru-RU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протокола;</a:t>
            </a:r>
            <a:endParaRPr lang="ru-RU" sz="18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  <a:defRPr/>
            </a:pPr>
            <a:r>
              <a:rPr lang="ru-RU" sz="1900" i="1" dirty="0" smtClean="0">
                <a:solidFill>
                  <a:srgbClr val="FF0000"/>
                </a:solidFill>
              </a:rPr>
              <a:t>Необходимо:</a:t>
            </a:r>
          </a:p>
          <a:p>
            <a:pPr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сравнивать 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тест-препарат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оригинальным  ЛС;</a:t>
            </a:r>
          </a:p>
          <a:p>
            <a:pPr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казывать одну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патологию согласно МКБ 10 для объективной статистической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оценки</a:t>
            </a:r>
          </a:p>
          <a:p>
            <a:pPr>
              <a:defRPr/>
            </a:pPr>
            <a:endParaRPr lang="ru-RU" dirty="0"/>
          </a:p>
          <a:p>
            <a:pPr>
              <a:defRPr/>
            </a:pPr>
            <a:endParaRPr lang="ru-RU" dirty="0" smtClean="0"/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160D4-FFD7-4565-A39C-370F1F84326D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3682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Протокол КИ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Титульный лист:</a:t>
            </a:r>
          </a:p>
          <a:p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название исследования;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идентификационный код протокола и дата (любая поправка к протоколу должна иметь номер и дату);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фаза/вид исследования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Информация о Заказчике и исполнителях:</a:t>
            </a:r>
          </a:p>
          <a:p>
            <a:pPr algn="just"/>
            <a:r>
              <a:rPr lang="ru-RU" sz="2000" u="sng" dirty="0" smtClean="0">
                <a:latin typeface="Times New Roman" pitchFamily="18" charset="0"/>
                <a:cs typeface="Times New Roman" pitchFamily="18" charset="0"/>
              </a:rPr>
              <a:t>название </a:t>
            </a:r>
            <a:r>
              <a:rPr lang="ru-RU" sz="2000" u="sng" dirty="0">
                <a:latin typeface="Times New Roman" pitchFamily="18" charset="0"/>
                <a:cs typeface="Times New Roman" pitchFamily="18" charset="0"/>
              </a:rPr>
              <a:t>и адреса клинических лабораторий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других клинических, диагностических отделений и/или других медицинских организаций, которые принимают участие в исследовании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Содержание протокола: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критерии включения/исключения;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описание схемы лечения в основной и контрольной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группах(протоколы);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изучаемые параметры;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u="sng" dirty="0">
                <a:latin typeface="Times New Roman" pitchFamily="18" charset="0"/>
                <a:cs typeface="Times New Roman" pitchFamily="18" charset="0"/>
              </a:rPr>
              <a:t>критерии оценки </a:t>
            </a:r>
            <a:r>
              <a:rPr lang="ru-RU" sz="2000" u="sng" dirty="0" smtClean="0">
                <a:latin typeface="Times New Roman" pitchFamily="18" charset="0"/>
                <a:cs typeface="Times New Roman" pitchFamily="18" charset="0"/>
              </a:rPr>
              <a:t>эффективности; (современные разработки)</a:t>
            </a:r>
            <a:endParaRPr lang="ru-RU" sz="2000" u="sng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критерии оценки безопасности;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график исследования.</a:t>
            </a:r>
          </a:p>
          <a:p>
            <a:pPr algn="just"/>
            <a:endParaRPr lang="ru-RU" sz="2000" b="1" i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90374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\\server-do\Общая папка\Логотип 2015\для документов\SUO_Page_Empty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2285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229600" cy="648072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0000FF"/>
                </a:solidFill>
                <a:latin typeface="Century Gothic" pitchFamily="34" charset="0"/>
              </a:rPr>
              <a:t/>
            </a:r>
            <a:br>
              <a:rPr lang="ru-RU" sz="2400" b="1" dirty="0" smtClean="0">
                <a:solidFill>
                  <a:srgbClr val="0000FF"/>
                </a:solidFill>
                <a:latin typeface="Century Gothic" pitchFamily="34" charset="0"/>
              </a:rPr>
            </a:br>
            <a:r>
              <a:rPr lang="ru-RU" sz="2400" b="1" dirty="0" smtClean="0">
                <a:solidFill>
                  <a:srgbClr val="0000FF"/>
                </a:solidFill>
                <a:latin typeface="Century Gothic" pitchFamily="34" charset="0"/>
              </a:rPr>
              <a:t> КИ </a:t>
            </a:r>
            <a:r>
              <a:rPr lang="ru-RU" sz="2400" b="1" dirty="0">
                <a:solidFill>
                  <a:srgbClr val="0000FF"/>
                </a:solidFill>
                <a:latin typeface="Century Gothic" pitchFamily="34" charset="0"/>
              </a:rPr>
              <a:t>в рамках регистрации ЛС на общем рынке ЕАЭС </a:t>
            </a:r>
            <a:br>
              <a:rPr lang="ru-RU" sz="2400" b="1" dirty="0">
                <a:solidFill>
                  <a:srgbClr val="0000FF"/>
                </a:solidFill>
                <a:latin typeface="Century Gothic" pitchFamily="34" charset="0"/>
              </a:rPr>
            </a:br>
            <a:endParaRPr lang="ru-RU" sz="2400" dirty="0">
              <a:solidFill>
                <a:srgbClr val="0000FF"/>
              </a:solidFill>
              <a:latin typeface="Century Gothic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85492" y="980728"/>
            <a:ext cx="871296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Century Gothic" pitchFamily="34" charset="0"/>
              </a:rPr>
              <a:t>При </a:t>
            </a:r>
            <a:r>
              <a:rPr lang="ru-RU" b="1" dirty="0">
                <a:latin typeface="Century Gothic" pitchFamily="34" charset="0"/>
              </a:rPr>
              <a:t>регистрации рассматриваются </a:t>
            </a:r>
            <a:r>
              <a:rPr lang="ru-RU" b="1" dirty="0" smtClean="0">
                <a:solidFill>
                  <a:srgbClr val="FF0000"/>
                </a:solidFill>
                <a:latin typeface="Century Gothic" pitchFamily="34" charset="0"/>
              </a:rPr>
              <a:t>отчеты </a:t>
            </a:r>
            <a:r>
              <a:rPr lang="ru-RU" b="1" dirty="0">
                <a:solidFill>
                  <a:srgbClr val="FF0000"/>
                </a:solidFill>
                <a:latin typeface="Century Gothic" pitchFamily="34" charset="0"/>
              </a:rPr>
              <a:t>о проведенных </a:t>
            </a:r>
            <a:r>
              <a:rPr lang="ru-RU" b="1" dirty="0" smtClean="0">
                <a:solidFill>
                  <a:srgbClr val="FF0000"/>
                </a:solidFill>
                <a:latin typeface="Century Gothic" pitchFamily="34" charset="0"/>
              </a:rPr>
              <a:t>КИ</a:t>
            </a:r>
            <a:r>
              <a:rPr lang="ru-RU" b="1" dirty="0" smtClean="0">
                <a:latin typeface="Century Gothic" pitchFamily="34" charset="0"/>
              </a:rPr>
              <a:t>, если:</a:t>
            </a:r>
          </a:p>
          <a:p>
            <a:pPr marL="342900" indent="-342900">
              <a:buAutoNum type="arabicParenR"/>
            </a:pPr>
            <a:r>
              <a:rPr lang="ru-RU" b="1" dirty="0" smtClean="0">
                <a:latin typeface="Century Gothic" pitchFamily="34" charset="0"/>
              </a:rPr>
              <a:t>КИ проведены </a:t>
            </a:r>
            <a:r>
              <a:rPr lang="ru-RU" b="1" dirty="0">
                <a:latin typeface="Century Gothic" pitchFamily="34" charset="0"/>
              </a:rPr>
              <a:t>в соответствии с законодательством </a:t>
            </a:r>
            <a:r>
              <a:rPr lang="ru-RU" b="1" dirty="0" smtClean="0">
                <a:latin typeface="Century Gothic" pitchFamily="34" charset="0"/>
              </a:rPr>
              <a:t>государств-членов Союза </a:t>
            </a:r>
            <a:r>
              <a:rPr lang="ru-RU" b="1" dirty="0">
                <a:latin typeface="Century Gothic" pitchFamily="34" charset="0"/>
              </a:rPr>
              <a:t>и на их территории </a:t>
            </a:r>
            <a:r>
              <a:rPr lang="ru-RU" b="1" dirty="0">
                <a:solidFill>
                  <a:srgbClr val="FF0000"/>
                </a:solidFill>
                <a:latin typeface="Century Gothic" pitchFamily="34" charset="0"/>
              </a:rPr>
              <a:t>до 1</a:t>
            </a:r>
            <a:r>
              <a:rPr lang="en-US" b="1" dirty="0">
                <a:solidFill>
                  <a:srgbClr val="FF0000"/>
                </a:solidFill>
                <a:latin typeface="Century Gothic" pitchFamily="34" charset="0"/>
              </a:rPr>
              <a:t> </a:t>
            </a:r>
            <a:r>
              <a:rPr lang="ru-RU" b="1" dirty="0">
                <a:solidFill>
                  <a:srgbClr val="FF0000"/>
                </a:solidFill>
                <a:latin typeface="Century Gothic" pitchFamily="34" charset="0"/>
              </a:rPr>
              <a:t>января 2016 г</a:t>
            </a:r>
            <a:r>
              <a:rPr lang="ru-RU" b="1" dirty="0" smtClean="0">
                <a:solidFill>
                  <a:srgbClr val="FF0000"/>
                </a:solidFill>
                <a:latin typeface="Century Gothic" pitchFamily="34" charset="0"/>
              </a:rPr>
              <a:t>.; </a:t>
            </a:r>
          </a:p>
          <a:p>
            <a:pPr marL="342900" indent="-342900">
              <a:buAutoNum type="arabicParenR"/>
            </a:pPr>
            <a:endParaRPr lang="ru-RU" b="1" dirty="0">
              <a:solidFill>
                <a:srgbClr val="FF0000"/>
              </a:solidFill>
              <a:latin typeface="Century Gothic" pitchFamily="34" charset="0"/>
            </a:endParaRPr>
          </a:p>
          <a:p>
            <a:r>
              <a:rPr lang="ru-RU" b="1" dirty="0" smtClean="0">
                <a:latin typeface="Century Gothic" pitchFamily="34" charset="0"/>
              </a:rPr>
              <a:t>2) КИ проведенные </a:t>
            </a:r>
            <a:r>
              <a:rPr lang="ru-RU" b="1" dirty="0">
                <a:latin typeface="Century Gothic" pitchFamily="34" charset="0"/>
              </a:rPr>
              <a:t>частично или полностью на территориях стран региона </a:t>
            </a:r>
            <a:r>
              <a:rPr lang="ru-RU" b="1" dirty="0" smtClean="0">
                <a:latin typeface="Century Gothic" pitchFamily="34" charset="0"/>
              </a:rPr>
              <a:t> ICH  </a:t>
            </a:r>
            <a:r>
              <a:rPr lang="ru-RU" b="1" dirty="0">
                <a:latin typeface="Century Gothic" pitchFamily="34" charset="0"/>
              </a:rPr>
              <a:t>до 1 января 2016 г</a:t>
            </a:r>
            <a:r>
              <a:rPr lang="ru-RU" b="1" dirty="0" smtClean="0">
                <a:latin typeface="Century Gothic" pitchFamily="34" charset="0"/>
              </a:rPr>
              <a:t>., </a:t>
            </a:r>
            <a:r>
              <a:rPr lang="ru-RU" b="1" dirty="0">
                <a:latin typeface="Century Gothic" pitchFamily="34" charset="0"/>
              </a:rPr>
              <a:t>на основании которых </a:t>
            </a:r>
            <a:r>
              <a:rPr lang="ru-RU" b="1" dirty="0" smtClean="0">
                <a:latin typeface="Century Gothic" pitchFamily="34" charset="0"/>
              </a:rPr>
              <a:t>Л</a:t>
            </a:r>
            <a:r>
              <a:rPr lang="en-US" b="1" dirty="0" smtClean="0">
                <a:latin typeface="Century Gothic" pitchFamily="34" charset="0"/>
              </a:rPr>
              <a:t>C</a:t>
            </a:r>
            <a:r>
              <a:rPr lang="ru-RU" b="1" dirty="0" smtClean="0">
                <a:latin typeface="Century Gothic" pitchFamily="34" charset="0"/>
              </a:rPr>
              <a:t> зарегистрирован</a:t>
            </a:r>
            <a:r>
              <a:rPr lang="ru-RU" b="1" dirty="0">
                <a:latin typeface="Century Gothic" pitchFamily="34" charset="0"/>
              </a:rPr>
              <a:t>о</a:t>
            </a:r>
            <a:r>
              <a:rPr lang="ru-RU" b="1" dirty="0" smtClean="0">
                <a:latin typeface="Century Gothic" pitchFamily="34" charset="0"/>
              </a:rPr>
              <a:t> </a:t>
            </a:r>
            <a:r>
              <a:rPr lang="ru-RU" b="1" dirty="0">
                <a:latin typeface="Century Gothic" pitchFamily="34" charset="0"/>
              </a:rPr>
              <a:t>на территориях стран региона </a:t>
            </a:r>
            <a:r>
              <a:rPr lang="ru-RU" b="1" dirty="0" smtClean="0">
                <a:latin typeface="Century Gothic" pitchFamily="34" charset="0"/>
              </a:rPr>
              <a:t> ICH;</a:t>
            </a:r>
          </a:p>
          <a:p>
            <a:endParaRPr lang="ru-RU" b="1" dirty="0" smtClean="0">
              <a:latin typeface="Century Gothic" pitchFamily="34" charset="0"/>
            </a:endParaRPr>
          </a:p>
          <a:p>
            <a:r>
              <a:rPr lang="ru-RU" b="1" dirty="0" smtClean="0">
                <a:latin typeface="Century Gothic" pitchFamily="34" charset="0"/>
              </a:rPr>
              <a:t>3) КИ, </a:t>
            </a:r>
            <a:r>
              <a:rPr lang="ru-RU" b="1" dirty="0">
                <a:latin typeface="Century Gothic" pitchFamily="34" charset="0"/>
              </a:rPr>
              <a:t>инициированные </a:t>
            </a:r>
            <a:r>
              <a:rPr lang="ru-RU" b="1" dirty="0">
                <a:solidFill>
                  <a:srgbClr val="FF0000"/>
                </a:solidFill>
                <a:latin typeface="Century Gothic" pitchFamily="34" charset="0"/>
              </a:rPr>
              <a:t>после 1 января 2016</a:t>
            </a:r>
            <a:r>
              <a:rPr lang="en-US" b="1" dirty="0">
                <a:solidFill>
                  <a:srgbClr val="FF0000"/>
                </a:solidFill>
                <a:latin typeface="Century Gothic" pitchFamily="34" charset="0"/>
              </a:rPr>
              <a:t> </a:t>
            </a:r>
            <a:r>
              <a:rPr lang="ru-RU" b="1" dirty="0" smtClean="0">
                <a:solidFill>
                  <a:srgbClr val="FF0000"/>
                </a:solidFill>
                <a:latin typeface="Century Gothic" pitchFamily="34" charset="0"/>
              </a:rPr>
              <a:t>г</a:t>
            </a:r>
            <a:r>
              <a:rPr lang="ru-RU" b="1" dirty="0" smtClean="0">
                <a:latin typeface="Century Gothic" pitchFamily="34" charset="0"/>
              </a:rPr>
              <a:t>. </a:t>
            </a:r>
            <a:r>
              <a:rPr lang="ru-RU" b="1" dirty="0">
                <a:latin typeface="Century Gothic" pitchFamily="34" charset="0"/>
              </a:rPr>
              <a:t>К</a:t>
            </a:r>
            <a:r>
              <a:rPr lang="ru-RU" b="1" dirty="0" smtClean="0">
                <a:latin typeface="Century Gothic" pitchFamily="34" charset="0"/>
              </a:rPr>
              <a:t>ак минимум </a:t>
            </a:r>
            <a:r>
              <a:rPr lang="ru-RU" b="1" dirty="0">
                <a:latin typeface="Century Gothic" pitchFamily="34" charset="0"/>
              </a:rPr>
              <a:t>одно из клинических </a:t>
            </a:r>
            <a:r>
              <a:rPr lang="ru-RU" b="1" dirty="0" smtClean="0">
                <a:latin typeface="Century Gothic" pitchFamily="34" charset="0"/>
              </a:rPr>
              <a:t>исследований  должно быть проведено полностью </a:t>
            </a:r>
            <a:r>
              <a:rPr lang="ru-RU" b="1" dirty="0">
                <a:latin typeface="Century Gothic" pitchFamily="34" charset="0"/>
              </a:rPr>
              <a:t>или частично</a:t>
            </a:r>
            <a:r>
              <a:rPr lang="ru-RU" b="1" i="1" dirty="0">
                <a:latin typeface="Century Gothic" pitchFamily="34" charset="0"/>
              </a:rPr>
              <a:t> </a:t>
            </a:r>
            <a:r>
              <a:rPr lang="ru-RU" b="1" i="1" dirty="0" smtClean="0">
                <a:latin typeface="Century Gothic" pitchFamily="34" charset="0"/>
              </a:rPr>
              <a:t> </a:t>
            </a:r>
            <a:r>
              <a:rPr lang="ru-RU" b="1" dirty="0" smtClean="0">
                <a:latin typeface="Century Gothic" pitchFamily="34" charset="0"/>
              </a:rPr>
              <a:t>на </a:t>
            </a:r>
            <a:r>
              <a:rPr lang="ru-RU" b="1" dirty="0">
                <a:latin typeface="Century Gothic" pitchFamily="34" charset="0"/>
              </a:rPr>
              <a:t>территории Союза.</a:t>
            </a:r>
          </a:p>
          <a:p>
            <a:r>
              <a:rPr lang="ru-RU" b="1" dirty="0" smtClean="0">
                <a:latin typeface="Century Gothic" pitchFamily="34" charset="0"/>
              </a:rPr>
              <a:t>	</a:t>
            </a:r>
          </a:p>
          <a:p>
            <a:r>
              <a:rPr lang="ru-RU" b="1" dirty="0" smtClean="0">
                <a:latin typeface="Century Gothic" pitchFamily="34" charset="0"/>
              </a:rPr>
              <a:t>4) КИ проводятся   </a:t>
            </a:r>
            <a:r>
              <a:rPr lang="ru-RU" b="1" dirty="0">
                <a:latin typeface="Century Gothic" pitchFamily="34" charset="0"/>
              </a:rPr>
              <a:t>полностью или частично </a:t>
            </a:r>
            <a:r>
              <a:rPr lang="ru-RU" b="1" dirty="0">
                <a:solidFill>
                  <a:srgbClr val="FF0000"/>
                </a:solidFill>
                <a:latin typeface="Century Gothic" pitchFamily="34" charset="0"/>
              </a:rPr>
              <a:t>на территории </a:t>
            </a:r>
            <a:r>
              <a:rPr lang="ru-RU" b="1" dirty="0" smtClean="0">
                <a:solidFill>
                  <a:srgbClr val="FF0000"/>
                </a:solidFill>
                <a:latin typeface="Century Gothic" pitchFamily="34" charset="0"/>
              </a:rPr>
              <a:t>Союза </a:t>
            </a:r>
            <a:r>
              <a:rPr lang="ru-RU" b="1" dirty="0" smtClean="0">
                <a:latin typeface="Century Gothic" pitchFamily="34" charset="0"/>
              </a:rPr>
              <a:t>(</a:t>
            </a:r>
            <a:r>
              <a:rPr lang="ru-RU" b="1" dirty="0">
                <a:latin typeface="Century Gothic" pitchFamily="34" charset="0"/>
              </a:rPr>
              <a:t>как минимум одно исследование по усмотрению заявителя и по согласованию с уполномоченным органом) </a:t>
            </a:r>
            <a:r>
              <a:rPr lang="ru-RU" b="1" dirty="0" smtClean="0">
                <a:latin typeface="Century Gothic" pitchFamily="34" charset="0"/>
              </a:rPr>
              <a:t> для производителей, не входящих страны </a:t>
            </a:r>
            <a:r>
              <a:rPr lang="ru-RU" b="1" dirty="0">
                <a:latin typeface="Century Gothic" pitchFamily="34" charset="0"/>
              </a:rPr>
              <a:t>региона  ICH </a:t>
            </a:r>
            <a:r>
              <a:rPr lang="ru-RU" b="1" dirty="0" smtClean="0">
                <a:latin typeface="Century Gothic" pitchFamily="34" charset="0"/>
              </a:rPr>
              <a:t>и не являющихся государствами-членами Союза.</a:t>
            </a:r>
          </a:p>
          <a:p>
            <a:r>
              <a:rPr lang="ru-RU" b="1" dirty="0" smtClean="0">
                <a:latin typeface="Century Gothic" pitchFamily="34" charset="0"/>
              </a:rPr>
              <a:t> </a:t>
            </a:r>
            <a:endParaRPr lang="ru-RU" b="1" dirty="0">
              <a:latin typeface="Century Gothic" pitchFamily="34" charset="0"/>
            </a:endParaRPr>
          </a:p>
          <a:p>
            <a:pPr algn="ctr"/>
            <a:r>
              <a:rPr lang="ru-RU" b="1" dirty="0">
                <a:latin typeface="Century Gothic" pitchFamily="34" charset="0"/>
              </a:rPr>
              <a:t>Положения настоящего пункта не применяются в отношении </a:t>
            </a:r>
            <a:r>
              <a:rPr lang="ru-RU" b="1" dirty="0" err="1">
                <a:latin typeface="Century Gothic" pitchFamily="34" charset="0"/>
              </a:rPr>
              <a:t>орфанных</a:t>
            </a:r>
            <a:r>
              <a:rPr lang="ru-RU" b="1" dirty="0">
                <a:latin typeface="Century Gothic" pitchFamily="34" charset="0"/>
              </a:rPr>
              <a:t> </a:t>
            </a:r>
            <a:r>
              <a:rPr lang="ru-RU" b="1" dirty="0" smtClean="0">
                <a:latin typeface="Century Gothic" pitchFamily="34" charset="0"/>
              </a:rPr>
              <a:t> ЛП </a:t>
            </a:r>
            <a:endParaRPr lang="ru-RU" b="1" dirty="0">
              <a:latin typeface="Century Gothic" pitchFamily="34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160D4-FFD7-4565-A39C-370F1F84326D}" type="slidenum">
              <a:rPr lang="ru-RU" smtClean="0">
                <a:solidFill>
                  <a:prstClr val="black">
                    <a:tint val="75000"/>
                  </a:prstClr>
                </a:solidFill>
                <a:latin typeface="Century Gothic" pitchFamily="34" charset="0"/>
              </a:rPr>
              <a:pPr/>
              <a:t>2</a:t>
            </a:fld>
            <a:endParaRPr lang="ru-RU">
              <a:solidFill>
                <a:prstClr val="black">
                  <a:tint val="75000"/>
                </a:prstClr>
              </a:solidFill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9991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Протокол КИ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268760"/>
            <a:ext cx="8229600" cy="4525963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ru-RU" sz="8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8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Обоснование клинического исследования и (или) испытания:</a:t>
            </a:r>
          </a:p>
          <a:p>
            <a:pPr algn="just"/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название и описание исследуемого ЛС (химическая структура, МНН, синонимы, лекарственная форма, фармакологическая группа, активное вещество, физико-химические и фармакологические свойства);</a:t>
            </a:r>
          </a:p>
          <a:p>
            <a:pPr algn="just"/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название и описание ИМН и МТ (фармакологические свойства);</a:t>
            </a:r>
          </a:p>
          <a:p>
            <a:r>
              <a:rPr lang="ru-RU" sz="8000" u="sng" dirty="0">
                <a:latin typeface="Times New Roman" pitchFamily="18" charset="0"/>
                <a:cs typeface="Times New Roman" pitchFamily="18" charset="0"/>
              </a:rPr>
              <a:t>резюме результатов доклинических испытаний, которые имеют потенциальную клиническую значимость,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а также результатов </a:t>
            </a:r>
            <a:r>
              <a:rPr lang="ru-RU" sz="8000" u="sng" dirty="0">
                <a:latin typeface="Times New Roman" pitchFamily="18" charset="0"/>
                <a:cs typeface="Times New Roman" pitchFamily="18" charset="0"/>
              </a:rPr>
              <a:t>предыдущих КИ, значимых 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для данного испытания;</a:t>
            </a:r>
          </a:p>
          <a:p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короткое описание известных и предвиденных рисков и пользы для испытуемых;</a:t>
            </a:r>
          </a:p>
          <a:p>
            <a:r>
              <a:rPr lang="ru-RU" sz="8000" u="sng" dirty="0">
                <a:latin typeface="Times New Roman" pitchFamily="18" charset="0"/>
                <a:cs typeface="Times New Roman" pitchFamily="18" charset="0"/>
              </a:rPr>
              <a:t>ссылка на публикации и другие источники 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информации, использованные при планировании и для обоснования КИ.</a:t>
            </a:r>
          </a:p>
          <a:p>
            <a:endParaRPr lang="ru-RU" sz="5100" b="1" i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08896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Протокол КИ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124744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5. Методология клинического исследования:</a:t>
            </a:r>
          </a:p>
          <a:p>
            <a:r>
              <a:rPr lang="ru-RU" sz="1800" u="sng" dirty="0" smtClean="0">
                <a:latin typeface="Times New Roman" pitchFamily="18" charset="0"/>
                <a:cs typeface="Times New Roman" pitchFamily="18" charset="0"/>
              </a:rPr>
              <a:t>описание </a:t>
            </a:r>
            <a:r>
              <a:rPr lang="ru-RU" sz="1800" u="sng" dirty="0">
                <a:latin typeface="Times New Roman" pitchFamily="18" charset="0"/>
                <a:cs typeface="Times New Roman" pitchFamily="18" charset="0"/>
              </a:rPr>
              <a:t>вида/метода исследования </a:t>
            </a:r>
            <a:r>
              <a:rPr lang="ru-RU" sz="1800" u="sng" dirty="0" smtClean="0">
                <a:latin typeface="Times New Roman" pitchFamily="18" charset="0"/>
                <a:cs typeface="Times New Roman" pitchFamily="18" charset="0"/>
              </a:rPr>
              <a:t>(двойной </a:t>
            </a:r>
            <a:r>
              <a:rPr lang="ru-RU" sz="1800" u="sng" dirty="0">
                <a:latin typeface="Times New Roman" pitchFamily="18" charset="0"/>
                <a:cs typeface="Times New Roman" pitchFamily="18" charset="0"/>
              </a:rPr>
              <a:t>слепой метод, плацебо-контролируемый метод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метод параллельных групп)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процедур и стадий исследования;</a:t>
            </a:r>
          </a:p>
          <a:p>
            <a:r>
              <a:rPr lang="ru-RU" sz="1800" u="sng" dirty="0" smtClean="0">
                <a:latin typeface="Times New Roman" pitchFamily="18" charset="0"/>
                <a:cs typeface="Times New Roman" pitchFamily="18" charset="0"/>
              </a:rPr>
              <a:t>процедура </a:t>
            </a:r>
            <a:r>
              <a:rPr lang="ru-RU" sz="1800" u="sng" dirty="0">
                <a:latin typeface="Times New Roman" pitchFamily="18" charset="0"/>
                <a:cs typeface="Times New Roman" pitchFamily="18" charset="0"/>
              </a:rPr>
              <a:t>учета исследуемого образца, включая плацебо и препарат сравнения (если предусмотрен);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сохранение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«слепоты» клинического исследования и процедура раскрытия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рандомизационных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кодов.</a:t>
            </a:r>
          </a:p>
          <a:p>
            <a:pPr marL="0" indent="0" algn="just">
              <a:buNone/>
            </a:pPr>
            <a:r>
              <a:rPr lang="ru-RU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6. Выбор изучаемой популяции</a:t>
            </a:r>
            <a:r>
              <a:rPr lang="ru-RU" sz="2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sz="1900" u="sng" dirty="0">
                <a:latin typeface="Times New Roman" pitchFamily="18" charset="0"/>
                <a:cs typeface="Times New Roman" pitchFamily="18" charset="0"/>
              </a:rPr>
              <a:t>последующее наблюдение за испытуемыми, исключенными из исследования (или после преждевременного прекращения исследования).</a:t>
            </a:r>
          </a:p>
          <a:p>
            <a:pPr marL="0" indent="0">
              <a:buNone/>
            </a:pPr>
            <a:endParaRPr lang="ru-RU" u="sng" dirty="0"/>
          </a:p>
        </p:txBody>
      </p:sp>
    </p:spTree>
    <p:extLst>
      <p:ext uri="{BB962C8B-B14F-4D97-AF65-F5344CB8AC3E}">
        <p14:creationId xmlns:p14="http://schemas.microsoft.com/office/powerpoint/2010/main" val="477855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Протокол КИ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268760"/>
            <a:ext cx="8229600" cy="45259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Схема применения исследуемого образца: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обоснование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описание схемы применения исследуемых образцов или лечения для каждой группы испытуемых, период последующего наблюдения за испытуемыми;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разрешенное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сопутствующее лечение (включая неотложное) в процессе исследования и (или) испытания;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запрещенное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лечение до начала и/или в процессе исследования (с учетом возможного лекарственного взаимодействия или непосредственного влияния на результаты исследования);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744845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Протокол КИ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8. Оценка эффективности исследуемого образца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u="sng" dirty="0" smtClean="0">
                <a:latin typeface="Times New Roman" pitchFamily="18" charset="0"/>
                <a:cs typeface="Times New Roman" pitchFamily="18" charset="0"/>
              </a:rPr>
              <a:t>обозначение и обоснование выбранных критериев оценки эффективности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000" u="sng" dirty="0" smtClean="0">
                <a:latin typeface="Times New Roman" pitchFamily="18" charset="0"/>
                <a:cs typeface="Times New Roman" pitchFamily="18" charset="0"/>
              </a:rPr>
              <a:t>методы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и сроки оценки, регистрации и </a:t>
            </a:r>
            <a:r>
              <a:rPr lang="ru-RU" sz="2000" u="sng" dirty="0" smtClean="0">
                <a:latin typeface="Times New Roman" pitchFamily="18" charset="0"/>
                <a:cs typeface="Times New Roman" pitchFamily="18" charset="0"/>
              </a:rPr>
              <a:t>статистической обработки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изучаемых показателей эффективности;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описание специфических тестов и анализов, которые будут  выполняться (фармакокинетические, инструментальные, лабораторные).</a:t>
            </a:r>
          </a:p>
          <a:p>
            <a:pPr marL="0" indent="0">
              <a:buNone/>
            </a:pP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9. Оценка безопасности: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методы и сроки оценки, регистрации и стат. обработки показателей безопасности;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требования к отчетности, процедуры регистрации </a:t>
            </a:r>
            <a:r>
              <a:rPr lang="ru-RU" sz="2000" u="sng" dirty="0">
                <a:latin typeface="Times New Roman" pitchFamily="18" charset="0"/>
                <a:cs typeface="Times New Roman" pitchFamily="18" charset="0"/>
              </a:rPr>
              <a:t>и сообщение о побочных реакциях/явлениях исследуемого образца и интеркуррентных заболеваниях;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u="sng" dirty="0">
                <a:latin typeface="Times New Roman" pitchFamily="18" charset="0"/>
                <a:cs typeface="Times New Roman" pitchFamily="18" charset="0"/>
              </a:rPr>
              <a:t>вид и продолжительность наблюдения за испытуемыми после возникновения побочных реакций/явлений.</a:t>
            </a:r>
          </a:p>
          <a:p>
            <a:endParaRPr lang="ru-RU" sz="2000" b="1" i="1" u="sng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65726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Протокол КИ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10. Анализ данных и статистика:</a:t>
            </a:r>
          </a:p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описание всех методов статистической обработки данных, этапы исследования, на которых проводится промежуточный анализ;</a:t>
            </a:r>
          </a:p>
          <a:p>
            <a:r>
              <a:rPr lang="ru-RU" sz="1800" u="sng" dirty="0">
                <a:latin typeface="Times New Roman" pitchFamily="18" charset="0"/>
                <a:cs typeface="Times New Roman" pitchFamily="18" charset="0"/>
              </a:rPr>
              <a:t> процедуры сообщения о любых отклонениях от начального плана статистического анализа (все нарушения начального плана статистического анализа должны быть описаны и обоснованы в поправках к протоколу и/или в окончательном отчете об исследовании);</a:t>
            </a:r>
          </a:p>
          <a:p>
            <a:endParaRPr lang="ru-RU" sz="4200" b="1" i="1" u="sng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0118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ru-RU" sz="2800" b="1" dirty="0" smtClean="0">
                <a:solidFill>
                  <a:srgbClr val="0000FF"/>
                </a:solidFill>
                <a:latin typeface="Century Gothic" pitchFamily="34" charset="0"/>
              </a:rPr>
              <a:t>Значение клинических исследований для государства</a:t>
            </a:r>
            <a:endParaRPr lang="ru-RU" sz="2800" b="1" dirty="0">
              <a:solidFill>
                <a:srgbClr val="0000FF"/>
              </a:solidFill>
              <a:latin typeface="Century Gothic" pitchFamily="34" charset="0"/>
            </a:endParaRPr>
          </a:p>
        </p:txBody>
      </p:sp>
      <p:sp>
        <p:nvSpPr>
          <p:cNvPr id="4" name="Счетверенная стрелка 3"/>
          <p:cNvSpPr/>
          <p:nvPr/>
        </p:nvSpPr>
        <p:spPr>
          <a:xfrm>
            <a:off x="2915816" y="2420888"/>
            <a:ext cx="2952328" cy="2520280"/>
          </a:xfrm>
          <a:prstGeom prst="quad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FF00"/>
                </a:solidFill>
                <a:latin typeface="Century Gothic" pitchFamily="34" charset="0"/>
              </a:rPr>
              <a:t>Клинические исследования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31069" y="1073636"/>
            <a:ext cx="342510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prstClr val="black"/>
                </a:solidFill>
                <a:latin typeface="Century Gothic" pitchFamily="34" charset="0"/>
              </a:rPr>
              <a:t>Обеспечение доступа на рынок безопасных и  эффективных лекарственных средств</a:t>
            </a:r>
            <a:endParaRPr lang="ru-RU" b="1" dirty="0">
              <a:solidFill>
                <a:prstClr val="black"/>
              </a:solidFill>
              <a:latin typeface="Century Gothic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1495" y="2273965"/>
            <a:ext cx="259432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500" b="1" dirty="0" smtClean="0">
                <a:solidFill>
                  <a:srgbClr val="FF0000"/>
                </a:solidFill>
                <a:latin typeface="Century Gothic" pitchFamily="34" charset="0"/>
              </a:rPr>
              <a:t>Для сотрудников </a:t>
            </a:r>
          </a:p>
          <a:p>
            <a:pPr marL="342900" indent="-342900">
              <a:buAutoNum type="arabicPeriod"/>
            </a:pPr>
            <a:r>
              <a:rPr lang="ru-RU" sz="1500" b="1" dirty="0" smtClean="0">
                <a:solidFill>
                  <a:prstClr val="black"/>
                </a:solidFill>
                <a:latin typeface="Century Gothic" pitchFamily="34" charset="0"/>
              </a:rPr>
              <a:t>Повышение потенциала кадров  во внедрении новых технологий;   </a:t>
            </a:r>
            <a:endParaRPr lang="ru-RU" sz="1500" b="1" dirty="0">
              <a:solidFill>
                <a:prstClr val="black"/>
              </a:solidFill>
              <a:latin typeface="Century Gothic" pitchFamily="34" charset="0"/>
            </a:endParaRPr>
          </a:p>
          <a:p>
            <a:pPr marL="342900" indent="-342900">
              <a:buAutoNum type="arabicPeriod"/>
            </a:pPr>
            <a:r>
              <a:rPr lang="ru-RU" sz="1500" b="1" dirty="0" smtClean="0">
                <a:solidFill>
                  <a:prstClr val="black"/>
                </a:solidFill>
                <a:latin typeface="Century Gothic" pitchFamily="34" charset="0"/>
              </a:rPr>
              <a:t>Дополнительный доход для МО и  НЦ;</a:t>
            </a:r>
          </a:p>
          <a:p>
            <a:pPr marL="342900" indent="-342900">
              <a:buAutoNum type="arabicPeriod"/>
            </a:pPr>
            <a:r>
              <a:rPr lang="ru-RU" sz="1500" b="1" dirty="0" smtClean="0">
                <a:solidFill>
                  <a:prstClr val="black"/>
                </a:solidFill>
                <a:latin typeface="Century Gothic" pitchFamily="34" charset="0"/>
              </a:rPr>
              <a:t>Повышение мотивации для участвующих в КИ (достойная ЗП, возможность участия с результатами КИ в международных конференциях)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228184" y="2284378"/>
            <a:ext cx="252028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latin typeface="Century Gothic" pitchFamily="34" charset="0"/>
              </a:rPr>
              <a:t>Для пациентов</a:t>
            </a:r>
            <a:endParaRPr lang="en-US" b="1" dirty="0" smtClean="0">
              <a:solidFill>
                <a:srgbClr val="FF0000"/>
              </a:solidFill>
              <a:latin typeface="Century Gothic" pitchFamily="34" charset="0"/>
            </a:endParaRPr>
          </a:p>
          <a:p>
            <a:pPr algn="ctr"/>
            <a:r>
              <a:rPr lang="ru-RU" b="1" dirty="0" smtClean="0">
                <a:solidFill>
                  <a:prstClr val="black"/>
                </a:solidFill>
                <a:latin typeface="Century Gothic" pitchFamily="34" charset="0"/>
              </a:rPr>
              <a:t>Возможность  получения раннего бесплатного лечения   заболеваний дорогостоящими инновационными  препаратами</a:t>
            </a:r>
            <a:endParaRPr lang="ru-RU" b="1" dirty="0">
              <a:solidFill>
                <a:prstClr val="black"/>
              </a:solidFill>
              <a:latin typeface="Century Gothic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059832" y="5157192"/>
            <a:ext cx="280831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prstClr val="black"/>
                </a:solidFill>
                <a:latin typeface="Century Gothic" pitchFamily="34" charset="0"/>
              </a:rPr>
              <a:t>Привлечение инвестиций в развитие медицинских организаций</a:t>
            </a:r>
            <a:endParaRPr lang="ru-RU" b="1" dirty="0">
              <a:solidFill>
                <a:prstClr val="black"/>
              </a:solidFill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4683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\\server-do\Общая папка\Логотип 2015\для документов\SUO_Page_Empty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3292" y="-99392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3908" y="116632"/>
            <a:ext cx="8229600" cy="836712"/>
          </a:xfrm>
        </p:spPr>
        <p:txBody>
          <a:bodyPr>
            <a:normAutofit fontScale="90000"/>
          </a:bodyPr>
          <a:lstStyle/>
          <a:p>
            <a:r>
              <a:rPr lang="ru-RU" sz="2800" b="1" dirty="0" smtClean="0">
                <a:solidFill>
                  <a:srgbClr val="0000FF"/>
                </a:solidFill>
                <a:latin typeface="Century Gothic" pitchFamily="34" charset="0"/>
              </a:rPr>
              <a:t/>
            </a:r>
            <a:br>
              <a:rPr lang="ru-RU" sz="2800" b="1" dirty="0" smtClean="0">
                <a:solidFill>
                  <a:srgbClr val="0000FF"/>
                </a:solidFill>
                <a:latin typeface="Century Gothic" pitchFamily="34" charset="0"/>
              </a:rPr>
            </a:br>
            <a:r>
              <a:rPr lang="ru-RU" sz="2800" b="1" dirty="0" smtClean="0">
                <a:solidFill>
                  <a:srgbClr val="0000FF"/>
                </a:solidFill>
                <a:latin typeface="Century Gothic" pitchFamily="34" charset="0"/>
              </a:rPr>
              <a:t>Вопросы, требующие решения для повышения </a:t>
            </a:r>
            <a:r>
              <a:rPr lang="ru-RU" sz="2800" b="1" dirty="0">
                <a:solidFill>
                  <a:srgbClr val="0000FF"/>
                </a:solidFill>
                <a:latin typeface="Century Gothic" pitchFamily="34" charset="0"/>
              </a:rPr>
              <a:t>потенциала РК в проведении </a:t>
            </a:r>
            <a:r>
              <a:rPr lang="ru-RU" sz="2800" b="1" dirty="0" smtClean="0">
                <a:solidFill>
                  <a:srgbClr val="0000FF"/>
                </a:solidFill>
                <a:latin typeface="Century Gothic" pitchFamily="34" charset="0"/>
              </a:rPr>
              <a:t>КИ</a:t>
            </a:r>
            <a:r>
              <a:rPr lang="ru-RU" sz="2800" b="1" dirty="0">
                <a:solidFill>
                  <a:srgbClr val="0000FF"/>
                </a:solidFill>
                <a:latin typeface="Century Gothic" pitchFamily="34" charset="0"/>
              </a:rPr>
              <a:t/>
            </a:r>
            <a:br>
              <a:rPr lang="ru-RU" sz="2800" b="1" dirty="0">
                <a:solidFill>
                  <a:srgbClr val="0000FF"/>
                </a:solidFill>
                <a:latin typeface="Century Gothic" pitchFamily="34" charset="0"/>
              </a:rPr>
            </a:br>
            <a:r>
              <a:rPr lang="ru-RU" sz="2800" b="1" dirty="0" smtClean="0">
                <a:solidFill>
                  <a:srgbClr val="0000FF"/>
                </a:solidFill>
                <a:latin typeface="Century Gothic" pitchFamily="34" charset="0"/>
                <a:cs typeface="Times New Roman" pitchFamily="18" charset="0"/>
              </a:rPr>
              <a:t> </a:t>
            </a:r>
            <a:endParaRPr lang="ru-RU" sz="2800" dirty="0">
              <a:solidFill>
                <a:srgbClr val="0000FF"/>
              </a:solidFill>
              <a:latin typeface="Century Gothic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3908" y="1340768"/>
            <a:ext cx="8229600" cy="4824536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ru-RU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Предусмотреть разработку и внедрение программ постдипломного обучения медицинского персонала, обеспечивающих знание и выполнение требований 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GCP</a:t>
            </a:r>
            <a:r>
              <a:rPr lang="ru-RU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 algn="just">
              <a:buNone/>
            </a:pPr>
            <a:r>
              <a:rPr lang="ru-RU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2.Обеспечение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непрерывного о</a:t>
            </a:r>
            <a:r>
              <a:rPr lang="ru-RU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бучения 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врачей-исследователей, среднего медицинского персонала правилам проведения </a:t>
            </a:r>
            <a:r>
              <a:rPr lang="ru-RU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КИ в соответствии 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требованиями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GCP</a:t>
            </a:r>
            <a:r>
              <a:rPr lang="ru-RU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путем организации семинаров, тренингов</a:t>
            </a:r>
          </a:p>
          <a:p>
            <a:pPr marL="0" indent="0" algn="just">
              <a:buNone/>
            </a:pPr>
            <a:r>
              <a:rPr lang="ru-RU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Аккредитация КБ на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право проведения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КИ с указанием профиля КБ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4.Внедрение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принципов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GCP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и системы обеспечения качества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при проведении КИ</a:t>
            </a:r>
          </a:p>
          <a:p>
            <a:pPr marL="0" indent="0"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5.Внесение изменений в приказ по проведению КИ с учетом требований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GCP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и возможностью проведения 1- 4 фаз КИ для всех производителей</a:t>
            </a:r>
            <a:endParaRPr lang="ru-RU" sz="24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buSzPct val="100000"/>
              <a:buNone/>
            </a:pPr>
            <a:r>
              <a:rPr lang="ru-RU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6.Создание инспектората 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GCP (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проверке КИ и КБ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lvl="0" indent="0" algn="just">
              <a:buSzPct val="100000"/>
              <a:buNone/>
            </a:pPr>
            <a:endParaRPr lang="ru-RU" sz="2400" dirty="0">
              <a:latin typeface="Century Gothic" pitchFamily="34" charset="0"/>
              <a:cs typeface="Arial" pitchFamily="34" charset="0"/>
            </a:endParaRPr>
          </a:p>
          <a:p>
            <a:pPr algn="just"/>
            <a:endParaRPr lang="ru-RU" sz="2400" b="1" dirty="0" smtClean="0">
              <a:latin typeface="Century Gothic" pitchFamily="34" charset="0"/>
            </a:endParaRPr>
          </a:p>
          <a:p>
            <a:pPr algn="just"/>
            <a:endParaRPr lang="ru-RU" b="1" dirty="0">
              <a:latin typeface="Century Gothic" pitchFamily="34" charset="0"/>
            </a:endParaRPr>
          </a:p>
          <a:p>
            <a:pPr marL="274320" lvl="0" indent="-274320" algn="just">
              <a:buSzPct val="100000"/>
              <a:buFont typeface="Wingdings" pitchFamily="2" charset="2"/>
              <a:buChar char="Ø"/>
            </a:pPr>
            <a:endParaRPr lang="ru-RU" dirty="0">
              <a:latin typeface="Century Gothic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160D4-FFD7-4565-A39C-370F1F8432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9075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\\server-do\Общая папка\Логотип 2015\для документов\SUO_Cover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07704" y="3212976"/>
            <a:ext cx="5760640" cy="154817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b="1" dirty="0" smtClean="0">
                <a:solidFill>
                  <a:srgbClr val="0070C0"/>
                </a:solidFill>
                <a:latin typeface="Century Gothic" pitchFamily="34" charset="0"/>
              </a:rPr>
              <a:t>Благодарю за внимание!</a:t>
            </a:r>
            <a:endParaRPr lang="ru-RU" b="1" dirty="0">
              <a:solidFill>
                <a:srgbClr val="0070C0"/>
              </a:solidFill>
              <a:latin typeface="Century Gothic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160D4-FFD7-4565-A39C-370F1F84326D}" type="slidenum">
              <a:rPr lang="ru-RU" smtClean="0"/>
              <a:t>27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2480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\\server-do\Общая папка\Логотип 2015\для документов\SUO_Page_Empty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92088"/>
          </a:xfrm>
        </p:spPr>
        <p:txBody>
          <a:bodyPr>
            <a:normAutofit fontScale="90000"/>
          </a:bodyPr>
          <a:lstStyle/>
          <a:p>
            <a:r>
              <a:rPr lang="ru-RU" sz="2400" b="1" dirty="0" smtClean="0">
                <a:latin typeface="Century Gothic" pitchFamily="34" charset="0"/>
              </a:rPr>
              <a:t>Законодательная и нормативная правовая база в РК, регламентирующая проведение КИ</a:t>
            </a:r>
            <a:endParaRPr lang="ru-RU" sz="2400" b="1" dirty="0">
              <a:latin typeface="Century Gothic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908720"/>
            <a:ext cx="8568952" cy="57606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500" b="1" dirty="0" smtClean="0">
                <a:latin typeface="Century Gothic" pitchFamily="34" charset="0"/>
              </a:rPr>
              <a:t>1. </a:t>
            </a:r>
            <a:r>
              <a:rPr lang="ru-RU" sz="1500" b="1" dirty="0" smtClean="0">
                <a:solidFill>
                  <a:srgbClr val="000099"/>
                </a:solidFill>
                <a:latin typeface="Century Gothic" pitchFamily="34" charset="0"/>
              </a:rPr>
              <a:t>Кодекс</a:t>
            </a:r>
            <a:r>
              <a:rPr lang="en-US" sz="1500" b="1" dirty="0" smtClean="0">
                <a:solidFill>
                  <a:srgbClr val="000099"/>
                </a:solidFill>
                <a:latin typeface="Century Gothic" pitchFamily="34" charset="0"/>
              </a:rPr>
              <a:t> </a:t>
            </a:r>
            <a:r>
              <a:rPr lang="ru-RU" sz="1500" b="1" dirty="0" smtClean="0">
                <a:solidFill>
                  <a:srgbClr val="000099"/>
                </a:solidFill>
                <a:latin typeface="Century Gothic" pitchFamily="34" charset="0"/>
              </a:rPr>
              <a:t> РК   «О здоровье народа и системе здравоохранения»</a:t>
            </a:r>
            <a:r>
              <a:rPr lang="ru-RU" sz="1500" dirty="0" smtClean="0">
                <a:solidFill>
                  <a:srgbClr val="000099"/>
                </a:solidFill>
                <a:latin typeface="Century Gothic" pitchFamily="34" charset="0"/>
              </a:rPr>
              <a:t>   </a:t>
            </a:r>
            <a:r>
              <a:rPr lang="ru-RU" sz="1500" dirty="0" smtClean="0">
                <a:latin typeface="Century Gothic" pitchFamily="34" charset="0"/>
              </a:rPr>
              <a:t>(статьи 74, 80, 80-2, 180, 181)</a:t>
            </a:r>
          </a:p>
          <a:p>
            <a:pPr algn="just" fontAlgn="base"/>
            <a:endParaRPr lang="ru-RU" sz="1500" b="1" dirty="0" smtClean="0">
              <a:latin typeface="Century Gothic" pitchFamily="34" charset="0"/>
            </a:endParaRPr>
          </a:p>
          <a:p>
            <a:pPr marL="0" indent="0" algn="just" fontAlgn="base">
              <a:buNone/>
            </a:pPr>
            <a:r>
              <a:rPr lang="ru-RU" sz="1500" b="1" dirty="0" smtClean="0">
                <a:latin typeface="Century Gothic" pitchFamily="34" charset="0"/>
              </a:rPr>
              <a:t>2</a:t>
            </a:r>
            <a:r>
              <a:rPr lang="ru-RU" sz="1500" b="1" dirty="0" smtClean="0">
                <a:solidFill>
                  <a:srgbClr val="000099"/>
                </a:solidFill>
                <a:latin typeface="Century Gothic" pitchFamily="34" charset="0"/>
              </a:rPr>
              <a:t>. </a:t>
            </a:r>
            <a:r>
              <a:rPr lang="ru-RU" sz="1500" b="1" dirty="0">
                <a:solidFill>
                  <a:srgbClr val="000099"/>
                </a:solidFill>
                <a:latin typeface="Century Gothic" pitchFamily="34" charset="0"/>
              </a:rPr>
              <a:t>Приказ МЗСР РК от 27 мая 2015 </a:t>
            </a:r>
            <a:r>
              <a:rPr lang="ru-RU" sz="1500" b="1" dirty="0" smtClean="0">
                <a:solidFill>
                  <a:srgbClr val="000099"/>
                </a:solidFill>
                <a:latin typeface="Century Gothic" pitchFamily="34" charset="0"/>
              </a:rPr>
              <a:t>г. </a:t>
            </a:r>
            <a:r>
              <a:rPr lang="ru-RU" sz="1500" b="1" dirty="0">
                <a:solidFill>
                  <a:srgbClr val="000099"/>
                </a:solidFill>
                <a:latin typeface="Century Gothic" pitchFamily="34" charset="0"/>
              </a:rPr>
              <a:t>№ </a:t>
            </a:r>
            <a:r>
              <a:rPr lang="ru-RU" sz="1500" b="1" dirty="0" smtClean="0">
                <a:solidFill>
                  <a:srgbClr val="000099"/>
                </a:solidFill>
                <a:latin typeface="Century Gothic" pitchFamily="34" charset="0"/>
              </a:rPr>
              <a:t>392 </a:t>
            </a:r>
            <a:r>
              <a:rPr lang="ru-RU" sz="1500" dirty="0">
                <a:latin typeface="Century Gothic" pitchFamily="34" charset="0"/>
              </a:rPr>
              <a:t>«Об утверждении надлежащих фармацевтических практик (</a:t>
            </a:r>
            <a:r>
              <a:rPr lang="ru-RU" sz="1500" b="1" dirty="0">
                <a:latin typeface="Century Gothic" pitchFamily="34" charset="0"/>
              </a:rPr>
              <a:t>Стандарт надлежащей клинической практики (GCP</a:t>
            </a:r>
            <a:r>
              <a:rPr lang="ru-RU" sz="1500" dirty="0">
                <a:latin typeface="Century Gothic" pitchFamily="34" charset="0"/>
              </a:rPr>
              <a:t>), </a:t>
            </a:r>
            <a:r>
              <a:rPr lang="ru-RU" sz="1500" dirty="0">
                <a:latin typeface="Century Gothic" pitchFamily="34" charset="0"/>
                <a:hlinkClick r:id="rId3"/>
              </a:rPr>
              <a:t>приложение 2</a:t>
            </a:r>
            <a:r>
              <a:rPr lang="ru-RU" sz="1500" dirty="0">
                <a:latin typeface="Century Gothic" pitchFamily="34" charset="0"/>
              </a:rPr>
              <a:t> к </a:t>
            </a:r>
            <a:r>
              <a:rPr lang="ru-RU" sz="1500" dirty="0" smtClean="0">
                <a:latin typeface="Century Gothic" pitchFamily="34" charset="0"/>
              </a:rPr>
              <a:t>приказу)</a:t>
            </a:r>
            <a:endParaRPr lang="ru-RU" sz="1500" b="1" dirty="0">
              <a:latin typeface="Century Gothic" pitchFamily="34" charset="0"/>
            </a:endParaRPr>
          </a:p>
          <a:p>
            <a:pPr algn="just" fontAlgn="base"/>
            <a:endParaRPr lang="ru-RU" sz="1500" dirty="0" smtClean="0">
              <a:latin typeface="Century Gothic" pitchFamily="34" charset="0"/>
            </a:endParaRPr>
          </a:p>
          <a:p>
            <a:pPr marL="0" indent="0" algn="just">
              <a:buNone/>
            </a:pPr>
            <a:r>
              <a:rPr lang="ru-RU" sz="1500" b="1" dirty="0" smtClean="0">
                <a:latin typeface="Century Gothic" pitchFamily="34" charset="0"/>
              </a:rPr>
              <a:t>3. </a:t>
            </a:r>
            <a:r>
              <a:rPr lang="ru-RU" sz="1500" b="1" dirty="0">
                <a:solidFill>
                  <a:srgbClr val="000099"/>
                </a:solidFill>
                <a:latin typeface="Century Gothic" pitchFamily="34" charset="0"/>
              </a:rPr>
              <a:t>Приказ МЗ РК от 19 ноября 2009 </a:t>
            </a:r>
            <a:r>
              <a:rPr lang="ru-RU" sz="1500" b="1" dirty="0" smtClean="0">
                <a:solidFill>
                  <a:srgbClr val="000099"/>
                </a:solidFill>
                <a:latin typeface="Century Gothic" pitchFamily="34" charset="0"/>
              </a:rPr>
              <a:t>г. </a:t>
            </a:r>
            <a:r>
              <a:rPr lang="ru-RU" sz="1500" b="1" dirty="0">
                <a:solidFill>
                  <a:srgbClr val="000099"/>
                </a:solidFill>
                <a:latin typeface="Century Gothic" pitchFamily="34" charset="0"/>
              </a:rPr>
              <a:t>№ 744</a:t>
            </a:r>
            <a:r>
              <a:rPr lang="en-US" sz="1500" dirty="0">
                <a:solidFill>
                  <a:srgbClr val="000099"/>
                </a:solidFill>
                <a:latin typeface="Century Gothic" pitchFamily="34" charset="0"/>
              </a:rPr>
              <a:t> </a:t>
            </a:r>
            <a:r>
              <a:rPr lang="ru-RU" sz="1500" dirty="0">
                <a:latin typeface="Century Gothic" pitchFamily="34" charset="0"/>
              </a:rPr>
              <a:t>«</a:t>
            </a:r>
            <a:r>
              <a:rPr lang="ru-RU" sz="1500" b="1" dirty="0">
                <a:latin typeface="Century Gothic" pitchFamily="34" charset="0"/>
              </a:rPr>
              <a:t>Правила проведения клинических исследований и (или) испытаний фармакологических и лекарственных средств, изделий медицинского назначения и медицинской техники</a:t>
            </a:r>
            <a:r>
              <a:rPr lang="ru-RU" sz="1500" b="1" dirty="0" smtClean="0">
                <a:latin typeface="Century Gothic" pitchFamily="34" charset="0"/>
              </a:rPr>
              <a:t>»</a:t>
            </a:r>
          </a:p>
          <a:p>
            <a:pPr marL="0" indent="0" algn="just">
              <a:buNone/>
            </a:pPr>
            <a:endParaRPr lang="ru-RU" sz="1500" b="1" dirty="0">
              <a:latin typeface="Century Gothic" pitchFamily="34" charset="0"/>
            </a:endParaRPr>
          </a:p>
          <a:p>
            <a:pPr marL="0" indent="0" algn="just">
              <a:buNone/>
            </a:pPr>
            <a:r>
              <a:rPr lang="ru-RU" sz="1500" b="1" dirty="0" smtClean="0">
                <a:latin typeface="Century Gothic" pitchFamily="34" charset="0"/>
              </a:rPr>
              <a:t>4. </a:t>
            </a:r>
            <a:r>
              <a:rPr lang="ru-RU" sz="1500" b="1" dirty="0">
                <a:solidFill>
                  <a:srgbClr val="000099"/>
                </a:solidFill>
                <a:latin typeface="Century Gothic" pitchFamily="34" charset="0"/>
              </a:rPr>
              <a:t>Приказ МЗ РК от 31 марта 2010 </a:t>
            </a:r>
            <a:r>
              <a:rPr lang="ru-RU" sz="1500" b="1" dirty="0" smtClean="0">
                <a:solidFill>
                  <a:srgbClr val="000099"/>
                </a:solidFill>
                <a:latin typeface="Century Gothic" pitchFamily="34" charset="0"/>
              </a:rPr>
              <a:t>г.</a:t>
            </a:r>
            <a:r>
              <a:rPr lang="en-US" sz="1500" b="1" dirty="0" smtClean="0">
                <a:solidFill>
                  <a:srgbClr val="000099"/>
                </a:solidFill>
                <a:latin typeface="Century Gothic" pitchFamily="34" charset="0"/>
              </a:rPr>
              <a:t> </a:t>
            </a:r>
            <a:r>
              <a:rPr lang="ru-RU" sz="1500" b="1" dirty="0">
                <a:solidFill>
                  <a:srgbClr val="000099"/>
                </a:solidFill>
                <a:latin typeface="Century Gothic" pitchFamily="34" charset="0"/>
              </a:rPr>
              <a:t>№222  </a:t>
            </a:r>
            <a:r>
              <a:rPr lang="ru-RU" sz="1500" b="1" dirty="0" smtClean="0">
                <a:latin typeface="Century Gothic" pitchFamily="34" charset="0"/>
              </a:rPr>
              <a:t>«Перечень </a:t>
            </a:r>
            <a:r>
              <a:rPr lang="ru-RU" sz="1500" b="1" dirty="0">
                <a:latin typeface="Century Gothic" pitchFamily="34" charset="0"/>
              </a:rPr>
              <a:t>доклинических и клинических баз, имеющих право проведения доклинических и клинических исследований в здравоохранении</a:t>
            </a:r>
            <a:r>
              <a:rPr lang="ru-RU" sz="1500" b="1" dirty="0" smtClean="0">
                <a:latin typeface="Century Gothic" pitchFamily="34" charset="0"/>
              </a:rPr>
              <a:t>»</a:t>
            </a:r>
          </a:p>
          <a:p>
            <a:pPr marL="0" indent="0" algn="just">
              <a:buNone/>
            </a:pPr>
            <a:endParaRPr lang="ru-RU" sz="1500" i="1" dirty="0">
              <a:latin typeface="Century Gothic" pitchFamily="34" charset="0"/>
            </a:endParaRPr>
          </a:p>
          <a:p>
            <a:pPr marL="0" indent="0" algn="just">
              <a:buNone/>
            </a:pPr>
            <a:r>
              <a:rPr lang="ru-RU" sz="1500" b="1" dirty="0" smtClean="0">
                <a:latin typeface="Century Gothic" pitchFamily="34" charset="0"/>
              </a:rPr>
              <a:t>5. </a:t>
            </a:r>
            <a:r>
              <a:rPr lang="ru-RU" sz="1500" b="1" dirty="0">
                <a:solidFill>
                  <a:srgbClr val="000099"/>
                </a:solidFill>
                <a:latin typeface="Century Gothic" pitchFamily="34" charset="0"/>
              </a:rPr>
              <a:t>Приказ МЗСР РК от 10 марта 2015 </a:t>
            </a:r>
            <a:r>
              <a:rPr lang="ru-RU" sz="1500" b="1" dirty="0" smtClean="0">
                <a:solidFill>
                  <a:srgbClr val="000099"/>
                </a:solidFill>
                <a:latin typeface="Century Gothic" pitchFamily="34" charset="0"/>
              </a:rPr>
              <a:t>г. </a:t>
            </a:r>
            <a:r>
              <a:rPr lang="ru-RU" sz="1500" b="1" dirty="0">
                <a:solidFill>
                  <a:srgbClr val="000099"/>
                </a:solidFill>
                <a:latin typeface="Century Gothic" pitchFamily="34" charset="0"/>
              </a:rPr>
              <a:t>№127 </a:t>
            </a:r>
            <a:r>
              <a:rPr lang="ru-RU" sz="1500" b="1" dirty="0">
                <a:latin typeface="Century Gothic" pitchFamily="34" charset="0"/>
              </a:rPr>
              <a:t>«</a:t>
            </a:r>
            <a:r>
              <a:rPr lang="ru-RU" sz="1500" b="1" dirty="0" smtClean="0">
                <a:latin typeface="Century Gothic" pitchFamily="34" charset="0"/>
              </a:rPr>
              <a:t>Правила </a:t>
            </a:r>
            <a:r>
              <a:rPr lang="ru-RU" sz="1500" b="1" dirty="0">
                <a:latin typeface="Century Gothic" pitchFamily="34" charset="0"/>
              </a:rPr>
              <a:t>аккредитации в области здравоохранения» </a:t>
            </a:r>
            <a:r>
              <a:rPr lang="ru-RU" sz="1500" dirty="0">
                <a:latin typeface="Century Gothic" pitchFamily="34" charset="0"/>
              </a:rPr>
              <a:t>(5. Порядок аккредитации </a:t>
            </a:r>
            <a:r>
              <a:rPr lang="ru-RU" sz="1500" dirty="0" smtClean="0">
                <a:latin typeface="Century Gothic" pitchFamily="34" charset="0"/>
              </a:rPr>
              <a:t>медицинских организаций на </a:t>
            </a:r>
            <a:r>
              <a:rPr lang="ru-RU" sz="1500" dirty="0">
                <a:latin typeface="Century Gothic" pitchFamily="34" charset="0"/>
              </a:rPr>
              <a:t>право проведения </a:t>
            </a:r>
            <a:r>
              <a:rPr lang="ru-RU" sz="1500" dirty="0" smtClean="0">
                <a:latin typeface="Century Gothic" pitchFamily="34" charset="0"/>
              </a:rPr>
              <a:t>КИ фармакологических </a:t>
            </a:r>
            <a:r>
              <a:rPr lang="ru-RU" sz="1500" dirty="0">
                <a:latin typeface="Century Gothic" pitchFamily="34" charset="0"/>
              </a:rPr>
              <a:t>и </a:t>
            </a:r>
            <a:r>
              <a:rPr lang="ru-RU" sz="1500" dirty="0" smtClean="0">
                <a:latin typeface="Century Gothic" pitchFamily="34" charset="0"/>
              </a:rPr>
              <a:t>ЛС, ИМН и МТ)</a:t>
            </a:r>
          </a:p>
          <a:p>
            <a:pPr algn="just"/>
            <a:endParaRPr lang="ru-RU" sz="1500" dirty="0">
              <a:latin typeface="Century Gothic" pitchFamily="34" charset="0"/>
            </a:endParaRPr>
          </a:p>
          <a:p>
            <a:pPr marL="0" indent="0" algn="just">
              <a:buNone/>
            </a:pPr>
            <a:r>
              <a:rPr lang="ru-RU" sz="1500" b="1" dirty="0" smtClean="0">
                <a:latin typeface="Century Gothic" pitchFamily="34" charset="0"/>
                <a:ea typeface="Times New Roman"/>
                <a:cs typeface="Calibri" pitchFamily="34" charset="0"/>
              </a:rPr>
              <a:t>6. </a:t>
            </a:r>
            <a:r>
              <a:rPr lang="ru-RU" sz="1500" b="1" dirty="0" smtClean="0">
                <a:solidFill>
                  <a:srgbClr val="000099"/>
                </a:solidFill>
                <a:latin typeface="Century Gothic" pitchFamily="34" charset="0"/>
                <a:ea typeface="Times New Roman"/>
                <a:cs typeface="Calibri" pitchFamily="34" charset="0"/>
              </a:rPr>
              <a:t>Приказ </a:t>
            </a:r>
            <a:r>
              <a:rPr lang="ru-RU" sz="1500" b="1" dirty="0">
                <a:solidFill>
                  <a:srgbClr val="000099"/>
                </a:solidFill>
                <a:latin typeface="Century Gothic" pitchFamily="34" charset="0"/>
                <a:ea typeface="Times New Roman"/>
                <a:cs typeface="Calibri" pitchFamily="34" charset="0"/>
              </a:rPr>
              <a:t>МЗСР РК </a:t>
            </a:r>
            <a:r>
              <a:rPr lang="ru-RU" sz="1500" b="1" dirty="0" smtClean="0">
                <a:solidFill>
                  <a:srgbClr val="000099"/>
                </a:solidFill>
                <a:latin typeface="Century Gothic" pitchFamily="34" charset="0"/>
                <a:ea typeface="Times New Roman"/>
                <a:cs typeface="Calibri" pitchFamily="34" charset="0"/>
              </a:rPr>
              <a:t>от 29 мая 2015 г. </a:t>
            </a:r>
            <a:r>
              <a:rPr lang="ru-RU" sz="1500" b="1" dirty="0">
                <a:solidFill>
                  <a:srgbClr val="000099"/>
                </a:solidFill>
                <a:latin typeface="Century Gothic" pitchFamily="34" charset="0"/>
                <a:ea typeface="Times New Roman"/>
                <a:cs typeface="Calibri" pitchFamily="34" charset="0"/>
              </a:rPr>
              <a:t>№ 421 </a:t>
            </a:r>
            <a:r>
              <a:rPr lang="ru-RU" sz="1500" b="1" dirty="0" smtClean="0">
                <a:latin typeface="Century Gothic" pitchFamily="34" charset="0"/>
                <a:ea typeface="Times New Roman"/>
                <a:cs typeface="Calibri" pitchFamily="34" charset="0"/>
              </a:rPr>
              <a:t>«Правила </a:t>
            </a:r>
            <a:r>
              <a:rPr lang="ru-RU" sz="1500" b="1" dirty="0">
                <a:latin typeface="Century Gothic" pitchFamily="34" charset="0"/>
                <a:ea typeface="Times New Roman"/>
                <a:cs typeface="Calibri" pitchFamily="34" charset="0"/>
              </a:rPr>
              <a:t>проведения фармаконадзора лекарственных средств и мониторинга побочных действий</a:t>
            </a:r>
            <a:r>
              <a:rPr lang="ru-RU" sz="1500" b="1" dirty="0" smtClean="0">
                <a:latin typeface="Century Gothic" pitchFamily="34" charset="0"/>
                <a:ea typeface="Times New Roman"/>
                <a:cs typeface="Calibri" pitchFamily="34" charset="0"/>
              </a:rPr>
              <a:t>»</a:t>
            </a:r>
          </a:p>
          <a:p>
            <a:pPr marL="0" indent="0" algn="just">
              <a:buNone/>
            </a:pPr>
            <a:endParaRPr lang="ru-RU" sz="1500" b="1" dirty="0">
              <a:latin typeface="Century Gothic" pitchFamily="34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160D4-FFD7-4565-A39C-370F1F84326D}" type="slidenum">
              <a:rPr lang="ru-RU" smtClean="0">
                <a:latin typeface="Century Gothic" pitchFamily="34" charset="0"/>
              </a:rPr>
              <a:t>3</a:t>
            </a:fld>
            <a:endParaRPr lang="ru-RU"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5412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\\server-do\Общая папка\Логотип 2015\для документов\SUO_Page_Empty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Century Gothic" pitchFamily="34" charset="0"/>
              </a:rPr>
              <a:t>Роль регуляторного органа </a:t>
            </a:r>
            <a:r>
              <a:rPr lang="ru-RU" b="1" dirty="0">
                <a:latin typeface="Century Gothic" pitchFamily="34" charset="0"/>
              </a:rPr>
              <a:t>в</a:t>
            </a:r>
            <a:r>
              <a:rPr lang="ru-RU" b="1" dirty="0" smtClean="0">
                <a:latin typeface="Century Gothic" pitchFamily="34" charset="0"/>
              </a:rPr>
              <a:t> клинических исследованиях </a:t>
            </a:r>
            <a:endParaRPr lang="ru-RU" b="1" dirty="0">
              <a:latin typeface="Century Gothic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>
                <a:solidFill>
                  <a:srgbClr val="0000FF"/>
                </a:solidFill>
                <a:latin typeface="Century Gothic" pitchFamily="34" charset="0"/>
              </a:rPr>
              <a:t>1. </a:t>
            </a:r>
            <a:r>
              <a:rPr lang="ru-RU" sz="2800" b="1" dirty="0" smtClean="0">
                <a:solidFill>
                  <a:srgbClr val="0000FF"/>
                </a:solidFill>
                <a:latin typeface="Century Gothic" pitchFamily="34" charset="0"/>
              </a:rPr>
              <a:t>Создание законодательной и нормативной правовой базы</a:t>
            </a:r>
          </a:p>
          <a:p>
            <a:endParaRPr lang="ru-RU" sz="2800" b="1" dirty="0" smtClean="0">
              <a:solidFill>
                <a:srgbClr val="0000FF"/>
              </a:solidFill>
              <a:latin typeface="Century Gothic" pitchFamily="34" charset="0"/>
            </a:endParaRPr>
          </a:p>
          <a:p>
            <a:pPr marL="0" indent="0">
              <a:buNone/>
            </a:pPr>
            <a:r>
              <a:rPr lang="ru-RU" sz="2800" b="1" dirty="0" smtClean="0">
                <a:solidFill>
                  <a:srgbClr val="0000FF"/>
                </a:solidFill>
                <a:latin typeface="Century Gothic" pitchFamily="34" charset="0"/>
              </a:rPr>
              <a:t>2. Регулирование клинических исследований (аккредитация КБ, выдача разрешения на КИ, этическая экспертиза)</a:t>
            </a:r>
          </a:p>
          <a:p>
            <a:pPr marL="0" indent="0">
              <a:buNone/>
            </a:pPr>
            <a:endParaRPr lang="ru-RU" sz="2800" b="1" dirty="0" smtClean="0">
              <a:solidFill>
                <a:srgbClr val="0000FF"/>
              </a:solidFill>
              <a:latin typeface="Century Gothic" pitchFamily="34" charset="0"/>
            </a:endParaRPr>
          </a:p>
          <a:p>
            <a:pPr marL="0" indent="0">
              <a:buNone/>
            </a:pPr>
            <a:r>
              <a:rPr lang="ru-RU" sz="2800" b="1" dirty="0" smtClean="0">
                <a:solidFill>
                  <a:srgbClr val="0000FF"/>
                </a:solidFill>
                <a:latin typeface="Century Gothic" pitchFamily="34" charset="0"/>
              </a:rPr>
              <a:t>3. Контроль доклинических и клинических исследований (инспекция)</a:t>
            </a:r>
            <a:endParaRPr lang="ru-RU" sz="2800" b="1" dirty="0">
              <a:solidFill>
                <a:srgbClr val="0000FF"/>
              </a:solidFill>
              <a:latin typeface="Century Gothic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160D4-FFD7-4565-A39C-370F1F84326D}" type="slidenum">
              <a:rPr lang="ru-RU" smtClean="0">
                <a:latin typeface="Century Gothic" pitchFamily="34" charset="0"/>
              </a:rPr>
              <a:t>4</a:t>
            </a:fld>
            <a:endParaRPr lang="ru-RU"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5839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\\server-do\Общая папка\Логотип 2015\для документов\SUO_Page_Empty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latin typeface="Century Gothic" pitchFamily="34" charset="0"/>
              </a:rPr>
              <a:t>Участники</a:t>
            </a:r>
            <a:r>
              <a:rPr lang="ru-RU" sz="3600" b="1" dirty="0" smtClean="0">
                <a:latin typeface="Century Gothic" pitchFamily="34" charset="0"/>
              </a:rPr>
              <a:t> </a:t>
            </a:r>
            <a:r>
              <a:rPr lang="ru-RU" sz="3200" b="1" dirty="0" smtClean="0">
                <a:latin typeface="Century Gothic" pitchFamily="34" charset="0"/>
              </a:rPr>
              <a:t>клинического</a:t>
            </a:r>
            <a:r>
              <a:rPr lang="ru-RU" sz="3600" b="1" dirty="0" smtClean="0">
                <a:latin typeface="Century Gothic" pitchFamily="34" charset="0"/>
              </a:rPr>
              <a:t> </a:t>
            </a:r>
            <a:r>
              <a:rPr lang="ru-RU" sz="3200" b="1" dirty="0" smtClean="0">
                <a:latin typeface="Century Gothic" pitchFamily="34" charset="0"/>
              </a:rPr>
              <a:t>исследования</a:t>
            </a:r>
            <a:r>
              <a:rPr lang="ru-RU" sz="3600" b="1" dirty="0" smtClean="0">
                <a:latin typeface="Century Gothic" pitchFamily="34" charset="0"/>
              </a:rPr>
              <a:t> (</a:t>
            </a:r>
            <a:r>
              <a:rPr lang="ru-RU" sz="3200" b="1" dirty="0" smtClean="0">
                <a:latin typeface="Century Gothic" pitchFamily="34" charset="0"/>
              </a:rPr>
              <a:t>КИ</a:t>
            </a:r>
            <a:r>
              <a:rPr lang="ru-RU" sz="3600" b="1" dirty="0" smtClean="0">
                <a:latin typeface="Century Gothic" pitchFamily="34" charset="0"/>
              </a:rPr>
              <a:t>) </a:t>
            </a:r>
            <a:endParaRPr lang="ru-RU" sz="3600" b="1" dirty="0">
              <a:latin typeface="Century Gothic" pitchFamily="34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454314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Скругленный прямоугольник 4"/>
          <p:cNvSpPr/>
          <p:nvPr/>
        </p:nvSpPr>
        <p:spPr>
          <a:xfrm>
            <a:off x="5652120" y="1412776"/>
            <a:ext cx="1584176" cy="4320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Century Gothic" pitchFamily="34" charset="0"/>
              </a:rPr>
              <a:t>ККМФД</a:t>
            </a:r>
            <a:endParaRPr lang="ru-RU" b="1" dirty="0">
              <a:latin typeface="Century Gothic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998874" y="1942748"/>
            <a:ext cx="1584176" cy="4320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Century Gothic" pitchFamily="34" charset="0"/>
              </a:rPr>
              <a:t>НЦЭЛС</a:t>
            </a:r>
            <a:endParaRPr lang="ru-RU" b="1" dirty="0">
              <a:latin typeface="Century Gothic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364088" y="2475227"/>
            <a:ext cx="3024336" cy="80975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Century Gothic" pitchFamily="34" charset="0"/>
              </a:rPr>
              <a:t>Центральная этическая комиссия МЗСР</a:t>
            </a:r>
            <a:endParaRPr lang="ru-RU" b="1" dirty="0">
              <a:latin typeface="Century Gothic" pitchFamily="34" charset="0"/>
            </a:endParaRPr>
          </a:p>
        </p:txBody>
      </p:sp>
      <p:cxnSp>
        <p:nvCxnSpPr>
          <p:cNvPr id="9" name="Прямая со стрелкой 8"/>
          <p:cNvCxnSpPr/>
          <p:nvPr/>
        </p:nvCxnSpPr>
        <p:spPr>
          <a:xfrm flipV="1">
            <a:off x="5076056" y="1628800"/>
            <a:ext cx="576064" cy="31394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5220072" y="2202374"/>
            <a:ext cx="778802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4932360" y="2632201"/>
            <a:ext cx="431728" cy="103749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latin typeface="Century Gothic" pitchFamily="34" charset="0"/>
            </a:endParaRPr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160D4-FFD7-4565-A39C-370F1F84326D}" type="slidenum">
              <a:rPr lang="ru-RU" smtClean="0">
                <a:latin typeface="Century Gothic" pitchFamily="34" charset="0"/>
              </a:rPr>
              <a:t>5</a:t>
            </a:fld>
            <a:endParaRPr lang="ru-RU"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7652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\\server-do\Общая папка\Логотип 2015\для документов\SUO_Page_Empty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1223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33415"/>
            <a:ext cx="8229600" cy="778098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latin typeface="Century Gothic" pitchFamily="34" charset="0"/>
              </a:rPr>
              <a:t>Регулирование клинических исследований в РК</a:t>
            </a:r>
            <a:endParaRPr lang="ru-RU" sz="2400" b="1" dirty="0">
              <a:latin typeface="Century Gothic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07504" y="1011513"/>
            <a:ext cx="2520280" cy="201622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 smtClean="0">
              <a:solidFill>
                <a:schemeClr val="tx1"/>
              </a:solidFill>
              <a:latin typeface="Century Gothic" pitchFamily="34" charset="0"/>
            </a:endParaRPr>
          </a:p>
          <a:p>
            <a:pPr algn="ctr"/>
            <a:r>
              <a:rPr lang="ru-RU" b="1" dirty="0" smtClean="0">
                <a:solidFill>
                  <a:schemeClr val="tx1"/>
                </a:solidFill>
                <a:latin typeface="Century Gothic" pitchFamily="34" charset="0"/>
              </a:rPr>
              <a:t>Этическая комиссия</a:t>
            </a:r>
          </a:p>
          <a:p>
            <a:pPr algn="ctr"/>
            <a:r>
              <a:rPr lang="ru-RU" sz="1600" b="1" dirty="0" smtClean="0">
                <a:solidFill>
                  <a:srgbClr val="00B050"/>
                </a:solidFill>
                <a:latin typeface="Century Gothic" pitchFamily="34" charset="0"/>
              </a:rPr>
              <a:t>(этическая и нравственно-правовая оценка материалов КИ)</a:t>
            </a:r>
          </a:p>
          <a:p>
            <a:pPr algn="ctr"/>
            <a:r>
              <a:rPr lang="ru-RU" b="1" dirty="0" smtClean="0">
                <a:solidFill>
                  <a:schemeClr val="tx1"/>
                </a:solidFill>
                <a:latin typeface="Century Gothic" pitchFamily="34" charset="0"/>
              </a:rPr>
              <a:t> </a:t>
            </a:r>
            <a:endParaRPr lang="ru-RU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504662" y="1011513"/>
            <a:ext cx="2531834" cy="201622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Century Gothic" pitchFamily="34" charset="0"/>
              </a:rPr>
              <a:t>НЦЭЛС </a:t>
            </a:r>
          </a:p>
          <a:p>
            <a:pPr algn="ctr"/>
            <a:r>
              <a:rPr lang="ru-RU" sz="1400" b="1" dirty="0" smtClean="0">
                <a:solidFill>
                  <a:srgbClr val="00B050"/>
                </a:solidFill>
                <a:latin typeface="Century Gothic" pitchFamily="34" charset="0"/>
              </a:rPr>
              <a:t>оценка материалов КИ (протокола, брошюры исследователя,  качество ЛС</a:t>
            </a:r>
            <a:r>
              <a:rPr lang="ru-RU" sz="1400" b="1" dirty="0">
                <a:solidFill>
                  <a:srgbClr val="00B050"/>
                </a:solidFill>
                <a:latin typeface="Century Gothic" pitchFamily="34" charset="0"/>
              </a:rPr>
              <a:t>) </a:t>
            </a:r>
            <a:endParaRPr lang="ru-RU" sz="1400" b="1" dirty="0" smtClean="0">
              <a:solidFill>
                <a:srgbClr val="00B050"/>
              </a:solidFill>
              <a:latin typeface="Century Gothic" pitchFamily="34" charset="0"/>
            </a:endParaRPr>
          </a:p>
          <a:p>
            <a:pPr algn="ctr"/>
            <a:r>
              <a:rPr lang="ru-RU" sz="1400" b="1" dirty="0" smtClean="0">
                <a:solidFill>
                  <a:srgbClr val="00B050"/>
                </a:solidFill>
                <a:latin typeface="Century Gothic" pitchFamily="34" charset="0"/>
              </a:rPr>
              <a:t>и </a:t>
            </a:r>
            <a:r>
              <a:rPr lang="ru-RU" sz="1400" b="1" dirty="0">
                <a:solidFill>
                  <a:srgbClr val="00B050"/>
                </a:solidFill>
                <a:latin typeface="Century Gothic" pitchFamily="34" charset="0"/>
              </a:rPr>
              <a:t>выдача заключения </a:t>
            </a:r>
            <a:endParaRPr lang="ru-RU" sz="1400" b="1" dirty="0" smtClean="0">
              <a:solidFill>
                <a:srgbClr val="00B050"/>
              </a:solidFill>
              <a:latin typeface="Century Gothic" pitchFamily="34" charset="0"/>
            </a:endParaRPr>
          </a:p>
        </p:txBody>
      </p:sp>
      <p:sp>
        <p:nvSpPr>
          <p:cNvPr id="8" name="Блок-схема: несколько документов 7"/>
          <p:cNvSpPr/>
          <p:nvPr/>
        </p:nvSpPr>
        <p:spPr>
          <a:xfrm>
            <a:off x="3491880" y="1227537"/>
            <a:ext cx="2448272" cy="845233"/>
          </a:xfrm>
          <a:prstGeom prst="flowChartMultidocumen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FF0000"/>
                </a:solidFill>
                <a:latin typeface="Century Gothic" pitchFamily="34" charset="0"/>
              </a:rPr>
              <a:t>Заявитель/</a:t>
            </a:r>
            <a:endParaRPr lang="en-US" sz="1600" b="1" dirty="0" smtClean="0">
              <a:solidFill>
                <a:srgbClr val="FF0000"/>
              </a:solidFill>
              <a:latin typeface="Century Gothic" pitchFamily="34" charset="0"/>
            </a:endParaRPr>
          </a:p>
          <a:p>
            <a:pPr algn="ctr"/>
            <a:r>
              <a:rPr lang="ru-RU" sz="1600" b="1" dirty="0" smtClean="0">
                <a:solidFill>
                  <a:srgbClr val="FF0000"/>
                </a:solidFill>
                <a:latin typeface="Century Gothic" pitchFamily="34" charset="0"/>
              </a:rPr>
              <a:t>спонсор</a:t>
            </a:r>
            <a:endParaRPr lang="ru-RU" sz="1600" b="1" dirty="0">
              <a:solidFill>
                <a:srgbClr val="FF0000"/>
              </a:solidFill>
              <a:latin typeface="Century Gothic" pitchFamily="34" charset="0"/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>
            <a:off x="5965944" y="1606903"/>
            <a:ext cx="576064" cy="1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flipH="1" flipV="1">
            <a:off x="2627784" y="1443561"/>
            <a:ext cx="864096" cy="1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2699792" y="1846368"/>
            <a:ext cx="792088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flipH="1">
            <a:off x="5965944" y="1765771"/>
            <a:ext cx="538718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>
            <a:off x="4547755" y="2072770"/>
            <a:ext cx="0" cy="477483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Прямоугольник 24"/>
          <p:cNvSpPr/>
          <p:nvPr/>
        </p:nvSpPr>
        <p:spPr>
          <a:xfrm>
            <a:off x="2915816" y="2550253"/>
            <a:ext cx="3338160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Century Gothic" pitchFamily="34" charset="0"/>
              </a:rPr>
              <a:t>ККМФД МЗСР РК</a:t>
            </a:r>
          </a:p>
        </p:txBody>
      </p:sp>
      <p:sp>
        <p:nvSpPr>
          <p:cNvPr id="28" name="Блок-схема: перфолента 27"/>
          <p:cNvSpPr/>
          <p:nvPr/>
        </p:nvSpPr>
        <p:spPr>
          <a:xfrm>
            <a:off x="2483768" y="3346554"/>
            <a:ext cx="4435389" cy="656443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latin typeface="Century Gothic" pitchFamily="34" charset="0"/>
              </a:rPr>
              <a:t>Приказ о разрешении проведения КИ в РК</a:t>
            </a:r>
            <a:endParaRPr lang="ru-RU" sz="1600" b="1" dirty="0">
              <a:latin typeface="Century Gothic" pitchFamily="34" charset="0"/>
            </a:endParaRPr>
          </a:p>
        </p:txBody>
      </p:sp>
      <p:sp>
        <p:nvSpPr>
          <p:cNvPr id="30" name="Блок-схема: несколько документов 29"/>
          <p:cNvSpPr/>
          <p:nvPr/>
        </p:nvSpPr>
        <p:spPr>
          <a:xfrm>
            <a:off x="3203848" y="4323881"/>
            <a:ext cx="3031455" cy="845233"/>
          </a:xfrm>
          <a:prstGeom prst="flowChartMultidocumen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Century Gothic" pitchFamily="34" charset="0"/>
              </a:rPr>
              <a:t>Заявитель/спонсор</a:t>
            </a:r>
            <a:endParaRPr lang="ru-RU" sz="16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cxnSp>
        <p:nvCxnSpPr>
          <p:cNvPr id="31" name="Прямая со стрелкой 30"/>
          <p:cNvCxnSpPr/>
          <p:nvPr/>
        </p:nvCxnSpPr>
        <p:spPr>
          <a:xfrm>
            <a:off x="4635503" y="4002997"/>
            <a:ext cx="18231" cy="320884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Блок-схема: процесс 32"/>
          <p:cNvSpPr/>
          <p:nvPr/>
        </p:nvSpPr>
        <p:spPr>
          <a:xfrm>
            <a:off x="755576" y="5553785"/>
            <a:ext cx="6163581" cy="1146360"/>
          </a:xfrm>
          <a:prstGeom prst="flowChartProcess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Century Gothic" pitchFamily="34" charset="0"/>
              </a:rPr>
              <a:t>Клиническая база/исследователь: </a:t>
            </a:r>
          </a:p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Century Gothic" pitchFamily="34" charset="0"/>
              </a:rPr>
              <a:t>Могут начинать клиническое исследование </a:t>
            </a:r>
            <a:endParaRPr lang="ru-RU" sz="2000" b="1" dirty="0">
              <a:solidFill>
                <a:srgbClr val="002060"/>
              </a:solidFill>
              <a:latin typeface="Century Gothic" pitchFamily="34" charset="0"/>
            </a:endParaRPr>
          </a:p>
        </p:txBody>
      </p:sp>
      <p:cxnSp>
        <p:nvCxnSpPr>
          <p:cNvPr id="34" name="Прямая со стрелкой 33"/>
          <p:cNvCxnSpPr/>
          <p:nvPr/>
        </p:nvCxnSpPr>
        <p:spPr>
          <a:xfrm>
            <a:off x="4671965" y="5169114"/>
            <a:ext cx="0" cy="384671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Номер слайда 39"/>
          <p:cNvSpPr>
            <a:spLocks noGrp="1"/>
          </p:cNvSpPr>
          <p:nvPr>
            <p:ph type="sldNum" sz="quarter" idx="12"/>
          </p:nvPr>
        </p:nvSpPr>
        <p:spPr>
          <a:xfrm>
            <a:off x="6553200" y="6315127"/>
            <a:ext cx="2133600" cy="365125"/>
          </a:xfrm>
        </p:spPr>
        <p:txBody>
          <a:bodyPr/>
          <a:lstStyle/>
          <a:p>
            <a:fld id="{F98160D4-FFD7-4565-A39C-370F1F84326D}" type="slidenum">
              <a:rPr lang="ru-RU" sz="1100" smtClean="0">
                <a:latin typeface="Century Gothic" pitchFamily="34" charset="0"/>
              </a:rPr>
              <a:t>6</a:t>
            </a:fld>
            <a:endParaRPr lang="ru-RU" sz="1100"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3772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\\server-do\Общая папка\Логотип 2015\для документов\SUO_Page_Empty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363272" cy="6048672"/>
          </a:xfrm>
        </p:spPr>
        <p:txBody>
          <a:bodyPr>
            <a:normAutofit fontScale="92500" lnSpcReduction="20000"/>
          </a:bodyPr>
          <a:lstStyle/>
          <a:p>
            <a:pPr marL="457200" lvl="1" indent="0">
              <a:buNone/>
            </a:pPr>
            <a:r>
              <a:rPr lang="ru-RU" sz="3200" b="1" dirty="0" smtClean="0">
                <a:latin typeface="Century Gothic" pitchFamily="34" charset="0"/>
              </a:rPr>
              <a:t>Клинические </a:t>
            </a:r>
            <a:r>
              <a:rPr lang="ru-RU" sz="3200" b="1" dirty="0">
                <a:latin typeface="Century Gothic" pitchFamily="34" charset="0"/>
              </a:rPr>
              <a:t>исследования проводятся в следующих </a:t>
            </a:r>
            <a:r>
              <a:rPr lang="ru-RU" sz="3200" b="1" dirty="0" smtClean="0">
                <a:latin typeface="Century Gothic" pitchFamily="34" charset="0"/>
              </a:rPr>
              <a:t>случаях*:</a:t>
            </a:r>
          </a:p>
          <a:p>
            <a:pPr marL="457200" lvl="1" indent="0">
              <a:buNone/>
            </a:pPr>
            <a:endParaRPr lang="ru-RU" sz="2400" b="1" dirty="0" smtClean="0">
              <a:latin typeface="Century Gothic" pitchFamily="34" charset="0"/>
            </a:endParaRPr>
          </a:p>
          <a:p>
            <a:pPr lvl="1">
              <a:buFont typeface="Wingdings" pitchFamily="2" charset="2"/>
              <a:buChar char="Ø"/>
            </a:pPr>
            <a:endParaRPr lang="ru-RU" sz="2400" b="1" dirty="0" smtClean="0">
              <a:latin typeface="Century Gothic" pitchFamily="34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ru-RU" sz="2400" b="1" dirty="0" smtClean="0">
                <a:solidFill>
                  <a:srgbClr val="0000FF"/>
                </a:solidFill>
                <a:latin typeface="Century Gothic" pitchFamily="34" charset="0"/>
              </a:rPr>
              <a:t>разработки </a:t>
            </a:r>
            <a:r>
              <a:rPr lang="ru-RU" sz="2400" b="1" dirty="0">
                <a:solidFill>
                  <a:srgbClr val="0000FF"/>
                </a:solidFill>
                <a:latin typeface="Century Gothic" pitchFamily="34" charset="0"/>
              </a:rPr>
              <a:t>новых оригинальных лекарственных средств отечественными </a:t>
            </a:r>
            <a:r>
              <a:rPr lang="ru-RU" sz="2400" b="1" dirty="0" smtClean="0">
                <a:solidFill>
                  <a:srgbClr val="0000FF"/>
                </a:solidFill>
                <a:latin typeface="Century Gothic" pitchFamily="34" charset="0"/>
              </a:rPr>
              <a:t>производителями</a:t>
            </a:r>
          </a:p>
          <a:p>
            <a:pPr lvl="1">
              <a:buFont typeface="Wingdings" pitchFamily="2" charset="2"/>
              <a:buChar char="Ø"/>
            </a:pPr>
            <a:endParaRPr lang="ru-RU" sz="2400" b="1" dirty="0" smtClean="0">
              <a:solidFill>
                <a:srgbClr val="0000FF"/>
              </a:solidFill>
              <a:latin typeface="Century Gothic" pitchFamily="34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ru-RU" sz="2400" b="1" dirty="0" smtClean="0">
                <a:solidFill>
                  <a:srgbClr val="0000FF"/>
                </a:solidFill>
                <a:latin typeface="Century Gothic" pitchFamily="34" charset="0"/>
              </a:rPr>
              <a:t> </a:t>
            </a:r>
            <a:r>
              <a:rPr lang="ru-RU" sz="2400" b="1" dirty="0">
                <a:solidFill>
                  <a:srgbClr val="0000FF"/>
                </a:solidFill>
                <a:latin typeface="Century Gothic" pitchFamily="34" charset="0"/>
              </a:rPr>
              <a:t>исследования новых показаний к </a:t>
            </a:r>
            <a:r>
              <a:rPr lang="ru-RU" sz="2400" b="1" dirty="0" smtClean="0">
                <a:solidFill>
                  <a:srgbClr val="0000FF"/>
                </a:solidFill>
                <a:latin typeface="Century Gothic" pitchFamily="34" charset="0"/>
              </a:rPr>
              <a:t>применению</a:t>
            </a:r>
            <a:r>
              <a:rPr lang="ru-RU" sz="2400" b="1" dirty="0">
                <a:solidFill>
                  <a:srgbClr val="0000FF"/>
                </a:solidFill>
                <a:latin typeface="Century Gothic" pitchFamily="34" charset="0"/>
              </a:rPr>
              <a:t>, изменения лекарственной формы, дозирования и способа </a:t>
            </a:r>
            <a:r>
              <a:rPr lang="ru-RU" sz="2400" b="1" dirty="0" smtClean="0">
                <a:solidFill>
                  <a:srgbClr val="0000FF"/>
                </a:solidFill>
                <a:latin typeface="Century Gothic" pitchFamily="34" charset="0"/>
              </a:rPr>
              <a:t>применения</a:t>
            </a:r>
          </a:p>
          <a:p>
            <a:pPr lvl="1">
              <a:buFont typeface="Wingdings" pitchFamily="2" charset="2"/>
              <a:buChar char="Ø"/>
            </a:pPr>
            <a:endParaRPr lang="ru-RU" sz="2400" b="1" dirty="0" smtClean="0">
              <a:solidFill>
                <a:srgbClr val="0000FF"/>
              </a:solidFill>
              <a:latin typeface="Century Gothic" pitchFamily="34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ru-RU" sz="2400" b="1" dirty="0" smtClean="0">
                <a:solidFill>
                  <a:srgbClr val="0000FF"/>
                </a:solidFill>
                <a:latin typeface="Century Gothic" pitchFamily="34" charset="0"/>
              </a:rPr>
              <a:t>исследования </a:t>
            </a:r>
            <a:r>
              <a:rPr lang="ru-RU" sz="2400" b="1" dirty="0">
                <a:solidFill>
                  <a:srgbClr val="0000FF"/>
                </a:solidFill>
                <a:latin typeface="Century Gothic" pitchFamily="34" charset="0"/>
              </a:rPr>
              <a:t>в рамках международных многоцентровых клинических исследований (3 и 4 фазы исследований</a:t>
            </a:r>
            <a:r>
              <a:rPr lang="ru-RU" sz="2400" b="1" dirty="0" smtClean="0">
                <a:solidFill>
                  <a:srgbClr val="0000FF"/>
                </a:solidFill>
                <a:latin typeface="Century Gothic" pitchFamily="34" charset="0"/>
              </a:rPr>
              <a:t>)</a:t>
            </a:r>
            <a:endParaRPr lang="ru-RU" sz="2400" b="1" dirty="0">
              <a:solidFill>
                <a:srgbClr val="0000FF"/>
              </a:solidFill>
              <a:latin typeface="Century Gothic" pitchFamily="34" charset="0"/>
            </a:endParaRPr>
          </a:p>
          <a:p>
            <a:pPr marL="457200" lvl="1" indent="0" algn="just">
              <a:buNone/>
            </a:pPr>
            <a:endParaRPr lang="ru-RU" sz="2200" dirty="0" smtClean="0">
              <a:latin typeface="Century Gothic" pitchFamily="34" charset="0"/>
            </a:endParaRPr>
          </a:p>
          <a:p>
            <a:pPr marL="457200" lvl="1" indent="0" algn="just">
              <a:buNone/>
            </a:pPr>
            <a:endParaRPr lang="ru-RU" sz="2200" dirty="0" smtClean="0">
              <a:latin typeface="Century Gothic" pitchFamily="34" charset="0"/>
            </a:endParaRPr>
          </a:p>
          <a:p>
            <a:pPr marL="457200" lvl="1" indent="0">
              <a:buNone/>
            </a:pPr>
            <a:r>
              <a:rPr lang="ru-RU" sz="1500" i="1" dirty="0" smtClean="0">
                <a:latin typeface="Century Gothic" pitchFamily="34" charset="0"/>
              </a:rPr>
              <a:t>*Глава </a:t>
            </a:r>
            <a:r>
              <a:rPr lang="ru-RU" sz="1500" i="1" dirty="0">
                <a:latin typeface="Century Gothic" pitchFamily="34" charset="0"/>
              </a:rPr>
              <a:t>1, пункт 5</a:t>
            </a:r>
            <a:r>
              <a:rPr lang="en-US" sz="1500" i="1" dirty="0">
                <a:latin typeface="Century Gothic" pitchFamily="34" charset="0"/>
              </a:rPr>
              <a:t> </a:t>
            </a:r>
            <a:r>
              <a:rPr lang="ru-RU" sz="1500" i="1" dirty="0" smtClean="0">
                <a:latin typeface="Century Gothic" pitchFamily="34" charset="0"/>
              </a:rPr>
              <a:t>приказа </a:t>
            </a:r>
            <a:r>
              <a:rPr lang="ru-RU" sz="1500" i="1" dirty="0">
                <a:latin typeface="Century Gothic" pitchFamily="34" charset="0"/>
              </a:rPr>
              <a:t>МЗ РК от 19 ноября 2009 года № </a:t>
            </a:r>
            <a:r>
              <a:rPr lang="ru-RU" sz="1500" i="1" dirty="0" smtClean="0">
                <a:latin typeface="Century Gothic" pitchFamily="34" charset="0"/>
              </a:rPr>
              <a:t>744 «</a:t>
            </a:r>
            <a:r>
              <a:rPr lang="ru-RU" sz="1500" i="1" dirty="0">
                <a:latin typeface="Century Gothic" pitchFamily="34" charset="0"/>
              </a:rPr>
              <a:t>Правила проведения клинических исследований и (или) испытаний фармакологических и лекарственных средств, изделий медицинского назначения и медицинской техники</a:t>
            </a:r>
            <a:r>
              <a:rPr lang="ru-RU" sz="1500" i="1" dirty="0" smtClean="0">
                <a:latin typeface="Century Gothic" pitchFamily="34" charset="0"/>
              </a:rPr>
              <a:t>»</a:t>
            </a:r>
            <a:endParaRPr lang="ru-RU" sz="1500" i="1" dirty="0">
              <a:latin typeface="Century Gothic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160D4-FFD7-4565-A39C-370F1F84326D}" type="slidenum">
              <a:rPr lang="ru-RU" smtClean="0">
                <a:latin typeface="Century Gothic" pitchFamily="34" charset="0"/>
              </a:rPr>
              <a:t>7</a:t>
            </a:fld>
            <a:endParaRPr lang="ru-RU"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8808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sz="2400" b="1" dirty="0" smtClean="0">
                <a:latin typeface="Century Gothic" pitchFamily="34" charset="0"/>
              </a:rPr>
              <a:t>Рынок клинических исследований в РК и странах ЕАЭС</a:t>
            </a:r>
            <a:br>
              <a:rPr lang="ru-RU" sz="2400" b="1" dirty="0" smtClean="0">
                <a:latin typeface="Century Gothic" pitchFamily="34" charset="0"/>
              </a:rPr>
            </a:br>
            <a:endParaRPr lang="ru-RU" sz="2400" b="1" dirty="0">
              <a:latin typeface="Century Gothic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4836101"/>
              </p:ext>
            </p:extLst>
          </p:nvPr>
        </p:nvGraphicFramePr>
        <p:xfrm>
          <a:off x="395536" y="764704"/>
          <a:ext cx="8497442" cy="51954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1063"/>
                <a:gridCol w="2925348"/>
                <a:gridCol w="3691031"/>
              </a:tblGrid>
              <a:tr h="905728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Century Gothic" pitchFamily="34" charset="0"/>
                        </a:rPr>
                        <a:t>Страна</a:t>
                      </a:r>
                      <a:endParaRPr lang="ru-RU" sz="2000" dirty="0">
                        <a:latin typeface="Century Gothic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Century Gothic" pitchFamily="34" charset="0"/>
                        </a:rPr>
                        <a:t>Выдано разрешений (2015 год)</a:t>
                      </a:r>
                      <a:endParaRPr lang="ru-RU" sz="1800" dirty="0">
                        <a:latin typeface="Century Gothic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Century Gothic" pitchFamily="34" charset="0"/>
                        </a:rPr>
                        <a:t> </a:t>
                      </a:r>
                      <a:r>
                        <a:rPr lang="ru-RU" sz="1800" dirty="0" smtClean="0">
                          <a:latin typeface="Century Gothic" pitchFamily="34" charset="0"/>
                        </a:rPr>
                        <a:t>Количество клинических баз</a:t>
                      </a:r>
                      <a:endParaRPr lang="ru-RU" sz="1800" dirty="0">
                        <a:latin typeface="Century Gothic" pitchFamily="34" charset="0"/>
                      </a:endParaRPr>
                    </a:p>
                  </a:txBody>
                  <a:tcPr/>
                </a:tc>
              </a:tr>
              <a:tr h="1107285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Century Gothic" pitchFamily="34" charset="0"/>
                        </a:rPr>
                        <a:t>Россия</a:t>
                      </a:r>
                      <a:endParaRPr lang="ru-RU" sz="2000" b="1" dirty="0">
                        <a:latin typeface="Century Gothic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Century Gothic" pitchFamily="34" charset="0"/>
                        </a:rPr>
                        <a:t>750 клинических исследований </a:t>
                      </a:r>
                      <a:endParaRPr lang="ru-RU" sz="2000" b="1" dirty="0">
                        <a:latin typeface="Century Gothic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Century Gothic" pitchFamily="34" charset="0"/>
                        </a:rPr>
                        <a:t>Более 1000 клинических баз по всей территории </a:t>
                      </a:r>
                      <a:endParaRPr lang="ru-RU" sz="2000" b="1" dirty="0">
                        <a:latin typeface="Century Gothic" pitchFamily="34" charset="0"/>
                      </a:endParaRPr>
                    </a:p>
                  </a:txBody>
                  <a:tcPr/>
                </a:tc>
              </a:tr>
              <a:tr h="1293898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Century Gothic" pitchFamily="34" charset="0"/>
                        </a:rPr>
                        <a:t>Белоруссия </a:t>
                      </a:r>
                      <a:endParaRPr lang="ru-RU" sz="2000" b="1" dirty="0">
                        <a:latin typeface="Century Gothic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latin typeface="Century Gothic" pitchFamily="34" charset="0"/>
                        </a:rPr>
                        <a:t>75 клинических исследований</a:t>
                      </a:r>
                    </a:p>
                    <a:p>
                      <a:endParaRPr lang="ru-RU" sz="2000" b="1" dirty="0">
                        <a:latin typeface="Century Gothic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Century Gothic" pitchFamily="34" charset="0"/>
                        </a:rPr>
                        <a:t>61,</a:t>
                      </a:r>
                      <a:r>
                        <a:rPr lang="ru-RU" sz="2000" b="1" baseline="0" dirty="0" smtClean="0">
                          <a:latin typeface="Century Gothic" pitchFamily="34" charset="0"/>
                        </a:rPr>
                        <a:t> в </a:t>
                      </a:r>
                      <a:r>
                        <a:rPr lang="ru-RU" sz="2000" b="1" baseline="0" dirty="0" err="1" smtClean="0">
                          <a:latin typeface="Century Gothic" pitchFamily="34" charset="0"/>
                        </a:rPr>
                        <a:t>т.ч</a:t>
                      </a:r>
                      <a:r>
                        <a:rPr lang="ru-RU" sz="2000" b="1" baseline="0" dirty="0" smtClean="0">
                          <a:latin typeface="Century Gothic" pitchFamily="34" charset="0"/>
                        </a:rPr>
                        <a:t>. поликлиники, по всем областям </a:t>
                      </a:r>
                      <a:endParaRPr lang="ru-RU" sz="2000" b="1" dirty="0">
                        <a:latin typeface="Century Gothic" pitchFamily="34" charset="0"/>
                      </a:endParaRPr>
                    </a:p>
                  </a:txBody>
                  <a:tcPr/>
                </a:tc>
              </a:tr>
              <a:tr h="1888542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Century Gothic" pitchFamily="34" charset="0"/>
                        </a:rPr>
                        <a:t>Казахстан</a:t>
                      </a:r>
                      <a:endParaRPr lang="ru-RU" sz="2000" b="1" dirty="0">
                        <a:latin typeface="Century Gothic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Century Gothic" pitchFamily="34" charset="0"/>
                        </a:rPr>
                        <a:t>12 клинических исследований (</a:t>
                      </a:r>
                      <a:r>
                        <a:rPr lang="ru-RU" sz="2000" b="1" dirty="0" smtClean="0">
                          <a:solidFill>
                            <a:srgbClr val="FF0000"/>
                          </a:solidFill>
                          <a:latin typeface="Century Gothic" pitchFamily="34" charset="0"/>
                        </a:rPr>
                        <a:t>за 9</a:t>
                      </a:r>
                      <a:r>
                        <a:rPr lang="ru-RU" sz="2000" b="1" baseline="0" dirty="0" smtClean="0">
                          <a:solidFill>
                            <a:srgbClr val="FF0000"/>
                          </a:solidFill>
                          <a:latin typeface="Century Gothic" pitchFamily="34" charset="0"/>
                        </a:rPr>
                        <a:t> </a:t>
                      </a:r>
                      <a:r>
                        <a:rPr lang="ru-RU" sz="2000" b="1" dirty="0" smtClean="0">
                          <a:solidFill>
                            <a:srgbClr val="FF0000"/>
                          </a:solidFill>
                          <a:latin typeface="Century Gothic" pitchFamily="34" charset="0"/>
                        </a:rPr>
                        <a:t>месяцев 2016г-18КИ</a:t>
                      </a:r>
                      <a:r>
                        <a:rPr lang="ru-RU" sz="2000" b="1" dirty="0" smtClean="0">
                          <a:latin typeface="Century Gothic" pitchFamily="34" charset="0"/>
                        </a:rPr>
                        <a:t>)</a:t>
                      </a:r>
                      <a:endParaRPr lang="ru-RU" sz="2000" b="1" dirty="0">
                        <a:latin typeface="Century Gothic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Century Gothic" pitchFamily="34" charset="0"/>
                        </a:rPr>
                        <a:t>38 клинических и доклинических баз (приказ МЗ РК №222), </a:t>
                      </a:r>
                    </a:p>
                    <a:p>
                      <a:r>
                        <a:rPr lang="ru-RU" sz="2000" b="1" dirty="0" smtClean="0">
                          <a:latin typeface="Century Gothic" pitchFamily="34" charset="0"/>
                        </a:rPr>
                        <a:t>но участвуют</a:t>
                      </a:r>
                      <a:r>
                        <a:rPr lang="ru-RU" sz="2000" b="1" baseline="0" dirty="0" smtClean="0">
                          <a:latin typeface="Century Gothic" pitchFamily="34" charset="0"/>
                        </a:rPr>
                        <a:t> – не более 10 (Алматы, Астана)</a:t>
                      </a:r>
                      <a:endParaRPr lang="ru-RU" sz="2000" b="1" dirty="0">
                        <a:latin typeface="Century Gothic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7290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Доля КИ на один миллион населения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160D4-FFD7-4565-A39C-370F1F84326D}" type="slidenum">
              <a:rPr lang="ru-RU" smtClean="0"/>
              <a:t>9</a:t>
            </a:fld>
            <a:endParaRPr lang="ru-RU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9576952"/>
              </p:ext>
            </p:extLst>
          </p:nvPr>
        </p:nvGraphicFramePr>
        <p:xfrm>
          <a:off x="468313" y="1628775"/>
          <a:ext cx="8208143" cy="48965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85534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1958</TotalTime>
  <Words>1298</Words>
  <Application>Microsoft Office PowerPoint</Application>
  <PresentationFormat>Экран (4:3)</PresentationFormat>
  <Paragraphs>249</Paragraphs>
  <Slides>27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27</vt:i4>
      </vt:variant>
    </vt:vector>
  </HeadingPairs>
  <TitlesOfParts>
    <vt:vector size="29" baseType="lpstr">
      <vt:lpstr>Тема Office</vt:lpstr>
      <vt:lpstr>2_Тема Office</vt:lpstr>
      <vt:lpstr>  Состояние клинических исследований лекарственных средств в Республике Казахстан     Аленова Арике Хамзовна д.м.н., профессор   .  </vt:lpstr>
      <vt:lpstr>  КИ в рамках регистрации ЛС на общем рынке ЕАЭС  </vt:lpstr>
      <vt:lpstr>Законодательная и нормативная правовая база в РК, регламентирующая проведение КИ</vt:lpstr>
      <vt:lpstr>Роль регуляторного органа в клинических исследованиях </vt:lpstr>
      <vt:lpstr>Участники клинического исследования (КИ) </vt:lpstr>
      <vt:lpstr>Регулирование клинических исследований в РК</vt:lpstr>
      <vt:lpstr>Презентация PowerPoint</vt:lpstr>
      <vt:lpstr>Рынок клинических исследований в РК и странах ЕАЭС </vt:lpstr>
      <vt:lpstr>Доля КИ на один миллион населения</vt:lpstr>
      <vt:lpstr>Базы клинических исследований в РК (34 базы)</vt:lpstr>
      <vt:lpstr>Заявители клинических исследований ЛС и ИМН  (9 месяцев 2016г.) </vt:lpstr>
      <vt:lpstr>Области применения лекарственных средств, изучаемых в КИ  2014-2016гг.</vt:lpstr>
      <vt:lpstr>Динамика и фазы КИ за период с 2013-2016 гг.  (ККМФД МЗСР РК выдано 66 разрешений на  проведение  КИ)</vt:lpstr>
      <vt:lpstr>                    КИ одобренные ККМФД МЗСР РК  с участием отечественных/международных производителей 2013-2016гг.</vt:lpstr>
      <vt:lpstr>Биоаналитические исследования при проведении исследований биоэквивалентности  за период с 2013 по 2016 г.г.  </vt:lpstr>
      <vt:lpstr>Клиническая база для проведения клинических исследований должна пройти аккредитацию</vt:lpstr>
      <vt:lpstr> Контроль за проведением КИ</vt:lpstr>
      <vt:lpstr>Основные замечания при экспертизе протокола  КИ: </vt:lpstr>
      <vt:lpstr>Протокол КИ</vt:lpstr>
      <vt:lpstr>Протокол КИ</vt:lpstr>
      <vt:lpstr>Протокол КИ</vt:lpstr>
      <vt:lpstr>Протокол КИ</vt:lpstr>
      <vt:lpstr>Протокол КИ</vt:lpstr>
      <vt:lpstr>Протокол КИ</vt:lpstr>
      <vt:lpstr>Значение клинических исследований для государства</vt:lpstr>
      <vt:lpstr> Вопросы, требующие решения для повышения потенциала РК в проведении КИ 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Требования к клиническим исследованиям лекарственных средств, медицинских изделий в РК и ЕАЭС</dc:title>
  <dc:creator>Байдуллаева Шынар Амановна</dc:creator>
  <cp:lastModifiedBy>Аленова Арике Хамзовна</cp:lastModifiedBy>
  <cp:revision>140</cp:revision>
  <cp:lastPrinted>2016-10-03T14:18:37Z</cp:lastPrinted>
  <dcterms:created xsi:type="dcterms:W3CDTF">2016-01-18T03:39:00Z</dcterms:created>
  <dcterms:modified xsi:type="dcterms:W3CDTF">2016-10-04T08:01:26Z</dcterms:modified>
</cp:coreProperties>
</file>