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9" r:id="rId3"/>
    <p:sldId id="258" r:id="rId4"/>
    <p:sldId id="261" r:id="rId5"/>
    <p:sldId id="281" r:id="rId6"/>
    <p:sldId id="263" r:id="rId7"/>
    <p:sldId id="269" r:id="rId8"/>
    <p:sldId id="270" r:id="rId9"/>
    <p:sldId id="274" r:id="rId10"/>
    <p:sldId id="290" r:id="rId11"/>
    <p:sldId id="283" r:id="rId12"/>
    <p:sldId id="292" r:id="rId13"/>
    <p:sldId id="271" r:id="rId14"/>
    <p:sldId id="291" r:id="rId15"/>
    <p:sldId id="265" r:id="rId16"/>
    <p:sldId id="286" r:id="rId17"/>
    <p:sldId id="293" r:id="rId18"/>
    <p:sldId id="287" r:id="rId19"/>
    <p:sldId id="276" r:id="rId20"/>
    <p:sldId id="277" r:id="rId21"/>
    <p:sldId id="289" r:id="rId22"/>
    <p:sldId id="288" r:id="rId23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50B44-CC74-408E-8458-D5C96888435A}" type="datetimeFigureOut">
              <a:rPr lang="ru-RU" smtClean="0"/>
              <a:t>27.05.2016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96D74-E31A-4E09-99B5-12988735B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067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Пока нет </a:t>
            </a:r>
            <a:r>
              <a:rPr lang="ru-RU" dirty="0" err="1" smtClean="0"/>
              <a:t>валидации</a:t>
            </a:r>
            <a:r>
              <a:rPr lang="ru-RU" dirty="0" smtClean="0"/>
              <a:t>, нет и методики,</a:t>
            </a:r>
            <a:r>
              <a:rPr lang="ru-RU" baseline="0" dirty="0" smtClean="0"/>
              <a:t> т.е. б</a:t>
            </a:r>
            <a:r>
              <a:rPr lang="ru-RU" dirty="0" smtClean="0"/>
              <a:t>ез </a:t>
            </a:r>
            <a:r>
              <a:rPr lang="ru-RU" dirty="0" err="1" smtClean="0"/>
              <a:t>валидации</a:t>
            </a:r>
            <a:r>
              <a:rPr lang="ru-RU" dirty="0" smtClean="0"/>
              <a:t> методика не может считаться разработанной (есть </a:t>
            </a:r>
            <a:r>
              <a:rPr lang="ru-RU" dirty="0" err="1" smtClean="0"/>
              <a:t>валидация</a:t>
            </a:r>
            <a:r>
              <a:rPr lang="ru-RU" dirty="0" smtClean="0"/>
              <a:t>, есть разработка; нет </a:t>
            </a:r>
            <a:r>
              <a:rPr lang="ru-RU" dirty="0" err="1" smtClean="0"/>
              <a:t>валидации</a:t>
            </a:r>
            <a:r>
              <a:rPr lang="ru-RU" dirty="0" smtClean="0"/>
              <a:t>, нет разработки). В случае верификации</a:t>
            </a:r>
            <a:r>
              <a:rPr lang="ru-RU" baseline="0" dirty="0" smtClean="0"/>
              <a:t> методика есть, но неизвестно, годится ли она </a:t>
            </a:r>
            <a:r>
              <a:rPr lang="ru-RU" baseline="0" dirty="0" smtClean="0"/>
              <a:t>для данного </a:t>
            </a:r>
            <a:r>
              <a:rPr lang="ru-RU" baseline="0" dirty="0" smtClean="0"/>
              <a:t>ЛС</a:t>
            </a:r>
            <a:r>
              <a:rPr lang="ru-RU" baseline="0" dirty="0" smtClean="0"/>
              <a:t>. Это и составляет предмет верификации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96D74-E31A-4E09-99B5-12988735BE4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57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 каким методам применима ВФМ? Для каких показателей качества проводится</a:t>
            </a:r>
            <a:r>
              <a:rPr lang="ru-RU" baseline="0" dirty="0" smtClean="0"/>
              <a:t> ВФМ? </a:t>
            </a:r>
            <a:r>
              <a:rPr lang="ru-RU" dirty="0" smtClean="0"/>
              <a:t>Верификация не проводится</a:t>
            </a:r>
            <a:r>
              <a:rPr lang="ru-RU" baseline="0" dirty="0" smtClean="0"/>
              <a:t> для уже существующих и успешно применяемых в лаборатории методик. Однако должна проводиться в 2-х случаях: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96D74-E31A-4E09-99B5-12988735BE4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783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понимания и выполнения ФМ в прописанном виде, пользователи должны иметь соответствующий опыт, знания и подготовку. ВФМ должна проводиться так, чтобы ее результаты обеспечивали уверенность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96D74-E31A-4E09-99B5-12988735BE4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681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56ABA-655D-44C5-80F4-A07873E4F29B}" type="datetime1">
              <a:rPr lang="ru-RU" smtClean="0"/>
              <a:t>27.05.2016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3C8F-8F81-4D63-B2D2-47F4CA34CA27}" type="datetime1">
              <a:rPr lang="ru-RU" smtClean="0"/>
              <a:t>27.05.2016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8B64-C739-40DF-9F4F-47883ED2A9E1}" type="datetime1">
              <a:rPr lang="ru-RU" smtClean="0"/>
              <a:t>27.05.2016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419C-74AC-409A-A365-C68C4D241A58}" type="datetime1">
              <a:rPr lang="ru-RU" smtClean="0"/>
              <a:t>27.05.2016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18DF5-5F68-411B-88B2-1ED507384A8C}" type="datetime1">
              <a:rPr lang="ru-RU" smtClean="0"/>
              <a:t>27.05.2016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B0C3-F6C9-45FD-819B-984F2A4E1935}" type="datetime1">
              <a:rPr lang="ru-RU" smtClean="0"/>
              <a:t>27.05.2016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82D5-4961-493D-B567-AFEC9C31173E}" type="datetime1">
              <a:rPr lang="ru-RU" smtClean="0"/>
              <a:t>27.05.2016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40958-DAAE-4B5C-A2CD-44F2C9879BE9}" type="datetime1">
              <a:rPr lang="ru-RU" smtClean="0"/>
              <a:t>27.05.2016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6965-B114-4327-9082-25DD1C316432}" type="datetime1">
              <a:rPr lang="ru-RU" smtClean="0"/>
              <a:t>27.05.2016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01CD-6228-4212-815D-26ED38AF818D}" type="datetime1">
              <a:rPr lang="ru-RU" smtClean="0"/>
              <a:t>27.05.2016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77C3-FBF0-4F5A-B050-2023263DBDDC}" type="datetime1">
              <a:rPr lang="ru-RU" smtClean="0"/>
              <a:t>27.05.2016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80FB0-DC22-4014-9AD2-E59E064602BA}" type="datetime1">
              <a:rPr lang="ru-RU" smtClean="0"/>
              <a:t>27.05.2016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jpeg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.abilkaeva@dari.kz" TargetMode="External"/><Relationship Id="rId2" Type="http://schemas.openxmlformats.org/officeDocument/2006/relationships/hyperlink" Target="mailto:a.tulegenova@dari.kz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jpeg"/><Relationship Id="rId5" Type="http://schemas.openxmlformats.org/officeDocument/2006/relationships/image" Target="../media/image13.png"/><Relationship Id="rId4" Type="http://schemas.openxmlformats.org/officeDocument/2006/relationships/hyperlink" Target="mailto:m.bostanzhieva@dari.k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72400" cy="1872208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ВЕРИФИКАЦИЯ                         ФАРМАКОПЕЙНЫХ МЕТОДИК (ВФМ)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852936"/>
            <a:ext cx="7488832" cy="3312368"/>
          </a:xfrm>
        </p:spPr>
        <p:txBody>
          <a:bodyPr>
            <a:normAutofit/>
          </a:bodyPr>
          <a:lstStyle/>
          <a:p>
            <a:r>
              <a:rPr lang="ru-RU" sz="3300" b="1" dirty="0" smtClean="0">
                <a:solidFill>
                  <a:srgbClr val="00B050"/>
                </a:solidFill>
              </a:rPr>
              <a:t>А.У. </a:t>
            </a:r>
            <a:r>
              <a:rPr lang="ru-RU" sz="2800" b="1" dirty="0" err="1" smtClean="0">
                <a:solidFill>
                  <a:srgbClr val="00B050"/>
                </a:solidFill>
              </a:rPr>
              <a:t>Тулегенова</a:t>
            </a:r>
            <a:endParaRPr lang="ru-RU" sz="3300" b="1" dirty="0" smtClean="0">
              <a:solidFill>
                <a:srgbClr val="00B050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Руководитель Управления  по разработке                                и совершенствованию ГФ РК и Фармакопеи ЕАЭС, д.ф.н., профессор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 </a:t>
            </a: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r>
              <a:rPr lang="ru-RU" sz="1800" b="1" dirty="0" smtClean="0">
                <a:solidFill>
                  <a:schemeClr val="tx1"/>
                </a:solidFill>
              </a:rPr>
              <a:t>Фармакопейный семинар № 2                                                                                                                      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Алматы, 2</a:t>
            </a:r>
            <a:r>
              <a:rPr lang="en-US" sz="1800" b="1" dirty="0" smtClean="0">
                <a:solidFill>
                  <a:schemeClr val="tx1"/>
                </a:solidFill>
              </a:rPr>
              <a:t>7</a:t>
            </a:r>
            <a:r>
              <a:rPr lang="ru-RU" sz="1800" b="1" dirty="0" smtClean="0">
                <a:solidFill>
                  <a:schemeClr val="tx1"/>
                </a:solidFill>
              </a:rPr>
              <a:t> мая 2016</a:t>
            </a:r>
          </a:p>
          <a:p>
            <a:endParaRPr lang="ru-RU" b="1" dirty="0" smtClean="0"/>
          </a:p>
          <a:p>
            <a:endParaRPr lang="ru-RU" b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580112" y="6356350"/>
            <a:ext cx="3563888" cy="365125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2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6696744" cy="92211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Тезис 2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5122912" cy="45693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00B050"/>
                </a:solidFill>
              </a:rPr>
              <a:t>ВФМ</a:t>
            </a:r>
            <a:r>
              <a:rPr lang="ru-RU" sz="3200" b="1" dirty="0" smtClean="0">
                <a:solidFill>
                  <a:srgbClr val="00B050"/>
                </a:solidFill>
              </a:rPr>
              <a:t>   </a:t>
            </a:r>
            <a:r>
              <a:rPr lang="ru-RU" sz="3200" b="1" dirty="0" smtClean="0"/>
              <a:t>                                 должна проводиться пользователем так,                    чтобы ее результаты обеспечивали  уверенность                                    в правильности выполнения методик</a:t>
            </a:r>
            <a:endParaRPr lang="ru-RU" sz="32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384376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Picture 4" descr="warni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2160" y="3068960"/>
            <a:ext cx="2592288" cy="2736304"/>
          </a:xfrm>
        </p:spPr>
      </p:pic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4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85010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Масштабы осуществления ВФМ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7564" y="1340768"/>
            <a:ext cx="5724636" cy="4752528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sz="3500" b="1" dirty="0" smtClean="0">
                <a:solidFill>
                  <a:srgbClr val="00B050"/>
                </a:solidFill>
              </a:rPr>
              <a:t>Факторы влияния</a:t>
            </a:r>
            <a:endParaRPr lang="ru-RU" sz="3000" b="1" dirty="0"/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/>
              <a:t>Уровень подготовленности, знания и опыт </a:t>
            </a:r>
            <a:r>
              <a:rPr lang="ru-RU" sz="3000" b="1" dirty="0"/>
              <a:t>пользователя</a:t>
            </a:r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/>
              <a:t>Тип </a:t>
            </a:r>
            <a:r>
              <a:rPr lang="ru-RU" sz="3000" b="1" dirty="0"/>
              <a:t>методики  </a:t>
            </a:r>
            <a:r>
              <a:rPr lang="ru-RU" sz="3000" b="1" dirty="0" smtClean="0"/>
              <a:t>                   </a:t>
            </a:r>
            <a:r>
              <a:rPr lang="ru-RU" b="1" dirty="0" smtClean="0">
                <a:solidFill>
                  <a:srgbClr val="0070C0"/>
                </a:solidFill>
              </a:rPr>
              <a:t>(испытание, метод)  </a:t>
            </a:r>
            <a:endParaRPr lang="ru-RU" b="1" dirty="0">
              <a:solidFill>
                <a:srgbClr val="0070C0"/>
              </a:solidFill>
            </a:endParaRPr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/>
              <a:t>Оборудование </a:t>
            </a:r>
            <a:r>
              <a:rPr lang="ru-RU" sz="3000" b="1" dirty="0"/>
              <a:t>или </a:t>
            </a:r>
          </a:p>
          <a:p>
            <a:pPr marL="0" lvl="0" indent="0">
              <a:buNone/>
            </a:pPr>
            <a:r>
              <a:rPr lang="ru-RU" sz="3000" b="1" dirty="0"/>
              <a:t> </a:t>
            </a:r>
            <a:r>
              <a:rPr lang="ru-RU" sz="3000" b="1" dirty="0" smtClean="0"/>
              <a:t>   измерительные </a:t>
            </a:r>
            <a:r>
              <a:rPr lang="ru-RU" sz="3000" b="1" dirty="0"/>
              <a:t>приборы</a:t>
            </a:r>
          </a:p>
          <a:p>
            <a:pPr>
              <a:buFont typeface="Wingdings" pitchFamily="2" charset="2"/>
              <a:buChar char="q"/>
            </a:pPr>
            <a:r>
              <a:rPr lang="ru-RU" sz="3000" b="1" dirty="0"/>
              <a:t>Испытуемый(</a:t>
            </a:r>
            <a:r>
              <a:rPr lang="ru-RU" sz="3000" b="1" dirty="0" err="1"/>
              <a:t>ые</a:t>
            </a:r>
            <a:r>
              <a:rPr lang="ru-RU" sz="3000" b="1" dirty="0"/>
              <a:t>) </a:t>
            </a:r>
            <a:r>
              <a:rPr lang="ru-RU" sz="3000" b="1" dirty="0" smtClean="0"/>
              <a:t>материал(ы</a:t>
            </a:r>
            <a:r>
              <a:rPr lang="ru-RU" sz="3000" b="1" dirty="0"/>
              <a:t>)</a:t>
            </a:r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/>
              <a:t>Конкретные </a:t>
            </a:r>
            <a:r>
              <a:rPr lang="kk-KZ" sz="3000" b="1" dirty="0"/>
              <a:t>этапы</a:t>
            </a:r>
            <a:r>
              <a:rPr lang="ru-RU" sz="3000" b="1" dirty="0"/>
              <a:t> </a:t>
            </a:r>
            <a:r>
              <a:rPr lang="ru-RU" sz="3000" b="1" dirty="0" smtClean="0"/>
              <a:t>методики</a:t>
            </a:r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graphicFrame>
        <p:nvGraphicFramePr>
          <p:cNvPr id="7" name="Объект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7433746"/>
              </p:ext>
            </p:extLst>
          </p:nvPr>
        </p:nvGraphicFramePr>
        <p:xfrm>
          <a:off x="6660232" y="1844824"/>
          <a:ext cx="1656184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Clip" r:id="rId5" imgW="2286565" imgH="1738942" progId="MS_ClipArt_Gallery.2">
                  <p:embed/>
                </p:oleObj>
              </mc:Choice>
              <mc:Fallback>
                <p:oleObj name="Clip" r:id="rId5" imgW="2286565" imgH="1738942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1844824"/>
                        <a:ext cx="1656184" cy="3816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384376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7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Тезис 3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5770984" cy="44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</a:rPr>
              <a:t>Верификационные</a:t>
            </a:r>
            <a:r>
              <a:rPr lang="ru-RU" sz="3600" b="1" dirty="0" smtClean="0"/>
              <a:t>                     </a:t>
            </a:r>
            <a:r>
              <a:rPr lang="ru-RU" sz="4000" b="1" dirty="0" smtClean="0">
                <a:solidFill>
                  <a:srgbClr val="00B050"/>
                </a:solidFill>
              </a:rPr>
              <a:t>требования </a:t>
            </a:r>
            <a:r>
              <a:rPr lang="ru-RU" sz="3600" b="1" dirty="0" smtClean="0"/>
              <a:t>                               должны быть основаны                 на оценке сложности методики и материала,                  к которому применяется методика</a:t>
            </a:r>
            <a:endParaRPr lang="ru-RU" sz="36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24036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graphicFrame>
        <p:nvGraphicFramePr>
          <p:cNvPr id="8" name="Объект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96654435"/>
              </p:ext>
            </p:extLst>
          </p:nvPr>
        </p:nvGraphicFramePr>
        <p:xfrm>
          <a:off x="6372200" y="3284984"/>
          <a:ext cx="2088232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Clip" r:id="rId4" imgW="2287494" imgH="2280771" progId="MS_ClipArt_Gallery.2">
                  <p:embed/>
                </p:oleObj>
              </mc:Choice>
              <mc:Fallback>
                <p:oleObj name="Clip" r:id="rId4" imgW="2287494" imgH="2280771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3284984"/>
                        <a:ext cx="2088232" cy="2088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129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Осуществление ВФМ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136904" cy="5256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ВФМ не требует полной </a:t>
            </a:r>
            <a:r>
              <a:rPr lang="ru-RU" sz="2400" b="1" dirty="0" err="1" smtClean="0"/>
              <a:t>ревалидации</a:t>
            </a:r>
            <a:r>
              <a:rPr lang="ru-RU" sz="2400" b="1" dirty="0" smtClean="0"/>
              <a:t> ФМ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/>
              <a:t>ВФМ </a:t>
            </a:r>
            <a:r>
              <a:rPr lang="ru-RU" sz="2400" b="1" dirty="0" smtClean="0"/>
              <a:t> предусматривает </a:t>
            </a:r>
            <a:r>
              <a:rPr lang="ru-RU" sz="2400" b="1" dirty="0"/>
              <a:t>оценку отдельных рабочих аналитических характеристик, приемлемых для </a:t>
            </a:r>
            <a:r>
              <a:rPr lang="ru-RU" sz="2400" b="1" dirty="0" smtClean="0"/>
              <a:t>             данной ФМ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/>
              <a:t>ВФМ учитывает путь синтеза активной субстанции, технологию производства лекарственного препарата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ВФМ включает </a:t>
            </a:r>
            <a:r>
              <a:rPr lang="ru-RU" sz="2400" b="1" dirty="0"/>
              <a:t>оценку таких факторов, как влияние вспомогательных веществ на величину </a:t>
            </a:r>
            <a:r>
              <a:rPr lang="ru-RU" sz="2400" b="1" dirty="0" err="1"/>
              <a:t>открываемости</a:t>
            </a:r>
            <a:r>
              <a:rPr lang="ru-RU" sz="2400" b="1" dirty="0"/>
              <a:t>, пригодность </a:t>
            </a:r>
            <a:r>
              <a:rPr lang="ru-RU" sz="2400" b="1" dirty="0" err="1"/>
              <a:t>хроматографических</a:t>
            </a:r>
            <a:r>
              <a:rPr lang="ru-RU" sz="2400" b="1" dirty="0"/>
              <a:t> условий и колонки, приемлемость сигнала детектора и др.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Повторная ВФМ не предусматривается</a:t>
            </a:r>
            <a:r>
              <a:rPr lang="ru-RU" sz="2400" b="1" dirty="0"/>
              <a:t> нормативными требованиями </a:t>
            </a:r>
            <a:endParaRPr lang="en-US" sz="2400" b="1" dirty="0" smtClean="0"/>
          </a:p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ВФМ требует документирования </a:t>
            </a:r>
            <a:r>
              <a:rPr lang="ru-RU" sz="2200" b="1" dirty="0" smtClean="0">
                <a:solidFill>
                  <a:srgbClr val="0070C0"/>
                </a:solidFill>
              </a:rPr>
              <a:t>(протокол, отчет)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436096" y="6356350"/>
            <a:ext cx="3528392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1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Тезис 4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5338936" cy="43533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</a:rPr>
              <a:t>Верификация</a:t>
            </a:r>
            <a:r>
              <a:rPr lang="ru-RU" sz="3600" b="1" dirty="0" smtClean="0"/>
              <a:t>                     является                               более предпочтительной,                чем повторение                     процесса  </a:t>
            </a:r>
            <a:r>
              <a:rPr lang="ru-RU" sz="3600" b="1" dirty="0" err="1" smtClean="0"/>
              <a:t>валидации</a:t>
            </a:r>
            <a:endParaRPr lang="ru-RU" sz="36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24036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graphicFrame>
        <p:nvGraphicFramePr>
          <p:cNvPr id="7" name="Объект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72296078"/>
              </p:ext>
            </p:extLst>
          </p:nvPr>
        </p:nvGraphicFramePr>
        <p:xfrm>
          <a:off x="6225381" y="2348880"/>
          <a:ext cx="2247900" cy="3528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Clip" r:id="rId4" imgW="2247900" imgH="3306763" progId="MS_ClipArt_Gallery.2">
                  <p:embed/>
                </p:oleObj>
              </mc:Choice>
              <mc:Fallback>
                <p:oleObj name="Clip" r:id="rId4" imgW="2247900" imgH="3306763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381" y="2348880"/>
                        <a:ext cx="2247900" cy="35283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247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776864" cy="1930226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</a:rPr>
              <a:t>Валидационные</a:t>
            </a:r>
            <a:r>
              <a:rPr lang="ru-RU" sz="3600" b="1" dirty="0" smtClean="0">
                <a:solidFill>
                  <a:srgbClr val="FF0000"/>
                </a:solidFill>
              </a:rPr>
              <a:t> и верификационные требования к методикам ЖХ                               </a:t>
            </a:r>
            <a:r>
              <a:rPr lang="ru-RU" sz="2400" b="1" dirty="0" smtClean="0"/>
              <a:t>(количественное определение                                                       активного вещества в лекарственном препарате)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650008"/>
              </p:ext>
            </p:extLst>
          </p:nvPr>
        </p:nvGraphicFramePr>
        <p:xfrm>
          <a:off x="467544" y="2348881"/>
          <a:ext cx="8229600" cy="3877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0904"/>
                <a:gridCol w="1429816"/>
                <a:gridCol w="1748880"/>
              </a:tblGrid>
              <a:tr h="1024871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Рабочие аналитические характеристики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Валидация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Верификация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Правильность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Допускается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2483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Точность (</a:t>
                      </a:r>
                      <a:r>
                        <a:rPr lang="ru-RU" b="1" dirty="0" err="1" smtClean="0"/>
                        <a:t>Прецизионность</a:t>
                      </a:r>
                      <a:r>
                        <a:rPr lang="ru-RU" b="1" smtClean="0"/>
                        <a:t>)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Специфичность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Предел обнаружения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ym typeface="Symbol"/>
                        </a:rPr>
                        <a:t>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ym typeface="Symbol"/>
                        </a:rPr>
                        <a:t>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Предел количественного определения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ym typeface="Symbol"/>
                        </a:rPr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ym typeface="Symbol"/>
                        </a:rPr>
                        <a:t>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Линейность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ym typeface="Symbol"/>
                        </a:rPr>
                        <a:t>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512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Диапазон применения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ym typeface="Symbol"/>
                        </a:rPr>
                        <a:t>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364088" y="6356350"/>
            <a:ext cx="360040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00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Специфичность                                                       как ключевой параметр в ВФМ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4040188" cy="576063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Что влияет?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544" y="1916832"/>
            <a:ext cx="4536504" cy="468052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b="1" dirty="0"/>
              <a:t>Различный профиль примесей </a:t>
            </a:r>
            <a:r>
              <a:rPr lang="ru-RU" b="1" dirty="0" smtClean="0"/>
              <a:t>     в </a:t>
            </a:r>
            <a:r>
              <a:rPr lang="ru-RU" b="1" dirty="0"/>
              <a:t>активных субстанциях </a:t>
            </a:r>
            <a:r>
              <a:rPr lang="ru-RU" b="1" dirty="0" smtClean="0"/>
              <a:t>            разных </a:t>
            </a:r>
            <a:r>
              <a:rPr lang="ru-RU" b="1" dirty="0"/>
              <a:t>производителей, </a:t>
            </a:r>
            <a:r>
              <a:rPr lang="ru-RU" b="1" dirty="0" smtClean="0"/>
              <a:t>                    не </a:t>
            </a:r>
            <a:r>
              <a:rPr lang="ru-RU" b="1" dirty="0"/>
              <a:t>соответствующий </a:t>
            </a:r>
            <a:r>
              <a:rPr lang="ru-RU" b="1" dirty="0" smtClean="0"/>
              <a:t>ФМ </a:t>
            </a:r>
          </a:p>
          <a:p>
            <a:pPr>
              <a:buFont typeface="Wingdings" pitchFamily="2" charset="2"/>
              <a:buChar char="q"/>
            </a:pPr>
            <a:r>
              <a:rPr lang="ru-RU" b="1" dirty="0"/>
              <a:t>З</a:t>
            </a:r>
            <a:r>
              <a:rPr lang="ru-RU" b="1" dirty="0" smtClean="0"/>
              <a:t>начительное </a:t>
            </a:r>
            <a:r>
              <a:rPr lang="ru-RU" b="1" dirty="0"/>
              <a:t>отличие вспомогательных веществ                       в лекарственных препаратах разных производителей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Возможное образование вспомогательными     веществами </a:t>
            </a:r>
            <a:r>
              <a:rPr lang="ru-RU" b="1" dirty="0"/>
              <a:t>примесей</a:t>
            </a:r>
            <a:r>
              <a:rPr lang="ru-RU" b="1" dirty="0" smtClean="0"/>
              <a:t>,                       не определяемых ФМ</a:t>
            </a:r>
          </a:p>
          <a:p>
            <a:pPr>
              <a:buFont typeface="Wingdings" pitchFamily="2" charset="2"/>
              <a:buChar char="q"/>
            </a:pPr>
            <a:r>
              <a:rPr lang="ru-RU" b="1" smtClean="0"/>
              <a:t>Возможное экстрагирование веществ из </a:t>
            </a:r>
            <a:r>
              <a:rPr lang="ru-RU" b="1" dirty="0" smtClean="0"/>
              <a:t>материала контейнера</a:t>
            </a:r>
            <a:endParaRPr lang="ru-RU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50405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Как подтверждается?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20072" y="1916832"/>
            <a:ext cx="3466728" cy="4464496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200" b="1" dirty="0" smtClean="0"/>
              <a:t>Соответствием </a:t>
            </a:r>
            <a:r>
              <a:rPr lang="ru-RU" sz="2200" b="1" dirty="0"/>
              <a:t>требованиям                               для коэффициента разделения </a:t>
            </a:r>
            <a:r>
              <a:rPr lang="ru-RU" sz="2200" b="1" dirty="0" smtClean="0"/>
              <a:t>в </a:t>
            </a:r>
            <a:r>
              <a:rPr lang="ru-RU" sz="2200" b="1" dirty="0" err="1"/>
              <a:t>хроматографических</a:t>
            </a:r>
            <a:r>
              <a:rPr lang="ru-RU" sz="2200" b="1" dirty="0"/>
              <a:t> </a:t>
            </a:r>
            <a:r>
              <a:rPr lang="ru-RU" sz="2200" b="1" dirty="0" smtClean="0"/>
              <a:t>ФМ при </a:t>
            </a:r>
            <a:r>
              <a:rPr lang="ru-RU" sz="2200" b="1" dirty="0"/>
              <a:t>проверке пригодности </a:t>
            </a:r>
            <a:r>
              <a:rPr lang="ru-RU" sz="2200" b="1" dirty="0" smtClean="0"/>
              <a:t>системы</a:t>
            </a:r>
          </a:p>
          <a:p>
            <a:pPr>
              <a:buFont typeface="Wingdings" pitchFamily="2" charset="2"/>
              <a:buChar char="q"/>
            </a:pPr>
            <a:r>
              <a:rPr lang="ru-RU" sz="2200" b="1" dirty="0" smtClean="0"/>
              <a:t>Проведением испытаний </a:t>
            </a:r>
            <a:r>
              <a:rPr lang="ru-RU" sz="2200" b="1" dirty="0"/>
              <a:t>с </a:t>
            </a:r>
            <a:r>
              <a:rPr lang="ru-RU" sz="2200" b="1" dirty="0" smtClean="0"/>
              <a:t>плацебо</a:t>
            </a:r>
            <a:endParaRPr lang="ru-RU" sz="2200" dirty="0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384376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69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Тезис 5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5770984" cy="489654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</a:rPr>
              <a:t>Сначала </a:t>
            </a:r>
            <a:r>
              <a:rPr lang="ru-RU" sz="4000" b="1" dirty="0" smtClean="0"/>
              <a:t>                               проводят проверку пригодности </a:t>
            </a:r>
            <a:r>
              <a:rPr lang="ru-RU" sz="4000" b="1" dirty="0" err="1" smtClean="0"/>
              <a:t>хроматографической</a:t>
            </a:r>
            <a:r>
              <a:rPr lang="ru-RU" sz="4000" b="1" dirty="0" smtClean="0"/>
              <a:t> системы и проверяют соответствие полученных результатов требованиям пригодности,                               </a:t>
            </a:r>
            <a:r>
              <a:rPr lang="ru-RU" sz="4000" b="1" dirty="0" smtClean="0">
                <a:solidFill>
                  <a:srgbClr val="00B050"/>
                </a:solidFill>
              </a:rPr>
              <a:t>затем</a:t>
            </a:r>
            <a:r>
              <a:rPr lang="ru-RU" sz="4000" b="1" dirty="0" smtClean="0"/>
              <a:t> в случае соответствия                   - испытания по ФМ                                    </a:t>
            </a:r>
            <a:r>
              <a:rPr lang="ru-RU" sz="4000" b="1" dirty="0" smtClean="0">
                <a:solidFill>
                  <a:srgbClr val="FF0000"/>
                </a:solidFill>
              </a:rPr>
              <a:t>(не наоборот!)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24036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graphicFrame>
        <p:nvGraphicFramePr>
          <p:cNvPr id="8" name="Объект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99614116"/>
              </p:ext>
            </p:extLst>
          </p:nvPr>
        </p:nvGraphicFramePr>
        <p:xfrm>
          <a:off x="6300192" y="2636912"/>
          <a:ext cx="2243261" cy="2172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Clip" r:id="rId4" imgW="2286348" imgH="2206381" progId="MS_ClipArt_Gallery.2">
                  <p:embed/>
                </p:oleObj>
              </mc:Choice>
              <mc:Fallback>
                <p:oleObj name="Clip" r:id="rId4" imgW="2286348" imgH="2206381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636912"/>
                        <a:ext cx="2243261" cy="21728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17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355160" cy="11521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Дополнительные характеристики                при ВФМ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1988840"/>
            <a:ext cx="3672408" cy="41764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B050"/>
                </a:solidFill>
              </a:rPr>
              <a:t>Определение примесей</a:t>
            </a:r>
          </a:p>
          <a:p>
            <a:pPr marL="0" indent="0" algn="ctr">
              <a:buNone/>
            </a:pP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2060848"/>
            <a:ext cx="3826768" cy="41764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/>
              <a:t>Предел обнаружения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/>
              <a:t>Предел количественного определения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/>
              <a:t>Точность (</a:t>
            </a:r>
            <a:r>
              <a:rPr lang="ru-RU" sz="3200" b="1" dirty="0" err="1"/>
              <a:t>прецизионность</a:t>
            </a:r>
            <a:r>
              <a:rPr lang="ru-RU" sz="3200" b="1" dirty="0"/>
              <a:t>)</a:t>
            </a:r>
          </a:p>
          <a:p>
            <a:pPr marL="0" indent="0">
              <a:buNone/>
            </a:pP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95366"/>
              </p:ext>
            </p:extLst>
          </p:nvPr>
        </p:nvGraphicFramePr>
        <p:xfrm>
          <a:off x="611560" y="3429000"/>
          <a:ext cx="3528392" cy="25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Clip" r:id="rId3" imgW="2286224" imgH="1324782" progId="MS_ClipArt_Gallery.2">
                  <p:embed/>
                </p:oleObj>
              </mc:Choice>
              <mc:Fallback>
                <p:oleObj name="Clip" r:id="rId3" imgW="2286224" imgH="1324782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429000"/>
                        <a:ext cx="3528392" cy="259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Рисунок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456384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76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7"/>
            <a:ext cx="7776864" cy="106613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Неудовлетворительные результаты ВФМ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80519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8230" y="1484784"/>
            <a:ext cx="4423810" cy="1355147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ФМ не может считаться пригодной для применения к испытуемому                в данной лаборатории объекту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43808" y="3212976"/>
            <a:ext cx="4163342" cy="129614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Разработка и </a:t>
            </a:r>
            <a:r>
              <a:rPr lang="ru-RU" sz="2000" b="1" dirty="0" err="1" smtClean="0">
                <a:solidFill>
                  <a:schemeClr val="tx1"/>
                </a:solidFill>
              </a:rPr>
              <a:t>валидация</a:t>
            </a:r>
            <a:r>
              <a:rPr lang="ru-RU" sz="2000" b="1" dirty="0" smtClean="0">
                <a:solidFill>
                  <a:schemeClr val="tx1"/>
                </a:solidFill>
              </a:rPr>
              <a:t> альтернативной методики (АМ)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4869160"/>
            <a:ext cx="4104456" cy="1224136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Обоснование включения АМ              или замена ею действующей ФМ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>
            <a:off x="1403648" y="3032956"/>
            <a:ext cx="1316487" cy="81237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>
            <a:off x="3419872" y="4770834"/>
            <a:ext cx="1080120" cy="71039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5652120" y="6356350"/>
            <a:ext cx="3491880" cy="365125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Тулегенова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9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Основные вопросы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1772816"/>
            <a:ext cx="5760640" cy="435334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500" b="1" dirty="0" smtClean="0"/>
              <a:t>Нормативная база</a:t>
            </a:r>
            <a:endParaRPr lang="ru-RU" sz="3500" b="1" dirty="0"/>
          </a:p>
          <a:p>
            <a:pPr marL="514350" indent="-514350">
              <a:buFont typeface="+mj-lt"/>
              <a:buAutoNum type="arabicPeriod"/>
            </a:pPr>
            <a:r>
              <a:rPr lang="ru-RU" sz="3500" b="1" dirty="0" smtClean="0"/>
              <a:t>Понятие о ВФМ</a:t>
            </a:r>
            <a:endParaRPr lang="ru-RU" sz="3500" b="1" dirty="0"/>
          </a:p>
          <a:p>
            <a:pPr marL="514350" indent="-514350">
              <a:buFont typeface="+mj-lt"/>
              <a:buAutoNum type="arabicPeriod"/>
            </a:pPr>
            <a:r>
              <a:rPr lang="ru-RU" sz="3500" b="1" dirty="0" smtClean="0"/>
              <a:t>Цели, задачи и область применения ВФМ</a:t>
            </a:r>
            <a:endParaRPr lang="ru-RU" sz="3500" b="1" dirty="0"/>
          </a:p>
          <a:p>
            <a:pPr marL="514350" indent="-514350">
              <a:buFont typeface="+mj-lt"/>
              <a:buAutoNum type="arabicPeriod"/>
            </a:pPr>
            <a:r>
              <a:rPr lang="ru-RU" sz="3500" b="1" dirty="0" smtClean="0"/>
              <a:t>Осуществление ВФМ</a:t>
            </a:r>
            <a:endParaRPr lang="ru-RU" sz="3500" b="1" dirty="0"/>
          </a:p>
          <a:p>
            <a:pPr marL="514350" indent="-514350">
              <a:buFont typeface="+mj-lt"/>
              <a:buAutoNum type="arabicPeriod"/>
            </a:pPr>
            <a:r>
              <a:rPr lang="ru-RU" sz="3500" b="1" dirty="0" smtClean="0"/>
              <a:t>Заключение </a:t>
            </a:r>
            <a:endParaRPr lang="ru-RU" sz="3500" b="1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Picture 5" descr="MM900282996[1]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2160" y="3140969"/>
            <a:ext cx="2448272" cy="2736303"/>
          </a:xfrm>
          <a:noFill/>
          <a:ln/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5652120" y="6356350"/>
            <a:ext cx="3491880" cy="365125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Тулегенова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5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Заключение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99792" y="1628800"/>
            <a:ext cx="6192688" cy="460851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 smtClean="0"/>
              <a:t>ВФМ должна осуществляться                        в соответствии с требованиями               </a:t>
            </a:r>
            <a:r>
              <a:rPr lang="en-US" sz="3200" b="1" dirty="0" smtClean="0"/>
              <a:t>GMP</a:t>
            </a:r>
            <a:r>
              <a:rPr lang="ru-RU" sz="3200" b="1" dirty="0" smtClean="0"/>
              <a:t> и фармакопей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/>
              <a:t>Сведения об </a:t>
            </a:r>
            <a:r>
              <a:rPr lang="ru-RU" sz="3200" b="1" dirty="0"/>
              <a:t>осуществлении </a:t>
            </a:r>
            <a:r>
              <a:rPr lang="ru-RU" sz="3200" b="1" dirty="0" smtClean="0"/>
              <a:t>ВФМ </a:t>
            </a:r>
            <a:r>
              <a:rPr lang="ru-RU" sz="3200" b="1" dirty="0"/>
              <a:t>должны быть отражены </a:t>
            </a:r>
            <a:r>
              <a:rPr lang="ru-RU" sz="3200" b="1" dirty="0" smtClean="0"/>
              <a:t>                              в </a:t>
            </a:r>
            <a:r>
              <a:rPr lang="ru-RU" sz="3200" b="1" dirty="0"/>
              <a:t>регистрационном досье заявленного лекарственного </a:t>
            </a:r>
            <a:r>
              <a:rPr lang="ru-RU" sz="3200" b="1" dirty="0" smtClean="0"/>
              <a:t>средства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/>
              <a:t>Сведения об осуществлении ВФМ должны быть представлены при              оценке условий производства                    в процессе выполнения экспертных работ при государственной регистрации лекарственного средства</a:t>
            </a:r>
          </a:p>
          <a:p>
            <a:pPr>
              <a:buFont typeface="Wingdings" pitchFamily="2" charset="2"/>
              <a:buChar char="q"/>
            </a:pPr>
            <a:endParaRPr lang="ru-RU" sz="3200" b="1" dirty="0"/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323528" y="2132856"/>
            <a:ext cx="2304256" cy="409391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endParaRPr lang="ru-RU" dirty="0"/>
          </a:p>
        </p:txBody>
      </p:sp>
      <p:pic>
        <p:nvPicPr>
          <p:cNvPr id="8" name="Picture 5" descr="MM90028386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2492896"/>
            <a:ext cx="2088232" cy="2664296"/>
          </a:xfrm>
          <a:prstGeom prst="rect">
            <a:avLst/>
          </a:prstGeom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5652120" y="6356350"/>
            <a:ext cx="3491880" cy="365125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Тулегенова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19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5554960" cy="475252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kk-KZ" sz="4400" b="1" dirty="0" smtClean="0">
                <a:solidFill>
                  <a:srgbClr val="FF0000"/>
                </a:solidFill>
              </a:rPr>
              <a:t>Көңіл </a:t>
            </a:r>
            <a:r>
              <a:rPr lang="kk-KZ" sz="4400" b="1" dirty="0">
                <a:solidFill>
                  <a:srgbClr val="FF0000"/>
                </a:solidFill>
              </a:rPr>
              <a:t>аударғандарыңызға рахмет</a:t>
            </a:r>
            <a:r>
              <a:rPr lang="ru-RU" sz="4400" b="1" dirty="0" smtClean="0">
                <a:solidFill>
                  <a:srgbClr val="FF0000"/>
                </a:solidFill>
              </a:rPr>
              <a:t>!</a:t>
            </a:r>
          </a:p>
          <a:p>
            <a:pPr marL="0" indent="0">
              <a:lnSpc>
                <a:spcPct val="80000"/>
              </a:lnSpc>
              <a:buNone/>
            </a:pPr>
            <a:endParaRPr lang="ru-RU" sz="4400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4400" b="1" dirty="0" smtClean="0">
                <a:solidFill>
                  <a:srgbClr val="00B050"/>
                </a:solidFill>
              </a:rPr>
              <a:t>Благодарю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>
                <a:solidFill>
                  <a:srgbClr val="00B050"/>
                </a:solidFill>
              </a:rPr>
              <a:t>   за внимание!</a:t>
            </a:r>
            <a:endParaRPr lang="ru-RU" sz="4400" dirty="0">
              <a:solidFill>
                <a:srgbClr val="00B050"/>
              </a:solidFill>
            </a:endParaRPr>
          </a:p>
          <a:p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Picture 4" descr="MMj03365730000[1]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6135" y="1916832"/>
            <a:ext cx="2952329" cy="3384375"/>
          </a:xfrm>
          <a:noFill/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436096" y="6356350"/>
            <a:ext cx="3707904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</a:t>
            </a:r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36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Вопросы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5576" y="1988840"/>
            <a:ext cx="4536504" cy="4137323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hlinkClick r:id="rId2"/>
              </a:rPr>
              <a:t>a.tulegenova@dari.kz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>
                <a:hlinkClick r:id="rId3"/>
              </a:rPr>
              <a:t>s.abilkaeva@dari.kz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>
                <a:hlinkClick r:id="rId4"/>
              </a:rPr>
              <a:t>m.bostanzhieva@dari.kz</a:t>
            </a:r>
            <a:endParaRPr lang="en-US" sz="3200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076056" y="6356350"/>
            <a:ext cx="3744416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</a:t>
            </a:r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Picture 5" descr="watermark_300x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112" y="2132857"/>
            <a:ext cx="2664296" cy="2952327"/>
          </a:xfrm>
        </p:spPr>
      </p:pic>
      <p:pic>
        <p:nvPicPr>
          <p:cNvPr id="7" name="Рисунок 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6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Нормативная база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052737"/>
            <a:ext cx="3168352" cy="57606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Требования </a:t>
            </a:r>
            <a:r>
              <a:rPr lang="en-US" sz="2800" dirty="0" smtClean="0">
                <a:solidFill>
                  <a:srgbClr val="00B050"/>
                </a:solidFill>
              </a:rPr>
              <a:t>GMP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2890664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70C0"/>
                </a:solidFill>
              </a:rPr>
              <a:t>GMP </a:t>
            </a:r>
            <a:r>
              <a:rPr lang="en-US" sz="2600" b="1" dirty="0" smtClean="0">
                <a:solidFill>
                  <a:srgbClr val="0070C0"/>
                </a:solidFill>
              </a:rPr>
              <a:t>EU</a:t>
            </a:r>
            <a:r>
              <a:rPr lang="ru-RU" sz="2600" b="1" dirty="0" smtClean="0">
                <a:solidFill>
                  <a:srgbClr val="0070C0"/>
                </a:solidFill>
              </a:rPr>
              <a:t>,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r>
              <a:rPr lang="ru-RU" sz="2600" b="1" dirty="0" smtClean="0">
                <a:solidFill>
                  <a:srgbClr val="0070C0"/>
                </a:solidFill>
              </a:rPr>
              <a:t> пункт </a:t>
            </a:r>
            <a:r>
              <a:rPr lang="en-US" sz="2600" b="1" dirty="0">
                <a:solidFill>
                  <a:srgbClr val="0070C0"/>
                </a:solidFill>
              </a:rPr>
              <a:t>6</a:t>
            </a:r>
            <a:r>
              <a:rPr lang="ru-RU" sz="2600" b="1" dirty="0" smtClean="0">
                <a:solidFill>
                  <a:srgbClr val="0070C0"/>
                </a:solidFill>
              </a:rPr>
              <a:t>.15                            </a:t>
            </a:r>
            <a:r>
              <a:rPr lang="ru-RU" b="1" dirty="0"/>
              <a:t>(действующая версия с 01.10.2014</a:t>
            </a:r>
            <a:r>
              <a:rPr lang="ru-RU" b="1" dirty="0" smtClean="0"/>
              <a:t>):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«Методики испытаний должны быть </a:t>
            </a:r>
            <a:r>
              <a:rPr lang="ru-RU" b="1" dirty="0" err="1" smtClean="0"/>
              <a:t>валидированы</a:t>
            </a:r>
            <a:r>
              <a:rPr lang="ru-RU" b="1" dirty="0" smtClean="0"/>
              <a:t>. Лаборатория, использующая методику испытания и не проводившая ее </a:t>
            </a:r>
            <a:r>
              <a:rPr lang="ru-RU" b="1" dirty="0" err="1" smtClean="0"/>
              <a:t>валидацию</a:t>
            </a:r>
            <a:r>
              <a:rPr lang="ru-RU" b="1" dirty="0" smtClean="0"/>
              <a:t>, должна верифицировать  пригодность этой методики»</a:t>
            </a:r>
            <a:endParaRPr lang="ru-RU" b="1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91881" y="1124745"/>
            <a:ext cx="5194920" cy="50405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Фармакопейные требования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91881" y="1772816"/>
            <a:ext cx="5194920" cy="453650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>
                <a:solidFill>
                  <a:srgbClr val="0070C0"/>
                </a:solidFill>
              </a:rPr>
              <a:t>U.S. Pharmacopeia 39                 National Formulary 34                            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en-US" b="1" dirty="0"/>
              <a:t>Volume I, Pages</a:t>
            </a:r>
            <a:r>
              <a:rPr lang="ru-RU" b="1" dirty="0">
                <a:sym typeface="Symbol"/>
              </a:rPr>
              <a:t> </a:t>
            </a:r>
            <a:r>
              <a:rPr lang="ru-RU" b="1" dirty="0" smtClean="0">
                <a:sym typeface="Symbol"/>
              </a:rPr>
              <a:t>1162-1163</a:t>
            </a:r>
            <a:r>
              <a:rPr lang="en-US" b="1" dirty="0" smtClean="0"/>
              <a:t> </a:t>
            </a:r>
            <a:r>
              <a:rPr lang="ru-RU" b="1" dirty="0" smtClean="0"/>
              <a:t>                    </a:t>
            </a:r>
            <a:r>
              <a:rPr lang="en-US" b="1" dirty="0"/>
              <a:t>General chapter</a:t>
            </a:r>
            <a:r>
              <a:rPr lang="ru-RU" b="1" dirty="0"/>
              <a:t>                                </a:t>
            </a:r>
            <a:r>
              <a:rPr lang="ru-RU" b="1" dirty="0" smtClean="0"/>
              <a:t>«</a:t>
            </a:r>
            <a:r>
              <a:rPr lang="en-US" b="1" dirty="0" smtClean="0"/>
              <a:t>Verification </a:t>
            </a:r>
            <a:r>
              <a:rPr lang="en-US" b="1" dirty="0"/>
              <a:t>of </a:t>
            </a:r>
            <a:r>
              <a:rPr lang="en-US" b="1" dirty="0" err="1" smtClean="0"/>
              <a:t>Compendial</a:t>
            </a:r>
            <a:r>
              <a:rPr lang="en-US" b="1" dirty="0" smtClean="0"/>
              <a:t> </a:t>
            </a:r>
            <a:r>
              <a:rPr lang="en-US" b="1" dirty="0"/>
              <a:t>Procedures</a:t>
            </a:r>
            <a:r>
              <a:rPr lang="ru-RU" b="1" dirty="0"/>
              <a:t>» </a:t>
            </a:r>
            <a:r>
              <a:rPr lang="ru-RU" b="1" dirty="0">
                <a:sym typeface="Symbol"/>
              </a:rPr>
              <a:t></a:t>
            </a:r>
            <a:r>
              <a:rPr lang="ru-RU" b="1" dirty="0" smtClean="0">
                <a:sym typeface="Symbol"/>
              </a:rPr>
              <a:t>1226</a:t>
            </a:r>
          </a:p>
          <a:p>
            <a:pPr marL="0" indent="0">
              <a:buNone/>
            </a:pPr>
            <a:endParaRPr lang="ru-RU" dirty="0"/>
          </a:p>
          <a:p>
            <a:pPr>
              <a:buFont typeface="Wingdings" pitchFamily="2" charset="2"/>
              <a:buChar char="q"/>
            </a:pPr>
            <a:r>
              <a:rPr lang="ru-RU" b="1" dirty="0">
                <a:solidFill>
                  <a:srgbClr val="0070C0"/>
                </a:solidFill>
              </a:rPr>
              <a:t>Государственная фармакопея Республики Казахстан                               </a:t>
            </a:r>
            <a:r>
              <a:rPr lang="ru-RU" b="1" dirty="0"/>
              <a:t>2-ое издание (ГФ РК 2.0), т</a:t>
            </a:r>
            <a:r>
              <a:rPr lang="kk-KZ" b="1" dirty="0"/>
              <a:t>ом </a:t>
            </a:r>
            <a:r>
              <a:rPr lang="en-US" b="1" dirty="0"/>
              <a:t>II</a:t>
            </a:r>
            <a:r>
              <a:rPr lang="kk-KZ" b="1" dirty="0"/>
              <a:t>    Общая монография                                       </a:t>
            </a:r>
            <a:r>
              <a:rPr lang="kk-KZ" b="1" dirty="0" smtClean="0"/>
              <a:t>«Верификация фармакопейных </a:t>
            </a:r>
            <a:r>
              <a:rPr lang="kk-KZ" b="1" dirty="0"/>
              <a:t>методик» </a:t>
            </a:r>
            <a:r>
              <a:rPr lang="ru-RU" b="1" dirty="0">
                <a:sym typeface="Symbol"/>
              </a:rPr>
              <a:t></a:t>
            </a:r>
            <a:r>
              <a:rPr lang="ru-RU" b="1" dirty="0" smtClean="0">
                <a:sym typeface="Symbol"/>
              </a:rPr>
              <a:t>1226</a:t>
            </a:r>
            <a:endParaRPr lang="ru-RU" dirty="0"/>
          </a:p>
          <a:p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5580112" y="6356350"/>
            <a:ext cx="3384376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48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Определения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12241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3300" dirty="0" smtClean="0">
                <a:solidFill>
                  <a:srgbClr val="00B050"/>
                </a:solidFill>
              </a:rPr>
              <a:t>Верификация</a:t>
            </a:r>
            <a:endParaRPr lang="en-US" sz="3300" dirty="0" smtClean="0">
              <a:solidFill>
                <a:srgbClr val="00B050"/>
              </a:solidFill>
            </a:endParaRPr>
          </a:p>
          <a:p>
            <a:pPr algn="ctr"/>
            <a:r>
              <a:rPr lang="en-US" sz="2800" dirty="0" smtClean="0"/>
              <a:t>USP </a:t>
            </a:r>
            <a:r>
              <a:rPr lang="ru-RU" sz="2800" dirty="0">
                <a:sym typeface="Symbol"/>
              </a:rPr>
              <a:t>1226</a:t>
            </a:r>
            <a:endParaRPr lang="ru-RU" sz="2800" dirty="0"/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2420888"/>
            <a:ext cx="4173860" cy="38884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Оценка возможности использования методики по назначению в </a:t>
            </a:r>
            <a:r>
              <a:rPr lang="en-US" sz="2800" b="1" dirty="0" smtClean="0"/>
              <a:t>           </a:t>
            </a:r>
            <a:r>
              <a:rPr lang="ru-RU" sz="2800" b="1" dirty="0" smtClean="0"/>
              <a:t>реальных условиях                  ее применения к лекарственному средству </a:t>
            </a:r>
            <a:r>
              <a:rPr lang="ru-RU" b="1" dirty="0" smtClean="0">
                <a:solidFill>
                  <a:srgbClr val="0070C0"/>
                </a:solidFill>
              </a:rPr>
              <a:t>(активной субстанции и/или лекарственному препарату)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1080120"/>
          </a:xfrm>
        </p:spPr>
        <p:txBody>
          <a:bodyPr/>
          <a:lstStyle/>
          <a:p>
            <a:pPr algn="ctr"/>
            <a:r>
              <a:rPr lang="ru-RU" sz="2800" dirty="0" err="1" smtClean="0">
                <a:solidFill>
                  <a:srgbClr val="00B050"/>
                </a:solidFill>
              </a:rPr>
              <a:t>Валидация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ru-RU" dirty="0" smtClean="0"/>
              <a:t>ГФ РК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ICH Q2 (R1)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024" y="2420888"/>
            <a:ext cx="396044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Экспериментальное доказательство пригодности методики для решения предполагаемых задач</a:t>
            </a:r>
            <a:endParaRPr lang="ru-RU" sz="2800" b="1" dirty="0"/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436096" y="6309320"/>
            <a:ext cx="3384376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17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Тезис 1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3178696" cy="475252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sz="36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sz="36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sz="36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00B050"/>
                </a:solidFill>
              </a:rPr>
              <a:t>Фармакопейные </a:t>
            </a:r>
            <a:r>
              <a:rPr lang="ru-RU" sz="3500" b="1" dirty="0">
                <a:solidFill>
                  <a:srgbClr val="00B050"/>
                </a:solidFill>
              </a:rPr>
              <a:t>методики (</a:t>
            </a:r>
            <a:r>
              <a:rPr lang="ru-RU" sz="3500" b="1" dirty="0" smtClean="0">
                <a:solidFill>
                  <a:srgbClr val="00B050"/>
                </a:solidFill>
              </a:rPr>
              <a:t>ФМ)     </a:t>
            </a:r>
            <a:r>
              <a:rPr lang="ru-RU" sz="3500" b="1" dirty="0" err="1" smtClean="0">
                <a:solidFill>
                  <a:srgbClr val="00B050"/>
                </a:solidFill>
              </a:rPr>
              <a:t>валидированы</a:t>
            </a:r>
            <a:r>
              <a:rPr lang="ru-RU" sz="3500" b="1" dirty="0" smtClean="0">
                <a:solidFill>
                  <a:srgbClr val="00B050"/>
                </a:solidFill>
              </a:rPr>
              <a:t>!</a:t>
            </a:r>
            <a:endParaRPr lang="ru-RU" sz="35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                              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39952" y="1412777"/>
            <a:ext cx="4608512" cy="5184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/>
              <a:t>Пользователи </a:t>
            </a:r>
            <a:r>
              <a:rPr lang="ru-RU" b="1" dirty="0" smtClean="0"/>
              <a:t>ФМ                               не </a:t>
            </a:r>
            <a:r>
              <a:rPr lang="ru-RU" b="1" dirty="0"/>
              <a:t>должны проводить </a:t>
            </a:r>
            <a:r>
              <a:rPr lang="ru-RU" b="1" dirty="0" smtClean="0"/>
              <a:t>                      их </a:t>
            </a:r>
            <a:r>
              <a:rPr lang="ru-RU" b="1" dirty="0" err="1"/>
              <a:t>валидацию</a:t>
            </a:r>
            <a:r>
              <a:rPr lang="ru-RU" b="1" dirty="0"/>
              <a:t>, если они впервые применяются </a:t>
            </a:r>
            <a:r>
              <a:rPr lang="ru-RU" b="1" dirty="0" smtClean="0"/>
              <a:t>                                            в </a:t>
            </a:r>
            <a:r>
              <a:rPr lang="ru-RU" b="1" dirty="0"/>
              <a:t>их лабораториях, однако они должны установить </a:t>
            </a:r>
            <a:r>
              <a:rPr lang="ru-RU" b="1" dirty="0" smtClean="0"/>
              <a:t>                 и </a:t>
            </a:r>
            <a:r>
              <a:rPr lang="ru-RU" b="1" dirty="0"/>
              <a:t>документировать пригодность этих методик </a:t>
            </a:r>
            <a:r>
              <a:rPr lang="ru-RU" b="1" dirty="0" smtClean="0"/>
              <a:t>                                              в </a:t>
            </a:r>
            <a:r>
              <a:rPr lang="ru-RU" b="1" dirty="0"/>
              <a:t>реальных условиях </a:t>
            </a:r>
            <a:r>
              <a:rPr lang="ru-RU" b="1" dirty="0" smtClean="0"/>
              <a:t>испытания данного лекарственного средства</a:t>
            </a:r>
            <a:endParaRPr lang="ru-RU" dirty="0"/>
          </a:p>
        </p:txBody>
      </p:sp>
      <p:pic>
        <p:nvPicPr>
          <p:cNvPr id="6" name="Picture 5" descr="MM900354499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1412777"/>
            <a:ext cx="2232248" cy="2304256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364088" y="6356350"/>
            <a:ext cx="3528392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8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Цели и задачи ВФМ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24745"/>
            <a:ext cx="4040188" cy="64807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Цель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3394720" cy="39933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Подтверждение пригодности ФМ           для испытания лекарственного средства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052737"/>
            <a:ext cx="4041775" cy="7200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Задачи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39953" y="2132856"/>
            <a:ext cx="4546848" cy="41764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b="1" dirty="0" smtClean="0"/>
              <a:t>Подтверждение пригодности условий определения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Определение и оценка рабочих аналитических характеристик верификации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Установление факторов, влияющих на рабочие аналитические характеристики верификации  </a:t>
            </a:r>
            <a:r>
              <a:rPr lang="ru-RU" sz="2000" b="1" dirty="0" smtClean="0"/>
              <a:t>(вспомогательные вещества, профиль примесей и др.)</a:t>
            </a:r>
            <a:endParaRPr lang="ru-RU" sz="2000" b="1" dirty="0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580112" y="6356350"/>
            <a:ext cx="3312368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54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Область применения ВФМ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484784"/>
            <a:ext cx="4536504" cy="464137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B050"/>
                </a:solidFill>
              </a:rPr>
              <a:t>Для каких методов?</a:t>
            </a:r>
            <a:endParaRPr lang="ru-RU" sz="3200" b="1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err="1"/>
              <a:t>Титриметрия</a:t>
            </a:r>
            <a:endParaRPr lang="ru-RU" b="1" dirty="0"/>
          </a:p>
          <a:p>
            <a:pPr>
              <a:buFont typeface="Wingdings" pitchFamily="2" charset="2"/>
              <a:buChar char="q"/>
            </a:pPr>
            <a:r>
              <a:rPr lang="ru-RU" b="1" dirty="0"/>
              <a:t>Хроматография</a:t>
            </a:r>
          </a:p>
          <a:p>
            <a:pPr>
              <a:buFont typeface="Wingdings" pitchFamily="2" charset="2"/>
              <a:buChar char="q"/>
            </a:pPr>
            <a:r>
              <a:rPr lang="ru-RU" b="1" dirty="0" err="1"/>
              <a:t>Спектрофотометрия</a:t>
            </a:r>
            <a:endParaRPr lang="ru-RU" b="1" dirty="0"/>
          </a:p>
          <a:p>
            <a:pPr marL="0" indent="0" algn="ctr">
              <a:buNone/>
            </a:pPr>
            <a:endParaRPr lang="ru-RU" sz="32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50"/>
                </a:solidFill>
              </a:rPr>
              <a:t>Для каких показателей качества?</a:t>
            </a:r>
            <a:endParaRPr lang="ru-RU" sz="3200" b="1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/>
              <a:t>Идентификация</a:t>
            </a:r>
          </a:p>
          <a:p>
            <a:pPr>
              <a:buFont typeface="Wingdings" pitchFamily="2" charset="2"/>
              <a:buChar char="q"/>
            </a:pPr>
            <a:r>
              <a:rPr lang="ru-RU" b="1" dirty="0"/>
              <a:t>Родственные примеси</a:t>
            </a:r>
          </a:p>
          <a:p>
            <a:pPr>
              <a:buFont typeface="Wingdings" pitchFamily="2" charset="2"/>
              <a:buChar char="q"/>
            </a:pPr>
            <a:r>
              <a:rPr lang="ru-RU" b="1" dirty="0"/>
              <a:t>Количественное </a:t>
            </a:r>
            <a:r>
              <a:rPr lang="ru-RU" b="1" dirty="0" smtClean="0"/>
              <a:t>определение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04048" y="2276872"/>
            <a:ext cx="3888432" cy="38492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500" b="1" dirty="0" smtClean="0">
                <a:solidFill>
                  <a:srgbClr val="00B050"/>
                </a:solidFill>
              </a:rPr>
              <a:t>При каких условиях?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Если </a:t>
            </a:r>
            <a:r>
              <a:rPr lang="ru-RU" b="1" dirty="0"/>
              <a:t>ФМ впервые выполняется в лаборатории </a:t>
            </a:r>
          </a:p>
          <a:p>
            <a:pPr>
              <a:buFont typeface="Wingdings" pitchFamily="2" charset="2"/>
              <a:buChar char="q"/>
            </a:pPr>
            <a:r>
              <a:rPr lang="ru-RU" b="1" dirty="0"/>
              <a:t>Если ФМ впервые  применяется к фармакопейным объектам испытания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652120" y="6356350"/>
            <a:ext cx="3240360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1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ФМ, не </a:t>
            </a:r>
            <a:r>
              <a:rPr lang="ru-RU" sz="3600" b="1" smtClean="0">
                <a:solidFill>
                  <a:srgbClr val="FF0000"/>
                </a:solidFill>
              </a:rPr>
              <a:t>требующие верификации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1268760"/>
            <a:ext cx="5904656" cy="547260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sz="3600" b="1" dirty="0">
                <a:solidFill>
                  <a:srgbClr val="00B050"/>
                </a:solidFill>
              </a:rPr>
              <a:t>Основные ФМ:</a:t>
            </a:r>
          </a:p>
          <a:p>
            <a:pPr marL="0" indent="0">
              <a:buNone/>
            </a:pPr>
            <a:r>
              <a:rPr lang="ru-RU" b="1" dirty="0"/>
              <a:t>      - </a:t>
            </a:r>
            <a:r>
              <a:rPr lang="ru-RU" sz="3100" b="1" dirty="0"/>
              <a:t>методики мокрой  химии  </a:t>
            </a:r>
          </a:p>
          <a:p>
            <a:pPr marL="0" indent="0">
              <a:buNone/>
            </a:pPr>
            <a:r>
              <a:rPr lang="ru-RU" sz="3100" b="1" dirty="0"/>
              <a:t>        </a:t>
            </a:r>
            <a:r>
              <a:rPr lang="ru-RU" sz="2600" b="1" dirty="0"/>
              <a:t>(например, определение </a:t>
            </a:r>
          </a:p>
          <a:p>
            <a:pPr marL="0" indent="0">
              <a:buNone/>
            </a:pPr>
            <a:r>
              <a:rPr lang="ru-RU" sz="2600" b="1" dirty="0"/>
              <a:t>         кислотного </a:t>
            </a:r>
            <a:r>
              <a:rPr lang="ru-RU" sz="2600" b="1" dirty="0" smtClean="0"/>
              <a:t>числа,  </a:t>
            </a:r>
            <a:r>
              <a:rPr lang="ru-RU" sz="2600" b="1" dirty="0"/>
              <a:t>воды</a:t>
            </a:r>
            <a:r>
              <a:rPr lang="ru-RU" sz="2600" b="1" dirty="0" smtClean="0"/>
              <a:t>),  </a:t>
            </a:r>
            <a:endParaRPr lang="ru-RU" sz="2600" b="1" dirty="0"/>
          </a:p>
          <a:p>
            <a:pPr marL="0" indent="0">
              <a:buNone/>
            </a:pPr>
            <a:r>
              <a:rPr lang="ru-RU" sz="3100" b="1" dirty="0"/>
              <a:t>      - простые инструментальные </a:t>
            </a:r>
          </a:p>
          <a:p>
            <a:pPr marL="0" indent="0">
              <a:buNone/>
            </a:pPr>
            <a:r>
              <a:rPr lang="ru-RU" sz="3100" b="1" dirty="0"/>
              <a:t>        определения </a:t>
            </a:r>
            <a:r>
              <a:rPr lang="ru-RU" sz="3100" b="1" dirty="0" smtClean="0"/>
              <a:t>                                    </a:t>
            </a:r>
          </a:p>
          <a:p>
            <a:pPr marL="0" indent="0">
              <a:buNone/>
            </a:pPr>
            <a:r>
              <a:rPr lang="ru-RU" sz="3100" b="1" dirty="0"/>
              <a:t> </a:t>
            </a:r>
            <a:r>
              <a:rPr lang="ru-RU" sz="3100" b="1" dirty="0" smtClean="0"/>
              <a:t>       </a:t>
            </a:r>
            <a:r>
              <a:rPr lang="ru-RU" sz="2600" b="1" dirty="0" smtClean="0"/>
              <a:t>(</a:t>
            </a:r>
            <a:r>
              <a:rPr lang="ru-RU" sz="2600" b="1" dirty="0"/>
              <a:t>например, </a:t>
            </a:r>
            <a:r>
              <a:rPr lang="ru-RU" sz="2600" b="1" dirty="0" smtClean="0"/>
              <a:t>измерение </a:t>
            </a:r>
            <a:r>
              <a:rPr lang="ru-RU" sz="2600" b="1" dirty="0"/>
              <a:t>рН)</a:t>
            </a:r>
          </a:p>
          <a:p>
            <a:pPr marL="0" indent="0">
              <a:buNone/>
            </a:pPr>
            <a:r>
              <a:rPr lang="ru-RU" sz="3100" b="1" dirty="0"/>
              <a:t>      - определение потери в массе  </a:t>
            </a:r>
          </a:p>
          <a:p>
            <a:pPr marL="0" indent="0">
              <a:buNone/>
            </a:pPr>
            <a:r>
              <a:rPr lang="ru-RU" sz="3100" b="1" dirty="0"/>
              <a:t>        при высушивании;                                            </a:t>
            </a:r>
          </a:p>
          <a:p>
            <a:pPr marL="0" indent="0">
              <a:buNone/>
            </a:pPr>
            <a:r>
              <a:rPr lang="ru-RU" sz="3100" b="1" dirty="0"/>
              <a:t>      - определение остатка после </a:t>
            </a:r>
          </a:p>
          <a:p>
            <a:pPr marL="0" indent="0">
              <a:buNone/>
            </a:pPr>
            <a:r>
              <a:rPr lang="ru-RU" sz="3100" b="1" dirty="0"/>
              <a:t>        прокаливания</a:t>
            </a:r>
          </a:p>
          <a:p>
            <a:pPr marL="0" indent="0">
              <a:buNone/>
            </a:pPr>
            <a:r>
              <a:rPr lang="ru-RU" sz="3100" b="1" dirty="0"/>
              <a:t>      </a:t>
            </a:r>
            <a:r>
              <a:rPr lang="ru-RU" sz="3100" b="1" dirty="0" smtClean="0"/>
              <a:t>- определение </a:t>
            </a:r>
            <a:r>
              <a:rPr lang="ru-RU" sz="3100" b="1" dirty="0"/>
              <a:t>тяжелых </a:t>
            </a:r>
            <a:r>
              <a:rPr lang="ru-RU" sz="3100" b="1" dirty="0" smtClean="0"/>
              <a:t>металлов и </a:t>
            </a:r>
            <a:r>
              <a:rPr lang="ru-RU" sz="3100" b="1" dirty="0"/>
              <a:t>др.</a:t>
            </a:r>
          </a:p>
          <a:p>
            <a:pPr>
              <a:buFont typeface="Wingdings" pitchFamily="2" charset="2"/>
              <a:buChar char="q"/>
            </a:pPr>
            <a:r>
              <a:rPr lang="ru-RU" sz="3600" b="1" dirty="0">
                <a:solidFill>
                  <a:srgbClr val="00B050"/>
                </a:solidFill>
              </a:rPr>
              <a:t>Повседневно выполняемые </a:t>
            </a:r>
            <a:r>
              <a:rPr lang="ru-RU" sz="3600" b="1" dirty="0" smtClean="0">
                <a:solidFill>
                  <a:srgbClr val="00B050"/>
                </a:solidFill>
              </a:rPr>
              <a:t>ФМ (рутинные)</a:t>
            </a:r>
            <a:endParaRPr lang="ru-RU" sz="3600" dirty="0">
              <a:solidFill>
                <a:srgbClr val="00B050"/>
              </a:solidFill>
            </a:endParaRPr>
          </a:p>
        </p:txBody>
      </p:sp>
      <p:pic>
        <p:nvPicPr>
          <p:cNvPr id="5" name="Picture 5" descr="MMj03544060000[1]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4208" y="2204864"/>
            <a:ext cx="2160240" cy="2664296"/>
          </a:xfrm>
        </p:spPr>
      </p:pic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652120" y="6356350"/>
            <a:ext cx="3312368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76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Верификация                    </a:t>
            </a:r>
            <a:r>
              <a:rPr lang="ru-RU" sz="3200" b="1" dirty="0">
                <a:solidFill>
                  <a:srgbClr val="FF0000"/>
                </a:solidFill>
              </a:rPr>
              <a:t>микробиологических методик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328592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5100" b="1" dirty="0">
                <a:solidFill>
                  <a:srgbClr val="00B050"/>
                </a:solidFill>
              </a:rPr>
              <a:t>ГФ </a:t>
            </a:r>
            <a:r>
              <a:rPr lang="ru-RU" sz="5100" b="1" dirty="0" smtClean="0">
                <a:solidFill>
                  <a:srgbClr val="00B050"/>
                </a:solidFill>
              </a:rPr>
              <a:t>РК </a:t>
            </a:r>
            <a:r>
              <a:rPr lang="en-US" sz="5100" b="1" dirty="0" smtClean="0">
                <a:solidFill>
                  <a:srgbClr val="00B050"/>
                </a:solidFill>
              </a:rPr>
              <a:t>&amp;</a:t>
            </a:r>
            <a:r>
              <a:rPr lang="ru-RU" sz="5100" b="1" dirty="0" smtClean="0">
                <a:solidFill>
                  <a:srgbClr val="00B050"/>
                </a:solidFill>
              </a:rPr>
              <a:t> Европейская фармакопея</a:t>
            </a:r>
          </a:p>
          <a:p>
            <a:pPr marL="0" indent="0" algn="ctr">
              <a:buNone/>
            </a:pPr>
            <a:endParaRPr lang="en-US" sz="34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4500" b="1" dirty="0" smtClean="0"/>
              <a:t>2.6.1. Стерильность</a:t>
            </a:r>
          </a:p>
          <a:p>
            <a:pPr marL="0" indent="0">
              <a:buNone/>
            </a:pPr>
            <a:r>
              <a:rPr lang="ru-RU" sz="4500" b="1" dirty="0" smtClean="0"/>
              <a:t>2.6.12. Микробиологические испытания нестерильных продуктов: общее количество жизнеспособных аэробных микроорганизмов</a:t>
            </a:r>
          </a:p>
          <a:p>
            <a:pPr marL="0" indent="0">
              <a:buNone/>
            </a:pPr>
            <a:r>
              <a:rPr lang="ru-RU" sz="4500" b="1" dirty="0" smtClean="0"/>
              <a:t>2.6.13. </a:t>
            </a:r>
            <a:r>
              <a:rPr lang="ru-RU" sz="4500" b="1" dirty="0"/>
              <a:t>Микробиологические испытания нестерильных продуктов: </a:t>
            </a:r>
            <a:r>
              <a:rPr lang="ru-RU" sz="4500" b="1" dirty="0" smtClean="0"/>
              <a:t>испытание на определенные микроорганизмы</a:t>
            </a:r>
          </a:p>
          <a:p>
            <a:pPr marL="0" indent="0">
              <a:buNone/>
            </a:pPr>
            <a:r>
              <a:rPr lang="ru-RU" sz="4500" b="1" dirty="0" smtClean="0"/>
              <a:t>2.6.31. Испытание микробиологической чистоты лекарственных растительных препаратов для орального применения и экстрактов, используемых для их получения</a:t>
            </a:r>
          </a:p>
          <a:p>
            <a:pPr marL="0" indent="0">
              <a:buNone/>
            </a:pPr>
            <a:r>
              <a:rPr lang="ru-RU" sz="4500" b="1" dirty="0" smtClean="0"/>
              <a:t>2.7.2.  Количественное определение антибиотиков микробиологическим методом</a:t>
            </a:r>
          </a:p>
          <a:p>
            <a:pPr marL="0" indent="0">
              <a:buNone/>
            </a:pPr>
            <a:r>
              <a:rPr lang="ru-RU" sz="4500" b="1" dirty="0" smtClean="0"/>
              <a:t>5.1.9.  Руководство  по использованию испытания на стерильность</a:t>
            </a:r>
          </a:p>
          <a:p>
            <a:pPr marL="0" indent="0">
              <a:buNone/>
            </a:pPr>
            <a:endParaRPr lang="ru-RU" sz="3400" b="1" dirty="0"/>
          </a:p>
          <a:p>
            <a:pPr marL="0" indent="0">
              <a:buNone/>
            </a:pPr>
            <a:endParaRPr lang="en-US" sz="3400" b="1" dirty="0" smtClean="0"/>
          </a:p>
          <a:p>
            <a:pPr>
              <a:buFont typeface="Wingdings" pitchFamily="2" charset="2"/>
              <a:buChar char="q"/>
            </a:pPr>
            <a:endParaRPr lang="ru-RU" sz="3400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268760"/>
            <a:ext cx="4032448" cy="504056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5100" b="1" dirty="0" smtClean="0">
                <a:solidFill>
                  <a:srgbClr val="00B050"/>
                </a:solidFill>
              </a:rPr>
              <a:t>Фармакопея США</a:t>
            </a:r>
          </a:p>
          <a:p>
            <a:pPr marL="0" indent="0" algn="ctr">
              <a:buNone/>
            </a:pPr>
            <a:endParaRPr lang="ru-RU" sz="34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4500" b="1" dirty="0" smtClean="0">
                <a:sym typeface="Symbol"/>
              </a:rPr>
              <a:t>51  </a:t>
            </a:r>
            <a:r>
              <a:rPr lang="ru-RU" sz="4500" b="1" dirty="0" smtClean="0"/>
              <a:t>Испытания антимикробной  активности </a:t>
            </a:r>
          </a:p>
          <a:p>
            <a:pPr marL="0" indent="0">
              <a:buNone/>
            </a:pPr>
            <a:r>
              <a:rPr lang="ru-RU" sz="4500" b="1" dirty="0">
                <a:sym typeface="Symbol"/>
              </a:rPr>
              <a:t>61</a:t>
            </a:r>
            <a:r>
              <a:rPr lang="ru-RU" sz="4500" b="1" dirty="0" smtClean="0">
                <a:sym typeface="Symbol"/>
              </a:rPr>
              <a:t>  Микробиологическая оценка  нестерильных продуктов:  перечень микробиологических испытаний </a:t>
            </a:r>
          </a:p>
          <a:p>
            <a:pPr marL="0" indent="0">
              <a:buNone/>
            </a:pPr>
            <a:r>
              <a:rPr lang="ru-RU" sz="4500" b="1" dirty="0">
                <a:sym typeface="Symbol"/>
              </a:rPr>
              <a:t>62</a:t>
            </a:r>
            <a:r>
              <a:rPr lang="ru-RU" sz="4500" b="1" dirty="0" smtClean="0">
                <a:sym typeface="Symbol"/>
              </a:rPr>
              <a:t>  Микробиологическая </a:t>
            </a:r>
            <a:r>
              <a:rPr lang="ru-RU" sz="4500" b="1" dirty="0">
                <a:sym typeface="Symbol"/>
              </a:rPr>
              <a:t>оценка </a:t>
            </a:r>
            <a:r>
              <a:rPr lang="ru-RU" sz="4500" b="1" dirty="0" smtClean="0">
                <a:sym typeface="Symbol"/>
              </a:rPr>
              <a:t>нестерильных </a:t>
            </a:r>
            <a:r>
              <a:rPr lang="ru-RU" sz="4500" b="1" dirty="0">
                <a:sym typeface="Symbol"/>
              </a:rPr>
              <a:t>продуктов: </a:t>
            </a:r>
            <a:r>
              <a:rPr lang="ru-RU" sz="4500" b="1" dirty="0" smtClean="0">
                <a:sym typeface="Symbol"/>
              </a:rPr>
              <a:t> испытания     на определенные микроорганизмы </a:t>
            </a:r>
          </a:p>
          <a:p>
            <a:pPr marL="0" indent="0">
              <a:buNone/>
            </a:pPr>
            <a:r>
              <a:rPr lang="ru-RU" sz="4500" b="1" dirty="0">
                <a:sym typeface="Symbol"/>
              </a:rPr>
              <a:t>71</a:t>
            </a:r>
            <a:r>
              <a:rPr lang="ru-RU" sz="4500" b="1" dirty="0" smtClean="0">
                <a:sym typeface="Symbol"/>
              </a:rPr>
              <a:t>   Испытания стерильности </a:t>
            </a:r>
          </a:p>
          <a:p>
            <a:pPr marL="0" indent="0">
              <a:buNone/>
            </a:pPr>
            <a:r>
              <a:rPr lang="ru-RU" sz="4500" b="1" dirty="0">
                <a:sym typeface="Symbol"/>
              </a:rPr>
              <a:t>1227</a:t>
            </a:r>
            <a:r>
              <a:rPr lang="ru-RU" sz="4500" b="1" dirty="0" smtClean="0">
                <a:sym typeface="Symbol"/>
              </a:rPr>
              <a:t>  </a:t>
            </a:r>
            <a:r>
              <a:rPr lang="ru-RU" sz="4500" b="1" dirty="0" err="1" smtClean="0">
                <a:sym typeface="Symbol"/>
              </a:rPr>
              <a:t>Валидация</a:t>
            </a:r>
            <a:r>
              <a:rPr lang="ru-RU" sz="4500" b="1" dirty="0" smtClean="0">
                <a:sym typeface="Symbol"/>
              </a:rPr>
              <a:t> </a:t>
            </a:r>
            <a:r>
              <a:rPr lang="ru-RU" sz="4500" b="1" dirty="0" err="1" smtClean="0">
                <a:sym typeface="Symbol"/>
              </a:rPr>
              <a:t>микробиологичес</a:t>
            </a:r>
            <a:r>
              <a:rPr lang="ru-RU" sz="4500" b="1" dirty="0" smtClean="0">
                <a:sym typeface="Symbol"/>
              </a:rPr>
              <a:t>-кой </a:t>
            </a:r>
            <a:r>
              <a:rPr lang="ru-RU" sz="4500" b="1" dirty="0" err="1" smtClean="0">
                <a:sym typeface="Symbol"/>
              </a:rPr>
              <a:t>открываемости</a:t>
            </a:r>
            <a:r>
              <a:rPr lang="ru-RU" sz="4500" b="1" dirty="0" smtClean="0">
                <a:sym typeface="Symbol"/>
              </a:rPr>
              <a:t> в фармакопейных объектах</a:t>
            </a:r>
            <a:endParaRPr lang="ru-RU" sz="4500" dirty="0"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936104" cy="864097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508104" y="6356350"/>
            <a:ext cx="3456384" cy="365125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Тулегенова</a:t>
            </a:r>
            <a:r>
              <a:rPr lang="ru-RU" dirty="0" smtClean="0">
                <a:solidFill>
                  <a:schemeClr val="tx1"/>
                </a:solidFill>
              </a:rPr>
              <a:t> А.У. Фармакопейный семинар № 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56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1145</Words>
  <Application>Microsoft Office PowerPoint</Application>
  <PresentationFormat>Экран (4:3)</PresentationFormat>
  <Paragraphs>203</Paragraphs>
  <Slides>22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Clip</vt:lpstr>
      <vt:lpstr>ВЕРИФИКАЦИЯ                         ФАРМАКОПЕЙНЫХ МЕТОДИК (ВФМ)</vt:lpstr>
      <vt:lpstr>Основные вопросы</vt:lpstr>
      <vt:lpstr>Нормативная база </vt:lpstr>
      <vt:lpstr>Определения</vt:lpstr>
      <vt:lpstr>Тезис 1</vt:lpstr>
      <vt:lpstr>Цели и задачи ВФМ</vt:lpstr>
      <vt:lpstr>Область применения ВФМ</vt:lpstr>
      <vt:lpstr>ФМ, не требующие верификации </vt:lpstr>
      <vt:lpstr>Верификация                    микробиологических методик</vt:lpstr>
      <vt:lpstr>Тезис 2</vt:lpstr>
      <vt:lpstr>Масштабы осуществления ВФМ</vt:lpstr>
      <vt:lpstr>Тезис 3</vt:lpstr>
      <vt:lpstr>Осуществление ВФМ</vt:lpstr>
      <vt:lpstr>Тезис 4</vt:lpstr>
      <vt:lpstr>Валидационные и верификационные требования к методикам ЖХ                               (количественное определение                                                       активного вещества в лекарственном препарате)</vt:lpstr>
      <vt:lpstr>Специфичность                                                       как ключевой параметр в ВФМ</vt:lpstr>
      <vt:lpstr>Тезис 5</vt:lpstr>
      <vt:lpstr>Дополнительные характеристики                при ВФМ</vt:lpstr>
      <vt:lpstr>Неудовлетворительные результаты ВФМ </vt:lpstr>
      <vt:lpstr>Заключение</vt:lpstr>
      <vt:lpstr>Презентация PowerPoint</vt:lpstr>
      <vt:lpstr>Вопросы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ВЕРИФИКАЦИЯ                         ФАРМАКОПЕЙНЫХ МЕТОДИК (ВФМ)</dc:title>
  <dc:creator>Тулегенова Ардак Уринбасаровна</dc:creator>
  <cp:lastModifiedBy>Тулегенова Ардак Уринбасаровна</cp:lastModifiedBy>
  <cp:revision>144</cp:revision>
  <cp:lastPrinted>2016-05-27T06:45:13Z</cp:lastPrinted>
  <dcterms:created xsi:type="dcterms:W3CDTF">2016-04-21T07:01:32Z</dcterms:created>
  <dcterms:modified xsi:type="dcterms:W3CDTF">2016-05-27T08:29:35Z</dcterms:modified>
</cp:coreProperties>
</file>