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356" r:id="rId2"/>
    <p:sldId id="390" r:id="rId3"/>
    <p:sldId id="392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94" r:id="rId15"/>
    <p:sldId id="395" r:id="rId16"/>
    <p:sldId id="393" r:id="rId17"/>
    <p:sldId id="396" r:id="rId18"/>
    <p:sldId id="368" r:id="rId19"/>
    <p:sldId id="370" r:id="rId20"/>
    <p:sldId id="371" r:id="rId21"/>
    <p:sldId id="373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3" r:id="rId30"/>
    <p:sldId id="384" r:id="rId31"/>
    <p:sldId id="402" r:id="rId32"/>
    <p:sldId id="386" r:id="rId33"/>
    <p:sldId id="369" r:id="rId34"/>
    <p:sldId id="397" r:id="rId35"/>
    <p:sldId id="398" r:id="rId36"/>
    <p:sldId id="399" r:id="rId37"/>
    <p:sldId id="400" r:id="rId38"/>
    <p:sldId id="401" r:id="rId39"/>
    <p:sldId id="403" r:id="rId40"/>
    <p:sldId id="388" r:id="rId41"/>
    <p:sldId id="389" r:id="rId42"/>
    <p:sldId id="341" r:id="rId43"/>
    <p:sldId id="313" r:id="rId44"/>
    <p:sldId id="353" r:id="rId45"/>
    <p:sldId id="343" r:id="rId46"/>
    <p:sldId id="340" r:id="rId47"/>
    <p:sldId id="351" r:id="rId48"/>
    <p:sldId id="352" r:id="rId49"/>
    <p:sldId id="344" r:id="rId50"/>
    <p:sldId id="345" r:id="rId51"/>
    <p:sldId id="339" r:id="rId52"/>
  </p:sldIdLst>
  <p:sldSz cx="9144000" cy="6858000" type="screen4x3"/>
  <p:notesSz cx="6781800" cy="99187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-Ferran, Anne-Marie R&amp;D/FR" initials="D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F3F7"/>
    <a:srgbClr val="DCE5EE"/>
    <a:srgbClr val="444492"/>
    <a:srgbClr val="CBDBEA"/>
    <a:srgbClr val="805D52"/>
    <a:srgbClr val="94B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5" autoAdjust="0"/>
    <p:restoredTop sz="93136" autoAdjust="0"/>
  </p:normalViewPr>
  <p:slideViewPr>
    <p:cSldViewPr>
      <p:cViewPr>
        <p:scale>
          <a:sx n="87" d="100"/>
          <a:sy n="87" d="100"/>
        </p:scale>
        <p:origin x="-216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54"/>
    </p:cViewPr>
  </p:sorterViewPr>
  <p:notesViewPr>
    <p:cSldViewPr>
      <p:cViewPr>
        <p:scale>
          <a:sx n="142" d="100"/>
          <a:sy n="142" d="100"/>
        </p:scale>
        <p:origin x="-1956" y="1872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Number of main agenda topics per meeting</a:t>
            </a:r>
            <a:endParaRPr lang="fr-FR" sz="1600" dirty="0"/>
          </a:p>
        </c:rich>
      </c:tx>
      <c:layout>
        <c:manualLayout>
          <c:xMode val="edge"/>
          <c:yMode val="edge"/>
          <c:x val="0.11333744856423143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Feuil1!$A$2</c:f>
              <c:strCache>
                <c:ptCount val="1"/>
                <c:pt idx="0">
                  <c:v>New Referrals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Feuil1!$B$2:$L$2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New Signals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Feuil1!$B$3:$L$3</c:f>
              <c:numCache>
                <c:formatCode>General</c:formatCode>
                <c:ptCount val="11"/>
                <c:pt idx="0">
                  <c:v>12</c:v>
                </c:pt>
                <c:pt idx="1">
                  <c:v>12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6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RMPs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Feuil1!$B$4:$L$4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10</c:v>
                </c:pt>
                <c:pt idx="3">
                  <c:v>34</c:v>
                </c:pt>
                <c:pt idx="4">
                  <c:v>50</c:v>
                </c:pt>
                <c:pt idx="5">
                  <c:v>57</c:v>
                </c:pt>
                <c:pt idx="6">
                  <c:v>64</c:v>
                </c:pt>
                <c:pt idx="7">
                  <c:v>50</c:v>
                </c:pt>
                <c:pt idx="8">
                  <c:v>60</c:v>
                </c:pt>
                <c:pt idx="9">
                  <c:v>44</c:v>
                </c:pt>
                <c:pt idx="10">
                  <c:v>61</c:v>
                </c:pt>
              </c:numCache>
            </c:numRef>
          </c:val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PSURs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Feuil1!$B$5:$L$5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21</c:v>
                </c:pt>
                <c:pt idx="4">
                  <c:v>35</c:v>
                </c:pt>
                <c:pt idx="5">
                  <c:v>32</c:v>
                </c:pt>
                <c:pt idx="6">
                  <c:v>33</c:v>
                </c:pt>
                <c:pt idx="7">
                  <c:v>51</c:v>
                </c:pt>
                <c:pt idx="8">
                  <c:v>50</c:v>
                </c:pt>
                <c:pt idx="9">
                  <c:v>31</c:v>
                </c:pt>
                <c:pt idx="10">
                  <c:v>36</c:v>
                </c:pt>
              </c:numCache>
            </c:numRef>
          </c:val>
        </c:ser>
        <c:ser>
          <c:idx val="4"/>
          <c:order val="4"/>
          <c:tx>
            <c:strRef>
              <c:f>Feuil1!$A$6</c:f>
              <c:strCache>
                <c:ptCount val="1"/>
                <c:pt idx="0">
                  <c:v>PASSs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Feuil1!$B$6:$L$6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5</c:v>
                </c:pt>
                <c:pt idx="9">
                  <c:v>13</c:v>
                </c:pt>
                <c:pt idx="10">
                  <c:v>16</c:v>
                </c:pt>
              </c:numCache>
            </c:numRef>
          </c:val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Renewals- Conditional Renewals- Annual Reassessments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Feuil1!$B$7:$L$7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  <c:pt idx="6">
                  <c:v>11</c:v>
                </c:pt>
                <c:pt idx="7">
                  <c:v>6</c:v>
                </c:pt>
                <c:pt idx="8">
                  <c:v>7</c:v>
                </c:pt>
                <c:pt idx="9">
                  <c:v>13</c:v>
                </c:pt>
                <c:pt idx="10">
                  <c:v>8</c:v>
                </c:pt>
              </c:numCache>
            </c:numRef>
          </c:val>
        </c:ser>
        <c:ser>
          <c:idx val="6"/>
          <c:order val="6"/>
          <c:tx>
            <c:strRef>
              <c:f>Feuil1!$A$8</c:f>
              <c:strCache>
                <c:ptCount val="1"/>
                <c:pt idx="0">
                  <c:v>Other CHMP/MSs</c:v>
                </c:pt>
              </c:strCache>
            </c:strRef>
          </c:tx>
          <c:cat>
            <c:strRef>
              <c:f>Feuil1!$B$1:$L$1</c:f>
              <c:strCache>
                <c:ptCount val="11"/>
                <c:pt idx="0">
                  <c:v>Sep-12</c:v>
                </c:pt>
                <c:pt idx="1">
                  <c:v>Oct-12</c:v>
                </c:pt>
                <c:pt idx="2">
                  <c:v>Nov-12</c:v>
                </c:pt>
                <c:pt idx="3">
                  <c:v>Dec-12</c:v>
                </c:pt>
                <c:pt idx="4">
                  <c:v>Jan-13</c:v>
                </c:pt>
                <c:pt idx="5">
                  <c:v>Feb-13</c:v>
                </c:pt>
                <c:pt idx="6">
                  <c:v>Mar-13</c:v>
                </c:pt>
                <c:pt idx="7">
                  <c:v>Apr-13</c:v>
                </c:pt>
                <c:pt idx="8">
                  <c:v>May-13</c:v>
                </c:pt>
                <c:pt idx="9">
                  <c:v>Jun-13</c:v>
                </c:pt>
                <c:pt idx="10">
                  <c:v>Jul-13</c:v>
                </c:pt>
              </c:strCache>
            </c:strRef>
          </c:cat>
          <c:val>
            <c:numRef>
              <c:f>Feuil1!$B$8:$L$8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2</c:v>
                </c:pt>
                <c:pt idx="5">
                  <c:v>5</c:v>
                </c:pt>
                <c:pt idx="6">
                  <c:v>2</c:v>
                </c:pt>
                <c:pt idx="7">
                  <c:v>5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dLbls/>
        <c:gapWidth val="55"/>
        <c:overlap val="100"/>
        <c:axId val="117480448"/>
        <c:axId val="117506816"/>
      </c:barChart>
      <c:catAx>
        <c:axId val="1174804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7506816"/>
        <c:crosses val="autoZero"/>
        <c:auto val="1"/>
        <c:lblAlgn val="ctr"/>
        <c:lblOffset val="100"/>
      </c:catAx>
      <c:valAx>
        <c:axId val="117506816"/>
        <c:scaling>
          <c:orientation val="minMax"/>
          <c:max val="14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11748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59477313958526"/>
          <c:y val="0.18216702773765878"/>
          <c:w val="0.31551578730388485"/>
          <c:h val="0.8164872884494315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</c:chart>
  <c:spPr>
    <a:solidFill>
      <a:srgbClr val="EFF3F7"/>
    </a:solidFill>
  </c:spPr>
  <c:txPr>
    <a:bodyPr/>
    <a:lstStyle/>
    <a:p>
      <a:pPr>
        <a:defRPr sz="1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fr-FR" sz="1600" dirty="0"/>
              <a:t>% of PRAC </a:t>
            </a:r>
            <a:r>
              <a:rPr lang="fr-FR" sz="1600" dirty="0" err="1"/>
              <a:t>plenary</a:t>
            </a:r>
            <a:r>
              <a:rPr lang="fr-FR" sz="1600" dirty="0"/>
              <a:t> discussion time 2013</a:t>
            </a:r>
            <a:endParaRPr lang="en-US" sz="1600" dirty="0"/>
          </a:p>
        </c:rich>
      </c:tx>
      <c:layout>
        <c:manualLayout>
          <c:xMode val="edge"/>
          <c:yMode val="edge"/>
          <c:x val="0.20095654475139973"/>
          <c:y val="1.890414953894012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 Time</c:v>
                </c:pt>
              </c:strCache>
            </c:strRef>
          </c:tx>
          <c:dPt>
            <c:idx val="0"/>
          </c:dPt>
          <c:dPt>
            <c:idx val="1"/>
          </c:dPt>
          <c:dPt>
            <c:idx val="2"/>
          </c:dPt>
          <c:dPt>
            <c:idx val="3"/>
          </c:dPt>
          <c:dPt>
            <c:idx val="4"/>
          </c:dPt>
          <c:dPt>
            <c:idx val="5"/>
          </c:dPt>
          <c:dPt>
            <c:idx val="6"/>
          </c:dPt>
          <c:dLbls>
            <c:dLbl>
              <c:idx val="4"/>
              <c:layout>
                <c:manualLayout>
                  <c:x val="8.4352520636189032E-2"/>
                  <c:y val="0.12346878757193294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Feuil1!$A$2:$A$8</c:f>
              <c:strCache>
                <c:ptCount val="7"/>
                <c:pt idx="0">
                  <c:v>Referrals</c:v>
                </c:pt>
                <c:pt idx="1">
                  <c:v>RMPs</c:v>
                </c:pt>
                <c:pt idx="2">
                  <c:v>PSUR</c:v>
                </c:pt>
                <c:pt idx="3">
                  <c:v>Other</c:v>
                </c:pt>
                <c:pt idx="4">
                  <c:v>Signal</c:v>
                </c:pt>
                <c:pt idx="5">
                  <c:v>PASS</c:v>
                </c:pt>
                <c:pt idx="6">
                  <c:v>Renewals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0.33000000000000007</c:v>
                </c:pt>
                <c:pt idx="1">
                  <c:v>0.19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</c:v>
                </c:pt>
                <c:pt idx="5">
                  <c:v>4.0000000000000008E-2</c:v>
                </c:pt>
                <c:pt idx="6">
                  <c:v>4.0000000000000008E-2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rgbClr val="EFF3F7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AEC478-14D4-4BA1-8395-DBEF70DB56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CC3A29B-EBA7-4C00-ADE2-FF6AC8D24BF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Signal detection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51F7DF78-6BFC-4498-A245-E4F042D6EB93}" type="parTrans" cxnId="{A936E646-9481-4900-B9C5-80085F8E7E5E}">
      <dgm:prSet/>
      <dgm:spPr/>
      <dgm:t>
        <a:bodyPr/>
        <a:lstStyle/>
        <a:p>
          <a:endParaRPr lang="en-US"/>
        </a:p>
      </dgm:t>
    </dgm:pt>
    <dgm:pt modelId="{358A7B44-A94C-423B-AAB1-8ECDD9762051}" type="sibTrans" cxnId="{A936E646-9481-4900-B9C5-80085F8E7E5E}">
      <dgm:prSet/>
      <dgm:spPr/>
      <dgm:t>
        <a:bodyPr/>
        <a:lstStyle/>
        <a:p>
          <a:endParaRPr lang="en-US"/>
        </a:p>
      </dgm:t>
    </dgm:pt>
    <dgm:pt modelId="{A10CD404-94E1-42AC-BF2B-FD43519827F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Validation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C51D3239-F80E-4B93-A29D-AF3360D53C05}" type="parTrans" cxnId="{48F1CD0F-900E-4D06-9241-48F44AE88D4A}">
      <dgm:prSet/>
      <dgm:spPr/>
      <dgm:t>
        <a:bodyPr/>
        <a:lstStyle/>
        <a:p>
          <a:endParaRPr lang="en-US"/>
        </a:p>
      </dgm:t>
    </dgm:pt>
    <dgm:pt modelId="{479A45A5-14A0-4240-B6A6-106A5A144628}" type="sibTrans" cxnId="{48F1CD0F-900E-4D06-9241-48F44AE88D4A}">
      <dgm:prSet/>
      <dgm:spPr/>
      <dgm:t>
        <a:bodyPr/>
        <a:lstStyle/>
        <a:p>
          <a:endParaRPr lang="en-US"/>
        </a:p>
      </dgm:t>
    </dgm:pt>
    <dgm:pt modelId="{7F8D1BBA-4448-4BD0-B446-9982D3240F41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Confirmation</a:t>
          </a:r>
        </a:p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(=EPITT)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6BF01160-990D-4B26-82FD-61E336C24DD7}" type="parTrans" cxnId="{666760ED-D251-4923-91F1-86AF6CF947B1}">
      <dgm:prSet/>
      <dgm:spPr/>
      <dgm:t>
        <a:bodyPr/>
        <a:lstStyle/>
        <a:p>
          <a:endParaRPr lang="en-US"/>
        </a:p>
      </dgm:t>
    </dgm:pt>
    <dgm:pt modelId="{B372C8BD-4F38-42D1-8D8A-51176D0B72AD}" type="sibTrans" cxnId="{666760ED-D251-4923-91F1-86AF6CF947B1}">
      <dgm:prSet/>
      <dgm:spPr/>
      <dgm:t>
        <a:bodyPr/>
        <a:lstStyle/>
        <a:p>
          <a:endParaRPr lang="en-US"/>
        </a:p>
      </dgm:t>
    </dgm:pt>
    <dgm:pt modelId="{0A743828-5980-459D-94E4-936AECD1BA88}">
      <dgm:prSet phldrT="[Text]" custT="1"/>
      <dgm:spPr>
        <a:solidFill>
          <a:srgbClr val="FCC900"/>
        </a:solidFill>
      </dgm:spPr>
      <dgm:t>
        <a:bodyPr/>
        <a:lstStyle/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Analysis</a:t>
          </a:r>
          <a:r>
            <a:rPr lang="en-US" sz="8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/ Prioritization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FCE443B3-4A77-4CDA-9E88-1B98DD7C3F1F}" type="parTrans" cxnId="{15966006-B1AF-4BE6-889D-7ED01B3D42E0}">
      <dgm:prSet/>
      <dgm:spPr/>
      <dgm:t>
        <a:bodyPr/>
        <a:lstStyle/>
        <a:p>
          <a:endParaRPr lang="en-US"/>
        </a:p>
      </dgm:t>
    </dgm:pt>
    <dgm:pt modelId="{2E51ED89-D9CC-4F63-8780-4C541A5F1573}" type="sibTrans" cxnId="{15966006-B1AF-4BE6-889D-7ED01B3D42E0}">
      <dgm:prSet/>
      <dgm:spPr/>
      <dgm:t>
        <a:bodyPr/>
        <a:lstStyle/>
        <a:p>
          <a:endParaRPr lang="en-US"/>
        </a:p>
      </dgm:t>
    </dgm:pt>
    <dgm:pt modelId="{E11BD3C8-712D-49DF-B216-412873A914E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Assessment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03457FA9-3A91-4DC8-9273-A43B3B39B40D}" type="parTrans" cxnId="{5743CB83-38E2-408F-8631-3E1C51F7B76F}">
      <dgm:prSet/>
      <dgm:spPr/>
      <dgm:t>
        <a:bodyPr/>
        <a:lstStyle/>
        <a:p>
          <a:endParaRPr lang="en-US"/>
        </a:p>
      </dgm:t>
    </dgm:pt>
    <dgm:pt modelId="{3C219E6C-FCA0-4F2B-B786-5CAC21A8A9AF}" type="sibTrans" cxnId="{5743CB83-38E2-408F-8631-3E1C51F7B76F}">
      <dgm:prSet/>
      <dgm:spPr/>
      <dgm:t>
        <a:bodyPr/>
        <a:lstStyle/>
        <a:p>
          <a:endParaRPr lang="en-US"/>
        </a:p>
      </dgm:t>
    </dgm:pt>
    <dgm:pt modelId="{5F16DE29-4D95-4481-B808-C090D0A7570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dirty="0" err="1" smtClean="0">
              <a:solidFill>
                <a:schemeClr val="accent1">
                  <a:lumMod val="75000"/>
                </a:schemeClr>
              </a:solidFill>
            </a:rPr>
            <a:t>Recommen-dation</a:t>
          </a:r>
          <a:r>
            <a:rPr lang="en-US" sz="1100" b="1" dirty="0" smtClean="0">
              <a:solidFill>
                <a:schemeClr val="accent1">
                  <a:lumMod val="75000"/>
                </a:schemeClr>
              </a:solidFill>
            </a:rPr>
            <a:t> for action</a:t>
          </a:r>
          <a:endParaRPr lang="en-US" sz="1100" b="1" dirty="0">
            <a:solidFill>
              <a:schemeClr val="accent1">
                <a:lumMod val="75000"/>
              </a:schemeClr>
            </a:solidFill>
          </a:endParaRPr>
        </a:p>
      </dgm:t>
    </dgm:pt>
    <dgm:pt modelId="{DDB5C150-86F7-441F-BF2F-0D4D3C31BE2D}" type="parTrans" cxnId="{2C5328EA-C070-4955-97CF-CD603B764D73}">
      <dgm:prSet/>
      <dgm:spPr/>
      <dgm:t>
        <a:bodyPr/>
        <a:lstStyle/>
        <a:p>
          <a:endParaRPr lang="en-US"/>
        </a:p>
      </dgm:t>
    </dgm:pt>
    <dgm:pt modelId="{2F78D942-69A5-466A-856C-FA94C8131D6C}" type="sibTrans" cxnId="{2C5328EA-C070-4955-97CF-CD603B764D73}">
      <dgm:prSet/>
      <dgm:spPr/>
      <dgm:t>
        <a:bodyPr/>
        <a:lstStyle/>
        <a:p>
          <a:endParaRPr lang="en-US"/>
        </a:p>
      </dgm:t>
    </dgm:pt>
    <dgm:pt modelId="{4E8B7670-940C-4962-85F7-A9B61BDD9DD3}" type="pres">
      <dgm:prSet presAssocID="{5EAEC478-14D4-4BA1-8395-DBEF70DB5631}" presName="Name0" presStyleCnt="0">
        <dgm:presLayoutVars>
          <dgm:dir/>
          <dgm:animLvl val="lvl"/>
          <dgm:resizeHandles val="exact"/>
        </dgm:presLayoutVars>
      </dgm:prSet>
      <dgm:spPr/>
    </dgm:pt>
    <dgm:pt modelId="{34372334-2171-4530-BAB9-A6B9775A08C1}" type="pres">
      <dgm:prSet presAssocID="{BCC3A29B-EBA7-4C00-ADE2-FF6AC8D24BF1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5997D-5E4D-4073-8EFE-18F16F83B55A}" type="pres">
      <dgm:prSet presAssocID="{358A7B44-A94C-423B-AAB1-8ECDD9762051}" presName="parTxOnlySpace" presStyleCnt="0"/>
      <dgm:spPr/>
    </dgm:pt>
    <dgm:pt modelId="{380FFA27-9723-4F1A-BE0E-C58B803433BF}" type="pres">
      <dgm:prSet presAssocID="{A10CD404-94E1-42AC-BF2B-FD43519827F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E8320-C12F-4969-9EC0-F8D7CB6E7B83}" type="pres">
      <dgm:prSet presAssocID="{479A45A5-14A0-4240-B6A6-106A5A144628}" presName="parTxOnlySpace" presStyleCnt="0"/>
      <dgm:spPr/>
    </dgm:pt>
    <dgm:pt modelId="{F8CABE96-8907-40F7-B412-0478EAFC35A8}" type="pres">
      <dgm:prSet presAssocID="{7F8D1BBA-4448-4BD0-B446-9982D3240F41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8197D-C3D7-4D9A-8970-A2435C9F25D0}" type="pres">
      <dgm:prSet presAssocID="{B372C8BD-4F38-42D1-8D8A-51176D0B72AD}" presName="parTxOnlySpace" presStyleCnt="0"/>
      <dgm:spPr/>
    </dgm:pt>
    <dgm:pt modelId="{F60D107D-B968-4221-9972-AD8078A165C8}" type="pres">
      <dgm:prSet presAssocID="{0A743828-5980-459D-94E4-936AECD1BA88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7B30E-CC3C-41FE-BB05-FB21CD3D4188}" type="pres">
      <dgm:prSet presAssocID="{2E51ED89-D9CC-4F63-8780-4C541A5F1573}" presName="parTxOnlySpace" presStyleCnt="0"/>
      <dgm:spPr/>
    </dgm:pt>
    <dgm:pt modelId="{6DD3CDAB-4434-437F-86D9-51EC369B9EFF}" type="pres">
      <dgm:prSet presAssocID="{E11BD3C8-712D-49DF-B216-412873A914EF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F79E-1C15-413C-B3B3-02335D41E888}" type="pres">
      <dgm:prSet presAssocID="{3C219E6C-FCA0-4F2B-B786-5CAC21A8A9AF}" presName="parTxOnlySpace" presStyleCnt="0"/>
      <dgm:spPr/>
    </dgm:pt>
    <dgm:pt modelId="{9C9D90F9-85D2-4169-9E9E-538D406258FC}" type="pres">
      <dgm:prSet presAssocID="{5F16DE29-4D95-4481-B808-C090D0A75704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3CB83-38E2-408F-8631-3E1C51F7B76F}" srcId="{5EAEC478-14D4-4BA1-8395-DBEF70DB5631}" destId="{E11BD3C8-712D-49DF-B216-412873A914EF}" srcOrd="4" destOrd="0" parTransId="{03457FA9-3A91-4DC8-9273-A43B3B39B40D}" sibTransId="{3C219E6C-FCA0-4F2B-B786-5CAC21A8A9AF}"/>
    <dgm:cxn modelId="{2C5328EA-C070-4955-97CF-CD603B764D73}" srcId="{5EAEC478-14D4-4BA1-8395-DBEF70DB5631}" destId="{5F16DE29-4D95-4481-B808-C090D0A75704}" srcOrd="5" destOrd="0" parTransId="{DDB5C150-86F7-441F-BF2F-0D4D3C31BE2D}" sibTransId="{2F78D942-69A5-466A-856C-FA94C8131D6C}"/>
    <dgm:cxn modelId="{F26C8A1B-D0F3-4EA9-B49D-6CE3C2C83C78}" type="presOf" srcId="{5F16DE29-4D95-4481-B808-C090D0A75704}" destId="{9C9D90F9-85D2-4169-9E9E-538D406258FC}" srcOrd="0" destOrd="0" presId="urn:microsoft.com/office/officeart/2005/8/layout/chevron1"/>
    <dgm:cxn modelId="{B1B7D737-B8C5-4656-B828-EDCE8C95CC54}" type="presOf" srcId="{A10CD404-94E1-42AC-BF2B-FD43519827F3}" destId="{380FFA27-9723-4F1A-BE0E-C58B803433BF}" srcOrd="0" destOrd="0" presId="urn:microsoft.com/office/officeart/2005/8/layout/chevron1"/>
    <dgm:cxn modelId="{1A114A40-1F6E-4E1B-B957-888FE71D4149}" type="presOf" srcId="{5EAEC478-14D4-4BA1-8395-DBEF70DB5631}" destId="{4E8B7670-940C-4962-85F7-A9B61BDD9DD3}" srcOrd="0" destOrd="0" presId="urn:microsoft.com/office/officeart/2005/8/layout/chevron1"/>
    <dgm:cxn modelId="{666760ED-D251-4923-91F1-86AF6CF947B1}" srcId="{5EAEC478-14D4-4BA1-8395-DBEF70DB5631}" destId="{7F8D1BBA-4448-4BD0-B446-9982D3240F41}" srcOrd="2" destOrd="0" parTransId="{6BF01160-990D-4B26-82FD-61E336C24DD7}" sibTransId="{B372C8BD-4F38-42D1-8D8A-51176D0B72AD}"/>
    <dgm:cxn modelId="{6E9FB0E5-7D79-4E41-8C18-40CCF4304625}" type="presOf" srcId="{E11BD3C8-712D-49DF-B216-412873A914EF}" destId="{6DD3CDAB-4434-437F-86D9-51EC369B9EFF}" srcOrd="0" destOrd="0" presId="urn:microsoft.com/office/officeart/2005/8/layout/chevron1"/>
    <dgm:cxn modelId="{48F1CD0F-900E-4D06-9241-48F44AE88D4A}" srcId="{5EAEC478-14D4-4BA1-8395-DBEF70DB5631}" destId="{A10CD404-94E1-42AC-BF2B-FD43519827F3}" srcOrd="1" destOrd="0" parTransId="{C51D3239-F80E-4B93-A29D-AF3360D53C05}" sibTransId="{479A45A5-14A0-4240-B6A6-106A5A144628}"/>
    <dgm:cxn modelId="{A936E646-9481-4900-B9C5-80085F8E7E5E}" srcId="{5EAEC478-14D4-4BA1-8395-DBEF70DB5631}" destId="{BCC3A29B-EBA7-4C00-ADE2-FF6AC8D24BF1}" srcOrd="0" destOrd="0" parTransId="{51F7DF78-6BFC-4498-A245-E4F042D6EB93}" sibTransId="{358A7B44-A94C-423B-AAB1-8ECDD9762051}"/>
    <dgm:cxn modelId="{0CCAEC6A-A42C-4671-9700-A5B96BB022A1}" type="presOf" srcId="{BCC3A29B-EBA7-4C00-ADE2-FF6AC8D24BF1}" destId="{34372334-2171-4530-BAB9-A6B9775A08C1}" srcOrd="0" destOrd="0" presId="urn:microsoft.com/office/officeart/2005/8/layout/chevron1"/>
    <dgm:cxn modelId="{15966006-B1AF-4BE6-889D-7ED01B3D42E0}" srcId="{5EAEC478-14D4-4BA1-8395-DBEF70DB5631}" destId="{0A743828-5980-459D-94E4-936AECD1BA88}" srcOrd="3" destOrd="0" parTransId="{FCE443B3-4A77-4CDA-9E88-1B98DD7C3F1F}" sibTransId="{2E51ED89-D9CC-4F63-8780-4C541A5F1573}"/>
    <dgm:cxn modelId="{9D4B73BA-AC2E-4347-AB5C-23F7ED184B3F}" type="presOf" srcId="{7F8D1BBA-4448-4BD0-B446-9982D3240F41}" destId="{F8CABE96-8907-40F7-B412-0478EAFC35A8}" srcOrd="0" destOrd="0" presId="urn:microsoft.com/office/officeart/2005/8/layout/chevron1"/>
    <dgm:cxn modelId="{DE93366C-2C2D-4A8F-8088-0A10C968A550}" type="presOf" srcId="{0A743828-5980-459D-94E4-936AECD1BA88}" destId="{F60D107D-B968-4221-9972-AD8078A165C8}" srcOrd="0" destOrd="0" presId="urn:microsoft.com/office/officeart/2005/8/layout/chevron1"/>
    <dgm:cxn modelId="{8F4700D6-D94F-40BE-B4E9-DA10573C5D8E}" type="presParOf" srcId="{4E8B7670-940C-4962-85F7-A9B61BDD9DD3}" destId="{34372334-2171-4530-BAB9-A6B9775A08C1}" srcOrd="0" destOrd="0" presId="urn:microsoft.com/office/officeart/2005/8/layout/chevron1"/>
    <dgm:cxn modelId="{B631130A-3DDE-48FC-A3F4-80588712A3FA}" type="presParOf" srcId="{4E8B7670-940C-4962-85F7-A9B61BDD9DD3}" destId="{87B5997D-5E4D-4073-8EFE-18F16F83B55A}" srcOrd="1" destOrd="0" presId="urn:microsoft.com/office/officeart/2005/8/layout/chevron1"/>
    <dgm:cxn modelId="{C9D82CF5-625D-4FD4-B041-76E7A4A9BF48}" type="presParOf" srcId="{4E8B7670-940C-4962-85F7-A9B61BDD9DD3}" destId="{380FFA27-9723-4F1A-BE0E-C58B803433BF}" srcOrd="2" destOrd="0" presId="urn:microsoft.com/office/officeart/2005/8/layout/chevron1"/>
    <dgm:cxn modelId="{1AB67509-7D96-45E7-A72F-56CF321639DC}" type="presParOf" srcId="{4E8B7670-940C-4962-85F7-A9B61BDD9DD3}" destId="{5A5E8320-C12F-4969-9EC0-F8D7CB6E7B83}" srcOrd="3" destOrd="0" presId="urn:microsoft.com/office/officeart/2005/8/layout/chevron1"/>
    <dgm:cxn modelId="{2002F372-51FA-4FF4-ACDF-82935AA47334}" type="presParOf" srcId="{4E8B7670-940C-4962-85F7-A9B61BDD9DD3}" destId="{F8CABE96-8907-40F7-B412-0478EAFC35A8}" srcOrd="4" destOrd="0" presId="urn:microsoft.com/office/officeart/2005/8/layout/chevron1"/>
    <dgm:cxn modelId="{F05FB734-5CF0-4137-A67A-962BBF8B9F3B}" type="presParOf" srcId="{4E8B7670-940C-4962-85F7-A9B61BDD9DD3}" destId="{6838197D-C3D7-4D9A-8970-A2435C9F25D0}" srcOrd="5" destOrd="0" presId="urn:microsoft.com/office/officeart/2005/8/layout/chevron1"/>
    <dgm:cxn modelId="{CD81EF78-DBC3-49B5-B4A4-7C4954592AE0}" type="presParOf" srcId="{4E8B7670-940C-4962-85F7-A9B61BDD9DD3}" destId="{F60D107D-B968-4221-9972-AD8078A165C8}" srcOrd="6" destOrd="0" presId="urn:microsoft.com/office/officeart/2005/8/layout/chevron1"/>
    <dgm:cxn modelId="{4BE520B1-1FE0-4BD5-A68A-8BC07399321A}" type="presParOf" srcId="{4E8B7670-940C-4962-85F7-A9B61BDD9DD3}" destId="{9947B30E-CC3C-41FE-BB05-FB21CD3D4188}" srcOrd="7" destOrd="0" presId="urn:microsoft.com/office/officeart/2005/8/layout/chevron1"/>
    <dgm:cxn modelId="{D42F9DC7-4C0C-4046-9971-5BDC7EA798DD}" type="presParOf" srcId="{4E8B7670-940C-4962-85F7-A9B61BDD9DD3}" destId="{6DD3CDAB-4434-437F-86D9-51EC369B9EFF}" srcOrd="8" destOrd="0" presId="urn:microsoft.com/office/officeart/2005/8/layout/chevron1"/>
    <dgm:cxn modelId="{8AF8A210-D1F5-45C3-B9EF-2E45817F4046}" type="presParOf" srcId="{4E8B7670-940C-4962-85F7-A9B61BDD9DD3}" destId="{1403F79E-1C15-413C-B3B3-02335D41E888}" srcOrd="9" destOrd="0" presId="urn:microsoft.com/office/officeart/2005/8/layout/chevron1"/>
    <dgm:cxn modelId="{C90ED01D-6525-41CC-80B4-393ED7D3A472}" type="presParOf" srcId="{4E8B7670-940C-4962-85F7-A9B61BDD9DD3}" destId="{9C9D90F9-85D2-4169-9E9E-538D406258F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372334-2171-4530-BAB9-A6B9775A08C1}">
      <dsp:nvSpPr>
        <dsp:cNvPr id="0" name=""/>
        <dsp:cNvSpPr/>
      </dsp:nvSpPr>
      <dsp:spPr>
        <a:xfrm>
          <a:off x="4167" y="1721932"/>
          <a:ext cx="1550337" cy="620135"/>
        </a:xfrm>
        <a:prstGeom prst="chevron">
          <a:avLst/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Signal detection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67" y="1721932"/>
        <a:ext cx="1550337" cy="620135"/>
      </dsp:txXfrm>
    </dsp:sp>
    <dsp:sp modelId="{380FFA27-9723-4F1A-BE0E-C58B803433BF}">
      <dsp:nvSpPr>
        <dsp:cNvPr id="0" name=""/>
        <dsp:cNvSpPr/>
      </dsp:nvSpPr>
      <dsp:spPr>
        <a:xfrm>
          <a:off x="1399471" y="1721932"/>
          <a:ext cx="1550337" cy="620135"/>
        </a:xfrm>
        <a:prstGeom prst="chevron">
          <a:avLst/>
        </a:prstGeom>
        <a:solidFill>
          <a:schemeClr val="accent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Validation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99471" y="1721932"/>
        <a:ext cx="1550337" cy="620135"/>
      </dsp:txXfrm>
    </dsp:sp>
    <dsp:sp modelId="{F8CABE96-8907-40F7-B412-0478EAFC35A8}">
      <dsp:nvSpPr>
        <dsp:cNvPr id="0" name=""/>
        <dsp:cNvSpPr/>
      </dsp:nvSpPr>
      <dsp:spPr>
        <a:xfrm>
          <a:off x="2794775" y="1721932"/>
          <a:ext cx="1550337" cy="6201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Confirmation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(=EPITT)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94775" y="1721932"/>
        <a:ext cx="1550337" cy="620135"/>
      </dsp:txXfrm>
    </dsp:sp>
    <dsp:sp modelId="{F60D107D-B968-4221-9972-AD8078A165C8}">
      <dsp:nvSpPr>
        <dsp:cNvPr id="0" name=""/>
        <dsp:cNvSpPr/>
      </dsp:nvSpPr>
      <dsp:spPr>
        <a:xfrm>
          <a:off x="4190080" y="1721932"/>
          <a:ext cx="1550337" cy="620135"/>
        </a:xfrm>
        <a:prstGeom prst="chevron">
          <a:avLst/>
        </a:prstGeom>
        <a:solidFill>
          <a:srgbClr val="FCC9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Analysis</a:t>
          </a:r>
          <a:r>
            <a:rPr lang="en-US" sz="8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/ Prioritization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190080" y="1721932"/>
        <a:ext cx="1550337" cy="620135"/>
      </dsp:txXfrm>
    </dsp:sp>
    <dsp:sp modelId="{6DD3CDAB-4434-437F-86D9-51EC369B9EFF}">
      <dsp:nvSpPr>
        <dsp:cNvPr id="0" name=""/>
        <dsp:cNvSpPr/>
      </dsp:nvSpPr>
      <dsp:spPr>
        <a:xfrm>
          <a:off x="5585384" y="1721932"/>
          <a:ext cx="1550337" cy="620135"/>
        </a:xfrm>
        <a:prstGeom prst="chevron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Assessment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585384" y="1721932"/>
        <a:ext cx="1550337" cy="620135"/>
      </dsp:txXfrm>
    </dsp:sp>
    <dsp:sp modelId="{9C9D90F9-85D2-4169-9E9E-538D406258FC}">
      <dsp:nvSpPr>
        <dsp:cNvPr id="0" name=""/>
        <dsp:cNvSpPr/>
      </dsp:nvSpPr>
      <dsp:spPr>
        <a:xfrm>
          <a:off x="6980688" y="1721932"/>
          <a:ext cx="1550337" cy="620135"/>
        </a:xfrm>
        <a:prstGeom prst="chevron">
          <a:avLst/>
        </a:prstGeom>
        <a:solidFill>
          <a:srgbClr val="FFC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solidFill>
                <a:schemeClr val="accent1">
                  <a:lumMod val="75000"/>
                </a:schemeClr>
              </a:solidFill>
            </a:rPr>
            <a:t>Recommen-dation</a:t>
          </a:r>
          <a:r>
            <a:rPr lang="en-US" sz="1100" b="1" kern="1200" dirty="0" smtClean="0">
              <a:solidFill>
                <a:schemeClr val="accent1">
                  <a:lumMod val="75000"/>
                </a:schemeClr>
              </a:solidFill>
            </a:rPr>
            <a:t> for action</a:t>
          </a:r>
          <a:endParaRPr lang="en-US" sz="11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980688" y="1721932"/>
        <a:ext cx="1550337" cy="62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1452" y="0"/>
            <a:ext cx="2938780" cy="49593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B896062-7CFE-4C4B-A529-8A89354FC20F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180" y="4711383"/>
            <a:ext cx="5425440" cy="446341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938780" cy="4959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1452" y="9421043"/>
            <a:ext cx="2938780" cy="4959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EFAD73A-4893-478F-A354-F08DB6888B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781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338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1pPr>
            <a:lvl2pPr marL="741836" indent="-285321" defTabSz="965338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2pPr>
            <a:lvl3pPr marL="1141286" indent="-228257" defTabSz="965338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3pPr>
            <a:lvl4pPr marL="1597800" indent="-228257" defTabSz="965338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4pPr>
            <a:lvl5pPr marL="2054314" indent="-228257" defTabSz="965338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5pPr>
            <a:lvl6pPr marL="2510828" indent="-228257" defTabSz="965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6pPr>
            <a:lvl7pPr marL="2967342" indent="-228257" defTabSz="965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7pPr>
            <a:lvl8pPr marL="3423857" indent="-228257" defTabSz="965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8pPr>
            <a:lvl9pPr marL="3880371" indent="-228257" defTabSz="965338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9pPr>
          </a:lstStyle>
          <a:p>
            <a:fld id="{797D666B-238A-4575-BF9B-FA08440B8F77}" type="slidenum">
              <a:rPr lang="fr-FR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fr-FR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44538"/>
            <a:ext cx="4957762" cy="37195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105"/>
            <a:ext cx="5426074" cy="446365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 smtClean="0"/>
              <a:t>III. INDIVIDUAL CASE REPORTS BASED ON SOLICITED INFORMATION</a:t>
            </a:r>
            <a:r>
              <a:rPr lang="en-US" sz="1000" i="1" dirty="0" smtClean="0"/>
              <a:t> </a:t>
            </a:r>
            <a:endParaRPr lang="en-GB" sz="1000" i="1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/>
              <a:t>The FDA has determined, for purposes of post-marketing safety reporting…. that information concerning potential adverse experiences derived during planned contacts and </a:t>
            </a:r>
            <a:r>
              <a:rPr lang="en-US" sz="1000" i="1" u="sng" dirty="0" smtClean="0"/>
              <a:t>active solicitation of information from patients </a:t>
            </a:r>
            <a:r>
              <a:rPr lang="en-US" sz="1000" i="1" dirty="0" smtClean="0"/>
              <a:t>(e.g., company-sponsored patient support programs….) should be handled as safety information obtained from a post-marketing study</a:t>
            </a:r>
            <a:endParaRPr lang="en-GB" sz="1100" i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AD73A-4893-478F-A354-F08DB6888B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479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http://www.ema.europa.eu/docs/en_GB/document_library/Presentation/2013/01/WC500137850.pdf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See also </a:t>
            </a:r>
            <a:r>
              <a:rPr lang="en-US" dirty="0" err="1" smtClean="0">
                <a:solidFill>
                  <a:schemeClr val="bg1"/>
                </a:solidFill>
                <a:latin typeface="+mn-lt"/>
                <a:cs typeface="+mn-cs"/>
              </a:rPr>
              <a:t>EudraVigilance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-Human Annual Report -2011  </a:t>
            </a:r>
            <a:r>
              <a:rPr lang="de-DE" dirty="0" smtClean="0"/>
              <a:t>http://www.ema.europa.eu/ema/pages/includes/document/open_document.jsp?webContentId=WC500144560</a:t>
            </a:r>
            <a:endParaRPr lang="de-DE" dirty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5683DC-FA61-4801-BBE9-D528B511A540}" type="slidenum">
              <a:rPr lang="de-DE" smtClean="0"/>
              <a:pPr eaLnBrk="1" hangingPunct="1"/>
              <a:t>23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AC05E6-6588-4F59-AD71-10BEB181AAB2}" type="slidenum">
              <a:rPr lang="fr-FR">
                <a:ea typeface="ＭＳ Ｐゴシック" pitchFamily="34" charset="-128"/>
              </a:rPr>
              <a:pPr eaLnBrk="1" hangingPunct="1"/>
              <a:t>31</a:t>
            </a:fld>
            <a:endParaRPr lang="fr-FR"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6C6A61-BF71-4333-869D-E9B1AE725293}" type="slidenum">
              <a:rPr lang="fr-FR">
                <a:ea typeface="ＭＳ Ｐゴシック" pitchFamily="34" charset="-128"/>
              </a:rPr>
              <a:pPr eaLnBrk="1" hangingPunct="1"/>
              <a:t>48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2095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209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6C6A61-BF71-4333-869D-E9B1AE725293}" type="slidenum">
              <a:rPr lang="fr-FR">
                <a:ea typeface="ＭＳ Ｐゴシック" pitchFamily="34" charset="-128"/>
              </a:rPr>
              <a:pPr eaLnBrk="1" hangingPunct="1"/>
              <a:t>49</a:t>
            </a:fld>
            <a:endParaRPr lang="fr-FR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8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098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098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098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0985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098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098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098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098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6AAE33-0E34-4E82-8F17-E20C68F31F71}" type="slidenum">
              <a:rPr lang="fr-FR" smtClean="0">
                <a:ea typeface="ＭＳ Ｐゴシック" pitchFamily="34" charset="-128"/>
              </a:rPr>
              <a:pPr eaLnBrk="1" hangingPunct="1"/>
              <a:t>6</a:t>
            </a:fld>
            <a:endParaRPr lang="fr-FR" smtClean="0">
              <a:ea typeface="ＭＳ Ｐゴシック" pitchFamily="34" charset="-128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40698" y="9420624"/>
            <a:ext cx="2939519" cy="49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261" tIns="46132" rIns="92261" bIns="46132" anchor="b"/>
          <a:lstStyle>
            <a:lvl1pPr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4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63799AA-C9D9-4E13-8E7F-BBDD9C8071D1}" type="slidenum">
              <a:rPr lang="fr-FR" sz="1200" b="1">
                <a:ea typeface="ＭＳ Ｐゴシック" pitchFamily="34" charset="-128"/>
              </a:rPr>
              <a:pPr algn="r" eaLnBrk="1" hangingPunct="1"/>
              <a:t>6</a:t>
            </a:fld>
            <a:endParaRPr lang="fr-FR" sz="1200" b="1">
              <a:ea typeface="ＭＳ Ｐゴシック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61" tIns="46132" rIns="92261" bIns="46132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836" indent="-285321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286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800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4314" indent="-228257" defTabSz="92253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0828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342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3857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0371" indent="-228257" defTabSz="922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86672A-B136-477B-8D89-F084D97B8944}" type="slidenum">
              <a:rPr lang="fr-FR" smtClean="0">
                <a:ea typeface="ＭＳ Ｐゴシック" pitchFamily="34" charset="-128"/>
              </a:rPr>
              <a:pPr eaLnBrk="1" hangingPunct="1"/>
              <a:t>13</a:t>
            </a:fld>
            <a:endParaRPr lang="fr-FR" smtClean="0">
              <a:ea typeface="ＭＳ Ｐゴシック" pitchFamily="3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59350" cy="3719512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Regulation (EU) No 1235/2010</a:t>
            </a:r>
            <a:endParaRPr lang="de-DE" dirty="0" smtClean="0"/>
          </a:p>
          <a:p>
            <a:r>
              <a:rPr lang="de-DE" dirty="0" smtClean="0"/>
              <a:t>http://www.ema.europa.eu/ema/index.jsp?curl=pages/about_us/general/general_content_000538.jsp&amp;mid=WC0b01ac058058cb19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901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http://www.ema.europa.eu/ema/index.jsp?curl=pages/about_us/general/general_content_000537.jsp&amp;mid=WC0b01ac058058cb18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90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Mise en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RAC, 4 </a:t>
            </a:r>
            <a:r>
              <a:rPr lang="de-DE" dirty="0" err="1" smtClean="0"/>
              <a:t>months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speed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Increase</a:t>
            </a:r>
            <a:r>
              <a:rPr lang="de-DE" dirty="0" smtClean="0"/>
              <a:t> PSUR </a:t>
            </a:r>
            <a:r>
              <a:rPr lang="de-DE" dirty="0" err="1" smtClean="0"/>
              <a:t>and</a:t>
            </a:r>
            <a:r>
              <a:rPr lang="de-DE" dirty="0" smtClean="0"/>
              <a:t> RMP: </a:t>
            </a:r>
          </a:p>
          <a:p>
            <a:r>
              <a:rPr lang="de-DE" dirty="0" err="1" smtClean="0"/>
              <a:t>Referrals</a:t>
            </a:r>
            <a:r>
              <a:rPr lang="de-DE" dirty="0" smtClean="0"/>
              <a:t>: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number</a:t>
            </a:r>
            <a:r>
              <a:rPr lang="de-DE" dirty="0" smtClean="0"/>
              <a:t> but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time </a:t>
            </a:r>
            <a:r>
              <a:rPr lang="de-DE" dirty="0" err="1" smtClean="0"/>
              <a:t>spent</a:t>
            </a:r>
            <a:r>
              <a:rPr lang="de-DE" dirty="0" smtClean="0"/>
              <a:t> +++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8FA46-A572-434F-BE1D-6B4ED88124E8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7901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107 urgent, </a:t>
            </a:r>
            <a:r>
              <a:rPr lang="fr-FR" dirty="0" err="1" smtClean="0"/>
              <a:t>rapid</a:t>
            </a:r>
            <a:endParaRPr lang="fr-FR" dirty="0" smtClean="0"/>
          </a:p>
          <a:p>
            <a:r>
              <a:rPr lang="fr-FR" dirty="0" smtClean="0"/>
              <a:t>20 or 31 </a:t>
            </a:r>
            <a:r>
              <a:rPr lang="fr-FR" dirty="0" err="1" smtClean="0"/>
              <a:t>less</a:t>
            </a:r>
            <a:r>
              <a:rPr lang="fr-FR" dirty="0" smtClean="0"/>
              <a:t> urgent – must go to the PRAC if </a:t>
            </a:r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AD73A-4893-478F-A354-F08DB6888B1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70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Modifiez le style des sous-titres du masque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61629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063" y="284163"/>
            <a:ext cx="7858125" cy="8413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27063" y="1390650"/>
            <a:ext cx="7862887" cy="42481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LPC Newcomers – October 14th to 15th – Chilly-Mazarin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</a:t>
            </a:r>
            <a:r>
              <a:rPr lang="fr-FR" sz="900" baseline="16000"/>
              <a:t>         </a:t>
            </a:r>
            <a:fld id="{4D000C54-D710-46CB-B70B-B87C29FFBD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07135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2"/>
          <p:cNvSpPr txBox="1">
            <a:spLocks noChangeArrowheads="1"/>
          </p:cNvSpPr>
          <p:nvPr userDrawn="1"/>
        </p:nvSpPr>
        <p:spPr bwMode="auto">
          <a:xfrm>
            <a:off x="6494463" y="1212850"/>
            <a:ext cx="21653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 userDrawn="1"/>
        </p:nvSpPr>
        <p:spPr bwMode="auto">
          <a:xfrm>
            <a:off x="1049338" y="3789363"/>
            <a:ext cx="15287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6" name="Espace réservé du numéro de diapositive 5"/>
          <p:cNvSpPr txBox="1">
            <a:spLocks noGrp="1"/>
          </p:cNvSpPr>
          <p:nvPr userDrawn="1"/>
        </p:nvSpPr>
        <p:spPr bwMode="auto">
          <a:xfrm>
            <a:off x="7548563" y="6146800"/>
            <a:ext cx="346075" cy="30321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D1D82F61-42EC-41A2-8F3D-12C5264379C1}" type="slidenum">
              <a:rPr lang="fr-FR" sz="2100" smtClean="0">
                <a:solidFill>
                  <a:schemeClr val="bg1"/>
                </a:solidFill>
                <a:latin typeface="Century Gothic" pitchFamily="34" charset="0"/>
                <a:ea typeface="ＭＳ Ｐゴシック" pitchFamily="34" charset="-128"/>
              </a:rPr>
              <a:pPr algn="r">
                <a:defRPr/>
              </a:pPr>
              <a:t>‹#›</a:t>
            </a:fld>
            <a:endParaRPr lang="fr-FR" sz="1400" smtClean="0">
              <a:ea typeface="ＭＳ Ｐゴシック" pitchFamily="34" charset="-128"/>
            </a:endParaRPr>
          </a:p>
        </p:txBody>
      </p:sp>
      <p:pic>
        <p:nvPicPr>
          <p:cNvPr id="7" name="Picture 52" descr="SANOFI_Logo_H_2011_Quadri copi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6308725"/>
            <a:ext cx="1584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670539" y="765175"/>
            <a:ext cx="6756889" cy="3937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292470" y="1658938"/>
            <a:ext cx="7058758" cy="40322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8" name="Rectangle 4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</a:t>
            </a:r>
            <a:r>
              <a:rPr lang="fr-FR" sz="900" baseline="16000"/>
              <a:t>        </a:t>
            </a:r>
            <a:fld id="{1D078A00-DA9F-4C7C-9994-F6C039ECDD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429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50000"/>
                </a:schemeClr>
              </a:buClr>
              <a:buSzPct val="100000"/>
              <a:defRPr/>
            </a:lvl1pPr>
            <a:lvl2pPr marL="617220" indent="-342900">
              <a:buClr>
                <a:schemeClr val="accent1">
                  <a:lumMod val="50000"/>
                </a:schemeClr>
              </a:buClr>
              <a:buSzPct val="95000"/>
              <a:buFont typeface="Arial" pitchFamily="34" charset="0"/>
              <a:buChar char="•"/>
              <a:defRPr/>
            </a:lvl2pPr>
            <a:lvl3pPr>
              <a:buClr>
                <a:schemeClr val="accent2">
                  <a:lumMod val="75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18288"/>
            <a:ext cx="504056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304" y="18288"/>
            <a:ext cx="523200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smtClean="0"/>
              <a:t>Modify text styles du masque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1340768"/>
            <a:ext cx="914400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384" y="6528816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68760"/>
            <a:ext cx="9144000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268760"/>
            <a:ext cx="9144000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82371" y="18288"/>
            <a:ext cx="526133" cy="329184"/>
          </a:xfrm>
        </p:spPr>
        <p:txBody>
          <a:bodyPr/>
          <a:lstStyle/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Modifiez le style du titre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Modifiez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LPC Newcomers – October 14th to 15th – Chilly-Mazarin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6974" y="18288"/>
            <a:ext cx="56153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5F5F91-C123-4607-8BD3-5F6A039CAD1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2663" y="6381750"/>
            <a:ext cx="50641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about_us/general/general_content_000538.jsp&amp;mid=WC0b01ac058058cb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a.europa.eu/ema/index.jsp?curl=pages/about_us/general/general_content_000538.jsp&amp;mid=WC0b01ac058058cb19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hyperlink" Target="http://www.ema.europa.eu/docs/en_GB/document_library/Presentation/2013/01/WC500137843.pdf" TargetMode="Externa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about_us/document_listing/document_listing_000353.jsp&amp;mid=WC0b01ac05805a21c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://www.ema.europa.eu/docs/en_GB/document_library/Presentation/2013/10/WC500151649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news_and_events/events/2013/06/event_detail_000723.jsp&amp;mid=WC0b01ac058004d5c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ema.europa.eu/docs/en_GB/document_library/Other/2012/07/WC500129301.pdf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://www.ema.europa.eu/docs/en_GB/document_library/Presentation/2013/01/WC500137850.pdf" TargetMode="External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regulation/general/general_content_000587.jsp&amp;mid=WC0b01ac0580727d1b" TargetMode="External"/><Relationship Id="rId2" Type="http://schemas.openxmlformats.org/officeDocument/2006/relationships/hyperlink" Target="http://www.ema.europa.eu/docs/en_GB/document_library/Other/2012/07/WC500129301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www.hma.eu/index.html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uedocs/cms_Data/docs/pressdata/en/lsa/141076.pdf" TargetMode="External"/><Relationship Id="rId2" Type="http://schemas.openxmlformats.org/officeDocument/2006/relationships/hyperlink" Target="http://ec.europa.eu/health/files/fees_2013/comm_native_com_2013_472_proposal_for_a_regulation_en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health/files/eudralex/vol-1/dir_2012_26/dir_2012_26_en.pdf" TargetMode="External"/><Relationship Id="rId13" Type="http://schemas.openxmlformats.org/officeDocument/2006/relationships/hyperlink" Target="http://ec.europa.eu/health/files/fees_2013/comm_native_com_2013_472_proposal_for_a_regulation_en.pdf" TargetMode="External"/><Relationship Id="rId3" Type="http://schemas.openxmlformats.org/officeDocument/2006/relationships/hyperlink" Target="http://ec.europa.eu/health/files/eudralex/vol-1/reg_2010_1235/reg_2010_1235_en.pdf" TargetMode="External"/><Relationship Id="rId7" Type="http://schemas.openxmlformats.org/officeDocument/2006/relationships/hyperlink" Target="http://ec.europa.eu/health/files/eudralex/vol-1/dir_2010_84_cor/dir_2010_84_cor_en.pdf" TargetMode="External"/><Relationship Id="rId12" Type="http://schemas.openxmlformats.org/officeDocument/2006/relationships/hyperlink" Target="http://eur-lex.europa.eu/JOHtml.do?uri=OJ:L:2012:159:SOM:EN:HTML" TargetMode="External"/><Relationship Id="rId17" Type="http://schemas.openxmlformats.org/officeDocument/2006/relationships/hyperlink" Target="http://www.hma.eu/20.html" TargetMode="External"/><Relationship Id="rId2" Type="http://schemas.openxmlformats.org/officeDocument/2006/relationships/image" Target="../media/image30.png"/><Relationship Id="rId16" Type="http://schemas.openxmlformats.org/officeDocument/2006/relationships/hyperlink" Target="http://www.ema.europa.eu/ema/pages/includes/document/open_document.jsp?webContentId=WC50012765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c.europa.eu/health/files/eudralex/vol-1/dir_2010_84/dir_2010_84_en.pdf" TargetMode="External"/><Relationship Id="rId11" Type="http://schemas.openxmlformats.org/officeDocument/2006/relationships/hyperlink" Target="http://ec.europa.eu/health/files/eudralex/vol-1/reg_2013_198/reg_2013_198_en.pdf" TargetMode="External"/><Relationship Id="rId5" Type="http://schemas.openxmlformats.org/officeDocument/2006/relationships/hyperlink" Target="http://ec.europa.eu/health/files/eudralex/vol-1/reg_2012_1027/reg_2012_1027_en.pdf" TargetMode="External"/><Relationship Id="rId15" Type="http://schemas.openxmlformats.org/officeDocument/2006/relationships/hyperlink" Target="http://ec.europa.eu/health/files/pharmacovigilance/2012-07_qa_transitional_en.pdf" TargetMode="External"/><Relationship Id="rId10" Type="http://schemas.openxmlformats.org/officeDocument/2006/relationships/hyperlink" Target="http://eur-lex.europa.eu/LexUriServ/LexUriServ.do?uri=OJ:L:2012:159:0005:0025:EN:PDF" TargetMode="External"/><Relationship Id="rId4" Type="http://schemas.openxmlformats.org/officeDocument/2006/relationships/hyperlink" Target="http://ec.europa.eu/health/files/eudralex/vol-1/reg_1235_2010_cor/cor_reg_2010_1235_en.pdf" TargetMode="External"/><Relationship Id="rId9" Type="http://schemas.openxmlformats.org/officeDocument/2006/relationships/hyperlink" Target="http://eur-lex.europa.eu/en/index.htm" TargetMode="External"/><Relationship Id="rId14" Type="http://schemas.openxmlformats.org/officeDocument/2006/relationships/hyperlink" Target="http://ec.europa.eu/health/files/pharmacovigilance/2012_11_28_pc_paes.pdf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a.europa.eu/docs/en_GB/document_library/Scientific_guideline/2012/06/WC500129135.pdf" TargetMode="External"/><Relationship Id="rId13" Type="http://schemas.openxmlformats.org/officeDocument/2006/relationships/hyperlink" Target="http://www.ema.europa.eu/docs/en_GB/document_library/Scientific_guideline/2013/04/WC500142282.pdf" TargetMode="External"/><Relationship Id="rId18" Type="http://schemas.openxmlformats.org/officeDocument/2006/relationships/hyperlink" Target="http://www.ema.europa.eu/docs/en_GB/document_library/Scientific_guideline/2013/04/WC500142257.pdf" TargetMode="External"/><Relationship Id="rId3" Type="http://schemas.openxmlformats.org/officeDocument/2006/relationships/hyperlink" Target="http://www.ema.europa.eu/docs/en_GB/document_library/Scientific_guideline/2012/06/WC500129132.pdf" TargetMode="External"/><Relationship Id="rId7" Type="http://schemas.openxmlformats.org/officeDocument/2006/relationships/hyperlink" Target="http://www.ema.europa.eu/docs/en_GB/document_library/Scientific_guideline/2012/06/WC500129134.pdf" TargetMode="External"/><Relationship Id="rId12" Type="http://schemas.openxmlformats.org/officeDocument/2006/relationships/hyperlink" Target="http://www.ema.europa.eu/docs/en_GB/document_library/Scientific_guideline/2012/06/WC500129138.pdf" TargetMode="External"/><Relationship Id="rId17" Type="http://schemas.openxmlformats.org/officeDocument/2006/relationships/hyperlink" Target="ttp://www.ema.europa.eu/docs/en_GB/document_library/Template_or_form/2013/01/WC500137665.pdf" TargetMode="External"/><Relationship Id="rId2" Type="http://schemas.openxmlformats.org/officeDocument/2006/relationships/hyperlink" Target="http://www.ema.europa.eu/ema/index.jsp?curl=pages/regulation/document_listing/document_listing_000345.jsp&amp;mid=WC0b01ac05804fcdb1" TargetMode="External"/><Relationship Id="rId16" Type="http://schemas.openxmlformats.org/officeDocument/2006/relationships/hyperlink" Target="http://www.ema.europa.eu/docs/en_GB/document_library/Other/2013/05/WC500143294.pdf" TargetMode="External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ma.europa.eu/docs/en_GB/document_library/Scientific_guideline/2012/12/WC500136233.pdf" TargetMode="External"/><Relationship Id="rId11" Type="http://schemas.openxmlformats.org/officeDocument/2006/relationships/hyperlink" Target="http://www.ema.europa.eu/docs/en_GB/document_library/Scientific_guideline/2012/06/WC500129147.pdf" TargetMode="External"/><Relationship Id="rId5" Type="http://schemas.openxmlformats.org/officeDocument/2006/relationships/hyperlink" Target="http://www.ema.europa.eu/docs/en_GB/document_library/Scientific_guideline/2012/12/WC500136230.pdf" TargetMode="External"/><Relationship Id="rId15" Type="http://schemas.openxmlformats.org/officeDocument/2006/relationships/hyperlink" Target="http://www.ema.europa.eu/docs/en_GB/document_library/Scientific_guideline/2014/02/WC500162051.pdf" TargetMode="External"/><Relationship Id="rId10" Type="http://schemas.openxmlformats.org/officeDocument/2006/relationships/hyperlink" Target="http://www.ema.europa.eu/docs/en_GB/document_library/Scientific_guideline/2012/06/WC500129137.pdf" TargetMode="External"/><Relationship Id="rId19" Type="http://schemas.openxmlformats.org/officeDocument/2006/relationships/hyperlink" Target="http://www.ema.europa.eu/docs/en_GB/document_library/Scientific_guideline/2013/12/WC500157839.pdf" TargetMode="External"/><Relationship Id="rId4" Type="http://schemas.openxmlformats.org/officeDocument/2006/relationships/hyperlink" Target="http://www.ema.europa.eu/docs/en_GB/document_library/Scientific_guideline/2012/06/WC500129133.pdf" TargetMode="External"/><Relationship Id="rId9" Type="http://schemas.openxmlformats.org/officeDocument/2006/relationships/hyperlink" Target="http://www.ema.europa.eu/docs/en_GB/document_library/Scientific_guideline/2013/04/WC500142468.pdf" TargetMode="External"/><Relationship Id="rId14" Type="http://schemas.openxmlformats.org/officeDocument/2006/relationships/hyperlink" Target="http://www.ema.europa.eu/docs/en_GB/document_library/Scientific_guideline/2013/01/WC500137666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a.europa.eu/ema/index.jsp?curl=pages/regulation/q_and_a/q_and_a_detail_000041.jsp&amp;mid=WC0b01ac0580023e7d" TargetMode="External"/><Relationship Id="rId13" Type="http://schemas.openxmlformats.org/officeDocument/2006/relationships/hyperlink" Target="http://esubmission.ema.europa.eu/doc/How%20to%20submit%20Periodic%20Safety%20Assessment%20Reports.doc" TargetMode="External"/><Relationship Id="rId18" Type="http://schemas.openxmlformats.org/officeDocument/2006/relationships/hyperlink" Target="http://www.ema.europa.eu/docs/en_GB/document_library/Regulatory_and_procedural_guideline/2012/12/WC500136402.pdf" TargetMode="External"/><Relationship Id="rId3" Type="http://schemas.openxmlformats.org/officeDocument/2006/relationships/hyperlink" Target="http://www.ema.europa.eu/docs/en_GB/document_library/Regulatory_and_procedural_guideline/2012/05/WC500127657.pdf" TargetMode="External"/><Relationship Id="rId7" Type="http://schemas.openxmlformats.org/officeDocument/2006/relationships/hyperlink" Target="http://www.hma.eu/fileadmin/dateien/Human_Medicines/CMD_h_/Pharmacovigilance_Legislation/PSUR/CMDh_10_2013_List_of_substances.xls" TargetMode="External"/><Relationship Id="rId12" Type="http://schemas.openxmlformats.org/officeDocument/2006/relationships/hyperlink" Target="http://www.ema.europa.eu/docs/en_GB/document_library/Template_or_form/2012/10/WC500133160.xls" TargetMode="External"/><Relationship Id="rId17" Type="http://schemas.openxmlformats.org/officeDocument/2006/relationships/hyperlink" Target="http://www.ema.europa.eu/docs/en_GB/document_library/Template_or_form/2013/03/WC500139608.doc" TargetMode="External"/><Relationship Id="rId2" Type="http://schemas.openxmlformats.org/officeDocument/2006/relationships/image" Target="../media/image32.png"/><Relationship Id="rId16" Type="http://schemas.openxmlformats.org/officeDocument/2006/relationships/hyperlink" Target="http://www.ema.europa.eu/ema/index.jsp?curl=pages/news_and_events/news/2013/03/news_detail_001748.jsp&amp;mid=WC0b01ac058004d5c1" TargetMode="External"/><Relationship Id="rId20" Type="http://schemas.openxmlformats.org/officeDocument/2006/relationships/hyperlink" Target="http://www.ema.europa.eu/docs/en_GB/document_library/Other/2012/07/WC500129609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ma.europa.eu/ema/index.jsp?curl=pages/news_and_events/news/2012/09/news_detail_001616.jsp&amp;mid=WC0b01ac058004d5c1" TargetMode="External"/><Relationship Id="rId11" Type="http://schemas.openxmlformats.org/officeDocument/2006/relationships/hyperlink" Target="http://www.ema.europa.eu/ema/index.jsp?curl=pages/news_and_events/events/2013/04/event_detail_000715.jsp&amp;mid=WC0b01ac058004d5c3" TargetMode="External"/><Relationship Id="rId5" Type="http://schemas.openxmlformats.org/officeDocument/2006/relationships/hyperlink" Target="http://www.ema.europa.eu/ema/index.jsp?curl=pages/regulation/document_listing/document_listing_000361.jsp&amp;mid=WC0b01ac058066f910" TargetMode="External"/><Relationship Id="rId15" Type="http://schemas.openxmlformats.org/officeDocument/2006/relationships/hyperlink" Target="http://www.hma.eu/348.html" TargetMode="External"/><Relationship Id="rId10" Type="http://schemas.openxmlformats.org/officeDocument/2006/relationships/hyperlink" Target="http://www.hma.eu/20.html" TargetMode="External"/><Relationship Id="rId19" Type="http://schemas.openxmlformats.org/officeDocument/2006/relationships/hyperlink" Target="http://www.ich.org/products/guidelines/efficacy/article/efficacy-guidelines.html" TargetMode="External"/><Relationship Id="rId4" Type="http://schemas.openxmlformats.org/officeDocument/2006/relationships/hyperlink" Target="http://www.ema.europa.eu/docs/en_GB/document_library/Regulatory_and_procedural_guideline/2012/06/WC500129037.pdf" TargetMode="External"/><Relationship Id="rId9" Type="http://schemas.openxmlformats.org/officeDocument/2006/relationships/hyperlink" Target="http://www.hma.eu/fileadmin/dateien/Human_Medicines/CMD_h_/Pharmacovigilance_Legislation/PSUR/CMDh_283_2012_Rev03_01_2014_clean.pdf" TargetMode="External"/><Relationship Id="rId14" Type="http://schemas.openxmlformats.org/officeDocument/2006/relationships/hyperlink" Target="http://www.ema.europa.eu/docs/en_GB/document_library/Regulatory_and_procedural_guideline/2012/05/WC500127656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a.europa.eu/docs/en_GB/document_library/Regulatory_and_procedural_guideline/2012/10/WC500133308.xls" TargetMode="External"/><Relationship Id="rId13" Type="http://schemas.openxmlformats.org/officeDocument/2006/relationships/hyperlink" Target="http://www.ema.europa.eu/docs/en_GB/document_library/Other/2013/01/WC500138303.pdf" TargetMode="External"/><Relationship Id="rId18" Type="http://schemas.openxmlformats.org/officeDocument/2006/relationships/hyperlink" Target="http://www.encepp.eu/standards_and_guidances/documents/ENCePPGuideofMethStandardsinPE_Rev2.pdf" TargetMode="External"/><Relationship Id="rId3" Type="http://schemas.openxmlformats.org/officeDocument/2006/relationships/hyperlink" Target="http://www.ema.europa.eu/ema/index.jsp?curl=pages/regulation/document_listing/document_listing_000375.jsp&amp;mid=WC0b01ac0580727d1c" TargetMode="External"/><Relationship Id="rId21" Type="http://schemas.openxmlformats.org/officeDocument/2006/relationships/hyperlink" Target="http://www.ema.europa.eu/docs/en_GB/document_library/Other/2012/08/WC500130685.pdf" TargetMode="External"/><Relationship Id="rId7" Type="http://schemas.openxmlformats.org/officeDocument/2006/relationships/hyperlink" Target="http://www.ema.europa.eu/ema/pages/includes/document/open_document.jsp?webContentId=WC500002962" TargetMode="External"/><Relationship Id="rId12" Type="http://schemas.openxmlformats.org/officeDocument/2006/relationships/hyperlink" Target="http://www.ema.europa.eu/docs/en_GB/document_library/Regulatory_and_procedural_guideline/2012/11/WC500134649.pdf" TargetMode="External"/><Relationship Id="rId17" Type="http://schemas.openxmlformats.org/officeDocument/2006/relationships/hyperlink" Target="http://www.ema.europa.eu/ema/index.jsp?curl=pages/regulation/q_and_a/q_and_a_detail_000134.jsp&amp;mid=WC0b01ac058066e979" TargetMode="External"/><Relationship Id="rId2" Type="http://schemas.openxmlformats.org/officeDocument/2006/relationships/hyperlink" Target="http://www.ema.europa.eu/ema/index.jsp?curl=pages/regulation/general/general_content_000587.jsp&amp;mid=WC0b01ac0580727d1b" TargetMode="External"/><Relationship Id="rId16" Type="http://schemas.openxmlformats.org/officeDocument/2006/relationships/hyperlink" Target="http://www.ema.europa.eu/docs/en_GB/document_library/Regulatory_and_procedural_guideline/2013/01/WC500137939.pdf" TargetMode="External"/><Relationship Id="rId20" Type="http://schemas.openxmlformats.org/officeDocument/2006/relationships/hyperlink" Target="http://www.ema.europa.eu/docs/en_GB/document_library/Other/2012/10/WC500133174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ma.europa.eu/docs/en_GB/document_library/Other/2013/09/WC500150743.pdf" TargetMode="External"/><Relationship Id="rId11" Type="http://schemas.openxmlformats.org/officeDocument/2006/relationships/hyperlink" Target="http://www.ema.europa.eu/docs/en_GB/document_library/Regulatory_and_procedural_guideline/2012/11/WC500134650.pdf" TargetMode="External"/><Relationship Id="rId5" Type="http://schemas.openxmlformats.org/officeDocument/2006/relationships/hyperlink" Target="http://www.ema.europa.eu/docs/en_GB/document_library/Other/2013/10/WC500150868.xls" TargetMode="External"/><Relationship Id="rId15" Type="http://schemas.openxmlformats.org/officeDocument/2006/relationships/hyperlink" Target="http://www.ema.europa.eu/docs/en_GB/document_library/Template_or_form/2014/02/WC500161089.pdf" TargetMode="External"/><Relationship Id="rId10" Type="http://schemas.openxmlformats.org/officeDocument/2006/relationships/hyperlink" Target="http://www.ema.europa.eu/ema/index.jsp?curl=pages/news_and_events/news/2014/03/news_detail_002041.jsp&amp;mid=WC0b01ac058004" TargetMode="External"/><Relationship Id="rId19" Type="http://schemas.openxmlformats.org/officeDocument/2006/relationships/hyperlink" Target="http://www.ema.europa.eu/ema/pages/includes/document/open_document.jsp?webContentId=WC500136143" TargetMode="External"/><Relationship Id="rId4" Type="http://schemas.openxmlformats.org/officeDocument/2006/relationships/hyperlink" Target="http://www.ema.europa.eu/docs/en_GB/document_library/Work_Instruction_-_WIN/2012/09/WC500132805.pdf" TargetMode="External"/><Relationship Id="rId9" Type="http://schemas.openxmlformats.org/officeDocument/2006/relationships/hyperlink" Target="http://www.ema.europa.eu/ema/index.jsp?curl=pages/regulation/document_listing/document_listing_000360.jsp&amp;mid=WC0b01ac058067a113" TargetMode="External"/><Relationship Id="rId14" Type="http://schemas.openxmlformats.org/officeDocument/2006/relationships/hyperlink" Target="http://www.ema.europa.eu/ema/index.jsp?curl=pages/regulation/document_listing/document_listing_000377.jsp&amp;mid=WC0b01ac058066e979" TargetMode="External"/><Relationship Id="rId2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a.europa.eu/ema/index.jsp?curl=pages/special_topics/document_listing/document_listing_000365.jsp&amp;mid=WC0b01ac058067bfff" TargetMode="External"/><Relationship Id="rId13" Type="http://schemas.openxmlformats.org/officeDocument/2006/relationships/hyperlink" Target="http://www.ema.europa.eu/ema/index.jsp?curl=pages/news_and_events/news/2013/03/news_detail_001740.jsp&amp;mid=WC0b01ac058004d5c1" TargetMode="External"/><Relationship Id="rId3" Type="http://schemas.openxmlformats.org/officeDocument/2006/relationships/hyperlink" Target="http://www.ema.europa.eu/ema/index.jsp?curl=pages/regulation/general/general_content_000496.jsp&amp;mid=WC0b01ac058058f329" TargetMode="External"/><Relationship Id="rId7" Type="http://schemas.openxmlformats.org/officeDocument/2006/relationships/hyperlink" Target="http://www.ema.europa.eu/ema/pages/includes/document/open_document.jsp?webContentId=WC500124501" TargetMode="External"/><Relationship Id="rId12" Type="http://schemas.openxmlformats.org/officeDocument/2006/relationships/hyperlink" Target="http://www.ema.europa.eu/docs/en_GB/document_library/Regulatory_and_procedural_guideline/2009/10/WC500004704.pdf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hma.eu/fileadmin/dateien/Human_Medicines/CMD_h_/Questions_Answers/CMDh-277-2012-Rev00-2012_11_-_Renewals.pdf" TargetMode="External"/><Relationship Id="rId11" Type="http://schemas.openxmlformats.org/officeDocument/2006/relationships/hyperlink" Target="http://ec.europa.eu/health/human-use/pharmacovigilance/developments/index_en.htm" TargetMode="External"/><Relationship Id="rId5" Type="http://schemas.openxmlformats.org/officeDocument/2006/relationships/hyperlink" Target="http://www.hma.eu/fileadmin/dateien/Human_Medicines/CMD_h_/procedural_guidance/Renewal/CMDh_004_2005_Rev.9_cl.pdf" TargetMode="External"/><Relationship Id="rId15" Type="http://schemas.openxmlformats.org/officeDocument/2006/relationships/hyperlink" Target="http://www.ema.europa.eu/ema/pages/includes/document/open_document.jsp?webContentId=WC500139752" TargetMode="External"/><Relationship Id="rId10" Type="http://schemas.openxmlformats.org/officeDocument/2006/relationships/hyperlink" Target="http://www.ema.europa.eu/docs/en_GB/document_library/Other/2013/06/WC500144468.xls" TargetMode="External"/><Relationship Id="rId4" Type="http://schemas.openxmlformats.org/officeDocument/2006/relationships/hyperlink" Target="http://www.ema.europa.eu/ema/index.jsp?curl=pages/regulation/document_listing/document_listing_000336.jsp&amp;mid=WC0b01ac058058f32a" TargetMode="External"/><Relationship Id="rId9" Type="http://schemas.openxmlformats.org/officeDocument/2006/relationships/hyperlink" Target="http://www.ema.europa.eu/ema/index.jsp?curl=pages/regulation/document_listing/document_listing_000366.jsp&amp;mid=WC0b01ac058067c852" TargetMode="External"/><Relationship Id="rId14" Type="http://schemas.openxmlformats.org/officeDocument/2006/relationships/hyperlink" Target="http://www.ema.europa.eu/ema/pages/includes/document/open_document.jsp?webContentId=WC500029823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a.europa.eu/docs/en_GB/document_library/Standard_Operating_Procedure_-_SOP/2012/06/WC500129275.pdf" TargetMode="External"/><Relationship Id="rId13" Type="http://schemas.openxmlformats.org/officeDocument/2006/relationships/hyperlink" Target="http://www.ema.europa.eu/ema/index.jsp?curl=pages/regulation/q_and_a/q_and_a_detail_000050.jsp&amp;mid=WC0b01ac05800250b8" TargetMode="External"/><Relationship Id="rId3" Type="http://schemas.openxmlformats.org/officeDocument/2006/relationships/hyperlink" Target="http://www.ema.europa.eu/ema/index.jsp?curl=pages/medicines/landing/referral_search.jsp&amp;mid=WC0b01ac05805c516f" TargetMode="External"/><Relationship Id="rId7" Type="http://schemas.openxmlformats.org/officeDocument/2006/relationships/hyperlink" Target="http://www.ema.europa.eu/docs/en_GB/document_library/Other/2012/09/WC500132901.pdf" TargetMode="External"/><Relationship Id="rId12" Type="http://schemas.openxmlformats.org/officeDocument/2006/relationships/hyperlink" Target="http://eur-lex.europa.eu/LexUriServ/LexUriServ.do?uri=OJ:L:2012:209:0004:0014:EN:PDF" TargetMode="External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ema.europa.eu/ema/index.jsp?curl=pages/regulation/q_and_a/q_and_a_detail_000135.jsp&amp;mid=WC0b01ac058066e97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ma.europa.eu/ema/index.jsp?curl=pages/regulation/q_and_a/q_and_a_detail_000131.jsp&amp;mid=WC0b01ac058061f6fb" TargetMode="External"/><Relationship Id="rId11" Type="http://schemas.openxmlformats.org/officeDocument/2006/relationships/hyperlink" Target="http://ec.europa.eu/health/files/documents/2013_05_16_c2804/2013_05_16_c2804_en.pdf" TargetMode="External"/><Relationship Id="rId5" Type="http://schemas.openxmlformats.org/officeDocument/2006/relationships/hyperlink" Target="http://www.ema.europa.eu/ema/index.jsp?curl=pages/regulation/q_and_a/q_and_a_detail_000144.jsp&amp;mid=" TargetMode="External"/><Relationship Id="rId15" Type="http://schemas.openxmlformats.org/officeDocument/2006/relationships/hyperlink" Target="http://www.ema.europa.eu/ema/index.jsp?curl=pages/regulation/q_and_a/q_and_a_detail_000037.jsp&amp;mid=WC0b01ac0580023e7a" TargetMode="External"/><Relationship Id="rId10" Type="http://schemas.openxmlformats.org/officeDocument/2006/relationships/hyperlink" Target="http://www.ema.europa.eu/docs/en_GB/document_library/Regulatory_and_procedural_guideline/2013/07/WC500146564.pdf" TargetMode="External"/><Relationship Id="rId4" Type="http://schemas.openxmlformats.org/officeDocument/2006/relationships/hyperlink" Target="http://www.ema.europa.eu/docs/en_GB/document_library/Other/2014/02/WC500162043.pdf" TargetMode="External"/><Relationship Id="rId9" Type="http://schemas.openxmlformats.org/officeDocument/2006/relationships/hyperlink" Target="http://www.hma.eu/20.html" TargetMode="External"/><Relationship Id="rId14" Type="http://schemas.openxmlformats.org/officeDocument/2006/relationships/hyperlink" Target="http://www.ema.europa.eu/docs/en_GB/document_library/Regulatory_and_procedural_guideline/2011/03/WC500102596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eur-lex.europa.eu/JOHtml.do?uri=OJ:L:2012:159:SOM:EN:HTML" TargetMode="External"/><Relationship Id="rId13" Type="http://schemas.openxmlformats.org/officeDocument/2006/relationships/hyperlink" Target="http://www.ema.europa.eu/ema/index.jsp?curl=pages/news_and_events/events/2013/10/event_detail_000798.jsp&amp;mid=WC0b01ac058004d5c3" TargetMode="External"/><Relationship Id="rId18" Type="http://schemas.openxmlformats.org/officeDocument/2006/relationships/hyperlink" Target="http://ec.europa.eu/health/files/pharmacovigilance/2012-06_concept_paper_en.pdf" TargetMode="External"/><Relationship Id="rId3" Type="http://schemas.openxmlformats.org/officeDocument/2006/relationships/hyperlink" Target="http://www.ema.europa.eu/ema/index.jsp?curl=pages/about_us/document_listing/document_listing_000353.jsp&amp;mid=WC0b01ac05805a21cf" TargetMode="External"/><Relationship Id="rId21" Type="http://schemas.openxmlformats.org/officeDocument/2006/relationships/image" Target="../media/image33.png"/><Relationship Id="rId7" Type="http://schemas.openxmlformats.org/officeDocument/2006/relationships/hyperlink" Target="http://eur-lex.europa.eu/LexUriServ/LexUriServ.do?uri=OJ:C:2012:182:0009:0009:EN:PDF" TargetMode="External"/><Relationship Id="rId12" Type="http://schemas.openxmlformats.org/officeDocument/2006/relationships/hyperlink" Target="http://www.ema.europa.eu/docs/en_GB/document_library/Scientific_guideline/2012/06/WC500128054.pdf" TargetMode="External"/><Relationship Id="rId17" Type="http://schemas.openxmlformats.org/officeDocument/2006/relationships/hyperlink" Target="http://www.adrreports.eu/" TargetMode="External"/><Relationship Id="rId2" Type="http://schemas.openxmlformats.org/officeDocument/2006/relationships/hyperlink" Target="http://www.ema.europa.eu/ema/index.jsp?curl=pages/about_us/general/general_content_000537.jsp&amp;mid=WC0b01ac058058cb18" TargetMode="External"/><Relationship Id="rId16" Type="http://schemas.openxmlformats.org/officeDocument/2006/relationships/hyperlink" Target="http://www.ema.europa.eu/ema/index.jsp?curl=pages/regulation/q_and_a/q_and_a_detail_000046.jsp&amp;mid=WC0b01ac0580023e81" TargetMode="External"/><Relationship Id="rId20" Type="http://schemas.openxmlformats.org/officeDocument/2006/relationships/hyperlink" Target="http://ec.europa.eu/health/files/fees_2013/comm_native_com_2013_472_proposal_for_a_regulation_en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idigest.sanofi-aventis.com/traction" TargetMode="External"/><Relationship Id="rId11" Type="http://schemas.openxmlformats.org/officeDocument/2006/relationships/hyperlink" Target="http://www.ema.europa.eu/ema/index.jsp?curl=pages/news_and_events/news/2013/03/news_detail_001729.jsp&amp;mid=WC0b01ac058004d5c1" TargetMode="External"/><Relationship Id="rId5" Type="http://schemas.openxmlformats.org/officeDocument/2006/relationships/hyperlink" Target="http://www.ema.europa.eu/ema/index.jsp?curl=pages/news_and_events/news/2012/09/news_detail_001595.jsp&amp;mid=WC0b01ac058004d5c1" TargetMode="External"/><Relationship Id="rId15" Type="http://schemas.openxmlformats.org/officeDocument/2006/relationships/hyperlink" Target="http://www.ema.europa.eu/ema/index.jsp?curl=pages/regulation/general/general_content_000518.jsp&amp;mid=WC0b01ac05804e2124" TargetMode="External"/><Relationship Id="rId10" Type="http://schemas.openxmlformats.org/officeDocument/2006/relationships/hyperlink" Target="http://www.ema.europa.eu/ema/index.jsp?curl=pages/news_and_events/events/2013/06/event_detail_000723.jsp&amp;mid=WC0b01ac058004d5c3" TargetMode="External"/><Relationship Id="rId19" Type="http://schemas.openxmlformats.org/officeDocument/2006/relationships/hyperlink" Target="http://ec.europa.eu/health/human-use/pharmacovigilance/developments/2012-11_phv_fees_en.htm" TargetMode="External"/><Relationship Id="rId4" Type="http://schemas.openxmlformats.org/officeDocument/2006/relationships/hyperlink" Target="http://www.ema.europa.eu/docs/en_GB/document_library/Other/2013/03/WC500139609.pdf" TargetMode="External"/><Relationship Id="rId9" Type="http://schemas.openxmlformats.org/officeDocument/2006/relationships/hyperlink" Target="http://www.hma.eu/311.html" TargetMode="External"/><Relationship Id="rId14" Type="http://schemas.openxmlformats.org/officeDocument/2006/relationships/hyperlink" Target="http://www.ema.europa.eu/ema/index.jsp?curl=pages/news_and_events/news/2013/10/news_detail_001934.jsp&amp;mid=WC0b01ac058004d5c1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ema/index.jsp?curl=pages/special_topics/general/general_content_000491.jsp&amp;mid=WC0b01ac058058f32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c.europa.eu/health/human-use/pharmacovigilance/index_en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59" descr="fond_150dpi_b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593725"/>
            <a:ext cx="79375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re 1"/>
          <p:cNvSpPr txBox="1">
            <a:spLocks/>
          </p:cNvSpPr>
          <p:nvPr/>
        </p:nvSpPr>
        <p:spPr bwMode="auto">
          <a:xfrm>
            <a:off x="1116013" y="2060575"/>
            <a:ext cx="705643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EU Pharmacovigilance Legislation (EU NL)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350" y="3246438"/>
            <a:ext cx="69135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Regulatory Implementation status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Overview and industry </a:t>
            </a:r>
            <a:r>
              <a:rPr lang="en-US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challenges</a:t>
            </a:r>
            <a:endParaRPr lang="en-US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6" name="Sous-titre 2"/>
          <p:cNvSpPr txBox="1">
            <a:spLocks/>
          </p:cNvSpPr>
          <p:nvPr/>
        </p:nvSpPr>
        <p:spPr bwMode="auto">
          <a:xfrm>
            <a:off x="1116013" y="4581128"/>
            <a:ext cx="6832451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None/>
            </a:pPr>
            <a:r>
              <a:rPr lang="fr-FR" sz="1600" dirty="0" smtClean="0">
                <a:solidFill>
                  <a:schemeClr val="bg1"/>
                </a:solidFill>
              </a:rPr>
              <a:t>April-2014</a:t>
            </a:r>
            <a:endParaRPr lang="fr-FR" sz="16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1100" dirty="0" smtClean="0">
                <a:solidFill>
                  <a:srgbClr val="EFF3F7"/>
                </a:solidFill>
              </a:rPr>
              <a:t>QPPV </a:t>
            </a:r>
            <a:r>
              <a:rPr lang="en-US" sz="1100" dirty="0">
                <a:solidFill>
                  <a:srgbClr val="EFF3F7"/>
                </a:solidFill>
              </a:rPr>
              <a:t>Office </a:t>
            </a:r>
          </a:p>
          <a:p>
            <a:pPr eaLnBrk="1" hangingPunct="1">
              <a:buFont typeface="Arial" charset="0"/>
              <a:buNone/>
            </a:pPr>
            <a:r>
              <a:rPr lang="en-US" sz="1100" dirty="0">
                <a:solidFill>
                  <a:srgbClr val="EFF3F7"/>
                </a:solidFill>
              </a:rPr>
              <a:t>Global Pharmacovigilance &amp; Epidemiology</a:t>
            </a:r>
          </a:p>
          <a:p>
            <a:pPr eaLnBrk="1" hangingPunct="1">
              <a:buFont typeface="Arial" charset="0"/>
              <a:buNone/>
            </a:pPr>
            <a:r>
              <a:rPr lang="en-US" sz="1100" dirty="0">
                <a:solidFill>
                  <a:srgbClr val="EFF3F7"/>
                </a:solidFill>
              </a:rPr>
              <a:t>Sanofi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355175"/>
            <a:ext cx="3015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Anne-Marie De-Ferran</a:t>
            </a:r>
          </a:p>
          <a:p>
            <a:r>
              <a:rPr lang="en-US" dirty="0">
                <a:solidFill>
                  <a:schemeClr val="bg1"/>
                </a:solidFill>
              </a:rPr>
              <a:t>Associate VP QPPV Office</a:t>
            </a:r>
          </a:p>
          <a:p>
            <a:r>
              <a:rPr lang="en-US" dirty="0">
                <a:solidFill>
                  <a:schemeClr val="bg1"/>
                </a:solidFill>
              </a:rPr>
              <a:t>Manager QPPV </a:t>
            </a:r>
            <a:r>
              <a:rPr lang="en-US" dirty="0" err="1">
                <a:solidFill>
                  <a:schemeClr val="bg1"/>
                </a:solidFill>
              </a:rPr>
              <a:t>Office&amp;PV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Policy</a:t>
            </a:r>
          </a:p>
          <a:p>
            <a:r>
              <a:rPr lang="en-US" dirty="0">
                <a:solidFill>
                  <a:schemeClr val="bg1"/>
                </a:solidFill>
              </a:rPr>
              <a:t>Global Pharmacovigilance&amp;</a:t>
            </a:r>
          </a:p>
          <a:p>
            <a:r>
              <a:rPr lang="en-US" dirty="0">
                <a:solidFill>
                  <a:schemeClr val="bg1"/>
                </a:solidFill>
              </a:rPr>
              <a:t>Epidemiology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6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EU 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NPL</a:t>
            </a: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– Overview and industry challenges</a:t>
            </a:r>
          </a:p>
        </p:txBody>
      </p:sp>
      <p:sp>
        <p:nvSpPr>
          <p:cNvPr id="12291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4198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423587" y="1595437"/>
            <a:ext cx="7524750" cy="4227513"/>
          </a:xfrm>
          <a:prstGeom prst="roundRect">
            <a:avLst/>
          </a:prstGeom>
          <a:solidFill>
            <a:srgbClr val="BBE0E3">
              <a:alpha val="24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323975" y="1952625"/>
            <a:ext cx="5792788" cy="35131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700088"/>
            <a:ext cx="8318500" cy="795337"/>
          </a:xfrm>
        </p:spPr>
        <p:txBody>
          <a:bodyPr>
            <a:normAutofit fontScale="90000"/>
          </a:bodyPr>
          <a:lstStyle/>
          <a:p>
            <a:r>
              <a:rPr lang="en-GB" smtClean="0"/>
              <a:t>Major Regulatory Milestones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722995" y="2918619"/>
            <a:ext cx="2686809" cy="1304926"/>
          </a:xfrm>
          <a:prstGeom prst="ellipse">
            <a:avLst/>
          </a:prstGeom>
          <a:solidFill>
            <a:srgbClr val="66CCFF"/>
          </a:solidFill>
          <a:ln w="9525">
            <a:solidFill>
              <a:srgbClr val="444492"/>
            </a:solidFill>
            <a:round/>
            <a:headEnd/>
            <a:tailEnd/>
          </a:ln>
          <a:effectLst/>
          <a:scene3d>
            <a:camera prst="obliqueBottomLeft"/>
            <a:lightRig rig="threePt" dir="t"/>
          </a:scene3d>
          <a:sp3d>
            <a:bevelT w="165100" prst="coolSlant"/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EU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PV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Legislation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Oversight by</a:t>
            </a:r>
          </a:p>
          <a:p>
            <a:pPr algn="ctr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QPPV</a:t>
            </a: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>
            <a:off x="5097749" y="1952625"/>
            <a:ext cx="1871297" cy="530225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Transparency</a:t>
            </a:r>
          </a:p>
        </p:txBody>
      </p:sp>
      <p:sp>
        <p:nvSpPr>
          <p:cNvPr id="22534" name="AutoShape 5"/>
          <p:cNvSpPr>
            <a:spLocks noChangeArrowheads="1"/>
          </p:cNvSpPr>
          <p:nvPr/>
        </p:nvSpPr>
        <p:spPr bwMode="auto">
          <a:xfrm>
            <a:off x="6053589" y="2918619"/>
            <a:ext cx="1510812" cy="431800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PRAC</a:t>
            </a:r>
          </a:p>
        </p:txBody>
      </p:sp>
      <p:sp>
        <p:nvSpPr>
          <p:cNvPr id="22535" name="AutoShape 6"/>
          <p:cNvSpPr>
            <a:spLocks noChangeArrowheads="1"/>
          </p:cNvSpPr>
          <p:nvPr/>
        </p:nvSpPr>
        <p:spPr bwMode="auto">
          <a:xfrm>
            <a:off x="3667296" y="5206206"/>
            <a:ext cx="1502019" cy="468312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New PSUR/ PBRER</a:t>
            </a:r>
          </a:p>
        </p:txBody>
      </p:sp>
      <p:sp>
        <p:nvSpPr>
          <p:cNvPr id="22536" name="AutoShape 7"/>
          <p:cNvSpPr>
            <a:spLocks noChangeArrowheads="1"/>
          </p:cNvSpPr>
          <p:nvPr/>
        </p:nvSpPr>
        <p:spPr bwMode="auto">
          <a:xfrm>
            <a:off x="1117842" y="4634706"/>
            <a:ext cx="1188427" cy="468312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PASS/ PAES</a:t>
            </a:r>
          </a:p>
        </p:txBody>
      </p:sp>
      <p:sp>
        <p:nvSpPr>
          <p:cNvPr id="22537" name="AutoShape 8"/>
          <p:cNvSpPr>
            <a:spLocks noChangeArrowheads="1"/>
          </p:cNvSpPr>
          <p:nvPr/>
        </p:nvSpPr>
        <p:spPr bwMode="auto">
          <a:xfrm>
            <a:off x="3430422" y="1710531"/>
            <a:ext cx="1271954" cy="468313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PSMF</a:t>
            </a:r>
          </a:p>
        </p:txBody>
      </p:sp>
      <p:sp>
        <p:nvSpPr>
          <p:cNvPr id="22538" name="AutoShape 9"/>
          <p:cNvSpPr>
            <a:spLocks noChangeArrowheads="1"/>
          </p:cNvSpPr>
          <p:nvPr/>
        </p:nvSpPr>
        <p:spPr bwMode="auto">
          <a:xfrm>
            <a:off x="1975649" y="5152054"/>
            <a:ext cx="1494692" cy="433388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Renewals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06981" y="3989387"/>
            <a:ext cx="1368669" cy="468313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RMP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349188" y="3617912"/>
            <a:ext cx="1239715" cy="371475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Referral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5304370" y="4903612"/>
            <a:ext cx="1458057" cy="465137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Signal Detection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 and Screening</a:t>
            </a: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855971" y="2077243"/>
            <a:ext cx="1178169" cy="468313"/>
          </a:xfrm>
          <a:prstGeom prst="roundRect">
            <a:avLst>
              <a:gd name="adj" fmla="val 16115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 err="1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xEVMPD</a:t>
            </a:r>
            <a:endParaRPr lang="en-US" sz="1400" dirty="0">
              <a:solidFill>
                <a:srgbClr val="0070C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3528" y="3379320"/>
            <a:ext cx="1863969" cy="479425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Additional Monitoring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5915534" y="4166394"/>
            <a:ext cx="1591408" cy="468312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ICSR Management 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and Reporting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780070" y="1891505"/>
            <a:ext cx="931985" cy="371475"/>
          </a:xfrm>
          <a:prstGeom prst="roundRect">
            <a:avLst>
              <a:gd name="adj" fmla="val 16667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Fees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392404" y="2706865"/>
            <a:ext cx="1965018" cy="468313"/>
          </a:xfrm>
          <a:prstGeom prst="roundRect">
            <a:avLst>
              <a:gd name="adj" fmla="val 16115"/>
            </a:avLst>
          </a:prstGeom>
          <a:solidFill>
            <a:srgbClr val="CBDBEA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WW MA status notification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0640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858125" cy="406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Transparency and Communication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8712968" cy="410845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800" dirty="0">
                <a:solidFill>
                  <a:srgbClr val="002060"/>
                </a:solidFill>
              </a:rPr>
              <a:t>Creation of medicines web-portals (EMA and each Member State)</a:t>
            </a:r>
            <a:endParaRPr lang="en-US" sz="1900" dirty="0">
              <a:solidFill>
                <a:srgbClr val="002060"/>
              </a:solidFill>
            </a:endParaRP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PRAC Agenda, Minutes, including signal detection activities 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List of products subject to additional safety monitoring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Summary of RMP for lay public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PASS protocols and public abstract of results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Community Reference Dates and frequency of PSUR submission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Final assessment conclusions of PSUR and Urgent Union Procedure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Information on Urgent Union Procedures</a:t>
            </a:r>
          </a:p>
          <a:p>
            <a:pPr marL="342900" lvl="1" indent="-3429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800" dirty="0">
                <a:solidFill>
                  <a:srgbClr val="002060"/>
                </a:solidFill>
              </a:rPr>
              <a:t>EU coordinated communication about safety issues</a:t>
            </a:r>
          </a:p>
          <a:p>
            <a:pPr marL="711200" lvl="1" indent="-285750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For products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authorised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in more than one Member States, EMA responsible for coordination (timetables) of safety announcements between national Competent Authorities</a:t>
            </a:r>
          </a:p>
          <a:p>
            <a:pPr marL="342900" lvl="1" indent="-3429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800" dirty="0" err="1">
                <a:solidFill>
                  <a:srgbClr val="002060"/>
                </a:solidFill>
              </a:rPr>
              <a:t>Eudravigilance</a:t>
            </a:r>
            <a:r>
              <a:rPr lang="en-US" sz="1800" dirty="0">
                <a:solidFill>
                  <a:srgbClr val="002060"/>
                </a:solidFill>
              </a:rPr>
              <a:t> publicly accessible</a:t>
            </a:r>
          </a:p>
          <a:p>
            <a:pPr marL="711200" lvl="1" indent="-285750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Online publication of suspected side effect reports since May 2012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(Centrally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Authorised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Products)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711200" lvl="1" indent="-285750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Information on Medicinal Products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xEVMPD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469933447"/>
              </p:ext>
            </p:extLst>
          </p:nvPr>
        </p:nvGraphicFramePr>
        <p:xfrm>
          <a:off x="395536" y="5805264"/>
          <a:ext cx="8208912" cy="884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35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 </a:t>
                      </a:r>
                    </a:p>
                  </a:txBody>
                  <a:tcPr marL="91424" marR="91424" marT="45727" marB="45727">
                    <a:solidFill>
                      <a:srgbClr val="BBE0E3"/>
                    </a:solidFill>
                  </a:tcPr>
                </a:tc>
              </a:tr>
              <a:tr h="548843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Keep control over public information when product data is made available on web portals in the EEA, anticipate the consequences in the rest of the world</a:t>
                      </a:r>
                    </a:p>
                  </a:txBody>
                  <a:tcPr marL="91424" marR="91424" marT="45727" marB="45727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9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13750" cy="592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PRAC (PV Risk Assessment Committee) 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251520" y="1628800"/>
            <a:ext cx="8424936" cy="3816423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lvl="1" indent="-342900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100" dirty="0">
                <a:solidFill>
                  <a:srgbClr val="002060"/>
                </a:solidFill>
              </a:rPr>
              <a:t>EMA 7th scientific Committee </a:t>
            </a:r>
            <a:r>
              <a:rPr lang="en-GB" sz="1800" dirty="0">
                <a:solidFill>
                  <a:srgbClr val="002060"/>
                </a:solidFill>
              </a:rPr>
              <a:t>(Replacing the </a:t>
            </a:r>
            <a:r>
              <a:rPr lang="en-GB" sz="1800" dirty="0" err="1">
                <a:solidFill>
                  <a:srgbClr val="002060"/>
                </a:solidFill>
              </a:rPr>
              <a:t>PhVWP</a:t>
            </a:r>
            <a:r>
              <a:rPr lang="en-GB" sz="1800" dirty="0">
                <a:solidFill>
                  <a:srgbClr val="002060"/>
                </a:solidFill>
              </a:rPr>
              <a:t>)</a:t>
            </a:r>
          </a:p>
          <a:p>
            <a:pPr marL="711200" lvl="1" indent="-28575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Members: EU National Agencies, HCP and Patients representatives </a:t>
            </a:r>
          </a:p>
          <a:p>
            <a:pPr marL="711200" lvl="1" indent="-28575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Key role in PV assessments: mandatory or consultative role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Referrals (Art 20, 31, 107i)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PSUR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PASS protocols and results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Signal detection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Safety communication</a:t>
            </a:r>
          </a:p>
          <a:p>
            <a:pPr marL="990600" lvl="1" indent="-276225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EURD lists</a:t>
            </a: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100" dirty="0" smtClean="0">
                <a:solidFill>
                  <a:srgbClr val="002060"/>
                </a:solidFill>
              </a:rPr>
              <a:t>Safety </a:t>
            </a:r>
            <a:r>
              <a:rPr lang="en-GB" sz="2100" dirty="0">
                <a:solidFill>
                  <a:srgbClr val="002060"/>
                </a:solidFill>
              </a:rPr>
              <a:t>concerns : A major change in EU decision making process for safety issues</a:t>
            </a:r>
          </a:p>
          <a:p>
            <a:pPr marL="711200" lvl="1" indent="-285750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/>
            </a:pPr>
            <a:r>
              <a:rPr lang="en-GB" sz="2100" dirty="0">
                <a:latin typeface="Calibri" pitchFamily="34" charset="0"/>
                <a:cs typeface="Calibri" pitchFamily="34" charset="0"/>
              </a:rPr>
              <a:t>Rapid risks evaluation in the context of the identified benefits</a:t>
            </a:r>
          </a:p>
          <a:p>
            <a:pPr marL="711200" lvl="1" indent="-285750" fontAlgn="base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Wingdings" pitchFamily="2" charset="2"/>
              <a:buChar char="§"/>
              <a:defRPr/>
            </a:pPr>
            <a:endParaRPr lang="en-GB" sz="1700" dirty="0">
              <a:latin typeface="Calibri" pitchFamily="34" charset="0"/>
              <a:cs typeface="Calibri" pitchFamily="34" charset="0"/>
            </a:endParaRPr>
          </a:p>
          <a:p>
            <a:pPr marL="342900" lvl="1" indent="-342900" eaLnBrk="0" fontAlgn="base" hangingPunct="0">
              <a:lnSpc>
                <a:spcPct val="9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100" dirty="0" smtClean="0">
                <a:solidFill>
                  <a:srgbClr val="002060"/>
                </a:solidFill>
              </a:rPr>
              <a:t>Final </a:t>
            </a:r>
            <a:r>
              <a:rPr lang="en-GB" sz="2100" dirty="0">
                <a:solidFill>
                  <a:srgbClr val="002060"/>
                </a:solidFill>
              </a:rPr>
              <a:t>responsibility for opinion on the risk-benefit remains with CHMP </a:t>
            </a:r>
            <a:r>
              <a:rPr lang="en-US" sz="2100" dirty="0">
                <a:solidFill>
                  <a:srgbClr val="002060"/>
                </a:solidFill>
              </a:rPr>
              <a:t>(</a:t>
            </a:r>
            <a:r>
              <a:rPr lang="en-US" sz="2100" dirty="0" err="1">
                <a:solidFill>
                  <a:srgbClr val="002060"/>
                </a:solidFill>
              </a:rPr>
              <a:t>centralised</a:t>
            </a:r>
            <a:r>
              <a:rPr lang="en-US" sz="2100" dirty="0">
                <a:solidFill>
                  <a:srgbClr val="002060"/>
                </a:solidFill>
              </a:rPr>
              <a:t> products)</a:t>
            </a:r>
            <a:r>
              <a:rPr lang="en-GB" sz="2100" dirty="0">
                <a:solidFill>
                  <a:srgbClr val="002060"/>
                </a:solidFill>
              </a:rPr>
              <a:t> or </a:t>
            </a:r>
            <a:r>
              <a:rPr lang="en-GB" sz="2100" dirty="0" err="1">
                <a:solidFill>
                  <a:srgbClr val="002060"/>
                </a:solidFill>
              </a:rPr>
              <a:t>CMDh</a:t>
            </a:r>
            <a:r>
              <a:rPr lang="en-GB" sz="2100" dirty="0">
                <a:solidFill>
                  <a:srgbClr val="002060"/>
                </a:solidFill>
              </a:rPr>
              <a:t> </a:t>
            </a:r>
            <a:r>
              <a:rPr lang="en-US" sz="2100" dirty="0">
                <a:solidFill>
                  <a:srgbClr val="002060"/>
                </a:solidFill>
              </a:rPr>
              <a:t>(other products)</a:t>
            </a:r>
            <a:endParaRPr lang="en-GB" sz="2100" dirty="0">
              <a:solidFill>
                <a:srgbClr val="002060"/>
              </a:solidFill>
            </a:endParaRPr>
          </a:p>
        </p:txBody>
      </p:sp>
      <p:sp>
        <p:nvSpPr>
          <p:cNvPr id="15364" name="Rectangle 3"/>
          <p:cNvSpPr txBox="1">
            <a:spLocks/>
          </p:cNvSpPr>
          <p:nvPr/>
        </p:nvSpPr>
        <p:spPr bwMode="auto">
          <a:xfrm>
            <a:off x="3414415" y="2420888"/>
            <a:ext cx="4392612" cy="1554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342900" indent="-342900" eaLnBrk="0" hangingPunct="0"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7575" indent="-285750" eaLnBrk="0" hangingPunct="0"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04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11200" lvl="1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Additional monitoring</a:t>
            </a:r>
          </a:p>
          <a:p>
            <a:pPr marL="711200" lvl="1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RMP</a:t>
            </a:r>
          </a:p>
          <a:p>
            <a:pPr marL="711200" lvl="1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Renewals &amp; annual assessment</a:t>
            </a:r>
          </a:p>
          <a:p>
            <a:pPr marL="711200" lvl="1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Type II safety variations</a:t>
            </a:r>
          </a:p>
          <a:p>
            <a:pPr marL="711200" lvl="1" eaLnBrk="1" hangingPunct="1">
              <a:spcBef>
                <a:spcPct val="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defRPr/>
            </a:pPr>
            <a:r>
              <a:rPr lang="en-GB" sz="1600" dirty="0">
                <a:latin typeface="Calibri" pitchFamily="34" charset="0"/>
                <a:cs typeface="Calibri" pitchFamily="34" charset="0"/>
              </a:rPr>
              <a:t>PV audits, inspections requests &amp; results</a:t>
            </a:r>
          </a:p>
          <a:p>
            <a:pPr lvl="2" eaLnBrk="1" hangingPunct="1">
              <a:spcAft>
                <a:spcPts val="300"/>
              </a:spcAft>
              <a:buClr>
                <a:srgbClr val="666666"/>
              </a:buClr>
              <a:buSzPct val="80000"/>
              <a:buFont typeface="Arial" pitchFamily="34" charset="0"/>
              <a:buChar char="•"/>
            </a:pPr>
            <a:endParaRPr lang="en-GB" sz="900" b="1" dirty="0"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>
            <a:off x="3563888" y="2450157"/>
            <a:ext cx="0" cy="1338883"/>
          </a:xfrm>
          <a:prstGeom prst="line">
            <a:avLst/>
          </a:prstGeom>
          <a:ln>
            <a:solidFill>
              <a:srgbClr val="444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509273"/>
              </p:ext>
            </p:extLst>
          </p:nvPr>
        </p:nvGraphicFramePr>
        <p:xfrm>
          <a:off x="107504" y="5589240"/>
          <a:ext cx="84931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125"/>
              </a:tblGrid>
              <a:tr h="33548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 </a:t>
                      </a:r>
                    </a:p>
                  </a:txBody>
                  <a:tcPr marL="91429" marR="91429" marT="45702" marB="45702">
                    <a:solidFill>
                      <a:srgbClr val="BBE0E3"/>
                    </a:solidFill>
                  </a:tcPr>
                </a:tc>
              </a:tr>
              <a:tr h="777352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GB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Follow-up PRAC activities, answer all questions, coordinate with other MAHs.</a:t>
                      </a:r>
                    </a:p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Direct Healthcare Professional Communication (DHPC) </a:t>
                      </a:r>
                      <a:r>
                        <a:rPr kumimoji="0" lang="en-GB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&amp; communication plan related to medicinal products authorised in more than one Member State should be referred to the PRAC / EMA coordination. </a:t>
                      </a:r>
                    </a:p>
                  </a:txBody>
                  <a:tcPr marL="91429" marR="91429" marT="45702" marB="45702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00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335206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PRAC - Responsibilities</a:t>
            </a:r>
            <a:endParaRPr lang="en-US" sz="3200" b="1" dirty="0"/>
          </a:p>
        </p:txBody>
      </p:sp>
      <p:sp>
        <p:nvSpPr>
          <p:cNvPr id="8" name="Textfeld 7"/>
          <p:cNvSpPr txBox="1"/>
          <p:nvPr/>
        </p:nvSpPr>
        <p:spPr bwMode="gray">
          <a:xfrm>
            <a:off x="361155" y="1662545"/>
            <a:ext cx="8321027" cy="3995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endParaRPr lang="de-DE" dirty="0" smtClean="0"/>
          </a:p>
        </p:txBody>
      </p:sp>
      <p:sp>
        <p:nvSpPr>
          <p:cNvPr id="14" name="Inhaltsplatzhalter 5"/>
          <p:cNvSpPr>
            <a:spLocks noGrp="1"/>
          </p:cNvSpPr>
          <p:nvPr>
            <p:ph idx="1"/>
          </p:nvPr>
        </p:nvSpPr>
        <p:spPr bwMode="gray">
          <a:xfrm>
            <a:off x="361156" y="1628800"/>
            <a:ext cx="5002932" cy="4060755"/>
          </a:xfrm>
        </p:spPr>
        <p:txBody>
          <a:bodyPr>
            <a:noAutofit/>
          </a:bodyPr>
          <a:lstStyle/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900" dirty="0">
                <a:solidFill>
                  <a:srgbClr val="002060"/>
                </a:solidFill>
              </a:rPr>
              <a:t>“The </a:t>
            </a:r>
            <a:r>
              <a:rPr lang="en-US" sz="1900" b="1" dirty="0">
                <a:solidFill>
                  <a:srgbClr val="002060"/>
                </a:solidFill>
              </a:rPr>
              <a:t>Pharmacovigilance Risk Assessment Committee (PRAC) </a:t>
            </a:r>
            <a:r>
              <a:rPr lang="en-US" sz="1900" dirty="0">
                <a:solidFill>
                  <a:srgbClr val="002060"/>
                </a:solidFill>
              </a:rPr>
              <a:t>is responsible for assessing all aspects of the risk management of the use of medicinal products [human use] approved in EEA.</a:t>
            </a:r>
          </a:p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900" dirty="0">
                <a:solidFill>
                  <a:srgbClr val="002060"/>
                </a:solidFill>
              </a:rPr>
              <a:t>This includes the detection, assessment, </a:t>
            </a:r>
            <a:r>
              <a:rPr lang="en-US" sz="1900" dirty="0" err="1">
                <a:solidFill>
                  <a:srgbClr val="002060"/>
                </a:solidFill>
              </a:rPr>
              <a:t>minimisation</a:t>
            </a:r>
            <a:r>
              <a:rPr lang="en-US" sz="1900" dirty="0">
                <a:solidFill>
                  <a:srgbClr val="002060"/>
                </a:solidFill>
              </a:rPr>
              <a:t> and communication relating to the risk of adverse reactions, having due regard to the therapeutic effect of the medicinal product. </a:t>
            </a:r>
          </a:p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900" dirty="0">
                <a:solidFill>
                  <a:srgbClr val="002060"/>
                </a:solidFill>
              </a:rPr>
              <a:t>It is responsible for the design and evaluation of post-</a:t>
            </a:r>
            <a:r>
              <a:rPr lang="en-US" sz="1900" dirty="0" err="1">
                <a:solidFill>
                  <a:srgbClr val="002060"/>
                </a:solidFill>
              </a:rPr>
              <a:t>authorisation</a:t>
            </a:r>
            <a:r>
              <a:rPr lang="en-US" sz="1900" dirty="0">
                <a:solidFill>
                  <a:srgbClr val="002060"/>
                </a:solidFill>
              </a:rPr>
              <a:t> safety studies and pharmacovigilance audit.”</a:t>
            </a:r>
          </a:p>
        </p:txBody>
      </p:sp>
      <p:sp>
        <p:nvSpPr>
          <p:cNvPr id="16" name="Rechteck 15"/>
          <p:cNvSpPr/>
          <p:nvPr/>
        </p:nvSpPr>
        <p:spPr>
          <a:xfrm>
            <a:off x="6588224" y="6175449"/>
            <a:ext cx="1976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 smtClean="0"/>
              <a:t>Source</a:t>
            </a:r>
            <a:r>
              <a:rPr lang="de-DE" sz="800" dirty="0" smtClean="0">
                <a:hlinkClick r:id="rId3"/>
              </a:rPr>
              <a:t>: EMA </a:t>
            </a:r>
            <a:r>
              <a:rPr lang="de-DE" sz="800" dirty="0" err="1" smtClean="0">
                <a:hlinkClick r:id="rId3"/>
              </a:rPr>
              <a:t>webpage</a:t>
            </a:r>
            <a:r>
              <a:rPr lang="de-DE" sz="800" dirty="0" smtClean="0">
                <a:hlinkClick r:id="rId3"/>
              </a:rPr>
              <a:t> </a:t>
            </a:r>
            <a:r>
              <a:rPr lang="en-US" sz="800" b="1" dirty="0" smtClean="0">
                <a:hlinkClick r:id="rId3"/>
              </a:rPr>
              <a:t>Pharmacovigilance </a:t>
            </a:r>
            <a:r>
              <a:rPr lang="en-US" sz="800" b="1" dirty="0">
                <a:hlinkClick r:id="rId3"/>
              </a:rPr>
              <a:t>Risk Assessment Committee (PRAC)</a:t>
            </a:r>
            <a:endParaRPr lang="de-DE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1882542"/>
            <a:ext cx="4464496" cy="3553234"/>
          </a:xfrm>
          <a:prstGeom prst="rect">
            <a:avLst/>
          </a:prstGeom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96952"/>
            <a:ext cx="172700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86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335206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PRAC - Composition</a:t>
            </a:r>
            <a:endParaRPr lang="en-US" sz="3200" b="1" dirty="0"/>
          </a:p>
        </p:txBody>
      </p:sp>
      <p:sp>
        <p:nvSpPr>
          <p:cNvPr id="14" name="Inhaltsplatzhalter 5"/>
          <p:cNvSpPr>
            <a:spLocks noGrp="1"/>
          </p:cNvSpPr>
          <p:nvPr>
            <p:ph idx="1"/>
          </p:nvPr>
        </p:nvSpPr>
        <p:spPr bwMode="gray">
          <a:xfrm>
            <a:off x="395536" y="1628800"/>
            <a:ext cx="5741507" cy="4183062"/>
          </a:xfrm>
        </p:spPr>
        <p:txBody>
          <a:bodyPr/>
          <a:lstStyle/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900" dirty="0">
                <a:solidFill>
                  <a:srgbClr val="002060"/>
                </a:solidFill>
              </a:rPr>
              <a:t>The PRAC is composed of:</a:t>
            </a:r>
            <a:br>
              <a:rPr lang="en-US" sz="1900" dirty="0">
                <a:solidFill>
                  <a:srgbClr val="002060"/>
                </a:solidFill>
              </a:rPr>
            </a:br>
            <a:endParaRPr lang="en-US" sz="1900" dirty="0">
              <a:solidFill>
                <a:srgbClr val="002060"/>
              </a:solidFill>
            </a:endParaRPr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a </a:t>
            </a:r>
            <a:r>
              <a:rPr lang="en-US" sz="1600" b="1" dirty="0"/>
              <a:t>chair and a vice chair</a:t>
            </a:r>
            <a:r>
              <a:rPr lang="en-US" sz="1600" dirty="0"/>
              <a:t>, elected by serving PRAC </a:t>
            </a:r>
            <a:r>
              <a:rPr lang="en-US" sz="1600" dirty="0" smtClean="0"/>
              <a:t>members;</a:t>
            </a:r>
            <a:endParaRPr lang="en-US" sz="1600" dirty="0"/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one member/alternate nominated by each of the </a:t>
            </a:r>
            <a:r>
              <a:rPr lang="en-US" sz="1600" dirty="0" smtClean="0"/>
              <a:t>28 </a:t>
            </a:r>
            <a:r>
              <a:rPr lang="en-US" sz="1600" b="1" dirty="0"/>
              <a:t>Member States</a:t>
            </a:r>
            <a:r>
              <a:rPr lang="en-US" sz="1600" dirty="0"/>
              <a:t>;</a:t>
            </a:r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one member/alternate nominated by Iceland and by Norway;</a:t>
            </a:r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six </a:t>
            </a:r>
            <a:r>
              <a:rPr lang="en-US" sz="1600" b="1" dirty="0"/>
              <a:t>independent scientific experts </a:t>
            </a:r>
            <a:r>
              <a:rPr lang="en-US" sz="1600" dirty="0"/>
              <a:t>nominated by the EC;</a:t>
            </a:r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one member/alternate to represent </a:t>
            </a:r>
            <a:r>
              <a:rPr lang="en-US" sz="1600" b="1" dirty="0"/>
              <a:t>healthcare professionals </a:t>
            </a:r>
            <a:r>
              <a:rPr lang="en-US" sz="1600" dirty="0"/>
              <a:t>nominated by the EC;</a:t>
            </a:r>
          </a:p>
          <a:p>
            <a:pPr marL="542925" indent="-180975">
              <a:buFont typeface="Wingdings" pitchFamily="2" charset="2"/>
              <a:buChar char="§"/>
            </a:pPr>
            <a:r>
              <a:rPr lang="en-US" sz="1600" dirty="0"/>
              <a:t>one member and one alternate to represent </a:t>
            </a:r>
            <a:r>
              <a:rPr lang="en-US" sz="1600" b="1" dirty="0"/>
              <a:t>patients </a:t>
            </a:r>
            <a:r>
              <a:rPr lang="en-US" sz="1600" b="1" dirty="0" err="1"/>
              <a:t>organisations</a:t>
            </a:r>
            <a:r>
              <a:rPr lang="en-US" sz="1600" b="1" dirty="0"/>
              <a:t> </a:t>
            </a:r>
            <a:r>
              <a:rPr lang="en-US" sz="1600" dirty="0"/>
              <a:t>nominated by the EC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111" y="3573016"/>
            <a:ext cx="1941145" cy="1941145"/>
          </a:xfrm>
          <a:prstGeom prst="rect">
            <a:avLst/>
          </a:prstGeom>
        </p:spPr>
      </p:pic>
      <p:sp>
        <p:nvSpPr>
          <p:cNvPr id="12" name="Rechteck 3"/>
          <p:cNvSpPr/>
          <p:nvPr/>
        </p:nvSpPr>
        <p:spPr bwMode="auto">
          <a:xfrm>
            <a:off x="6360556" y="1535004"/>
            <a:ext cx="2304256" cy="161352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100" b="1" dirty="0" smtClean="0"/>
              <a:t>   chair              vice </a:t>
            </a:r>
            <a:r>
              <a:rPr lang="en-US" sz="1100" b="1" dirty="0"/>
              <a:t>chair</a:t>
            </a:r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    June </a:t>
            </a:r>
            <a:r>
              <a:rPr lang="en-US" sz="1100" dirty="0" err="1" smtClean="0"/>
              <a:t>Raine</a:t>
            </a:r>
            <a:r>
              <a:rPr lang="en-US" sz="1100" dirty="0"/>
              <a:t> </a:t>
            </a:r>
            <a:r>
              <a:rPr lang="en-US" sz="1100" dirty="0" smtClean="0"/>
              <a:t>    </a:t>
            </a:r>
            <a:r>
              <a:rPr lang="en-US" sz="1100" dirty="0" err="1" smtClean="0"/>
              <a:t>Almaath</a:t>
            </a:r>
            <a:r>
              <a:rPr lang="en-US" sz="1100" dirty="0" smtClean="0"/>
              <a:t> Spooner</a:t>
            </a:r>
          </a:p>
        </p:txBody>
      </p:sp>
      <p:pic>
        <p:nvPicPr>
          <p:cNvPr id="13" name="Picture 8" descr="http://4.bp.blogspot.com/_4fq4nxa7Tqs/RgjPYGll0TI/AAAAAAAAATM/mAnq6TzHoUw/s200/June_Raine_High_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4318" y="1793287"/>
            <a:ext cx="816358" cy="107954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static.imt.ie/wp-content/uploads/2012/02/J023691004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719" t="42537" r="6901" b="12946"/>
          <a:stretch/>
        </p:blipFill>
        <p:spPr bwMode="auto">
          <a:xfrm>
            <a:off x="7578497" y="1815920"/>
            <a:ext cx="798283" cy="10556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6588224" y="6175449"/>
            <a:ext cx="1976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800" dirty="0" smtClean="0"/>
              <a:t>Source</a:t>
            </a:r>
            <a:r>
              <a:rPr lang="de-DE" sz="800" dirty="0" smtClean="0">
                <a:hlinkClick r:id="rId6"/>
              </a:rPr>
              <a:t>: EMA </a:t>
            </a:r>
            <a:r>
              <a:rPr lang="de-DE" sz="800" dirty="0" err="1" smtClean="0">
                <a:hlinkClick r:id="rId6"/>
              </a:rPr>
              <a:t>webpage</a:t>
            </a:r>
            <a:r>
              <a:rPr lang="de-DE" sz="800" dirty="0" smtClean="0">
                <a:hlinkClick r:id="rId6"/>
              </a:rPr>
              <a:t> </a:t>
            </a:r>
            <a:r>
              <a:rPr lang="en-US" sz="800" b="1" dirty="0" smtClean="0">
                <a:hlinkClick r:id="rId6"/>
              </a:rPr>
              <a:t>Pharmacovigilance </a:t>
            </a:r>
            <a:r>
              <a:rPr lang="en-US" sz="800" b="1" dirty="0">
                <a:hlinkClick r:id="rId6"/>
              </a:rPr>
              <a:t>Risk Assessment Committee (PRAC)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xmlns="" val="324565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4168" y="2702858"/>
            <a:ext cx="1706549" cy="2308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 smtClean="0">
                <a:solidFill>
                  <a:srgbClr val="444492"/>
                </a:solidFill>
              </a:rPr>
              <a:t>(including  </a:t>
            </a:r>
            <a:r>
              <a:rPr lang="en-US" sz="900" b="1" dirty="0">
                <a:solidFill>
                  <a:srgbClr val="444492"/>
                </a:solidFill>
              </a:rPr>
              <a:t>MRP </a:t>
            </a:r>
            <a:r>
              <a:rPr lang="en-US" sz="900" b="1" dirty="0" smtClean="0">
                <a:solidFill>
                  <a:srgbClr val="444492"/>
                </a:solidFill>
              </a:rPr>
              <a:t>&amp; DCP)</a:t>
            </a:r>
            <a:endParaRPr lang="en-US" sz="900" b="1" dirty="0">
              <a:solidFill>
                <a:srgbClr val="444492"/>
              </a:solidFill>
            </a:endParaRPr>
          </a:p>
        </p:txBody>
      </p:sp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63419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PRAC Recommendations – Process Flow </a:t>
            </a:r>
          </a:p>
        </p:txBody>
      </p:sp>
      <p:pic>
        <p:nvPicPr>
          <p:cNvPr id="16390" name="Picture 26" descr="Europan Commiss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608" y="4291186"/>
            <a:ext cx="785446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16" descr="cmdhlogo_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846" y="4368180"/>
            <a:ext cx="75174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Line 23"/>
          <p:cNvSpPr>
            <a:spLocks noChangeShapeType="1"/>
          </p:cNvSpPr>
          <p:nvPr/>
        </p:nvSpPr>
        <p:spPr bwMode="auto">
          <a:xfrm flipH="1">
            <a:off x="5364771" y="3045296"/>
            <a:ext cx="2197555" cy="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44"/>
          <p:cNvSpPr txBox="1">
            <a:spLocks noChangeArrowheads="1"/>
          </p:cNvSpPr>
          <p:nvPr/>
        </p:nvSpPr>
        <p:spPr bwMode="auto">
          <a:xfrm>
            <a:off x="8022950" y="4774580"/>
            <a:ext cx="1085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Consensus* </a:t>
            </a:r>
            <a:endParaRPr lang="en-GB" sz="1000" dirty="0">
              <a:solidFill>
                <a:srgbClr val="333399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416" name="Rectangle 61"/>
          <p:cNvSpPr>
            <a:spLocks noChangeArrowheads="1"/>
          </p:cNvSpPr>
          <p:nvPr/>
        </p:nvSpPr>
        <p:spPr bwMode="auto">
          <a:xfrm>
            <a:off x="4056736" y="2757264"/>
            <a:ext cx="1163336" cy="1008062"/>
          </a:xfrm>
          <a:prstGeom prst="rect">
            <a:avLst/>
          </a:prstGeom>
          <a:solidFill>
            <a:srgbClr val="CCECFF"/>
          </a:solidFill>
          <a:ln w="508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00" name="Group 57"/>
          <p:cNvGrpSpPr>
            <a:grpSpLocks/>
          </p:cNvGrpSpPr>
          <p:nvPr/>
        </p:nvGrpSpPr>
        <p:grpSpPr bwMode="auto">
          <a:xfrm>
            <a:off x="4100146" y="5421560"/>
            <a:ext cx="1296866" cy="901361"/>
            <a:chOff x="1711" y="3155"/>
            <a:chExt cx="928" cy="548"/>
          </a:xfrm>
        </p:grpSpPr>
        <p:sp>
          <p:nvSpPr>
            <p:cNvPr id="16408" name="AutoShape 58"/>
            <p:cNvSpPr>
              <a:spLocks noChangeArrowheads="1"/>
            </p:cNvSpPr>
            <p:nvPr/>
          </p:nvSpPr>
          <p:spPr bwMode="auto">
            <a:xfrm>
              <a:off x="1791" y="3158"/>
              <a:ext cx="732" cy="545"/>
            </a:xfrm>
            <a:prstGeom prst="foldedCorner">
              <a:avLst>
                <a:gd name="adj" fmla="val 12500"/>
              </a:avLst>
            </a:prstGeom>
            <a:solidFill>
              <a:srgbClr val="333399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09" name="Text Box 59"/>
            <p:cNvSpPr txBox="1">
              <a:spLocks noChangeArrowheads="1"/>
            </p:cNvSpPr>
            <p:nvPr/>
          </p:nvSpPr>
          <p:spPr bwMode="auto">
            <a:xfrm>
              <a:off x="1711" y="3155"/>
              <a:ext cx="928" cy="4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rgbClr val="AF2C24"/>
                  </a:solidFill>
                  <a:latin typeface="Century Gothic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Legally</a:t>
              </a:r>
            </a:p>
            <a:p>
              <a:pPr algn="ctr" eaLnBrk="1" hangingPunct="1"/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binding</a:t>
              </a:r>
            </a:p>
            <a:p>
              <a:pPr algn="ctr" eaLnBrk="1" hangingPunct="1"/>
              <a:r>
                <a:rPr lang="en-GB" sz="1100" dirty="0" smtClean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DECISION</a:t>
              </a:r>
              <a:endParaRPr lang="en-GB" sz="1100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endParaRPr>
            </a:p>
            <a:p>
              <a:pPr algn="ctr" eaLnBrk="1" hangingPunct="1"/>
              <a:r>
                <a:rPr lang="en-GB" sz="1100" dirty="0">
                  <a:solidFill>
                    <a:schemeClr val="bg1"/>
                  </a:solidFill>
                  <a:latin typeface="Verdana" pitchFamily="34" charset="0"/>
                  <a:cs typeface="Arial" pitchFamily="34" charset="0"/>
                </a:rPr>
                <a:t>to MSs</a:t>
              </a:r>
            </a:p>
          </p:txBody>
        </p:sp>
      </p:grpSp>
      <p:sp>
        <p:nvSpPr>
          <p:cNvPr id="16402" name="Text Box 44"/>
          <p:cNvSpPr txBox="1">
            <a:spLocks noChangeArrowheads="1"/>
          </p:cNvSpPr>
          <p:nvPr/>
        </p:nvSpPr>
        <p:spPr bwMode="auto">
          <a:xfrm>
            <a:off x="6661639" y="4815299"/>
            <a:ext cx="12426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Majority </a:t>
            </a:r>
            <a:r>
              <a:rPr lang="en-GB" sz="1000" dirty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V</a:t>
            </a:r>
            <a:r>
              <a:rPr lang="en-GB" sz="1000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ote*</a:t>
            </a:r>
            <a:endParaRPr lang="en-GB" sz="1000" dirty="0">
              <a:solidFill>
                <a:srgbClr val="333399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404" name="Text Box 44"/>
          <p:cNvSpPr txBox="1">
            <a:spLocks noChangeArrowheads="1"/>
          </p:cNvSpPr>
          <p:nvPr/>
        </p:nvSpPr>
        <p:spPr bwMode="auto">
          <a:xfrm rot="20326087">
            <a:off x="2274062" y="3908519"/>
            <a:ext cx="13500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If at least 1 CAP</a:t>
            </a:r>
          </a:p>
        </p:txBody>
      </p:sp>
      <p:cxnSp>
        <p:nvCxnSpPr>
          <p:cNvPr id="16405" name="Connecteur en angle 2"/>
          <p:cNvCxnSpPr>
            <a:cxnSpLocks noChangeShapeType="1"/>
            <a:stCxn id="16396" idx="2"/>
          </p:cNvCxnSpPr>
          <p:nvPr/>
        </p:nvCxnSpPr>
        <p:spPr bwMode="auto">
          <a:xfrm rot="5400000">
            <a:off x="6472456" y="3844946"/>
            <a:ext cx="917417" cy="3269126"/>
          </a:xfrm>
          <a:prstGeom prst="bentConnector2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6" name="Line 25"/>
          <p:cNvSpPr>
            <a:spLocks noChangeShapeType="1"/>
          </p:cNvSpPr>
          <p:nvPr/>
        </p:nvSpPr>
        <p:spPr bwMode="auto">
          <a:xfrm flipH="1">
            <a:off x="4712677" y="5294560"/>
            <a:ext cx="0" cy="127000"/>
          </a:xfrm>
          <a:prstGeom prst="line">
            <a:avLst/>
          </a:prstGeom>
          <a:noFill/>
          <a:ln w="50800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feld 20"/>
          <p:cNvSpPr txBox="1"/>
          <p:nvPr/>
        </p:nvSpPr>
        <p:spPr bwMode="gray">
          <a:xfrm>
            <a:off x="6911591" y="6574632"/>
            <a:ext cx="1481215" cy="185737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de-DE" sz="800" dirty="0">
                <a:hlinkClick r:id="rId4"/>
              </a:rPr>
              <a:t>Source: www.ema.europa.eu</a:t>
            </a:r>
            <a:endParaRPr lang="de-DE" sz="800" dirty="0"/>
          </a:p>
        </p:txBody>
      </p:sp>
      <p:grpSp>
        <p:nvGrpSpPr>
          <p:cNvPr id="16398" name="Group 63"/>
          <p:cNvGrpSpPr>
            <a:grpSpLocks/>
          </p:cNvGrpSpPr>
          <p:nvPr/>
        </p:nvGrpSpPr>
        <p:grpSpPr bwMode="auto">
          <a:xfrm>
            <a:off x="1150328" y="4642817"/>
            <a:ext cx="1153257" cy="433388"/>
            <a:chOff x="884" y="2387"/>
            <a:chExt cx="726" cy="273"/>
          </a:xfrm>
        </p:grpSpPr>
        <p:sp>
          <p:nvSpPr>
            <p:cNvPr id="16412" name="Rectangle 62"/>
            <p:cNvSpPr>
              <a:spLocks noChangeArrowheads="1"/>
            </p:cNvSpPr>
            <p:nvPr/>
          </p:nvSpPr>
          <p:spPr bwMode="auto">
            <a:xfrm>
              <a:off x="884" y="2387"/>
              <a:ext cx="726" cy="273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3" name="Group 48"/>
            <p:cNvGrpSpPr>
              <a:grpSpLocks/>
            </p:cNvGrpSpPr>
            <p:nvPr/>
          </p:nvGrpSpPr>
          <p:grpSpPr bwMode="auto">
            <a:xfrm>
              <a:off x="947" y="2420"/>
              <a:ext cx="659" cy="229"/>
              <a:chOff x="3990" y="1842"/>
              <a:chExt cx="707" cy="229"/>
            </a:xfrm>
          </p:grpSpPr>
          <p:pic>
            <p:nvPicPr>
              <p:cNvPr id="16414" name="Picture 49" descr="EMA logo simple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247" t="11153" r="11247"/>
              <a:stretch>
                <a:fillRect/>
              </a:stretch>
            </p:blipFill>
            <p:spPr bwMode="auto">
              <a:xfrm>
                <a:off x="3990" y="1842"/>
                <a:ext cx="29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5" name="Text Box 50"/>
              <p:cNvSpPr txBox="1">
                <a:spLocks noChangeArrowheads="1"/>
              </p:cNvSpPr>
              <p:nvPr/>
            </p:nvSpPr>
            <p:spPr bwMode="auto">
              <a:xfrm>
                <a:off x="4195" y="1877"/>
                <a:ext cx="50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lnSpc>
                    <a:spcPts val="1500"/>
                  </a:lnSpc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rgbClr val="AF2C24"/>
                    </a:solidFill>
                    <a:latin typeface="Century Gothic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GB">
                    <a:solidFill>
                      <a:srgbClr val="0066CC"/>
                    </a:solidFill>
                    <a:latin typeface="Syntax LT Black" pitchFamily="2" charset="0"/>
                    <a:cs typeface="Arial" pitchFamily="34" charset="0"/>
                  </a:rPr>
                  <a:t>CHMP</a:t>
                </a:r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08" y="2980344"/>
            <a:ext cx="810273" cy="641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8086613" y="4197424"/>
            <a:ext cx="8058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000" dirty="0" smtClean="0">
                <a:solidFill>
                  <a:srgbClr val="333399"/>
                </a:solidFill>
                <a:latin typeface="Verdana" pitchFamily="34" charset="0"/>
                <a:cs typeface="Arial" pitchFamily="34" charset="0"/>
              </a:rPr>
              <a:t>Member States</a:t>
            </a:r>
            <a:endParaRPr lang="en-GB" sz="1000" dirty="0">
              <a:solidFill>
                <a:srgbClr val="333399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848" y="2829272"/>
            <a:ext cx="552216" cy="368144"/>
          </a:xfrm>
          <a:prstGeom prst="rect">
            <a:avLst/>
          </a:prstGeom>
        </p:spPr>
      </p:pic>
      <p:pic>
        <p:nvPicPr>
          <p:cNvPr id="41" name="Picture 52" descr="EMA logo simp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7" t="11153" r="11247"/>
          <a:stretch>
            <a:fillRect/>
          </a:stretch>
        </p:blipFill>
        <p:spPr bwMode="auto">
          <a:xfrm>
            <a:off x="4159114" y="2817726"/>
            <a:ext cx="427266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211960" y="3278361"/>
            <a:ext cx="90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PRAC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206" y="2770928"/>
            <a:ext cx="1280306" cy="87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51920" y="3855417"/>
            <a:ext cx="1545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7030A0"/>
                </a:solidFill>
              </a:rPr>
              <a:t>RECOMMENDATION</a:t>
            </a:r>
            <a:endParaRPr lang="fr-FR" sz="1000" b="1" dirty="0">
              <a:solidFill>
                <a:srgbClr val="7030A0"/>
              </a:solidFill>
            </a:endParaRPr>
          </a:p>
        </p:txBody>
      </p:sp>
      <p:sp>
        <p:nvSpPr>
          <p:cNvPr id="47" name="Line 23"/>
          <p:cNvSpPr>
            <a:spLocks noChangeShapeType="1"/>
          </p:cNvSpPr>
          <p:nvPr/>
        </p:nvSpPr>
        <p:spPr bwMode="auto">
          <a:xfrm flipV="1">
            <a:off x="1553939" y="3261295"/>
            <a:ext cx="2369990" cy="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 flipH="1">
            <a:off x="2232748" y="3897477"/>
            <a:ext cx="1475156" cy="592759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3"/>
          <p:cNvSpPr>
            <a:spLocks noChangeShapeType="1"/>
          </p:cNvSpPr>
          <p:nvPr/>
        </p:nvSpPr>
        <p:spPr bwMode="auto">
          <a:xfrm>
            <a:off x="5296601" y="3970833"/>
            <a:ext cx="1940676" cy="519403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2457933" y="4917504"/>
            <a:ext cx="1701181" cy="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5234904" y="4917504"/>
            <a:ext cx="1426735" cy="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1917" y="5938218"/>
            <a:ext cx="3997195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* If </a:t>
            </a:r>
            <a:r>
              <a:rPr lang="en-US" sz="1000" dirty="0"/>
              <a:t>CHMP/ </a:t>
            </a:r>
            <a:r>
              <a:rPr lang="en-US" sz="1000" dirty="0" err="1"/>
              <a:t>CMDh</a:t>
            </a:r>
            <a:r>
              <a:rPr lang="en-US" sz="1000" dirty="0"/>
              <a:t> recommendations </a:t>
            </a:r>
            <a:r>
              <a:rPr lang="en-US" sz="1000" dirty="0" smtClean="0"/>
              <a:t> differ </a:t>
            </a:r>
            <a:r>
              <a:rPr lang="en-US" sz="1000" dirty="0"/>
              <a:t>from those of the PRAC, the </a:t>
            </a:r>
            <a:r>
              <a:rPr lang="en-US" sz="1000" dirty="0" smtClean="0"/>
              <a:t>CHMP/ </a:t>
            </a:r>
            <a:r>
              <a:rPr lang="en-US" sz="1000" dirty="0" err="1"/>
              <a:t>CMDh</a:t>
            </a:r>
            <a:r>
              <a:rPr lang="en-US" sz="1000" dirty="0"/>
              <a:t> shall provide a detailed explanation of the scientific grounds for the differences with their recommendations.”</a:t>
            </a:r>
          </a:p>
        </p:txBody>
      </p:sp>
      <p:sp>
        <p:nvSpPr>
          <p:cNvPr id="54" name="Textfeld 32"/>
          <p:cNvSpPr txBox="1"/>
          <p:nvPr/>
        </p:nvSpPr>
        <p:spPr bwMode="gray">
          <a:xfrm>
            <a:off x="3463561" y="1781100"/>
            <a:ext cx="2438014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73150" indent="-171450">
              <a:buFont typeface="Arial" pitchFamily="34" charset="0"/>
              <a:buChar char="•"/>
            </a:pPr>
            <a:endParaRPr lang="en-US" sz="1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989013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Referrals</a:t>
            </a:r>
          </a:p>
          <a:p>
            <a:pPr marL="989013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PSUR Assessment</a:t>
            </a:r>
          </a:p>
          <a:p>
            <a:pPr marL="989013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PASS Results</a:t>
            </a:r>
          </a:p>
          <a:p>
            <a:pPr marL="1073150" indent="-171450">
              <a:buFont typeface="Arial" pitchFamily="34" charset="0"/>
              <a:buChar char="•"/>
            </a:pPr>
            <a:endParaRPr lang="en-US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" name="Grafik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2719" y="1864502"/>
            <a:ext cx="682343" cy="6146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6683" y="2495044"/>
            <a:ext cx="209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4492"/>
                </a:solidFill>
              </a:rPr>
              <a:t>Centrally </a:t>
            </a:r>
            <a:r>
              <a:rPr lang="en-US" sz="1400" b="1" dirty="0" err="1" smtClean="0">
                <a:solidFill>
                  <a:srgbClr val="444492"/>
                </a:solidFill>
              </a:rPr>
              <a:t>Authorised</a:t>
            </a:r>
            <a:r>
              <a:rPr lang="en-US" sz="1400" b="1" dirty="0" smtClean="0">
                <a:solidFill>
                  <a:srgbClr val="444492"/>
                </a:solidFill>
              </a:rPr>
              <a:t> Products (CAP)</a:t>
            </a:r>
            <a:endParaRPr lang="en-US" sz="1400" b="1" dirty="0">
              <a:solidFill>
                <a:srgbClr val="444492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6126155" y="2469232"/>
            <a:ext cx="2872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444492"/>
                </a:solidFill>
              </a:rPr>
              <a:t>Nationally Authorised Products</a:t>
            </a:r>
            <a:endParaRPr lang="en-US" sz="1400" b="1" dirty="0">
              <a:solidFill>
                <a:srgbClr val="444492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297230" y="4959315"/>
            <a:ext cx="1545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rgbClr val="7030A0"/>
                </a:solidFill>
              </a:rPr>
              <a:t>OPINION*</a:t>
            </a:r>
            <a:endParaRPr lang="fr-FR" sz="1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0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 bwMode="gray"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PRAC - </a:t>
            </a:r>
            <a:r>
              <a:rPr lang="en-US" sz="2800" b="1" dirty="0" smtClean="0"/>
              <a:t>Volume of main activities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/>
              <a:t>[July 2012 July 2013]</a:t>
            </a:r>
            <a:endParaRPr lang="en-US" sz="1800" dirty="0"/>
          </a:p>
        </p:txBody>
      </p:sp>
      <p:sp>
        <p:nvSpPr>
          <p:cNvPr id="5" name="Textfeld 4"/>
          <p:cNvSpPr txBox="1"/>
          <p:nvPr/>
        </p:nvSpPr>
        <p:spPr bwMode="gray">
          <a:xfrm>
            <a:off x="4572000" y="6366834"/>
            <a:ext cx="4784948" cy="32702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r>
              <a:rPr lang="en-US" sz="1000" dirty="0" smtClean="0"/>
              <a:t>Source: </a:t>
            </a:r>
            <a:r>
              <a:rPr lang="en-US" sz="1000" dirty="0" smtClean="0">
                <a:hlinkClick r:id="rId3"/>
              </a:rPr>
              <a:t>PRAC minutes</a:t>
            </a:r>
            <a:r>
              <a:rPr lang="en-US" sz="1000" dirty="0" smtClean="0"/>
              <a:t>/ </a:t>
            </a:r>
            <a:r>
              <a:rPr lang="de-DE" sz="1000" dirty="0" smtClean="0">
                <a:hlinkClick r:id="rId4"/>
              </a:rPr>
              <a:t>7th  </a:t>
            </a:r>
            <a:r>
              <a:rPr lang="de-DE" sz="1000" dirty="0">
                <a:hlinkClick r:id="rId4"/>
              </a:rPr>
              <a:t>EMA </a:t>
            </a:r>
            <a:r>
              <a:rPr lang="de-DE" sz="1000" dirty="0" err="1">
                <a:hlinkClick r:id="rId4"/>
              </a:rPr>
              <a:t>stakeholders</a:t>
            </a:r>
            <a:r>
              <a:rPr lang="de-DE" sz="1000" dirty="0">
                <a:hlinkClick r:id="rId4"/>
              </a:rPr>
              <a:t> </a:t>
            </a:r>
            <a:r>
              <a:rPr lang="de-DE" sz="1000" dirty="0" err="1" smtClean="0">
                <a:hlinkClick r:id="rId4"/>
              </a:rPr>
              <a:t>meeting</a:t>
            </a:r>
            <a:r>
              <a:rPr lang="de-DE" sz="1000" dirty="0" smtClean="0"/>
              <a:t> </a:t>
            </a:r>
            <a:r>
              <a:rPr lang="de-DE" sz="1000" dirty="0">
                <a:hlinkClick r:id="rId4"/>
              </a:rPr>
              <a:t>(June </a:t>
            </a:r>
            <a:r>
              <a:rPr lang="de-DE" sz="1000" dirty="0" smtClean="0">
                <a:hlinkClick r:id="rId4"/>
              </a:rPr>
              <a:t>Raine</a:t>
            </a:r>
            <a:r>
              <a:rPr lang="de-DE" sz="1000" dirty="0" smtClean="0"/>
              <a:t>)</a:t>
            </a:r>
            <a:endParaRPr lang="de-DE" sz="1000" dirty="0"/>
          </a:p>
          <a:p>
            <a:endParaRPr lang="en-US" sz="1000" dirty="0" smtClean="0"/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xmlns="" val="2107742064"/>
              </p:ext>
            </p:extLst>
          </p:nvPr>
        </p:nvGraphicFramePr>
        <p:xfrm>
          <a:off x="251520" y="1700808"/>
          <a:ext cx="45365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398873"/>
              </p:ext>
            </p:extLst>
          </p:nvPr>
        </p:nvGraphicFramePr>
        <p:xfrm>
          <a:off x="4970612" y="1700808"/>
          <a:ext cx="40658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3628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850" y="5965825"/>
            <a:ext cx="4519613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411" name="Titre 1"/>
          <p:cNvSpPr>
            <a:spLocks noGrp="1"/>
          </p:cNvSpPr>
          <p:nvPr>
            <p:ph type="title"/>
          </p:nvPr>
        </p:nvSpPr>
        <p:spPr>
          <a:xfrm>
            <a:off x="339725" y="333375"/>
            <a:ext cx="8416925" cy="1106488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Referral procedures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A new pan-European assessment of safety issues</a:t>
            </a:r>
            <a:endParaRPr lang="en-US" sz="2400" b="1" dirty="0" smtClean="0"/>
          </a:p>
        </p:txBody>
      </p:sp>
      <p:sp>
        <p:nvSpPr>
          <p:cNvPr id="17412" name="Espace réservé du contenu 2"/>
          <p:cNvSpPr>
            <a:spLocks noGrp="1"/>
          </p:cNvSpPr>
          <p:nvPr>
            <p:ph idx="1"/>
          </p:nvPr>
        </p:nvSpPr>
        <p:spPr>
          <a:xfrm>
            <a:off x="3923928" y="1556792"/>
            <a:ext cx="5227637" cy="4032448"/>
          </a:xfrm>
        </p:spPr>
        <p:txBody>
          <a:bodyPr>
            <a:normAutofit fontScale="92500" lnSpcReduction="10000"/>
          </a:bodyPr>
          <a:lstStyle/>
          <a:p>
            <a:pPr marL="266700" lvl="1" indent="-180975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US" sz="1700" dirty="0">
                <a:solidFill>
                  <a:srgbClr val="002060"/>
                </a:solidFill>
              </a:rPr>
              <a:t>New referral procedure ‘Urgent Union Procedure’ (107i)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Automatically assessed at European level</a:t>
            </a:r>
          </a:p>
          <a:p>
            <a:pPr marL="714375" lvl="2" indent="-171450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75000"/>
            </a:pPr>
            <a:r>
              <a:rPr lang="en-US" sz="1500" dirty="0" smtClean="0">
                <a:solidFill>
                  <a:schemeClr val="tx1"/>
                </a:solidFill>
                <a:latin typeface="Calibri" pitchFamily="34" charset="0"/>
              </a:rPr>
              <a:t>Triggered by a Member State or the European Commission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To provide a rapid evaluation of a safety issue linked with a medicine, regardless of its initial </a:t>
            </a:r>
            <a:r>
              <a:rPr lang="en-US" sz="1500" dirty="0" err="1" smtClean="0"/>
              <a:t>authorisation</a:t>
            </a:r>
            <a:r>
              <a:rPr lang="en-US" sz="1500" dirty="0"/>
              <a:t> </a:t>
            </a:r>
            <a:r>
              <a:rPr lang="en-US" sz="1500" dirty="0" smtClean="0"/>
              <a:t>route </a:t>
            </a:r>
            <a:r>
              <a:rPr lang="en-US" sz="1500" dirty="0"/>
              <a:t>of the medicine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Scientific assessment lead by PRAC in collaboration with CHMP and Reference Member State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Public hearing may be </a:t>
            </a:r>
            <a:r>
              <a:rPr lang="en-US" sz="1500" dirty="0" err="1"/>
              <a:t>organised</a:t>
            </a:r>
            <a:r>
              <a:rPr lang="en-US" sz="1500" dirty="0"/>
              <a:t> depending of the seriousness of the issue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Re-examination not possible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National temporary measures are possible prior PRAC assessment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en-US" sz="1500" dirty="0"/>
              <a:t>Outcome</a:t>
            </a:r>
          </a:p>
          <a:p>
            <a:pPr marL="714375" lvl="2" indent="-171450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75000"/>
            </a:pPr>
            <a:r>
              <a:rPr lang="en-US" sz="1500" dirty="0">
                <a:latin typeface="Calibri" pitchFamily="34" charset="0"/>
              </a:rPr>
              <a:t>No action, MAH further evaluation, PASS, RMP, Suspension of MA, Revocation of MA, No renewal of MA</a:t>
            </a:r>
          </a:p>
          <a:p>
            <a:pPr lvl="3">
              <a:spcAft>
                <a:spcPts val="200"/>
              </a:spcAft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1874778"/>
              </p:ext>
            </p:extLst>
          </p:nvPr>
        </p:nvGraphicFramePr>
        <p:xfrm>
          <a:off x="4181153" y="5445224"/>
          <a:ext cx="4962847" cy="134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2847"/>
              </a:tblGrid>
              <a:tr h="335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impacts</a:t>
                      </a:r>
                    </a:p>
                  </a:txBody>
                  <a:tcPr marL="91398" marR="91398" marT="45682" marB="45682">
                    <a:solidFill>
                      <a:srgbClr val="9ED3D7"/>
                    </a:solidFill>
                  </a:tcPr>
                </a:tc>
              </a:tr>
              <a:tr h="1006135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Less national specificities/discrepancies</a:t>
                      </a:r>
                    </a:p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Learning to cope with public hearing in EU</a:t>
                      </a:r>
                    </a:p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b="0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Possible immediate temporary measures requested by the European Commission upon PRAC recommendation -Art. 107(i) </a:t>
                      </a:r>
                    </a:p>
                  </a:txBody>
                  <a:tcPr marL="91398" marR="91398" marT="45682" marB="45682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17421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80" y="1484784"/>
            <a:ext cx="4008364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32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contenu 2"/>
          <p:cNvSpPr>
            <a:spLocks noGrp="1"/>
          </p:cNvSpPr>
          <p:nvPr>
            <p:ph idx="1"/>
          </p:nvPr>
        </p:nvSpPr>
        <p:spPr>
          <a:xfrm>
            <a:off x="323529" y="1437481"/>
            <a:ext cx="8424935" cy="4439791"/>
          </a:xfrm>
        </p:spPr>
        <p:txBody>
          <a:bodyPr>
            <a:noAutofit/>
          </a:bodyPr>
          <a:lstStyle/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600" dirty="0">
                <a:solidFill>
                  <a:srgbClr val="002060"/>
                </a:solidFill>
              </a:rPr>
              <a:t>Processes for the management of adverse reaction reports need to be re-engineered and procedures will need to be amended in order to address the new requirements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endParaRPr lang="en-US" sz="400" dirty="0" smtClean="0"/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400" dirty="0" smtClean="0"/>
              <a:t>New definitions, in particular for</a:t>
            </a:r>
            <a:endParaRPr lang="en-US" sz="1400" dirty="0"/>
          </a:p>
          <a:p>
            <a:pPr marL="712788" lvl="2" indent="-176213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Adverse Reaction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1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response to a medicinal product which is noxious and unintended. </a:t>
            </a:r>
          </a:p>
          <a:p>
            <a:pPr marL="985838" lvl="1" indent="-236538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000" dirty="0"/>
              <a:t>Includes medication errors and use outside the MA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400" dirty="0"/>
              <a:t>Direct patient reporting 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400" dirty="0"/>
              <a:t>New Reporting arrangements</a:t>
            </a:r>
          </a:p>
          <a:p>
            <a:pPr marL="712788" lvl="2" indent="-176213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All EU and non-EU Serious ADRs to </a:t>
            </a:r>
            <a:r>
              <a:rPr lang="en-US" sz="1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Eudravigilance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(EV) only within 15 days , including consumer reports</a:t>
            </a:r>
          </a:p>
          <a:p>
            <a:pPr marL="712788" lvl="2" indent="-176213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All EU non-serious reports to EV only within 90 days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400" dirty="0"/>
              <a:t>EV database is the single point of receipt for expedited reports </a:t>
            </a:r>
          </a:p>
          <a:p>
            <a:pPr marL="712788" lvl="2" indent="-176213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Until EMA can “ensure the functionalities of EV“ (not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before 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2015) - Transitional arrangements: </a:t>
            </a:r>
          </a:p>
          <a:p>
            <a:pPr marL="985838" lvl="1" indent="-236538">
              <a:buClr>
                <a:srgbClr val="C00000"/>
              </a:buClr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000" b="0" dirty="0" smtClean="0"/>
              <a:t>All national non-serious ADRs to Austria (for products under additional monitoring), Croatia, Denmark, Germany (for Vaccines only), Italy (except literature cases), Poland, and Romania (within 90 days)</a:t>
            </a:r>
            <a:endParaRPr lang="en-GB" sz="1000" b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42925" lvl="1" indent="-180975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400" dirty="0"/>
              <a:t>Revised obligations for collecting reports in non-interventional/observational studies</a:t>
            </a:r>
          </a:p>
          <a:p>
            <a:pPr marL="712788" lvl="2" indent="-176213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fr-FR" sz="105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All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AE (serious or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not [for EU at least]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a PV database ,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to allow reporting of all ADRs.  </a:t>
            </a:r>
          </a:p>
          <a:p>
            <a:pPr marL="542925" lvl="1" indent="-180975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400" dirty="0"/>
              <a:t>Literature monitoring </a:t>
            </a:r>
            <a:r>
              <a:rPr lang="en-US" sz="1400" dirty="0"/>
              <a:t>(starting 2015)</a:t>
            </a:r>
          </a:p>
          <a:p>
            <a:pPr marL="712788" lvl="2" indent="-176213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EMA’s monitoring for a list of product in selected scientific literature </a:t>
            </a:r>
          </a:p>
          <a:p>
            <a:pPr marL="712788" lvl="2" indent="-176213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200" dirty="0">
                <a:latin typeface="Calibri" pitchFamily="34" charset="0"/>
                <a:cs typeface="Calibri" pitchFamily="34" charset="0"/>
              </a:rPr>
              <a:t>MAH’s monitoring for all other medical literature and other </a:t>
            </a:r>
            <a:r>
              <a:rPr lang="en-GB" sz="1200" dirty="0" smtClean="0">
                <a:latin typeface="Calibri" pitchFamily="34" charset="0"/>
                <a:cs typeface="Calibri" pitchFamily="34" charset="0"/>
              </a:rPr>
              <a:t>products</a:t>
            </a:r>
            <a:endParaRPr lang="en-US" sz="1050" dirty="0" smtClean="0"/>
          </a:p>
        </p:txBody>
      </p:sp>
      <p:sp>
        <p:nvSpPr>
          <p:cNvPr id="19459" name="Titre 1"/>
          <p:cNvSpPr txBox="1">
            <a:spLocks/>
          </p:cNvSpPr>
          <p:nvPr/>
        </p:nvSpPr>
        <p:spPr bwMode="auto">
          <a:xfrm>
            <a:off x="323528" y="620688"/>
            <a:ext cx="79565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3100"/>
              </a:lnSpc>
            </a:pPr>
            <a:r>
              <a:rPr lang="en-US" sz="32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ICSR Reporting and </a:t>
            </a:r>
            <a:r>
              <a:rPr lang="en-US" sz="32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Management</a:t>
            </a:r>
            <a:endParaRPr lang="en-US" sz="32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205372"/>
              </p:ext>
            </p:extLst>
          </p:nvPr>
        </p:nvGraphicFramePr>
        <p:xfrm>
          <a:off x="323851" y="5877272"/>
          <a:ext cx="7992566" cy="838161"/>
        </p:xfrm>
        <a:graphic>
          <a:graphicData uri="http://schemas.openxmlformats.org/drawingml/2006/table">
            <a:tbl>
              <a:tblPr/>
              <a:tblGrid>
                <a:gridCol w="7992566"/>
              </a:tblGrid>
              <a:tr h="25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Industry challenges</a:t>
                      </a:r>
                    </a:p>
                  </a:txBody>
                  <a:tcPr marL="91423" marR="91423" marT="45638" marB="45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33525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Tracking of off-label use, misuse, abuse,  occupational exposure and medication error without AEs</a:t>
                      </a:r>
                    </a:p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Collection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of non-serious cases in post-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authorisation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 non-interventional studies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23" marR="91423" marT="45638" marB="4563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43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248778" y="-8086"/>
            <a:ext cx="895222" cy="4127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9pPr>
          </a:lstStyle>
          <a:p>
            <a:fld id="{B93DABEF-76B9-4364-9D2A-432C4A41465B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19672" y="1246681"/>
            <a:ext cx="5112866" cy="259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spcBef>
                <a:spcPct val="80000"/>
              </a:spcBef>
              <a:buSzPct val="50000"/>
            </a:pP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Applicable </a:t>
            </a:r>
            <a:r>
              <a:rPr lang="en-US" sz="2400" b="1" dirty="0">
                <a:solidFill>
                  <a:srgbClr val="0070C0"/>
                </a:solidFill>
                <a:latin typeface="Times" pitchFamily="18" charset="0"/>
              </a:rPr>
              <a:t>to the </a:t>
            </a: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28 Member </a:t>
            </a:r>
            <a:r>
              <a:rPr lang="en-US" sz="2400" b="1" dirty="0">
                <a:solidFill>
                  <a:srgbClr val="0070C0"/>
                </a:solidFill>
                <a:latin typeface="Times" pitchFamily="18" charset="0"/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tates and </a:t>
            </a:r>
            <a:endParaRPr lang="en-US" sz="2400" b="1" dirty="0">
              <a:solidFill>
                <a:srgbClr val="0070C0"/>
              </a:solidFill>
              <a:latin typeface="Times" pitchFamily="18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80000"/>
              </a:spcBef>
              <a:buSzPct val="50000"/>
            </a:pPr>
            <a:r>
              <a:rPr lang="en-US" sz="2400" b="1" dirty="0">
                <a:solidFill>
                  <a:srgbClr val="0070C0"/>
                </a:solidFill>
                <a:latin typeface="Times" pitchFamily="18" charset="0"/>
              </a:rPr>
              <a:t>Adopted by Norway, Iceland &amp; </a:t>
            </a: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Liechtenstein</a:t>
            </a:r>
          </a:p>
          <a:p>
            <a:pPr algn="ctr" eaLnBrk="1" hangingPunct="1">
              <a:lnSpc>
                <a:spcPct val="120000"/>
              </a:lnSpc>
              <a:spcBef>
                <a:spcPct val="80000"/>
              </a:spcBef>
              <a:buSzPct val="50000"/>
            </a:pP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[European Economic Area (EEA) countries]</a:t>
            </a:r>
            <a:endParaRPr lang="en-US" sz="24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1697" y="173579"/>
            <a:ext cx="8820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b="1" spc="-100" dirty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EU Legal Framework for </a:t>
            </a:r>
            <a:r>
              <a:rPr lang="fr-FR" sz="3200" b="1" spc="-100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+mj-cs"/>
              </a:rPr>
              <a:t>Pharmacovigilance</a:t>
            </a:r>
            <a:endParaRPr lang="en-US" sz="3200" b="1" spc="-100" dirty="0">
              <a:solidFill>
                <a:schemeClr val="tx2"/>
              </a:solidFill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19462" name="Picture 6" descr="Le drapeau europé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635" y="1543185"/>
            <a:ext cx="1448900" cy="8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r>
              <a:rPr lang="en-US" dirty="0"/>
              <a:t>LPC Newcomers – October 14th to 15th – Chilly-Mazarin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573016"/>
            <a:ext cx="4752528" cy="29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1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1"/>
          <p:cNvSpPr>
            <a:spLocks noGrp="1"/>
          </p:cNvSpPr>
          <p:nvPr>
            <p:ph idx="1"/>
          </p:nvPr>
        </p:nvSpPr>
        <p:spPr>
          <a:xfrm>
            <a:off x="611188" y="1566863"/>
            <a:ext cx="8064500" cy="4525962"/>
          </a:xfrm>
        </p:spPr>
        <p:txBody>
          <a:bodyPr/>
          <a:lstStyle/>
          <a:p>
            <a:pPr marL="342900" lvl="1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Non serious case collection from all PAS: number one concern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 smtClean="0"/>
              <a:t>Dir. </a:t>
            </a:r>
            <a:r>
              <a:rPr lang="en-GB" sz="1800" dirty="0"/>
              <a:t>Article 107(1) :</a:t>
            </a:r>
          </a:p>
          <a:p>
            <a:pPr marL="712788" lvl="2" indent="-176213">
              <a:spcBef>
                <a:spcPts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400" i="1" dirty="0">
                <a:latin typeface="Calibri" pitchFamily="34" charset="0"/>
                <a:cs typeface="Calibri" pitchFamily="34" charset="0"/>
              </a:rPr>
              <a:t>“MAHs shall record all suspected adverse reactions in the Union or in third countries which </a:t>
            </a:r>
            <a:r>
              <a:rPr lang="en-GB" sz="1400" b="1" i="1" dirty="0">
                <a:latin typeface="Calibri" pitchFamily="34" charset="0"/>
                <a:cs typeface="Calibri" pitchFamily="34" charset="0"/>
              </a:rPr>
              <a:t>are brought to their attention</a:t>
            </a:r>
            <a:r>
              <a:rPr lang="en-GB" sz="1400" i="1" dirty="0">
                <a:latin typeface="Calibri" pitchFamily="34" charset="0"/>
                <a:cs typeface="Calibri" pitchFamily="34" charset="0"/>
              </a:rPr>
              <a:t>, whether reported spontaneously by patients or healthcare professionals, or occurring in the context of a post-authorisation study”. GVP Module VI implies only if actively sought i.e. protocol driven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Q&amp;A (July 2012) citing GVP Module VI: </a:t>
            </a:r>
          </a:p>
          <a:p>
            <a:pPr marL="712788" lvl="2" indent="-176213">
              <a:spcBef>
                <a:spcPts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all adverse events should be collected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by the MAH and assessed as to whether or not they are suspected adverse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reactions</a:t>
            </a:r>
          </a:p>
          <a:p>
            <a:pPr marL="712788" lvl="2" indent="-176213">
              <a:spcBef>
                <a:spcPts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Applies to all NIS, 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even if conducted outside Europe</a:t>
            </a:r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Significant impact on all non-interventional field studies (NIS) which become more burdensome regarding AE collection than clinical trials.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New orientation: proposal of new requirements on management and reporting of suspected ADR originating in post-authorization studies</a:t>
            </a:r>
          </a:p>
          <a:p>
            <a:pPr marL="712788" lvl="2" indent="-176213">
              <a:spcBef>
                <a:spcPts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Based on feedback received from practical implementation of requirements set out in module VI</a:t>
            </a:r>
          </a:p>
          <a:p>
            <a:pPr marL="712788" lvl="2" indent="-176213">
              <a:spcBef>
                <a:spcPts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Public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consultation on revised text S1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2013 - Still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level of draft – final requirements may vary</a:t>
            </a:r>
          </a:p>
          <a:p>
            <a:pPr marL="712788" lvl="2" indent="-176213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–"/>
              <a:defRPr/>
            </a:pPr>
            <a:endParaRPr lang="en-GB" sz="1200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6387" name="Titre 2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75612" cy="774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b="1" dirty="0" smtClean="0"/>
              <a:t>Post Authorisation Studies (PAS)</a:t>
            </a:r>
            <a:br>
              <a:rPr lang="en-GB" sz="3200" b="1" dirty="0" smtClean="0"/>
            </a:br>
            <a:r>
              <a:rPr lang="en-GB" sz="2800" dirty="0" smtClean="0"/>
              <a:t>Non-Interventional Studies (NIS)</a:t>
            </a:r>
            <a:endParaRPr sz="2800" dirty="0" smtClean="0"/>
          </a:p>
        </p:txBody>
      </p:sp>
      <p:sp>
        <p:nvSpPr>
          <p:cNvPr id="2048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3851275" y="6481763"/>
            <a:ext cx="504825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354432-465C-4E2E-96F7-45B5D1FB7DCA}" type="slidenum">
              <a:rPr lang="en-US" smtClean="0">
                <a:latin typeface="Calibri" pitchFamily="34" charset="0"/>
              </a:rPr>
              <a:pPr eaLnBrk="1" hangingPunct="1"/>
              <a:t>20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6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516013"/>
            <a:ext cx="7999412" cy="4953000"/>
          </a:xfrm>
        </p:spPr>
        <p:txBody>
          <a:bodyPr>
            <a:normAutofit/>
          </a:bodyPr>
          <a:lstStyle/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>
                <a:solidFill>
                  <a:srgbClr val="002060"/>
                </a:solidFill>
              </a:rPr>
              <a:t>Reports from PSPs / MRs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All to be classified as solicited  in final GVP Module (July 2012), contrary to what was proposed in the April 2012 draft 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Poorly documented reports; impossible to make informed causality assessment and attempts to follow up nearly always unsuccessful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Significant bureaucratic burden with no contribution to patient safety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Said to be based on FDA position but not consistent with 1997 guidance</a:t>
            </a:r>
            <a:endParaRPr lang="en-US" sz="1700" dirty="0"/>
          </a:p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 smtClean="0">
                <a:solidFill>
                  <a:srgbClr val="002060"/>
                </a:solidFill>
              </a:rPr>
              <a:t>Industry </a:t>
            </a:r>
            <a:r>
              <a:rPr lang="en-GB" sz="1900" dirty="0">
                <a:solidFill>
                  <a:srgbClr val="002060"/>
                </a:solidFill>
              </a:rPr>
              <a:t>propose to revert to the April 2012 draft guidance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Clarify the definition and allow classifying into those that actively seek information and those that do not. 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Actively sought = solicited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Others = implied causality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700" dirty="0"/>
              <a:t>Longer term  - collect data to assess impact on signal detection</a:t>
            </a:r>
          </a:p>
          <a:p>
            <a:pPr marL="342900" lvl="1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>
                <a:solidFill>
                  <a:srgbClr val="002060"/>
                </a:solidFill>
              </a:rPr>
              <a:t>Workshop conducted in June 2013 </a:t>
            </a:r>
            <a:r>
              <a:rPr lang="en-GB" sz="1900" dirty="0" smtClean="0">
                <a:solidFill>
                  <a:srgbClr val="002060"/>
                </a:solidFill>
                <a:hlinkClick r:id="rId3"/>
              </a:rPr>
              <a:t>(@)</a:t>
            </a:r>
            <a:endParaRPr lang="en-GB" sz="1900" dirty="0">
              <a:solidFill>
                <a:srgbClr val="00206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540552" cy="9906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Patient Support Programs (PSP) / </a:t>
            </a:r>
            <a:r>
              <a:rPr lang="fr-FR" sz="2800" b="1" dirty="0" err="1" smtClean="0"/>
              <a:t>Market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Research</a:t>
            </a:r>
            <a:r>
              <a:rPr lang="fr-FR" sz="2800" b="1" dirty="0" smtClean="0"/>
              <a:t> (MR)</a:t>
            </a:r>
          </a:p>
        </p:txBody>
      </p:sp>
    </p:spTree>
    <p:extLst>
      <p:ext uri="{BB962C8B-B14F-4D97-AF65-F5344CB8AC3E}">
        <p14:creationId xmlns:p14="http://schemas.microsoft.com/office/powerpoint/2010/main" xmlns="" val="79998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contenu 2"/>
          <p:cNvSpPr>
            <a:spLocks noGrp="1"/>
          </p:cNvSpPr>
          <p:nvPr>
            <p:ph idx="4294967295"/>
          </p:nvPr>
        </p:nvSpPr>
        <p:spPr>
          <a:xfrm>
            <a:off x="381869" y="1628800"/>
            <a:ext cx="8228012" cy="4248125"/>
          </a:xfrm>
        </p:spPr>
        <p:txBody>
          <a:bodyPr/>
          <a:lstStyle/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Signal detection in </a:t>
            </a:r>
            <a:r>
              <a:rPr lang="en-US" sz="1800" dirty="0" err="1">
                <a:solidFill>
                  <a:srgbClr val="002060"/>
                </a:solidFill>
              </a:rPr>
              <a:t>Eudravigilance</a:t>
            </a:r>
            <a:r>
              <a:rPr lang="en-US" sz="1800" dirty="0">
                <a:solidFill>
                  <a:srgbClr val="002060"/>
                </a:solidFill>
              </a:rPr>
              <a:t> by the EMA and NCAs (Published and managed by the PRAC</a:t>
            </a:r>
            <a:r>
              <a:rPr lang="en-US" sz="1800" dirty="0" smtClean="0">
                <a:solidFill>
                  <a:srgbClr val="002060"/>
                </a:solidFill>
              </a:rPr>
              <a:t>)</a:t>
            </a:r>
            <a:endParaRPr lang="en-US" sz="1800" dirty="0">
              <a:solidFill>
                <a:srgbClr val="002060"/>
              </a:solidFill>
            </a:endParaRP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Information </a:t>
            </a:r>
            <a:r>
              <a:rPr lang="en-US" sz="1800" dirty="0">
                <a:solidFill>
                  <a:srgbClr val="002060"/>
                </a:solidFill>
              </a:rPr>
              <a:t>on “validated” signals, Emerging Safety Issues and the outcome of signal assessments should be exchanged between competent authorities and MAHs. </a:t>
            </a: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endParaRPr lang="en-US" sz="1200" dirty="0" smtClean="0">
              <a:solidFill>
                <a:srgbClr val="002060"/>
              </a:solidFill>
            </a:endParaRPr>
          </a:p>
          <a:p>
            <a:pPr marL="342900" lvl="1" indent="-342900" eaLnBrk="0" fontAlgn="base" hangingPunct="0">
              <a:lnSpc>
                <a:spcPct val="8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Requirements </a:t>
            </a:r>
            <a:r>
              <a:rPr lang="en-US" sz="1800" dirty="0">
                <a:solidFill>
                  <a:srgbClr val="002060"/>
                </a:solidFill>
              </a:rPr>
              <a:t>for the MAH 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To track and document all steps of signal detection and management, 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To report to competent authorities validated signal detected from </a:t>
            </a:r>
            <a:r>
              <a:rPr lang="en-US" sz="1600" dirty="0" err="1"/>
              <a:t>Eudravigilance</a:t>
            </a:r>
            <a:r>
              <a:rPr lang="en-US" sz="1600" dirty="0"/>
              <a:t> (2015) and emerging safety issues such as safety issues arising from the signal activity which impact B/R balance and/or have an implication for public health </a:t>
            </a:r>
          </a:p>
          <a:p>
            <a:pPr marL="542925" lvl="1" indent="-180975">
              <a:lnSpc>
                <a:spcPct val="8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To monitor </a:t>
            </a:r>
            <a:r>
              <a:rPr lang="en-US" sz="1600" dirty="0" err="1"/>
              <a:t>Eudravigilance</a:t>
            </a:r>
            <a:r>
              <a:rPr lang="en-US" sz="1600" dirty="0"/>
              <a:t> outputs (2015)</a:t>
            </a:r>
          </a:p>
          <a:p>
            <a:pPr marL="265113" indent="-265113" eaLnBrk="1" hangingPunct="1">
              <a:buFont typeface="Verdana" pitchFamily="34" charset="0"/>
              <a:buNone/>
            </a:pPr>
            <a:endParaRPr lang="en-US" sz="1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538163" lvl="1" indent="-236538" eaLnBrk="1" hangingPunct="1">
              <a:buFont typeface="Verdana" pitchFamily="34" charset="0"/>
              <a:buNone/>
            </a:pPr>
            <a:endParaRPr lang="en-US" sz="1200" dirty="0" smtClean="0"/>
          </a:p>
          <a:p>
            <a:pPr marL="538163" lvl="1" indent="-236538" eaLnBrk="1" hangingPunct="1">
              <a:buFont typeface="Verdana" pitchFamily="34" charset="0"/>
              <a:buNone/>
            </a:pPr>
            <a:endParaRPr lang="en-US" sz="1200" dirty="0" smtClean="0"/>
          </a:p>
          <a:p>
            <a:pPr marL="538163" lvl="1" indent="-236538" eaLnBrk="1" hangingPunct="1"/>
            <a:endParaRPr lang="en-US" sz="1200" dirty="0" smtClean="0"/>
          </a:p>
          <a:p>
            <a:pPr marL="538163" lvl="1" indent="-236538" eaLnBrk="1" hangingPunct="1">
              <a:buFont typeface="Verdana" pitchFamily="34" charset="0"/>
              <a:buNone/>
            </a:pPr>
            <a:endParaRPr lang="en-US" sz="1200" dirty="0" smtClean="0"/>
          </a:p>
          <a:p>
            <a:pPr marL="265113" indent="-265113" eaLnBrk="1" hangingPunct="1">
              <a:buFont typeface="Verdana" pitchFamily="34" charset="0"/>
              <a:buNone/>
            </a:pPr>
            <a:endParaRPr lang="en-US" dirty="0" smtClean="0"/>
          </a:p>
          <a:p>
            <a:pPr marL="538163" lvl="1" indent="-236538" eaLnBrk="1" hangingPunct="1"/>
            <a:endParaRPr lang="en-US" sz="1200" dirty="0" smtClean="0"/>
          </a:p>
          <a:p>
            <a:pPr marL="265113" indent="-265113" eaLnBrk="1" hangingPunct="1"/>
            <a:endParaRPr lang="en-US" dirty="0" smtClean="0"/>
          </a:p>
          <a:p>
            <a:pPr marL="715963" lvl="2" eaLnBrk="1" hangingPunct="1"/>
            <a:endParaRPr lang="en-US" sz="1400" dirty="0" smtClean="0"/>
          </a:p>
        </p:txBody>
      </p:sp>
      <p:sp>
        <p:nvSpPr>
          <p:cNvPr id="24579" name="Titre 1"/>
          <p:cNvSpPr txBox="1">
            <a:spLocks/>
          </p:cNvSpPr>
          <p:nvPr/>
        </p:nvSpPr>
        <p:spPr bwMode="auto">
          <a:xfrm>
            <a:off x="467544" y="692696"/>
            <a:ext cx="8018462" cy="5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2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Signal Detection and Management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5349150"/>
              </p:ext>
            </p:extLst>
          </p:nvPr>
        </p:nvGraphicFramePr>
        <p:xfrm>
          <a:off x="357212" y="5517232"/>
          <a:ext cx="8239125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9125"/>
              </a:tblGrid>
              <a:tr h="335281"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1600" b="1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</a:t>
                      </a:r>
                    </a:p>
                  </a:txBody>
                  <a:tcPr marL="91435" marR="91435" marT="45722" marB="45722">
                    <a:solidFill>
                      <a:srgbClr val="9ED3D7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Surveillance of web portal of National Competent Authority for any new signal posted.</a:t>
                      </a:r>
                    </a:p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b="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Integration of the new EV source of signal into signal management</a:t>
                      </a:r>
                      <a:r>
                        <a:rPr lang="en-US" sz="1600" b="0" baseline="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process of the company</a:t>
                      </a:r>
                      <a:endParaRPr lang="en-US" sz="1600" b="0" noProof="0" dirty="0" smtClean="0">
                        <a:solidFill>
                          <a:srgbClr val="4597A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1435" marR="91435" marT="45722" marB="45722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83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5"/>
          <p:cNvSpPr>
            <a:spLocks noGrp="1"/>
          </p:cNvSpPr>
          <p:nvPr>
            <p:ph type="title"/>
          </p:nvPr>
        </p:nvSpPr>
        <p:spPr bwMode="gray">
          <a:xfrm>
            <a:off x="627063" y="620713"/>
            <a:ext cx="7858125" cy="5048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PRAC - Signal management process</a:t>
            </a:r>
          </a:p>
        </p:txBody>
      </p:sp>
      <p:sp>
        <p:nvSpPr>
          <p:cNvPr id="25603" name="Textfeld 6">
            <a:hlinkClick r:id="rId3"/>
          </p:cNvPr>
          <p:cNvSpPr txBox="1">
            <a:spLocks noChangeArrowheads="1"/>
          </p:cNvSpPr>
          <p:nvPr/>
        </p:nvSpPr>
        <p:spPr bwMode="gray">
          <a:xfrm>
            <a:off x="6924675" y="6597352"/>
            <a:ext cx="15335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800">
                <a:hlinkClick r:id="rId4"/>
              </a:rPr>
              <a:t>Source: www.ema.europa.eu</a:t>
            </a:r>
            <a:endParaRPr lang="de-DE" sz="80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xmlns="" val="3904309124"/>
              </p:ext>
            </p:extLst>
          </p:nvPr>
        </p:nvGraphicFramePr>
        <p:xfrm>
          <a:off x="179512" y="1700808"/>
          <a:ext cx="85351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feld 4"/>
          <p:cNvSpPr txBox="1"/>
          <p:nvPr/>
        </p:nvSpPr>
        <p:spPr bwMode="gray">
          <a:xfrm>
            <a:off x="1400175" y="1671836"/>
            <a:ext cx="914400" cy="9144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en-US" b="1" dirty="0"/>
              <a:t>MSs</a:t>
            </a:r>
          </a:p>
          <a:p>
            <a:pPr>
              <a:defRPr/>
            </a:pPr>
            <a:r>
              <a:rPr lang="en-US" b="1" dirty="0"/>
              <a:t>EMA</a:t>
            </a:r>
          </a:p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[MAH]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25606" name="Textfeld 11"/>
          <p:cNvSpPr txBox="1">
            <a:spLocks noChangeArrowheads="1"/>
          </p:cNvSpPr>
          <p:nvPr/>
        </p:nvSpPr>
        <p:spPr bwMode="gray">
          <a:xfrm>
            <a:off x="3276600" y="167818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MSs</a:t>
            </a:r>
          </a:p>
          <a:p>
            <a:pPr algn="ctr" eaLnBrk="1" hangingPunct="1"/>
            <a:r>
              <a:rPr lang="en-US" b="1"/>
              <a:t>EMA</a:t>
            </a:r>
          </a:p>
        </p:txBody>
      </p:sp>
      <p:sp>
        <p:nvSpPr>
          <p:cNvPr id="25607" name="Textfeld 12"/>
          <p:cNvSpPr txBox="1">
            <a:spLocks noChangeArrowheads="1"/>
          </p:cNvSpPr>
          <p:nvPr/>
        </p:nvSpPr>
        <p:spPr bwMode="gray">
          <a:xfrm>
            <a:off x="6229350" y="167818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/>
              <a:t>PRAC</a:t>
            </a:r>
          </a:p>
        </p:txBody>
      </p:sp>
      <p:sp>
        <p:nvSpPr>
          <p:cNvPr id="25608" name="Pfeil nach rechts 8"/>
          <p:cNvSpPr>
            <a:spLocks noChangeArrowheads="1"/>
          </p:cNvSpPr>
          <p:nvPr/>
        </p:nvSpPr>
        <p:spPr bwMode="auto">
          <a:xfrm>
            <a:off x="360363" y="2729111"/>
            <a:ext cx="2735262" cy="581025"/>
          </a:xfrm>
          <a:prstGeom prst="rightArrow">
            <a:avLst>
              <a:gd name="adj1" fmla="val 50000"/>
              <a:gd name="adj2" fmla="val 50019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/>
          </a:p>
        </p:txBody>
      </p:sp>
      <p:sp>
        <p:nvSpPr>
          <p:cNvPr id="25609" name="Pfeil nach rechts 14"/>
          <p:cNvSpPr>
            <a:spLocks noChangeArrowheads="1"/>
          </p:cNvSpPr>
          <p:nvPr/>
        </p:nvSpPr>
        <p:spPr bwMode="auto">
          <a:xfrm>
            <a:off x="3206750" y="2729111"/>
            <a:ext cx="1298575" cy="581025"/>
          </a:xfrm>
          <a:prstGeom prst="right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/>
          </a:p>
        </p:txBody>
      </p:sp>
      <p:sp>
        <p:nvSpPr>
          <p:cNvPr id="25610" name="Pfeil nach rechts 15"/>
          <p:cNvSpPr>
            <a:spLocks noChangeArrowheads="1"/>
          </p:cNvSpPr>
          <p:nvPr/>
        </p:nvSpPr>
        <p:spPr bwMode="auto">
          <a:xfrm>
            <a:off x="4573588" y="2729111"/>
            <a:ext cx="4103687" cy="581025"/>
          </a:xfrm>
          <a:prstGeom prst="rightArrow">
            <a:avLst>
              <a:gd name="adj1" fmla="val 50000"/>
              <a:gd name="adj2" fmla="val 49996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06838" y="1484785"/>
            <a:ext cx="1446213" cy="2918940"/>
          </a:xfrm>
          <a:prstGeom prst="rect">
            <a:avLst/>
          </a:prstGeom>
          <a:solidFill>
            <a:srgbClr val="FFFF00">
              <a:alpha val="37000"/>
            </a:srgbClr>
          </a:solidFill>
          <a:ln w="28575">
            <a:solidFill>
              <a:schemeClr val="tx1">
                <a:lumMod val="95000"/>
                <a:lumOff val="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 dirty="0"/>
          </a:p>
        </p:txBody>
      </p:sp>
      <p:sp>
        <p:nvSpPr>
          <p:cNvPr id="12" name="ZoneTexte 26"/>
          <p:cNvSpPr txBox="1">
            <a:spLocks noChangeArrowheads="1"/>
          </p:cNvSpPr>
          <p:nvPr/>
        </p:nvSpPr>
        <p:spPr bwMode="auto">
          <a:xfrm>
            <a:off x="4494262" y="1494309"/>
            <a:ext cx="13795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1400" dirty="0">
                <a:solidFill>
                  <a:srgbClr val="C00000"/>
                </a:solidFill>
              </a:rPr>
              <a:t>List of confirmed signals published</a:t>
            </a:r>
            <a:br>
              <a:rPr lang="en-GB" sz="1400" dirty="0">
                <a:solidFill>
                  <a:srgbClr val="C00000"/>
                </a:solidFill>
              </a:rPr>
            </a:br>
            <a:r>
              <a:rPr lang="en-GB" sz="1100" dirty="0">
                <a:solidFill>
                  <a:srgbClr val="C00000"/>
                </a:solidFill>
              </a:rPr>
              <a:t>n=144</a:t>
            </a:r>
            <a:br>
              <a:rPr lang="en-GB" sz="1100" dirty="0">
                <a:solidFill>
                  <a:srgbClr val="C00000"/>
                </a:solidFill>
              </a:rPr>
            </a:br>
            <a:r>
              <a:rPr lang="en-GB" sz="1100" dirty="0">
                <a:solidFill>
                  <a:srgbClr val="C00000"/>
                </a:solidFill>
              </a:rPr>
              <a:t>Feb 2014</a:t>
            </a:r>
            <a:endParaRPr lang="en-GB" sz="1400" dirty="0">
              <a:solidFill>
                <a:srgbClr val="C00000"/>
              </a:solidFill>
            </a:endParaRPr>
          </a:p>
        </p:txBody>
      </p:sp>
      <p:grpSp>
        <p:nvGrpSpPr>
          <p:cNvPr id="13" name="Groupe 10"/>
          <p:cNvGrpSpPr>
            <a:grpSpLocks/>
          </p:cNvGrpSpPr>
          <p:nvPr/>
        </p:nvGrpSpPr>
        <p:grpSpPr bwMode="auto">
          <a:xfrm rot="10800000">
            <a:off x="4733925" y="5661248"/>
            <a:ext cx="1743075" cy="685800"/>
            <a:chOff x="6291746" y="1791522"/>
            <a:chExt cx="1165138" cy="466055"/>
          </a:xfrm>
        </p:grpSpPr>
        <p:sp>
          <p:nvSpPr>
            <p:cNvPr id="14" name="Chevron 13"/>
            <p:cNvSpPr/>
            <p:nvPr/>
          </p:nvSpPr>
          <p:spPr>
            <a:xfrm>
              <a:off x="6291746" y="1791522"/>
              <a:ext cx="1165138" cy="466055"/>
            </a:xfrm>
            <a:prstGeom prst="chevron">
              <a:avLst/>
            </a:prstGeom>
            <a:solidFill>
              <a:schemeClr val="accent3">
                <a:lumMod val="75000"/>
                <a:alpha val="67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4"/>
            <p:cNvSpPr/>
            <p:nvPr/>
          </p:nvSpPr>
          <p:spPr>
            <a:xfrm rot="10800000">
              <a:off x="6525198" y="1791522"/>
              <a:ext cx="698234" cy="466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 rot="10800000">
            <a:off x="6686548" y="5661248"/>
            <a:ext cx="1771652" cy="685805"/>
            <a:chOff x="6291746" y="1791522"/>
            <a:chExt cx="1165138" cy="466055"/>
          </a:xfrm>
          <a:solidFill>
            <a:schemeClr val="accent3">
              <a:lumMod val="75000"/>
              <a:alpha val="67000"/>
            </a:schemeClr>
          </a:solidFill>
        </p:grpSpPr>
        <p:sp>
          <p:nvSpPr>
            <p:cNvPr id="17" name="Chevron 16"/>
            <p:cNvSpPr/>
            <p:nvPr/>
          </p:nvSpPr>
          <p:spPr>
            <a:xfrm>
              <a:off x="6291746" y="1791522"/>
              <a:ext cx="1165138" cy="46605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 rot="10800000">
              <a:off x="6524774" y="1838126"/>
              <a:ext cx="699083" cy="37284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008" tIns="20003" rIns="20003" bIns="20003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500" b="1" dirty="0">
                  <a:solidFill>
                    <a:schemeClr val="bg1"/>
                  </a:solidFill>
                </a:rPr>
                <a:t>Opinion Position</a:t>
              </a:r>
            </a:p>
          </p:txBody>
        </p:sp>
      </p:grpSp>
      <p:sp>
        <p:nvSpPr>
          <p:cNvPr id="19" name="Pfeil nach rechts 15"/>
          <p:cNvSpPr/>
          <p:nvPr/>
        </p:nvSpPr>
        <p:spPr bwMode="auto">
          <a:xfrm rot="10800000">
            <a:off x="4707730" y="5085184"/>
            <a:ext cx="1795463" cy="581025"/>
          </a:xfrm>
          <a:prstGeom prst="rightArrow">
            <a:avLst/>
          </a:prstGeom>
          <a:solidFill>
            <a:schemeClr val="accent3">
              <a:lumMod val="75000"/>
              <a:alpha val="46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US" dirty="0" err="1">
              <a:solidFill>
                <a:schemeClr val="tx1">
                  <a:alpha val="67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feld 12"/>
          <p:cNvSpPr txBox="1"/>
          <p:nvPr/>
        </p:nvSpPr>
        <p:spPr bwMode="gray">
          <a:xfrm>
            <a:off x="7086600" y="4902175"/>
            <a:ext cx="1525588" cy="327025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CHMP/ </a:t>
            </a: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CMDh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feld 12"/>
          <p:cNvSpPr txBox="1"/>
          <p:nvPr/>
        </p:nvSpPr>
        <p:spPr bwMode="gray">
          <a:xfrm>
            <a:off x="5364088" y="4976912"/>
            <a:ext cx="914400" cy="468312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EC</a:t>
            </a:r>
          </a:p>
        </p:txBody>
      </p:sp>
      <p:sp>
        <p:nvSpPr>
          <p:cNvPr id="22" name="Flèche à angle droit 21"/>
          <p:cNvSpPr/>
          <p:nvPr/>
        </p:nvSpPr>
        <p:spPr>
          <a:xfrm rot="16200000" flipH="1">
            <a:off x="6673850" y="3213100"/>
            <a:ext cx="2406650" cy="2381250"/>
          </a:xfrm>
          <a:prstGeom prst="bentUpArrow">
            <a:avLst>
              <a:gd name="adj1" fmla="val 12999"/>
              <a:gd name="adj2" fmla="val 10023"/>
              <a:gd name="adj3" fmla="val 11006"/>
            </a:avLst>
          </a:prstGeom>
          <a:solidFill>
            <a:schemeClr val="accent3">
              <a:lumMod val="75000"/>
              <a:alpha val="46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>
              <a:solidFill>
                <a:schemeClr val="tx1">
                  <a:alpha val="67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48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3363" y="1545183"/>
            <a:ext cx="8713788" cy="3756025"/>
          </a:xfrm>
          <a:prstGeom prst="rect">
            <a:avLst/>
          </a:prstGeom>
          <a:solidFill>
            <a:srgbClr val="E7EE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Titre 1"/>
          <p:cNvSpPr>
            <a:spLocks noGrp="1"/>
          </p:cNvSpPr>
          <p:nvPr>
            <p:ph type="title"/>
          </p:nvPr>
        </p:nvSpPr>
        <p:spPr>
          <a:xfrm>
            <a:off x="627063" y="382588"/>
            <a:ext cx="7939087" cy="841375"/>
          </a:xfrm>
        </p:spPr>
        <p:txBody>
          <a:bodyPr/>
          <a:lstStyle/>
          <a:p>
            <a:r>
              <a:rPr lang="en-US" smtClean="0"/>
              <a:t>PRAC - Signal / Recommendations</a:t>
            </a:r>
            <a:endParaRPr lang="fr-FR" smtClean="0"/>
          </a:p>
        </p:txBody>
      </p:sp>
      <p:sp>
        <p:nvSpPr>
          <p:cNvPr id="26628" name="Espace réservé du contenu 2"/>
          <p:cNvSpPr>
            <a:spLocks noGrp="1"/>
          </p:cNvSpPr>
          <p:nvPr>
            <p:ph idx="1"/>
          </p:nvPr>
        </p:nvSpPr>
        <p:spPr>
          <a:xfrm>
            <a:off x="422995" y="5394051"/>
            <a:ext cx="8353425" cy="1008063"/>
          </a:xfrm>
        </p:spPr>
        <p:txBody>
          <a:bodyPr>
            <a:normAutofit fontScale="85000" lnSpcReduction="20000"/>
          </a:bodyPr>
          <a:lstStyle/>
          <a:p>
            <a:pPr marL="342900" lvl="1" eaLnBrk="0" fontAlgn="base" hangingPunct="0">
              <a:lnSpc>
                <a:spcPct val="9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2100" dirty="0">
                <a:solidFill>
                  <a:srgbClr val="002060"/>
                </a:solidFill>
              </a:rPr>
              <a:t>EMA </a:t>
            </a:r>
            <a:r>
              <a:rPr lang="en-US" sz="2100" dirty="0" smtClean="0">
                <a:solidFill>
                  <a:srgbClr val="002060"/>
                </a:solidFill>
              </a:rPr>
              <a:t>publications</a:t>
            </a:r>
          </a:p>
          <a:p>
            <a:pPr marL="542925" lvl="1" indent="-180975">
              <a:lnSpc>
                <a:spcPct val="9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800" dirty="0" smtClean="0"/>
              <a:t>PRAC recommendations on safety signals</a:t>
            </a:r>
          </a:p>
          <a:p>
            <a:pPr marL="712788" lvl="2" indent="-176213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  <a:tabLst>
                <a:tab pos="273050" algn="l"/>
              </a:tabLst>
              <a:defRPr/>
            </a:pPr>
            <a:r>
              <a:rPr lang="en-US" sz="1900" dirty="0" smtClean="0"/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MAHs to keep informed about the PRAC recommendations concerning their products.</a:t>
            </a:r>
          </a:p>
          <a:p>
            <a:pPr marL="542925" lvl="1" indent="-180975">
              <a:lnSpc>
                <a:spcPct val="9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800" dirty="0"/>
              <a:t>A cumulative list of all signals per product discussed at the PRAC since September 2012</a:t>
            </a:r>
          </a:p>
          <a:p>
            <a:pPr lvl="1"/>
            <a:endParaRPr lang="fr-FR" sz="1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17863" y="1612602"/>
            <a:ext cx="2033587" cy="585788"/>
          </a:xfrm>
          <a:prstGeom prst="rect">
            <a:avLst/>
          </a:prstGeom>
          <a:solidFill>
            <a:srgbClr val="CBDBEA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444492"/>
                </a:solidFill>
              </a:rPr>
              <a:t>PRAC Signal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444492"/>
                </a:solidFill>
              </a:rPr>
              <a:t>Recommendations </a:t>
            </a:r>
            <a:endParaRPr lang="fr-FR" sz="1600" dirty="0"/>
          </a:p>
        </p:txBody>
      </p:sp>
      <p:sp>
        <p:nvSpPr>
          <p:cNvPr id="8" name="Rectangle 7"/>
          <p:cNvSpPr/>
          <p:nvPr/>
        </p:nvSpPr>
        <p:spPr>
          <a:xfrm>
            <a:off x="395536" y="2270718"/>
            <a:ext cx="3096344" cy="338554"/>
          </a:xfrm>
          <a:prstGeom prst="rect">
            <a:avLst/>
          </a:prstGeom>
          <a:solidFill>
            <a:srgbClr val="E7EEF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444492"/>
                </a:solidFill>
              </a:rPr>
              <a:t>Supply Additional Information 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84213" y="3552527"/>
            <a:ext cx="2206625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444492"/>
                </a:solidFill>
              </a:rPr>
              <a:t>actionable directly by the MAHs concerned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5664224" y="2313882"/>
            <a:ext cx="2038951" cy="338554"/>
          </a:xfrm>
          <a:prstGeom prst="rect">
            <a:avLst/>
          </a:prstGeom>
          <a:solidFill>
            <a:srgbClr val="E7EEF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rgbClr val="444492"/>
                </a:solidFill>
              </a:rPr>
              <a:t>Regulatory Action </a:t>
            </a:r>
            <a:endParaRPr lang="fr-FR" sz="1600" b="1" dirty="0"/>
          </a:p>
        </p:txBody>
      </p:sp>
      <p:sp>
        <p:nvSpPr>
          <p:cNvPr id="12" name="Rectangle 11"/>
          <p:cNvSpPr/>
          <p:nvPr/>
        </p:nvSpPr>
        <p:spPr>
          <a:xfrm>
            <a:off x="4025900" y="3584277"/>
            <a:ext cx="1614488" cy="585788"/>
          </a:xfrm>
          <a:prstGeom prst="rect">
            <a:avLst/>
          </a:prstGeom>
          <a:solidFill>
            <a:srgbClr val="CBDBEA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444492"/>
                </a:solidFill>
                <a:latin typeface="Arial"/>
                <a:cs typeface="Arial"/>
              </a:rPr>
              <a:t>CHMP </a:t>
            </a:r>
          </a:p>
          <a:p>
            <a:pPr>
              <a:defRPr/>
            </a:pPr>
            <a:r>
              <a:rPr lang="en-US" sz="1600" kern="0" dirty="0">
                <a:solidFill>
                  <a:srgbClr val="444492"/>
                </a:solidFill>
                <a:latin typeface="Arial"/>
                <a:cs typeface="Arial"/>
              </a:rPr>
              <a:t>Endorsement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4340225" y="4612977"/>
            <a:ext cx="3754438" cy="5857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444492"/>
                </a:solidFill>
              </a:rPr>
              <a:t>MAHs are </a:t>
            </a:r>
            <a:r>
              <a:rPr lang="en-US" sz="1600" b="1" kern="0" dirty="0">
                <a:solidFill>
                  <a:srgbClr val="444492"/>
                </a:solidFill>
              </a:rPr>
              <a:t>expected to take action</a:t>
            </a:r>
            <a:r>
              <a:rPr lang="en-US" sz="1600" kern="0" dirty="0">
                <a:solidFill>
                  <a:srgbClr val="444492"/>
                </a:solidFill>
              </a:rPr>
              <a:t> according to the recommendations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7148513" y="3584277"/>
            <a:ext cx="1428750" cy="585788"/>
          </a:xfrm>
          <a:prstGeom prst="rect">
            <a:avLst/>
          </a:prstGeom>
          <a:solidFill>
            <a:srgbClr val="CBDBEA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 err="1">
                <a:solidFill>
                  <a:srgbClr val="444492"/>
                </a:solidFill>
                <a:latin typeface="Arial"/>
                <a:cs typeface="Arial"/>
              </a:rPr>
              <a:t>CMDh</a:t>
            </a:r>
            <a:endParaRPr lang="en-US" sz="1600" kern="0" dirty="0">
              <a:solidFill>
                <a:srgbClr val="444492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1600" kern="0" dirty="0">
                <a:solidFill>
                  <a:srgbClr val="444492"/>
                </a:solidFill>
                <a:latin typeface="Arial"/>
                <a:cs typeface="Arial"/>
              </a:rPr>
              <a:t>Endorsement</a:t>
            </a:r>
            <a:endParaRPr lang="fr-FR" sz="1600" dirty="0"/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 flipH="1">
            <a:off x="4854626" y="2704791"/>
            <a:ext cx="785268" cy="773193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7590933" y="2704791"/>
            <a:ext cx="322863" cy="765083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7473950" y="4193261"/>
            <a:ext cx="0" cy="336607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4833144" y="4198240"/>
            <a:ext cx="0" cy="331628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1966572" y="2693877"/>
            <a:ext cx="1" cy="789305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14" name="Rectangle 13"/>
          <p:cNvSpPr/>
          <p:nvPr/>
        </p:nvSpPr>
        <p:spPr>
          <a:xfrm>
            <a:off x="6904038" y="2822277"/>
            <a:ext cx="1879600" cy="5238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4492"/>
                </a:solidFill>
                <a:latin typeface="Arial"/>
                <a:cs typeface="Arial"/>
              </a:rPr>
              <a:t>nationally </a:t>
            </a:r>
            <a:r>
              <a:rPr lang="en-US" sz="1400" kern="0" dirty="0" err="1">
                <a:solidFill>
                  <a:srgbClr val="444492"/>
                </a:solidFill>
                <a:latin typeface="Arial"/>
                <a:cs typeface="Arial"/>
              </a:rPr>
              <a:t>authorised</a:t>
            </a:r>
            <a:r>
              <a:rPr lang="en-US" sz="1400" kern="0" dirty="0">
                <a:solidFill>
                  <a:srgbClr val="444492"/>
                </a:solidFill>
                <a:latin typeface="Arial"/>
                <a:cs typeface="Arial"/>
              </a:rPr>
              <a:t> medicines 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4340225" y="2838152"/>
            <a:ext cx="2095500" cy="5222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444492"/>
                </a:solidFill>
                <a:latin typeface="Arial"/>
                <a:cs typeface="Arial"/>
              </a:rPr>
              <a:t>centrally </a:t>
            </a:r>
            <a:r>
              <a:rPr lang="en-US" sz="1400" kern="0" dirty="0" err="1">
                <a:solidFill>
                  <a:srgbClr val="444492"/>
                </a:solidFill>
                <a:latin typeface="Arial"/>
                <a:cs typeface="Arial"/>
              </a:rPr>
              <a:t>authorised</a:t>
            </a:r>
            <a:r>
              <a:rPr lang="en-US" sz="1400" kern="0" dirty="0">
                <a:solidFill>
                  <a:srgbClr val="444492"/>
                </a:solidFill>
                <a:latin typeface="Arial"/>
                <a:cs typeface="Arial"/>
              </a:rPr>
              <a:t> medicines </a:t>
            </a:r>
            <a:endParaRPr lang="fr-FR" sz="1400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2915815" y="2061673"/>
            <a:ext cx="302084" cy="13598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5329145" y="2149692"/>
            <a:ext cx="335079" cy="164190"/>
          </a:xfrm>
          <a:prstGeom prst="line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26663" name="Textfeld 7">
            <a:hlinkClick r:id="rId2"/>
          </p:cNvPr>
          <p:cNvSpPr txBox="1">
            <a:spLocks noChangeArrowheads="1"/>
          </p:cNvSpPr>
          <p:nvPr/>
        </p:nvSpPr>
        <p:spPr bwMode="gray">
          <a:xfrm>
            <a:off x="5341938" y="6422727"/>
            <a:ext cx="32353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de-DE" sz="800" dirty="0"/>
              <a:t>Source: </a:t>
            </a:r>
            <a:r>
              <a:rPr lang="en-US" sz="800" dirty="0">
                <a:hlinkClick r:id="rId3"/>
              </a:rPr>
              <a:t>EMA webpage – Signal Management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35037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567408"/>
            <a:ext cx="8532812" cy="4309864"/>
          </a:xfrm>
        </p:spPr>
        <p:txBody>
          <a:bodyPr>
            <a:normAutofit fontScale="77500" lnSpcReduction="20000"/>
          </a:bodyPr>
          <a:lstStyle/>
          <a:p>
            <a:pPr marL="342900" lvl="1" indent="-3429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2100" dirty="0">
                <a:solidFill>
                  <a:srgbClr val="002060"/>
                </a:solidFill>
              </a:rPr>
              <a:t>Scope amended </a:t>
            </a:r>
          </a:p>
          <a:p>
            <a:pPr marL="542925" lvl="1" indent="-180975">
              <a:lnSpc>
                <a:spcPct val="13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900" dirty="0"/>
              <a:t>Analysis of the </a:t>
            </a:r>
            <a:r>
              <a:rPr lang="en-GB" sz="1900" u="sng" dirty="0"/>
              <a:t>Benefit –Risk (B/R) </a:t>
            </a:r>
            <a:r>
              <a:rPr lang="en-GB" sz="1900" dirty="0"/>
              <a:t>balance of a medicinal product with cumulative review of safety issues, rather than a detailed listing of individual case reports in a period.</a:t>
            </a:r>
          </a:p>
          <a:p>
            <a:pPr marL="542925" lvl="1" indent="-180975">
              <a:lnSpc>
                <a:spcPct val="13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900" dirty="0"/>
              <a:t>New concept of </a:t>
            </a:r>
            <a:r>
              <a:rPr lang="en-GB" sz="1900" u="sng" dirty="0"/>
              <a:t>ICH E2C(R2)</a:t>
            </a:r>
            <a:r>
              <a:rPr lang="en-GB" sz="1900" dirty="0"/>
              <a:t> implemented in EEA</a:t>
            </a: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2100" dirty="0">
                <a:solidFill>
                  <a:srgbClr val="002060"/>
                </a:solidFill>
              </a:rPr>
              <a:t>Requirements for PSUR proportional to the risks : Not necessary for low risk products </a:t>
            </a:r>
          </a:p>
          <a:p>
            <a:pPr marL="542925" lvl="1" indent="-180975">
              <a:lnSpc>
                <a:spcPct val="13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900" dirty="0"/>
              <a:t>Generics/Well-established use products/ Traditional herbal products</a:t>
            </a:r>
            <a:endParaRPr lang="en-US" sz="1900" dirty="0"/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2100" dirty="0">
                <a:solidFill>
                  <a:srgbClr val="002060"/>
                </a:solidFill>
              </a:rPr>
              <a:t>EU Reference Dates and frequency (EURD) list  </a:t>
            </a:r>
          </a:p>
          <a:p>
            <a:pPr marL="542925" lvl="1" indent="-180975">
              <a:lnSpc>
                <a:spcPct val="13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900" dirty="0"/>
              <a:t>List of substances and combinations of active substances, identify PSURs to be submitted in accordance with the EURD as determined by the CHMP and </a:t>
            </a:r>
            <a:r>
              <a:rPr lang="en-US" sz="1900" dirty="0" err="1"/>
              <a:t>CMDh</a:t>
            </a:r>
            <a:r>
              <a:rPr lang="en-US" sz="1900" dirty="0"/>
              <a:t> following consultation with PRAC. </a:t>
            </a: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2100" dirty="0">
                <a:solidFill>
                  <a:srgbClr val="002060"/>
                </a:solidFill>
              </a:rPr>
              <a:t>Frequency of PSUR/ PBRER specified in the Marketing Authorization or in EURD list</a:t>
            </a:r>
            <a:endParaRPr lang="en-US" sz="2100" dirty="0">
              <a:solidFill>
                <a:srgbClr val="002060"/>
              </a:solidFill>
            </a:endParaRPr>
          </a:p>
          <a:p>
            <a:pPr marL="542925" lvl="1" indent="-180975">
              <a:lnSpc>
                <a:spcPct val="13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900" dirty="0"/>
              <a:t>Variation Required</a:t>
            </a:r>
          </a:p>
          <a:p>
            <a:pPr marL="711200" lvl="2" indent="-177800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 case the PSUR cycle is stated in the MA and to align the MA in line with EURD list</a:t>
            </a:r>
            <a:endParaRPr lang="en-GB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11200" lvl="2" indent="-177800" eaLnBrk="1" hangingPunct="1"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8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generics remove a previous standard PSUR statement or to align with EURD list</a:t>
            </a:r>
            <a:endParaRPr lang="en-US" sz="23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51" name="Titre 1"/>
          <p:cNvSpPr txBox="1">
            <a:spLocks/>
          </p:cNvSpPr>
          <p:nvPr/>
        </p:nvSpPr>
        <p:spPr bwMode="auto">
          <a:xfrm>
            <a:off x="554038" y="279400"/>
            <a:ext cx="81629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100"/>
              </a:lnSpc>
            </a:pPr>
            <a:r>
              <a:rPr lang="en-US" sz="2800" b="1">
                <a:solidFill>
                  <a:srgbClr val="989898"/>
                </a:solidFill>
              </a:rPr>
              <a:t>New PSUR / PBRER – </a:t>
            </a:r>
          </a:p>
          <a:p>
            <a:pPr eaLnBrk="1" hangingPunct="1">
              <a:lnSpc>
                <a:spcPts val="3100"/>
              </a:lnSpc>
            </a:pPr>
            <a:r>
              <a:rPr lang="en-US" sz="2800" b="1">
                <a:solidFill>
                  <a:srgbClr val="989898"/>
                </a:solidFill>
              </a:rPr>
              <a:t>Periodic Benefit Risk Evaluation Report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01120"/>
              </p:ext>
            </p:extLst>
          </p:nvPr>
        </p:nvGraphicFramePr>
        <p:xfrm>
          <a:off x="554038" y="5730875"/>
          <a:ext cx="8266112" cy="938213"/>
        </p:xfrm>
        <a:graphic>
          <a:graphicData uri="http://schemas.openxmlformats.org/drawingml/2006/table">
            <a:tbl>
              <a:tblPr/>
              <a:tblGrid>
                <a:gridCol w="826611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Industry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challenges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19" marR="91419" marT="45548" marB="455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New Benefit sections : Contribution by Medical functions not involved previously </a:t>
                      </a:r>
                    </a:p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PSUR/ PBRER Planning and organization strategy was revised globally and locally  </a:t>
                      </a:r>
                    </a:p>
                  </a:txBody>
                  <a:tcPr marL="91419" marR="91419" marT="45548" marB="4554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11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620713"/>
            <a:ext cx="8676457" cy="444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kern="1200" dirty="0"/>
              <a:t>EU Renewals </a:t>
            </a:r>
            <a:r>
              <a:rPr lang="en-US" sz="3200" b="1" kern="1200" dirty="0" smtClean="0"/>
              <a:t/>
            </a:r>
            <a:br>
              <a:rPr lang="en-US" sz="3200" b="1" kern="1200" dirty="0" smtClean="0"/>
            </a:br>
            <a:r>
              <a:rPr lang="en-US" sz="3200" b="1" kern="1200" dirty="0" smtClean="0"/>
              <a:t>Addendum </a:t>
            </a:r>
            <a:r>
              <a:rPr lang="en-US" sz="3200" b="1" kern="1200" dirty="0"/>
              <a:t>to Clinical Overview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001845"/>
              </p:ext>
            </p:extLst>
          </p:nvPr>
        </p:nvGraphicFramePr>
        <p:xfrm>
          <a:off x="263700" y="5445224"/>
          <a:ext cx="8010152" cy="970917"/>
        </p:xfrm>
        <a:graphic>
          <a:graphicData uri="http://schemas.openxmlformats.org/drawingml/2006/table">
            <a:tbl>
              <a:tblPr/>
              <a:tblGrid>
                <a:gridCol w="8010152"/>
              </a:tblGrid>
              <a:tr h="258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Industry 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challenges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Calibri" pitchFamily="34" charset="0"/>
                      </a:endParaRP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635671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Anticipate the renewal submission package</a:t>
                      </a:r>
                    </a:p>
                    <a:p>
                      <a:pPr marL="177800" marR="0" lvl="0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New systematic requirement of the ACO has led to formalize the ACO management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process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2331650"/>
              </p:ext>
            </p:extLst>
          </p:nvPr>
        </p:nvGraphicFramePr>
        <p:xfrm>
          <a:off x="828477" y="3634903"/>
          <a:ext cx="7546975" cy="1738313"/>
        </p:xfrm>
        <a:graphic>
          <a:graphicData uri="http://schemas.openxmlformats.org/drawingml/2006/table">
            <a:tbl>
              <a:tblPr/>
              <a:tblGrid>
                <a:gridCol w="1017588"/>
                <a:gridCol w="6529387"/>
              </a:tblGrid>
              <a:tr h="173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6D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6D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48" marR="91448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48" marR="91448" marT="45721" marB="4572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7429" name="AutoShape 18"/>
          <p:cNvSpPr>
            <a:spLocks noChangeArrowheads="1"/>
          </p:cNvSpPr>
          <p:nvPr/>
        </p:nvSpPr>
        <p:spPr bwMode="auto">
          <a:xfrm>
            <a:off x="1004690" y="3701578"/>
            <a:ext cx="7269162" cy="1527175"/>
          </a:xfrm>
          <a:prstGeom prst="rightArrow">
            <a:avLst>
              <a:gd name="adj1" fmla="val 88997"/>
              <a:gd name="adj2" fmla="val 24154"/>
            </a:avLst>
          </a:prstGeom>
          <a:gradFill rotWithShape="1">
            <a:gsLst>
              <a:gs pos="0">
                <a:srgbClr val="D9FFFF"/>
              </a:gs>
              <a:gs pos="100000">
                <a:srgbClr val="00FFFF"/>
              </a:gs>
            </a:gsLst>
            <a:lin ang="0" scaled="1"/>
          </a:gradFill>
          <a:ln>
            <a:noFill/>
          </a:ln>
          <a:effectLst>
            <a:prstShdw prst="shdw17" dist="17961" dir="2700000">
              <a:srgbClr val="009999"/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0000" bIns="90000" anchor="ctr"/>
          <a:lstStyle/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b="1" dirty="0">
                <a:solidFill>
                  <a:srgbClr val="4597A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Renewal</a:t>
            </a:r>
            <a:r>
              <a:rPr lang="en-US" sz="15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incl. CES+           </a:t>
            </a:r>
            <a:r>
              <a:rPr lang="en-US" sz="1500" b="1" dirty="0">
                <a:solidFill>
                  <a:srgbClr val="4597A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Renewa</a:t>
            </a:r>
            <a:r>
              <a:rPr lang="en-US" sz="1500" b="1" dirty="0">
                <a:solidFill>
                  <a:srgbClr val="4597A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incl. ACO with expert statement </a:t>
            </a:r>
          </a:p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PSRs* when needed +     No more PSRs</a:t>
            </a:r>
          </a:p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Literature ref                     Literature ref +</a:t>
            </a:r>
          </a:p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                                            Summary of PSMF</a:t>
            </a:r>
          </a:p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                                            RMP when needed </a:t>
            </a:r>
          </a:p>
          <a:p>
            <a:pPr marL="0" lvl="2" indent="3175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5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                                            History of PV inspection and summary of non compliance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2662040" y="3412653"/>
            <a:ext cx="1206500" cy="20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190500" lvl="2" indent="-187325" algn="ctr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sz="1200" dirty="0">
                <a:solidFill>
                  <a:srgbClr val="006492"/>
                </a:solidFill>
                <a:latin typeface="+mn-lt"/>
                <a:cs typeface="+mj-cs"/>
              </a:rPr>
              <a:t>2/21 Jul 2012</a:t>
            </a:r>
          </a:p>
        </p:txBody>
      </p:sp>
      <p:cxnSp>
        <p:nvCxnSpPr>
          <p:cNvPr id="19" name="Connecteur droit 18"/>
          <p:cNvCxnSpPr/>
          <p:nvPr/>
        </p:nvCxnSpPr>
        <p:spPr>
          <a:xfrm flipH="1">
            <a:off x="2860477" y="3634903"/>
            <a:ext cx="0" cy="166528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5" name="Rectangle 4"/>
          <p:cNvSpPr>
            <a:spLocks noChangeArrowheads="1"/>
          </p:cNvSpPr>
          <p:nvPr/>
        </p:nvSpPr>
        <p:spPr bwMode="auto">
          <a:xfrm>
            <a:off x="179512" y="6534547"/>
            <a:ext cx="7954963" cy="246062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/>
              <a:t>* </a:t>
            </a:r>
            <a:r>
              <a:rPr lang="en-US" sz="1000" i="1" dirty="0" smtClean="0"/>
              <a:t>PSR: considered </a:t>
            </a:r>
            <a:r>
              <a:rPr lang="en-US" sz="1000" i="1" dirty="0"/>
              <a:t>abbreviation PSR for PSUR, PSUR addendum, Summary Bridging Report and line listing</a:t>
            </a:r>
            <a:endParaRPr lang="fr-FR" sz="1000" dirty="0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634802" y="1638275"/>
            <a:ext cx="7810500" cy="18748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eaLnBrk="0" fontAlgn="base" hangingPunct="0"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dirty="0">
                <a:solidFill>
                  <a:srgbClr val="002060"/>
                </a:solidFill>
              </a:rPr>
              <a:t>Renewal submission </a:t>
            </a:r>
            <a:r>
              <a:rPr lang="en-US" dirty="0">
                <a:solidFill>
                  <a:srgbClr val="002060"/>
                </a:solidFill>
                <a:sym typeface="Wingdings" pitchFamily="2" charset="2"/>
              </a:rPr>
              <a:t>at least 9 months before expiry </a:t>
            </a:r>
          </a:p>
          <a:p>
            <a:pPr marL="542925" lvl="1" indent="-180975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>
                <a:sym typeface="Wingdings" pitchFamily="2" charset="2"/>
              </a:rPr>
              <a:t>Package consolidated quality, safety and efficacy, including all variations</a:t>
            </a:r>
            <a:endParaRPr lang="fr-FR" sz="1500" dirty="0">
              <a:sym typeface="Wingdings" pitchFamily="2" charset="2"/>
            </a:endParaRPr>
          </a:p>
          <a:p>
            <a:pPr marL="342900" lvl="1" indent="-342900" eaLnBrk="0" fontAlgn="base" hangingPunct="0"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dirty="0">
                <a:solidFill>
                  <a:srgbClr val="002060"/>
                </a:solidFill>
              </a:rPr>
              <a:t>Request an Addendum to Clinical Overview (ACO) including an Expert Statement without PSRs* submission</a:t>
            </a:r>
          </a:p>
          <a:p>
            <a:pPr marL="542925" lvl="1" indent="-180975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Final guidelines on renewal process published in </a:t>
            </a:r>
            <a:r>
              <a:rPr lang="en-US" sz="1500" dirty="0" smtClean="0"/>
              <a:t>Q2/Q4 2012</a:t>
            </a:r>
          </a:p>
          <a:p>
            <a:pPr marL="542925" lvl="1" indent="-180975">
              <a:lnSpc>
                <a:spcPct val="110000"/>
              </a:lnSpc>
              <a:spcBef>
                <a:spcPct val="2000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 smtClean="0"/>
              <a:t>Actually content corresponds to a “mini PBRER"</a:t>
            </a:r>
            <a:endParaRPr lang="fr-FR" sz="1500" dirty="0"/>
          </a:p>
        </p:txBody>
      </p:sp>
    </p:spTree>
    <p:extLst>
      <p:ext uri="{BB962C8B-B14F-4D97-AF65-F5344CB8AC3E}">
        <p14:creationId xmlns:p14="http://schemas.microsoft.com/office/powerpoint/2010/main" xmlns="" val="15167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34350" cy="3968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kern="1200" dirty="0"/>
              <a:t>Post-Authorisation Safety Study (PASS)</a:t>
            </a: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394966" y="1622509"/>
            <a:ext cx="8288337" cy="35083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lvl="1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900" dirty="0">
                <a:solidFill>
                  <a:srgbClr val="002060"/>
                </a:solidFill>
              </a:rPr>
              <a:t>Scope</a:t>
            </a:r>
          </a:p>
          <a:p>
            <a:pPr marL="361950" lvl="1" indent="0" eaLnBrk="1" hangingPunct="1">
              <a:spcAft>
                <a:spcPts val="200"/>
              </a:spcAft>
              <a:buFont typeface="Wingdings" pitchFamily="2" charset="2"/>
              <a:buNone/>
              <a:tabLst>
                <a:tab pos="361950" algn="l"/>
              </a:tabLst>
            </a:pPr>
            <a:r>
              <a:rPr lang="en-US" sz="1500" dirty="0" smtClean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Any study relating to an authorized medicinal product conducted with the aim of identifying, characterizing or quantifying a safety hazard, confirming the safety profile of the medicinal product, or of measuring the effectiveness of risk management measures.</a:t>
            </a:r>
          </a:p>
          <a:p>
            <a:pPr marL="542925" lvl="1" indent="-180975">
              <a:lnSpc>
                <a:spcPct val="11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When </a:t>
            </a:r>
            <a:r>
              <a:rPr lang="en-US" sz="1500" u="sng" dirty="0"/>
              <a:t>imposed</a:t>
            </a:r>
            <a:r>
              <a:rPr lang="en-US" sz="1500" dirty="0"/>
              <a:t> by a competent authority : </a:t>
            </a:r>
          </a:p>
          <a:p>
            <a:pPr marL="714375" lvl="2" indent="-176213" eaLnBrk="1" hangingPunct="1">
              <a:spcBef>
                <a:spcPct val="0"/>
              </a:spcBef>
              <a:buClr>
                <a:srgbClr val="666666"/>
              </a:buClr>
              <a:buSzPct val="80000"/>
              <a:buFont typeface="Wingdings" pitchFamily="2" charset="2"/>
              <a:buChar char="§"/>
              <a:tabLst>
                <a:tab pos="450850" algn="l"/>
              </a:tabLst>
            </a:pPr>
            <a:r>
              <a:rPr lang="en-US" sz="1500" dirty="0" smtClean="0">
                <a:solidFill>
                  <a:schemeClr val="tx1"/>
                </a:solidFill>
                <a:latin typeface="Calibri" pitchFamily="34" charset="0"/>
              </a:rPr>
              <a:t>As an obligation as part of a marketing authorization or under specific circumstances (well established products)</a:t>
            </a:r>
          </a:p>
          <a:p>
            <a:pPr marL="714375" lvl="2" indent="-176213" eaLnBrk="1" hangingPunct="1">
              <a:lnSpc>
                <a:spcPct val="110000"/>
              </a:lnSpc>
              <a:spcBef>
                <a:spcPts val="0"/>
              </a:spcBef>
              <a:buClr>
                <a:srgbClr val="666666"/>
              </a:buClr>
              <a:buSzPct val="80000"/>
              <a:buFont typeface="Wingdings" pitchFamily="2" charset="2"/>
              <a:buChar char="§"/>
              <a:tabLst>
                <a:tab pos="450850" algn="l"/>
              </a:tabLst>
            </a:pPr>
            <a:r>
              <a:rPr lang="en-US" sz="1500" dirty="0" smtClean="0">
                <a:solidFill>
                  <a:schemeClr val="tx1"/>
                </a:solidFill>
                <a:latin typeface="Calibri" pitchFamily="34" charset="0"/>
              </a:rPr>
              <a:t>PRAC or to the competent authority of the concerned member state provide</a:t>
            </a:r>
          </a:p>
          <a:p>
            <a:pPr marL="1074738" lvl="1" indent="-265113" eaLnBrk="1" hangingPunct="1">
              <a:lnSpc>
                <a:spcPct val="110000"/>
              </a:lnSpc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450850" algn="l"/>
                <a:tab pos="1076325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Endorsement/ Objection: Draft protocol /amendment </a:t>
            </a:r>
          </a:p>
          <a:p>
            <a:pPr marL="1074738" lvl="1" indent="-265113" eaLnBrk="1" hangingPunct="1">
              <a:lnSpc>
                <a:spcPct val="110000"/>
              </a:lnSpc>
              <a:spcBef>
                <a:spcPct val="0"/>
              </a:spcBef>
              <a:buClr>
                <a:srgbClr val="C00000"/>
              </a:buClr>
              <a:buSzPct val="80000"/>
              <a:buFont typeface="Wingdings" pitchFamily="2" charset="2"/>
              <a:buChar char="§"/>
              <a:tabLst>
                <a:tab pos="450850" algn="l"/>
                <a:tab pos="1076325" algn="l"/>
              </a:tabLst>
            </a:pPr>
            <a:r>
              <a:rPr lang="en-US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Recommendation: final study reports and abstracts.</a:t>
            </a:r>
          </a:p>
          <a:p>
            <a:pPr marL="542925" lvl="1" indent="-180975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When </a:t>
            </a:r>
            <a:r>
              <a:rPr lang="en-US" sz="1500" u="sng" dirty="0"/>
              <a:t>voluntarily</a:t>
            </a:r>
            <a:r>
              <a:rPr lang="en-US" sz="1500" dirty="0"/>
              <a:t> initiated by a marketing authorization holder including studies proposed and committed in the Risk management plan (RMP)</a:t>
            </a:r>
          </a:p>
          <a:p>
            <a:pPr marL="265113" indent="-265113" eaLnBrk="1" hangingPunct="1">
              <a:buFont typeface="Verdana" pitchFamily="34" charset="0"/>
              <a:buNone/>
              <a:tabLst>
                <a:tab pos="450850" algn="l"/>
              </a:tabLst>
            </a:pPr>
            <a:endParaRPr lang="en-US" sz="700" b="1" dirty="0" smtClean="0">
              <a:latin typeface="Calibri" pitchFamily="34" charset="0"/>
              <a:cs typeface="Calibri" pitchFamily="34" charset="0"/>
            </a:endParaRPr>
          </a:p>
          <a:p>
            <a:pPr marL="823913" lvl="2" indent="-285750" eaLnBrk="1" hangingPunct="1">
              <a:tabLst>
                <a:tab pos="450850" algn="l"/>
              </a:tabLst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265113" lvl="1" indent="-265113" eaLnBrk="1" hangingPunct="1">
              <a:buFont typeface="Verdana" pitchFamily="34" charset="0"/>
              <a:buNone/>
              <a:tabLst>
                <a:tab pos="450850" algn="l"/>
              </a:tabLst>
            </a:pPr>
            <a:endParaRPr lang="en-US" sz="14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249857"/>
              </p:ext>
            </p:extLst>
          </p:nvPr>
        </p:nvGraphicFramePr>
        <p:xfrm>
          <a:off x="323528" y="5295984"/>
          <a:ext cx="8066088" cy="115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088"/>
              </a:tblGrid>
              <a:tr h="334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</a:t>
                      </a:r>
                    </a:p>
                  </a:txBody>
                  <a:tcPr marL="91435" marR="91435" marT="45498" marB="45498">
                    <a:solidFill>
                      <a:srgbClr val="BBE0E3"/>
                    </a:solidFill>
                  </a:tcPr>
                </a:tc>
              </a:tr>
              <a:tr h="822467">
                <a:tc>
                  <a:txBody>
                    <a:bodyPr/>
                    <a:lstStyle/>
                    <a:p>
                      <a:pPr marL="285750" lvl="1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Governance of PASS as new regulatory obligation </a:t>
                      </a:r>
                    </a:p>
                    <a:p>
                      <a:pPr marL="285750" lvl="1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Use of new PASS protocol</a:t>
                      </a:r>
                      <a:r>
                        <a:rPr lang="en-US" sz="1600" b="0" kern="1200" baseline="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Template. Binding for imposed PASS.</a:t>
                      </a:r>
                      <a:endParaRPr lang="en-US" sz="1600" b="0" kern="1200" noProof="0" dirty="0" smtClean="0">
                        <a:solidFill>
                          <a:srgbClr val="4597A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285750" lvl="1" indent="-285750" eaLnBrk="1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Communication of PASS findings that might influence the Benefit / Risk</a:t>
                      </a:r>
                    </a:p>
                  </a:txBody>
                  <a:tcPr marL="91435" marR="91435" marT="45498" marB="45498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98450"/>
            <a:ext cx="8424738" cy="827088"/>
          </a:xfrm>
        </p:spPr>
        <p:txBody>
          <a:bodyPr>
            <a:noAutofit/>
          </a:bodyPr>
          <a:lstStyle/>
          <a:p>
            <a:r>
              <a:rPr lang="fr-FR" sz="3200" b="1" dirty="0" smtClean="0"/>
              <a:t>Post-</a:t>
            </a:r>
            <a:r>
              <a:rPr lang="fr-FR" sz="3200" b="1" dirty="0" err="1" smtClean="0"/>
              <a:t>Authorisation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Efficacy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Studies</a:t>
            </a:r>
            <a:r>
              <a:rPr lang="fr-FR" sz="3200" b="1" dirty="0" smtClean="0"/>
              <a:t> (</a:t>
            </a:r>
            <a:r>
              <a:rPr lang="fr-FR" sz="3200" b="1" dirty="0" err="1" smtClean="0"/>
              <a:t>PAESs</a:t>
            </a:r>
            <a:r>
              <a:rPr lang="fr-FR" sz="3200" b="1" dirty="0" smtClean="0"/>
              <a:t>)</a:t>
            </a:r>
            <a:r>
              <a:rPr lang="en-US" sz="3200" b="1" dirty="0" smtClean="0"/>
              <a:t> Objectives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135938" cy="4032250"/>
          </a:xfrm>
        </p:spPr>
        <p:txBody>
          <a:bodyPr/>
          <a:lstStyle/>
          <a:p>
            <a:pPr marL="361950" lvl="1" indent="-361950">
              <a:lnSpc>
                <a:spcPts val="1800"/>
              </a:lnSpc>
              <a:spcBef>
                <a:spcPts val="600"/>
              </a:spcBef>
              <a:defRPr/>
            </a:pPr>
            <a:endParaRPr lang="en-US" dirty="0" smtClean="0"/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aimed at determining clinical outcome following initial assessment based on surrogate endpoints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on combination with other medicinal products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in sub-populations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in the context of the European standard of care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linked to a change in the understanding of the standard of care for the disease and/or the pharmacology of the medicinal product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aimed at determining the long term efficacy of a medicinal product</a:t>
            </a:r>
          </a:p>
          <a:p>
            <a:pPr marL="342900" lvl="1" indent="-3429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Studies in everyday medical </a:t>
            </a:r>
            <a:r>
              <a:rPr lang="en-US" sz="1800" dirty="0" smtClean="0">
                <a:solidFill>
                  <a:srgbClr val="002060"/>
                </a:solidFill>
              </a:rPr>
              <a:t>practice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30724" name="ZoneTexte 1"/>
          <p:cNvSpPr txBox="1">
            <a:spLocks noChangeArrowheads="1"/>
          </p:cNvSpPr>
          <p:nvPr/>
        </p:nvSpPr>
        <p:spPr bwMode="auto">
          <a:xfrm>
            <a:off x="755576" y="5784851"/>
            <a:ext cx="22367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 dirty="0">
                <a:solidFill>
                  <a:srgbClr val="AF2C24"/>
                </a:solidFill>
                <a:latin typeface="Century Gothic" pitchFamily="34" charset="0"/>
                <a:ea typeface="ＭＳ Ｐゴシック" pitchFamily="34" charset="-128"/>
              </a:rPr>
              <a:t>Draft Delegated act on PAES  </a:t>
            </a:r>
          </a:p>
        </p:txBody>
      </p:sp>
    </p:spTree>
    <p:extLst>
      <p:ext uri="{BB962C8B-B14F-4D97-AF65-F5344CB8AC3E}">
        <p14:creationId xmlns:p14="http://schemas.microsoft.com/office/powerpoint/2010/main" xmlns="" val="34391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115300" cy="39687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Risk Management Plan (RMP)</a:t>
            </a:r>
            <a:endParaRPr lang="en-US" sz="2800" b="1" dirty="0" smtClean="0"/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507231" y="1520370"/>
            <a:ext cx="7881938" cy="2987675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2500" dirty="0">
                <a:solidFill>
                  <a:srgbClr val="002060"/>
                </a:solidFill>
              </a:rPr>
              <a:t>New RMP Template, new requirements</a:t>
            </a:r>
          </a:p>
          <a:p>
            <a:pPr marL="542925" lvl="1" indent="-180975" fontAlgn="base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2200" dirty="0"/>
              <a:t>Obligation to demonstrate the effectiveness of risk minimization measures contained in the risk management plans</a:t>
            </a:r>
          </a:p>
          <a:p>
            <a:pPr marL="542925" lvl="1" indent="-180975" fontAlgn="base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2200" dirty="0"/>
              <a:t>Key measures of RMP will be included in the </a:t>
            </a:r>
            <a:r>
              <a:rPr lang="en-US" sz="2200" dirty="0"/>
              <a:t>Marketing Authorizations</a:t>
            </a:r>
            <a:r>
              <a:rPr lang="en-GB" sz="2200" dirty="0"/>
              <a:t> (MA) as conditions with deadlines for the fulfilment</a:t>
            </a:r>
          </a:p>
          <a:p>
            <a:pPr marL="542925" lvl="1" indent="-180975" fontAlgn="base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2200" dirty="0"/>
              <a:t>Publish a summary of RMP in lay language</a:t>
            </a:r>
            <a:endParaRPr lang="en-US" sz="2200" dirty="0"/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2500" dirty="0">
                <a:solidFill>
                  <a:srgbClr val="002060"/>
                </a:solidFill>
              </a:rPr>
              <a:t>Explicit legal basis to request a RMP in an application for Marketing Authorization </a:t>
            </a:r>
          </a:p>
          <a:p>
            <a:pPr marL="542925" lvl="1" indent="-180975" fontAlgn="base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2200" dirty="0"/>
              <a:t>For all new Marketing Authorizations (including generics)</a:t>
            </a:r>
          </a:p>
          <a:p>
            <a:pPr marL="542925" lvl="1" indent="-180975" fontAlgn="base">
              <a:lnSpc>
                <a:spcPct val="12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2200" dirty="0"/>
              <a:t>For authorized products if there are safety concerns </a:t>
            </a:r>
          </a:p>
          <a:p>
            <a:pPr marL="548640" lvl="2" indent="0" eaLnBrk="1" hangingPunct="1">
              <a:buNone/>
              <a:tabLst>
                <a:tab pos="450850" algn="l"/>
              </a:tabLst>
              <a:defRPr/>
            </a:pPr>
            <a:endParaRPr lang="en-US" sz="1200" dirty="0" smtClean="0">
              <a:solidFill>
                <a:srgbClr val="0070C0"/>
              </a:solidFill>
            </a:endParaRPr>
          </a:p>
          <a:p>
            <a:pPr marL="268288" lvl="1" indent="-268288" eaLnBrk="1" hangingPunct="1">
              <a:buFont typeface="Verdana" pitchFamily="34" charset="0"/>
              <a:buNone/>
              <a:tabLst>
                <a:tab pos="450850" algn="l"/>
              </a:tabLst>
              <a:defRPr/>
            </a:pPr>
            <a:r>
              <a:rPr lang="en-GB" sz="1400" dirty="0" smtClean="0">
                <a:solidFill>
                  <a:srgbClr val="0070C0"/>
                </a:solidFill>
              </a:rPr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2050326"/>
              </p:ext>
            </p:extLst>
          </p:nvPr>
        </p:nvGraphicFramePr>
        <p:xfrm>
          <a:off x="395536" y="4653136"/>
          <a:ext cx="7993062" cy="1728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062"/>
              </a:tblGrid>
              <a:tr h="334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</a:t>
                      </a:r>
                    </a:p>
                  </a:txBody>
                  <a:tcPr marL="91444" marR="91444" marT="45521" marB="45521">
                    <a:solidFill>
                      <a:srgbClr val="BBE0E3"/>
                    </a:solidFill>
                  </a:tcPr>
                </a:tc>
              </a:tr>
              <a:tr h="139369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Monitoring of RMPs in all countries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New RMP requirements cause a steep increase in the number of documents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For products without risk management beyond routine: an administrative burden with no added value? </a:t>
                      </a:r>
                    </a:p>
                    <a:p>
                      <a:pPr marL="2857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How to harmonize RMPs for the same substance across all MAHs?</a:t>
                      </a:r>
                    </a:p>
                  </a:txBody>
                  <a:tcPr marL="91444" marR="91444" marT="45521" marB="45521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13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31777" y="-12652"/>
            <a:ext cx="712223" cy="41275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1F60A9"/>
                </a:solidFill>
                <a:latin typeface="Arial" charset="0"/>
                <a:cs typeface="Arial" charset="0"/>
              </a:defRPr>
            </a:lvl9pPr>
          </a:lstStyle>
          <a:p>
            <a:fld id="{9EE41FAA-9E3B-47F9-835D-8BC7C0B65920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6560" y="260648"/>
            <a:ext cx="756084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Regulatory </a:t>
            </a:r>
            <a:r>
              <a:rPr lang="en-US" sz="3600" b="1" dirty="0" smtClean="0"/>
              <a:t>Network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dirty="0" smtClean="0"/>
              <a:t>Key European Authorities in PV</a:t>
            </a:r>
            <a:endParaRPr lang="en-US" sz="2700" dirty="0" smtClean="0"/>
          </a:p>
        </p:txBody>
      </p:sp>
      <p:pic>
        <p:nvPicPr>
          <p:cNvPr id="18437" name="Picture 7" descr="Le drapeau europé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279583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8493" y="3606545"/>
            <a:ext cx="1860673" cy="8864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731" y="2567923"/>
            <a:ext cx="1509481" cy="1771999"/>
          </a:xfrm>
          <a:prstGeom prst="rect">
            <a:avLst/>
          </a:prstGeom>
        </p:spPr>
      </p:pic>
      <p:pic>
        <p:nvPicPr>
          <p:cNvPr id="10" name="Picture 4" descr="graphical logo of Heads of Medical Agencie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395" y="2548420"/>
            <a:ext cx="1325993" cy="68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 rot="10800000" flipV="1">
            <a:off x="4499992" y="2600762"/>
            <a:ext cx="4500004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Co-ordination Group for Mutual Recognition and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Decentralised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Procedures – Human, examine any question relating to marketing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authorisation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of a medicinal product in two or more Member States in accordance with the mutual recognition procedure or the </a:t>
            </a:r>
            <a:r>
              <a:rPr kumimoji="0" lang="en-US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decentralised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procedure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469" y="4565279"/>
            <a:ext cx="250202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Executive </a:t>
            </a:r>
            <a:r>
              <a:rPr lang="en-US" sz="1050" dirty="0"/>
              <a:t>body of the European Union responsible for proposing legislation, implementing decisions, upholding the Union's treaties and day-to-day running of the EU</a:t>
            </a:r>
            <a:endParaRPr lang="fr-FR" sz="1050" dirty="0"/>
          </a:p>
        </p:txBody>
      </p:sp>
      <p:sp>
        <p:nvSpPr>
          <p:cNvPr id="5" name="Rectangle 4"/>
          <p:cNvSpPr/>
          <p:nvPr/>
        </p:nvSpPr>
        <p:spPr>
          <a:xfrm>
            <a:off x="4499992" y="3842004"/>
            <a:ext cx="43924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+mj-lt"/>
              </a:rPr>
              <a:t>Helps protect and promote health in Europe by evaluating medicines for both human and veterinary use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544" y="1687645"/>
            <a:ext cx="1223626" cy="51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99992" y="1646637"/>
            <a:ext cx="457515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 err="1" smtClean="0">
                <a:latin typeface="+mj-lt"/>
              </a:rPr>
              <a:t>Heatlh</a:t>
            </a:r>
            <a:r>
              <a:rPr lang="en-GB" sz="1050" dirty="0" smtClean="0">
                <a:latin typeface="+mj-lt"/>
              </a:rPr>
              <a:t> Authorities of each Member State </a:t>
            </a:r>
            <a:endParaRPr lang="en-GB" sz="105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9992" y="4856907"/>
            <a:ext cx="446135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The Committee for Medicinal Products for Human </a:t>
            </a:r>
            <a:r>
              <a:rPr lang="en-US" sz="1050" dirty="0" smtClean="0"/>
              <a:t>Use </a:t>
            </a:r>
            <a:r>
              <a:rPr lang="en-US" sz="1050" dirty="0"/>
              <a:t>is the committee at the </a:t>
            </a:r>
            <a:r>
              <a:rPr lang="en-US" sz="1050" dirty="0" smtClean="0"/>
              <a:t>EMA that </a:t>
            </a:r>
            <a:r>
              <a:rPr lang="en-US" sz="1050" dirty="0"/>
              <a:t>is responsible for preparing opinions on questions concerning medicines for human use.</a:t>
            </a:r>
            <a:endParaRPr lang="en-US" sz="1050" dirty="0">
              <a:effectLst/>
            </a:endParaRPr>
          </a:p>
        </p:txBody>
      </p:sp>
      <p:pic>
        <p:nvPicPr>
          <p:cNvPr id="1026" name="Picture 2" descr="http://www.ema.europa.eu/ema/images/CHMP_im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497" y="4736550"/>
            <a:ext cx="1119673" cy="7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31597" y="5425479"/>
            <a:ext cx="7136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CHMP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962014"/>
            <a:ext cx="44462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The committee at the EMA that is responsible for assessing and monitoring safety issues for human medicines.</a:t>
            </a:r>
          </a:p>
        </p:txBody>
      </p:sp>
      <p:pic>
        <p:nvPicPr>
          <p:cNvPr id="1028" name="Picture 4" descr="http://www.ema.europa.eu/ema/images/Pharmacovigilance_eye_small_72_land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331" y="5817742"/>
            <a:ext cx="902798" cy="6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06427" y="4257502"/>
            <a:ext cx="583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EMA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7499" y="6381328"/>
            <a:ext cx="694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PRAC</a:t>
            </a:r>
            <a:endParaRPr lang="fr-FR" sz="14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1569935"/>
            <a:ext cx="2502024" cy="51786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618492" y="5742547"/>
            <a:ext cx="6399749" cy="1005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618491" y="4736550"/>
            <a:ext cx="6399749" cy="1005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609529" y="3606545"/>
            <a:ext cx="6408712" cy="1130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2618493" y="2492896"/>
            <a:ext cx="6399747" cy="1130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609527" y="1569935"/>
            <a:ext cx="6408713" cy="922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802251" y="2204864"/>
            <a:ext cx="33954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National </a:t>
            </a:r>
            <a:r>
              <a:rPr lang="en-US" sz="1400" b="1" dirty="0">
                <a:solidFill>
                  <a:srgbClr val="002060"/>
                </a:solidFill>
              </a:rPr>
              <a:t>C</a:t>
            </a:r>
            <a:r>
              <a:rPr lang="en-US" sz="1400" b="1" dirty="0" smtClean="0">
                <a:solidFill>
                  <a:srgbClr val="002060"/>
                </a:solidFill>
              </a:rPr>
              <a:t>ompetent </a:t>
            </a:r>
            <a:r>
              <a:rPr lang="en-US" sz="1400" b="1" dirty="0">
                <a:solidFill>
                  <a:srgbClr val="002060"/>
                </a:solidFill>
              </a:rPr>
              <a:t>A</a:t>
            </a:r>
            <a:r>
              <a:rPr lang="en-US" sz="1400" b="1" dirty="0" smtClean="0">
                <a:solidFill>
                  <a:srgbClr val="002060"/>
                </a:solidFill>
              </a:rPr>
              <a:t>uthorities (NCA)</a:t>
            </a:r>
            <a:endParaRPr lang="fr-F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68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677863" y="190500"/>
            <a:ext cx="7926387" cy="1192213"/>
          </a:xfrm>
        </p:spPr>
        <p:txBody>
          <a:bodyPr/>
          <a:lstStyle/>
          <a:p>
            <a:r>
              <a:rPr lang="en-US" sz="3200" b="1" dirty="0" smtClean="0"/>
              <a:t>Product Information change: </a:t>
            </a:r>
            <a:br>
              <a:rPr lang="en-US" sz="3200" b="1" dirty="0" smtClean="0"/>
            </a:br>
            <a:r>
              <a:rPr lang="en-US" sz="3200" b="1" dirty="0" smtClean="0"/>
              <a:t>Additional Monitoring scheme</a:t>
            </a:r>
          </a:p>
        </p:txBody>
      </p:sp>
      <p:sp>
        <p:nvSpPr>
          <p:cNvPr id="31747" name="Espace réservé du contenu 2"/>
          <p:cNvSpPr>
            <a:spLocks noGrp="1"/>
          </p:cNvSpPr>
          <p:nvPr>
            <p:ph idx="1"/>
          </p:nvPr>
        </p:nvSpPr>
        <p:spPr>
          <a:xfrm>
            <a:off x="371153" y="1426287"/>
            <a:ext cx="7993062" cy="4248150"/>
          </a:xfrm>
        </p:spPr>
        <p:txBody>
          <a:bodyPr>
            <a:normAutofit lnSpcReduction="10000"/>
          </a:bodyPr>
          <a:lstStyle/>
          <a:p>
            <a:pPr marL="266700" lvl="1" indent="-2667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700" dirty="0">
                <a:solidFill>
                  <a:srgbClr val="002060"/>
                </a:solidFill>
              </a:rPr>
              <a:t>List of medicines under additional monitoring – Monthly update since April 2013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Mandatory</a:t>
            </a:r>
          </a:p>
          <a:p>
            <a:pPr marL="630238" lvl="2" indent="-177800" eaLnBrk="1" hangingPunct="1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 smtClean="0">
                <a:latin typeface="Calibri" pitchFamily="34" charset="0"/>
                <a:cs typeface="Calibri" pitchFamily="34" charset="0"/>
              </a:rPr>
              <a:t>All new active substances (MA from 1-Jan-2011)</a:t>
            </a:r>
          </a:p>
          <a:p>
            <a:pPr marL="630238" lvl="2" indent="-177800" eaLnBrk="1" hangingPunct="1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 smtClean="0">
                <a:latin typeface="Calibri" pitchFamily="34" charset="0"/>
                <a:cs typeface="Calibri" pitchFamily="34" charset="0"/>
              </a:rPr>
              <a:t>All biological products, including </a:t>
            </a:r>
            <a:r>
              <a:rPr lang="en-US" sz="1300" dirty="0" err="1" smtClean="0">
                <a:latin typeface="Calibri" pitchFamily="34" charset="0"/>
                <a:cs typeface="Calibri" pitchFamily="34" charset="0"/>
              </a:rPr>
              <a:t>biosimilars</a:t>
            </a:r>
            <a:r>
              <a:rPr lang="en-US" sz="1300" dirty="0" smtClean="0">
                <a:latin typeface="Calibri" pitchFamily="34" charset="0"/>
                <a:cs typeface="Calibri" pitchFamily="34" charset="0"/>
              </a:rPr>
              <a:t> (MA after 1-Jan-2011)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Following PRAC recommendation</a:t>
            </a:r>
          </a:p>
          <a:p>
            <a:pPr marL="630238" lvl="2" indent="-177800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 err="1">
                <a:latin typeface="Calibri" pitchFamily="34" charset="0"/>
                <a:cs typeface="Calibri" pitchFamily="34" charset="0"/>
              </a:rPr>
              <a:t>Authorised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products subject to Post </a:t>
            </a:r>
            <a:r>
              <a:rPr lang="en-US" sz="1300" dirty="0" err="1">
                <a:latin typeface="Calibri" pitchFamily="34" charset="0"/>
                <a:cs typeface="Calibri" pitchFamily="34" charset="0"/>
              </a:rPr>
              <a:t>Authorisation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Study</a:t>
            </a:r>
          </a:p>
          <a:p>
            <a:pPr marL="630238" lvl="2" indent="-177800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 err="1">
                <a:latin typeface="Calibri" pitchFamily="34" charset="0"/>
                <a:cs typeface="Calibri" pitchFamily="34" charset="0"/>
              </a:rPr>
              <a:t>Authorised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products with conditions or restrictions for the safe and effective use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Medicines will be removed from the list</a:t>
            </a:r>
          </a:p>
          <a:p>
            <a:pPr marL="630238" lvl="2" indent="-177800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 smtClean="0">
                <a:latin typeface="Calibri" pitchFamily="34" charset="0"/>
                <a:cs typeface="Calibri" pitchFamily="34" charset="0"/>
              </a:rPr>
              <a:t>5 years 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after Union Reference Date </a:t>
            </a:r>
          </a:p>
          <a:p>
            <a:pPr marL="630238" lvl="2" indent="-177800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300" dirty="0">
                <a:latin typeface="Calibri" pitchFamily="34" charset="0"/>
                <a:cs typeface="Calibri" pitchFamily="34" charset="0"/>
              </a:rPr>
              <a:t>or until all conditions are fulfilled</a:t>
            </a:r>
          </a:p>
          <a:p>
            <a:pPr marL="266700" lvl="1" indent="-2667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700" dirty="0" err="1">
                <a:solidFill>
                  <a:srgbClr val="002060"/>
                </a:solidFill>
              </a:rPr>
              <a:t>SmPC</a:t>
            </a:r>
            <a:r>
              <a:rPr lang="en-US" sz="1700" dirty="0">
                <a:solidFill>
                  <a:srgbClr val="002060"/>
                </a:solidFill>
              </a:rPr>
              <a:t> and PIL </a:t>
            </a:r>
            <a:r>
              <a:rPr lang="en-US" sz="1700" dirty="0" smtClean="0">
                <a:solidFill>
                  <a:srgbClr val="002060"/>
                </a:solidFill>
              </a:rPr>
              <a:t>statement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 smtClean="0"/>
              <a:t>Medicines under additional monitoring </a:t>
            </a:r>
          </a:p>
          <a:p>
            <a:pPr marL="630238" lvl="2" indent="-177800" eaLnBrk="1" hangingPunct="1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This medicinal product is subject to additional monitoring” preceded by a black symbol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 smtClean="0">
                <a:latin typeface="Calibri" pitchFamily="34" charset="0"/>
                <a:cs typeface="Calibri" pitchFamily="34" charset="0"/>
                <a:sym typeface="Wingdings 3" pitchFamily="18" charset="2"/>
              </a:rPr>
              <a:t>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)+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standardised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explanatory sentence</a:t>
            </a:r>
            <a:endParaRPr lang="en-US" sz="1500" dirty="0">
              <a:latin typeface="Calibri" pitchFamily="34" charset="0"/>
              <a:cs typeface="Calibri" pitchFamily="34" charset="0"/>
            </a:endParaRP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500" dirty="0"/>
              <a:t>For all other medicinal products </a:t>
            </a:r>
          </a:p>
          <a:p>
            <a:pPr marL="628650" lvl="2" indent="-180975" eaLnBrk="1" hangingPunct="1">
              <a:spcBef>
                <a:spcPct val="0"/>
              </a:spcBef>
              <a:spcAft>
                <a:spcPts val="200"/>
              </a:spcAft>
              <a:buClr>
                <a:srgbClr val="666666"/>
              </a:buClr>
              <a:buSzPct val="80000"/>
              <a:defRPr/>
            </a:pPr>
            <a:r>
              <a:rPr lang="en-US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Healthcare professional and patients asked to report any suspected adverse reaction </a:t>
            </a:r>
          </a:p>
          <a:p>
            <a:pPr>
              <a:spcAft>
                <a:spcPts val="200"/>
              </a:spcAft>
              <a:defRPr/>
            </a:pPr>
            <a:endParaRPr lang="en-US" dirty="0" smtClean="0"/>
          </a:p>
          <a:p>
            <a:pPr marL="342900" lvl="1" indent="-342900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579402"/>
              </p:ext>
            </p:extLst>
          </p:nvPr>
        </p:nvGraphicFramePr>
        <p:xfrm>
          <a:off x="323528" y="5855412"/>
          <a:ext cx="8064500" cy="669932"/>
        </p:xfrm>
        <a:graphic>
          <a:graphicData uri="http://schemas.openxmlformats.org/drawingml/2006/table">
            <a:tbl>
              <a:tblPr/>
              <a:tblGrid>
                <a:gridCol w="80645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Industry challenge</a:t>
                      </a:r>
                    </a:p>
                  </a:txBody>
                  <a:tcPr marL="91441" marR="91441" marT="45563" marB="45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Ensure appropriate update of EU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SmPC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Calibri" pitchFamily="34" charset="0"/>
                        </a:rPr>
                        <a:t> and EU PIL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Calibri" pitchFamily="34" charset="0"/>
                      </a:endParaRPr>
                    </a:p>
                  </a:txBody>
                  <a:tcPr marL="91441" marR="91441" marT="45563" marB="455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1928" y="1678700"/>
            <a:ext cx="957262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553" y="2183525"/>
            <a:ext cx="881062" cy="123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5253" y="2543887"/>
            <a:ext cx="90011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5690" y="2975687"/>
            <a:ext cx="9493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8" name="Rectangle 2"/>
          <p:cNvSpPr>
            <a:spLocks noChangeArrowheads="1"/>
          </p:cNvSpPr>
          <p:nvPr/>
        </p:nvSpPr>
        <p:spPr bwMode="auto">
          <a:xfrm>
            <a:off x="6011863" y="44450"/>
            <a:ext cx="1058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 3" pitchFamily="18" charset="2"/>
              </a:rPr>
              <a:t></a:t>
            </a:r>
            <a:endParaRPr lang="fr-FR" sz="6000"/>
          </a:p>
        </p:txBody>
      </p:sp>
    </p:spTree>
    <p:extLst>
      <p:ext uri="{BB962C8B-B14F-4D97-AF65-F5344CB8AC3E}">
        <p14:creationId xmlns:p14="http://schemas.microsoft.com/office/powerpoint/2010/main" xmlns="" val="33540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199" y="1628800"/>
            <a:ext cx="4486275" cy="4772000"/>
          </a:xfrm>
        </p:spPr>
        <p:txBody>
          <a:bodyPr/>
          <a:lstStyle/>
          <a:p>
            <a:pPr marL="266700" lvl="1" indent="-2667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700" dirty="0">
                <a:solidFill>
                  <a:srgbClr val="002060"/>
                </a:solidFill>
              </a:rPr>
              <a:t>Action/ Information related to </a:t>
            </a:r>
            <a:r>
              <a:rPr lang="en-GB" sz="1700" dirty="0" smtClean="0">
                <a:solidFill>
                  <a:srgbClr val="002060"/>
                </a:solidFill>
              </a:rPr>
              <a:t>Registered medicinal </a:t>
            </a:r>
            <a:r>
              <a:rPr lang="en-GB" sz="1700" dirty="0">
                <a:solidFill>
                  <a:srgbClr val="002060"/>
                </a:solidFill>
              </a:rPr>
              <a:t>products in the EU</a:t>
            </a:r>
          </a:p>
          <a:p>
            <a:pPr marL="361950" lvl="1" indent="-196850" eaLnBrk="1" hangingPunct="1">
              <a:spcBef>
                <a:spcPts val="200"/>
              </a:spcBef>
              <a:buClr>
                <a:srgbClr val="1E4649"/>
              </a:buClr>
              <a:buFont typeface="Wingdings" pitchFamily="2" charset="2"/>
              <a:buChar char="§"/>
            </a:pPr>
            <a:r>
              <a:rPr lang="en-GB" sz="1500" dirty="0" smtClean="0">
                <a:solidFill>
                  <a:srgbClr val="444492"/>
                </a:solidFill>
                <a:latin typeface="Calibri" pitchFamily="34" charset="0"/>
                <a:cs typeface="Arial" charset="0"/>
              </a:rPr>
              <a:t>MA refused, revoked or suspended, withdrawn /</a:t>
            </a:r>
          </a:p>
          <a:p>
            <a:pPr marL="361950" lvl="1" indent="-196850" eaLnBrk="1" hangingPunct="1">
              <a:spcBef>
                <a:spcPts val="200"/>
              </a:spcBef>
              <a:buClr>
                <a:srgbClr val="1E4649"/>
              </a:buClr>
              <a:buFont typeface="Wingdings" pitchFamily="2" charset="2"/>
              <a:buChar char="§"/>
            </a:pPr>
            <a:r>
              <a:rPr lang="en-GB" sz="1500" dirty="0" smtClean="0">
                <a:solidFill>
                  <a:srgbClr val="444492"/>
                </a:solidFill>
                <a:latin typeface="Calibri" pitchFamily="34" charset="0"/>
                <a:cs typeface="Arial" charset="0"/>
              </a:rPr>
              <a:t>Supply prohibited  / Commercialisation stopped /</a:t>
            </a:r>
          </a:p>
          <a:p>
            <a:pPr marL="361950" lvl="1" indent="-196850" eaLnBrk="1" hangingPunct="1">
              <a:spcBef>
                <a:spcPts val="200"/>
              </a:spcBef>
              <a:buClr>
                <a:srgbClr val="1E4649"/>
              </a:buClr>
              <a:buFont typeface="Wingdings" pitchFamily="2" charset="2"/>
              <a:buChar char="§"/>
            </a:pPr>
            <a:r>
              <a:rPr lang="en-GB" sz="1500" dirty="0" smtClean="0">
                <a:solidFill>
                  <a:srgbClr val="444492"/>
                </a:solidFill>
                <a:latin typeface="Calibri" pitchFamily="34" charset="0"/>
                <a:cs typeface="Arial" charset="0"/>
              </a:rPr>
              <a:t>Non Renewal/ B/R re-assessment (new risk &amp; change in the existing risk) </a:t>
            </a:r>
          </a:p>
          <a:p>
            <a:pPr lvl="2" indent="0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 2" pitchFamily="18" charset="2"/>
              <a:buNone/>
            </a:pPr>
            <a:endParaRPr lang="fr-FR" sz="1600" dirty="0" smtClean="0">
              <a:solidFill>
                <a:srgbClr val="FF0066"/>
              </a:solidFill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GB" sz="11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endParaRPr lang="en-GB" sz="8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endParaRPr lang="en-GB" sz="6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endParaRPr lang="en-GB" sz="6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endParaRPr lang="en-GB" sz="6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endParaRPr lang="en-GB" sz="6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r>
              <a:rPr lang="en-US" sz="1100" dirty="0" smtClean="0">
                <a:solidFill>
                  <a:srgbClr val="006492"/>
                </a:solidFill>
                <a:latin typeface="Arial" charset="0"/>
                <a:cs typeface="Arial" charset="0"/>
              </a:rPr>
              <a:t>                                                         </a:t>
            </a:r>
            <a:r>
              <a:rPr lang="en-US" sz="1100" i="1" dirty="0" smtClean="0">
                <a:solidFill>
                  <a:srgbClr val="006492"/>
                </a:solidFill>
                <a:latin typeface="Arial" charset="0"/>
                <a:cs typeface="Arial" charset="0"/>
              </a:rPr>
              <a:t>   </a:t>
            </a:r>
            <a:r>
              <a:rPr lang="en-US" sz="1100" dirty="0" smtClean="0">
                <a:solidFill>
                  <a:srgbClr val="006492"/>
                </a:solidFill>
                <a:latin typeface="Arial" charset="0"/>
                <a:cs typeface="Arial" charset="0"/>
              </a:rPr>
              <a:t> MAH notification </a:t>
            </a: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Wingdings" pitchFamily="2" charset="2"/>
              <a:buNone/>
            </a:pPr>
            <a:r>
              <a:rPr lang="en-US" sz="1100" dirty="0" smtClean="0">
                <a:solidFill>
                  <a:srgbClr val="006492"/>
                </a:solidFill>
                <a:latin typeface="Arial" charset="0"/>
                <a:cs typeface="Arial" charset="0"/>
              </a:rPr>
              <a:t>                                                             + reasons</a:t>
            </a:r>
            <a:endParaRPr lang="en-GB" sz="1100" dirty="0" smtClean="0">
              <a:solidFill>
                <a:srgbClr val="006492"/>
              </a:solidFill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</a:pPr>
            <a:endParaRPr lang="en-GB" sz="1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Rectangle 2"/>
          <p:cNvSpPr>
            <a:spLocks noGrp="1"/>
          </p:cNvSpPr>
          <p:nvPr>
            <p:ph type="title"/>
          </p:nvPr>
        </p:nvSpPr>
        <p:spPr>
          <a:xfrm>
            <a:off x="363512" y="188640"/>
            <a:ext cx="8312944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latin typeface="Arial" charset="0"/>
                <a:cs typeface="Arial" charset="0"/>
              </a:rPr>
              <a:t>MAH Notification of MA events status </a:t>
            </a:r>
            <a:br>
              <a:rPr lang="en-GB" sz="3600" b="1" dirty="0" smtClean="0">
                <a:latin typeface="Arial" charset="0"/>
                <a:cs typeface="Arial" charset="0"/>
              </a:rPr>
            </a:br>
            <a:r>
              <a:rPr sz="3600" b="1" dirty="0" smtClean="0">
                <a:latin typeface="Arial" charset="0"/>
                <a:cs typeface="Arial" charset="0"/>
              </a:rPr>
              <a:t>Transparency increased</a:t>
            </a:r>
            <a:r>
              <a:rPr sz="3200" b="1" dirty="0" smtClean="0">
                <a:latin typeface="Arial" charset="0"/>
                <a:cs typeface="Arial" charset="0"/>
              </a:rPr>
              <a:t/>
            </a:r>
            <a:br>
              <a:rPr sz="3200" b="1" dirty="0" smtClean="0">
                <a:latin typeface="Arial" charset="0"/>
                <a:cs typeface="Arial" charset="0"/>
              </a:rPr>
            </a:br>
            <a:r>
              <a:rPr sz="2000" dirty="0" smtClean="0">
                <a:latin typeface="Arial" charset="0"/>
                <a:cs typeface="Arial" charset="0"/>
              </a:rPr>
              <a:t> </a:t>
            </a:r>
            <a:r>
              <a:rPr sz="1200" dirty="0" smtClean="0">
                <a:latin typeface="Arial" charset="0"/>
                <a:ea typeface="ＭＳ Ｐゴシック" pitchFamily="34" charset="-128"/>
                <a:cs typeface="Arial" charset="0"/>
              </a:rPr>
              <a:t>Art 23a (</a:t>
            </a:r>
            <a:r>
              <a:rPr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Dir</a:t>
            </a:r>
            <a:r>
              <a:rPr sz="1200" dirty="0" smtClean="0">
                <a:latin typeface="Arial" charset="0"/>
                <a:ea typeface="ＭＳ Ｐゴシック" pitchFamily="34" charset="-128"/>
                <a:cs typeface="Arial" charset="0"/>
              </a:rPr>
              <a:t>) / Art 13a (</a:t>
            </a:r>
            <a:r>
              <a:rPr sz="1200" dirty="0" err="1" smtClean="0">
                <a:latin typeface="Arial" charset="0"/>
                <a:ea typeface="ＭＳ Ｐゴシック" pitchFamily="34" charset="-128"/>
                <a:cs typeface="Arial" charset="0"/>
              </a:rPr>
              <a:t>Reg</a:t>
            </a:r>
            <a:r>
              <a:rPr sz="1200" dirty="0" smtClean="0">
                <a:latin typeface="Arial" charset="0"/>
                <a:ea typeface="ＭＳ Ｐゴシック" pitchFamily="34" charset="-128"/>
                <a:cs typeface="Arial" charset="0"/>
              </a:rPr>
              <a:t>) – Art 123 (2) (Dir.) / Art 14b (Reg.) 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1025" y="2000250"/>
            <a:ext cx="3482975" cy="4248150"/>
          </a:xfrm>
        </p:spPr>
        <p:txBody>
          <a:bodyPr/>
          <a:lstStyle/>
          <a:p>
            <a:pPr marL="285750" lvl="1" eaLnBrk="1" hangingPunct="1">
              <a:lnSpc>
                <a:spcPct val="80000"/>
              </a:lnSpc>
              <a:buClr>
                <a:schemeClr val="bg2"/>
              </a:buClr>
              <a:buSzPct val="130000"/>
              <a:buFont typeface="Arial" charset="0"/>
              <a:buNone/>
            </a:pPr>
            <a:r>
              <a:rPr lang="fr-FR" sz="1600" smtClean="0">
                <a:latin typeface="Arial" charset="0"/>
                <a:cs typeface="Arial" charset="0"/>
              </a:rPr>
              <a:t>Agency / NCA Publications</a:t>
            </a:r>
          </a:p>
          <a:p>
            <a:pPr marL="0" indent="0" eaLnBrk="1" hangingPunct="1">
              <a:buFont typeface="Verdana" pitchFamily="34" charset="0"/>
              <a:buNone/>
            </a:pPr>
            <a:endParaRPr lang="fr-FR" sz="8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Verdana" pitchFamily="34" charset="0"/>
              <a:buNone/>
            </a:pPr>
            <a:endParaRPr lang="fr-FR" sz="800" b="1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Verdana" pitchFamily="34" charset="0"/>
              <a:buNone/>
            </a:pPr>
            <a:endParaRPr lang="fr-FR" sz="800" b="1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rgbClr val="1E4649"/>
              </a:buClr>
              <a:buFont typeface="Arial" charset="0"/>
              <a:buNone/>
            </a:pPr>
            <a:r>
              <a:rPr lang="en-GB" sz="1500" smtClean="0">
                <a:solidFill>
                  <a:srgbClr val="444492"/>
                </a:solidFill>
                <a:latin typeface="Calibri" pitchFamily="34" charset="0"/>
                <a:cs typeface="Arial" charset="0"/>
              </a:rPr>
              <a:t>EMA website : EMA Annual list  </a:t>
            </a:r>
          </a:p>
          <a:p>
            <a:pPr marL="285750" lvl="1" eaLnBrk="1" hangingPunct="1">
              <a:buClr>
                <a:schemeClr val="bg2"/>
              </a:buClr>
              <a:buSzPct val="130000"/>
              <a:buFont typeface="Verdana" pitchFamily="34" charset="0"/>
              <a:buNone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chemeClr val="bg2"/>
              </a:buClr>
              <a:buSzPct val="130000"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chemeClr val="bg2"/>
              </a:buClr>
              <a:buSzPct val="130000"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chemeClr val="bg2"/>
              </a:buClr>
              <a:buSzPct val="130000"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chemeClr val="bg2"/>
              </a:buClr>
              <a:buSzPct val="130000"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>
              <a:buClr>
                <a:srgbClr val="1E4649"/>
              </a:buClr>
              <a:buFont typeface="Arial" charset="0"/>
              <a:buNone/>
            </a:pPr>
            <a:r>
              <a:rPr lang="en-GB" sz="1500" smtClean="0">
                <a:solidFill>
                  <a:srgbClr val="444492"/>
                </a:solidFill>
                <a:latin typeface="Calibri" pitchFamily="34" charset="0"/>
                <a:cs typeface="Arial" charset="0"/>
              </a:rPr>
              <a:t>	National Agencies websites </a:t>
            </a:r>
          </a:p>
          <a:p>
            <a:pPr marL="627063" lvl="2" indent="-176213" eaLnBrk="1" hangingPunct="1">
              <a:buClr>
                <a:schemeClr val="bg2"/>
              </a:buClr>
              <a:buSzPct val="130000"/>
              <a:buFontTx/>
              <a:buNone/>
            </a:pPr>
            <a:endParaRPr lang="en-GB" sz="1400" smtClean="0">
              <a:latin typeface="Arial" charset="0"/>
              <a:cs typeface="Arial" charset="0"/>
            </a:endParaRPr>
          </a:p>
          <a:p>
            <a:pPr marL="285750" lvl="1" eaLnBrk="1" hangingPunct="1"/>
            <a:endParaRPr lang="fr-FR" sz="1400" smtClean="0">
              <a:latin typeface="Arial" charset="0"/>
              <a:cs typeface="Arial" charset="0"/>
            </a:endParaRPr>
          </a:p>
          <a:p>
            <a:pPr marL="0" indent="0" eaLnBrk="1" hangingPunct="1"/>
            <a:endParaRPr lang="fr-FR" sz="1600" smtClean="0">
              <a:latin typeface="Arial" charset="0"/>
              <a:cs typeface="Arial" charset="0"/>
            </a:endParaRPr>
          </a:p>
          <a:p>
            <a:pPr marL="285750" lvl="1" eaLnBrk="1" hangingPunct="1"/>
            <a:endParaRPr lang="fr-FR" sz="1400" smtClean="0">
              <a:latin typeface="Arial" charset="0"/>
              <a:cs typeface="Arial" charset="0"/>
            </a:endParaRPr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 flipV="1">
            <a:off x="2852738" y="3590925"/>
            <a:ext cx="512762" cy="0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Oval 12"/>
          <p:cNvSpPr>
            <a:spLocks noChangeArrowheads="1"/>
          </p:cNvSpPr>
          <p:nvPr/>
        </p:nvSpPr>
        <p:spPr bwMode="auto">
          <a:xfrm>
            <a:off x="3365500" y="3365500"/>
            <a:ext cx="1497013" cy="488950"/>
          </a:xfrm>
          <a:prstGeom prst="ellipse">
            <a:avLst/>
          </a:prstGeom>
          <a:solidFill>
            <a:srgbClr val="9ED3D7"/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3498850" y="3467100"/>
            <a:ext cx="200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NCA and EMA</a:t>
            </a: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V="1">
            <a:off x="2844800" y="4945063"/>
            <a:ext cx="520700" cy="3175"/>
          </a:xfrm>
          <a:prstGeom prst="line">
            <a:avLst/>
          </a:prstGeom>
          <a:noFill/>
          <a:ln w="9525">
            <a:solidFill>
              <a:schemeClr val="accent5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372" name="Oval 16"/>
          <p:cNvSpPr>
            <a:spLocks noChangeArrowheads="1"/>
          </p:cNvSpPr>
          <p:nvPr/>
        </p:nvSpPr>
        <p:spPr bwMode="auto">
          <a:xfrm>
            <a:off x="3344863" y="4660900"/>
            <a:ext cx="1598612" cy="520700"/>
          </a:xfrm>
          <a:prstGeom prst="ellipse">
            <a:avLst/>
          </a:prstGeom>
          <a:solidFill>
            <a:srgbClr val="9ED3D7"/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73" name="Text Box 17"/>
          <p:cNvSpPr txBox="1">
            <a:spLocks noChangeArrowheads="1"/>
          </p:cNvSpPr>
          <p:nvPr/>
        </p:nvSpPr>
        <p:spPr bwMode="auto">
          <a:xfrm>
            <a:off x="3479800" y="4802188"/>
            <a:ext cx="1382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AF2C24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fr-FR" dirty="0" smtClean="0">
                <a:solidFill>
                  <a:schemeClr val="accent5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NCA or EMA</a:t>
            </a:r>
          </a:p>
        </p:txBody>
      </p:sp>
      <p:sp>
        <p:nvSpPr>
          <p:cNvPr id="11276" name="Rectangle 1"/>
          <p:cNvSpPr>
            <a:spLocks noChangeArrowheads="1"/>
          </p:cNvSpPr>
          <p:nvPr/>
        </p:nvSpPr>
        <p:spPr bwMode="auto">
          <a:xfrm>
            <a:off x="1111250" y="3187700"/>
            <a:ext cx="173355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lvl="2">
              <a:lnSpc>
                <a:spcPct val="80000"/>
              </a:lnSpc>
              <a:buClr>
                <a:schemeClr val="bg2"/>
              </a:buClr>
              <a:buSzPct val="130000"/>
            </a:pPr>
            <a:endParaRPr lang="fr-FR" sz="1200"/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1336675" y="4802188"/>
            <a:ext cx="1209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/>
              <a:t> </a:t>
            </a:r>
            <a:endParaRPr lang="en-US" sz="1200"/>
          </a:p>
        </p:txBody>
      </p:sp>
      <p:sp>
        <p:nvSpPr>
          <p:cNvPr id="7" name="Organigramme : Alternative 6"/>
          <p:cNvSpPr/>
          <p:nvPr/>
        </p:nvSpPr>
        <p:spPr>
          <a:xfrm>
            <a:off x="990600" y="3276600"/>
            <a:ext cx="1863725" cy="747713"/>
          </a:xfrm>
          <a:prstGeom prst="flowChartAlternateProcess">
            <a:avLst/>
          </a:prstGeom>
          <a:solidFill>
            <a:srgbClr val="EF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n-US" sz="1200" dirty="0">
                <a:solidFill>
                  <a:schemeClr val="tx1"/>
                </a:solidFill>
              </a:rPr>
              <a:t>Grounds Art 116/117(i) </a:t>
            </a:r>
            <a:r>
              <a:rPr lang="en-US" sz="1100" dirty="0">
                <a:solidFill>
                  <a:schemeClr val="tx1"/>
                </a:solidFill>
              </a:rPr>
              <a:t>efficacy, negative B/R, </a:t>
            </a:r>
            <a:r>
              <a:rPr lang="en-US" sz="1100" dirty="0" err="1">
                <a:solidFill>
                  <a:schemeClr val="tx1"/>
                </a:solidFill>
              </a:rPr>
              <a:t>quali</a:t>
            </a:r>
            <a:r>
              <a:rPr lang="en-US" sz="1100" dirty="0">
                <a:solidFill>
                  <a:schemeClr val="tx1"/>
                </a:solidFill>
              </a:rPr>
              <a:t>-quantitative composition )</a:t>
            </a:r>
          </a:p>
        </p:txBody>
      </p:sp>
      <p:sp>
        <p:nvSpPr>
          <p:cNvPr id="6" name="Étoile à 10 branches 5"/>
          <p:cNvSpPr/>
          <p:nvPr/>
        </p:nvSpPr>
        <p:spPr>
          <a:xfrm>
            <a:off x="582613" y="3600450"/>
            <a:ext cx="746125" cy="539750"/>
          </a:xfrm>
          <a:prstGeom prst="star10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444492"/>
                </a:solidFill>
                <a:cs typeface="Arial" charset="0"/>
              </a:rPr>
              <a:t>WW</a:t>
            </a:r>
            <a:endParaRPr lang="en-US" sz="1400">
              <a:solidFill>
                <a:srgbClr val="444492"/>
              </a:solidFill>
              <a:cs typeface="Arial" charset="0"/>
            </a:endParaRPr>
          </a:p>
        </p:txBody>
      </p:sp>
      <p:sp>
        <p:nvSpPr>
          <p:cNvPr id="27" name="Organigramme : Alternative 26"/>
          <p:cNvSpPr/>
          <p:nvPr/>
        </p:nvSpPr>
        <p:spPr>
          <a:xfrm>
            <a:off x="989013" y="4660900"/>
            <a:ext cx="1863725" cy="542925"/>
          </a:xfrm>
          <a:prstGeom prst="flowChartAlternateProcess">
            <a:avLst/>
          </a:prstGeom>
          <a:solidFill>
            <a:srgbClr val="EF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/>
            <a:r>
              <a:rPr lang="en-GB" sz="1100">
                <a:solidFill>
                  <a:schemeClr val="tx1"/>
                </a:solidFill>
                <a:cs typeface="Arial" charset="0"/>
              </a:rPr>
              <a:t>Other </a:t>
            </a:r>
            <a:r>
              <a:rPr lang="fr-FR" sz="1100">
                <a:solidFill>
                  <a:schemeClr val="tx1"/>
                </a:solidFill>
                <a:cs typeface="Arial" charset="0"/>
              </a:rPr>
              <a:t>(i.e Commercial)</a:t>
            </a:r>
            <a:endParaRPr lang="en-US" sz="1100">
              <a:solidFill>
                <a:schemeClr val="tx1"/>
              </a:solidFill>
              <a:cs typeface="Arial" charset="0"/>
            </a:endParaRPr>
          </a:p>
          <a:p>
            <a:pPr marL="0" lvl="2" algn="ctr"/>
            <a:endParaRPr lang="en-US" sz="11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5" name="Étoile à 10 branches 24"/>
          <p:cNvSpPr/>
          <p:nvPr/>
        </p:nvSpPr>
        <p:spPr>
          <a:xfrm>
            <a:off x="582613" y="4816475"/>
            <a:ext cx="746125" cy="539750"/>
          </a:xfrm>
          <a:prstGeom prst="star10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444492"/>
                </a:solidFill>
                <a:cs typeface="Arial" charset="0"/>
              </a:rPr>
              <a:t>EU</a:t>
            </a:r>
            <a:endParaRPr lang="en-US" sz="1400">
              <a:solidFill>
                <a:srgbClr val="444492"/>
              </a:solidFill>
              <a:cs typeface="Arial" charset="0"/>
            </a:endParaRPr>
          </a:p>
        </p:txBody>
      </p:sp>
      <p:sp>
        <p:nvSpPr>
          <p:cNvPr id="28" name="Organigramme : Alternative 27"/>
          <p:cNvSpPr/>
          <p:nvPr/>
        </p:nvSpPr>
        <p:spPr>
          <a:xfrm>
            <a:off x="5732463" y="3048000"/>
            <a:ext cx="2873375" cy="795338"/>
          </a:xfrm>
          <a:prstGeom prst="flowChartAlternateProcess">
            <a:avLst/>
          </a:prstGeom>
          <a:solidFill>
            <a:srgbClr val="EF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2" indent="-176213">
              <a:buClr>
                <a:schemeClr val="bg2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1"/>
                </a:solidFill>
              </a:rPr>
              <a:t>MA refused, revoked or suspended</a:t>
            </a:r>
          </a:p>
          <a:p>
            <a:pPr marL="177800" lvl="2" indent="-176213">
              <a:buClr>
                <a:schemeClr val="bg2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1"/>
                </a:solidFill>
              </a:rPr>
              <a:t>Supply prohibited </a:t>
            </a:r>
          </a:p>
          <a:p>
            <a:pPr marL="177800" lvl="2" indent="-176213">
              <a:buClr>
                <a:schemeClr val="bg2"/>
              </a:buClr>
              <a:buSzPct val="130000"/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chemeClr val="tx1"/>
                </a:solidFill>
              </a:rPr>
              <a:t>Commercialisation stopped</a:t>
            </a:r>
          </a:p>
        </p:txBody>
      </p:sp>
      <p:sp>
        <p:nvSpPr>
          <p:cNvPr id="29" name="Étoile à 10 branches 28"/>
          <p:cNvSpPr/>
          <p:nvPr/>
        </p:nvSpPr>
        <p:spPr>
          <a:xfrm>
            <a:off x="8091488" y="3560763"/>
            <a:ext cx="747712" cy="541337"/>
          </a:xfrm>
          <a:prstGeom prst="star10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400">
                <a:solidFill>
                  <a:srgbClr val="444492"/>
                </a:solidFill>
                <a:cs typeface="Arial" charset="0"/>
              </a:rPr>
              <a:t>EU</a:t>
            </a:r>
            <a:endParaRPr lang="en-US" sz="1400">
              <a:solidFill>
                <a:srgbClr val="444492"/>
              </a:solidFill>
              <a:cs typeface="Arial" charset="0"/>
            </a:endParaRPr>
          </a:p>
        </p:txBody>
      </p:sp>
      <p:sp>
        <p:nvSpPr>
          <p:cNvPr id="31" name="Organigramme : Alternative 30"/>
          <p:cNvSpPr/>
          <p:nvPr/>
        </p:nvSpPr>
        <p:spPr>
          <a:xfrm>
            <a:off x="5732463" y="4660900"/>
            <a:ext cx="2873375" cy="795338"/>
          </a:xfrm>
          <a:prstGeom prst="flowChartAlternateProcess">
            <a:avLst/>
          </a:prstGeom>
          <a:solidFill>
            <a:srgbClr val="EFF3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lvl="2" indent="-176213">
              <a:buClr>
                <a:schemeClr val="bg2"/>
              </a:buClr>
              <a:buSzPct val="130000"/>
              <a:buFont typeface="Wingdings" pitchFamily="2" charset="2"/>
              <a:buChar char="§"/>
            </a:pPr>
            <a:r>
              <a:rPr lang="en-GB" sz="1200" dirty="0">
                <a:solidFill>
                  <a:schemeClr val="tx1"/>
                </a:solidFill>
                <a:cs typeface="Arial" charset="0"/>
              </a:rPr>
              <a:t>Same information, in national languages, for the products registered or marketed in the country </a:t>
            </a:r>
          </a:p>
        </p:txBody>
      </p:sp>
      <p:sp>
        <p:nvSpPr>
          <p:cNvPr id="32" name="Organigramme : Alternative 31"/>
          <p:cNvSpPr/>
          <p:nvPr/>
        </p:nvSpPr>
        <p:spPr>
          <a:xfrm>
            <a:off x="5791200" y="3762375"/>
            <a:ext cx="2300288" cy="381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buClr>
                <a:schemeClr val="bg2"/>
              </a:buClr>
              <a:buSzPct val="130000"/>
            </a:pPr>
            <a:r>
              <a:rPr lang="en-GB" sz="1200" dirty="0">
                <a:solidFill>
                  <a:schemeClr val="tx1"/>
                </a:solidFill>
                <a:cs typeface="Arial" charset="0"/>
              </a:rPr>
              <a:t>+ reasons (e.g. safety, efficacy, quality, commercial )</a:t>
            </a:r>
          </a:p>
        </p:txBody>
      </p:sp>
      <p:sp>
        <p:nvSpPr>
          <p:cNvPr id="11288" name="AutoShape 24"/>
          <p:cNvSpPr>
            <a:spLocks noChangeArrowheads="1"/>
          </p:cNvSpPr>
          <p:nvPr/>
        </p:nvSpPr>
        <p:spPr bwMode="auto">
          <a:xfrm rot="13497596">
            <a:off x="4656803" y="3813747"/>
            <a:ext cx="897194" cy="930399"/>
          </a:xfrm>
          <a:prstGeom prst="rtTriangle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tx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065836"/>
              </p:ext>
            </p:extLst>
          </p:nvPr>
        </p:nvGraphicFramePr>
        <p:xfrm>
          <a:off x="584771" y="5949280"/>
          <a:ext cx="7848600" cy="760413"/>
        </p:xfrm>
        <a:graphic>
          <a:graphicData uri="http://schemas.openxmlformats.org/drawingml/2006/table">
            <a:tbl>
              <a:tblPr/>
              <a:tblGrid>
                <a:gridCol w="78486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Industry challenge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391" marR="91391" marT="45586" marB="455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Calibri" pitchFamily="34" charset="0"/>
                        </a:rPr>
                        <a:t>MAHs to devise a Process, challenging for large portfolios </a:t>
                      </a:r>
                    </a:p>
                  </a:txBody>
                  <a:tcPr marL="91391" marR="91391" marT="45586" marB="455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187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611188" y="246063"/>
            <a:ext cx="7893050" cy="795337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“Article 57” – </a:t>
            </a:r>
            <a:r>
              <a:rPr lang="en-GB" sz="3600" b="1" dirty="0" err="1" smtClean="0"/>
              <a:t>xEVMPD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US" sz="2000" dirty="0" smtClean="0"/>
              <a:t>Extended </a:t>
            </a:r>
            <a:r>
              <a:rPr lang="en-US" sz="2000" dirty="0" err="1" smtClean="0"/>
              <a:t>EudraVigilance</a:t>
            </a:r>
            <a:r>
              <a:rPr lang="en-US" sz="2000" dirty="0" smtClean="0"/>
              <a:t> Medicinal Product Dictionary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18816"/>
            <a:ext cx="8280920" cy="4286448"/>
          </a:xfrm>
        </p:spPr>
        <p:txBody>
          <a:bodyPr>
            <a:normAutofit fontScale="85000" lnSpcReduction="20000"/>
          </a:bodyPr>
          <a:lstStyle/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The objective is to better identify the drugs within the ICSRs -Individual Case Safety Reports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Create a list of all medicines </a:t>
            </a:r>
            <a:r>
              <a:rPr lang="en-US" sz="1600" dirty="0" err="1"/>
              <a:t>authorised</a:t>
            </a:r>
            <a:r>
              <a:rPr lang="en-US" sz="1600" dirty="0"/>
              <a:t> and registered in EU 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Identify medicines accurately, especially medicines included in reports of suspected adverse reactions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To improve signal detection accuracy and capabilities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A number of Data elements/set for medicinal products were required by July </a:t>
            </a:r>
            <a:r>
              <a:rPr lang="en-US" sz="1800" dirty="0" smtClean="0">
                <a:solidFill>
                  <a:srgbClr val="002060"/>
                </a:solidFill>
              </a:rPr>
              <a:t>2012. 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Product Information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A description of the strength of the active substance(s)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A description of the medical device(s) 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The pharmaceutical dose form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The route(s) of administration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An electronic (not a scan) copy, including date of last revision, reference numbers and document language of </a:t>
            </a:r>
            <a:r>
              <a:rPr lang="en-US" sz="1600" dirty="0" err="1"/>
              <a:t>SmPC</a:t>
            </a:r>
            <a:r>
              <a:rPr lang="en-US" sz="1600" dirty="0"/>
              <a:t>, MAH responsible for batch </a:t>
            </a:r>
            <a:r>
              <a:rPr lang="en-US" sz="1600" dirty="0" smtClean="0"/>
              <a:t>release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Maintenance of data to be set up. Mandatory as of </a:t>
            </a:r>
            <a:r>
              <a:rPr lang="en-US" sz="1800" dirty="0" smtClean="0">
                <a:solidFill>
                  <a:srgbClr val="002060"/>
                </a:solidFill>
              </a:rPr>
              <a:t>June </a:t>
            </a:r>
            <a:r>
              <a:rPr lang="en-US" sz="1800" dirty="0">
                <a:solidFill>
                  <a:srgbClr val="002060"/>
                </a:solidFill>
              </a:rPr>
              <a:t>2014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Clarification of the language requirements depending on the </a:t>
            </a:r>
            <a:r>
              <a:rPr lang="en-US" sz="1800" dirty="0" err="1">
                <a:solidFill>
                  <a:srgbClr val="002060"/>
                </a:solidFill>
              </a:rPr>
              <a:t>authorisation</a:t>
            </a:r>
            <a:r>
              <a:rPr lang="en-US" sz="1800" dirty="0">
                <a:solidFill>
                  <a:srgbClr val="002060"/>
                </a:solidFill>
              </a:rPr>
              <a:t> procedure :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National official languages for National Procedures</a:t>
            </a:r>
          </a:p>
          <a:p>
            <a:pPr marL="542925" lvl="1" indent="-180975" fontAlgn="base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English text for CP;  English Core European text for </a:t>
            </a:r>
            <a:r>
              <a:rPr lang="en-US" sz="1600" dirty="0" smtClean="0"/>
              <a:t>MRP/DCP</a:t>
            </a:r>
            <a:endParaRPr lang="en-US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1356288"/>
              </p:ext>
            </p:extLst>
          </p:nvPr>
        </p:nvGraphicFramePr>
        <p:xfrm>
          <a:off x="467544" y="5732041"/>
          <a:ext cx="7993062" cy="869201"/>
        </p:xfrm>
        <a:graphic>
          <a:graphicData uri="http://schemas.openxmlformats.org/drawingml/2006/table">
            <a:tbl>
              <a:tblPr/>
              <a:tblGrid>
                <a:gridCol w="7993062"/>
              </a:tblGrid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Industry challenge 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396" marR="91396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328612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Ensure maintenance and Quality Control  ( Up-to-date </a:t>
                      </a:r>
                      <a:r>
                        <a:rPr kumimoji="0" lang="en-GB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SmPCs</a:t>
                      </a:r>
                      <a:r>
                        <a:rPr kumimoji="0" lang="en-GB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597A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, Inform on any change, Translation, QPPV information)</a:t>
                      </a: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597A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396" marR="91396" marT="45663" marB="4566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23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672"/>
            <a:ext cx="7920037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Pharmacovigilance System Master file </a:t>
            </a:r>
            <a:r>
              <a:rPr lang="en-US" sz="2800" dirty="0" smtClean="0"/>
              <a:t>(PSMF)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537121"/>
            <a:ext cx="8079556" cy="3764087"/>
          </a:xfrm>
        </p:spPr>
        <p:txBody>
          <a:bodyPr>
            <a:normAutofit fontScale="85000" lnSpcReduction="20000"/>
          </a:bodyPr>
          <a:lstStyle/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>
                <a:solidFill>
                  <a:srgbClr val="002060"/>
                </a:solidFill>
              </a:rPr>
              <a:t>Document describing the company’s PV system 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1600" dirty="0"/>
              <a:t>Replaces the Detailed Description of the Pharmacovigilance System (DDPS)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1600" dirty="0"/>
              <a:t>Presents the management </a:t>
            </a:r>
            <a:r>
              <a:rPr lang="en-US" sz="1600" dirty="0" err="1"/>
              <a:t>organisation</a:t>
            </a:r>
            <a:r>
              <a:rPr lang="en-US" sz="1600" dirty="0"/>
              <a:t> of the Company PV  system from a corporate perspective including its affiliated entities in respect of the applicable regulatory requirements.</a:t>
            </a:r>
            <a:endParaRPr lang="en-GB" sz="1600" dirty="0"/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1600" dirty="0"/>
              <a:t>Includes additional descriptions process (RMP, Safety commitments…) and figures pertaining to the company portfolio, and results from system audits and Key Performance Indicators.</a:t>
            </a:r>
            <a:endParaRPr lang="en-GB" sz="1600" dirty="0"/>
          </a:p>
          <a:p>
            <a:pPr marL="273050" indent="-273050" eaLnBrk="1" hangingPunct="1">
              <a:lnSpc>
                <a:spcPct val="80000"/>
              </a:lnSpc>
              <a:tabLst>
                <a:tab pos="273050" algn="l"/>
              </a:tabLst>
            </a:pPr>
            <a:endParaRPr lang="en-GB" sz="500" b="1" dirty="0" smtClean="0">
              <a:latin typeface="Calibri" pitchFamily="34" charset="0"/>
              <a:cs typeface="Calibri" pitchFamily="34" charset="0"/>
            </a:endParaRP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>
                <a:solidFill>
                  <a:srgbClr val="002060"/>
                </a:solidFill>
              </a:rPr>
              <a:t>Tool for QPPV to </a:t>
            </a:r>
            <a:r>
              <a:rPr lang="en-US" sz="1900" dirty="0">
                <a:solidFill>
                  <a:srgbClr val="002060"/>
                </a:solidFill>
              </a:rPr>
              <a:t>maintain oversight with the Pharmacovigilance System in the company. 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1900" dirty="0">
                <a:solidFill>
                  <a:srgbClr val="002060"/>
                </a:solidFill>
              </a:rPr>
              <a:t>Provision of a soft or a hard copy of the PSMF within a 7 day time-frame if requested by an authority or at an inspection. 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1600" dirty="0"/>
              <a:t>Supervisory authority for PV is the Competent Authority in which the PSMF is located </a:t>
            </a:r>
            <a:endParaRPr lang="en-GB" sz="1600" dirty="0"/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900" dirty="0">
                <a:solidFill>
                  <a:srgbClr val="002060"/>
                </a:solidFill>
              </a:rPr>
              <a:t>PSMF Summary -  Key elements of the Pharmacovigilance System </a:t>
            </a:r>
          </a:p>
          <a:p>
            <a:pPr marL="542925" lvl="1" indent="-180975"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1600" dirty="0"/>
              <a:t>To be included in application for any Marketing Authorization (MA), whatever the registration procedure in module 1.8.1 of the dossier</a:t>
            </a:r>
          </a:p>
          <a:p>
            <a:pPr marL="714375" lvl="2" indent="-17145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Clr>
                <a:srgbClr val="666666"/>
              </a:buClr>
              <a:buSzPct val="75000"/>
              <a:tabLst>
                <a:tab pos="273050" algn="l"/>
              </a:tabLst>
            </a:pPr>
            <a:r>
              <a:rPr lang="en-US" sz="1600" dirty="0">
                <a:latin typeface="Calibri" pitchFamily="34" charset="0"/>
              </a:rPr>
              <a:t>at the time of the renewal,  or through Type IAIN variation not later than July 2015</a:t>
            </a:r>
            <a:r>
              <a:rPr lang="en-US" sz="1600" dirty="0" smtClean="0">
                <a:latin typeface="Calibri" pitchFamily="34" charset="0"/>
              </a:rPr>
              <a:t>.</a:t>
            </a:r>
            <a:endParaRPr lang="en-US" sz="16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538163" lvl="1" indent="-236538" eaLnBrk="1" hangingPunct="1">
              <a:spcAft>
                <a:spcPts val="200"/>
              </a:spcAft>
              <a:tabLst>
                <a:tab pos="273050" algn="l"/>
              </a:tabLst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73050" indent="-273050" eaLnBrk="1" hangingPunct="1">
              <a:lnSpc>
                <a:spcPct val="80000"/>
              </a:lnSpc>
              <a:tabLst>
                <a:tab pos="273050" algn="l"/>
              </a:tabLst>
            </a:pPr>
            <a:endParaRPr lang="en-GB" sz="16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55638" y="5373688"/>
          <a:ext cx="8023225" cy="91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225"/>
              </a:tblGrid>
              <a:tr h="33448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 </a:t>
                      </a:r>
                    </a:p>
                  </a:txBody>
                  <a:tcPr marL="91389" marR="91389" marT="45325" marB="45325">
                    <a:solidFill>
                      <a:srgbClr val="BBE0E3"/>
                    </a:solidFill>
                  </a:tcPr>
                </a:tc>
              </a:tr>
              <a:tr h="578325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Ensure that total PSMF contains current information </a:t>
                      </a:r>
                    </a:p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PSMF summary to be associated to </a:t>
                      </a:r>
                      <a:r>
                        <a:rPr lang="en-US" sz="1600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each Marketing Authorization </a:t>
                      </a:r>
                    </a:p>
                  </a:txBody>
                  <a:tcPr marL="91389" marR="91389" marT="45325" marB="45325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893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876800"/>
          </a:xfrm>
        </p:spPr>
        <p:txBody>
          <a:bodyPr>
            <a:noAutofit/>
          </a:bodyPr>
          <a:lstStyle/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The </a:t>
            </a:r>
            <a:r>
              <a:rPr lang="en-US" sz="1800" dirty="0">
                <a:solidFill>
                  <a:srgbClr val="002060"/>
                </a:solidFill>
              </a:rPr>
              <a:t>M</a:t>
            </a:r>
            <a:r>
              <a:rPr lang="cs-CZ" sz="1800" dirty="0">
                <a:solidFill>
                  <a:srgbClr val="002060"/>
                </a:solidFill>
              </a:rPr>
              <a:t>AH</a:t>
            </a:r>
            <a:r>
              <a:rPr lang="en-US" sz="1800" dirty="0">
                <a:solidFill>
                  <a:srgbClr val="002060"/>
                </a:solidFill>
              </a:rPr>
              <a:t> shall have permanently and continuously at its disposal an appropriately Qualified Person responsible for </a:t>
            </a:r>
            <a:r>
              <a:rPr lang="en-US" sz="1800" dirty="0" smtClean="0">
                <a:solidFill>
                  <a:srgbClr val="002060"/>
                </a:solidFill>
              </a:rPr>
              <a:t>PharmacoVigilance</a:t>
            </a:r>
            <a:r>
              <a:rPr lang="en-US" sz="1800" dirty="0">
                <a:solidFill>
                  <a:srgbClr val="002060"/>
                </a:solidFill>
              </a:rPr>
              <a:t>” (QPPV) in the EU.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The QPPV must be </a:t>
            </a:r>
            <a:r>
              <a:rPr lang="en-US" sz="1800" u="sng" dirty="0">
                <a:solidFill>
                  <a:srgbClr val="002060"/>
                </a:solidFill>
              </a:rPr>
              <a:t>appropriately qualified </a:t>
            </a:r>
            <a:r>
              <a:rPr lang="en-US" sz="1800" dirty="0">
                <a:solidFill>
                  <a:srgbClr val="002060"/>
                </a:solidFill>
              </a:rPr>
              <a:t>i.e. adequate knowledge and skills to manage the PV system as well as expertise/access to expertise in the following areas:</a:t>
            </a:r>
          </a:p>
          <a:p>
            <a:pPr marL="542925" lvl="1" indent="-180975" fontAlgn="base">
              <a:lnSpc>
                <a:spcPct val="11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/>
              <a:t>Medicine</a:t>
            </a:r>
            <a:r>
              <a:rPr lang="cs-CZ" sz="1600" dirty="0"/>
              <a:t>, </a:t>
            </a:r>
            <a:r>
              <a:rPr lang="en-US" sz="1600" dirty="0"/>
              <a:t>Pharmaceutical Sciences</a:t>
            </a:r>
            <a:r>
              <a:rPr lang="cs-CZ" sz="1600" dirty="0"/>
              <a:t>, </a:t>
            </a:r>
            <a:r>
              <a:rPr lang="en-US" sz="1600" dirty="0"/>
              <a:t>Epidemiology</a:t>
            </a:r>
            <a:r>
              <a:rPr lang="cs-CZ" sz="1600" dirty="0"/>
              <a:t>, </a:t>
            </a:r>
            <a:r>
              <a:rPr lang="en-US" sz="1600" dirty="0"/>
              <a:t>Biostatistics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If the QPPV does not have basic medical training, access to a medically trained person must be available and documented in the </a:t>
            </a:r>
            <a:r>
              <a:rPr lang="en-US" sz="1800" dirty="0" smtClean="0">
                <a:solidFill>
                  <a:srgbClr val="002060"/>
                </a:solidFill>
              </a:rPr>
              <a:t>PSMF.</a:t>
            </a:r>
            <a:endParaRPr lang="en-US" sz="1800" dirty="0">
              <a:solidFill>
                <a:srgbClr val="002060"/>
              </a:solidFill>
            </a:endParaRP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>
                <a:solidFill>
                  <a:srgbClr val="002060"/>
                </a:solidFill>
              </a:rPr>
              <a:t>The QPPV must reside in the EU </a:t>
            </a:r>
            <a:r>
              <a:rPr lang="en-US" sz="1400" dirty="0">
                <a:solidFill>
                  <a:srgbClr val="002060"/>
                </a:solidFill>
              </a:rPr>
              <a:t>[extended to Norway, Iceland or Liechtenstein (EEA)].</a:t>
            </a:r>
          </a:p>
          <a:p>
            <a:pPr marL="266700" lvl="1" indent="-266700" eaLnBrk="0" fontAlgn="base" hangingPunct="0">
              <a:lnSpc>
                <a:spcPct val="11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1800" dirty="0" smtClean="0">
                <a:solidFill>
                  <a:srgbClr val="002060"/>
                </a:solidFill>
              </a:rPr>
              <a:t>NCA’s </a:t>
            </a:r>
            <a:r>
              <a:rPr lang="en-US" sz="1800" dirty="0">
                <a:solidFill>
                  <a:srgbClr val="002060"/>
                </a:solidFill>
              </a:rPr>
              <a:t>have the option to request the nomination of the PV contact person at national level reporting to the QPPV. </a:t>
            </a:r>
            <a:endParaRPr lang="en-US" sz="1800" dirty="0" smtClean="0">
              <a:solidFill>
                <a:srgbClr val="002060"/>
              </a:solidFill>
            </a:endParaRPr>
          </a:p>
          <a:p>
            <a:pPr marL="542925" lvl="1" indent="-180975" fontAlgn="base">
              <a:lnSpc>
                <a:spcPct val="110000"/>
              </a:lnSpc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1600" dirty="0" smtClean="0"/>
              <a:t>A contact </a:t>
            </a:r>
            <a:r>
              <a:rPr lang="en-US" sz="1600" dirty="0"/>
              <a:t>person at national level may also act as the QPPV.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46584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fr-FR" sz="32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fr-FR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cs-CZ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QPPV</a:t>
            </a:r>
            <a:r>
              <a:rPr lang="fr-FR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12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role</a:t>
            </a:r>
            <a:r>
              <a:rPr lang="fr-FR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3200" b="1" kern="12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Regulatory</a:t>
            </a:r>
            <a:r>
              <a:rPr lang="fr-FR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32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</a:t>
            </a:r>
            <a:r>
              <a:rPr lang="cs-CZ" sz="3200" b="1" kern="12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ackground</a:t>
            </a:r>
            <a:r>
              <a:rPr lang="fr-FR" sz="32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3200" b="1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European Legislation [DIR Art 104(3)(a)] </a:t>
            </a:r>
            <a:endParaRPr lang="cs-CZ" sz="1600" kern="12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44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5"/>
          <p:cNvSpPr/>
          <p:nvPr/>
        </p:nvSpPr>
        <p:spPr>
          <a:xfrm>
            <a:off x="2718807" y="1903839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718807" y="2990572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4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718806" y="4077305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2718805" y="5164037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733" y="1903840"/>
            <a:ext cx="2397073" cy="4117447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tIns="25200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444492"/>
                </a:solidFill>
              </a:rPr>
              <a:t>Establish and maintain the MAH’s PV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444492"/>
              </a:solidFill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600" dirty="0">
                <a:solidFill>
                  <a:srgbClr val="444492"/>
                </a:solidFill>
              </a:rPr>
              <a:t>Have sufficient authority to influence the performance of the quality system and the PV activities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endParaRPr lang="en-GB" sz="1000" dirty="0">
              <a:solidFill>
                <a:srgbClr val="444492"/>
              </a:solidFill>
            </a:endParaRP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600" dirty="0">
                <a:solidFill>
                  <a:srgbClr val="000000"/>
                </a:solidFill>
              </a:rPr>
              <a:t>P</a:t>
            </a:r>
            <a:r>
              <a:rPr lang="en-GB" sz="1600" dirty="0">
                <a:solidFill>
                  <a:srgbClr val="444492"/>
                </a:solidFill>
              </a:rPr>
              <a:t>romote, maintain and improve compliance with the legal requirements </a:t>
            </a:r>
          </a:p>
        </p:txBody>
      </p:sp>
      <p:sp>
        <p:nvSpPr>
          <p:cNvPr id="10" name="Rectangle à coins arrondis 4"/>
          <p:cNvSpPr/>
          <p:nvPr/>
        </p:nvSpPr>
        <p:spPr>
          <a:xfrm>
            <a:off x="3937001" y="1903840"/>
            <a:ext cx="4969932" cy="4117448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444492"/>
                </a:solidFill>
              </a:rPr>
              <a:t>To be compliant with legislative requirements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700" b="1" u="sng" dirty="0">
              <a:solidFill>
                <a:srgbClr val="44449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700" b="1" u="sng" dirty="0">
                <a:solidFill>
                  <a:srgbClr val="444492"/>
                </a:solidFill>
              </a:rPr>
              <a:t>Tools and processes:</a:t>
            </a:r>
          </a:p>
          <a:p>
            <a:pPr marL="361950" indent="-180975" fontAlgn="base">
              <a:spcBef>
                <a:spcPts val="6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ICSR reporting and submission data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IT systems </a:t>
            </a:r>
            <a:r>
              <a:rPr lang="en-GB" sz="1400" dirty="0">
                <a:solidFill>
                  <a:srgbClr val="444492"/>
                </a:solidFill>
              </a:rPr>
              <a:t>(database changes, validation status, failures during validation etc.)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aggregate report processes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SDEAs 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SOP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Trainings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Compliance evaluation/reporting </a:t>
            </a:r>
            <a:r>
              <a:rPr lang="en-GB" sz="1400" dirty="0">
                <a:solidFill>
                  <a:srgbClr val="444492"/>
                </a:solidFill>
              </a:rPr>
              <a:t>(ICSR, document submission, safety variation –</a:t>
            </a:r>
            <a:br>
              <a:rPr lang="en-GB" sz="1400" dirty="0">
                <a:solidFill>
                  <a:srgbClr val="444492"/>
                </a:solidFill>
              </a:rPr>
            </a:br>
            <a:r>
              <a:rPr lang="en-GB" sz="1400" dirty="0">
                <a:solidFill>
                  <a:srgbClr val="444492"/>
                </a:solidFill>
              </a:rPr>
              <a:t>labelling update etc. – both </a:t>
            </a:r>
            <a:r>
              <a:rPr lang="en-GB" sz="1400" b="1" i="1" dirty="0">
                <a:solidFill>
                  <a:srgbClr val="444492"/>
                </a:solidFill>
              </a:rPr>
              <a:t>global + local </a:t>
            </a:r>
            <a:r>
              <a:rPr lang="en-GB" sz="1400" dirty="0">
                <a:solidFill>
                  <a:srgbClr val="444492"/>
                </a:solidFill>
              </a:rPr>
              <a:t>)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700" dirty="0">
                <a:solidFill>
                  <a:srgbClr val="444492"/>
                </a:solidFill>
              </a:rPr>
              <a:t>Quality of data </a:t>
            </a:r>
            <a:r>
              <a:rPr lang="en-GB" sz="1400" dirty="0">
                <a:solidFill>
                  <a:srgbClr val="444492"/>
                </a:solidFill>
              </a:rPr>
              <a:t>(PBRER, B/R evaluation –</a:t>
            </a:r>
            <a:br>
              <a:rPr lang="en-GB" sz="1400" dirty="0">
                <a:solidFill>
                  <a:srgbClr val="444492"/>
                </a:solidFill>
              </a:rPr>
            </a:br>
            <a:r>
              <a:rPr lang="en-GB" sz="1400" dirty="0">
                <a:solidFill>
                  <a:srgbClr val="444492"/>
                </a:solidFill>
              </a:rPr>
              <a:t>ensuring correctness and completeness of data)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7" y="289352"/>
            <a:ext cx="8424936" cy="830997"/>
          </a:xfrm>
        </p:spPr>
        <p:txBody>
          <a:bodyPr>
            <a:noAutofit/>
          </a:bodyPr>
          <a:lstStyle/>
          <a:p>
            <a:r>
              <a:rPr lang="en-US" sz="3200" b="1" dirty="0"/>
              <a:t>QPPV oversight </a:t>
            </a:r>
            <a:r>
              <a:rPr lang="en-US" sz="3200" b="1" dirty="0" smtClean="0"/>
              <a:t>=</a:t>
            </a:r>
            <a:br>
              <a:rPr lang="en-US" sz="3200" b="1" dirty="0" smtClean="0"/>
            </a:br>
            <a:r>
              <a:rPr lang="en-US" sz="2800" dirty="0" smtClean="0"/>
              <a:t>The </a:t>
            </a:r>
            <a:r>
              <a:rPr lang="en-US" sz="2800" dirty="0"/>
              <a:t>QPPV should know everything (1</a:t>
            </a:r>
            <a:r>
              <a:rPr lang="en-US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7380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èche droite 13"/>
          <p:cNvSpPr/>
          <p:nvPr/>
        </p:nvSpPr>
        <p:spPr>
          <a:xfrm>
            <a:off x="2718807" y="1843025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718807" y="2929758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4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2718806" y="4016491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2718805" y="5103223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1732" y="1843025"/>
            <a:ext cx="2397073" cy="4117447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>
                <a:solidFill>
                  <a:srgbClr val="444492"/>
                </a:solidFill>
              </a:rPr>
              <a:t>QPPV must have an overview of the </a:t>
            </a:r>
            <a:r>
              <a:rPr lang="en-GB" sz="1600" u="sng">
                <a:solidFill>
                  <a:srgbClr val="444492"/>
                </a:solidFill>
              </a:rPr>
              <a:t>safety profiles and any emerging safety concerns </a:t>
            </a:r>
            <a:r>
              <a:rPr lang="en-GB" sz="1600">
                <a:solidFill>
                  <a:srgbClr val="444492"/>
                </a:solidFill>
              </a:rPr>
              <a:t>in relation to the medicinal products for which the MAH holds authorisations</a:t>
            </a:r>
            <a:endParaRPr lang="en-GB">
              <a:solidFill>
                <a:srgbClr val="444492"/>
              </a:solidFill>
            </a:endParaRPr>
          </a:p>
        </p:txBody>
      </p:sp>
      <p:sp>
        <p:nvSpPr>
          <p:cNvPr id="10" name="Rectangle à coins arrondis 4"/>
          <p:cNvSpPr/>
          <p:nvPr/>
        </p:nvSpPr>
        <p:spPr>
          <a:xfrm>
            <a:off x="3937001" y="1843026"/>
            <a:ext cx="4969932" cy="4250270"/>
          </a:xfrm>
          <a:prstGeom prst="roundRect">
            <a:avLst>
              <a:gd name="adj" fmla="val 4264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600" b="1" u="sng" dirty="0">
                <a:solidFill>
                  <a:srgbClr val="444492"/>
                </a:solidFill>
              </a:rPr>
              <a:t>Products and Processes:</a:t>
            </a:r>
          </a:p>
          <a:p>
            <a:pPr marL="361950" indent="-18097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dirty="0">
                <a:solidFill>
                  <a:srgbClr val="444492"/>
                </a:solidFill>
              </a:rPr>
              <a:t>Safety profile of new INNs coming to portfolio (projects, in-licensing, due diligence)</a:t>
            </a:r>
          </a:p>
          <a:p>
            <a:pPr marL="361950" indent="-1809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dirty="0">
                <a:solidFill>
                  <a:srgbClr val="444492"/>
                </a:solidFill>
              </a:rPr>
              <a:t>Be aware of any </a:t>
            </a:r>
            <a:r>
              <a:rPr lang="en-GB" sz="1400" u="sng" dirty="0">
                <a:solidFill>
                  <a:srgbClr val="444492"/>
                </a:solidFill>
              </a:rPr>
              <a:t>conditions</a:t>
            </a:r>
            <a:r>
              <a:rPr lang="en-GB" sz="1400" dirty="0">
                <a:solidFill>
                  <a:srgbClr val="444492"/>
                </a:solidFill>
              </a:rPr>
              <a:t> or obligations as part of the MAs and other commitments relating to safety or the safe use of the products; </a:t>
            </a:r>
            <a:endParaRPr lang="en-GB" sz="500" dirty="0">
              <a:solidFill>
                <a:srgbClr val="444492"/>
              </a:solidFill>
            </a:endParaRPr>
          </a:p>
          <a:p>
            <a:pPr marL="361950" indent="-180975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dirty="0">
                <a:solidFill>
                  <a:srgbClr val="444492"/>
                </a:solidFill>
              </a:rPr>
              <a:t>Signal detection and management</a:t>
            </a:r>
            <a:endParaRPr lang="en-GB" sz="700" dirty="0">
              <a:solidFill>
                <a:srgbClr val="444492"/>
              </a:solidFill>
            </a:endParaRPr>
          </a:p>
          <a:p>
            <a:pPr marL="361950" indent="-1809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dirty="0">
                <a:solidFill>
                  <a:srgbClr val="444492"/>
                </a:solidFill>
              </a:rPr>
              <a:t>Benefit-risk information</a:t>
            </a:r>
            <a:endParaRPr lang="en-GB" sz="700" dirty="0">
              <a:solidFill>
                <a:srgbClr val="444492"/>
              </a:solidFill>
            </a:endParaRPr>
          </a:p>
          <a:p>
            <a:pPr marL="361950" indent="-1809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dirty="0">
                <a:solidFill>
                  <a:srgbClr val="444492"/>
                </a:solidFill>
              </a:rPr>
              <a:t>Risk management and risk minimisation measure</a:t>
            </a:r>
            <a:br>
              <a:rPr lang="en-GB" sz="1400" dirty="0">
                <a:solidFill>
                  <a:srgbClr val="444492"/>
                </a:solidFill>
              </a:rPr>
            </a:br>
            <a:r>
              <a:rPr lang="en-GB" sz="1200" i="1" dirty="0">
                <a:solidFill>
                  <a:srgbClr val="444492"/>
                </a:solidFill>
              </a:rPr>
              <a:t>e.g. be aware of the content of  RMP</a:t>
            </a:r>
            <a:endParaRPr lang="en-GB" sz="700" dirty="0">
              <a:solidFill>
                <a:srgbClr val="444492"/>
              </a:solidFill>
            </a:endParaRPr>
          </a:p>
          <a:p>
            <a:pPr marL="361950" indent="-18097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200" dirty="0">
                <a:solidFill>
                  <a:srgbClr val="444492"/>
                </a:solidFill>
              </a:rPr>
              <a:t>Be aware of </a:t>
            </a:r>
            <a:r>
              <a:rPr lang="en-GB" sz="1400" b="1" u="sng" dirty="0">
                <a:solidFill>
                  <a:srgbClr val="444492"/>
                </a:solidFill>
              </a:rPr>
              <a:t>PASS</a:t>
            </a:r>
            <a:r>
              <a:rPr lang="en-GB" sz="1200" dirty="0">
                <a:solidFill>
                  <a:srgbClr val="444492"/>
                </a:solidFill>
              </a:rPr>
              <a:t> requested by a competent authority including the results of such studies</a:t>
            </a:r>
          </a:p>
          <a:p>
            <a:pPr marL="361950" indent="-180975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200" dirty="0">
                <a:solidFill>
                  <a:srgbClr val="444492"/>
                </a:solidFill>
              </a:rPr>
              <a:t>Be  involved in the review and sign-off of protocols of </a:t>
            </a:r>
            <a:r>
              <a:rPr lang="en-GB" sz="1200" u="sng" dirty="0">
                <a:solidFill>
                  <a:srgbClr val="444492"/>
                </a:solidFill>
              </a:rPr>
              <a:t>PASS</a:t>
            </a:r>
            <a:r>
              <a:rPr lang="en-GB" sz="1200" dirty="0">
                <a:solidFill>
                  <a:srgbClr val="444492"/>
                </a:solidFill>
              </a:rPr>
              <a:t>    conducted in the EU or pursuant to a RMP </a:t>
            </a:r>
            <a:endParaRPr lang="en-GB" sz="700" dirty="0">
              <a:solidFill>
                <a:srgbClr val="444492"/>
              </a:solidFill>
            </a:endParaRPr>
          </a:p>
          <a:p>
            <a:pPr marL="361950" indent="-180975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GB" sz="1400" b="1" dirty="0">
                <a:solidFill>
                  <a:srgbClr val="444492"/>
                </a:solidFill>
              </a:rPr>
              <a:t>Risk communication </a:t>
            </a:r>
            <a:r>
              <a:rPr lang="en-GB" sz="1200" dirty="0">
                <a:solidFill>
                  <a:srgbClr val="444492"/>
                </a:solidFill>
              </a:rPr>
              <a:t>(referrals,  Product Alerts, product withdrawal ….) </a:t>
            </a:r>
          </a:p>
        </p:txBody>
      </p:sp>
      <p:cxnSp>
        <p:nvCxnSpPr>
          <p:cNvPr id="4" name="Přímá spojnice 3"/>
          <p:cNvCxnSpPr/>
          <p:nvPr/>
        </p:nvCxnSpPr>
        <p:spPr>
          <a:xfrm flipV="1">
            <a:off x="4114800" y="3524229"/>
            <a:ext cx="4572000" cy="0"/>
          </a:xfrm>
          <a:prstGeom prst="line">
            <a:avLst/>
          </a:prstGeom>
          <a:ln w="19050" cap="rnd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V="1">
            <a:off x="4114800" y="5421160"/>
            <a:ext cx="4572000" cy="0"/>
          </a:xfrm>
          <a:prstGeom prst="line">
            <a:avLst/>
          </a:prstGeom>
          <a:ln w="19050" cap="rnd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21733" y="289352"/>
            <a:ext cx="8822268" cy="830997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QPPV oversight =</a:t>
            </a:r>
            <a:br>
              <a:rPr lang="en-GB" sz="3200" b="1" dirty="0" smtClean="0"/>
            </a:br>
            <a:r>
              <a:rPr lang="en-GB" sz="2800" dirty="0" smtClean="0"/>
              <a:t>The QPPV should know everything (2)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6986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droite 12"/>
          <p:cNvSpPr/>
          <p:nvPr/>
        </p:nvSpPr>
        <p:spPr>
          <a:xfrm>
            <a:off x="2718807" y="1902504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2718807" y="2989237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4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2718806" y="4075970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2718805" y="5162702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0400" y="1903841"/>
            <a:ext cx="2397073" cy="4117447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444492"/>
                </a:solidFill>
              </a:rPr>
              <a:t>A</a:t>
            </a:r>
            <a:r>
              <a:rPr lang="en-US" dirty="0" err="1">
                <a:solidFill>
                  <a:srgbClr val="444492"/>
                </a:solidFill>
              </a:rPr>
              <a:t>cting</a:t>
            </a:r>
            <a:r>
              <a:rPr lang="en-US" dirty="0">
                <a:solidFill>
                  <a:srgbClr val="444492"/>
                </a:solidFill>
              </a:rPr>
              <a:t> as a </a:t>
            </a:r>
            <a:r>
              <a:rPr lang="en-US" b="1" dirty="0">
                <a:solidFill>
                  <a:srgbClr val="444492"/>
                </a:solidFill>
              </a:rPr>
              <a:t>single contact point</a:t>
            </a:r>
            <a:r>
              <a:rPr lang="en-US" dirty="0">
                <a:solidFill>
                  <a:srgbClr val="444492"/>
                </a:solidFill>
              </a:rPr>
              <a:t> for the Competent Authorities on a 24-hour basis</a:t>
            </a: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444492"/>
                </a:solidFill>
              </a:rPr>
              <a:t/>
            </a:r>
            <a:br>
              <a:rPr lang="en-US" dirty="0">
                <a:solidFill>
                  <a:srgbClr val="444492"/>
                </a:solidFill>
              </a:rPr>
            </a:br>
            <a:r>
              <a:rPr lang="en-US" dirty="0">
                <a:solidFill>
                  <a:srgbClr val="444492"/>
                </a:solidFill>
              </a:rPr>
              <a:t>Must be located in the EEA </a:t>
            </a:r>
            <a:endParaRPr lang="fr-FR" dirty="0">
              <a:solidFill>
                <a:srgbClr val="444492"/>
              </a:solidFill>
            </a:endParaRPr>
          </a:p>
        </p:txBody>
      </p:sp>
      <p:sp>
        <p:nvSpPr>
          <p:cNvPr id="10" name="Rectangle à coins arrondis 4"/>
          <p:cNvSpPr/>
          <p:nvPr/>
        </p:nvSpPr>
        <p:spPr>
          <a:xfrm>
            <a:off x="3937001" y="1902505"/>
            <a:ext cx="4969932" cy="4117448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marL="180975" indent="-180975" fontAlgn="base"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cs-CZ" sz="1600" dirty="0" err="1">
                <a:solidFill>
                  <a:srgbClr val="444492"/>
                </a:solidFill>
              </a:rPr>
              <a:t>Ensuring</a:t>
            </a:r>
            <a:r>
              <a:rPr lang="cs-CZ" sz="1600" dirty="0">
                <a:solidFill>
                  <a:srgbClr val="444492"/>
                </a:solidFill>
              </a:rPr>
              <a:t> </a:t>
            </a:r>
            <a:r>
              <a:rPr lang="en-US" sz="1600" dirty="0">
                <a:solidFill>
                  <a:srgbClr val="444492"/>
                </a:solidFill>
              </a:rPr>
              <a:t>response to any request from the </a:t>
            </a:r>
            <a:r>
              <a:rPr lang="cs-CZ" sz="1600" dirty="0">
                <a:solidFill>
                  <a:srgbClr val="444492"/>
                </a:solidFill>
              </a:rPr>
              <a:t>CA</a:t>
            </a:r>
            <a:r>
              <a:rPr lang="en-US" sz="1600" dirty="0">
                <a:solidFill>
                  <a:srgbClr val="444492"/>
                </a:solidFill>
              </a:rPr>
              <a:t> and  the Agency for the provision of additional information necessary for </a:t>
            </a:r>
            <a:r>
              <a:rPr lang="cs-CZ" sz="1600" dirty="0">
                <a:solidFill>
                  <a:srgbClr val="444492"/>
                </a:solidFill>
              </a:rPr>
              <a:t>B/R </a:t>
            </a:r>
            <a:r>
              <a:rPr lang="en-US" sz="1600" dirty="0">
                <a:solidFill>
                  <a:srgbClr val="444492"/>
                </a:solidFill>
              </a:rPr>
              <a:t>evaluation </a:t>
            </a:r>
            <a:endParaRPr lang="cs-CZ" sz="1600" dirty="0">
              <a:solidFill>
                <a:srgbClr val="444492"/>
              </a:solidFill>
            </a:endParaRPr>
          </a:p>
          <a:p>
            <a:pPr marL="180975" indent="-180975" fontAlgn="base"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444492"/>
                </a:solidFill>
              </a:rPr>
              <a:t>Providing any other information relevant to the </a:t>
            </a:r>
            <a:r>
              <a:rPr lang="en-US" sz="1600" u="sng" dirty="0">
                <a:solidFill>
                  <a:srgbClr val="444492"/>
                </a:solidFill>
              </a:rPr>
              <a:t>benefit-risk evaluation </a:t>
            </a:r>
            <a:r>
              <a:rPr lang="en-US" sz="1600" dirty="0">
                <a:solidFill>
                  <a:srgbClr val="444492"/>
                </a:solidFill>
              </a:rPr>
              <a:t>to </a:t>
            </a:r>
            <a:r>
              <a:rPr lang="cs-CZ" sz="1600" dirty="0">
                <a:solidFill>
                  <a:srgbClr val="444492"/>
                </a:solidFill>
              </a:rPr>
              <a:t>CA </a:t>
            </a:r>
            <a:r>
              <a:rPr lang="en-US" sz="1600" dirty="0">
                <a:solidFill>
                  <a:srgbClr val="444492"/>
                </a:solidFill>
              </a:rPr>
              <a:t>and Agency;</a:t>
            </a:r>
          </a:p>
          <a:p>
            <a:pPr marL="180975" indent="-180975" fontAlgn="base"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en-US" sz="1600" dirty="0">
                <a:solidFill>
                  <a:srgbClr val="444492"/>
                </a:solidFill>
              </a:rPr>
              <a:t>Providing input into the preparation of Regulatory action in response to </a:t>
            </a:r>
            <a:r>
              <a:rPr lang="en-US" sz="1600" u="sng" dirty="0">
                <a:solidFill>
                  <a:srgbClr val="444492"/>
                </a:solidFill>
              </a:rPr>
              <a:t>emerging safety concerns </a:t>
            </a:r>
            <a:r>
              <a:rPr lang="en-US" sz="1600" dirty="0">
                <a:solidFill>
                  <a:srgbClr val="444492"/>
                </a:solidFill>
              </a:rPr>
              <a:t>(e.g. variations, urgent safety restrictions, and communication to patients and healthcare professionals);</a:t>
            </a:r>
            <a:endParaRPr lang="cs-CZ" sz="1600" dirty="0">
              <a:solidFill>
                <a:srgbClr val="444492"/>
              </a:solidFill>
            </a:endParaRPr>
          </a:p>
          <a:p>
            <a:pPr marL="180975" indent="-180975" fontAlgn="base">
              <a:spcBef>
                <a:spcPts val="12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</a:pPr>
            <a:r>
              <a:rPr lang="cs-CZ" sz="1600" dirty="0">
                <a:solidFill>
                  <a:srgbClr val="444492"/>
                </a:solidFill>
              </a:rPr>
              <a:t>To be contact point for PV inspections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401" y="289352"/>
            <a:ext cx="8823600" cy="830997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QPPV oversight =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cs-CZ" sz="2800" dirty="0" smtClean="0"/>
              <a:t>The QPPV should know everything (3)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295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droite 12"/>
          <p:cNvSpPr/>
          <p:nvPr/>
        </p:nvSpPr>
        <p:spPr>
          <a:xfrm>
            <a:off x="5009334" y="2032512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5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Flèche droite 13"/>
          <p:cNvSpPr/>
          <p:nvPr/>
        </p:nvSpPr>
        <p:spPr>
          <a:xfrm>
            <a:off x="5009334" y="3119245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4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Flèche droite 14"/>
          <p:cNvSpPr/>
          <p:nvPr/>
        </p:nvSpPr>
        <p:spPr>
          <a:xfrm>
            <a:off x="5009333" y="4205978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accent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Flèche droite 15"/>
          <p:cNvSpPr/>
          <p:nvPr/>
        </p:nvSpPr>
        <p:spPr>
          <a:xfrm>
            <a:off x="5009332" y="5292710"/>
            <a:ext cx="923925" cy="857250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1"/>
              </a:gs>
            </a:gsLst>
            <a:lin ang="10800000" scaled="1"/>
            <a:tileRect/>
          </a:gradFill>
          <a:ln>
            <a:gradFill flip="none" rotWithShape="1">
              <a:gsLst>
                <a:gs pos="8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0400" y="2033849"/>
            <a:ext cx="4799556" cy="4069818"/>
          </a:xfrm>
          <a:prstGeom prst="roundRect">
            <a:avLst>
              <a:gd name="adj" fmla="val 3772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700" u="sng" dirty="0">
                <a:solidFill>
                  <a:srgbClr val="444492"/>
                </a:solidFill>
              </a:rPr>
              <a:t>Approval/signatures required</a:t>
            </a:r>
          </a:p>
          <a:p>
            <a:pPr marL="361950" indent="-180975" fontAlgn="base">
              <a:spcBef>
                <a:spcPts val="6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b="1" dirty="0">
                <a:solidFill>
                  <a:srgbClr val="444492"/>
                </a:solidFill>
              </a:rPr>
              <a:t>PSMF</a:t>
            </a: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>
                <a:solidFill>
                  <a:srgbClr val="444492"/>
                </a:solidFill>
              </a:rPr>
              <a:t>PSUR/PBRER </a:t>
            </a:r>
            <a:r>
              <a:rPr lang="cs-CZ" sz="1700" dirty="0" err="1">
                <a:solidFill>
                  <a:srgbClr val="444492"/>
                </a:solidFill>
              </a:rPr>
              <a:t>approval</a:t>
            </a:r>
            <a:endParaRPr lang="cs-CZ" sz="1700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>
                <a:solidFill>
                  <a:srgbClr val="444492"/>
                </a:solidFill>
              </a:rPr>
              <a:t>RMP </a:t>
            </a:r>
            <a:r>
              <a:rPr lang="cs-CZ" sz="1700" dirty="0" err="1">
                <a:solidFill>
                  <a:srgbClr val="444492"/>
                </a:solidFill>
              </a:rPr>
              <a:t>approval</a:t>
            </a:r>
            <a:endParaRPr lang="cs-CZ" sz="1700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>
                <a:solidFill>
                  <a:srgbClr val="444492"/>
                </a:solidFill>
              </a:rPr>
              <a:t>PASS approval (QPPV)</a:t>
            </a:r>
            <a:endParaRPr lang="cs-CZ" sz="1700" u="sng" dirty="0">
              <a:solidFill>
                <a:srgbClr val="444492"/>
              </a:solidFill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700" u="sng" dirty="0" err="1">
                <a:solidFill>
                  <a:srgbClr val="444492"/>
                </a:solidFill>
              </a:rPr>
              <a:t>Internal</a:t>
            </a:r>
            <a:r>
              <a:rPr lang="cs-CZ" sz="1700" u="sng" dirty="0">
                <a:solidFill>
                  <a:srgbClr val="444492"/>
                </a:solidFill>
              </a:rPr>
              <a:t> audit</a:t>
            </a:r>
          </a:p>
          <a:p>
            <a:pPr marL="361950" indent="-180975" fontAlgn="base">
              <a:spcBef>
                <a:spcPts val="6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 err="1">
                <a:solidFill>
                  <a:srgbClr val="444492"/>
                </a:solidFill>
              </a:rPr>
              <a:t>Own</a:t>
            </a:r>
            <a:r>
              <a:rPr lang="cs-CZ" sz="1700" dirty="0">
                <a:solidFill>
                  <a:srgbClr val="444492"/>
                </a:solidFill>
              </a:rPr>
              <a:t> </a:t>
            </a:r>
            <a:r>
              <a:rPr lang="cs-CZ" sz="1700" dirty="0" err="1">
                <a:solidFill>
                  <a:srgbClr val="444492"/>
                </a:solidFill>
              </a:rPr>
              <a:t>system</a:t>
            </a:r>
            <a:endParaRPr lang="cs-CZ" sz="1700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 err="1">
                <a:solidFill>
                  <a:srgbClr val="444492"/>
                </a:solidFill>
              </a:rPr>
              <a:t>Third</a:t>
            </a:r>
            <a:r>
              <a:rPr lang="cs-CZ" sz="1700" dirty="0">
                <a:solidFill>
                  <a:srgbClr val="444492"/>
                </a:solidFill>
              </a:rPr>
              <a:t> </a:t>
            </a:r>
            <a:r>
              <a:rPr lang="cs-CZ" sz="1700" dirty="0" err="1">
                <a:solidFill>
                  <a:srgbClr val="444492"/>
                </a:solidFill>
              </a:rPr>
              <a:t>parties</a:t>
            </a:r>
            <a:endParaRPr lang="cs-CZ" sz="1700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>
                <a:solidFill>
                  <a:srgbClr val="444492"/>
                </a:solidFill>
              </a:rPr>
              <a:t>External partner audit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cs-CZ" sz="1700" u="sng" dirty="0">
                <a:solidFill>
                  <a:srgbClr val="444492"/>
                </a:solidFill>
              </a:rPr>
              <a:t>PV </a:t>
            </a:r>
            <a:r>
              <a:rPr lang="cs-CZ" sz="1700" u="sng" dirty="0" err="1">
                <a:solidFill>
                  <a:srgbClr val="444492"/>
                </a:solidFill>
              </a:rPr>
              <a:t>inspection</a:t>
            </a:r>
            <a:endParaRPr lang="cs-CZ" sz="1700" u="sng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ts val="60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 err="1">
                <a:solidFill>
                  <a:srgbClr val="444492"/>
                </a:solidFill>
              </a:rPr>
              <a:t>Competent</a:t>
            </a:r>
            <a:r>
              <a:rPr lang="cs-CZ" sz="1700" dirty="0">
                <a:solidFill>
                  <a:srgbClr val="444492"/>
                </a:solidFill>
              </a:rPr>
              <a:t> </a:t>
            </a:r>
            <a:r>
              <a:rPr lang="cs-CZ" sz="1700" dirty="0" err="1">
                <a:solidFill>
                  <a:srgbClr val="444492"/>
                </a:solidFill>
              </a:rPr>
              <a:t>authority</a:t>
            </a:r>
            <a:endParaRPr lang="cs-CZ" sz="1700" dirty="0">
              <a:solidFill>
                <a:srgbClr val="444492"/>
              </a:solidFill>
            </a:endParaRPr>
          </a:p>
          <a:p>
            <a:pPr marL="361950" indent="-180975" fontAlgn="base">
              <a:spcBef>
                <a:spcPct val="0"/>
              </a:spcBef>
              <a:spcAft>
                <a:spcPct val="0"/>
              </a:spcAft>
              <a:buClr>
                <a:srgbClr val="ACB317"/>
              </a:buClr>
              <a:buFont typeface="Trebuchet MS" panose="020B0603020202020204" pitchFamily="34" charset="0"/>
              <a:buChar char="●"/>
              <a:defRPr/>
            </a:pPr>
            <a:r>
              <a:rPr lang="cs-CZ" sz="1700" dirty="0">
                <a:solidFill>
                  <a:srgbClr val="444492"/>
                </a:solidFill>
              </a:rPr>
              <a:t>EMA</a:t>
            </a:r>
          </a:p>
        </p:txBody>
      </p:sp>
      <p:sp>
        <p:nvSpPr>
          <p:cNvPr id="10" name="Rectangle à coins arrondis 4"/>
          <p:cNvSpPr/>
          <p:nvPr/>
        </p:nvSpPr>
        <p:spPr>
          <a:xfrm>
            <a:off x="6509333" y="2033849"/>
            <a:ext cx="2397600" cy="4131455"/>
          </a:xfrm>
          <a:prstGeom prst="roundRect">
            <a:avLst>
              <a:gd name="adj" fmla="val 5329"/>
            </a:avLst>
          </a:prstGeom>
          <a:solidFill>
            <a:srgbClr val="FFFFFF"/>
          </a:solidFill>
          <a:ln w="19050">
            <a:solidFill>
              <a:schemeClr val="accent5"/>
            </a:solidFill>
          </a:ln>
          <a:effectLst>
            <a:outerShdw blurRad="88900" dist="508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444492"/>
                </a:solidFill>
              </a:rPr>
              <a:t>CA </a:t>
            </a:r>
            <a:r>
              <a:rPr lang="cs-CZ" sz="1600" dirty="0" err="1">
                <a:solidFill>
                  <a:srgbClr val="444492"/>
                </a:solidFill>
              </a:rPr>
              <a:t>or</a:t>
            </a:r>
            <a:r>
              <a:rPr lang="cs-CZ" sz="1600" dirty="0">
                <a:solidFill>
                  <a:srgbClr val="444492"/>
                </a:solidFill>
              </a:rPr>
              <a:t> EMA/PRAC </a:t>
            </a:r>
            <a:r>
              <a:rPr lang="cs-CZ" sz="1600" dirty="0" err="1">
                <a:solidFill>
                  <a:srgbClr val="444492"/>
                </a:solidFill>
              </a:rPr>
              <a:t>negotiation</a:t>
            </a:r>
            <a:r>
              <a:rPr lang="cs-CZ" sz="1600" dirty="0">
                <a:solidFill>
                  <a:srgbClr val="444492"/>
                </a:solidFill>
              </a:rPr>
              <a:t> </a:t>
            </a:r>
            <a:r>
              <a:rPr lang="cs-CZ" sz="1400" dirty="0">
                <a:solidFill>
                  <a:srgbClr val="444492"/>
                </a:solidFill>
              </a:rPr>
              <a:t>(PBRER, RMP, PASS, DUS </a:t>
            </a:r>
            <a:r>
              <a:rPr lang="cs-CZ" sz="1400" dirty="0" err="1">
                <a:solidFill>
                  <a:srgbClr val="444492"/>
                </a:solidFill>
              </a:rPr>
              <a:t>etc</a:t>
            </a:r>
            <a:r>
              <a:rPr lang="cs-CZ" sz="1400" dirty="0">
                <a:solidFill>
                  <a:srgbClr val="444492"/>
                </a:solidFill>
              </a:rPr>
              <a:t>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444492"/>
                </a:solidFill>
              </a:rPr>
              <a:t>Joint </a:t>
            </a:r>
            <a:r>
              <a:rPr lang="cs-CZ" sz="1600" dirty="0" err="1">
                <a:solidFill>
                  <a:srgbClr val="444492"/>
                </a:solidFill>
              </a:rPr>
              <a:t>studies</a:t>
            </a: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444492"/>
                </a:solidFill>
              </a:rPr>
              <a:t>Audit </a:t>
            </a:r>
            <a:r>
              <a:rPr lang="cs-CZ" sz="1600" dirty="0" err="1">
                <a:solidFill>
                  <a:srgbClr val="444492"/>
                </a:solidFill>
              </a:rPr>
              <a:t>plan</a:t>
            </a: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 err="1">
                <a:solidFill>
                  <a:srgbClr val="444492"/>
                </a:solidFill>
              </a:rPr>
              <a:t>Periodic</a:t>
            </a:r>
            <a:r>
              <a:rPr lang="cs-CZ" sz="1600" dirty="0">
                <a:solidFill>
                  <a:srgbClr val="444492"/>
                </a:solidFill>
              </a:rPr>
              <a:t> audit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 err="1">
                <a:solidFill>
                  <a:srgbClr val="444492"/>
                </a:solidFill>
              </a:rPr>
              <a:t>Compliance</a:t>
            </a:r>
            <a:r>
              <a:rPr lang="cs-CZ" sz="1600" dirty="0">
                <a:solidFill>
                  <a:srgbClr val="444492"/>
                </a:solidFill>
              </a:rPr>
              <a:t> data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 err="1">
                <a:solidFill>
                  <a:srgbClr val="444492"/>
                </a:solidFill>
              </a:rPr>
              <a:t>Compliance</a:t>
            </a:r>
            <a:endParaRPr lang="cs-CZ" sz="1600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444492"/>
                </a:solidFill>
              </a:rPr>
              <a:t>CAPA -</a:t>
            </a:r>
            <a:r>
              <a:rPr lang="cs-CZ" sz="1600" dirty="0" err="1">
                <a:solidFill>
                  <a:srgbClr val="444492"/>
                </a:solidFill>
              </a:rPr>
              <a:t>follow</a:t>
            </a:r>
            <a:r>
              <a:rPr lang="cs-CZ" sz="1600" dirty="0">
                <a:solidFill>
                  <a:srgbClr val="444492"/>
                </a:solidFill>
              </a:rPr>
              <a:t>-up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44449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401" y="289352"/>
            <a:ext cx="7344424" cy="83099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QPPV oversight =</a:t>
            </a:r>
            <a:br>
              <a:rPr lang="en-US" sz="3200" b="1" dirty="0" smtClean="0"/>
            </a:br>
            <a:r>
              <a:rPr lang="en-US" sz="2800" dirty="0" smtClean="0"/>
              <a:t>PV System compliance and quality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408111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672"/>
            <a:ext cx="7920037" cy="576263"/>
          </a:xfrm>
        </p:spPr>
        <p:txBody>
          <a:bodyPr>
            <a:noAutofit/>
          </a:bodyPr>
          <a:lstStyle/>
          <a:p>
            <a:r>
              <a:rPr lang="en-GB" sz="3200" b="1" dirty="0"/>
              <a:t>Fees for PharmacoVigilance</a:t>
            </a:r>
            <a:endParaRPr lang="en-US" sz="32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12776"/>
            <a:ext cx="8784976" cy="4680520"/>
          </a:xfrm>
        </p:spPr>
        <p:txBody>
          <a:bodyPr>
            <a:normAutofit fontScale="25000" lnSpcReduction="20000"/>
          </a:bodyPr>
          <a:lstStyle/>
          <a:p>
            <a:pPr marL="266700" lvl="1" indent="-2667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sz="4800" dirty="0">
                <a:solidFill>
                  <a:srgbClr val="002060"/>
                </a:solidFill>
              </a:rPr>
              <a:t>Legal proposal under discussion since </a:t>
            </a:r>
            <a:r>
              <a:rPr lang="en-GB" sz="4800" dirty="0" smtClean="0">
                <a:solidFill>
                  <a:srgbClr val="002060"/>
                </a:solidFill>
              </a:rPr>
              <a:t>June 2012 between European Commission, European Parliament, Member States (MS).</a:t>
            </a:r>
            <a:endParaRPr lang="en-GB" dirty="0">
              <a:cs typeface="Calibri" pitchFamily="34" charset="0"/>
            </a:endParaRPr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4400" dirty="0" smtClean="0">
                <a:cs typeface="Calibri" pitchFamily="34" charset="0"/>
              </a:rPr>
              <a:t>On </a:t>
            </a:r>
            <a:r>
              <a:rPr lang="en-GB" sz="4400" dirty="0">
                <a:cs typeface="Calibri" pitchFamily="34" charset="0"/>
              </a:rPr>
              <a:t>June 26, 2013 </a:t>
            </a:r>
            <a:r>
              <a:rPr lang="en-GB" sz="4400" dirty="0" smtClean="0">
                <a:cs typeface="Calibri" pitchFamily="34" charset="0"/>
              </a:rPr>
              <a:t>European </a:t>
            </a:r>
            <a:r>
              <a:rPr lang="en-GB" sz="4400" dirty="0">
                <a:cs typeface="Calibri" pitchFamily="34" charset="0"/>
              </a:rPr>
              <a:t>Commission has adopted </a:t>
            </a:r>
            <a:r>
              <a:rPr lang="en-GB" sz="4400" dirty="0" smtClean="0">
                <a:cs typeface="Calibri" pitchFamily="34" charset="0"/>
              </a:rPr>
              <a:t>a </a:t>
            </a:r>
            <a:r>
              <a:rPr lang="en-GB" sz="4400" dirty="0">
                <a:cs typeface="Calibri" pitchFamily="34" charset="0"/>
              </a:rPr>
              <a:t>legal proposal (</a:t>
            </a:r>
            <a:r>
              <a:rPr lang="en-GB" sz="4400" dirty="0">
                <a:cs typeface="Calibri" pitchFamily="34" charset="0"/>
                <a:hlinkClick r:id="rId2"/>
              </a:rPr>
              <a:t>@</a:t>
            </a:r>
            <a:r>
              <a:rPr lang="en-GB" sz="4400" dirty="0">
                <a:cs typeface="Calibri" pitchFamily="34" charset="0"/>
              </a:rPr>
              <a:t>) </a:t>
            </a:r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4400" dirty="0" smtClean="0"/>
              <a:t>In </a:t>
            </a:r>
            <a:r>
              <a:rPr lang="en-US" sz="4400" dirty="0"/>
              <a:t>February 2014, </a:t>
            </a:r>
            <a:r>
              <a:rPr lang="en-US" sz="4400" dirty="0" smtClean="0"/>
              <a:t>EU MS have approved a compromise </a:t>
            </a:r>
            <a:r>
              <a:rPr lang="en-US" sz="4400" dirty="0"/>
              <a:t>agreement </a:t>
            </a:r>
            <a:r>
              <a:rPr lang="en-US" sz="4400" dirty="0" smtClean="0"/>
              <a:t> between with </a:t>
            </a:r>
            <a:r>
              <a:rPr lang="en-US" sz="4400" dirty="0"/>
              <a:t>the European Parliament on a draft regulation for establishing the long overdue EU pharmacovigilance fee regime </a:t>
            </a:r>
            <a:r>
              <a:rPr lang="en-US" sz="4400" dirty="0" smtClean="0"/>
              <a:t>(</a:t>
            </a:r>
            <a:r>
              <a:rPr lang="en-US" sz="4400" dirty="0" smtClean="0">
                <a:hlinkClick r:id="rId3"/>
              </a:rPr>
              <a:t>@</a:t>
            </a:r>
            <a:r>
              <a:rPr lang="en-US" sz="4400" dirty="0" smtClean="0"/>
              <a:t>)</a:t>
            </a:r>
            <a:endParaRPr lang="fr-FR" sz="4400" dirty="0"/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4400" dirty="0"/>
              <a:t>The final regulation needs to be approved by the </a:t>
            </a:r>
            <a:r>
              <a:rPr lang="en-US" sz="4400" dirty="0" smtClean="0"/>
              <a:t>Parliament </a:t>
            </a:r>
            <a:r>
              <a:rPr lang="en-US" sz="4400" dirty="0"/>
              <a:t>and council once revised by the </a:t>
            </a:r>
            <a:r>
              <a:rPr lang="en-US" sz="4400" dirty="0" smtClean="0"/>
              <a:t>lawyer </a:t>
            </a:r>
            <a:r>
              <a:rPr lang="en-US" sz="4400" dirty="0"/>
              <a:t>linguist.</a:t>
            </a:r>
            <a:endParaRPr lang="fr-FR" sz="4400" dirty="0"/>
          </a:p>
          <a:p>
            <a:pPr marL="266700" lvl="1" indent="-2667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Agreement on 2 </a:t>
            </a:r>
            <a:r>
              <a:rPr lang="en-US" sz="4800" dirty="0">
                <a:solidFill>
                  <a:srgbClr val="002060"/>
                </a:solidFill>
              </a:rPr>
              <a:t>types of fees charged to marketing </a:t>
            </a:r>
            <a:r>
              <a:rPr lang="en-US" sz="4800" dirty="0" err="1">
                <a:solidFill>
                  <a:srgbClr val="002060"/>
                </a:solidFill>
              </a:rPr>
              <a:t>authorisation</a:t>
            </a:r>
            <a:r>
              <a:rPr lang="en-US" sz="4800" dirty="0">
                <a:solidFill>
                  <a:srgbClr val="002060"/>
                </a:solidFill>
              </a:rPr>
              <a:t> holders</a:t>
            </a:r>
            <a:r>
              <a:rPr lang="en-US" sz="4800" dirty="0" smtClean="0">
                <a:solidFill>
                  <a:srgbClr val="002060"/>
                </a:solidFill>
              </a:rPr>
              <a:t>:</a:t>
            </a:r>
            <a:endParaRPr lang="fr-FR" sz="3600" dirty="0"/>
          </a:p>
          <a:p>
            <a:pPr marL="2714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None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	</a:t>
            </a:r>
            <a:r>
              <a:rPr lang="en-US" sz="4800" u="sng" dirty="0" smtClean="0">
                <a:solidFill>
                  <a:srgbClr val="002060"/>
                </a:solidFill>
              </a:rPr>
              <a:t>Annual </a:t>
            </a:r>
            <a:r>
              <a:rPr lang="en-US" sz="4800" u="sng" dirty="0">
                <a:solidFill>
                  <a:srgbClr val="002060"/>
                </a:solidFill>
              </a:rPr>
              <a:t>Flat Fee</a:t>
            </a:r>
            <a:endParaRPr lang="fr-FR" sz="4800" u="sng" dirty="0">
              <a:solidFill>
                <a:srgbClr val="002060"/>
              </a:solidFill>
            </a:endParaRPr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4400" dirty="0" smtClean="0"/>
              <a:t>€</a:t>
            </a:r>
            <a:r>
              <a:rPr lang="en-US" sz="4400" dirty="0"/>
              <a:t>67 per pharmaceutical form (</a:t>
            </a:r>
            <a:r>
              <a:rPr lang="en-US" sz="4400" dirty="0" err="1"/>
              <a:t>eg</a:t>
            </a:r>
            <a:r>
              <a:rPr lang="en-US" sz="4400" dirty="0"/>
              <a:t> tablets, drops and </a:t>
            </a:r>
            <a:r>
              <a:rPr lang="en-US" sz="4400" dirty="0" err="1"/>
              <a:t>injectables</a:t>
            </a:r>
            <a:r>
              <a:rPr lang="en-US" sz="4400" dirty="0"/>
              <a:t>) of medicinal products authorized at national level</a:t>
            </a:r>
            <a:r>
              <a:rPr lang="en-US" sz="4400" dirty="0" smtClean="0"/>
              <a:t>.</a:t>
            </a:r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4400" dirty="0" smtClean="0"/>
              <a:t>This </a:t>
            </a:r>
            <a:r>
              <a:rPr lang="en-US" sz="4400" dirty="0"/>
              <a:t>fee is intended to cover the costs of general pharmacovigilance activities of the EMA, such as safety data management, literature monitoring and information technology, notably maintenance of the </a:t>
            </a:r>
            <a:r>
              <a:rPr lang="en-US" sz="4400" dirty="0" err="1"/>
              <a:t>EudraVigilance</a:t>
            </a:r>
            <a:r>
              <a:rPr lang="en-US" sz="4400" dirty="0"/>
              <a:t> database</a:t>
            </a:r>
            <a:r>
              <a:rPr lang="en-US" sz="4400" dirty="0" smtClean="0"/>
              <a:t>.</a:t>
            </a:r>
            <a:endParaRPr lang="fr-FR" sz="4400" dirty="0"/>
          </a:p>
          <a:p>
            <a:pPr marL="271463" lvl="1" indent="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None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	</a:t>
            </a:r>
            <a:r>
              <a:rPr lang="en-US" sz="4800" u="sng" dirty="0" smtClean="0">
                <a:solidFill>
                  <a:srgbClr val="002060"/>
                </a:solidFill>
              </a:rPr>
              <a:t>Pharmacovigilance </a:t>
            </a:r>
            <a:r>
              <a:rPr lang="en-US" sz="4800" u="sng" dirty="0">
                <a:solidFill>
                  <a:srgbClr val="002060"/>
                </a:solidFill>
              </a:rPr>
              <a:t>Assessment Procedure Fees</a:t>
            </a:r>
            <a:endParaRPr lang="fr-FR" sz="4800" u="sng" dirty="0">
              <a:solidFill>
                <a:srgbClr val="002060"/>
              </a:solidFill>
            </a:endParaRPr>
          </a:p>
          <a:p>
            <a:pPr marL="542925" lvl="1" indent="-180975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US" sz="4400" dirty="0" smtClean="0"/>
              <a:t>The EMA will charge fees for three pharmacovigilance assessment procedures performed at EU level to marketing authorization holders (MAHs) that have at least one product involved in such a Union-wide PV procedure:</a:t>
            </a:r>
            <a:endParaRPr lang="fr-FR" sz="4400" dirty="0" smtClean="0"/>
          </a:p>
          <a:p>
            <a:pPr marL="714375" lvl="2" indent="-171450">
              <a:lnSpc>
                <a:spcPct val="120000"/>
              </a:lnSpc>
              <a:spcBef>
                <a:spcPts val="0"/>
              </a:spcBef>
              <a:buClr>
                <a:srgbClr val="666666"/>
              </a:buClr>
              <a:buSzPct val="75000"/>
              <a:tabLst>
                <a:tab pos="273050" algn="l"/>
              </a:tabLst>
            </a:pPr>
            <a:r>
              <a:rPr lang="en-US" sz="5600" dirty="0" smtClean="0">
                <a:latin typeface="Calibri" pitchFamily="34" charset="0"/>
              </a:rPr>
              <a:t>Assessment </a:t>
            </a:r>
            <a:r>
              <a:rPr lang="en-US" sz="5600" dirty="0">
                <a:latin typeface="Calibri" pitchFamily="34" charset="0"/>
              </a:rPr>
              <a:t>of </a:t>
            </a:r>
            <a:r>
              <a:rPr lang="en-US" sz="5600" dirty="0" smtClean="0">
                <a:latin typeface="Calibri" pitchFamily="34" charset="0"/>
              </a:rPr>
              <a:t>PSUR – </a:t>
            </a:r>
            <a:r>
              <a:rPr lang="en-US" sz="5600" dirty="0">
                <a:latin typeface="Calibri" pitchFamily="34" charset="0"/>
              </a:rPr>
              <a:t>€19,500 per procedure, of which €13,100 is for national competent </a:t>
            </a:r>
            <a:r>
              <a:rPr lang="en-US" sz="5600" dirty="0" smtClean="0">
                <a:latin typeface="Calibri" pitchFamily="34" charset="0"/>
              </a:rPr>
              <a:t>authorities (NCA);</a:t>
            </a:r>
            <a:endParaRPr lang="fr-FR" sz="5600" dirty="0">
              <a:latin typeface="Calibri" pitchFamily="34" charset="0"/>
            </a:endParaRPr>
          </a:p>
          <a:p>
            <a:pPr marL="714375" lvl="2" indent="-171450">
              <a:lnSpc>
                <a:spcPct val="120000"/>
              </a:lnSpc>
              <a:spcBef>
                <a:spcPts val="0"/>
              </a:spcBef>
              <a:buClr>
                <a:srgbClr val="666666"/>
              </a:buClr>
              <a:buSzPct val="75000"/>
              <a:tabLst>
                <a:tab pos="273050" algn="l"/>
              </a:tabLst>
            </a:pPr>
            <a:r>
              <a:rPr lang="en-US" sz="5600" dirty="0" smtClean="0">
                <a:latin typeface="Calibri" pitchFamily="34" charset="0"/>
              </a:rPr>
              <a:t>Assessment </a:t>
            </a:r>
            <a:r>
              <a:rPr lang="en-US" sz="5600" dirty="0">
                <a:latin typeface="Calibri" pitchFamily="34" charset="0"/>
              </a:rPr>
              <a:t>of </a:t>
            </a:r>
            <a:r>
              <a:rPr lang="en-US" sz="5600" dirty="0" smtClean="0">
                <a:latin typeface="Calibri" pitchFamily="34" charset="0"/>
              </a:rPr>
              <a:t>PASS </a:t>
            </a:r>
            <a:r>
              <a:rPr lang="en-US" sz="5600" dirty="0">
                <a:latin typeface="Calibri" pitchFamily="34" charset="0"/>
              </a:rPr>
              <a:t>– €43,000, of which €18,200 is for </a:t>
            </a:r>
            <a:r>
              <a:rPr lang="en-US" sz="5600" dirty="0" smtClean="0">
                <a:latin typeface="Calibri" pitchFamily="34" charset="0"/>
              </a:rPr>
              <a:t>NCA; </a:t>
            </a:r>
            <a:r>
              <a:rPr lang="en-US" sz="5600" dirty="0">
                <a:latin typeface="Calibri" pitchFamily="34" charset="0"/>
              </a:rPr>
              <a:t>and</a:t>
            </a:r>
            <a:endParaRPr lang="fr-FR" sz="5600" dirty="0">
              <a:latin typeface="Calibri" pitchFamily="34" charset="0"/>
            </a:endParaRPr>
          </a:p>
          <a:p>
            <a:pPr marL="714375" lvl="2" indent="-171450">
              <a:lnSpc>
                <a:spcPct val="120000"/>
              </a:lnSpc>
              <a:spcBef>
                <a:spcPts val="0"/>
              </a:spcBef>
              <a:buClr>
                <a:srgbClr val="666666"/>
              </a:buClr>
              <a:buSzPct val="75000"/>
              <a:tabLst>
                <a:tab pos="273050" algn="l"/>
              </a:tabLst>
            </a:pPr>
            <a:r>
              <a:rPr lang="en-US" sz="5600" dirty="0">
                <a:latin typeface="Calibri" pitchFamily="34" charset="0"/>
              </a:rPr>
              <a:t>A</a:t>
            </a:r>
            <a:r>
              <a:rPr lang="en-US" sz="5600" dirty="0" smtClean="0">
                <a:latin typeface="Calibri" pitchFamily="34" charset="0"/>
              </a:rPr>
              <a:t>ssessments of </a:t>
            </a:r>
            <a:r>
              <a:rPr lang="en-US" sz="5600" dirty="0">
                <a:latin typeface="Calibri" pitchFamily="34" charset="0"/>
              </a:rPr>
              <a:t>referrals initiated as a result of </a:t>
            </a:r>
            <a:r>
              <a:rPr lang="en-US" sz="5600" dirty="0" smtClean="0">
                <a:latin typeface="Calibri" pitchFamily="34" charset="0"/>
              </a:rPr>
              <a:t>PV </a:t>
            </a:r>
            <a:r>
              <a:rPr lang="en-US" sz="5600" dirty="0">
                <a:latin typeface="Calibri" pitchFamily="34" charset="0"/>
              </a:rPr>
              <a:t>data – standard fee of €17,9000, which can reach up to €295,000 in exceptional cases involving five and more active substances</a:t>
            </a:r>
            <a:r>
              <a:rPr lang="en-US" sz="5600" dirty="0" smtClean="0">
                <a:latin typeface="Calibri" pitchFamily="34" charset="0"/>
              </a:rPr>
              <a:t>.</a:t>
            </a:r>
          </a:p>
          <a:p>
            <a:pPr marL="990600" lvl="3" indent="-174625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Pct val="90000"/>
              <a:buFont typeface="Wingdings" pitchFamily="2" charset="2"/>
              <a:buChar char="§"/>
              <a:tabLst>
                <a:tab pos="273050" algn="l"/>
                <a:tab pos="990600" algn="l"/>
              </a:tabLst>
            </a:pPr>
            <a:r>
              <a:rPr lang="fr-FR" sz="3600" dirty="0" smtClean="0"/>
              <a:t> </a:t>
            </a:r>
            <a:r>
              <a:rPr lang="en-US" sz="4400" dirty="0"/>
              <a:t>Sharing of the referral fee revenue between the involved authorities:  1/3 for EMA  - 2/3 for NCAs .</a:t>
            </a:r>
            <a:endParaRPr lang="fr-FR" sz="4400" dirty="0"/>
          </a:p>
          <a:p>
            <a:pPr marL="542925" lvl="1" indent="-180975" fontAlgn="base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US" sz="4400" dirty="0"/>
              <a:t>The payment of the fee is divided between the MAHs, with each of them being charged a share of the fee that is proportionate to their share of products covered by the procedure.</a:t>
            </a:r>
            <a:endParaRPr lang="fr-FR" sz="4400" dirty="0"/>
          </a:p>
          <a:p>
            <a:pPr marL="266700" lvl="1" indent="-2667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No double charging - Fees </a:t>
            </a:r>
            <a:r>
              <a:rPr lang="en-US" sz="4800" dirty="0">
                <a:solidFill>
                  <a:srgbClr val="002060"/>
                </a:solidFill>
              </a:rPr>
              <a:t>paid </a:t>
            </a:r>
            <a:r>
              <a:rPr lang="en-US" sz="4800" dirty="0" smtClean="0">
                <a:solidFill>
                  <a:srgbClr val="002060"/>
                </a:solidFill>
              </a:rPr>
              <a:t>at </a:t>
            </a:r>
            <a:r>
              <a:rPr lang="en-US" sz="4800" dirty="0">
                <a:solidFill>
                  <a:srgbClr val="002060"/>
                </a:solidFill>
              </a:rPr>
              <a:t>EU </a:t>
            </a:r>
            <a:r>
              <a:rPr lang="en-US" sz="4800" dirty="0" smtClean="0">
                <a:solidFill>
                  <a:srgbClr val="002060"/>
                </a:solidFill>
              </a:rPr>
              <a:t>level </a:t>
            </a:r>
            <a:r>
              <a:rPr lang="en-US" sz="4800" dirty="0">
                <a:solidFill>
                  <a:srgbClr val="002060"/>
                </a:solidFill>
              </a:rPr>
              <a:t>covered by the regulation </a:t>
            </a:r>
            <a:r>
              <a:rPr lang="en-US" sz="4800" dirty="0" smtClean="0">
                <a:solidFill>
                  <a:srgbClr val="002060"/>
                </a:solidFill>
              </a:rPr>
              <a:t>not charged </a:t>
            </a:r>
            <a:r>
              <a:rPr lang="en-US" sz="4800" dirty="0">
                <a:solidFill>
                  <a:srgbClr val="002060"/>
                </a:solidFill>
              </a:rPr>
              <a:t>at national level</a:t>
            </a:r>
            <a:r>
              <a:rPr lang="en-US" sz="4800" dirty="0" smtClean="0">
                <a:solidFill>
                  <a:srgbClr val="002060"/>
                </a:solidFill>
              </a:rPr>
              <a:t>.</a:t>
            </a:r>
          </a:p>
          <a:p>
            <a:pPr marL="266700" lvl="1" indent="-2667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Small </a:t>
            </a:r>
            <a:r>
              <a:rPr lang="en-US" sz="4800" dirty="0">
                <a:solidFill>
                  <a:srgbClr val="002060"/>
                </a:solidFill>
              </a:rPr>
              <a:t>and medium-sized </a:t>
            </a:r>
            <a:r>
              <a:rPr lang="en-US" sz="4800" dirty="0" smtClean="0">
                <a:solidFill>
                  <a:srgbClr val="002060"/>
                </a:solidFill>
              </a:rPr>
              <a:t>enterprises : fee </a:t>
            </a:r>
            <a:r>
              <a:rPr lang="en-US" sz="4800" dirty="0">
                <a:solidFill>
                  <a:srgbClr val="002060"/>
                </a:solidFill>
              </a:rPr>
              <a:t>reduction of 40% </a:t>
            </a:r>
            <a:r>
              <a:rPr lang="en-US" sz="4800" dirty="0" smtClean="0">
                <a:solidFill>
                  <a:srgbClr val="002060"/>
                </a:solidFill>
              </a:rPr>
              <a:t>and micro-enterprises: exempted </a:t>
            </a:r>
            <a:r>
              <a:rPr lang="en-US" sz="4800" dirty="0">
                <a:solidFill>
                  <a:srgbClr val="002060"/>
                </a:solidFill>
              </a:rPr>
              <a:t>from any fees</a:t>
            </a:r>
            <a:r>
              <a:rPr lang="en-US" sz="4800" dirty="0" smtClean="0">
                <a:solidFill>
                  <a:srgbClr val="002060"/>
                </a:solidFill>
              </a:rPr>
              <a:t>. </a:t>
            </a:r>
          </a:p>
          <a:p>
            <a:pPr marL="266700" lvl="1" indent="-266700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US" sz="4800" dirty="0" smtClean="0">
                <a:solidFill>
                  <a:srgbClr val="002060"/>
                </a:solidFill>
              </a:rPr>
              <a:t>Reductions </a:t>
            </a:r>
            <a:r>
              <a:rPr lang="en-US" sz="4800" dirty="0">
                <a:solidFill>
                  <a:srgbClr val="002060"/>
                </a:solidFill>
              </a:rPr>
              <a:t>from the annual flat-rate fee </a:t>
            </a:r>
            <a:r>
              <a:rPr lang="en-US" sz="4800" dirty="0" smtClean="0">
                <a:solidFill>
                  <a:srgbClr val="002060"/>
                </a:solidFill>
              </a:rPr>
              <a:t>: specific </a:t>
            </a:r>
            <a:r>
              <a:rPr lang="en-US" sz="4800" dirty="0">
                <a:solidFill>
                  <a:srgbClr val="002060"/>
                </a:solidFill>
              </a:rPr>
              <a:t>types of medicinal products, </a:t>
            </a:r>
            <a:r>
              <a:rPr lang="en-US" sz="4800" dirty="0" smtClean="0">
                <a:solidFill>
                  <a:srgbClr val="002060"/>
                </a:solidFill>
              </a:rPr>
              <a:t>(</a:t>
            </a:r>
            <a:r>
              <a:rPr lang="en-US" sz="4800" dirty="0" err="1" smtClean="0">
                <a:solidFill>
                  <a:srgbClr val="002060"/>
                </a:solidFill>
              </a:rPr>
              <a:t>e.g</a:t>
            </a:r>
            <a:r>
              <a:rPr lang="en-US" sz="4800" dirty="0" smtClean="0">
                <a:solidFill>
                  <a:srgbClr val="002060"/>
                </a:solidFill>
              </a:rPr>
              <a:t> generics.)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73050" indent="-273050" eaLnBrk="1" hangingPunct="1">
              <a:lnSpc>
                <a:spcPct val="120000"/>
              </a:lnSpc>
              <a:tabLst>
                <a:tab pos="273050" algn="l"/>
              </a:tabLst>
            </a:pPr>
            <a:endParaRPr lang="en-GB" sz="1600" b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8489294"/>
              </p:ext>
            </p:extLst>
          </p:nvPr>
        </p:nvGraphicFramePr>
        <p:xfrm>
          <a:off x="539552" y="6165304"/>
          <a:ext cx="8023225" cy="60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3225"/>
              </a:tblGrid>
              <a:tr h="1440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Industry challenges </a:t>
                      </a:r>
                    </a:p>
                  </a:txBody>
                  <a:tcPr marL="91389" marR="91389" marT="45325" marB="45325">
                    <a:solidFill>
                      <a:srgbClr val="BBE0E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7800" marR="0" lvl="1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Anticipated</a:t>
                      </a:r>
                      <a:r>
                        <a:rPr lang="en-US" sz="1400" baseline="0" noProof="0" dirty="0" smtClean="0">
                          <a:solidFill>
                            <a:srgbClr val="4597A0"/>
                          </a:solidFill>
                          <a:latin typeface="Calibri" pitchFamily="34" charset="0"/>
                          <a:cs typeface="Calibri" pitchFamily="34" charset="0"/>
                        </a:rPr>
                        <a:t> to budget for the PV fees.</a:t>
                      </a:r>
                      <a:endParaRPr lang="en-US" sz="1400" noProof="0" dirty="0" smtClean="0">
                        <a:solidFill>
                          <a:srgbClr val="4597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389" marR="91389" marT="45325" marB="45325"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7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579438" y="684213"/>
            <a:ext cx="7643812" cy="457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1600"/>
              </a:lnSpc>
            </a:pPr>
            <a:endParaRPr lang="fr-FR"/>
          </a:p>
          <a:p>
            <a:pPr>
              <a:lnSpc>
                <a:spcPts val="1600"/>
              </a:lnSpc>
            </a:pPr>
            <a:endParaRPr lang="fr-FR"/>
          </a:p>
          <a:p>
            <a:pPr>
              <a:lnSpc>
                <a:spcPts val="1600"/>
              </a:lnSpc>
            </a:pPr>
            <a:endParaRPr lang="fr-FR"/>
          </a:p>
          <a:p>
            <a:pPr marL="180975" lvl="2" indent="-177800">
              <a:lnSpc>
                <a:spcPts val="1200"/>
              </a:lnSpc>
              <a:spcBef>
                <a:spcPct val="50000"/>
              </a:spcBef>
              <a:buClr>
                <a:srgbClr val="006492"/>
              </a:buClr>
              <a:buFont typeface="Wingdings 2" pitchFamily="18" charset="2"/>
              <a:buNone/>
            </a:pPr>
            <a:endParaRPr lang="fr-FR" sz="1000">
              <a:solidFill>
                <a:srgbClr val="6B7B7F"/>
              </a:solidFill>
            </a:endParaRPr>
          </a:p>
          <a:p>
            <a:pPr marL="179388" lvl="1" indent="-177800">
              <a:lnSpc>
                <a:spcPts val="1600"/>
              </a:lnSpc>
              <a:spcAft>
                <a:spcPts val="600"/>
              </a:spcAft>
              <a:buClr>
                <a:srgbClr val="006492"/>
              </a:buClr>
              <a:buSzPct val="105000"/>
              <a:buFont typeface="Wingdings" pitchFamily="2" charset="2"/>
              <a:buChar char="n"/>
            </a:pPr>
            <a:endParaRPr lang="fr-FR" sz="1300">
              <a:solidFill>
                <a:srgbClr val="6B7B7F"/>
              </a:solidFill>
              <a:sym typeface="Wingdings" pitchFamily="2" charset="2"/>
            </a:endParaRPr>
          </a:p>
          <a:p>
            <a:pPr marL="179388" lvl="1" indent="-177800">
              <a:lnSpc>
                <a:spcPts val="1600"/>
              </a:lnSpc>
              <a:spcAft>
                <a:spcPts val="600"/>
              </a:spcAft>
              <a:buClr>
                <a:srgbClr val="006492"/>
              </a:buClr>
              <a:buSzPct val="105000"/>
              <a:buFont typeface="Wingdings" pitchFamily="2" charset="2"/>
              <a:buChar char="n"/>
            </a:pPr>
            <a:endParaRPr lang="fr-FR" sz="1300">
              <a:solidFill>
                <a:srgbClr val="6B7B7F"/>
              </a:solidFill>
              <a:sym typeface="Wingdings" pitchFamily="2" charset="2"/>
            </a:endParaRPr>
          </a:p>
          <a:p>
            <a:pPr marL="179388" lvl="1" indent="-177800" eaLnBrk="0" hangingPunct="0">
              <a:lnSpc>
                <a:spcPts val="1600"/>
              </a:lnSpc>
              <a:spcBef>
                <a:spcPct val="20000"/>
              </a:spcBef>
              <a:buClr>
                <a:srgbClr val="006492"/>
              </a:buClr>
              <a:buSzPct val="105000"/>
              <a:buFont typeface="Verdana" pitchFamily="34" charset="0"/>
              <a:buChar char="●"/>
            </a:pPr>
            <a:endParaRPr lang="fr-FR" b="1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79388" lvl="1" indent="-177800" eaLnBrk="0" hangingPunct="0">
              <a:lnSpc>
                <a:spcPts val="1600"/>
              </a:lnSpc>
              <a:spcBef>
                <a:spcPct val="20000"/>
              </a:spcBef>
              <a:buClr>
                <a:srgbClr val="006492"/>
              </a:buClr>
              <a:buSzPct val="105000"/>
              <a:buFont typeface="Verdana" pitchFamily="34" charset="0"/>
              <a:buChar char="●"/>
            </a:pPr>
            <a:endParaRPr lang="fr-FR" b="1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95536" y="2247206"/>
            <a:ext cx="842493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1" indent="-342900" eaLnBrk="0" fontAlgn="base" hangingPunct="0">
              <a:lnSpc>
                <a:spcPts val="16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</a:pPr>
            <a:r>
              <a:rPr lang="en-US" sz="2000" dirty="0" smtClean="0">
                <a:solidFill>
                  <a:srgbClr val="444492"/>
                </a:solidFill>
              </a:rPr>
              <a:t>Regulatory </a:t>
            </a:r>
            <a:r>
              <a:rPr lang="en-US" sz="2000" dirty="0">
                <a:solidFill>
                  <a:srgbClr val="444492"/>
                </a:solidFill>
              </a:rPr>
              <a:t>Implementation status</a:t>
            </a:r>
            <a:endParaRPr lang="en-US" sz="2000" dirty="0">
              <a:solidFill>
                <a:srgbClr val="444492"/>
              </a:solidFill>
              <a:sym typeface="Wingdings" pitchFamily="2" charset="2"/>
            </a:endParaRPr>
          </a:p>
          <a:p>
            <a:pPr marL="342900" lvl="1" indent="-342900" eaLnBrk="0" fontAlgn="base" hangingPunct="0">
              <a:lnSpc>
                <a:spcPts val="16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</a:pPr>
            <a:endParaRPr lang="en-US" sz="2000" dirty="0">
              <a:solidFill>
                <a:srgbClr val="444492"/>
              </a:solidFill>
              <a:sym typeface="Wingdings" pitchFamily="2" charset="2"/>
            </a:endParaRPr>
          </a:p>
          <a:p>
            <a:pPr marL="342900" lvl="1" indent="-342900" eaLnBrk="0" fontAlgn="base" hangingPunct="0"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</a:pPr>
            <a:r>
              <a:rPr lang="en-US" sz="2000" dirty="0">
                <a:solidFill>
                  <a:srgbClr val="444492"/>
                </a:solidFill>
              </a:rPr>
              <a:t>Overview of Major Regulatory Milestone of the EU Pharmacovigilance Legislation</a:t>
            </a:r>
          </a:p>
          <a:p>
            <a:pPr marL="342900" lvl="1" indent="-342900" eaLnBrk="0" fontAlgn="base" hangingPunct="0">
              <a:lnSpc>
                <a:spcPts val="16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</a:pPr>
            <a:endParaRPr lang="en-US" sz="2000" dirty="0" smtClean="0">
              <a:solidFill>
                <a:srgbClr val="444492"/>
              </a:solidFill>
            </a:endParaRPr>
          </a:p>
          <a:p>
            <a:pPr marL="342900" lvl="1" indent="-342900" eaLnBrk="0" fontAlgn="base" hangingPunct="0">
              <a:lnSpc>
                <a:spcPts val="16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</a:pPr>
            <a:r>
              <a:rPr lang="en-US" sz="2000" dirty="0" smtClean="0">
                <a:solidFill>
                  <a:srgbClr val="444492"/>
                </a:solidFill>
              </a:rPr>
              <a:t>Industry </a:t>
            </a:r>
            <a:r>
              <a:rPr lang="en-US" sz="2000" dirty="0">
                <a:solidFill>
                  <a:srgbClr val="444492"/>
                </a:solidFill>
              </a:rPr>
              <a:t>Challenges</a:t>
            </a:r>
            <a:endParaRPr lang="fr-FR" sz="2000" dirty="0">
              <a:solidFill>
                <a:srgbClr val="444492"/>
              </a:solidFill>
              <a:sym typeface="Wingdings" pitchFamily="2" charset="2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9438" y="728663"/>
            <a:ext cx="7947025" cy="396875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 smtClean="0"/>
              <a:t>Agenda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68760"/>
            <a:ext cx="9144000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78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484784"/>
            <a:ext cx="8712968" cy="4920208"/>
          </a:xfrm>
        </p:spPr>
        <p:txBody>
          <a:bodyPr>
            <a:noAutofit/>
          </a:bodyPr>
          <a:lstStyle/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The 2010 EU PV legislation is a massive undertaking for all parties; it offers opportunities, e.g</a:t>
            </a:r>
            <a:r>
              <a:rPr lang="en-GB" dirty="0" smtClean="0">
                <a:solidFill>
                  <a:srgbClr val="002060"/>
                </a:solidFill>
              </a:rPr>
              <a:t>.:</a:t>
            </a:r>
            <a:endParaRPr lang="en-GB" dirty="0">
              <a:solidFill>
                <a:srgbClr val="002060"/>
              </a:solidFill>
            </a:endParaRP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 smtClean="0"/>
              <a:t>Focus has shift on benefit / risk balance with PBRER concept</a:t>
            </a:r>
            <a:endParaRPr lang="en-GB" sz="1800" dirty="0"/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Modular concept for RMP/PSUR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Less PSUR for mature and ‘safe’ </a:t>
            </a:r>
            <a:r>
              <a:rPr lang="en-GB" sz="1800" dirty="0" smtClean="0"/>
              <a:t>products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 smtClean="0"/>
              <a:t>Focus on signal rather than on ICSR evaluation</a:t>
            </a:r>
            <a:endParaRPr lang="en-GB" sz="1800" dirty="0"/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Integrated </a:t>
            </a:r>
            <a:r>
              <a:rPr lang="en-GB" sz="1800" dirty="0" smtClean="0"/>
              <a:t>“signal-to-</a:t>
            </a:r>
            <a:r>
              <a:rPr lang="en-GB" sz="1800" dirty="0" err="1" smtClean="0"/>
              <a:t>labeling</a:t>
            </a:r>
            <a:r>
              <a:rPr lang="en-GB" sz="1800" dirty="0" smtClean="0"/>
              <a:t>” approach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 smtClean="0"/>
              <a:t>Major step forward in transparency and stakeholder involvement</a:t>
            </a:r>
          </a:p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</a:rPr>
              <a:t>Big </a:t>
            </a:r>
            <a:r>
              <a:rPr lang="en-GB" dirty="0">
                <a:solidFill>
                  <a:srgbClr val="002060"/>
                </a:solidFill>
              </a:rPr>
              <a:t>step toward harmonised pharmacovigilance processes and product evaluation throughout EU</a:t>
            </a:r>
          </a:p>
          <a:p>
            <a:pPr marL="542925" lvl="1" indent="-180975" fontAlgn="base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PRAC is central to the EU PV legislation</a:t>
            </a:r>
          </a:p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</a:rPr>
              <a:t>…</a:t>
            </a:r>
            <a:r>
              <a:rPr lang="en-GB" dirty="0">
                <a:solidFill>
                  <a:srgbClr val="002060"/>
                </a:solidFill>
              </a:rPr>
              <a:t>but seems also to generate bureaucracy, e.g.: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Complexity of the regulatory text corpus does not go toward simplification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AE reporting requirements in NIS go against the objective to develop real-life studies; AE reporting requirement in PSP is not reasonable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</a:pPr>
            <a:r>
              <a:rPr lang="en-GB" sz="1800" dirty="0"/>
              <a:t>PRAC may be overwhelmed by the volume of </a:t>
            </a:r>
            <a:r>
              <a:rPr lang="en-GB" sz="1800" dirty="0" smtClean="0"/>
              <a:t>activity</a:t>
            </a:r>
            <a:endParaRPr lang="en-GB" sz="1800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5942012" cy="563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Conclusion (1)</a:t>
            </a:r>
          </a:p>
        </p:txBody>
      </p:sp>
      <p:sp>
        <p:nvSpPr>
          <p:cNvPr id="37892" name="Espace réservé du numéro de diapositive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 sz="1000">
                <a:solidFill>
                  <a:srgbClr val="000000"/>
                </a:solidFill>
                <a:ea typeface="SimSun" pitchFamily="2" charset="-122"/>
              </a:rPr>
              <a:t>        </a:t>
            </a:r>
            <a:fld id="{0DE683F8-4DB1-46F6-B1E8-2365BA0683AA}" type="slidenum">
              <a:rPr lang="en-US" altLang="zh-CN" sz="10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40</a:t>
            </a:fld>
            <a:endParaRPr lang="en-US" altLang="zh-CN" sz="10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9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5" y="1700808"/>
            <a:ext cx="8219256" cy="4525962"/>
          </a:xfrm>
        </p:spPr>
        <p:txBody>
          <a:bodyPr>
            <a:normAutofit/>
          </a:bodyPr>
          <a:lstStyle/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>
                <a:solidFill>
                  <a:srgbClr val="002060"/>
                </a:solidFill>
              </a:rPr>
              <a:t>The concept of risk proportionality is there, but…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Visible: new PSUR format with a more thoughtful and evaluative approach, no more PSURs for mature products, 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Blurred: massive production of RMPs, logic of signal management at </a:t>
            </a:r>
            <a:r>
              <a:rPr lang="en-GB" sz="1800" dirty="0" smtClean="0"/>
              <a:t>PRAC</a:t>
            </a:r>
            <a:endParaRPr lang="en-GB" dirty="0" smtClean="0">
              <a:solidFill>
                <a:srgbClr val="002060"/>
              </a:solidFill>
            </a:endParaRPr>
          </a:p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</a:rPr>
              <a:t>The </a:t>
            </a:r>
            <a:r>
              <a:rPr lang="en-GB" dirty="0">
                <a:solidFill>
                  <a:srgbClr val="002060"/>
                </a:solidFill>
              </a:rPr>
              <a:t>new framework for PV, based on collecting, reporting and analysing “non-ICSRs” safety events (signals, regulatory decisions…) is emerging painfully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Technology and budget constraints: Art 57 – </a:t>
            </a:r>
            <a:r>
              <a:rPr lang="en-GB" sz="1800" dirty="0" err="1"/>
              <a:t>xEVMPD</a:t>
            </a:r>
            <a:r>
              <a:rPr lang="en-GB" sz="1800" dirty="0"/>
              <a:t>, EMA website, PSUR repository, new </a:t>
            </a:r>
            <a:r>
              <a:rPr lang="en-GB" sz="1800" dirty="0" err="1"/>
              <a:t>Eudravigilance</a:t>
            </a:r>
            <a:r>
              <a:rPr lang="en-GB" sz="1800" dirty="0"/>
              <a:t> functionalities, centralisation of literature safety information…</a:t>
            </a:r>
          </a:p>
          <a:p>
            <a:pPr marL="542925" lvl="1" indent="-180975">
              <a:spcBef>
                <a:spcPts val="0"/>
              </a:spcBef>
              <a:spcAft>
                <a:spcPts val="20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lang="en-GB" sz="1800" dirty="0"/>
              <a:t>No standard process/system for exchange of information regarding signals (</a:t>
            </a:r>
            <a:r>
              <a:rPr lang="en-GB" sz="1800" dirty="0" err="1"/>
              <a:t>e.g</a:t>
            </a:r>
            <a:r>
              <a:rPr lang="en-GB" sz="1800" dirty="0"/>
              <a:t> communication MAH </a:t>
            </a:r>
            <a:r>
              <a:rPr lang="en-GB" sz="1800" dirty="0" smtClean="0">
                <a:sym typeface="Wingdings 3"/>
              </a:rPr>
              <a:t></a:t>
            </a:r>
            <a:r>
              <a:rPr lang="en-GB" sz="1800" dirty="0" smtClean="0"/>
              <a:t> </a:t>
            </a:r>
            <a:r>
              <a:rPr lang="en-GB" sz="1800" dirty="0"/>
              <a:t>PRAC) and regulatory decisions (art 23</a:t>
            </a:r>
            <a:r>
              <a:rPr lang="en-GB" sz="1800" dirty="0" smtClean="0"/>
              <a:t>)</a:t>
            </a:r>
            <a:endParaRPr lang="en-GB" dirty="0" smtClean="0">
              <a:solidFill>
                <a:srgbClr val="002060"/>
              </a:solidFill>
            </a:endParaRPr>
          </a:p>
          <a:p>
            <a:pPr marL="266700" lvl="1" indent="-266700" eaLnBrk="0" fontAlgn="base" hangingPunct="0"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tabLst>
                <a:tab pos="273050" algn="l"/>
              </a:tabLst>
              <a:defRPr/>
            </a:pPr>
            <a:r>
              <a:rPr lang="en-GB" dirty="0" smtClean="0">
                <a:solidFill>
                  <a:srgbClr val="002060"/>
                </a:solidFill>
              </a:rPr>
              <a:t>Anticipation </a:t>
            </a:r>
            <a:r>
              <a:rPr lang="en-GB" dirty="0">
                <a:solidFill>
                  <a:srgbClr val="002060"/>
                </a:solidFill>
              </a:rPr>
              <a:t>of Budget increase with PV fees 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549275"/>
            <a:ext cx="5942012" cy="563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Conclusion (2)</a:t>
            </a:r>
          </a:p>
        </p:txBody>
      </p:sp>
      <p:sp>
        <p:nvSpPr>
          <p:cNvPr id="38916" name="Espace réservé du numéro de diapositive 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zh-CN" sz="1000">
                <a:solidFill>
                  <a:srgbClr val="000000"/>
                </a:solidFill>
                <a:ea typeface="SimSun" pitchFamily="2" charset="-122"/>
              </a:rPr>
              <a:t>        </a:t>
            </a:r>
            <a:fld id="{0B5ECA7A-F4D9-42AB-A3C7-C4AB017A3CDA}" type="slidenum">
              <a:rPr lang="en-US" altLang="zh-CN" sz="1000">
                <a:solidFill>
                  <a:srgbClr val="000000"/>
                </a:solidFill>
                <a:ea typeface="SimSun" pitchFamily="2" charset="-122"/>
              </a:rPr>
              <a:pPr algn="r" eaLnBrk="1" hangingPunct="1"/>
              <a:t>41</a:t>
            </a:fld>
            <a:endParaRPr lang="en-US" altLang="zh-CN" sz="1000">
              <a:solidFill>
                <a:srgbClr val="0000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954" y="5203651"/>
            <a:ext cx="1733550" cy="1609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7122926" y="6453336"/>
            <a:ext cx="504056" cy="238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800" b="0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sz="300" b="0" baseline="16000" dirty="0">
                <a:solidFill>
                  <a:srgbClr val="000000"/>
                </a:solidFill>
                <a:ea typeface="ＭＳ Ｐゴシック" pitchFamily="34" charset="-128"/>
              </a:rPr>
              <a:t>         </a:t>
            </a:r>
            <a:fld id="{703B9952-5728-4403-A800-1478744A05B0}" type="slidenum">
              <a:rPr lang="fr-FR" sz="800" b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42</a:t>
            </a:fld>
            <a:endParaRPr lang="fr-FR" sz="8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Espace réservé du tablea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492376461"/>
              </p:ext>
            </p:extLst>
          </p:nvPr>
        </p:nvGraphicFramePr>
        <p:xfrm>
          <a:off x="330200" y="1008663"/>
          <a:ext cx="7327900" cy="5375485"/>
        </p:xfrm>
        <a:graphic>
          <a:graphicData uri="http://schemas.openxmlformats.org/drawingml/2006/table">
            <a:tbl>
              <a:tblPr/>
              <a:tblGrid>
                <a:gridCol w="5965825"/>
                <a:gridCol w="13620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Basic Legislative Acts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 Date 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78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Regulation (EU) No 1235/2010</a:t>
                      </a:r>
                      <a:endParaRPr kumimoji="0" lang="en-US" sz="105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corrigendum to Regulation 1235/2010 </a:t>
                      </a:r>
                      <a:endParaRPr kumimoji="0" lang="en-U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Regulation (EU) No 1027/2012</a:t>
                      </a:r>
                      <a:endParaRPr kumimoji="0" lang="en-US" sz="105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2012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84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Directive 2010/84/EU</a:t>
                      </a:r>
                      <a:endParaRPr kumimoji="0" lang="en-US" sz="105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/>
                        </a:rPr>
                        <a:t>corrigendum to Directive 2010/84/EU</a:t>
                      </a:r>
                      <a:r>
                        <a:rPr kumimoji="0" lang="en-US" sz="9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/>
                        </a:rPr>
                        <a:t> </a:t>
                      </a:r>
                      <a:endParaRPr kumimoji="0" lang="en-U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December 2010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41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8"/>
                        </a:rPr>
                        <a:t>Directive 2012/26/EU</a:t>
                      </a:r>
                      <a:endParaRPr kumimoji="0" lang="en-US" sz="105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October 2012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4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available in the </a:t>
                      </a:r>
                      <a:r>
                        <a:rPr kumimoji="0" lang="en-US" sz="9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9"/>
                        </a:rPr>
                        <a:t>23 official languages of the EU</a:t>
                      </a:r>
                      <a:endParaRPr kumimoji="0" lang="en-US" sz="9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European Commission Delegated and Implementing Acts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32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0"/>
                        </a:rPr>
                        <a:t>Commission Implementing Regulation (EC) No 520/2012  on the performance of pharmacovigilance activities provided for in Regulation (EC) No 726/2004 and Directive 2001/83/EC </a:t>
                      </a:r>
                      <a:endParaRPr kumimoji="0" lang="en-US" sz="105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54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1"/>
                        </a:rPr>
                        <a:t>Commission Implementing Regulation (EU) No 198/2013 on the selection of a symbol for the purpose of identifying medicinal products for human use that are subject to additional monitoring </a:t>
                      </a:r>
                      <a:endParaRPr kumimoji="0" lang="en-US" sz="1050" b="1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March 2013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98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available in the </a:t>
                      </a:r>
                      <a:r>
                        <a:rPr kumimoji="0" lang="en-US" sz="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23 official languages of the EU</a:t>
                      </a:r>
                      <a:endParaRPr kumimoji="0" lang="en-US" sz="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3"/>
                        </a:rPr>
                        <a:t>Regulation on </a:t>
                      </a:r>
                      <a:r>
                        <a:rPr kumimoji="0" lang="en-US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3"/>
                        </a:rPr>
                        <a:t>fees for pharmacovigilance payable to the European Medicines Agency </a:t>
                      </a:r>
                      <a:r>
                        <a:rPr kumimoji="0" lang="en-US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/>
                      </a:r>
                      <a:br>
                        <a:rPr kumimoji="0" lang="en-US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en-US" sz="105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Draft legal proposal </a:t>
                      </a:r>
                      <a:endParaRPr kumimoji="0" lang="en-US" sz="105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4"/>
                        </a:rPr>
                        <a:t>Draft Concept paper on delegated act on PAES</a:t>
                      </a:r>
                      <a:r>
                        <a:rPr kumimoji="0" lang="en-US" sz="105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Draft </a:t>
                      </a: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– Public consultation closed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Nov12</a:t>
                      </a: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sym typeface="Wingdings 3" pitchFamily="18" charset="2"/>
                        </a:rPr>
                        <a:t></a:t>
                      </a:r>
                      <a:r>
                        <a:rPr kumimoji="0" lang="en-US" sz="105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Feb13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Questions and answers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22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- 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5"/>
                        </a:rPr>
                        <a:t>Questions and Answers on transitional arrangements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Rev.1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58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6"/>
                        </a:rPr>
                        <a:t>Questions and Answers on practical transitional measures for the implementation of the pharmacovigilance legislation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Rev.3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November  2012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CMDh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7"/>
                        </a:rPr>
                        <a:t>Questions &amp; Answers document on the Pharmacovigilance Legislation </a:t>
                      </a: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Rev. 8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2014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5110" name="Titre 1"/>
          <p:cNvSpPr>
            <a:spLocks noGrp="1"/>
          </p:cNvSpPr>
          <p:nvPr>
            <p:ph type="title"/>
          </p:nvPr>
        </p:nvSpPr>
        <p:spPr>
          <a:xfrm>
            <a:off x="251520" y="236941"/>
            <a:ext cx="6705600" cy="3968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Legislative texts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813"/>
            <a:ext cx="9167679" cy="10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575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27131" y="6650434"/>
            <a:ext cx="621333" cy="2349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fr-FR" sz="800" b="0" dirty="0" smtClean="0">
                <a:solidFill>
                  <a:srgbClr val="000000"/>
                </a:solidFill>
                <a:ea typeface="MS PGothic" pitchFamily="34" charset="-128"/>
              </a:rPr>
              <a:t>|</a:t>
            </a:r>
            <a:r>
              <a:rPr lang="fr-FR" sz="800" b="0" baseline="16000" dirty="0" smtClean="0">
                <a:solidFill>
                  <a:srgbClr val="000000"/>
                </a:solidFill>
                <a:ea typeface="MS PGothic" pitchFamily="34" charset="-128"/>
              </a:rPr>
              <a:t>         </a:t>
            </a:r>
            <a:fld id="{63B3A367-6F01-45E0-8E92-C228D581D5D3}" type="slidenum">
              <a:rPr lang="fr-FR" sz="800" b="0" smtClean="0">
                <a:solidFill>
                  <a:srgbClr val="000000"/>
                </a:solidFill>
                <a:ea typeface="MS PGothic" pitchFamily="34" charset="-128"/>
              </a:rPr>
              <a:pPr algn="l" eaLnBrk="1" hangingPunct="1"/>
              <a:t>43</a:t>
            </a:fld>
            <a:endParaRPr lang="fr-FR" sz="800" b="0" dirty="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6084" name="Titre 1"/>
          <p:cNvSpPr>
            <a:spLocks noGrp="1"/>
          </p:cNvSpPr>
          <p:nvPr>
            <p:ph type="title"/>
          </p:nvPr>
        </p:nvSpPr>
        <p:spPr>
          <a:xfrm>
            <a:off x="323528" y="72008"/>
            <a:ext cx="8440043" cy="83671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Good PharmacoVigilance Practices (GVP)</a:t>
            </a:r>
            <a:r>
              <a:rPr lang="en-GB" sz="1600" dirty="0" smtClean="0">
                <a:solidFill>
                  <a:srgbClr val="444492"/>
                </a:solidFill>
              </a:rPr>
              <a:t/>
            </a:r>
            <a:br>
              <a:rPr lang="en-GB" sz="1600" dirty="0" smtClean="0">
                <a:solidFill>
                  <a:srgbClr val="444492"/>
                </a:solidFill>
              </a:rPr>
            </a:br>
            <a:endParaRPr lang="en-US" sz="1800" dirty="0" smtClean="0"/>
          </a:p>
        </p:txBody>
      </p:sp>
      <p:graphicFrame>
        <p:nvGraphicFramePr>
          <p:cNvPr id="7" name="Espace réservé du tablea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4275064003"/>
              </p:ext>
            </p:extLst>
          </p:nvPr>
        </p:nvGraphicFramePr>
        <p:xfrm>
          <a:off x="107504" y="986786"/>
          <a:ext cx="8568953" cy="561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4968553"/>
                <a:gridCol w="1152128"/>
                <a:gridCol w="1224136"/>
              </a:tblGrid>
              <a:tr h="216023">
                <a:tc>
                  <a:txBody>
                    <a:bodyPr/>
                    <a:lstStyle/>
                    <a:p>
                      <a:r>
                        <a:rPr lang="fr-FR" sz="900" dirty="0" smtClean="0"/>
                        <a:t>GVP </a:t>
                      </a:r>
                      <a:r>
                        <a:rPr lang="en-GB" sz="900" b="1" dirty="0" smtClean="0">
                          <a:solidFill>
                            <a:srgbClr val="444492"/>
                          </a:solidFill>
                          <a:hlinkClick r:id="rId2"/>
                        </a:rPr>
                        <a:t>(@)</a:t>
                      </a:r>
                      <a:endParaRPr lang="fr-FR" sz="9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TITLE</a:t>
                      </a:r>
                      <a:endParaRPr lang="en-US" sz="900" noProof="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900" noProof="0" dirty="0" smtClean="0"/>
                        <a:t>STATUS</a:t>
                      </a:r>
                      <a:endParaRPr lang="en-US" sz="900" noProof="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900" noProof="0" dirty="0" smtClean="0"/>
                        <a:t>Release</a:t>
                      </a:r>
                      <a:r>
                        <a:rPr lang="en-US" sz="900" baseline="0" noProof="0" dirty="0" smtClean="0"/>
                        <a:t> Date</a:t>
                      </a:r>
                      <a:endParaRPr lang="en-US" sz="900" noProof="0" dirty="0"/>
                    </a:p>
                  </a:txBody>
                  <a:tcPr marL="91439" marR="91439" marT="45719" marB="45719"/>
                </a:tc>
              </a:tr>
              <a:tr h="131442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3"/>
                        </a:rPr>
                        <a:t>MODULE I 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Pharmacovigilance Systems and their Quality Systems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Jun</a:t>
                      </a:r>
                      <a:r>
                        <a:rPr lang="en-US" sz="800" b="0" baseline="0" dirty="0" smtClean="0">
                          <a:solidFill>
                            <a:srgbClr val="444492"/>
                          </a:solidFill>
                        </a:rPr>
                        <a:t> 2012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06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4"/>
                        </a:rPr>
                        <a:t>MODULE II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Pharmacovigilance System Master File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Final.</a:t>
                      </a:r>
                      <a:r>
                        <a:rPr lang="fr-FR" sz="800" b="0" baseline="0" dirty="0" smtClean="0">
                          <a:solidFill>
                            <a:srgbClr val="444492"/>
                          </a:solidFill>
                        </a:rPr>
                        <a:t> Rev.1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Apr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5"/>
                        </a:rPr>
                        <a:t>MODULE III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Pharmacovigilance Inspections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Dec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2012</a:t>
                      </a: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6"/>
                        </a:rPr>
                        <a:t>MODULE IV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Audits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Dec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2012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136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7"/>
                        </a:rPr>
                        <a:t>MODULE V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Risk Management Systems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Jun 2012</a:t>
                      </a: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8"/>
                        </a:rPr>
                        <a:t>MODULE VI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Management and Reporting of Adverse Reactions to Medicinal Products 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 / (Rev.1-</a:t>
                      </a:r>
                      <a:r>
                        <a:rPr lang="fr-FR" sz="800" b="0" baseline="0" dirty="0" smtClean="0">
                          <a:solidFill>
                            <a:srgbClr val="444492"/>
                          </a:solidFill>
                        </a:rPr>
                        <a:t> 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</a:t>
                      </a: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Draft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)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Jun</a:t>
                      </a:r>
                      <a:r>
                        <a:rPr lang="en-US" sz="800" b="0" baseline="0" dirty="0" smtClean="0">
                          <a:solidFill>
                            <a:srgbClr val="444492"/>
                          </a:solidFill>
                        </a:rPr>
                        <a:t> 2012 / (Jun 2013)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9"/>
                        </a:rPr>
                        <a:t>MODULE VII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Periodic Safety Update Reports 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 Rev.1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Dec 2013</a:t>
                      </a:r>
                    </a:p>
                  </a:txBody>
                  <a:tcPr marL="91439" marR="91439" marT="45719" marB="45719"/>
                </a:tc>
              </a:tr>
              <a:tr h="216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10"/>
                        </a:rPr>
                        <a:t>MODULE VIII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noProof="0" dirty="0" smtClean="0">
                          <a:solidFill>
                            <a:srgbClr val="444492"/>
                          </a:solidFill>
                        </a:rPr>
                        <a:t>Post-</a:t>
                      </a:r>
                      <a:r>
                        <a:rPr lang="en-US" sz="800" b="0" noProof="0" dirty="0" err="1" smtClean="0">
                          <a:solidFill>
                            <a:srgbClr val="444492"/>
                          </a:solidFill>
                        </a:rPr>
                        <a:t>Authorisation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 Safety Studies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 Rev.1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Apr 2013</a:t>
                      </a: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rgbClr val="444492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Annex to Module VIII</a:t>
                      </a:r>
                      <a:endParaRPr lang="fr-FR" sz="800" b="0" kern="1200" dirty="0" smtClean="0">
                        <a:solidFill>
                          <a:srgbClr val="4444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rgbClr val="444492"/>
                          </a:solidFill>
                          <a:latin typeface="+mn-lt"/>
                          <a:ea typeface="+mn-ea"/>
                          <a:cs typeface="+mn-cs"/>
                        </a:rPr>
                        <a:t>Member States' requirements for transmission of information on non-interventional PASS</a:t>
                      </a:r>
                      <a:endParaRPr lang="fr-FR" sz="800" b="0" kern="1200" dirty="0" smtClean="0">
                        <a:solidFill>
                          <a:srgbClr val="4444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 Rev.1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Apr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</a:p>
                  </a:txBody>
                  <a:tcPr marL="91439" marR="91439" marT="45719" marB="45719"/>
                </a:tc>
              </a:tr>
              <a:tr h="139438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12"/>
                        </a:rPr>
                        <a:t>MODULE IX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Signal Management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Jun</a:t>
                      </a:r>
                      <a:r>
                        <a:rPr lang="en-US" sz="800" b="0" baseline="0" dirty="0" smtClean="0">
                          <a:solidFill>
                            <a:srgbClr val="444492"/>
                          </a:solidFill>
                        </a:rPr>
                        <a:t> 2012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13"/>
                        </a:rPr>
                        <a:t>MODULE X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noProof="0" dirty="0" smtClean="0">
                          <a:solidFill>
                            <a:srgbClr val="444492"/>
                          </a:solidFill>
                        </a:rPr>
                        <a:t>Additional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Monitoring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Apr</a:t>
                      </a:r>
                      <a:r>
                        <a:rPr lang="en-US" sz="800" b="0" baseline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  <a:endParaRPr lang="en-US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i="1" dirty="0" smtClean="0">
                          <a:solidFill>
                            <a:srgbClr val="444492"/>
                          </a:solidFill>
                        </a:rPr>
                        <a:t>MODULE XI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i="1" dirty="0" smtClean="0">
                          <a:solidFill>
                            <a:srgbClr val="444492"/>
                          </a:solidFill>
                        </a:rPr>
                        <a:t>Public Participation in Pharmacovigilance </a:t>
                      </a:r>
                      <a:endParaRPr lang="fr-FR" sz="800" b="0" i="1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i="1" dirty="0" smtClean="0">
                          <a:solidFill>
                            <a:srgbClr val="444492"/>
                          </a:solidFill>
                        </a:rPr>
                        <a:t>PC </a:t>
                      </a:r>
                      <a:r>
                        <a:rPr lang="fr-FR" sz="800" b="0" i="1" dirty="0" err="1" smtClean="0">
                          <a:solidFill>
                            <a:srgbClr val="444492"/>
                          </a:solidFill>
                        </a:rPr>
                        <a:t>Planned</a:t>
                      </a:r>
                      <a:endParaRPr lang="fr-FR" sz="800" b="0" i="1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  <a:effectLst/>
                        </a:rPr>
                        <a:t>Q2 2014</a:t>
                      </a:r>
                      <a:endParaRPr lang="fr-FR" sz="800" b="0" i="1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MODULE XII</a:t>
                      </a:r>
                      <a:endParaRPr lang="fr-FR" sz="800" b="0" i="1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Continuous PV, Ongoing Benefit-Risk Evaluation, Regulatory Action &amp; Planning of Public Communication 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PC Planned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  <a:effectLst/>
                        </a:rPr>
                        <a:t>Q2 2014</a:t>
                      </a:r>
                      <a:endParaRPr lang="en-US" sz="800" b="0" i="1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142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MODULE XIII</a:t>
                      </a:r>
                      <a:r>
                        <a:rPr lang="fr-FR" sz="400" b="0" dirty="0" smtClean="0">
                          <a:solidFill>
                            <a:srgbClr val="444492"/>
                          </a:solidFill>
                        </a:rPr>
                        <a:t> </a:t>
                      </a:r>
                      <a:r>
                        <a:rPr lang="en-US" sz="600" b="0" noProof="0" dirty="0" smtClean="0">
                          <a:solidFill>
                            <a:srgbClr val="444492"/>
                          </a:solidFill>
                        </a:rPr>
                        <a:t>Cancelled</a:t>
                      </a:r>
                    </a:p>
                  </a:txBody>
                  <a:tcPr marL="91439" marR="91439" marT="45719" marB="457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Incident Management - 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All topics originally intended covered in this module 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  <a:sym typeface="Wingdings 3"/>
                        </a:rPr>
                        <a:t> 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to be included in  XII.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NA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6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MODULE XIV</a:t>
                      </a: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International cooperation</a:t>
                      </a:r>
                      <a:endParaRPr lang="fr-FR" sz="800" b="0" i="1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i="1" dirty="0" smtClean="0">
                          <a:solidFill>
                            <a:srgbClr val="444492"/>
                          </a:solidFill>
                        </a:rPr>
                        <a:t>PC </a:t>
                      </a:r>
                      <a:r>
                        <a:rPr lang="fr-FR" sz="800" b="0" i="1" dirty="0" err="1" smtClean="0">
                          <a:solidFill>
                            <a:srgbClr val="444492"/>
                          </a:solidFill>
                        </a:rPr>
                        <a:t>planned</a:t>
                      </a:r>
                      <a:endParaRPr lang="fr-FR" sz="800" b="0" i="1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  <a:effectLst/>
                        </a:rPr>
                        <a:t>Q2 2014</a:t>
                      </a:r>
                      <a:endParaRPr lang="fr-FR" sz="800" b="0" i="1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14"/>
                        </a:rPr>
                        <a:t>MODULE XV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en-US" sz="800" b="0" noProof="0" dirty="0" smtClean="0">
                          <a:solidFill>
                            <a:srgbClr val="444492"/>
                          </a:solidFill>
                        </a:rPr>
                        <a:t>Safety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Communication 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Jan 2013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/>
                </a:tc>
              </a:tr>
              <a:tr h="216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hlinkClick r:id="rId15"/>
                        </a:rPr>
                        <a:t>MODULE XVI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Risk-</a:t>
                      </a:r>
                      <a:r>
                        <a:rPr lang="en-US" sz="800" b="0" dirty="0" err="1" smtClean="0">
                          <a:solidFill>
                            <a:srgbClr val="444492"/>
                          </a:solidFill>
                          <a:effectLst/>
                        </a:rPr>
                        <a:t>minimisation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 measures: selection of tools and effectiveness indicators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effectLst/>
                        </a:rPr>
                        <a:t>Final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Feb</a:t>
                      </a:r>
                      <a:r>
                        <a:rPr lang="fr-FR" sz="800" b="0" baseline="0" dirty="0" smtClean="0">
                          <a:solidFill>
                            <a:srgbClr val="444492"/>
                          </a:solidFill>
                        </a:rPr>
                        <a:t> 2014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9" marR="91439" marT="45719" marB="45719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  <a:hlinkClick r:id="rId16"/>
                        </a:rPr>
                        <a:t>ANNEX I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noProof="0" dirty="0" smtClean="0">
                          <a:solidFill>
                            <a:srgbClr val="444492"/>
                          </a:solidFill>
                        </a:rPr>
                        <a:t>Definitions</a:t>
                      </a:r>
                    </a:p>
                  </a:txBody>
                  <a:tcPr marL="91430" marR="91430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 Rev.</a:t>
                      </a:r>
                      <a:r>
                        <a:rPr lang="fr-FR" sz="800" b="0" baseline="0" dirty="0" smtClean="0">
                          <a:solidFill>
                            <a:srgbClr val="444492"/>
                          </a:solidFill>
                        </a:rPr>
                        <a:t>2 </a:t>
                      </a: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Jan 2014</a:t>
                      </a:r>
                    </a:p>
                  </a:txBody>
                  <a:tcPr marL="91430" marR="91430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ANNEX II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en-US" sz="800" b="0" kern="1200" dirty="0" smtClean="0">
                          <a:solidFill>
                            <a:srgbClr val="444492"/>
                          </a:solidFill>
                          <a:latin typeface="+mn-lt"/>
                          <a:ea typeface="+mn-ea"/>
                          <a:cs typeface="+mn-cs"/>
                        </a:rPr>
                        <a:t>Templates</a:t>
                      </a:r>
                      <a:r>
                        <a:rPr lang="en-US" sz="800" b="0" kern="1200" dirty="0" smtClean="0">
                          <a:solidFill>
                            <a:srgbClr val="444492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: Direct Healthcare Professional Communication (DHPC) </a:t>
                      </a:r>
                      <a:endParaRPr lang="en-US" sz="800" b="0" kern="1200" noProof="0" dirty="0" smtClean="0">
                        <a:solidFill>
                          <a:srgbClr val="44449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Jan 2013</a:t>
                      </a:r>
                    </a:p>
                  </a:txBody>
                  <a:tcPr marL="91430" marR="91430" marT="45721" marB="45721"/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ANNEX II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Templates: 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  <a:hlinkClick r:id="rId18" action="ppaction://hlinkfile"/>
                        </a:rPr>
                        <a:t>Cover page of periodic safety update report (PSUR)</a:t>
                      </a:r>
                      <a:r>
                        <a:rPr lang="en-US" sz="800" b="0" dirty="0" smtClean="0">
                          <a:solidFill>
                            <a:srgbClr val="444492"/>
                          </a:solidFill>
                          <a:effectLst/>
                        </a:rPr>
                        <a:t> Rev.1</a:t>
                      </a:r>
                      <a:endParaRPr lang="en-US" sz="800" b="0" noProof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Apr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ANNEX III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noProof="0" dirty="0" smtClean="0">
                          <a:solidFill>
                            <a:srgbClr val="444492"/>
                          </a:solidFill>
                        </a:rPr>
                        <a:t>Other Guidance Documents 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en-US" sz="800" b="0" dirty="0" smtClean="0">
                          <a:solidFill>
                            <a:srgbClr val="444492"/>
                          </a:solidFill>
                        </a:rPr>
                        <a:t>ANNEX IV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  <a:effectLst/>
                        </a:rPr>
                        <a:t>ICH</a:t>
                      </a:r>
                      <a:r>
                        <a:rPr lang="fr-FR" sz="800" b="0" baseline="0" dirty="0" smtClean="0">
                          <a:solidFill>
                            <a:srgbClr val="444492"/>
                          </a:solidFill>
                          <a:effectLst/>
                        </a:rPr>
                        <a:t> G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  <a:effectLst/>
                        </a:rPr>
                        <a:t>uidelines for pharmacovigilance</a:t>
                      </a: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/>
                </a:tc>
              </a:tr>
              <a:tr h="216027">
                <a:tc>
                  <a:txBody>
                    <a:bodyPr/>
                    <a:lstStyle/>
                    <a:p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ANNEX V</a:t>
                      </a:r>
                      <a:endParaRPr lang="fr-FR" sz="800" b="0" dirty="0">
                        <a:solidFill>
                          <a:srgbClr val="444492"/>
                        </a:solidFill>
                      </a:endParaRPr>
                    </a:p>
                  </a:txBody>
                  <a:tcPr marL="91430" marR="91430" marT="45721" marB="45721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  <a:effectLst/>
                        </a:rPr>
                        <a:t>Abbreviations</a:t>
                      </a:r>
                      <a:endParaRPr lang="fr-FR" sz="800" b="0" dirty="0" smtClean="0">
                        <a:solidFill>
                          <a:srgbClr val="444492"/>
                        </a:solidFill>
                        <a:effectLst/>
                      </a:endParaRPr>
                    </a:p>
                  </a:txBody>
                  <a:tcPr marL="91430" marR="91430" marT="45721" marB="45721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</a:p>
                  </a:txBody>
                  <a:tcPr marL="91430" marR="91430" marT="45721" marB="45721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 err="1" smtClean="0">
                          <a:solidFill>
                            <a:srgbClr val="444492"/>
                          </a:solidFill>
                        </a:rPr>
                        <a:t>Apr</a:t>
                      </a:r>
                      <a:r>
                        <a:rPr lang="fr-FR" sz="800" b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</a:p>
                  </a:txBody>
                  <a:tcPr marL="91430" marR="91430" marT="45721" marB="45721">
                    <a:lnB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50">
                <a:tc>
                  <a:txBody>
                    <a:bodyPr/>
                    <a:lstStyle/>
                    <a:p>
                      <a:r>
                        <a:rPr lang="fr-FR" sz="800" i="0" dirty="0" smtClean="0">
                          <a:solidFill>
                            <a:srgbClr val="444492"/>
                          </a:solidFill>
                          <a:hlinkClick r:id="rId19"/>
                        </a:rPr>
                        <a:t>P.</a:t>
                      </a:r>
                      <a:r>
                        <a:rPr lang="fr-FR" sz="800" i="0" baseline="0" dirty="0" smtClean="0">
                          <a:solidFill>
                            <a:srgbClr val="444492"/>
                          </a:solidFill>
                          <a:hlinkClick r:id="rId19"/>
                        </a:rPr>
                        <a:t> I</a:t>
                      </a:r>
                      <a:endParaRPr lang="fr-FR" sz="800" i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29" marR="91429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0" dirty="0" smtClean="0">
                          <a:solidFill>
                            <a:srgbClr val="444492"/>
                          </a:solidFill>
                          <a:effectLst/>
                        </a:rPr>
                        <a:t>Vaccines for prophylaxis against infectious diseases </a:t>
                      </a:r>
                      <a:endParaRPr lang="en-US" sz="800" i="0" noProof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29" marR="91429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i="0" baseline="0" dirty="0" smtClean="0">
                          <a:solidFill>
                            <a:srgbClr val="444492"/>
                          </a:solidFill>
                        </a:rPr>
                        <a:t>Final</a:t>
                      </a:r>
                      <a:endParaRPr lang="fr-FR" sz="800" i="0" dirty="0" smtClean="0">
                        <a:solidFill>
                          <a:srgbClr val="444492"/>
                        </a:solidFill>
                      </a:endParaRPr>
                    </a:p>
                  </a:txBody>
                  <a:tcPr marL="91429" marR="91429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i="0" dirty="0" err="1" smtClean="0">
                          <a:solidFill>
                            <a:srgbClr val="444492"/>
                          </a:solidFill>
                        </a:rPr>
                        <a:t>Dec</a:t>
                      </a:r>
                      <a:r>
                        <a:rPr lang="fr-FR" sz="800" i="0" dirty="0" smtClean="0">
                          <a:solidFill>
                            <a:srgbClr val="444492"/>
                          </a:solidFill>
                        </a:rPr>
                        <a:t> 2013</a:t>
                      </a:r>
                    </a:p>
                  </a:txBody>
                  <a:tcPr marL="91429" marR="91429" marT="45721" marB="45721">
                    <a:lnT w="57150" cap="flat" cmpd="sng" algn="ctr">
                      <a:solidFill>
                        <a:srgbClr val="94B6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12">
                <a:tc>
                  <a:txBody>
                    <a:bodyPr/>
                    <a:lstStyle/>
                    <a:p>
                      <a:r>
                        <a:rPr lang="fr-FR" sz="800" i="1" dirty="0" smtClean="0">
                          <a:solidFill>
                            <a:srgbClr val="444492"/>
                          </a:solidFill>
                        </a:rPr>
                        <a:t>P. II </a:t>
                      </a:r>
                    </a:p>
                  </a:txBody>
                  <a:tcPr marL="91429" marR="91429" marT="45721" marB="457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i="0" kern="1200" dirty="0" err="1" smtClean="0">
                          <a:solidFill>
                            <a:srgbClr val="4444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Biological</a:t>
                      </a:r>
                      <a:r>
                        <a:rPr lang="fr-FR" sz="800" i="0" kern="1200" dirty="0" smtClean="0">
                          <a:solidFill>
                            <a:srgbClr val="4444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i="0" kern="1200" dirty="0" err="1" smtClean="0">
                          <a:solidFill>
                            <a:srgbClr val="4444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medicinal</a:t>
                      </a:r>
                      <a:r>
                        <a:rPr lang="fr-FR" sz="800" i="0" kern="1200" dirty="0" smtClean="0">
                          <a:solidFill>
                            <a:srgbClr val="4444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i="0" kern="1200" dirty="0" err="1" smtClean="0">
                          <a:solidFill>
                            <a:srgbClr val="4444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endParaRPr lang="en-US" sz="800" i="0" kern="1200" noProof="0" dirty="0" smtClean="0">
                        <a:solidFill>
                          <a:srgbClr val="4444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9" marR="91429" marT="45721" marB="457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1" dirty="0" smtClean="0">
                          <a:solidFill>
                            <a:srgbClr val="444492"/>
                          </a:solidFill>
                        </a:rPr>
                        <a:t>PC Planned</a:t>
                      </a:r>
                    </a:p>
                  </a:txBody>
                  <a:tcPr marL="91429" marR="91429" marT="45721" marB="457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i="1" dirty="0" smtClean="0">
                          <a:solidFill>
                            <a:srgbClr val="444492"/>
                          </a:solidFill>
                        </a:rPr>
                        <a:t>Q2 014</a:t>
                      </a:r>
                    </a:p>
                  </a:txBody>
                  <a:tcPr marL="91429" marR="91429" marT="45721" marB="45721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308304" y="168895"/>
            <a:ext cx="172819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Corbel" pitchFamily="34" charset="0"/>
              </a:rPr>
              <a:t>Replace volume </a:t>
            </a:r>
            <a:r>
              <a:rPr lang="en-US" sz="1400" b="1" dirty="0" smtClean="0">
                <a:solidFill>
                  <a:srgbClr val="7030A0"/>
                </a:solidFill>
                <a:latin typeface="Corbel" pitchFamily="34" charset="0"/>
              </a:rPr>
              <a:t>9A</a:t>
            </a:r>
            <a:endParaRPr lang="fr-FR" sz="1200" b="1" dirty="0">
              <a:solidFill>
                <a:srgbClr val="7030A0"/>
              </a:solidFill>
              <a:latin typeface="Corbe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48680"/>
            <a:ext cx="914400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849" y="6680200"/>
            <a:ext cx="2314575" cy="152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51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90600"/>
          </a:xfrm>
        </p:spPr>
        <p:txBody>
          <a:bodyPr/>
          <a:lstStyle/>
          <a:p>
            <a:r>
              <a:rPr lang="fr-FR" sz="2800" dirty="0" err="1" smtClean="0"/>
              <a:t>Latest</a:t>
            </a:r>
            <a:r>
              <a:rPr lang="fr-FR" sz="2800" dirty="0" smtClean="0"/>
              <a:t> news </a:t>
            </a:r>
            <a:r>
              <a:rPr lang="fr-FR" sz="2800" dirty="0" err="1" smtClean="0"/>
              <a:t>since</a:t>
            </a:r>
            <a:r>
              <a:rPr lang="fr-FR" sz="2800" dirty="0" smtClean="0"/>
              <a:t> last meeting – </a:t>
            </a:r>
            <a:br>
              <a:rPr lang="fr-FR" sz="2800" dirty="0" smtClean="0"/>
            </a:br>
            <a:r>
              <a:rPr lang="fr-FR" sz="2800" dirty="0" smtClean="0"/>
              <a:t>GVP module update</a:t>
            </a:r>
            <a:endParaRPr lang="en-US" sz="2800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627063" y="1196975"/>
            <a:ext cx="8121650" cy="4895850"/>
          </a:xfrm>
        </p:spPr>
        <p:txBody>
          <a:bodyPr/>
          <a:lstStyle/>
          <a:p>
            <a:pPr lvl="1">
              <a:defRPr/>
            </a:pPr>
            <a:endParaRPr lang="fr-FR" sz="800" dirty="0" smtClean="0"/>
          </a:p>
          <a:p>
            <a:pPr marL="457200" lvl="1" indent="0">
              <a:buClr>
                <a:schemeClr val="bg2"/>
              </a:buClr>
              <a:buSzPct val="130000"/>
              <a:buFont typeface="Verdana" pitchFamily="34" charset="0"/>
              <a:buNone/>
              <a:defRPr/>
            </a:pPr>
            <a:endParaRPr lang="fr-FR" dirty="0" smtClean="0">
              <a:solidFill>
                <a:srgbClr val="002060"/>
              </a:solidFill>
            </a:endParaRPr>
          </a:p>
          <a:p>
            <a:pPr marL="285750" lvl="1">
              <a:buClr>
                <a:schemeClr val="bg2"/>
              </a:buClr>
              <a:buSzPct val="130000"/>
              <a:defRPr/>
            </a:pPr>
            <a:r>
              <a:rPr lang="en-US" dirty="0" smtClean="0">
                <a:solidFill>
                  <a:srgbClr val="002060"/>
                </a:solidFill>
              </a:rPr>
              <a:t>Final</a:t>
            </a:r>
            <a:r>
              <a:rPr lang="fr-FR" b="0" dirty="0">
                <a:solidFill>
                  <a:srgbClr val="002060"/>
                </a:solidFill>
              </a:rPr>
              <a:t> </a:t>
            </a:r>
            <a:r>
              <a:rPr lang="fr-FR" b="0" dirty="0" smtClean="0">
                <a:solidFill>
                  <a:srgbClr val="002060"/>
                </a:solidFill>
              </a:rPr>
              <a:t>- </a:t>
            </a:r>
            <a:r>
              <a:rPr lang="fr-FR" b="0" dirty="0" err="1" smtClean="0">
                <a:solidFill>
                  <a:srgbClr val="002060"/>
                </a:solidFill>
              </a:rPr>
              <a:t>planned</a:t>
            </a:r>
            <a:r>
              <a:rPr lang="fr-FR" b="0" dirty="0" smtClean="0">
                <a:solidFill>
                  <a:srgbClr val="002060"/>
                </a:solidFill>
              </a:rPr>
              <a:t> 2014</a:t>
            </a:r>
            <a:endParaRPr lang="en-US" dirty="0" smtClean="0">
              <a:solidFill>
                <a:srgbClr val="002060"/>
              </a:solidFill>
            </a:endParaRPr>
          </a:p>
          <a:p>
            <a:pPr marL="449263" lvl="1" indent="-182563" eaLnBrk="1" hangingPunct="1">
              <a:spcBef>
                <a:spcPct val="35000"/>
              </a:spcBef>
              <a:buSzPct val="100000"/>
              <a:defRPr/>
            </a:pPr>
            <a:r>
              <a:rPr lang="fr-FR" sz="1400" dirty="0">
                <a:ea typeface="ＭＳ Ｐゴシック" pitchFamily="34" charset="-128"/>
              </a:rPr>
              <a:t>Module VI </a:t>
            </a:r>
            <a:r>
              <a:rPr lang="fr-FR" sz="1400" dirty="0" err="1">
                <a:ea typeface="ＭＳ Ｐゴシック" pitchFamily="34" charset="-128"/>
              </a:rPr>
              <a:t>Rev</a:t>
            </a:r>
            <a:r>
              <a:rPr lang="fr-FR" sz="1400" dirty="0">
                <a:ea typeface="ＭＳ Ｐゴシック" pitchFamily="34" charset="-128"/>
              </a:rPr>
              <a:t>. 1 </a:t>
            </a:r>
            <a:r>
              <a:rPr lang="fr-FR" sz="1400" dirty="0" smtClean="0">
                <a:ea typeface="ＭＳ Ｐゴシック" pitchFamily="34" charset="-128"/>
              </a:rPr>
              <a:t>– ADR</a:t>
            </a:r>
          </a:p>
          <a:p>
            <a:pPr lvl="1">
              <a:buClr>
                <a:schemeClr val="bg2"/>
              </a:buClr>
              <a:buSzPct val="130000"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285750" lvl="1">
              <a:buClr>
                <a:schemeClr val="bg2"/>
              </a:buClr>
              <a:buSzPct val="130000"/>
              <a:defRPr/>
            </a:pPr>
            <a:r>
              <a:rPr lang="fr-FR" dirty="0">
                <a:solidFill>
                  <a:srgbClr val="002060"/>
                </a:solidFill>
              </a:rPr>
              <a:t>Public consultation (</a:t>
            </a:r>
            <a:r>
              <a:rPr lang="en-US" dirty="0">
                <a:solidFill>
                  <a:srgbClr val="002060"/>
                </a:solidFill>
              </a:rPr>
              <a:t>PC) </a:t>
            </a:r>
            <a:r>
              <a:rPr lang="en-US" b="0" dirty="0" smtClean="0">
                <a:solidFill>
                  <a:srgbClr val="002060"/>
                </a:solidFill>
              </a:rPr>
              <a:t>- planned 2014</a:t>
            </a:r>
            <a:endParaRPr lang="fr-FR" b="0" dirty="0">
              <a:solidFill>
                <a:srgbClr val="002060"/>
              </a:solidFill>
            </a:endParaRPr>
          </a:p>
          <a:p>
            <a:pPr marL="449263" lvl="1" indent="-182563">
              <a:spcBef>
                <a:spcPct val="35000"/>
              </a:spcBef>
              <a:buSzPct val="100000"/>
              <a:defRPr/>
            </a:pPr>
            <a:r>
              <a:rPr lang="fr-FR" sz="1400" dirty="0">
                <a:ea typeface="ＭＳ Ｐゴシック" pitchFamily="34" charset="-128"/>
              </a:rPr>
              <a:t>Module XI -  </a:t>
            </a:r>
            <a:r>
              <a:rPr lang="en-US" sz="1400" dirty="0">
                <a:ea typeface="ＭＳ Ｐゴシック" pitchFamily="34" charset="-128"/>
              </a:rPr>
              <a:t>Public participation in pharmacovigilance </a:t>
            </a:r>
            <a:r>
              <a:rPr lang="en-US" sz="1400" dirty="0" smtClean="0">
                <a:ea typeface="ＭＳ Ｐゴシック" pitchFamily="34" charset="-128"/>
              </a:rPr>
              <a:t>- </a:t>
            </a:r>
            <a:r>
              <a:rPr lang="en-US" sz="1400" dirty="0" smtClean="0">
                <a:solidFill>
                  <a:srgbClr val="002060"/>
                </a:solidFill>
              </a:rPr>
              <a:t>Q2</a:t>
            </a:r>
            <a:endParaRPr lang="en-US" sz="1400" dirty="0">
              <a:ea typeface="ＭＳ Ｐゴシック" pitchFamily="34" charset="-128"/>
            </a:endParaRPr>
          </a:p>
          <a:p>
            <a:pPr marL="449263" lvl="1" indent="-182563">
              <a:spcBef>
                <a:spcPct val="35000"/>
              </a:spcBef>
              <a:buSzPct val="100000"/>
              <a:defRPr/>
            </a:pPr>
            <a:r>
              <a:rPr lang="en-US" sz="1400" dirty="0">
                <a:ea typeface="ＭＳ Ｐゴシック" pitchFamily="34" charset="-128"/>
              </a:rPr>
              <a:t>Module XII - Continuous pharmacovigilance, ongoing benefit-risk evaluation, regulatory action and planning of public </a:t>
            </a:r>
            <a:r>
              <a:rPr lang="en-US" sz="1400" dirty="0" smtClean="0">
                <a:ea typeface="ＭＳ Ｐゴシック" pitchFamily="34" charset="-128"/>
              </a:rPr>
              <a:t>communication - </a:t>
            </a:r>
            <a:r>
              <a:rPr lang="en-US" sz="1400" dirty="0" smtClean="0">
                <a:solidFill>
                  <a:srgbClr val="002060"/>
                </a:solidFill>
              </a:rPr>
              <a:t>Q2</a:t>
            </a:r>
            <a:endParaRPr lang="en-US" sz="1400" dirty="0" smtClean="0">
              <a:ea typeface="ＭＳ Ｐゴシック" pitchFamily="34" charset="-128"/>
            </a:endParaRPr>
          </a:p>
          <a:p>
            <a:pPr marL="449263" lvl="1" indent="-182563">
              <a:spcBef>
                <a:spcPct val="35000"/>
              </a:spcBef>
              <a:buSzPct val="100000"/>
              <a:defRPr/>
            </a:pPr>
            <a:r>
              <a:rPr lang="fr-FR" sz="1400" dirty="0" smtClean="0">
                <a:ea typeface="ＭＳ Ｐゴシック" pitchFamily="34" charset="-128"/>
              </a:rPr>
              <a:t>Module XIV </a:t>
            </a:r>
            <a:r>
              <a:rPr lang="fr-FR" sz="1400" dirty="0">
                <a:ea typeface="ＭＳ Ｐゴシック" pitchFamily="34" charset="-128"/>
              </a:rPr>
              <a:t>- </a:t>
            </a:r>
            <a:r>
              <a:rPr lang="en-US" sz="1400" dirty="0">
                <a:ea typeface="ＭＳ Ｐゴシック" pitchFamily="34" charset="-128"/>
              </a:rPr>
              <a:t>International cooperation- </a:t>
            </a:r>
            <a:r>
              <a:rPr lang="en-US" sz="1400" dirty="0" smtClean="0">
                <a:solidFill>
                  <a:srgbClr val="002060"/>
                </a:solidFill>
              </a:rPr>
              <a:t>Q2</a:t>
            </a:r>
          </a:p>
          <a:p>
            <a:pPr marL="449263" lvl="1" indent="-182563">
              <a:spcBef>
                <a:spcPct val="35000"/>
              </a:spcBef>
              <a:buSzPct val="100000"/>
              <a:defRPr/>
            </a:pPr>
            <a:r>
              <a:rPr lang="en-US" sz="1400" dirty="0">
                <a:ea typeface="ＭＳ Ｐゴシック" pitchFamily="34" charset="-128"/>
              </a:rPr>
              <a:t>PII – Biological medicinal </a:t>
            </a:r>
            <a:r>
              <a:rPr lang="en-US" sz="1400" dirty="0" smtClean="0">
                <a:ea typeface="ＭＳ Ｐゴシック" pitchFamily="34" charset="-128"/>
              </a:rPr>
              <a:t>products -</a:t>
            </a:r>
            <a:r>
              <a:rPr lang="en-US" sz="1400" dirty="0" smtClean="0">
                <a:solidFill>
                  <a:srgbClr val="002060"/>
                </a:solidFill>
                <a:ea typeface="ＭＳ Ｐゴシック" pitchFamily="34" charset="-128"/>
              </a:rPr>
              <a:t> Q2</a:t>
            </a:r>
            <a:endParaRPr lang="en-US" sz="1400" dirty="0">
              <a:ea typeface="ＭＳ Ｐゴシック" pitchFamily="34" charset="-128"/>
            </a:endParaRPr>
          </a:p>
          <a:p>
            <a:pPr lvl="1">
              <a:buClr>
                <a:schemeClr val="bg2"/>
              </a:buClr>
              <a:buSzPct val="130000"/>
              <a:defRPr/>
            </a:pPr>
            <a:endParaRPr lang="en-US" b="0" dirty="0" smtClean="0">
              <a:solidFill>
                <a:srgbClr val="002060"/>
              </a:solidFill>
            </a:endParaRPr>
          </a:p>
          <a:p>
            <a:pPr lvl="1">
              <a:buClr>
                <a:schemeClr val="bg2"/>
              </a:buClr>
              <a:buSzPct val="130000"/>
              <a:defRPr/>
            </a:pPr>
            <a:endParaRPr lang="en-US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en-US" sz="1400" dirty="0" smtClean="0"/>
          </a:p>
          <a:p>
            <a:pPr lvl="1">
              <a:defRPr/>
            </a:pPr>
            <a:endParaRPr lang="en-US" sz="1400" dirty="0" smtClean="0"/>
          </a:p>
          <a:p>
            <a:pPr>
              <a:defRPr/>
            </a:pPr>
            <a:endParaRPr lang="fr-FR" b="1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18436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5203825" y="6427788"/>
            <a:ext cx="2895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fr-FR" sz="1000" smtClean="0">
                <a:solidFill>
                  <a:srgbClr val="000000"/>
                </a:solidFill>
              </a:rPr>
              <a:t>|</a:t>
            </a:r>
            <a:r>
              <a:rPr lang="fr-FR" sz="900" baseline="16000" smtClean="0">
                <a:solidFill>
                  <a:srgbClr val="000000"/>
                </a:solidFill>
              </a:rPr>
              <a:t>         </a:t>
            </a:r>
            <a:fld id="{51007E28-F0ED-4DEA-B019-654B95BAB853}" type="slidenum">
              <a:rPr lang="fr-FR" sz="1000" smtClean="0">
                <a:solidFill>
                  <a:srgbClr val="000000"/>
                </a:solidFill>
              </a:rPr>
              <a:pPr algn="l" eaLnBrk="1" hangingPunct="1"/>
              <a:t>44</a:t>
            </a:fld>
            <a:endParaRPr lang="fr-FR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8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352"/>
            <a:ext cx="4000500" cy="200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353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439821302"/>
              </p:ext>
            </p:extLst>
          </p:nvPr>
        </p:nvGraphicFramePr>
        <p:xfrm>
          <a:off x="107504" y="980728"/>
          <a:ext cx="8928992" cy="4907220"/>
        </p:xfrm>
        <a:graphic>
          <a:graphicData uri="http://schemas.openxmlformats.org/drawingml/2006/table">
            <a:tbl>
              <a:tblPr/>
              <a:tblGrid>
                <a:gridCol w="7848872"/>
                <a:gridCol w="1080120"/>
              </a:tblGrid>
              <a:tr h="186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ICSR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 Date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Reporting requirements of ICSRs applicable to MAHs during the transitional period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Rev.8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CHMP Guideline on detection and management of duplicate individual cases and ICSRs</a:t>
                      </a:r>
                      <a:endParaRPr kumimoji="0" lang="en-US" sz="10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34950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PSUR/ PBRER</a:t>
                      </a:r>
                    </a:p>
                  </a:txBody>
                  <a:tcPr marL="9525" marR="9525" marT="952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4475"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5"/>
                        </a:rPr>
                        <a:t>webpage on EURD and submission of PSURs and updates of List and requirements</a:t>
                      </a:r>
                      <a:endParaRPr lang="en-US" sz="1000" noProof="0" dirty="0"/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List of EU Reference Dates (EURD list) for PSURs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update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7" action="ppaction://hlinkfile"/>
                        </a:rPr>
                        <a:t>List of substances under PSUR Work Sharing scheme and other substances contained in NAPs with DLP </a:t>
                      </a: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7" action="ppaction://hlinkfile"/>
                        </a:rPr>
                        <a:t>synchronised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update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Periodic safety update reports: questions and answers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Rev.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Feb. 2014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Best Practice Guide for Transitional Arrangements for PSUR Work Sharing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Rev.3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2014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0"/>
                        </a:rPr>
                        <a:t>Q&amp;A transitional arrangements for PSURs for nationally </a:t>
                      </a:r>
                      <a:r>
                        <a:rPr kumimoji="0" lang="en-US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0"/>
                        </a:rPr>
                        <a:t>authorised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0"/>
                        </a:rPr>
                        <a:t> products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Rev.2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11"/>
                        </a:rPr>
                        <a:t>First information day on periodic safety update reports (PSURs)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12" action="ppaction://hlinkfile"/>
                        </a:rPr>
                        <a:t>Template- Request for amendments of or addition of active substances/ combinations of active substances to the EURD list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Rev.1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GB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3"/>
                        </a:rPr>
                        <a:t>How to submit PSURs for EU Single Assessment of substances contained in both CAPs and NAPs to the EMA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4"/>
                        </a:rPr>
                        <a:t>NCA requirements for PSUR submission during the transitional period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 7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HMA - 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Changes applied to the PSUR Work Sharing and </a:t>
                      </a:r>
                      <a:r>
                        <a:rPr kumimoji="0" lang="en-US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Synchronisation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 Lists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PSUR assessment based on active substances in both centrally and nationally </a:t>
                      </a:r>
                      <a:r>
                        <a:rPr kumimoji="0" lang="en-US" sz="10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authorised</a:t>
                      </a:r>
                      <a:r>
                        <a:rPr kumimoji="0" lang="en-US" sz="10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 medicines</a:t>
                      </a:r>
                      <a:endParaRPr kumimoji="0" lang="en-US" sz="10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7"/>
                        </a:rPr>
                        <a:t>PSUR Assessment Report template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2013</a:t>
                      </a:r>
                    </a:p>
                  </a:txBody>
                  <a:tcPr marL="91442" marR="9144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57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EMA- 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8"/>
                        </a:rPr>
                        <a:t>CHMP approved  ICH guideline E2C (R2)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ICH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9"/>
                        </a:rPr>
                        <a:t>ICH guideline E2C (R2) - Periodic benefit-risk evaluation report (PBRER) – Step 4</a:t>
                      </a:r>
                      <a:endParaRPr kumimoji="0" lang="en-US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20"/>
                        </a:rPr>
                        <a:t>Timetable Periodic Safety Updated Reports (PSURs) </a:t>
                      </a: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Rev.1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7209" name="Titre 1"/>
          <p:cNvSpPr>
            <a:spLocks noGrp="1"/>
          </p:cNvSpPr>
          <p:nvPr>
            <p:ph type="title"/>
          </p:nvPr>
        </p:nvSpPr>
        <p:spPr>
          <a:xfrm>
            <a:off x="98425" y="112714"/>
            <a:ext cx="7858125" cy="333772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Regulatory and procedural guidelines</a:t>
            </a:r>
            <a:endParaRPr lang="en-US" dirty="0" smtClean="0"/>
          </a:p>
        </p:txBody>
      </p:sp>
      <p:sp>
        <p:nvSpPr>
          <p:cNvPr id="472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73343" y="6600651"/>
            <a:ext cx="719137" cy="212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FR" sz="800" b="0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sz="800" b="0" baseline="16000" dirty="0">
                <a:solidFill>
                  <a:srgbClr val="000000"/>
                </a:solidFill>
                <a:ea typeface="ＭＳ Ｐゴシック" pitchFamily="34" charset="-128"/>
              </a:rPr>
              <a:t>      </a:t>
            </a:r>
            <a:fld id="{46279000-5AD3-4F98-AD6D-F18220608830}" type="slidenum">
              <a:rPr lang="fr-FR" sz="800" b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45</a:t>
            </a:fld>
            <a:endParaRPr lang="fr-FR" sz="8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6485"/>
            <a:ext cx="9167679" cy="102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16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1475657" y="1628800"/>
            <a:ext cx="6984775" cy="1729036"/>
          </a:xfrm>
        </p:spPr>
        <p:txBody>
          <a:bodyPr/>
          <a:lstStyle/>
          <a:p>
            <a:pPr algn="r">
              <a:defRPr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EU PV 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REFERENCETEXTS</a:t>
            </a: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452320" y="6472014"/>
            <a:ext cx="108012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900" b="0" dirty="0">
                <a:solidFill>
                  <a:srgbClr val="000000"/>
                </a:solidFill>
              </a:rPr>
              <a:t>|</a:t>
            </a:r>
            <a:r>
              <a:rPr lang="fr-FR" sz="900" b="0" baseline="16000" dirty="0">
                <a:solidFill>
                  <a:srgbClr val="000000"/>
                </a:solidFill>
              </a:rPr>
              <a:t>        </a:t>
            </a:r>
            <a:fld id="{9EAD9580-A498-46DC-8894-91B44CFC68D5}" type="slidenum">
              <a:rPr lang="fr-FR" sz="900" b="0">
                <a:solidFill>
                  <a:srgbClr val="000000"/>
                </a:solidFill>
              </a:rPr>
              <a:pPr eaLnBrk="1" hangingPunct="1"/>
              <a:t>46</a:t>
            </a:fld>
            <a:endParaRPr lang="fr-FR" sz="900" b="0" dirty="0">
              <a:solidFill>
                <a:srgbClr val="000000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931912"/>
          </a:xfrm>
        </p:spPr>
        <p:txBody>
          <a:bodyPr>
            <a:normAutofit/>
          </a:bodyPr>
          <a:lstStyle/>
          <a:p>
            <a:r>
              <a:rPr lang="en-US" spc="-1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QPPV Office</a:t>
            </a:r>
            <a:endParaRPr lang="fr-FR" dirty="0" smtClean="0"/>
          </a:p>
          <a:p>
            <a:r>
              <a:rPr lang="fr-FR" sz="2000" spc="-100" dirty="0">
                <a:solidFill>
                  <a:schemeClr val="tx2"/>
                </a:solidFill>
                <a:latin typeface="Arial" charset="0"/>
                <a:cs typeface="Arial" charset="0"/>
              </a:rPr>
              <a:t>Version as </a:t>
            </a:r>
            <a:r>
              <a:rPr lang="fr-FR" sz="2000" spc="-100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March 2014</a:t>
            </a:r>
            <a:endParaRPr lang="fr-FR" sz="2000" spc="-1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2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53" name="Group 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309181812"/>
              </p:ext>
            </p:extLst>
          </p:nvPr>
        </p:nvGraphicFramePr>
        <p:xfrm>
          <a:off x="107950" y="722313"/>
          <a:ext cx="8208466" cy="5902704"/>
        </p:xfrm>
        <a:graphic>
          <a:graphicData uri="http://schemas.openxmlformats.org/drawingml/2006/table">
            <a:tbl>
              <a:tblPr/>
              <a:tblGrid>
                <a:gridCol w="7056338"/>
                <a:gridCol w="1152128"/>
              </a:tblGrid>
              <a:tr h="186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Signal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 Date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2"/>
                        </a:rPr>
                        <a:t>Signal management web page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3"/>
                        </a:rPr>
                        <a:t>PRAC recommendations on safety signals: monthly overviews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  <a:hlinkClick r:id="rId4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Monthly Update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5" action="ppaction://hlinkfile"/>
                        </a:rPr>
                        <a:t>List of signals discussed at the PRAC since September 2012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  <a:hlinkClick r:id="rId4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Monthly Update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 - 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6"/>
                        </a:rPr>
                        <a:t>Questions &amp;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6"/>
                        </a:rPr>
                        <a:t>answers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6"/>
                        </a:rPr>
                        <a:t> on signal management 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  <a:hlinkClick r:id="rId4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Oct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2013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tooltip="blocked::http://www.ema.europa.eu/ema/pages/includes/document/open_document.jsp?webContentId=WC500002962"/>
                        </a:rPr>
                        <a:t>Standard operating procedure for signal management for centrally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tooltip="blocked::http://www.ema.europa.eu/ema/pages/includes/document/open_document.jsp?webContentId=WC500002962"/>
                        </a:rPr>
                        <a:t>authorised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7" tooltip="blocked::http://www.ema.europa.eu/ema/pages/includes/document/open_document.jsp?webContentId=WC500002962"/>
                        </a:rPr>
                        <a:t> products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  <a:hlinkClick r:id="rId4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 action="ppaction://hlinkfile"/>
                        </a:rPr>
                        <a:t>List </a:t>
                      </a:r>
                      <a:r>
                        <a:rPr lang="fr-FR" sz="1000" dirty="0" smtClean="0">
                          <a:effectLst/>
                          <a:hlinkClick r:id="rId8" action="ppaction://hlinkfile"/>
                        </a:rPr>
                        <a:t>of active substances </a:t>
                      </a:r>
                      <a:r>
                        <a:rPr lang="fr-FR" sz="1000" dirty="0" err="1" smtClean="0">
                          <a:effectLst/>
                          <a:hlinkClick r:id="rId8" action="ppaction://hlinkfile"/>
                        </a:rPr>
                        <a:t>subject</a:t>
                      </a:r>
                      <a:r>
                        <a:rPr lang="fr-FR" sz="1000" dirty="0" smtClean="0">
                          <a:effectLst/>
                          <a:hlinkClick r:id="rId8" action="ppaction://hlinkfile"/>
                        </a:rPr>
                        <a:t> to </a:t>
                      </a:r>
                      <a:r>
                        <a:rPr lang="fr-FR" sz="1000" dirty="0" err="1" smtClean="0">
                          <a:effectLst/>
                          <a:hlinkClick r:id="rId8" action="ppaction://hlinkfile"/>
                        </a:rPr>
                        <a:t>worksharing</a:t>
                      </a:r>
                      <a:r>
                        <a:rPr lang="fr-FR" sz="1000" dirty="0" smtClean="0">
                          <a:effectLst/>
                          <a:hlinkClick r:id="rId8" action="ppaction://hlinkfile"/>
                        </a:rPr>
                        <a:t> for signal management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  <a:hlinkClick r:id="rId4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4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Work instructions Screening electronic reaction monitoring reports (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eRMR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) for new signals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RMP</a:t>
                      </a:r>
                      <a:endParaRPr kumimoji="0" lang="fr-F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50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RMP webpage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First summary for the public of the risk-management plan (RMP) of a newly authorized medicine</a:t>
                      </a:r>
                      <a:endParaRPr kumimoji="0" lang="fr-F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2014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Changes to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RMPs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 (RMP Update/ Changes to 'important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missing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 information‘)</a:t>
                      </a:r>
                      <a:endParaRPr kumimoji="0" lang="fr-FR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11" action="ppaction://hlinkfile"/>
                        </a:rPr>
                        <a:t>Guidance on format of the risk-management plan in the European Union – in integrated format</a:t>
                      </a:r>
                      <a:r>
                        <a:rPr lang="en-US" sz="1000" dirty="0" smtClean="0">
                          <a:effectLst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Rev. 1</a:t>
                      </a:r>
                      <a:endParaRPr kumimoji="0" lang="en-US" sz="1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2" action="ppaction://hlinkfile"/>
                        </a:rPr>
                        <a:t>Guidance on format of the risk-management plan in the European Union for generics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Rev. 1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hlinkClick r:id="rId13"/>
                        </a:rPr>
                        <a:t>Format for risk-management-plan submissions </a:t>
                      </a:r>
                      <a:endParaRPr kumimoji="0" lang="en-US" sz="10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PASS</a:t>
                      </a:r>
                      <a:endParaRPr kumimoji="0" lang="fr-FR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96037"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– 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4"/>
                        </a:rPr>
                        <a:t>PASS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4"/>
                        </a:rPr>
                        <a:t>webpage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Feb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2014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 action="ppaction://hlinkfile"/>
                        </a:rPr>
                        <a:t>Template PRAC assessment report of an non-interventional imposed PASS final study report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Feb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2014 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Guidance for the format and content of the final study reports for non-interventional PASS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Rev.1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</a:t>
                      </a: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2013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7"/>
                        </a:rPr>
                        <a:t>Post-</a:t>
                      </a: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7"/>
                        </a:rPr>
                        <a:t>authorisation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7"/>
                        </a:rPr>
                        <a:t> safety studies: questions and answers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ENCEPP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8"/>
                        </a:rPr>
                        <a:t>Guide on Methodological Standards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8"/>
                        </a:rPr>
                        <a:t>Pharmacoepidemiology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 Rev.2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2013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9"/>
                        </a:rPr>
                        <a:t>PRAC Rapporteur PASS protocol assessment report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Dec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20"/>
                        </a:rPr>
                        <a:t>Guidance for the format and content of the protocol of non-interventional PASS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–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21"/>
                        </a:rPr>
                        <a:t>Timetable  PASS Protocols (CAPs and NAPs)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 2012</a:t>
                      </a:r>
                    </a:p>
                  </a:txBody>
                  <a:tcPr marL="91433" marR="91433" marT="45712" marB="4571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7209" name="Titre 1"/>
          <p:cNvSpPr>
            <a:spLocks noGrp="1"/>
          </p:cNvSpPr>
          <p:nvPr>
            <p:ph type="title"/>
          </p:nvPr>
        </p:nvSpPr>
        <p:spPr>
          <a:xfrm>
            <a:off x="98425" y="44624"/>
            <a:ext cx="7858125" cy="435967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/>
              <a:t>Regulatory and procedural guidelines</a:t>
            </a:r>
            <a:endParaRPr lang="en-US" dirty="0" smtClean="0"/>
          </a:p>
        </p:txBody>
      </p:sp>
      <p:pic>
        <p:nvPicPr>
          <p:cNvPr id="47210" name="Picture 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839" y="6613351"/>
            <a:ext cx="4000500" cy="200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1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73343" y="6613351"/>
            <a:ext cx="719137" cy="212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fr-FR" sz="800" b="0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sz="800" b="0" baseline="16000" dirty="0">
                <a:solidFill>
                  <a:srgbClr val="000000"/>
                </a:solidFill>
                <a:ea typeface="ＭＳ Ｐゴシック" pitchFamily="34" charset="-128"/>
              </a:rPr>
              <a:t>      </a:t>
            </a:r>
            <a:fld id="{46279000-5AD3-4F98-AD6D-F18220608830}" type="slidenum">
              <a:rPr lang="fr-FR" sz="800" b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47</a:t>
            </a:fld>
            <a:endParaRPr lang="fr-FR" sz="8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46485"/>
            <a:ext cx="9167679" cy="10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377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tablea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446135472"/>
              </p:ext>
            </p:extLst>
          </p:nvPr>
        </p:nvGraphicFramePr>
        <p:xfrm>
          <a:off x="227578" y="1052736"/>
          <a:ext cx="8712522" cy="4625132"/>
        </p:xfrm>
        <a:graphic>
          <a:graphicData uri="http://schemas.openxmlformats.org/drawingml/2006/table">
            <a:tbl>
              <a:tblPr/>
              <a:tblGrid>
                <a:gridCol w="7663471"/>
                <a:gridCol w="1049051"/>
              </a:tblGrid>
              <a:tr h="195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  <a:r>
                        <a:rPr kumimoji="0" lang="en-US" sz="11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EVMPD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 date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Electronic submission of information on medicines  webpage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Documents for electronic submission of information on medicines webpage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Renewal 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(including Addendum to Clinical Overview)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20279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Best Practice Guide On The Processing Of Renewals In The Mutual Recognition And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Decentralised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 Procedures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 9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Apr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46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Q&amp;A Renewals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	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 2012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file"/>
                        </a:rPr>
                        <a:t>Guideline on the processing of renewals in the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file"/>
                        </a:rPr>
                        <a:t>centralised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 action="ppaction://hlinkfile"/>
                        </a:rPr>
                        <a:t> procedure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 2012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07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Additional Monitoring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43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Medicines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under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additional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 monitoring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8"/>
                        </a:rPr>
                        <a:t>webpage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87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List of medicines under additional monitoring webpage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lang="fr-FR" sz="1000" dirty="0" smtClean="0">
                          <a:effectLst/>
                          <a:hlinkClick r:id="rId10" action="ppaction://hlinkfile"/>
                        </a:rPr>
                        <a:t>List of </a:t>
                      </a:r>
                      <a:r>
                        <a:rPr lang="fr-FR" sz="1000" dirty="0" err="1" smtClean="0">
                          <a:effectLst/>
                          <a:hlinkClick r:id="rId10" action="ppaction://hlinkfile"/>
                        </a:rPr>
                        <a:t>medicinal</a:t>
                      </a:r>
                      <a:r>
                        <a:rPr lang="fr-FR" sz="1000" dirty="0" smtClean="0">
                          <a:effectLst/>
                          <a:hlinkClick r:id="rId10" action="ppaction://hlinkfile"/>
                        </a:rPr>
                        <a:t> </a:t>
                      </a:r>
                      <a:r>
                        <a:rPr lang="fr-FR" sz="1000" dirty="0" err="1" smtClean="0">
                          <a:effectLst/>
                          <a:hlinkClick r:id="rId10" action="ppaction://hlinkfile"/>
                        </a:rPr>
                        <a:t>products</a:t>
                      </a:r>
                      <a:r>
                        <a:rPr lang="fr-FR" sz="1000" dirty="0" smtClean="0">
                          <a:effectLst/>
                          <a:hlinkClick r:id="rId10" action="ppaction://hlinkfile"/>
                        </a:rPr>
                        <a:t> </a:t>
                      </a:r>
                      <a:r>
                        <a:rPr lang="fr-FR" sz="1000" dirty="0" err="1" smtClean="0">
                          <a:effectLst/>
                          <a:hlinkClick r:id="rId10" action="ppaction://hlinkfile"/>
                        </a:rPr>
                        <a:t>under</a:t>
                      </a:r>
                      <a:r>
                        <a:rPr lang="fr-FR" sz="1000" dirty="0" smtClean="0">
                          <a:effectLst/>
                          <a:hlinkClick r:id="rId10" action="ppaction://hlinkfile"/>
                        </a:rPr>
                        <a:t> </a:t>
                      </a:r>
                      <a:r>
                        <a:rPr lang="fr-FR" sz="1000" dirty="0" err="1" smtClean="0">
                          <a:effectLst/>
                          <a:hlinkClick r:id="rId10" action="ppaction://hlinkfile"/>
                        </a:rPr>
                        <a:t>additional</a:t>
                      </a:r>
                      <a:r>
                        <a:rPr lang="fr-FR" sz="1000" dirty="0" smtClean="0">
                          <a:effectLst/>
                          <a:hlinkClick r:id="rId10" action="ppaction://hlinkfile"/>
                        </a:rPr>
                        <a:t> monitoring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update</a:t>
                      </a: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50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- </a:t>
                      </a: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Medicines undergoing additional monitoring: Video and leaflet to explain new symbol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2013</a:t>
                      </a: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Implementation plan for the introduction of the new pharmacovigilance legislation requirements into the product information of centrally approved medicinal Products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3" action="ppaction://hlinkfile"/>
                        </a:rPr>
                        <a:t>European Medicines Agency updates product information template to label medicines subject to additional monitoring and encourage adverse-reaction reporting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35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QRD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218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4" action="ppaction://hlinkfile"/>
                        </a:rPr>
                        <a:t>Quality Review of Documents human product-information annotated template (English) v9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13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5" action="ppaction://hlinkfile"/>
                        </a:rPr>
                        <a:t>Appendix V - ADR reporting details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 4</a:t>
                      </a: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2013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6" marR="91446"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sp>
        <p:nvSpPr>
          <p:cNvPr id="48205" name="Titr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988175" cy="3968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Regulatory and procedural guidelines</a:t>
            </a:r>
          </a:p>
        </p:txBody>
      </p:sp>
      <p:pic>
        <p:nvPicPr>
          <p:cNvPr id="48206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597352"/>
            <a:ext cx="4000500" cy="200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6672"/>
            <a:ext cx="9167679" cy="102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3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49902" y="6615905"/>
            <a:ext cx="814586" cy="18147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900" b="0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sz="900" b="0" baseline="16000" dirty="0">
                <a:solidFill>
                  <a:srgbClr val="000000"/>
                </a:solidFill>
                <a:ea typeface="ＭＳ Ｐゴシック" pitchFamily="34" charset="-128"/>
              </a:rPr>
              <a:t>        </a:t>
            </a:r>
            <a:fld id="{485BA925-9972-4B77-8D3E-6C714681C37C}" type="slidenum">
              <a:rPr lang="fr-FR" sz="900" b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48</a:t>
            </a:fld>
            <a:endParaRPr lang="fr-FR" sz="9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1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tablea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164921730"/>
              </p:ext>
            </p:extLst>
          </p:nvPr>
        </p:nvGraphicFramePr>
        <p:xfrm>
          <a:off x="107950" y="868764"/>
          <a:ext cx="8712522" cy="5097218"/>
        </p:xfrm>
        <a:graphic>
          <a:graphicData uri="http://schemas.openxmlformats.org/drawingml/2006/table">
            <a:tbl>
              <a:tblPr/>
              <a:tblGrid>
                <a:gridCol w="7663471"/>
                <a:gridCol w="1049051"/>
              </a:tblGrid>
              <a:tr h="274638">
                <a:tc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Referrals (incl. Urgent Union procedure)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Release date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50316"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–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Webpage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 on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Referral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status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 per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medicinal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 </a:t>
                      </a:r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3"/>
                        </a:rPr>
                        <a:t>product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88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 - 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emplate and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Explanatory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Notes of the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letter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of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representation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for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Referral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procedure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fr-FR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under</a:t>
                      </a:r>
                      <a:r>
                        <a:rPr lang="fr-FR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Article 31 of Directive 2001/83/EC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 2014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88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– </a:t>
                      </a:r>
                      <a:r>
                        <a:rPr lang="en-US" sz="1000" b="0" dirty="0" smtClean="0">
                          <a:effectLst/>
                          <a:hlinkClick r:id="rId5"/>
                        </a:rPr>
                        <a:t>Questions and answers: Article 31 pharmacovigilance referral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 2014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88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6"/>
                        </a:rPr>
                        <a:t>Questions and answers: Urgent Union procedure (Article 107i)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Rev. 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Feb 2014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/>
                        </a:rPr>
                        <a:t>Timetable: Safety referral (Art 107i, urgent Union procedure)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 2012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8"/>
                        </a:rPr>
                        <a:t>SOP Article 107 procedures Pharmacovigilance urgent measures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74638">
                <a:tc gridSpan="2">
                  <a:txBody>
                    <a:bodyPr/>
                    <a:lstStyle/>
                    <a:p>
                      <a:pPr marL="857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Variation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EF5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CMDh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9"/>
                        </a:rPr>
                        <a:t>Q&amp;A for the submission of variations according to Regulation (EC) 1234/2008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Rev.25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Jan 2014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99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 action="ppaction://hlinkfile"/>
                        </a:rPr>
                        <a:t>Practical questions and answers to support the implementation of the variations guidelines in the </a:t>
                      </a: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 action="ppaction://hlinkfile"/>
                        </a:rPr>
                        <a:t>centralised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 action="ppaction://hlinkfile"/>
                        </a:rPr>
                        <a:t> procedure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Rev. 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Feb 2014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European Commission -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1"/>
                        </a:rPr>
                        <a:t>Guideline on the details of the various categories of variations to the terms of marketing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1"/>
                        </a:rPr>
                        <a:t>authorisations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1"/>
                        </a:rPr>
                        <a:t> for medicinal products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46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Regulation (EU) No 712/2012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amending Regulation (EC) No 1234/2008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 2012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562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Other  Regulatory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and Procedural guidance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</a:tr>
              <a:tr h="156212"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3"/>
                        </a:rPr>
                        <a:t>Marketing and cessation notification: questions and answers</a:t>
                      </a:r>
                      <a:endParaRPr kumimoji="0" lang="fr-F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Oct</a:t>
                      </a:r>
                      <a:r>
                        <a:rPr kumimoji="0" lang="fr-FR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lang="en-US" sz="1000" dirty="0" smtClean="0">
                          <a:effectLst/>
                          <a:hlinkClick r:id="rId14" action="ppaction://hlinkfile"/>
                        </a:rPr>
                        <a:t>Questions and answers on variations to an existing pharmacovigilance system as described in the DDPS 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Aug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Post-</a:t>
                      </a:r>
                      <a:r>
                        <a:rPr kumimoji="0" lang="en-US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authorisation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5"/>
                        </a:rPr>
                        <a:t> measures: questions and answers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Jul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Pharmacovigilance system: questions and answers</a:t>
                      </a: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Mar 2013</a:t>
                      </a: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8" marR="91438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8205" name="Titr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988175" cy="396875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Regulatory and procedural guidelines</a:t>
            </a:r>
          </a:p>
        </p:txBody>
      </p:sp>
      <p:pic>
        <p:nvPicPr>
          <p:cNvPr id="4820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3839" y="6510337"/>
            <a:ext cx="4000500" cy="200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6672"/>
            <a:ext cx="9167679" cy="10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130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172400" y="6525344"/>
            <a:ext cx="612949" cy="17450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900" b="0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sz="900" b="0" baseline="16000" dirty="0">
                <a:solidFill>
                  <a:srgbClr val="000000"/>
                </a:solidFill>
                <a:ea typeface="ＭＳ Ｐゴシック" pitchFamily="34" charset="-128"/>
              </a:rPr>
              <a:t>        </a:t>
            </a:r>
            <a:fld id="{485BA925-9972-4B77-8D3E-6C714681C37C}" type="slidenum">
              <a:rPr lang="fr-FR" sz="900" b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49</a:t>
            </a:fld>
            <a:endParaRPr lang="fr-FR" sz="900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EU PL – Regulatory Implementation status</a:t>
            </a:r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086725" y="6424613"/>
            <a:ext cx="482600" cy="2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mtClean="0">
                <a:solidFill>
                  <a:srgbClr val="000000"/>
                </a:solidFill>
              </a:rPr>
              <a:t>|</a:t>
            </a:r>
            <a:r>
              <a:rPr lang="fr-FR" sz="900" baseline="16000" smtClean="0">
                <a:solidFill>
                  <a:srgbClr val="000000"/>
                </a:solidFill>
              </a:rPr>
              <a:t>        </a:t>
            </a:r>
            <a:fld id="{E2102CAE-68B8-4B90-9716-63066CC27D69}" type="slidenum">
              <a:rPr lang="fr-FR" smtClean="0">
                <a:solidFill>
                  <a:srgbClr val="000000"/>
                </a:solidFill>
              </a:rPr>
              <a:pPr eaLnBrk="1" hangingPunct="1"/>
              <a:t>5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7172" name="Sous-titre 1"/>
          <p:cNvSpPr>
            <a:spLocks noGrp="1"/>
          </p:cNvSpPr>
          <p:nvPr>
            <p:ph type="subTitle" idx="1"/>
          </p:nvPr>
        </p:nvSpPr>
        <p:spPr>
          <a:xfrm>
            <a:off x="1347788" y="4554538"/>
            <a:ext cx="6003925" cy="1298575"/>
          </a:xfrm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1755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tableau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521342181"/>
              </p:ext>
            </p:extLst>
          </p:nvPr>
        </p:nvGraphicFramePr>
        <p:xfrm>
          <a:off x="179512" y="817029"/>
          <a:ext cx="8568952" cy="5764443"/>
        </p:xfrm>
        <a:graphic>
          <a:graphicData uri="http://schemas.openxmlformats.org/drawingml/2006/table">
            <a:tbl>
              <a:tblPr/>
              <a:tblGrid>
                <a:gridCol w="7344816"/>
                <a:gridCol w="1224136"/>
              </a:tblGrid>
              <a:tr h="12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PRAC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 Date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2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-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2"/>
                        </a:rPr>
                        <a:t>PRAC webpage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 -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3"/>
                        </a:rPr>
                        <a:t>Draft agenda, highlights and minutes of meetings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update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7079">
                <a:tc>
                  <a:txBody>
                    <a:bodyPr/>
                    <a:lstStyle/>
                    <a:p>
                      <a:pPr marL="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 - </a:t>
                      </a: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4"/>
                        </a:rPr>
                        <a:t>Rules of Procedure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 -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5"/>
                        </a:rPr>
                        <a:t>Elects chair and vice-chair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 2012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3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130000"/>
                        <a:buFont typeface="Verdana" pitchFamily="34" charset="0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PRAC -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6" tooltip="http://ridigest.sanofi-aventis.com/traction#/single&amp;proj=Regions&amp;rec=23491"/>
                        </a:rPr>
                        <a:t>Countdown to July 2012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July 2012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5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7"/>
                        </a:rPr>
                        <a:t>Commission Decision appointing independent scientific experts to the PRAC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Official Journal of the EU,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8" tooltip="blocked::http://eur-lex.europa.eu/JOHtml.do?uri=OJ:L:2012:159:SOM:EN:HTML"/>
                        </a:rPr>
                        <a:t>23 official languages of the EU</a:t>
                      </a: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June 2012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2350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CMDh</a:t>
                      </a:r>
                      <a:endParaRPr kumimoji="0" lang="en-US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2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CMDh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- 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9"/>
                        </a:rPr>
                        <a:t>Draft agenda, minutes meetings</a:t>
                      </a: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update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36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Medication Error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38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EMA –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0"/>
                        </a:rPr>
                        <a:t>Medication Error webpage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385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1" tooltip="blocked::http://www.ema.europa.eu/ema/index.jsp?curl=pages/news_and_events/news/2013/03/news_detail_001729.jsp&amp;mid=WC0b01ac058004d5c1"/>
                        </a:rPr>
                        <a:t>Tackling medication errors: European Medicines Agency workshop calls for coordinated EU approach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 2013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82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EMA - Position paper on potential medication errors in the context of B-R balance and risk </a:t>
                      </a:r>
                      <a:r>
                        <a:rPr kumimoji="0" 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minimisation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2"/>
                        </a:rPr>
                        <a:t> measures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PC closed</a:t>
                      </a:r>
                    </a:p>
                  </a:txBody>
                  <a:tcPr marL="91427" marR="91427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Jun-Nov 2012</a:t>
                      </a:r>
                    </a:p>
                  </a:txBody>
                  <a:tcPr marL="91427" marR="91427" marT="45703" marB="457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36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Workshops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EMA- 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3"/>
                        </a:rPr>
                        <a:t>Workshop on methods for efficacy studies in everyday medical practice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Oct 2013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E"/>
                    </a:solidFill>
                  </a:tcPr>
                </a:tc>
              </a:tr>
              <a:tr h="2482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4"/>
                        </a:rPr>
                        <a:t>EMA explores ways to further involve patients in the benefit-risk assessment of medicines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Sep 2013</a:t>
                      </a:r>
                      <a:endParaRPr kumimoji="0" lang="fr-FR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E"/>
                    </a:solidFill>
                  </a:tcPr>
                </a:tc>
              </a:tr>
              <a:tr h="248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Workshop on patient-support </a:t>
                      </a:r>
                      <a:r>
                        <a:rPr kumimoji="0" lang="en-US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programmes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 (PSPs) and market-research </a:t>
                      </a:r>
                      <a:r>
                        <a:rPr kumimoji="0" lang="en-US" sz="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programmes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0"/>
                        </a:rPr>
                        <a:t> (MSP) – </a:t>
                      </a:r>
                      <a:endParaRPr kumimoji="0" lang="en-US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2013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5EE"/>
                    </a:solidFill>
                  </a:tcPr>
                </a:tc>
              </a:tr>
              <a:tr h="23360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Transparency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5"/>
                        </a:rPr>
                        <a:t>EMA Stakeholder meetings: 2010 pharmacovigilance legislation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 2013</a:t>
                      </a:r>
                    </a:p>
                  </a:txBody>
                  <a:tcPr marL="91443" marR="91443"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565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EMA - </a:t>
                      </a:r>
                      <a:r>
                        <a:rPr kumimoji="0" lang="fr-F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Transparency</a:t>
                      </a: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: questions and </a:t>
                      </a:r>
                      <a:r>
                        <a:rPr kumimoji="0" lang="fr-F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16"/>
                        </a:rPr>
                        <a:t>answers</a:t>
                      </a: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Mar 2013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69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7"/>
                        </a:rPr>
                        <a:t>EMA boosts EU transparency with online publication of suspected side effect reports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23 EU official languages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May-June 2012</a:t>
                      </a:r>
                    </a:p>
                  </a:txBody>
                  <a:tcPr marL="91432" marR="91432"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2335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Fees</a:t>
                      </a:r>
                    </a:p>
                  </a:txBody>
                  <a:tcPr marL="91441" marR="91441" marT="45705" marB="4570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4B6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European Commission- 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8"/>
                        </a:rPr>
                        <a:t>Concept Paper on the introduction of Fees to be charged by the EMA for Pharmacovigilance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19"/>
                        </a:rPr>
                        <a:t>Outcomes of PC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9" marR="91429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</a:t>
                      </a: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sym typeface="Wingdings 3" pitchFamily="18" charset="2"/>
                        </a:rPr>
                        <a:t>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Jul 2012</a:t>
                      </a:r>
                    </a:p>
                  </a:txBody>
                  <a:tcPr marL="91429" marR="91429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28090">
                <a:tc>
                  <a:txBody>
                    <a:bodyPr/>
                    <a:lstStyle/>
                    <a:p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European Commission-  </a:t>
                      </a:r>
                      <a:r>
                        <a:rPr kumimoji="0" lang="fr-FR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20"/>
                        </a:rPr>
                        <a:t>Proposal</a:t>
                      </a: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20"/>
                        </a:rPr>
                        <a:t> for a 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  <a:hlinkClick r:id="rId20"/>
                        </a:rPr>
                        <a:t>Regulation Of The European Parliament and of The Council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  <a:hlinkClick r:id="rId20"/>
                        </a:rPr>
                        <a:t>Expected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9" marR="91429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Jun 2013</a:t>
                      </a:r>
                    </a:p>
                  </a:txBody>
                  <a:tcPr marL="91429" marR="91429" marT="45684" marB="4568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  <p:sp>
        <p:nvSpPr>
          <p:cNvPr id="49209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988175" cy="39687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EMA Information &amp; Communication</a:t>
            </a:r>
          </a:p>
        </p:txBody>
      </p:sp>
      <p:pic>
        <p:nvPicPr>
          <p:cNvPr id="4921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648450"/>
            <a:ext cx="4000500" cy="209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7813"/>
            <a:ext cx="9167679" cy="10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20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316416" y="6607968"/>
            <a:ext cx="576064" cy="2905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900" b="1" dirty="0">
                <a:solidFill>
                  <a:srgbClr val="000000"/>
                </a:solidFill>
                <a:ea typeface="ＭＳ Ｐゴシック" pitchFamily="34" charset="-128"/>
              </a:rPr>
              <a:t>|</a:t>
            </a:r>
            <a:r>
              <a:rPr lang="fr-FR" b="1" baseline="16000" dirty="0">
                <a:solidFill>
                  <a:srgbClr val="000000"/>
                </a:solidFill>
                <a:ea typeface="ＭＳ Ｐゴシック" pitchFamily="34" charset="-128"/>
              </a:rPr>
              <a:t>  </a:t>
            </a:r>
            <a:fld id="{83EC2647-F09D-4EDB-A4A6-19A782888105}" type="slidenum">
              <a:rPr lang="fr-FR" sz="900" b="0" smtClean="0">
                <a:solidFill>
                  <a:srgbClr val="000000"/>
                </a:solidFill>
                <a:ea typeface="ＭＳ Ｐゴシック" pitchFamily="34" charset="-128"/>
              </a:rPr>
              <a:pPr algn="l" eaLnBrk="1" hangingPunct="1"/>
              <a:t>50</a:t>
            </a:fld>
            <a:endParaRPr lang="fr-FR" b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13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9" name="Pentagone 68"/>
          <p:cNvSpPr/>
          <p:nvPr/>
        </p:nvSpPr>
        <p:spPr>
          <a:xfrm>
            <a:off x="1547813" y="5476875"/>
            <a:ext cx="7580312" cy="266700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PAES</a:t>
            </a:r>
          </a:p>
        </p:txBody>
      </p:sp>
      <p:sp>
        <p:nvSpPr>
          <p:cNvPr id="29700" name="Espace réservé du numéro de diapositive 2"/>
          <p:cNvSpPr txBox="1">
            <a:spLocks noGrp="1"/>
          </p:cNvSpPr>
          <p:nvPr/>
        </p:nvSpPr>
        <p:spPr bwMode="auto">
          <a:xfrm>
            <a:off x="8070850" y="6445250"/>
            <a:ext cx="482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sz="900">
                <a:solidFill>
                  <a:srgbClr val="000000"/>
                </a:solidFill>
              </a:rPr>
              <a:t>|</a:t>
            </a:r>
            <a:r>
              <a:rPr lang="fr-FR" sz="900" baseline="16000">
                <a:solidFill>
                  <a:srgbClr val="000000"/>
                </a:solidFill>
              </a:rPr>
              <a:t>         </a:t>
            </a:r>
            <a:fld id="{7A73B2E0-C298-4979-BEB1-4D50627EF666}" type="slidenum">
              <a:rPr lang="fr-FR" sz="900">
                <a:solidFill>
                  <a:srgbClr val="000000"/>
                </a:solidFill>
              </a:rPr>
              <a:pPr algn="r" eaLnBrk="1" hangingPunct="1"/>
              <a:t>51</a:t>
            </a:fld>
            <a:endParaRPr lang="fr-FR" sz="900">
              <a:solidFill>
                <a:srgbClr val="000000"/>
              </a:solidFill>
            </a:endParaRPr>
          </a:p>
        </p:txBody>
      </p:sp>
      <p:grpSp>
        <p:nvGrpSpPr>
          <p:cNvPr id="29701" name="Group 55"/>
          <p:cNvGrpSpPr>
            <a:grpSpLocks/>
          </p:cNvGrpSpPr>
          <p:nvPr/>
        </p:nvGrpSpPr>
        <p:grpSpPr bwMode="auto">
          <a:xfrm>
            <a:off x="163513" y="836613"/>
            <a:ext cx="8964612" cy="1189037"/>
            <a:chOff x="69" y="1293"/>
            <a:chExt cx="5492" cy="780"/>
          </a:xfrm>
        </p:grpSpPr>
        <p:sp>
          <p:nvSpPr>
            <p:cNvPr id="29750" name="Rectangle 3"/>
            <p:cNvSpPr>
              <a:spLocks noChangeArrowheads="1"/>
            </p:cNvSpPr>
            <p:nvPr/>
          </p:nvSpPr>
          <p:spPr bwMode="auto">
            <a:xfrm>
              <a:off x="69" y="1741"/>
              <a:ext cx="5492" cy="332"/>
            </a:xfrm>
            <a:prstGeom prst="rect">
              <a:avLst/>
            </a:prstGeom>
            <a:solidFill>
              <a:srgbClr val="CCD2C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GB" sz="900">
                  <a:solidFill>
                    <a:srgbClr val="333399"/>
                  </a:solidFill>
                  <a:latin typeface="Verdana" pitchFamily="34" charset="0"/>
                </a:rPr>
                <a:t>   </a:t>
              </a:r>
            </a:p>
          </p:txBody>
        </p:sp>
        <p:sp>
          <p:nvSpPr>
            <p:cNvPr id="29751" name="Text Box 6"/>
            <p:cNvSpPr txBox="1">
              <a:spLocks noChangeArrowheads="1"/>
            </p:cNvSpPr>
            <p:nvPr/>
          </p:nvSpPr>
          <p:spPr bwMode="auto">
            <a:xfrm>
              <a:off x="111" y="1842"/>
              <a:ext cx="56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>
                  <a:solidFill>
                    <a:srgbClr val="1E4649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2/21 Jul 2012</a:t>
              </a:r>
            </a:p>
          </p:txBody>
        </p:sp>
        <p:sp>
          <p:nvSpPr>
            <p:cNvPr id="29752" name="Text Box 7"/>
            <p:cNvSpPr txBox="1">
              <a:spLocks noChangeArrowheads="1"/>
            </p:cNvSpPr>
            <p:nvPr/>
          </p:nvSpPr>
          <p:spPr bwMode="auto">
            <a:xfrm>
              <a:off x="4369" y="1901"/>
              <a:ext cx="275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 dirty="0">
                  <a:solidFill>
                    <a:srgbClr val="1E4649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2015</a:t>
              </a:r>
            </a:p>
          </p:txBody>
        </p:sp>
        <p:sp>
          <p:nvSpPr>
            <p:cNvPr id="29753" name="Text Box 38"/>
            <p:cNvSpPr txBox="1">
              <a:spLocks noChangeArrowheads="1"/>
            </p:cNvSpPr>
            <p:nvPr/>
          </p:nvSpPr>
          <p:spPr bwMode="auto">
            <a:xfrm>
              <a:off x="1540" y="1849"/>
              <a:ext cx="453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>
                  <a:solidFill>
                    <a:srgbClr val="1E4649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Nov. 2012</a:t>
              </a:r>
            </a:p>
          </p:txBody>
        </p:sp>
        <p:sp>
          <p:nvSpPr>
            <p:cNvPr id="29754" name="Text Box 44"/>
            <p:cNvSpPr txBox="1">
              <a:spLocks noChangeArrowheads="1"/>
            </p:cNvSpPr>
            <p:nvPr/>
          </p:nvSpPr>
          <p:spPr bwMode="auto">
            <a:xfrm>
              <a:off x="2428" y="1849"/>
              <a:ext cx="50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100" b="1">
                  <a:solidFill>
                    <a:srgbClr val="1E4649"/>
                  </a:solidFill>
                  <a:latin typeface="Calibri" pitchFamily="34" charset="0"/>
                  <a:ea typeface="ＭＳ Ｐゴシック" pitchFamily="34" charset="-128"/>
                  <a:cs typeface="Calibri" pitchFamily="34" charset="0"/>
                </a:rPr>
                <a:t>10 Jan 2013</a:t>
              </a:r>
            </a:p>
          </p:txBody>
        </p:sp>
        <p:grpSp>
          <p:nvGrpSpPr>
            <p:cNvPr id="29755" name="Group 47"/>
            <p:cNvGrpSpPr>
              <a:grpSpLocks/>
            </p:cNvGrpSpPr>
            <p:nvPr/>
          </p:nvGrpSpPr>
          <p:grpSpPr bwMode="auto">
            <a:xfrm>
              <a:off x="1259" y="1293"/>
              <a:ext cx="625" cy="208"/>
              <a:chOff x="3819" y="1982"/>
              <a:chExt cx="817" cy="277"/>
            </a:xfrm>
          </p:grpSpPr>
          <p:sp>
            <p:nvSpPr>
              <p:cNvPr id="29756" name="Rectangle 48"/>
              <p:cNvSpPr>
                <a:spLocks noChangeArrowheads="1"/>
              </p:cNvSpPr>
              <p:nvPr/>
            </p:nvSpPr>
            <p:spPr bwMode="auto">
              <a:xfrm>
                <a:off x="3819" y="1982"/>
                <a:ext cx="817" cy="2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3333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29757" name="Group 49"/>
              <p:cNvGrpSpPr>
                <a:grpSpLocks/>
              </p:cNvGrpSpPr>
              <p:nvPr/>
            </p:nvGrpSpPr>
            <p:grpSpPr bwMode="auto">
              <a:xfrm>
                <a:off x="3859" y="2009"/>
                <a:ext cx="748" cy="227"/>
                <a:chOff x="4191" y="1828"/>
                <a:chExt cx="748" cy="227"/>
              </a:xfrm>
            </p:grpSpPr>
            <p:sp>
              <p:nvSpPr>
                <p:cNvPr id="2975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429" y="1840"/>
                  <a:ext cx="510" cy="2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GB" sz="1000" b="1">
                      <a:solidFill>
                        <a:srgbClr val="333399"/>
                      </a:solidFill>
                      <a:latin typeface="Syntax LT Black" pitchFamily="2" charset="0"/>
                      <a:ea typeface="ＭＳ Ｐゴシック" pitchFamily="34" charset="-128"/>
                    </a:rPr>
                    <a:t>PRAC</a:t>
                  </a:r>
                </a:p>
              </p:txBody>
            </p:sp>
            <p:pic>
              <p:nvPicPr>
                <p:cNvPr id="29759" name="Picture 50" descr="EMA logo simple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1247" t="11153" r="11247"/>
                <a:stretch>
                  <a:fillRect/>
                </a:stretch>
              </p:blipFill>
              <p:spPr bwMode="auto">
                <a:xfrm>
                  <a:off x="4191" y="1828"/>
                  <a:ext cx="285" cy="2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7" name="Pentagone 16"/>
          <p:cNvSpPr/>
          <p:nvPr/>
        </p:nvSpPr>
        <p:spPr>
          <a:xfrm>
            <a:off x="3884613" y="3549650"/>
            <a:ext cx="5259387" cy="342900"/>
          </a:xfrm>
          <a:prstGeom prst="homePlat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rgbClr val="201D37"/>
                </a:solidFill>
                <a:latin typeface="Calibri" pitchFamily="34" charset="0"/>
              </a:rPr>
              <a:t>New PSUR format Submission / PBRER</a:t>
            </a:r>
          </a:p>
        </p:txBody>
      </p:sp>
      <p:sp>
        <p:nvSpPr>
          <p:cNvPr id="18" name="Pentagone 17"/>
          <p:cNvSpPr/>
          <p:nvPr/>
        </p:nvSpPr>
        <p:spPr>
          <a:xfrm>
            <a:off x="2800350" y="3549650"/>
            <a:ext cx="1771650" cy="342900"/>
          </a:xfrm>
          <a:prstGeom prst="homePlat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PBRER format Preparation</a:t>
            </a:r>
          </a:p>
        </p:txBody>
      </p:sp>
      <p:sp>
        <p:nvSpPr>
          <p:cNvPr id="19" name="Pentagone 18"/>
          <p:cNvSpPr/>
          <p:nvPr/>
        </p:nvSpPr>
        <p:spPr>
          <a:xfrm>
            <a:off x="6326188" y="3933825"/>
            <a:ext cx="2817812" cy="33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Direct ICSR (</a:t>
            </a:r>
            <a:r>
              <a:rPr lang="en-US" sz="1000" dirty="0" err="1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incl.non</a:t>
            </a:r>
            <a:r>
              <a:rPr lang="en-US" sz="10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serious )</a:t>
            </a:r>
          </a:p>
          <a:p>
            <a:pPr algn="r">
              <a:defRPr/>
            </a:pPr>
            <a:r>
              <a:rPr lang="en-US" sz="10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submission to EV</a:t>
            </a:r>
          </a:p>
        </p:txBody>
      </p:sp>
      <p:sp>
        <p:nvSpPr>
          <p:cNvPr id="20" name="Pentagone 19"/>
          <p:cNvSpPr/>
          <p:nvPr/>
        </p:nvSpPr>
        <p:spPr>
          <a:xfrm>
            <a:off x="692149" y="3933825"/>
            <a:ext cx="6246713" cy="33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82550" y="996950"/>
            <a:ext cx="12192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Implementation</a:t>
            </a:r>
          </a:p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PRAC inaugural </a:t>
            </a:r>
          </a:p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Meeting 19 July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246188" y="1089025"/>
            <a:ext cx="10366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PRAC Meeting </a:t>
            </a:r>
          </a:p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3-5 September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2335213" y="1154113"/>
            <a:ext cx="10128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PRAC Monthly </a:t>
            </a:r>
          </a:p>
          <a:p>
            <a:pPr algn="ctr" eaLnBrk="1" hangingPunct="1">
              <a:defRPr/>
            </a:pPr>
            <a:r>
              <a:rPr lang="en-US" sz="110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Meeting </a:t>
            </a:r>
          </a:p>
        </p:txBody>
      </p:sp>
      <p:sp>
        <p:nvSpPr>
          <p:cNvPr id="31757" name="Text Box 6"/>
          <p:cNvSpPr txBox="1">
            <a:spLocks noChangeArrowheads="1"/>
          </p:cNvSpPr>
          <p:nvPr/>
        </p:nvSpPr>
        <p:spPr bwMode="auto">
          <a:xfrm>
            <a:off x="1158875" y="1585913"/>
            <a:ext cx="14684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b="1">
                <a:solidFill>
                  <a:srgbClr val="7F7F7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New CTD</a:t>
            </a:r>
          </a:p>
          <a:p>
            <a:pPr eaLnBrk="1" hangingPunct="1"/>
            <a:r>
              <a:rPr lang="en-US" sz="1100" b="1">
                <a:solidFill>
                  <a:srgbClr val="7F7F7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Renewal </a:t>
            </a:r>
            <a:r>
              <a:rPr lang="en-US" sz="900" b="1">
                <a:solidFill>
                  <a:srgbClr val="7F7F7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when required</a:t>
            </a:r>
            <a:endParaRPr lang="en-US" sz="300" b="1">
              <a:solidFill>
                <a:srgbClr val="7F7F7F"/>
              </a:solidFill>
              <a:latin typeface="Verdana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692150" y="1963738"/>
            <a:ext cx="0" cy="403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entagone 26"/>
          <p:cNvSpPr/>
          <p:nvPr/>
        </p:nvSpPr>
        <p:spPr>
          <a:xfrm>
            <a:off x="1090613" y="2809875"/>
            <a:ext cx="8053387" cy="306388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PSMF</a:t>
            </a:r>
          </a:p>
        </p:txBody>
      </p:sp>
      <p:sp>
        <p:nvSpPr>
          <p:cNvPr id="28" name="Pentagone 27"/>
          <p:cNvSpPr/>
          <p:nvPr/>
        </p:nvSpPr>
        <p:spPr>
          <a:xfrm>
            <a:off x="692150" y="4306888"/>
            <a:ext cx="8462963" cy="311150"/>
          </a:xfrm>
          <a:prstGeom prst="homePlat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fr-FR" sz="1000">
                <a:solidFill>
                  <a:srgbClr val="1E4649"/>
                </a:solidFill>
                <a:latin typeface="Calibri" pitchFamily="34" charset="0"/>
              </a:rPr>
              <a:t>+ MAH EV monitoring</a:t>
            </a:r>
            <a:endParaRPr lang="en-US" sz="1000">
              <a:solidFill>
                <a:srgbClr val="1E4649"/>
              </a:solidFill>
              <a:latin typeface="Calibri" pitchFamily="34" charset="0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1187450" y="2809875"/>
            <a:ext cx="138113" cy="2873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Pentagone 30"/>
          <p:cNvSpPr/>
          <p:nvPr/>
        </p:nvSpPr>
        <p:spPr>
          <a:xfrm>
            <a:off x="4092575" y="5072063"/>
            <a:ext cx="5051425" cy="314325"/>
          </a:xfrm>
          <a:prstGeom prst="homePlat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PASS study protocol abstract, study report new format</a:t>
            </a:r>
          </a:p>
        </p:txBody>
      </p:sp>
      <p:sp>
        <p:nvSpPr>
          <p:cNvPr id="32" name="Pentagone 31"/>
          <p:cNvSpPr/>
          <p:nvPr/>
        </p:nvSpPr>
        <p:spPr>
          <a:xfrm>
            <a:off x="4284663" y="4672013"/>
            <a:ext cx="4870450" cy="320675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en-US" sz="12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Submission of new RMP format </a:t>
            </a:r>
          </a:p>
          <a:p>
            <a:pPr marL="0" lvl="1" algn="ctr">
              <a:defRPr/>
            </a:pPr>
            <a:r>
              <a:rPr lang="en-GB" sz="12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Effectiveness of Risk minimisation measures</a:t>
            </a:r>
          </a:p>
        </p:txBody>
      </p:sp>
      <p:sp>
        <p:nvSpPr>
          <p:cNvPr id="33" name="Pentagone 32"/>
          <p:cNvSpPr/>
          <p:nvPr/>
        </p:nvSpPr>
        <p:spPr>
          <a:xfrm>
            <a:off x="2800350" y="4672013"/>
            <a:ext cx="1741488" cy="320675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Preparation of new RMP format</a:t>
            </a:r>
          </a:p>
        </p:txBody>
      </p:sp>
      <p:sp>
        <p:nvSpPr>
          <p:cNvPr id="35" name="Pentagone 34"/>
          <p:cNvSpPr/>
          <p:nvPr/>
        </p:nvSpPr>
        <p:spPr>
          <a:xfrm>
            <a:off x="1546225" y="5070475"/>
            <a:ext cx="3025775" cy="315913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PASS study protocol, abstract, study report : no strong format</a:t>
            </a:r>
          </a:p>
        </p:txBody>
      </p:sp>
      <p:cxnSp>
        <p:nvCxnSpPr>
          <p:cNvPr id="37" name="Connecteur droit 36"/>
          <p:cNvCxnSpPr/>
          <p:nvPr/>
        </p:nvCxnSpPr>
        <p:spPr>
          <a:xfrm>
            <a:off x="4500563" y="1884363"/>
            <a:ext cx="9525" cy="4349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tagone 38"/>
          <p:cNvSpPr/>
          <p:nvPr/>
        </p:nvSpPr>
        <p:spPr>
          <a:xfrm>
            <a:off x="692150" y="2073275"/>
            <a:ext cx="8462963" cy="323850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sp>
        <p:nvSpPr>
          <p:cNvPr id="40" name="Pentagone 39"/>
          <p:cNvSpPr/>
          <p:nvPr/>
        </p:nvSpPr>
        <p:spPr>
          <a:xfrm>
            <a:off x="692150" y="2468563"/>
            <a:ext cx="8451850" cy="287337"/>
          </a:xfrm>
          <a:prstGeom prst="homePlate">
            <a:avLst/>
          </a:prstGeom>
          <a:solidFill>
            <a:srgbClr val="66CC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fr-FR" sz="1000">
                <a:solidFill>
                  <a:srgbClr val="1E4649"/>
                </a:solidFill>
                <a:latin typeface="Calibri" pitchFamily="34" charset="0"/>
              </a:rPr>
              <a:t>associated to ICSR submission</a:t>
            </a:r>
            <a:endParaRPr lang="fr-FR" sz="1200">
              <a:solidFill>
                <a:srgbClr val="1E4649"/>
              </a:solidFill>
              <a:latin typeface="Calibri" pitchFamily="34" charset="0"/>
            </a:endParaRPr>
          </a:p>
        </p:txBody>
      </p:sp>
      <p:sp>
        <p:nvSpPr>
          <p:cNvPr id="41" name="Pentagone 40"/>
          <p:cNvSpPr/>
          <p:nvPr/>
        </p:nvSpPr>
        <p:spPr>
          <a:xfrm>
            <a:off x="4918075" y="5827713"/>
            <a:ext cx="4225925" cy="274637"/>
          </a:xfrm>
          <a:prstGeom prst="homePlat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fr-FR" sz="1100">
                <a:solidFill>
                  <a:srgbClr val="201D37"/>
                </a:solidFill>
                <a:latin typeface="Calibri" pitchFamily="34" charset="0"/>
              </a:rPr>
              <a:t>+ Monitor List</a:t>
            </a:r>
            <a:endParaRPr lang="en-US" sz="1100">
              <a:solidFill>
                <a:srgbClr val="201D37"/>
              </a:solidFill>
              <a:latin typeface="Calibri" pitchFamily="34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7245350" y="1941513"/>
            <a:ext cx="0" cy="4292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entagone 42"/>
          <p:cNvSpPr/>
          <p:nvPr/>
        </p:nvSpPr>
        <p:spPr>
          <a:xfrm>
            <a:off x="692150" y="2468563"/>
            <a:ext cx="6553200" cy="287337"/>
          </a:xfrm>
          <a:prstGeom prst="homePlate">
            <a:avLst>
              <a:gd name="adj" fmla="val 46645"/>
            </a:avLst>
          </a:prstGeom>
          <a:solidFill>
            <a:srgbClr val="66CC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XEVMPD</a:t>
            </a:r>
          </a:p>
        </p:txBody>
      </p:sp>
      <p:sp>
        <p:nvSpPr>
          <p:cNvPr id="44" name="Pentagone 43"/>
          <p:cNvSpPr/>
          <p:nvPr/>
        </p:nvSpPr>
        <p:spPr>
          <a:xfrm>
            <a:off x="692150" y="4306888"/>
            <a:ext cx="6246712" cy="311150"/>
          </a:xfrm>
          <a:prstGeom prst="homePlat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Signal detection and management</a:t>
            </a:r>
          </a:p>
        </p:txBody>
      </p:sp>
      <p:cxnSp>
        <p:nvCxnSpPr>
          <p:cNvPr id="45" name="Connecteur droit 44"/>
          <p:cNvCxnSpPr>
            <a:stCxn id="29" idx="1"/>
          </p:cNvCxnSpPr>
          <p:nvPr/>
        </p:nvCxnSpPr>
        <p:spPr>
          <a:xfrm flipV="1">
            <a:off x="692150" y="2822575"/>
            <a:ext cx="63500" cy="1412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835025" y="2809875"/>
            <a:ext cx="136525" cy="2873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>
            <a:off x="2771775" y="1957388"/>
            <a:ext cx="28575" cy="427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0" name="Rectangle 46"/>
          <p:cNvSpPr>
            <a:spLocks noChangeArrowheads="1"/>
          </p:cNvSpPr>
          <p:nvPr/>
        </p:nvSpPr>
        <p:spPr bwMode="auto">
          <a:xfrm>
            <a:off x="309563" y="188913"/>
            <a:ext cx="7761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7F7F7F"/>
                </a:solidFill>
                <a:latin typeface="Verdana" pitchFamily="34" charset="0"/>
              </a:rPr>
              <a:t>EU </a:t>
            </a:r>
            <a:r>
              <a:rPr lang="en-GB" sz="2400" b="1" dirty="0" smtClean="0">
                <a:solidFill>
                  <a:srgbClr val="7F7F7F"/>
                </a:solidFill>
                <a:latin typeface="Verdana" pitchFamily="34" charset="0"/>
              </a:rPr>
              <a:t>PL </a:t>
            </a:r>
            <a:r>
              <a:rPr lang="en-GB" sz="2400" b="1" dirty="0">
                <a:solidFill>
                  <a:srgbClr val="7F7F7F"/>
                </a:solidFill>
                <a:latin typeface="Verdana" pitchFamily="34" charset="0"/>
              </a:rPr>
              <a:t>- Major Regulatory Milestones</a:t>
            </a:r>
            <a:endParaRPr lang="en-US" sz="2400" b="1" dirty="0">
              <a:solidFill>
                <a:srgbClr val="7F7F7F"/>
              </a:solidFill>
              <a:latin typeface="Verdana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6938863" y="1894551"/>
            <a:ext cx="0" cy="42878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17220" y="1556792"/>
            <a:ext cx="21152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>
                <a:solidFill>
                  <a:srgbClr val="1E464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EV functionalities implementation + 6 months</a:t>
            </a:r>
          </a:p>
        </p:txBody>
      </p:sp>
      <p:sp>
        <p:nvSpPr>
          <p:cNvPr id="29731" name="Text Box 44"/>
          <p:cNvSpPr txBox="1">
            <a:spLocks noChangeArrowheads="1"/>
          </p:cNvSpPr>
          <p:nvPr/>
        </p:nvSpPr>
        <p:spPr bwMode="auto">
          <a:xfrm>
            <a:off x="4857750" y="1684338"/>
            <a:ext cx="7016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>
                <a:solidFill>
                  <a:srgbClr val="1E464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Jun 2013</a:t>
            </a:r>
          </a:p>
        </p:txBody>
      </p:sp>
      <p:sp>
        <p:nvSpPr>
          <p:cNvPr id="29" name="Pentagone 28"/>
          <p:cNvSpPr/>
          <p:nvPr/>
        </p:nvSpPr>
        <p:spPr>
          <a:xfrm>
            <a:off x="692150" y="2809875"/>
            <a:ext cx="854075" cy="30638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200">
                <a:solidFill>
                  <a:srgbClr val="201D37"/>
                </a:solidFill>
                <a:latin typeface="Calibri" pitchFamily="34" charset="0"/>
              </a:rPr>
              <a:t>DDPS</a:t>
            </a:r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sp>
        <p:nvSpPr>
          <p:cNvPr id="38" name="Pentagone 37"/>
          <p:cNvSpPr/>
          <p:nvPr/>
        </p:nvSpPr>
        <p:spPr>
          <a:xfrm>
            <a:off x="692150" y="5827713"/>
            <a:ext cx="5032375" cy="276225"/>
          </a:xfrm>
          <a:prstGeom prst="homePlat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                                           Products subject to additional monitoring </a:t>
            </a:r>
          </a:p>
        </p:txBody>
      </p:sp>
      <p:cxnSp>
        <p:nvCxnSpPr>
          <p:cNvPr id="91" name="Connecteur droit 90"/>
          <p:cNvCxnSpPr/>
          <p:nvPr/>
        </p:nvCxnSpPr>
        <p:spPr>
          <a:xfrm>
            <a:off x="5724525" y="1963738"/>
            <a:ext cx="0" cy="4273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5" name="Text Box 44"/>
          <p:cNvSpPr txBox="1">
            <a:spLocks noChangeArrowheads="1"/>
          </p:cNvSpPr>
          <p:nvPr/>
        </p:nvSpPr>
        <p:spPr bwMode="auto">
          <a:xfrm>
            <a:off x="5435600" y="1684338"/>
            <a:ext cx="7112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 b="1">
                <a:solidFill>
                  <a:srgbClr val="1E464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Oct 2013</a:t>
            </a:r>
          </a:p>
        </p:txBody>
      </p:sp>
      <p:sp>
        <p:nvSpPr>
          <p:cNvPr id="93" name="Pentagone 92"/>
          <p:cNvSpPr/>
          <p:nvPr/>
        </p:nvSpPr>
        <p:spPr>
          <a:xfrm>
            <a:off x="693738" y="2073275"/>
            <a:ext cx="5030787" cy="309563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sp>
        <p:nvSpPr>
          <p:cNvPr id="94" name="Pentagone 93"/>
          <p:cNvSpPr/>
          <p:nvPr/>
        </p:nvSpPr>
        <p:spPr>
          <a:xfrm>
            <a:off x="693738" y="2085975"/>
            <a:ext cx="4422775" cy="292100"/>
          </a:xfrm>
          <a:prstGeom prst="homePlat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5116513" y="1939925"/>
            <a:ext cx="0" cy="42973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93950" y="2090738"/>
            <a:ext cx="4572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Transparency and Communication of EMA/NCA/MAH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81163" y="3963988"/>
            <a:ext cx="4572000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ADR management and reporting (ICSR submission – Interim Arrangements)</a:t>
            </a:r>
          </a:p>
        </p:txBody>
      </p:sp>
      <p:sp>
        <p:nvSpPr>
          <p:cNvPr id="95" name="Pentagone 94"/>
          <p:cNvSpPr/>
          <p:nvPr/>
        </p:nvSpPr>
        <p:spPr>
          <a:xfrm>
            <a:off x="693738" y="5819775"/>
            <a:ext cx="4429125" cy="284163"/>
          </a:xfrm>
          <a:prstGeom prst="homePlat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200">
                <a:solidFill>
                  <a:srgbClr val="201D37"/>
                </a:solidFill>
                <a:latin typeface="Calibri" pitchFamily="34" charset="0"/>
              </a:rPr>
              <a:t>                                            </a:t>
            </a:r>
            <a:r>
              <a:rPr lang="en-US" sz="1100">
                <a:solidFill>
                  <a:srgbClr val="201D37"/>
                </a:solidFill>
                <a:latin typeface="Calibri" pitchFamily="34" charset="0"/>
              </a:rPr>
              <a:t>Products subject to additional monitoring </a:t>
            </a:r>
            <a:endParaRPr lang="en-US" sz="1200">
              <a:solidFill>
                <a:srgbClr val="201D37"/>
              </a:solidFill>
              <a:latin typeface="Calibri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1546225" y="1957388"/>
            <a:ext cx="1588" cy="4279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>
            <a:off x="6290667" y="933450"/>
            <a:ext cx="9525" cy="5616575"/>
          </a:xfrm>
          <a:prstGeom prst="line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e 66"/>
          <p:cNvSpPr/>
          <p:nvPr/>
        </p:nvSpPr>
        <p:spPr>
          <a:xfrm>
            <a:off x="5106988" y="3209925"/>
            <a:ext cx="165100" cy="2190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2" name="Connecteur droit 81"/>
          <p:cNvCxnSpPr/>
          <p:nvPr/>
        </p:nvCxnSpPr>
        <p:spPr>
          <a:xfrm>
            <a:off x="692150" y="2078038"/>
            <a:ext cx="0" cy="40370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Pentagone 98"/>
          <p:cNvSpPr/>
          <p:nvPr/>
        </p:nvSpPr>
        <p:spPr>
          <a:xfrm>
            <a:off x="3511550" y="3167063"/>
            <a:ext cx="5643563" cy="285750"/>
          </a:xfrm>
          <a:prstGeom prst="homePlat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Audit strategy/ Inspection Readiness Readjustment </a:t>
            </a:r>
          </a:p>
        </p:txBody>
      </p:sp>
      <p:sp>
        <p:nvSpPr>
          <p:cNvPr id="101" name="Pentagone 100"/>
          <p:cNvSpPr/>
          <p:nvPr/>
        </p:nvSpPr>
        <p:spPr>
          <a:xfrm>
            <a:off x="693738" y="3167063"/>
            <a:ext cx="3398837" cy="285750"/>
          </a:xfrm>
          <a:prstGeom prst="homePlate">
            <a:avLst>
              <a:gd name="adj" fmla="val 68319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Audit strategy/ Inspection Readiness </a:t>
            </a:r>
          </a:p>
        </p:txBody>
      </p:sp>
      <p:cxnSp>
        <p:nvCxnSpPr>
          <p:cNvPr id="102" name="Connecteur droit 101"/>
          <p:cNvCxnSpPr/>
          <p:nvPr/>
        </p:nvCxnSpPr>
        <p:spPr>
          <a:xfrm flipH="1">
            <a:off x="3890963" y="1935163"/>
            <a:ext cx="28575" cy="427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49" name="Text Box 38"/>
          <p:cNvSpPr txBox="1">
            <a:spLocks noChangeArrowheads="1"/>
          </p:cNvSpPr>
          <p:nvPr/>
        </p:nvSpPr>
        <p:spPr bwMode="auto">
          <a:xfrm>
            <a:off x="3384550" y="1700213"/>
            <a:ext cx="7620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100">
                <a:solidFill>
                  <a:srgbClr val="1E4649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Dec.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66" y="647813"/>
            <a:ext cx="9117013" cy="10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066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87313" y="3508375"/>
            <a:ext cx="4610100" cy="2152650"/>
            <a:chOff x="1247" y="2241"/>
            <a:chExt cx="2904" cy="1356"/>
          </a:xfrm>
        </p:grpSpPr>
        <p:sp>
          <p:nvSpPr>
            <p:cNvPr id="8223" name="Pyr3"/>
            <p:cNvSpPr>
              <a:spLocks noEditPoints="1" noChangeArrowheads="1"/>
            </p:cNvSpPr>
            <p:nvPr/>
          </p:nvSpPr>
          <p:spPr bwMode="auto">
            <a:xfrm>
              <a:off x="1627" y="2241"/>
              <a:ext cx="2147" cy="6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2 w 21600"/>
                <a:gd name="T13" fmla="*/ 509 h 21600"/>
                <a:gd name="T14" fmla="*/ 16308 w 21600"/>
                <a:gd name="T15" fmla="*/ 210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224B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4" name="Pyr4"/>
            <p:cNvSpPr>
              <a:spLocks noEditPoints="1" noChangeArrowheads="1"/>
            </p:cNvSpPr>
            <p:nvPr/>
          </p:nvSpPr>
          <p:spPr bwMode="auto">
            <a:xfrm>
              <a:off x="1247" y="2920"/>
              <a:ext cx="2904" cy="6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8 w 21600"/>
                <a:gd name="T13" fmla="*/ 510 h 21600"/>
                <a:gd name="T14" fmla="*/ 17316 w 21600"/>
                <a:gd name="T15" fmla="*/ 21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00649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548680"/>
            <a:ext cx="7947025" cy="396875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 smtClean="0"/>
              <a:t>EU Pharmacovigilance Legislation</a:t>
            </a: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3443288" y="2863850"/>
            <a:ext cx="1604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21-Jul-2012</a:t>
            </a:r>
            <a:endParaRPr lang="fr-FR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3132138" y="2287588"/>
            <a:ext cx="1527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2-Jul-2012</a:t>
            </a:r>
            <a:endParaRPr lang="fr-FR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2959100" y="3789363"/>
            <a:ext cx="93662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3851275" y="3500438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sz="12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10-Jul-2012</a:t>
            </a:r>
          </a:p>
          <a:p>
            <a:pPr algn="just"/>
            <a:r>
              <a:rPr lang="en-GB" sz="1000" dirty="0" smtClean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Art.29</a:t>
            </a:r>
            <a:r>
              <a:rPr lang="en-GB" sz="10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/ 38 apply on 10 Jan 2013</a:t>
            </a:r>
            <a:endParaRPr lang="fr-FR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0" name="Rectangle 1"/>
          <p:cNvSpPr>
            <a:spLocks noChangeArrowheads="1"/>
          </p:cNvSpPr>
          <p:nvPr/>
        </p:nvSpPr>
        <p:spPr bwMode="auto">
          <a:xfrm>
            <a:off x="5711825" y="1746101"/>
            <a:ext cx="3282950" cy="326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Promote and protect public health by reducing burden of ADRs and optimising the use of medicines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Clear roles and responsibilities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Robust and rapid EU decision-making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Engage patients and healthcare professionals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Science based - integrate benefit and risk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Risk based/proportionate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Increased pro activity/planning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Reduced duplication/redundancy</a:t>
            </a:r>
          </a:p>
          <a:p>
            <a:pPr marL="273050" lvl="1" indent="-177800">
              <a:spcAft>
                <a:spcPts val="400"/>
              </a:spcAft>
              <a:buClr>
                <a:srgbClr val="006492"/>
              </a:buClr>
              <a:buSzPct val="90000"/>
              <a:buFont typeface="Wingdings" pitchFamily="2" charset="2"/>
              <a:buChar char="n"/>
            </a:pPr>
            <a:r>
              <a:rPr lang="en-GB" sz="1300" dirty="0">
                <a:solidFill>
                  <a:srgbClr val="444492"/>
                </a:solidFill>
                <a:latin typeface="Calibri" pitchFamily="34" charset="0"/>
                <a:cs typeface="Calibri" pitchFamily="34" charset="0"/>
              </a:rPr>
              <a:t>Increase transparency and provide better information on medicines</a:t>
            </a:r>
          </a:p>
        </p:txBody>
      </p:sp>
      <p:sp>
        <p:nvSpPr>
          <p:cNvPr id="8201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412163" y="-23813"/>
            <a:ext cx="731837" cy="41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fld id="{38E7CE34-A057-4132-BB31-A650B0134305}" type="slidenum">
              <a:rPr lang="en-US" sz="1400" b="1" smtClean="0">
                <a:solidFill>
                  <a:schemeClr val="bg1"/>
                </a:solidFill>
                <a:ea typeface="ＭＳ Ｐゴシック" pitchFamily="34" charset="-128"/>
              </a:rPr>
              <a:pPr algn="l" eaLnBrk="1" hangingPunct="1"/>
              <a:t>6</a:t>
            </a:fld>
            <a:endParaRPr lang="en-US" sz="1400" b="1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Triangle isocèle 5"/>
          <p:cNvSpPr/>
          <p:nvPr/>
        </p:nvSpPr>
        <p:spPr>
          <a:xfrm>
            <a:off x="1290638" y="1436688"/>
            <a:ext cx="2201862" cy="2071687"/>
          </a:xfrm>
          <a:prstGeom prst="triangle">
            <a:avLst/>
          </a:prstGeom>
          <a:solidFill>
            <a:srgbClr val="9ED3D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Regulation</a:t>
            </a: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 1235/2010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1027/2012</a:t>
            </a:r>
          </a:p>
          <a:p>
            <a:pPr algn="ctr">
              <a:defRPr/>
            </a:pPr>
            <a:endParaRPr lang="en-GB" sz="1000" dirty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Directive </a:t>
            </a: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2010/84/EU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2012/26/EU</a:t>
            </a:r>
          </a:p>
          <a:p>
            <a:pPr algn="ctr">
              <a:defRPr/>
            </a:pPr>
            <a:endParaRPr lang="en-GB" dirty="0">
              <a:solidFill>
                <a:srgbClr val="333399"/>
              </a:solidFill>
              <a:latin typeface="Verdana" pitchFamily="34" charset="0"/>
            </a:endParaRPr>
          </a:p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790825" y="2997200"/>
            <a:ext cx="684213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/>
          <p:cNvCxnSpPr/>
          <p:nvPr/>
        </p:nvCxnSpPr>
        <p:spPr>
          <a:xfrm flipH="1">
            <a:off x="2771775" y="2420938"/>
            <a:ext cx="42862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Rectangle 1"/>
          <p:cNvSpPr>
            <a:spLocks noChangeArrowheads="1"/>
          </p:cNvSpPr>
          <p:nvPr/>
        </p:nvSpPr>
        <p:spPr bwMode="auto">
          <a:xfrm>
            <a:off x="3446463" y="3008313"/>
            <a:ext cx="16811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28-Oct-2013</a:t>
            </a:r>
            <a:endParaRPr lang="fr-FR" sz="12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H="1">
            <a:off x="2789238" y="3141663"/>
            <a:ext cx="684212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5" name="Rectangle 1"/>
          <p:cNvSpPr>
            <a:spLocks noChangeArrowheads="1"/>
          </p:cNvSpPr>
          <p:nvPr/>
        </p:nvSpPr>
        <p:spPr bwMode="auto">
          <a:xfrm>
            <a:off x="5711825" y="5157192"/>
            <a:ext cx="3282950" cy="7232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rgbClr val="002060"/>
                </a:solidFill>
              </a:rPr>
              <a:t>Learn more on EU-PL</a:t>
            </a:r>
            <a:r>
              <a:rPr lang="en-US" sz="1100" b="1" dirty="0" smtClean="0">
                <a:solidFill>
                  <a:srgbClr val="002060"/>
                </a:solidFill>
              </a:rPr>
              <a:t>:</a:t>
            </a:r>
            <a:endParaRPr lang="fr-FR" sz="500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fr-FR" sz="1100" b="1" dirty="0"/>
          </a:p>
          <a:p>
            <a:pPr algn="ctr">
              <a:defRPr/>
            </a:pPr>
            <a:endParaRPr lang="en-US" sz="1100" b="1" dirty="0"/>
          </a:p>
          <a:p>
            <a:pPr algn="ctr">
              <a:defRPr/>
            </a:pPr>
            <a:endParaRPr lang="en-US" sz="500" b="1" dirty="0"/>
          </a:p>
          <a:p>
            <a:pPr algn="ctr">
              <a:defRPr/>
            </a:pPr>
            <a:r>
              <a:rPr lang="en-US" sz="300" dirty="0"/>
              <a:t> </a:t>
            </a:r>
            <a:endParaRPr lang="en-US" sz="300" b="1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H="1">
            <a:off x="2771775" y="2565400"/>
            <a:ext cx="46355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3160713" y="2420938"/>
            <a:ext cx="1987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5-Jun-2013</a:t>
            </a:r>
          </a:p>
          <a:p>
            <a:r>
              <a:rPr lang="en-GB" sz="10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some articles apply on 4 Dec 2012</a:t>
            </a:r>
            <a:endParaRPr lang="fr-FR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83485" y="5517232"/>
            <a:ext cx="1092771" cy="192699"/>
          </a:xfrm>
          <a:prstGeom prst="roundRect">
            <a:avLst/>
          </a:prstGeom>
          <a:solidFill>
            <a:srgbClr val="E7F3F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900" b="1" dirty="0" smtClean="0">
                <a:solidFill>
                  <a:srgbClr val="FFFFFF"/>
                </a:solidFill>
                <a:hlinkClick r:id="rId3"/>
              </a:rPr>
              <a:t>EMA website</a:t>
            </a:r>
            <a:endParaRPr lang="en-US" sz="900" b="1" dirty="0" smtClean="0">
              <a:solidFill>
                <a:srgbClr val="FFFFFF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948264" y="5517232"/>
            <a:ext cx="1940705" cy="179134"/>
          </a:xfrm>
          <a:prstGeom prst="roundRect">
            <a:avLst/>
          </a:prstGeom>
          <a:solidFill>
            <a:srgbClr val="E7F3F4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900" b="1" smtClean="0">
                <a:solidFill>
                  <a:srgbClr val="FFFFFF"/>
                </a:solidFill>
                <a:hlinkClick r:id="rId4"/>
              </a:rPr>
              <a:t>European Commission website</a:t>
            </a:r>
            <a:endParaRPr lang="en-US" sz="900" b="1" smtClean="0">
              <a:solidFill>
                <a:srgbClr val="FFFFFF"/>
              </a:solidFill>
            </a:endParaRPr>
          </a:p>
        </p:txBody>
      </p:sp>
      <p:sp>
        <p:nvSpPr>
          <p:cNvPr id="8219" name="Rectangle 7"/>
          <p:cNvSpPr>
            <a:spLocks noChangeArrowheads="1"/>
          </p:cNvSpPr>
          <p:nvPr/>
        </p:nvSpPr>
        <p:spPr bwMode="auto">
          <a:xfrm>
            <a:off x="3851275" y="3860800"/>
            <a:ext cx="18161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Applies on </a:t>
            </a:r>
            <a:r>
              <a:rPr lang="en-US" sz="1200" dirty="0">
                <a:solidFill>
                  <a:srgbClr val="989898"/>
                </a:solidFill>
                <a:latin typeface="Calibri" pitchFamily="34" charset="0"/>
                <a:cs typeface="Calibri" pitchFamily="34" charset="0"/>
              </a:rPr>
              <a:t>31-Dec-2013. </a:t>
            </a:r>
          </a:p>
        </p:txBody>
      </p:sp>
      <p:cxnSp>
        <p:nvCxnSpPr>
          <p:cNvPr id="28" name="Connecteur droit avec flèche 27"/>
          <p:cNvCxnSpPr>
            <a:stCxn id="8219" idx="1"/>
          </p:cNvCxnSpPr>
          <p:nvPr/>
        </p:nvCxnSpPr>
        <p:spPr>
          <a:xfrm flipH="1">
            <a:off x="2959100" y="4003675"/>
            <a:ext cx="892175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6363" y="350837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Implementing Regulation</a:t>
            </a: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520/2012</a:t>
            </a:r>
            <a:endParaRPr lang="en-US" sz="1000" dirty="0">
              <a:solidFill>
                <a:schemeClr val="bg1"/>
              </a:solidFill>
              <a:latin typeface="Verdana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Calibri" pitchFamily="34" charset="0"/>
              </a:rPr>
              <a:t>198/2013 (</a:t>
            </a:r>
            <a:r>
              <a:rPr lang="en-US" sz="1000" dirty="0">
                <a:solidFill>
                  <a:srgbClr val="000000"/>
                </a:solidFill>
                <a:latin typeface="Verdana" pitchFamily="34" charset="0"/>
                <a:cs typeface="Calibri" pitchFamily="34" charset="0"/>
                <a:sym typeface="Wingdings 3" pitchFamily="18" charset="2"/>
              </a:rPr>
              <a:t>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Calibri" pitchFamily="34" charset="0"/>
                <a:sym typeface="Wingdings 3" pitchFamily="18" charset="2"/>
              </a:rPr>
              <a:t>)</a:t>
            </a:r>
          </a:p>
          <a:p>
            <a:pPr algn="ctr">
              <a:defRPr/>
            </a:pPr>
            <a:endParaRPr lang="en-US" sz="1000" dirty="0">
              <a:solidFill>
                <a:schemeClr val="bg1"/>
              </a:solidFill>
              <a:latin typeface="Verdana" pitchFamily="34" charset="0"/>
              <a:cs typeface="Calibri" pitchFamily="34" charset="0"/>
              <a:sym typeface="Wingdings 3" pitchFamily="18" charset="2"/>
            </a:endParaRPr>
          </a:p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  <a:cs typeface="Calibri" pitchFamily="34" charset="0"/>
                <a:sym typeface="Wingdings 3" pitchFamily="18" charset="2"/>
              </a:rPr>
              <a:t>PV fees – Regulation (draft)</a:t>
            </a:r>
            <a:endParaRPr lang="en-GB" sz="1050" dirty="0">
              <a:solidFill>
                <a:schemeClr val="bg1"/>
              </a:solidFill>
              <a:latin typeface="Verdana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GB" sz="1000" dirty="0">
                <a:solidFill>
                  <a:schemeClr val="bg1"/>
                </a:solidFill>
                <a:latin typeface="Verdana" pitchFamily="34" charset="0"/>
                <a:cs typeface="Calibri" pitchFamily="34" charset="0"/>
              </a:rPr>
              <a:t>PAES delegated act (draft)</a:t>
            </a:r>
          </a:p>
        </p:txBody>
      </p:sp>
      <p:sp>
        <p:nvSpPr>
          <p:cNvPr id="8222" name="Rectangle 7"/>
          <p:cNvSpPr>
            <a:spLocks noChangeArrowheads="1"/>
          </p:cNvSpPr>
          <p:nvPr/>
        </p:nvSpPr>
        <p:spPr bwMode="auto">
          <a:xfrm>
            <a:off x="220663" y="4692650"/>
            <a:ext cx="4572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Good Pharmacovigilance Practices</a:t>
            </a: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 (</a:t>
            </a:r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GVP</a:t>
            </a:r>
            <a:r>
              <a:rPr lang="en-GB" sz="1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Regulatory &amp; procedural guidance</a:t>
            </a:r>
          </a:p>
          <a:p>
            <a:pPr algn="ctr"/>
            <a:endParaRPr lang="en-GB" sz="10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en-GB" sz="1000" b="1" dirty="0">
                <a:solidFill>
                  <a:schemeClr val="bg1"/>
                </a:solidFill>
                <a:latin typeface="Verdana" pitchFamily="34" charset="0"/>
              </a:rPr>
              <a:t>EMA Information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788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1" descr="713px-Blank_Map_of_Europe_-w_boundaries_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2" r="-2072"/>
          <a:stretch>
            <a:fillRect/>
          </a:stretch>
        </p:blipFill>
        <p:spPr bwMode="auto">
          <a:xfrm>
            <a:off x="3952875" y="2000250"/>
            <a:ext cx="5248275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569325" cy="64770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Directive 2010/84/EU Transposition </a:t>
            </a:r>
            <a:br>
              <a:rPr lang="en-GB" sz="3600" b="1" dirty="0" smtClean="0"/>
            </a:br>
            <a:r>
              <a:rPr lang="en-GB" sz="2800" b="1" dirty="0" smtClean="0"/>
              <a:t>in Member States</a:t>
            </a:r>
          </a:p>
        </p:txBody>
      </p:sp>
      <p:grpSp>
        <p:nvGrpSpPr>
          <p:cNvPr id="9220" name="Group 22"/>
          <p:cNvGrpSpPr>
            <a:grpSpLocks/>
          </p:cNvGrpSpPr>
          <p:nvPr/>
        </p:nvGrpSpPr>
        <p:grpSpPr bwMode="auto">
          <a:xfrm>
            <a:off x="4043363" y="3911600"/>
            <a:ext cx="509587" cy="417513"/>
            <a:chOff x="150" y="1488"/>
            <a:chExt cx="344" cy="271"/>
          </a:xfrm>
        </p:grpSpPr>
        <p:sp>
          <p:nvSpPr>
            <p:cNvPr id="9350" name="AutoShape 12"/>
            <p:cNvSpPr>
              <a:spLocks noChangeArrowheads="1"/>
            </p:cNvSpPr>
            <p:nvPr/>
          </p:nvSpPr>
          <p:spPr bwMode="auto">
            <a:xfrm>
              <a:off x="150" y="1488"/>
              <a:ext cx="334" cy="262"/>
            </a:xfrm>
            <a:prstGeom prst="foldedCorner">
              <a:avLst>
                <a:gd name="adj" fmla="val 12500"/>
              </a:avLst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51" name="Text Box 13"/>
            <p:cNvSpPr txBox="1">
              <a:spLocks noChangeArrowheads="1"/>
            </p:cNvSpPr>
            <p:nvPr/>
          </p:nvSpPr>
          <p:spPr bwMode="auto">
            <a:xfrm>
              <a:off x="161" y="1501"/>
              <a:ext cx="333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000" b="1" dirty="0">
                  <a:solidFill>
                    <a:schemeClr val="bg1"/>
                  </a:solidFill>
                </a:rPr>
                <a:t>5</a:t>
              </a:r>
              <a:r>
                <a:rPr lang="en-GB" sz="10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000" b="1" dirty="0">
                  <a:solidFill>
                    <a:schemeClr val="bg1"/>
                  </a:solidFill>
                </a:rPr>
                <a:t>No </a:t>
              </a:r>
            </a:p>
            <a:p>
              <a:pPr algn="ctr" eaLnBrk="1" hangingPunct="1"/>
              <a:r>
                <a:rPr lang="en-GB" sz="1000" b="1" dirty="0">
                  <a:solidFill>
                    <a:schemeClr val="bg1"/>
                  </a:solidFill>
                </a:rPr>
                <a:t>Draft</a:t>
              </a:r>
            </a:p>
          </p:txBody>
        </p:sp>
      </p:grpSp>
      <p:sp>
        <p:nvSpPr>
          <p:cNvPr id="9221" name="AutoShape 34"/>
          <p:cNvSpPr>
            <a:spLocks noChangeArrowheads="1"/>
          </p:cNvSpPr>
          <p:nvPr/>
        </p:nvSpPr>
        <p:spPr bwMode="auto">
          <a:xfrm>
            <a:off x="6588125" y="4725988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AutoShape 35"/>
          <p:cNvSpPr>
            <a:spLocks noChangeArrowheads="1"/>
          </p:cNvSpPr>
          <p:nvPr/>
        </p:nvSpPr>
        <p:spPr bwMode="auto">
          <a:xfrm>
            <a:off x="6269038" y="4562475"/>
            <a:ext cx="95250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9223" name="AutoShape 36"/>
          <p:cNvSpPr>
            <a:spLocks noChangeArrowheads="1"/>
          </p:cNvSpPr>
          <p:nvPr/>
        </p:nvSpPr>
        <p:spPr bwMode="auto">
          <a:xfrm>
            <a:off x="6804025" y="4941888"/>
            <a:ext cx="95250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AutoShape 37"/>
          <p:cNvSpPr>
            <a:spLocks noChangeArrowheads="1"/>
          </p:cNvSpPr>
          <p:nvPr/>
        </p:nvSpPr>
        <p:spPr bwMode="auto">
          <a:xfrm>
            <a:off x="7993063" y="5789613"/>
            <a:ext cx="93662" cy="61912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AutoShape 39"/>
          <p:cNvSpPr>
            <a:spLocks noChangeArrowheads="1"/>
          </p:cNvSpPr>
          <p:nvPr/>
        </p:nvSpPr>
        <p:spPr bwMode="auto">
          <a:xfrm>
            <a:off x="5111750" y="5422900"/>
            <a:ext cx="95250" cy="61913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4106" name="Rectangle 3"/>
          <p:cNvSpPr txBox="1">
            <a:spLocks noChangeArrowheads="1"/>
          </p:cNvSpPr>
          <p:nvPr/>
        </p:nvSpPr>
        <p:spPr bwMode="auto">
          <a:xfrm>
            <a:off x="582613" y="1304925"/>
            <a:ext cx="7805737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46088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66700" indent="-266700" eaLnBrk="1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130000"/>
              <a:buFont typeface="Verdana" pitchFamily="34" charset="0"/>
              <a:buChar char="●"/>
              <a:defRPr/>
            </a:pPr>
            <a:r>
              <a:rPr lang="en-GB" sz="1400" b="1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Overview</a:t>
            </a:r>
            <a:r>
              <a:rPr lang="en-GB" sz="2400" b="1" dirty="0"/>
              <a:t> </a:t>
            </a:r>
            <a:r>
              <a:rPr lang="en-GB" sz="1400" b="1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of the transposition status from the Directive 2010/84/EU within each Member State </a:t>
            </a:r>
          </a:p>
          <a:p>
            <a:pPr lvl="1" indent="-179388" eaLnBrk="1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1200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Directive effective</a:t>
            </a:r>
            <a:r>
              <a:rPr lang="en-GB" sz="1200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 date at National Level:  21-July-2012  (MRP/DCP products)</a:t>
            </a:r>
          </a:p>
          <a:p>
            <a:pPr lvl="1" indent="-179388" eaLnBrk="1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GB" sz="1200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National Legislation release date: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Char char="●"/>
              <a:defRPr/>
            </a:pPr>
            <a:endParaRPr lang="en-GB" sz="1200" b="1" dirty="0"/>
          </a:p>
        </p:txBody>
      </p:sp>
      <p:sp>
        <p:nvSpPr>
          <p:cNvPr id="9227" name="AutoShape 43"/>
          <p:cNvSpPr>
            <a:spLocks noChangeArrowheads="1"/>
          </p:cNvSpPr>
          <p:nvPr/>
        </p:nvSpPr>
        <p:spPr bwMode="auto">
          <a:xfrm>
            <a:off x="6556375" y="3810000"/>
            <a:ext cx="93663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AutoShape 8"/>
          <p:cNvSpPr>
            <a:spLocks noChangeArrowheads="1"/>
          </p:cNvSpPr>
          <p:nvPr/>
        </p:nvSpPr>
        <p:spPr bwMode="auto">
          <a:xfrm>
            <a:off x="4057650" y="3424238"/>
            <a:ext cx="495300" cy="403225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Text Box 9"/>
          <p:cNvSpPr txBox="1">
            <a:spLocks noChangeArrowheads="1"/>
          </p:cNvSpPr>
          <p:nvPr/>
        </p:nvSpPr>
        <p:spPr bwMode="auto">
          <a:xfrm>
            <a:off x="4073525" y="3416300"/>
            <a:ext cx="485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000" b="1" dirty="0" smtClean="0">
                <a:solidFill>
                  <a:schemeClr val="bg1"/>
                </a:solidFill>
              </a:rPr>
              <a:t>26</a:t>
            </a:r>
            <a:endParaRPr lang="en-GB" sz="10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1000" b="1" dirty="0">
                <a:solidFill>
                  <a:schemeClr val="bg1"/>
                </a:solidFill>
              </a:rPr>
              <a:t>Final</a:t>
            </a:r>
          </a:p>
        </p:txBody>
      </p:sp>
      <p:sp>
        <p:nvSpPr>
          <p:cNvPr id="9230" name="AutoShape 38"/>
          <p:cNvSpPr>
            <a:spLocks noChangeArrowheads="1"/>
          </p:cNvSpPr>
          <p:nvPr/>
        </p:nvSpPr>
        <p:spPr bwMode="auto">
          <a:xfrm>
            <a:off x="6127750" y="4510088"/>
            <a:ext cx="95250" cy="61912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9231" name="AutoShape 38"/>
          <p:cNvSpPr>
            <a:spLocks noChangeArrowheads="1"/>
          </p:cNvSpPr>
          <p:nvPr/>
        </p:nvSpPr>
        <p:spPr bwMode="auto">
          <a:xfrm>
            <a:off x="6134100" y="4724400"/>
            <a:ext cx="93663" cy="61913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AutoShape 43"/>
          <p:cNvSpPr>
            <a:spLocks noChangeArrowheads="1"/>
          </p:cNvSpPr>
          <p:nvPr/>
        </p:nvSpPr>
        <p:spPr bwMode="auto">
          <a:xfrm>
            <a:off x="7069138" y="4005263"/>
            <a:ext cx="95250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AutoShape 42"/>
          <p:cNvSpPr>
            <a:spLocks noChangeArrowheads="1"/>
          </p:cNvSpPr>
          <p:nvPr/>
        </p:nvSpPr>
        <p:spPr bwMode="auto">
          <a:xfrm>
            <a:off x="7121525" y="5568950"/>
            <a:ext cx="95250" cy="60325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AutoShape 43"/>
          <p:cNvSpPr>
            <a:spLocks noChangeArrowheads="1"/>
          </p:cNvSpPr>
          <p:nvPr/>
        </p:nvSpPr>
        <p:spPr bwMode="auto">
          <a:xfrm>
            <a:off x="6997700" y="4160838"/>
            <a:ext cx="95250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42"/>
          <p:cNvSpPr>
            <a:spLocks noChangeArrowheads="1"/>
          </p:cNvSpPr>
          <p:nvPr/>
        </p:nvSpPr>
        <p:spPr bwMode="auto">
          <a:xfrm>
            <a:off x="6451600" y="5270500"/>
            <a:ext cx="95250" cy="61913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AutoShape 36"/>
          <p:cNvSpPr>
            <a:spLocks noChangeArrowheads="1"/>
          </p:cNvSpPr>
          <p:nvPr/>
        </p:nvSpPr>
        <p:spPr bwMode="auto">
          <a:xfrm>
            <a:off x="7261225" y="5265738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37" name="AutoShape 38"/>
          <p:cNvSpPr>
            <a:spLocks noChangeArrowheads="1"/>
          </p:cNvSpPr>
          <p:nvPr/>
        </p:nvSpPr>
        <p:spPr bwMode="auto">
          <a:xfrm>
            <a:off x="5346700" y="3194050"/>
            <a:ext cx="95250" cy="60325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AutoShape 38"/>
          <p:cNvSpPr>
            <a:spLocks noChangeArrowheads="1"/>
          </p:cNvSpPr>
          <p:nvPr/>
        </p:nvSpPr>
        <p:spPr bwMode="auto">
          <a:xfrm>
            <a:off x="6270625" y="3806825"/>
            <a:ext cx="95250" cy="60325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Rectangle 1"/>
          <p:cNvSpPr>
            <a:spLocks noChangeArrowheads="1"/>
          </p:cNvSpPr>
          <p:nvPr/>
        </p:nvSpPr>
        <p:spPr bwMode="auto">
          <a:xfrm>
            <a:off x="4951413" y="2293938"/>
            <a:ext cx="3436937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EU NPL Transposition Status </a:t>
            </a:r>
          </a:p>
          <a:p>
            <a:pPr algn="ctr">
              <a:defRPr/>
            </a:pPr>
            <a:r>
              <a:rPr lang="en-GB" sz="2000" b="1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in 31 Member States</a:t>
            </a:r>
            <a:endParaRPr lang="fr-FR" sz="2000" b="1" dirty="0">
              <a:solidFill>
                <a:srgbClr val="444492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240" name="Rectangle 42"/>
          <p:cNvSpPr>
            <a:spLocks noChangeArrowheads="1"/>
          </p:cNvSpPr>
          <p:nvPr/>
        </p:nvSpPr>
        <p:spPr bwMode="auto">
          <a:xfrm>
            <a:off x="3884613" y="2990850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000" b="1"/>
              <a:t>National </a:t>
            </a:r>
          </a:p>
          <a:p>
            <a:pPr algn="ctr"/>
            <a:r>
              <a:rPr lang="en-GB" sz="1000" b="1"/>
              <a:t>Legislation:</a:t>
            </a:r>
            <a:endParaRPr lang="fr-FR" sz="1000" b="1"/>
          </a:p>
        </p:txBody>
      </p:sp>
      <p:sp>
        <p:nvSpPr>
          <p:cNvPr id="9241" name="AutoShape 34"/>
          <p:cNvSpPr>
            <a:spLocks noChangeArrowheads="1"/>
          </p:cNvSpPr>
          <p:nvPr/>
        </p:nvSpPr>
        <p:spPr bwMode="auto">
          <a:xfrm>
            <a:off x="6588125" y="4906963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2" name="AutoShape 43"/>
          <p:cNvSpPr>
            <a:spLocks noChangeArrowheads="1"/>
          </p:cNvSpPr>
          <p:nvPr/>
        </p:nvSpPr>
        <p:spPr bwMode="auto">
          <a:xfrm>
            <a:off x="6245225" y="4157663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3" name="AutoShape 43"/>
          <p:cNvSpPr>
            <a:spLocks noChangeArrowheads="1"/>
          </p:cNvSpPr>
          <p:nvPr/>
        </p:nvSpPr>
        <p:spPr bwMode="auto">
          <a:xfrm>
            <a:off x="7050088" y="3860800"/>
            <a:ext cx="93662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4" name="AutoShape 43"/>
          <p:cNvSpPr>
            <a:spLocks noChangeArrowheads="1"/>
          </p:cNvSpPr>
          <p:nvPr/>
        </p:nvSpPr>
        <p:spPr bwMode="auto">
          <a:xfrm>
            <a:off x="5989638" y="4654550"/>
            <a:ext cx="95250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45" name="AutoShape 34"/>
          <p:cNvSpPr>
            <a:spLocks noChangeArrowheads="1"/>
          </p:cNvSpPr>
          <p:nvPr/>
        </p:nvSpPr>
        <p:spPr bwMode="auto">
          <a:xfrm>
            <a:off x="6813550" y="4799013"/>
            <a:ext cx="95250" cy="69850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6" name="AutoShape 36"/>
          <p:cNvSpPr>
            <a:spLocks noChangeArrowheads="1"/>
          </p:cNvSpPr>
          <p:nvPr/>
        </p:nvSpPr>
        <p:spPr bwMode="auto">
          <a:xfrm>
            <a:off x="7153275" y="4943475"/>
            <a:ext cx="95250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127" name="Rectangle 1"/>
          <p:cNvSpPr>
            <a:spLocks noChangeArrowheads="1"/>
          </p:cNvSpPr>
          <p:nvPr/>
        </p:nvSpPr>
        <p:spPr bwMode="auto">
          <a:xfrm>
            <a:off x="7308850" y="6092825"/>
            <a:ext cx="18002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Last update: </a:t>
            </a:r>
            <a:r>
              <a:rPr lang="en-GB" sz="1050" b="1" dirty="0" smtClean="0">
                <a:solidFill>
                  <a:srgbClr val="444492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01-April-2014</a:t>
            </a:r>
            <a:endParaRPr lang="fr-FR" sz="1050" b="1" dirty="0">
              <a:solidFill>
                <a:srgbClr val="444492"/>
              </a:solidFill>
              <a:latin typeface="Calibri" pitchFamily="34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9248" name="AutoShape 43"/>
          <p:cNvSpPr>
            <a:spLocks noChangeArrowheads="1"/>
          </p:cNvSpPr>
          <p:nvPr/>
        </p:nvSpPr>
        <p:spPr bwMode="auto">
          <a:xfrm>
            <a:off x="6875463" y="4516438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49" name="AutoShape 43"/>
          <p:cNvSpPr>
            <a:spLocks noChangeArrowheads="1"/>
          </p:cNvSpPr>
          <p:nvPr/>
        </p:nvSpPr>
        <p:spPr bwMode="auto">
          <a:xfrm>
            <a:off x="6924675" y="3540125"/>
            <a:ext cx="95250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50" name="AutoShape 34"/>
          <p:cNvSpPr>
            <a:spLocks noChangeArrowheads="1"/>
          </p:cNvSpPr>
          <p:nvPr/>
        </p:nvSpPr>
        <p:spPr bwMode="auto">
          <a:xfrm>
            <a:off x="6673850" y="5910263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1" name="AutoShape 34"/>
          <p:cNvSpPr>
            <a:spLocks noChangeArrowheads="1"/>
          </p:cNvSpPr>
          <p:nvPr/>
        </p:nvSpPr>
        <p:spPr bwMode="auto">
          <a:xfrm>
            <a:off x="5434013" y="5448300"/>
            <a:ext cx="95250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52" name="AutoShape 43"/>
          <p:cNvSpPr>
            <a:spLocks noChangeArrowheads="1"/>
          </p:cNvSpPr>
          <p:nvPr/>
        </p:nvSpPr>
        <p:spPr bwMode="auto">
          <a:xfrm>
            <a:off x="5364163" y="4294188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229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196871"/>
              </p:ext>
            </p:extLst>
          </p:nvPr>
        </p:nvGraphicFramePr>
        <p:xfrm>
          <a:off x="74613" y="2200275"/>
          <a:ext cx="3810000" cy="4627589"/>
        </p:xfrm>
        <a:graphic>
          <a:graphicData uri="http://schemas.openxmlformats.org/drawingml/2006/table">
            <a:tbl>
              <a:tblPr/>
              <a:tblGrid>
                <a:gridCol w="685800"/>
                <a:gridCol w="1143000"/>
                <a:gridCol w="1066800"/>
                <a:gridCol w="914400"/>
              </a:tblGrid>
              <a:tr h="6399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EU 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Member State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1449" marR="91449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National legislation released 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(P=planned)</a:t>
                      </a:r>
                    </a:p>
                  </a:txBody>
                  <a:tcPr marL="91449" marR="91449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EU 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Member State</a:t>
                      </a:r>
                      <a:endParaRPr kumimoji="0" lang="fr-F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1449" marR="91449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National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legislation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released</a:t>
                      </a: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date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(P=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planned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91449" marR="91449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AUSTRIA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14-Dec-2012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LATVIA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01-Feb-2013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BELGIUM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10-Jun-2013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LIECHTENSTEIN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BULGARIA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21-Dec-2012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LITHUANIA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Nov-2012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CYPRUS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31-May-2012</a:t>
                      </a:r>
                      <a:endParaRPr kumimoji="0" lang="en-GB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LUXEMBOURG 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CROATIA</a:t>
                      </a: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July 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MALTA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30-Oct-2012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CZECH REPUBLIC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06-Mar-2013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THE NETHERLANDS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08-Feb-2013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DENMARK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12-Jul-2012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01-Aug- 2012 </a:t>
                      </a:r>
                      <a:endParaRPr kumimoji="0" lang="fr-FR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NORWAY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ESTONIA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23-Jul-2012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POLAND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25-Oct-2013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FINLAND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22-May-2013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PORTUGAL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14-Feb-2013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6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FRANCE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29-Dec-2011/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09-Nov-2012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ROMANIA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21-Jul-2012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GERMANY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26-Oct-2012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SLOVAKIA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01-Sept-2012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GREECE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Sep-2012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SLOVENIA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07-Mar-2014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HUNGARY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17-Jul-2012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SPAIN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26-Jul-2013</a:t>
                      </a:r>
                      <a:endParaRPr kumimoji="0" lang="en-GB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ICELAND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SWEDEN 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21-Jun-2012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 IRELAND</a:t>
                      </a:r>
                      <a:endParaRPr kumimoji="0" lang="fr-FR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27-Aug-2012</a:t>
                      </a:r>
                      <a:endParaRPr kumimoji="0" lang="en-GB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UNITED KINGDOM</a:t>
                      </a:r>
                      <a:endParaRPr kumimoji="0" lang="fr-FR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14-Aug-2012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Times New Roman" pitchFamily="18" charset="0"/>
                        </a:rPr>
                        <a:t>ITALY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44492"/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7" marR="6858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444492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1449" marR="91449" marT="45677" marB="4567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345" name="AutoShape 42"/>
          <p:cNvSpPr>
            <a:spLocks noChangeArrowheads="1"/>
          </p:cNvSpPr>
          <p:nvPr/>
        </p:nvSpPr>
        <p:spPr bwMode="auto">
          <a:xfrm>
            <a:off x="6588125" y="5095875"/>
            <a:ext cx="95250" cy="61913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46" name="AutoShape 42"/>
          <p:cNvSpPr>
            <a:spLocks noChangeArrowheads="1"/>
          </p:cNvSpPr>
          <p:nvPr/>
        </p:nvSpPr>
        <p:spPr bwMode="auto">
          <a:xfrm>
            <a:off x="6300788" y="4949825"/>
            <a:ext cx="47625" cy="53975"/>
          </a:xfrm>
          <a:prstGeom prst="foldedCorner">
            <a:avLst>
              <a:gd name="adj" fmla="val 12500"/>
            </a:avLst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47" name="AutoShape 43"/>
          <p:cNvSpPr>
            <a:spLocks noChangeArrowheads="1"/>
          </p:cNvSpPr>
          <p:nvPr/>
        </p:nvSpPr>
        <p:spPr bwMode="auto">
          <a:xfrm>
            <a:off x="5751513" y="4449763"/>
            <a:ext cx="95250" cy="71437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9348" name="AutoShape 43"/>
          <p:cNvSpPr>
            <a:spLocks noChangeArrowheads="1"/>
          </p:cNvSpPr>
          <p:nvPr/>
        </p:nvSpPr>
        <p:spPr bwMode="auto">
          <a:xfrm>
            <a:off x="5903913" y="4953000"/>
            <a:ext cx="95250" cy="71438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B050"/>
              </a:solidFill>
            </a:endParaRPr>
          </a:p>
        </p:txBody>
      </p:sp>
      <p:sp>
        <p:nvSpPr>
          <p:cNvPr id="9349" name="AutoShape 42"/>
          <p:cNvSpPr>
            <a:spLocks noChangeArrowheads="1"/>
          </p:cNvSpPr>
          <p:nvPr/>
        </p:nvSpPr>
        <p:spPr bwMode="auto">
          <a:xfrm>
            <a:off x="6740525" y="5084763"/>
            <a:ext cx="95250" cy="61912"/>
          </a:xfrm>
          <a:prstGeom prst="foldedCorner">
            <a:avLst>
              <a:gd name="adj" fmla="val 12500"/>
            </a:avLst>
          </a:prstGeom>
          <a:solidFill>
            <a:srgbClr val="33CC33"/>
          </a:solidFill>
          <a:ln w="12700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5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563938" y="64611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CN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900" smtClean="0">
                <a:solidFill>
                  <a:srgbClr val="000000"/>
                </a:solidFill>
                <a:ea typeface="SimSun" pitchFamily="2" charset="-122"/>
              </a:rPr>
              <a:t> </a:t>
            </a:r>
            <a:fld id="{94523E19-0453-4D6C-8C2F-48D9BD107ABA}" type="slidenum">
              <a:rPr lang="en-US" sz="900" smtClean="0">
                <a:solidFill>
                  <a:srgbClr val="000000"/>
                </a:solidFill>
              </a:rPr>
              <a:pPr algn="l" eaLnBrk="1" hangingPunct="1"/>
              <a:t>8</a:t>
            </a:fld>
            <a:r>
              <a:rPr lang="en-US" sz="900" baseline="16000" smtClean="0">
                <a:solidFill>
                  <a:srgbClr val="000000"/>
                </a:solidFill>
              </a:rPr>
              <a:t>        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64927"/>
            <a:ext cx="8229600" cy="631825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b="1" dirty="0" smtClean="0"/>
              <a:t>EU PV </a:t>
            </a:r>
            <a:r>
              <a:rPr lang="fr-FR" sz="3200" b="1" dirty="0" err="1" smtClean="0"/>
              <a:t>legislation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status</a:t>
            </a:r>
            <a:endParaRPr lang="fr-FR" sz="3200" b="1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05725" cy="4646612"/>
          </a:xfrm>
        </p:spPr>
        <p:txBody>
          <a:bodyPr>
            <a:normAutofit fontScale="85000" lnSpcReduction="20000"/>
          </a:bodyPr>
          <a:lstStyle/>
          <a:p>
            <a:pPr marL="342900" lvl="1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200" dirty="0">
                <a:solidFill>
                  <a:srgbClr val="002060"/>
                </a:solidFill>
              </a:rPr>
              <a:t>Implementation of the Pharmacovigilance legislation in July 2012</a:t>
            </a:r>
          </a:p>
          <a:p>
            <a:pPr marL="679450" lvl="1" eaLnBrk="1" hangingPunct="1">
              <a:buFont typeface="Wingdings" pitchFamily="2" charset="2"/>
              <a:buChar char="§"/>
              <a:defRPr/>
            </a:pPr>
            <a:r>
              <a:rPr lang="en-GB" sz="1900" dirty="0" smtClean="0"/>
              <a:t>March 2014 </a:t>
            </a:r>
            <a:r>
              <a:rPr lang="en-GB" sz="1900" dirty="0"/>
              <a:t>: In EEA, final transposition of Directive 2012/84/EU into </a:t>
            </a:r>
            <a:r>
              <a:rPr lang="en-GB" sz="1900" dirty="0" smtClean="0"/>
              <a:t>26 national </a:t>
            </a:r>
            <a:r>
              <a:rPr lang="en-GB" sz="1900" dirty="0"/>
              <a:t>legislations </a:t>
            </a:r>
            <a:r>
              <a:rPr lang="en-GB" sz="1900" dirty="0" smtClean="0"/>
              <a:t>(5 missing</a:t>
            </a:r>
            <a:r>
              <a:rPr lang="en-GB" sz="1900" dirty="0"/>
              <a:t>)</a:t>
            </a:r>
          </a:p>
          <a:p>
            <a:pPr marL="679450" lvl="1" eaLnBrk="1" hangingPunct="1">
              <a:buFont typeface="Wingdings" pitchFamily="2" charset="2"/>
              <a:buChar char="§"/>
              <a:defRPr/>
            </a:pPr>
            <a:r>
              <a:rPr lang="en-GB" sz="1900" dirty="0"/>
              <a:t>Amendment on directive and regulation released in Q3 2012 following “Mediator stress test”</a:t>
            </a:r>
          </a:p>
          <a:p>
            <a:pPr marL="536575" lvl="1" indent="-200025" eaLnBrk="1" hangingPunct="1">
              <a:defRPr/>
            </a:pPr>
            <a:endParaRPr lang="en-GB" sz="1400" dirty="0" smtClean="0"/>
          </a:p>
          <a:p>
            <a:pPr marL="342900" lvl="1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200" dirty="0">
                <a:solidFill>
                  <a:srgbClr val="002060"/>
                </a:solidFill>
              </a:rPr>
              <a:t>The majority of the </a:t>
            </a:r>
            <a:r>
              <a:rPr lang="en-GB" sz="2200" dirty="0" smtClean="0">
                <a:solidFill>
                  <a:srgbClr val="002060"/>
                </a:solidFill>
              </a:rPr>
              <a:t>15 GVP </a:t>
            </a:r>
            <a:r>
              <a:rPr lang="en-GB" sz="2200" dirty="0">
                <a:solidFill>
                  <a:srgbClr val="002060"/>
                </a:solidFill>
              </a:rPr>
              <a:t>Modules has been now published, pieces are still expected.</a:t>
            </a:r>
          </a:p>
          <a:p>
            <a:pPr marL="342900" lvl="1" eaLnBrk="0" fontAlgn="base" hangingPunct="0">
              <a:lnSpc>
                <a:spcPts val="16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endParaRPr lang="en-GB" sz="2200" dirty="0">
              <a:solidFill>
                <a:srgbClr val="444492"/>
              </a:solidFill>
            </a:endParaRPr>
          </a:p>
          <a:p>
            <a:pPr marL="342900" lvl="1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200" dirty="0">
                <a:solidFill>
                  <a:srgbClr val="002060"/>
                </a:solidFill>
              </a:rPr>
              <a:t>“Pharmacovigilance” legislation in name only </a:t>
            </a:r>
          </a:p>
          <a:p>
            <a:pPr marL="679450" lvl="1">
              <a:buFont typeface="Wingdings" pitchFamily="2" charset="2"/>
              <a:buChar char="§"/>
              <a:tabLst>
                <a:tab pos="628650" algn="l"/>
              </a:tabLst>
              <a:defRPr/>
            </a:pPr>
            <a:r>
              <a:rPr lang="en-GB" sz="1900" dirty="0"/>
              <a:t>Global impact; leaves virtually no function untouched </a:t>
            </a:r>
          </a:p>
          <a:p>
            <a:pPr marL="679450" lvl="1">
              <a:buFont typeface="Wingdings" pitchFamily="2" charset="2"/>
              <a:buChar char="§"/>
              <a:tabLst>
                <a:tab pos="628650" algn="l"/>
              </a:tabLst>
              <a:defRPr/>
            </a:pPr>
            <a:r>
              <a:rPr lang="en-GB" sz="1900" dirty="0"/>
              <a:t>Massive changes in multiple processes required, new skill sets required. </a:t>
            </a:r>
          </a:p>
          <a:p>
            <a:pPr marL="536575" lvl="1" indent="-200025" eaLnBrk="1" hangingPunct="1">
              <a:lnSpc>
                <a:spcPct val="80000"/>
              </a:lnSpc>
              <a:defRPr/>
            </a:pPr>
            <a:endParaRPr lang="en-GB" sz="1400" dirty="0" smtClean="0"/>
          </a:p>
          <a:p>
            <a:pPr marL="342900" lvl="1" eaLnBrk="0" fontAlgn="base" hangingPunct="0">
              <a:lnSpc>
                <a:spcPct val="120000"/>
              </a:lnSpc>
              <a:spcBef>
                <a:spcPts val="832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200" dirty="0">
                <a:solidFill>
                  <a:srgbClr val="002060"/>
                </a:solidFill>
              </a:rPr>
              <a:t>Lack of harmonisation with non-EEA countries</a:t>
            </a:r>
          </a:p>
          <a:p>
            <a:pPr marL="679450" lvl="1">
              <a:buFont typeface="Wingdings" pitchFamily="2" charset="2"/>
              <a:buChar char="§"/>
              <a:tabLst>
                <a:tab pos="628650" algn="l"/>
              </a:tabLst>
              <a:defRPr/>
            </a:pPr>
            <a:r>
              <a:rPr lang="en-GB" sz="1900" dirty="0"/>
              <a:t>Increased bureaucratic burden with no contribution towards promoting patient safety.</a:t>
            </a:r>
          </a:p>
          <a:p>
            <a:pPr eaLnBrk="1" hangingPunct="1">
              <a:defRPr/>
            </a:pPr>
            <a:endParaRPr lang="en-GB" sz="2000" dirty="0" smtClean="0"/>
          </a:p>
          <a:p>
            <a:pPr marL="536575" lvl="1" indent="-200025"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87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3779838" y="6461125"/>
            <a:ext cx="7207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zh-CN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altLang="zh-CN" sz="900" smtClean="0">
                <a:solidFill>
                  <a:srgbClr val="000000"/>
                </a:solidFill>
                <a:ea typeface="SimSun" pitchFamily="2" charset="-122"/>
              </a:rPr>
              <a:t> </a:t>
            </a:r>
            <a:fld id="{DCFCB9B9-8572-4267-8FBC-964E6C879EA5}" type="slidenum">
              <a:rPr lang="en-US" sz="900" smtClean="0">
                <a:solidFill>
                  <a:srgbClr val="000000"/>
                </a:solidFill>
              </a:rPr>
              <a:pPr algn="l" eaLnBrk="1" hangingPunct="1"/>
              <a:t>9</a:t>
            </a:fld>
            <a:r>
              <a:rPr lang="en-US" sz="900" baseline="16000" smtClean="0">
                <a:solidFill>
                  <a:srgbClr val="000000"/>
                </a:solidFill>
              </a:rPr>
              <a:t>        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406258" cy="593725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b="1" dirty="0" smtClean="0"/>
              <a:t>Updates to the PV </a:t>
            </a:r>
            <a:r>
              <a:rPr lang="fr-FR" sz="3200" b="1" dirty="0" err="1" smtClean="0"/>
              <a:t>legislation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since</a:t>
            </a:r>
            <a:r>
              <a:rPr lang="fr-FR" sz="3200" b="1" dirty="0" smtClean="0"/>
              <a:t> July 2012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531" y="1628800"/>
            <a:ext cx="8201025" cy="4968552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342900"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700" dirty="0">
                <a:solidFill>
                  <a:srgbClr val="002060"/>
                </a:solidFill>
              </a:rPr>
              <a:t>Amendment of the PV legislation</a:t>
            </a: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300" dirty="0"/>
              <a:t>Recent pharmacovigilance incidents in the EU have shown the need to strengthen three aspects of the pharmacovigilance legislation</a:t>
            </a:r>
            <a:endParaRPr lang="en-GB" sz="2300" dirty="0"/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2300" dirty="0"/>
              <a:t>Release of Dir. 2012/26/EU [25 Oct. 2012] / Reg. (EU) 1027/2012 [14 Nov. 2012]</a:t>
            </a:r>
          </a:p>
          <a:p>
            <a:pPr marL="546100" lvl="2" indent="-182563"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n-GB" sz="2000" dirty="0" smtClean="0"/>
              <a:t>    Main </a:t>
            </a:r>
            <a:r>
              <a:rPr lang="en-GB" sz="2000" dirty="0"/>
              <a:t>focus on:</a:t>
            </a:r>
          </a:p>
          <a:p>
            <a:pPr marL="898525" lvl="2" indent="-18256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>
                <a:ea typeface="ＭＳ Ｐゴシック" pitchFamily="34" charset="-128"/>
              </a:rPr>
              <a:t>In case of urgent safety </a:t>
            </a:r>
            <a:r>
              <a:rPr lang="en-US" dirty="0" smtClean="0">
                <a:ea typeface="ＭＳ Ｐゴシック" pitchFamily="34" charset="-128"/>
              </a:rPr>
              <a:t>issue </a:t>
            </a:r>
            <a:r>
              <a:rPr lang="en-US" dirty="0">
                <a:ea typeface="ＭＳ Ｐゴシック" pitchFamily="34" charset="-128"/>
              </a:rPr>
              <a:t>Automatically assessed at European </a:t>
            </a:r>
            <a:r>
              <a:rPr lang="en-US" dirty="0" smtClean="0">
                <a:ea typeface="ＭＳ Ｐゴシック" pitchFamily="34" charset="-128"/>
              </a:rPr>
              <a:t>level </a:t>
            </a:r>
            <a:r>
              <a:rPr lang="en-US" sz="1700" dirty="0" smtClean="0">
                <a:ea typeface="ＭＳ Ｐゴシック" pitchFamily="34" charset="-128"/>
              </a:rPr>
              <a:t>[Art </a:t>
            </a:r>
            <a:r>
              <a:rPr lang="en-US" sz="1700" dirty="0">
                <a:ea typeface="ＭＳ Ｐゴシック" pitchFamily="34" charset="-128"/>
              </a:rPr>
              <a:t>107i (</a:t>
            </a:r>
            <a:r>
              <a:rPr lang="en-US" sz="1700" dirty="0" smtClean="0">
                <a:ea typeface="ＭＳ Ｐゴシック" pitchFamily="34" charset="-128"/>
              </a:rPr>
              <a:t>Dir.)]</a:t>
            </a:r>
            <a:endParaRPr lang="en-US" sz="1600" dirty="0" smtClean="0">
              <a:ea typeface="ＭＳ Ｐゴシック" pitchFamily="34" charset="-128"/>
            </a:endParaRPr>
          </a:p>
          <a:p>
            <a:pPr marL="898525" lvl="2" indent="-18256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>
                <a:ea typeface="ＭＳ Ｐゴシック" pitchFamily="34" charset="-128"/>
              </a:rPr>
              <a:t>Notification of MA status WW when safety concern </a:t>
            </a:r>
            <a:r>
              <a:rPr lang="en-US" sz="1400" dirty="0" smtClean="0">
                <a:ea typeface="ＭＳ Ｐゴシック" pitchFamily="34" charset="-128"/>
              </a:rPr>
              <a:t>[Art 23a (</a:t>
            </a:r>
            <a:r>
              <a:rPr lang="en-US" sz="1400" dirty="0" err="1" smtClean="0">
                <a:ea typeface="ＭＳ Ｐゴシック" pitchFamily="34" charset="-128"/>
              </a:rPr>
              <a:t>Dir</a:t>
            </a:r>
            <a:r>
              <a:rPr lang="en-US" sz="1400" dirty="0" smtClean="0">
                <a:ea typeface="ＭＳ Ｐゴシック" pitchFamily="34" charset="-128"/>
              </a:rPr>
              <a:t>) / Art 13a (</a:t>
            </a:r>
            <a:r>
              <a:rPr lang="en-US" sz="1400" dirty="0" err="1" smtClean="0">
                <a:ea typeface="ＭＳ Ｐゴシック" pitchFamily="34" charset="-128"/>
              </a:rPr>
              <a:t>Reg</a:t>
            </a:r>
            <a:r>
              <a:rPr lang="en-US" sz="1400" dirty="0" smtClean="0">
                <a:ea typeface="ＭＳ Ｐゴシック" pitchFamily="34" charset="-128"/>
              </a:rPr>
              <a:t>) – Art 14b (Reg.) / Art 123 (2) (Dir.) ]</a:t>
            </a:r>
            <a:endParaRPr lang="en-US" sz="1400" dirty="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898525" lvl="2" indent="-182563" eaLnBrk="1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700" dirty="0" smtClean="0">
                <a:ea typeface="ＭＳ Ｐゴシック" pitchFamily="34" charset="-128"/>
              </a:rPr>
              <a:t>Art 23 (</a:t>
            </a:r>
            <a:r>
              <a:rPr lang="en-US" sz="1700" dirty="0" err="1" smtClean="0">
                <a:ea typeface="ＭＳ Ｐゴシック" pitchFamily="34" charset="-128"/>
              </a:rPr>
              <a:t>Reg</a:t>
            </a:r>
            <a:r>
              <a:rPr lang="en-US" sz="1700" dirty="0" smtClean="0">
                <a:ea typeface="ＭＳ Ｐゴシック" pitchFamily="34" charset="-128"/>
              </a:rPr>
              <a:t>) (c)-(d)</a:t>
            </a:r>
          </a:p>
          <a:p>
            <a:pPr marL="1165225" lvl="2" indent="-182563" eaLnBrk="1" hangingPunct="1">
              <a:lnSpc>
                <a:spcPct val="120000"/>
              </a:lnSpc>
              <a:spcBef>
                <a:spcPts val="0"/>
              </a:spcBef>
              <a:defRPr/>
            </a:pPr>
            <a:endParaRPr lang="en-US" sz="800" dirty="0" smtClean="0">
              <a:ea typeface="ＭＳ Ｐゴシック" pitchFamily="34" charset="-128"/>
            </a:endParaRPr>
          </a:p>
          <a:p>
            <a:pPr marL="342900"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fr-FR" sz="2700" dirty="0">
                <a:solidFill>
                  <a:srgbClr val="002060"/>
                </a:solidFill>
              </a:rPr>
              <a:t>GVP modules </a:t>
            </a:r>
            <a:r>
              <a:rPr lang="fr-FR" sz="2700" dirty="0" err="1">
                <a:solidFill>
                  <a:srgbClr val="002060"/>
                </a:solidFill>
              </a:rPr>
              <a:t>status</a:t>
            </a:r>
            <a:endParaRPr lang="en-GB" sz="2700" dirty="0">
              <a:solidFill>
                <a:srgbClr val="002060"/>
              </a:solidFill>
            </a:endParaRP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fr-FR" sz="2300" dirty="0" smtClean="0"/>
              <a:t>5 New</a:t>
            </a:r>
            <a:r>
              <a:rPr lang="fr-FR" sz="2300" dirty="0"/>
              <a:t>, </a:t>
            </a:r>
            <a:r>
              <a:rPr lang="fr-FR" sz="2300" dirty="0" smtClean="0"/>
              <a:t>3 </a:t>
            </a:r>
            <a:r>
              <a:rPr lang="fr-FR" sz="2300" dirty="0" err="1" smtClean="0"/>
              <a:t>Revised</a:t>
            </a:r>
            <a:r>
              <a:rPr lang="fr-FR" sz="2300" dirty="0"/>
              <a:t>, </a:t>
            </a:r>
            <a:r>
              <a:rPr lang="fr-FR" sz="2300" dirty="0" smtClean="0"/>
              <a:t>3 </a:t>
            </a:r>
            <a:r>
              <a:rPr lang="fr-FR" sz="2300" dirty="0" err="1" smtClean="0"/>
              <a:t>Expected</a:t>
            </a:r>
            <a:endParaRPr lang="en-US" sz="2300" dirty="0"/>
          </a:p>
          <a:p>
            <a:pPr marL="820738" lvl="1" indent="-28575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1600" dirty="0"/>
          </a:p>
          <a:p>
            <a:pPr marL="342900"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700" dirty="0">
                <a:solidFill>
                  <a:srgbClr val="002060"/>
                </a:solidFill>
              </a:rPr>
              <a:t>Implementing Regulation 198/2013 on black symbol </a:t>
            </a:r>
            <a:r>
              <a:rPr lang="en-US" sz="2700" dirty="0">
                <a:solidFill>
                  <a:srgbClr val="002060"/>
                </a:solidFill>
              </a:rPr>
              <a:t>of 7 March 2013</a:t>
            </a:r>
            <a:endParaRPr lang="en-GB" sz="2700" dirty="0">
              <a:solidFill>
                <a:srgbClr val="002060"/>
              </a:solidFill>
            </a:endParaRP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300" dirty="0"/>
              <a:t>Adopt black symbol (▼) to identify medicinal products that are subject to additional </a:t>
            </a:r>
            <a:r>
              <a:rPr lang="en-US" sz="2300" dirty="0" smtClean="0"/>
              <a:t>monitoring</a:t>
            </a: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800" dirty="0" smtClean="0">
              <a:ea typeface="ＭＳ Ｐゴシック" pitchFamily="34" charset="-128"/>
            </a:endParaRPr>
          </a:p>
          <a:p>
            <a:pPr marL="342900"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700" dirty="0">
                <a:solidFill>
                  <a:srgbClr val="002060"/>
                </a:solidFill>
              </a:rPr>
              <a:t>PAES</a:t>
            </a: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2200" dirty="0"/>
              <a:t>Delegated act on PAES - Public consultation conducted from Nov. 2012 till Feb. 2013</a:t>
            </a:r>
          </a:p>
          <a:p>
            <a:pPr marL="546100" lvl="1" indent="-1825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GB" sz="2200" dirty="0"/>
          </a:p>
          <a:p>
            <a:pPr marL="342900" lvl="1" eaLnBrk="0" fontAlgn="base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C6A36A"/>
              </a:buClr>
              <a:buSzPct val="100000"/>
              <a:buFont typeface="Verdana" pitchFamily="34" charset="0"/>
              <a:buChar char="●"/>
              <a:defRPr/>
            </a:pPr>
            <a:r>
              <a:rPr lang="en-GB" sz="2700" dirty="0">
                <a:solidFill>
                  <a:srgbClr val="002060"/>
                </a:solidFill>
              </a:rPr>
              <a:t>Future PV fees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547688" cy="270589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2161" tIns="26737776" rIns="161874" anchor="ctr">
            <a:spAutoFit/>
          </a:bodyPr>
          <a:lstStyle/>
          <a:p>
            <a:pPr eaLnBrk="0" hangingPunct="0"/>
            <a:r>
              <a:rPr lang="fr-FR"/>
              <a:t> 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0" y="0"/>
            <a:ext cx="547688" cy="270589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2161" tIns="26737776" rIns="161874" anchor="ctr">
            <a:spAutoFit/>
          </a:bodyPr>
          <a:lstStyle/>
          <a:p>
            <a:pPr eaLnBrk="0" hangingPunct="0"/>
            <a:r>
              <a:rPr lang="fr-FR"/>
              <a:t> 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0" y="0"/>
            <a:ext cx="547688" cy="27608213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2161" tIns="26737776" rIns="161874" anchor="ctr">
            <a:spAutoFit/>
          </a:bodyPr>
          <a:lstStyle/>
          <a:p>
            <a:pPr eaLnBrk="0" hangingPunct="0"/>
            <a:r>
              <a:rPr lang="fr-FR"/>
              <a:t> 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0" y="0"/>
            <a:ext cx="627063" cy="275177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22161" tIns="26737776" rIns="161874" anchor="ctr">
            <a:spAutoFit/>
          </a:bodyPr>
          <a:lstStyle/>
          <a:p>
            <a:pPr eaLnBrk="0" hangingPunct="0"/>
            <a:endParaRPr lang="fr-FR"/>
          </a:p>
          <a:p>
            <a:pPr eaLnBrk="0" hangingPunct="0">
              <a:buFontTx/>
              <a:buChar char="•"/>
            </a:pPr>
            <a:r>
              <a:rPr lang="fr-FR"/>
              <a:t> </a:t>
            </a:r>
            <a:endParaRPr lang="fr-FR" sz="800" i="1">
              <a:solidFill>
                <a:srgbClr val="303030"/>
              </a:solidFill>
            </a:endParaRPr>
          </a:p>
          <a:p>
            <a:pPr eaLnBrk="0" hangingPunct="0">
              <a:buFontTx/>
              <a:buChar char="•"/>
            </a:pPr>
            <a:r>
              <a:rPr lang="fr-FR" sz="600"/>
              <a:t> </a:t>
            </a:r>
            <a:endParaRPr lang="fr-FR" sz="800" i="1">
              <a:solidFill>
                <a:srgbClr val="303030"/>
              </a:solidFill>
            </a:endParaRPr>
          </a:p>
          <a:p>
            <a:pPr eaLnBrk="0" hangingPunct="0">
              <a:buFontTx/>
              <a:buChar char="•"/>
            </a:pPr>
            <a:r>
              <a:rPr lang="fr-FR" sz="600"/>
              <a:t>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292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Personnalisé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7030A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10713</TotalTime>
  <Words>6588</Words>
  <Application>Microsoft Office PowerPoint</Application>
  <PresentationFormat>Экран (4:3)</PresentationFormat>
  <Paragraphs>1149</Paragraphs>
  <Slides>51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Clarté</vt:lpstr>
      <vt:lpstr>Слайд 1</vt:lpstr>
      <vt:lpstr>Слайд 2</vt:lpstr>
      <vt:lpstr>Regulatory Network  Key European Authorities in PV</vt:lpstr>
      <vt:lpstr>Agenda</vt:lpstr>
      <vt:lpstr>EU PL – Regulatory Implementation status</vt:lpstr>
      <vt:lpstr>EU Pharmacovigilance Legislation</vt:lpstr>
      <vt:lpstr>Directive 2010/84/EU Transposition  in Member States</vt:lpstr>
      <vt:lpstr>EU PV legislation status</vt:lpstr>
      <vt:lpstr>Updates to the PV legislation since July 2012</vt:lpstr>
      <vt:lpstr>EU NPL – Overview and industry challenges</vt:lpstr>
      <vt:lpstr>Major Regulatory Milestones </vt:lpstr>
      <vt:lpstr>Transparency and Communication</vt:lpstr>
      <vt:lpstr>PRAC (PV Risk Assessment Committee) </vt:lpstr>
      <vt:lpstr>PRAC - Responsibilities</vt:lpstr>
      <vt:lpstr>PRAC - Composition</vt:lpstr>
      <vt:lpstr>PRAC Recommendations – Process Flow </vt:lpstr>
      <vt:lpstr>PRAC - Volume of main activities [July 2012 July 2013]</vt:lpstr>
      <vt:lpstr>Referral procedures A new pan-European assessment of safety issues</vt:lpstr>
      <vt:lpstr>Слайд 19</vt:lpstr>
      <vt:lpstr>Post Authorisation Studies (PAS) Non-Interventional Studies (NIS)</vt:lpstr>
      <vt:lpstr>Patient Support Programs (PSP) / Market Research (MR)</vt:lpstr>
      <vt:lpstr>Слайд 22</vt:lpstr>
      <vt:lpstr>PRAC - Signal management process</vt:lpstr>
      <vt:lpstr>PRAC - Signal / Recommendations</vt:lpstr>
      <vt:lpstr>Слайд 25</vt:lpstr>
      <vt:lpstr>EU Renewals  Addendum to Clinical Overview</vt:lpstr>
      <vt:lpstr>Post-Authorisation Safety Study (PASS)</vt:lpstr>
      <vt:lpstr>Post-Authorisation Efficacy Studies (PAESs) Objectives</vt:lpstr>
      <vt:lpstr>Risk Management Plan (RMP)</vt:lpstr>
      <vt:lpstr>Product Information change:  Additional Monitoring scheme</vt:lpstr>
      <vt:lpstr>MAH Notification of MA events status  Transparency increased  Art 23a (Dir) / Art 13a (Reg) – Art 123 (2) (Dir.) / Art 14b (Reg.) </vt:lpstr>
      <vt:lpstr>“Article 57” – xEVMPD Extended EudraVigilance Medicinal Product Dictionary</vt:lpstr>
      <vt:lpstr>Pharmacovigilance System Master file (PSMF)</vt:lpstr>
      <vt:lpstr>The QPPV role: Regulatory background European Legislation [DIR Art 104(3)(a)] </vt:lpstr>
      <vt:lpstr>QPPV oversight = The QPPV should know everything (1)</vt:lpstr>
      <vt:lpstr>QPPV oversight = The QPPV should know everything (2)</vt:lpstr>
      <vt:lpstr>QPPV oversight = The QPPV should know everything (3)</vt:lpstr>
      <vt:lpstr>QPPV oversight = PV System compliance and quality</vt:lpstr>
      <vt:lpstr>Fees for PharmacoVigilance</vt:lpstr>
      <vt:lpstr>Conclusion (1)</vt:lpstr>
      <vt:lpstr>Conclusion (2)</vt:lpstr>
      <vt:lpstr>Legislative texts</vt:lpstr>
      <vt:lpstr>Good PharmacoVigilance Practices (GVP) </vt:lpstr>
      <vt:lpstr>Latest news since last meeting –  GVP module update</vt:lpstr>
      <vt:lpstr>Regulatory and procedural guidelines</vt:lpstr>
      <vt:lpstr>EU PV  REFERENCETEXTS</vt:lpstr>
      <vt:lpstr>Regulatory and procedural guidelines</vt:lpstr>
      <vt:lpstr>Regulatory and procedural guidelines</vt:lpstr>
      <vt:lpstr>Regulatory and procedural guidelines</vt:lpstr>
      <vt:lpstr>EMA Information &amp; Communication</vt:lpstr>
      <vt:lpstr>Слайд 51</vt:lpstr>
    </vt:vector>
  </TitlesOfParts>
  <Company>Sanofi Aventis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Bourdin, Beatrice R&amp;D/FR</dc:creator>
  <cp:lastModifiedBy>Masters Trade</cp:lastModifiedBy>
  <cp:revision>178</cp:revision>
  <cp:lastPrinted>2014-03-12T17:41:27Z</cp:lastPrinted>
  <dcterms:created xsi:type="dcterms:W3CDTF">2013-09-10T09:03:41Z</dcterms:created>
  <dcterms:modified xsi:type="dcterms:W3CDTF">2014-04-16T13:54:45Z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2129626025</vt:i4>
  </property>
  <property fmtid="{D5CDD505-2E9C-101B-9397-08002B2CF9AE}" pid="3" name="_NewReviewCycle">
    <vt:lpwstr/>
  </property>
  <property fmtid="{D5CDD505-2E9C-101B-9397-08002B2CF9AE}" pid="4" name="_EmailSubject">
    <vt:lpwstr>Срочно!</vt:lpwstr>
  </property>
  <property fmtid="{D5CDD505-2E9C-101B-9397-08002B2CF9AE}" pid="5" name="_AuthorEmail">
    <vt:lpwstr>Olga.Minyakova@sanofi.com</vt:lpwstr>
  </property>
  <property fmtid="{D5CDD505-2E9C-101B-9397-08002B2CF9AE}" pid="6" name="_AuthorEmailDisplayName">
    <vt:lpwstr>Minyakova, Olga PH/KZ</vt:lpwstr>
  </property>
  <property fmtid="{D5CDD505-2E9C-101B-9397-08002B2CF9AE}" pid="7" name="_PreviousAdHocReviewCycleID">
    <vt:i4>-237154815</vt:i4>
  </property>
</Properties>
</file>