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tags/tag5.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tags/tag2.xml" ContentType="application/vnd.openxmlformats-officedocument.presentationml.tags+xml"/>
  <Default Extension="wmf" ContentType="image/x-wmf"/>
  <Default Extension="xls" ContentType="application/vnd.ms-excel"/>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8" r:id="rId5"/>
    <p:sldMasterId id="2147483711" r:id="rId6"/>
    <p:sldMasterId id="2147483727" r:id="rId7"/>
    <p:sldMasterId id="2147483739" r:id="rId8"/>
    <p:sldMasterId id="2147483752" r:id="rId9"/>
    <p:sldMasterId id="2147483773" r:id="rId10"/>
  </p:sldMasterIdLst>
  <p:notesMasterIdLst>
    <p:notesMasterId r:id="rId57"/>
  </p:notesMasterIdLst>
  <p:sldIdLst>
    <p:sldId id="256" r:id="rId11"/>
    <p:sldId id="257" r:id="rId12"/>
    <p:sldId id="282" r:id="rId13"/>
    <p:sldId id="283" r:id="rId14"/>
    <p:sldId id="284" r:id="rId15"/>
    <p:sldId id="285" r:id="rId16"/>
    <p:sldId id="296" r:id="rId17"/>
    <p:sldId id="297" r:id="rId18"/>
    <p:sldId id="258" r:id="rId19"/>
    <p:sldId id="259" r:id="rId20"/>
    <p:sldId id="260" r:id="rId21"/>
    <p:sldId id="261" r:id="rId22"/>
    <p:sldId id="262" r:id="rId23"/>
    <p:sldId id="298" r:id="rId24"/>
    <p:sldId id="263" r:id="rId25"/>
    <p:sldId id="264" r:id="rId26"/>
    <p:sldId id="265" r:id="rId27"/>
    <p:sldId id="266" r:id="rId28"/>
    <p:sldId id="268" r:id="rId29"/>
    <p:sldId id="281" r:id="rId30"/>
    <p:sldId id="274" r:id="rId31"/>
    <p:sldId id="269" r:id="rId32"/>
    <p:sldId id="270" r:id="rId33"/>
    <p:sldId id="271" r:id="rId34"/>
    <p:sldId id="272" r:id="rId35"/>
    <p:sldId id="273" r:id="rId36"/>
    <p:sldId id="275" r:id="rId37"/>
    <p:sldId id="287" r:id="rId38"/>
    <p:sldId id="288" r:id="rId39"/>
    <p:sldId id="289" r:id="rId40"/>
    <p:sldId id="290" r:id="rId41"/>
    <p:sldId id="291" r:id="rId42"/>
    <p:sldId id="292" r:id="rId43"/>
    <p:sldId id="293" r:id="rId44"/>
    <p:sldId id="294" r:id="rId45"/>
    <p:sldId id="299" r:id="rId46"/>
    <p:sldId id="300" r:id="rId47"/>
    <p:sldId id="295" r:id="rId48"/>
    <p:sldId id="301" r:id="rId49"/>
    <p:sldId id="302" r:id="rId50"/>
    <p:sldId id="303" r:id="rId51"/>
    <p:sldId id="279" r:id="rId52"/>
    <p:sldId id="280" r:id="rId53"/>
    <p:sldId id="278" r:id="rId54"/>
    <p:sldId id="276" r:id="rId55"/>
    <p:sldId id="277" r:id="rId5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85" autoAdjust="0"/>
  </p:normalViewPr>
  <p:slideViewPr>
    <p:cSldViewPr>
      <p:cViewPr varScale="1">
        <p:scale>
          <a:sx n="49" d="100"/>
          <a:sy n="49" d="100"/>
        </p:scale>
        <p:origin x="-10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1206008\Desktop\CT-P13%20DSMB\&#53685;&#54633;%20&#47928;&#49436;1.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plotArea>
      <c:layout/>
      <c:barChart>
        <c:barDir val="bar"/>
        <c:grouping val="stacked"/>
        <c:ser>
          <c:idx val="0"/>
          <c:order val="0"/>
          <c:tx>
            <c:strRef>
              <c:f>TEAE!$C$2</c:f>
              <c:strCache>
                <c:ptCount val="1"/>
                <c:pt idx="0">
                  <c:v>Remsima</c:v>
                </c:pt>
              </c:strCache>
            </c:strRef>
          </c:tx>
          <c:spPr>
            <a:solidFill>
              <a:srgbClr val="7D7D7D"/>
            </a:solidFill>
            <a:ln>
              <a:solidFill>
                <a:srgbClr val="000000"/>
              </a:solidFill>
            </a:ln>
          </c:spPr>
          <c:cat>
            <c:strRef>
              <c:f>TEAE!$B$3:$B$19</c:f>
              <c:strCache>
                <c:ptCount val="17"/>
                <c:pt idx="0">
                  <c:v>Bacteriuria</c:v>
                </c:pt>
                <c:pt idx="1">
                  <c:v>Bronchitis</c:v>
                </c:pt>
                <c:pt idx="2">
                  <c:v>Cervicitis</c:v>
                </c:pt>
                <c:pt idx="3">
                  <c:v>Herpes simplex</c:v>
                </c:pt>
                <c:pt idx="4">
                  <c:v>Influenza</c:v>
                </c:pt>
                <c:pt idx="5">
                  <c:v>Latent tuberculosis</c:v>
                </c:pt>
                <c:pt idx="6">
                  <c:v>Nasopharyngitis</c:v>
                </c:pt>
                <c:pt idx="7">
                  <c:v>Oral herpes</c:v>
                </c:pt>
                <c:pt idx="8">
                  <c:v>Pharyngitis</c:v>
                </c:pt>
                <c:pt idx="9">
                  <c:v>Respiratory tract infection</c:v>
                </c:pt>
                <c:pt idx="10">
                  <c:v>Rhinitis</c:v>
                </c:pt>
                <c:pt idx="11">
                  <c:v>Sinusitis</c:v>
                </c:pt>
                <c:pt idx="12">
                  <c:v>Tinea pedis</c:v>
                </c:pt>
                <c:pt idx="13">
                  <c:v>Tonsillitis</c:v>
                </c:pt>
                <c:pt idx="14">
                  <c:v>Upper respiratory tract infection</c:v>
                </c:pt>
                <c:pt idx="15">
                  <c:v>Urinary tract infection</c:v>
                </c:pt>
                <c:pt idx="16">
                  <c:v>Viral upper respiratory tract infection</c:v>
                </c:pt>
              </c:strCache>
            </c:strRef>
          </c:cat>
          <c:val>
            <c:numRef>
              <c:f>TEAE!$C$3:$C$19</c:f>
              <c:numCache>
                <c:formatCode>General</c:formatCode>
                <c:ptCount val="17"/>
                <c:pt idx="0">
                  <c:v>-1</c:v>
                </c:pt>
                <c:pt idx="1">
                  <c:v>-2</c:v>
                </c:pt>
                <c:pt idx="2">
                  <c:v>0</c:v>
                </c:pt>
                <c:pt idx="3">
                  <c:v>-2</c:v>
                </c:pt>
                <c:pt idx="4">
                  <c:v>-2</c:v>
                </c:pt>
                <c:pt idx="5">
                  <c:v>-10</c:v>
                </c:pt>
                <c:pt idx="6">
                  <c:v>-12</c:v>
                </c:pt>
                <c:pt idx="7">
                  <c:v>-1</c:v>
                </c:pt>
                <c:pt idx="8">
                  <c:v>-4</c:v>
                </c:pt>
                <c:pt idx="9">
                  <c:v>-2</c:v>
                </c:pt>
                <c:pt idx="10">
                  <c:v>-1</c:v>
                </c:pt>
                <c:pt idx="11">
                  <c:v>-4</c:v>
                </c:pt>
                <c:pt idx="12">
                  <c:v>-2</c:v>
                </c:pt>
                <c:pt idx="13">
                  <c:v>0</c:v>
                </c:pt>
                <c:pt idx="14">
                  <c:v>-10</c:v>
                </c:pt>
                <c:pt idx="15">
                  <c:v>-8</c:v>
                </c:pt>
                <c:pt idx="16">
                  <c:v>-2</c:v>
                </c:pt>
              </c:numCache>
            </c:numRef>
          </c:val>
        </c:ser>
        <c:ser>
          <c:idx val="1"/>
          <c:order val="1"/>
          <c:tx>
            <c:strRef>
              <c:f>TEAE!$D$2</c:f>
              <c:strCache>
                <c:ptCount val="1"/>
                <c:pt idx="0">
                  <c:v>Reference drug</c:v>
                </c:pt>
              </c:strCache>
            </c:strRef>
          </c:tx>
          <c:spPr>
            <a:solidFill>
              <a:srgbClr val="FFFFFF">
                <a:lumMod val="75000"/>
              </a:srgbClr>
            </a:solidFill>
            <a:ln>
              <a:solidFill>
                <a:srgbClr val="000000"/>
              </a:solidFill>
            </a:ln>
          </c:spPr>
          <c:cat>
            <c:strRef>
              <c:f>TEAE!$B$3:$B$19</c:f>
              <c:strCache>
                <c:ptCount val="17"/>
                <c:pt idx="0">
                  <c:v>Bacteriuria</c:v>
                </c:pt>
                <c:pt idx="1">
                  <c:v>Bronchitis</c:v>
                </c:pt>
                <c:pt idx="2">
                  <c:v>Cervicitis</c:v>
                </c:pt>
                <c:pt idx="3">
                  <c:v>Herpes simplex</c:v>
                </c:pt>
                <c:pt idx="4">
                  <c:v>Influenza</c:v>
                </c:pt>
                <c:pt idx="5">
                  <c:v>Latent tuberculosis</c:v>
                </c:pt>
                <c:pt idx="6">
                  <c:v>Nasopharyngitis</c:v>
                </c:pt>
                <c:pt idx="7">
                  <c:v>Oral herpes</c:v>
                </c:pt>
                <c:pt idx="8">
                  <c:v>Pharyngitis</c:v>
                </c:pt>
                <c:pt idx="9">
                  <c:v>Respiratory tract infection</c:v>
                </c:pt>
                <c:pt idx="10">
                  <c:v>Rhinitis</c:v>
                </c:pt>
                <c:pt idx="11">
                  <c:v>Sinusitis</c:v>
                </c:pt>
                <c:pt idx="12">
                  <c:v>Tinea pedis</c:v>
                </c:pt>
                <c:pt idx="13">
                  <c:v>Tonsillitis</c:v>
                </c:pt>
                <c:pt idx="14">
                  <c:v>Upper respiratory tract infection</c:v>
                </c:pt>
                <c:pt idx="15">
                  <c:v>Urinary tract infection</c:v>
                </c:pt>
                <c:pt idx="16">
                  <c:v>Viral upper respiratory tract infection</c:v>
                </c:pt>
              </c:strCache>
            </c:strRef>
          </c:cat>
          <c:val>
            <c:numRef>
              <c:f>TEAE!$D$3:$D$19</c:f>
              <c:numCache>
                <c:formatCode>General</c:formatCode>
                <c:ptCount val="17"/>
                <c:pt idx="0">
                  <c:v>3</c:v>
                </c:pt>
                <c:pt idx="1">
                  <c:v>4</c:v>
                </c:pt>
                <c:pt idx="2">
                  <c:v>2</c:v>
                </c:pt>
                <c:pt idx="3">
                  <c:v>1</c:v>
                </c:pt>
                <c:pt idx="4">
                  <c:v>6</c:v>
                </c:pt>
                <c:pt idx="5">
                  <c:v>5</c:v>
                </c:pt>
                <c:pt idx="6">
                  <c:v>10</c:v>
                </c:pt>
                <c:pt idx="7">
                  <c:v>2</c:v>
                </c:pt>
                <c:pt idx="8">
                  <c:v>7</c:v>
                </c:pt>
                <c:pt idx="9">
                  <c:v>0</c:v>
                </c:pt>
                <c:pt idx="10">
                  <c:v>2</c:v>
                </c:pt>
                <c:pt idx="11">
                  <c:v>2</c:v>
                </c:pt>
                <c:pt idx="12">
                  <c:v>1</c:v>
                </c:pt>
                <c:pt idx="13">
                  <c:v>2</c:v>
                </c:pt>
                <c:pt idx="14">
                  <c:v>13</c:v>
                </c:pt>
                <c:pt idx="15">
                  <c:v>1</c:v>
                </c:pt>
                <c:pt idx="16">
                  <c:v>1</c:v>
                </c:pt>
              </c:numCache>
            </c:numRef>
          </c:val>
        </c:ser>
        <c:overlap val="100"/>
        <c:axId val="119727232"/>
        <c:axId val="119728768"/>
      </c:barChart>
      <c:catAx>
        <c:axId val="119727232"/>
        <c:scaling>
          <c:orientation val="minMax"/>
        </c:scaling>
        <c:axPos val="l"/>
        <c:tickLblPos val="low"/>
        <c:txPr>
          <a:bodyPr/>
          <a:lstStyle/>
          <a:p>
            <a:pPr>
              <a:defRPr lang="en-US" sz="1050" b="1">
                <a:latin typeface="Microsoft Sans Serif"/>
                <a:cs typeface="Microsoft Sans Serif"/>
              </a:defRPr>
            </a:pPr>
            <a:endParaRPr lang="ru-RU"/>
          </a:p>
        </c:txPr>
        <c:crossAx val="119728768"/>
        <c:crosses val="autoZero"/>
        <c:auto val="1"/>
        <c:lblAlgn val="ctr"/>
        <c:lblOffset val="100"/>
        <c:tickLblSkip val="1"/>
      </c:catAx>
      <c:valAx>
        <c:axId val="119728768"/>
        <c:scaling>
          <c:orientation val="minMax"/>
        </c:scaling>
        <c:axPos val="b"/>
        <c:title>
          <c:tx>
            <c:rich>
              <a:bodyPr/>
              <a:lstStyle/>
              <a:p>
                <a:pPr>
                  <a:defRPr lang="en-US" sz="1050">
                    <a:latin typeface="Microsoft Sans Serif"/>
                    <a:cs typeface="Microsoft Sans Serif"/>
                  </a:defRPr>
                </a:pPr>
                <a:r>
                  <a:rPr lang="en-US" altLang="ko-KR" sz="1050">
                    <a:latin typeface="Microsoft Sans Serif"/>
                    <a:cs typeface="Microsoft Sans Serif"/>
                  </a:rPr>
                  <a:t>Number</a:t>
                </a:r>
                <a:r>
                  <a:rPr lang="en-US" altLang="ko-KR" sz="1050" baseline="0">
                    <a:latin typeface="Microsoft Sans Serif"/>
                    <a:cs typeface="Microsoft Sans Serif"/>
                  </a:rPr>
                  <a:t> of Events</a:t>
                </a:r>
                <a:endParaRPr lang="ko-KR" altLang="en-US" sz="1050">
                  <a:latin typeface="Microsoft Sans Serif"/>
                  <a:cs typeface="Microsoft Sans Serif"/>
                </a:endParaRPr>
              </a:p>
            </c:rich>
          </c:tx>
        </c:title>
        <c:numFmt formatCode="General" sourceLinked="1"/>
        <c:tickLblPos val="nextTo"/>
        <c:spPr>
          <a:ln>
            <a:solidFill>
              <a:srgbClr val="000000"/>
            </a:solidFill>
          </a:ln>
        </c:spPr>
        <c:txPr>
          <a:bodyPr/>
          <a:lstStyle/>
          <a:p>
            <a:pPr>
              <a:defRPr lang="en-US"/>
            </a:pPr>
            <a:endParaRPr lang="ru-RU"/>
          </a:p>
        </c:txPr>
        <c:crossAx val="119727232"/>
        <c:crosses val="autoZero"/>
        <c:crossBetween val="between"/>
      </c:valAx>
    </c:plotArea>
    <c:plotVisOnly val="1"/>
    <c:dispBlanksAs val="gap"/>
  </c:chart>
  <c:spPr>
    <a:solidFill>
      <a:schemeClr val="bg1"/>
    </a:solidFill>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9A8F5D0-8BD3-45C5-BD82-09FF3FF3769D}" type="datetimeFigureOut">
              <a:rPr lang="ru-RU"/>
              <a:pPr>
                <a:defRPr/>
              </a:pPr>
              <a:t>16.04.2014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68FB412-9E4D-4DC4-B2D1-28356082E94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r>
              <a:rPr lang="en-US" sz="600" smtClean="0"/>
              <a:t>ALPHEON (Biopartners)</a:t>
            </a:r>
            <a:r>
              <a:rPr lang="en-US" sz="600" baseline="30000" smtClean="0"/>
              <a:t> </a:t>
            </a:r>
            <a:r>
              <a:rPr lang="en-US" sz="600" smtClean="0"/>
              <a:t> (</a:t>
            </a:r>
            <a:r>
              <a:rPr lang="en-US" sz="600" smtClean="0">
                <a:solidFill>
                  <a:srgbClr val="000000"/>
                </a:solidFill>
              </a:rPr>
              <a:t>EMEA Q&amp;A. June 2006; EMEA/190896/2006)</a:t>
            </a:r>
            <a:endParaRPr lang="en-US" sz="600" baseline="30000" smtClean="0"/>
          </a:p>
          <a:p>
            <a:pPr>
              <a:lnSpc>
                <a:spcPct val="80000"/>
              </a:lnSpc>
              <a:spcBef>
                <a:spcPct val="0"/>
              </a:spcBef>
              <a:buFontTx/>
              <a:buChar char="•"/>
            </a:pPr>
            <a:r>
              <a:rPr lang="en-US" sz="600" smtClean="0"/>
              <a:t>Production and assays to evaluate immunogenicity were </a:t>
            </a:r>
            <a:r>
              <a:rPr lang="en-US" sz="600" b="1" smtClean="0"/>
              <a:t>not validated</a:t>
            </a:r>
            <a:r>
              <a:rPr lang="en-US" sz="600" smtClean="0"/>
              <a:t>. Differences in </a:t>
            </a:r>
            <a:r>
              <a:rPr lang="en-US" sz="600" b="1" smtClean="0"/>
              <a:t>impurities</a:t>
            </a:r>
            <a:r>
              <a:rPr lang="en-US" sz="600" smtClean="0"/>
              <a:t> (relative to the reference biologic) were found in the biosimilar, as well as a </a:t>
            </a:r>
            <a:r>
              <a:rPr lang="en-US" sz="600" b="1" smtClean="0"/>
              <a:t>higher incidence of relapse and adverse events</a:t>
            </a:r>
            <a:r>
              <a:rPr lang="en-US" sz="600" smtClean="0"/>
              <a:t> in patients treated with ALPHEON. Resulted in </a:t>
            </a:r>
            <a:r>
              <a:rPr lang="en-US" sz="600" b="1" smtClean="0"/>
              <a:t>refusal of the marketing authorization of the biosimilar.</a:t>
            </a:r>
          </a:p>
          <a:p>
            <a:pPr>
              <a:lnSpc>
                <a:spcPct val="80000"/>
              </a:lnSpc>
              <a:spcBef>
                <a:spcPct val="0"/>
              </a:spcBef>
            </a:pPr>
            <a:endParaRPr lang="en-US" sz="600" smtClean="0"/>
          </a:p>
          <a:p>
            <a:pPr>
              <a:lnSpc>
                <a:spcPct val="80000"/>
              </a:lnSpc>
              <a:spcBef>
                <a:spcPct val="0"/>
              </a:spcBef>
            </a:pPr>
            <a:r>
              <a:rPr lang="en-US" sz="600" smtClean="0"/>
              <a:t>VALTROPIN (EMEA Statement May 2012-EMA/356690/2012)</a:t>
            </a:r>
          </a:p>
          <a:p>
            <a:pPr>
              <a:lnSpc>
                <a:spcPct val="80000"/>
              </a:lnSpc>
              <a:spcBef>
                <a:spcPct val="0"/>
              </a:spcBef>
              <a:buFontTx/>
              <a:buChar char="•"/>
            </a:pPr>
            <a:r>
              <a:rPr lang="en-US" sz="600" b="1" smtClean="0"/>
              <a:t>Voluntary withdrawal for commercial reasons</a:t>
            </a:r>
            <a:r>
              <a:rPr lang="en-US" sz="600" smtClean="0"/>
              <a:t>. Valtropin was not marketed in any EU country.</a:t>
            </a:r>
          </a:p>
          <a:p>
            <a:pPr>
              <a:lnSpc>
                <a:spcPct val="80000"/>
              </a:lnSpc>
              <a:spcBef>
                <a:spcPct val="0"/>
              </a:spcBef>
            </a:pPr>
            <a:endParaRPr lang="en-US" sz="600" smtClean="0"/>
          </a:p>
          <a:p>
            <a:pPr>
              <a:lnSpc>
                <a:spcPct val="80000"/>
              </a:lnSpc>
              <a:spcBef>
                <a:spcPct val="0"/>
              </a:spcBef>
            </a:pPr>
            <a:r>
              <a:rPr lang="en-US" sz="600" smtClean="0"/>
              <a:t>EPOSTIM (Reliance GeneMedix) (EMA press release Apr 2011-EMA/271900/2011; EMA Q&amp;A Apr 2011-EMA/287731/2011)</a:t>
            </a:r>
          </a:p>
          <a:p>
            <a:pPr>
              <a:lnSpc>
                <a:spcPct val="80000"/>
              </a:lnSpc>
              <a:spcBef>
                <a:spcPct val="0"/>
              </a:spcBef>
              <a:buFontTx/>
              <a:buChar char="•"/>
            </a:pPr>
            <a:r>
              <a:rPr lang="en-US" sz="600" smtClean="0"/>
              <a:t>On 15 March 2011, Reliance GeneMedix Plc officially notified the Committee for Medicinal Products for Human Use (CHMP) that it </a:t>
            </a:r>
            <a:r>
              <a:rPr lang="en-US" sz="600" b="1" smtClean="0"/>
              <a:t>wishes to withdraw its application for a marketing authorisation</a:t>
            </a:r>
            <a:r>
              <a:rPr lang="en-US" sz="600" smtClean="0"/>
              <a:t> for Epostim to be used to treat anaemia and stimulate red blood cell production. The company stated that its </a:t>
            </a:r>
            <a:r>
              <a:rPr lang="en-US" sz="600" b="1" smtClean="0"/>
              <a:t>decision to withdraw the application was based on its inability to address the CHMP’s request to provide additional data within the timeframe allowed in the centralised procedure.</a:t>
            </a:r>
          </a:p>
          <a:p>
            <a:pPr>
              <a:lnSpc>
                <a:spcPct val="80000"/>
              </a:lnSpc>
              <a:spcBef>
                <a:spcPct val="0"/>
              </a:spcBef>
            </a:pPr>
            <a:endParaRPr lang="en-US" sz="600" smtClean="0"/>
          </a:p>
          <a:p>
            <a:pPr>
              <a:lnSpc>
                <a:spcPct val="80000"/>
              </a:lnSpc>
              <a:spcBef>
                <a:spcPct val="0"/>
              </a:spcBef>
            </a:pPr>
            <a:r>
              <a:rPr lang="en-US" sz="600" smtClean="0"/>
              <a:t>FILGRASTIM RATIOPHARM (EPAR 2011; EMA Statement May 2011-EMA/348290/2011) AND VALTROPIN (EMEA Statement May 2012-EMA/356690/2012)</a:t>
            </a:r>
          </a:p>
          <a:p>
            <a:pPr>
              <a:lnSpc>
                <a:spcPct val="80000"/>
              </a:lnSpc>
              <a:spcBef>
                <a:spcPct val="0"/>
              </a:spcBef>
              <a:buFontTx/>
              <a:buChar char="•"/>
            </a:pPr>
            <a:r>
              <a:rPr lang="en-US" sz="600" b="1" smtClean="0"/>
              <a:t>Voluntary withdrawal for commercial reasons</a:t>
            </a:r>
            <a:r>
              <a:rPr lang="en-US" sz="600" smtClean="0"/>
              <a:t>. Filgrastim Ratiopharm was not marketed in any EU country.</a:t>
            </a:r>
          </a:p>
          <a:p>
            <a:pPr>
              <a:lnSpc>
                <a:spcPct val="80000"/>
              </a:lnSpc>
              <a:spcBef>
                <a:spcPct val="0"/>
              </a:spcBef>
            </a:pPr>
            <a:endParaRPr lang="en-US" sz="600" smtClean="0"/>
          </a:p>
          <a:p>
            <a:pPr>
              <a:lnSpc>
                <a:spcPct val="80000"/>
              </a:lnSpc>
              <a:spcBef>
                <a:spcPct val="0"/>
              </a:spcBef>
            </a:pPr>
            <a:r>
              <a:rPr lang="en-US" sz="600" smtClean="0"/>
              <a:t>BIFERONEX (BioPartners) (CHMP assessment report Jul 2009; EMEA/33451/2009))</a:t>
            </a:r>
          </a:p>
          <a:p>
            <a:pPr>
              <a:lnSpc>
                <a:spcPct val="80000"/>
              </a:lnSpc>
              <a:spcBef>
                <a:spcPct val="0"/>
              </a:spcBef>
              <a:buFontTx/>
              <a:buChar char="•"/>
            </a:pPr>
            <a:r>
              <a:rPr lang="en-US" sz="600" smtClean="0"/>
              <a:t>CHMP adopted a negative opinion, recommending the </a:t>
            </a:r>
            <a:r>
              <a:rPr lang="en-US" sz="600" b="1" smtClean="0"/>
              <a:t>refusal of the marketing authorisation </a:t>
            </a:r>
            <a:r>
              <a:rPr lang="en-US" sz="600" smtClean="0"/>
              <a:t>for the medicinal product Biferonex. The Committee noted that there were </a:t>
            </a:r>
            <a:r>
              <a:rPr lang="en-US" sz="600" b="1" smtClean="0"/>
              <a:t>differences between the active substance in Biferonex and other interferon beta-containing medicines available on the market</a:t>
            </a:r>
            <a:r>
              <a:rPr lang="en-US" sz="600" smtClean="0"/>
              <a:t>. It therefore concluded that the use of published studies of these interferon beta-containing medicines to support the use of Biferonex was not justified and that </a:t>
            </a:r>
            <a:r>
              <a:rPr lang="en-US" sz="600" b="1" smtClean="0"/>
              <a:t>studies on Biferonex itself were required</a:t>
            </a:r>
            <a:r>
              <a:rPr lang="en-US" sz="600" smtClean="0"/>
              <a:t>. The CHMP was also of the opinion that the results of the </a:t>
            </a:r>
            <a:r>
              <a:rPr lang="en-US" sz="600" b="1" smtClean="0"/>
              <a:t>clinical study of Biferonex did not show enough evidence that the medicine was effective.</a:t>
            </a:r>
            <a:r>
              <a:rPr lang="en-US" sz="600" smtClean="0"/>
              <a:t> </a:t>
            </a:r>
          </a:p>
          <a:p>
            <a:pPr>
              <a:lnSpc>
                <a:spcPct val="80000"/>
              </a:lnSpc>
              <a:spcBef>
                <a:spcPct val="0"/>
              </a:spcBef>
            </a:pPr>
            <a:endParaRPr lang="en-US" sz="600" smtClean="0"/>
          </a:p>
          <a:p>
            <a:pPr>
              <a:lnSpc>
                <a:spcPct val="80000"/>
              </a:lnSpc>
              <a:spcBef>
                <a:spcPct val="0"/>
              </a:spcBef>
            </a:pPr>
            <a:r>
              <a:rPr lang="en-US" sz="600" smtClean="0"/>
              <a:t>INSULIN HUMAN RAPID MARVEL; INSULIN HUMAN LONG MARVEL; INSULIN HUMAN 30/70 MIX MARVEL (Marvel LifeSciences) (EMA Press release Nov 2012; EMA/747975/2012)</a:t>
            </a:r>
          </a:p>
          <a:p>
            <a:pPr>
              <a:lnSpc>
                <a:spcPct val="80000"/>
              </a:lnSpc>
              <a:spcBef>
                <a:spcPct val="0"/>
              </a:spcBef>
              <a:buFontTx/>
              <a:buChar char="•"/>
            </a:pPr>
            <a:r>
              <a:rPr lang="en-US" sz="600" smtClean="0"/>
              <a:t>The CHMP had formulated a list of questions to be answered by the company. </a:t>
            </a:r>
            <a:r>
              <a:rPr lang="en-US" sz="600" b="1" smtClean="0"/>
              <a:t>The application was at day 120/210 when the company withdrew</a:t>
            </a:r>
            <a:r>
              <a:rPr lang="en-US" sz="600" smtClean="0"/>
              <a:t>. The main concerns of the CHMP were that the </a:t>
            </a:r>
            <a:r>
              <a:rPr lang="en-US" sz="600" b="1" smtClean="0"/>
              <a:t>comparability of the Marvel insulins and the Humulin insulins had not been shown</a:t>
            </a:r>
            <a:r>
              <a:rPr lang="en-US" sz="600" smtClean="0"/>
              <a:t>. The CHMP was also concerned that the company had </a:t>
            </a:r>
            <a:r>
              <a:rPr lang="en-US" sz="600" b="1" smtClean="0"/>
              <a:t>not supplied enough information on how the active substance or the finished products are made, and that the processes used to make them had not been validated.</a:t>
            </a:r>
          </a:p>
          <a:p>
            <a:pPr>
              <a:lnSpc>
                <a:spcPct val="80000"/>
              </a:lnSpc>
              <a:spcBef>
                <a:spcPct val="0"/>
              </a:spcBef>
            </a:pPr>
            <a:endParaRPr lang="en-US" sz="600" smtClean="0"/>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B84F5D-4BC2-4986-AE69-CF322C248ECF}" type="slidenum">
              <a:rPr lang="en-CA">
                <a:solidFill>
                  <a:srgbClr val="000000"/>
                </a:solidFill>
              </a:rPr>
              <a:pPr fontAlgn="base">
                <a:spcBef>
                  <a:spcPct val="0"/>
                </a:spcBef>
                <a:spcAft>
                  <a:spcPct val="0"/>
                </a:spcAft>
              </a:pPr>
              <a:t>3</a:t>
            </a:fld>
            <a:endParaRPr lang="en-CA">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fr-FR" smtClean="0">
                <a:solidFill>
                  <a:srgbClr val="000000"/>
                </a:solidFill>
              </a:rPr>
              <a:t>DIFFERENTIATION Chemistry story SL</a:t>
            </a:r>
          </a:p>
        </p:txBody>
      </p:sp>
      <p:sp>
        <p:nvSpPr>
          <p:cNvPr id="14950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7A5A8521-F166-461A-8D49-83024E9FFCB7}" type="datetime1">
              <a:rPr lang="en-GB">
                <a:solidFill>
                  <a:srgbClr val="000000"/>
                </a:solidFill>
              </a:rPr>
              <a:pPr fontAlgn="base">
                <a:spcBef>
                  <a:spcPct val="0"/>
                </a:spcBef>
                <a:spcAft>
                  <a:spcPct val="0"/>
                </a:spcAft>
              </a:pPr>
              <a:t>16/04/2014</a:t>
            </a:fld>
            <a:endParaRPr lang="fr-FR">
              <a:solidFill>
                <a:srgbClr val="000000"/>
              </a:solidFill>
            </a:endParaRPr>
          </a:p>
        </p:txBody>
      </p:sp>
      <p:sp>
        <p:nvSpPr>
          <p:cNvPr id="149508"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458817-38FB-456B-B60A-6AEDCE709719}" type="slidenum">
              <a:rPr lang="fr-FR">
                <a:solidFill>
                  <a:srgbClr val="000000"/>
                </a:solidFill>
              </a:rPr>
              <a:pPr fontAlgn="base">
                <a:spcBef>
                  <a:spcPct val="0"/>
                </a:spcBef>
                <a:spcAft>
                  <a:spcPct val="0"/>
                </a:spcAft>
              </a:pPr>
              <a:t>20</a:t>
            </a:fld>
            <a:endParaRPr lang="fr-FR">
              <a:solidFill>
                <a:srgbClr val="000000"/>
              </a:solidFill>
            </a:endParaRPr>
          </a:p>
        </p:txBody>
      </p:sp>
      <p:sp>
        <p:nvSpPr>
          <p:cNvPr id="1495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done for different other biological compounds, as insulin, somatotropin hormons or even EPO, the EMEA issued a specific guideline on biosimilarity of LMWH. </a:t>
            </a:r>
          </a:p>
          <a:p>
            <a:pPr>
              <a:spcBef>
                <a:spcPct val="0"/>
              </a:spcBef>
            </a:pPr>
            <a:endParaRPr lang="en-US" smtClean="0"/>
          </a:p>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484FF1-27CE-4F75-BB41-5AEB5AEF50F8}" type="slidenum">
              <a:rPr lang="en-US">
                <a:solidFill>
                  <a:srgbClr val="000000"/>
                </a:solidFill>
              </a:rPr>
              <a:pPr fontAlgn="base">
                <a:spcBef>
                  <a:spcPct val="0"/>
                </a:spcBef>
                <a:spcAft>
                  <a:spcPct val="0"/>
                </a:spcAft>
              </a:pPr>
              <a:t>22</a:t>
            </a:fld>
            <a:endParaRPr lang="en-US">
              <a:solidFill>
                <a:srgbClr val="000000"/>
              </a:solidFill>
            </a:endParaRPr>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575DAC-126E-4C77-A22F-A191A40A7A6A}" type="slidenum">
              <a:rPr lang="en-US">
                <a:solidFill>
                  <a:srgbClr val="000000"/>
                </a:solidFill>
              </a:rPr>
              <a:pPr fontAlgn="base">
                <a:spcBef>
                  <a:spcPct val="0"/>
                </a:spcBef>
                <a:spcAft>
                  <a:spcPct val="0"/>
                </a:spcAft>
              </a:pPr>
              <a:t>23</a:t>
            </a:fld>
            <a:endParaRPr lang="en-US">
              <a:solidFill>
                <a:srgbClr val="000000"/>
              </a:solidFill>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fr-FR" smtClean="0">
                <a:solidFill>
                  <a:srgbClr val="000000"/>
                </a:solidFill>
              </a:rPr>
              <a:t>DIFFERENTIATION Chemistry story SL</a:t>
            </a:r>
          </a:p>
        </p:txBody>
      </p:sp>
      <p:sp>
        <p:nvSpPr>
          <p:cNvPr id="15257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7973B71-0CF2-495B-B2D0-129D3B36BE0B}" type="datetime1">
              <a:rPr lang="en-GB">
                <a:solidFill>
                  <a:srgbClr val="000000"/>
                </a:solidFill>
              </a:rPr>
              <a:pPr fontAlgn="base">
                <a:spcBef>
                  <a:spcPct val="0"/>
                </a:spcBef>
                <a:spcAft>
                  <a:spcPct val="0"/>
                </a:spcAft>
              </a:pPr>
              <a:t>16/04/2014</a:t>
            </a:fld>
            <a:endParaRPr lang="fr-FR">
              <a:solidFill>
                <a:srgbClr val="000000"/>
              </a:solidFill>
            </a:endParaRPr>
          </a:p>
        </p:txBody>
      </p:sp>
      <p:sp>
        <p:nvSpPr>
          <p:cNvPr id="152580"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0940D9-4EB7-4BD6-8608-3C8AEE20B0A0}" type="slidenum">
              <a:rPr lang="fr-FR">
                <a:solidFill>
                  <a:srgbClr val="000000"/>
                </a:solidFill>
              </a:rPr>
              <a:pPr fontAlgn="base">
                <a:spcBef>
                  <a:spcPct val="0"/>
                </a:spcBef>
                <a:spcAft>
                  <a:spcPct val="0"/>
                </a:spcAft>
              </a:pPr>
              <a:t>27</a:t>
            </a:fld>
            <a:endParaRPr lang="fr-FR">
              <a:solidFill>
                <a:srgbClr val="000000"/>
              </a:solidFill>
            </a:endParaRPr>
          </a:p>
        </p:txBody>
      </p:sp>
      <p:sp>
        <p:nvSpPr>
          <p:cNvPr id="1525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a:spcBef>
                <a:spcPct val="0"/>
              </a:spcBef>
            </a:pPr>
            <a:r>
              <a:rPr lang="en-US" smtClean="0"/>
              <a:t>Heparin-induced thrombocytopenia (HIT) is the most common of the known immunogenic responses to heparin. Although symptomatic HIT infrequently occurs in patients treated with LMWHs, anti-heparin/PF4 antibodies (HIT antibodies) do develop in up to 25% of treated patients. The prevalence of antibody generation is dependent on the type of LMWH, dosage, and type of patient. </a:t>
            </a:r>
          </a:p>
          <a:p>
            <a:pPr marL="228600" indent="-228600">
              <a:spcBef>
                <a:spcPct val="0"/>
              </a:spcBef>
            </a:pPr>
            <a:r>
              <a:rPr lang="en-US" altLang="ja-JP" smtClean="0"/>
              <a:t>Micro-chemical differences in the heparin molecules affect its biological activities. If compositional variations exist between an innovator and biosimilar LMWH, interactions with endogenous proteins such as platelet factor 4 (PF4) would differ, resulting in a differential immunogenic response between drugs. </a:t>
            </a:r>
            <a:endParaRPr lang="en-US" smtClean="0"/>
          </a:p>
          <a:p>
            <a:pPr marL="228600" indent="-228600">
              <a:spcBef>
                <a:spcPct val="0"/>
              </a:spcBef>
            </a:pPr>
            <a:r>
              <a:rPr lang="en-US" smtClean="0"/>
              <a:t>Preclinical comparative studies to establish immunosimilarity, are required by FDA, however they are considered not predictive enough. </a:t>
            </a:r>
          </a:p>
          <a:p>
            <a:pPr marL="228600" indent="-228600">
              <a:spcBef>
                <a:spcPct val="0"/>
              </a:spcBef>
            </a:pPr>
            <a:r>
              <a:rPr lang="en-US" smtClean="0"/>
              <a:t>Moreover these in vitro assays using plasma of HIT patients collected from different clinical assays, confirmed differences in response to HIT antibodies, across LMWHs as well as between biosimilars to the branded product. </a:t>
            </a:r>
          </a:p>
          <a:p>
            <a:pPr marL="228600" indent="-228600">
              <a:spcBef>
                <a:spcPct val="0"/>
              </a:spcBef>
            </a:pPr>
            <a:r>
              <a:rPr lang="en-US" smtClean="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5360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300"/>
              </a:spcBef>
            </a:pPr>
            <a:r>
              <a:rPr lang="de-DE" smtClean="0">
                <a:latin typeface="Arial Narrow" pitchFamily="34" charset="0"/>
                <a:ea typeface="Arial Narrow" pitchFamily="34" charset="0"/>
                <a:cs typeface="Arial Narrow" pitchFamily="34" charset="0"/>
                <a:sym typeface="Arial Narrow" pitchFamily="34" charset="0"/>
              </a:rPr>
              <a:t>From the regulatory point of view, it is recommended to conduct PK study within the current indications of reference product.</a:t>
            </a:r>
            <a:endParaRPr lang="de-DE" sz="1000" smtClean="0">
              <a:latin typeface="Arial Narrow" pitchFamily="34" charset="0"/>
              <a:ea typeface="Arial Narrow" pitchFamily="34" charset="0"/>
              <a:cs typeface="Arial Narrow" pitchFamily="34" charset="0"/>
              <a:sym typeface="Arial Narrow" pitchFamily="34" charset="0"/>
            </a:endParaRPr>
          </a:p>
          <a:p>
            <a:pPr>
              <a:spcBef>
                <a:spcPts val="300"/>
              </a:spcBef>
            </a:pPr>
            <a:r>
              <a:rPr lang="de-DE" smtClean="0">
                <a:latin typeface="Arial Narrow" pitchFamily="34" charset="0"/>
                <a:ea typeface="Arial Narrow" pitchFamily="34" charset="0"/>
                <a:cs typeface="Arial Narrow" pitchFamily="34" charset="0"/>
                <a:sym typeface="Arial Narrow" pitchFamily="34" charset="0"/>
              </a:rPr>
              <a:t>To meet this recommendation, active AS patients according to modified 1984 New York criteria were selected. Healthy volunteers were excluded since they might have different status compared to diseased patients.</a:t>
            </a:r>
          </a:p>
          <a:p>
            <a:pPr>
              <a:spcBef>
                <a:spcPts val="300"/>
              </a:spcBef>
            </a:pPr>
            <a:endParaRPr lang="de-DE" smtClean="0">
              <a:latin typeface="Arial Narrow" pitchFamily="34" charset="0"/>
              <a:ea typeface="Arial Narrow" pitchFamily="34" charset="0"/>
              <a:cs typeface="Arial Narrow" pitchFamily="34" charset="0"/>
              <a:sym typeface="Arial Narrow" pitchFamily="34" charset="0"/>
            </a:endParaRPr>
          </a:p>
          <a:p>
            <a:pPr>
              <a:spcBef>
                <a:spcPts val="300"/>
              </a:spcBef>
            </a:pPr>
            <a:r>
              <a:rPr lang="de-DE" smtClean="0">
                <a:latin typeface="Arial Narrow" pitchFamily="34" charset="0"/>
                <a:ea typeface="Arial Narrow" pitchFamily="34" charset="0"/>
                <a:cs typeface="Arial Narrow" pitchFamily="34" charset="0"/>
                <a:sym typeface="Arial Narrow" pitchFamily="34" charset="0"/>
              </a:rPr>
              <a:t>Regarding the timing of comparison in terms of PK primary endpoints, steady state at Week 30 was selected because of two reasons.</a:t>
            </a:r>
            <a:endParaRPr lang="de-DE" sz="1000" smtClean="0">
              <a:latin typeface="Arial Narrow" pitchFamily="34" charset="0"/>
              <a:ea typeface="Arial Narrow" pitchFamily="34" charset="0"/>
              <a:cs typeface="Arial Narrow" pitchFamily="34" charset="0"/>
              <a:sym typeface="Arial Narrow" pitchFamily="34" charset="0"/>
            </a:endParaRPr>
          </a:p>
          <a:p>
            <a:pPr>
              <a:spcBef>
                <a:spcPts val="300"/>
              </a:spcBef>
            </a:pPr>
            <a:r>
              <a:rPr lang="de-DE" smtClean="0">
                <a:latin typeface="Arial Narrow" pitchFamily="34" charset="0"/>
                <a:ea typeface="Arial Narrow" pitchFamily="34" charset="0"/>
                <a:cs typeface="Arial Narrow" pitchFamily="34" charset="0"/>
                <a:sym typeface="Arial Narrow" pitchFamily="34" charset="0"/>
              </a:rPr>
              <a:t>First, current dosing schedule is Week 0, 2, 6 and then every 6 to 8 weeks which makes it difficult to test AUC after first dose.</a:t>
            </a:r>
            <a:endParaRPr lang="de-DE" sz="1000" smtClean="0">
              <a:latin typeface="Arial Narrow" pitchFamily="34" charset="0"/>
              <a:ea typeface="Arial Narrow" pitchFamily="34" charset="0"/>
              <a:cs typeface="Arial Narrow" pitchFamily="34" charset="0"/>
              <a:sym typeface="Arial Narrow" pitchFamily="34" charset="0"/>
            </a:endParaRPr>
          </a:p>
          <a:p>
            <a:pPr>
              <a:spcBef>
                <a:spcPts val="300"/>
              </a:spcBef>
            </a:pPr>
            <a:r>
              <a:rPr lang="de-DE" smtClean="0">
                <a:latin typeface="Arial Narrow" pitchFamily="34" charset="0"/>
                <a:ea typeface="Arial Narrow" pitchFamily="34" charset="0"/>
                <a:cs typeface="Arial Narrow" pitchFamily="34" charset="0"/>
                <a:sym typeface="Arial Narrow" pitchFamily="34" charset="0"/>
              </a:rPr>
              <a:t>Second, many of regulatory agencies s</a:t>
            </a:r>
            <a:r>
              <a:rPr lang="de-DE" i="1" smtClean="0">
                <a:latin typeface="Arial Narrow" pitchFamily="34" charset="0"/>
                <a:ea typeface="Arial Narrow" pitchFamily="34" charset="0"/>
                <a:cs typeface="Arial Narrow" pitchFamily="34" charset="0"/>
                <a:sym typeface="Arial Narrow" pitchFamily="34" charset="0"/>
              </a:rPr>
              <a:t>uggest</a:t>
            </a:r>
            <a:r>
              <a:rPr lang="de-DE" smtClean="0">
                <a:latin typeface="Arial Narrow" pitchFamily="34" charset="0"/>
                <a:ea typeface="Arial Narrow" pitchFamily="34" charset="0"/>
                <a:cs typeface="Arial Narrow" pitchFamily="34" charset="0"/>
                <a:sym typeface="Arial Narrow" pitchFamily="34" charset="0"/>
              </a:rPr>
              <a:t> steady state for PK study with multiple dosing or exposure.</a:t>
            </a:r>
            <a:endParaRPr lang="de-DE" sz="1000" smtClean="0">
              <a:latin typeface="Arial Narrow" pitchFamily="34" charset="0"/>
              <a:ea typeface="Arial Narrow" pitchFamily="34" charset="0"/>
              <a:cs typeface="Arial Narrow" pitchFamily="34" charset="0"/>
              <a:sym typeface="Arial Narrow" pitchFamily="34" charset="0"/>
            </a:endParaRPr>
          </a:p>
          <a:p>
            <a:pPr>
              <a:spcBef>
                <a:spcPts val="300"/>
              </a:spcBef>
            </a:pPr>
            <a:endParaRPr lang="de-DE" smtClean="0">
              <a:latin typeface="Arial Narrow" pitchFamily="34" charset="0"/>
              <a:ea typeface="Arial Narrow" pitchFamily="34" charset="0"/>
              <a:cs typeface="Arial Narrow" pitchFamily="34" charset="0"/>
              <a:sym typeface="Arial Narrow" pitchFamily="34" charset="0"/>
            </a:endParaRPr>
          </a:p>
          <a:p>
            <a:pPr>
              <a:spcBef>
                <a:spcPts val="300"/>
              </a:spcBef>
            </a:pPr>
            <a:r>
              <a:rPr lang="de-DE" smtClean="0">
                <a:latin typeface="Arial Narrow" pitchFamily="34" charset="0"/>
                <a:ea typeface="Arial Narrow" pitchFamily="34" charset="0"/>
                <a:cs typeface="Arial Narrow" pitchFamily="34" charset="0"/>
                <a:sym typeface="Arial Narrow" pitchFamily="34" charset="0"/>
              </a:rPr>
              <a:t>At week 30, PK, safety and efficacy endpoints have been evaluated and reported.</a:t>
            </a:r>
            <a:endParaRPr lang="de-DE" sz="1000" smtClean="0">
              <a:latin typeface="Arial Narrow" pitchFamily="34" charset="0"/>
              <a:ea typeface="Arial Narrow" pitchFamily="34" charset="0"/>
              <a:cs typeface="Arial Narrow" pitchFamily="34" charset="0"/>
              <a:sym typeface="Arial Narrow" pitchFamily="34" charset="0"/>
            </a:endParaRPr>
          </a:p>
          <a:p>
            <a:pPr>
              <a:spcBef>
                <a:spcPts val="300"/>
              </a:spcBef>
            </a:pPr>
            <a:r>
              <a:rPr lang="de-DE" smtClean="0">
                <a:latin typeface="Arial Narrow" pitchFamily="34" charset="0"/>
                <a:ea typeface="Arial Narrow" pitchFamily="34" charset="0"/>
                <a:cs typeface="Arial Narrow" pitchFamily="34" charset="0"/>
                <a:sym typeface="Arial Narrow" pitchFamily="34" charset="0"/>
              </a:rPr>
              <a:t>Secondary endpoints and safety parameters would be followed up to Week 54.</a:t>
            </a:r>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54627"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300"/>
              </a:spcBef>
            </a:pPr>
            <a:r>
              <a:rPr lang="de-DE" smtClean="0">
                <a:latin typeface="Arial Narrow" pitchFamily="34" charset="0"/>
                <a:ea typeface="Arial Narrow" pitchFamily="34" charset="0"/>
                <a:cs typeface="Arial Narrow" pitchFamily="34" charset="0"/>
                <a:sym typeface="Arial Narrow" pitchFamily="34" charset="0"/>
              </a:rPr>
              <a:t>From the regulatory point of view, it is recommended to conduct PK study within the current indications of reference product.</a:t>
            </a:r>
            <a:endParaRPr lang="de-DE" sz="1000" smtClean="0">
              <a:latin typeface="Arial Narrow" pitchFamily="34" charset="0"/>
              <a:ea typeface="Arial Narrow" pitchFamily="34" charset="0"/>
              <a:cs typeface="Arial Narrow" pitchFamily="34" charset="0"/>
              <a:sym typeface="Arial Narrow" pitchFamily="34" charset="0"/>
            </a:endParaRPr>
          </a:p>
          <a:p>
            <a:pPr>
              <a:spcBef>
                <a:spcPts val="300"/>
              </a:spcBef>
            </a:pPr>
            <a:r>
              <a:rPr lang="de-DE" smtClean="0">
                <a:latin typeface="Arial Narrow" pitchFamily="34" charset="0"/>
                <a:ea typeface="Arial Narrow" pitchFamily="34" charset="0"/>
                <a:cs typeface="Arial Narrow" pitchFamily="34" charset="0"/>
                <a:sym typeface="Arial Narrow" pitchFamily="34" charset="0"/>
              </a:rPr>
              <a:t>To meet this recommendation, active AS patients according to modified 1984 New York criteria were selected. Healthy volunteers were excluded since they might have different status compared to diseased patients.</a:t>
            </a:r>
          </a:p>
          <a:p>
            <a:pPr>
              <a:spcBef>
                <a:spcPts val="300"/>
              </a:spcBef>
            </a:pPr>
            <a:endParaRPr lang="de-DE" smtClean="0">
              <a:latin typeface="Arial Narrow" pitchFamily="34" charset="0"/>
              <a:ea typeface="Arial Narrow" pitchFamily="34" charset="0"/>
              <a:cs typeface="Arial Narrow" pitchFamily="34" charset="0"/>
              <a:sym typeface="Arial Narrow" pitchFamily="34" charset="0"/>
            </a:endParaRPr>
          </a:p>
          <a:p>
            <a:pPr>
              <a:spcBef>
                <a:spcPts val="300"/>
              </a:spcBef>
            </a:pPr>
            <a:r>
              <a:rPr lang="de-DE" smtClean="0">
                <a:latin typeface="Arial Narrow" pitchFamily="34" charset="0"/>
                <a:ea typeface="Arial Narrow" pitchFamily="34" charset="0"/>
                <a:cs typeface="Arial Narrow" pitchFamily="34" charset="0"/>
                <a:sym typeface="Arial Narrow" pitchFamily="34" charset="0"/>
              </a:rPr>
              <a:t>Regarding the timing of comparison in terms of PK primary endpoints, steady state at Week 30 was selected because of two reasons.</a:t>
            </a:r>
            <a:endParaRPr lang="de-DE" sz="1000" smtClean="0">
              <a:latin typeface="Arial Narrow" pitchFamily="34" charset="0"/>
              <a:ea typeface="Arial Narrow" pitchFamily="34" charset="0"/>
              <a:cs typeface="Arial Narrow" pitchFamily="34" charset="0"/>
              <a:sym typeface="Arial Narrow" pitchFamily="34" charset="0"/>
            </a:endParaRPr>
          </a:p>
          <a:p>
            <a:pPr>
              <a:spcBef>
                <a:spcPts val="300"/>
              </a:spcBef>
            </a:pPr>
            <a:r>
              <a:rPr lang="de-DE" smtClean="0">
                <a:latin typeface="Arial Narrow" pitchFamily="34" charset="0"/>
                <a:ea typeface="Arial Narrow" pitchFamily="34" charset="0"/>
                <a:cs typeface="Arial Narrow" pitchFamily="34" charset="0"/>
                <a:sym typeface="Arial Narrow" pitchFamily="34" charset="0"/>
              </a:rPr>
              <a:t>First, current dosing schedule is Week 0, 2, 6 and then every 6 to 8 weeks which makes it difficult to test AUC after first dose.</a:t>
            </a:r>
            <a:endParaRPr lang="de-DE" sz="1000" smtClean="0">
              <a:latin typeface="Arial Narrow" pitchFamily="34" charset="0"/>
              <a:ea typeface="Arial Narrow" pitchFamily="34" charset="0"/>
              <a:cs typeface="Arial Narrow" pitchFamily="34" charset="0"/>
              <a:sym typeface="Arial Narrow" pitchFamily="34" charset="0"/>
            </a:endParaRPr>
          </a:p>
          <a:p>
            <a:pPr>
              <a:spcBef>
                <a:spcPts val="300"/>
              </a:spcBef>
            </a:pPr>
            <a:r>
              <a:rPr lang="de-DE" smtClean="0">
                <a:latin typeface="Arial Narrow" pitchFamily="34" charset="0"/>
                <a:ea typeface="Arial Narrow" pitchFamily="34" charset="0"/>
                <a:cs typeface="Arial Narrow" pitchFamily="34" charset="0"/>
                <a:sym typeface="Arial Narrow" pitchFamily="34" charset="0"/>
              </a:rPr>
              <a:t>Second, many of regulatory agencies s</a:t>
            </a:r>
            <a:r>
              <a:rPr lang="de-DE" i="1" smtClean="0">
                <a:latin typeface="Arial Narrow" pitchFamily="34" charset="0"/>
                <a:ea typeface="Arial Narrow" pitchFamily="34" charset="0"/>
                <a:cs typeface="Arial Narrow" pitchFamily="34" charset="0"/>
                <a:sym typeface="Arial Narrow" pitchFamily="34" charset="0"/>
              </a:rPr>
              <a:t>uggest</a:t>
            </a:r>
            <a:r>
              <a:rPr lang="de-DE" smtClean="0">
                <a:latin typeface="Arial Narrow" pitchFamily="34" charset="0"/>
                <a:ea typeface="Arial Narrow" pitchFamily="34" charset="0"/>
                <a:cs typeface="Arial Narrow" pitchFamily="34" charset="0"/>
                <a:sym typeface="Arial Narrow" pitchFamily="34" charset="0"/>
              </a:rPr>
              <a:t> steady state for PK study with multiple dosing or exposure.</a:t>
            </a:r>
            <a:endParaRPr lang="de-DE" sz="1000" smtClean="0">
              <a:latin typeface="Arial Narrow" pitchFamily="34" charset="0"/>
              <a:ea typeface="Arial Narrow" pitchFamily="34" charset="0"/>
              <a:cs typeface="Arial Narrow" pitchFamily="34" charset="0"/>
              <a:sym typeface="Arial Narrow" pitchFamily="34" charset="0"/>
            </a:endParaRPr>
          </a:p>
          <a:p>
            <a:pPr>
              <a:spcBef>
                <a:spcPts val="300"/>
              </a:spcBef>
            </a:pPr>
            <a:endParaRPr lang="de-DE" smtClean="0">
              <a:latin typeface="Arial Narrow" pitchFamily="34" charset="0"/>
              <a:ea typeface="Arial Narrow" pitchFamily="34" charset="0"/>
              <a:cs typeface="Arial Narrow" pitchFamily="34" charset="0"/>
              <a:sym typeface="Arial Narrow" pitchFamily="34" charset="0"/>
            </a:endParaRPr>
          </a:p>
          <a:p>
            <a:pPr>
              <a:spcBef>
                <a:spcPts val="300"/>
              </a:spcBef>
            </a:pPr>
            <a:r>
              <a:rPr lang="de-DE" smtClean="0">
                <a:latin typeface="Arial Narrow" pitchFamily="34" charset="0"/>
                <a:ea typeface="Arial Narrow" pitchFamily="34" charset="0"/>
                <a:cs typeface="Arial Narrow" pitchFamily="34" charset="0"/>
                <a:sym typeface="Arial Narrow" pitchFamily="34" charset="0"/>
              </a:rPr>
              <a:t>At week 30, PK, safety and efficacy endpoints have been evaluated and reported.</a:t>
            </a:r>
            <a:endParaRPr lang="de-DE" sz="1000" smtClean="0">
              <a:latin typeface="Arial Narrow" pitchFamily="34" charset="0"/>
              <a:ea typeface="Arial Narrow" pitchFamily="34" charset="0"/>
              <a:cs typeface="Arial Narrow" pitchFamily="34" charset="0"/>
              <a:sym typeface="Arial Narrow" pitchFamily="34" charset="0"/>
            </a:endParaRPr>
          </a:p>
          <a:p>
            <a:pPr>
              <a:spcBef>
                <a:spcPts val="300"/>
              </a:spcBef>
            </a:pPr>
            <a:r>
              <a:rPr lang="de-DE" smtClean="0">
                <a:latin typeface="Arial Narrow" pitchFamily="34" charset="0"/>
                <a:ea typeface="Arial Narrow" pitchFamily="34" charset="0"/>
                <a:cs typeface="Arial Narrow" pitchFamily="34" charset="0"/>
                <a:sym typeface="Arial Narrow" pitchFamily="34" charset="0"/>
              </a:rPr>
              <a:t>Secondary endpoints and safety parameters would be followed up to Week 54.</a:t>
            </a:r>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409603" name="Rectangle 2"/>
          <p:cNvSpPr>
            <a:spLocks noGrp="1" noChangeArrowheads="1"/>
          </p:cNvSpPr>
          <p:nvPr>
            <p:ph type="body" idx="1"/>
          </p:nvPr>
        </p:nvSpPr>
        <p:spPr bwMode="auto"/>
        <p:txBody>
          <a:bodyPr wrap="square" numCol="1" anchor="t" anchorCtr="0" compatLnSpc="1">
            <a:prstTxWarp prst="textNoShape">
              <a:avLst/>
            </a:prstTxWarp>
          </a:bodyPr>
          <a:lstStyle/>
          <a:p>
            <a:pPr>
              <a:lnSpc>
                <a:spcPct val="70000"/>
              </a:lnSpc>
              <a:spcBef>
                <a:spcPts val="200"/>
              </a:spcBef>
            </a:pPr>
            <a:r>
              <a:rPr lang="de-DE" sz="600" smtClean="0">
                <a:ea typeface="Calibri" pitchFamily="34" charset="0"/>
                <a:cs typeface="Calibri" pitchFamily="34" charset="0"/>
                <a:sym typeface="Calibri" pitchFamily="34" charset="0"/>
              </a:rPr>
              <a:t>#L1</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Efficacy and Safety of CT-P13 (Infliximab biosimilar) over Two Years in Patients with Rheumatoid Arthritis: Comparison Between Continued CT-P13 and Switching from Infliximab to CT-P13</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October 29 2:30 PM  6 A</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ACR Late-Breaking Abstract Oral Session (/apps/MyAnnualMeeting/Session/5665) Late-Breaking Oral</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endParaRPr lang="de-DE" sz="1100" smtClean="0">
              <a:ea typeface="Calibri" pitchFamily="34" charset="0"/>
              <a:cs typeface="Calibri" pitchFamily="34" charset="0"/>
              <a:sym typeface="Calibri"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Background/Purpose: CT-P13 is a biosimilar of infliximab (INX), approved by the European Medicines Agency. The objective</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of this open-label Phase 3 extension study was to confirm long-term efficacy and safety of CT-P13 and to investigate switching</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from INX to CT-P13, in patients (pts) with rheumatoid arthritis (RA).</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Methods: The PLANETRA Study was a 54-week (wk), randomized, double-blind, parallel-group study demonstrating efficacy</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and safety equivalence of CT-P13 (3 mg/kg) compared with INX when co-administered with methotrexate (12.5-25 mg/wk) and</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folic acid (≥5 mg/wk, oral dose) every 8 wks in pts with RA (Yoo DH </a:t>
            </a:r>
            <a:r>
              <a:rPr lang="de-DE" sz="600" i="1" smtClean="0">
                <a:ea typeface="Calibri" pitchFamily="34" charset="0"/>
                <a:cs typeface="Calibri" pitchFamily="34" charset="0"/>
                <a:sym typeface="Calibri" pitchFamily="34" charset="0"/>
              </a:rPr>
              <a:t>ARD</a:t>
            </a:r>
            <a:r>
              <a:rPr lang="de-DE" sz="600" smtClean="0">
                <a:ea typeface="Calibri" pitchFamily="34" charset="0"/>
                <a:cs typeface="Calibri" pitchFamily="34" charset="0"/>
                <a:sym typeface="Calibri" pitchFamily="34" charset="0"/>
              </a:rPr>
              <a:t>2013;72(S3):73). In total, 302/455 pts who completed</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the scheduled visits were entered into the open-label extension phase for an additional 48 wks: 158 pts were maintained with</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CT-P13 (maintenance group) and 144 pts switched from INX to CT-P13 (switch group). Efficacy (including ACR20/50/70) and</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safety assessments including immunogenicity were monitored throughout the study.</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Results: At wk 54, ACR20/50/70 response rate were similar between groups (CT-P13: 76.8%/45.7%/21.9%; INX</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77.5%/50.0%/23.9%, respectively). At wk 78, ACR20/50/70 response rate was comparable for the maintenance group</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(71.5%/48.3%/24.5%) and switch group (78.2%/47.9%/29.6%). Through wk 102, ACR20/50/70 response rates were</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maintained and were similar in each group; 72.2%/48.3%/24.5% and 71.8%/51.4%/26.1%, respectively. Good and moderate</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EULAR-CRP responses at wks 54, 78 and 102 were observed in 89.4%/79.5%/81.5% of pts in the maintenance group and</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87.3%/85.9%/76.8% of pts in the switch group, respectively. Changes in DAS28-CRP from baseline were comparable between</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the two groups: −2.4/−2.4/−2.4 in the maintenance group; −2.4/−2.6/−2.5 in the switch group, at wks 54, 78 and 102</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respectively). EULAR-ESR response rates and DAS28-ESR results were also comparable between groups (Table). The</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proportion of pts positive for anti-drug antibody (ADA) was comparable between the two groups throughout the study and ADA</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positivity did not increase significantly during year 2 when both groups were receiving CT-P13: maintenance group, 49.1%,</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50.4% and 46.4%; switch group, 49.3%, 49.6% and 49.6% at wk 54, 78 and 102, respectively. The number of pts with at least</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one AE or SAE was comparable (Table). Infusion-related reactions were seen in 10 pts (6.3%) in the maintenance group and</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in 4 pts(2.8%) in the switch group (</a:t>
            </a:r>
            <a:r>
              <a:rPr lang="de-DE" sz="600" i="1" smtClean="0">
                <a:ea typeface="Calibri" pitchFamily="34" charset="0"/>
                <a:cs typeface="Calibri" pitchFamily="34" charset="0"/>
                <a:sym typeface="Calibri" pitchFamily="34" charset="0"/>
              </a:rPr>
              <a:t>p</a:t>
            </a:r>
            <a:r>
              <a:rPr lang="de-DE" sz="600" smtClean="0">
                <a:ea typeface="Calibri" pitchFamily="34" charset="0"/>
                <a:cs typeface="Calibri" pitchFamily="34" charset="0"/>
                <a:sym typeface="Calibri" pitchFamily="34" charset="0"/>
              </a:rPr>
              <a:t>=0.1781). There were no reports of TB infections in either group. Malignancies were</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reported in 1 pt (ovarian cancer) in the maintenance group and in 4 pts (breast cancer, T-cell lymphoma, ovarian cancer and</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myeloproliferative disorder) in the switch group.</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Conclusion: CT-P13 was well tolerated and effective over 2 years in pts with active RA. The efficacy and safety profiles of the</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maintenance group and the switch group were comparable during this extension study.</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endParaRPr lang="de-DE" sz="1100" smtClean="0">
              <a:ea typeface="Calibri" pitchFamily="34" charset="0"/>
              <a:cs typeface="Calibri" pitchFamily="34" charset="0"/>
              <a:sym typeface="Calibri"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D. H. Yoo, Celltrion Inc, 5; N. Prodanovic, None; J. Jaworski, None; P. Miranda, None; E. B. Ramiterre, None; A. Lanzon,</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None; A. Baranauskaite, None; P. Wiland, None; C. Abud-Mendoza, None; B. Oparanov, None; S. Smiyan, Celltrion Inc, 5; Y.</a:t>
            </a:r>
            <a:endParaRPr lang="de-DE" sz="6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600" smtClean="0">
                <a:ea typeface="Calibri" pitchFamily="34" charset="0"/>
                <a:cs typeface="Calibri" pitchFamily="34" charset="0"/>
                <a:sym typeface="Calibri" pitchFamily="34" charset="0"/>
              </a:rPr>
              <a:t>Son, Celltrion Inc, 3; W. Park, Celltrion Inc, 5; U. Müller-Ladner, Celltrion Inc, 5, Celltrion Inc, 8.</a:t>
            </a:r>
            <a:endParaRPr lang="de-DE" sz="600" smtClean="0">
              <a:latin typeface="Arial Narrow" pitchFamily="34" charset="0"/>
              <a:ea typeface="Arial Narrow" pitchFamily="34" charset="0"/>
              <a:cs typeface="Arial Narrow" pitchFamily="34" charset="0"/>
              <a:sym typeface="Arial Narrow"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410627" name="Rectangle 2"/>
          <p:cNvSpPr>
            <a:spLocks noGrp="1" noChangeArrowheads="1"/>
          </p:cNvSpPr>
          <p:nvPr>
            <p:ph type="body" idx="1"/>
          </p:nvPr>
        </p:nvSpPr>
        <p:spPr bwMode="auto"/>
        <p:txBody>
          <a:bodyPr wrap="square" numCol="1" anchor="t" anchorCtr="0" compatLnSpc="1">
            <a:prstTxWarp prst="textNoShape">
              <a:avLst/>
            </a:prstTxWarp>
          </a:bodyPr>
          <a:lstStyle/>
          <a:p>
            <a:pPr>
              <a:lnSpc>
                <a:spcPct val="70000"/>
              </a:lnSpc>
              <a:spcBef>
                <a:spcPts val="300"/>
              </a:spcBef>
            </a:pPr>
            <a:r>
              <a:rPr lang="de-DE" sz="700" smtClean="0">
                <a:ea typeface="Calibri" pitchFamily="34" charset="0"/>
                <a:cs typeface="Calibri" pitchFamily="34" charset="0"/>
                <a:sym typeface="Calibri" pitchFamily="34" charset="0"/>
              </a:rPr>
              <a:t>#L1</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Efficacy and Safety of CT-P13 (Infliximab biosimilar) over Two Years in Patients with Rheumatoid Arthritis: Comparison Between Continued CT-P13 and Switching from Infliximab to CT-P13</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October 29 2:30 PM  6 A</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ACR Late-Breaking Abstract Oral Session (/apps/MyAnnualMeeting/Session/5665) Late-Breaking Oral</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endParaRPr lang="de-DE" sz="700" smtClean="0">
              <a:ea typeface="Calibri" pitchFamily="34" charset="0"/>
              <a:cs typeface="Calibri" pitchFamily="34" charset="0"/>
              <a:sym typeface="Calibri"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Background/Purpose: CT-P13 is a biosimilar of infliximab (INX), approved by the European Medicines Agency. The objective</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of this open-label Phase 3 extension study was to confirm long-term efficacy and safety of CT-P13 and to investigate switching</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from INX to CT-P13, in patients (pts) with rheumatoid arthritis (RA).</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Methods: The PLANETRA Study was a 54-week (wk), randomized, double-blind, parallel-group study demonstrating efficacy</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and safety equivalence of CT-P13 (3 mg/kg) compared with INX when co-administered with methotrexate (12.5-25 mg/wk) and</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folic acid (≥5 mg/wk, oral dose) every 8 wks in pts with RA (Yoo DH </a:t>
            </a:r>
            <a:r>
              <a:rPr lang="de-DE" sz="700" i="1" smtClean="0">
                <a:ea typeface="Calibri" pitchFamily="34" charset="0"/>
                <a:cs typeface="Calibri" pitchFamily="34" charset="0"/>
                <a:sym typeface="Calibri" pitchFamily="34" charset="0"/>
              </a:rPr>
              <a:t>ARD</a:t>
            </a:r>
            <a:r>
              <a:rPr lang="de-DE" sz="700" smtClean="0">
                <a:ea typeface="Calibri" pitchFamily="34" charset="0"/>
                <a:cs typeface="Calibri" pitchFamily="34" charset="0"/>
                <a:sym typeface="Calibri" pitchFamily="34" charset="0"/>
              </a:rPr>
              <a:t>2013;72(S3):73). In total, 302/455 pts who completed</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the scheduled visits were entered into the open-label extension phase for an additional 48 wks: 158 pts were maintained with</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CT-P13 (maintenance group) and 144 pts switched from INX to CT-P13 (switch group). Efficacy (including ACR20/50/70) and</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safety assessments including immunogenicity were monitored throughout the study.</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Results: At wk 54, ACR20/50/70 response rate were similar between groups (CT-P13: 76.8%/45.7%/21.9%; INX</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77.5%/50.0%/23.9%, respectively). At wk 78, ACR20/50/70 response rate was comparable for the maintenance group</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(71.5%/48.3%/24.5%) and switch group (78.2%/47.9%/29.6%). Through wk 102, ACR20/50/70 response rates were</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maintained and were similar in each group; 72.2%/48.3%/24.5% and 71.8%/51.4%/26.1%, respectively. Good and moderate</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EULAR-CRP responses at wks 54, 78 and 102 were observed in 89.4%/79.5%/81.5% of pts in the maintenance group and</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87.3%/85.9%/76.8% of pts in the switch group, respectively. Changes in DAS28-CRP from baseline were comparable between</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the two groups: −2.4/−2.4/−2.4 in the maintenance group; −2.4/−2.6/−2.5 in the switch group, at wks 54, 78 and 102</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respectively). EULAR-ESR response rates and DAS28-ESR results were also comparable between groups (Table). The</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proportion of pts positive for anti-drug antibody (ADA) was comparable between the two groups throughout the study and ADA</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positivity did not increase significantly during year 2 when both groups were receiving CT-P13: maintenance group, 49.1%,</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50.4% and 46.4%; switch group, 49.3%, 49.6% and 49.6% at wk 54, 78 and 102, respectively. The number of pts with at least</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one AE or SAE was comparable (Table). Infusion-related reactions were seen in 10 pts (6.3%) in the maintenance group and</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in 4 pts(2.8%) in the switch group (</a:t>
            </a:r>
            <a:r>
              <a:rPr lang="de-DE" sz="700" i="1" smtClean="0">
                <a:ea typeface="Calibri" pitchFamily="34" charset="0"/>
                <a:cs typeface="Calibri" pitchFamily="34" charset="0"/>
                <a:sym typeface="Calibri" pitchFamily="34" charset="0"/>
              </a:rPr>
              <a:t>p</a:t>
            </a:r>
            <a:r>
              <a:rPr lang="de-DE" sz="700" smtClean="0">
                <a:ea typeface="Calibri" pitchFamily="34" charset="0"/>
                <a:cs typeface="Calibri" pitchFamily="34" charset="0"/>
                <a:sym typeface="Calibri" pitchFamily="34" charset="0"/>
              </a:rPr>
              <a:t>=0.1781). There were no reports of TB infections in either group. Malignancies were</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reported in 1 pt (ovarian cancer) in the maintenance group and in 4 pts (breast cancer, T-cell lymphoma, ovarian cancer and</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myeloproliferative disorder) in the switch group.</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Conclusion: CT-P13 was well tolerated and effective over 2 years in pts with active RA. The efficacy and safety profiles of the</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maintenance group and the switch group were comparable during this extension study.</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endParaRPr lang="de-DE" sz="700" smtClean="0">
              <a:ea typeface="Calibri" pitchFamily="34" charset="0"/>
              <a:cs typeface="Calibri" pitchFamily="34" charset="0"/>
              <a:sym typeface="Calibri"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D. H. Yoo, Celltrion Inc, 5; N. Prodanovic, None; J. Jaworski, None; P. Miranda, None; E. B. Ramiterre, None; A. Lanzon,</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None; A. Baranauskaite, None; P. Wiland, None; C. Abud-Mendoza, None; B. Oparanov, None; S. Smiyan, Celltrion Inc, 5; Y.</a:t>
            </a:r>
            <a:endParaRPr lang="de-DE" sz="400" smtClean="0">
              <a:latin typeface="Arial Narrow" pitchFamily="34" charset="0"/>
              <a:ea typeface="Arial Narrow" pitchFamily="34" charset="0"/>
              <a:cs typeface="Arial Narrow" pitchFamily="34" charset="0"/>
              <a:sym typeface="Arial Narrow" pitchFamily="34" charset="0"/>
            </a:endParaRPr>
          </a:p>
          <a:p>
            <a:pPr>
              <a:lnSpc>
                <a:spcPct val="70000"/>
              </a:lnSpc>
              <a:spcBef>
                <a:spcPts val="300"/>
              </a:spcBef>
            </a:pPr>
            <a:r>
              <a:rPr lang="de-DE" sz="700" smtClean="0">
                <a:ea typeface="Calibri" pitchFamily="34" charset="0"/>
                <a:cs typeface="Calibri" pitchFamily="34" charset="0"/>
                <a:sym typeface="Calibri" pitchFamily="34" charset="0"/>
              </a:rPr>
              <a:t>Son, Celltrion Inc, 3; W. Park, Celltrion Inc, 5; U. Müller-Ladner, Celltrion Inc, 5, Celltrion Inc, 8.</a:t>
            </a:r>
            <a:endParaRPr lang="de-DE" sz="7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57699"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300"/>
              </a:spcBef>
            </a:pPr>
            <a:r>
              <a:rPr lang="de-DE" smtClean="0">
                <a:latin typeface="Arial Narrow" pitchFamily="34" charset="0"/>
                <a:ea typeface="Arial Narrow" pitchFamily="34" charset="0"/>
                <a:cs typeface="Arial Narrow" pitchFamily="34" charset="0"/>
                <a:sym typeface="Arial Narrow" pitchFamily="34" charset="0"/>
              </a:rPr>
              <a:t>We had same result for Cmax at steady state.</a:t>
            </a:r>
            <a:endParaRPr lang="de-DE" sz="1000" smtClean="0">
              <a:latin typeface="Arial Narrow" pitchFamily="34" charset="0"/>
              <a:ea typeface="Arial Narrow" pitchFamily="34" charset="0"/>
              <a:cs typeface="Arial Narrow" pitchFamily="34" charset="0"/>
              <a:sym typeface="Arial Narrow" pitchFamily="34" charset="0"/>
            </a:endParaRPr>
          </a:p>
          <a:p>
            <a:pPr>
              <a:spcBef>
                <a:spcPts val="300"/>
              </a:spcBef>
            </a:pPr>
            <a:r>
              <a:rPr lang="de-DE" smtClean="0">
                <a:latin typeface="Arial Narrow" pitchFamily="34" charset="0"/>
                <a:ea typeface="Arial Narrow" pitchFamily="34" charset="0"/>
                <a:cs typeface="Arial Narrow" pitchFamily="34" charset="0"/>
                <a:sym typeface="Arial Narrow" pitchFamily="34" charset="0"/>
              </a:rPr>
              <a:t>The ratio of two geometric means were 101.47.</a:t>
            </a:r>
            <a:endParaRPr lang="de-DE" sz="1000" smtClean="0">
              <a:latin typeface="Arial Narrow" pitchFamily="34" charset="0"/>
              <a:ea typeface="Arial Narrow" pitchFamily="34" charset="0"/>
              <a:cs typeface="Arial Narrow" pitchFamily="34" charset="0"/>
              <a:sym typeface="Arial Narrow" pitchFamily="34" charset="0"/>
            </a:endParaRPr>
          </a:p>
          <a:p>
            <a:pPr>
              <a:spcBef>
                <a:spcPts val="300"/>
              </a:spcBef>
            </a:pPr>
            <a:r>
              <a:rPr lang="de-DE" smtClean="0">
                <a:latin typeface="Arial Narrow" pitchFamily="34" charset="0"/>
                <a:ea typeface="Arial Narrow" pitchFamily="34" charset="0"/>
                <a:cs typeface="Arial Narrow" pitchFamily="34" charset="0"/>
                <a:sym typeface="Arial Narrow" pitchFamily="34" charset="0"/>
              </a:rPr>
              <a:t>90% of confidence interval lay within 80 to 125%, so we can conclude two Reference drugs are equivalent in terms of Cmax.</a:t>
            </a:r>
            <a:endParaRPr lang="de-DE" sz="1000" smtClean="0">
              <a:latin typeface="Arial Narrow" pitchFamily="34" charset="0"/>
              <a:ea typeface="Arial Narrow" pitchFamily="34" charset="0"/>
              <a:cs typeface="Arial Narrow" pitchFamily="34" charset="0"/>
              <a:sym typeface="Arial Narrow" pitchFamily="34" charset="0"/>
            </a:endParaRPr>
          </a:p>
          <a:p>
            <a:pPr>
              <a:spcBef>
                <a:spcPts val="300"/>
              </a:spcBef>
            </a:pPr>
            <a:r>
              <a:rPr lang="de-DE" smtClean="0">
                <a:latin typeface="Arial Narrow" pitchFamily="34" charset="0"/>
                <a:ea typeface="Arial Narrow" pitchFamily="34" charset="0"/>
                <a:cs typeface="Arial Narrow" pitchFamily="34" charset="0"/>
                <a:sym typeface="Arial Narrow" pitchFamily="34" charset="0"/>
              </a:rPr>
              <a:t>In addition to primary endpoint analysis, we have monitored Cmax in every dose. The result are similar in each dose as you see on this slide.</a:t>
            </a:r>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슬라이드 이미지 개체 틀 1"/>
          <p:cNvSpPr>
            <a:spLocks noGrp="1" noRot="1" noChangeAspect="1" noTextEdit="1"/>
          </p:cNvSpPr>
          <p:nvPr>
            <p:ph type="sldImg"/>
          </p:nvPr>
        </p:nvSpPr>
        <p:spPr bwMode="auto">
          <a:xfrm>
            <a:off x="1143000" y="685800"/>
            <a:ext cx="4573588" cy="3429000"/>
          </a:xfrm>
          <a:noFill/>
          <a:ln>
            <a:solidFill>
              <a:srgbClr val="000000"/>
            </a:solidFill>
            <a:miter lim="800000"/>
            <a:headEnd/>
            <a:tailEnd/>
          </a:ln>
        </p:spPr>
      </p:sp>
      <p:sp>
        <p:nvSpPr>
          <p:cNvPr id="158723"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ko-KR" smtClean="0">
                <a:solidFill>
                  <a:srgbClr val="85408C"/>
                </a:solidFill>
                <a:ea typeface="Gulim" pitchFamily="34" charset="-127"/>
              </a:rPr>
              <a:t>Two TB cases have been reported for Remsima and 1 for originator Reference drug.</a:t>
            </a:r>
          </a:p>
          <a:p>
            <a:pPr>
              <a:spcBef>
                <a:spcPct val="0"/>
              </a:spcBef>
            </a:pPr>
            <a:endParaRPr lang="en-US" altLang="ko-KR" smtClean="0">
              <a:solidFill>
                <a:srgbClr val="85408C"/>
              </a:solidFill>
              <a:ea typeface="Gulim" pitchFamily="34" charset="-127"/>
            </a:endParaRPr>
          </a:p>
          <a:p>
            <a:pPr>
              <a:spcBef>
                <a:spcPct val="0"/>
              </a:spcBef>
            </a:pPr>
            <a:r>
              <a:rPr lang="en-US" altLang="ko-KR" smtClean="0">
                <a:solidFill>
                  <a:srgbClr val="85408C"/>
                </a:solidFill>
                <a:ea typeface="Gulim" pitchFamily="34" charset="-127"/>
              </a:rPr>
              <a:t>The result is comparable to historical data.</a:t>
            </a:r>
          </a:p>
          <a:p>
            <a:pPr>
              <a:spcBef>
                <a:spcPct val="0"/>
              </a:spcBef>
            </a:pPr>
            <a:r>
              <a:rPr lang="en-US" altLang="ko-KR" smtClean="0">
                <a:solidFill>
                  <a:srgbClr val="85408C"/>
                </a:solidFill>
                <a:ea typeface="Gulim" pitchFamily="34" charset="-127"/>
              </a:rPr>
              <a:t>For your reference, ATTRACT study with active RA reported 1.2% of TB cases and </a:t>
            </a:r>
          </a:p>
          <a:p>
            <a:pPr>
              <a:spcBef>
                <a:spcPct val="0"/>
              </a:spcBef>
            </a:pPr>
            <a:r>
              <a:rPr lang="en-US" altLang="ko-KR" smtClean="0">
                <a:solidFill>
                  <a:srgbClr val="85408C"/>
                </a:solidFill>
                <a:ea typeface="Gulim" pitchFamily="34" charset="-127"/>
              </a:rPr>
              <a:t>ASPIRE with early RA reported 0.8% of TB cases.</a:t>
            </a:r>
          </a:p>
        </p:txBody>
      </p:sp>
      <p:sp>
        <p:nvSpPr>
          <p:cNvPr id="158724" name="슬라이드 번호 개체 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8BFF11-E2E5-4A72-8114-E3BCE9BE634F}" type="slidenum">
              <a:rPr lang="en-US" altLang="ko-KR">
                <a:solidFill>
                  <a:srgbClr val="000000"/>
                </a:solidFill>
                <a:latin typeface="Arial" pitchFamily="34" charset="0"/>
                <a:ea typeface="Gulim" pitchFamily="34" charset="-127"/>
              </a:rPr>
              <a:pPr fontAlgn="base">
                <a:spcBef>
                  <a:spcPct val="0"/>
                </a:spcBef>
                <a:spcAft>
                  <a:spcPct val="0"/>
                </a:spcAft>
              </a:pPr>
              <a:t>35</a:t>
            </a:fld>
            <a:endParaRPr lang="en-US" altLang="ko-KR">
              <a:solidFill>
                <a:srgbClr val="000000"/>
              </a:solidFill>
              <a:latin typeface="Arial" pitchFamily="34" charset="0"/>
              <a:ea typeface="Gulim" pitchFamily="3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r>
              <a:rPr lang="en-US" sz="600" smtClean="0"/>
              <a:t>ALPHEON (Biopartners)</a:t>
            </a:r>
            <a:r>
              <a:rPr lang="en-US" sz="600" baseline="30000" smtClean="0"/>
              <a:t> </a:t>
            </a:r>
            <a:r>
              <a:rPr lang="en-US" sz="600" smtClean="0"/>
              <a:t> (</a:t>
            </a:r>
            <a:r>
              <a:rPr lang="en-US" sz="600" smtClean="0">
                <a:solidFill>
                  <a:srgbClr val="000000"/>
                </a:solidFill>
              </a:rPr>
              <a:t>EMEA Q&amp;A. June 2006; EMEA/190896/2006)</a:t>
            </a:r>
            <a:endParaRPr lang="en-US" sz="600" baseline="30000" smtClean="0"/>
          </a:p>
          <a:p>
            <a:pPr>
              <a:lnSpc>
                <a:spcPct val="80000"/>
              </a:lnSpc>
              <a:spcBef>
                <a:spcPct val="0"/>
              </a:spcBef>
              <a:buFontTx/>
              <a:buChar char="•"/>
            </a:pPr>
            <a:r>
              <a:rPr lang="en-US" sz="600" smtClean="0"/>
              <a:t>Production and assays to evaluate immunogenicity were </a:t>
            </a:r>
            <a:r>
              <a:rPr lang="en-US" sz="600" b="1" smtClean="0"/>
              <a:t>not validated</a:t>
            </a:r>
            <a:r>
              <a:rPr lang="en-US" sz="600" smtClean="0"/>
              <a:t>. Differences in </a:t>
            </a:r>
            <a:r>
              <a:rPr lang="en-US" sz="600" b="1" smtClean="0"/>
              <a:t>impurities</a:t>
            </a:r>
            <a:r>
              <a:rPr lang="en-US" sz="600" smtClean="0"/>
              <a:t> (relative to the reference biologic) were found in the biosimilar, as well as a </a:t>
            </a:r>
            <a:r>
              <a:rPr lang="en-US" sz="600" b="1" smtClean="0"/>
              <a:t>higher incidence of relapse and adverse events</a:t>
            </a:r>
            <a:r>
              <a:rPr lang="en-US" sz="600" smtClean="0"/>
              <a:t> in patients treated with ALPHEON. Resulted in </a:t>
            </a:r>
            <a:r>
              <a:rPr lang="en-US" sz="600" b="1" smtClean="0"/>
              <a:t>refusal of the marketing authorization of the biosimilar.</a:t>
            </a:r>
          </a:p>
          <a:p>
            <a:pPr>
              <a:lnSpc>
                <a:spcPct val="80000"/>
              </a:lnSpc>
              <a:spcBef>
                <a:spcPct val="0"/>
              </a:spcBef>
            </a:pPr>
            <a:endParaRPr lang="en-US" sz="600" smtClean="0"/>
          </a:p>
          <a:p>
            <a:pPr>
              <a:lnSpc>
                <a:spcPct val="80000"/>
              </a:lnSpc>
              <a:spcBef>
                <a:spcPct val="0"/>
              </a:spcBef>
            </a:pPr>
            <a:r>
              <a:rPr lang="en-US" sz="600" smtClean="0"/>
              <a:t>VALTROPIN (EMEA Statement May 2012-EMA/356690/2012)</a:t>
            </a:r>
          </a:p>
          <a:p>
            <a:pPr>
              <a:lnSpc>
                <a:spcPct val="80000"/>
              </a:lnSpc>
              <a:spcBef>
                <a:spcPct val="0"/>
              </a:spcBef>
              <a:buFontTx/>
              <a:buChar char="•"/>
            </a:pPr>
            <a:r>
              <a:rPr lang="en-US" sz="600" b="1" smtClean="0"/>
              <a:t>Voluntary withdrawal for commercial reasons</a:t>
            </a:r>
            <a:r>
              <a:rPr lang="en-US" sz="600" smtClean="0"/>
              <a:t>. Valtropin was not marketed in any EU country.</a:t>
            </a:r>
          </a:p>
          <a:p>
            <a:pPr>
              <a:lnSpc>
                <a:spcPct val="80000"/>
              </a:lnSpc>
              <a:spcBef>
                <a:spcPct val="0"/>
              </a:spcBef>
            </a:pPr>
            <a:endParaRPr lang="en-US" sz="600" smtClean="0"/>
          </a:p>
          <a:p>
            <a:pPr>
              <a:lnSpc>
                <a:spcPct val="80000"/>
              </a:lnSpc>
              <a:spcBef>
                <a:spcPct val="0"/>
              </a:spcBef>
            </a:pPr>
            <a:r>
              <a:rPr lang="en-US" sz="600" smtClean="0"/>
              <a:t>EPOSTIM (Reliance GeneMedix) (EMA press release Apr 2011-EMA/271900/2011; EMA Q&amp;A Apr 2011-EMA/287731/2011)</a:t>
            </a:r>
          </a:p>
          <a:p>
            <a:pPr>
              <a:lnSpc>
                <a:spcPct val="80000"/>
              </a:lnSpc>
              <a:spcBef>
                <a:spcPct val="0"/>
              </a:spcBef>
              <a:buFontTx/>
              <a:buChar char="•"/>
            </a:pPr>
            <a:r>
              <a:rPr lang="en-US" sz="600" smtClean="0"/>
              <a:t>On 15 March 2011, Reliance GeneMedix Plc officially notified the Committee for Medicinal Products for Human Use (CHMP) that it </a:t>
            </a:r>
            <a:r>
              <a:rPr lang="en-US" sz="600" b="1" smtClean="0"/>
              <a:t>wishes to withdraw its application for a marketing authorisation</a:t>
            </a:r>
            <a:r>
              <a:rPr lang="en-US" sz="600" smtClean="0"/>
              <a:t> for Epostim to be used to treat anaemia and stimulate red blood cell production. The company stated that its </a:t>
            </a:r>
            <a:r>
              <a:rPr lang="en-US" sz="600" b="1" smtClean="0"/>
              <a:t>decision to withdraw the application was based on its inability to address the CHMP’s request to provide additional data within the timeframe allowed in the centralised procedure.</a:t>
            </a:r>
          </a:p>
          <a:p>
            <a:pPr>
              <a:lnSpc>
                <a:spcPct val="80000"/>
              </a:lnSpc>
              <a:spcBef>
                <a:spcPct val="0"/>
              </a:spcBef>
            </a:pPr>
            <a:endParaRPr lang="en-US" sz="600" smtClean="0"/>
          </a:p>
          <a:p>
            <a:pPr>
              <a:lnSpc>
                <a:spcPct val="80000"/>
              </a:lnSpc>
              <a:spcBef>
                <a:spcPct val="0"/>
              </a:spcBef>
            </a:pPr>
            <a:r>
              <a:rPr lang="en-US" sz="600" smtClean="0"/>
              <a:t>FILGRASTIM RATIOPHARM (EPAR 2011; EMA Statement May 2011-EMA/348290/2011) AND VALTROPIN (EMEA Statement May 2012-EMA/356690/2012)</a:t>
            </a:r>
          </a:p>
          <a:p>
            <a:pPr>
              <a:lnSpc>
                <a:spcPct val="80000"/>
              </a:lnSpc>
              <a:spcBef>
                <a:spcPct val="0"/>
              </a:spcBef>
              <a:buFontTx/>
              <a:buChar char="•"/>
            </a:pPr>
            <a:r>
              <a:rPr lang="en-US" sz="600" b="1" smtClean="0"/>
              <a:t>Voluntary withdrawal for commercial reasons</a:t>
            </a:r>
            <a:r>
              <a:rPr lang="en-US" sz="600" smtClean="0"/>
              <a:t>. Filgrastim Ratiopharm was not marketed in any EU country.</a:t>
            </a:r>
          </a:p>
          <a:p>
            <a:pPr>
              <a:lnSpc>
                <a:spcPct val="80000"/>
              </a:lnSpc>
              <a:spcBef>
                <a:spcPct val="0"/>
              </a:spcBef>
            </a:pPr>
            <a:endParaRPr lang="en-US" sz="600" smtClean="0"/>
          </a:p>
          <a:p>
            <a:pPr>
              <a:lnSpc>
                <a:spcPct val="80000"/>
              </a:lnSpc>
              <a:spcBef>
                <a:spcPct val="0"/>
              </a:spcBef>
            </a:pPr>
            <a:r>
              <a:rPr lang="en-US" sz="600" smtClean="0"/>
              <a:t>BIFERONEX (BioPartners) (CHMP assessment report Jul 2009; EMEA/33451/2009))</a:t>
            </a:r>
          </a:p>
          <a:p>
            <a:pPr>
              <a:lnSpc>
                <a:spcPct val="80000"/>
              </a:lnSpc>
              <a:spcBef>
                <a:spcPct val="0"/>
              </a:spcBef>
              <a:buFontTx/>
              <a:buChar char="•"/>
            </a:pPr>
            <a:r>
              <a:rPr lang="en-US" sz="600" smtClean="0"/>
              <a:t>CHMP adopted a negative opinion, recommending the </a:t>
            </a:r>
            <a:r>
              <a:rPr lang="en-US" sz="600" b="1" smtClean="0"/>
              <a:t>refusal of the marketing authorisation </a:t>
            </a:r>
            <a:r>
              <a:rPr lang="en-US" sz="600" smtClean="0"/>
              <a:t>for the medicinal product Biferonex. The Committee noted that there were </a:t>
            </a:r>
            <a:r>
              <a:rPr lang="en-US" sz="600" b="1" smtClean="0"/>
              <a:t>differences between the active substance in Biferonex and other interferon beta-containing medicines available on the market</a:t>
            </a:r>
            <a:r>
              <a:rPr lang="en-US" sz="600" smtClean="0"/>
              <a:t>. It therefore concluded that the use of published studies of these interferon beta-containing medicines to support the use of Biferonex was not justified and that </a:t>
            </a:r>
            <a:r>
              <a:rPr lang="en-US" sz="600" b="1" smtClean="0"/>
              <a:t>studies on Biferonex itself were required</a:t>
            </a:r>
            <a:r>
              <a:rPr lang="en-US" sz="600" smtClean="0"/>
              <a:t>. The CHMP was also of the opinion that the results of the </a:t>
            </a:r>
            <a:r>
              <a:rPr lang="en-US" sz="600" b="1" smtClean="0"/>
              <a:t>clinical study of Biferonex did not show enough evidence that the medicine was effective.</a:t>
            </a:r>
            <a:r>
              <a:rPr lang="en-US" sz="600" smtClean="0"/>
              <a:t> </a:t>
            </a:r>
          </a:p>
          <a:p>
            <a:pPr>
              <a:lnSpc>
                <a:spcPct val="80000"/>
              </a:lnSpc>
              <a:spcBef>
                <a:spcPct val="0"/>
              </a:spcBef>
            </a:pPr>
            <a:endParaRPr lang="en-US" sz="600" smtClean="0"/>
          </a:p>
          <a:p>
            <a:pPr>
              <a:lnSpc>
                <a:spcPct val="80000"/>
              </a:lnSpc>
              <a:spcBef>
                <a:spcPct val="0"/>
              </a:spcBef>
            </a:pPr>
            <a:r>
              <a:rPr lang="en-US" sz="600" smtClean="0"/>
              <a:t>INSULIN HUMAN RAPID MARVEL; INSULIN HUMAN LONG MARVEL; INSULIN HUMAN 30/70 MIX MARVEL (Marvel LifeSciences) (EMA Press release Nov 2012; EMA/747975/2012)</a:t>
            </a:r>
          </a:p>
          <a:p>
            <a:pPr>
              <a:lnSpc>
                <a:spcPct val="80000"/>
              </a:lnSpc>
              <a:spcBef>
                <a:spcPct val="0"/>
              </a:spcBef>
              <a:buFontTx/>
              <a:buChar char="•"/>
            </a:pPr>
            <a:r>
              <a:rPr lang="en-US" sz="600" smtClean="0"/>
              <a:t>The CHMP had formulated a list of questions to be answered by the company. </a:t>
            </a:r>
            <a:r>
              <a:rPr lang="en-US" sz="600" b="1" smtClean="0"/>
              <a:t>The application was at day 120/210 when the company withdrew</a:t>
            </a:r>
            <a:r>
              <a:rPr lang="en-US" sz="600" smtClean="0"/>
              <a:t>. The main concerns of the CHMP were that the </a:t>
            </a:r>
            <a:r>
              <a:rPr lang="en-US" sz="600" b="1" smtClean="0"/>
              <a:t>comparability of the Marvel insulins and the Humulin insulins had not been shown</a:t>
            </a:r>
            <a:r>
              <a:rPr lang="en-US" sz="600" smtClean="0"/>
              <a:t>. The CHMP was also concerned that the company had </a:t>
            </a:r>
            <a:r>
              <a:rPr lang="en-US" sz="600" b="1" smtClean="0"/>
              <a:t>not supplied enough information on how the active substance or the finished products are made, and that the processes used to make them had not been validated.</a:t>
            </a:r>
          </a:p>
          <a:p>
            <a:pPr>
              <a:lnSpc>
                <a:spcPct val="80000"/>
              </a:lnSpc>
              <a:spcBef>
                <a:spcPct val="0"/>
              </a:spcBef>
            </a:pPr>
            <a:endParaRPr lang="en-US" sz="600" smtClean="0"/>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67E672-C60E-4BB7-825A-32C02544B380}" type="slidenum">
              <a:rPr lang="en-CA">
                <a:solidFill>
                  <a:srgbClr val="000000"/>
                </a:solidFill>
              </a:rPr>
              <a:pPr fontAlgn="base">
                <a:spcBef>
                  <a:spcPct val="0"/>
                </a:spcBef>
                <a:spcAft>
                  <a:spcPct val="0"/>
                </a:spcAft>
              </a:pPr>
              <a:t>4</a:t>
            </a:fld>
            <a:endParaRPr lang="en-CA">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59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07F007-AD95-4126-BBB4-D016582EDBA5}" type="slidenum">
              <a:rPr lang="en-US">
                <a:solidFill>
                  <a:srgbClr val="000000"/>
                </a:solidFill>
              </a:rPr>
              <a:pPr fontAlgn="base">
                <a:spcBef>
                  <a:spcPct val="0"/>
                </a:spcBef>
                <a:spcAft>
                  <a:spcPct val="0"/>
                </a:spcAft>
              </a:pPr>
              <a:t>36</a:t>
            </a:fld>
            <a:endParaRPr 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79C3EE-0A1C-4F46-8A6D-929468B0B802}" type="slidenum">
              <a:rPr lang="en-US"/>
              <a:pPr fontAlgn="base">
                <a:spcBef>
                  <a:spcPct val="0"/>
                </a:spcBef>
                <a:spcAft>
                  <a:spcPct val="0"/>
                </a:spcAft>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61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7FDB54-F99F-4788-80E9-1A692DD34D78}" type="slidenum">
              <a:rPr lang="en-US"/>
              <a:pPr fontAlgn="base">
                <a:spcBef>
                  <a:spcPct val="0"/>
                </a:spcBef>
                <a:spcAft>
                  <a:spcPct val="0"/>
                </a:spcAft>
              </a:pPr>
              <a:t>39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marL="225425" indent="-225425" defTabSz="911225">
              <a:spcBef>
                <a:spcPct val="0"/>
              </a:spcBef>
            </a:pPr>
            <a:r>
              <a:rPr lang="en-US" smtClean="0">
                <a:solidFill>
                  <a:srgbClr val="505050"/>
                </a:solidFill>
                <a:latin typeface="Verdana" pitchFamily="34" charset="0"/>
                <a:ea typeface="MS PGothic" pitchFamily="34" charset="-128"/>
              </a:rPr>
              <a:t>Extrapolation: refers to the evaluation by Health Canada of a proposal to grant additional indications held by the reference biologic drug to the SEB in the absence of such clinical data</a:t>
            </a:r>
          </a:p>
          <a:p>
            <a:pPr marL="225425" indent="-225425" defTabSz="911225">
              <a:spcBef>
                <a:spcPct val="0"/>
              </a:spcBef>
              <a:buFontTx/>
              <a:buAutoNum type="arabicParenR"/>
            </a:pPr>
            <a:endParaRPr lang="en-US" smtClean="0"/>
          </a:p>
          <a:p>
            <a:pPr marL="225425" indent="-225425" defTabSz="911225">
              <a:spcBef>
                <a:spcPct val="0"/>
              </a:spcBef>
            </a:pPr>
            <a:r>
              <a:rPr lang="en-US" b="1" smtClean="0"/>
              <a:t>#### PLEASE DO NOT DELETE CONTENT BELOW THIS LINE ! ####</a:t>
            </a:r>
          </a:p>
          <a:p>
            <a:pPr marL="225425" indent="-225425" defTabSz="911225">
              <a:spcBef>
                <a:spcPct val="0"/>
              </a:spcBef>
            </a:pPr>
            <a:r>
              <a:rPr lang="en-US" smtClean="0"/>
              <a:t>			</a:t>
            </a:r>
          </a:p>
          <a:p>
            <a:pPr marL="225425" indent="-225425" defTabSz="911225">
              <a:spcBef>
                <a:spcPct val="0"/>
              </a:spcBef>
            </a:pPr>
            <a:r>
              <a:rPr lang="en-US" b="1" smtClean="0"/>
              <a:t>Author:</a:t>
            </a:r>
            <a:r>
              <a:rPr lang="en-US" smtClean="0"/>
              <a:t> David Zante (Access) </a:t>
            </a:r>
          </a:p>
          <a:p>
            <a:pPr marL="225425" indent="-225425" defTabSz="911225">
              <a:spcBef>
                <a:spcPct val="0"/>
              </a:spcBef>
            </a:pPr>
            <a:r>
              <a:rPr lang="en-US" b="1" smtClean="0"/>
              <a:t>Intended Use:</a:t>
            </a:r>
            <a:r>
              <a:rPr lang="en-US" smtClean="0"/>
              <a:t> External distribution upon request</a:t>
            </a:r>
          </a:p>
          <a:p>
            <a:pPr marL="225425" indent="-225425" defTabSz="911225">
              <a:spcBef>
                <a:spcPct val="0"/>
              </a:spcBef>
            </a:pPr>
            <a:r>
              <a:rPr lang="en-US" b="1" smtClean="0"/>
              <a:t>Approval Date:</a:t>
            </a:r>
            <a:r>
              <a:rPr lang="en-US" smtClean="0"/>
              <a:t> April 17, 2013    </a:t>
            </a:r>
            <a:r>
              <a:rPr lang="en-US" b="1" smtClean="0"/>
              <a:t>Review By:</a:t>
            </a:r>
            <a:r>
              <a:rPr lang="en-US" smtClean="0"/>
              <a:t> Medical Information</a:t>
            </a:r>
          </a:p>
          <a:p>
            <a:pPr marL="225425" indent="-225425" defTabSz="911225">
              <a:spcBef>
                <a:spcPct val="0"/>
              </a:spcBef>
            </a:pPr>
            <a:endParaRPr lang="en-US" smtClean="0"/>
          </a:p>
        </p:txBody>
      </p:sp>
      <p:sp>
        <p:nvSpPr>
          <p:cNvPr id="162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C8A34C-4EFF-4609-BEDF-581036FAF8FA}" type="slidenum">
              <a:rPr lang="en-CA">
                <a:solidFill>
                  <a:srgbClr val="000000"/>
                </a:solidFill>
              </a:rPr>
              <a:pPr fontAlgn="base">
                <a:spcBef>
                  <a:spcPct val="0"/>
                </a:spcBef>
                <a:spcAft>
                  <a:spcPct val="0"/>
                </a:spcAft>
              </a:pPr>
              <a:t>40</a:t>
            </a:fld>
            <a:endParaRPr lang="en-CA">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6384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defTabSz="901700">
              <a:lnSpc>
                <a:spcPct val="80000"/>
              </a:lnSpc>
              <a:spcBef>
                <a:spcPts val="300"/>
              </a:spcBef>
            </a:pPr>
            <a:r>
              <a:rPr lang="de-DE" sz="1000" smtClean="0">
                <a:latin typeface="Arial Narrow" pitchFamily="34" charset="0"/>
                <a:ea typeface="Arial Narrow" pitchFamily="34" charset="0"/>
                <a:cs typeface="Arial Narrow" pitchFamily="34" charset="0"/>
                <a:sym typeface="Arial Narrow" pitchFamily="34" charset="0"/>
              </a:rPr>
              <a:t>This slide shows how extrapolation is being used for CT-P13. Clinical trials with Remicade in all the listed indications have resulted in differences in therapy type (mono- or combination therapy), dosing, and frequency of administration between diseases. CT-P13 has completed two clinical trials with different parameters from Remicade and will extrapolate this to the other diseases. </a:t>
            </a:r>
          </a:p>
          <a:p>
            <a:pPr defTabSz="901700">
              <a:lnSpc>
                <a:spcPct val="80000"/>
              </a:lnSpc>
              <a:spcBef>
                <a:spcPts val="300"/>
              </a:spcBef>
            </a:pPr>
            <a:endParaRPr lang="de-DE" sz="1000" smtClean="0">
              <a:latin typeface="Arial Narrow" pitchFamily="34" charset="0"/>
              <a:ea typeface="Arial Narrow" pitchFamily="34" charset="0"/>
              <a:cs typeface="Arial Narrow" pitchFamily="34" charset="0"/>
              <a:sym typeface="Arial Narrow" pitchFamily="34" charset="0"/>
            </a:endParaRPr>
          </a:p>
          <a:p>
            <a:pPr defTabSz="901700">
              <a:lnSpc>
                <a:spcPct val="80000"/>
              </a:lnSpc>
              <a:spcBef>
                <a:spcPts val="300"/>
              </a:spcBef>
            </a:pPr>
            <a:r>
              <a:rPr lang="de-DE" sz="1000" smtClean="0">
                <a:latin typeface="Arial Narrow Bold"/>
                <a:ea typeface="Arial Narrow Bold"/>
                <a:cs typeface="Arial Narrow Bold"/>
                <a:sym typeface="Arial Narrow Bold"/>
              </a:rPr>
              <a:t>Infliximab</a:t>
            </a:r>
            <a:endParaRPr lang="de-DE" sz="1000" smtClean="0">
              <a:latin typeface="Arial Narrow" pitchFamily="34" charset="0"/>
              <a:ea typeface="Arial Narrow" pitchFamily="34" charset="0"/>
              <a:cs typeface="Arial Narrow" pitchFamily="34" charset="0"/>
              <a:sym typeface="Arial Narrow" pitchFamily="34" charset="0"/>
            </a:endParaRPr>
          </a:p>
          <a:p>
            <a:pPr defTabSz="901700">
              <a:lnSpc>
                <a:spcPct val="80000"/>
              </a:lnSpc>
              <a:spcBef>
                <a:spcPts val="300"/>
              </a:spcBef>
            </a:pPr>
            <a:r>
              <a:rPr lang="de-DE" sz="1000" smtClean="0">
                <a:latin typeface="Arial Narrow" pitchFamily="34" charset="0"/>
                <a:ea typeface="Arial Narrow" pitchFamily="34" charset="0"/>
                <a:cs typeface="Arial Narrow" pitchFamily="34" charset="0"/>
                <a:sym typeface="Arial Narrow" pitchFamily="34" charset="0"/>
              </a:rPr>
              <a:t>ATTRACT: RA; combination therapy; 3 mg/kg (0,2,6) induction dose, 5 mg/kg (q4–8w) maintenance dose; ACR20 primary end point</a:t>
            </a:r>
          </a:p>
          <a:p>
            <a:pPr defTabSz="901700">
              <a:lnSpc>
                <a:spcPct val="80000"/>
              </a:lnSpc>
              <a:spcBef>
                <a:spcPts val="300"/>
              </a:spcBef>
            </a:pPr>
            <a:r>
              <a:rPr lang="de-DE" sz="1000" smtClean="0">
                <a:latin typeface="Arial Narrow" pitchFamily="34" charset="0"/>
                <a:ea typeface="Arial Narrow" pitchFamily="34" charset="0"/>
                <a:cs typeface="Arial Narrow" pitchFamily="34" charset="0"/>
                <a:sym typeface="Arial Narrow" pitchFamily="34" charset="0"/>
              </a:rPr>
              <a:t>ASSERT: AS; monotherapy; 5 mg/kg (0,2,6) induction dose, 5 mg/kg (q6–8w) maintenance dose; ASAS20 primary end point</a:t>
            </a:r>
          </a:p>
          <a:p>
            <a:pPr defTabSz="901700">
              <a:lnSpc>
                <a:spcPct val="80000"/>
              </a:lnSpc>
              <a:spcBef>
                <a:spcPts val="300"/>
              </a:spcBef>
            </a:pPr>
            <a:r>
              <a:rPr lang="de-DE" sz="1000" smtClean="0">
                <a:latin typeface="Arial Narrow" pitchFamily="34" charset="0"/>
                <a:ea typeface="Arial Narrow" pitchFamily="34" charset="0"/>
                <a:cs typeface="Arial Narrow" pitchFamily="34" charset="0"/>
                <a:sym typeface="Arial Narrow" pitchFamily="34" charset="0"/>
              </a:rPr>
              <a:t>IMPACT 2: PsA; mono- or combination therapy; 5 mg/kg (0,2,6) induction dose, 5 mg/kg q8w maintenance dose; ACR20 primary end point</a:t>
            </a:r>
          </a:p>
          <a:p>
            <a:pPr defTabSz="901700">
              <a:lnSpc>
                <a:spcPct val="80000"/>
              </a:lnSpc>
              <a:spcBef>
                <a:spcPts val="300"/>
              </a:spcBef>
            </a:pPr>
            <a:r>
              <a:rPr lang="de-DE" sz="1000" smtClean="0">
                <a:latin typeface="Arial Narrow" pitchFamily="34" charset="0"/>
                <a:ea typeface="Arial Narrow" pitchFamily="34" charset="0"/>
                <a:cs typeface="Arial Narrow" pitchFamily="34" charset="0"/>
                <a:sym typeface="Arial Narrow" pitchFamily="34" charset="0"/>
              </a:rPr>
              <a:t>ACCENT I: CD; monotherapy; 5 mg/kg (0,2,6) induction dose, 5–10 mg/kg q8w maintenance dose; CDAI primary end point</a:t>
            </a:r>
          </a:p>
          <a:p>
            <a:pPr defTabSz="901700">
              <a:lnSpc>
                <a:spcPct val="80000"/>
              </a:lnSpc>
              <a:spcBef>
                <a:spcPts val="300"/>
              </a:spcBef>
            </a:pPr>
            <a:r>
              <a:rPr lang="de-DE" sz="1000" smtClean="0">
                <a:latin typeface="Arial Narrow" pitchFamily="34" charset="0"/>
                <a:ea typeface="Arial Narrow" pitchFamily="34" charset="0"/>
                <a:cs typeface="Arial Narrow" pitchFamily="34" charset="0"/>
                <a:sym typeface="Arial Narrow" pitchFamily="34" charset="0"/>
              </a:rPr>
              <a:t>REACH: pediatric CD; monotherapy; 5 mg/kg (0,2,6) induction dose, 5 mg/kg q8w maintenance dose; PCDAI primary end point</a:t>
            </a:r>
          </a:p>
          <a:p>
            <a:pPr defTabSz="901700">
              <a:lnSpc>
                <a:spcPct val="80000"/>
              </a:lnSpc>
              <a:spcBef>
                <a:spcPts val="300"/>
              </a:spcBef>
            </a:pPr>
            <a:r>
              <a:rPr lang="de-DE" sz="1000" smtClean="0">
                <a:latin typeface="Arial Narrow" pitchFamily="34" charset="0"/>
                <a:ea typeface="Arial Narrow" pitchFamily="34" charset="0"/>
                <a:cs typeface="Arial Narrow" pitchFamily="34" charset="0"/>
                <a:sym typeface="Arial Narrow" pitchFamily="34" charset="0"/>
              </a:rPr>
              <a:t>ACT 1/2: UC; monotherapy; 5 mg/kg (0,2,6) induction dose, 5–10 mg/kg q8w maintenance dose; Mayo score (response) primary end point</a:t>
            </a:r>
          </a:p>
          <a:p>
            <a:pPr defTabSz="901700">
              <a:lnSpc>
                <a:spcPct val="80000"/>
              </a:lnSpc>
              <a:spcBef>
                <a:spcPts val="300"/>
              </a:spcBef>
            </a:pPr>
            <a:r>
              <a:rPr lang="de-DE" sz="1000" smtClean="0">
                <a:latin typeface="Arial Narrow" pitchFamily="34" charset="0"/>
                <a:ea typeface="Arial Narrow" pitchFamily="34" charset="0"/>
                <a:cs typeface="Arial Narrow" pitchFamily="34" charset="0"/>
                <a:sym typeface="Arial Narrow" pitchFamily="34" charset="0"/>
              </a:rPr>
              <a:t>T72: pediatric UC; monotherapy; 5 mg/kg (0,2,6) induction dose, 5 mg/kg q8w maintenance dose; Mayo score (response) primary end point</a:t>
            </a:r>
          </a:p>
          <a:p>
            <a:pPr defTabSz="901700">
              <a:lnSpc>
                <a:spcPct val="80000"/>
              </a:lnSpc>
              <a:spcBef>
                <a:spcPts val="300"/>
              </a:spcBef>
            </a:pPr>
            <a:r>
              <a:rPr lang="de-DE" sz="1000" smtClean="0">
                <a:latin typeface="Arial Narrow" pitchFamily="34" charset="0"/>
                <a:ea typeface="Arial Narrow" pitchFamily="34" charset="0"/>
                <a:cs typeface="Arial Narrow" pitchFamily="34" charset="0"/>
                <a:sym typeface="Arial Narrow" pitchFamily="34" charset="0"/>
              </a:rPr>
              <a:t>EXPRESS: PSO; monotherapy; 5 mg/kg (0,2,6) induction dose, 5 mg/kg q8w maintenance dose; PASI75</a:t>
            </a:r>
          </a:p>
          <a:p>
            <a:pPr defTabSz="901700">
              <a:lnSpc>
                <a:spcPct val="80000"/>
              </a:lnSpc>
              <a:spcBef>
                <a:spcPts val="300"/>
              </a:spcBef>
            </a:pPr>
            <a:endParaRPr lang="de-DE" sz="1000" smtClean="0">
              <a:latin typeface="Arial Narrow" pitchFamily="34" charset="0"/>
              <a:ea typeface="Arial Narrow" pitchFamily="34" charset="0"/>
              <a:cs typeface="Arial Narrow" pitchFamily="34" charset="0"/>
              <a:sym typeface="Arial Narrow" pitchFamily="34" charset="0"/>
            </a:endParaRPr>
          </a:p>
          <a:p>
            <a:pPr defTabSz="901700">
              <a:lnSpc>
                <a:spcPct val="80000"/>
              </a:lnSpc>
              <a:spcBef>
                <a:spcPts val="300"/>
              </a:spcBef>
            </a:pPr>
            <a:r>
              <a:rPr lang="de-DE" sz="1000" smtClean="0">
                <a:latin typeface="Arial Narrow Bold"/>
                <a:ea typeface="Arial Narrow Bold"/>
                <a:cs typeface="Arial Narrow Bold"/>
                <a:sym typeface="Arial Narrow Bold"/>
              </a:rPr>
              <a:t>CT-P13</a:t>
            </a:r>
            <a:endParaRPr lang="de-DE" sz="1000" smtClean="0">
              <a:latin typeface="Arial Narrow" pitchFamily="34" charset="0"/>
              <a:ea typeface="Arial Narrow" pitchFamily="34" charset="0"/>
              <a:cs typeface="Arial Narrow" pitchFamily="34" charset="0"/>
              <a:sym typeface="Arial Narrow" pitchFamily="34" charset="0"/>
            </a:endParaRPr>
          </a:p>
          <a:p>
            <a:pPr defTabSz="901700">
              <a:lnSpc>
                <a:spcPct val="80000"/>
              </a:lnSpc>
              <a:spcBef>
                <a:spcPts val="300"/>
              </a:spcBef>
            </a:pPr>
            <a:r>
              <a:rPr lang="de-DE" sz="1000" smtClean="0">
                <a:latin typeface="Arial Narrow" pitchFamily="34" charset="0"/>
                <a:ea typeface="Arial Narrow" pitchFamily="34" charset="0"/>
                <a:cs typeface="Arial Narrow" pitchFamily="34" charset="0"/>
                <a:sym typeface="Arial Narrow" pitchFamily="34" charset="0"/>
              </a:rPr>
              <a:t>PLANETRA: RA; combination therapy; 3 mg/kg (0,2,6) induction dose, 3 mg/kg q8w maintenance dose; ACR20 primary end point</a:t>
            </a:r>
          </a:p>
          <a:p>
            <a:pPr defTabSz="901700">
              <a:lnSpc>
                <a:spcPct val="80000"/>
              </a:lnSpc>
              <a:spcBef>
                <a:spcPts val="300"/>
              </a:spcBef>
            </a:pPr>
            <a:r>
              <a:rPr lang="de-DE" sz="1000" smtClean="0">
                <a:latin typeface="Arial Narrow" pitchFamily="34" charset="0"/>
                <a:ea typeface="Arial Narrow" pitchFamily="34" charset="0"/>
                <a:cs typeface="Arial Narrow" pitchFamily="34" charset="0"/>
                <a:sym typeface="Arial Narrow" pitchFamily="34" charset="0"/>
              </a:rPr>
              <a:t>PLANETAS: AS; monotherapy; 5 mg/kg (0,2,6) induction dose, 5 mg/kg q8w maintenance dose; PK AUC</a:t>
            </a:r>
            <a:r>
              <a:rPr lang="de-DE" sz="1000" baseline="-25000" smtClean="0">
                <a:latin typeface="Arial Narrow" pitchFamily="34" charset="0"/>
                <a:ea typeface="Arial Narrow" pitchFamily="34" charset="0"/>
                <a:cs typeface="Arial Narrow" pitchFamily="34" charset="0"/>
                <a:sym typeface="Arial Narrow" pitchFamily="34" charset="0"/>
              </a:rPr>
              <a:t>T</a:t>
            </a:r>
            <a:r>
              <a:rPr lang="de-DE" sz="1000" smtClean="0">
                <a:latin typeface="Arial Narrow" pitchFamily="34" charset="0"/>
                <a:ea typeface="Arial Narrow" pitchFamily="34" charset="0"/>
                <a:cs typeface="Arial Narrow" pitchFamily="34" charset="0"/>
                <a:sym typeface="Arial Narrow" pitchFamily="34" charset="0"/>
              </a:rPr>
              <a:t>, C</a:t>
            </a:r>
            <a:r>
              <a:rPr lang="de-DE" sz="1000" baseline="-25000" smtClean="0">
                <a:latin typeface="Arial Narrow" pitchFamily="34" charset="0"/>
                <a:ea typeface="Arial Narrow" pitchFamily="34" charset="0"/>
                <a:cs typeface="Arial Narrow" pitchFamily="34" charset="0"/>
                <a:sym typeface="Arial Narrow" pitchFamily="34" charset="0"/>
              </a:rPr>
              <a:t>max,ss</a:t>
            </a:r>
            <a:r>
              <a:rPr lang="de-DE" sz="1000" smtClean="0">
                <a:latin typeface="Arial Narrow" pitchFamily="34" charset="0"/>
                <a:ea typeface="Arial Narrow" pitchFamily="34" charset="0"/>
                <a:cs typeface="Arial Narrow" pitchFamily="34" charset="0"/>
                <a:sym typeface="Arial Narrow" pitchFamily="34" charset="0"/>
              </a:rPr>
              <a:t> primary end points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bwMode="auto">
          <a:noFill/>
          <a:ln>
            <a:solidFill>
              <a:srgbClr val="000000"/>
            </a:solidFill>
            <a:miter lim="800000"/>
            <a:headEnd/>
            <a:tailEnd/>
          </a:ln>
        </p:spPr>
      </p:sp>
      <p:sp>
        <p:nvSpPr>
          <p:cNvPr id="164867"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solidFill>
                  <a:srgbClr val="215968"/>
                </a:solidFill>
              </a:rPr>
              <a:t>Этот случай показывает, что FDA необходимо перенять европейский опыт </a:t>
            </a:r>
            <a:r>
              <a:rPr lang="en-US" smtClean="0">
                <a:solidFill>
                  <a:srgbClr val="215968"/>
                </a:solidFill>
              </a:rPr>
              <a:t>EMA </a:t>
            </a:r>
            <a:r>
              <a:rPr lang="ru-RU" smtClean="0">
                <a:solidFill>
                  <a:srgbClr val="215968"/>
                </a:solidFill>
              </a:rPr>
              <a:t>в отношении процесса регистрации биоаналогов, которая возможна только в случае</a:t>
            </a:r>
            <a:r>
              <a:rPr lang="ru-RU" b="1" smtClean="0">
                <a:solidFill>
                  <a:srgbClr val="215968"/>
                </a:solidFill>
              </a:rPr>
              <a:t> демонстрации клинически доказанной безопасности и эффективности в ходе сравнительных исследований с оригинальным биопрепаратом с участием пациентов и по всем показаниям. </a:t>
            </a:r>
            <a:endParaRPr lang="ru-RU" sz="1400" b="1" smtClean="0">
              <a:solidFill>
                <a:srgbClr val="215968"/>
              </a:solidFill>
            </a:endParaRPr>
          </a:p>
          <a:p>
            <a:pPr>
              <a:spcBef>
                <a:spcPct val="0"/>
              </a:spcBef>
            </a:pPr>
            <a:endParaRPr lang="ru-RU" smtClean="0"/>
          </a:p>
          <a:p>
            <a:pPr>
              <a:spcBef>
                <a:spcPct val="0"/>
              </a:spcBef>
            </a:pPr>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TextEdit="1"/>
          </p:cNvSpPr>
          <p:nvPr>
            <p:ph type="sldImg"/>
          </p:nvPr>
        </p:nvSpPr>
        <p:spPr bwMode="auto">
          <a:noFill/>
          <a:ln>
            <a:solidFill>
              <a:srgbClr val="000000"/>
            </a:solidFill>
            <a:miter lim="800000"/>
            <a:headEnd/>
            <a:tailEnd/>
          </a:ln>
        </p:spPr>
      </p:sp>
      <p:sp>
        <p:nvSpPr>
          <p:cNvPr id="165891"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z="1000" smtClean="0"/>
              <a:t>Ярославской областная клиническая больница скорой медицинской помощи им. Н.В.Соловьева было проведено ретроспективное исследование по оценке эффективности различных режимов профилактике тромбоэмболических осложнений в клинической</a:t>
            </a:r>
          </a:p>
          <a:p>
            <a:pPr>
              <a:spcBef>
                <a:spcPct val="0"/>
              </a:spcBef>
            </a:pPr>
            <a:r>
              <a:rPr lang="ru-RU" sz="1000" smtClean="0"/>
              <a:t>практике. Ретроспективно проанализировали 243 истории болезни пациентов, которым проводились крупные ортопедические вмешательства. Критерием эффективности служило отсутствие тромбоза вен нижних конечностей при ультразвуковом исследовании. 115 из них получали тромбопрофилактику биоаналогом эноксапарина натрия (Гемапаксан, “Италфармако”) в дозе 0,4 мл один раз в сутки, 128 – стандартным гепарином в дозе 5000 Ед три раза в сутки. В настоящем исследовании биоаналог эноксапарина по эффективности в профилактике ВТЭО не отличался от НФГ. Частота тромбоза вен нижних конечностей была практически одинаковой и составила 27,0% и 28,1%, соответственно (р&gt;0,05), в то время как в других клинических исследованиях, доказавших эффективность оригинального эноксапарина в ортопедической практике, частота тромбозов вен нижних конечностей при применении НМГ не превышала 18%. </a:t>
            </a:r>
          </a:p>
          <a:p>
            <a:pPr>
              <a:spcBef>
                <a:spcPct val="0"/>
              </a:spcBef>
            </a:pPr>
            <a:r>
              <a:rPr lang="ru-RU" sz="1000" smtClean="0"/>
              <a:t>Стоимость дня профилактики НФГ значительно ниже стоимости применения биоаналога НМГ. Учитывая сопоставимую с Гемапаксаном эффективность, по стоимости НФГ имеет несомненные преимущества перед биоаналогом эноксапарина. Отсутствие существенных преимуществ биоаналога эноксапарина перед НФГ по эффективности может быть связано с неоднородностью используемого для</a:t>
            </a:r>
          </a:p>
          <a:p>
            <a:pPr>
              <a:spcBef>
                <a:spcPct val="0"/>
              </a:spcBef>
            </a:pPr>
            <a:r>
              <a:rPr lang="ru-RU" sz="1000" smtClean="0"/>
              <a:t>изготовления НМГ первичного сырья.</a:t>
            </a:r>
          </a:p>
          <a:p>
            <a:pPr>
              <a:spcBef>
                <a:spcPct val="0"/>
              </a:spcBef>
            </a:pPr>
            <a:r>
              <a:rPr lang="ru-RU" sz="1000" smtClean="0"/>
              <a:t>Неоднозначность результатов данного ретроспективного исследования подтверждает необходимость проведения проспективного, рандомизированного, двойного слепого исследования с целью подтверждения сопоставимости биологически сходного и оригинального НМГ.</a:t>
            </a:r>
          </a:p>
          <a:p>
            <a:pPr>
              <a:spcBef>
                <a:spcPct val="0"/>
              </a:spcBef>
            </a:pPr>
            <a:endParaRPr lang="ru-RU"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r>
              <a:rPr lang="en-US" sz="600" smtClean="0"/>
              <a:t>ALPHEON (Biopartners)</a:t>
            </a:r>
            <a:r>
              <a:rPr lang="en-US" sz="600" baseline="30000" smtClean="0"/>
              <a:t> </a:t>
            </a:r>
            <a:r>
              <a:rPr lang="en-US" sz="600" smtClean="0"/>
              <a:t> (</a:t>
            </a:r>
            <a:r>
              <a:rPr lang="en-US" sz="600" smtClean="0">
                <a:solidFill>
                  <a:srgbClr val="000000"/>
                </a:solidFill>
              </a:rPr>
              <a:t>EMEA Q&amp;A. June 2006; EMEA/190896/2006)</a:t>
            </a:r>
            <a:endParaRPr lang="en-US" sz="600" baseline="30000" smtClean="0"/>
          </a:p>
          <a:p>
            <a:pPr>
              <a:lnSpc>
                <a:spcPct val="80000"/>
              </a:lnSpc>
              <a:spcBef>
                <a:spcPct val="0"/>
              </a:spcBef>
              <a:buFontTx/>
              <a:buChar char="•"/>
            </a:pPr>
            <a:r>
              <a:rPr lang="en-US" sz="600" smtClean="0"/>
              <a:t>Production and assays to evaluate immunogenicity were </a:t>
            </a:r>
            <a:r>
              <a:rPr lang="en-US" sz="600" b="1" smtClean="0"/>
              <a:t>not validated</a:t>
            </a:r>
            <a:r>
              <a:rPr lang="en-US" sz="600" smtClean="0"/>
              <a:t>. Differences in </a:t>
            </a:r>
            <a:r>
              <a:rPr lang="en-US" sz="600" b="1" smtClean="0"/>
              <a:t>impurities</a:t>
            </a:r>
            <a:r>
              <a:rPr lang="en-US" sz="600" smtClean="0"/>
              <a:t> (relative to the reference biologic) were found in the biosimilar, as well as a </a:t>
            </a:r>
            <a:r>
              <a:rPr lang="en-US" sz="600" b="1" smtClean="0"/>
              <a:t>higher incidence of relapse and adverse events</a:t>
            </a:r>
            <a:r>
              <a:rPr lang="en-US" sz="600" smtClean="0"/>
              <a:t> in patients treated with ALPHEON. Resulted in </a:t>
            </a:r>
            <a:r>
              <a:rPr lang="en-US" sz="600" b="1" smtClean="0"/>
              <a:t>refusal of the marketing authorization of the biosimilar.</a:t>
            </a:r>
          </a:p>
          <a:p>
            <a:pPr>
              <a:lnSpc>
                <a:spcPct val="80000"/>
              </a:lnSpc>
              <a:spcBef>
                <a:spcPct val="0"/>
              </a:spcBef>
            </a:pPr>
            <a:endParaRPr lang="en-US" sz="600" smtClean="0"/>
          </a:p>
          <a:p>
            <a:pPr>
              <a:lnSpc>
                <a:spcPct val="80000"/>
              </a:lnSpc>
              <a:spcBef>
                <a:spcPct val="0"/>
              </a:spcBef>
            </a:pPr>
            <a:r>
              <a:rPr lang="en-US" sz="600" smtClean="0"/>
              <a:t>VALTROPIN (EMEA Statement May 2012-EMA/356690/2012)</a:t>
            </a:r>
          </a:p>
          <a:p>
            <a:pPr>
              <a:lnSpc>
                <a:spcPct val="80000"/>
              </a:lnSpc>
              <a:spcBef>
                <a:spcPct val="0"/>
              </a:spcBef>
              <a:buFontTx/>
              <a:buChar char="•"/>
            </a:pPr>
            <a:r>
              <a:rPr lang="en-US" sz="600" b="1" smtClean="0"/>
              <a:t>Voluntary withdrawal for commercial reasons</a:t>
            </a:r>
            <a:r>
              <a:rPr lang="en-US" sz="600" smtClean="0"/>
              <a:t>. Valtropin was not marketed in any EU country.</a:t>
            </a:r>
          </a:p>
          <a:p>
            <a:pPr>
              <a:lnSpc>
                <a:spcPct val="80000"/>
              </a:lnSpc>
              <a:spcBef>
                <a:spcPct val="0"/>
              </a:spcBef>
            </a:pPr>
            <a:endParaRPr lang="en-US" sz="600" smtClean="0"/>
          </a:p>
          <a:p>
            <a:pPr>
              <a:lnSpc>
                <a:spcPct val="80000"/>
              </a:lnSpc>
              <a:spcBef>
                <a:spcPct val="0"/>
              </a:spcBef>
            </a:pPr>
            <a:r>
              <a:rPr lang="en-US" sz="600" smtClean="0"/>
              <a:t>EPOSTIM (Reliance GeneMedix) (EMA press release Apr 2011-EMA/271900/2011; EMA Q&amp;A Apr 2011-EMA/287731/2011)</a:t>
            </a:r>
          </a:p>
          <a:p>
            <a:pPr>
              <a:lnSpc>
                <a:spcPct val="80000"/>
              </a:lnSpc>
              <a:spcBef>
                <a:spcPct val="0"/>
              </a:spcBef>
              <a:buFontTx/>
              <a:buChar char="•"/>
            </a:pPr>
            <a:r>
              <a:rPr lang="en-US" sz="600" smtClean="0"/>
              <a:t>On 15 March 2011, Reliance GeneMedix Plc officially notified the Committee for Medicinal Products for Human Use (CHMP) that it </a:t>
            </a:r>
            <a:r>
              <a:rPr lang="en-US" sz="600" b="1" smtClean="0"/>
              <a:t>wishes to withdraw its application for a marketing authorisation</a:t>
            </a:r>
            <a:r>
              <a:rPr lang="en-US" sz="600" smtClean="0"/>
              <a:t> for Epostim to be used to treat anaemia and stimulate red blood cell production. The company stated that its </a:t>
            </a:r>
            <a:r>
              <a:rPr lang="en-US" sz="600" b="1" smtClean="0"/>
              <a:t>decision to withdraw the application was based on its inability to address the CHMP’s request to provide additional data within the timeframe allowed in the centralised procedure.</a:t>
            </a:r>
          </a:p>
          <a:p>
            <a:pPr>
              <a:lnSpc>
                <a:spcPct val="80000"/>
              </a:lnSpc>
              <a:spcBef>
                <a:spcPct val="0"/>
              </a:spcBef>
            </a:pPr>
            <a:endParaRPr lang="en-US" sz="600" smtClean="0"/>
          </a:p>
          <a:p>
            <a:pPr>
              <a:lnSpc>
                <a:spcPct val="80000"/>
              </a:lnSpc>
              <a:spcBef>
                <a:spcPct val="0"/>
              </a:spcBef>
            </a:pPr>
            <a:r>
              <a:rPr lang="en-US" sz="600" smtClean="0"/>
              <a:t>FILGRASTIM RATIOPHARM (EPAR 2011; EMA Statement May 2011-EMA/348290/2011) AND VALTROPIN (EMEA Statement May 2012-EMA/356690/2012)</a:t>
            </a:r>
          </a:p>
          <a:p>
            <a:pPr>
              <a:lnSpc>
                <a:spcPct val="80000"/>
              </a:lnSpc>
              <a:spcBef>
                <a:spcPct val="0"/>
              </a:spcBef>
              <a:buFontTx/>
              <a:buChar char="•"/>
            </a:pPr>
            <a:r>
              <a:rPr lang="en-US" sz="600" b="1" smtClean="0"/>
              <a:t>Voluntary withdrawal for commercial reasons</a:t>
            </a:r>
            <a:r>
              <a:rPr lang="en-US" sz="600" smtClean="0"/>
              <a:t>. Filgrastim Ratiopharm was not marketed in any EU country.</a:t>
            </a:r>
          </a:p>
          <a:p>
            <a:pPr>
              <a:lnSpc>
                <a:spcPct val="80000"/>
              </a:lnSpc>
              <a:spcBef>
                <a:spcPct val="0"/>
              </a:spcBef>
            </a:pPr>
            <a:endParaRPr lang="en-US" sz="600" smtClean="0"/>
          </a:p>
          <a:p>
            <a:pPr>
              <a:lnSpc>
                <a:spcPct val="80000"/>
              </a:lnSpc>
              <a:spcBef>
                <a:spcPct val="0"/>
              </a:spcBef>
            </a:pPr>
            <a:r>
              <a:rPr lang="en-US" sz="600" smtClean="0"/>
              <a:t>BIFERONEX (BioPartners) (CHMP assessment report Jul 2009; EMEA/33451/2009))</a:t>
            </a:r>
          </a:p>
          <a:p>
            <a:pPr>
              <a:lnSpc>
                <a:spcPct val="80000"/>
              </a:lnSpc>
              <a:spcBef>
                <a:spcPct val="0"/>
              </a:spcBef>
              <a:buFontTx/>
              <a:buChar char="•"/>
            </a:pPr>
            <a:r>
              <a:rPr lang="en-US" sz="600" smtClean="0"/>
              <a:t>CHMP adopted a negative opinion, recommending the </a:t>
            </a:r>
            <a:r>
              <a:rPr lang="en-US" sz="600" b="1" smtClean="0"/>
              <a:t>refusal of the marketing authorisation </a:t>
            </a:r>
            <a:r>
              <a:rPr lang="en-US" sz="600" smtClean="0"/>
              <a:t>for the medicinal product Biferonex. The Committee noted that there were </a:t>
            </a:r>
            <a:r>
              <a:rPr lang="en-US" sz="600" b="1" smtClean="0"/>
              <a:t>differences between the active substance in Biferonex and other interferon beta-containing medicines available on the market</a:t>
            </a:r>
            <a:r>
              <a:rPr lang="en-US" sz="600" smtClean="0"/>
              <a:t>. It therefore concluded that the use of published studies of these interferon beta-containing medicines to support the use of Biferonex was not justified and that </a:t>
            </a:r>
            <a:r>
              <a:rPr lang="en-US" sz="600" b="1" smtClean="0"/>
              <a:t>studies on Biferonex itself were required</a:t>
            </a:r>
            <a:r>
              <a:rPr lang="en-US" sz="600" smtClean="0"/>
              <a:t>. The CHMP was also of the opinion that the results of the </a:t>
            </a:r>
            <a:r>
              <a:rPr lang="en-US" sz="600" b="1" smtClean="0"/>
              <a:t>clinical study of Biferonex did not show enough evidence that the medicine was effective.</a:t>
            </a:r>
            <a:r>
              <a:rPr lang="en-US" sz="600" smtClean="0"/>
              <a:t> </a:t>
            </a:r>
          </a:p>
          <a:p>
            <a:pPr>
              <a:lnSpc>
                <a:spcPct val="80000"/>
              </a:lnSpc>
              <a:spcBef>
                <a:spcPct val="0"/>
              </a:spcBef>
            </a:pPr>
            <a:endParaRPr lang="en-US" sz="600" smtClean="0"/>
          </a:p>
          <a:p>
            <a:pPr>
              <a:lnSpc>
                <a:spcPct val="80000"/>
              </a:lnSpc>
              <a:spcBef>
                <a:spcPct val="0"/>
              </a:spcBef>
            </a:pPr>
            <a:r>
              <a:rPr lang="en-US" sz="600" smtClean="0"/>
              <a:t>INSULIN HUMAN RAPID MARVEL; INSULIN HUMAN LONG MARVEL; INSULIN HUMAN 30/70 MIX MARVEL (Marvel LifeSciences) (EMA Press release Nov 2012; EMA/747975/2012)</a:t>
            </a:r>
          </a:p>
          <a:p>
            <a:pPr>
              <a:lnSpc>
                <a:spcPct val="80000"/>
              </a:lnSpc>
              <a:spcBef>
                <a:spcPct val="0"/>
              </a:spcBef>
              <a:buFontTx/>
              <a:buChar char="•"/>
            </a:pPr>
            <a:r>
              <a:rPr lang="en-US" sz="600" smtClean="0"/>
              <a:t>The CHMP had formulated a list of questions to be answered by the company. </a:t>
            </a:r>
            <a:r>
              <a:rPr lang="en-US" sz="600" b="1" smtClean="0"/>
              <a:t>The application was at day 120/210 when the company withdrew</a:t>
            </a:r>
            <a:r>
              <a:rPr lang="en-US" sz="600" smtClean="0"/>
              <a:t>. The main concerns of the CHMP were that the </a:t>
            </a:r>
            <a:r>
              <a:rPr lang="en-US" sz="600" b="1" smtClean="0"/>
              <a:t>comparability of the Marvel insulins and the Humulin insulins had not been shown</a:t>
            </a:r>
            <a:r>
              <a:rPr lang="en-US" sz="600" smtClean="0"/>
              <a:t>. The CHMP was also concerned that the company had </a:t>
            </a:r>
            <a:r>
              <a:rPr lang="en-US" sz="600" b="1" smtClean="0"/>
              <a:t>not supplied enough information on how the active substance or the finished products are made, and that the processes used to make them had not been validated.</a:t>
            </a:r>
          </a:p>
          <a:p>
            <a:pPr>
              <a:lnSpc>
                <a:spcPct val="80000"/>
              </a:lnSpc>
              <a:spcBef>
                <a:spcPct val="0"/>
              </a:spcBef>
            </a:pPr>
            <a:endParaRPr lang="en-US" sz="600"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879722-7475-41D8-BF37-AAA2F64CE157}" type="slidenum">
              <a:rPr lang="en-CA">
                <a:solidFill>
                  <a:srgbClr val="000000"/>
                </a:solidFill>
              </a:rPr>
              <a:pPr fontAlgn="base">
                <a:spcBef>
                  <a:spcPct val="0"/>
                </a:spcBef>
                <a:spcAft>
                  <a:spcPct val="0"/>
                </a:spcAft>
              </a:pPr>
              <a:t>5</a:t>
            </a:fld>
            <a:endParaRPr lang="en-CA">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r>
              <a:rPr lang="en-US" sz="600" smtClean="0"/>
              <a:t>ALPHEON (Biopartners)</a:t>
            </a:r>
            <a:r>
              <a:rPr lang="en-US" sz="600" baseline="30000" smtClean="0"/>
              <a:t> </a:t>
            </a:r>
            <a:r>
              <a:rPr lang="en-US" sz="600" smtClean="0"/>
              <a:t> (</a:t>
            </a:r>
            <a:r>
              <a:rPr lang="en-US" sz="600" smtClean="0">
                <a:solidFill>
                  <a:srgbClr val="000000"/>
                </a:solidFill>
              </a:rPr>
              <a:t>EMEA Q&amp;A. June 2006; EMEA/190896/2006)</a:t>
            </a:r>
            <a:endParaRPr lang="en-US" sz="600" baseline="30000" smtClean="0"/>
          </a:p>
          <a:p>
            <a:pPr>
              <a:lnSpc>
                <a:spcPct val="80000"/>
              </a:lnSpc>
              <a:spcBef>
                <a:spcPct val="0"/>
              </a:spcBef>
              <a:buFontTx/>
              <a:buChar char="•"/>
            </a:pPr>
            <a:r>
              <a:rPr lang="en-US" sz="600" smtClean="0"/>
              <a:t>Production and assays to evaluate immunogenicity were </a:t>
            </a:r>
            <a:r>
              <a:rPr lang="en-US" sz="600" b="1" smtClean="0"/>
              <a:t>not validated</a:t>
            </a:r>
            <a:r>
              <a:rPr lang="en-US" sz="600" smtClean="0"/>
              <a:t>. Differences in </a:t>
            </a:r>
            <a:r>
              <a:rPr lang="en-US" sz="600" b="1" smtClean="0"/>
              <a:t>impurities</a:t>
            </a:r>
            <a:r>
              <a:rPr lang="en-US" sz="600" smtClean="0"/>
              <a:t> (relative to the reference biologic) were found in the biosimilar, as well as a </a:t>
            </a:r>
            <a:r>
              <a:rPr lang="en-US" sz="600" b="1" smtClean="0"/>
              <a:t>higher incidence of relapse and adverse events</a:t>
            </a:r>
            <a:r>
              <a:rPr lang="en-US" sz="600" smtClean="0"/>
              <a:t> in patients treated with ALPHEON. Resulted in </a:t>
            </a:r>
            <a:r>
              <a:rPr lang="en-US" sz="600" b="1" smtClean="0"/>
              <a:t>refusal of the marketing authorization of the biosimilar.</a:t>
            </a:r>
          </a:p>
          <a:p>
            <a:pPr>
              <a:lnSpc>
                <a:spcPct val="80000"/>
              </a:lnSpc>
              <a:spcBef>
                <a:spcPct val="0"/>
              </a:spcBef>
            </a:pPr>
            <a:endParaRPr lang="en-US" sz="600" smtClean="0"/>
          </a:p>
          <a:p>
            <a:pPr>
              <a:lnSpc>
                <a:spcPct val="80000"/>
              </a:lnSpc>
              <a:spcBef>
                <a:spcPct val="0"/>
              </a:spcBef>
            </a:pPr>
            <a:r>
              <a:rPr lang="en-US" sz="600" smtClean="0"/>
              <a:t>VALTROPIN (EMEA Statement May 2012-EMA/356690/2012)</a:t>
            </a:r>
          </a:p>
          <a:p>
            <a:pPr>
              <a:lnSpc>
                <a:spcPct val="80000"/>
              </a:lnSpc>
              <a:spcBef>
                <a:spcPct val="0"/>
              </a:spcBef>
              <a:buFontTx/>
              <a:buChar char="•"/>
            </a:pPr>
            <a:r>
              <a:rPr lang="en-US" sz="600" b="1" smtClean="0"/>
              <a:t>Voluntary withdrawal for commercial reasons</a:t>
            </a:r>
            <a:r>
              <a:rPr lang="en-US" sz="600" smtClean="0"/>
              <a:t>. Valtropin was not marketed in any EU country.</a:t>
            </a:r>
          </a:p>
          <a:p>
            <a:pPr>
              <a:lnSpc>
                <a:spcPct val="80000"/>
              </a:lnSpc>
              <a:spcBef>
                <a:spcPct val="0"/>
              </a:spcBef>
            </a:pPr>
            <a:endParaRPr lang="en-US" sz="600" smtClean="0"/>
          </a:p>
          <a:p>
            <a:pPr>
              <a:lnSpc>
                <a:spcPct val="80000"/>
              </a:lnSpc>
              <a:spcBef>
                <a:spcPct val="0"/>
              </a:spcBef>
            </a:pPr>
            <a:r>
              <a:rPr lang="en-US" sz="600" smtClean="0"/>
              <a:t>EPOSTIM (Reliance GeneMedix) (EMA press release Apr 2011-EMA/271900/2011; EMA Q&amp;A Apr 2011-EMA/287731/2011)</a:t>
            </a:r>
          </a:p>
          <a:p>
            <a:pPr>
              <a:lnSpc>
                <a:spcPct val="80000"/>
              </a:lnSpc>
              <a:spcBef>
                <a:spcPct val="0"/>
              </a:spcBef>
              <a:buFontTx/>
              <a:buChar char="•"/>
            </a:pPr>
            <a:r>
              <a:rPr lang="en-US" sz="600" smtClean="0"/>
              <a:t>On 15 March 2011, Reliance GeneMedix Plc officially notified the Committee for Medicinal Products for Human Use (CHMP) that it </a:t>
            </a:r>
            <a:r>
              <a:rPr lang="en-US" sz="600" b="1" smtClean="0"/>
              <a:t>wishes to withdraw its application for a marketing authorisation</a:t>
            </a:r>
            <a:r>
              <a:rPr lang="en-US" sz="600" smtClean="0"/>
              <a:t> for Epostim to be used to treat anaemia and stimulate red blood cell production. The company stated that its </a:t>
            </a:r>
            <a:r>
              <a:rPr lang="en-US" sz="600" b="1" smtClean="0"/>
              <a:t>decision to withdraw the application was based on its inability to address the CHMP’s request to provide additional data within the timeframe allowed in the centralised procedure.</a:t>
            </a:r>
          </a:p>
          <a:p>
            <a:pPr>
              <a:lnSpc>
                <a:spcPct val="80000"/>
              </a:lnSpc>
              <a:spcBef>
                <a:spcPct val="0"/>
              </a:spcBef>
            </a:pPr>
            <a:endParaRPr lang="en-US" sz="600" smtClean="0"/>
          </a:p>
          <a:p>
            <a:pPr>
              <a:lnSpc>
                <a:spcPct val="80000"/>
              </a:lnSpc>
              <a:spcBef>
                <a:spcPct val="0"/>
              </a:spcBef>
            </a:pPr>
            <a:r>
              <a:rPr lang="en-US" sz="600" smtClean="0"/>
              <a:t>FILGRASTIM RATIOPHARM (EPAR 2011; EMA Statement May 2011-EMA/348290/2011) AND VALTROPIN (EMEA Statement May 2012-EMA/356690/2012)</a:t>
            </a:r>
          </a:p>
          <a:p>
            <a:pPr>
              <a:lnSpc>
                <a:spcPct val="80000"/>
              </a:lnSpc>
              <a:spcBef>
                <a:spcPct val="0"/>
              </a:spcBef>
              <a:buFontTx/>
              <a:buChar char="•"/>
            </a:pPr>
            <a:r>
              <a:rPr lang="en-US" sz="600" b="1" smtClean="0"/>
              <a:t>Voluntary withdrawal for commercial reasons</a:t>
            </a:r>
            <a:r>
              <a:rPr lang="en-US" sz="600" smtClean="0"/>
              <a:t>. Filgrastim Ratiopharm was not marketed in any EU country.</a:t>
            </a:r>
          </a:p>
          <a:p>
            <a:pPr>
              <a:lnSpc>
                <a:spcPct val="80000"/>
              </a:lnSpc>
              <a:spcBef>
                <a:spcPct val="0"/>
              </a:spcBef>
            </a:pPr>
            <a:endParaRPr lang="en-US" sz="600" smtClean="0"/>
          </a:p>
          <a:p>
            <a:pPr>
              <a:lnSpc>
                <a:spcPct val="80000"/>
              </a:lnSpc>
              <a:spcBef>
                <a:spcPct val="0"/>
              </a:spcBef>
            </a:pPr>
            <a:r>
              <a:rPr lang="en-US" sz="600" smtClean="0"/>
              <a:t>BIFERONEX (BioPartners) (CHMP assessment report Jul 2009; EMEA/33451/2009))</a:t>
            </a:r>
          </a:p>
          <a:p>
            <a:pPr>
              <a:lnSpc>
                <a:spcPct val="80000"/>
              </a:lnSpc>
              <a:spcBef>
                <a:spcPct val="0"/>
              </a:spcBef>
              <a:buFontTx/>
              <a:buChar char="•"/>
            </a:pPr>
            <a:r>
              <a:rPr lang="en-US" sz="600" smtClean="0"/>
              <a:t>CHMP adopted a negative opinion, recommending the </a:t>
            </a:r>
            <a:r>
              <a:rPr lang="en-US" sz="600" b="1" smtClean="0"/>
              <a:t>refusal of the marketing authorisation </a:t>
            </a:r>
            <a:r>
              <a:rPr lang="en-US" sz="600" smtClean="0"/>
              <a:t>for the medicinal product Biferonex. The Committee noted that there were </a:t>
            </a:r>
            <a:r>
              <a:rPr lang="en-US" sz="600" b="1" smtClean="0"/>
              <a:t>differences between the active substance in Biferonex and other interferon beta-containing medicines available on the market</a:t>
            </a:r>
            <a:r>
              <a:rPr lang="en-US" sz="600" smtClean="0"/>
              <a:t>. It therefore concluded that the use of published studies of these interferon beta-containing medicines to support the use of Biferonex was not justified and that </a:t>
            </a:r>
            <a:r>
              <a:rPr lang="en-US" sz="600" b="1" smtClean="0"/>
              <a:t>studies on Biferonex itself were required</a:t>
            </a:r>
            <a:r>
              <a:rPr lang="en-US" sz="600" smtClean="0"/>
              <a:t>. The CHMP was also of the opinion that the results of the </a:t>
            </a:r>
            <a:r>
              <a:rPr lang="en-US" sz="600" b="1" smtClean="0"/>
              <a:t>clinical study of Biferonex did not show enough evidence that the medicine was effective.</a:t>
            </a:r>
            <a:r>
              <a:rPr lang="en-US" sz="600" smtClean="0"/>
              <a:t> </a:t>
            </a:r>
          </a:p>
          <a:p>
            <a:pPr>
              <a:lnSpc>
                <a:spcPct val="80000"/>
              </a:lnSpc>
              <a:spcBef>
                <a:spcPct val="0"/>
              </a:spcBef>
            </a:pPr>
            <a:endParaRPr lang="en-US" sz="600" smtClean="0"/>
          </a:p>
          <a:p>
            <a:pPr>
              <a:lnSpc>
                <a:spcPct val="80000"/>
              </a:lnSpc>
              <a:spcBef>
                <a:spcPct val="0"/>
              </a:spcBef>
            </a:pPr>
            <a:r>
              <a:rPr lang="en-US" sz="600" smtClean="0"/>
              <a:t>INSULIN HUMAN RAPID MARVEL; INSULIN HUMAN LONG MARVEL; INSULIN HUMAN 30/70 MIX MARVEL (Marvel LifeSciences) (EMA Press release Nov 2012; EMA/747975/2012)</a:t>
            </a:r>
          </a:p>
          <a:p>
            <a:pPr>
              <a:lnSpc>
                <a:spcPct val="80000"/>
              </a:lnSpc>
              <a:spcBef>
                <a:spcPct val="0"/>
              </a:spcBef>
              <a:buFontTx/>
              <a:buChar char="•"/>
            </a:pPr>
            <a:r>
              <a:rPr lang="en-US" sz="600" smtClean="0"/>
              <a:t>The CHMP had formulated a list of questions to be answered by the company. </a:t>
            </a:r>
            <a:r>
              <a:rPr lang="en-US" sz="600" b="1" smtClean="0"/>
              <a:t>The application was at day 120/210 when the company withdrew</a:t>
            </a:r>
            <a:r>
              <a:rPr lang="en-US" sz="600" smtClean="0"/>
              <a:t>. The main concerns of the CHMP were that the </a:t>
            </a:r>
            <a:r>
              <a:rPr lang="en-US" sz="600" b="1" smtClean="0"/>
              <a:t>comparability of the Marvel insulins and the Humulin insulins had not been shown</a:t>
            </a:r>
            <a:r>
              <a:rPr lang="en-US" sz="600" smtClean="0"/>
              <a:t>. The CHMP was also concerned that the company had </a:t>
            </a:r>
            <a:r>
              <a:rPr lang="en-US" sz="600" b="1" smtClean="0"/>
              <a:t>not supplied enough information on how the active substance or the finished products are made, and that the processes used to make them had not been validated.</a:t>
            </a:r>
          </a:p>
          <a:p>
            <a:pPr>
              <a:lnSpc>
                <a:spcPct val="80000"/>
              </a:lnSpc>
              <a:spcBef>
                <a:spcPct val="0"/>
              </a:spcBef>
            </a:pPr>
            <a:endParaRPr lang="en-US" sz="600" smtClean="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072516-8877-40B6-B146-0EC1DB4F837F}" type="slidenum">
              <a:rPr lang="en-CA">
                <a:solidFill>
                  <a:srgbClr val="000000"/>
                </a:solidFill>
              </a:rPr>
              <a:pPr fontAlgn="base">
                <a:spcBef>
                  <a:spcPct val="0"/>
                </a:spcBef>
                <a:spcAft>
                  <a:spcPct val="0"/>
                </a:spcAft>
              </a:pPr>
              <a:t>6</a:t>
            </a:fld>
            <a:endParaRPr lang="en-CA">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300"/>
              </a:spcBef>
            </a:pPr>
            <a:r>
              <a:rPr lang="de-DE" sz="1000" smtClean="0">
                <a:latin typeface="Arial Narrow" pitchFamily="34" charset="0"/>
                <a:ea typeface="Arial Narrow" pitchFamily="34" charset="0"/>
                <a:cs typeface="Arial Narrow" pitchFamily="34" charset="0"/>
                <a:sym typeface="Arial Narrow" pitchFamily="34" charset="0"/>
              </a:rPr>
              <a:t>This slide shows a side-by-side comparison of a low molecular weight drug (aspirin), a small protein (erythropoietin), and a biologic drug (eg, antibody). The level of complexity of a biologic drug is several orders of magnitude greater than a drug such as aspirin. </a:t>
            </a:r>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414723" name="Rectangle 2"/>
          <p:cNvSpPr>
            <a:spLocks noGrp="1" noChangeArrowheads="1"/>
          </p:cNvSpPr>
          <p:nvPr>
            <p:ph type="body" idx="1"/>
          </p:nvPr>
        </p:nvSpPr>
        <p:spPr bwMode="auto"/>
        <p:txBody>
          <a:bodyPr wrap="square" numCol="1" anchor="t" anchorCtr="0" compatLnSpc="1">
            <a:prstTxWarp prst="textNoShape">
              <a:avLst/>
            </a:prstTxWarp>
            <a:normAutofit fontScale="92500"/>
          </a:bodyPr>
          <a:lstStyle/>
          <a:p>
            <a:pPr defTabSz="902699" fontAlgn="auto">
              <a:spcBef>
                <a:spcPts val="300"/>
              </a:spcBef>
              <a:spcAft>
                <a:spcPts val="0"/>
              </a:spcAft>
              <a:defRPr/>
            </a:pPr>
            <a:r>
              <a:rPr lang="de-DE" dirty="0" err="1" smtClean="0">
                <a:latin typeface="Arial Narrow" pitchFamily="34" charset="0"/>
                <a:ea typeface="Arial Narrow" pitchFamily="34" charset="0"/>
                <a:cs typeface="Arial Narrow" pitchFamily="34" charset="0"/>
                <a:sym typeface="Arial Narrow" pitchFamily="34" charset="0"/>
              </a:rPr>
              <a:t>Glycosylation</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of</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biologic</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drugs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is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highly</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dependent</a:t>
            </a:r>
            <a:r>
              <a:rPr lang="de-DE" dirty="0" smtClean="0">
                <a:latin typeface="Arial Narrow" pitchFamily="34" charset="0"/>
                <a:ea typeface="Arial Narrow" pitchFamily="34" charset="0"/>
                <a:cs typeface="Arial Narrow" pitchFamily="34" charset="0"/>
                <a:sym typeface="Arial Narrow" pitchFamily="34" charset="0"/>
              </a:rPr>
              <a:t> on </a:t>
            </a:r>
            <a:r>
              <a:rPr lang="de-DE" dirty="0" err="1" smtClean="0">
                <a:latin typeface="Arial Narrow" pitchFamily="34" charset="0"/>
                <a:ea typeface="Arial Narrow" pitchFamily="34" charset="0"/>
                <a:cs typeface="Arial Narrow" pitchFamily="34" charset="0"/>
                <a:sym typeface="Arial Narrow" pitchFamily="34" charset="0"/>
              </a:rPr>
              <a:t>the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manufacturing</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process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Biologics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can</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have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the</a:t>
            </a:r>
            <a:r>
              <a:rPr lang="de-DE" dirty="0" smtClean="0">
                <a:latin typeface="Arial Narrow" pitchFamily="34" charset="0"/>
                <a:ea typeface="Arial Narrow" pitchFamily="34" charset="0"/>
                <a:cs typeface="Arial Narrow" pitchFamily="34" charset="0"/>
                <a:sym typeface="Arial Narrow" pitchFamily="34" charset="0"/>
              </a:rPr>
              <a:t> same </a:t>
            </a:r>
            <a:r>
              <a:rPr lang="de-DE" dirty="0" err="1" smtClean="0">
                <a:latin typeface="Arial Narrow" pitchFamily="34" charset="0"/>
                <a:ea typeface="Arial Narrow" pitchFamily="34" charset="0"/>
                <a:cs typeface="Arial Narrow" pitchFamily="34" charset="0"/>
                <a:sym typeface="Arial Narrow" pitchFamily="34" charset="0"/>
              </a:rPr>
              <a:t>protein</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structure</a:t>
            </a:r>
            <a:r>
              <a:rPr lang="de-DE" dirty="0" smtClean="0">
                <a:latin typeface="Arial Narrow" pitchFamily="34" charset="0"/>
                <a:ea typeface="Arial Narrow" pitchFamily="34" charset="0"/>
                <a:cs typeface="Arial Narrow" pitchFamily="34" charset="0"/>
                <a:sym typeface="Arial Narrow" pitchFamily="34" charset="0"/>
              </a:rPr>
              <a:t>, but </a:t>
            </a:r>
            <a:r>
              <a:rPr lang="de-DE" dirty="0" err="1" smtClean="0">
                <a:latin typeface="Arial Narrow" pitchFamily="34" charset="0"/>
                <a:ea typeface="Arial Narrow" pitchFamily="34" charset="0"/>
                <a:cs typeface="Arial Narrow" pitchFamily="34" charset="0"/>
                <a:sym typeface="Arial Narrow" pitchFamily="34" charset="0"/>
              </a:rPr>
              <a:t>have</a:t>
            </a:r>
            <a:r>
              <a:rPr lang="de-DE" dirty="0" smtClean="0">
                <a:latin typeface="Arial Narrow" pitchFamily="34" charset="0"/>
                <a:ea typeface="Arial Narrow" pitchFamily="34" charset="0"/>
                <a:cs typeface="Arial Narrow" pitchFamily="34" charset="0"/>
                <a:sym typeface="Arial Narrow" pitchFamily="34" charset="0"/>
              </a:rPr>
              <a:t> different </a:t>
            </a:r>
            <a:r>
              <a:rPr lang="de-DE" dirty="0" err="1" smtClean="0">
                <a:latin typeface="Arial Narrow" pitchFamily="34" charset="0"/>
                <a:ea typeface="Arial Narrow" pitchFamily="34" charset="0"/>
                <a:cs typeface="Arial Narrow" pitchFamily="34" charset="0"/>
                <a:sym typeface="Arial Narrow" pitchFamily="34" charset="0"/>
              </a:rPr>
              <a:t>glycosylation</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patterns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and</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very</a:t>
            </a:r>
            <a:r>
              <a:rPr lang="de-DE" dirty="0" smtClean="0">
                <a:latin typeface="Arial Narrow" pitchFamily="34" charset="0"/>
                <a:ea typeface="Arial Narrow" pitchFamily="34" charset="0"/>
                <a:cs typeface="Arial Narrow" pitchFamily="34" charset="0"/>
                <a:sym typeface="Arial Narrow" pitchFamily="34" charset="0"/>
              </a:rPr>
              <a:t> different </a:t>
            </a:r>
            <a:r>
              <a:rPr lang="de-DE" dirty="0" err="1" smtClean="0">
                <a:latin typeface="Arial Narrow" pitchFamily="34" charset="0"/>
                <a:ea typeface="Arial Narrow" pitchFamily="34" charset="0"/>
                <a:cs typeface="Arial Narrow" pitchFamily="34" charset="0"/>
                <a:sym typeface="Arial Narrow" pitchFamily="34" charset="0"/>
              </a:rPr>
              <a:t>activity</a:t>
            </a:r>
            <a:r>
              <a:rPr lang="de-DE" dirty="0" smtClean="0">
                <a:latin typeface="Arial Narrow" pitchFamily="34" charset="0"/>
                <a:ea typeface="Arial Narrow" pitchFamily="34" charset="0"/>
                <a:cs typeface="Arial Narrow" pitchFamily="34" charset="0"/>
                <a:sym typeface="Arial Narrow" pitchFamily="34" charset="0"/>
              </a:rPr>
              <a:t>.</a:t>
            </a:r>
            <a:endParaRPr lang="de-DE" sz="1000" dirty="0" smtClean="0">
              <a:latin typeface="Arial Narrow" pitchFamily="34" charset="0"/>
              <a:ea typeface="Arial Narrow" pitchFamily="34" charset="0"/>
              <a:cs typeface="Arial Narrow" pitchFamily="34" charset="0"/>
              <a:sym typeface="Arial Narrow" pitchFamily="34" charset="0"/>
            </a:endParaRPr>
          </a:p>
          <a:p>
            <a:pPr defTabSz="902699" fontAlgn="auto">
              <a:spcBef>
                <a:spcPts val="300"/>
              </a:spcBef>
              <a:spcAft>
                <a:spcPts val="0"/>
              </a:spcAft>
              <a:defRPr/>
            </a:pPr>
            <a:r>
              <a:rPr lang="de-DE" dirty="0" smtClean="0">
                <a:latin typeface="Arial Narrow" pitchFamily="34" charset="0"/>
                <a:ea typeface="Arial Narrow" pitchFamily="34" charset="0"/>
                <a:cs typeface="Arial Narrow" pitchFamily="34" charset="0"/>
                <a:sym typeface="Arial Narrow" pitchFamily="34" charset="0"/>
              </a:rPr>
              <a:t>Even </a:t>
            </a:r>
            <a:r>
              <a:rPr lang="de-DE" dirty="0" err="1" smtClean="0">
                <a:latin typeface="Arial Narrow" pitchFamily="34" charset="0"/>
                <a:ea typeface="Arial Narrow" pitchFamily="34" charset="0"/>
                <a:cs typeface="Arial Narrow" pitchFamily="34" charset="0"/>
                <a:sym typeface="Arial Narrow" pitchFamily="34" charset="0"/>
              </a:rPr>
              <a:t>subtle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changes</a:t>
            </a:r>
            <a:r>
              <a:rPr lang="de-DE" dirty="0" smtClean="0">
                <a:latin typeface="Arial Narrow" pitchFamily="34" charset="0"/>
                <a:ea typeface="Arial Narrow" pitchFamily="34" charset="0"/>
                <a:cs typeface="Arial Narrow" pitchFamily="34" charset="0"/>
                <a:sym typeface="Arial Narrow" pitchFamily="34" charset="0"/>
              </a:rPr>
              <a:t> in </a:t>
            </a:r>
            <a:r>
              <a:rPr lang="de-DE" dirty="0" err="1" smtClean="0">
                <a:latin typeface="Arial Narrow" pitchFamily="34" charset="0"/>
                <a:ea typeface="Arial Narrow" pitchFamily="34" charset="0"/>
                <a:cs typeface="Arial Narrow" pitchFamily="34" charset="0"/>
                <a:sym typeface="Arial Narrow" pitchFamily="34" charset="0"/>
              </a:rPr>
              <a:t>the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process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can</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affect</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the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glycosylation</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pattern</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which</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can</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have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effects</a:t>
            </a:r>
            <a:r>
              <a:rPr lang="de-DE" dirty="0" smtClean="0">
                <a:latin typeface="Arial Narrow" pitchFamily="34" charset="0"/>
                <a:ea typeface="Arial Narrow" pitchFamily="34" charset="0"/>
                <a:cs typeface="Arial Narrow" pitchFamily="34" charset="0"/>
                <a:sym typeface="Arial Narrow" pitchFamily="34" charset="0"/>
              </a:rPr>
              <a:t> on </a:t>
            </a:r>
            <a:r>
              <a:rPr lang="de-DE" dirty="0" err="1" smtClean="0">
                <a:latin typeface="Arial Narrow" pitchFamily="34" charset="0"/>
                <a:ea typeface="Arial Narrow" pitchFamily="34" charset="0"/>
                <a:cs typeface="Arial Narrow" pitchFamily="34" charset="0"/>
                <a:sym typeface="Arial Narrow" pitchFamily="34" charset="0"/>
              </a:rPr>
              <a:t>potency</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and</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how</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the</a:t>
            </a:r>
            <a:r>
              <a:rPr lang="de-DE" dirty="0" smtClean="0">
                <a:latin typeface="Arial Narrow" pitchFamily="34" charset="0"/>
                <a:ea typeface="Arial Narrow" pitchFamily="34" charset="0"/>
                <a:cs typeface="Arial Narrow" pitchFamily="34" charset="0"/>
                <a:sym typeface="Arial Narrow" pitchFamily="34" charset="0"/>
              </a:rPr>
              <a:t> immune </a:t>
            </a:r>
            <a:r>
              <a:rPr lang="de-DE" dirty="0" err="1" smtClean="0">
                <a:latin typeface="Arial Narrow" pitchFamily="34" charset="0"/>
                <a:ea typeface="Arial Narrow" pitchFamily="34" charset="0"/>
                <a:cs typeface="Arial Narrow" pitchFamily="34" charset="0"/>
                <a:sym typeface="Arial Narrow" pitchFamily="34" charset="0"/>
              </a:rPr>
              <a:t>system</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recognizes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the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biologic</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drug</a:t>
            </a:r>
            <a:r>
              <a:rPr lang="de-DE" dirty="0" smtClean="0">
                <a:latin typeface="Arial Narrow" pitchFamily="34" charset="0"/>
                <a:ea typeface="Arial Narrow" pitchFamily="34" charset="0"/>
                <a:cs typeface="Arial Narrow" pitchFamily="34" charset="0"/>
                <a:sym typeface="Arial Narrow" pitchFamily="34" charset="0"/>
              </a:rPr>
              <a:t>. </a:t>
            </a:r>
            <a:endParaRPr lang="de-DE" sz="1000" dirty="0" smtClean="0">
              <a:latin typeface="Arial Narrow" pitchFamily="34" charset="0"/>
              <a:ea typeface="Arial Narrow" pitchFamily="34" charset="0"/>
              <a:cs typeface="Arial Narrow" pitchFamily="34" charset="0"/>
              <a:sym typeface="Arial Narrow" pitchFamily="34" charset="0"/>
            </a:endParaRPr>
          </a:p>
          <a:p>
            <a:pPr defTabSz="902699" fontAlgn="auto">
              <a:spcBef>
                <a:spcPts val="300"/>
              </a:spcBef>
              <a:spcAft>
                <a:spcPts val="0"/>
              </a:spcAft>
              <a:defRPr/>
            </a:pPr>
            <a:endParaRPr lang="de-DE" dirty="0" smtClean="0">
              <a:latin typeface="Arial Narrow" pitchFamily="34" charset="0"/>
              <a:ea typeface="Arial Narrow" pitchFamily="34" charset="0"/>
              <a:cs typeface="Arial Narrow" pitchFamily="34" charset="0"/>
              <a:sym typeface="Arial Narrow" pitchFamily="34" charset="0"/>
            </a:endParaRPr>
          </a:p>
          <a:p>
            <a:pPr defTabSz="902699" fontAlgn="auto">
              <a:spcBef>
                <a:spcPts val="300"/>
              </a:spcBef>
              <a:spcAft>
                <a:spcPts val="0"/>
              </a:spcAft>
              <a:defRPr/>
            </a:pPr>
            <a:r>
              <a:rPr lang="de-DE" dirty="0" smtClean="0">
                <a:latin typeface="Arial Narrow" pitchFamily="34" charset="0"/>
                <a:ea typeface="Arial Narrow" pitchFamily="34" charset="0"/>
                <a:cs typeface="Arial Narrow" pitchFamily="34" charset="0"/>
                <a:sym typeface="Arial Narrow" pitchFamily="34" charset="0"/>
              </a:rPr>
              <a:t>The </a:t>
            </a:r>
            <a:r>
              <a:rPr lang="de-DE" dirty="0" err="1" smtClean="0">
                <a:latin typeface="Arial Narrow" pitchFamily="34" charset="0"/>
                <a:ea typeface="Arial Narrow" pitchFamily="34" charset="0"/>
                <a:cs typeface="Arial Narrow" pitchFamily="34" charset="0"/>
                <a:sym typeface="Arial Narrow" pitchFamily="34" charset="0"/>
              </a:rPr>
              <a:t>manufacturing</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process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for</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biologics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is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divided</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into</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seven</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stages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host-cell</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development</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master-cell</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bank</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establishment</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protein</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production</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purification</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analysis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formulation</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and</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storage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and</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handling</a:t>
            </a:r>
            <a:r>
              <a:rPr lang="de-DE" dirty="0" smtClean="0">
                <a:latin typeface="Arial Narrow" pitchFamily="34" charset="0"/>
                <a:ea typeface="Arial Narrow" pitchFamily="34" charset="0"/>
                <a:cs typeface="Arial Narrow" pitchFamily="34" charset="0"/>
                <a:sym typeface="Arial Narrow" pitchFamily="34" charset="0"/>
              </a:rPr>
              <a:t>. Even </a:t>
            </a:r>
            <a:r>
              <a:rPr lang="de-DE" dirty="0" err="1" smtClean="0">
                <a:latin typeface="Arial Narrow" pitchFamily="34" charset="0"/>
                <a:ea typeface="Arial Narrow" pitchFamily="34" charset="0"/>
                <a:cs typeface="Arial Narrow" pitchFamily="34" charset="0"/>
                <a:sym typeface="Arial Narrow" pitchFamily="34" charset="0"/>
              </a:rPr>
              <a:t>slight</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alterations</a:t>
            </a:r>
            <a:r>
              <a:rPr lang="de-DE" dirty="0" smtClean="0">
                <a:latin typeface="Arial Narrow" pitchFamily="34" charset="0"/>
                <a:ea typeface="Arial Narrow" pitchFamily="34" charset="0"/>
                <a:cs typeface="Arial Narrow" pitchFamily="34" charset="0"/>
                <a:sym typeface="Arial Narrow" pitchFamily="34" charset="0"/>
              </a:rPr>
              <a:t> in </a:t>
            </a:r>
            <a:r>
              <a:rPr lang="de-DE" dirty="0" err="1" smtClean="0">
                <a:latin typeface="Arial Narrow" pitchFamily="34" charset="0"/>
                <a:ea typeface="Arial Narrow" pitchFamily="34" charset="0"/>
                <a:cs typeface="Arial Narrow" pitchFamily="34" charset="0"/>
                <a:sym typeface="Arial Narrow" pitchFamily="34" charset="0"/>
              </a:rPr>
              <a:t>any</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of</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these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stages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can</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lead</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to</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significant</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changes</a:t>
            </a:r>
            <a:r>
              <a:rPr lang="de-DE" dirty="0" smtClean="0">
                <a:latin typeface="Arial Narrow" pitchFamily="34" charset="0"/>
                <a:ea typeface="Arial Narrow" pitchFamily="34" charset="0"/>
                <a:cs typeface="Arial Narrow" pitchFamily="34" charset="0"/>
                <a:sym typeface="Arial Narrow" pitchFamily="34" charset="0"/>
              </a:rPr>
              <a:t> in </a:t>
            </a:r>
            <a:r>
              <a:rPr lang="de-DE" dirty="0" err="1" smtClean="0">
                <a:latin typeface="Arial Narrow" pitchFamily="34" charset="0"/>
                <a:ea typeface="Arial Narrow" pitchFamily="34" charset="0"/>
                <a:cs typeface="Arial Narrow" pitchFamily="34" charset="0"/>
                <a:sym typeface="Arial Narrow" pitchFamily="34" charset="0"/>
              </a:rPr>
              <a:t>protein</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structure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with</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clinical</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implications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for</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safety</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immunogenicity</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and</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potency</a:t>
            </a:r>
            <a:r>
              <a:rPr lang="de-DE" dirty="0" smtClean="0">
                <a:latin typeface="Arial Narrow" pitchFamily="34" charset="0"/>
                <a:ea typeface="Arial Narrow" pitchFamily="34" charset="0"/>
                <a:cs typeface="Arial Narrow" pitchFamily="34" charset="0"/>
                <a:sym typeface="Arial Narrow" pitchFamily="34" charset="0"/>
              </a:rPr>
              <a:t>. In </a:t>
            </a:r>
            <a:r>
              <a:rPr lang="de-DE" dirty="0" err="1" smtClean="0">
                <a:latin typeface="Arial Narrow" pitchFamily="34" charset="0"/>
                <a:ea typeface="Arial Narrow" pitchFamily="34" charset="0"/>
                <a:cs typeface="Arial Narrow" pitchFamily="34" charset="0"/>
                <a:sym typeface="Arial Narrow" pitchFamily="34" charset="0"/>
              </a:rPr>
              <a:t>particular</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the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glycosylation</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profile—the</a:t>
            </a:r>
            <a:r>
              <a:rPr lang="de-DE" dirty="0" smtClean="0">
                <a:latin typeface="Arial Narrow" pitchFamily="34" charset="0"/>
                <a:ea typeface="Arial Narrow" pitchFamily="34" charset="0"/>
                <a:cs typeface="Arial Narrow" pitchFamily="34" charset="0"/>
                <a:sym typeface="Arial Narrow" pitchFamily="34" charset="0"/>
              </a:rPr>
              <a:t> relative </a:t>
            </a:r>
            <a:r>
              <a:rPr lang="de-DE" dirty="0" err="1" smtClean="0">
                <a:latin typeface="Arial Narrow" pitchFamily="34" charset="0"/>
                <a:ea typeface="Arial Narrow" pitchFamily="34" charset="0"/>
                <a:cs typeface="Arial Narrow" pitchFamily="34" charset="0"/>
                <a:sym typeface="Arial Narrow" pitchFamily="34" charset="0"/>
              </a:rPr>
              <a:t>proportions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of</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the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various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constituent</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glycoforms</a:t>
            </a:r>
            <a:r>
              <a:rPr lang="de-DE" dirty="0" smtClean="0">
                <a:latin typeface="Arial Narrow" pitchFamily="34" charset="0"/>
                <a:ea typeface="Arial Narrow" pitchFamily="34" charset="0"/>
                <a:cs typeface="Arial Narrow" pitchFamily="34" charset="0"/>
                <a:sym typeface="Arial Narrow" pitchFamily="34" charset="0"/>
              </a:rPr>
              <a:t> in a </a:t>
            </a:r>
            <a:r>
              <a:rPr lang="de-DE" dirty="0" err="1" smtClean="0">
                <a:latin typeface="Arial Narrow" pitchFamily="34" charset="0"/>
                <a:ea typeface="Arial Narrow" pitchFamily="34" charset="0"/>
                <a:cs typeface="Arial Narrow" pitchFamily="34" charset="0"/>
                <a:sym typeface="Arial Narrow" pitchFamily="34" charset="0"/>
              </a:rPr>
              <a:t>given</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batch</a:t>
            </a:r>
            <a:r>
              <a:rPr lang="de-DE" dirty="0" smtClean="0">
                <a:latin typeface="Arial Narrow" pitchFamily="34" charset="0"/>
                <a:ea typeface="Arial Narrow" pitchFamily="34" charset="0"/>
                <a:cs typeface="Arial Narrow" pitchFamily="34" charset="0"/>
                <a:sym typeface="Arial Narrow" pitchFamily="34" charset="0"/>
              </a:rPr>
              <a:t>—must </a:t>
            </a:r>
            <a:r>
              <a:rPr lang="de-DE" dirty="0" err="1" smtClean="0">
                <a:latin typeface="Arial Narrow" pitchFamily="34" charset="0"/>
                <a:ea typeface="Arial Narrow" pitchFamily="34" charset="0"/>
                <a:cs typeface="Arial Narrow" pitchFamily="34" charset="0"/>
                <a:sym typeface="Arial Narrow" pitchFamily="34" charset="0"/>
              </a:rPr>
              <a:t>be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constantly</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monitored</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because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imperceptible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shifts</a:t>
            </a:r>
            <a:r>
              <a:rPr lang="de-DE" dirty="0" smtClean="0">
                <a:latin typeface="Arial Narrow" pitchFamily="34" charset="0"/>
                <a:ea typeface="Arial Narrow" pitchFamily="34" charset="0"/>
                <a:cs typeface="Arial Narrow" pitchFamily="34" charset="0"/>
                <a:sym typeface="Arial Narrow" pitchFamily="34" charset="0"/>
              </a:rPr>
              <a:t> in </a:t>
            </a:r>
            <a:r>
              <a:rPr lang="de-DE" dirty="0" err="1" smtClean="0">
                <a:latin typeface="Arial Narrow" pitchFamily="34" charset="0"/>
                <a:ea typeface="Arial Narrow" pitchFamily="34" charset="0"/>
                <a:cs typeface="Arial Narrow" pitchFamily="34" charset="0"/>
                <a:sym typeface="Arial Narrow" pitchFamily="34" charset="0"/>
              </a:rPr>
              <a:t>manufacturing</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conditions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are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known</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to</a:t>
            </a:r>
            <a:r>
              <a:rPr lang="de-DE" dirty="0" smtClean="0">
                <a:latin typeface="Arial Narrow" pitchFamily="34" charset="0"/>
                <a:ea typeface="Arial Narrow" pitchFamily="34" charset="0"/>
                <a:cs typeface="Arial Narrow" pitchFamily="34" charset="0"/>
                <a:sym typeface="Arial Narrow" pitchFamily="34" charset="0"/>
              </a:rPr>
              <a:t> alter </a:t>
            </a:r>
            <a:r>
              <a:rPr lang="de-DE" dirty="0" err="1" smtClean="0">
                <a:latin typeface="Arial Narrow" pitchFamily="34" charset="0"/>
                <a:ea typeface="Arial Narrow" pitchFamily="34" charset="0"/>
                <a:cs typeface="Arial Narrow" pitchFamily="34" charset="0"/>
                <a:sym typeface="Arial Narrow" pitchFamily="34" charset="0"/>
              </a:rPr>
              <a:t>the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delicate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balance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of</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glycoform</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populations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and</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therefore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influence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one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or</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more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characteristics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of</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the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active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pharmaceutical</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ingredient</a:t>
            </a:r>
            <a:r>
              <a:rPr lang="de-DE" dirty="0" smtClean="0">
                <a:latin typeface="Arial Narrow" pitchFamily="34" charset="0"/>
                <a:ea typeface="Arial Narrow" pitchFamily="34" charset="0"/>
                <a:cs typeface="Arial Narrow" pitchFamily="34" charset="0"/>
                <a:sym typeface="Arial Narrow" pitchFamily="34" charset="0"/>
              </a:rPr>
              <a:t> (API), such </a:t>
            </a:r>
            <a:r>
              <a:rPr lang="de-DE" dirty="0" err="1" smtClean="0">
                <a:latin typeface="Arial Narrow" pitchFamily="34" charset="0"/>
                <a:ea typeface="Arial Narrow" pitchFamily="34" charset="0"/>
                <a:cs typeface="Arial Narrow" pitchFamily="34" charset="0"/>
                <a:sym typeface="Arial Narrow" pitchFamily="34" charset="0"/>
              </a:rPr>
              <a:t>as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stability</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resistance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to</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degradation</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circulatory</a:t>
            </a:r>
            <a:r>
              <a:rPr lang="de-DE" dirty="0" smtClean="0">
                <a:latin typeface="Arial Narrow" pitchFamily="34" charset="0"/>
                <a:ea typeface="Arial Narrow" pitchFamily="34" charset="0"/>
                <a:cs typeface="Arial Narrow" pitchFamily="34" charset="0"/>
                <a:sym typeface="Arial Narrow" pitchFamily="34" charset="0"/>
              </a:rPr>
              <a:t> half-</a:t>
            </a:r>
            <a:r>
              <a:rPr lang="de-DE" dirty="0" err="1" smtClean="0">
                <a:latin typeface="Arial Narrow" pitchFamily="34" charset="0"/>
                <a:ea typeface="Arial Narrow" pitchFamily="34" charset="0"/>
                <a:cs typeface="Arial Narrow" pitchFamily="34" charset="0"/>
                <a:sym typeface="Arial Narrow" pitchFamily="34" charset="0"/>
              </a:rPr>
              <a:t>life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biological</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activity</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or</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the</a:t>
            </a:r>
            <a:r>
              <a:rPr lang="de-DE" dirty="0" smtClean="0">
                <a:latin typeface="Arial Narrow" pitchFamily="34" charset="0"/>
                <a:ea typeface="Arial Narrow" pitchFamily="34" charset="0"/>
                <a:cs typeface="Arial Narrow" pitchFamily="34" charset="0"/>
                <a:sym typeface="Arial Narrow" pitchFamily="34" charset="0"/>
              </a:rPr>
              <a:t> potential </a:t>
            </a:r>
            <a:r>
              <a:rPr lang="de-DE" dirty="0" err="1" smtClean="0">
                <a:latin typeface="Arial Narrow" pitchFamily="34" charset="0"/>
                <a:ea typeface="Arial Narrow" pitchFamily="34" charset="0"/>
                <a:cs typeface="Arial Narrow" pitchFamily="34" charset="0"/>
                <a:sym typeface="Arial Narrow" pitchFamily="34" charset="0"/>
              </a:rPr>
              <a:t>for</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adverse</a:t>
            </a:r>
            <a:r>
              <a:rPr lang="de-DE" dirty="0" smtClean="0">
                <a:latin typeface="Arial Narrow" pitchFamily="34" charset="0"/>
                <a:ea typeface="Arial Narrow" pitchFamily="34" charset="0"/>
                <a:cs typeface="Arial Narrow" pitchFamily="34" charset="0"/>
                <a:sym typeface="Arial Narrow" pitchFamily="34" charset="0"/>
              </a:rPr>
              <a:t> immune </a:t>
            </a:r>
            <a:r>
              <a:rPr lang="de-DE" dirty="0" err="1" smtClean="0">
                <a:latin typeface="Arial Narrow" pitchFamily="34" charset="0"/>
                <a:ea typeface="Arial Narrow" pitchFamily="34" charset="0"/>
                <a:cs typeface="Arial Narrow" pitchFamily="34" charset="0"/>
                <a:sym typeface="Arial Narrow" pitchFamily="34" charset="0"/>
              </a:rPr>
              <a:t>reactions</a:t>
            </a:r>
            <a:r>
              <a:rPr lang="de-DE" dirty="0" smtClean="0">
                <a:latin typeface="Arial Narrow" pitchFamily="34" charset="0"/>
                <a:ea typeface="Arial Narrow" pitchFamily="34" charset="0"/>
                <a:cs typeface="Arial Narrow" pitchFamily="34" charset="0"/>
                <a:sym typeface="Arial Narrow" pitchFamily="34" charset="0"/>
              </a:rPr>
              <a:t> in </a:t>
            </a:r>
            <a:r>
              <a:rPr lang="de-DE" dirty="0" err="1" smtClean="0">
                <a:latin typeface="Arial Narrow" pitchFamily="34" charset="0"/>
                <a:ea typeface="Arial Narrow" pitchFamily="34" charset="0"/>
                <a:cs typeface="Arial Narrow" pitchFamily="34" charset="0"/>
                <a:sym typeface="Arial Narrow" pitchFamily="34" charset="0"/>
              </a:rPr>
              <a:t>patients</a:t>
            </a:r>
            <a:r>
              <a:rPr lang="de-DE" dirty="0" smtClean="0">
                <a:latin typeface="Arial Narrow" pitchFamily="34" charset="0"/>
                <a:ea typeface="Arial Narrow" pitchFamily="34" charset="0"/>
                <a:cs typeface="Arial Narrow" pitchFamily="34" charset="0"/>
                <a:sym typeface="Arial Narrow" pitchFamily="34" charset="0"/>
              </a:rPr>
              <a:t>. The </a:t>
            </a:r>
            <a:r>
              <a:rPr lang="de-DE" dirty="0" err="1" smtClean="0">
                <a:latin typeface="Arial Narrow" pitchFamily="34" charset="0"/>
                <a:ea typeface="Arial Narrow" pitchFamily="34" charset="0"/>
                <a:cs typeface="Arial Narrow" pitchFamily="34" charset="0"/>
                <a:sym typeface="Arial Narrow" pitchFamily="34" charset="0"/>
              </a:rPr>
              <a:t>case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of</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Eprex</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serves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as</a:t>
            </a:r>
            <a:r>
              <a:rPr lang="de-DE" dirty="0" smtClean="0">
                <a:latin typeface="Arial Narrow" pitchFamily="34" charset="0"/>
                <a:ea typeface="Arial Narrow" pitchFamily="34" charset="0"/>
                <a:cs typeface="Arial Narrow" pitchFamily="34" charset="0"/>
                <a:sym typeface="Arial Narrow" pitchFamily="34" charset="0"/>
              </a:rPr>
              <a:t> a </a:t>
            </a:r>
            <a:r>
              <a:rPr lang="de-DE" dirty="0" err="1" smtClean="0">
                <a:latin typeface="Arial Narrow" pitchFamily="34" charset="0"/>
                <a:ea typeface="Arial Narrow" pitchFamily="34" charset="0"/>
                <a:cs typeface="Arial Narrow" pitchFamily="34" charset="0"/>
                <a:sym typeface="Arial Narrow" pitchFamily="34" charset="0"/>
              </a:rPr>
              <a:t>compelling</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example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It</a:t>
            </a:r>
            <a:r>
              <a:rPr lang="de-DE" dirty="0" smtClean="0">
                <a:latin typeface="Arial Narrow" pitchFamily="34" charset="0"/>
                <a:ea typeface="Arial Narrow" pitchFamily="34" charset="0"/>
                <a:cs typeface="Arial Narrow" pitchFamily="34" charset="0"/>
                <a:sym typeface="Arial Narrow" pitchFamily="34" charset="0"/>
              </a:rPr>
              <a:t> was </a:t>
            </a:r>
            <a:r>
              <a:rPr lang="de-DE" dirty="0" err="1" smtClean="0">
                <a:latin typeface="Arial Narrow" pitchFamily="34" charset="0"/>
                <a:ea typeface="Arial Narrow" pitchFamily="34" charset="0"/>
                <a:cs typeface="Arial Narrow" pitchFamily="34" charset="0"/>
                <a:sym typeface="Arial Narrow" pitchFamily="34" charset="0"/>
              </a:rPr>
              <a:t>found</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that</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minor</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manufacturing</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changes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induced</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antibody-mediated</a:t>
            </a:r>
            <a:r>
              <a:rPr lang="de-DE" dirty="0" smtClean="0">
                <a:latin typeface="Arial Narrow" pitchFamily="34" charset="0"/>
                <a:ea typeface="Arial Narrow" pitchFamily="34" charset="0"/>
                <a:cs typeface="Arial Narrow" pitchFamily="34" charset="0"/>
                <a:sym typeface="Arial Narrow" pitchFamily="34" charset="0"/>
              </a:rPr>
              <a:t> pure </a:t>
            </a:r>
            <a:r>
              <a:rPr lang="de-DE" dirty="0" err="1" smtClean="0">
                <a:latin typeface="Arial Narrow" pitchFamily="34" charset="0"/>
                <a:ea typeface="Arial Narrow" pitchFamily="34" charset="0"/>
                <a:cs typeface="Arial Narrow" pitchFamily="34" charset="0"/>
                <a:sym typeface="Arial Narrow" pitchFamily="34" charset="0"/>
              </a:rPr>
              <a:t>red-cell</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aplasia</a:t>
            </a:r>
            <a:r>
              <a:rPr lang="de-DE" dirty="0" smtClean="0">
                <a:latin typeface="Arial Narrow" pitchFamily="34" charset="0"/>
                <a:ea typeface="Arial Narrow" pitchFamily="34" charset="0"/>
                <a:cs typeface="Arial Narrow" pitchFamily="34" charset="0"/>
                <a:sym typeface="Arial Narrow" pitchFamily="34" charset="0"/>
              </a:rPr>
              <a:t> (PRCA; an immune </a:t>
            </a:r>
            <a:r>
              <a:rPr lang="de-DE" dirty="0" err="1" smtClean="0">
                <a:latin typeface="Arial Narrow" pitchFamily="34" charset="0"/>
                <a:ea typeface="Arial Narrow" pitchFamily="34" charset="0"/>
                <a:cs typeface="Arial Narrow" pitchFamily="34" charset="0"/>
                <a:sym typeface="Arial Narrow" pitchFamily="34" charset="0"/>
              </a:rPr>
              <a:t>reaction</a:t>
            </a:r>
            <a:r>
              <a:rPr lang="de-DE" dirty="0" smtClean="0">
                <a:latin typeface="Arial Narrow" pitchFamily="34" charset="0"/>
                <a:ea typeface="Arial Narrow" pitchFamily="34" charset="0"/>
                <a:cs typeface="Arial Narrow" pitchFamily="34" charset="0"/>
                <a:sym typeface="Arial Narrow" pitchFamily="34" charset="0"/>
              </a:rPr>
              <a:t> in </a:t>
            </a:r>
            <a:r>
              <a:rPr lang="de-DE" dirty="0" err="1" smtClean="0">
                <a:latin typeface="Arial Narrow" pitchFamily="34" charset="0"/>
                <a:ea typeface="Arial Narrow" pitchFamily="34" charset="0"/>
                <a:cs typeface="Arial Narrow" pitchFamily="34" charset="0"/>
                <a:sym typeface="Arial Narrow" pitchFamily="34" charset="0"/>
              </a:rPr>
              <a:t>which</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the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patient</a:t>
            </a:r>
            <a:r>
              <a:rPr lang="ja-JP" altLang="de-DE" dirty="0" smtClean="0">
                <a:latin typeface="Arial Narrow" pitchFamily="34" charset="0"/>
                <a:cs typeface="Arial Narrow" pitchFamily="34" charset="0"/>
                <a:sym typeface="Arial Narrow" pitchFamily="34" charset="0"/>
              </a:rPr>
              <a:t>’</a:t>
            </a:r>
            <a:r>
              <a:rPr lang="de-DE" dirty="0" smtClean="0">
                <a:latin typeface="Arial Narrow" pitchFamily="34" charset="0"/>
                <a:ea typeface="Arial Narrow" pitchFamily="34" charset="0"/>
                <a:cs typeface="Arial Narrow" pitchFamily="34" charset="0"/>
                <a:sym typeface="Arial Narrow" pitchFamily="34" charset="0"/>
              </a:rPr>
              <a:t>s </a:t>
            </a:r>
            <a:r>
              <a:rPr lang="de-DE" dirty="0" err="1" smtClean="0">
                <a:latin typeface="Arial Narrow" pitchFamily="34" charset="0"/>
                <a:ea typeface="Arial Narrow" pitchFamily="34" charset="0"/>
                <a:cs typeface="Arial Narrow" pitchFamily="34" charset="0"/>
                <a:sym typeface="Arial Narrow" pitchFamily="34" charset="0"/>
              </a:rPr>
              <a:t>antibodies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neutralize</a:t>
            </a:r>
            <a:r>
              <a:rPr lang="de-DE" dirty="0" smtClean="0">
                <a:latin typeface="Arial Narrow" pitchFamily="34" charset="0"/>
                <a:ea typeface="Arial Narrow" pitchFamily="34" charset="0"/>
                <a:cs typeface="Arial Narrow" pitchFamily="34" charset="0"/>
                <a:sym typeface="Arial Narrow" pitchFamily="34" charset="0"/>
              </a:rPr>
              <a:t> not </a:t>
            </a:r>
            <a:r>
              <a:rPr lang="de-DE" dirty="0" err="1" smtClean="0">
                <a:latin typeface="Arial Narrow" pitchFamily="34" charset="0"/>
                <a:ea typeface="Arial Narrow" pitchFamily="34" charset="0"/>
                <a:cs typeface="Arial Narrow" pitchFamily="34" charset="0"/>
                <a:sym typeface="Arial Narrow" pitchFamily="34" charset="0"/>
              </a:rPr>
              <a:t>only</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the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drug</a:t>
            </a:r>
            <a:r>
              <a:rPr lang="de-DE" dirty="0" smtClean="0">
                <a:latin typeface="Arial Narrow" pitchFamily="34" charset="0"/>
                <a:ea typeface="Arial Narrow" pitchFamily="34" charset="0"/>
                <a:cs typeface="Arial Narrow" pitchFamily="34" charset="0"/>
                <a:sym typeface="Arial Narrow" pitchFamily="34" charset="0"/>
              </a:rPr>
              <a:t>, but also </a:t>
            </a:r>
            <a:r>
              <a:rPr lang="de-DE" dirty="0" err="1" smtClean="0">
                <a:latin typeface="Arial Narrow" pitchFamily="34" charset="0"/>
                <a:ea typeface="Arial Narrow" pitchFamily="34" charset="0"/>
                <a:cs typeface="Arial Narrow" pitchFamily="34" charset="0"/>
                <a:sym typeface="Arial Narrow" pitchFamily="34" charset="0"/>
              </a:rPr>
              <a:t>the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body</a:t>
            </a:r>
            <a:r>
              <a:rPr lang="ja-JP" altLang="de-DE" dirty="0" smtClean="0">
                <a:latin typeface="Arial Narrow" pitchFamily="34" charset="0"/>
                <a:sym typeface="Arial Narrow" pitchFamily="34" charset="0"/>
              </a:rPr>
              <a:t>’</a:t>
            </a:r>
            <a:r>
              <a:rPr lang="de-DE" dirty="0" smtClean="0">
                <a:latin typeface="Arial Narrow" pitchFamily="34" charset="0"/>
                <a:ea typeface="Arial Narrow" pitchFamily="34" charset="0"/>
                <a:cs typeface="Arial Narrow" pitchFamily="34" charset="0"/>
                <a:sym typeface="Arial Narrow" pitchFamily="34" charset="0"/>
              </a:rPr>
              <a:t>s </a:t>
            </a:r>
            <a:r>
              <a:rPr lang="de-DE" dirty="0" err="1" smtClean="0">
                <a:latin typeface="Arial Narrow" pitchFamily="34" charset="0"/>
                <a:ea typeface="Arial Narrow" pitchFamily="34" charset="0"/>
                <a:cs typeface="Arial Narrow" pitchFamily="34" charset="0"/>
                <a:sym typeface="Arial Narrow" pitchFamily="34" charset="0"/>
              </a:rPr>
              <a:t>natural</a:t>
            </a:r>
            <a:r>
              <a:rPr lang="de-DE" dirty="0" smtClean="0">
                <a:latin typeface="Arial Narrow" pitchFamily="34" charset="0"/>
                <a:ea typeface="Arial Narrow" pitchFamily="34" charset="0"/>
                <a:cs typeface="Arial Narrow" pitchFamily="34" charset="0"/>
                <a:sym typeface="Arial Narrow" pitchFamily="34" charset="0"/>
              </a:rPr>
              <a:t> EPO) in </a:t>
            </a:r>
            <a:r>
              <a:rPr lang="de-DE" dirty="0" err="1" smtClean="0">
                <a:latin typeface="Arial Narrow" pitchFamily="34" charset="0"/>
                <a:ea typeface="Arial Narrow" pitchFamily="34" charset="0"/>
                <a:cs typeface="Arial Narrow" pitchFamily="34" charset="0"/>
                <a:sym typeface="Arial Narrow" pitchFamily="34" charset="0"/>
              </a:rPr>
              <a:t>chronic</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dialysis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patients</a:t>
            </a:r>
            <a:r>
              <a:rPr lang="de-DE" dirty="0" smtClean="0">
                <a:latin typeface="Arial Narrow" pitchFamily="34" charset="0"/>
                <a:ea typeface="Arial Narrow" pitchFamily="34" charset="0"/>
                <a:cs typeface="Arial Narrow" pitchFamily="34" charset="0"/>
                <a:sym typeface="Arial Narrow" pitchFamily="34" charset="0"/>
              </a:rPr>
              <a:t>. </a:t>
            </a:r>
            <a:endParaRPr lang="de-DE" sz="1000" dirty="0" smtClean="0">
              <a:latin typeface="Arial Narrow" pitchFamily="34" charset="0"/>
              <a:ea typeface="Arial Narrow" pitchFamily="34" charset="0"/>
              <a:cs typeface="Arial Narrow" pitchFamily="34" charset="0"/>
              <a:sym typeface="Arial Narrow" pitchFamily="34" charset="0"/>
            </a:endParaRPr>
          </a:p>
          <a:p>
            <a:pPr defTabSz="902699" fontAlgn="auto">
              <a:spcBef>
                <a:spcPts val="300"/>
              </a:spcBef>
              <a:spcAft>
                <a:spcPts val="0"/>
              </a:spcAft>
              <a:defRPr/>
            </a:pPr>
            <a:endParaRPr lang="de-DE" dirty="0" smtClean="0">
              <a:latin typeface="Arial Narrow" pitchFamily="34" charset="0"/>
              <a:ea typeface="Arial Narrow" pitchFamily="34" charset="0"/>
              <a:cs typeface="Arial Narrow" pitchFamily="34" charset="0"/>
              <a:sym typeface="Arial Narrow" pitchFamily="34" charset="0"/>
            </a:endParaRPr>
          </a:p>
          <a:p>
            <a:pPr defTabSz="902699" fontAlgn="auto">
              <a:spcBef>
                <a:spcPts val="300"/>
              </a:spcBef>
              <a:spcAft>
                <a:spcPts val="0"/>
              </a:spcAft>
              <a:defRPr/>
            </a:pPr>
            <a:r>
              <a:rPr lang="de-DE" dirty="0" smtClean="0">
                <a:latin typeface="Arial Narrow" pitchFamily="34" charset="0"/>
                <a:ea typeface="Arial Narrow" pitchFamily="34" charset="0"/>
                <a:cs typeface="Arial Narrow" pitchFamily="34" charset="0"/>
                <a:sym typeface="Arial Narrow" pitchFamily="34" charset="0"/>
              </a:rPr>
              <a:t>Reference:</a:t>
            </a:r>
            <a:endParaRPr lang="de-DE" sz="1000" dirty="0" smtClean="0">
              <a:latin typeface="Arial Narrow" pitchFamily="34" charset="0"/>
              <a:ea typeface="Arial Narrow" pitchFamily="34" charset="0"/>
              <a:cs typeface="Arial Narrow" pitchFamily="34" charset="0"/>
              <a:sym typeface="Arial Narrow" pitchFamily="34" charset="0"/>
            </a:endParaRPr>
          </a:p>
          <a:p>
            <a:pPr defTabSz="902699" fontAlgn="auto">
              <a:spcBef>
                <a:spcPts val="300"/>
              </a:spcBef>
              <a:spcAft>
                <a:spcPts val="0"/>
              </a:spcAft>
              <a:defRPr/>
            </a:pPr>
            <a:r>
              <a:rPr lang="de-DE" dirty="0" smtClean="0">
                <a:latin typeface="Arial Narrow" pitchFamily="34" charset="0"/>
                <a:ea typeface="Arial Narrow" pitchFamily="34" charset="0"/>
                <a:cs typeface="Arial Narrow" pitchFamily="34" charset="0"/>
                <a:sym typeface="Arial Narrow" pitchFamily="34" charset="0"/>
              </a:rPr>
              <a:t>1. Revers L, </a:t>
            </a:r>
            <a:r>
              <a:rPr lang="de-DE" dirty="0" err="1" smtClean="0">
                <a:latin typeface="Arial Narrow" pitchFamily="34" charset="0"/>
                <a:ea typeface="Arial Narrow" pitchFamily="34" charset="0"/>
                <a:cs typeface="Arial Narrow" pitchFamily="34" charset="0"/>
                <a:sym typeface="Arial Narrow" pitchFamily="34" charset="0"/>
              </a:rPr>
              <a:t>Furczon</a:t>
            </a:r>
            <a:r>
              <a:rPr lang="de-DE" dirty="0" smtClean="0">
                <a:latin typeface="Arial Narrow" pitchFamily="34" charset="0"/>
                <a:ea typeface="Arial Narrow" pitchFamily="34" charset="0"/>
                <a:cs typeface="Arial Narrow" pitchFamily="34" charset="0"/>
                <a:sym typeface="Arial Narrow" pitchFamily="34" charset="0"/>
              </a:rPr>
              <a:t> E. An </a:t>
            </a:r>
            <a:r>
              <a:rPr lang="de-DE" dirty="0" err="1" smtClean="0">
                <a:latin typeface="Arial Narrow" pitchFamily="34" charset="0"/>
                <a:ea typeface="Arial Narrow" pitchFamily="34" charset="0"/>
                <a:cs typeface="Arial Narrow" pitchFamily="34" charset="0"/>
                <a:sym typeface="Arial Narrow" pitchFamily="34" charset="0"/>
              </a:rPr>
              <a:t>introduction</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to</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biologics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and</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biosimilars</a:t>
            </a:r>
            <a:r>
              <a:rPr lang="de-DE" dirty="0" smtClean="0">
                <a:latin typeface="Arial Narrow" pitchFamily="34" charset="0"/>
                <a:ea typeface="Arial Narrow" pitchFamily="34" charset="0"/>
                <a:cs typeface="Arial Narrow" pitchFamily="34" charset="0"/>
                <a:sym typeface="Arial Narrow" pitchFamily="34" charset="0"/>
              </a:rPr>
              <a:t>. Part II: Subsequent </a:t>
            </a:r>
            <a:r>
              <a:rPr lang="de-DE" dirty="0" err="1" smtClean="0">
                <a:latin typeface="Arial Narrow" pitchFamily="34" charset="0"/>
                <a:ea typeface="Arial Narrow" pitchFamily="34" charset="0"/>
                <a:cs typeface="Arial Narrow" pitchFamily="34" charset="0"/>
                <a:sym typeface="Arial Narrow" pitchFamily="34" charset="0"/>
              </a:rPr>
              <a:t>entry</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biologics</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Biosame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or</a:t>
            </a:r>
            <a:r>
              <a:rPr lang="de-DE" dirty="0" smtClean="0">
                <a:latin typeface="Arial Narrow" pitchFamily="34" charset="0"/>
                <a:ea typeface="Arial Narrow" pitchFamily="34" charset="0"/>
                <a:cs typeface="Arial Narrow" pitchFamily="34" charset="0"/>
                <a:sym typeface="Arial Narrow" pitchFamily="34" charset="0"/>
              </a:rPr>
              <a:t> biodifferent? </a:t>
            </a:r>
            <a:r>
              <a:rPr lang="de-DE" dirty="0" err="1" smtClean="0">
                <a:latin typeface="Arial Narrow" pitchFamily="34" charset="0"/>
                <a:ea typeface="Arial Narrow" pitchFamily="34" charset="0"/>
                <a:cs typeface="Arial Narrow" pitchFamily="34" charset="0"/>
                <a:sym typeface="Arial Narrow" pitchFamily="34" charset="0"/>
              </a:rPr>
              <a:t>Available</a:t>
            </a:r>
            <a:r>
              <a:rPr lang="de-DE" dirty="0" smtClean="0">
                <a:latin typeface="Arial Narrow" pitchFamily="34" charset="0"/>
                <a:ea typeface="Arial Narrow" pitchFamily="34" charset="0"/>
                <a:cs typeface="Arial Narrow" pitchFamily="34" charset="0"/>
                <a:sym typeface="Arial Narrow" pitchFamily="34" charset="0"/>
              </a:rPr>
              <a:t> </a:t>
            </a:r>
            <a:r>
              <a:rPr lang="de-DE" dirty="0" err="1" smtClean="0">
                <a:latin typeface="Arial Narrow" pitchFamily="34" charset="0"/>
                <a:ea typeface="Arial Narrow" pitchFamily="34" charset="0"/>
                <a:cs typeface="Arial Narrow" pitchFamily="34" charset="0"/>
                <a:sym typeface="Arial Narrow" pitchFamily="34" charset="0"/>
              </a:rPr>
              <a:t>at</a:t>
            </a:r>
            <a:r>
              <a:rPr lang="de-DE" dirty="0" smtClean="0">
                <a:latin typeface="Arial Narrow" pitchFamily="34" charset="0"/>
                <a:ea typeface="Arial Narrow" pitchFamily="34" charset="0"/>
                <a:cs typeface="Arial Narrow" pitchFamily="34" charset="0"/>
                <a:sym typeface="Arial Narrow" pitchFamily="34" charset="0"/>
              </a:rPr>
              <a:t>: http://cph.sagepub.com/content/143/4/184.</a:t>
            </a:r>
            <a:endParaRPr lang="de-DE" sz="1000" dirty="0" smtClean="0">
              <a:latin typeface="Arial Narrow" pitchFamily="34" charset="0"/>
              <a:ea typeface="Arial Narrow" pitchFamily="34" charset="0"/>
              <a:cs typeface="Arial Narrow" pitchFamily="34" charset="0"/>
              <a:sym typeface="Arial Narrow"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59F7F3-EC84-4A29-973E-12C86385CCAC}" type="slidenum">
              <a:rPr lang="en-US"/>
              <a:pPr fontAlgn="base">
                <a:spcBef>
                  <a:spcPct val="0"/>
                </a:spcBef>
                <a:spcAft>
                  <a:spcPct val="0"/>
                </a:spcAft>
              </a:pPr>
              <a:t>10</a:t>
            </a:fld>
            <a:endParaRPr lang="en-US"/>
          </a:p>
        </p:txBody>
      </p:sp>
      <p:sp>
        <p:nvSpPr>
          <p:cNvPr id="146435" name="Rectangle 2"/>
          <p:cNvSpPr>
            <a:spLocks noGrp="1" noRot="1" noChangeAspect="1" noChangeArrowheads="1" noTextEdit="1"/>
          </p:cNvSpPr>
          <p:nvPr>
            <p:ph type="sldImg"/>
          </p:nvPr>
        </p:nvSpPr>
        <p:spPr bwMode="auto">
          <a:xfrm>
            <a:off x="1266825" y="923925"/>
            <a:ext cx="4332288" cy="3248025"/>
          </a:xfrm>
          <a:noFill/>
          <a:ln>
            <a:solidFill>
              <a:srgbClr val="000000"/>
            </a:solidFill>
            <a:miter lim="800000"/>
            <a:headEnd/>
            <a:tailEnd/>
          </a:ln>
        </p:spPr>
      </p:sp>
      <p:sp>
        <p:nvSpPr>
          <p:cNvPr id="146436" name="Rectangle 3"/>
          <p:cNvSpPr>
            <a:spLocks noGrp="1" noChangeArrowheads="1"/>
          </p:cNvSpPr>
          <p:nvPr>
            <p:ph type="body" idx="1"/>
          </p:nvPr>
        </p:nvSpPr>
        <p:spPr bwMode="auto">
          <a:xfrm>
            <a:off x="1066800" y="4378325"/>
            <a:ext cx="4730750" cy="3833813"/>
          </a:xfrm>
          <a:noFill/>
        </p:spPr>
        <p:txBody>
          <a:bodyPr wrap="square" numCol="1" anchor="t" anchorCtr="0" compatLnSpc="1">
            <a:prstTxWarp prst="textNoShape">
              <a:avLst/>
            </a:prstTxWarp>
          </a:bodyPr>
          <a:lstStyle/>
          <a:p>
            <a:pPr marL="95250" indent="-95250">
              <a:spcBef>
                <a:spcPct val="0"/>
              </a:spcBef>
            </a:pPr>
            <a:r>
              <a:rPr lang="en-GB" sz="900" smtClean="0"/>
              <a:t>Nephrologists have been confronted with the problem of PRCA because they prescribe</a:t>
            </a:r>
            <a:r>
              <a:rPr lang="en-US" sz="900" smtClean="0"/>
              <a:t> a biopharmaceutical </a:t>
            </a:r>
            <a:r>
              <a:rPr lang="en-GB" sz="900" smtClean="0"/>
              <a:t>–</a:t>
            </a:r>
            <a:r>
              <a:rPr lang="en-US" sz="900" smtClean="0"/>
              <a:t> epoetin – </a:t>
            </a:r>
            <a:r>
              <a:rPr lang="en-GB" sz="900" smtClean="0"/>
              <a:t>to treat renal anaemia.</a:t>
            </a:r>
            <a:r>
              <a:rPr lang="en-US" sz="900" smtClean="0"/>
              <a:t> Biopharmaceuticals are medicines derived from substances naturally present in living organisms by using recombinant DNA technology.</a:t>
            </a:r>
            <a:endParaRPr lang="en-GB" sz="900" smtClean="0"/>
          </a:p>
          <a:p>
            <a:pPr marL="95250" indent="-95250">
              <a:spcBef>
                <a:spcPct val="0"/>
              </a:spcBef>
            </a:pPr>
            <a:r>
              <a:rPr lang="en-GB" sz="900" smtClean="0"/>
              <a:t>The literature shows</a:t>
            </a:r>
            <a:r>
              <a:rPr lang="en-US" sz="900" smtClean="0"/>
              <a:t> </a:t>
            </a:r>
            <a:r>
              <a:rPr lang="en-GB" sz="900" smtClean="0"/>
              <a:t>th</a:t>
            </a:r>
            <a:r>
              <a:rPr lang="en-US" sz="900" smtClean="0"/>
              <a:t>at</a:t>
            </a:r>
            <a:r>
              <a:rPr lang="en-GB" sz="900" smtClean="0"/>
              <a:t> PRCA is </a:t>
            </a:r>
            <a:r>
              <a:rPr lang="en-US" sz="900" smtClean="0"/>
              <a:t>not</a:t>
            </a:r>
            <a:r>
              <a:rPr lang="en-GB" sz="900" smtClean="0"/>
              <a:t> an isolated example of the immunogenicity of biopharmaceuticals</a:t>
            </a:r>
            <a:r>
              <a:rPr lang="en-US" sz="900" smtClean="0"/>
              <a:t>. Although biopharmaceuticals are</a:t>
            </a:r>
            <a:r>
              <a:rPr lang="en-GB" sz="900" smtClean="0"/>
              <a:t> designed </a:t>
            </a:r>
            <a:r>
              <a:rPr lang="en-US" sz="900" smtClean="0"/>
              <a:t>to be </a:t>
            </a:r>
            <a:r>
              <a:rPr lang="en-GB" sz="900" smtClean="0"/>
              <a:t>copies of the endogenous biological molecule they replace, </a:t>
            </a:r>
            <a:r>
              <a:rPr lang="en-US" sz="900" smtClean="0"/>
              <a:t>they </a:t>
            </a:r>
            <a:r>
              <a:rPr lang="en-GB" sz="900" smtClean="0"/>
              <a:t>may be sufficiently different to elicit an antibody response</a:t>
            </a:r>
            <a:r>
              <a:rPr lang="en-US" sz="900" smtClean="0"/>
              <a:t>.</a:t>
            </a:r>
            <a:r>
              <a:rPr lang="en-US" sz="900" baseline="30000" smtClean="0"/>
              <a:t>1</a:t>
            </a:r>
            <a:endParaRPr lang="en-GB" sz="900" smtClean="0"/>
          </a:p>
          <a:p>
            <a:pPr marL="95250" indent="-95250">
              <a:spcBef>
                <a:spcPct val="0"/>
              </a:spcBef>
            </a:pPr>
            <a:r>
              <a:rPr lang="en-US" sz="900" smtClean="0"/>
              <a:t>Potential causes of i</a:t>
            </a:r>
            <a:r>
              <a:rPr lang="en-GB" sz="900" smtClean="0"/>
              <a:t>mmunogenicity </a:t>
            </a:r>
            <a:r>
              <a:rPr lang="en-US" sz="900" smtClean="0"/>
              <a:t>include: a biopharmaceutical having slightly d</a:t>
            </a:r>
            <a:r>
              <a:rPr lang="en-GB" sz="900" smtClean="0"/>
              <a:t>ifferent structural properties </a:t>
            </a:r>
            <a:r>
              <a:rPr lang="en-US" sz="900" smtClean="0"/>
              <a:t>to the endogenous molecule;</a:t>
            </a:r>
            <a:r>
              <a:rPr lang="en-GB" sz="900" smtClean="0"/>
              <a:t> contaminants and impurities in the formulated product</a:t>
            </a:r>
            <a:r>
              <a:rPr lang="en-US" sz="900" smtClean="0"/>
              <a:t>;</a:t>
            </a:r>
            <a:r>
              <a:rPr lang="en-GB" sz="900" smtClean="0"/>
              <a:t> and/or a number of factors related to product storage, handling</a:t>
            </a:r>
            <a:r>
              <a:rPr lang="en-US" sz="900" smtClean="0"/>
              <a:t>,</a:t>
            </a:r>
            <a:r>
              <a:rPr lang="en-GB" sz="900" smtClean="0"/>
              <a:t> and administration.</a:t>
            </a:r>
          </a:p>
          <a:p>
            <a:pPr marL="95250" indent="-95250">
              <a:spcBef>
                <a:spcPct val="0"/>
              </a:spcBef>
            </a:pPr>
            <a:r>
              <a:rPr lang="en-GB" sz="900" smtClean="0"/>
              <a:t>In the case of </a:t>
            </a:r>
            <a:r>
              <a:rPr lang="en-US" sz="900" smtClean="0"/>
              <a:t>antibody-mediated</a:t>
            </a:r>
            <a:r>
              <a:rPr lang="en-GB" sz="900" smtClean="0"/>
              <a:t> PRCA, the focus is on the formulation of epoetin and its route of administration, for the reasons discussed in the next slide.</a:t>
            </a:r>
          </a:p>
          <a:p>
            <a:pPr marL="95250" indent="-95250">
              <a:spcBef>
                <a:spcPct val="0"/>
              </a:spcBef>
            </a:pPr>
            <a:endParaRPr lang="en-GB" sz="900" smtClean="0"/>
          </a:p>
          <a:p>
            <a:pPr marL="95250" indent="-95250">
              <a:spcBef>
                <a:spcPct val="0"/>
              </a:spcBef>
            </a:pPr>
            <a:r>
              <a:rPr lang="en-GB" sz="900" b="1" smtClean="0"/>
              <a:t>Reference</a:t>
            </a:r>
          </a:p>
          <a:p>
            <a:pPr marL="95250" indent="-95250">
              <a:spcBef>
                <a:spcPct val="0"/>
              </a:spcBef>
            </a:pPr>
            <a:r>
              <a:rPr lang="en-US" sz="900" smtClean="0"/>
              <a:t> </a:t>
            </a:r>
            <a:r>
              <a:rPr lang="en-GB" sz="900" smtClean="0"/>
              <a:t>Schellekens H. Nat Rev Drug Discov 2002;1:457</a:t>
            </a:r>
            <a:r>
              <a:rPr lang="en-US" sz="900" smtClean="0"/>
              <a:t>-</a:t>
            </a:r>
            <a:r>
              <a:rPr lang="en-GB" sz="900" smtClean="0"/>
              <a:t>62.</a:t>
            </a:r>
            <a:endParaRPr lang="en-US" sz="900" smtClean="0"/>
          </a:p>
          <a:p>
            <a:pPr marL="95250" indent="-95250">
              <a:spcBef>
                <a:spcPct val="0"/>
              </a:spcBef>
            </a:pPr>
            <a:r>
              <a:rPr lang="de-DE" sz="900" smtClean="0"/>
              <a:t>Figure reproduced from </a:t>
            </a:r>
            <a:r>
              <a:rPr lang="en-GB" sz="900" smtClean="0"/>
              <a:t>Schellekens H. </a:t>
            </a:r>
            <a:r>
              <a:rPr lang="en-US" sz="900" smtClean="0"/>
              <a:t>Bioequivalence and the immunogenicity of</a:t>
            </a:r>
          </a:p>
          <a:p>
            <a:pPr marL="95250" indent="-95250">
              <a:spcBef>
                <a:spcPct val="0"/>
              </a:spcBef>
            </a:pPr>
            <a:r>
              <a:rPr lang="en-US" sz="900" smtClean="0"/>
              <a:t>biopharmaceuticals. </a:t>
            </a:r>
            <a:r>
              <a:rPr lang="en-GB" sz="900" smtClean="0"/>
              <a:t>Nat Rev Drug Discov 2002;1:457</a:t>
            </a:r>
            <a:r>
              <a:rPr lang="en-US" sz="900" smtClean="0"/>
              <a:t>-</a:t>
            </a:r>
            <a:r>
              <a:rPr lang="en-GB" sz="900" smtClean="0"/>
              <a:t>62</a:t>
            </a:r>
            <a:r>
              <a:rPr lang="en-US" sz="900" smtClean="0"/>
              <a:t>,</a:t>
            </a:r>
            <a:r>
              <a:rPr lang="de-DE" altLang="de-DE" sz="900" smtClean="0"/>
              <a:t> by permission of the Nature</a:t>
            </a:r>
          </a:p>
          <a:p>
            <a:pPr marL="95250" indent="-95250">
              <a:spcBef>
                <a:spcPct val="0"/>
              </a:spcBef>
            </a:pPr>
            <a:r>
              <a:rPr lang="de-DE" altLang="de-DE" sz="900" smtClean="0"/>
              <a:t>Publishing Group.</a:t>
            </a:r>
            <a:endParaRPr lang="en-GB" sz="9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defTabSz="901700">
              <a:spcBef>
                <a:spcPts val="300"/>
              </a:spcBef>
            </a:pPr>
            <a:r>
              <a:rPr lang="de-DE" sz="1000" smtClean="0">
                <a:latin typeface="Arial Narrow" pitchFamily="34" charset="0"/>
                <a:ea typeface="Arial Narrow" pitchFamily="34" charset="0"/>
                <a:cs typeface="Arial Narrow" pitchFamily="34" charset="0"/>
                <a:sym typeface="Arial Narrow" pitchFamily="34" charset="0"/>
              </a:rPr>
              <a:t>An immune reaction to a biologic molecule can have a number of outcomes to a patient if it induces the native immune response. Immune reactions can:</a:t>
            </a:r>
          </a:p>
          <a:p>
            <a:pPr marL="279400" lvl="1" indent="-166688" defTabSz="901700">
              <a:spcBef>
                <a:spcPts val="300"/>
              </a:spcBef>
              <a:buFontTx/>
              <a:buAutoNum type="arabicPeriod"/>
            </a:pPr>
            <a:r>
              <a:rPr lang="de-DE" sz="1000" smtClean="0">
                <a:latin typeface="Arial Narrow" pitchFamily="34" charset="0"/>
                <a:ea typeface="MS PGothic" pitchFamily="34" charset="-128"/>
                <a:cs typeface="Arial Narrow" pitchFamily="34" charset="0"/>
                <a:sym typeface="Arial Narrow" pitchFamily="34" charset="0"/>
              </a:rPr>
              <a:t>Neutralize effects of the biologic drug and compromise further therapy</a:t>
            </a:r>
          </a:p>
          <a:p>
            <a:pPr marL="279400" lvl="1" indent="-166688" defTabSz="901700">
              <a:spcBef>
                <a:spcPts val="300"/>
              </a:spcBef>
              <a:buFontTx/>
              <a:buAutoNum type="arabicPeriod"/>
            </a:pPr>
            <a:r>
              <a:rPr lang="de-DE" sz="1000" smtClean="0">
                <a:latin typeface="Arial Narrow" pitchFamily="34" charset="0"/>
                <a:ea typeface="MS PGothic" pitchFamily="34" charset="-128"/>
                <a:cs typeface="Arial Narrow" pitchFamily="34" charset="0"/>
                <a:sym typeface="Arial Narrow" pitchFamily="34" charset="0"/>
              </a:rPr>
              <a:t>Alter the pharmacokinetics of the drug</a:t>
            </a:r>
          </a:p>
          <a:p>
            <a:pPr marL="279400" lvl="1" indent="-166688" defTabSz="901700">
              <a:spcBef>
                <a:spcPts val="300"/>
              </a:spcBef>
              <a:buFontTx/>
              <a:buAutoNum type="arabicPeriod"/>
            </a:pPr>
            <a:r>
              <a:rPr lang="de-DE" sz="1000" smtClean="0">
                <a:latin typeface="Arial Narrow" pitchFamily="34" charset="0"/>
                <a:ea typeface="MS PGothic" pitchFamily="34" charset="-128"/>
                <a:cs typeface="Arial Narrow" pitchFamily="34" charset="0"/>
                <a:sym typeface="Arial Narrow" pitchFamily="34" charset="0"/>
              </a:rPr>
              <a:t>Cross-react with native proteins and induce adverse reactions (as in the case of PRCA)</a:t>
            </a:r>
          </a:p>
          <a:p>
            <a:pPr marL="279400" lvl="1" indent="-166688" defTabSz="901700">
              <a:spcBef>
                <a:spcPts val="300"/>
              </a:spcBef>
              <a:buFontTx/>
              <a:buAutoNum type="arabicPeriod"/>
            </a:pPr>
            <a:r>
              <a:rPr lang="de-DE" sz="1000" smtClean="0">
                <a:latin typeface="Arial Narrow" pitchFamily="34" charset="0"/>
                <a:ea typeface="MS PGothic" pitchFamily="34" charset="-128"/>
                <a:cs typeface="Arial Narrow" pitchFamily="34" charset="0"/>
                <a:sym typeface="Arial Narrow" pitchFamily="34" charset="0"/>
              </a:rPr>
              <a:t>Have no effect</a:t>
            </a:r>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ru-RU">
              <a:latin typeface="Calibri" pitchFamily="34" charset="0"/>
            </a:endParaRPr>
          </a:p>
        </p:txBody>
      </p:sp>
      <p:sp>
        <p:nvSpPr>
          <p:cNvPr id="148483" name="Text Box 2"/>
          <p:cNvSpPr>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85725" indent="-85725">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mtClean="0">
                <a:solidFill>
                  <a:srgbClr val="000000"/>
                </a:solidFill>
                <a:latin typeface="Arial" pitchFamily="34" charset="0"/>
                <a:ea typeface="MS PGothic" pitchFamily="34" charset="-128"/>
                <a:cs typeface="msgothic"/>
              </a:rPr>
              <a:t>A, Proportion of patients who reached sustained minimal disease activity score (DAS28 &lt; 3.2) for patients with and without antiadalimumab antibodies (AAA) (survival analysis; P &lt; .001). Ninety-five of 196 patients without AAA reached sustained minimal disease activity vs 10 of 76 patients with AAA. B, Proportion of patients who reached sustained DAS28 (&lt; 3.2) for patients without AAA, patients with low AAA titers (13-100 AU/mL), and patients with high AAA titers (&gt; 100 AU/mL). Both curves with AAA differ significantly from the curve without AAA (survival analysis, P &lt; .001). Ninety-five of 196 patients without AAA reached sustained minimal disease activity vs 8 of 45 patients with low AAA titers (13-100 AU/mL), and 2 of 31 patients with high AAA titers (&gt;100 AU/mL). C, Indicates proportion of patients who reached sustained remission (DAS28 &lt; 2.6) for patients with and without AAA (survival analysis, P &lt; .001). Sixty-seven of 196 patients without AAA reached remission vs 3 of 76 patients with AAA.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01A0196-CC78-475D-A88A-A08F58B3C3B3}" type="datetimeFigureOut">
              <a:rPr lang="ru-RU"/>
              <a:pPr>
                <a:defRPr/>
              </a:pPr>
              <a:t>16.04.2014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75E57E2-D892-4FDB-8EB1-048BDB794ED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DFC0BC9-CE55-4C2B-B4F4-0FC4EBE26302}" type="datetimeFigureOut">
              <a:rPr lang="ru-RU"/>
              <a:pPr>
                <a:defRPr/>
              </a:pPr>
              <a:t>16.04.2014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A2A7C5-6C28-49CA-ABC8-0C8C2F4AC9FF}" type="slidenum">
              <a:rPr lang="ru-RU"/>
              <a:pPr>
                <a:defRPr/>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755650" y="1628775"/>
            <a:ext cx="3790950"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99000" y="1628775"/>
            <a:ext cx="3790950"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Slide Number Placeholder 5"/>
          <p:cNvSpPr>
            <a:spLocks noGrp="1"/>
          </p:cNvSpPr>
          <p:nvPr>
            <p:ph type="sldNum" sz="quarter" idx="10"/>
          </p:nvPr>
        </p:nvSpPr>
        <p:spPr/>
        <p:txBody>
          <a:bodyPr/>
          <a:lstStyle>
            <a:lvl1pPr>
              <a:defRPr/>
            </a:lvl1pPr>
          </a:lstStyle>
          <a:p>
            <a:pPr>
              <a:defRPr/>
            </a:pPr>
            <a:fld id="{323A79F2-45AA-41BD-A756-B3DE4990E2CF}" type="slidenum">
              <a:rPr lang="ru-RU"/>
              <a:pPr>
                <a:defRPr/>
              </a:pPr>
              <a:t>‹#›</a:t>
            </a:fld>
            <a:endParaRPr lang="ru-RU"/>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Slide Number Placeholder 5"/>
          <p:cNvSpPr>
            <a:spLocks noGrp="1"/>
          </p:cNvSpPr>
          <p:nvPr>
            <p:ph type="sldNum" sz="quarter" idx="10"/>
          </p:nvPr>
        </p:nvSpPr>
        <p:spPr/>
        <p:txBody>
          <a:bodyPr/>
          <a:lstStyle>
            <a:lvl1pPr>
              <a:defRPr/>
            </a:lvl1pPr>
          </a:lstStyle>
          <a:p>
            <a:pPr>
              <a:defRPr/>
            </a:pPr>
            <a:fld id="{0180FDEA-61F7-4D95-A763-83B68C99E152}" type="slidenum">
              <a:rPr lang="ru-RU"/>
              <a:pPr>
                <a:defRPr/>
              </a:pPr>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Slide Number Placeholder 5"/>
          <p:cNvSpPr>
            <a:spLocks noGrp="1"/>
          </p:cNvSpPr>
          <p:nvPr>
            <p:ph type="sldNum" sz="quarter" idx="10"/>
          </p:nvPr>
        </p:nvSpPr>
        <p:spPr/>
        <p:txBody>
          <a:bodyPr/>
          <a:lstStyle>
            <a:lvl1pPr>
              <a:defRPr/>
            </a:lvl1pPr>
          </a:lstStyle>
          <a:p>
            <a:pPr>
              <a:defRPr/>
            </a:pPr>
            <a:fld id="{141D360B-17C6-46AA-A7D8-2FFB781A97C4}" type="slidenum">
              <a:rPr lang="ru-RU"/>
              <a:pPr>
                <a:defRPr/>
              </a:pPr>
              <a:t>‹#›</a:t>
            </a:fld>
            <a:endParaRPr lang="ru-RU"/>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C105F95-9327-4865-9866-EE36B8D8DF9A}" type="slidenum">
              <a:rPr lang="ru-RU"/>
              <a:pPr>
                <a:defRPr/>
              </a:pPr>
              <a:t>‹#›</a:t>
            </a:fld>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Slide Number Placeholder 5"/>
          <p:cNvSpPr>
            <a:spLocks noGrp="1"/>
          </p:cNvSpPr>
          <p:nvPr>
            <p:ph type="sldNum" sz="quarter" idx="10"/>
          </p:nvPr>
        </p:nvSpPr>
        <p:spPr/>
        <p:txBody>
          <a:bodyPr/>
          <a:lstStyle>
            <a:lvl1pPr>
              <a:defRPr/>
            </a:lvl1pPr>
          </a:lstStyle>
          <a:p>
            <a:pPr>
              <a:defRPr/>
            </a:pPr>
            <a:fld id="{88DB7A8E-8B58-4DAC-8FBC-1F5646E9257C}" type="slidenum">
              <a:rPr lang="ru-RU"/>
              <a:pPr>
                <a:defRPr/>
              </a:pPr>
              <a:t>‹#›</a:t>
            </a:fld>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Slide Number Placeholder 5"/>
          <p:cNvSpPr>
            <a:spLocks noGrp="1"/>
          </p:cNvSpPr>
          <p:nvPr>
            <p:ph type="sldNum" sz="quarter" idx="10"/>
          </p:nvPr>
        </p:nvSpPr>
        <p:spPr/>
        <p:txBody>
          <a:bodyPr/>
          <a:lstStyle>
            <a:lvl1pPr>
              <a:defRPr/>
            </a:lvl1pPr>
          </a:lstStyle>
          <a:p>
            <a:pPr>
              <a:defRPr/>
            </a:pPr>
            <a:fld id="{4C67A980-4DDE-4972-B165-A9E0A9E4675F}" type="slidenum">
              <a:rPr lang="ru-RU"/>
              <a:pPr>
                <a:defRPr/>
              </a:pPr>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Slide Number Placeholder 5"/>
          <p:cNvSpPr>
            <a:spLocks noGrp="1"/>
          </p:cNvSpPr>
          <p:nvPr>
            <p:ph type="sldNum" sz="quarter" idx="10"/>
          </p:nvPr>
        </p:nvSpPr>
        <p:spPr/>
        <p:txBody>
          <a:bodyPr/>
          <a:lstStyle>
            <a:lvl1pPr>
              <a:defRPr/>
            </a:lvl1pPr>
          </a:lstStyle>
          <a:p>
            <a:pPr>
              <a:defRPr/>
            </a:pPr>
            <a:fld id="{C42BD979-750A-40E3-AA28-C133B724A8D0}" type="slidenum">
              <a:rPr lang="ru-RU"/>
              <a:pPr>
                <a:defRPr/>
              </a:pPr>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38913" y="304800"/>
            <a:ext cx="1951037" cy="55006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304800"/>
            <a:ext cx="5700713" cy="55006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Slide Number Placeholder 5"/>
          <p:cNvSpPr>
            <a:spLocks noGrp="1"/>
          </p:cNvSpPr>
          <p:nvPr>
            <p:ph type="sldNum" sz="quarter" idx="10"/>
          </p:nvPr>
        </p:nvSpPr>
        <p:spPr/>
        <p:txBody>
          <a:bodyPr/>
          <a:lstStyle>
            <a:lvl1pPr>
              <a:defRPr/>
            </a:lvl1pPr>
          </a:lstStyle>
          <a:p>
            <a:pPr>
              <a:defRPr/>
            </a:pPr>
            <a:fld id="{7F630396-7C56-4A65-A515-D8C53DC58AF5}" type="slidenum">
              <a:rPr lang="ru-RU"/>
              <a:pPr>
                <a:defRPr/>
              </a:pPr>
              <a:t>‹#›</a:t>
            </a:fld>
            <a:endParaRPr lang="ru-RU"/>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48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755650" y="1628775"/>
            <a:ext cx="3790950" cy="41767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99000" y="1628775"/>
            <a:ext cx="3790950" cy="20113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99000" y="3792538"/>
            <a:ext cx="3790950" cy="20129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Slide Number Placeholder 5"/>
          <p:cNvSpPr>
            <a:spLocks noGrp="1"/>
          </p:cNvSpPr>
          <p:nvPr>
            <p:ph type="sldNum" sz="quarter" idx="10"/>
          </p:nvPr>
        </p:nvSpPr>
        <p:spPr/>
        <p:txBody>
          <a:bodyPr/>
          <a:lstStyle>
            <a:lvl1pPr>
              <a:defRPr/>
            </a:lvl1pPr>
          </a:lstStyle>
          <a:p>
            <a:pPr>
              <a:defRPr/>
            </a:pPr>
            <a:fld id="{2B89D7A6-2171-463F-A55E-29492143AAA7}" type="slidenum">
              <a:rPr lang="ru-RU"/>
              <a:pPr>
                <a:defRPr/>
              </a:pPr>
              <a:t>‹#›</a:t>
            </a:fld>
            <a:endParaRPr 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48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755650" y="1628775"/>
            <a:ext cx="3790950" cy="41767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99000" y="1628775"/>
            <a:ext cx="3790950" cy="41767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Slide Number Placeholder 5"/>
          <p:cNvSpPr>
            <a:spLocks noGrp="1"/>
          </p:cNvSpPr>
          <p:nvPr>
            <p:ph type="sldNum" sz="quarter" idx="10"/>
          </p:nvPr>
        </p:nvSpPr>
        <p:spPr/>
        <p:txBody>
          <a:bodyPr/>
          <a:lstStyle>
            <a:lvl1pPr>
              <a:defRPr/>
            </a:lvl1pPr>
          </a:lstStyle>
          <a:p>
            <a:pPr>
              <a:defRPr/>
            </a:pPr>
            <a:fld id="{D7046079-FDD0-4F0D-B745-9CE9A0E7863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1A60992-A516-42AB-946E-064652DBEBC6}" type="datetimeFigureOut">
              <a:rPr lang="ru-RU"/>
              <a:pPr>
                <a:defRPr/>
              </a:pPr>
              <a:t>16.04.2014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E6A8C8E-E1A5-42E8-AD29-AB01DA6565F6}" type="slidenum">
              <a:rPr lang="ru-RU"/>
              <a:pPr>
                <a:defRPr/>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4800"/>
            <a:ext cx="77724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755650" y="1628775"/>
            <a:ext cx="3790950" cy="41767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99000" y="1628775"/>
            <a:ext cx="3790950" cy="41767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Slide Number Placeholder 5"/>
          <p:cNvSpPr>
            <a:spLocks noGrp="1"/>
          </p:cNvSpPr>
          <p:nvPr>
            <p:ph type="sldNum" sz="quarter" idx="10"/>
          </p:nvPr>
        </p:nvSpPr>
        <p:spPr/>
        <p:txBody>
          <a:bodyPr/>
          <a:lstStyle>
            <a:lvl1pPr>
              <a:defRPr/>
            </a:lvl1pPr>
          </a:lstStyle>
          <a:p>
            <a:pPr>
              <a:defRPr/>
            </a:pPr>
            <a:fld id="{458C2E7E-54E6-4130-9764-9ED970A22E64}" type="slidenum">
              <a:rPr lang="ru-RU"/>
              <a:pPr>
                <a:defRPr/>
              </a:pPr>
              <a:t>‹#›</a:t>
            </a:fld>
            <a:endParaRPr lang="ru-RU"/>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clipArtAndTx" preserve="1">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4800"/>
            <a:ext cx="7772400"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755650" y="1628775"/>
            <a:ext cx="3790950" cy="4176713"/>
          </a:xfrm>
        </p:spPr>
        <p:txBody>
          <a:bodyPr/>
          <a:lstStyle/>
          <a:p>
            <a:pPr lvl="0"/>
            <a:endParaRPr lang="ru-RU" noProof="0"/>
          </a:p>
        </p:txBody>
      </p:sp>
      <p:sp>
        <p:nvSpPr>
          <p:cNvPr id="4" name="Текст 3"/>
          <p:cNvSpPr>
            <a:spLocks noGrp="1"/>
          </p:cNvSpPr>
          <p:nvPr>
            <p:ph type="body" sz="half" idx="2"/>
          </p:nvPr>
        </p:nvSpPr>
        <p:spPr>
          <a:xfrm>
            <a:off x="4699000" y="1628775"/>
            <a:ext cx="3790950" cy="41767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Slide Number Placeholder 5"/>
          <p:cNvSpPr>
            <a:spLocks noGrp="1"/>
          </p:cNvSpPr>
          <p:nvPr>
            <p:ph type="sldNum" sz="quarter" idx="10"/>
          </p:nvPr>
        </p:nvSpPr>
        <p:spPr/>
        <p:txBody>
          <a:bodyPr/>
          <a:lstStyle>
            <a:lvl1pPr>
              <a:defRPr/>
            </a:lvl1pPr>
          </a:lstStyle>
          <a:p>
            <a:pPr>
              <a:defRPr/>
            </a:pPr>
            <a:fld id="{6970BFDB-FD9D-4FC5-9412-10687DCDCF07}" type="slidenum">
              <a:rPr lang="ru-RU"/>
              <a:pPr>
                <a:defRPr/>
              </a:pPr>
              <a:t>‹#›</a:t>
            </a:fld>
            <a:endParaRPr lang="ru-RU"/>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Slide Number Placeholder 5"/>
          <p:cNvSpPr>
            <a:spLocks noGrp="1"/>
          </p:cNvSpPr>
          <p:nvPr>
            <p:ph type="sldNum" sz="quarter" idx="10"/>
          </p:nvPr>
        </p:nvSpPr>
        <p:spPr/>
        <p:txBody>
          <a:bodyPr/>
          <a:lstStyle>
            <a:lvl1pPr>
              <a:defRPr/>
            </a:lvl1pPr>
          </a:lstStyle>
          <a:p>
            <a:pPr>
              <a:defRPr/>
            </a:pPr>
            <a:fld id="{4B4542CC-D5EC-4D3F-8C8A-BA43E6F893B7}" type="slidenum">
              <a:rPr lang="ru-RU"/>
              <a:pPr>
                <a:defRPr/>
              </a:pPr>
              <a:t>‹#›</a:t>
            </a:fld>
            <a:endParaRPr lang="ru-RU"/>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85800" y="304800"/>
            <a:ext cx="7804150" cy="55006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Slide Number Placeholder 5"/>
          <p:cNvSpPr>
            <a:spLocks noGrp="1"/>
          </p:cNvSpPr>
          <p:nvPr>
            <p:ph type="sldNum" sz="quarter" idx="10"/>
          </p:nvPr>
        </p:nvSpPr>
        <p:spPr/>
        <p:txBody>
          <a:bodyPr/>
          <a:lstStyle>
            <a:lvl1pPr>
              <a:defRPr/>
            </a:lvl1pPr>
          </a:lstStyle>
          <a:p>
            <a:pPr>
              <a:defRPr/>
            </a:pPr>
            <a:fld id="{CB003C9A-9D35-4F5F-A273-59AFB67D7B21}" type="slidenum">
              <a:rPr lang="ru-RU"/>
              <a:pPr>
                <a:defRPr/>
              </a:pPr>
              <a:t>‹#›</a:t>
            </a:fld>
            <a:endParaRPr lang="ru-RU"/>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04800"/>
            <a:ext cx="77724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755650" y="1628775"/>
            <a:ext cx="7734300" cy="4176713"/>
          </a:xfrm>
        </p:spPr>
        <p:txBody>
          <a:bodyPr/>
          <a:lstStyle/>
          <a:p>
            <a:pPr lvl="0"/>
            <a:endParaRPr lang="ru-RU" noProof="0"/>
          </a:p>
        </p:txBody>
      </p:sp>
      <p:sp>
        <p:nvSpPr>
          <p:cNvPr id="4" name="Slide Number Placeholder 5"/>
          <p:cNvSpPr>
            <a:spLocks noGrp="1"/>
          </p:cNvSpPr>
          <p:nvPr>
            <p:ph type="sldNum" sz="quarter" idx="10"/>
          </p:nvPr>
        </p:nvSpPr>
        <p:spPr/>
        <p:txBody>
          <a:bodyPr/>
          <a:lstStyle>
            <a:lvl1pPr>
              <a:defRPr/>
            </a:lvl1pPr>
          </a:lstStyle>
          <a:p>
            <a:pPr>
              <a:defRPr/>
            </a:pPr>
            <a:fld id="{BDDFB23B-BEA2-48E3-B7E9-FD12D8149206}" type="slidenum">
              <a:rPr lang="ru-RU"/>
              <a:pPr>
                <a:defRPr/>
              </a:pPr>
              <a:t>‹#›</a:t>
            </a:fld>
            <a:endParaRPr lang="ru-RU"/>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Заголовок и два объекта над текстом">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755650" y="1628775"/>
            <a:ext cx="3790950" cy="20113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99000" y="1628775"/>
            <a:ext cx="3790950" cy="20113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755650" y="3792538"/>
            <a:ext cx="7734300" cy="20129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Title 5"/>
          <p:cNvSpPr>
            <a:spLocks noGrp="1"/>
          </p:cNvSpPr>
          <p:nvPr>
            <p:ph type="title"/>
          </p:nvPr>
        </p:nvSpPr>
        <p:spPr/>
        <p:txBody>
          <a:bodyPr/>
          <a:lstStyle/>
          <a:p>
            <a:r>
              <a:rPr lang="en-US" smtClean="0"/>
              <a:t>Click to edit Master title style</a:t>
            </a:r>
            <a:endParaRPr lang="ru-RU"/>
          </a:p>
        </p:txBody>
      </p:sp>
      <p:sp>
        <p:nvSpPr>
          <p:cNvPr id="7" name="Slide Number Placeholder 5"/>
          <p:cNvSpPr>
            <a:spLocks noGrp="1"/>
          </p:cNvSpPr>
          <p:nvPr>
            <p:ph type="sldNum" sz="quarter" idx="10"/>
          </p:nvPr>
        </p:nvSpPr>
        <p:spPr/>
        <p:txBody>
          <a:bodyPr/>
          <a:lstStyle>
            <a:lvl1pPr>
              <a:defRPr/>
            </a:lvl1pPr>
          </a:lstStyle>
          <a:p>
            <a:pPr>
              <a:defRPr/>
            </a:pPr>
            <a:fld id="{E9704B26-1511-467A-9098-331C41D276FF}" type="slidenum">
              <a:rPr lang="ru-RU"/>
              <a:pPr>
                <a:defRPr/>
              </a:pPr>
              <a:t>‹#›</a:t>
            </a:fld>
            <a:endParaRPr lang="ru-RU"/>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35150" y="304800"/>
            <a:ext cx="6623050" cy="1143000"/>
          </a:xfrm>
        </p:spPr>
        <p:txBody>
          <a:bodyPr/>
          <a:lstStyle/>
          <a:p>
            <a:r>
              <a:rPr lang="en-US" smtClean="0"/>
              <a:t>Click to edit Master title style</a:t>
            </a:r>
            <a:endParaRPr lang="ru-RU"/>
          </a:p>
        </p:txBody>
      </p:sp>
      <p:sp>
        <p:nvSpPr>
          <p:cNvPr id="3" name="Chart Placeholder 2"/>
          <p:cNvSpPr>
            <a:spLocks noGrp="1"/>
          </p:cNvSpPr>
          <p:nvPr>
            <p:ph type="chart" idx="1"/>
          </p:nvPr>
        </p:nvSpPr>
        <p:spPr>
          <a:xfrm>
            <a:off x="755650" y="1628775"/>
            <a:ext cx="7734300" cy="4176713"/>
          </a:xfrm>
        </p:spPr>
        <p:txBody>
          <a:bodyPr/>
          <a:lstStyle/>
          <a:p>
            <a:pPr lvl="0"/>
            <a:endParaRPr lang="ru-RU" noProof="0"/>
          </a:p>
        </p:txBody>
      </p:sp>
      <p:sp>
        <p:nvSpPr>
          <p:cNvPr id="4" name="Slide Number Placeholder 5"/>
          <p:cNvSpPr>
            <a:spLocks noGrp="1"/>
          </p:cNvSpPr>
          <p:nvPr>
            <p:ph type="sldNum" sz="quarter" idx="10"/>
          </p:nvPr>
        </p:nvSpPr>
        <p:spPr/>
        <p:txBody>
          <a:bodyPr/>
          <a:lstStyle>
            <a:lvl1pPr>
              <a:defRPr/>
            </a:lvl1pPr>
          </a:lstStyle>
          <a:p>
            <a:pPr>
              <a:defRPr/>
            </a:pPr>
            <a:fld id="{3CE3E383-EFE5-49E7-A5AC-ED27EA68B1AF}" type="slidenum">
              <a:rPr lang="ru-RU"/>
              <a:pPr>
                <a:defRPr/>
              </a:pPr>
              <a:t>‹#›</a:t>
            </a:fld>
            <a:endParaRPr lang="ru-RU"/>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1_Mesa 4:3 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11480" y="2743200"/>
            <a:ext cx="7315200" cy="523220"/>
          </a:xfrm>
        </p:spPr>
        <p:txBody>
          <a:bodyPr anchor="t"/>
          <a:lstStyle>
            <a:lvl1pPr algn="l">
              <a:defRPr sz="2800" b="0" cap="none">
                <a:solidFill>
                  <a:srgbClr val="09357A"/>
                </a:solidFill>
              </a:defRPr>
            </a:lvl1pPr>
          </a:lstStyle>
          <a:p>
            <a:r>
              <a:rPr lang="en-US" smtClean="0"/>
              <a:t>Click to edit Master title style</a:t>
            </a:r>
            <a:endParaRPr lang="en-US" dirty="0"/>
          </a:p>
        </p:txBody>
      </p:sp>
      <p:sp>
        <p:nvSpPr>
          <p:cNvPr id="3" name="Rectangle 7"/>
          <p:cNvSpPr>
            <a:spLocks noGrp="1" noChangeArrowheads="1"/>
          </p:cNvSpPr>
          <p:nvPr>
            <p:ph type="sldNum" sz="quarter" idx="10"/>
          </p:nvPr>
        </p:nvSpPr>
        <p:spPr bwMode="gray">
          <a:ln>
            <a:miter lim="800000"/>
            <a:headEnd/>
            <a:tailEnd/>
          </a:ln>
        </p:spPr>
        <p:txBody>
          <a:bodyPr>
            <a:spAutoFit/>
          </a:bodyPr>
          <a:lstStyle>
            <a:lvl1pPr>
              <a:defRPr/>
            </a:lvl1pPr>
          </a:lstStyle>
          <a:p>
            <a:pPr>
              <a:defRPr/>
            </a:pPr>
            <a:fld id="{9E8C2AC9-C9EB-4C1A-A98B-7C91568119B5}"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0035C6-C855-4B28-967E-F623A908FC5C}" type="datetimeFigureOut">
              <a:rPr lang="en-US"/>
              <a:pPr>
                <a:defRPr/>
              </a:pPr>
              <a:t>4/16/2014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B39D54-7747-42D3-B575-DA6FFE901E03}"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8776A7-86C8-443B-B25F-AB95218C5B94}" type="datetimeFigureOut">
              <a:rPr lang="en-US"/>
              <a:pPr>
                <a:defRPr/>
              </a:pPr>
              <a:t>4/16/2014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A46170-93F9-41B8-9307-172F5DFADC1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8BB2A56-9529-4B28-BF51-DBB80050C431}" type="slidenum">
              <a:rPr lang="ru-RU"/>
              <a:pPr>
                <a:defRPr/>
              </a:pPr>
              <a:t>‹#›</a:t>
            </a:fld>
            <a:endParaRPr lang="ru-RU"/>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3010D8-80C0-45CF-9106-2188965DC8EF}" type="datetimeFigureOut">
              <a:rPr lang="en-US"/>
              <a:pPr>
                <a:defRPr/>
              </a:pPr>
              <a:t>4/16/2014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0CFA98-2E19-4C80-B808-E26E1F42D8AF}"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B5D8BA9-D689-4446-BDB5-318EFC1583CB}" type="datetimeFigureOut">
              <a:rPr lang="en-US"/>
              <a:pPr>
                <a:defRPr/>
              </a:pPr>
              <a:t>4/16/2014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3B4A86-F365-4537-94B3-A1574C787218}"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983BFB-B079-4845-9C91-D4729D5F6216}" type="datetimeFigureOut">
              <a:rPr lang="en-US"/>
              <a:pPr>
                <a:defRPr/>
              </a:pPr>
              <a:t>4/16/2014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7E07AEE-8FE3-4B0C-A5A2-505BFFB7BABF}"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18FE91-3CEE-41D2-BCE8-12D6EA47DEBE}" type="datetimeFigureOut">
              <a:rPr lang="en-US"/>
              <a:pPr>
                <a:defRPr/>
              </a:pPr>
              <a:t>4/16/2014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58BECAD-EB90-40AE-8211-E59CE41694B3}"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D329A6-EB0A-4265-99D6-7BCD27532C31}" type="datetimeFigureOut">
              <a:rPr lang="en-US"/>
              <a:pPr>
                <a:defRPr/>
              </a:pPr>
              <a:t>4/16/2014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DB6791D-4FCA-41D6-9485-18C86DA5D078}"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D27B68-15A4-4E84-B808-A6D12CC3CC56}" type="datetimeFigureOut">
              <a:rPr lang="en-US"/>
              <a:pPr>
                <a:defRPr/>
              </a:pPr>
              <a:t>4/16/2014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D70CB6-0EE6-45BE-A3F1-820A0822041D}"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BE81AD-10DA-42F7-B0F3-1279652CCB5B}" type="datetimeFigureOut">
              <a:rPr lang="en-US"/>
              <a:pPr>
                <a:defRPr/>
              </a:pPr>
              <a:t>4/16/2014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203F72-8BB0-4344-A532-D6232B6EC129}"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56C013-C468-4880-9EF6-AB3E6EE03B8F}" type="datetimeFigureOut">
              <a:rPr lang="en-US"/>
              <a:pPr>
                <a:defRPr/>
              </a:pPr>
              <a:t>4/16/2014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A1C08-557D-46D4-B1AC-B9B51F32302F}"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171676-A762-443C-B005-D4E83656B91B}" type="datetimeFigureOut">
              <a:rPr lang="en-US"/>
              <a:pPr>
                <a:defRPr/>
              </a:pPr>
              <a:t>4/16/2014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CB51A4-F978-46A2-8B85-3CB9C787F82E}"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Janssen: Title">
    <p:bg>
      <p:bgPr>
        <a:blipFill dpi="0" rotWithShape="0">
          <a:blip r:embed="rId2" cstate="print">
            <a:alphaModFix amt="0"/>
          </a:blip>
          <a:srcRect/>
          <a:stretch>
            <a:fillRect/>
          </a:stretch>
        </a:blipFill>
        <a:effectLst/>
      </p:bgPr>
    </p:bg>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0" y="4868863"/>
            <a:ext cx="9144000" cy="1989137"/>
          </a:xfrm>
          <a:prstGeom prst="rect">
            <a:avLst/>
          </a:prstGeom>
          <a:solidFill>
            <a:schemeClr val="bg1"/>
          </a:solidFill>
          <a:ln w="9525" algn="ctr">
            <a:noFill/>
            <a:round/>
            <a:headEnd/>
            <a:tailEnd/>
          </a:ln>
        </p:spPr>
        <p:txBody>
          <a:bodyPr/>
          <a:lstStyle/>
          <a:p>
            <a:pPr eaLnBrk="0" fontAlgn="auto" hangingPunct="0">
              <a:spcBef>
                <a:spcPts val="0"/>
              </a:spcBef>
              <a:spcAft>
                <a:spcPts val="0"/>
              </a:spcAft>
              <a:defRPr/>
            </a:pPr>
            <a:endParaRPr lang="en-US">
              <a:solidFill>
                <a:srgbClr val="000000"/>
              </a:solidFill>
              <a:cs typeface="+mn-cs"/>
            </a:endParaRPr>
          </a:p>
        </p:txBody>
      </p:sp>
      <p:pic>
        <p:nvPicPr>
          <p:cNvPr id="6" name="Picture 7" descr="Janssen_Pref_RGB.png"/>
          <p:cNvPicPr>
            <a:picLocks noChangeAspect="1"/>
          </p:cNvPicPr>
          <p:nvPr userDrawn="1"/>
        </p:nvPicPr>
        <p:blipFill>
          <a:blip r:embed="rId3" cstate="print"/>
          <a:srcRect t="18079" b="23985"/>
          <a:stretch>
            <a:fillRect/>
          </a:stretch>
        </p:blipFill>
        <p:spPr bwMode="auto">
          <a:xfrm>
            <a:off x="177800" y="4711700"/>
            <a:ext cx="3441700" cy="1993900"/>
          </a:xfrm>
          <a:prstGeom prst="rect">
            <a:avLst/>
          </a:prstGeom>
          <a:noFill/>
          <a:ln w="9525">
            <a:noFill/>
            <a:miter lim="800000"/>
            <a:headEnd/>
            <a:tailEnd/>
          </a:ln>
        </p:spPr>
      </p:pic>
      <p:sp>
        <p:nvSpPr>
          <p:cNvPr id="5122" name="Rectangle 2"/>
          <p:cNvSpPr>
            <a:spLocks noGrp="1" noChangeArrowheads="1"/>
          </p:cNvSpPr>
          <p:nvPr>
            <p:ph type="ctrTitle"/>
          </p:nvPr>
        </p:nvSpPr>
        <p:spPr bwMode="gray">
          <a:xfrm>
            <a:off x="411163" y="1379220"/>
            <a:ext cx="7315200" cy="553998"/>
          </a:xfrm>
          <a:prstGeom prst="rect">
            <a:avLst/>
          </a:prstGeom>
        </p:spPr>
        <p:txBody>
          <a:bodyPr/>
          <a:lstStyle>
            <a:lvl1pPr>
              <a:defRPr sz="3000">
                <a:solidFill>
                  <a:srgbClr val="09357A"/>
                </a:solidFill>
              </a:defRPr>
            </a:lvl1pPr>
          </a:lstStyle>
          <a:p>
            <a:r>
              <a:rPr lang="en-US" smtClean="0"/>
              <a:t>Click to edit Master title style</a:t>
            </a:r>
            <a:endParaRPr lang="en-US" dirty="0"/>
          </a:p>
        </p:txBody>
      </p:sp>
      <p:sp>
        <p:nvSpPr>
          <p:cNvPr id="5123" name="Rectangle 3"/>
          <p:cNvSpPr>
            <a:spLocks noGrp="1" noChangeArrowheads="1"/>
          </p:cNvSpPr>
          <p:nvPr>
            <p:ph type="subTitle" idx="1"/>
          </p:nvPr>
        </p:nvSpPr>
        <p:spPr bwMode="gray">
          <a:xfrm>
            <a:off x="411163" y="3606800"/>
            <a:ext cx="7315200" cy="369888"/>
          </a:xfrm>
        </p:spPr>
        <p:txBody>
          <a:bodyPr/>
          <a:lstStyle>
            <a:lvl1pPr marL="0" indent="0">
              <a:buFontTx/>
              <a:buNone/>
              <a:defRPr sz="1800" b="1"/>
            </a:lvl1pPr>
          </a:lstStyle>
          <a:p>
            <a:r>
              <a:rPr lang="en-US" smtClean="0"/>
              <a:t>Click to edit Master subtitle style</a:t>
            </a:r>
            <a:endParaRPr lang="en-US" dirty="0"/>
          </a:p>
        </p:txBody>
      </p:sp>
      <p:sp>
        <p:nvSpPr>
          <p:cNvPr id="12" name="Text Placeholder 11"/>
          <p:cNvSpPr>
            <a:spLocks noGrp="1"/>
          </p:cNvSpPr>
          <p:nvPr>
            <p:ph type="body" sz="quarter" idx="10"/>
          </p:nvPr>
        </p:nvSpPr>
        <p:spPr>
          <a:xfrm>
            <a:off x="411480" y="3926840"/>
            <a:ext cx="7315200" cy="355600"/>
          </a:xfrm>
        </p:spPr>
        <p:txBody>
          <a:bodyPr/>
          <a:lstStyle>
            <a:lvl1pPr marL="0" indent="0">
              <a:buNone/>
              <a:defRPr sz="1500" i="1"/>
            </a:lvl1pPr>
          </a:lstStyle>
          <a:p>
            <a:pPr lvl="0"/>
            <a:r>
              <a:rPr lang="en-US" smtClean="0"/>
              <a:t>Click to edit Master text styles</a:t>
            </a:r>
          </a:p>
        </p:txBody>
      </p:sp>
      <p:sp>
        <p:nvSpPr>
          <p:cNvPr id="7" name="Rectangle 4"/>
          <p:cNvSpPr>
            <a:spLocks noGrp="1" noChangeArrowheads="1"/>
          </p:cNvSpPr>
          <p:nvPr>
            <p:ph type="dt" sz="half" idx="11"/>
          </p:nvPr>
        </p:nvSpPr>
        <p:spPr>
          <a:xfrm>
            <a:off x="411163" y="1971675"/>
            <a:ext cx="3124200" cy="461963"/>
          </a:xfrm>
        </p:spPr>
        <p:txBody>
          <a:bodyPr anchor="t"/>
          <a:lstStyle>
            <a:lvl1pPr eaLnBrk="0" hangingPunct="0">
              <a:defRPr>
                <a:solidFill>
                  <a:srgbClr val="09357A"/>
                </a:solidFill>
              </a:defRPr>
            </a:lvl1pPr>
          </a:lstStyle>
          <a:p>
            <a:pPr>
              <a:defRPr/>
            </a:pP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207EB74-6746-430C-8249-2996D9D014CA}" type="slidenum">
              <a:rPr lang="ru-RU"/>
              <a:pPr>
                <a:defRPr/>
              </a:pPr>
              <a:t>‹#›</a:t>
            </a:fld>
            <a:endParaRPr lang="ru-RU"/>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6"/>
          <p:cNvSpPr>
            <a:spLocks noGrp="1"/>
          </p:cNvSpPr>
          <p:nvPr>
            <p:ph type="body" sz="quarter" idx="11"/>
          </p:nvPr>
        </p:nvSpPr>
        <p:spPr>
          <a:xfrm>
            <a:off x="57875" y="6516425"/>
            <a:ext cx="8669438" cy="295275"/>
          </a:xfrm>
        </p:spPr>
        <p:txBody>
          <a:bodyPr anchor="b"/>
          <a:lstStyle>
            <a:lvl1pPr>
              <a:buNone/>
              <a:defRPr sz="1200"/>
            </a:lvl1pPr>
          </a:lstStyle>
          <a:p>
            <a:pPr lvl="0"/>
            <a:r>
              <a:rPr lang="en-US" dirty="0" smtClean="0"/>
              <a:t>Click to edit Master text styles</a:t>
            </a:r>
          </a:p>
        </p:txBody>
      </p:sp>
      <p:sp>
        <p:nvSpPr>
          <p:cNvPr id="4" name="Text Placeholder 8"/>
          <p:cNvSpPr>
            <a:spLocks noGrp="1"/>
          </p:cNvSpPr>
          <p:nvPr>
            <p:ph type="body" sz="quarter" idx="12"/>
          </p:nvPr>
        </p:nvSpPr>
        <p:spPr>
          <a:xfrm>
            <a:off x="520699" y="6238413"/>
            <a:ext cx="7998267" cy="278134"/>
          </a:xfrm>
        </p:spPr>
        <p:txBody>
          <a:bodyPr anchor="b"/>
          <a:lstStyle>
            <a:lvl1pPr marL="0" indent="0">
              <a:buNone/>
              <a:defRPr sz="1400"/>
            </a:lvl1pPr>
          </a:lstStyle>
          <a:p>
            <a:pPr lvl="0"/>
            <a:r>
              <a:rPr lang="en-US" dirty="0"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00"/>
            <a:ext cx="8686800" cy="64135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91925" y="1828810"/>
            <a:ext cx="7995920" cy="4352071"/>
          </a:xfrm>
        </p:spPr>
        <p:txBody>
          <a:bodyPr/>
          <a:lstStyle>
            <a:lvl1pPr>
              <a:buClr>
                <a:srgbClr val="FFFF00"/>
              </a:buClr>
              <a:defRPr/>
            </a:lvl1pPr>
            <a:lvl2pPr>
              <a:buClr>
                <a:srgbClr val="FFFF00"/>
              </a:buClr>
              <a:defRPr/>
            </a:lvl2pPr>
            <a:lvl3pPr>
              <a:buClr>
                <a:srgbClr val="FFFF00"/>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491925" y="1319613"/>
            <a:ext cx="7651750" cy="416590"/>
          </a:xfrm>
        </p:spPr>
        <p:txBody>
          <a:bodyPr/>
          <a:lstStyle>
            <a:lvl1pPr marL="0" indent="0" algn="l" rtl="0" eaLnBrk="0" fontAlgn="base" hangingPunct="0">
              <a:lnSpc>
                <a:spcPct val="90000"/>
              </a:lnSpc>
              <a:spcBef>
                <a:spcPct val="20000"/>
              </a:spcBef>
              <a:spcAft>
                <a:spcPct val="0"/>
              </a:spcAft>
              <a:buClr>
                <a:srgbClr val="FFFF00"/>
              </a:buClr>
              <a:buFont typeface="Wingdings" pitchFamily="2" charset="2"/>
              <a:buNone/>
              <a:defRPr lang="en-US" sz="2800" b="1" dirty="0" smtClean="0">
                <a:solidFill>
                  <a:srgbClr val="CCECFF"/>
                </a:solidFill>
                <a:latin typeface="+mn-lt"/>
                <a:ea typeface="+mn-ea"/>
                <a:cs typeface="+mn-cs"/>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57875" y="6516425"/>
            <a:ext cx="8669438" cy="295275"/>
          </a:xfrm>
        </p:spPr>
        <p:txBody>
          <a:bodyPr anchor="b"/>
          <a:lstStyle>
            <a:lvl1pPr marL="0" indent="0">
              <a:spcBef>
                <a:spcPts val="0"/>
              </a:spcBef>
              <a:buNone/>
              <a:defRPr sz="1200"/>
            </a:lvl1pPr>
          </a:lstStyle>
          <a:p>
            <a:pPr lvl="0"/>
            <a:r>
              <a:rPr lang="en-US" dirty="0" smtClean="0"/>
              <a:t>Click to edit Master text styles</a:t>
            </a:r>
          </a:p>
        </p:txBody>
      </p:sp>
      <p:sp>
        <p:nvSpPr>
          <p:cNvPr id="9" name="Text Placeholder 8"/>
          <p:cNvSpPr>
            <a:spLocks noGrp="1"/>
          </p:cNvSpPr>
          <p:nvPr>
            <p:ph type="body" sz="quarter" idx="12"/>
          </p:nvPr>
        </p:nvSpPr>
        <p:spPr>
          <a:xfrm>
            <a:off x="520699" y="6238413"/>
            <a:ext cx="7998267" cy="278134"/>
          </a:xfrm>
        </p:spPr>
        <p:txBody>
          <a:bodyPr anchor="b"/>
          <a:lstStyle>
            <a:lvl1pPr marL="0" indent="0">
              <a:spcBef>
                <a:spcPts val="0"/>
              </a:spcBef>
              <a:buNone/>
              <a:defRPr sz="1400"/>
            </a:lvl1pPr>
          </a:lstStyle>
          <a:p>
            <a:pPr lvl="0"/>
            <a:r>
              <a:rPr lang="en-US" dirty="0" smtClean="0"/>
              <a:t>Click to edit Master text styles</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00"/>
            <a:ext cx="8686800" cy="64135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91925" y="1828810"/>
            <a:ext cx="7995920" cy="4352071"/>
          </a:xfrm>
        </p:spPr>
        <p:txBody>
          <a:bodyPr/>
          <a:lstStyle>
            <a:lvl1pPr>
              <a:buClr>
                <a:srgbClr val="FFFF00"/>
              </a:buClr>
              <a:defRPr/>
            </a:lvl1pPr>
            <a:lvl2pPr>
              <a:buClr>
                <a:srgbClr val="FFFF00"/>
              </a:buClr>
              <a:defRPr/>
            </a:lvl2pPr>
            <a:lvl3pPr>
              <a:buClr>
                <a:srgbClr val="FFFF00"/>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491925" y="1319613"/>
            <a:ext cx="7651750" cy="416590"/>
          </a:xfrm>
        </p:spPr>
        <p:txBody>
          <a:bodyPr/>
          <a:lstStyle>
            <a:lvl1pPr marL="0" indent="0" algn="l" rtl="0" eaLnBrk="0" fontAlgn="base" hangingPunct="0">
              <a:lnSpc>
                <a:spcPct val="90000"/>
              </a:lnSpc>
              <a:spcBef>
                <a:spcPct val="20000"/>
              </a:spcBef>
              <a:spcAft>
                <a:spcPct val="0"/>
              </a:spcAft>
              <a:buClr>
                <a:srgbClr val="FFFF00"/>
              </a:buClr>
              <a:buFont typeface="Wingdings" pitchFamily="2" charset="2"/>
              <a:buNone/>
              <a:defRPr lang="en-US" sz="2800" b="1" dirty="0" smtClean="0">
                <a:solidFill>
                  <a:srgbClr val="CCECFF"/>
                </a:solidFill>
                <a:latin typeface="+mn-lt"/>
                <a:ea typeface="+mn-ea"/>
                <a:cs typeface="+mn-cs"/>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7" name="Text Placeholder 6"/>
          <p:cNvSpPr>
            <a:spLocks noGrp="1"/>
          </p:cNvSpPr>
          <p:nvPr>
            <p:ph type="body" sz="quarter" idx="11"/>
          </p:nvPr>
        </p:nvSpPr>
        <p:spPr>
          <a:xfrm>
            <a:off x="57875" y="6516425"/>
            <a:ext cx="8669438" cy="295275"/>
          </a:xfrm>
        </p:spPr>
        <p:txBody>
          <a:bodyPr anchor="b"/>
          <a:lstStyle>
            <a:lvl1pPr marL="0" indent="0">
              <a:spcBef>
                <a:spcPts val="0"/>
              </a:spcBef>
              <a:buNone/>
              <a:defRPr sz="1200"/>
            </a:lvl1pPr>
          </a:lstStyle>
          <a:p>
            <a:pPr lvl="0"/>
            <a:r>
              <a:rPr lang="en-US" dirty="0" smtClean="0"/>
              <a:t>Click to edit Master text styles</a:t>
            </a:r>
          </a:p>
        </p:txBody>
      </p:sp>
      <p:sp>
        <p:nvSpPr>
          <p:cNvPr id="9" name="Text Placeholder 8"/>
          <p:cNvSpPr>
            <a:spLocks noGrp="1"/>
          </p:cNvSpPr>
          <p:nvPr>
            <p:ph type="body" sz="quarter" idx="12"/>
          </p:nvPr>
        </p:nvSpPr>
        <p:spPr>
          <a:xfrm>
            <a:off x="520699" y="6238413"/>
            <a:ext cx="7998267" cy="278134"/>
          </a:xfrm>
        </p:spPr>
        <p:txBody>
          <a:bodyPr anchor="b"/>
          <a:lstStyle>
            <a:lvl1pPr marL="0" indent="0">
              <a:spcBef>
                <a:spcPts val="0"/>
              </a:spcBef>
              <a:buNone/>
              <a:defRPr sz="1400"/>
            </a:lvl1pPr>
          </a:lstStyle>
          <a:p>
            <a:pPr lvl="0"/>
            <a:r>
              <a:rPr lang="en-US" dirty="0" smtClean="0"/>
              <a:t>Click to edit Master text styles</a:t>
            </a: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57189" y="1462087"/>
            <a:ext cx="8562974" cy="4956175"/>
          </a:xfrm>
        </p:spPr>
        <p:txBody>
          <a:bodyPr/>
          <a:lstStyle>
            <a:lvl1pPr>
              <a:defRPr/>
            </a:lvl1pPr>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Footer Placeholder 9"/>
          <p:cNvSpPr>
            <a:spLocks noGrp="1"/>
          </p:cNvSpPr>
          <p:nvPr>
            <p:ph type="ftr" sz="quarter" idx="10"/>
          </p:nvPr>
        </p:nvSpPr>
        <p:spPr>
          <a:xfrm>
            <a:off x="768350" y="6538913"/>
            <a:ext cx="8358188" cy="288925"/>
          </a:xfrm>
        </p:spPr>
        <p:txBody>
          <a:bodyPr/>
          <a:lstStyle>
            <a:lvl1pPr eaLnBrk="0" hangingPunct="0">
              <a:defRPr sz="1800">
                <a:solidFill>
                  <a:srgbClr val="FFFFFF"/>
                </a:solidFill>
                <a:latin typeface="Arial" pitchFamily="34" charset="0"/>
              </a:defRPr>
            </a:lvl1pPr>
          </a:lstStyle>
          <a:p>
            <a:pPr>
              <a:defRPr/>
            </a:pP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57875" y="6516425"/>
            <a:ext cx="8669438" cy="295275"/>
          </a:xfrm>
        </p:spPr>
        <p:txBody>
          <a:bodyPr anchor="b"/>
          <a:lstStyle>
            <a:lvl1pPr>
              <a:buNone/>
              <a:defRPr sz="1200"/>
            </a:lvl1pPr>
          </a:lstStyle>
          <a:p>
            <a:pPr lvl="0"/>
            <a:r>
              <a:rPr lang="en-US" dirty="0" smtClean="0"/>
              <a:t>Click to edit Master text styles</a:t>
            </a:r>
          </a:p>
        </p:txBody>
      </p:sp>
      <p:sp>
        <p:nvSpPr>
          <p:cNvPr id="8" name="Text Placeholder 8"/>
          <p:cNvSpPr>
            <a:spLocks noGrp="1"/>
          </p:cNvSpPr>
          <p:nvPr>
            <p:ph type="body" sz="quarter" idx="12"/>
          </p:nvPr>
        </p:nvSpPr>
        <p:spPr>
          <a:xfrm>
            <a:off x="520699" y="6238413"/>
            <a:ext cx="7998267" cy="278134"/>
          </a:xfrm>
        </p:spPr>
        <p:txBody>
          <a:bodyPr anchor="b"/>
          <a:lstStyle>
            <a:lvl1pPr marL="0" indent="0">
              <a:buNone/>
              <a:defRPr sz="1400"/>
            </a:lvl1pPr>
          </a:lstStyle>
          <a:p>
            <a:pPr lvl="0"/>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CB9084F-5727-45F8-ADC7-418D11F6A064}"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74C861A-0FC2-4A96-A91C-67D3CC92439F}"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62FAEC0-A3BA-4913-B8AE-B489BFA30B6F}"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2E3D844-ECB6-4D61-9BAD-854274A3CCAD}"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D245BE2-5FEC-4902-A992-FA8707B39A69}"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BA92EAE-E71C-46D8-8E03-FE6AA10C8C6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89D32FA-EB1F-4952-BE39-AC004BE0A549}" type="datetimeFigureOut">
              <a:rPr lang="ru-RU"/>
              <a:pPr>
                <a:defRPr/>
              </a:pPr>
              <a:t>16.04.2014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20216AA-0505-4898-89E3-2D7E150A3FD1}"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AD7ADE1-B69C-4870-9847-CBD5CF313E06}"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D17CC64-D9E0-41D6-804C-57D842AB57D3}"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8720F78-20EF-47E8-A52A-E326D94C625D}"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2DEF29E2-D86F-4214-B52E-A81F2648843D}" type="slidenum">
              <a:rPr lang="nl-NL"/>
              <a:pPr>
                <a:defRPr/>
              </a:pPr>
              <a:t>‹#›</a:t>
            </a:fld>
            <a:endParaRPr lang="nl-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817FA71B-C5DA-4AA6-A5E3-376D7DB2EB36}" type="slidenum">
              <a:rPr lang="nl-NL"/>
              <a:pPr>
                <a:defRPr/>
              </a:pPr>
              <a:t>‹#›</a:t>
            </a:fld>
            <a:endParaRPr lang="nl-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FDE8F765-CE04-487A-A18F-9383F36EE97A}" type="slidenum">
              <a:rPr lang="nl-NL"/>
              <a:pPr>
                <a:defRPr/>
              </a:pPr>
              <a:t>‹#›</a:t>
            </a:fld>
            <a:endParaRPr lang="nl-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2ACAAA60-9BD3-4FE3-BD74-B695A18F47DC}" type="slidenum">
              <a:rPr lang="nl-NL"/>
              <a:pPr>
                <a:defRPr/>
              </a:pPr>
              <a:t>‹#›</a:t>
            </a:fld>
            <a:endParaRPr lang="nl-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8"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9"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D4017077-0BA6-4706-A701-83CE56D11D65}" type="slidenum">
              <a:rPr lang="nl-NL"/>
              <a:pPr>
                <a:defRPr/>
              </a:pPr>
              <a:t>‹#›</a:t>
            </a:fld>
            <a:endParaRPr lang="nl-N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4"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5"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265DA3F1-A27B-48EB-9249-649952DC7CC2}" type="slidenum">
              <a:rPr lang="nl-NL"/>
              <a:pPr>
                <a:defRPr/>
              </a:pPr>
              <a:t>‹#›</a:t>
            </a:fld>
            <a:endParaRPr lang="nl-N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3"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4"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A1166153-1E18-43B5-A134-97ECC8790DD0}" type="slidenum">
              <a:rPr lang="nl-NL"/>
              <a:pPr>
                <a:defRPr/>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343776C-7393-4616-B012-75CF40A72A92}" type="datetimeFigureOut">
              <a:rPr lang="ru-RU"/>
              <a:pPr>
                <a:defRPr/>
              </a:pPr>
              <a:t>16.04.2014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DCBADAC-C838-4231-A8CB-C02830E3BBE4}"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9C2F4ACC-3F1A-4FE3-B2C9-610DB796E6E2}" type="slidenum">
              <a:rPr lang="nl-NL"/>
              <a:pPr>
                <a:defRPr/>
              </a:pPr>
              <a:t>‹#›</a:t>
            </a:fld>
            <a:endParaRPr lang="nl-N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99D64374-3525-49D3-A7F2-D448FF9C0963}" type="slidenum">
              <a:rPr lang="nl-NL"/>
              <a:pPr>
                <a:defRPr/>
              </a:pPr>
              <a:t>‹#›</a:t>
            </a:fld>
            <a:endParaRPr lang="nl-N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B2B532DE-B025-4593-ABCE-95880D09CC28}" type="slidenum">
              <a:rPr lang="nl-NL"/>
              <a:pPr>
                <a:defRPr/>
              </a:pPr>
              <a:t>‹#›</a:t>
            </a:fld>
            <a:endParaRPr lang="nl-N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EB725648-D740-4BAC-8191-D8C60CD85AED}" type="slidenum">
              <a:rPr lang="nl-NL"/>
              <a:pPr>
                <a:defRPr/>
              </a:pPr>
              <a:t>‹#›</a:t>
            </a:fld>
            <a:endParaRPr lang="nl-N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en-US"/>
          </a:p>
        </p:txBody>
      </p:sp>
      <p:sp>
        <p:nvSpPr>
          <p:cNvPr id="3" name="Tijdelijke aanduiding voor tabel 2"/>
          <p:cNvSpPr>
            <a:spLocks noGrp="1"/>
          </p:cNvSpPr>
          <p:nvPr>
            <p:ph type="tbl" idx="1"/>
          </p:nvPr>
        </p:nvSpPr>
        <p:spPr>
          <a:xfrm>
            <a:off x="685800" y="1981200"/>
            <a:ext cx="7772400" cy="4114800"/>
          </a:xfrm>
        </p:spPr>
        <p:txBody>
          <a:bodyPr rtlCol="0">
            <a:normAutofit/>
          </a:bodyPr>
          <a:lstStyle/>
          <a:p>
            <a:pPr lvl="0"/>
            <a:endParaRPr lang="en-US" noProof="0"/>
          </a:p>
        </p:txBody>
      </p:sp>
      <p:sp>
        <p:nvSpPr>
          <p:cNvPr id="4" name="Tijdelijke aanduiding voor datum 3"/>
          <p:cNvSpPr>
            <a:spLocks noGrp="1"/>
          </p:cNvSpPr>
          <p:nvPr>
            <p:ph type="dt" sz="half" idx="10"/>
          </p:nvPr>
        </p:nvSpPr>
        <p:spPr>
          <a:xfrm>
            <a:off x="685800" y="6248400"/>
            <a:ext cx="1905000" cy="457200"/>
          </a:xfrm>
        </p:spPr>
        <p:txBody>
          <a:bodyPr/>
          <a:lstStyle>
            <a:lvl1pPr fontAlgn="auto">
              <a:spcBef>
                <a:spcPts val="0"/>
              </a:spcBef>
              <a:spcAft>
                <a:spcPts val="0"/>
              </a:spcAft>
              <a:defRPr>
                <a:latin typeface="+mn-lt"/>
              </a:defRPr>
            </a:lvl1pPr>
          </a:lstStyle>
          <a:p>
            <a:pPr>
              <a:defRPr/>
            </a:pPr>
            <a:endParaRPr lang="nl-NL"/>
          </a:p>
        </p:txBody>
      </p:sp>
      <p:sp>
        <p:nvSpPr>
          <p:cNvPr id="5" name="Tijdelijke aanduiding voor voettekst 4"/>
          <p:cNvSpPr>
            <a:spLocks noGrp="1"/>
          </p:cNvSpPr>
          <p:nvPr>
            <p:ph type="ftr" sz="quarter" idx="11"/>
          </p:nvPr>
        </p:nvSpPr>
        <p:spPr>
          <a:xfrm>
            <a:off x="3124200" y="6248400"/>
            <a:ext cx="2895600" cy="457200"/>
          </a:xfrm>
        </p:spPr>
        <p:txBody>
          <a:bodyPr/>
          <a:lstStyle>
            <a:lvl1pPr fontAlgn="auto">
              <a:spcBef>
                <a:spcPts val="0"/>
              </a:spcBef>
              <a:spcAft>
                <a:spcPts val="0"/>
              </a:spcAft>
              <a:defRPr>
                <a:latin typeface="+mn-lt"/>
              </a:defRPr>
            </a:lvl1pPr>
          </a:lstStyle>
          <a:p>
            <a:pPr>
              <a:defRPr/>
            </a:pPr>
            <a:endParaRPr lang="nl-NL"/>
          </a:p>
        </p:txBody>
      </p:sp>
      <p:sp>
        <p:nvSpPr>
          <p:cNvPr id="6" name="Tijdelijke aanduiding voor dianummer 5"/>
          <p:cNvSpPr>
            <a:spLocks noGrp="1"/>
          </p:cNvSpPr>
          <p:nvPr>
            <p:ph type="sldNum" sz="quarter" idx="12"/>
          </p:nvPr>
        </p:nvSpPr>
        <p:spPr>
          <a:xfrm>
            <a:off x="6553200" y="6248400"/>
            <a:ext cx="1905000" cy="457200"/>
          </a:xfrm>
        </p:spPr>
        <p:txBody>
          <a:bodyPr/>
          <a:lstStyle>
            <a:lvl1pPr fontAlgn="auto">
              <a:spcBef>
                <a:spcPts val="0"/>
              </a:spcBef>
              <a:spcAft>
                <a:spcPts val="0"/>
              </a:spcAft>
              <a:defRPr>
                <a:latin typeface="+mn-lt"/>
              </a:defRPr>
            </a:lvl1pPr>
          </a:lstStyle>
          <a:p>
            <a:pPr>
              <a:defRPr/>
            </a:pPr>
            <a:fld id="{DE5F8BCE-E09B-4C6A-8B26-9EA47BE62D2F}" type="slidenum">
              <a:rPr lang="nl-NL"/>
              <a:pPr>
                <a:defRPr/>
              </a:pPr>
              <a:t>‹#›</a:t>
            </a:fld>
            <a:endParaRPr lang="nl-N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ru-RU" sz="2400">
                  <a:solidFill>
                    <a:srgbClr val="000000"/>
                  </a:solidFill>
                  <a:latin typeface="Times New Roman" pitchFamily="18" charset="0"/>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ru-RU" sz="2400">
                  <a:solidFill>
                    <a:srgbClr val="000000"/>
                  </a:solidFill>
                  <a:latin typeface="Times New Roman" pitchFamily="18" charset="0"/>
                  <a:cs typeface="+mn-cs"/>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ru-RU" sz="2400">
                  <a:solidFill>
                    <a:srgbClr val="000000"/>
                  </a:solidFill>
                  <a:latin typeface="Times New Roman" pitchFamily="18" charset="0"/>
                  <a:cs typeface="+mn-cs"/>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ru-RU" sz="2400">
                  <a:solidFill>
                    <a:srgbClr val="000000"/>
                  </a:solidFill>
                  <a:latin typeface="Times New Roman" pitchFamily="18" charset="0"/>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ru-RU" sz="2400">
                <a:solidFill>
                  <a:srgbClr val="000000"/>
                </a:solidFill>
                <a:latin typeface="Times New Roman" pitchFamily="18" charset="0"/>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ru-RU" sz="2400">
                <a:solidFill>
                  <a:srgbClr val="000000"/>
                </a:solidFill>
                <a:latin typeface="Times New Roman" pitchFamily="18" charset="0"/>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sz="2400">
                <a:solidFill>
                  <a:srgbClr val="000000"/>
                </a:solidFill>
                <a:latin typeface="Times New Roman" pitchFamily="18" charset="0"/>
                <a:cs typeface="+mn-cs"/>
              </a:endParaRPr>
            </a:p>
          </p:txBody>
        </p:sp>
      </p:grpSp>
      <p:sp>
        <p:nvSpPr>
          <p:cNvPr id="410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410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fontAlgn="auto">
              <a:spcBef>
                <a:spcPts val="0"/>
              </a:spcBef>
              <a:spcAft>
                <a:spcPts val="0"/>
              </a:spcAft>
              <a:defRPr>
                <a:solidFill>
                  <a:srgbClr val="1C1C1C"/>
                </a:solidFill>
                <a:latin typeface="+mn-lt"/>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fontAlgn="auto">
              <a:spcBef>
                <a:spcPts val="0"/>
              </a:spcBef>
              <a:spcAft>
                <a:spcPts val="0"/>
              </a:spcAft>
              <a:defRPr>
                <a:solidFill>
                  <a:srgbClr val="1C1C1C"/>
                </a:solidFill>
                <a:latin typeface="+mn-lt"/>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fontAlgn="auto">
              <a:spcBef>
                <a:spcPts val="0"/>
              </a:spcBef>
              <a:spcAft>
                <a:spcPts val="0"/>
              </a:spcAft>
              <a:defRPr>
                <a:solidFill>
                  <a:srgbClr val="1C1C1C"/>
                </a:solidFill>
                <a:latin typeface="+mn-lt"/>
              </a:defRPr>
            </a:lvl1pPr>
          </a:lstStyle>
          <a:p>
            <a:pPr>
              <a:defRPr/>
            </a:pPr>
            <a:fld id="{D0F08C0C-A006-4062-96D9-5CB35FDCF36D}"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43270C07-67DD-4A00-9496-90D3746026B4}"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F77CD980-D6BF-4DAC-A060-6CE842716E4E}"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9CBF23B2-C891-495A-938D-12D70B49AD3B}"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8"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9"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57B895E4-BEA5-4E68-ABE2-AFBCA1A46A6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2EC181B-F5FB-436A-9669-7AACF686BDE9}" type="datetimeFigureOut">
              <a:rPr lang="ru-RU"/>
              <a:pPr>
                <a:defRPr/>
              </a:pPr>
              <a:t>16.04.2014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76B7077-68EE-4E7D-BC5D-DD0434CDE306}"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4"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5"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87036A3A-DC3E-47D6-82FA-91804D7948C7}"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3"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4"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37D79E0D-33E8-4176-A1CE-8B1251B35264}"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1922EC73-46BB-4F8E-B77F-41B9964BC11F}"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1ECFF973-B4CC-47C5-8742-ABBA4D47EC54}"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547B8309-A108-4532-8D08-DF2D611B1DB1}"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22207030-AE9A-405D-8A70-E5C104F968A2}"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ru-RU"/>
          </a:p>
        </p:txBody>
      </p:sp>
      <p:sp>
        <p:nvSpPr>
          <p:cNvPr id="3" name="Table Placeholder 2"/>
          <p:cNvSpPr>
            <a:spLocks noGrp="1"/>
          </p:cNvSpPr>
          <p:nvPr>
            <p:ph type="tbl" idx="1"/>
          </p:nvPr>
        </p:nvSpPr>
        <p:spPr>
          <a:xfrm>
            <a:off x="1182688" y="2017713"/>
            <a:ext cx="7772400" cy="4114800"/>
          </a:xfrm>
        </p:spPr>
        <p:txBody>
          <a:bodyPr/>
          <a:lstStyle/>
          <a:p>
            <a:pPr lvl="0"/>
            <a:endParaRPr lang="ru-RU" noProof="0" smtClean="0"/>
          </a:p>
        </p:txBody>
      </p:sp>
      <p:sp>
        <p:nvSpPr>
          <p:cNvPr id="4"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D0251182-AA0B-4A87-8256-AC64C3F909FF}"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ru-RU" sz="2400">
                  <a:solidFill>
                    <a:srgbClr val="000000"/>
                  </a:solidFill>
                  <a:latin typeface="Times New Roman" pitchFamily="18" charset="0"/>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ru-RU" sz="2400">
                  <a:solidFill>
                    <a:srgbClr val="000000"/>
                  </a:solidFill>
                  <a:latin typeface="Times New Roman" pitchFamily="18" charset="0"/>
                  <a:cs typeface="+mn-cs"/>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ru-RU" sz="2400">
                  <a:solidFill>
                    <a:srgbClr val="000000"/>
                  </a:solidFill>
                  <a:latin typeface="Times New Roman" pitchFamily="18" charset="0"/>
                  <a:cs typeface="+mn-cs"/>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ru-RU" sz="2400">
                  <a:solidFill>
                    <a:srgbClr val="000000"/>
                  </a:solidFill>
                  <a:latin typeface="Times New Roman" pitchFamily="18" charset="0"/>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ru-RU" sz="2400">
                <a:solidFill>
                  <a:srgbClr val="000000"/>
                </a:solidFill>
                <a:latin typeface="Times New Roman" pitchFamily="18" charset="0"/>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ru-RU" sz="2400">
                <a:solidFill>
                  <a:srgbClr val="000000"/>
                </a:solidFill>
                <a:latin typeface="Times New Roman" pitchFamily="18" charset="0"/>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sz="2400">
                <a:solidFill>
                  <a:srgbClr val="000000"/>
                </a:solidFill>
                <a:latin typeface="Times New Roman" pitchFamily="18" charset="0"/>
                <a:cs typeface="+mn-cs"/>
              </a:endParaRPr>
            </a:p>
          </p:txBody>
        </p:sp>
      </p:grpSp>
      <p:sp>
        <p:nvSpPr>
          <p:cNvPr id="410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410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fontAlgn="auto">
              <a:spcBef>
                <a:spcPts val="0"/>
              </a:spcBef>
              <a:spcAft>
                <a:spcPts val="0"/>
              </a:spcAft>
              <a:defRPr>
                <a:solidFill>
                  <a:srgbClr val="1C1C1C"/>
                </a:solidFill>
                <a:latin typeface="+mn-lt"/>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fontAlgn="auto">
              <a:spcBef>
                <a:spcPts val="0"/>
              </a:spcBef>
              <a:spcAft>
                <a:spcPts val="0"/>
              </a:spcAft>
              <a:defRPr>
                <a:solidFill>
                  <a:srgbClr val="1C1C1C"/>
                </a:solidFill>
                <a:latin typeface="+mn-lt"/>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fontAlgn="auto">
              <a:spcBef>
                <a:spcPts val="0"/>
              </a:spcBef>
              <a:spcAft>
                <a:spcPts val="0"/>
              </a:spcAft>
              <a:defRPr>
                <a:solidFill>
                  <a:srgbClr val="1C1C1C"/>
                </a:solidFill>
                <a:latin typeface="+mn-lt"/>
              </a:defRPr>
            </a:lvl1pPr>
          </a:lstStyle>
          <a:p>
            <a:pPr>
              <a:defRPr/>
            </a:pPr>
            <a:fld id="{BCDEB6FA-FAC1-44BF-88ED-1800CF584A89}"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4D981107-A2C9-486B-B2E3-239D70882C27}"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EE00EA47-1EA0-4D5F-B74A-B4588D5072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129D6FA-32B0-489C-918A-5B77D320EAFA}" type="datetimeFigureOut">
              <a:rPr lang="ru-RU"/>
              <a:pPr>
                <a:defRPr/>
              </a:pPr>
              <a:t>16.04.2014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AC5E8C5-C8AB-449F-9609-D196EA3094D3}"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668654BC-48F8-4717-B583-1910FD1C87CD}"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8"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9"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28AC438A-93D0-4A47-9260-9BD372C94DB3}"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4"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5"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01BC2227-0A4D-47BB-8A54-2D96AC7550D0}"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3"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4"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9F127D36-0D71-4E35-AE5A-84C244A359AA}"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86406D7A-4545-4212-B386-A28A616EC29D}"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6"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EDB21C71-0115-4DB2-99D0-EFD617E3A4A5}"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CC33658D-5B5B-470C-9482-3C06B267802D}"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F5C6E5F3-B321-467A-8CAF-E135C4CBBE16}"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ru-RU"/>
          </a:p>
        </p:txBody>
      </p:sp>
      <p:sp>
        <p:nvSpPr>
          <p:cNvPr id="3" name="Table Placeholder 2"/>
          <p:cNvSpPr>
            <a:spLocks noGrp="1"/>
          </p:cNvSpPr>
          <p:nvPr>
            <p:ph type="tbl" idx="1"/>
          </p:nvPr>
        </p:nvSpPr>
        <p:spPr>
          <a:xfrm>
            <a:off x="1182688" y="2017713"/>
            <a:ext cx="7772400" cy="4114800"/>
          </a:xfrm>
        </p:spPr>
        <p:txBody>
          <a:bodyPr/>
          <a:lstStyle/>
          <a:p>
            <a:pPr lvl="0"/>
            <a:endParaRPr lang="ru-RU" noProof="0" smtClean="0"/>
          </a:p>
        </p:txBody>
      </p:sp>
      <p:sp>
        <p:nvSpPr>
          <p:cNvPr id="4" name="Rectangle 11"/>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en-US"/>
          </a:p>
        </p:txBody>
      </p:sp>
      <p:sp>
        <p:nvSpPr>
          <p:cNvPr id="5" name="Rectangle 12"/>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Rectangle 13"/>
          <p:cNvSpPr>
            <a:spLocks noGrp="1" noChangeArrowheads="1"/>
          </p:cNvSpPr>
          <p:nvPr>
            <p:ph type="sldNum" sz="quarter" idx="12"/>
          </p:nvPr>
        </p:nvSpPr>
        <p:spPr/>
        <p:txBody>
          <a:bodyPr/>
          <a:lstStyle>
            <a:lvl1pPr fontAlgn="auto">
              <a:spcBef>
                <a:spcPts val="0"/>
              </a:spcBef>
              <a:spcAft>
                <a:spcPts val="0"/>
              </a:spcAft>
              <a:defRPr>
                <a:latin typeface="+mn-lt"/>
              </a:defRPr>
            </a:lvl1pPr>
          </a:lstStyle>
          <a:p>
            <a:pPr>
              <a:defRPr/>
            </a:pPr>
            <a:fld id="{B9119062-5D08-4DCA-802B-D4015333872A}"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2550" y="76200"/>
            <a:ext cx="1878013" cy="457200"/>
          </a:xfrm>
          <a:prstGeom prst="rect">
            <a:avLst/>
          </a:prstGeom>
          <a:noFill/>
          <a:ln w="9525">
            <a:noFill/>
            <a:miter lim="800000"/>
            <a:headEnd/>
            <a:tailEnd/>
          </a:ln>
        </p:spPr>
        <p:txBody>
          <a:bodyPr wrap="none">
            <a:spAutoFit/>
          </a:bodyPr>
          <a:lstStyle/>
          <a:p>
            <a:pPr>
              <a:defRPr/>
            </a:pPr>
            <a:r>
              <a:rPr lang="en-US" sz="2400" b="1">
                <a:solidFill>
                  <a:srgbClr val="A50021"/>
                </a:solidFill>
                <a:latin typeface="Arial Narrow" pitchFamily="34" charset="0"/>
                <a:cs typeface="+mn-cs"/>
              </a:rPr>
              <a:t>Differentiation</a:t>
            </a:r>
          </a:p>
        </p:txBody>
      </p:sp>
      <p:sp>
        <p:nvSpPr>
          <p:cNvPr id="103426" name="Rectangle 2"/>
          <p:cNvSpPr>
            <a:spLocks noGrp="1" noChangeArrowheads="1"/>
          </p:cNvSpPr>
          <p:nvPr>
            <p:ph type="ctrTitle" sz="quarter"/>
          </p:nvPr>
        </p:nvSpPr>
        <p:spPr>
          <a:xfrm>
            <a:off x="2636838" y="1095375"/>
            <a:ext cx="6118225" cy="2597150"/>
          </a:xfrm>
        </p:spPr>
        <p:txBody>
          <a:bodyPr anchor="b"/>
          <a:lstStyle>
            <a:lvl1pPr>
              <a:defRPr sz="2800" b="1"/>
            </a:lvl1pPr>
          </a:lstStyle>
          <a:p>
            <a:r>
              <a:rPr lang="en-GB"/>
              <a:t>Click to edit Master title style</a:t>
            </a:r>
          </a:p>
        </p:txBody>
      </p:sp>
      <p:sp>
        <p:nvSpPr>
          <p:cNvPr id="103427" name="Rectangle 3"/>
          <p:cNvSpPr>
            <a:spLocks noGrp="1" noChangeArrowheads="1"/>
          </p:cNvSpPr>
          <p:nvPr>
            <p:ph type="subTitle" sz="quarter" idx="1"/>
          </p:nvPr>
        </p:nvSpPr>
        <p:spPr>
          <a:xfrm>
            <a:off x="2636838" y="4081463"/>
            <a:ext cx="6118225" cy="1665287"/>
          </a:xfrm>
        </p:spPr>
        <p:txBody>
          <a:bodyPr/>
          <a:lstStyle>
            <a:lvl1pPr marL="0" indent="0" algn="ctr">
              <a:buFont typeface="Wingdings 3" pitchFamily="18" charset="2"/>
              <a:buNone/>
              <a:defRPr b="1">
                <a:solidFill>
                  <a:srgbClr val="003399"/>
                </a:solidFill>
              </a:defRPr>
            </a:lvl1pPr>
          </a:lstStyle>
          <a:p>
            <a:r>
              <a:rPr lang="en-GB"/>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1BB2D61-B185-46C3-9771-59A0047D417C}" type="datetimeFigureOut">
              <a:rPr lang="ru-RU"/>
              <a:pPr>
                <a:defRPr/>
              </a:pPr>
              <a:t>16.04.2014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2EFAD96-F258-48AB-9239-D5DEA9CE4D38}"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77800" y="1397000"/>
            <a:ext cx="4279900"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10100" y="1397000"/>
            <a:ext cx="4279900" cy="497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11950" y="190500"/>
            <a:ext cx="2178050" cy="61849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77800" y="190500"/>
            <a:ext cx="6381750" cy="61849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348A71F-6057-4AD2-89B6-14A111E527AD}" type="datetimeFigureOut">
              <a:rPr lang="ru-RU"/>
              <a:pPr>
                <a:defRPr/>
              </a:pPr>
              <a:t>16.04.2014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4960B45-D996-437A-8982-3A0DBC101EF6}" type="slidenum">
              <a:rPr lang="ru-RU"/>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200" y="190500"/>
            <a:ext cx="7772400" cy="5588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177800" y="1397000"/>
            <a:ext cx="8712200" cy="4978400"/>
          </a:xfrm>
        </p:spPr>
        <p:txBody>
          <a:bodyPr/>
          <a:lstStyle/>
          <a:p>
            <a:pPr lvl="0"/>
            <a:endParaRPr lang="ru-RU" noProof="0" smtClean="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200" y="190500"/>
            <a:ext cx="7772400" cy="5588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177800" y="1397000"/>
            <a:ext cx="8712200" cy="4978400"/>
          </a:xfrm>
        </p:spPr>
        <p:txBody>
          <a:bodyPr/>
          <a:lstStyle/>
          <a:p>
            <a:pPr lvl="0"/>
            <a:endParaRPr lang="ru-RU" noProof="0" smtClean="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200" y="190500"/>
            <a:ext cx="7772400" cy="5588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77800" y="1397000"/>
            <a:ext cx="4279900" cy="4978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10100" y="1397000"/>
            <a:ext cx="4279900" cy="4978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200" y="190500"/>
            <a:ext cx="7772400" cy="5588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177800" y="1397000"/>
            <a:ext cx="4279900" cy="4978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10100" y="1397000"/>
            <a:ext cx="4279900" cy="2413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10100" y="3962400"/>
            <a:ext cx="4279900" cy="2413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fontAlgn="auto">
              <a:spcBef>
                <a:spcPts val="0"/>
              </a:spcBef>
              <a:spcAft>
                <a:spcPts val="0"/>
              </a:spcAft>
              <a:defRPr>
                <a:solidFill>
                  <a:srgbClr val="DBF5F9">
                    <a:shade val="90000"/>
                  </a:srgbClr>
                </a:solidFill>
                <a:latin typeface="+mn-lt"/>
              </a:defRPr>
            </a:lvl1pPr>
          </a:lstStyle>
          <a:p>
            <a:pPr>
              <a:defRPr/>
            </a:pPr>
            <a:endParaRPr lang="nl-NL"/>
          </a:p>
        </p:txBody>
      </p:sp>
      <p:sp>
        <p:nvSpPr>
          <p:cNvPr id="5" name="Footer Placeholder 18"/>
          <p:cNvSpPr>
            <a:spLocks noGrp="1"/>
          </p:cNvSpPr>
          <p:nvPr>
            <p:ph type="ftr" sz="quarter" idx="11"/>
          </p:nvPr>
        </p:nvSpPr>
        <p:spPr/>
        <p:txBody>
          <a:bodyPr/>
          <a:lstStyle>
            <a:lvl1pPr fontAlgn="auto">
              <a:spcBef>
                <a:spcPts val="0"/>
              </a:spcBef>
              <a:spcAft>
                <a:spcPts val="0"/>
              </a:spcAft>
              <a:defRPr>
                <a:solidFill>
                  <a:srgbClr val="DBF5F9">
                    <a:shade val="90000"/>
                  </a:srgbClr>
                </a:solidFill>
                <a:latin typeface="+mn-lt"/>
              </a:defRPr>
            </a:lvl1pPr>
          </a:lstStyle>
          <a:p>
            <a:pPr>
              <a:defRPr/>
            </a:pPr>
            <a:endParaRPr lang="nl-NL"/>
          </a:p>
        </p:txBody>
      </p:sp>
      <p:sp>
        <p:nvSpPr>
          <p:cNvPr id="6" name="Slide Number Placeholder 26"/>
          <p:cNvSpPr>
            <a:spLocks noGrp="1"/>
          </p:cNvSpPr>
          <p:nvPr>
            <p:ph type="sldNum" sz="quarter" idx="12"/>
          </p:nvPr>
        </p:nvSpPr>
        <p:spPr/>
        <p:txBody>
          <a:bodyPr/>
          <a:lstStyle>
            <a:lvl1pPr fontAlgn="auto">
              <a:spcBef>
                <a:spcPts val="0"/>
              </a:spcBef>
              <a:spcAft>
                <a:spcPts val="0"/>
              </a:spcAft>
              <a:defRPr>
                <a:solidFill>
                  <a:srgbClr val="DBF5F9">
                    <a:shade val="90000"/>
                  </a:srgbClr>
                </a:solidFill>
                <a:latin typeface="+mn-lt"/>
              </a:defRPr>
            </a:lvl1pPr>
          </a:lstStyle>
          <a:p>
            <a:pPr>
              <a:defRPr/>
            </a:pPr>
            <a:fld id="{512C3B30-ED6A-4688-BAC0-3ABD85E068F7}" type="slidenum">
              <a:rPr lang="nl-NL"/>
              <a:pPr>
                <a:defRPr/>
              </a:pPr>
              <a:t>‹#›</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6" name="Slide Number Placeholder 17"/>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8E87050D-B525-4CEC-925C-A3BDBFA32D4D}" type="slidenum">
              <a:rPr lang="nl-NL"/>
              <a:pPr>
                <a:defRPr/>
              </a:pPr>
              <a:t>‹#›</a:t>
            </a:fld>
            <a:endParaRPr lang="nl-NL"/>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solidFill>
                  <a:srgbClr val="DBF5F9">
                    <a:shade val="90000"/>
                  </a:srgbClr>
                </a:solidFill>
                <a:latin typeface="+mn-lt"/>
              </a:defRPr>
            </a:lvl1pPr>
          </a:lstStyle>
          <a:p>
            <a:pPr>
              <a:defRPr/>
            </a:pPr>
            <a:endParaRPr lang="nl-NL"/>
          </a:p>
        </p:txBody>
      </p:sp>
      <p:sp>
        <p:nvSpPr>
          <p:cNvPr id="5" name="Footer Placeholder 4"/>
          <p:cNvSpPr>
            <a:spLocks noGrp="1"/>
          </p:cNvSpPr>
          <p:nvPr>
            <p:ph type="ftr" sz="quarter" idx="11"/>
          </p:nvPr>
        </p:nvSpPr>
        <p:spPr/>
        <p:txBody>
          <a:bodyPr/>
          <a:lstStyle>
            <a:lvl1pPr fontAlgn="auto">
              <a:spcBef>
                <a:spcPts val="0"/>
              </a:spcBef>
              <a:spcAft>
                <a:spcPts val="0"/>
              </a:spcAft>
              <a:defRPr>
                <a:solidFill>
                  <a:srgbClr val="DBF5F9">
                    <a:shade val="90000"/>
                  </a:srgbClr>
                </a:solidFill>
                <a:latin typeface="+mn-lt"/>
              </a:defRPr>
            </a:lvl1pPr>
          </a:lstStyle>
          <a:p>
            <a:pPr>
              <a:defRPr/>
            </a:pPr>
            <a:endParaRPr lang="nl-NL"/>
          </a:p>
        </p:txBody>
      </p:sp>
      <p:sp>
        <p:nvSpPr>
          <p:cNvPr id="6" name="Slide Number Placeholder 5"/>
          <p:cNvSpPr>
            <a:spLocks noGrp="1"/>
          </p:cNvSpPr>
          <p:nvPr>
            <p:ph type="sldNum" sz="quarter" idx="12"/>
          </p:nvPr>
        </p:nvSpPr>
        <p:spPr/>
        <p:txBody>
          <a:bodyPr/>
          <a:lstStyle>
            <a:lvl1pPr fontAlgn="auto">
              <a:spcBef>
                <a:spcPts val="0"/>
              </a:spcBef>
              <a:spcAft>
                <a:spcPts val="0"/>
              </a:spcAft>
              <a:defRPr>
                <a:solidFill>
                  <a:srgbClr val="DBF5F9">
                    <a:shade val="90000"/>
                  </a:srgbClr>
                </a:solidFill>
                <a:latin typeface="+mn-lt"/>
              </a:defRPr>
            </a:lvl1pPr>
          </a:lstStyle>
          <a:p>
            <a:pPr>
              <a:defRPr/>
            </a:pPr>
            <a:fld id="{7555C220-A0E6-4893-A9F8-CD848F230F02}" type="slidenum">
              <a:rPr lang="nl-NL"/>
              <a:pPr>
                <a:defRPr/>
              </a:pPr>
              <a:t>‹#›</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6"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7" name="Slide Number Placeholder 17"/>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FCA0FA04-F33E-40E4-B94A-4636A8115C85}" type="slidenum">
              <a:rPr lang="nl-NL"/>
              <a:pPr>
                <a:defRPr/>
              </a:pPr>
              <a:t>‹#›</a:t>
            </a:fld>
            <a:endParaRPr lang="nl-NL"/>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8"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9" name="Slide Number Placeholder 17"/>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C9B219BC-0081-47DB-A155-1061D89D7ED0}" type="slidenum">
              <a:rPr lang="nl-NL"/>
              <a:pPr>
                <a:defRPr/>
              </a:pPr>
              <a:t>‹#›</a:t>
            </a:fld>
            <a:endParaRPr lang="nl-NL"/>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4"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5" name="Slide Number Placeholder 17"/>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E9FC20EB-C1C2-4F15-B666-93AA2C9FC10F}" type="slidenum">
              <a:rPr lang="nl-NL"/>
              <a:pPr>
                <a:defRPr/>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C6FC9C8-A9AB-44A2-A0A1-414B2F4069FD}" type="datetimeFigureOut">
              <a:rPr lang="ru-RU"/>
              <a:pPr>
                <a:defRPr/>
              </a:pPr>
              <a:t>16.04.2014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466D52B-5B22-4413-89BF-E3D3973973B0}" type="slidenum">
              <a:rPr lang="ru-RU"/>
              <a:pPr>
                <a:defRPr/>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3"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4" name="Slide Number Placeholder 17"/>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AF856EB0-BD2F-4514-A034-467D2A58BCC8}" type="slidenum">
              <a:rPr lang="nl-NL"/>
              <a:pPr>
                <a:defRPr/>
              </a:pPr>
              <a:t>‹#›</a:t>
            </a:fld>
            <a:endParaRPr lang="nl-NL"/>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6"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7" name="Slide Number Placeholder 17"/>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F4B503F5-549E-43B3-B151-B335F89A2061}" type="slidenum">
              <a:rPr lang="nl-NL"/>
              <a:pPr>
                <a:defRPr/>
              </a:pPr>
              <a:t>‹#›</a:t>
            </a:fld>
            <a:endParaRPr lang="nl-NL"/>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10"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11" name="Slide Number Placeholder 6"/>
          <p:cNvSpPr>
            <a:spLocks noGrp="1"/>
          </p:cNvSpPr>
          <p:nvPr>
            <p:ph type="sldNum" sz="quarter" idx="12"/>
          </p:nvPr>
        </p:nvSpPr>
        <p:spPr>
          <a:xfrm>
            <a:off x="8077200" y="6356350"/>
            <a:ext cx="609600" cy="365125"/>
          </a:xfrm>
        </p:spPr>
        <p:txBody>
          <a:bodyPr/>
          <a:lstStyle>
            <a:lvl1pPr fontAlgn="auto">
              <a:spcBef>
                <a:spcPts val="0"/>
              </a:spcBef>
              <a:spcAft>
                <a:spcPts val="0"/>
              </a:spcAft>
              <a:defRPr>
                <a:latin typeface="+mn-lt"/>
              </a:defRPr>
            </a:lvl1pPr>
          </a:lstStyle>
          <a:p>
            <a:pPr>
              <a:defRPr/>
            </a:pPr>
            <a:fld id="{5A57DCE7-66ED-4C33-B58C-395BE638C3FB}" type="slidenum">
              <a:rPr lang="nl-NL"/>
              <a:pPr>
                <a:defRPr/>
              </a:pPr>
              <a:t>‹#›</a:t>
            </a:fld>
            <a:endParaRPr lang="nl-NL"/>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6" name="Slide Number Placeholder 17"/>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41ED45DF-930F-40E5-A7EF-435A47FB45C7}" type="slidenum">
              <a:rPr lang="nl-NL"/>
              <a:pPr>
                <a:defRPr/>
              </a:pPr>
              <a:t>‹#›</a:t>
            </a:fld>
            <a:endParaRPr lang="nl-NL"/>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6" name="Slide Number Placeholder 17"/>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38BBDDB5-9DDA-400D-BBFF-F73654CA6ED2}" type="slidenum">
              <a:rPr lang="nl-NL"/>
              <a:pPr>
                <a:defRPr/>
              </a:pPr>
              <a:t>‹#›</a:t>
            </a:fld>
            <a:endParaRPr lang="nl-NL"/>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4FBEA4E9-98F4-480B-B732-3049B69B9105}" type="slidenum">
              <a:rPr lang="nl-NL"/>
              <a:pPr>
                <a:defRPr/>
              </a:pPr>
              <a:t>‹#›</a:t>
            </a:fld>
            <a:endParaRPr lang="nl-NL"/>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103D72BE-C90C-4157-BC0A-8DD3B94B0AE4}" type="slidenum">
              <a:rPr lang="nl-NL"/>
              <a:pPr>
                <a:defRPr/>
              </a:pPr>
              <a:t>‹#›</a:t>
            </a:fld>
            <a:endParaRPr lang="nl-NL"/>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6AFDC328-207F-4CD9-A8E6-D83982ECD9EB}" type="slidenum">
              <a:rPr lang="nl-NL"/>
              <a:pPr>
                <a:defRPr/>
              </a:pPr>
              <a:t>‹#›</a:t>
            </a:fld>
            <a:endParaRPr lang="nl-NL"/>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DAFF05E3-8E5D-4695-A8EC-463028505F59}" type="slidenum">
              <a:rPr lang="nl-NL"/>
              <a:pPr>
                <a:defRPr/>
              </a:pPr>
              <a:t>‹#›</a:t>
            </a:fld>
            <a:endParaRPr lang="nl-NL"/>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8"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9"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2614999B-1512-4120-BB6F-8BA3E5D95733}" type="slidenum">
              <a:rPr lang="nl-NL"/>
              <a:pPr>
                <a:defRPr/>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3481CC8-35FC-4A90-A10A-1692876E2FB6}" type="datetimeFigureOut">
              <a:rPr lang="ru-RU"/>
              <a:pPr>
                <a:defRPr/>
              </a:pPr>
              <a:t>16.04.2014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E6DBB46-1389-49D1-B5FA-3F7E9A0B66BC}" type="slidenum">
              <a:rPr lang="ru-RU"/>
              <a:pPr>
                <a:defRPr/>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4"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5"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FD5C8DD8-BE5C-4623-A35B-E5895BF68CFA}" type="slidenum">
              <a:rPr lang="nl-NL"/>
              <a:pPr>
                <a:defRPr/>
              </a:pPr>
              <a:t>‹#›</a:t>
            </a:fld>
            <a:endParaRPr lang="nl-NL"/>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3"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4"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8579212E-0318-47A4-8734-C0063ADCC5DA}" type="slidenum">
              <a:rPr lang="nl-NL"/>
              <a:pPr>
                <a:defRPr/>
              </a:pPr>
              <a:t>‹#›</a:t>
            </a:fld>
            <a:endParaRPr lang="nl-NL"/>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E9CE1433-FC23-474A-A92A-9DFF9BEBBBFB}" type="slidenum">
              <a:rPr lang="nl-NL"/>
              <a:pPr>
                <a:defRPr/>
              </a:pPr>
              <a:t>‹#›</a:t>
            </a:fld>
            <a:endParaRPr lang="nl-NL"/>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0D7B8068-04D3-4F55-91DB-EFA1A94A3E1C}" type="slidenum">
              <a:rPr lang="nl-NL"/>
              <a:pPr>
                <a:defRPr/>
              </a:pPr>
              <a:t>‹#›</a:t>
            </a:fld>
            <a:endParaRPr lang="nl-NL"/>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3C4D0D0D-CBA0-4E55-B7BD-FFEE3FBBC453}" type="slidenum">
              <a:rPr lang="nl-NL"/>
              <a:pPr>
                <a:defRPr/>
              </a:pPr>
              <a:t>‹#›</a:t>
            </a:fld>
            <a:endParaRPr lang="nl-NL"/>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nl-NL"/>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BE2C56D8-C005-44FF-AD3B-86A87E2EE041}" type="slidenum">
              <a:rPr lang="nl-NL"/>
              <a:pPr>
                <a:defRPr/>
              </a:pPr>
              <a:t>‹#›</a:t>
            </a:fld>
            <a:endParaRPr lang="nl-NL"/>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en-US"/>
          </a:p>
        </p:txBody>
      </p:sp>
      <p:sp>
        <p:nvSpPr>
          <p:cNvPr id="3" name="Tijdelijke aanduiding voor tabel 2"/>
          <p:cNvSpPr>
            <a:spLocks noGrp="1"/>
          </p:cNvSpPr>
          <p:nvPr>
            <p:ph type="tbl" idx="1"/>
          </p:nvPr>
        </p:nvSpPr>
        <p:spPr>
          <a:xfrm>
            <a:off x="685800" y="1981200"/>
            <a:ext cx="7772400" cy="4114800"/>
          </a:xfrm>
        </p:spPr>
        <p:txBody>
          <a:bodyPr rtlCol="0">
            <a:normAutofit/>
          </a:bodyPr>
          <a:lstStyle/>
          <a:p>
            <a:pPr lvl="0"/>
            <a:endParaRPr lang="en-US" noProof="0"/>
          </a:p>
        </p:txBody>
      </p:sp>
      <p:sp>
        <p:nvSpPr>
          <p:cNvPr id="4" name="Tijdelijke aanduiding voor datum 3"/>
          <p:cNvSpPr>
            <a:spLocks noGrp="1"/>
          </p:cNvSpPr>
          <p:nvPr>
            <p:ph type="dt" sz="half" idx="10"/>
          </p:nvPr>
        </p:nvSpPr>
        <p:spPr>
          <a:xfrm>
            <a:off x="685800" y="6248400"/>
            <a:ext cx="1905000" cy="457200"/>
          </a:xfrm>
        </p:spPr>
        <p:txBody>
          <a:bodyPr/>
          <a:lstStyle>
            <a:lvl1pPr fontAlgn="auto">
              <a:spcBef>
                <a:spcPts val="0"/>
              </a:spcBef>
              <a:spcAft>
                <a:spcPts val="0"/>
              </a:spcAft>
              <a:defRPr>
                <a:latin typeface="+mn-lt"/>
              </a:defRPr>
            </a:lvl1pPr>
          </a:lstStyle>
          <a:p>
            <a:pPr>
              <a:defRPr/>
            </a:pPr>
            <a:endParaRPr lang="nl-NL"/>
          </a:p>
        </p:txBody>
      </p:sp>
      <p:sp>
        <p:nvSpPr>
          <p:cNvPr id="5" name="Tijdelijke aanduiding voor voettekst 4"/>
          <p:cNvSpPr>
            <a:spLocks noGrp="1"/>
          </p:cNvSpPr>
          <p:nvPr>
            <p:ph type="ftr" sz="quarter" idx="11"/>
          </p:nvPr>
        </p:nvSpPr>
        <p:spPr>
          <a:xfrm>
            <a:off x="3124200" y="6248400"/>
            <a:ext cx="2895600" cy="457200"/>
          </a:xfrm>
        </p:spPr>
        <p:txBody>
          <a:bodyPr/>
          <a:lstStyle>
            <a:lvl1pPr fontAlgn="auto">
              <a:spcBef>
                <a:spcPts val="0"/>
              </a:spcBef>
              <a:spcAft>
                <a:spcPts val="0"/>
              </a:spcAft>
              <a:defRPr>
                <a:latin typeface="+mn-lt"/>
              </a:defRPr>
            </a:lvl1pPr>
          </a:lstStyle>
          <a:p>
            <a:pPr>
              <a:defRPr/>
            </a:pPr>
            <a:endParaRPr lang="nl-NL"/>
          </a:p>
        </p:txBody>
      </p:sp>
      <p:sp>
        <p:nvSpPr>
          <p:cNvPr id="6" name="Tijdelijke aanduiding voor dianummer 5"/>
          <p:cNvSpPr>
            <a:spLocks noGrp="1"/>
          </p:cNvSpPr>
          <p:nvPr>
            <p:ph type="sldNum" sz="quarter" idx="12"/>
          </p:nvPr>
        </p:nvSpPr>
        <p:spPr>
          <a:xfrm>
            <a:off x="6553200" y="6248400"/>
            <a:ext cx="1905000" cy="457200"/>
          </a:xfrm>
        </p:spPr>
        <p:txBody>
          <a:bodyPr/>
          <a:lstStyle>
            <a:lvl1pPr fontAlgn="auto">
              <a:spcBef>
                <a:spcPts val="0"/>
              </a:spcBef>
              <a:spcAft>
                <a:spcPts val="0"/>
              </a:spcAft>
              <a:defRPr>
                <a:latin typeface="+mn-lt"/>
              </a:defRPr>
            </a:lvl1pPr>
          </a:lstStyle>
          <a:p>
            <a:pPr>
              <a:defRPr/>
            </a:pPr>
            <a:fld id="{379E6032-7419-4C4C-BA2D-45FB68668226}" type="slidenum">
              <a:rPr lang="nl-NL"/>
              <a:pPr>
                <a:defRPr/>
              </a:pPr>
              <a:t>‹#›</a:t>
            </a:fld>
            <a:endParaRPr lang="nl-NL"/>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PhAnim="0" type="title" preserve="1">
  <p:cSld name="Титульный слайд">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838200" y="1425575"/>
            <a:ext cx="7467600" cy="1066800"/>
          </a:xfrm>
          <a:ln w="12700"/>
        </p:spPr>
        <p:txBody>
          <a:bodyPr lIns="90488" tIns="44450" rIns="90488" bIns="44450" anchor="t"/>
          <a:lstStyle>
            <a:lvl1pPr algn="ctr">
              <a:defRPr>
                <a:solidFill>
                  <a:schemeClr val="bg1"/>
                </a:solidFill>
              </a:defRPr>
            </a:lvl1pPr>
          </a:lstStyle>
          <a:p>
            <a:r>
              <a:rPr lang="en-GB"/>
              <a:t>Click to edit Master title style</a:t>
            </a:r>
          </a:p>
        </p:txBody>
      </p:sp>
      <p:sp>
        <p:nvSpPr>
          <p:cNvPr id="4100" name="Rectangle 4"/>
          <p:cNvSpPr>
            <a:spLocks noGrp="1" noChangeArrowheads="1"/>
          </p:cNvSpPr>
          <p:nvPr>
            <p:ph type="subTitle" idx="1"/>
          </p:nvPr>
        </p:nvSpPr>
        <p:spPr>
          <a:xfrm>
            <a:off x="1104900" y="2780928"/>
            <a:ext cx="6934200" cy="2370137"/>
          </a:xfrm>
        </p:spPr>
        <p:txBody>
          <a:bodyPr/>
          <a:lstStyle>
            <a:lvl1pPr marL="0" indent="0" algn="ctr">
              <a:buFontTx/>
              <a:buNone/>
              <a:defRPr>
                <a:solidFill>
                  <a:schemeClr val="bg1"/>
                </a:solidFill>
              </a:defRPr>
            </a:lvl1pPr>
          </a:lstStyle>
          <a:p>
            <a:r>
              <a:rPr lang="en-GB"/>
              <a:t>Click to edit Master subtitle style</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endParaRPr lang="ru-RU" dirty="0"/>
          </a:p>
        </p:txBody>
      </p:sp>
      <p:sp>
        <p:nvSpPr>
          <p:cNvPr id="4" name="Slide Number Placeholder 5"/>
          <p:cNvSpPr>
            <a:spLocks noGrp="1"/>
          </p:cNvSpPr>
          <p:nvPr>
            <p:ph type="sldNum" sz="quarter" idx="10"/>
          </p:nvPr>
        </p:nvSpPr>
        <p:spPr/>
        <p:txBody>
          <a:bodyPr/>
          <a:lstStyle>
            <a:lvl1pPr>
              <a:defRPr/>
            </a:lvl1pPr>
          </a:lstStyle>
          <a:p>
            <a:pPr>
              <a:defRPr/>
            </a:pPr>
            <a:fld id="{E592EEAC-C5C2-4D93-8379-B4A7E3A63B14}" type="slidenum">
              <a:rPr lang="ru-RU"/>
              <a:pPr>
                <a:defRPr/>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Slide Number Placeholder 5"/>
          <p:cNvSpPr>
            <a:spLocks noGrp="1"/>
          </p:cNvSpPr>
          <p:nvPr>
            <p:ph type="sldNum" sz="quarter" idx="10"/>
          </p:nvPr>
        </p:nvSpPr>
        <p:spPr/>
        <p:txBody>
          <a:bodyPr/>
          <a:lstStyle>
            <a:lvl1pPr>
              <a:defRPr/>
            </a:lvl1pPr>
          </a:lstStyle>
          <a:p>
            <a:pPr>
              <a:defRPr/>
            </a:pPr>
            <a:fld id="{BD1155A6-E9AB-4F9C-B8A3-6E8B4662DE9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theme" Target="../theme/theme1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theme" Target="../theme/theme6.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image" Target="../media/image2.jpeg"/><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819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3C92FFE-8164-4D1A-A407-39DFD9C569B1}" type="datetimeFigureOut">
              <a:rPr lang="ru-RU"/>
              <a:pPr>
                <a:defRPr/>
              </a:pPr>
              <a:t>16.04.2014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2F3976A-5764-42E3-B418-25F140DA380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sz="1200">
                <a:solidFill>
                  <a:srgbClr val="898989"/>
                </a:solidFill>
                <a:latin typeface="Calibri" pitchFamily="34" charset="0"/>
                <a:cs typeface="+mn-cs"/>
              </a:defRPr>
            </a:lvl1pPr>
          </a:lstStyle>
          <a:p>
            <a:pPr>
              <a:defRPr/>
            </a:pPr>
            <a:fld id="{F1DC5781-3BDE-420E-95A8-4D93396410C0}" type="datetimeFigureOut">
              <a:rPr lang="en-US"/>
              <a:pPr>
                <a:defRPr/>
              </a:pPr>
              <a:t>4/16/2014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fontAlgn="auto">
              <a:spcBef>
                <a:spcPts val="0"/>
              </a:spcBef>
              <a:spcAft>
                <a:spcPts val="0"/>
              </a:spcAft>
              <a:defRPr sz="1200">
                <a:solidFill>
                  <a:srgbClr val="898989"/>
                </a:solidFill>
                <a:latin typeface="Calibri"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200">
                <a:solidFill>
                  <a:srgbClr val="898989"/>
                </a:solidFill>
                <a:latin typeface="Calibri" pitchFamily="34" charset="0"/>
                <a:cs typeface="+mn-cs"/>
              </a:defRPr>
            </a:lvl1pPr>
          </a:lstStyle>
          <a:p>
            <a:pPr>
              <a:defRPr/>
            </a:pPr>
            <a:fld id="{DFFEB692-D75A-40F0-9C65-4654BB0AD1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4000" r:id="rId12"/>
    <p:sldLayoutId id="2147484001" r:id="rId13"/>
    <p:sldLayoutId id="2147484002" r:id="rId14"/>
    <p:sldLayoutId id="2147484003" r:id="rId15"/>
    <p:sldLayoutId id="2147484004" r:id="rId16"/>
    <p:sldLayoutId id="2147484005" r:id="rId1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96D7FDDC-A520-48FC-ADF5-F2345D0F596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34" charset="0"/>
        </a:defRPr>
      </a:lvl2pPr>
      <a:lvl3pPr algn="ctr" rtl="0" eaLnBrk="0" fontAlgn="base" hangingPunct="0">
        <a:spcBef>
          <a:spcPct val="0"/>
        </a:spcBef>
        <a:spcAft>
          <a:spcPct val="0"/>
        </a:spcAft>
        <a:defRPr sz="2800">
          <a:solidFill>
            <a:schemeClr val="tx2"/>
          </a:solidFill>
          <a:latin typeface="Arial" pitchFamily="34" charset="0"/>
        </a:defRPr>
      </a:lvl3pPr>
      <a:lvl4pPr algn="ctr" rtl="0" eaLnBrk="0" fontAlgn="base" hangingPunct="0">
        <a:spcBef>
          <a:spcPct val="0"/>
        </a:spcBef>
        <a:spcAft>
          <a:spcPct val="0"/>
        </a:spcAft>
        <a:defRPr sz="2800">
          <a:solidFill>
            <a:schemeClr val="tx2"/>
          </a:solidFill>
          <a:latin typeface="Arial" pitchFamily="34" charset="0"/>
        </a:defRPr>
      </a:lvl4pPr>
      <a:lvl5pPr algn="ctr" rtl="0" eaLnBrk="0" fontAlgn="base" hangingPunct="0">
        <a:spcBef>
          <a:spcPct val="0"/>
        </a:spcBef>
        <a:spcAft>
          <a:spcPct val="0"/>
        </a:spcAft>
        <a:defRPr sz="2800">
          <a:solidFill>
            <a:schemeClr val="tx2"/>
          </a:solidFill>
          <a:latin typeface="Arial" pitchFamily="34"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NL" smtClean="0"/>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Times New Roman" pitchFamily="18" charset="0"/>
                <a:cs typeface="+mn-cs"/>
              </a:defRPr>
            </a:lvl1pPr>
          </a:lstStyle>
          <a:p>
            <a:pPr>
              <a:defRPr/>
            </a:pPr>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Times New Roman" pitchFamily="18" charset="0"/>
                <a:cs typeface="+mn-cs"/>
              </a:defRPr>
            </a:lvl1pPr>
          </a:lstStyle>
          <a:p>
            <a:pPr>
              <a:defRPr/>
            </a:pPr>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Times New Roman" pitchFamily="18" charset="0"/>
                <a:cs typeface="+mn-cs"/>
              </a:defRPr>
            </a:lvl1pPr>
          </a:lstStyle>
          <a:p>
            <a:pPr>
              <a:defRPr/>
            </a:pPr>
            <a:fld id="{E0A0CD14-88B5-4CDB-BBB6-6625FD02F14E}"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DE3E6"/>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ru-RU" sz="2400">
              <a:solidFill>
                <a:srgbClr val="000000"/>
              </a:solidFill>
              <a:latin typeface="Times New Roman" pitchFamily="18" charset="0"/>
              <a:cs typeface="+mn-cs"/>
            </a:endParaRPr>
          </a:p>
        </p:txBody>
      </p:sp>
      <p:sp>
        <p:nvSpPr>
          <p:cNvPr id="307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ru-RU" sz="2400">
              <a:solidFill>
                <a:srgbClr val="000000"/>
              </a:solidFill>
              <a:latin typeface="Times New Roman" pitchFamily="18" charset="0"/>
              <a:cs typeface="+mn-cs"/>
            </a:endParaRPr>
          </a:p>
        </p:txBody>
      </p:sp>
      <p:sp>
        <p:nvSpPr>
          <p:cNvPr id="307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ru-RU" sz="2400">
              <a:solidFill>
                <a:srgbClr val="000000"/>
              </a:solidFill>
              <a:latin typeface="Times New Roman" pitchFamily="18" charset="0"/>
              <a:cs typeface="+mn-cs"/>
            </a:endParaRPr>
          </a:p>
        </p:txBody>
      </p:sp>
      <p:sp>
        <p:nvSpPr>
          <p:cNvPr id="307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ru-RU" sz="2400">
              <a:solidFill>
                <a:srgbClr val="000000"/>
              </a:solidFill>
              <a:latin typeface="Times New Roman" pitchFamily="18" charset="0"/>
              <a:cs typeface="+mn-cs"/>
            </a:endParaRPr>
          </a:p>
        </p:txBody>
      </p:sp>
      <p:sp>
        <p:nvSpPr>
          <p:cNvPr id="307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ru-RU" sz="2400">
              <a:solidFill>
                <a:srgbClr val="000000"/>
              </a:solidFill>
              <a:latin typeface="Times New Roman" pitchFamily="18" charset="0"/>
              <a:cs typeface="+mn-cs"/>
            </a:endParaRPr>
          </a:p>
        </p:txBody>
      </p:sp>
      <p:sp>
        <p:nvSpPr>
          <p:cNvPr id="307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ru-RU" sz="2400">
              <a:solidFill>
                <a:srgbClr val="000000"/>
              </a:solidFill>
              <a:latin typeface="Times New Roman" pitchFamily="18" charset="0"/>
              <a:cs typeface="+mn-cs"/>
            </a:endParaRPr>
          </a:p>
        </p:txBody>
      </p:sp>
      <p:sp>
        <p:nvSpPr>
          <p:cNvPr id="308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ru-RU" sz="2400">
              <a:solidFill>
                <a:srgbClr val="000000"/>
              </a:solidFill>
              <a:latin typeface="Times New Roman" pitchFamily="18" charset="0"/>
              <a:cs typeface="+mn-cs"/>
            </a:endParaRPr>
          </a:p>
        </p:txBody>
      </p:sp>
      <p:sp>
        <p:nvSpPr>
          <p:cNvPr id="11273"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127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000000"/>
                </a:solidFill>
                <a:latin typeface="Times New Roman" pitchFamily="18" charset="0"/>
                <a:cs typeface="+mn-cs"/>
              </a:defRPr>
            </a:lvl1pPr>
          </a:lstStyle>
          <a:p>
            <a:pPr>
              <a:defRPr/>
            </a:pPr>
            <a:endParaRPr lang="en-US"/>
          </a:p>
        </p:txBody>
      </p:sp>
      <p:sp>
        <p:nvSpPr>
          <p:cNvPr id="308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latin typeface="Times New Roman" pitchFamily="18" charset="0"/>
                <a:cs typeface="+mn-cs"/>
              </a:defRPr>
            </a:lvl1pPr>
          </a:lstStyle>
          <a:p>
            <a:pPr>
              <a:defRPr/>
            </a:pPr>
            <a:endParaRPr lang="en-US"/>
          </a:p>
        </p:txBody>
      </p:sp>
      <p:sp>
        <p:nvSpPr>
          <p:cNvPr id="308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latin typeface="Times New Roman" pitchFamily="18" charset="0"/>
                <a:cs typeface="+mn-cs"/>
              </a:defRPr>
            </a:lvl1pPr>
          </a:lstStyle>
          <a:p>
            <a:pPr>
              <a:defRPr/>
            </a:pPr>
            <a:fld id="{643B33CC-57C1-4194-B74A-1782B98A09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DE3E6"/>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ru-RU" sz="2400">
              <a:solidFill>
                <a:srgbClr val="000000"/>
              </a:solidFill>
              <a:latin typeface="Times New Roman" pitchFamily="18" charset="0"/>
              <a:cs typeface="+mn-cs"/>
            </a:endParaRPr>
          </a:p>
        </p:txBody>
      </p:sp>
      <p:sp>
        <p:nvSpPr>
          <p:cNvPr id="307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ru-RU" sz="2400">
              <a:solidFill>
                <a:srgbClr val="000000"/>
              </a:solidFill>
              <a:latin typeface="Times New Roman" pitchFamily="18" charset="0"/>
              <a:cs typeface="+mn-cs"/>
            </a:endParaRPr>
          </a:p>
        </p:txBody>
      </p:sp>
      <p:sp>
        <p:nvSpPr>
          <p:cNvPr id="307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ru-RU" sz="2400">
              <a:solidFill>
                <a:srgbClr val="000000"/>
              </a:solidFill>
              <a:latin typeface="Times New Roman" pitchFamily="18" charset="0"/>
              <a:cs typeface="+mn-cs"/>
            </a:endParaRPr>
          </a:p>
        </p:txBody>
      </p:sp>
      <p:sp>
        <p:nvSpPr>
          <p:cNvPr id="307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ru-RU" sz="2400">
              <a:solidFill>
                <a:srgbClr val="000000"/>
              </a:solidFill>
              <a:latin typeface="Times New Roman" pitchFamily="18" charset="0"/>
              <a:cs typeface="+mn-cs"/>
            </a:endParaRPr>
          </a:p>
        </p:txBody>
      </p:sp>
      <p:sp>
        <p:nvSpPr>
          <p:cNvPr id="307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ru-RU" sz="2400">
              <a:solidFill>
                <a:srgbClr val="000000"/>
              </a:solidFill>
              <a:latin typeface="Times New Roman" pitchFamily="18" charset="0"/>
              <a:cs typeface="+mn-cs"/>
            </a:endParaRPr>
          </a:p>
        </p:txBody>
      </p:sp>
      <p:sp>
        <p:nvSpPr>
          <p:cNvPr id="307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ru-RU" sz="2400">
              <a:solidFill>
                <a:srgbClr val="000000"/>
              </a:solidFill>
              <a:latin typeface="Times New Roman" pitchFamily="18" charset="0"/>
              <a:cs typeface="+mn-cs"/>
            </a:endParaRPr>
          </a:p>
        </p:txBody>
      </p:sp>
      <p:sp>
        <p:nvSpPr>
          <p:cNvPr id="308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ru-RU" sz="2400">
              <a:solidFill>
                <a:srgbClr val="000000"/>
              </a:solidFill>
              <a:latin typeface="Times New Roman" pitchFamily="18" charset="0"/>
              <a:cs typeface="+mn-cs"/>
            </a:endParaRPr>
          </a:p>
        </p:txBody>
      </p:sp>
      <p:sp>
        <p:nvSpPr>
          <p:cNvPr id="12297"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29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000000"/>
                </a:solidFill>
                <a:latin typeface="Times New Roman" pitchFamily="18" charset="0"/>
                <a:cs typeface="+mn-cs"/>
              </a:defRPr>
            </a:lvl1pPr>
          </a:lstStyle>
          <a:p>
            <a:pPr>
              <a:defRPr/>
            </a:pPr>
            <a:endParaRPr lang="en-US"/>
          </a:p>
        </p:txBody>
      </p:sp>
      <p:sp>
        <p:nvSpPr>
          <p:cNvPr id="308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latin typeface="Times New Roman" pitchFamily="18" charset="0"/>
                <a:cs typeface="+mn-cs"/>
              </a:defRPr>
            </a:lvl1pPr>
          </a:lstStyle>
          <a:p>
            <a:pPr>
              <a:defRPr/>
            </a:pPr>
            <a:endParaRPr lang="en-US"/>
          </a:p>
        </p:txBody>
      </p:sp>
      <p:sp>
        <p:nvSpPr>
          <p:cNvPr id="308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latin typeface="Times New Roman" pitchFamily="18" charset="0"/>
                <a:cs typeface="+mn-cs"/>
              </a:defRPr>
            </a:lvl1pPr>
          </a:lstStyle>
          <a:p>
            <a:pPr>
              <a:defRPr/>
            </a:pPr>
            <a:fld id="{3F72E8D7-5B89-4934-8E19-44C5746282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invGray">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bwMode="auto">
          <a:xfrm>
            <a:off x="177800" y="1397000"/>
            <a:ext cx="8712200" cy="497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levelThird level</a:t>
            </a:r>
          </a:p>
          <a:p>
            <a:pPr lvl="1"/>
            <a:endParaRPr lang="en-GB" smtClean="0"/>
          </a:p>
          <a:p>
            <a:pPr lvl="3"/>
            <a:r>
              <a:rPr lang="en-GB" smtClean="0"/>
              <a:t>Fourth level</a:t>
            </a:r>
          </a:p>
          <a:p>
            <a:pPr lvl="4"/>
            <a:r>
              <a:rPr lang="en-GB" smtClean="0"/>
              <a:t>Fifth level</a:t>
            </a:r>
          </a:p>
        </p:txBody>
      </p:sp>
      <p:sp>
        <p:nvSpPr>
          <p:cNvPr id="5123" name="Rectangle 3"/>
          <p:cNvSpPr>
            <a:spLocks noChangeArrowheads="1"/>
          </p:cNvSpPr>
          <p:nvPr/>
        </p:nvSpPr>
        <p:spPr bwMode="auto">
          <a:xfrm>
            <a:off x="0" y="995363"/>
            <a:ext cx="9144000" cy="152400"/>
          </a:xfrm>
          <a:prstGeom prst="rect">
            <a:avLst/>
          </a:prstGeom>
          <a:gradFill rotWithShape="0">
            <a:gsLst>
              <a:gs pos="0">
                <a:srgbClr val="00003E"/>
              </a:gs>
              <a:gs pos="100000">
                <a:srgbClr val="037FD3"/>
              </a:gs>
            </a:gsLst>
            <a:lin ang="0" scaled="1"/>
          </a:gradFill>
          <a:ln w="9525">
            <a:noFill/>
            <a:miter lim="800000"/>
            <a:headEnd/>
            <a:tailEnd/>
          </a:ln>
        </p:spPr>
        <p:txBody>
          <a:bodyPr wrap="none" anchor="ctr">
            <a:spAutoFit/>
          </a:bodyPr>
          <a:lstStyle/>
          <a:p>
            <a:pPr>
              <a:defRPr/>
            </a:pPr>
            <a:endParaRPr lang="ru-RU" sz="2400">
              <a:solidFill>
                <a:srgbClr val="FFFFFF"/>
              </a:solidFill>
              <a:latin typeface="+mn-lt"/>
              <a:cs typeface="+mn-cs"/>
            </a:endParaRPr>
          </a:p>
        </p:txBody>
      </p:sp>
      <p:sp>
        <p:nvSpPr>
          <p:cNvPr id="13316" name="Rectangle 4"/>
          <p:cNvSpPr>
            <a:spLocks noGrp="1" noChangeArrowheads="1"/>
          </p:cNvSpPr>
          <p:nvPr>
            <p:ph type="title"/>
          </p:nvPr>
        </p:nvSpPr>
        <p:spPr bwMode="auto">
          <a:xfrm>
            <a:off x="203200" y="190500"/>
            <a:ext cx="7772400" cy="55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5" name="Text Box 5"/>
          <p:cNvSpPr txBox="1">
            <a:spLocks noChangeArrowheads="1"/>
          </p:cNvSpPr>
          <p:nvPr userDrawn="1"/>
        </p:nvSpPr>
        <p:spPr bwMode="auto">
          <a:xfrm>
            <a:off x="8632825" y="6583363"/>
            <a:ext cx="511175" cy="274637"/>
          </a:xfrm>
          <a:prstGeom prst="rect">
            <a:avLst/>
          </a:prstGeom>
          <a:noFill/>
          <a:ln w="9525">
            <a:noFill/>
            <a:miter lim="800000"/>
            <a:headEnd/>
            <a:tailEnd/>
          </a:ln>
        </p:spPr>
        <p:txBody>
          <a:bodyPr wrap="none">
            <a:spAutoFit/>
          </a:bodyPr>
          <a:lstStyle/>
          <a:p>
            <a:pPr eaLnBrk="0" hangingPunct="0">
              <a:defRPr/>
            </a:pPr>
            <a:fld id="{A47C3CCF-C8A9-4208-A796-F077ECBB0A94}" type="slidenum">
              <a:rPr lang="en-GB" sz="1200" b="1">
                <a:solidFill>
                  <a:srgbClr val="FFFFFF"/>
                </a:solidFill>
                <a:latin typeface="+mn-lt"/>
                <a:cs typeface="+mn-cs"/>
              </a:rPr>
              <a:pPr eaLnBrk="0" hangingPunct="0">
                <a:defRPr/>
              </a:pPr>
              <a:t>‹#›</a:t>
            </a:fld>
            <a:endParaRPr lang="en-GB" sz="1200" b="1">
              <a:solidFill>
                <a:srgbClr val="FFFFFF"/>
              </a:solidFill>
              <a:latin typeface="+mn-lt"/>
              <a:cs typeface="+mn-cs"/>
            </a:endParaRPr>
          </a:p>
        </p:txBody>
      </p:sp>
    </p:spTree>
  </p:cSld>
  <p:clrMap bg1="dk2" tx1="lt1" bg2="dk1" tx2="lt2" accent1="accent1" accent2="accent2" accent3="accent3" accent4="accent4" accent5="accent5" accent6="accent6" hlink="hlink" folHlink="folHlink"/>
  <p:sldLayoutIdLst>
    <p:sldLayoutId id="2147483974"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Tahoma" pitchFamily="34" charset="0"/>
        </a:defRPr>
      </a:lvl2pPr>
      <a:lvl3pPr algn="ctr" rtl="0" eaLnBrk="0" fontAlgn="base" hangingPunct="0">
        <a:spcBef>
          <a:spcPct val="0"/>
        </a:spcBef>
        <a:spcAft>
          <a:spcPct val="0"/>
        </a:spcAft>
        <a:defRPr sz="3200">
          <a:solidFill>
            <a:schemeClr val="tx2"/>
          </a:solidFill>
          <a:latin typeface="Tahoma" pitchFamily="34" charset="0"/>
        </a:defRPr>
      </a:lvl3pPr>
      <a:lvl4pPr algn="ctr" rtl="0" eaLnBrk="0" fontAlgn="base" hangingPunct="0">
        <a:spcBef>
          <a:spcPct val="0"/>
        </a:spcBef>
        <a:spcAft>
          <a:spcPct val="0"/>
        </a:spcAft>
        <a:defRPr sz="3200">
          <a:solidFill>
            <a:schemeClr val="tx2"/>
          </a:solidFill>
          <a:latin typeface="Tahoma" pitchFamily="34" charset="0"/>
        </a:defRPr>
      </a:lvl4pPr>
      <a:lvl5pPr algn="ctr" rtl="0" eaLnBrk="0" fontAlgn="base" hangingPunct="0">
        <a:spcBef>
          <a:spcPct val="0"/>
        </a:spcBef>
        <a:spcAft>
          <a:spcPct val="0"/>
        </a:spcAft>
        <a:defRPr sz="3200">
          <a:solidFill>
            <a:schemeClr val="tx2"/>
          </a:solidFill>
          <a:latin typeface="Tahoma" pitchFamily="34" charset="0"/>
        </a:defRPr>
      </a:lvl5pPr>
      <a:lvl6pPr marL="457200" algn="ctr" rtl="0" fontAlgn="base">
        <a:spcBef>
          <a:spcPct val="0"/>
        </a:spcBef>
        <a:spcAft>
          <a:spcPct val="0"/>
        </a:spcAft>
        <a:defRPr sz="3200">
          <a:solidFill>
            <a:schemeClr val="tx2"/>
          </a:solidFill>
          <a:latin typeface="Tahoma" pitchFamily="34" charset="0"/>
        </a:defRPr>
      </a:lvl6pPr>
      <a:lvl7pPr marL="914400" algn="ctr" rtl="0" fontAlgn="base">
        <a:spcBef>
          <a:spcPct val="0"/>
        </a:spcBef>
        <a:spcAft>
          <a:spcPct val="0"/>
        </a:spcAft>
        <a:defRPr sz="3200">
          <a:solidFill>
            <a:schemeClr val="tx2"/>
          </a:solidFill>
          <a:latin typeface="Tahoma" pitchFamily="34" charset="0"/>
        </a:defRPr>
      </a:lvl7pPr>
      <a:lvl8pPr marL="1371600" algn="ctr" rtl="0" fontAlgn="base">
        <a:spcBef>
          <a:spcPct val="0"/>
        </a:spcBef>
        <a:spcAft>
          <a:spcPct val="0"/>
        </a:spcAft>
        <a:defRPr sz="3200">
          <a:solidFill>
            <a:schemeClr val="tx2"/>
          </a:solidFill>
          <a:latin typeface="Tahoma" pitchFamily="34" charset="0"/>
        </a:defRPr>
      </a:lvl8pPr>
      <a:lvl9pPr marL="1828800" algn="ctr" rtl="0" fontAlgn="base">
        <a:spcBef>
          <a:spcPct val="0"/>
        </a:spcBef>
        <a:spcAft>
          <a:spcPct val="0"/>
        </a:spcAft>
        <a:defRPr sz="32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tx2"/>
        </a:buClr>
        <a:buSzPct val="80000"/>
        <a:buFont typeface="Wingdings 3" pitchFamily="18" charset="2"/>
        <a:buChar char=""/>
        <a:defRPr sz="2400">
          <a:solidFill>
            <a:schemeClr val="tx1"/>
          </a:solidFill>
          <a:latin typeface="+mn-lt"/>
          <a:ea typeface="+mn-ea"/>
          <a:cs typeface="+mn-cs"/>
        </a:defRPr>
      </a:lvl1pPr>
      <a:lvl2pPr marL="742950" indent="-285750" algn="l" rtl="0" eaLnBrk="0" fontAlgn="base" hangingPunct="0">
        <a:spcBef>
          <a:spcPct val="1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2400">
              <a:solidFill>
                <a:prstClr val="black"/>
              </a:solidFill>
              <a:latin typeface="+mn-lt"/>
              <a:cs typeface="+mn-cs"/>
            </a:endParaRPr>
          </a:p>
        </p:txBody>
      </p:sp>
      <p:sp>
        <p:nvSpPr>
          <p:cNvPr id="1434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434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cs typeface="+mn-cs"/>
              </a:defRPr>
            </a:lvl1pPr>
          </a:lstStyle>
          <a:p>
            <a:pPr>
              <a:defRPr/>
            </a:pPr>
            <a:endParaRPr lang="nl-N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cs typeface="+mn-cs"/>
              </a:defRPr>
            </a:lvl1pPr>
          </a:lstStyle>
          <a:p>
            <a:pPr>
              <a:defRPr/>
            </a:pPr>
            <a:endParaRPr lang="nl-N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Times New Roman" pitchFamily="18" charset="0"/>
                <a:cs typeface="+mn-cs"/>
              </a:defRPr>
            </a:lvl1pPr>
          </a:lstStyle>
          <a:p>
            <a:pPr>
              <a:defRPr/>
            </a:pPr>
            <a:fld id="{F5BD8758-9327-488E-9F15-EBFC91981337}" type="slidenum">
              <a:rPr lang="nl-NL"/>
              <a:pPr>
                <a:defRPr/>
              </a:pPr>
              <a:t>‹#›</a:t>
            </a:fld>
            <a:endParaRPr lang="nl-NL"/>
          </a:p>
        </p:txBody>
      </p:sp>
      <p:grpSp>
        <p:nvGrpSpPr>
          <p:cNvPr id="1434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2400">
                <a:solidFill>
                  <a:prstClr val="black"/>
                </a:solidFill>
                <a:latin typeface="Times New Roman" pitchFamily="18" charset="0"/>
                <a:cs typeface="+mn-cs"/>
              </a:endParaRPr>
            </a:p>
          </p:txBody>
        </p:sp>
      </p:gr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NL" smtClean="0"/>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Times New Roman" pitchFamily="18" charset="0"/>
                <a:cs typeface="+mn-cs"/>
              </a:defRPr>
            </a:lvl1pPr>
          </a:lstStyle>
          <a:p>
            <a:pPr>
              <a:defRPr/>
            </a:pPr>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Times New Roman" pitchFamily="18" charset="0"/>
                <a:cs typeface="+mn-cs"/>
              </a:defRPr>
            </a:lvl1pPr>
          </a:lstStyle>
          <a:p>
            <a:pPr>
              <a:defRPr/>
            </a:pPr>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Times New Roman" pitchFamily="18" charset="0"/>
                <a:cs typeface="+mn-cs"/>
              </a:defRPr>
            </a:lvl1pPr>
          </a:lstStyle>
          <a:p>
            <a:pPr>
              <a:defRPr/>
            </a:pPr>
            <a:fld id="{E2CCD55C-0F86-416B-A2B5-0D7B8C3E613B}"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bwMode="auto">
          <a:xfrm>
            <a:off x="755650" y="1628775"/>
            <a:ext cx="7734300" cy="4176713"/>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87" name="Rectangle 4"/>
          <p:cNvSpPr>
            <a:spLocks noGrp="1" noChangeArrowheads="1"/>
          </p:cNvSpPr>
          <p:nvPr>
            <p:ph type="title"/>
          </p:nvPr>
        </p:nvSpPr>
        <p:spPr bwMode="auto">
          <a:xfrm>
            <a:off x="1835150" y="304800"/>
            <a:ext cx="66230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 name="Slide Number Placeholder 5"/>
          <p:cNvSpPr>
            <a:spLocks noGrp="1"/>
          </p:cNvSpPr>
          <p:nvPr>
            <p:ph type="sldNum" sz="quarter" idx="4"/>
          </p:nvPr>
        </p:nvSpPr>
        <p:spPr>
          <a:xfrm>
            <a:off x="7046913" y="6519863"/>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565656">
                    <a:tint val="75000"/>
                  </a:srgbClr>
                </a:solidFill>
                <a:latin typeface="Arial" charset="0"/>
                <a:cs typeface="Arial" charset="0"/>
              </a:defRPr>
            </a:lvl1pPr>
          </a:lstStyle>
          <a:p>
            <a:pPr>
              <a:defRPr/>
            </a:pPr>
            <a:fld id="{7C23069E-F59D-4FA8-9499-CAAA04FCCE7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98"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 id="2147483999" r:id="rId21"/>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600">
          <a:solidFill>
            <a:schemeClr val="tx1"/>
          </a:solidFill>
          <a:latin typeface="+mj-lt"/>
          <a:ea typeface="+mj-ea"/>
          <a:cs typeface="+mj-cs"/>
        </a:defRPr>
      </a:lvl1pPr>
      <a:lvl2pPr algn="l" rtl="0" eaLnBrk="0" fontAlgn="base" hangingPunct="0">
        <a:lnSpc>
          <a:spcPct val="105000"/>
        </a:lnSpc>
        <a:spcBef>
          <a:spcPct val="0"/>
        </a:spcBef>
        <a:spcAft>
          <a:spcPct val="0"/>
        </a:spcAft>
        <a:defRPr sz="3600">
          <a:solidFill>
            <a:schemeClr val="tx1"/>
          </a:solidFill>
          <a:latin typeface="Arial" charset="0"/>
          <a:cs typeface="Arial" charset="0"/>
        </a:defRPr>
      </a:lvl2pPr>
      <a:lvl3pPr algn="l" rtl="0" eaLnBrk="0" fontAlgn="base" hangingPunct="0">
        <a:lnSpc>
          <a:spcPct val="105000"/>
        </a:lnSpc>
        <a:spcBef>
          <a:spcPct val="0"/>
        </a:spcBef>
        <a:spcAft>
          <a:spcPct val="0"/>
        </a:spcAft>
        <a:defRPr sz="3600">
          <a:solidFill>
            <a:schemeClr val="tx1"/>
          </a:solidFill>
          <a:latin typeface="Arial" charset="0"/>
          <a:cs typeface="Arial" charset="0"/>
        </a:defRPr>
      </a:lvl3pPr>
      <a:lvl4pPr algn="l" rtl="0" eaLnBrk="0" fontAlgn="base" hangingPunct="0">
        <a:lnSpc>
          <a:spcPct val="105000"/>
        </a:lnSpc>
        <a:spcBef>
          <a:spcPct val="0"/>
        </a:spcBef>
        <a:spcAft>
          <a:spcPct val="0"/>
        </a:spcAft>
        <a:defRPr sz="3600">
          <a:solidFill>
            <a:schemeClr val="tx1"/>
          </a:solidFill>
          <a:latin typeface="Arial" charset="0"/>
          <a:cs typeface="Arial" charset="0"/>
        </a:defRPr>
      </a:lvl4pPr>
      <a:lvl5pPr algn="l" rtl="0" eaLnBrk="0" fontAlgn="base" hangingPunct="0">
        <a:lnSpc>
          <a:spcPct val="105000"/>
        </a:lnSpc>
        <a:spcBef>
          <a:spcPct val="0"/>
        </a:spcBef>
        <a:spcAft>
          <a:spcPct val="0"/>
        </a:spcAft>
        <a:defRPr sz="3600">
          <a:solidFill>
            <a:schemeClr val="tx1"/>
          </a:solidFill>
          <a:latin typeface="Arial" charset="0"/>
          <a:cs typeface="Arial" charset="0"/>
        </a:defRPr>
      </a:lvl5pPr>
      <a:lvl6pPr marL="457200" algn="l" rtl="0" fontAlgn="base">
        <a:lnSpc>
          <a:spcPct val="105000"/>
        </a:lnSpc>
        <a:spcBef>
          <a:spcPct val="0"/>
        </a:spcBef>
        <a:spcAft>
          <a:spcPct val="0"/>
        </a:spcAft>
        <a:defRPr sz="3600">
          <a:solidFill>
            <a:srgbClr val="D21906"/>
          </a:solidFill>
          <a:latin typeface="Arial" charset="0"/>
          <a:cs typeface="Arial" charset="0"/>
        </a:defRPr>
      </a:lvl6pPr>
      <a:lvl7pPr marL="914400" algn="l" rtl="0" fontAlgn="base">
        <a:lnSpc>
          <a:spcPct val="105000"/>
        </a:lnSpc>
        <a:spcBef>
          <a:spcPct val="0"/>
        </a:spcBef>
        <a:spcAft>
          <a:spcPct val="0"/>
        </a:spcAft>
        <a:defRPr sz="3600">
          <a:solidFill>
            <a:srgbClr val="D21906"/>
          </a:solidFill>
          <a:latin typeface="Arial" charset="0"/>
          <a:cs typeface="Arial" charset="0"/>
        </a:defRPr>
      </a:lvl7pPr>
      <a:lvl8pPr marL="1371600" algn="l" rtl="0" fontAlgn="base">
        <a:lnSpc>
          <a:spcPct val="105000"/>
        </a:lnSpc>
        <a:spcBef>
          <a:spcPct val="0"/>
        </a:spcBef>
        <a:spcAft>
          <a:spcPct val="0"/>
        </a:spcAft>
        <a:defRPr sz="3600">
          <a:solidFill>
            <a:srgbClr val="D21906"/>
          </a:solidFill>
          <a:latin typeface="Arial" charset="0"/>
          <a:cs typeface="Arial" charset="0"/>
        </a:defRPr>
      </a:lvl8pPr>
      <a:lvl9pPr marL="1828800" algn="l" rtl="0" fontAlgn="base">
        <a:lnSpc>
          <a:spcPct val="105000"/>
        </a:lnSpc>
        <a:spcBef>
          <a:spcPct val="0"/>
        </a:spcBef>
        <a:spcAft>
          <a:spcPct val="0"/>
        </a:spcAft>
        <a:defRPr sz="3600">
          <a:solidFill>
            <a:srgbClr val="D21906"/>
          </a:solidFill>
          <a:latin typeface="Arial" charset="0"/>
          <a:cs typeface="Arial" charset="0"/>
        </a:defRPr>
      </a:lvl9pPr>
    </p:titleStyle>
    <p:bodyStyle>
      <a:lvl1pPr marL="377825" indent="-377825" algn="l" rtl="0" eaLnBrk="0" fontAlgn="base" hangingPunct="0">
        <a:lnSpc>
          <a:spcPct val="122000"/>
        </a:lnSpc>
        <a:spcBef>
          <a:spcPct val="0"/>
        </a:spcBef>
        <a:spcAft>
          <a:spcPct val="10000"/>
        </a:spcAft>
        <a:buClr>
          <a:schemeClr val="tx1"/>
        </a:buClr>
        <a:buSzPct val="120000"/>
        <a:buFont typeface="Wingdings" pitchFamily="2" charset="2"/>
        <a:buChar char="§"/>
        <a:defRPr sz="2000">
          <a:solidFill>
            <a:srgbClr val="000000"/>
          </a:solidFill>
          <a:latin typeface="+mn-lt"/>
          <a:ea typeface="+mn-ea"/>
          <a:cs typeface="+mn-cs"/>
        </a:defRPr>
      </a:lvl1pPr>
      <a:lvl2pPr marL="860425" indent="-292100" algn="l" rtl="0" eaLnBrk="0" fontAlgn="base" hangingPunct="0">
        <a:spcBef>
          <a:spcPct val="0"/>
        </a:spcBef>
        <a:spcAft>
          <a:spcPct val="20000"/>
        </a:spcAft>
        <a:buClr>
          <a:schemeClr val="tx1"/>
        </a:buClr>
        <a:buFont typeface="Wingdings" pitchFamily="2" charset="2"/>
        <a:buChar char="§"/>
        <a:defRPr sz="2800">
          <a:solidFill>
            <a:srgbClr val="000000"/>
          </a:solidFill>
          <a:latin typeface="+mn-lt"/>
          <a:cs typeface="+mn-cs"/>
        </a:defRPr>
      </a:lvl2pPr>
      <a:lvl3pPr marL="1239838" indent="-188913" algn="l" rtl="0" eaLnBrk="0" fontAlgn="base" hangingPunct="0">
        <a:spcBef>
          <a:spcPct val="0"/>
        </a:spcBef>
        <a:spcAft>
          <a:spcPct val="20000"/>
        </a:spcAft>
        <a:buClr>
          <a:schemeClr val="tx1"/>
        </a:buClr>
        <a:buSzPct val="80000"/>
        <a:buFont typeface="Wingdings" pitchFamily="2" charset="2"/>
        <a:buChar char="§"/>
        <a:defRPr sz="1600">
          <a:solidFill>
            <a:srgbClr val="000000"/>
          </a:solidFill>
          <a:latin typeface="+mn-lt"/>
          <a:cs typeface="+mn-cs"/>
        </a:defRPr>
      </a:lvl3pPr>
      <a:lvl4pPr marL="1601788" indent="-171450" algn="l" rtl="0" eaLnBrk="0" fontAlgn="base" hangingPunct="0">
        <a:spcBef>
          <a:spcPct val="0"/>
        </a:spcBef>
        <a:spcAft>
          <a:spcPct val="20000"/>
        </a:spcAft>
        <a:buClr>
          <a:schemeClr val="tx1"/>
        </a:buClr>
        <a:buSzPct val="80000"/>
        <a:buFont typeface="Wingdings" pitchFamily="2" charset="2"/>
        <a:buChar char="§"/>
        <a:defRPr sz="1600">
          <a:solidFill>
            <a:srgbClr val="000000"/>
          </a:solidFill>
          <a:latin typeface="+mn-lt"/>
          <a:cs typeface="+mn-cs"/>
        </a:defRPr>
      </a:lvl4pPr>
      <a:lvl5pPr marL="1963738" indent="-171450" algn="l" rtl="0" eaLnBrk="0" fontAlgn="base" hangingPunct="0">
        <a:spcBef>
          <a:spcPct val="0"/>
        </a:spcBef>
        <a:spcAft>
          <a:spcPct val="20000"/>
        </a:spcAft>
        <a:buClr>
          <a:schemeClr val="tx1"/>
        </a:buClr>
        <a:buSzPct val="80000"/>
        <a:buFont typeface="Wingdings" pitchFamily="2" charset="2"/>
        <a:buChar char="§"/>
        <a:defRPr sz="1600">
          <a:solidFill>
            <a:srgbClr val="000000"/>
          </a:solidFill>
          <a:latin typeface="+mn-lt"/>
          <a:cs typeface="+mn-cs"/>
        </a:defRPr>
      </a:lvl5pPr>
      <a:lvl6pPr marL="2420938" indent="-171450" algn="l" rtl="0" fontAlgn="base">
        <a:spcBef>
          <a:spcPct val="0"/>
        </a:spcBef>
        <a:spcAft>
          <a:spcPct val="20000"/>
        </a:spcAft>
        <a:buClr>
          <a:schemeClr val="hlink"/>
        </a:buClr>
        <a:buSzPct val="80000"/>
        <a:buBlip>
          <a:blip r:embed="rId23"/>
        </a:buBlip>
        <a:defRPr sz="1600">
          <a:solidFill>
            <a:srgbClr val="000000"/>
          </a:solidFill>
          <a:latin typeface="+mn-lt"/>
          <a:cs typeface="+mn-cs"/>
        </a:defRPr>
      </a:lvl6pPr>
      <a:lvl7pPr marL="2878138" indent="-171450" algn="l" rtl="0" fontAlgn="base">
        <a:spcBef>
          <a:spcPct val="0"/>
        </a:spcBef>
        <a:spcAft>
          <a:spcPct val="20000"/>
        </a:spcAft>
        <a:buClr>
          <a:schemeClr val="hlink"/>
        </a:buClr>
        <a:buSzPct val="80000"/>
        <a:buBlip>
          <a:blip r:embed="rId23"/>
        </a:buBlip>
        <a:defRPr sz="1600">
          <a:solidFill>
            <a:srgbClr val="000000"/>
          </a:solidFill>
          <a:latin typeface="+mn-lt"/>
          <a:cs typeface="+mn-cs"/>
        </a:defRPr>
      </a:lvl7pPr>
      <a:lvl8pPr marL="3335338" indent="-171450" algn="l" rtl="0" fontAlgn="base">
        <a:spcBef>
          <a:spcPct val="0"/>
        </a:spcBef>
        <a:spcAft>
          <a:spcPct val="20000"/>
        </a:spcAft>
        <a:buClr>
          <a:schemeClr val="hlink"/>
        </a:buClr>
        <a:buSzPct val="80000"/>
        <a:buBlip>
          <a:blip r:embed="rId23"/>
        </a:buBlip>
        <a:defRPr sz="1600">
          <a:solidFill>
            <a:srgbClr val="000000"/>
          </a:solidFill>
          <a:latin typeface="+mn-lt"/>
          <a:cs typeface="+mn-cs"/>
        </a:defRPr>
      </a:lvl8pPr>
      <a:lvl9pPr marL="3792538" indent="-171450" algn="l" rtl="0" fontAlgn="base">
        <a:spcBef>
          <a:spcPct val="0"/>
        </a:spcBef>
        <a:spcAft>
          <a:spcPct val="20000"/>
        </a:spcAft>
        <a:buClr>
          <a:schemeClr val="hlink"/>
        </a:buClr>
        <a:buSzPct val="80000"/>
        <a:buBlip>
          <a:blip r:embed="rId23"/>
        </a:buBlip>
        <a:defRPr sz="1600">
          <a:solidFill>
            <a:srgbClr val="000000"/>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package" Target="../embeddings/_________Microsoft_Office_Word1.docx"/><Relationship Id="rId2" Type="http://schemas.openxmlformats.org/officeDocument/2006/relationships/slideLayout" Target="../slideLayouts/slideLayout24.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18.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5.wmf"/><Relationship Id="rId3" Type="http://schemas.openxmlformats.org/officeDocument/2006/relationships/notesSlide" Target="../notesSlides/notesSlide13.xml"/><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65.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image" Target="../media/image26.wmf"/><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8.xml"/></Relationships>
</file>

<file path=ppt/slides/_rels/slide3.xml.rels><?xml version="1.0" encoding="UTF-8" standalone="yes"?>
<Relationships xmlns="http://schemas.openxmlformats.org/package/2006/relationships"><Relationship Id="rId3" Type="http://schemas.openxmlformats.org/officeDocument/2006/relationships/hyperlink" Target="http://www.ema.europa.eu/ema/index.jsp?curl=pages/medicines/landing/epar_search.jsp&amp;mid=WC0b01ac058001d12" TargetMode="External"/><Relationship Id="rId2" Type="http://schemas.openxmlformats.org/officeDocument/2006/relationships/notesSlide" Target="../notesSlides/notesSlide1.xml"/><Relationship Id="rId1" Type="http://schemas.openxmlformats.org/officeDocument/2006/relationships/slideLayout" Target="../slideLayouts/slideLayout119.xml"/><Relationship Id="rId4" Type="http://schemas.openxmlformats.org/officeDocument/2006/relationships/hyperlink" Target="http://www.gabionline.net/Biosimilars/General/Biosimilars-approved-in-Europe"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8.xml"/><Relationship Id="rId1" Type="http://schemas.openxmlformats.org/officeDocument/2006/relationships/vmlDrawing" Target="../drawings/vmlDrawing3.vml"/><Relationship Id="rId5" Type="http://schemas.openxmlformats.org/officeDocument/2006/relationships/image" Target="../media/image28.png"/><Relationship Id="rId4" Type="http://schemas.openxmlformats.org/officeDocument/2006/relationships/oleObject" Target="../embeddings/_____Microsoft_Office_Excel_97-20031.xls"/></Relationships>
</file>

<file path=ppt/slides/_rels/slide31.xml.rels><?xml version="1.0" encoding="UTF-8" standalone="yes"?>
<Relationships xmlns="http://schemas.openxmlformats.org/package/2006/relationships"><Relationship Id="rId3" Type="http://schemas.openxmlformats.org/officeDocument/2006/relationships/oleObject" Target="../embeddings/_____Microsoft_Office_Excel_97-20032.xls"/><Relationship Id="rId2" Type="http://schemas.openxmlformats.org/officeDocument/2006/relationships/slideLayout" Target="../slideLayouts/slideLayout98.xml"/><Relationship Id="rId1" Type="http://schemas.openxmlformats.org/officeDocument/2006/relationships/vmlDrawing" Target="../drawings/vmlDrawing4.v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8.xml"/><Relationship Id="rId1" Type="http://schemas.openxmlformats.org/officeDocument/2006/relationships/vmlDrawing" Target="../drawings/vmlDrawing5.vml"/><Relationship Id="rId4" Type="http://schemas.openxmlformats.org/officeDocument/2006/relationships/oleObject" Target="../embeddings/_____Microsoft_Office_Excel_97-20033.xls"/></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98.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9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_____Microsoft_Office_Excel_97-20034.xls"/><Relationship Id="rId2" Type="http://schemas.openxmlformats.org/officeDocument/2006/relationships/slideLayout" Target="../slideLayouts/slideLayout98.xml"/><Relationship Id="rId1" Type="http://schemas.openxmlformats.org/officeDocument/2006/relationships/vmlDrawing" Target="../drawings/vmlDrawing6.v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3" Type="http://schemas.openxmlformats.org/officeDocument/2006/relationships/hyperlink" Target="http://www.ema.europa.eu/ema/index.jsp?curl=pages/medicines/landing/epar_search.jsp&amp;mid=WC0b01ac058001d12" TargetMode="External"/><Relationship Id="rId2" Type="http://schemas.openxmlformats.org/officeDocument/2006/relationships/notesSlide" Target="../notesSlides/notesSlide2.xml"/><Relationship Id="rId1" Type="http://schemas.openxmlformats.org/officeDocument/2006/relationships/slideLayout" Target="../slideLayouts/slideLayout119.xml"/><Relationship Id="rId4" Type="http://schemas.openxmlformats.org/officeDocument/2006/relationships/hyperlink" Target="http://www.gabionline.net/Biosimilars/General/Biosimilars-approved-in-Europ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0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8.xml"/></Relationships>
</file>

<file path=ppt/slides/_rels/slide4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5.xml"/><Relationship Id="rId1" Type="http://schemas.openxmlformats.org/officeDocument/2006/relationships/slideLayout" Target="../slideLayouts/slideLayout98.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7.png"/><Relationship Id="rId2" Type="http://schemas.openxmlformats.org/officeDocument/2006/relationships/tags" Target="../tags/tag5.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notesSlide" Target="../notesSlides/notesSlide26.xml"/><Relationship Id="rId4" Type="http://schemas.openxmlformats.org/officeDocument/2006/relationships/slideLayout" Target="../slideLayouts/slideLayout9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3" Type="http://schemas.openxmlformats.org/officeDocument/2006/relationships/hyperlink" Target="http://www.ema.europa.eu/ema/index.jsp?curl=pages/medicines/landing/epar_search.jsp&amp;mid=WC0b01ac058001d12" TargetMode="External"/><Relationship Id="rId2" Type="http://schemas.openxmlformats.org/officeDocument/2006/relationships/notesSlide" Target="../notesSlides/notesSlide3.xml"/><Relationship Id="rId1" Type="http://schemas.openxmlformats.org/officeDocument/2006/relationships/slideLayout" Target="../slideLayouts/slideLayout119.xml"/><Relationship Id="rId4" Type="http://schemas.openxmlformats.org/officeDocument/2006/relationships/hyperlink" Target="http://www.gabionline.net/Biosimilars/General/Biosimilars-approved-in-Europ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ema.europa.eu/ema/index.jsp?curl=pages/medicines/landing/epar_search.jsp&amp;mid=WC0b01ac058001d12" TargetMode="External"/><Relationship Id="rId2" Type="http://schemas.openxmlformats.org/officeDocument/2006/relationships/notesSlide" Target="../notesSlides/notesSlide4.xml"/><Relationship Id="rId1" Type="http://schemas.openxmlformats.org/officeDocument/2006/relationships/slideLayout" Target="../slideLayouts/slideLayout119.xml"/><Relationship Id="rId4" Type="http://schemas.openxmlformats.org/officeDocument/2006/relationships/hyperlink" Target="http://www.gabionline.net/Biosimilars/General/Biosimilars-approved-in-Europ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4213" y="1412875"/>
            <a:ext cx="7772400" cy="1470025"/>
          </a:xfrm>
        </p:spPr>
        <p:txBody>
          <a:bodyPr rtlCol="0">
            <a:normAutofit fontScale="90000"/>
          </a:bodyPr>
          <a:lstStyle/>
          <a:p>
            <a:pPr fontAlgn="auto">
              <a:spcAft>
                <a:spcPts val="0"/>
              </a:spcAft>
              <a:defRPr/>
            </a:pPr>
            <a:r>
              <a:rPr lang="ru-RU" b="1" dirty="0" smtClean="0"/>
              <a:t>«Оценка безопасности </a:t>
            </a:r>
            <a:r>
              <a:rPr lang="ru-RU" b="1" dirty="0" err="1" smtClean="0"/>
              <a:t>биоаналогов</a:t>
            </a:r>
            <a:r>
              <a:rPr lang="ru-RU" b="1" dirty="0" smtClean="0"/>
              <a:t>: реалии сегодняшнего дня»</a:t>
            </a:r>
            <a:endParaRPr lang="ru-RU" b="1" dirty="0"/>
          </a:p>
        </p:txBody>
      </p:sp>
      <p:sp>
        <p:nvSpPr>
          <p:cNvPr id="3" name="Подзаголовок 2"/>
          <p:cNvSpPr>
            <a:spLocks noGrp="1"/>
          </p:cNvSpPr>
          <p:nvPr>
            <p:ph type="subTitle" idx="1"/>
          </p:nvPr>
        </p:nvSpPr>
        <p:spPr>
          <a:xfrm>
            <a:off x="428625" y="3886200"/>
            <a:ext cx="8143875" cy="1752600"/>
          </a:xfrm>
        </p:spPr>
        <p:txBody>
          <a:bodyPr rtlCol="0">
            <a:noAutofit/>
          </a:bodyPr>
          <a:lstStyle/>
          <a:p>
            <a:pPr fontAlgn="auto">
              <a:spcAft>
                <a:spcPts val="0"/>
              </a:spcAft>
              <a:defRPr/>
            </a:pPr>
            <a:r>
              <a:rPr lang="ru-RU" b="1" i="1" dirty="0" smtClean="0">
                <a:solidFill>
                  <a:schemeClr val="tx1"/>
                </a:solidFill>
              </a:rPr>
              <a:t>С.К. Зырянов</a:t>
            </a:r>
          </a:p>
          <a:p>
            <a:pPr fontAlgn="auto">
              <a:spcAft>
                <a:spcPts val="0"/>
              </a:spcAft>
              <a:defRPr/>
            </a:pPr>
            <a:endParaRPr lang="ru-RU" sz="2800" dirty="0"/>
          </a:p>
          <a:p>
            <a:pPr fontAlgn="auto">
              <a:spcAft>
                <a:spcPts val="0"/>
              </a:spcAft>
              <a:defRPr/>
            </a:pPr>
            <a:r>
              <a:rPr lang="ru-RU" sz="1800" dirty="0" smtClean="0">
                <a:solidFill>
                  <a:schemeClr val="tx1"/>
                </a:solidFill>
              </a:rPr>
              <a:t>Профессор кафедры клинической фармакологии РНИМУ им. Н.И. Пирогова </a:t>
            </a:r>
          </a:p>
          <a:p>
            <a:pPr fontAlgn="auto">
              <a:spcAft>
                <a:spcPts val="0"/>
              </a:spcAft>
              <a:defRPr/>
            </a:pPr>
            <a:r>
              <a:rPr lang="ru-RU" sz="1800" dirty="0" smtClean="0">
                <a:solidFill>
                  <a:schemeClr val="tx1"/>
                </a:solidFill>
              </a:rPr>
              <a:t>(г. Москва, Россия)</a:t>
            </a:r>
            <a:endParaRPr lang="ru-RU" sz="1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4213" y="333375"/>
            <a:ext cx="7772400" cy="1143000"/>
          </a:xfrm>
        </p:spPr>
        <p:txBody>
          <a:bodyPr/>
          <a:lstStyle/>
          <a:p>
            <a:pPr eaLnBrk="1" hangingPunct="1"/>
            <a:r>
              <a:rPr lang="ru-RU" smtClean="0"/>
              <a:t>Факторы, влияющие на иммуногенность</a:t>
            </a:r>
            <a:endParaRPr lang="en-GB" smtClean="0"/>
          </a:p>
        </p:txBody>
      </p:sp>
      <p:sp>
        <p:nvSpPr>
          <p:cNvPr id="108547" name="Text Box 5"/>
          <p:cNvSpPr txBox="1">
            <a:spLocks noChangeArrowheads="1"/>
          </p:cNvSpPr>
          <p:nvPr/>
        </p:nvSpPr>
        <p:spPr bwMode="auto">
          <a:xfrm>
            <a:off x="4505325" y="6292850"/>
            <a:ext cx="4157663" cy="304800"/>
          </a:xfrm>
          <a:prstGeom prst="rect">
            <a:avLst/>
          </a:prstGeom>
          <a:noFill/>
          <a:ln w="9525">
            <a:noFill/>
            <a:miter lim="800000"/>
            <a:headEnd/>
            <a:tailEnd/>
          </a:ln>
        </p:spPr>
        <p:txBody>
          <a:bodyPr wrap="none">
            <a:spAutoFit/>
          </a:bodyPr>
          <a:lstStyle/>
          <a:p>
            <a:pPr algn="r"/>
            <a:r>
              <a:rPr lang="en-GB" sz="1400"/>
              <a:t>Schellekens H. </a:t>
            </a:r>
            <a:r>
              <a:rPr lang="en-GB" sz="1400" i="1"/>
              <a:t>Nat Rev Drug Discov</a:t>
            </a:r>
            <a:r>
              <a:rPr lang="en-GB" sz="1400"/>
              <a:t> 2002:457–62</a:t>
            </a:r>
          </a:p>
        </p:txBody>
      </p:sp>
      <p:pic>
        <p:nvPicPr>
          <p:cNvPr id="108548" name="Picture 6"/>
          <p:cNvPicPr>
            <a:picLocks noChangeAspect="1" noChangeArrowheads="1"/>
          </p:cNvPicPr>
          <p:nvPr/>
        </p:nvPicPr>
        <p:blipFill>
          <a:blip r:embed="rId3" cstate="print"/>
          <a:srcRect/>
          <a:stretch>
            <a:fillRect/>
          </a:stretch>
        </p:blipFill>
        <p:spPr bwMode="auto">
          <a:xfrm>
            <a:off x="1116013" y="1620838"/>
            <a:ext cx="6335712" cy="46720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395288" y="333375"/>
            <a:ext cx="8229600" cy="1143000"/>
          </a:xfrm>
        </p:spPr>
        <p:txBody>
          <a:bodyPr/>
          <a:lstStyle/>
          <a:p>
            <a:pPr eaLnBrk="1" hangingPunct="1"/>
            <a:r>
              <a:rPr lang="ru-RU" sz="3200" smtClean="0"/>
              <a:t>Частота иммунной реакции на ингибиторы фактора некроза опухоли (ФНО)</a:t>
            </a:r>
            <a:endParaRPr lang="nl-NL" sz="3200" smtClean="0"/>
          </a:p>
        </p:txBody>
      </p:sp>
      <p:graphicFrame>
        <p:nvGraphicFramePr>
          <p:cNvPr id="1026" name="Object 2"/>
          <p:cNvGraphicFramePr>
            <a:graphicFrameLocks noChangeAspect="1"/>
          </p:cNvGraphicFramePr>
          <p:nvPr/>
        </p:nvGraphicFramePr>
        <p:xfrm>
          <a:off x="755650" y="1989138"/>
          <a:ext cx="8388350" cy="4695825"/>
        </p:xfrm>
        <a:graphic>
          <a:graphicData uri="http://schemas.openxmlformats.org/presentationml/2006/ole">
            <p:oleObj spid="_x0000_s1026" name="Документ" r:id="rId3" imgW="5875278" imgH="3140753" progId="Word.Document.12">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323850" y="0"/>
            <a:ext cx="8569325" cy="1143000"/>
          </a:xfrm>
        </p:spPr>
        <p:txBody>
          <a:bodyPr/>
          <a:lstStyle/>
          <a:p>
            <a:pPr eaLnBrk="1" hangingPunct="1"/>
            <a:r>
              <a:rPr lang="ru-RU" sz="3600" smtClean="0"/>
              <a:t>Сообщенные частоты появления антител к интерферону</a:t>
            </a:r>
            <a:r>
              <a:rPr lang="en-US" sz="3600" smtClean="0"/>
              <a:t> </a:t>
            </a:r>
            <a:r>
              <a:rPr lang="ru-RU" sz="3600" smtClean="0"/>
              <a:t>β</a:t>
            </a:r>
            <a:r>
              <a:rPr lang="en-US" sz="3600" smtClean="0"/>
              <a:t>-1a</a:t>
            </a:r>
            <a:endParaRPr lang="nl-NL" sz="3600" smtClean="0"/>
          </a:p>
        </p:txBody>
      </p:sp>
      <p:sp>
        <p:nvSpPr>
          <p:cNvPr id="109571" name="TextBox 6"/>
          <p:cNvSpPr txBox="1">
            <a:spLocks noChangeArrowheads="1"/>
          </p:cNvSpPr>
          <p:nvPr/>
        </p:nvSpPr>
        <p:spPr bwMode="auto">
          <a:xfrm>
            <a:off x="4316413" y="6491288"/>
            <a:ext cx="4827587" cy="366712"/>
          </a:xfrm>
          <a:prstGeom prst="rect">
            <a:avLst/>
          </a:prstGeom>
          <a:noFill/>
          <a:ln w="9525">
            <a:noFill/>
            <a:miter lim="800000"/>
            <a:headEnd/>
            <a:tailEnd/>
          </a:ln>
        </p:spPr>
        <p:txBody>
          <a:bodyPr wrap="none">
            <a:spAutoFit/>
          </a:bodyPr>
          <a:lstStyle/>
          <a:p>
            <a:r>
              <a:rPr lang="ru-RU">
                <a:latin typeface="Calibri" pitchFamily="34" charset="0"/>
              </a:rPr>
              <a:t>Взято из статьи </a:t>
            </a:r>
            <a:r>
              <a:rPr lang="en-US">
                <a:latin typeface="Calibri" pitchFamily="34" charset="0"/>
              </a:rPr>
              <a:t>Bertolotto et al J Neurology 2004</a:t>
            </a:r>
            <a:endParaRPr lang="nl-NL">
              <a:latin typeface="Calibri" pitchFamily="34" charset="0"/>
            </a:endParaRPr>
          </a:p>
        </p:txBody>
      </p:sp>
      <p:graphicFrame>
        <p:nvGraphicFramePr>
          <p:cNvPr id="282675" name="Group 51"/>
          <p:cNvGraphicFramePr>
            <a:graphicFrameLocks noGrp="1"/>
          </p:cNvGraphicFramePr>
          <p:nvPr/>
        </p:nvGraphicFramePr>
        <p:xfrm>
          <a:off x="179388" y="1196975"/>
          <a:ext cx="8964612" cy="4537075"/>
        </p:xfrm>
        <a:graphic>
          <a:graphicData uri="http://schemas.openxmlformats.org/drawingml/2006/table">
            <a:tbl>
              <a:tblPr/>
              <a:tblGrid>
                <a:gridCol w="2078037"/>
                <a:gridCol w="2517775"/>
                <a:gridCol w="1008063"/>
                <a:gridCol w="1309687"/>
                <a:gridCol w="2051050"/>
              </a:tblGrid>
              <a:tr h="12811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Исследование</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Определение положительной реакции на нейтрализующие антитела (</a:t>
                      </a:r>
                      <a:r>
                        <a:rPr kumimoji="0" lang="ru-RU" sz="1400" b="0" i="1"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Нат</a:t>
                      </a: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Метод анализа</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Доза (в/м еженедельно)</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Доля </a:t>
                      </a:r>
                      <a:r>
                        <a:rPr kumimoji="0" lang="ru-RU" sz="1400" b="0" i="1"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Нат</a:t>
                      </a: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-положительных пациентов</a:t>
                      </a:r>
                      <a:r>
                        <a:rPr kumimoji="0" lang="en-US"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 (%)</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377825">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Jacobs et al. </a:t>
                      </a:r>
                      <a:r>
                        <a:rPr kumimoji="0" lang="en-US"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(1996) </a:t>
                      </a: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a:t>
                      </a:r>
                      <a:r>
                        <a:rPr kumimoji="0" lang="en-US"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14</a:t>
                      </a: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Не сообщалось</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Не указано</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30 мкг</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22*</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79413">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Herden et al. (1999) [10]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Минимум 1 титр из 20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ЦПЭ</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30 мкг</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5</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79413">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Rudick et al</a:t>
                      </a: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 </a:t>
                      </a:r>
                      <a:r>
                        <a:rPr kumimoji="0" lang="en-US"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(1998) [34]</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Минимум 1 титр из 20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ЦПЭ</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30 мкг</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6</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79413">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Jacobs et al. (2000) [13]</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Минимум 1 титр из 20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ЦПЭ</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30 мкг</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2</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757238">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Clanet et al</a:t>
                      </a: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 (2002) [4]</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Минимум 1 титр из 20</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ЦПЭ</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30 мкг</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60 мкг</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2,3</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5,8</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982663">
                <a:tc gridSpan="5">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в/м внутримышечно; ЦПЭ – анализ по цитопатическому эффекту</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*Частота </a:t>
                      </a:r>
                      <a:r>
                        <a:rPr kumimoji="0" lang="ru-RU" sz="1400" b="0" i="1"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Нат</a:t>
                      </a:r>
                      <a:r>
                        <a:rPr kumimoji="0" lang="ru-RU" sz="1400" b="0" i="0" u="none" strike="noStrike" cap="none" normalizeH="0" baseline="0" smtClean="0">
                          <a:ln>
                            <a:noFill/>
                          </a:ln>
                          <a:solidFill>
                            <a:schemeClr val="tx1"/>
                          </a:solidFill>
                          <a:effectLst/>
                          <a:latin typeface="Arial Narrow" pitchFamily="34" charset="0"/>
                          <a:ea typeface="Calibri" pitchFamily="34" charset="0"/>
                          <a:cs typeface="Times New Roman" pitchFamily="18" charset="0"/>
                        </a:rPr>
                        <a:t> была выше, чем в более поздних исследованиях, поскольку Jacobs et al. [14] проводили исследования с использованием некоммерческого препарата, до того как в производственный процесс были внесены улучшения.</a:t>
                      </a:r>
                      <a:endParaRPr kumimoji="0" lang="ru-RU"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Group 2"/>
          <p:cNvGraphicFramePr>
            <a:graphicFrameLocks noGrp="1"/>
          </p:cNvGraphicFramePr>
          <p:nvPr/>
        </p:nvGraphicFramePr>
        <p:xfrm>
          <a:off x="468313" y="1916113"/>
          <a:ext cx="8137525" cy="4044950"/>
        </p:xfrm>
        <a:graphic>
          <a:graphicData uri="http://schemas.openxmlformats.org/drawingml/2006/table">
            <a:tbl>
              <a:tblPr/>
              <a:tblGrid>
                <a:gridCol w="2713037"/>
                <a:gridCol w="2711450"/>
                <a:gridCol w="2713038"/>
              </a:tblGrid>
              <a:tr h="5810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500" b="0" i="0" u="none" strike="noStrike" cap="none" normalizeH="0" baseline="0" smtClean="0">
                          <a:ln>
                            <a:noFill/>
                          </a:ln>
                          <a:solidFill>
                            <a:schemeClr val="tx1"/>
                          </a:solidFill>
                          <a:effectLst/>
                          <a:latin typeface="Arial" pitchFamily="34" charset="0"/>
                        </a:rPr>
                        <a:t>Рекомбинантный белок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500" b="0" i="0" u="none" strike="noStrike" cap="none" normalizeH="0" baseline="0" smtClean="0">
                          <a:ln>
                            <a:noFill/>
                          </a:ln>
                          <a:solidFill>
                            <a:schemeClr val="tx1"/>
                          </a:solidFill>
                          <a:effectLst/>
                          <a:latin typeface="Arial" pitchFamily="34" charset="0"/>
                        </a:rPr>
                        <a:t>Показания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500" b="0" i="0" u="none" strike="noStrike" cap="none" normalizeH="0" baseline="0" smtClean="0">
                          <a:ln>
                            <a:noFill/>
                          </a:ln>
                          <a:solidFill>
                            <a:schemeClr val="tx1"/>
                          </a:solidFill>
                          <a:effectLst/>
                          <a:latin typeface="Arial" pitchFamily="34" charset="0"/>
                        </a:rPr>
                        <a:t>Иммуногенность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500" b="0" i="0" u="none" strike="noStrike" cap="none" normalizeH="0" baseline="0" smtClean="0">
                          <a:ln>
                            <a:noFill/>
                          </a:ln>
                          <a:solidFill>
                            <a:schemeClr val="tx1"/>
                          </a:solidFill>
                          <a:effectLst/>
                          <a:latin typeface="Arial" pitchFamily="34" charset="0"/>
                        </a:rPr>
                        <a:t>Инсулин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500" b="0" i="0" u="none" strike="noStrike" cap="none" normalizeH="0" baseline="0" smtClean="0">
                          <a:ln>
                            <a:noFill/>
                          </a:ln>
                          <a:solidFill>
                            <a:schemeClr val="tx1"/>
                          </a:solidFill>
                          <a:effectLst/>
                          <a:latin typeface="Arial" pitchFamily="34" charset="0"/>
                        </a:rPr>
                        <a:t>Диабет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Arial" pitchFamily="34" charset="0"/>
                        </a:rPr>
                        <a:t>~44% </a:t>
                      </a:r>
                      <a:r>
                        <a:rPr kumimoji="0" lang="ru-RU" sz="1500" b="0" i="0" u="none" strike="noStrike" cap="none" normalizeH="0" baseline="0" smtClean="0">
                          <a:ln>
                            <a:noFill/>
                          </a:ln>
                          <a:solidFill>
                            <a:schemeClr val="tx1"/>
                          </a:solidFill>
                          <a:effectLst/>
                          <a:latin typeface="Arial" pitchFamily="34" charset="0"/>
                        </a:rPr>
                        <a:t>пациентов (5% </a:t>
                      </a:r>
                      <a:r>
                        <a:rPr kumimoji="0" lang="en-US" sz="1500" b="0" i="0" u="none" strike="noStrike" cap="none" normalizeH="0" baseline="0" smtClean="0">
                          <a:ln>
                            <a:noFill/>
                          </a:ln>
                          <a:solidFill>
                            <a:schemeClr val="tx1"/>
                          </a:solidFill>
                          <a:effectLst/>
                          <a:latin typeface="Arial" pitchFamily="34" charset="0"/>
                        </a:rPr>
                        <a:t>IgE</a:t>
                      </a:r>
                      <a:r>
                        <a:rPr kumimoji="0" lang="ru-RU" sz="15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500" b="0" i="0" u="none" strike="noStrike" cap="none" normalizeH="0" baseline="0" smtClean="0">
                          <a:ln>
                            <a:noFill/>
                          </a:ln>
                          <a:solidFill>
                            <a:schemeClr val="tx1"/>
                          </a:solidFill>
                          <a:effectLst/>
                          <a:latin typeface="Arial" pitchFamily="34" charset="0"/>
                        </a:rPr>
                        <a:t>Гормон роста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500" b="0" i="0" u="none" strike="noStrike" cap="none" normalizeH="0" baseline="0" smtClean="0">
                          <a:ln>
                            <a:noFill/>
                          </a:ln>
                          <a:solidFill>
                            <a:schemeClr val="tx1"/>
                          </a:solidFill>
                          <a:effectLst/>
                          <a:latin typeface="Arial" pitchFamily="34" charset="0"/>
                        </a:rPr>
                        <a:t>ГР-дефицит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500" b="0" i="0" u="none" strike="noStrike" cap="none" normalizeH="0" baseline="0" smtClean="0">
                          <a:ln>
                            <a:noFill/>
                          </a:ln>
                          <a:solidFill>
                            <a:schemeClr val="tx1"/>
                          </a:solidFill>
                          <a:effectLst/>
                          <a:latin typeface="Arial" pitchFamily="34" charset="0"/>
                        </a:rPr>
                        <a:t>3-16% пациентов</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500" b="0" i="0" u="none" strike="noStrike" cap="none" normalizeH="0" baseline="0" smtClean="0">
                          <a:ln>
                            <a:noFill/>
                          </a:ln>
                          <a:solidFill>
                            <a:schemeClr val="tx1"/>
                          </a:solidFill>
                          <a:effectLst/>
                          <a:latin typeface="Arial" pitchFamily="34" charset="0"/>
                        </a:rPr>
                        <a:t>ЭПО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500" b="0" i="0" u="none" strike="noStrike" cap="none" normalizeH="0" baseline="0" smtClean="0">
                          <a:ln>
                            <a:noFill/>
                          </a:ln>
                          <a:solidFill>
                            <a:schemeClr val="tx1"/>
                          </a:solidFill>
                          <a:effectLst/>
                          <a:latin typeface="Arial" pitchFamily="34" charset="0"/>
                        </a:rPr>
                        <a:t>Анемия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500" b="0" i="0" u="none" strike="noStrike" cap="none" normalizeH="0" baseline="0" smtClean="0">
                          <a:ln>
                            <a:noFill/>
                          </a:ln>
                          <a:solidFill>
                            <a:schemeClr val="tx1"/>
                          </a:solidFill>
                          <a:effectLst/>
                          <a:latin typeface="Arial" pitchFamily="34" charset="0"/>
                        </a:rPr>
                        <a:t>1</a:t>
                      </a:r>
                      <a:r>
                        <a:rPr kumimoji="0" lang="en-US" sz="1500" b="0" i="0" u="none" strike="noStrike" cap="none" normalizeH="0" baseline="0" smtClean="0">
                          <a:ln>
                            <a:noFill/>
                          </a:ln>
                          <a:solidFill>
                            <a:schemeClr val="tx1"/>
                          </a:solidFill>
                          <a:effectLst/>
                          <a:latin typeface="Arial" pitchFamily="34" charset="0"/>
                        </a:rPr>
                        <a:t>:10</a:t>
                      </a:r>
                      <a:r>
                        <a:rPr kumimoji="0" lang="ru-RU" sz="1500" b="0" i="0" u="none" strike="noStrike" cap="none" normalizeH="0" baseline="0" smtClean="0">
                          <a:ln>
                            <a:noFill/>
                          </a:ln>
                          <a:solidFill>
                            <a:schemeClr val="tx1"/>
                          </a:solidFill>
                          <a:effectLst/>
                          <a:latin typeface="Arial" pitchFamily="34" charset="0"/>
                        </a:rPr>
                        <a:t> </a:t>
                      </a:r>
                      <a:r>
                        <a:rPr kumimoji="0" lang="en-US" sz="1500" b="0" i="0" u="none" strike="noStrike" cap="none" normalizeH="0" baseline="0" smtClean="0">
                          <a:ln>
                            <a:noFill/>
                          </a:ln>
                          <a:solidFill>
                            <a:schemeClr val="tx1"/>
                          </a:solidFill>
                          <a:effectLst/>
                          <a:latin typeface="Arial" pitchFamily="34" charset="0"/>
                        </a:rPr>
                        <a:t>000 </a:t>
                      </a:r>
                      <a:r>
                        <a:rPr kumimoji="0" lang="ru-RU" sz="1500" b="0" i="0" u="none" strike="noStrike" cap="none" normalizeH="0" baseline="0" smtClean="0">
                          <a:ln>
                            <a:noFill/>
                          </a:ln>
                          <a:solidFill>
                            <a:schemeClr val="tx1"/>
                          </a:solidFill>
                          <a:effectLst/>
                          <a:latin typeface="Arial" pitchFamily="34" charset="0"/>
                        </a:rPr>
                        <a:t>пациентов</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500" b="0" i="0" u="none" strike="noStrike" cap="none" normalizeH="0" baseline="0" smtClean="0">
                          <a:ln>
                            <a:noFill/>
                          </a:ln>
                          <a:solidFill>
                            <a:schemeClr val="tx1"/>
                          </a:solidFill>
                          <a:effectLst/>
                          <a:latin typeface="Arial" pitchFamily="34" charset="0"/>
                        </a:rPr>
                        <a:t>Фактор </a:t>
                      </a:r>
                      <a:r>
                        <a:rPr kumimoji="0" lang="en-US" sz="1500" b="0" i="0" u="none" strike="noStrike" cap="none" normalizeH="0" baseline="0" smtClean="0">
                          <a:ln>
                            <a:noFill/>
                          </a:ln>
                          <a:solidFill>
                            <a:schemeClr val="tx1"/>
                          </a:solidFill>
                          <a:effectLst/>
                          <a:latin typeface="Arial" pitchFamily="34" charset="0"/>
                        </a:rPr>
                        <a:t>VIII</a:t>
                      </a:r>
                      <a:endParaRPr kumimoji="0" lang="ru-RU" sz="15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500" b="0" i="0" u="none" strike="noStrike" cap="none" normalizeH="0" baseline="0" smtClean="0">
                          <a:ln>
                            <a:noFill/>
                          </a:ln>
                          <a:solidFill>
                            <a:schemeClr val="tx1"/>
                          </a:solidFill>
                          <a:effectLst/>
                          <a:latin typeface="Arial" pitchFamily="34" charset="0"/>
                        </a:rPr>
                        <a:t>Гемофилия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Arial" pitchFamily="34" charset="0"/>
                        </a:rPr>
                        <a:t>~35% </a:t>
                      </a:r>
                      <a:r>
                        <a:rPr kumimoji="0" lang="ru-RU" sz="1500" b="0" i="0" u="none" strike="noStrike" cap="none" normalizeH="0" baseline="0" smtClean="0">
                          <a:ln>
                            <a:noFill/>
                          </a:ln>
                          <a:solidFill>
                            <a:schemeClr val="tx1"/>
                          </a:solidFill>
                          <a:effectLst/>
                          <a:latin typeface="Arial" pitchFamily="34" charset="0"/>
                        </a:rPr>
                        <a:t>пациентов</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Arial" pitchFamily="34" charset="0"/>
                        </a:rPr>
                        <a:t>IFN-</a:t>
                      </a:r>
                      <a:r>
                        <a:rPr kumimoji="0" lang="en-US" sz="1500" b="0" i="0" u="none" strike="noStrike" cap="none" normalizeH="0" baseline="0" smtClean="0">
                          <a:ln>
                            <a:noFill/>
                          </a:ln>
                          <a:solidFill>
                            <a:schemeClr val="tx1"/>
                          </a:solidFill>
                          <a:effectLst/>
                          <a:latin typeface="Arial" pitchFamily="34" charset="0"/>
                          <a:sym typeface="Symbol" pitchFamily="18" charset="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500" b="0" i="0" u="none" strike="noStrike" cap="none" normalizeH="0" baseline="0" smtClean="0">
                          <a:ln>
                            <a:noFill/>
                          </a:ln>
                          <a:solidFill>
                            <a:schemeClr val="tx1"/>
                          </a:solidFill>
                          <a:effectLst/>
                          <a:latin typeface="Arial" pitchFamily="34" charset="0"/>
                        </a:rPr>
                        <a:t>Гепатит и др.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Arial" pitchFamily="34" charset="0"/>
                        </a:rPr>
                        <a:t>~25% </a:t>
                      </a:r>
                      <a:r>
                        <a:rPr kumimoji="0" lang="ru-RU" sz="1500" b="0" i="0" u="none" strike="noStrike" cap="none" normalizeH="0" baseline="0" smtClean="0">
                          <a:ln>
                            <a:noFill/>
                          </a:ln>
                          <a:solidFill>
                            <a:schemeClr val="tx1"/>
                          </a:solidFill>
                          <a:effectLst/>
                          <a:latin typeface="Arial" pitchFamily="34" charset="0"/>
                        </a:rPr>
                        <a:t>пациентов</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Arial" pitchFamily="34" charset="0"/>
                        </a:rPr>
                        <a:t>IL-2</a:t>
                      </a:r>
                      <a:endParaRPr kumimoji="0" lang="ru-RU" sz="15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500" b="0" i="0" u="none" strike="noStrike" cap="none" normalizeH="0" baseline="0" smtClean="0">
                          <a:ln>
                            <a:noFill/>
                          </a:ln>
                          <a:solidFill>
                            <a:schemeClr val="tx1"/>
                          </a:solidFill>
                          <a:effectLst/>
                          <a:latin typeface="Arial" pitchFamily="34" charset="0"/>
                        </a:rPr>
                        <a:t>Некоторые опухоли</a:t>
                      </a:r>
                      <a:endParaRPr kumimoji="0" lang="ru-RU"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1500" b="0" i="0" u="none" strike="noStrike" cap="none" normalizeH="0" baseline="0" smtClean="0">
                          <a:ln>
                            <a:noFill/>
                          </a:ln>
                          <a:solidFill>
                            <a:schemeClr val="tx1"/>
                          </a:solidFill>
                          <a:effectLst/>
                          <a:latin typeface="Arial" pitchFamily="34" charset="0"/>
                        </a:rPr>
                        <a:t>20-100% пациентов</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0628" name="Text Box 36"/>
          <p:cNvSpPr txBox="1">
            <a:spLocks noChangeArrowheads="1"/>
          </p:cNvSpPr>
          <p:nvPr/>
        </p:nvSpPr>
        <p:spPr bwMode="auto">
          <a:xfrm>
            <a:off x="285750" y="496888"/>
            <a:ext cx="8358188" cy="1446212"/>
          </a:xfrm>
          <a:prstGeom prst="rect">
            <a:avLst/>
          </a:prstGeom>
          <a:noFill/>
          <a:ln w="9525">
            <a:noFill/>
            <a:miter lim="800000"/>
            <a:headEnd/>
            <a:tailEnd/>
          </a:ln>
        </p:spPr>
        <p:txBody>
          <a:bodyPr>
            <a:spAutoFit/>
          </a:bodyPr>
          <a:lstStyle/>
          <a:p>
            <a:pPr algn="ctr"/>
            <a:r>
              <a:rPr lang="ru-RU" sz="3200" b="1">
                <a:latin typeface="Calibri" pitchFamily="34" charset="0"/>
                <a:ea typeface="MS PGothic" pitchFamily="34" charset="-128"/>
              </a:rPr>
              <a:t>Иммуногенность рекомбинантных терапевтических  белков</a:t>
            </a:r>
            <a:endParaRPr lang="en-US" sz="3200" b="1">
              <a:latin typeface="Calibri" pitchFamily="34" charset="0"/>
              <a:ea typeface="MS PGothic" pitchFamily="34" charset="-128"/>
            </a:endParaRPr>
          </a:p>
          <a:p>
            <a:pPr algn="ctr"/>
            <a:r>
              <a:rPr lang="ru-RU">
                <a:latin typeface="Calibri" pitchFamily="34" charset="0"/>
                <a:ea typeface="MS PGothic" pitchFamily="34" charset="-128"/>
              </a:rPr>
              <a:t> </a:t>
            </a:r>
            <a:r>
              <a:rPr lang="ru-RU" sz="1600" i="1">
                <a:latin typeface="Calibri" pitchFamily="34" charset="0"/>
                <a:ea typeface="MS PGothic" pitchFamily="34" charset="-128"/>
              </a:rPr>
              <a:t>(</a:t>
            </a:r>
            <a:r>
              <a:rPr lang="en-US" sz="1600" i="1">
                <a:latin typeface="Calibri" pitchFamily="34" charset="0"/>
                <a:ea typeface="MS PGothic" pitchFamily="34" charset="-128"/>
              </a:rPr>
              <a:t>H.Schellekens, 2002</a:t>
            </a:r>
            <a:r>
              <a:rPr lang="ru-RU" sz="1600" i="1">
                <a:latin typeface="Calibri" pitchFamily="34" charset="0"/>
                <a:ea typeface="MS PGothic" pitchFamily="34" charset="-128"/>
              </a:rPr>
              <a:t>)</a:t>
            </a:r>
            <a:endParaRPr lang="ru-RU" i="1">
              <a:latin typeface="Calibri" pitchFamily="34" charset="0"/>
              <a:ea typeface="MS PGothic"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
          <p:cNvSpPr>
            <a:spLocks noGrp="1"/>
          </p:cNvSpPr>
          <p:nvPr>
            <p:ph type="title"/>
          </p:nvPr>
        </p:nvSpPr>
        <p:spPr>
          <a:xfrm>
            <a:off x="0" y="44450"/>
            <a:ext cx="9144000" cy="601663"/>
          </a:xfrm>
        </p:spPr>
        <p:txBody>
          <a:bodyPr lIns="0" tIns="0" rIns="0" bIns="0"/>
          <a:lstStyle/>
          <a:p>
            <a:pPr eaLnBrk="1"/>
            <a:r>
              <a:rPr lang="ru-RU" b="1" smtClean="0">
                <a:solidFill>
                  <a:srgbClr val="098ED1"/>
                </a:solidFill>
                <a:latin typeface="Microsoft Sans Serif" pitchFamily="34" charset="0"/>
                <a:ea typeface="ヒラギノ角ゴ Pro W3"/>
                <a:cs typeface="Microsoft Sans Serif" pitchFamily="34" charset="0"/>
                <a:sym typeface="Calibri" pitchFamily="34" charset="0"/>
              </a:rPr>
              <a:t>Последствия иммуногенности</a:t>
            </a:r>
            <a:endParaRPr lang="de-DE" b="1" smtClean="0">
              <a:solidFill>
                <a:srgbClr val="098ED1"/>
              </a:solidFill>
              <a:latin typeface="Microsoft Sans Serif" pitchFamily="34" charset="0"/>
              <a:ea typeface="ヒラギノ角ゴ Pro W3"/>
              <a:cs typeface="Microsoft Sans Serif" pitchFamily="34" charset="0"/>
            </a:endParaRPr>
          </a:p>
        </p:txBody>
      </p:sp>
      <p:sp>
        <p:nvSpPr>
          <p:cNvPr id="111619" name="AutoShape 3"/>
          <p:cNvSpPr>
            <a:spLocks/>
          </p:cNvSpPr>
          <p:nvPr/>
        </p:nvSpPr>
        <p:spPr bwMode="auto">
          <a:xfrm>
            <a:off x="5795963" y="6580188"/>
            <a:ext cx="3333750" cy="268287"/>
          </a:xfrm>
          <a:custGeom>
            <a:avLst/>
            <a:gdLst>
              <a:gd name="T0" fmla="*/ 257265935 w 21600"/>
              <a:gd name="T1" fmla="*/ 1666162 h 21600"/>
              <a:gd name="T2" fmla="*/ 257265935 w 21600"/>
              <a:gd name="T3" fmla="*/ 1666162 h 21600"/>
              <a:gd name="T4" fmla="*/ 257265935 w 21600"/>
              <a:gd name="T5" fmla="*/ 1666162 h 21600"/>
              <a:gd name="T6" fmla="*/ 257265935 w 21600"/>
              <a:gd name="T7" fmla="*/ 166616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miter lim="800000"/>
            <a:headEnd/>
            <a:tailEnd/>
          </a:ln>
        </p:spPr>
        <p:txBody>
          <a:bodyPr lIns="45719" tIns="45719" rIns="45719" bIns="45719"/>
          <a:lstStyle/>
          <a:p>
            <a:pPr algn="r" defTabSz="457200" hangingPunct="0"/>
            <a:r>
              <a:rPr lang="de-DE" sz="1100">
                <a:solidFill>
                  <a:srgbClr val="000000"/>
                </a:solidFill>
                <a:latin typeface="Microsoft Sans Serif" pitchFamily="34" charset="0"/>
                <a:cs typeface="Microsoft Sans Serif" pitchFamily="34" charset="0"/>
                <a:sym typeface="Calibri" pitchFamily="34" charset="0"/>
              </a:rPr>
              <a:t>Schellekens H. </a:t>
            </a:r>
            <a:r>
              <a:rPr lang="de-DE" sz="1100" i="1">
                <a:solidFill>
                  <a:srgbClr val="000000"/>
                </a:solidFill>
                <a:latin typeface="Microsoft Sans Serif" pitchFamily="34" charset="0"/>
                <a:cs typeface="Microsoft Sans Serif" pitchFamily="34" charset="0"/>
                <a:sym typeface="Calibri" pitchFamily="34" charset="0"/>
              </a:rPr>
              <a:t>Nat Rev Drug Discov</a:t>
            </a:r>
            <a:r>
              <a:rPr lang="de-DE" sz="1100">
                <a:solidFill>
                  <a:srgbClr val="000000"/>
                </a:solidFill>
                <a:latin typeface="Microsoft Sans Serif" pitchFamily="34" charset="0"/>
                <a:cs typeface="Microsoft Sans Serif" pitchFamily="34" charset="0"/>
                <a:sym typeface="Calibri" pitchFamily="34" charset="0"/>
              </a:rPr>
              <a:t> 2002;1:457</a:t>
            </a:r>
            <a:endParaRPr lang="de-DE" sz="1100">
              <a:solidFill>
                <a:srgbClr val="000000"/>
              </a:solidFill>
              <a:latin typeface="Microsoft Sans Serif" pitchFamily="34" charset="0"/>
              <a:cs typeface="Microsoft Sans Serif" pitchFamily="34" charset="0"/>
              <a:sym typeface="Arial" pitchFamily="34" charset="0"/>
            </a:endParaRPr>
          </a:p>
        </p:txBody>
      </p:sp>
      <p:sp>
        <p:nvSpPr>
          <p:cNvPr id="111620" name="AutoShape 4"/>
          <p:cNvSpPr>
            <a:spLocks/>
          </p:cNvSpPr>
          <p:nvPr/>
        </p:nvSpPr>
        <p:spPr bwMode="auto">
          <a:xfrm>
            <a:off x="4505325" y="2611438"/>
            <a:ext cx="414338" cy="563562"/>
          </a:xfrm>
          <a:custGeom>
            <a:avLst/>
            <a:gdLst>
              <a:gd name="T0" fmla="*/ 3973981 w 21600"/>
              <a:gd name="T1" fmla="*/ 7351902 h 21600"/>
              <a:gd name="T2" fmla="*/ 3973981 w 21600"/>
              <a:gd name="T3" fmla="*/ 7351902 h 21600"/>
              <a:gd name="T4" fmla="*/ 3973981 w 21600"/>
              <a:gd name="T5" fmla="*/ 7351902 h 21600"/>
              <a:gd name="T6" fmla="*/ 3973981 w 21600"/>
              <a:gd name="T7" fmla="*/ 73519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3975"/>
                </a:moveTo>
                <a:lnTo>
                  <a:pt x="5399" y="13975"/>
                </a:lnTo>
                <a:lnTo>
                  <a:pt x="5399" y="0"/>
                </a:lnTo>
                <a:lnTo>
                  <a:pt x="16200" y="0"/>
                </a:lnTo>
                <a:lnTo>
                  <a:pt x="16200" y="13975"/>
                </a:lnTo>
                <a:lnTo>
                  <a:pt x="21600" y="13975"/>
                </a:lnTo>
                <a:lnTo>
                  <a:pt x="10800" y="21599"/>
                </a:lnTo>
                <a:close/>
              </a:path>
            </a:pathLst>
          </a:custGeom>
          <a:solidFill>
            <a:srgbClr val="F58123"/>
          </a:solidFill>
          <a:ln w="9525">
            <a:noFill/>
            <a:round/>
            <a:headEnd/>
            <a:tailEnd/>
          </a:ln>
        </p:spPr>
        <p:txBody>
          <a:bodyPr lIns="0" tIns="0" rIns="0" bIns="0" anchor="ctr"/>
          <a:lstStyle/>
          <a:p>
            <a:endParaRPr lang="ru-RU"/>
          </a:p>
        </p:txBody>
      </p:sp>
      <p:pic>
        <p:nvPicPr>
          <p:cNvPr id="111621" name="Picture 5" descr="image37.png"/>
          <p:cNvPicPr>
            <a:picLocks noChangeAspect="1"/>
          </p:cNvPicPr>
          <p:nvPr/>
        </p:nvPicPr>
        <p:blipFill>
          <a:blip r:embed="rId3" cstate="print"/>
          <a:srcRect/>
          <a:stretch>
            <a:fillRect/>
          </a:stretch>
        </p:blipFill>
        <p:spPr bwMode="auto">
          <a:xfrm rot="901306">
            <a:off x="3549650" y="4130675"/>
            <a:ext cx="446088" cy="585788"/>
          </a:xfrm>
          <a:prstGeom prst="rect">
            <a:avLst/>
          </a:prstGeom>
          <a:noFill/>
          <a:ln w="9525">
            <a:noFill/>
            <a:miter lim="800000"/>
            <a:headEnd/>
            <a:tailEnd/>
          </a:ln>
        </p:spPr>
      </p:pic>
      <p:pic>
        <p:nvPicPr>
          <p:cNvPr id="111622" name="Picture 6" descr="image38.png"/>
          <p:cNvPicPr>
            <a:picLocks noChangeAspect="1"/>
          </p:cNvPicPr>
          <p:nvPr/>
        </p:nvPicPr>
        <p:blipFill>
          <a:blip r:embed="rId4" cstate="print"/>
          <a:srcRect/>
          <a:stretch>
            <a:fillRect/>
          </a:stretch>
        </p:blipFill>
        <p:spPr bwMode="auto">
          <a:xfrm>
            <a:off x="2886075" y="1701800"/>
            <a:ext cx="996950" cy="433388"/>
          </a:xfrm>
          <a:prstGeom prst="rect">
            <a:avLst/>
          </a:prstGeom>
          <a:noFill/>
          <a:ln w="9525">
            <a:noFill/>
            <a:miter lim="800000"/>
            <a:headEnd/>
            <a:tailEnd/>
          </a:ln>
        </p:spPr>
      </p:pic>
      <p:pic>
        <p:nvPicPr>
          <p:cNvPr id="111623" name="Picture 7" descr="image37.png"/>
          <p:cNvPicPr>
            <a:picLocks noChangeAspect="1"/>
          </p:cNvPicPr>
          <p:nvPr/>
        </p:nvPicPr>
        <p:blipFill>
          <a:blip r:embed="rId3" cstate="print"/>
          <a:srcRect/>
          <a:stretch>
            <a:fillRect/>
          </a:stretch>
        </p:blipFill>
        <p:spPr bwMode="auto">
          <a:xfrm rot="-1392810">
            <a:off x="5365750" y="4127500"/>
            <a:ext cx="446088" cy="585788"/>
          </a:xfrm>
          <a:prstGeom prst="rect">
            <a:avLst/>
          </a:prstGeom>
          <a:noFill/>
          <a:ln w="9525">
            <a:noFill/>
            <a:miter lim="800000"/>
            <a:headEnd/>
            <a:tailEnd/>
          </a:ln>
        </p:spPr>
      </p:pic>
      <p:pic>
        <p:nvPicPr>
          <p:cNvPr id="111624" name="Picture 8" descr="image37.png"/>
          <p:cNvPicPr>
            <a:picLocks noChangeAspect="1"/>
          </p:cNvPicPr>
          <p:nvPr/>
        </p:nvPicPr>
        <p:blipFill>
          <a:blip r:embed="rId3" cstate="print"/>
          <a:srcRect/>
          <a:stretch>
            <a:fillRect/>
          </a:stretch>
        </p:blipFill>
        <p:spPr bwMode="auto">
          <a:xfrm rot="2297593">
            <a:off x="1993900" y="4130675"/>
            <a:ext cx="446088" cy="585788"/>
          </a:xfrm>
          <a:prstGeom prst="rect">
            <a:avLst/>
          </a:prstGeom>
          <a:noFill/>
          <a:ln w="9525">
            <a:noFill/>
            <a:miter lim="800000"/>
            <a:headEnd/>
            <a:tailEnd/>
          </a:ln>
        </p:spPr>
      </p:pic>
      <p:pic>
        <p:nvPicPr>
          <p:cNvPr id="111625" name="Picture 9" descr="image39.png"/>
          <p:cNvPicPr>
            <a:picLocks noChangeAspect="1"/>
          </p:cNvPicPr>
          <p:nvPr/>
        </p:nvPicPr>
        <p:blipFill>
          <a:blip r:embed="rId5" cstate="print"/>
          <a:srcRect/>
          <a:stretch>
            <a:fillRect/>
          </a:stretch>
        </p:blipFill>
        <p:spPr bwMode="auto">
          <a:xfrm>
            <a:off x="1241425" y="1325563"/>
            <a:ext cx="1533525" cy="1171575"/>
          </a:xfrm>
          <a:prstGeom prst="rect">
            <a:avLst/>
          </a:prstGeom>
          <a:noFill/>
          <a:ln w="9525">
            <a:noFill/>
            <a:miter lim="800000"/>
            <a:headEnd/>
            <a:tailEnd/>
          </a:ln>
        </p:spPr>
      </p:pic>
      <p:pic>
        <p:nvPicPr>
          <p:cNvPr id="43018" name="Picture 10" descr="image40.jpg"/>
          <p:cNvPicPr>
            <a:picLocks noChangeAspect="1"/>
          </p:cNvPicPr>
          <p:nvPr/>
        </p:nvPicPr>
        <p:blipFill>
          <a:blip r:embed="rId6" cstate="print"/>
          <a:srcRect/>
          <a:stretch>
            <a:fillRect/>
          </a:stretch>
        </p:blipFill>
        <p:spPr bwMode="auto">
          <a:xfrm>
            <a:off x="4459288" y="3246438"/>
            <a:ext cx="1422400" cy="8001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43019" name="Picture 11" descr="infusion"/>
          <p:cNvPicPr>
            <a:picLocks noChangeAspect="1"/>
          </p:cNvPicPr>
          <p:nvPr/>
        </p:nvPicPr>
        <p:blipFill>
          <a:blip r:embed="rId7" cstate="print"/>
          <a:srcRect/>
          <a:stretch>
            <a:fillRect/>
          </a:stretch>
        </p:blipFill>
        <p:spPr bwMode="auto">
          <a:xfrm>
            <a:off x="4090988" y="1173163"/>
            <a:ext cx="1244600" cy="13716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111628" name="Picture 12" descr="image37.png"/>
          <p:cNvPicPr>
            <a:picLocks noChangeAspect="1"/>
          </p:cNvPicPr>
          <p:nvPr/>
        </p:nvPicPr>
        <p:blipFill>
          <a:blip r:embed="rId3" cstate="print"/>
          <a:srcRect/>
          <a:stretch>
            <a:fillRect/>
          </a:stretch>
        </p:blipFill>
        <p:spPr bwMode="auto">
          <a:xfrm rot="-2694489">
            <a:off x="6935788" y="4129088"/>
            <a:ext cx="447675" cy="587375"/>
          </a:xfrm>
          <a:prstGeom prst="rect">
            <a:avLst/>
          </a:prstGeom>
          <a:noFill/>
          <a:ln w="9525">
            <a:noFill/>
            <a:miter lim="800000"/>
            <a:headEnd/>
            <a:tailEnd/>
          </a:ln>
        </p:spPr>
      </p:pic>
      <p:sp>
        <p:nvSpPr>
          <p:cNvPr id="43021" name="AutoShape 13"/>
          <p:cNvSpPr>
            <a:spLocks/>
          </p:cNvSpPr>
          <p:nvPr/>
        </p:nvSpPr>
        <p:spPr bwMode="auto">
          <a:xfrm>
            <a:off x="2195513" y="3357563"/>
            <a:ext cx="2003425" cy="573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2700" dist="17961" dir="2700000" algn="ctr" rotWithShape="0">
              <a:srgbClr val="934D15">
                <a:alpha val="74997"/>
              </a:srgbClr>
            </a:outerShdw>
          </a:effectLst>
          <a:extLst>
            <a:ext uri="{909E8E84-426E-40DD-AFC4-6F175D3DCCD1}"/>
            <a:ext uri="{91240B29-F687-4F45-9708-019B960494DF}"/>
          </a:extLst>
        </p:spPr>
        <p:txBody>
          <a:bodyPr lIns="0" tIns="0" rIns="0" bIns="0"/>
          <a:lstStyle/>
          <a:p>
            <a:pPr algn="r" fontAlgn="auto" hangingPunct="0">
              <a:spcBef>
                <a:spcPts val="900"/>
              </a:spcBef>
              <a:spcAft>
                <a:spcPts val="0"/>
              </a:spcAft>
              <a:defRPr/>
            </a:pPr>
            <a:r>
              <a:rPr lang="ru-RU" sz="1600" dirty="0">
                <a:solidFill>
                  <a:srgbClr val="6D6E71"/>
                </a:solidFill>
                <a:latin typeface="Microsoft Sans Serif" pitchFamily="34" charset="0"/>
                <a:cs typeface="Microsoft Sans Serif" pitchFamily="34" charset="0"/>
                <a:sym typeface="Calibri" pitchFamily="34" charset="0"/>
              </a:rPr>
              <a:t>Индукция иммунного ответа</a:t>
            </a:r>
            <a:endParaRPr lang="de-DE" dirty="0">
              <a:solidFill>
                <a:srgbClr val="000000"/>
              </a:solidFill>
              <a:latin typeface="Microsoft Sans Serif" pitchFamily="34" charset="0"/>
              <a:cs typeface="Microsoft Sans Serif" pitchFamily="34" charset="0"/>
              <a:sym typeface="Arial" pitchFamily="34" charset="0"/>
            </a:endParaRPr>
          </a:p>
        </p:txBody>
      </p:sp>
      <p:grpSp>
        <p:nvGrpSpPr>
          <p:cNvPr id="2" name="Group 14"/>
          <p:cNvGrpSpPr>
            <a:grpSpLocks/>
          </p:cNvGrpSpPr>
          <p:nvPr/>
        </p:nvGrpSpPr>
        <p:grpSpPr bwMode="auto">
          <a:xfrm>
            <a:off x="2627784" y="4764088"/>
            <a:ext cx="2026791" cy="1387475"/>
            <a:chOff x="-61408" y="0"/>
            <a:chExt cx="2025700" cy="1389063"/>
          </a:xfrm>
          <a:effectLst>
            <a:outerShdw blurRad="50800" dist="38100" dir="2700000" algn="tl" rotWithShape="0">
              <a:prstClr val="black">
                <a:alpha val="40000"/>
              </a:prstClr>
            </a:outerShdw>
          </a:effectLst>
        </p:grpSpPr>
        <p:sp>
          <p:nvSpPr>
            <p:cNvPr id="43023" name="AutoShape 15"/>
            <p:cNvSpPr>
              <a:spLocks/>
            </p:cNvSpPr>
            <p:nvPr/>
          </p:nvSpPr>
          <p:spPr bwMode="auto">
            <a:xfrm>
              <a:off x="-61408" y="0"/>
              <a:ext cx="1938105" cy="1389063"/>
            </a:xfrm>
            <a:prstGeom prst="roundRect">
              <a:avLst>
                <a:gd name="adj" fmla="val 16667"/>
              </a:avLst>
            </a:prstGeom>
            <a:solidFill>
              <a:srgbClr val="F58123"/>
            </a:solidFill>
            <a:ln w="9525" cap="flat" cmpd="sng">
              <a:solidFill>
                <a:srgbClr val="6D6E71"/>
              </a:solidFill>
              <a:prstDash val="solid"/>
              <a:round/>
              <a:headEnd/>
              <a:tailEnd/>
            </a:ln>
            <a:effectLst/>
            <a:extLst>
              <a:ext uri="{AF507438-7753-43E0-B8FC-AC1667EBCBE1}"/>
            </a:extLst>
          </p:spPr>
          <p:txBody>
            <a:bodyPr lIns="0" tIns="0" rIns="0" bIns="0" anchor="ctr"/>
            <a:lstStyle/>
            <a:p>
              <a:pPr algn="ctr" fontAlgn="auto" hangingPunct="0">
                <a:spcBef>
                  <a:spcPts val="0"/>
                </a:spcBef>
                <a:spcAft>
                  <a:spcPts val="0"/>
                </a:spcAft>
                <a:defRPr/>
              </a:pPr>
              <a:endParaRPr lang="de-DE">
                <a:solidFill>
                  <a:srgbClr val="6D6E71"/>
                </a:solidFill>
                <a:latin typeface="Microsoft Sans Serif"/>
                <a:cs typeface="Microsoft Sans Serif"/>
                <a:sym typeface="Arial" charset="0"/>
              </a:endParaRPr>
            </a:p>
          </p:txBody>
        </p:sp>
        <p:sp>
          <p:nvSpPr>
            <p:cNvPr id="43024" name="AutoShape 16"/>
            <p:cNvSpPr>
              <a:spLocks/>
            </p:cNvSpPr>
            <p:nvPr/>
          </p:nvSpPr>
          <p:spPr bwMode="auto">
            <a:xfrm>
              <a:off x="-61408" y="249373"/>
              <a:ext cx="2025700" cy="9550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ext uri="{91240B29-F687-4F45-9708-019B960494DF}"/>
              <a:ext uri="{AF507438-7753-43E0-B8FC-AC1667EBCBE1}"/>
            </a:extLst>
          </p:spPr>
          <p:txBody>
            <a:bodyPr lIns="0" tIns="0" rIns="0" bIns="0" anchor="ctr"/>
            <a:lstStyle/>
            <a:p>
              <a:pPr algn="ctr" fontAlgn="auto" hangingPunct="0">
                <a:spcBef>
                  <a:spcPts val="0"/>
                </a:spcBef>
                <a:spcAft>
                  <a:spcPts val="0"/>
                </a:spcAft>
                <a:defRPr/>
              </a:pPr>
              <a:r>
                <a:rPr lang="ru-RU" sz="1400" dirty="0">
                  <a:solidFill>
                    <a:srgbClr val="FFFFFF"/>
                  </a:solidFill>
                  <a:latin typeface="Microsoft Sans Serif"/>
                  <a:cs typeface="Microsoft Sans Serif"/>
                  <a:sym typeface="Calibri" charset="0"/>
                </a:rPr>
                <a:t>Нейтрализация эндогенных БАВ (</a:t>
              </a:r>
              <a:r>
                <a:rPr lang="de-DE" sz="1400" dirty="0">
                  <a:solidFill>
                    <a:srgbClr val="FFFFFF"/>
                  </a:solidFill>
                  <a:latin typeface="Microsoft Sans Serif"/>
                  <a:cs typeface="Microsoft Sans Serif"/>
                  <a:sym typeface="Calibri" charset="0"/>
                </a:rPr>
                <a:t>F VIII</a:t>
              </a:r>
              <a:r>
                <a:rPr lang="ru-RU" sz="1400" dirty="0">
                  <a:solidFill>
                    <a:srgbClr val="FFFFFF"/>
                  </a:solidFill>
                  <a:latin typeface="Microsoft Sans Serif"/>
                  <a:cs typeface="Microsoft Sans Serif"/>
                  <a:sym typeface="Calibri" charset="0"/>
                </a:rPr>
                <a:t>)</a:t>
              </a:r>
              <a:endParaRPr lang="de-DE" dirty="0">
                <a:solidFill>
                  <a:srgbClr val="000000"/>
                </a:solidFill>
                <a:latin typeface="Microsoft Sans Serif"/>
                <a:cs typeface="Microsoft Sans Serif"/>
                <a:sym typeface="Arial" charset="0"/>
              </a:endParaRPr>
            </a:p>
          </p:txBody>
        </p:sp>
      </p:grpSp>
      <p:grpSp>
        <p:nvGrpSpPr>
          <p:cNvPr id="3" name="Group 17"/>
          <p:cNvGrpSpPr>
            <a:grpSpLocks/>
          </p:cNvGrpSpPr>
          <p:nvPr/>
        </p:nvGrpSpPr>
        <p:grpSpPr bwMode="auto">
          <a:xfrm>
            <a:off x="4794250" y="4748213"/>
            <a:ext cx="1814513" cy="1387475"/>
            <a:chOff x="0" y="0"/>
            <a:chExt cx="1814514" cy="1389063"/>
          </a:xfrm>
          <a:effectLst>
            <a:outerShdw blurRad="50800" dist="38100" dir="2700000" algn="tl" rotWithShape="0">
              <a:prstClr val="black">
                <a:alpha val="40000"/>
              </a:prstClr>
            </a:outerShdw>
          </a:effectLst>
        </p:grpSpPr>
        <p:sp>
          <p:nvSpPr>
            <p:cNvPr id="43026" name="AutoShape 18"/>
            <p:cNvSpPr>
              <a:spLocks/>
            </p:cNvSpPr>
            <p:nvPr/>
          </p:nvSpPr>
          <p:spPr bwMode="auto">
            <a:xfrm>
              <a:off x="0" y="0"/>
              <a:ext cx="1814514" cy="1389063"/>
            </a:xfrm>
            <a:prstGeom prst="roundRect">
              <a:avLst>
                <a:gd name="adj" fmla="val 16667"/>
              </a:avLst>
            </a:prstGeom>
            <a:solidFill>
              <a:srgbClr val="F58123"/>
            </a:solidFill>
            <a:ln w="9525" cap="flat" cmpd="sng">
              <a:solidFill>
                <a:srgbClr val="6D6E71"/>
              </a:solidFill>
              <a:prstDash val="solid"/>
              <a:round/>
              <a:headEnd/>
              <a:tailEnd/>
            </a:ln>
            <a:effectLst/>
            <a:extLst>
              <a:ext uri="{AF507438-7753-43E0-B8FC-AC1667EBCBE1}"/>
            </a:extLst>
          </p:spPr>
          <p:txBody>
            <a:bodyPr lIns="0" tIns="0" rIns="0" bIns="0" anchor="ctr"/>
            <a:lstStyle/>
            <a:p>
              <a:pPr algn="ctr" defTabSz="457200" fontAlgn="auto" hangingPunct="0">
                <a:spcBef>
                  <a:spcPts val="0"/>
                </a:spcBef>
                <a:spcAft>
                  <a:spcPts val="0"/>
                </a:spcAft>
                <a:defRPr/>
              </a:pPr>
              <a:endParaRPr lang="de-DE">
                <a:solidFill>
                  <a:srgbClr val="6D6E71"/>
                </a:solidFill>
                <a:latin typeface="Microsoft Sans Serif"/>
                <a:cs typeface="Microsoft Sans Serif"/>
                <a:sym typeface="Arial" charset="0"/>
              </a:endParaRPr>
            </a:p>
          </p:txBody>
        </p:sp>
        <p:sp>
          <p:nvSpPr>
            <p:cNvPr id="43027" name="AutoShape 19"/>
            <p:cNvSpPr>
              <a:spLocks/>
            </p:cNvSpPr>
            <p:nvPr/>
          </p:nvSpPr>
          <p:spPr bwMode="auto">
            <a:xfrm>
              <a:off x="217042" y="432910"/>
              <a:ext cx="1380429" cy="5232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ext uri="{91240B29-F687-4F45-9708-019B960494DF}"/>
              <a:ext uri="{AF507438-7753-43E0-B8FC-AC1667EBCBE1}"/>
            </a:extLst>
          </p:spPr>
          <p:txBody>
            <a:bodyPr lIns="0" tIns="0" rIns="0" bIns="0" anchor="ctr"/>
            <a:lstStyle/>
            <a:p>
              <a:pPr algn="ctr" defTabSz="457200" fontAlgn="auto" hangingPunct="0">
                <a:spcBef>
                  <a:spcPts val="0"/>
                </a:spcBef>
                <a:spcAft>
                  <a:spcPts val="0"/>
                </a:spcAft>
                <a:defRPr/>
              </a:pPr>
              <a:r>
                <a:rPr lang="ru-RU" sz="1400" dirty="0">
                  <a:solidFill>
                    <a:srgbClr val="FFFFFF"/>
                  </a:solidFill>
                  <a:latin typeface="Microsoft Sans Serif"/>
                  <a:cs typeface="Microsoft Sans Serif"/>
                  <a:sym typeface="Calibri" charset="0"/>
                </a:rPr>
                <a:t>Изменение ФК</a:t>
              </a:r>
              <a:endParaRPr lang="de-DE" dirty="0">
                <a:solidFill>
                  <a:srgbClr val="000000"/>
                </a:solidFill>
                <a:latin typeface="Microsoft Sans Serif"/>
                <a:cs typeface="Microsoft Sans Serif"/>
                <a:sym typeface="Arial" charset="0"/>
              </a:endParaRPr>
            </a:p>
          </p:txBody>
        </p:sp>
      </p:grpSp>
      <p:grpSp>
        <p:nvGrpSpPr>
          <p:cNvPr id="4" name="Group 20"/>
          <p:cNvGrpSpPr>
            <a:grpSpLocks/>
          </p:cNvGrpSpPr>
          <p:nvPr/>
        </p:nvGrpSpPr>
        <p:grpSpPr bwMode="auto">
          <a:xfrm>
            <a:off x="6827838" y="4762500"/>
            <a:ext cx="1901825" cy="1393825"/>
            <a:chOff x="0" y="0"/>
            <a:chExt cx="1902852" cy="1393825"/>
          </a:xfrm>
          <a:effectLst>
            <a:outerShdw blurRad="50800" dist="38100" dir="2700000" algn="tl" rotWithShape="0">
              <a:prstClr val="black">
                <a:alpha val="40000"/>
              </a:prstClr>
            </a:outerShdw>
          </a:effectLst>
        </p:grpSpPr>
        <p:sp>
          <p:nvSpPr>
            <p:cNvPr id="43029" name="AutoShape 21"/>
            <p:cNvSpPr>
              <a:spLocks/>
            </p:cNvSpPr>
            <p:nvPr/>
          </p:nvSpPr>
          <p:spPr bwMode="auto">
            <a:xfrm>
              <a:off x="44170" y="0"/>
              <a:ext cx="1814513" cy="1393825"/>
            </a:xfrm>
            <a:prstGeom prst="roundRect">
              <a:avLst>
                <a:gd name="adj" fmla="val 16667"/>
              </a:avLst>
            </a:prstGeom>
            <a:solidFill>
              <a:srgbClr val="F58123"/>
            </a:solidFill>
            <a:ln w="9525" cap="flat" cmpd="sng">
              <a:solidFill>
                <a:srgbClr val="6D6E71"/>
              </a:solidFill>
              <a:prstDash val="solid"/>
              <a:round/>
              <a:headEnd/>
              <a:tailEnd/>
            </a:ln>
            <a:effectLst/>
            <a:extLst>
              <a:ext uri="{AF507438-7753-43E0-B8FC-AC1667EBCBE1}"/>
            </a:extLst>
          </p:spPr>
          <p:txBody>
            <a:bodyPr lIns="0" tIns="0" rIns="0" bIns="0" anchor="ctr"/>
            <a:lstStyle/>
            <a:p>
              <a:pPr algn="ctr" defTabSz="457200" fontAlgn="auto" hangingPunct="0">
                <a:spcBef>
                  <a:spcPts val="0"/>
                </a:spcBef>
                <a:spcAft>
                  <a:spcPts val="0"/>
                </a:spcAft>
                <a:defRPr/>
              </a:pPr>
              <a:endParaRPr lang="de-DE">
                <a:solidFill>
                  <a:srgbClr val="6D6E71"/>
                </a:solidFill>
                <a:latin typeface="Microsoft Sans Serif"/>
                <a:cs typeface="Microsoft Sans Serif"/>
                <a:sym typeface="Arial" charset="0"/>
              </a:endParaRPr>
            </a:p>
          </p:txBody>
        </p:sp>
        <p:sp>
          <p:nvSpPr>
            <p:cNvPr id="43030" name="AutoShape 22"/>
            <p:cNvSpPr>
              <a:spLocks/>
            </p:cNvSpPr>
            <p:nvPr/>
          </p:nvSpPr>
          <p:spPr bwMode="auto">
            <a:xfrm>
              <a:off x="0" y="3492"/>
              <a:ext cx="1902852" cy="13868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ext uri="{91240B29-F687-4F45-9708-019B960494DF}"/>
              <a:ext uri="{AF507438-7753-43E0-B8FC-AC1667EBCBE1}"/>
            </a:extLst>
          </p:spPr>
          <p:txBody>
            <a:bodyPr lIns="0" tIns="0" rIns="0" bIns="0" anchor="ctr"/>
            <a:lstStyle/>
            <a:p>
              <a:pPr algn="ctr" defTabSz="457200" fontAlgn="auto" hangingPunct="0">
                <a:spcBef>
                  <a:spcPts val="0"/>
                </a:spcBef>
                <a:spcAft>
                  <a:spcPts val="0"/>
                </a:spcAft>
                <a:defRPr/>
              </a:pPr>
              <a:r>
                <a:rPr lang="de-DE" sz="1400" dirty="0">
                  <a:solidFill>
                    <a:srgbClr val="FFFFFF"/>
                  </a:solidFill>
                  <a:latin typeface="Microsoft Sans Serif"/>
                  <a:cs typeface="Microsoft Sans Serif"/>
                  <a:sym typeface="Calibri" charset="0"/>
                </a:rPr>
                <a:t> </a:t>
              </a:r>
              <a:r>
                <a:rPr lang="ru-RU" sz="1400" dirty="0">
                  <a:solidFill>
                    <a:srgbClr val="FFFFFF"/>
                  </a:solidFill>
                  <a:latin typeface="Microsoft Sans Serif"/>
                  <a:cs typeface="Microsoft Sans Serif"/>
                  <a:sym typeface="Calibri" charset="0"/>
                </a:rPr>
                <a:t>Развитие НПР, гиперчувствительности</a:t>
              </a:r>
              <a:endParaRPr lang="de-DE" dirty="0">
                <a:solidFill>
                  <a:srgbClr val="000000"/>
                </a:solidFill>
                <a:latin typeface="Microsoft Sans Serif"/>
                <a:cs typeface="Microsoft Sans Serif"/>
                <a:sym typeface="Arial" charset="0"/>
              </a:endParaRPr>
            </a:p>
          </p:txBody>
        </p:sp>
      </p:grpSp>
      <p:grpSp>
        <p:nvGrpSpPr>
          <p:cNvPr id="5" name="Group 23"/>
          <p:cNvGrpSpPr>
            <a:grpSpLocks/>
          </p:cNvGrpSpPr>
          <p:nvPr/>
        </p:nvGrpSpPr>
        <p:grpSpPr bwMode="auto">
          <a:xfrm>
            <a:off x="606425" y="4757738"/>
            <a:ext cx="1814513" cy="1387475"/>
            <a:chOff x="0" y="0"/>
            <a:chExt cx="1814514" cy="1389063"/>
          </a:xfrm>
          <a:effectLst>
            <a:outerShdw blurRad="50800" dist="38100" dir="2700000" algn="tl" rotWithShape="0">
              <a:prstClr val="black">
                <a:alpha val="40000"/>
              </a:prstClr>
            </a:outerShdw>
          </a:effectLst>
        </p:grpSpPr>
        <p:sp>
          <p:nvSpPr>
            <p:cNvPr id="43032" name="AutoShape 24"/>
            <p:cNvSpPr>
              <a:spLocks/>
            </p:cNvSpPr>
            <p:nvPr/>
          </p:nvSpPr>
          <p:spPr bwMode="auto">
            <a:xfrm>
              <a:off x="0" y="0"/>
              <a:ext cx="1814514" cy="1389063"/>
            </a:xfrm>
            <a:prstGeom prst="roundRect">
              <a:avLst>
                <a:gd name="adj" fmla="val 16667"/>
              </a:avLst>
            </a:prstGeom>
            <a:solidFill>
              <a:srgbClr val="F58123"/>
            </a:solidFill>
            <a:ln w="9525" cap="flat" cmpd="sng">
              <a:solidFill>
                <a:srgbClr val="6D6E71"/>
              </a:solidFill>
              <a:prstDash val="solid"/>
              <a:round/>
              <a:headEnd/>
              <a:tailEnd/>
            </a:ln>
            <a:effectLst/>
            <a:extLst>
              <a:ext uri="{AF507438-7753-43E0-B8FC-AC1667EBCBE1}"/>
            </a:extLst>
          </p:spPr>
          <p:txBody>
            <a:bodyPr lIns="0" tIns="0" rIns="0" bIns="0" anchor="ctr"/>
            <a:lstStyle/>
            <a:p>
              <a:pPr algn="ctr" defTabSz="457200" fontAlgn="auto" hangingPunct="0">
                <a:spcBef>
                  <a:spcPts val="0"/>
                </a:spcBef>
                <a:spcAft>
                  <a:spcPts val="0"/>
                </a:spcAft>
                <a:defRPr/>
              </a:pPr>
              <a:endParaRPr lang="de-DE">
                <a:solidFill>
                  <a:srgbClr val="6D6E71"/>
                </a:solidFill>
                <a:latin typeface="Microsoft Sans Serif"/>
                <a:cs typeface="Microsoft Sans Serif"/>
                <a:sym typeface="Arial" charset="0"/>
              </a:endParaRPr>
            </a:p>
          </p:txBody>
        </p:sp>
        <p:sp>
          <p:nvSpPr>
            <p:cNvPr id="43033" name="AutoShape 25"/>
            <p:cNvSpPr>
              <a:spLocks/>
            </p:cNvSpPr>
            <p:nvPr/>
          </p:nvSpPr>
          <p:spPr bwMode="auto">
            <a:xfrm>
              <a:off x="524589" y="540861"/>
              <a:ext cx="765335" cy="307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ext uri="{91240B29-F687-4F45-9708-019B960494DF}"/>
              <a:ext uri="{AF507438-7753-43E0-B8FC-AC1667EBCBE1}"/>
            </a:extLst>
          </p:spPr>
          <p:txBody>
            <a:bodyPr lIns="0" tIns="0" rIns="0" bIns="0" anchor="ctr"/>
            <a:lstStyle/>
            <a:p>
              <a:pPr algn="ctr" defTabSz="457200" fontAlgn="auto" hangingPunct="0">
                <a:spcBef>
                  <a:spcPts val="0"/>
                </a:spcBef>
                <a:spcAft>
                  <a:spcPts val="0"/>
                </a:spcAft>
                <a:defRPr/>
              </a:pPr>
              <a:r>
                <a:rPr lang="ru-RU" sz="1400" dirty="0">
                  <a:solidFill>
                    <a:srgbClr val="FFFFFF"/>
                  </a:solidFill>
                  <a:latin typeface="Microsoft Sans Serif"/>
                  <a:cs typeface="Microsoft Sans Serif"/>
                  <a:sym typeface="Calibri" charset="0"/>
                </a:rPr>
                <a:t>Отсутствие эффекта</a:t>
              </a:r>
              <a:endParaRPr lang="de-DE" dirty="0">
                <a:solidFill>
                  <a:srgbClr val="000000"/>
                </a:solidFill>
                <a:latin typeface="Microsoft Sans Serif"/>
                <a:cs typeface="Microsoft Sans Serif"/>
                <a:sym typeface="Arial" charset="0"/>
              </a:endParaRPr>
            </a:p>
          </p:txBody>
        </p:sp>
      </p:grpSp>
      <p:sp>
        <p:nvSpPr>
          <p:cNvPr id="111634" name="Line 9"/>
          <p:cNvSpPr>
            <a:spLocks noChangeShapeType="1"/>
          </p:cNvSpPr>
          <p:nvPr/>
        </p:nvSpPr>
        <p:spPr bwMode="auto">
          <a:xfrm>
            <a:off x="0" y="765175"/>
            <a:ext cx="9144000" cy="7938"/>
          </a:xfrm>
          <a:prstGeom prst="line">
            <a:avLst/>
          </a:prstGeom>
          <a:noFill/>
          <a:ln w="57150">
            <a:solidFill>
              <a:srgbClr val="A6A6A6"/>
            </a:solidFill>
            <a:round/>
            <a:headEnd/>
            <a:tailEnd/>
          </a:ln>
        </p:spPr>
        <p:txBody>
          <a:bodyPr lIns="0" tIns="0" rIns="0" bIns="0"/>
          <a:lstStyle/>
          <a:p>
            <a:endParaRPr lang="ru-RU"/>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ru-RU" dirty="0" smtClean="0"/>
              <a:t>Последствия образования антител</a:t>
            </a:r>
            <a:endParaRPr lang="nl-NL" dirty="0"/>
          </a:p>
        </p:txBody>
      </p:sp>
      <p:sp>
        <p:nvSpPr>
          <p:cNvPr id="112643" name="Content Placeholder 3"/>
          <p:cNvSpPr>
            <a:spLocks noGrp="1"/>
          </p:cNvSpPr>
          <p:nvPr>
            <p:ph idx="1"/>
          </p:nvPr>
        </p:nvSpPr>
        <p:spPr/>
        <p:txBody>
          <a:bodyPr/>
          <a:lstStyle/>
          <a:p>
            <a:pPr eaLnBrk="1" hangingPunct="1">
              <a:lnSpc>
                <a:spcPct val="80000"/>
              </a:lnSpc>
            </a:pPr>
            <a:r>
              <a:rPr lang="ru-RU" sz="2700" smtClean="0">
                <a:solidFill>
                  <a:srgbClr val="FF0000"/>
                </a:solidFill>
              </a:rPr>
              <a:t>Потеря эффективности</a:t>
            </a:r>
            <a:endParaRPr lang="en-US" sz="2700" smtClean="0">
              <a:solidFill>
                <a:srgbClr val="FF0000"/>
              </a:solidFill>
            </a:endParaRPr>
          </a:p>
          <a:p>
            <a:pPr lvl="1" eaLnBrk="1" hangingPunct="1">
              <a:lnSpc>
                <a:spcPct val="80000"/>
              </a:lnSpc>
            </a:pPr>
            <a:r>
              <a:rPr lang="ru-RU" sz="2400" smtClean="0"/>
              <a:t>Интерферон-альфа </a:t>
            </a:r>
            <a:r>
              <a:rPr lang="en-US" sz="2400" smtClean="0"/>
              <a:t>2</a:t>
            </a:r>
          </a:p>
          <a:p>
            <a:pPr lvl="1" eaLnBrk="1" hangingPunct="1">
              <a:lnSpc>
                <a:spcPct val="80000"/>
              </a:lnSpc>
            </a:pPr>
            <a:r>
              <a:rPr lang="ru-RU" sz="2400" smtClean="0"/>
              <a:t>Интерферона-бета</a:t>
            </a:r>
            <a:endParaRPr lang="en-US" sz="2400" smtClean="0"/>
          </a:p>
          <a:p>
            <a:pPr lvl="1" eaLnBrk="1" hangingPunct="1">
              <a:lnSpc>
                <a:spcPct val="80000"/>
              </a:lnSpc>
            </a:pPr>
            <a:r>
              <a:rPr lang="ru-RU" sz="2400" smtClean="0"/>
              <a:t>Ингибиторы ФНО</a:t>
            </a:r>
            <a:endParaRPr lang="en-US" sz="2400" smtClean="0"/>
          </a:p>
          <a:p>
            <a:pPr lvl="1" eaLnBrk="1" hangingPunct="1">
              <a:lnSpc>
                <a:spcPct val="80000"/>
              </a:lnSpc>
            </a:pPr>
            <a:r>
              <a:rPr lang="ru-RU" sz="2400" smtClean="0"/>
              <a:t>Агалсидаза-бета</a:t>
            </a:r>
            <a:endParaRPr lang="en-US" sz="2400" smtClean="0"/>
          </a:p>
          <a:p>
            <a:pPr lvl="1" eaLnBrk="1" hangingPunct="1">
              <a:lnSpc>
                <a:spcPct val="80000"/>
              </a:lnSpc>
            </a:pPr>
            <a:r>
              <a:rPr lang="ru-RU" sz="2400" smtClean="0"/>
              <a:t>и многие другие</a:t>
            </a:r>
            <a:endParaRPr lang="en-US" sz="2400" smtClean="0"/>
          </a:p>
          <a:p>
            <a:pPr eaLnBrk="1" hangingPunct="1">
              <a:lnSpc>
                <a:spcPct val="80000"/>
              </a:lnSpc>
            </a:pPr>
            <a:r>
              <a:rPr lang="ru-RU" sz="2700" smtClean="0">
                <a:solidFill>
                  <a:srgbClr val="FF0000"/>
                </a:solidFill>
              </a:rPr>
              <a:t>Перекрестная нейтрализация эндогенных факторов</a:t>
            </a:r>
            <a:endParaRPr lang="en-US" sz="2700" smtClean="0">
              <a:solidFill>
                <a:srgbClr val="FF0000"/>
              </a:solidFill>
            </a:endParaRPr>
          </a:p>
          <a:p>
            <a:pPr lvl="1" eaLnBrk="1" hangingPunct="1">
              <a:lnSpc>
                <a:spcPct val="80000"/>
              </a:lnSpc>
            </a:pPr>
            <a:r>
              <a:rPr lang="ru-RU" sz="2400" smtClean="0"/>
              <a:t>Эритропоэтин (ЭПО)</a:t>
            </a:r>
            <a:endParaRPr lang="en-US" sz="2400" smtClean="0"/>
          </a:p>
          <a:p>
            <a:pPr lvl="1" eaLnBrk="1" hangingPunct="1">
              <a:lnSpc>
                <a:spcPct val="80000"/>
              </a:lnSpc>
            </a:pPr>
            <a:r>
              <a:rPr lang="ru-RU" sz="2400" smtClean="0"/>
              <a:t>Фактор роста и развития мегакариоцитов (ФРРМ)</a:t>
            </a:r>
            <a:endParaRPr lang="en-US" sz="2400" smtClean="0"/>
          </a:p>
          <a:p>
            <a:pPr eaLnBrk="1" hangingPunct="1">
              <a:lnSpc>
                <a:spcPct val="80000"/>
              </a:lnSpc>
            </a:pPr>
            <a:r>
              <a:rPr lang="ru-RU" sz="2700" smtClean="0">
                <a:solidFill>
                  <a:srgbClr val="FF0000"/>
                </a:solidFill>
              </a:rPr>
              <a:t>Анафилактические реакции</a:t>
            </a:r>
            <a:r>
              <a:rPr lang="en-US" sz="2700" smtClean="0">
                <a:solidFill>
                  <a:srgbClr val="FF0000"/>
                </a:solidFill>
              </a:rPr>
              <a:t>, </a:t>
            </a:r>
            <a:r>
              <a:rPr lang="ru-RU" sz="2700" smtClean="0">
                <a:solidFill>
                  <a:srgbClr val="FF0000"/>
                </a:solidFill>
              </a:rPr>
              <a:t>сывороточные реакции</a:t>
            </a:r>
            <a:endParaRPr lang="en-US" sz="2700" smtClean="0">
              <a:solidFill>
                <a:srgbClr val="FF0000"/>
              </a:solidFill>
            </a:endParaRPr>
          </a:p>
          <a:p>
            <a:pPr lvl="1" eaLnBrk="1" hangingPunct="1">
              <a:lnSpc>
                <a:spcPct val="80000"/>
              </a:lnSpc>
            </a:pPr>
            <a:r>
              <a:rPr lang="ru-RU" sz="2400" smtClean="0"/>
              <a:t>Моноклональные антитела</a:t>
            </a:r>
            <a:endParaRPr lang="nl-NL" sz="2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4733" name="Group 61"/>
          <p:cNvGraphicFramePr>
            <a:graphicFrameLocks noGrp="1"/>
          </p:cNvGraphicFramePr>
          <p:nvPr/>
        </p:nvGraphicFramePr>
        <p:xfrm>
          <a:off x="152400" y="981075"/>
          <a:ext cx="8812213" cy="4905375"/>
        </p:xfrm>
        <a:graphic>
          <a:graphicData uri="http://schemas.openxmlformats.org/drawingml/2006/table">
            <a:tbl>
              <a:tblPr/>
              <a:tblGrid>
                <a:gridCol w="1971675"/>
                <a:gridCol w="2160588"/>
                <a:gridCol w="2159000"/>
                <a:gridCol w="2520950"/>
              </a:tblGrid>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Метод анализа антител</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Препарат интерферона</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Снижение эффективности </a:t>
                      </a:r>
                      <a:r>
                        <a:rPr kumimoji="0" lang="en-US" sz="1200" b="0" i="0" u="none" strike="noStrike" cap="none" normalizeH="0" baseline="0" dirty="0" smtClean="0">
                          <a:ln>
                            <a:noFill/>
                          </a:ln>
                          <a:solidFill>
                            <a:schemeClr val="tx1"/>
                          </a:solidFill>
                          <a:effectLst/>
                          <a:latin typeface="Constantia" pitchFamily="18" charset="0"/>
                        </a:rPr>
                        <a:t>(</a:t>
                      </a:r>
                      <a:r>
                        <a:rPr kumimoji="0" lang="ru-RU" sz="1200" b="0" i="0" u="none" strike="noStrike" cap="none" normalizeH="0" baseline="0" dirty="0" smtClean="0">
                          <a:ln>
                            <a:noFill/>
                          </a:ln>
                          <a:solidFill>
                            <a:schemeClr val="tx1"/>
                          </a:solidFill>
                          <a:effectLst/>
                          <a:latin typeface="Constantia" pitchFamily="18" charset="0"/>
                        </a:rPr>
                        <a:t>рецидивы</a:t>
                      </a:r>
                      <a:r>
                        <a:rPr kumimoji="0" lang="en-US" sz="1200" b="0" i="0" u="none" strike="noStrike" cap="none" normalizeH="0" baseline="0" dirty="0" smtClean="0">
                          <a:ln>
                            <a:noFill/>
                          </a:ln>
                          <a:solidFill>
                            <a:schemeClr val="tx1"/>
                          </a:solidFill>
                          <a:effectLst/>
                          <a:latin typeface="Constantia" pitchFamily="18" charset="0"/>
                        </a:rPr>
                        <a:t>, </a:t>
                      </a:r>
                      <a:r>
                        <a:rPr kumimoji="0" lang="ru-RU" sz="1200" b="0" i="0" u="none" strike="noStrike" cap="none" normalizeH="0" baseline="0" dirty="0" smtClean="0">
                          <a:ln>
                            <a:noFill/>
                          </a:ln>
                          <a:solidFill>
                            <a:schemeClr val="tx1"/>
                          </a:solidFill>
                          <a:effectLst/>
                          <a:latin typeface="Constantia" pitchFamily="18" charset="0"/>
                        </a:rPr>
                        <a:t>ЯМР или </a:t>
                      </a:r>
                      <a:r>
                        <a:rPr kumimoji="0" lang="ru-RU" sz="1200" b="0" i="0" u="none" strike="noStrike" cap="none" normalizeH="0" baseline="0" dirty="0" err="1" smtClean="0">
                          <a:ln>
                            <a:noFill/>
                          </a:ln>
                          <a:solidFill>
                            <a:schemeClr val="tx1"/>
                          </a:solidFill>
                          <a:effectLst/>
                          <a:latin typeface="Constantia" pitchFamily="18" charset="0"/>
                        </a:rPr>
                        <a:t>биомаркеры</a:t>
                      </a:r>
                      <a:r>
                        <a:rPr kumimoji="0" lang="en-US" sz="1200" b="0" i="0" u="none" strike="noStrike" cap="none" normalizeH="0" baseline="0" dirty="0" smtClean="0">
                          <a:ln>
                            <a:noFill/>
                          </a:ln>
                          <a:solidFill>
                            <a:schemeClr val="tx1"/>
                          </a:solidFill>
                          <a:effectLst/>
                          <a:latin typeface="Constantia" pitchFamily="18" charset="0"/>
                        </a:rPr>
                        <a:t>)</a:t>
                      </a:r>
                    </a:p>
                  </a:txBody>
                  <a:tcPr marL="19316" marR="19316" marT="19316" marB="19316" anchor="ctr" horzOverflow="overflow">
                    <a:lnL>
                      <a:noFill/>
                    </a:lnL>
                    <a:lnR>
                      <a:noFill/>
                    </a:lnR>
                    <a:lnT>
                      <a:noFill/>
                    </a:lnT>
                    <a:lnB>
                      <a:noFill/>
                    </a:lnB>
                    <a:lnTlToBr>
                      <a:noFill/>
                    </a:lnTlToBr>
                    <a:lnBlToTr>
                      <a:noFill/>
                    </a:lnBlToTr>
                    <a:solidFill>
                      <a:srgbClr val="FFFFFF"/>
                    </a:solidFill>
                  </a:tcPr>
                </a:tc>
              </a:tr>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0" i="0" u="none" strike="noStrike" cap="none" normalizeH="0" baseline="0" smtClean="0">
                          <a:ln>
                            <a:noFill/>
                          </a:ln>
                          <a:solidFill>
                            <a:schemeClr val="tx1"/>
                          </a:solidFill>
                          <a:effectLst/>
                          <a:latin typeface="Constantia" pitchFamily="18" charset="0"/>
                        </a:rPr>
                        <a:t>PRISMS 4 (2005)</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ЦПЭ</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Ребиф</a:t>
                      </a:r>
                      <a:r>
                        <a:rPr kumimoji="0" lang="nl-NL" sz="1200" b="0" i="0" u="none" strike="noStrike" cap="none" normalizeH="0" baseline="0" smtClean="0">
                          <a:ln>
                            <a:noFill/>
                          </a:ln>
                          <a:solidFill>
                            <a:schemeClr val="tx1"/>
                          </a:solidFill>
                          <a:effectLst/>
                          <a:latin typeface="Constantia" pitchFamily="18" charset="0"/>
                        </a:rPr>
                        <a:t>®</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Да</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Исслед. группа </a:t>
                      </a:r>
                      <a:r>
                        <a:rPr kumimoji="0" lang="nl-NL" sz="1200" b="0" i="0" u="none" strike="noStrike" cap="none" normalizeH="0" baseline="0" smtClean="0">
                          <a:ln>
                            <a:noFill/>
                          </a:ln>
                          <a:solidFill>
                            <a:schemeClr val="tx1"/>
                          </a:solidFill>
                          <a:effectLst/>
                          <a:latin typeface="Constantia" pitchFamily="18" charset="0"/>
                        </a:rPr>
                        <a:t>IFN</a:t>
                      </a:r>
                      <a:r>
                        <a:rPr kumimoji="0" lang="el-GR" sz="1200" b="0" i="0" u="none" strike="noStrike" cap="none" normalizeH="0" baseline="0" smtClean="0">
                          <a:ln>
                            <a:noFill/>
                          </a:ln>
                          <a:solidFill>
                            <a:schemeClr val="tx1"/>
                          </a:solidFill>
                          <a:effectLst/>
                          <a:latin typeface="Constantia" pitchFamily="18" charset="0"/>
                        </a:rPr>
                        <a:t>β </a:t>
                      </a:r>
                      <a:r>
                        <a:rPr kumimoji="0" lang="nl-NL" sz="1200" b="0" i="0" u="none" strike="noStrike" cap="none" normalizeH="0" baseline="0" smtClean="0">
                          <a:ln>
                            <a:noFill/>
                          </a:ln>
                          <a:solidFill>
                            <a:schemeClr val="tx1"/>
                          </a:solidFill>
                          <a:effectLst/>
                          <a:latin typeface="Constantia" pitchFamily="18" charset="0"/>
                        </a:rPr>
                        <a:t>(1996)</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ЦПЭ</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Бетаферон</a:t>
                      </a:r>
                      <a:r>
                        <a:rPr kumimoji="0" lang="nl-NL" sz="1200" b="0" i="0" u="none" strike="noStrike" cap="none" normalizeH="0" baseline="0" smtClean="0">
                          <a:ln>
                            <a:noFill/>
                          </a:ln>
                          <a:solidFill>
                            <a:schemeClr val="tx1"/>
                          </a:solidFill>
                          <a:effectLst/>
                          <a:latin typeface="Constantia" pitchFamily="18" charset="0"/>
                        </a:rPr>
                        <a:t>®</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Да</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Европейская исслед. группа</a:t>
                      </a:r>
                      <a:r>
                        <a:rPr kumimoji="0" lang="en-US" sz="1200" b="0" i="0" u="none" strike="noStrike" cap="none" normalizeH="0" baseline="0" smtClean="0">
                          <a:ln>
                            <a:noFill/>
                          </a:ln>
                          <a:solidFill>
                            <a:schemeClr val="tx1"/>
                          </a:solidFill>
                          <a:effectLst/>
                          <a:latin typeface="Constantia" pitchFamily="18" charset="0"/>
                        </a:rPr>
                        <a:t> IFNβ (1998) </a:t>
                      </a:r>
                      <a:r>
                        <a:rPr kumimoji="0" lang="ru-RU" sz="1200" b="0" i="0" u="none" strike="noStrike" cap="none" normalizeH="0" baseline="0" smtClean="0">
                          <a:ln>
                            <a:noFill/>
                          </a:ln>
                          <a:solidFill>
                            <a:schemeClr val="tx1"/>
                          </a:solidFill>
                          <a:effectLst/>
                          <a:latin typeface="Constantia" pitchFamily="18" charset="0"/>
                        </a:rPr>
                        <a:t>и</a:t>
                      </a:r>
                      <a:r>
                        <a:rPr kumimoji="0" lang="en-US" sz="1200" b="0" i="0" u="none" strike="noStrike" cap="none" normalizeH="0" baseline="0" smtClean="0">
                          <a:ln>
                            <a:noFill/>
                          </a:ln>
                          <a:solidFill>
                            <a:schemeClr val="tx1"/>
                          </a:solidFill>
                          <a:effectLst/>
                          <a:latin typeface="Constantia" pitchFamily="18" charset="0"/>
                        </a:rPr>
                        <a:t> (1999)</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ЦПЭ</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Бетаферон</a:t>
                      </a:r>
                      <a:r>
                        <a:rPr kumimoji="0" lang="nl-NL" sz="1200" b="0" i="0" u="none" strike="noStrike" cap="none" normalizeH="0" baseline="0" smtClean="0">
                          <a:ln>
                            <a:noFill/>
                          </a:ln>
                          <a:solidFill>
                            <a:schemeClr val="tx1"/>
                          </a:solidFill>
                          <a:effectLst/>
                          <a:latin typeface="Constantia" pitchFamily="18" charset="0"/>
                        </a:rPr>
                        <a:t>®</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0" i="0" u="none" strike="noStrike" cap="none" normalizeH="0" baseline="0" smtClean="0">
                          <a:ln>
                            <a:noFill/>
                          </a:ln>
                          <a:solidFill>
                            <a:schemeClr val="tx1"/>
                          </a:solidFill>
                          <a:effectLst/>
                          <a:latin typeface="Constantia" pitchFamily="18" charset="0"/>
                        </a:rPr>
                        <a:t>Deisenhammer et al. (1999)</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ИФА тест на белок </a:t>
                      </a:r>
                      <a:r>
                        <a:rPr kumimoji="0" lang="nl-NL" sz="1200" b="0" i="0" u="none" strike="noStrike" cap="none" normalizeH="0" baseline="0" smtClean="0">
                          <a:ln>
                            <a:noFill/>
                          </a:ln>
                          <a:solidFill>
                            <a:schemeClr val="tx1"/>
                          </a:solidFill>
                          <a:effectLst/>
                          <a:latin typeface="Constantia" pitchFamily="18" charset="0"/>
                        </a:rPr>
                        <a:t>MxA</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Бетаферон</a:t>
                      </a:r>
                      <a:r>
                        <a:rPr kumimoji="0" lang="nl-NL" sz="1200" b="0" i="0" u="none" strike="noStrike" cap="none" normalizeH="0" baseline="0" smtClean="0">
                          <a:ln>
                            <a:noFill/>
                          </a:ln>
                          <a:solidFill>
                            <a:schemeClr val="tx1"/>
                          </a:solidFill>
                          <a:effectLst/>
                          <a:latin typeface="Constantia" pitchFamily="18" charset="0"/>
                        </a:rPr>
                        <a:t>®</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Да</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0" i="0" u="none" strike="noStrike" cap="none" normalizeH="0" baseline="0" smtClean="0">
                          <a:ln>
                            <a:noFill/>
                          </a:ln>
                          <a:solidFill>
                            <a:schemeClr val="tx1"/>
                          </a:solidFill>
                          <a:effectLst/>
                          <a:latin typeface="Constantia" pitchFamily="18" charset="0"/>
                        </a:rPr>
                        <a:t>Cook et al. (2001)</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ЦПЭ</a:t>
                      </a:r>
                      <a:r>
                        <a:rPr kumimoji="0" lang="nl-NL" sz="1200" b="0" i="0" u="none" strike="noStrike" cap="none" normalizeH="0" baseline="0" smtClean="0">
                          <a:ln>
                            <a:noFill/>
                          </a:ln>
                          <a:solidFill>
                            <a:schemeClr val="tx1"/>
                          </a:solidFill>
                          <a:effectLst/>
                          <a:latin typeface="Constantia" pitchFamily="18" charset="0"/>
                        </a:rPr>
                        <a:t>; </a:t>
                      </a:r>
                      <a:r>
                        <a:rPr kumimoji="0" lang="ru-RU" sz="1200" b="0" i="0" u="none" strike="noStrike" cap="none" normalizeH="0" baseline="0" smtClean="0">
                          <a:ln>
                            <a:noFill/>
                          </a:ln>
                          <a:solidFill>
                            <a:schemeClr val="tx1"/>
                          </a:solidFill>
                          <a:effectLst/>
                          <a:latin typeface="Constantia" pitchFamily="18" charset="0"/>
                        </a:rPr>
                        <a:t>неоптериновый тест</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Авонекс</a:t>
                      </a:r>
                      <a:r>
                        <a:rPr kumimoji="0" lang="nl-NL" sz="1200" b="0" i="0" u="none" strike="noStrike" cap="none" normalizeH="0" baseline="0" smtClean="0">
                          <a:ln>
                            <a:noFill/>
                          </a:ln>
                          <a:solidFill>
                            <a:schemeClr val="tx1"/>
                          </a:solidFill>
                          <a:effectLst/>
                          <a:latin typeface="Constantia" pitchFamily="18" charset="0"/>
                        </a:rPr>
                        <a:t>®; </a:t>
                      </a:r>
                      <a:r>
                        <a:rPr kumimoji="0" lang="ru-RU" sz="1200" b="0" i="0" u="none" strike="noStrike" cap="none" normalizeH="0" baseline="0" smtClean="0">
                          <a:ln>
                            <a:noFill/>
                          </a:ln>
                          <a:solidFill>
                            <a:schemeClr val="tx1"/>
                          </a:solidFill>
                          <a:effectLst/>
                          <a:latin typeface="Constantia" pitchFamily="18" charset="0"/>
                        </a:rPr>
                        <a:t>Бетаферон</a:t>
                      </a:r>
                      <a:r>
                        <a:rPr kumimoji="0" lang="nl-NL" sz="1200" b="0" i="0" u="none" strike="noStrike" cap="none" normalizeH="0" baseline="0" smtClean="0">
                          <a:ln>
                            <a:noFill/>
                          </a:ln>
                          <a:solidFill>
                            <a:schemeClr val="tx1"/>
                          </a:solidFill>
                          <a:effectLst/>
                          <a:latin typeface="Constantia" pitchFamily="18" charset="0"/>
                        </a:rPr>
                        <a:t>®</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Да</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r>
              <a:tr h="238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0" i="0" u="none" strike="noStrike" cap="none" normalizeH="0" baseline="0" smtClean="0">
                          <a:ln>
                            <a:noFill/>
                          </a:ln>
                          <a:solidFill>
                            <a:schemeClr val="tx1"/>
                          </a:solidFill>
                          <a:effectLst/>
                          <a:latin typeface="Constantia" pitchFamily="18" charset="0"/>
                        </a:rPr>
                        <a:t>Vallittu et al. (2002)</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ЦПЭ</a:t>
                      </a:r>
                      <a:r>
                        <a:rPr kumimoji="0" lang="nl-NL" sz="1200" b="0" i="0" u="none" strike="noStrike" cap="none" normalizeH="0" baseline="0" smtClean="0">
                          <a:ln>
                            <a:noFill/>
                          </a:ln>
                          <a:solidFill>
                            <a:schemeClr val="tx1"/>
                          </a:solidFill>
                          <a:effectLst/>
                          <a:latin typeface="Constantia" pitchFamily="18" charset="0"/>
                        </a:rPr>
                        <a:t>; </a:t>
                      </a:r>
                      <a:r>
                        <a:rPr kumimoji="0" lang="ru-RU" sz="1200" b="0" i="0" u="none" strike="noStrike" cap="none" normalizeH="0" baseline="0" smtClean="0">
                          <a:ln>
                            <a:noFill/>
                          </a:ln>
                          <a:solidFill>
                            <a:schemeClr val="tx1"/>
                          </a:solidFill>
                          <a:effectLst/>
                          <a:latin typeface="Constantia" pitchFamily="18" charset="0"/>
                        </a:rPr>
                        <a:t>тест на белок </a:t>
                      </a:r>
                      <a:r>
                        <a:rPr kumimoji="0" lang="nl-NL" sz="1200" b="0" i="0" u="none" strike="noStrike" cap="none" normalizeH="0" baseline="0" smtClean="0">
                          <a:ln>
                            <a:noFill/>
                          </a:ln>
                          <a:solidFill>
                            <a:schemeClr val="tx1"/>
                          </a:solidFill>
                          <a:effectLst/>
                          <a:latin typeface="Constantia" pitchFamily="18" charset="0"/>
                        </a:rPr>
                        <a:t>MxA</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Ребиф</a:t>
                      </a:r>
                      <a:r>
                        <a:rPr kumimoji="0" lang="nl-NL" sz="1200" b="0" i="0" u="none" strike="noStrike" cap="none" normalizeH="0" baseline="0" smtClean="0">
                          <a:ln>
                            <a:noFill/>
                          </a:ln>
                          <a:solidFill>
                            <a:schemeClr val="tx1"/>
                          </a:solidFill>
                          <a:effectLst/>
                          <a:latin typeface="Constantia" pitchFamily="18" charset="0"/>
                        </a:rPr>
                        <a:t>® 22</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Да</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0" i="0" u="none" strike="noStrike" cap="none" normalizeH="0" baseline="0" smtClean="0">
                          <a:ln>
                            <a:noFill/>
                          </a:ln>
                          <a:solidFill>
                            <a:schemeClr val="tx1"/>
                          </a:solidFill>
                          <a:effectLst/>
                          <a:latin typeface="Constantia" pitchFamily="18" charset="0"/>
                        </a:rPr>
                        <a:t>Bertolotto et al. (2005)</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ЦПЭ</a:t>
                      </a:r>
                      <a:r>
                        <a:rPr kumimoji="0" lang="nl-NL" sz="1200" b="0" i="0" u="none" strike="noStrike" cap="none" normalizeH="0" baseline="0" smtClean="0">
                          <a:ln>
                            <a:noFill/>
                          </a:ln>
                          <a:solidFill>
                            <a:schemeClr val="tx1"/>
                          </a:solidFill>
                          <a:effectLst/>
                          <a:latin typeface="Constantia" pitchFamily="18" charset="0"/>
                        </a:rPr>
                        <a:t>; </a:t>
                      </a:r>
                      <a:r>
                        <a:rPr kumimoji="0" lang="ru-RU" sz="1200" b="0" i="0" u="none" strike="noStrike" cap="none" normalizeH="0" baseline="0" smtClean="0">
                          <a:ln>
                            <a:noFill/>
                          </a:ln>
                          <a:solidFill>
                            <a:schemeClr val="tx1"/>
                          </a:solidFill>
                          <a:effectLst/>
                          <a:latin typeface="Constantia" pitchFamily="18" charset="0"/>
                        </a:rPr>
                        <a:t>тест на иРНК белка </a:t>
                      </a:r>
                      <a:r>
                        <a:rPr kumimoji="0" lang="nl-NL" sz="1200" b="0" i="0" u="none" strike="noStrike" cap="none" normalizeH="0" baseline="0" smtClean="0">
                          <a:ln>
                            <a:noFill/>
                          </a:ln>
                          <a:solidFill>
                            <a:schemeClr val="tx1"/>
                          </a:solidFill>
                          <a:effectLst/>
                          <a:latin typeface="Constantia" pitchFamily="18" charset="0"/>
                        </a:rPr>
                        <a:t>MxA</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Авонекс</a:t>
                      </a:r>
                      <a:r>
                        <a:rPr kumimoji="0" lang="nl-NL" sz="1200" b="0" i="0" u="none" strike="noStrike" cap="none" normalizeH="0" baseline="0" smtClean="0">
                          <a:ln>
                            <a:noFill/>
                          </a:ln>
                          <a:solidFill>
                            <a:schemeClr val="tx1"/>
                          </a:solidFill>
                          <a:effectLst/>
                          <a:latin typeface="Constantia" pitchFamily="18" charset="0"/>
                        </a:rPr>
                        <a:t>®; </a:t>
                      </a:r>
                      <a:r>
                        <a:rPr kumimoji="0" lang="ru-RU" sz="1200" b="0" i="0" u="none" strike="noStrike" cap="none" normalizeH="0" baseline="0" smtClean="0">
                          <a:ln>
                            <a:noFill/>
                          </a:ln>
                          <a:solidFill>
                            <a:schemeClr val="tx1"/>
                          </a:solidFill>
                          <a:effectLst/>
                          <a:latin typeface="Constantia" pitchFamily="18" charset="0"/>
                        </a:rPr>
                        <a:t>Ребиф</a:t>
                      </a:r>
                      <a:r>
                        <a:rPr kumimoji="0" lang="nl-NL" sz="1200" b="0" i="0" u="none" strike="noStrike" cap="none" normalizeH="0" baseline="0" smtClean="0">
                          <a:ln>
                            <a:noFill/>
                          </a:ln>
                          <a:solidFill>
                            <a:schemeClr val="tx1"/>
                          </a:solidFill>
                          <a:effectLst/>
                          <a:latin typeface="Constantia" pitchFamily="18" charset="0"/>
                        </a:rPr>
                        <a:t>® 22; </a:t>
                      </a:r>
                      <a:r>
                        <a:rPr kumimoji="0" lang="ru-RU" sz="1200" b="0" i="0" u="none" strike="noStrike" cap="none" normalizeH="0" baseline="0" smtClean="0">
                          <a:ln>
                            <a:noFill/>
                          </a:ln>
                          <a:solidFill>
                            <a:schemeClr val="tx1"/>
                          </a:solidFill>
                          <a:effectLst/>
                          <a:latin typeface="Constantia" pitchFamily="18" charset="0"/>
                        </a:rPr>
                        <a:t>Бетаферон</a:t>
                      </a:r>
                      <a:r>
                        <a:rPr kumimoji="0" lang="nl-NL" sz="1200" b="0" i="0" u="none" strike="noStrike" cap="none" normalizeH="0" baseline="0" smtClean="0">
                          <a:ln>
                            <a:noFill/>
                          </a:ln>
                          <a:solidFill>
                            <a:schemeClr val="tx1"/>
                          </a:solidFill>
                          <a:effectLst/>
                          <a:latin typeface="Constantia" pitchFamily="18" charset="0"/>
                        </a:rPr>
                        <a:t>®</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Да</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r>
              <a:tr h="238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0" i="0" u="none" strike="noStrike" cap="none" normalizeH="0" baseline="0" smtClean="0">
                          <a:ln>
                            <a:noFill/>
                          </a:ln>
                          <a:solidFill>
                            <a:schemeClr val="tx1"/>
                          </a:solidFill>
                          <a:effectLst/>
                          <a:latin typeface="Constantia" pitchFamily="18" charset="0"/>
                        </a:rPr>
                        <a:t>Pachner et al. (2003)</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ЦПЭ</a:t>
                      </a:r>
                      <a:r>
                        <a:rPr kumimoji="0" lang="nl-NL" sz="1200" b="0" i="0" u="none" strike="noStrike" cap="none" normalizeH="0" baseline="0" smtClean="0">
                          <a:ln>
                            <a:noFill/>
                          </a:ln>
                          <a:solidFill>
                            <a:schemeClr val="tx1"/>
                          </a:solidFill>
                          <a:effectLst/>
                          <a:latin typeface="Constantia" pitchFamily="18" charset="0"/>
                        </a:rPr>
                        <a:t>; </a:t>
                      </a:r>
                      <a:r>
                        <a:rPr kumimoji="0" lang="ru-RU" sz="1200" b="0" i="0" u="none" strike="noStrike" cap="none" normalizeH="0" baseline="0" smtClean="0">
                          <a:ln>
                            <a:noFill/>
                          </a:ln>
                          <a:solidFill>
                            <a:schemeClr val="tx1"/>
                          </a:solidFill>
                          <a:effectLst/>
                          <a:latin typeface="Constantia" pitchFamily="18" charset="0"/>
                        </a:rPr>
                        <a:t>иРНК белка </a:t>
                      </a:r>
                      <a:r>
                        <a:rPr kumimoji="0" lang="nl-NL" sz="1200" b="0" i="0" u="none" strike="noStrike" cap="none" normalizeH="0" baseline="0" smtClean="0">
                          <a:ln>
                            <a:noFill/>
                          </a:ln>
                          <a:solidFill>
                            <a:schemeClr val="tx1"/>
                          </a:solidFill>
                          <a:effectLst/>
                          <a:latin typeface="Constantia" pitchFamily="18" charset="0"/>
                        </a:rPr>
                        <a:t>MxA; </a:t>
                      </a:r>
                      <a:r>
                        <a:rPr kumimoji="0" lang="ru-RU" sz="1200" b="0" i="0" u="none" strike="noStrike" cap="none" normalizeH="0" baseline="0" smtClean="0">
                          <a:ln>
                            <a:noFill/>
                          </a:ln>
                          <a:solidFill>
                            <a:schemeClr val="tx1"/>
                          </a:solidFill>
                          <a:effectLst/>
                          <a:latin typeface="Constantia" pitchFamily="18" charset="0"/>
                        </a:rPr>
                        <a:t>ОАС</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Не сообщалось</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Снижение биомаркеров</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0" i="0" u="none" strike="noStrike" cap="none" normalizeH="0" baseline="0" smtClean="0">
                          <a:ln>
                            <a:noFill/>
                          </a:ln>
                          <a:solidFill>
                            <a:schemeClr val="tx1"/>
                          </a:solidFill>
                          <a:effectLst/>
                          <a:latin typeface="Constantia" pitchFamily="18" charset="0"/>
                        </a:rPr>
                        <a:t>Malucchi et al. (2004)</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ЦПЭ</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Авонекс</a:t>
                      </a:r>
                      <a:r>
                        <a:rPr kumimoji="0" lang="nl-NL" sz="1200" b="0" i="0" u="none" strike="noStrike" cap="none" normalizeH="0" baseline="0" smtClean="0">
                          <a:ln>
                            <a:noFill/>
                          </a:ln>
                          <a:solidFill>
                            <a:schemeClr val="tx1"/>
                          </a:solidFill>
                          <a:effectLst/>
                          <a:latin typeface="Constantia" pitchFamily="18" charset="0"/>
                        </a:rPr>
                        <a:t>®; </a:t>
                      </a:r>
                      <a:r>
                        <a:rPr kumimoji="0" lang="ru-RU" sz="1200" b="0" i="0" u="none" strike="noStrike" cap="none" normalizeH="0" baseline="0" smtClean="0">
                          <a:ln>
                            <a:noFill/>
                          </a:ln>
                          <a:solidFill>
                            <a:schemeClr val="tx1"/>
                          </a:solidFill>
                          <a:effectLst/>
                          <a:latin typeface="Constantia" pitchFamily="18" charset="0"/>
                        </a:rPr>
                        <a:t>Ребиф</a:t>
                      </a:r>
                      <a:r>
                        <a:rPr kumimoji="0" lang="nl-NL" sz="1200" b="0" i="0" u="none" strike="noStrike" cap="none" normalizeH="0" baseline="0" smtClean="0">
                          <a:ln>
                            <a:noFill/>
                          </a:ln>
                          <a:solidFill>
                            <a:schemeClr val="tx1"/>
                          </a:solidFill>
                          <a:effectLst/>
                          <a:latin typeface="Constantia" pitchFamily="18" charset="0"/>
                        </a:rPr>
                        <a:t>® 22; </a:t>
                      </a:r>
                      <a:r>
                        <a:rPr kumimoji="0" lang="ru-RU" sz="1200" b="0" i="0" u="none" strike="noStrike" cap="none" normalizeH="0" baseline="0" smtClean="0">
                          <a:ln>
                            <a:noFill/>
                          </a:ln>
                          <a:solidFill>
                            <a:schemeClr val="tx1"/>
                          </a:solidFill>
                          <a:effectLst/>
                          <a:latin typeface="Constantia" pitchFamily="18" charset="0"/>
                        </a:rPr>
                        <a:t>Бетаферон</a:t>
                      </a:r>
                      <a:r>
                        <a:rPr kumimoji="0" lang="nl-NL" sz="1200" b="0" i="0" u="none" strike="noStrike" cap="none" normalizeH="0" baseline="0" smtClean="0">
                          <a:ln>
                            <a:noFill/>
                          </a:ln>
                          <a:solidFill>
                            <a:schemeClr val="tx1"/>
                          </a:solidFill>
                          <a:effectLst/>
                          <a:latin typeface="Constantia" pitchFamily="18" charset="0"/>
                        </a:rPr>
                        <a:t>®</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Да</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r>
              <a:tr h="238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0" i="0" u="none" strike="noStrike" cap="none" normalizeH="0" baseline="0" smtClean="0">
                          <a:ln>
                            <a:noFill/>
                          </a:ln>
                          <a:solidFill>
                            <a:schemeClr val="tx1"/>
                          </a:solidFill>
                          <a:effectLst/>
                          <a:latin typeface="Constantia" pitchFamily="18" charset="0"/>
                        </a:rPr>
                        <a:t>Petkau et al. (2004)</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ЦПЭ</a:t>
                      </a:r>
                      <a:r>
                        <a:rPr kumimoji="0" lang="nl-NL" sz="1200" b="0" i="0" u="none" strike="noStrike" cap="none" normalizeH="0" baseline="0" smtClean="0">
                          <a:ln>
                            <a:noFill/>
                          </a:ln>
                          <a:solidFill>
                            <a:schemeClr val="tx1"/>
                          </a:solidFill>
                          <a:effectLst/>
                          <a:latin typeface="Constantia" pitchFamily="18" charset="0"/>
                        </a:rPr>
                        <a:t>; </a:t>
                      </a:r>
                      <a:r>
                        <a:rPr kumimoji="0" lang="ru-RU" sz="1200" b="0" i="0" u="none" strike="noStrike" cap="none" normalizeH="0" baseline="0" smtClean="0">
                          <a:ln>
                            <a:noFill/>
                          </a:ln>
                          <a:solidFill>
                            <a:schemeClr val="tx1"/>
                          </a:solidFill>
                          <a:effectLst/>
                          <a:latin typeface="Constantia" pitchFamily="18" charset="0"/>
                        </a:rPr>
                        <a:t>тест на белок </a:t>
                      </a:r>
                      <a:r>
                        <a:rPr kumimoji="0" lang="nl-NL" sz="1200" b="0" i="0" u="none" strike="noStrike" cap="none" normalizeH="0" baseline="0" smtClean="0">
                          <a:ln>
                            <a:noFill/>
                          </a:ln>
                          <a:solidFill>
                            <a:schemeClr val="tx1"/>
                          </a:solidFill>
                          <a:effectLst/>
                          <a:latin typeface="Constantia" pitchFamily="18" charset="0"/>
                        </a:rPr>
                        <a:t>MxA</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Бетаферон</a:t>
                      </a:r>
                      <a:r>
                        <a:rPr kumimoji="0" lang="nl-NL" sz="1200" b="0" i="0" u="none" strike="noStrike" cap="none" normalizeH="0" baseline="0" smtClean="0">
                          <a:ln>
                            <a:noFill/>
                          </a:ln>
                          <a:solidFill>
                            <a:schemeClr val="tx1"/>
                          </a:solidFill>
                          <a:effectLst/>
                          <a:latin typeface="Constantia" pitchFamily="18" charset="0"/>
                        </a:rPr>
                        <a:t>®</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Да</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0" i="0" u="none" strike="noStrike" cap="none" normalizeH="0" baseline="0" smtClean="0">
                          <a:ln>
                            <a:noFill/>
                          </a:ln>
                          <a:solidFill>
                            <a:schemeClr val="tx1"/>
                          </a:solidFill>
                          <a:effectLst/>
                          <a:latin typeface="Constantia" pitchFamily="18" charset="0"/>
                        </a:rPr>
                        <a:t>Perini et al. (2004)</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ЦПЭ</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Авонекс</a:t>
                      </a:r>
                      <a:r>
                        <a:rPr kumimoji="0" lang="nl-NL" sz="1200" b="0" i="0" u="none" strike="noStrike" cap="none" normalizeH="0" baseline="0" smtClean="0">
                          <a:ln>
                            <a:noFill/>
                          </a:ln>
                          <a:solidFill>
                            <a:schemeClr val="tx1"/>
                          </a:solidFill>
                          <a:effectLst/>
                          <a:latin typeface="Constantia" pitchFamily="18" charset="0"/>
                        </a:rPr>
                        <a:t>®; </a:t>
                      </a:r>
                      <a:r>
                        <a:rPr kumimoji="0" lang="ru-RU" sz="1200" b="0" i="0" u="none" strike="noStrike" cap="none" normalizeH="0" baseline="0" smtClean="0">
                          <a:ln>
                            <a:noFill/>
                          </a:ln>
                          <a:solidFill>
                            <a:schemeClr val="tx1"/>
                          </a:solidFill>
                          <a:effectLst/>
                          <a:latin typeface="Constantia" pitchFamily="18" charset="0"/>
                        </a:rPr>
                        <a:t>Ребиф</a:t>
                      </a:r>
                      <a:r>
                        <a:rPr kumimoji="0" lang="nl-NL" sz="1200" b="0" i="0" u="none" strike="noStrike" cap="none" normalizeH="0" baseline="0" smtClean="0">
                          <a:ln>
                            <a:noFill/>
                          </a:ln>
                          <a:solidFill>
                            <a:schemeClr val="tx1"/>
                          </a:solidFill>
                          <a:effectLst/>
                          <a:latin typeface="Constantia" pitchFamily="18" charset="0"/>
                        </a:rPr>
                        <a:t>® 22; </a:t>
                      </a:r>
                      <a:r>
                        <a:rPr kumimoji="0" lang="ru-RU" sz="1200" b="0" i="0" u="none" strike="noStrike" cap="none" normalizeH="0" baseline="0" smtClean="0">
                          <a:ln>
                            <a:noFill/>
                          </a:ln>
                          <a:solidFill>
                            <a:schemeClr val="tx1"/>
                          </a:solidFill>
                          <a:effectLst/>
                          <a:latin typeface="Constantia" pitchFamily="18" charset="0"/>
                        </a:rPr>
                        <a:t>Бетаферон</a:t>
                      </a:r>
                      <a:r>
                        <a:rPr kumimoji="0" lang="nl-NL" sz="1200" b="0" i="0" u="none" strike="noStrike" cap="none" normalizeH="0" baseline="0" smtClean="0">
                          <a:ln>
                            <a:noFill/>
                          </a:ln>
                          <a:solidFill>
                            <a:schemeClr val="tx1"/>
                          </a:solidFill>
                          <a:effectLst/>
                          <a:latin typeface="Constantia" pitchFamily="18" charset="0"/>
                        </a:rPr>
                        <a:t>®</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Да</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0" i="0" u="none" strike="noStrike" cap="none" normalizeH="0" baseline="0" smtClean="0">
                          <a:ln>
                            <a:noFill/>
                          </a:ln>
                          <a:solidFill>
                            <a:schemeClr val="tx1"/>
                          </a:solidFill>
                          <a:effectLst/>
                          <a:latin typeface="Constantia" pitchFamily="18" charset="0"/>
                        </a:rPr>
                        <a:t>Kappos et al. (2005)</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ЦПЭ</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Авонекс</a:t>
                      </a:r>
                      <a:r>
                        <a:rPr kumimoji="0" lang="nl-NL" sz="1200" b="0" i="0" u="none" strike="noStrike" cap="none" normalizeH="0" baseline="0" smtClean="0">
                          <a:ln>
                            <a:noFill/>
                          </a:ln>
                          <a:solidFill>
                            <a:schemeClr val="tx1"/>
                          </a:solidFill>
                          <a:effectLst/>
                          <a:latin typeface="Constantia" pitchFamily="18" charset="0"/>
                        </a:rPr>
                        <a:t>® 30 </a:t>
                      </a:r>
                      <a:r>
                        <a:rPr kumimoji="0" lang="ru-RU" sz="1200" b="0" i="0" u="none" strike="noStrike" cap="none" normalizeH="0" baseline="0" smtClean="0">
                          <a:ln>
                            <a:noFill/>
                          </a:ln>
                          <a:solidFill>
                            <a:schemeClr val="tx1"/>
                          </a:solidFill>
                          <a:effectLst/>
                          <a:latin typeface="Constantia" pitchFamily="18" charset="0"/>
                        </a:rPr>
                        <a:t>мкг</a:t>
                      </a:r>
                      <a:r>
                        <a:rPr kumimoji="0" lang="nl-NL" sz="1200" b="0" i="0" u="none" strike="noStrike" cap="none" normalizeH="0" baseline="0" smtClean="0">
                          <a:ln>
                            <a:noFill/>
                          </a:ln>
                          <a:solidFill>
                            <a:schemeClr val="tx1"/>
                          </a:solidFill>
                          <a:effectLst/>
                          <a:latin typeface="Constantia" pitchFamily="18" charset="0"/>
                        </a:rPr>
                        <a:t>; </a:t>
                      </a:r>
                      <a:r>
                        <a:rPr kumimoji="0" lang="ru-RU" sz="1200" b="0" i="0" u="none" strike="noStrike" cap="none" normalizeH="0" baseline="0" smtClean="0">
                          <a:ln>
                            <a:noFill/>
                          </a:ln>
                          <a:solidFill>
                            <a:schemeClr val="tx1"/>
                          </a:solidFill>
                          <a:effectLst/>
                          <a:latin typeface="Constantia" pitchFamily="18" charset="0"/>
                        </a:rPr>
                        <a:t/>
                      </a:r>
                      <a:br>
                        <a:rPr kumimoji="0" lang="ru-RU" sz="1200" b="0" i="0" u="none" strike="noStrike" cap="none" normalizeH="0" baseline="0" smtClean="0">
                          <a:ln>
                            <a:noFill/>
                          </a:ln>
                          <a:solidFill>
                            <a:schemeClr val="tx1"/>
                          </a:solidFill>
                          <a:effectLst/>
                          <a:latin typeface="Constantia" pitchFamily="18" charset="0"/>
                        </a:rPr>
                      </a:br>
                      <a:r>
                        <a:rPr kumimoji="0" lang="ru-RU" sz="1200" b="0" i="0" u="none" strike="noStrike" cap="none" normalizeH="0" baseline="0" smtClean="0">
                          <a:ln>
                            <a:noFill/>
                          </a:ln>
                          <a:solidFill>
                            <a:schemeClr val="tx1"/>
                          </a:solidFill>
                          <a:effectLst/>
                          <a:latin typeface="Constantia" pitchFamily="18" charset="0"/>
                        </a:rPr>
                        <a:t>Авонекс</a:t>
                      </a:r>
                      <a:r>
                        <a:rPr kumimoji="0" lang="nl-NL" sz="1200" b="0" i="0" u="none" strike="noStrike" cap="none" normalizeH="0" baseline="0" smtClean="0">
                          <a:ln>
                            <a:noFill/>
                          </a:ln>
                          <a:solidFill>
                            <a:schemeClr val="tx1"/>
                          </a:solidFill>
                          <a:effectLst/>
                          <a:latin typeface="Constantia" pitchFamily="18" charset="0"/>
                        </a:rPr>
                        <a:t>® 60 </a:t>
                      </a:r>
                      <a:r>
                        <a:rPr kumimoji="0" lang="ru-RU" sz="1200" b="0" i="0" u="none" strike="noStrike" cap="none" normalizeH="0" baseline="0" smtClean="0">
                          <a:ln>
                            <a:noFill/>
                          </a:ln>
                          <a:solidFill>
                            <a:schemeClr val="tx1"/>
                          </a:solidFill>
                          <a:effectLst/>
                          <a:latin typeface="Constantia" pitchFamily="18" charset="0"/>
                        </a:rPr>
                        <a:t>мкг</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Да</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r>
              <a:tr h="636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0" i="0" u="none" strike="noStrike" cap="none" normalizeH="0" baseline="0" smtClean="0">
                          <a:ln>
                            <a:noFill/>
                          </a:ln>
                          <a:solidFill>
                            <a:schemeClr val="tx1"/>
                          </a:solidFill>
                          <a:effectLst/>
                          <a:latin typeface="Constantia" pitchFamily="18" charset="0"/>
                        </a:rPr>
                        <a:t>Sorensen et al. (2003)</a:t>
                      </a: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ЦПЭ</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Авонекс</a:t>
                      </a:r>
                      <a:r>
                        <a:rPr kumimoji="0" lang="nl-NL" sz="1200" b="0" i="0" u="none" strike="noStrike" cap="none" normalizeH="0" baseline="0" smtClean="0">
                          <a:ln>
                            <a:noFill/>
                          </a:ln>
                          <a:solidFill>
                            <a:schemeClr val="tx1"/>
                          </a:solidFill>
                          <a:effectLst/>
                          <a:latin typeface="Constantia" pitchFamily="18" charset="0"/>
                        </a:rPr>
                        <a:t>® 30 </a:t>
                      </a:r>
                      <a:r>
                        <a:rPr kumimoji="0" lang="ru-RU" sz="1200" b="0" i="0" u="none" strike="noStrike" cap="none" normalizeH="0" baseline="0" smtClean="0">
                          <a:ln>
                            <a:noFill/>
                          </a:ln>
                          <a:solidFill>
                            <a:schemeClr val="tx1"/>
                          </a:solidFill>
                          <a:effectLst/>
                          <a:latin typeface="Constantia" pitchFamily="18" charset="0"/>
                        </a:rPr>
                        <a:t>мкг</a:t>
                      </a:r>
                      <a:r>
                        <a:rPr kumimoji="0" lang="nl-NL" sz="1200" b="0" i="0" u="none" strike="noStrike" cap="none" normalizeH="0" baseline="0" smtClean="0">
                          <a:ln>
                            <a:noFill/>
                          </a:ln>
                          <a:solidFill>
                            <a:schemeClr val="tx1"/>
                          </a:solidFill>
                          <a:effectLst/>
                          <a:latin typeface="Constantia" pitchFamily="18" charset="0"/>
                        </a:rPr>
                        <a:t> OW; </a:t>
                      </a:r>
                      <a:r>
                        <a:rPr kumimoji="0" lang="ru-RU" sz="1200" b="0" i="0" u="none" strike="noStrike" cap="none" normalizeH="0" baseline="0" smtClean="0">
                          <a:ln>
                            <a:noFill/>
                          </a:ln>
                          <a:solidFill>
                            <a:schemeClr val="tx1"/>
                          </a:solidFill>
                          <a:effectLst/>
                          <a:latin typeface="Constantia" pitchFamily="18" charset="0"/>
                        </a:rPr>
                        <a:t>Ребиф</a:t>
                      </a:r>
                      <a:r>
                        <a:rPr kumimoji="0" lang="nl-NL" sz="1200" b="0" i="0" u="none" strike="noStrike" cap="none" normalizeH="0" baseline="0" smtClean="0">
                          <a:ln>
                            <a:noFill/>
                          </a:ln>
                          <a:solidFill>
                            <a:schemeClr val="tx1"/>
                          </a:solidFill>
                          <a:effectLst/>
                          <a:latin typeface="Constantia" pitchFamily="18" charset="0"/>
                        </a:rPr>
                        <a:t>® 22 </a:t>
                      </a:r>
                      <a:r>
                        <a:rPr kumimoji="0" lang="ru-RU" sz="1200" b="0" i="0" u="none" strike="noStrike" cap="none" normalizeH="0" baseline="0" smtClean="0">
                          <a:ln>
                            <a:noFill/>
                          </a:ln>
                          <a:solidFill>
                            <a:schemeClr val="tx1"/>
                          </a:solidFill>
                          <a:effectLst/>
                          <a:latin typeface="Constantia" pitchFamily="18" charset="0"/>
                        </a:rPr>
                        <a:t>мкг</a:t>
                      </a:r>
                      <a:r>
                        <a:rPr kumimoji="0" lang="nl-NL" sz="1200" b="0" i="0" u="none" strike="noStrike" cap="none" normalizeH="0" baseline="0" smtClean="0">
                          <a:ln>
                            <a:noFill/>
                          </a:ln>
                          <a:solidFill>
                            <a:schemeClr val="tx1"/>
                          </a:solidFill>
                          <a:effectLst/>
                          <a:latin typeface="Constantia" pitchFamily="18" charset="0"/>
                        </a:rPr>
                        <a:t> OW; </a:t>
                      </a:r>
                      <a:r>
                        <a:rPr kumimoji="0" lang="ru-RU" sz="1200" b="0" i="0" u="none" strike="noStrike" cap="none" normalizeH="0" baseline="0" smtClean="0">
                          <a:ln>
                            <a:noFill/>
                          </a:ln>
                          <a:solidFill>
                            <a:schemeClr val="tx1"/>
                          </a:solidFill>
                          <a:effectLst/>
                          <a:latin typeface="Constantia" pitchFamily="18" charset="0"/>
                        </a:rPr>
                        <a:t>Ребиф</a:t>
                      </a:r>
                      <a:r>
                        <a:rPr kumimoji="0" lang="nl-NL" sz="1200" b="0" i="0" u="none" strike="noStrike" cap="none" normalizeH="0" baseline="0" smtClean="0">
                          <a:ln>
                            <a:noFill/>
                          </a:ln>
                          <a:solidFill>
                            <a:schemeClr val="tx1"/>
                          </a:solidFill>
                          <a:effectLst/>
                          <a:latin typeface="Constantia" pitchFamily="18" charset="0"/>
                        </a:rPr>
                        <a:t>® 22 </a:t>
                      </a:r>
                      <a:r>
                        <a:rPr kumimoji="0" lang="ru-RU" sz="1200" b="0" i="0" u="none" strike="noStrike" cap="none" normalizeH="0" baseline="0" smtClean="0">
                          <a:ln>
                            <a:noFill/>
                          </a:ln>
                          <a:solidFill>
                            <a:schemeClr val="tx1"/>
                          </a:solidFill>
                          <a:effectLst/>
                          <a:latin typeface="Constantia" pitchFamily="18" charset="0"/>
                        </a:rPr>
                        <a:t>мкг</a:t>
                      </a:r>
                      <a:r>
                        <a:rPr kumimoji="0" lang="nl-NL" sz="1200" b="0" i="0" u="none" strike="noStrike" cap="none" normalizeH="0" baseline="0" smtClean="0">
                          <a:ln>
                            <a:noFill/>
                          </a:ln>
                          <a:solidFill>
                            <a:schemeClr val="tx1"/>
                          </a:solidFill>
                          <a:effectLst/>
                          <a:latin typeface="Constantia" pitchFamily="18" charset="0"/>
                        </a:rPr>
                        <a:t> TTW; </a:t>
                      </a:r>
                      <a:r>
                        <a:rPr kumimoji="0" lang="ru-RU" sz="1200" b="0" i="0" u="none" strike="noStrike" cap="none" normalizeH="0" baseline="0" smtClean="0">
                          <a:ln>
                            <a:noFill/>
                          </a:ln>
                          <a:solidFill>
                            <a:schemeClr val="tx1"/>
                          </a:solidFill>
                          <a:effectLst/>
                          <a:latin typeface="Constantia" pitchFamily="18" charset="0"/>
                        </a:rPr>
                        <a:t>Бетаферон</a:t>
                      </a:r>
                      <a:r>
                        <a:rPr kumimoji="0" lang="nl-NL" sz="1200" b="0" i="0" u="none" strike="noStrike" cap="none" normalizeH="0" baseline="0" smtClean="0">
                          <a:ln>
                            <a:noFill/>
                          </a:ln>
                          <a:solidFill>
                            <a:schemeClr val="tx1"/>
                          </a:solidFill>
                          <a:effectLst/>
                          <a:latin typeface="Constantia" pitchFamily="18" charset="0"/>
                        </a:rPr>
                        <a:t>® 8 </a:t>
                      </a:r>
                      <a:r>
                        <a:rPr kumimoji="0" lang="ru-RU" sz="1200" b="0" i="0" u="none" strike="noStrike" cap="none" normalizeH="0" baseline="0" smtClean="0">
                          <a:ln>
                            <a:noFill/>
                          </a:ln>
                          <a:solidFill>
                            <a:schemeClr val="tx1"/>
                          </a:solidFill>
                          <a:effectLst/>
                          <a:latin typeface="Constantia" pitchFamily="18" charset="0"/>
                        </a:rPr>
                        <a:t>ММЕ</a:t>
                      </a:r>
                      <a:r>
                        <a:rPr kumimoji="0" lang="nl-NL" sz="1200" b="0" i="0" u="none" strike="noStrike" cap="none" normalizeH="0" baseline="0" smtClean="0">
                          <a:ln>
                            <a:noFill/>
                          </a:ln>
                          <a:solidFill>
                            <a:schemeClr val="tx1"/>
                          </a:solidFill>
                          <a:effectLst/>
                          <a:latin typeface="Constantia" pitchFamily="18" charset="0"/>
                        </a:rPr>
                        <a:t>/</a:t>
                      </a:r>
                      <a:r>
                        <a:rPr kumimoji="0" lang="ru-RU" sz="1200" b="0" i="0" u="none" strike="noStrike" cap="none" normalizeH="0" baseline="0" smtClean="0">
                          <a:ln>
                            <a:noFill/>
                          </a:ln>
                          <a:solidFill>
                            <a:schemeClr val="tx1"/>
                          </a:solidFill>
                          <a:effectLst/>
                          <a:latin typeface="Constantia" pitchFamily="18" charset="0"/>
                        </a:rPr>
                        <a:t>2сут</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onstantia" pitchFamily="18" charset="0"/>
                        </a:rPr>
                        <a:t>Нейтрализазия интерферона</a:t>
                      </a:r>
                      <a:endParaRPr kumimoji="0" lang="nl-NL" sz="1200" b="0" i="0" u="none" strike="noStrike" cap="none" normalizeH="0" baseline="0" smtClean="0">
                        <a:ln>
                          <a:noFill/>
                        </a:ln>
                        <a:solidFill>
                          <a:schemeClr val="tx1"/>
                        </a:solidFill>
                        <a:effectLst/>
                        <a:latin typeface="Constantia" pitchFamily="18" charset="0"/>
                      </a:endParaRPr>
                    </a:p>
                  </a:txBody>
                  <a:tcPr marL="19316" marR="19316" marT="19316" marB="19316" anchor="ctr" horzOverflow="overflow">
                    <a:lnL>
                      <a:noFill/>
                    </a:lnL>
                    <a:lnR>
                      <a:noFill/>
                    </a:lnR>
                    <a:lnT>
                      <a:noFill/>
                    </a:lnT>
                    <a:lnB>
                      <a:noFill/>
                    </a:lnB>
                    <a:lnTlToBr>
                      <a:noFill/>
                    </a:lnTlToBr>
                    <a:lnBlToTr>
                      <a:noFill/>
                    </a:lnBlToTr>
                    <a:solidFill>
                      <a:srgbClr val="FFFFFF"/>
                    </a:solidFill>
                  </a:tcPr>
                </a:tc>
              </a:tr>
            </a:tbl>
          </a:graphicData>
        </a:graphic>
      </p:graphicFrame>
      <p:sp>
        <p:nvSpPr>
          <p:cNvPr id="113723" name="Rectangle 2"/>
          <p:cNvSpPr>
            <a:spLocks noChangeArrowheads="1"/>
          </p:cNvSpPr>
          <p:nvPr/>
        </p:nvSpPr>
        <p:spPr bwMode="auto">
          <a:xfrm>
            <a:off x="12700" y="6100763"/>
            <a:ext cx="9131300" cy="757237"/>
          </a:xfrm>
          <a:prstGeom prst="rect">
            <a:avLst/>
          </a:prstGeom>
          <a:solidFill>
            <a:srgbClr val="FFFCA8"/>
          </a:solidFill>
          <a:ln w="9525">
            <a:noFill/>
            <a:miter lim="800000"/>
            <a:headEnd/>
            <a:tailEnd/>
          </a:ln>
        </p:spPr>
        <p:txBody>
          <a:bodyPr lIns="6348" tIns="9522" rIns="6348" bIns="9522" anchor="ctr">
            <a:spAutoFit/>
          </a:bodyPr>
          <a:lstStyle/>
          <a:p>
            <a:pPr algn="r"/>
            <a:r>
              <a:rPr lang="nl-NL" sz="700">
                <a:solidFill>
                  <a:srgbClr val="666543"/>
                </a:solidFill>
              </a:rPr>
              <a:t>.</a:t>
            </a:r>
            <a:r>
              <a:rPr lang="nl-NL" sz="800"/>
              <a:t> </a:t>
            </a:r>
            <a:endParaRPr lang="nl-NL" sz="900"/>
          </a:p>
          <a:p>
            <a:pPr algn="just" eaLnBrk="0" hangingPunct="0"/>
            <a:r>
              <a:rPr lang="ru-RU" sz="1100"/>
              <a:t>Взято из статьи </a:t>
            </a:r>
            <a:r>
              <a:rPr lang="nl-NL" sz="1100">
                <a:solidFill>
                  <a:srgbClr val="666543"/>
                </a:solidFill>
              </a:rPr>
              <a:t>R.A. Farrell </a:t>
            </a:r>
            <a:r>
              <a:rPr lang="ru-RU" sz="1100">
                <a:solidFill>
                  <a:srgbClr val="666543"/>
                </a:solidFill>
              </a:rPr>
              <a:t>и</a:t>
            </a:r>
            <a:r>
              <a:rPr lang="nl-NL" sz="1100">
                <a:solidFill>
                  <a:srgbClr val="666543"/>
                </a:solidFill>
              </a:rPr>
              <a:t> G. Giovannoni, </a:t>
            </a:r>
            <a:r>
              <a:rPr lang="ru-RU" sz="1100">
                <a:solidFill>
                  <a:srgbClr val="666543"/>
                </a:solidFill>
              </a:rPr>
              <a:t>Измерение и контроль антител к интерферону бета у больных рассеянным склерозом (</a:t>
            </a:r>
            <a:r>
              <a:rPr lang="nl-NL" sz="1100">
                <a:solidFill>
                  <a:srgbClr val="666543"/>
                </a:solidFill>
              </a:rPr>
              <a:t>Measuring and management of anti-interferon beta</a:t>
            </a:r>
            <a:r>
              <a:rPr lang="nl-NL" sz="1100"/>
              <a:t> </a:t>
            </a:r>
            <a:r>
              <a:rPr lang="nl-NL" sz="1100">
                <a:solidFill>
                  <a:srgbClr val="666543"/>
                </a:solidFill>
              </a:rPr>
              <a:t>antibodies in subjects with multiple sclerosis</a:t>
            </a:r>
            <a:r>
              <a:rPr lang="ru-RU" sz="1100">
                <a:solidFill>
                  <a:srgbClr val="666543"/>
                </a:solidFill>
              </a:rPr>
              <a:t>)</a:t>
            </a:r>
            <a:r>
              <a:rPr lang="nl-NL" sz="1100"/>
              <a:t>, </a:t>
            </a:r>
            <a:r>
              <a:rPr lang="nl-NL" sz="1100" i="1"/>
              <a:t>Mult. Scler.</a:t>
            </a:r>
            <a:r>
              <a:rPr lang="nl-NL" sz="1100"/>
              <a:t> </a:t>
            </a:r>
            <a:r>
              <a:rPr lang="nl-NL" sz="1100" b="1">
                <a:solidFill>
                  <a:srgbClr val="EE3024"/>
                </a:solidFill>
              </a:rPr>
              <a:t>13</a:t>
            </a:r>
            <a:r>
              <a:rPr lang="nl-NL" sz="1100"/>
              <a:t> (5) (Jun 2007), pp. 567–577.</a:t>
            </a:r>
          </a:p>
          <a:p>
            <a:pPr eaLnBrk="0" hangingPunct="0"/>
            <a:endParaRPr lang="nl-NL"/>
          </a:p>
        </p:txBody>
      </p:sp>
      <p:sp>
        <p:nvSpPr>
          <p:cNvPr id="113724" name="TextBox 5"/>
          <p:cNvSpPr txBox="1">
            <a:spLocks noChangeArrowheads="1"/>
          </p:cNvSpPr>
          <p:nvPr/>
        </p:nvSpPr>
        <p:spPr bwMode="auto">
          <a:xfrm>
            <a:off x="0" y="0"/>
            <a:ext cx="9144000" cy="822325"/>
          </a:xfrm>
          <a:prstGeom prst="rect">
            <a:avLst/>
          </a:prstGeom>
          <a:noFill/>
          <a:ln w="9525">
            <a:noFill/>
            <a:miter lim="800000"/>
            <a:headEnd/>
            <a:tailEnd/>
          </a:ln>
        </p:spPr>
        <p:txBody>
          <a:bodyPr>
            <a:spAutoFit/>
          </a:bodyPr>
          <a:lstStyle/>
          <a:p>
            <a:pPr algn="ctr"/>
            <a:r>
              <a:rPr lang="ru-RU" b="1">
                <a:latin typeface="Calibri" pitchFamily="34" charset="0"/>
              </a:rPr>
              <a:t>Нейтрализующие антитела к </a:t>
            </a:r>
            <a:r>
              <a:rPr lang="en-US" b="1">
                <a:latin typeface="Calibri" pitchFamily="34" charset="0"/>
                <a:cs typeface="Times New Roman" pitchFamily="18" charset="0"/>
              </a:rPr>
              <a:t>ß</a:t>
            </a:r>
            <a:r>
              <a:rPr lang="ru-RU" b="1">
                <a:latin typeface="Calibri" pitchFamily="34" charset="0"/>
                <a:cs typeface="Times New Roman" pitchFamily="18" charset="0"/>
              </a:rPr>
              <a:t>-</a:t>
            </a:r>
            <a:r>
              <a:rPr lang="ru-RU" b="1">
                <a:latin typeface="Calibri" pitchFamily="34" charset="0"/>
              </a:rPr>
              <a:t>интерферону снижают эффективность лечения рассеянного склероза</a:t>
            </a:r>
            <a:endParaRPr lang="nl-NL" b="1">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1"/>
          <p:cNvSpPr txBox="1">
            <a:spLocks noChangeArrowheads="1"/>
          </p:cNvSpPr>
          <p:nvPr/>
        </p:nvSpPr>
        <p:spPr bwMode="auto">
          <a:xfrm>
            <a:off x="325438" y="381000"/>
            <a:ext cx="8493125" cy="415925"/>
          </a:xfrm>
          <a:prstGeom prst="rect">
            <a:avLst/>
          </a:prstGeom>
          <a:noFill/>
          <a:ln w="9525">
            <a:noFill/>
            <a:miter lim="800000"/>
            <a:headEnd/>
            <a:tailEnd/>
          </a:ln>
        </p:spPr>
        <p:txBody>
          <a:bodyPr lIns="0" tIns="0" rIns="0" bIns="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sz="1500" b="1">
                <a:solidFill>
                  <a:srgbClr val="000000"/>
                </a:solidFill>
                <a:ea typeface="MS PGothic" pitchFamily="34" charset="-128"/>
                <a:cs typeface="msgothic"/>
              </a:rPr>
              <a:t>Рисунок</a:t>
            </a:r>
            <a:r>
              <a:rPr lang="en-GB" sz="1500" b="1">
                <a:solidFill>
                  <a:srgbClr val="000000"/>
                </a:solidFill>
                <a:ea typeface="MS PGothic" pitchFamily="34" charset="-128"/>
                <a:cs typeface="msgothic"/>
              </a:rPr>
              <a:t> 5. </a:t>
            </a:r>
            <a:r>
              <a:rPr lang="ru-RU" sz="1500" b="1">
                <a:solidFill>
                  <a:srgbClr val="000000"/>
                </a:solidFill>
                <a:ea typeface="MS PGothic" pitchFamily="34" charset="-128"/>
                <a:cs typeface="msgothic"/>
              </a:rPr>
              <a:t>Состояния устойчивой активности заболевания и ремиссии у пациентов с антителами к адалимумабу (ААА) и без них</a:t>
            </a:r>
            <a:endParaRPr lang="en-GB" sz="1500" b="1">
              <a:solidFill>
                <a:srgbClr val="000000"/>
              </a:solidFill>
              <a:ea typeface="MS PGothic" pitchFamily="34" charset="-128"/>
              <a:cs typeface="msgothic"/>
            </a:endParaRPr>
          </a:p>
        </p:txBody>
      </p:sp>
      <p:pic>
        <p:nvPicPr>
          <p:cNvPr id="114691" name="Picture 2"/>
          <p:cNvPicPr>
            <a:picLocks noChangeAspect="1" noChangeArrowheads="1"/>
          </p:cNvPicPr>
          <p:nvPr/>
        </p:nvPicPr>
        <p:blipFill>
          <a:blip r:embed="rId3" cstate="print"/>
          <a:srcRect/>
          <a:stretch>
            <a:fillRect/>
          </a:stretch>
        </p:blipFill>
        <p:spPr bwMode="auto">
          <a:xfrm>
            <a:off x="7183438" y="6042025"/>
            <a:ext cx="1100137" cy="423863"/>
          </a:xfrm>
          <a:prstGeom prst="rect">
            <a:avLst/>
          </a:prstGeom>
          <a:noFill/>
          <a:ln w="9525">
            <a:noFill/>
            <a:miter lim="800000"/>
            <a:headEnd/>
            <a:tailEnd/>
          </a:ln>
        </p:spPr>
      </p:pic>
      <p:pic>
        <p:nvPicPr>
          <p:cNvPr id="114692" name="Picture 3"/>
          <p:cNvPicPr>
            <a:picLocks noChangeAspect="1" noChangeArrowheads="1"/>
          </p:cNvPicPr>
          <p:nvPr/>
        </p:nvPicPr>
        <p:blipFill>
          <a:blip r:embed="rId4" cstate="print"/>
          <a:srcRect/>
          <a:stretch>
            <a:fillRect/>
          </a:stretch>
        </p:blipFill>
        <p:spPr bwMode="auto">
          <a:xfrm>
            <a:off x="671513" y="2227263"/>
            <a:ext cx="7804150" cy="2397125"/>
          </a:xfrm>
          <a:prstGeom prst="rect">
            <a:avLst/>
          </a:prstGeom>
          <a:noFill/>
          <a:ln w="9525">
            <a:noFill/>
            <a:miter lim="800000"/>
            <a:headEnd/>
            <a:tailEnd/>
          </a:ln>
        </p:spPr>
      </p:pic>
      <p:sp>
        <p:nvSpPr>
          <p:cNvPr id="114693" name="Text Box 4"/>
          <p:cNvSpPr txBox="1">
            <a:spLocks noChangeArrowheads="1"/>
          </p:cNvSpPr>
          <p:nvPr/>
        </p:nvSpPr>
        <p:spPr bwMode="auto">
          <a:xfrm>
            <a:off x="671513" y="5972175"/>
            <a:ext cx="3917950"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sz="1100" b="1">
                <a:solidFill>
                  <a:srgbClr val="000000"/>
                </a:solidFill>
                <a:ea typeface="MS PGothic" pitchFamily="34" charset="-128"/>
                <a:cs typeface="msgothic"/>
              </a:rPr>
              <a:t>Bartelds, G. M. et al. JAMA 2011;305:1460-1468</a:t>
            </a:r>
          </a:p>
        </p:txBody>
      </p:sp>
      <p:sp>
        <p:nvSpPr>
          <p:cNvPr id="114694" name="Text Box 5"/>
          <p:cNvSpPr txBox="1">
            <a:spLocks noChangeArrowheads="1"/>
          </p:cNvSpPr>
          <p:nvPr/>
        </p:nvSpPr>
        <p:spPr bwMode="auto">
          <a:xfrm>
            <a:off x="98425" y="6613525"/>
            <a:ext cx="4930775" cy="128588"/>
          </a:xfrm>
          <a:prstGeom prst="rect">
            <a:avLst/>
          </a:prstGeom>
          <a:noFill/>
          <a:ln w="9525">
            <a:noFill/>
            <a:miter lim="800000"/>
            <a:headEnd/>
            <a:tailEnd/>
          </a:ln>
        </p:spPr>
        <p:txBody>
          <a:bodyPr lIns="0" tIns="0" rIns="0" bIns="0"/>
          <a:lstStyle/>
          <a:p>
            <a:pPr marL="85725" indent="-85725">
              <a:tabLst>
                <a:tab pos="723900" algn="l"/>
                <a:tab pos="1447800" algn="l"/>
                <a:tab pos="2171700" algn="l"/>
                <a:tab pos="2895600" algn="l"/>
                <a:tab pos="3619500" algn="l"/>
                <a:tab pos="4343400" algn="l"/>
                <a:tab pos="5067300" algn="l"/>
              </a:tabLst>
            </a:pPr>
            <a:r>
              <a:rPr lang="en-GB" sz="900">
                <a:solidFill>
                  <a:srgbClr val="000000"/>
                </a:solidFill>
                <a:ea typeface="MS PGothic" pitchFamily="34" charset="-128"/>
                <a:cs typeface="msgothic"/>
              </a:rPr>
              <a:t>Copyright restrictions may apply.</a:t>
            </a:r>
          </a:p>
        </p:txBody>
      </p:sp>
      <p:pic>
        <p:nvPicPr>
          <p:cNvPr id="114695" name="Picture 2"/>
          <p:cNvPicPr>
            <a:picLocks noChangeAspect="1" noChangeArrowheads="1"/>
          </p:cNvPicPr>
          <p:nvPr/>
        </p:nvPicPr>
        <p:blipFill>
          <a:blip r:embed="rId5" cstate="print"/>
          <a:srcRect/>
          <a:stretch>
            <a:fillRect/>
          </a:stretch>
        </p:blipFill>
        <p:spPr bwMode="auto">
          <a:xfrm>
            <a:off x="0" y="1557338"/>
            <a:ext cx="9144000" cy="38163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eaLnBrk="1" hangingPunct="1"/>
            <a:r>
              <a:rPr lang="ru-RU" sz="4000" smtClean="0"/>
              <a:t>Влияние антител на эффективность агалсидазы-бета при болезни Фабри</a:t>
            </a:r>
            <a:endParaRPr lang="nl-NL" sz="4000" smtClean="0"/>
          </a:p>
        </p:txBody>
      </p:sp>
      <p:sp>
        <p:nvSpPr>
          <p:cNvPr id="115715" name="TextBox 5"/>
          <p:cNvSpPr txBox="1">
            <a:spLocks noChangeArrowheads="1"/>
          </p:cNvSpPr>
          <p:nvPr/>
        </p:nvSpPr>
        <p:spPr bwMode="auto">
          <a:xfrm>
            <a:off x="323850" y="6491288"/>
            <a:ext cx="8569325" cy="366712"/>
          </a:xfrm>
          <a:prstGeom prst="rect">
            <a:avLst/>
          </a:prstGeom>
          <a:noFill/>
          <a:ln w="9525">
            <a:noFill/>
            <a:miter lim="800000"/>
            <a:headEnd/>
            <a:tailEnd/>
          </a:ln>
        </p:spPr>
        <p:txBody>
          <a:bodyPr>
            <a:spAutoFit/>
          </a:bodyPr>
          <a:lstStyle/>
          <a:p>
            <a:r>
              <a:rPr lang="en-US">
                <a:latin typeface="Calibri" pitchFamily="34" charset="0"/>
              </a:rPr>
              <a:t>Benichou et al . </a:t>
            </a:r>
            <a:r>
              <a:rPr lang="ru-RU">
                <a:latin typeface="Calibri" pitchFamily="34" charset="0"/>
              </a:rPr>
              <a:t>Молекулярные механизмы и генетика </a:t>
            </a:r>
            <a:r>
              <a:rPr lang="en-US">
                <a:latin typeface="Calibri" pitchFamily="34" charset="0"/>
              </a:rPr>
              <a:t> (2008)</a:t>
            </a:r>
            <a:endParaRPr lang="nl-NL">
              <a:latin typeface="Calibri" pitchFamily="34" charset="0"/>
            </a:endParaRPr>
          </a:p>
        </p:txBody>
      </p:sp>
      <p:pic>
        <p:nvPicPr>
          <p:cNvPr id="115716" name="Picture 2"/>
          <p:cNvPicPr>
            <a:picLocks noChangeAspect="1" noChangeArrowheads="1"/>
          </p:cNvPicPr>
          <p:nvPr/>
        </p:nvPicPr>
        <p:blipFill>
          <a:blip r:embed="rId2" cstate="print"/>
          <a:srcRect/>
          <a:stretch>
            <a:fillRect/>
          </a:stretch>
        </p:blipFill>
        <p:spPr bwMode="auto">
          <a:xfrm>
            <a:off x="2339975" y="2133600"/>
            <a:ext cx="4583113"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214313" y="2214563"/>
            <a:ext cx="8229600" cy="1143000"/>
          </a:xfrm>
        </p:spPr>
        <p:txBody>
          <a:bodyPr/>
          <a:lstStyle/>
          <a:p>
            <a:pPr eaLnBrk="1" hangingPunct="1"/>
            <a:r>
              <a:rPr lang="ru-RU" sz="4800" smtClean="0"/>
              <a:t>Биоаналог = дженерик</a:t>
            </a:r>
            <a:endParaRPr lang="en-US" sz="4800" smtClean="0"/>
          </a:p>
        </p:txBody>
      </p:sp>
      <p:sp>
        <p:nvSpPr>
          <p:cNvPr id="3" name="Content Placeholder 2"/>
          <p:cNvSpPr>
            <a:spLocks noGrp="1"/>
          </p:cNvSpPr>
          <p:nvPr>
            <p:ph idx="1"/>
          </p:nvPr>
        </p:nvSpPr>
        <p:spPr>
          <a:xfrm>
            <a:off x="457200" y="3571875"/>
            <a:ext cx="8229600" cy="2286000"/>
          </a:xfrm>
        </p:spPr>
        <p:txBody>
          <a:bodyPr/>
          <a:lstStyle/>
          <a:p>
            <a:pPr marL="193675" indent="-193675" eaLnBrk="1" hangingPunct="1">
              <a:buFont typeface="Wingdings 2" pitchFamily="18" charset="2"/>
              <a:buNone/>
              <a:defRPr/>
            </a:pPr>
            <a:r>
              <a:rPr lang="ru-RU" sz="2400" i="1" dirty="0" smtClean="0"/>
              <a:t>  «Биоаналог  - это биологическое лекарственное средство, </a:t>
            </a:r>
            <a:r>
              <a:rPr lang="ru-RU" sz="2400" i="1" dirty="0" smtClean="0">
                <a:solidFill>
                  <a:srgbClr val="FF0000"/>
                </a:solidFill>
              </a:rPr>
              <a:t>схожее</a:t>
            </a:r>
            <a:r>
              <a:rPr lang="ru-RU" sz="2400" i="1" dirty="0" smtClean="0"/>
              <a:t> с  оригинальным биологическим лекарственным средством, но </a:t>
            </a:r>
            <a:r>
              <a:rPr lang="ru-RU" sz="2400" i="1" smtClean="0">
                <a:solidFill>
                  <a:srgbClr val="FF0000"/>
                </a:solidFill>
              </a:rPr>
              <a:t>не являющееся </a:t>
            </a:r>
            <a:r>
              <a:rPr lang="ru-RU" sz="2400" i="1" dirty="0" smtClean="0">
                <a:solidFill>
                  <a:srgbClr val="FF0000"/>
                </a:solidFill>
              </a:rPr>
              <a:t>его дженериком</a:t>
            </a:r>
            <a:r>
              <a:rPr lang="ru-RU" sz="2400" i="1" dirty="0" smtClean="0"/>
              <a:t> в связи  с различиями в исходном сырье и производстве оригинального биологического лекарственного средства и </a:t>
            </a:r>
            <a:r>
              <a:rPr lang="ru-RU" sz="2400" i="1" dirty="0" err="1" smtClean="0"/>
              <a:t>биоаналога</a:t>
            </a:r>
            <a:r>
              <a:rPr lang="ru-RU" sz="2400" i="1" dirty="0" smtClean="0"/>
              <a:t>…»</a:t>
            </a:r>
          </a:p>
          <a:p>
            <a:pPr eaLnBrk="1" hangingPunct="1">
              <a:defRPr/>
            </a:pPr>
            <a:endParaRPr lang="en-US" sz="2400" i="1" dirty="0"/>
          </a:p>
        </p:txBody>
      </p:sp>
      <p:cxnSp>
        <p:nvCxnSpPr>
          <p:cNvPr id="5" name="Straight Connector 4"/>
          <p:cNvCxnSpPr/>
          <p:nvPr/>
        </p:nvCxnSpPr>
        <p:spPr>
          <a:xfrm rot="5400000">
            <a:off x="4121944" y="2736057"/>
            <a:ext cx="642937" cy="1714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6741" name="TextBox 5"/>
          <p:cNvSpPr txBox="1">
            <a:spLocks noChangeArrowheads="1"/>
          </p:cNvSpPr>
          <p:nvPr/>
        </p:nvSpPr>
        <p:spPr bwMode="auto">
          <a:xfrm>
            <a:off x="723900" y="6448425"/>
            <a:ext cx="5327650" cy="276225"/>
          </a:xfrm>
          <a:prstGeom prst="rect">
            <a:avLst/>
          </a:prstGeom>
          <a:noFill/>
          <a:ln w="9525">
            <a:noFill/>
            <a:miter lim="800000"/>
            <a:headEnd/>
            <a:tailEnd/>
          </a:ln>
        </p:spPr>
        <p:txBody>
          <a:bodyPr wrap="none">
            <a:spAutoFit/>
          </a:bodyPr>
          <a:lstStyle/>
          <a:p>
            <a:r>
              <a:rPr lang="ru-RU" sz="1200">
                <a:latin typeface="Calibri" pitchFamily="34" charset="0"/>
              </a:rPr>
              <a:t>Источник: Переведено из </a:t>
            </a:r>
            <a:r>
              <a:rPr lang="en-US" sz="1200">
                <a:latin typeface="Calibri" pitchFamily="34" charset="0"/>
              </a:rPr>
              <a:t>Article 10 (2) b of Directive 2001/83 as amended</a:t>
            </a:r>
          </a:p>
        </p:txBody>
      </p:sp>
      <p:sp>
        <p:nvSpPr>
          <p:cNvPr id="7" name="Title 1"/>
          <p:cNvSpPr txBox="1">
            <a:spLocks/>
          </p:cNvSpPr>
          <p:nvPr/>
        </p:nvSpPr>
        <p:spPr bwMode="auto">
          <a:xfrm>
            <a:off x="457200" y="704850"/>
            <a:ext cx="8229600" cy="1143000"/>
          </a:xfrm>
          <a:prstGeom prst="rect">
            <a:avLst/>
          </a:prstGeom>
          <a:noFill/>
          <a:ln w="9525">
            <a:noFill/>
            <a:miter lim="800000"/>
            <a:headEnd/>
            <a:tailEnd/>
          </a:ln>
        </p:spPr>
        <p:txBody>
          <a:bodyPr lIns="0" rIns="0" bIns="0" anchor="b"/>
          <a:lstStyle/>
          <a:p>
            <a:pPr algn="ctr" fontAlgn="auto">
              <a:spcBef>
                <a:spcPts val="0"/>
              </a:spcBef>
              <a:spcAft>
                <a:spcPts val="0"/>
              </a:spcAft>
              <a:defRPr/>
            </a:pPr>
            <a:r>
              <a:rPr lang="ru-RU" sz="2800" b="1" dirty="0">
                <a:solidFill>
                  <a:schemeClr val="tx2"/>
                </a:solidFill>
                <a:latin typeface="+mj-lt"/>
                <a:ea typeface="+mj-ea"/>
                <a:cs typeface="+mj-cs"/>
              </a:rPr>
              <a:t>Почему надо с особенной осторожностью говорить о взаимозаменяемости биологических лекарственных средств?</a:t>
            </a:r>
            <a:endParaRPr lang="en-US" sz="2800" b="1" dirty="0">
              <a:solidFill>
                <a:schemeClr val="tx2"/>
              </a:solidFill>
              <a:latin typeface="+mj-lt"/>
              <a:ea typeface="+mj-ea"/>
              <a:cs typeface="+mj-cs"/>
            </a:endParaRPr>
          </a:p>
        </p:txBody>
      </p:sp>
      <p:sp>
        <p:nvSpPr>
          <p:cNvPr id="9" name="Down Arrow 8"/>
          <p:cNvSpPr/>
          <p:nvPr/>
        </p:nvSpPr>
        <p:spPr>
          <a:xfrm>
            <a:off x="2643188" y="2000250"/>
            <a:ext cx="3714750" cy="500063"/>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p:txBody>
          <a:bodyPr/>
          <a:lstStyle/>
          <a:p>
            <a:pPr eaLnBrk="1" hangingPunct="1"/>
            <a:r>
              <a:rPr lang="ru-RU" smtClean="0"/>
              <a:t>Основные определения</a:t>
            </a:r>
          </a:p>
        </p:txBody>
      </p:sp>
      <p:sp>
        <p:nvSpPr>
          <p:cNvPr id="100355" name="Freeform 5"/>
          <p:cNvSpPr>
            <a:spLocks/>
          </p:cNvSpPr>
          <p:nvPr>
            <p:custDataLst>
              <p:tags r:id="rId1"/>
            </p:custDataLst>
          </p:nvPr>
        </p:nvSpPr>
        <p:spPr bwMode="blackWhite">
          <a:xfrm>
            <a:off x="250825" y="1484313"/>
            <a:ext cx="3097213" cy="4818062"/>
          </a:xfrm>
          <a:custGeom>
            <a:avLst/>
            <a:gdLst>
              <a:gd name="T0" fmla="*/ 0 w 2382"/>
              <a:gd name="T1" fmla="*/ 0 h 576"/>
              <a:gd name="T2" fmla="*/ 2147483647 w 2382"/>
              <a:gd name="T3" fmla="*/ 0 h 576"/>
              <a:gd name="T4" fmla="*/ 2147483647 w 2382"/>
              <a:gd name="T5" fmla="*/ 2147483647 h 576"/>
              <a:gd name="T6" fmla="*/ 2147483647 w 2382"/>
              <a:gd name="T7" fmla="*/ 2147483647 h 576"/>
              <a:gd name="T8" fmla="*/ 0 w 2382"/>
              <a:gd name="T9" fmla="*/ 2147483647 h 576"/>
              <a:gd name="T10" fmla="*/ 0 w 2382"/>
              <a:gd name="T11" fmla="*/ 2147483647 h 576"/>
              <a:gd name="T12" fmla="*/ 0 w 2382"/>
              <a:gd name="T13" fmla="*/ 0 h 576"/>
              <a:gd name="T14" fmla="*/ 0 60000 65536"/>
              <a:gd name="T15" fmla="*/ 0 60000 65536"/>
              <a:gd name="T16" fmla="*/ 0 60000 65536"/>
              <a:gd name="T17" fmla="*/ 0 60000 65536"/>
              <a:gd name="T18" fmla="*/ 0 60000 65536"/>
              <a:gd name="T19" fmla="*/ 0 60000 65536"/>
              <a:gd name="T20" fmla="*/ 0 60000 65536"/>
              <a:gd name="T21" fmla="*/ 0 w 2382"/>
              <a:gd name="T22" fmla="*/ 0 h 576"/>
              <a:gd name="T23" fmla="*/ 2382 w 2382"/>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2" h="576">
                <a:moveTo>
                  <a:pt x="0" y="0"/>
                </a:moveTo>
                <a:lnTo>
                  <a:pt x="2278" y="0"/>
                </a:lnTo>
                <a:lnTo>
                  <a:pt x="2382" y="288"/>
                </a:lnTo>
                <a:lnTo>
                  <a:pt x="2278" y="576"/>
                </a:lnTo>
                <a:lnTo>
                  <a:pt x="0" y="576"/>
                </a:lnTo>
                <a:lnTo>
                  <a:pt x="0" y="288"/>
                </a:lnTo>
                <a:lnTo>
                  <a:pt x="0" y="0"/>
                </a:lnTo>
                <a:close/>
              </a:path>
            </a:pathLst>
          </a:custGeom>
          <a:solidFill>
            <a:schemeClr val="accent1"/>
          </a:solidFill>
          <a:ln w="9525">
            <a:solidFill>
              <a:schemeClr val="tx1"/>
            </a:solidFill>
            <a:round/>
            <a:headEnd/>
            <a:tailEnd/>
          </a:ln>
        </p:spPr>
        <p:txBody>
          <a:bodyPr lIns="45720" tIns="0" rIns="45720" bIns="0" anchor="ctr">
            <a:spAutoFit/>
          </a:bodyPr>
          <a:lstStyle/>
          <a:p>
            <a:endParaRPr lang="ru-RU"/>
          </a:p>
        </p:txBody>
      </p:sp>
      <p:sp>
        <p:nvSpPr>
          <p:cNvPr id="100356" name="Rectangle 6"/>
          <p:cNvSpPr>
            <a:spLocks noChangeArrowheads="1"/>
          </p:cNvSpPr>
          <p:nvPr>
            <p:custDataLst>
              <p:tags r:id="rId2"/>
            </p:custDataLst>
          </p:nvPr>
        </p:nvSpPr>
        <p:spPr bwMode="blackWhite">
          <a:xfrm>
            <a:off x="808038" y="1752600"/>
            <a:ext cx="2840037" cy="4148138"/>
          </a:xfrm>
          <a:prstGeom prst="rect">
            <a:avLst/>
          </a:prstGeom>
          <a:noFill/>
          <a:ln w="9525">
            <a:noFill/>
            <a:miter lim="800000"/>
            <a:headEnd/>
            <a:tailEnd/>
          </a:ln>
        </p:spPr>
        <p:txBody>
          <a:bodyPr lIns="45720" tIns="0" rIns="45720" bIns="0" anchor="ctr"/>
          <a:lstStyle/>
          <a:p>
            <a:pPr>
              <a:spcBef>
                <a:spcPct val="20000"/>
              </a:spcBef>
            </a:pPr>
            <a:r>
              <a:rPr lang="en-US" sz="2400" b="1">
                <a:solidFill>
                  <a:srgbClr val="000000"/>
                </a:solidFill>
                <a:latin typeface="Times New Roman" pitchFamily="18" charset="0"/>
              </a:rPr>
              <a:t>Биологическое лекарственное средство</a:t>
            </a:r>
            <a:r>
              <a:rPr lang="en-US" sz="2800" b="1">
                <a:solidFill>
                  <a:srgbClr val="000000"/>
                </a:solidFill>
                <a:latin typeface="Times New Roman" pitchFamily="18" charset="0"/>
              </a:rPr>
              <a:t> </a:t>
            </a:r>
            <a:endParaRPr lang="en-US" altLang="zh-CN" sz="2800" b="1">
              <a:solidFill>
                <a:srgbClr val="000000"/>
              </a:solidFill>
              <a:latin typeface="Times New Roman" pitchFamily="18" charset="0"/>
              <a:ea typeface="SimSun" pitchFamily="2" charset="-122"/>
            </a:endParaRPr>
          </a:p>
        </p:txBody>
      </p:sp>
      <p:sp>
        <p:nvSpPr>
          <p:cNvPr id="100357" name="Freeform 8"/>
          <p:cNvSpPr>
            <a:spLocks/>
          </p:cNvSpPr>
          <p:nvPr>
            <p:custDataLst>
              <p:tags r:id="rId3"/>
            </p:custDataLst>
          </p:nvPr>
        </p:nvSpPr>
        <p:spPr bwMode="blackWhite">
          <a:xfrm>
            <a:off x="3059113" y="1484313"/>
            <a:ext cx="5761037" cy="4818062"/>
          </a:xfrm>
          <a:custGeom>
            <a:avLst/>
            <a:gdLst>
              <a:gd name="T0" fmla="*/ 0 w 2382"/>
              <a:gd name="T1" fmla="*/ 0 h 576"/>
              <a:gd name="T2" fmla="*/ 2147483647 w 2382"/>
              <a:gd name="T3" fmla="*/ 0 h 576"/>
              <a:gd name="T4" fmla="*/ 2147483647 w 2382"/>
              <a:gd name="T5" fmla="*/ 2147483647 h 576"/>
              <a:gd name="T6" fmla="*/ 2147483647 w 2382"/>
              <a:gd name="T7" fmla="*/ 2147483647 h 576"/>
              <a:gd name="T8" fmla="*/ 0 w 2382"/>
              <a:gd name="T9" fmla="*/ 2147483647 h 576"/>
              <a:gd name="T10" fmla="*/ 2147483647 w 2382"/>
              <a:gd name="T11" fmla="*/ 2147483647 h 576"/>
              <a:gd name="T12" fmla="*/ 0 w 2382"/>
              <a:gd name="T13" fmla="*/ 0 h 576"/>
              <a:gd name="T14" fmla="*/ 0 60000 65536"/>
              <a:gd name="T15" fmla="*/ 0 60000 65536"/>
              <a:gd name="T16" fmla="*/ 0 60000 65536"/>
              <a:gd name="T17" fmla="*/ 0 60000 65536"/>
              <a:gd name="T18" fmla="*/ 0 60000 65536"/>
              <a:gd name="T19" fmla="*/ 0 60000 65536"/>
              <a:gd name="T20" fmla="*/ 0 60000 65536"/>
              <a:gd name="T21" fmla="*/ 0 w 2382"/>
              <a:gd name="T22" fmla="*/ 0 h 576"/>
              <a:gd name="T23" fmla="*/ 2382 w 2382"/>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2" h="576">
                <a:moveTo>
                  <a:pt x="0" y="0"/>
                </a:moveTo>
                <a:lnTo>
                  <a:pt x="2278" y="0"/>
                </a:lnTo>
                <a:lnTo>
                  <a:pt x="2382" y="288"/>
                </a:lnTo>
                <a:lnTo>
                  <a:pt x="2278" y="576"/>
                </a:lnTo>
                <a:lnTo>
                  <a:pt x="0" y="576"/>
                </a:lnTo>
                <a:lnTo>
                  <a:pt x="104" y="288"/>
                </a:lnTo>
                <a:lnTo>
                  <a:pt x="0" y="0"/>
                </a:lnTo>
                <a:close/>
              </a:path>
            </a:pathLst>
          </a:custGeom>
          <a:solidFill>
            <a:schemeClr val="accent1"/>
          </a:solidFill>
          <a:ln w="9525">
            <a:solidFill>
              <a:schemeClr val="tx1"/>
            </a:solidFill>
            <a:round/>
            <a:headEnd/>
            <a:tailEnd/>
          </a:ln>
        </p:spPr>
        <p:txBody>
          <a:bodyPr lIns="45720" tIns="0" rIns="45720" bIns="0" anchor="ctr">
            <a:spAutoFit/>
          </a:bodyPr>
          <a:lstStyle/>
          <a:p>
            <a:endParaRPr lang="ru-RU"/>
          </a:p>
        </p:txBody>
      </p:sp>
      <p:sp>
        <p:nvSpPr>
          <p:cNvPr id="100358" name="Rectangle 9"/>
          <p:cNvSpPr>
            <a:spLocks noChangeArrowheads="1"/>
          </p:cNvSpPr>
          <p:nvPr>
            <p:custDataLst>
              <p:tags r:id="rId4"/>
            </p:custDataLst>
          </p:nvPr>
        </p:nvSpPr>
        <p:spPr bwMode="blackWhite">
          <a:xfrm>
            <a:off x="3492500" y="1752600"/>
            <a:ext cx="4895850" cy="4148138"/>
          </a:xfrm>
          <a:prstGeom prst="rect">
            <a:avLst/>
          </a:prstGeom>
          <a:noFill/>
          <a:ln w="9525">
            <a:noFill/>
            <a:miter lim="800000"/>
            <a:headEnd/>
            <a:tailEnd/>
          </a:ln>
        </p:spPr>
        <p:txBody>
          <a:bodyPr lIns="45720" tIns="0" rIns="45720" bIns="0" anchor="ctr"/>
          <a:lstStyle/>
          <a:p>
            <a:pPr>
              <a:spcBef>
                <a:spcPct val="20000"/>
              </a:spcBef>
            </a:pPr>
            <a:r>
              <a:rPr lang="ru-RU" sz="2000">
                <a:solidFill>
                  <a:srgbClr val="000000"/>
                </a:solidFill>
                <a:latin typeface="Times New Roman" pitchFamily="18" charset="0"/>
              </a:rPr>
              <a:t>Л</a:t>
            </a:r>
            <a:r>
              <a:rPr lang="en-US" sz="2000">
                <a:solidFill>
                  <a:srgbClr val="000000"/>
                </a:solidFill>
                <a:latin typeface="Times New Roman" pitchFamily="18" charset="0"/>
              </a:rPr>
              <a:t>екарственное средство, активной субстанцией которого является </a:t>
            </a:r>
            <a:r>
              <a:rPr lang="ru-RU" sz="2000">
                <a:solidFill>
                  <a:srgbClr val="000000"/>
                </a:solidFill>
                <a:latin typeface="Times New Roman" pitchFamily="18" charset="0"/>
              </a:rPr>
              <a:t>биологическое </a:t>
            </a:r>
            <a:r>
              <a:rPr lang="en-US" sz="2000">
                <a:solidFill>
                  <a:srgbClr val="000000"/>
                </a:solidFill>
                <a:latin typeface="Times New Roman" pitchFamily="18" charset="0"/>
              </a:rPr>
              <a:t>вещество</a:t>
            </a:r>
            <a:r>
              <a:rPr lang="ru-RU" sz="2000">
                <a:solidFill>
                  <a:srgbClr val="000000"/>
                </a:solidFill>
                <a:latin typeface="Times New Roman" pitchFamily="18" charset="0"/>
              </a:rPr>
              <a:t>,</a:t>
            </a:r>
            <a:r>
              <a:rPr lang="en-US" sz="2000">
                <a:solidFill>
                  <a:srgbClr val="000000"/>
                </a:solidFill>
                <a:latin typeface="Times New Roman" pitchFamily="18" charset="0"/>
              </a:rPr>
              <a:t> </a:t>
            </a:r>
            <a:r>
              <a:rPr lang="ru-RU" sz="2000">
                <a:solidFill>
                  <a:srgbClr val="000000"/>
                </a:solidFill>
                <a:latin typeface="Times New Roman" pitchFamily="18" charset="0"/>
              </a:rPr>
              <a:t>п</a:t>
            </a:r>
            <a:r>
              <a:rPr lang="en-US" sz="2000">
                <a:solidFill>
                  <a:srgbClr val="000000"/>
                </a:solidFill>
                <a:latin typeface="Times New Roman" pitchFamily="18" charset="0"/>
              </a:rPr>
              <a:t>олученное или выделенное из биологического источника, в том числе при помощи одного или нескольких перечисленных</a:t>
            </a:r>
            <a:r>
              <a:rPr lang="ru-RU" sz="2000">
                <a:solidFill>
                  <a:srgbClr val="000000"/>
                </a:solidFill>
                <a:latin typeface="Times New Roman" pitchFamily="18" charset="0"/>
              </a:rPr>
              <a:t> </a:t>
            </a:r>
            <a:r>
              <a:rPr lang="en-US" sz="2000">
                <a:solidFill>
                  <a:srgbClr val="000000"/>
                </a:solidFill>
                <a:latin typeface="Times New Roman" pitchFamily="18" charset="0"/>
              </a:rPr>
              <a:t>биотехнологических методов: технология рекомбинантной ДНК; контролируемая экспрессия генов, кодирующих выработку биологически активных белков; методы гибридом и</a:t>
            </a:r>
            <a:r>
              <a:rPr lang="ru-RU" sz="2000">
                <a:solidFill>
                  <a:srgbClr val="000000"/>
                </a:solidFill>
                <a:latin typeface="Times New Roman" pitchFamily="18" charset="0"/>
              </a:rPr>
              <a:t> </a:t>
            </a:r>
            <a:r>
              <a:rPr lang="en-US" sz="2000">
                <a:solidFill>
                  <a:srgbClr val="000000"/>
                </a:solidFill>
                <a:latin typeface="Times New Roman" pitchFamily="18" charset="0"/>
              </a:rPr>
              <a:t>моноклональных</a:t>
            </a:r>
            <a:r>
              <a:rPr lang="ru-RU" sz="2000">
                <a:solidFill>
                  <a:srgbClr val="000000"/>
                </a:solidFill>
                <a:latin typeface="Times New Roman" pitchFamily="18" charset="0"/>
              </a:rPr>
              <a:t> </a:t>
            </a:r>
            <a:r>
              <a:rPr lang="en-US" sz="2000">
                <a:solidFill>
                  <a:srgbClr val="000000"/>
                </a:solidFill>
                <a:latin typeface="Times New Roman" pitchFamily="18" charset="0"/>
              </a:rPr>
              <a:t>антител</a:t>
            </a:r>
            <a:r>
              <a:rPr lang="ru-RU" sz="2000">
                <a:solidFill>
                  <a:srgbClr val="000000"/>
                </a:solidFill>
                <a:latin typeface="Times New Roman" pitchFamily="18"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0" y="0"/>
            <a:ext cx="8229600" cy="533400"/>
          </a:xfrm>
          <a:prstGeom prst="rect">
            <a:avLst/>
          </a:prstGeom>
          <a:noFill/>
          <a:ln w="9525">
            <a:noFill/>
            <a:miter lim="800000"/>
            <a:headEnd/>
            <a:tailEnd/>
          </a:ln>
        </p:spPr>
        <p:txBody>
          <a:bodyPr/>
          <a:lstStyle/>
          <a:p>
            <a:r>
              <a:rPr lang="ru-RU">
                <a:solidFill>
                  <a:srgbClr val="000000"/>
                </a:solidFill>
                <a:latin typeface="Tahoma" pitchFamily="34" charset="0"/>
              </a:rPr>
              <a:t>Регулирование производства и применения биоаналогов в ЕС</a:t>
            </a:r>
            <a:endParaRPr lang="fr-FR">
              <a:solidFill>
                <a:srgbClr val="000000"/>
              </a:solidFill>
              <a:latin typeface="Tahoma" pitchFamily="34" charset="0"/>
            </a:endParaRPr>
          </a:p>
        </p:txBody>
      </p:sp>
      <p:sp>
        <p:nvSpPr>
          <p:cNvPr id="117763" name="Oval 3"/>
          <p:cNvSpPr>
            <a:spLocks noChangeArrowheads="1"/>
          </p:cNvSpPr>
          <p:nvPr/>
        </p:nvSpPr>
        <p:spPr bwMode="auto">
          <a:xfrm>
            <a:off x="2311400" y="928688"/>
            <a:ext cx="3930650" cy="952500"/>
          </a:xfrm>
          <a:prstGeom prst="ellipse">
            <a:avLst/>
          </a:prstGeom>
          <a:solidFill>
            <a:srgbClr val="99CC00"/>
          </a:solidFill>
          <a:ln w="9525">
            <a:solidFill>
              <a:schemeClr val="tx1"/>
            </a:solidFill>
            <a:round/>
            <a:headEnd/>
            <a:tailEnd/>
          </a:ln>
        </p:spPr>
        <p:txBody>
          <a:bodyPr wrap="none" anchor="ctr"/>
          <a:lstStyle/>
          <a:p>
            <a:pPr algn="ctr" eaLnBrk="0" hangingPunct="0"/>
            <a:r>
              <a:rPr lang="fr-FR" b="1">
                <a:solidFill>
                  <a:srgbClr val="000000"/>
                </a:solidFill>
                <a:latin typeface="Tahoma" pitchFamily="34" charset="0"/>
              </a:rPr>
              <a:t>amended Directive 2001/83/EC </a:t>
            </a:r>
          </a:p>
          <a:p>
            <a:pPr algn="ctr" eaLnBrk="0" hangingPunct="0"/>
            <a:r>
              <a:rPr lang="fr-FR" b="1">
                <a:solidFill>
                  <a:srgbClr val="000000"/>
                </a:solidFill>
                <a:latin typeface="Tahoma" pitchFamily="34" charset="0"/>
              </a:rPr>
              <a:t>(2003/63/EC, 2004/27/EC) </a:t>
            </a:r>
            <a:endParaRPr lang="en-GB" b="1">
              <a:solidFill>
                <a:srgbClr val="000000"/>
              </a:solidFill>
              <a:latin typeface="Tahoma" pitchFamily="34" charset="0"/>
            </a:endParaRPr>
          </a:p>
        </p:txBody>
      </p:sp>
      <p:sp>
        <p:nvSpPr>
          <p:cNvPr id="117764" name="Oval 4"/>
          <p:cNvSpPr>
            <a:spLocks noChangeArrowheads="1"/>
          </p:cNvSpPr>
          <p:nvPr/>
        </p:nvSpPr>
        <p:spPr bwMode="auto">
          <a:xfrm>
            <a:off x="2311400" y="2173288"/>
            <a:ext cx="3930650" cy="733425"/>
          </a:xfrm>
          <a:prstGeom prst="ellipse">
            <a:avLst/>
          </a:prstGeom>
          <a:solidFill>
            <a:srgbClr val="808080"/>
          </a:solidFill>
          <a:ln w="9525">
            <a:solidFill>
              <a:schemeClr val="tx1"/>
            </a:solidFill>
            <a:round/>
            <a:headEnd/>
            <a:tailEnd/>
          </a:ln>
        </p:spPr>
        <p:txBody>
          <a:bodyPr wrap="none" anchor="ctr"/>
          <a:lstStyle/>
          <a:p>
            <a:pPr algn="ctr" eaLnBrk="0" hangingPunct="0"/>
            <a:r>
              <a:rPr lang="fr-FR" b="1">
                <a:solidFill>
                  <a:srgbClr val="000000"/>
                </a:solidFill>
                <a:latin typeface="Tahoma" pitchFamily="34" charset="0"/>
              </a:rPr>
              <a:t>Overarching Guidelines </a:t>
            </a:r>
            <a:br>
              <a:rPr lang="fr-FR" b="1">
                <a:solidFill>
                  <a:srgbClr val="000000"/>
                </a:solidFill>
                <a:latin typeface="Tahoma" pitchFamily="34" charset="0"/>
              </a:rPr>
            </a:br>
            <a:r>
              <a:rPr lang="fr-FR" b="1">
                <a:solidFill>
                  <a:srgbClr val="000000"/>
                </a:solidFill>
                <a:latin typeface="Tahoma" pitchFamily="34" charset="0"/>
              </a:rPr>
              <a:t>(CHMP/437/04)</a:t>
            </a:r>
            <a:endParaRPr lang="en-GB" b="1">
              <a:solidFill>
                <a:srgbClr val="000000"/>
              </a:solidFill>
              <a:latin typeface="Tahoma" pitchFamily="34" charset="0"/>
            </a:endParaRPr>
          </a:p>
        </p:txBody>
      </p:sp>
      <p:sp>
        <p:nvSpPr>
          <p:cNvPr id="117765" name="Oval 5"/>
          <p:cNvSpPr>
            <a:spLocks noChangeArrowheads="1"/>
          </p:cNvSpPr>
          <p:nvPr/>
        </p:nvSpPr>
        <p:spPr bwMode="auto">
          <a:xfrm>
            <a:off x="758825" y="3030538"/>
            <a:ext cx="3216275" cy="731837"/>
          </a:xfrm>
          <a:prstGeom prst="ellipse">
            <a:avLst/>
          </a:prstGeom>
          <a:solidFill>
            <a:srgbClr val="808080"/>
          </a:solidFill>
          <a:ln w="9525">
            <a:solidFill>
              <a:schemeClr val="tx1"/>
            </a:solidFill>
            <a:round/>
            <a:headEnd/>
            <a:tailEnd/>
          </a:ln>
        </p:spPr>
        <p:txBody>
          <a:bodyPr wrap="none" anchor="ctr"/>
          <a:lstStyle/>
          <a:p>
            <a:pPr algn="ctr" eaLnBrk="0" hangingPunct="0"/>
            <a:r>
              <a:rPr lang="fr-FR" sz="1600">
                <a:solidFill>
                  <a:srgbClr val="000000"/>
                </a:solidFill>
                <a:latin typeface="Tahoma" pitchFamily="34" charset="0"/>
              </a:rPr>
              <a:t>Quality Guidelines </a:t>
            </a:r>
            <a:br>
              <a:rPr lang="fr-FR" sz="1600">
                <a:solidFill>
                  <a:srgbClr val="000000"/>
                </a:solidFill>
                <a:latin typeface="Tahoma" pitchFamily="34" charset="0"/>
              </a:rPr>
            </a:br>
            <a:r>
              <a:rPr lang="fr-FR" sz="1600">
                <a:solidFill>
                  <a:srgbClr val="000000"/>
                </a:solidFill>
                <a:latin typeface="Tahoma" pitchFamily="34" charset="0"/>
              </a:rPr>
              <a:t>(CHMP/49348/05)</a:t>
            </a:r>
            <a:endParaRPr lang="en-GB" sz="1600">
              <a:solidFill>
                <a:srgbClr val="000000"/>
              </a:solidFill>
              <a:latin typeface="Tahoma" pitchFamily="34" charset="0"/>
            </a:endParaRPr>
          </a:p>
        </p:txBody>
      </p:sp>
      <p:sp>
        <p:nvSpPr>
          <p:cNvPr id="117766" name="Oval 6"/>
          <p:cNvSpPr>
            <a:spLocks noChangeArrowheads="1"/>
          </p:cNvSpPr>
          <p:nvPr/>
        </p:nvSpPr>
        <p:spPr bwMode="auto">
          <a:xfrm>
            <a:off x="4813300" y="3060700"/>
            <a:ext cx="3644900" cy="731838"/>
          </a:xfrm>
          <a:prstGeom prst="ellipse">
            <a:avLst/>
          </a:prstGeom>
          <a:solidFill>
            <a:srgbClr val="808080"/>
          </a:solidFill>
          <a:ln w="9525">
            <a:solidFill>
              <a:schemeClr val="tx1"/>
            </a:solidFill>
            <a:round/>
            <a:headEnd/>
            <a:tailEnd/>
          </a:ln>
        </p:spPr>
        <p:txBody>
          <a:bodyPr wrap="none" anchor="ctr"/>
          <a:lstStyle/>
          <a:p>
            <a:pPr algn="ctr" eaLnBrk="0" hangingPunct="0"/>
            <a:r>
              <a:rPr lang="fr-FR" sz="1600">
                <a:solidFill>
                  <a:srgbClr val="000000"/>
                </a:solidFill>
                <a:latin typeface="Tahoma" pitchFamily="34" charset="0"/>
              </a:rPr>
              <a:t>Non-Clin &amp; Clin Guidelines </a:t>
            </a:r>
            <a:br>
              <a:rPr lang="fr-FR" sz="1600">
                <a:solidFill>
                  <a:srgbClr val="000000"/>
                </a:solidFill>
                <a:latin typeface="Tahoma" pitchFamily="34" charset="0"/>
              </a:rPr>
            </a:br>
            <a:r>
              <a:rPr lang="fr-FR" sz="1600">
                <a:solidFill>
                  <a:srgbClr val="000000"/>
                </a:solidFill>
                <a:latin typeface="Tahoma" pitchFamily="34" charset="0"/>
              </a:rPr>
              <a:t>(CHMP/42832/05)</a:t>
            </a:r>
            <a:endParaRPr lang="en-GB" sz="1600">
              <a:solidFill>
                <a:srgbClr val="000000"/>
              </a:solidFill>
              <a:latin typeface="Tahoma" pitchFamily="34" charset="0"/>
            </a:endParaRPr>
          </a:p>
        </p:txBody>
      </p:sp>
      <p:sp>
        <p:nvSpPr>
          <p:cNvPr id="117767" name="Line 7"/>
          <p:cNvSpPr>
            <a:spLocks noChangeShapeType="1"/>
          </p:cNvSpPr>
          <p:nvPr/>
        </p:nvSpPr>
        <p:spPr bwMode="auto">
          <a:xfrm>
            <a:off x="4168775" y="1881188"/>
            <a:ext cx="0" cy="219075"/>
          </a:xfrm>
          <a:prstGeom prst="line">
            <a:avLst/>
          </a:prstGeom>
          <a:noFill/>
          <a:ln w="9525">
            <a:solidFill>
              <a:schemeClr val="tx1"/>
            </a:solidFill>
            <a:round/>
            <a:headEnd/>
            <a:tailEnd type="triangle" w="med" len="med"/>
          </a:ln>
        </p:spPr>
        <p:txBody>
          <a:bodyPr/>
          <a:lstStyle/>
          <a:p>
            <a:endParaRPr lang="ru-RU"/>
          </a:p>
        </p:txBody>
      </p:sp>
      <p:sp>
        <p:nvSpPr>
          <p:cNvPr id="117768" name="Line 8"/>
          <p:cNvSpPr>
            <a:spLocks noChangeShapeType="1"/>
          </p:cNvSpPr>
          <p:nvPr/>
        </p:nvSpPr>
        <p:spPr bwMode="auto">
          <a:xfrm>
            <a:off x="5741988" y="3711575"/>
            <a:ext cx="0" cy="2197100"/>
          </a:xfrm>
          <a:prstGeom prst="line">
            <a:avLst/>
          </a:prstGeom>
          <a:noFill/>
          <a:ln w="9525">
            <a:solidFill>
              <a:schemeClr val="tx1"/>
            </a:solidFill>
            <a:round/>
            <a:headEnd/>
            <a:tailEnd/>
          </a:ln>
        </p:spPr>
        <p:txBody>
          <a:bodyPr/>
          <a:lstStyle/>
          <a:p>
            <a:endParaRPr lang="ru-RU"/>
          </a:p>
        </p:txBody>
      </p:sp>
      <p:sp>
        <p:nvSpPr>
          <p:cNvPr id="117769" name="Rectangle 9"/>
          <p:cNvSpPr>
            <a:spLocks noChangeArrowheads="1"/>
          </p:cNvSpPr>
          <p:nvPr/>
        </p:nvSpPr>
        <p:spPr bwMode="auto">
          <a:xfrm>
            <a:off x="6027738" y="3930650"/>
            <a:ext cx="2432050" cy="458788"/>
          </a:xfrm>
          <a:prstGeom prst="rect">
            <a:avLst/>
          </a:prstGeom>
          <a:noFill/>
          <a:ln w="9525">
            <a:solidFill>
              <a:schemeClr val="tx1"/>
            </a:solidFill>
            <a:miter lim="800000"/>
            <a:headEnd/>
            <a:tailEnd/>
          </a:ln>
        </p:spPr>
        <p:txBody>
          <a:bodyPr wrap="none" anchor="ctr"/>
          <a:lstStyle/>
          <a:p>
            <a:pPr algn="ctr" eaLnBrk="0" hangingPunct="0"/>
            <a:r>
              <a:rPr lang="fr-FR" sz="1400" b="1">
                <a:solidFill>
                  <a:srgbClr val="000000"/>
                </a:solidFill>
                <a:latin typeface="Tahoma" pitchFamily="34" charset="0"/>
              </a:rPr>
              <a:t>r-Human Insulin Guidance</a:t>
            </a:r>
            <a:br>
              <a:rPr lang="fr-FR" sz="1400" b="1">
                <a:solidFill>
                  <a:srgbClr val="000000"/>
                </a:solidFill>
                <a:latin typeface="Tahoma" pitchFamily="34" charset="0"/>
              </a:rPr>
            </a:br>
            <a:r>
              <a:rPr lang="fr-FR" sz="1400">
                <a:solidFill>
                  <a:srgbClr val="000000"/>
                </a:solidFill>
                <a:latin typeface="Tahoma" pitchFamily="34" charset="0"/>
              </a:rPr>
              <a:t>(CHMP/42832/05)</a:t>
            </a:r>
            <a:endParaRPr lang="en-GB" sz="1400">
              <a:solidFill>
                <a:srgbClr val="000000"/>
              </a:solidFill>
              <a:latin typeface="Times" pitchFamily="18" charset="0"/>
            </a:endParaRPr>
          </a:p>
        </p:txBody>
      </p:sp>
      <p:sp>
        <p:nvSpPr>
          <p:cNvPr id="117770" name="Rectangle 10"/>
          <p:cNvSpPr>
            <a:spLocks noChangeArrowheads="1"/>
          </p:cNvSpPr>
          <p:nvPr/>
        </p:nvSpPr>
        <p:spPr bwMode="auto">
          <a:xfrm>
            <a:off x="6027738" y="4516438"/>
            <a:ext cx="2432050" cy="495300"/>
          </a:xfrm>
          <a:prstGeom prst="rect">
            <a:avLst/>
          </a:prstGeom>
          <a:noFill/>
          <a:ln w="9525">
            <a:solidFill>
              <a:schemeClr val="tx1"/>
            </a:solidFill>
            <a:miter lim="800000"/>
            <a:headEnd/>
            <a:tailEnd/>
          </a:ln>
        </p:spPr>
        <p:txBody>
          <a:bodyPr wrap="none" anchor="ctr"/>
          <a:lstStyle/>
          <a:p>
            <a:pPr algn="ctr" eaLnBrk="0" hangingPunct="0"/>
            <a:r>
              <a:rPr lang="fr-FR" sz="1400" b="1">
                <a:solidFill>
                  <a:srgbClr val="000000"/>
                </a:solidFill>
                <a:latin typeface="Tahoma" pitchFamily="34" charset="0"/>
              </a:rPr>
              <a:t>Somatropin Guidance</a:t>
            </a:r>
            <a:br>
              <a:rPr lang="fr-FR" sz="1400" b="1">
                <a:solidFill>
                  <a:srgbClr val="000000"/>
                </a:solidFill>
                <a:latin typeface="Tahoma" pitchFamily="34" charset="0"/>
              </a:rPr>
            </a:br>
            <a:r>
              <a:rPr lang="fr-FR" sz="1400">
                <a:solidFill>
                  <a:srgbClr val="000000"/>
                </a:solidFill>
                <a:latin typeface="Tahoma" pitchFamily="34" charset="0"/>
              </a:rPr>
              <a:t>(CHMP/94528/05)</a:t>
            </a:r>
            <a:endParaRPr lang="en-GB" sz="1400">
              <a:solidFill>
                <a:srgbClr val="000000"/>
              </a:solidFill>
              <a:latin typeface="Tahoma" pitchFamily="34" charset="0"/>
            </a:endParaRPr>
          </a:p>
        </p:txBody>
      </p:sp>
      <p:sp>
        <p:nvSpPr>
          <p:cNvPr id="117771" name="Rectangle 11"/>
          <p:cNvSpPr>
            <a:spLocks noChangeArrowheads="1"/>
          </p:cNvSpPr>
          <p:nvPr/>
        </p:nvSpPr>
        <p:spPr bwMode="auto">
          <a:xfrm>
            <a:off x="6027738" y="5102225"/>
            <a:ext cx="2432050" cy="463550"/>
          </a:xfrm>
          <a:prstGeom prst="rect">
            <a:avLst/>
          </a:prstGeom>
          <a:noFill/>
          <a:ln w="9525">
            <a:solidFill>
              <a:schemeClr val="tx1"/>
            </a:solidFill>
            <a:miter lim="800000"/>
            <a:headEnd/>
            <a:tailEnd/>
          </a:ln>
        </p:spPr>
        <p:txBody>
          <a:bodyPr wrap="none" anchor="ctr"/>
          <a:lstStyle/>
          <a:p>
            <a:pPr algn="ctr" eaLnBrk="0" hangingPunct="0"/>
            <a:r>
              <a:rPr lang="fr-FR" sz="1400" b="1">
                <a:solidFill>
                  <a:srgbClr val="000000"/>
                </a:solidFill>
                <a:latin typeface="Tahoma" pitchFamily="34" charset="0"/>
              </a:rPr>
              <a:t>r-GCSF Guidance</a:t>
            </a:r>
            <a:br>
              <a:rPr lang="fr-FR" sz="1400" b="1">
                <a:solidFill>
                  <a:srgbClr val="000000"/>
                </a:solidFill>
                <a:latin typeface="Tahoma" pitchFamily="34" charset="0"/>
              </a:rPr>
            </a:br>
            <a:r>
              <a:rPr lang="fr-FR" sz="1400">
                <a:solidFill>
                  <a:srgbClr val="000000"/>
                </a:solidFill>
                <a:latin typeface="Tahoma" pitchFamily="34" charset="0"/>
              </a:rPr>
              <a:t>(CHMP/31329/05)</a:t>
            </a:r>
            <a:endParaRPr lang="en-GB" sz="1400">
              <a:solidFill>
                <a:srgbClr val="000000"/>
              </a:solidFill>
              <a:latin typeface="Times" pitchFamily="18" charset="0"/>
            </a:endParaRPr>
          </a:p>
        </p:txBody>
      </p:sp>
      <p:sp>
        <p:nvSpPr>
          <p:cNvPr id="117772" name="Rectangle 12"/>
          <p:cNvSpPr>
            <a:spLocks noChangeArrowheads="1"/>
          </p:cNvSpPr>
          <p:nvPr/>
        </p:nvSpPr>
        <p:spPr bwMode="auto">
          <a:xfrm>
            <a:off x="6027738" y="5689600"/>
            <a:ext cx="2432050" cy="568325"/>
          </a:xfrm>
          <a:prstGeom prst="rect">
            <a:avLst/>
          </a:prstGeom>
          <a:noFill/>
          <a:ln w="9525">
            <a:solidFill>
              <a:schemeClr val="tx1"/>
            </a:solidFill>
            <a:miter lim="800000"/>
            <a:headEnd/>
            <a:tailEnd/>
          </a:ln>
        </p:spPr>
        <p:txBody>
          <a:bodyPr wrap="none" anchor="ctr"/>
          <a:lstStyle/>
          <a:p>
            <a:pPr algn="ctr" eaLnBrk="0" hangingPunct="0"/>
            <a:r>
              <a:rPr lang="fr-FR" sz="1400" b="1">
                <a:solidFill>
                  <a:srgbClr val="000000"/>
                </a:solidFill>
                <a:latin typeface="Tahoma" pitchFamily="34" charset="0"/>
              </a:rPr>
              <a:t>r-Erythropoeitin Guidance</a:t>
            </a:r>
            <a:br>
              <a:rPr lang="fr-FR" sz="1400" b="1">
                <a:solidFill>
                  <a:srgbClr val="000000"/>
                </a:solidFill>
                <a:latin typeface="Tahoma" pitchFamily="34" charset="0"/>
              </a:rPr>
            </a:br>
            <a:r>
              <a:rPr lang="fr-FR" sz="1400">
                <a:solidFill>
                  <a:srgbClr val="000000"/>
                </a:solidFill>
                <a:latin typeface="Tahoma" pitchFamily="34" charset="0"/>
              </a:rPr>
              <a:t>(CHMP/94526/05)</a:t>
            </a:r>
            <a:endParaRPr lang="en-GB" sz="1400">
              <a:solidFill>
                <a:srgbClr val="000000"/>
              </a:solidFill>
              <a:latin typeface="Tahoma" pitchFamily="34" charset="0"/>
            </a:endParaRPr>
          </a:p>
        </p:txBody>
      </p:sp>
      <p:sp>
        <p:nvSpPr>
          <p:cNvPr id="117773" name="Line 13"/>
          <p:cNvSpPr>
            <a:spLocks noChangeShapeType="1"/>
          </p:cNvSpPr>
          <p:nvPr/>
        </p:nvSpPr>
        <p:spPr bwMode="auto">
          <a:xfrm flipH="1">
            <a:off x="5741988" y="4664075"/>
            <a:ext cx="285750" cy="0"/>
          </a:xfrm>
          <a:prstGeom prst="line">
            <a:avLst/>
          </a:prstGeom>
          <a:noFill/>
          <a:ln w="9525">
            <a:solidFill>
              <a:schemeClr val="tx1"/>
            </a:solidFill>
            <a:round/>
            <a:headEnd/>
            <a:tailEnd/>
          </a:ln>
        </p:spPr>
        <p:txBody>
          <a:bodyPr/>
          <a:lstStyle/>
          <a:p>
            <a:endParaRPr lang="ru-RU"/>
          </a:p>
        </p:txBody>
      </p:sp>
      <p:sp>
        <p:nvSpPr>
          <p:cNvPr id="117774" name="Line 14"/>
          <p:cNvSpPr>
            <a:spLocks noChangeShapeType="1"/>
          </p:cNvSpPr>
          <p:nvPr/>
        </p:nvSpPr>
        <p:spPr bwMode="auto">
          <a:xfrm flipH="1">
            <a:off x="5741988" y="4078288"/>
            <a:ext cx="285750" cy="0"/>
          </a:xfrm>
          <a:prstGeom prst="line">
            <a:avLst/>
          </a:prstGeom>
          <a:noFill/>
          <a:ln w="9525">
            <a:solidFill>
              <a:schemeClr val="tx1"/>
            </a:solidFill>
            <a:round/>
            <a:headEnd/>
            <a:tailEnd/>
          </a:ln>
        </p:spPr>
        <p:txBody>
          <a:bodyPr/>
          <a:lstStyle/>
          <a:p>
            <a:endParaRPr lang="ru-RU"/>
          </a:p>
        </p:txBody>
      </p:sp>
      <p:sp>
        <p:nvSpPr>
          <p:cNvPr id="117775" name="Line 15"/>
          <p:cNvSpPr>
            <a:spLocks noChangeShapeType="1"/>
          </p:cNvSpPr>
          <p:nvPr/>
        </p:nvSpPr>
        <p:spPr bwMode="auto">
          <a:xfrm flipH="1">
            <a:off x="3800475" y="2921000"/>
            <a:ext cx="142875" cy="220663"/>
          </a:xfrm>
          <a:prstGeom prst="line">
            <a:avLst/>
          </a:prstGeom>
          <a:noFill/>
          <a:ln w="9525">
            <a:solidFill>
              <a:schemeClr val="tx1"/>
            </a:solidFill>
            <a:round/>
            <a:headEnd/>
            <a:tailEnd type="triangle" w="med" len="med"/>
          </a:ln>
        </p:spPr>
        <p:txBody>
          <a:bodyPr/>
          <a:lstStyle/>
          <a:p>
            <a:endParaRPr lang="ru-RU"/>
          </a:p>
        </p:txBody>
      </p:sp>
      <p:sp>
        <p:nvSpPr>
          <p:cNvPr id="117776" name="Line 16"/>
          <p:cNvSpPr>
            <a:spLocks noChangeShapeType="1"/>
          </p:cNvSpPr>
          <p:nvPr/>
        </p:nvSpPr>
        <p:spPr bwMode="auto">
          <a:xfrm>
            <a:off x="4879975" y="2921000"/>
            <a:ext cx="142875" cy="220663"/>
          </a:xfrm>
          <a:prstGeom prst="line">
            <a:avLst/>
          </a:prstGeom>
          <a:noFill/>
          <a:ln w="9525">
            <a:solidFill>
              <a:schemeClr val="tx1"/>
            </a:solidFill>
            <a:round/>
            <a:headEnd/>
            <a:tailEnd type="triangle" w="med" len="med"/>
          </a:ln>
        </p:spPr>
        <p:txBody>
          <a:bodyPr/>
          <a:lstStyle/>
          <a:p>
            <a:endParaRPr lang="ru-RU"/>
          </a:p>
        </p:txBody>
      </p:sp>
      <p:sp>
        <p:nvSpPr>
          <p:cNvPr id="117777" name="Rectangle 17"/>
          <p:cNvSpPr>
            <a:spLocks noChangeArrowheads="1"/>
          </p:cNvSpPr>
          <p:nvPr/>
        </p:nvSpPr>
        <p:spPr bwMode="auto">
          <a:xfrm>
            <a:off x="3136900" y="5743575"/>
            <a:ext cx="2432050" cy="458788"/>
          </a:xfrm>
          <a:prstGeom prst="rect">
            <a:avLst/>
          </a:prstGeom>
          <a:noFill/>
          <a:ln w="9525">
            <a:solidFill>
              <a:schemeClr val="tx1"/>
            </a:solidFill>
            <a:miter lim="800000"/>
            <a:headEnd/>
            <a:tailEnd/>
          </a:ln>
        </p:spPr>
        <p:txBody>
          <a:bodyPr wrap="none" anchor="ctr"/>
          <a:lstStyle/>
          <a:p>
            <a:pPr algn="ctr" eaLnBrk="0" hangingPunct="0"/>
            <a:r>
              <a:rPr lang="fr-FR" sz="1400" b="1">
                <a:solidFill>
                  <a:srgbClr val="000000"/>
                </a:solidFill>
                <a:latin typeface="Tahoma" pitchFamily="34" charset="0"/>
              </a:rPr>
              <a:t>Immunogenicity Guidance</a:t>
            </a:r>
            <a:br>
              <a:rPr lang="fr-FR" sz="1400" b="1">
                <a:solidFill>
                  <a:srgbClr val="000000"/>
                </a:solidFill>
                <a:latin typeface="Tahoma" pitchFamily="34" charset="0"/>
              </a:rPr>
            </a:br>
            <a:r>
              <a:rPr lang="fr-FR" sz="1400">
                <a:solidFill>
                  <a:srgbClr val="000000"/>
                </a:solidFill>
                <a:latin typeface="Tahoma" pitchFamily="34" charset="0"/>
              </a:rPr>
              <a:t>(CHMP/14327/06)</a:t>
            </a:r>
            <a:endParaRPr lang="en-GB" sz="1400">
              <a:solidFill>
                <a:srgbClr val="000000"/>
              </a:solidFill>
              <a:latin typeface="Times" pitchFamily="18" charset="0"/>
            </a:endParaRPr>
          </a:p>
        </p:txBody>
      </p:sp>
      <p:sp>
        <p:nvSpPr>
          <p:cNvPr id="117778" name="Rectangle 18"/>
          <p:cNvSpPr>
            <a:spLocks noChangeArrowheads="1"/>
          </p:cNvSpPr>
          <p:nvPr/>
        </p:nvSpPr>
        <p:spPr bwMode="auto">
          <a:xfrm>
            <a:off x="2716213" y="5075238"/>
            <a:ext cx="2824162" cy="517525"/>
          </a:xfrm>
          <a:prstGeom prst="rect">
            <a:avLst/>
          </a:prstGeom>
          <a:noFill/>
          <a:ln w="9525">
            <a:solidFill>
              <a:schemeClr val="tx1"/>
            </a:solidFill>
            <a:miter lim="800000"/>
            <a:headEnd/>
            <a:tailEnd/>
          </a:ln>
        </p:spPr>
        <p:txBody>
          <a:bodyPr wrap="none" anchor="ctr"/>
          <a:lstStyle/>
          <a:p>
            <a:pPr algn="ctr" eaLnBrk="0" hangingPunct="0"/>
            <a:r>
              <a:rPr lang="fr-FR" sz="1400" b="1">
                <a:solidFill>
                  <a:srgbClr val="000000"/>
                </a:solidFill>
                <a:latin typeface="Tahoma" pitchFamily="34" charset="0"/>
              </a:rPr>
              <a:t>Low Molecular Weight Heparin </a:t>
            </a:r>
            <a:br>
              <a:rPr lang="fr-FR" sz="1400" b="1">
                <a:solidFill>
                  <a:srgbClr val="000000"/>
                </a:solidFill>
                <a:latin typeface="Tahoma" pitchFamily="34" charset="0"/>
              </a:rPr>
            </a:br>
            <a:r>
              <a:rPr lang="fr-FR" sz="1400" b="1">
                <a:solidFill>
                  <a:srgbClr val="000000"/>
                </a:solidFill>
                <a:latin typeface="Tahoma" pitchFamily="34" charset="0"/>
              </a:rPr>
              <a:t>Guidance </a:t>
            </a:r>
            <a:r>
              <a:rPr lang="fr-FR" sz="1400">
                <a:solidFill>
                  <a:srgbClr val="000000"/>
                </a:solidFill>
                <a:latin typeface="Tahoma" pitchFamily="34" charset="0"/>
              </a:rPr>
              <a:t>(CHMP/118264/2007)</a:t>
            </a:r>
            <a:endParaRPr lang="en-GB" sz="1400">
              <a:solidFill>
                <a:srgbClr val="000000"/>
              </a:solidFill>
              <a:latin typeface="Tahoma" pitchFamily="34" charset="0"/>
            </a:endParaRPr>
          </a:p>
        </p:txBody>
      </p:sp>
      <p:sp>
        <p:nvSpPr>
          <p:cNvPr id="117779" name="Rectangle 19"/>
          <p:cNvSpPr>
            <a:spLocks noChangeArrowheads="1"/>
          </p:cNvSpPr>
          <p:nvPr/>
        </p:nvSpPr>
        <p:spPr bwMode="auto">
          <a:xfrm>
            <a:off x="3005138" y="4200525"/>
            <a:ext cx="2432050" cy="458788"/>
          </a:xfrm>
          <a:prstGeom prst="rect">
            <a:avLst/>
          </a:prstGeom>
          <a:noFill/>
          <a:ln w="9525">
            <a:solidFill>
              <a:schemeClr val="tx1"/>
            </a:solidFill>
            <a:prstDash val="dashDot"/>
            <a:miter lim="800000"/>
            <a:headEnd/>
            <a:tailEnd/>
          </a:ln>
        </p:spPr>
        <p:txBody>
          <a:bodyPr wrap="none" anchor="ctr"/>
          <a:lstStyle/>
          <a:p>
            <a:pPr algn="ctr" eaLnBrk="0" hangingPunct="0"/>
            <a:r>
              <a:rPr lang="en-GB" sz="1400" b="1">
                <a:solidFill>
                  <a:srgbClr val="000000"/>
                </a:solidFill>
                <a:latin typeface="Tahoma" pitchFamily="34" charset="0"/>
                <a:sym typeface="Symbol" pitchFamily="18" charset="2"/>
              </a:rPr>
              <a:t>r--Interferon</a:t>
            </a:r>
            <a:r>
              <a:rPr lang="fr-FR" sz="1400" b="1">
                <a:solidFill>
                  <a:srgbClr val="000000"/>
                </a:solidFill>
                <a:latin typeface="Tahoma" pitchFamily="34" charset="0"/>
              </a:rPr>
              <a:t> Guidance</a:t>
            </a:r>
            <a:br>
              <a:rPr lang="fr-FR" sz="1400" b="1">
                <a:solidFill>
                  <a:srgbClr val="000000"/>
                </a:solidFill>
                <a:latin typeface="Tahoma" pitchFamily="34" charset="0"/>
              </a:rPr>
            </a:br>
            <a:r>
              <a:rPr lang="fr-FR" sz="1400">
                <a:solidFill>
                  <a:srgbClr val="000000"/>
                </a:solidFill>
                <a:latin typeface="Tahoma" pitchFamily="34" charset="0"/>
              </a:rPr>
              <a:t>(CHMP/102046/06)</a:t>
            </a:r>
            <a:endParaRPr lang="en-GB" sz="1400">
              <a:solidFill>
                <a:srgbClr val="000000"/>
              </a:solidFill>
              <a:latin typeface="Tahoma" pitchFamily="34" charset="0"/>
            </a:endParaRPr>
          </a:p>
        </p:txBody>
      </p:sp>
      <p:sp>
        <p:nvSpPr>
          <p:cNvPr id="117780" name="Rectangle 20"/>
          <p:cNvSpPr>
            <a:spLocks noChangeArrowheads="1"/>
          </p:cNvSpPr>
          <p:nvPr/>
        </p:nvSpPr>
        <p:spPr bwMode="auto">
          <a:xfrm>
            <a:off x="176213" y="6305550"/>
            <a:ext cx="2097087" cy="342900"/>
          </a:xfrm>
          <a:prstGeom prst="rect">
            <a:avLst/>
          </a:prstGeom>
          <a:noFill/>
          <a:ln w="9525">
            <a:solidFill>
              <a:schemeClr val="tx1"/>
            </a:solidFill>
            <a:prstDash val="dashDot"/>
            <a:miter lim="800000"/>
            <a:headEnd/>
            <a:tailEnd/>
          </a:ln>
        </p:spPr>
        <p:txBody>
          <a:bodyPr wrap="none" anchor="ctr"/>
          <a:lstStyle/>
          <a:p>
            <a:pPr algn="ctr" eaLnBrk="0" hangingPunct="0"/>
            <a:r>
              <a:rPr lang="en-GB" sz="1200">
                <a:solidFill>
                  <a:srgbClr val="000000"/>
                </a:solidFill>
                <a:latin typeface="Tahoma" pitchFamily="34" charset="0"/>
              </a:rPr>
              <a:t>Guidelines under preparation</a:t>
            </a:r>
            <a:endParaRPr lang="en-GB" sz="1200" b="1">
              <a:solidFill>
                <a:srgbClr val="000000"/>
              </a:solidFill>
              <a:latin typeface="Tahoma" pitchFamily="34" charset="0"/>
            </a:endParaRPr>
          </a:p>
        </p:txBody>
      </p:sp>
      <p:sp>
        <p:nvSpPr>
          <p:cNvPr id="117781" name="Line 21"/>
          <p:cNvSpPr>
            <a:spLocks noChangeShapeType="1"/>
          </p:cNvSpPr>
          <p:nvPr/>
        </p:nvSpPr>
        <p:spPr bwMode="auto">
          <a:xfrm flipH="1">
            <a:off x="5529263" y="5356225"/>
            <a:ext cx="493712" cy="0"/>
          </a:xfrm>
          <a:prstGeom prst="line">
            <a:avLst/>
          </a:prstGeom>
          <a:noFill/>
          <a:ln w="9525">
            <a:solidFill>
              <a:schemeClr val="tx1"/>
            </a:solidFill>
            <a:round/>
            <a:headEnd/>
            <a:tailEnd/>
          </a:ln>
        </p:spPr>
        <p:txBody>
          <a:bodyPr wrap="none" lIns="90000" tIns="46800" rIns="90000" bIns="46800" anchor="ctr"/>
          <a:lstStyle/>
          <a:p>
            <a:endParaRPr lang="ru-RU"/>
          </a:p>
        </p:txBody>
      </p:sp>
      <p:sp>
        <p:nvSpPr>
          <p:cNvPr id="117782" name="Line 22"/>
          <p:cNvSpPr>
            <a:spLocks noChangeShapeType="1"/>
          </p:cNvSpPr>
          <p:nvPr/>
        </p:nvSpPr>
        <p:spPr bwMode="auto">
          <a:xfrm flipH="1">
            <a:off x="5559425" y="5921375"/>
            <a:ext cx="463550" cy="0"/>
          </a:xfrm>
          <a:prstGeom prst="line">
            <a:avLst/>
          </a:prstGeom>
          <a:noFill/>
          <a:ln w="9525">
            <a:solidFill>
              <a:schemeClr val="tx1"/>
            </a:solidFill>
            <a:round/>
            <a:headEnd/>
            <a:tailEnd/>
          </a:ln>
        </p:spPr>
        <p:txBody>
          <a:bodyPr wrap="none" lIns="90000" tIns="46800" rIns="90000" bIns="46800" anchor="ctr"/>
          <a:lstStyle/>
          <a:p>
            <a:endParaRPr lang="ru-RU"/>
          </a:p>
        </p:txBody>
      </p:sp>
      <p:grpSp>
        <p:nvGrpSpPr>
          <p:cNvPr id="117783" name="Group 33"/>
          <p:cNvGrpSpPr>
            <a:grpSpLocks/>
          </p:cNvGrpSpPr>
          <p:nvPr/>
        </p:nvGrpSpPr>
        <p:grpSpPr bwMode="auto">
          <a:xfrm>
            <a:off x="7807325" y="246063"/>
            <a:ext cx="1320800" cy="522287"/>
            <a:chOff x="4872" y="136"/>
            <a:chExt cx="832" cy="329"/>
          </a:xfrm>
        </p:grpSpPr>
        <p:sp>
          <p:nvSpPr>
            <p:cNvPr id="117785" name="Rectangle 34"/>
            <p:cNvSpPr>
              <a:spLocks noChangeArrowheads="1"/>
            </p:cNvSpPr>
            <p:nvPr/>
          </p:nvSpPr>
          <p:spPr bwMode="auto">
            <a:xfrm>
              <a:off x="4877" y="143"/>
              <a:ext cx="222" cy="107"/>
            </a:xfrm>
            <a:prstGeom prst="rect">
              <a:avLst/>
            </a:prstGeom>
            <a:solidFill>
              <a:srgbClr val="808080"/>
            </a:solidFill>
            <a:ln w="9525">
              <a:solidFill>
                <a:schemeClr val="bg2"/>
              </a:solidFill>
              <a:miter lim="800000"/>
              <a:headEnd type="none" w="sm" len="sm"/>
              <a:tailEnd type="none" w="sm" len="sm"/>
            </a:ln>
          </p:spPr>
          <p:txBody>
            <a:bodyPr anchor="ctr">
              <a:spAutoFit/>
            </a:bodyPr>
            <a:lstStyle/>
            <a:p>
              <a:endParaRPr lang="ru-RU">
                <a:solidFill>
                  <a:srgbClr val="000000"/>
                </a:solidFill>
                <a:latin typeface="Tahoma" pitchFamily="34" charset="0"/>
              </a:endParaRPr>
            </a:p>
          </p:txBody>
        </p:sp>
        <p:sp>
          <p:nvSpPr>
            <p:cNvPr id="117786" name="Rectangle 35"/>
            <p:cNvSpPr>
              <a:spLocks noChangeArrowheads="1"/>
            </p:cNvSpPr>
            <p:nvPr/>
          </p:nvSpPr>
          <p:spPr bwMode="auto">
            <a:xfrm>
              <a:off x="4872" y="337"/>
              <a:ext cx="222" cy="120"/>
            </a:xfrm>
            <a:prstGeom prst="rect">
              <a:avLst/>
            </a:prstGeom>
            <a:solidFill>
              <a:schemeClr val="tx2"/>
            </a:solidFill>
            <a:ln w="9525">
              <a:solidFill>
                <a:schemeClr val="bg2"/>
              </a:solidFill>
              <a:miter lim="800000"/>
              <a:headEnd type="none" w="sm" len="sm"/>
              <a:tailEnd type="none" w="sm" len="sm"/>
            </a:ln>
          </p:spPr>
          <p:txBody>
            <a:bodyPr anchor="ctr">
              <a:spAutoFit/>
            </a:bodyPr>
            <a:lstStyle/>
            <a:p>
              <a:endParaRPr lang="ru-RU">
                <a:solidFill>
                  <a:srgbClr val="000000"/>
                </a:solidFill>
                <a:latin typeface="Tahoma" pitchFamily="34" charset="0"/>
              </a:endParaRPr>
            </a:p>
          </p:txBody>
        </p:sp>
        <p:sp>
          <p:nvSpPr>
            <p:cNvPr id="117787" name="AutoShape 36"/>
            <p:cNvSpPr>
              <a:spLocks noChangeArrowheads="1"/>
            </p:cNvSpPr>
            <p:nvPr/>
          </p:nvSpPr>
          <p:spPr bwMode="auto">
            <a:xfrm>
              <a:off x="5169" y="136"/>
              <a:ext cx="135" cy="134"/>
            </a:xfrm>
            <a:prstGeom prst="chevron">
              <a:avLst>
                <a:gd name="adj" fmla="val 25187"/>
              </a:avLst>
            </a:prstGeom>
            <a:solidFill>
              <a:srgbClr val="808080"/>
            </a:solidFill>
            <a:ln w="9525">
              <a:solidFill>
                <a:schemeClr val="bg2"/>
              </a:solidFill>
              <a:miter lim="800000"/>
              <a:headEnd type="none" w="sm" len="sm"/>
              <a:tailEnd type="none" w="sm" len="sm"/>
            </a:ln>
          </p:spPr>
          <p:txBody>
            <a:bodyPr wrap="none" anchor="ctr">
              <a:spAutoFit/>
            </a:bodyPr>
            <a:lstStyle/>
            <a:p>
              <a:endParaRPr lang="ru-RU">
                <a:solidFill>
                  <a:srgbClr val="000000"/>
                </a:solidFill>
                <a:latin typeface="Tahoma" pitchFamily="34" charset="0"/>
              </a:endParaRPr>
            </a:p>
          </p:txBody>
        </p:sp>
        <p:sp>
          <p:nvSpPr>
            <p:cNvPr id="117788" name="AutoShape 37"/>
            <p:cNvSpPr>
              <a:spLocks noChangeArrowheads="1"/>
            </p:cNvSpPr>
            <p:nvPr/>
          </p:nvSpPr>
          <p:spPr bwMode="auto">
            <a:xfrm>
              <a:off x="5304" y="136"/>
              <a:ext cx="135" cy="134"/>
            </a:xfrm>
            <a:prstGeom prst="chevron">
              <a:avLst>
                <a:gd name="adj" fmla="val 25187"/>
              </a:avLst>
            </a:prstGeom>
            <a:solidFill>
              <a:srgbClr val="808080"/>
            </a:solidFill>
            <a:ln w="9525">
              <a:solidFill>
                <a:schemeClr val="bg2"/>
              </a:solidFill>
              <a:miter lim="800000"/>
              <a:headEnd type="none" w="sm" len="sm"/>
              <a:tailEnd type="none" w="sm" len="sm"/>
            </a:ln>
          </p:spPr>
          <p:txBody>
            <a:bodyPr wrap="none" anchor="ctr">
              <a:spAutoFit/>
            </a:bodyPr>
            <a:lstStyle/>
            <a:p>
              <a:endParaRPr lang="ru-RU">
                <a:solidFill>
                  <a:srgbClr val="000000"/>
                </a:solidFill>
                <a:latin typeface="Tahoma" pitchFamily="34" charset="0"/>
              </a:endParaRPr>
            </a:p>
          </p:txBody>
        </p:sp>
        <p:sp>
          <p:nvSpPr>
            <p:cNvPr id="117789" name="AutoShape 38"/>
            <p:cNvSpPr>
              <a:spLocks noChangeArrowheads="1"/>
            </p:cNvSpPr>
            <p:nvPr/>
          </p:nvSpPr>
          <p:spPr bwMode="auto">
            <a:xfrm>
              <a:off x="5439" y="136"/>
              <a:ext cx="135" cy="134"/>
            </a:xfrm>
            <a:prstGeom prst="chevron">
              <a:avLst>
                <a:gd name="adj" fmla="val 25187"/>
              </a:avLst>
            </a:prstGeom>
            <a:solidFill>
              <a:srgbClr val="808080"/>
            </a:solidFill>
            <a:ln w="9525">
              <a:solidFill>
                <a:schemeClr val="bg2"/>
              </a:solidFill>
              <a:miter lim="800000"/>
              <a:headEnd type="none" w="sm" len="sm"/>
              <a:tailEnd type="none" w="sm" len="sm"/>
            </a:ln>
          </p:spPr>
          <p:txBody>
            <a:bodyPr wrap="none" anchor="ctr">
              <a:spAutoFit/>
            </a:bodyPr>
            <a:lstStyle/>
            <a:p>
              <a:endParaRPr lang="ru-RU">
                <a:solidFill>
                  <a:srgbClr val="000000"/>
                </a:solidFill>
                <a:latin typeface="Tahoma" pitchFamily="34" charset="0"/>
              </a:endParaRPr>
            </a:p>
          </p:txBody>
        </p:sp>
        <p:sp>
          <p:nvSpPr>
            <p:cNvPr id="117790" name="AutoShape 39"/>
            <p:cNvSpPr>
              <a:spLocks noChangeArrowheads="1"/>
            </p:cNvSpPr>
            <p:nvPr/>
          </p:nvSpPr>
          <p:spPr bwMode="auto">
            <a:xfrm>
              <a:off x="5569" y="136"/>
              <a:ext cx="135" cy="134"/>
            </a:xfrm>
            <a:prstGeom prst="chevron">
              <a:avLst>
                <a:gd name="adj" fmla="val 25187"/>
              </a:avLst>
            </a:prstGeom>
            <a:solidFill>
              <a:srgbClr val="808080"/>
            </a:solidFill>
            <a:ln w="9525">
              <a:solidFill>
                <a:schemeClr val="bg2"/>
              </a:solidFill>
              <a:miter lim="800000"/>
              <a:headEnd type="none" w="sm" len="sm"/>
              <a:tailEnd type="none" w="sm" len="sm"/>
            </a:ln>
          </p:spPr>
          <p:txBody>
            <a:bodyPr wrap="none" anchor="ctr">
              <a:spAutoFit/>
            </a:bodyPr>
            <a:lstStyle/>
            <a:p>
              <a:endParaRPr lang="ru-RU">
                <a:solidFill>
                  <a:srgbClr val="000000"/>
                </a:solidFill>
                <a:latin typeface="Tahoma" pitchFamily="34" charset="0"/>
              </a:endParaRPr>
            </a:p>
          </p:txBody>
        </p:sp>
        <p:sp>
          <p:nvSpPr>
            <p:cNvPr id="117791" name="AutoShape 40"/>
            <p:cNvSpPr>
              <a:spLocks noChangeArrowheads="1"/>
            </p:cNvSpPr>
            <p:nvPr/>
          </p:nvSpPr>
          <p:spPr bwMode="auto">
            <a:xfrm>
              <a:off x="5153" y="330"/>
              <a:ext cx="135" cy="134"/>
            </a:xfrm>
            <a:prstGeom prst="chevron">
              <a:avLst>
                <a:gd name="adj" fmla="val 25187"/>
              </a:avLst>
            </a:prstGeom>
            <a:solidFill>
              <a:srgbClr val="808080"/>
            </a:solidFill>
            <a:ln w="9525">
              <a:solidFill>
                <a:schemeClr val="bg2"/>
              </a:solidFill>
              <a:miter lim="800000"/>
              <a:headEnd type="none" w="sm" len="sm"/>
              <a:tailEnd type="none" w="sm" len="sm"/>
            </a:ln>
          </p:spPr>
          <p:txBody>
            <a:bodyPr wrap="none" anchor="ctr">
              <a:spAutoFit/>
            </a:bodyPr>
            <a:lstStyle/>
            <a:p>
              <a:endParaRPr lang="ru-RU">
                <a:solidFill>
                  <a:srgbClr val="000000"/>
                </a:solidFill>
                <a:latin typeface="Tahoma" pitchFamily="34" charset="0"/>
              </a:endParaRPr>
            </a:p>
          </p:txBody>
        </p:sp>
        <p:sp>
          <p:nvSpPr>
            <p:cNvPr id="117792" name="AutoShape 41"/>
            <p:cNvSpPr>
              <a:spLocks noChangeArrowheads="1"/>
            </p:cNvSpPr>
            <p:nvPr/>
          </p:nvSpPr>
          <p:spPr bwMode="auto">
            <a:xfrm>
              <a:off x="5288" y="330"/>
              <a:ext cx="135" cy="134"/>
            </a:xfrm>
            <a:prstGeom prst="chevron">
              <a:avLst>
                <a:gd name="adj" fmla="val 25187"/>
              </a:avLst>
            </a:prstGeom>
            <a:solidFill>
              <a:schemeClr val="tx2"/>
            </a:solidFill>
            <a:ln w="9525">
              <a:solidFill>
                <a:schemeClr val="bg2"/>
              </a:solidFill>
              <a:miter lim="800000"/>
              <a:headEnd type="none" w="sm" len="sm"/>
              <a:tailEnd type="none" w="sm" len="sm"/>
            </a:ln>
          </p:spPr>
          <p:txBody>
            <a:bodyPr wrap="none" anchor="ctr">
              <a:spAutoFit/>
            </a:bodyPr>
            <a:lstStyle/>
            <a:p>
              <a:endParaRPr lang="ru-RU">
                <a:solidFill>
                  <a:srgbClr val="000000"/>
                </a:solidFill>
                <a:latin typeface="Tahoma" pitchFamily="34" charset="0"/>
              </a:endParaRPr>
            </a:p>
          </p:txBody>
        </p:sp>
        <p:sp>
          <p:nvSpPr>
            <p:cNvPr id="117793" name="AutoShape 42"/>
            <p:cNvSpPr>
              <a:spLocks noChangeArrowheads="1"/>
            </p:cNvSpPr>
            <p:nvPr/>
          </p:nvSpPr>
          <p:spPr bwMode="auto">
            <a:xfrm>
              <a:off x="5415" y="331"/>
              <a:ext cx="135" cy="134"/>
            </a:xfrm>
            <a:prstGeom prst="chevron">
              <a:avLst>
                <a:gd name="adj" fmla="val 25187"/>
              </a:avLst>
            </a:prstGeom>
            <a:solidFill>
              <a:srgbClr val="808080"/>
            </a:solidFill>
            <a:ln w="9525">
              <a:solidFill>
                <a:schemeClr val="bg2"/>
              </a:solidFill>
              <a:miter lim="800000"/>
              <a:headEnd type="none" w="sm" len="sm"/>
              <a:tailEnd type="none" w="sm" len="sm"/>
            </a:ln>
          </p:spPr>
          <p:txBody>
            <a:bodyPr wrap="none" anchor="ctr">
              <a:spAutoFit/>
            </a:bodyPr>
            <a:lstStyle/>
            <a:p>
              <a:endParaRPr lang="ru-RU">
                <a:solidFill>
                  <a:srgbClr val="000000"/>
                </a:solidFill>
                <a:latin typeface="Tahoma" pitchFamily="34" charset="0"/>
              </a:endParaRPr>
            </a:p>
          </p:txBody>
        </p:sp>
      </p:grpSp>
      <p:sp>
        <p:nvSpPr>
          <p:cNvPr id="117784" name="AutoShape 43"/>
          <p:cNvSpPr>
            <a:spLocks noChangeArrowheads="1"/>
          </p:cNvSpPr>
          <p:nvPr/>
        </p:nvSpPr>
        <p:spPr bwMode="auto">
          <a:xfrm>
            <a:off x="8870950" y="557213"/>
            <a:ext cx="214313" cy="212725"/>
          </a:xfrm>
          <a:prstGeom prst="chevron">
            <a:avLst>
              <a:gd name="adj" fmla="val 25187"/>
            </a:avLst>
          </a:prstGeom>
          <a:solidFill>
            <a:srgbClr val="808080"/>
          </a:solidFill>
          <a:ln w="9525">
            <a:solidFill>
              <a:schemeClr val="bg2"/>
            </a:solidFill>
            <a:miter lim="800000"/>
            <a:headEnd type="none" w="sm" len="sm"/>
            <a:tailEnd type="none" w="sm" len="sm"/>
          </a:ln>
        </p:spPr>
        <p:txBody>
          <a:bodyPr wrap="none" anchor="ctr">
            <a:spAutoFit/>
          </a:bodyPr>
          <a:lstStyle/>
          <a:p>
            <a:endParaRPr lang="ru-RU">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ChangeArrowheads="1"/>
          </p:cNvSpPr>
          <p:nvPr/>
        </p:nvSpPr>
        <p:spPr bwMode="auto">
          <a:xfrm>
            <a:off x="1371600" y="1905000"/>
            <a:ext cx="6781800" cy="1828800"/>
          </a:xfrm>
          <a:prstGeom prst="rect">
            <a:avLst/>
          </a:prstGeom>
          <a:solidFill>
            <a:schemeClr val="folHlink"/>
          </a:solidFill>
          <a:ln w="9525">
            <a:solidFill>
              <a:schemeClr val="tx1"/>
            </a:solidFill>
            <a:miter lim="800000"/>
            <a:headEnd/>
            <a:tailEnd/>
          </a:ln>
        </p:spPr>
        <p:txBody>
          <a:bodyPr wrap="none" anchor="ctr"/>
          <a:lstStyle/>
          <a:p>
            <a:endParaRPr lang="ru-RU" sz="2400">
              <a:solidFill>
                <a:srgbClr val="000000"/>
              </a:solidFill>
              <a:latin typeface="Times New Roman" pitchFamily="18" charset="0"/>
            </a:endParaRPr>
          </a:p>
        </p:txBody>
      </p:sp>
      <p:sp>
        <p:nvSpPr>
          <p:cNvPr id="118787" name="Rectangle 2"/>
          <p:cNvSpPr>
            <a:spLocks noGrp="1" noChangeArrowheads="1"/>
          </p:cNvSpPr>
          <p:nvPr>
            <p:ph type="title"/>
          </p:nvPr>
        </p:nvSpPr>
        <p:spPr/>
        <p:txBody>
          <a:bodyPr/>
          <a:lstStyle/>
          <a:p>
            <a:pPr algn="ctr" eaLnBrk="1" hangingPunct="1"/>
            <a:r>
              <a:rPr lang="ru-RU" sz="2800" smtClean="0"/>
              <a:t>Результаты сравнительного исследования препаратов эпоэтина альфа </a:t>
            </a:r>
            <a:endParaRPr lang="en-US" sz="2000" smtClean="0"/>
          </a:p>
        </p:txBody>
      </p:sp>
      <p:sp>
        <p:nvSpPr>
          <p:cNvPr id="118788" name="Rectangle 6"/>
          <p:cNvSpPr>
            <a:spLocks noGrp="1" noChangeArrowheads="1"/>
          </p:cNvSpPr>
          <p:nvPr>
            <p:ph type="body" idx="1"/>
          </p:nvPr>
        </p:nvSpPr>
        <p:spPr>
          <a:xfrm>
            <a:off x="457200" y="1905000"/>
            <a:ext cx="8153400" cy="4648200"/>
          </a:xfrm>
        </p:spPr>
        <p:txBody>
          <a:bodyPr/>
          <a:lstStyle/>
          <a:p>
            <a:pPr lvl="1" algn="ctr" eaLnBrk="1" hangingPunct="1">
              <a:spcBef>
                <a:spcPct val="50000"/>
              </a:spcBef>
              <a:spcAft>
                <a:spcPct val="35000"/>
              </a:spcAft>
              <a:buClr>
                <a:schemeClr val="tx1"/>
              </a:buClr>
              <a:buSzPct val="65000"/>
              <a:buFont typeface="Wingdings" pitchFamily="2" charset="2"/>
              <a:buNone/>
            </a:pPr>
            <a:r>
              <a:rPr lang="en-US" sz="1800" b="1" smtClean="0">
                <a:solidFill>
                  <a:schemeClr val="bg1"/>
                </a:solidFill>
              </a:rPr>
              <a:t>Singh A.</a:t>
            </a:r>
            <a:r>
              <a:rPr lang="en-US" sz="2400" b="1" smtClean="0">
                <a:solidFill>
                  <a:schemeClr val="bg1"/>
                </a:solidFill>
              </a:rPr>
              <a:t> </a:t>
            </a:r>
            <a:r>
              <a:rPr lang="en-US" sz="1800" b="1" smtClean="0">
                <a:solidFill>
                  <a:schemeClr val="bg1"/>
                </a:solidFill>
              </a:rPr>
              <a:t>K.</a:t>
            </a:r>
            <a:endParaRPr lang="ru-RU" sz="1800" b="1" smtClean="0">
              <a:solidFill>
                <a:schemeClr val="bg1"/>
              </a:solidFill>
            </a:endParaRPr>
          </a:p>
          <a:p>
            <a:pPr lvl="1" algn="ctr" eaLnBrk="1" hangingPunct="1">
              <a:spcBef>
                <a:spcPct val="50000"/>
              </a:spcBef>
              <a:spcAft>
                <a:spcPct val="35000"/>
              </a:spcAft>
              <a:buClr>
                <a:schemeClr val="tx1"/>
              </a:buClr>
              <a:buSzPct val="65000"/>
              <a:buFont typeface="Wingdings" pitchFamily="2" charset="2"/>
              <a:buNone/>
            </a:pPr>
            <a:r>
              <a:rPr lang="en-US" sz="1800" b="1" smtClean="0">
                <a:solidFill>
                  <a:schemeClr val="bg1"/>
                </a:solidFill>
              </a:rPr>
              <a:t>Brigham and Women’s hospital &amp; Harvard Medical School,</a:t>
            </a:r>
            <a:r>
              <a:rPr lang="ru-RU" sz="1800" b="1" smtClean="0">
                <a:solidFill>
                  <a:schemeClr val="bg1"/>
                </a:solidFill>
              </a:rPr>
              <a:t> </a:t>
            </a:r>
            <a:r>
              <a:rPr lang="en-US" sz="1800" b="1" smtClean="0">
                <a:solidFill>
                  <a:schemeClr val="bg1"/>
                </a:solidFill>
              </a:rPr>
              <a:t>Boston, USA. </a:t>
            </a:r>
            <a:endParaRPr lang="ru-RU" sz="1800" b="1" smtClean="0">
              <a:solidFill>
                <a:schemeClr val="bg1"/>
              </a:solidFill>
            </a:endParaRPr>
          </a:p>
          <a:p>
            <a:pPr lvl="1" algn="ctr" eaLnBrk="1" hangingPunct="1">
              <a:spcBef>
                <a:spcPct val="50000"/>
              </a:spcBef>
              <a:spcAft>
                <a:spcPct val="35000"/>
              </a:spcAft>
              <a:buClr>
                <a:schemeClr val="tx1"/>
              </a:buClr>
              <a:buSzPct val="65000"/>
              <a:buFont typeface="Wingdings" pitchFamily="2" charset="2"/>
              <a:buNone/>
            </a:pPr>
            <a:r>
              <a:rPr lang="en-US" sz="1800" b="1" smtClean="0">
                <a:solidFill>
                  <a:schemeClr val="bg1"/>
                </a:solidFill>
              </a:rPr>
              <a:t>World Congress of Nephrology – Apr 22, 2007</a:t>
            </a:r>
            <a:endParaRPr lang="ru-RU" sz="1800" b="1" smtClean="0">
              <a:solidFill>
                <a:schemeClr val="bg1"/>
              </a:solidFill>
            </a:endParaRPr>
          </a:p>
          <a:p>
            <a:pPr lvl="1" eaLnBrk="1" hangingPunct="1">
              <a:spcBef>
                <a:spcPct val="50000"/>
              </a:spcBef>
              <a:spcAft>
                <a:spcPct val="35000"/>
              </a:spcAft>
              <a:buClr>
                <a:schemeClr val="tx1"/>
              </a:buClr>
              <a:buSzPct val="65000"/>
              <a:buFont typeface="Wingdings" pitchFamily="2" charset="2"/>
              <a:buNone/>
            </a:pPr>
            <a:r>
              <a:rPr lang="ru-RU" sz="1800" b="1" smtClean="0"/>
              <a:t>Были протестированы 47 образцов из следующих стран: </a:t>
            </a:r>
            <a:r>
              <a:rPr lang="ru-RU" sz="1800" smtClean="0">
                <a:latin typeface="Arial" pitchFamily="34" charset="0"/>
              </a:rPr>
              <a:t>Аргентины, Бразилии, Колумбии, Индии, Индонезии, Ирана, Иордании, Кореи, Ливана, Нигерии, Филиппин, России, Таиланда, Венесуэлы, Вьетнама и Йемена</a:t>
            </a:r>
          </a:p>
          <a:p>
            <a:pPr algn="just" eaLnBrk="1" hangingPunct="1">
              <a:buFont typeface="Wingdings" pitchFamily="2" charset="2"/>
              <a:buNone/>
            </a:pPr>
            <a:r>
              <a:rPr lang="ru-RU" sz="2600" smtClean="0">
                <a:latin typeface="Arial" pitchFamily="34" charset="0"/>
              </a:rPr>
              <a:t>    </a:t>
            </a:r>
            <a:r>
              <a:rPr lang="ru-RU" sz="1800" b="1" smtClean="0"/>
              <a:t>Образцы были протестированы согласно требованиям качества Европейской Фармакопеи для эпоэтина альфа. В качестве эталона сравнения использовался Эпрекс</a:t>
            </a:r>
            <a:r>
              <a:rPr lang="ru-RU" sz="1800" b="1" smtClean="0">
                <a:cs typeface="Arial" pitchFamily="34" charset="0"/>
              </a:rPr>
              <a:t>®</a:t>
            </a:r>
            <a:r>
              <a:rPr lang="ru-RU" sz="1800" b="1" smtClean="0"/>
              <a:t> (эпоэтин альфа)</a:t>
            </a:r>
          </a:p>
          <a:p>
            <a:pPr lvl="1" eaLnBrk="1" hangingPunct="1">
              <a:spcBef>
                <a:spcPct val="50000"/>
              </a:spcBef>
              <a:spcAft>
                <a:spcPct val="35000"/>
              </a:spcAft>
              <a:buClr>
                <a:schemeClr val="tx1"/>
              </a:buClr>
              <a:buSzPct val="65000"/>
              <a:buFont typeface="Wingdings" pitchFamily="2" charset="2"/>
              <a:buNone/>
            </a:pPr>
            <a:endParaRPr lang="en-US" sz="1800" b="1" smtClean="0"/>
          </a:p>
        </p:txBody>
      </p:sp>
      <p:sp>
        <p:nvSpPr>
          <p:cNvPr id="118789" name="Text Box 4"/>
          <p:cNvSpPr txBox="1">
            <a:spLocks noChangeArrowheads="1"/>
          </p:cNvSpPr>
          <p:nvPr/>
        </p:nvSpPr>
        <p:spPr bwMode="auto">
          <a:xfrm>
            <a:off x="0" y="6478588"/>
            <a:ext cx="9144000" cy="307975"/>
          </a:xfrm>
          <a:prstGeom prst="rect">
            <a:avLst/>
          </a:prstGeom>
          <a:noFill/>
          <a:ln w="9525">
            <a:noFill/>
            <a:miter lim="800000"/>
            <a:headEnd/>
            <a:tailEnd/>
          </a:ln>
        </p:spPr>
        <p:txBody>
          <a:bodyPr>
            <a:spAutoFit/>
          </a:bodyPr>
          <a:lstStyle/>
          <a:p>
            <a:pPr eaLnBrk="0" hangingPunct="0"/>
            <a:r>
              <a:rPr lang="en-US" sz="1400">
                <a:solidFill>
                  <a:srgbClr val="000000"/>
                </a:solidFill>
                <a:latin typeface="Times New Roman" pitchFamily="18" charset="0"/>
              </a:rPr>
              <a:t>Singh AK. Poster presented at the World Congress of Nephrology,</a:t>
            </a:r>
            <a:r>
              <a:rPr lang="ru-RU" sz="1400">
                <a:solidFill>
                  <a:srgbClr val="000000"/>
                </a:solidFill>
                <a:latin typeface="Times New Roman" pitchFamily="18" charset="0"/>
              </a:rPr>
              <a:t> </a:t>
            </a:r>
            <a:r>
              <a:rPr lang="en-US" sz="1400">
                <a:solidFill>
                  <a:srgbClr val="000000"/>
                </a:solidFill>
                <a:latin typeface="Times New Roman" pitchFamily="18" charset="0"/>
              </a:rPr>
              <a:t>21-25 April 2007, Rio de Janeiro, Brazil</a:t>
            </a:r>
            <a:endParaRPr lang="en-GB" sz="140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a:noFill/>
        </p:spPr>
        <p:txBody>
          <a:bodyPr/>
          <a:lstStyle/>
          <a:p>
            <a:pPr fontAlgn="base">
              <a:spcBef>
                <a:spcPct val="0"/>
              </a:spcBef>
              <a:spcAft>
                <a:spcPct val="0"/>
              </a:spcAft>
            </a:pPr>
            <a:fld id="{3BCCD58F-BFE1-41DD-87F0-3B2325FB4E0A}" type="slidenum">
              <a:rPr lang="en-US" smtClean="0"/>
              <a:pPr fontAlgn="base">
                <a:spcBef>
                  <a:spcPct val="0"/>
                </a:spcBef>
                <a:spcAft>
                  <a:spcPct val="0"/>
                </a:spcAft>
              </a:pPr>
              <a:t>22</a:t>
            </a:fld>
            <a:endParaRPr lang="en-US" smtClean="0"/>
          </a:p>
        </p:txBody>
      </p:sp>
      <p:sp>
        <p:nvSpPr>
          <p:cNvPr id="1374210" name="Rectangle 2"/>
          <p:cNvSpPr>
            <a:spLocks noGrp="1" noChangeArrowheads="1"/>
          </p:cNvSpPr>
          <p:nvPr>
            <p:ph type="title"/>
          </p:nvPr>
        </p:nvSpPr>
        <p:spPr>
          <a:xfrm>
            <a:off x="1357313" y="1000125"/>
            <a:ext cx="8229600" cy="652463"/>
          </a:xfrm>
        </p:spPr>
        <p:txBody>
          <a:bodyPr/>
          <a:lstStyle/>
          <a:p>
            <a:pPr lvl="1">
              <a:defRPr/>
            </a:pPr>
            <a:r>
              <a:rPr lang="ru-RU" sz="2400" b="1" kern="1200" dirty="0"/>
              <a:t>Результаты </a:t>
            </a:r>
            <a:r>
              <a:rPr lang="ru-RU" sz="2400" b="1" kern="1200" dirty="0" smtClean="0"/>
              <a:t>исследования </a:t>
            </a:r>
            <a:r>
              <a:rPr lang="en-US" sz="2400" b="1" dirty="0" smtClean="0"/>
              <a:t>Singh A. K.</a:t>
            </a:r>
            <a:r>
              <a:rPr lang="ru-RU" sz="2400" b="1" dirty="0" smtClean="0"/>
              <a:t/>
            </a:r>
            <a:br>
              <a:rPr lang="ru-RU" sz="2400" b="1" dirty="0" smtClean="0"/>
            </a:br>
            <a:endParaRPr lang="en-US" sz="2400" b="1" kern="1200" dirty="0"/>
          </a:p>
        </p:txBody>
      </p:sp>
      <p:sp>
        <p:nvSpPr>
          <p:cNvPr id="1374211" name="Rectangle 3"/>
          <p:cNvSpPr>
            <a:spLocks noGrp="1" noChangeArrowheads="1"/>
          </p:cNvSpPr>
          <p:nvPr>
            <p:ph type="body" idx="1"/>
          </p:nvPr>
        </p:nvSpPr>
        <p:spPr>
          <a:xfrm>
            <a:off x="539750" y="2049463"/>
            <a:ext cx="7777163" cy="4594225"/>
          </a:xfrm>
        </p:spPr>
        <p:txBody>
          <a:bodyPr>
            <a:normAutofit fontScale="92500" lnSpcReduction="10000"/>
          </a:bodyPr>
          <a:lstStyle/>
          <a:p>
            <a:pPr>
              <a:lnSpc>
                <a:spcPct val="90000"/>
              </a:lnSpc>
              <a:buFont typeface="Wingdings" pitchFamily="2" charset="2"/>
              <a:buChar char="ü"/>
              <a:defRPr/>
            </a:pPr>
            <a:r>
              <a:rPr lang="en-US" sz="1800" b="1" dirty="0"/>
              <a:t>pH</a:t>
            </a:r>
          </a:p>
          <a:p>
            <a:pPr lvl="1">
              <a:lnSpc>
                <a:spcPct val="90000"/>
              </a:lnSpc>
              <a:defRPr/>
            </a:pPr>
            <a:r>
              <a:rPr lang="en-US" sz="1800" dirty="0"/>
              <a:t>9 </a:t>
            </a:r>
            <a:r>
              <a:rPr lang="ru-RU" sz="1800" dirty="0"/>
              <a:t>образцов имели отклонения от требований спецификации</a:t>
            </a:r>
            <a:endParaRPr lang="en-US" sz="1800" dirty="0"/>
          </a:p>
          <a:p>
            <a:pPr>
              <a:lnSpc>
                <a:spcPct val="90000"/>
              </a:lnSpc>
              <a:buFont typeface="Wingdings" pitchFamily="2" charset="2"/>
              <a:buChar char="ü"/>
              <a:defRPr/>
            </a:pPr>
            <a:r>
              <a:rPr lang="ru-RU" sz="1800" b="1" dirty="0" err="1"/>
              <a:t>Осмолярность</a:t>
            </a:r>
            <a:endParaRPr lang="en-US" sz="1800" b="1" dirty="0"/>
          </a:p>
          <a:p>
            <a:pPr lvl="1">
              <a:lnSpc>
                <a:spcPct val="90000"/>
              </a:lnSpc>
              <a:defRPr/>
            </a:pPr>
            <a:r>
              <a:rPr lang="en-US" sz="1800" dirty="0"/>
              <a:t>21 </a:t>
            </a:r>
            <a:r>
              <a:rPr lang="ru-RU" sz="1800" dirty="0"/>
              <a:t>образец</a:t>
            </a:r>
            <a:r>
              <a:rPr lang="en-US" sz="1800" dirty="0"/>
              <a:t> </a:t>
            </a:r>
            <a:r>
              <a:rPr lang="ru-RU" sz="1800" dirty="0"/>
              <a:t>имел большую </a:t>
            </a:r>
            <a:r>
              <a:rPr lang="ru-RU" sz="1800" dirty="0" err="1"/>
              <a:t>осмолярность</a:t>
            </a:r>
            <a:endParaRPr lang="ru-RU" sz="1800" dirty="0"/>
          </a:p>
          <a:p>
            <a:pPr>
              <a:lnSpc>
                <a:spcPct val="90000"/>
              </a:lnSpc>
              <a:buFont typeface="Wingdings" pitchFamily="2" charset="2"/>
              <a:buChar char="ü"/>
              <a:defRPr/>
            </a:pPr>
            <a:r>
              <a:rPr lang="ru-RU" sz="1800" b="1" dirty="0"/>
              <a:t>Содержание белка и </a:t>
            </a:r>
            <a:r>
              <a:rPr lang="ru-RU" sz="1800" b="1" dirty="0" err="1"/>
              <a:t>эритропоэтина</a:t>
            </a:r>
            <a:endParaRPr lang="en-US" sz="1800" b="1" dirty="0"/>
          </a:p>
          <a:p>
            <a:pPr lvl="1">
              <a:lnSpc>
                <a:spcPct val="90000"/>
              </a:lnSpc>
              <a:defRPr/>
            </a:pPr>
            <a:r>
              <a:rPr lang="en-US" sz="1800" dirty="0"/>
              <a:t>1 </a:t>
            </a:r>
            <a:r>
              <a:rPr lang="ru-RU" sz="1800" dirty="0"/>
              <a:t>экземпляр не отвечал требованиям спецификации по содержанию белка</a:t>
            </a:r>
            <a:endParaRPr lang="en-US" sz="1800" dirty="0"/>
          </a:p>
          <a:p>
            <a:pPr lvl="1">
              <a:lnSpc>
                <a:spcPct val="90000"/>
              </a:lnSpc>
              <a:defRPr/>
            </a:pPr>
            <a:r>
              <a:rPr lang="en-US" sz="1800" dirty="0"/>
              <a:t>8 </a:t>
            </a:r>
            <a:r>
              <a:rPr lang="ru-RU" sz="1800" dirty="0"/>
              <a:t>экземпляров</a:t>
            </a:r>
            <a:r>
              <a:rPr lang="en-US" sz="1800" dirty="0"/>
              <a:t> </a:t>
            </a:r>
            <a:r>
              <a:rPr lang="ru-RU" sz="1800" dirty="0"/>
              <a:t>имели большее количество </a:t>
            </a:r>
            <a:r>
              <a:rPr lang="ru-RU" sz="1800" dirty="0" err="1"/>
              <a:t>эритропоэтина</a:t>
            </a:r>
            <a:endParaRPr lang="en-US" sz="1800" dirty="0"/>
          </a:p>
          <a:p>
            <a:pPr>
              <a:lnSpc>
                <a:spcPct val="90000"/>
              </a:lnSpc>
              <a:buFont typeface="Wingdings" pitchFamily="2" charset="2"/>
              <a:buChar char="ü"/>
              <a:defRPr/>
            </a:pPr>
            <a:r>
              <a:rPr lang="ru-RU" sz="1800" b="1" dirty="0"/>
              <a:t>Биологическая проба </a:t>
            </a:r>
            <a:r>
              <a:rPr lang="en-US" sz="1800" b="1" dirty="0"/>
              <a:t>In vitro </a:t>
            </a:r>
            <a:endParaRPr lang="ru-RU" sz="1800" b="1" dirty="0"/>
          </a:p>
          <a:p>
            <a:pPr>
              <a:lnSpc>
                <a:spcPct val="90000"/>
              </a:lnSpc>
              <a:buFont typeface="Wingdings" pitchFamily="2" charset="2"/>
              <a:buNone/>
              <a:defRPr/>
            </a:pPr>
            <a:r>
              <a:rPr lang="ru-RU" sz="1800" dirty="0"/>
              <a:t>        </a:t>
            </a:r>
            <a:r>
              <a:rPr lang="en-US" sz="1800" dirty="0"/>
              <a:t>1 </a:t>
            </a:r>
            <a:r>
              <a:rPr lang="ru-RU" sz="1800" dirty="0"/>
              <a:t>образец не соответствовал требованиям спецификации</a:t>
            </a:r>
            <a:endParaRPr lang="en-US" sz="1800" dirty="0"/>
          </a:p>
          <a:p>
            <a:pPr lvl="1">
              <a:lnSpc>
                <a:spcPct val="90000"/>
              </a:lnSpc>
              <a:defRPr/>
            </a:pPr>
            <a:r>
              <a:rPr lang="en-US" sz="1800" dirty="0"/>
              <a:t>18 </a:t>
            </a:r>
            <a:r>
              <a:rPr lang="ru-RU" sz="1800" dirty="0"/>
              <a:t>образцов</a:t>
            </a:r>
            <a:r>
              <a:rPr lang="en-US" sz="1800" dirty="0"/>
              <a:t> </a:t>
            </a:r>
            <a:r>
              <a:rPr lang="ru-RU" sz="1800" dirty="0"/>
              <a:t>имели отклонения от требований спецификации</a:t>
            </a:r>
            <a:endParaRPr lang="ru-RU" sz="2400" dirty="0"/>
          </a:p>
          <a:p>
            <a:pPr>
              <a:lnSpc>
                <a:spcPct val="90000"/>
              </a:lnSpc>
              <a:buFont typeface="Wingdings" pitchFamily="2" charset="2"/>
              <a:buChar char="ü"/>
              <a:defRPr/>
            </a:pPr>
            <a:r>
              <a:rPr lang="ru-RU" sz="1800" b="1" dirty="0"/>
              <a:t>Эффективность </a:t>
            </a:r>
            <a:r>
              <a:rPr lang="en-US" sz="1800" b="1" dirty="0"/>
              <a:t>In vivo</a:t>
            </a:r>
            <a:endParaRPr lang="ru-RU" sz="1800" b="1" dirty="0"/>
          </a:p>
          <a:p>
            <a:pPr>
              <a:lnSpc>
                <a:spcPct val="90000"/>
              </a:lnSpc>
              <a:buFont typeface="Wingdings" pitchFamily="2" charset="2"/>
              <a:buNone/>
              <a:defRPr/>
            </a:pPr>
            <a:r>
              <a:rPr lang="ru-RU" sz="1800" dirty="0"/>
              <a:t>       Различия в эффективности от</a:t>
            </a:r>
            <a:r>
              <a:rPr lang="en-US" sz="1800" dirty="0"/>
              <a:t> 48% </a:t>
            </a:r>
            <a:r>
              <a:rPr lang="ru-RU" sz="1800" dirty="0"/>
              <a:t>до</a:t>
            </a:r>
            <a:r>
              <a:rPr lang="en-US" sz="1800" dirty="0"/>
              <a:t> 163% </a:t>
            </a:r>
          </a:p>
          <a:p>
            <a:pPr lvl="1">
              <a:lnSpc>
                <a:spcPct val="90000"/>
              </a:lnSpc>
              <a:defRPr/>
            </a:pPr>
            <a:r>
              <a:rPr lang="en-US" sz="1800" dirty="0"/>
              <a:t>9 </a:t>
            </a:r>
            <a:r>
              <a:rPr lang="ru-RU" sz="1800" dirty="0"/>
              <a:t>образцов не отвечали требованиям спецификации</a:t>
            </a:r>
            <a:r>
              <a:rPr lang="en-US" sz="1800" dirty="0"/>
              <a:t> </a:t>
            </a:r>
          </a:p>
          <a:p>
            <a:pPr lvl="1">
              <a:lnSpc>
                <a:spcPct val="90000"/>
              </a:lnSpc>
              <a:defRPr/>
            </a:pPr>
            <a:r>
              <a:rPr lang="en-US" sz="1800" dirty="0"/>
              <a:t>6 </a:t>
            </a:r>
            <a:r>
              <a:rPr lang="ru-RU" sz="1800" dirty="0"/>
              <a:t>образцов</a:t>
            </a:r>
            <a:r>
              <a:rPr lang="en-US" sz="1800" dirty="0"/>
              <a:t> </a:t>
            </a:r>
            <a:r>
              <a:rPr lang="ru-RU" sz="1800" dirty="0"/>
              <a:t>имели отклонения от требований спецификации</a:t>
            </a:r>
            <a:endParaRPr lang="ru-RU" sz="2400" b="1" dirty="0"/>
          </a:p>
          <a:p>
            <a:pPr>
              <a:lnSpc>
                <a:spcPct val="90000"/>
              </a:lnSpc>
              <a:buFont typeface="Wingdings" pitchFamily="2" charset="2"/>
              <a:buChar char="ü"/>
              <a:defRPr/>
            </a:pPr>
            <a:r>
              <a:rPr lang="ru-RU" sz="1800" b="1" dirty="0"/>
              <a:t>Бактериальный эндотоксин</a:t>
            </a:r>
          </a:p>
          <a:p>
            <a:pPr>
              <a:lnSpc>
                <a:spcPct val="90000"/>
              </a:lnSpc>
              <a:buFont typeface="Wingdings" pitchFamily="2" charset="2"/>
              <a:buNone/>
              <a:defRPr/>
            </a:pPr>
            <a:r>
              <a:rPr lang="ru-RU" sz="1800" dirty="0"/>
              <a:t>        </a:t>
            </a:r>
            <a:r>
              <a:rPr lang="en-US" sz="1800" dirty="0"/>
              <a:t>2 </a:t>
            </a:r>
            <a:r>
              <a:rPr lang="ru-RU" sz="1800" dirty="0"/>
              <a:t>образца содержали бактериальный эндотоксин</a:t>
            </a:r>
            <a:endParaRPr lang="en-US" sz="1800" dirty="0"/>
          </a:p>
        </p:txBody>
      </p:sp>
      <p:sp>
        <p:nvSpPr>
          <p:cNvPr id="119813" name="Text Box 4"/>
          <p:cNvSpPr txBox="1">
            <a:spLocks noChangeArrowheads="1"/>
          </p:cNvSpPr>
          <p:nvPr/>
        </p:nvSpPr>
        <p:spPr bwMode="auto">
          <a:xfrm>
            <a:off x="0" y="6478588"/>
            <a:ext cx="9144000" cy="307975"/>
          </a:xfrm>
          <a:prstGeom prst="rect">
            <a:avLst/>
          </a:prstGeom>
          <a:noFill/>
          <a:ln w="9525">
            <a:noFill/>
            <a:miter lim="800000"/>
            <a:headEnd/>
            <a:tailEnd/>
          </a:ln>
        </p:spPr>
        <p:txBody>
          <a:bodyPr>
            <a:spAutoFit/>
          </a:bodyPr>
          <a:lstStyle/>
          <a:p>
            <a:pPr eaLnBrk="0" hangingPunct="0"/>
            <a:r>
              <a:rPr lang="en-US" sz="1400">
                <a:solidFill>
                  <a:srgbClr val="000000"/>
                </a:solidFill>
                <a:latin typeface="Times New Roman" pitchFamily="18" charset="0"/>
              </a:rPr>
              <a:t>Singh AK. Poster presented at the World Congress of Nephrology,</a:t>
            </a:r>
            <a:r>
              <a:rPr lang="ru-RU" sz="1400">
                <a:solidFill>
                  <a:srgbClr val="000000"/>
                </a:solidFill>
                <a:latin typeface="Times New Roman" pitchFamily="18" charset="0"/>
              </a:rPr>
              <a:t> </a:t>
            </a:r>
            <a:r>
              <a:rPr lang="en-US" sz="1400">
                <a:solidFill>
                  <a:srgbClr val="000000"/>
                </a:solidFill>
                <a:latin typeface="Times New Roman" pitchFamily="18" charset="0"/>
              </a:rPr>
              <a:t>21-25 April 2007, Rio de Janeiro, Brazil</a:t>
            </a:r>
            <a:endParaRPr lang="en-GB" sz="140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5"/>
          <p:cNvSpPr>
            <a:spLocks noGrp="1"/>
          </p:cNvSpPr>
          <p:nvPr>
            <p:ph type="sldNum" sz="quarter" idx="12"/>
          </p:nvPr>
        </p:nvSpPr>
        <p:spPr>
          <a:noFill/>
        </p:spPr>
        <p:txBody>
          <a:bodyPr/>
          <a:lstStyle/>
          <a:p>
            <a:pPr fontAlgn="base">
              <a:spcBef>
                <a:spcPct val="0"/>
              </a:spcBef>
              <a:spcAft>
                <a:spcPct val="0"/>
              </a:spcAft>
            </a:pPr>
            <a:fld id="{C4707988-AF75-4EEA-96E4-942F7F980F77}" type="slidenum">
              <a:rPr lang="en-US" smtClean="0"/>
              <a:pPr fontAlgn="base">
                <a:spcBef>
                  <a:spcPct val="0"/>
                </a:spcBef>
                <a:spcAft>
                  <a:spcPct val="0"/>
                </a:spcAft>
              </a:pPr>
              <a:t>23</a:t>
            </a:fld>
            <a:endParaRPr lang="en-US" smtClean="0"/>
          </a:p>
        </p:txBody>
      </p:sp>
      <p:sp>
        <p:nvSpPr>
          <p:cNvPr id="120835" name="Rectangle 2"/>
          <p:cNvSpPr>
            <a:spLocks noGrp="1" noChangeArrowheads="1"/>
          </p:cNvSpPr>
          <p:nvPr>
            <p:ph type="body" idx="1"/>
          </p:nvPr>
        </p:nvSpPr>
        <p:spPr>
          <a:xfrm>
            <a:off x="539750" y="1844675"/>
            <a:ext cx="7777163" cy="4727575"/>
          </a:xfrm>
        </p:spPr>
        <p:txBody>
          <a:bodyPr/>
          <a:lstStyle/>
          <a:p>
            <a:pPr>
              <a:buFont typeface="Wingdings" pitchFamily="2" charset="2"/>
              <a:buChar char="ü"/>
            </a:pPr>
            <a:r>
              <a:rPr lang="ru-RU" b="1" smtClean="0"/>
              <a:t>Содержание агрегатов</a:t>
            </a:r>
            <a:r>
              <a:rPr lang="en-US" b="1" smtClean="0"/>
              <a:t> </a:t>
            </a:r>
          </a:p>
          <a:p>
            <a:pPr lvl="1"/>
            <a:r>
              <a:rPr lang="en-US" sz="1800" smtClean="0"/>
              <a:t>29 </a:t>
            </a:r>
            <a:r>
              <a:rPr lang="ru-RU" sz="1800" smtClean="0"/>
              <a:t>образцов превосходили спецификацию по кол-ву агрегатов</a:t>
            </a:r>
            <a:endParaRPr lang="en-US" sz="1800" smtClean="0"/>
          </a:p>
          <a:p>
            <a:pPr lvl="2"/>
            <a:r>
              <a:rPr lang="en-US" sz="2000" smtClean="0"/>
              <a:t>7 </a:t>
            </a:r>
            <a:r>
              <a:rPr lang="ru-RU" sz="2000" smtClean="0"/>
              <a:t>образцов имели</a:t>
            </a:r>
            <a:r>
              <a:rPr lang="en-US" sz="2000" smtClean="0"/>
              <a:t> </a:t>
            </a:r>
            <a:r>
              <a:rPr lang="ru-RU" sz="2000" smtClean="0"/>
              <a:t>от </a:t>
            </a:r>
            <a:r>
              <a:rPr lang="en-US" sz="2000" smtClean="0"/>
              <a:t>&gt; 1% </a:t>
            </a:r>
            <a:r>
              <a:rPr lang="ru-RU" sz="2000" smtClean="0"/>
              <a:t>до</a:t>
            </a:r>
            <a:r>
              <a:rPr lang="en-US" sz="2000" smtClean="0"/>
              <a:t> &lt; 2% </a:t>
            </a:r>
            <a:r>
              <a:rPr lang="ru-RU" sz="2000" smtClean="0"/>
              <a:t>агрегатов</a:t>
            </a:r>
            <a:endParaRPr lang="en-US" sz="2000" smtClean="0"/>
          </a:p>
          <a:p>
            <a:pPr lvl="2"/>
            <a:r>
              <a:rPr lang="en-US" sz="2000" smtClean="0"/>
              <a:t>4 </a:t>
            </a:r>
            <a:r>
              <a:rPr lang="ru-RU" sz="2000" smtClean="0"/>
              <a:t>образцов имели от</a:t>
            </a:r>
            <a:r>
              <a:rPr lang="en-US" sz="2000" smtClean="0"/>
              <a:t> 2% </a:t>
            </a:r>
            <a:r>
              <a:rPr lang="ru-RU" sz="2000" smtClean="0"/>
              <a:t>до</a:t>
            </a:r>
            <a:r>
              <a:rPr lang="en-US" sz="2000" smtClean="0"/>
              <a:t> 4% </a:t>
            </a:r>
            <a:r>
              <a:rPr lang="ru-RU" sz="2000" smtClean="0"/>
              <a:t>агрегатов</a:t>
            </a:r>
            <a:endParaRPr lang="en-US" sz="2000" smtClean="0"/>
          </a:p>
          <a:p>
            <a:pPr lvl="2"/>
            <a:r>
              <a:rPr lang="en-US" sz="2000" smtClean="0"/>
              <a:t>18 </a:t>
            </a:r>
            <a:r>
              <a:rPr lang="ru-RU" sz="2000" smtClean="0"/>
              <a:t>образцов имели </a:t>
            </a:r>
            <a:r>
              <a:rPr lang="en-US" sz="2000" smtClean="0"/>
              <a:t>&gt; 4%</a:t>
            </a:r>
            <a:r>
              <a:rPr lang="ru-RU" sz="2000" smtClean="0"/>
              <a:t> агрегатов</a:t>
            </a:r>
            <a:endParaRPr lang="en-US" sz="2000" smtClean="0"/>
          </a:p>
          <a:p>
            <a:endParaRPr lang="en-US" smtClean="0"/>
          </a:p>
          <a:p>
            <a:pPr>
              <a:buFont typeface="Wingdings" pitchFamily="2" charset="2"/>
              <a:buChar char="ü"/>
            </a:pPr>
            <a:r>
              <a:rPr lang="ru-RU" b="1" smtClean="0"/>
              <a:t>Содержание изоформ</a:t>
            </a:r>
            <a:endParaRPr lang="en-US" b="1" smtClean="0"/>
          </a:p>
          <a:p>
            <a:pPr lvl="1"/>
            <a:r>
              <a:rPr lang="en-US" sz="2000" smtClean="0"/>
              <a:t>34 </a:t>
            </a:r>
            <a:r>
              <a:rPr lang="ru-RU" sz="2000" smtClean="0"/>
              <a:t>образца имели больше изоформ, что может снижать клинический эффект</a:t>
            </a:r>
          </a:p>
          <a:p>
            <a:pPr lvl="1"/>
            <a:r>
              <a:rPr lang="en-US" sz="2000" smtClean="0"/>
              <a:t>9 </a:t>
            </a:r>
            <a:r>
              <a:rPr lang="ru-RU" sz="2000" smtClean="0"/>
              <a:t>из</a:t>
            </a:r>
            <a:r>
              <a:rPr lang="en-US" sz="2000" smtClean="0"/>
              <a:t> 34 </a:t>
            </a:r>
            <a:r>
              <a:rPr lang="ru-RU" sz="2000" smtClean="0"/>
              <a:t>образцов имели</a:t>
            </a:r>
            <a:r>
              <a:rPr lang="en-US" sz="2000" smtClean="0"/>
              <a:t> ≥ 3 </a:t>
            </a:r>
            <a:r>
              <a:rPr lang="ru-RU" sz="2000" smtClean="0"/>
              <a:t>дополнительных изоформы</a:t>
            </a:r>
            <a:r>
              <a:rPr lang="en-US" sz="2400" smtClean="0"/>
              <a:t> </a:t>
            </a:r>
          </a:p>
        </p:txBody>
      </p:sp>
      <p:sp>
        <p:nvSpPr>
          <p:cNvPr id="1376259" name="Rectangle 3"/>
          <p:cNvSpPr>
            <a:spLocks noGrp="1" noChangeArrowheads="1"/>
          </p:cNvSpPr>
          <p:nvPr>
            <p:ph type="title"/>
          </p:nvPr>
        </p:nvSpPr>
        <p:spPr>
          <a:xfrm>
            <a:off x="1428750" y="642938"/>
            <a:ext cx="8229600" cy="1143000"/>
          </a:xfrm>
        </p:spPr>
        <p:txBody>
          <a:bodyPr/>
          <a:lstStyle/>
          <a:p>
            <a:pPr>
              <a:defRPr/>
            </a:pPr>
            <a:r>
              <a:rPr lang="ru-RU" sz="2800" b="1" kern="1200" dirty="0" smtClean="0"/>
              <a:t>Результаты исследования </a:t>
            </a:r>
            <a:r>
              <a:rPr lang="en-US" sz="2800" b="1" dirty="0" smtClean="0"/>
              <a:t>Singh A. K.</a:t>
            </a:r>
            <a:r>
              <a:rPr lang="ru-RU" sz="2800" b="1" dirty="0" smtClean="0"/>
              <a:t/>
            </a:r>
            <a:br>
              <a:rPr lang="ru-RU" sz="2800" b="1" dirty="0" smtClean="0"/>
            </a:br>
            <a:endParaRPr lang="en-US" sz="2800" kern="1200" dirty="0"/>
          </a:p>
        </p:txBody>
      </p:sp>
      <p:sp>
        <p:nvSpPr>
          <p:cNvPr id="120837" name="Text Box 4"/>
          <p:cNvSpPr txBox="1">
            <a:spLocks noChangeArrowheads="1"/>
          </p:cNvSpPr>
          <p:nvPr/>
        </p:nvSpPr>
        <p:spPr bwMode="auto">
          <a:xfrm>
            <a:off x="0" y="6478588"/>
            <a:ext cx="9144000" cy="307975"/>
          </a:xfrm>
          <a:prstGeom prst="rect">
            <a:avLst/>
          </a:prstGeom>
          <a:noFill/>
          <a:ln w="9525">
            <a:noFill/>
            <a:miter lim="800000"/>
            <a:headEnd/>
            <a:tailEnd/>
          </a:ln>
        </p:spPr>
        <p:txBody>
          <a:bodyPr>
            <a:spAutoFit/>
          </a:bodyPr>
          <a:lstStyle/>
          <a:p>
            <a:pPr eaLnBrk="0" hangingPunct="0"/>
            <a:r>
              <a:rPr lang="en-US" sz="1400">
                <a:solidFill>
                  <a:srgbClr val="000000"/>
                </a:solidFill>
                <a:latin typeface="Times New Roman" pitchFamily="18" charset="0"/>
              </a:rPr>
              <a:t>Singh AK. Poster presented at the World Congress of Nephrology,</a:t>
            </a:r>
            <a:r>
              <a:rPr lang="ru-RU" sz="1400">
                <a:solidFill>
                  <a:srgbClr val="000000"/>
                </a:solidFill>
                <a:latin typeface="Times New Roman" pitchFamily="18" charset="0"/>
              </a:rPr>
              <a:t> </a:t>
            </a:r>
            <a:r>
              <a:rPr lang="en-US" sz="1400">
                <a:solidFill>
                  <a:srgbClr val="000000"/>
                </a:solidFill>
                <a:latin typeface="Times New Roman" pitchFamily="18" charset="0"/>
              </a:rPr>
              <a:t>21-25 April 2007, Rio de Janeiro, Brazil</a:t>
            </a:r>
            <a:endParaRPr lang="en-GB" sz="140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150938" y="381000"/>
            <a:ext cx="7793037" cy="1143000"/>
          </a:xfrm>
        </p:spPr>
        <p:txBody>
          <a:bodyPr/>
          <a:lstStyle/>
          <a:p>
            <a:pPr algn="ctr" eaLnBrk="1" hangingPunct="1"/>
            <a:r>
              <a:rPr lang="ru-RU" sz="2800" smtClean="0"/>
              <a:t>Результаты сравнительного исследования препаратов эпоэтина альфа </a:t>
            </a:r>
            <a:r>
              <a:rPr lang="ru-RU" sz="1800" smtClean="0"/>
              <a:t>(продолжение)</a:t>
            </a:r>
            <a:endParaRPr lang="en-US" sz="1800" smtClean="0"/>
          </a:p>
        </p:txBody>
      </p:sp>
      <p:graphicFrame>
        <p:nvGraphicFramePr>
          <p:cNvPr id="7292" name="Group 124"/>
          <p:cNvGraphicFramePr>
            <a:graphicFrameLocks noGrp="1"/>
          </p:cNvGraphicFramePr>
          <p:nvPr/>
        </p:nvGraphicFramePr>
        <p:xfrm>
          <a:off x="76200" y="1752600"/>
          <a:ext cx="8915400" cy="5124450"/>
        </p:xfrm>
        <a:graphic>
          <a:graphicData uri="http://schemas.openxmlformats.org/drawingml/2006/table">
            <a:tbl>
              <a:tblPr/>
              <a:tblGrid>
                <a:gridCol w="2093913"/>
                <a:gridCol w="1228725"/>
                <a:gridCol w="2027237"/>
                <a:gridCol w="2085975"/>
                <a:gridCol w="1479550"/>
              </a:tblGrid>
              <a:tr h="438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Биоаналог </a:t>
                      </a:r>
                      <a:r>
                        <a:rPr kumimoji="0" lang="ru-RU" sz="1000" b="1" i="0" u="none" strike="noStrike" cap="none" normalizeH="0" baseline="0" smtClean="0">
                          <a:ln>
                            <a:noFill/>
                          </a:ln>
                          <a:solidFill>
                            <a:schemeClr val="tx1"/>
                          </a:solidFill>
                          <a:effectLst/>
                          <a:latin typeface="Arial" pitchFamily="34" charset="0"/>
                        </a:rPr>
                        <a:t>эпоэтина</a:t>
                      </a:r>
                      <a:endParaRPr kumimoji="0" lang="ru-RU" sz="1000" b="1" i="0" u="none" strike="noStrike" cap="none" normalizeH="0" baseline="0" smtClean="0">
                        <a:ln>
                          <a:noFill/>
                        </a:ln>
                        <a:solidFill>
                          <a:schemeClr val="tx1"/>
                        </a:solidFill>
                        <a:effectLst/>
                        <a:latin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200" b="1" i="0" u="none" strike="noStrike" cap="none" normalizeH="0" baseline="0" smtClean="0">
                          <a:ln>
                            <a:noFill/>
                          </a:ln>
                          <a:solidFill>
                            <a:schemeClr val="tx1"/>
                          </a:solidFill>
                          <a:effectLst/>
                          <a:latin typeface="Arial" pitchFamily="34" charset="0"/>
                        </a:rPr>
                        <a:t>Биопроба </a:t>
                      </a:r>
                      <a:r>
                        <a:rPr kumimoji="0" lang="en-US" sz="1200" b="1" i="0" u="none" strike="noStrike" cap="none" normalizeH="0" baseline="0" smtClean="0">
                          <a:ln>
                            <a:noFill/>
                          </a:ln>
                          <a:solidFill>
                            <a:schemeClr val="tx1"/>
                          </a:solidFill>
                          <a:effectLst/>
                          <a:latin typeface="Arial" pitchFamily="34" charset="0"/>
                        </a:rPr>
                        <a:t>in-vitro</a:t>
                      </a:r>
                      <a:endParaRPr kumimoji="0" lang="ru-R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200" b="1" i="0" u="none" strike="noStrike" cap="none" normalizeH="0" baseline="0" smtClean="0">
                          <a:ln>
                            <a:noFill/>
                          </a:ln>
                          <a:solidFill>
                            <a:schemeClr val="tx1"/>
                          </a:solidFill>
                          <a:effectLst/>
                          <a:latin typeface="Arial" pitchFamily="34" charset="0"/>
                        </a:rPr>
                        <a:t>Эффективность </a:t>
                      </a:r>
                      <a:r>
                        <a:rPr kumimoji="0" lang="en-US" sz="1200" b="1" i="0" u="none" strike="noStrike" cap="none" normalizeH="0" baseline="0" smtClean="0">
                          <a:ln>
                            <a:noFill/>
                          </a:ln>
                          <a:solidFill>
                            <a:schemeClr val="tx1"/>
                          </a:solidFill>
                          <a:effectLst/>
                          <a:latin typeface="Arial" pitchFamily="34" charset="0"/>
                        </a:rPr>
                        <a:t>in-vivo </a:t>
                      </a:r>
                      <a:r>
                        <a:rPr kumimoji="0" lang="ru-RU" sz="1200" b="1" i="0" u="none" strike="noStrike" cap="none" normalizeH="0" baseline="0" smtClean="0">
                          <a:ln>
                            <a:noFill/>
                          </a:ln>
                          <a:solidFill>
                            <a:schemeClr val="tx1"/>
                          </a:solidFill>
                          <a:effectLst/>
                          <a:latin typeface="Arial" pitchFamily="34" charset="0"/>
                        </a:rPr>
                        <a:t>на мышах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1200" b="1" i="0" u="none" strike="noStrike" cap="none" normalizeH="0" baseline="0" smtClean="0">
                          <a:ln>
                            <a:noFill/>
                          </a:ln>
                          <a:solidFill>
                            <a:schemeClr val="tx1"/>
                          </a:solidFill>
                          <a:effectLst/>
                          <a:latin typeface="Arial" pitchFamily="34" charset="0"/>
                        </a:rPr>
                        <a:t>Бактериальный эндотоксин (</a:t>
                      </a:r>
                      <a:r>
                        <a:rPr kumimoji="0" lang="en-US" sz="1200" b="1" i="0" u="none" strike="noStrike" cap="none" normalizeH="0" baseline="0" smtClean="0">
                          <a:ln>
                            <a:noFill/>
                          </a:ln>
                          <a:solidFill>
                            <a:schemeClr val="tx1"/>
                          </a:solidFill>
                          <a:effectLst/>
                          <a:latin typeface="Arial" pitchFamily="34" charset="0"/>
                        </a:rPr>
                        <a:t>EU/ml)</a:t>
                      </a:r>
                      <a:endParaRPr kumimoji="0" lang="ru-R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Агрегаты %</a:t>
                      </a:r>
                      <a:endParaRPr kumimoji="0" lang="ru-RU" sz="12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900" b="1" i="0" u="none" strike="noStrike" cap="none" normalizeH="0" baseline="0" smtClean="0">
                          <a:ln>
                            <a:noFill/>
                          </a:ln>
                          <a:solidFill>
                            <a:schemeClr val="tx1"/>
                          </a:solidFill>
                          <a:effectLst/>
                          <a:latin typeface="Arial" pitchFamily="34" charset="0"/>
                        </a:rPr>
                        <a:t>Стандарт (</a:t>
                      </a:r>
                      <a:r>
                        <a:rPr kumimoji="0" lang="en-US" sz="900" b="1" i="0" u="none" strike="noStrike" cap="none" normalizeH="0" baseline="0" smtClean="0">
                          <a:ln>
                            <a:noFill/>
                          </a:ln>
                          <a:solidFill>
                            <a:schemeClr val="tx1"/>
                          </a:solidFill>
                          <a:effectLst/>
                          <a:latin typeface="Arial" pitchFamily="34" charset="0"/>
                        </a:rPr>
                        <a:t>Eprex</a:t>
                      </a:r>
                      <a:r>
                        <a:rPr kumimoji="0" lang="ru-RU" sz="900" b="1" i="0" u="none" strike="noStrike" cap="none" normalizeH="0" baseline="0" smtClean="0">
                          <a:ln>
                            <a:noFill/>
                          </a:ln>
                          <a:solidFill>
                            <a:schemeClr val="tx1"/>
                          </a:solidFill>
                          <a:effectLst/>
                          <a:latin typeface="Arial" pitchFamily="34" charset="0"/>
                          <a:cs typeface="Times New Roman" pitchFamily="18" charset="0"/>
                        </a:rPr>
                        <a:t>®</a:t>
                      </a:r>
                      <a:r>
                        <a:rPr kumimoji="0" lang="ru-RU" sz="900" b="1" i="0" u="none" strike="noStrike" cap="none" normalizeH="0" baseline="0" smtClean="0">
                          <a:ln>
                            <a:noFill/>
                          </a:ln>
                          <a:solidFill>
                            <a:schemeClr val="tx1"/>
                          </a:solidFill>
                          <a:effectLst/>
                          <a:latin typeface="Arial"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ru-RU" sz="900" b="0" i="0" u="none" strike="noStrike" cap="none" normalizeH="0" baseline="0" smtClean="0">
                          <a:ln>
                            <a:noFill/>
                          </a:ln>
                          <a:solidFill>
                            <a:schemeClr val="tx1"/>
                          </a:solidFill>
                          <a:effectLst/>
                          <a:latin typeface="Arial" pitchFamily="34" charset="0"/>
                        </a:rPr>
                        <a:t>80-125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rPr>
                        <a:t>80-125</a:t>
                      </a:r>
                      <a:endParaRPr kumimoji="0" lang="ru-RU" sz="2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rPr>
                        <a:t>&lt; 2,5</a:t>
                      </a:r>
                      <a:endParaRPr kumimoji="0" lang="ru-RU" sz="2000" b="0"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900" b="0" i="0" u="none" strike="noStrike" cap="none" normalizeH="0" baseline="0" smtClean="0">
                          <a:ln>
                            <a:noFill/>
                          </a:ln>
                          <a:solidFill>
                            <a:schemeClr val="tx1"/>
                          </a:solidFill>
                          <a:effectLst/>
                          <a:latin typeface="Arial" pitchFamily="34" charset="0"/>
                        </a:rPr>
                        <a:t>&lt; 1</a:t>
                      </a:r>
                      <a:endParaRPr kumimoji="0" lang="ru-RU" sz="9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000000"/>
                          </a:solidFill>
                          <a:effectLst/>
                          <a:latin typeface="Arial" pitchFamily="34" charset="0"/>
                        </a:rPr>
                        <a:t>Эпокрим </a:t>
                      </a:r>
                      <a:r>
                        <a:rPr kumimoji="0" lang="en-US" sz="1000" b="1" i="0" u="none" strike="noStrike" cap="none" normalizeH="0" baseline="0" smtClean="0">
                          <a:ln>
                            <a:noFill/>
                          </a:ln>
                          <a:solidFill>
                            <a:srgbClr val="000000"/>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&lt; 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&lt; 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000000"/>
                          </a:solidFill>
                          <a:effectLst/>
                          <a:latin typeface="Arial" pitchFamily="34" charset="0"/>
                        </a:rPr>
                        <a:t>Эпокрим</a:t>
                      </a:r>
                      <a:r>
                        <a:rPr kumimoji="0" lang="en-US" sz="1000" b="1" i="0" u="none" strike="noStrike" cap="none" normalizeH="0" baseline="0" smtClean="0">
                          <a:ln>
                            <a:noFill/>
                          </a:ln>
                          <a:solidFill>
                            <a:srgbClr val="000000"/>
                          </a:solidFill>
                          <a:effectLst/>
                          <a:latin typeface="Arial" pitchFamily="34" charset="0"/>
                        </a:rPr>
                        <a:t> 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&lt; 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2,4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000000"/>
                          </a:solidFill>
                          <a:effectLst/>
                          <a:latin typeface="Arial" pitchFamily="34" charset="0"/>
                        </a:rPr>
                        <a:t>Эпокин</a:t>
                      </a:r>
                      <a:r>
                        <a:rPr kumimoji="0" lang="en-US" sz="1000" b="1" i="0" u="none" strike="noStrike" cap="none" normalizeH="0" baseline="0" smtClean="0">
                          <a:ln>
                            <a:noFill/>
                          </a:ln>
                          <a:solidFill>
                            <a:srgbClr val="000000"/>
                          </a:solidFill>
                          <a:effectLst/>
                          <a:latin typeface="Arial" pitchFamily="34" charset="0"/>
                        </a:rPr>
                        <a:t> 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84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91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&lt; 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1,7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sng" strike="noStrike" cap="none" normalizeH="0" baseline="0" smtClean="0">
                          <a:ln>
                            <a:noFill/>
                          </a:ln>
                          <a:solidFill>
                            <a:srgbClr val="FF0000"/>
                          </a:solidFill>
                          <a:effectLst/>
                          <a:latin typeface="Arial" pitchFamily="34" charset="0"/>
                        </a:rPr>
                        <a:t>Эпокрин</a:t>
                      </a:r>
                      <a:r>
                        <a:rPr kumimoji="0" lang="en-US" sz="1000" b="1" i="0" u="sng" strike="noStrike" cap="none" normalizeH="0" baseline="0" smtClean="0">
                          <a:ln>
                            <a:noFill/>
                          </a:ln>
                          <a:solidFill>
                            <a:srgbClr val="FF0000"/>
                          </a:solidFill>
                          <a:effectLst/>
                          <a:latin typeface="Arial" pitchFamily="34" charset="0"/>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167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&lt; 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sng" strike="noStrike" cap="none" normalizeH="0" baseline="0" smtClean="0">
                          <a:ln>
                            <a:noFill/>
                          </a:ln>
                          <a:solidFill>
                            <a:srgbClr val="FF0000"/>
                          </a:solidFill>
                          <a:effectLst/>
                          <a:latin typeface="Arial" pitchFamily="34" charset="0"/>
                        </a:rPr>
                        <a:t>Эпокрин</a:t>
                      </a:r>
                      <a:r>
                        <a:rPr kumimoji="0" lang="en-US" sz="1000" b="1" i="0" u="sng" strike="noStrike" cap="none" normalizeH="0" baseline="0" smtClean="0">
                          <a:ln>
                            <a:noFill/>
                          </a:ln>
                          <a:solidFill>
                            <a:srgbClr val="FF0000"/>
                          </a:solidFill>
                          <a:effectLst/>
                          <a:latin typeface="Arial" pitchFamily="34" charset="0"/>
                        </a:rPr>
                        <a:t>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155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117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&lt; 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&gt;4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sng" strike="noStrike" cap="none" normalizeH="0" baseline="0" smtClean="0">
                          <a:ln>
                            <a:noFill/>
                          </a:ln>
                          <a:solidFill>
                            <a:srgbClr val="FF0000"/>
                          </a:solidFill>
                          <a:effectLst/>
                          <a:latin typeface="Arial" pitchFamily="34" charset="0"/>
                        </a:rPr>
                        <a:t>Эпокрин 3</a:t>
                      </a:r>
                      <a:endParaRPr kumimoji="0" lang="en-US" sz="1000" b="1" i="0" u="sng" strike="noStrike" cap="none" normalizeH="0" baseline="0" smtClean="0">
                        <a:ln>
                          <a:noFill/>
                        </a:ln>
                        <a:solidFill>
                          <a:srgbClr val="FF0000"/>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sng" strike="noStrike" cap="none" normalizeH="0" baseline="0" smtClean="0">
                          <a:ln>
                            <a:noFill/>
                          </a:ln>
                          <a:solidFill>
                            <a:schemeClr val="tx1"/>
                          </a:solidFill>
                          <a:effectLst/>
                          <a:latin typeface="Arial" pitchFamily="34" charset="0"/>
                        </a:rPr>
                        <a:t>175</a:t>
                      </a:r>
                      <a:endParaRPr kumimoji="0" lang="en-US" sz="1000" b="1" i="0" u="sng"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sng" strike="noStrike" cap="none" normalizeH="0" baseline="0" smtClean="0">
                          <a:ln>
                            <a:noFill/>
                          </a:ln>
                          <a:solidFill>
                            <a:schemeClr val="tx1"/>
                          </a:solidFill>
                          <a:effectLst/>
                          <a:latin typeface="Arial" pitchFamily="34" charset="0"/>
                        </a:rPr>
                        <a:t>149</a:t>
                      </a:r>
                      <a:endParaRPr kumimoji="0" lang="en-US" sz="1000" b="1" i="0" u="sng"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&lt; 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&lt;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000000"/>
                          </a:solidFill>
                          <a:effectLst/>
                          <a:latin typeface="Arial" pitchFamily="34" charset="0"/>
                        </a:rPr>
                        <a:t>Эпорон</a:t>
                      </a:r>
                      <a:endParaRPr kumimoji="0" lang="en-US" sz="1000" b="1" i="0" u="none" strike="noStrike" cap="none" normalizeH="0" baseline="0" smtClean="0">
                        <a:ln>
                          <a:noFill/>
                        </a:ln>
                        <a:solidFill>
                          <a:srgbClr val="000000"/>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163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&lt; 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&gt; </a:t>
                      </a:r>
                      <a:r>
                        <a:rPr kumimoji="0" lang="en-US" sz="1000" b="1" i="0" u="sng"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000000"/>
                          </a:solidFill>
                          <a:effectLst/>
                          <a:latin typeface="Arial" pitchFamily="34" charset="0"/>
                        </a:rPr>
                        <a:t>Эпоет</a:t>
                      </a:r>
                      <a:endParaRPr kumimoji="0" lang="en-US" sz="1000" b="1" i="0" u="none" strike="noStrike" cap="none" normalizeH="0" baseline="0" smtClean="0">
                        <a:ln>
                          <a:noFill/>
                        </a:ln>
                        <a:solidFill>
                          <a:srgbClr val="000000"/>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sng" strike="noStrike" cap="none" normalizeH="0" baseline="0" smtClean="0">
                          <a:ln>
                            <a:noFill/>
                          </a:ln>
                          <a:solidFill>
                            <a:schemeClr val="tx1"/>
                          </a:solidFill>
                          <a:effectLst/>
                          <a:latin typeface="Arial" pitchFamily="34" charset="0"/>
                        </a:rPr>
                        <a:t>141</a:t>
                      </a:r>
                      <a:endParaRPr kumimoji="0" lang="en-US" sz="1000" b="1" i="0" u="sng"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rPr>
                        <a:t>95</a:t>
                      </a:r>
                      <a:endParaRPr kumimoji="0" lang="en-US" sz="1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&lt; 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rPr>
                        <a:t>2,7</a:t>
                      </a:r>
                      <a:endParaRPr kumimoji="0" lang="en-US" sz="1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000000"/>
                          </a:solidFill>
                          <a:effectLst/>
                          <a:latin typeface="Arial" pitchFamily="34" charset="0"/>
                        </a:rPr>
                        <a:t>Герепо</a:t>
                      </a:r>
                      <a:endParaRPr kumimoji="0" lang="en-US" sz="1000" b="1" i="0" u="none" strike="noStrike" cap="none" normalizeH="0" baseline="0" smtClean="0">
                        <a:ln>
                          <a:noFill/>
                        </a:ln>
                        <a:solidFill>
                          <a:srgbClr val="000000"/>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141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&lt; 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&gt;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000000"/>
                          </a:solidFill>
                          <a:effectLst/>
                          <a:latin typeface="Arial" pitchFamily="34" charset="0"/>
                        </a:rPr>
                        <a:t>Хемакс 1</a:t>
                      </a:r>
                      <a:endParaRPr kumimoji="0" lang="en-US" sz="1000" b="1" i="0" u="none" strike="noStrike" cap="none" normalizeH="0" baseline="0" smtClean="0">
                        <a:ln>
                          <a:noFill/>
                        </a:ln>
                        <a:solidFill>
                          <a:srgbClr val="000000"/>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139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&lt; 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&gt;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000000"/>
                          </a:solidFill>
                          <a:effectLst/>
                          <a:latin typeface="Arial" pitchFamily="34" charset="0"/>
                        </a:rPr>
                        <a:t>Хемакс 2</a:t>
                      </a:r>
                      <a:endParaRPr kumimoji="0" lang="en-US" sz="1000" b="1" i="0" u="none" strike="noStrike" cap="none" normalizeH="0" baseline="0" smtClean="0">
                        <a:ln>
                          <a:noFill/>
                        </a:ln>
                        <a:solidFill>
                          <a:srgbClr val="000000"/>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132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&lt; 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&gt;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000000"/>
                          </a:solidFill>
                          <a:effectLst/>
                          <a:latin typeface="Arial" pitchFamily="34" charset="0"/>
                        </a:rPr>
                        <a:t>Хемакс 3</a:t>
                      </a:r>
                      <a:endParaRPr kumimoji="0" lang="en-US" sz="1000" b="1" i="0" u="none" strike="noStrike" cap="none" normalizeH="0" baseline="0" smtClean="0">
                        <a:ln>
                          <a:noFill/>
                        </a:ln>
                        <a:solidFill>
                          <a:srgbClr val="000000"/>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141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&lt; 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&gt;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000000"/>
                          </a:solidFill>
                          <a:effectLst/>
                          <a:latin typeface="Arial" pitchFamily="34" charset="0"/>
                        </a:rPr>
                        <a:t>Гиперкрит</a:t>
                      </a:r>
                      <a:endParaRPr kumimoji="0" lang="en-US" sz="1000" b="1" i="0" u="none" strike="noStrike" cap="none" normalizeH="0" baseline="0" smtClean="0">
                        <a:ln>
                          <a:noFill/>
                        </a:ln>
                        <a:solidFill>
                          <a:srgbClr val="000000"/>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153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&lt; 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&gt;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000000"/>
                          </a:solidFill>
                          <a:effectLst/>
                          <a:latin typeface="Arial" pitchFamily="34" charset="0"/>
                        </a:rPr>
                        <a:t>Реноген</a:t>
                      </a:r>
                      <a:endParaRPr kumimoji="0" lang="en-US" sz="1000" b="1" i="0" u="none" strike="noStrike" cap="none" normalizeH="0" baseline="0" smtClean="0">
                        <a:ln>
                          <a:noFill/>
                        </a:ln>
                        <a:solidFill>
                          <a:srgbClr val="000000"/>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108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&lt; 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&gt;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000000"/>
                          </a:solidFill>
                          <a:effectLst/>
                          <a:latin typeface="Arial" pitchFamily="34" charset="0"/>
                        </a:rPr>
                        <a:t>Вепокс</a:t>
                      </a:r>
                      <a:endParaRPr kumimoji="0" lang="en-US" sz="1000" b="1" i="0" u="none" strike="noStrike" cap="none" normalizeH="0" baseline="0" smtClean="0">
                        <a:ln>
                          <a:noFill/>
                        </a:ln>
                        <a:solidFill>
                          <a:srgbClr val="000000"/>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177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&gt;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&gt;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000000"/>
                          </a:solidFill>
                          <a:effectLst/>
                          <a:latin typeface="Arial" pitchFamily="34" charset="0"/>
                        </a:rPr>
                        <a:t>Зироп</a:t>
                      </a:r>
                      <a:endParaRPr kumimoji="0" lang="en-US" sz="800" b="1" i="0" u="none" strike="noStrike" cap="none" normalizeH="0" baseline="0" smtClean="0">
                        <a:ln>
                          <a:noFill/>
                        </a:ln>
                        <a:solidFill>
                          <a:srgbClr val="000000"/>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142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rPr>
                        <a:t>Дважды неудачно</a:t>
                      </a:r>
                      <a:endParaRPr kumimoji="0" lang="en-US" sz="1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&lt; 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smtClean="0">
                          <a:ln>
                            <a:noFill/>
                          </a:ln>
                          <a:solidFill>
                            <a:schemeClr val="tx1"/>
                          </a:solidFill>
                          <a:effectLst/>
                          <a:latin typeface="Arial" pitchFamily="34" charset="0"/>
                        </a:rPr>
                        <a:t>&gt;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18"/>
          <p:cNvSpPr>
            <a:spLocks noChangeArrowheads="1"/>
          </p:cNvSpPr>
          <p:nvPr/>
        </p:nvSpPr>
        <p:spPr bwMode="auto">
          <a:xfrm>
            <a:off x="0" y="0"/>
            <a:ext cx="9144000" cy="6858000"/>
          </a:xfrm>
          <a:prstGeom prst="rect">
            <a:avLst/>
          </a:prstGeom>
          <a:solidFill>
            <a:srgbClr val="FDDBDF"/>
          </a:solidFill>
          <a:ln w="9525">
            <a:solidFill>
              <a:schemeClr val="tx1"/>
            </a:solidFill>
            <a:miter lim="800000"/>
            <a:headEnd/>
            <a:tailEnd/>
          </a:ln>
        </p:spPr>
        <p:txBody>
          <a:bodyPr wrap="none" anchor="ctr"/>
          <a:lstStyle/>
          <a:p>
            <a:endParaRPr lang="ru-RU" sz="2400">
              <a:solidFill>
                <a:srgbClr val="000000"/>
              </a:solidFill>
              <a:latin typeface="Times New Roman" pitchFamily="18" charset="0"/>
            </a:endParaRPr>
          </a:p>
        </p:txBody>
      </p:sp>
      <p:graphicFrame>
        <p:nvGraphicFramePr>
          <p:cNvPr id="13573" name="Group 261"/>
          <p:cNvGraphicFramePr>
            <a:graphicFrameLocks noGrp="1"/>
          </p:cNvGraphicFramePr>
          <p:nvPr/>
        </p:nvGraphicFramePr>
        <p:xfrm>
          <a:off x="177800" y="1485900"/>
          <a:ext cx="7648575" cy="5257800"/>
        </p:xfrm>
        <a:graphic>
          <a:graphicData uri="http://schemas.openxmlformats.org/drawingml/2006/table">
            <a:tbl>
              <a:tblPr/>
              <a:tblGrid>
                <a:gridCol w="892175"/>
                <a:gridCol w="279400"/>
                <a:gridCol w="1295400"/>
                <a:gridCol w="1295400"/>
                <a:gridCol w="1295400"/>
                <a:gridCol w="1295400"/>
                <a:gridCol w="1295400"/>
              </a:tblGrid>
              <a:tr h="1031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Эпоким</a:t>
                      </a:r>
                      <a:endParaRPr kumimoji="0" lang="en-US" sz="1200" b="1"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1</a:t>
                      </a:r>
                    </a:p>
                  </a:txBody>
                  <a:tcPr marT="22860" marB="22860"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cap="fla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cap="fla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cap="fla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cap="fla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cap="flat">
                      <a:noFill/>
                    </a:lnT>
                    <a:lnB>
                      <a:noFill/>
                    </a:lnB>
                    <a:lnTlToBr>
                      <a:noFill/>
                    </a:lnTlToBr>
                    <a:lnBlToTr>
                      <a:noFill/>
                    </a:lnBlToTr>
                    <a:solidFill>
                      <a:schemeClr val="bg1"/>
                    </a:solidFill>
                  </a:tcPr>
                </a:tc>
              </a:tr>
              <a:tr h="104775">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2</a:t>
                      </a:r>
                    </a:p>
                  </a:txBody>
                  <a:tcPr marT="22860" marB="228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a:noFill/>
                    </a:lnB>
                    <a:lnTlToBr>
                      <a:noFill/>
                    </a:lnTlToBr>
                    <a:lnBlToTr>
                      <a:noFill/>
                    </a:lnBlToTr>
                    <a:solidFill>
                      <a:schemeClr val="bg1"/>
                    </a:solidFill>
                  </a:tcPr>
                </a:tc>
              </a:tr>
              <a:tr h="103188">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3</a:t>
                      </a:r>
                      <a:endParaRPr kumimoji="0" lang="en-US" sz="1200" b="1"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a:noFill/>
                    </a:lnB>
                    <a:lnTlToBr>
                      <a:noFill/>
                    </a:lnTlToBr>
                    <a:lnBlToTr>
                      <a:noFill/>
                    </a:lnBlToTr>
                    <a:solidFill>
                      <a:schemeClr val="bg1"/>
                    </a:solidFill>
                  </a:tcPr>
                </a:tc>
              </a:tr>
              <a:tr h="1031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Эпокрин</a:t>
                      </a:r>
                      <a:endParaRPr kumimoji="0" lang="en-US" sz="1200" b="1"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1</a:t>
                      </a:r>
                    </a:p>
                  </a:txBody>
                  <a:tcPr marT="22860" marB="228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a:noFill/>
                    </a:lnB>
                    <a:lnTlToBr>
                      <a:noFill/>
                    </a:lnTlToBr>
                    <a:lnBlToTr>
                      <a:noFill/>
                    </a:lnBlToTr>
                    <a:solidFill>
                      <a:schemeClr val="bg1"/>
                    </a:solidFill>
                  </a:tcPr>
                </a:tc>
              </a:tr>
              <a:tr h="103188">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2</a:t>
                      </a:r>
                    </a:p>
                  </a:txBody>
                  <a:tcPr marT="22860" marB="228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a:noFill/>
                    </a:lnB>
                    <a:lnTlToBr>
                      <a:noFill/>
                    </a:lnTlToBr>
                    <a:lnBlToTr>
                      <a:noFill/>
                    </a:lnBlToTr>
                    <a:solidFill>
                      <a:schemeClr val="bg1"/>
                    </a:solidFill>
                  </a:tcPr>
                </a:tc>
              </a:tr>
              <a:tr h="103188">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3</a:t>
                      </a:r>
                      <a:endParaRPr kumimoji="0" lang="en-US" sz="1200" b="1"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a:noFill/>
                    </a:lnB>
                    <a:lnTlToBr>
                      <a:noFill/>
                    </a:lnTlToBr>
                    <a:lnBlToTr>
                      <a:noFill/>
                    </a:lnBlToTr>
                    <a:solidFill>
                      <a:schemeClr val="bg1"/>
                    </a:solidFill>
                  </a:tcPr>
                </a:tc>
              </a:tr>
              <a:tr h="1031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Эпорон</a:t>
                      </a:r>
                      <a:endParaRPr kumimoji="0" lang="en-US" sz="1200" b="1"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a:noFill/>
                    </a:lnB>
                    <a:lnTlToBr>
                      <a:noFill/>
                    </a:lnTlToBr>
                    <a:lnBlToTr>
                      <a:noFill/>
                    </a:lnBlToTr>
                    <a:solidFill>
                      <a:schemeClr val="bg1"/>
                    </a:solidFill>
                  </a:tcPr>
                </a:tc>
              </a:tr>
              <a:tr h="2159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Эповет</a:t>
                      </a:r>
                      <a:endParaRPr kumimoji="0" lang="en-US" sz="1200" b="1"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1</a:t>
                      </a:r>
                    </a:p>
                  </a:txBody>
                  <a:tcPr marT="22860" marB="228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a:noFill/>
                    </a:lnB>
                    <a:lnTlToBr>
                      <a:noFill/>
                    </a:lnTlToBr>
                    <a:lnBlToTr>
                      <a:noFill/>
                    </a:lnBlToTr>
                    <a:solidFill>
                      <a:schemeClr val="bg1"/>
                    </a:solidFill>
                  </a:tcPr>
                </a:tc>
              </a:tr>
              <a:tr h="103188">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2</a:t>
                      </a:r>
                    </a:p>
                  </a:txBody>
                  <a:tcPr marT="22860" marB="228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a:noFill/>
                    </a:lnB>
                    <a:lnTlToBr>
                      <a:noFill/>
                    </a:lnTlToBr>
                    <a:lnBlToTr>
                      <a:noFill/>
                    </a:lnBlToTr>
                    <a:solidFill>
                      <a:schemeClr val="bg1"/>
                    </a:solidFill>
                  </a:tcPr>
                </a:tc>
              </a:tr>
              <a:tr h="1031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Эспоген</a:t>
                      </a:r>
                      <a:endParaRPr kumimoji="0" lang="en-US" sz="1200" b="1"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1</a:t>
                      </a:r>
                      <a:endParaRPr kumimoji="0" lang="en-US" sz="1200" b="1"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a:noFill/>
                    </a:lnB>
                    <a:lnTlToBr>
                      <a:noFill/>
                    </a:lnTlToBr>
                    <a:lnBlToTr>
                      <a:noFill/>
                    </a:lnBlToTr>
                    <a:solidFill>
                      <a:schemeClr val="bg1"/>
                    </a:solidFill>
                  </a:tcPr>
                </a:tc>
              </a:tr>
              <a:tr h="103188">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2</a:t>
                      </a:r>
                      <a:endParaRPr kumimoji="0" lang="en-US" sz="1200" b="1"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a:noFill/>
                    </a:lnB>
                    <a:lnTlToBr>
                      <a:noFill/>
                    </a:lnTlToBr>
                    <a:lnBlToTr>
                      <a:noFill/>
                    </a:lnBlToTr>
                    <a:solidFill>
                      <a:schemeClr val="bg1"/>
                    </a:solidFill>
                  </a:tcPr>
                </a:tc>
              </a:tr>
              <a:tr h="104775">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3</a:t>
                      </a:r>
                      <a:endParaRPr kumimoji="0" lang="en-US" sz="1200" b="1"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a:noFill/>
                    </a:lnB>
                    <a:lnTlToBr>
                      <a:noFill/>
                    </a:lnTlToBr>
                    <a:lnBlToTr>
                      <a:noFill/>
                    </a:lnBlToTr>
                    <a:solidFill>
                      <a:schemeClr val="bg1"/>
                    </a:solidFill>
                  </a:tcPr>
                </a:tc>
              </a:tr>
              <a:tr h="2159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Геереп</a:t>
                      </a:r>
                      <a:r>
                        <a:rPr kumimoji="0" lang="en-US" sz="1200" b="1" i="0" u="none" strike="noStrike" cap="none" normalizeH="0" baseline="0" smtClean="0">
                          <a:ln>
                            <a:noFill/>
                          </a:ln>
                          <a:solidFill>
                            <a:schemeClr val="tx1"/>
                          </a:solidFill>
                          <a:effectLst/>
                          <a:latin typeface="Arial" pitchFamily="34" charset="0"/>
                        </a:rPr>
                        <a:t>o</a:t>
                      </a:r>
                    </a:p>
                  </a:txBody>
                  <a:tcPr marT="22860" marB="2286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a:noFill/>
                    </a:lnB>
                    <a:lnTlToBr>
                      <a:noFill/>
                    </a:lnTlToBr>
                    <a:lnBlToTr>
                      <a:noFill/>
                    </a:lnBlToTr>
                    <a:solidFill>
                      <a:schemeClr val="bg1"/>
                    </a:solidFill>
                  </a:tcPr>
                </a:tc>
              </a:tr>
              <a:tr h="1809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Хемакс</a:t>
                      </a:r>
                      <a:endParaRPr kumimoji="0" lang="en-US" sz="1200" b="1"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1</a:t>
                      </a:r>
                      <a:endParaRPr kumimoji="0" lang="en-US" sz="1200" b="1"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a:noFill/>
                    </a:lnB>
                    <a:lnTlToBr>
                      <a:noFill/>
                    </a:lnTlToBr>
                    <a:lnBlToTr>
                      <a:noFill/>
                    </a:lnBlToTr>
                    <a:solidFill>
                      <a:schemeClr val="bg1"/>
                    </a:solidFill>
                  </a:tcPr>
                </a:tc>
              </a:tr>
              <a:tr h="225425">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2</a:t>
                      </a:r>
                      <a:endParaRPr kumimoji="0" lang="en-US" sz="1200" b="1"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a:noFill/>
                    </a:lnB>
                    <a:lnTlToBr>
                      <a:noFill/>
                    </a:lnTlToBr>
                    <a:lnBlToTr>
                      <a:noFill/>
                    </a:lnBlToTr>
                    <a:solidFill>
                      <a:schemeClr val="bg1"/>
                    </a:solidFill>
                  </a:tcPr>
                </a:tc>
              </a:tr>
              <a:tr h="103188">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3</a:t>
                      </a:r>
                      <a:endParaRPr kumimoji="0" lang="en-US" sz="1200" b="1"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a:noFill/>
                    </a:lnB>
                    <a:lnTlToBr>
                      <a:noFill/>
                    </a:lnTlToBr>
                    <a:lnBlToTr>
                      <a:noFill/>
                    </a:lnBlToTr>
                    <a:solidFill>
                      <a:schemeClr val="bg1"/>
                    </a:solidFill>
                  </a:tcPr>
                </a:tc>
              </a:tr>
              <a:tr h="1031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Arial" pitchFamily="34" charset="0"/>
                        </a:rPr>
                        <a:t>Гиперкрит</a:t>
                      </a:r>
                      <a:endParaRPr kumimoji="0" lang="en-US" sz="1000" b="1"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1</a:t>
                      </a:r>
                    </a:p>
                  </a:txBody>
                  <a:tcPr marT="22860" marB="228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a:noFill/>
                    </a:lnB>
                    <a:lnTlToBr>
                      <a:noFill/>
                    </a:lnTlToBr>
                    <a:lnBlToTr>
                      <a:noFill/>
                    </a:lnBlToTr>
                    <a:solidFill>
                      <a:schemeClr val="bg1"/>
                    </a:solidFill>
                  </a:tcPr>
                </a:tc>
              </a:tr>
              <a:tr h="103188">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2</a:t>
                      </a:r>
                    </a:p>
                  </a:txBody>
                  <a:tcPr marT="22860" marB="228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a:noFill/>
                    </a:lnB>
                    <a:lnTlToBr>
                      <a:noFill/>
                    </a:lnTlToBr>
                    <a:lnBlToTr>
                      <a:noFill/>
                    </a:lnBlToTr>
                    <a:solidFill>
                      <a:schemeClr val="bg1"/>
                    </a:solidFill>
                  </a:tcPr>
                </a:tc>
              </a:tr>
              <a:tr h="1031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Вепокс</a:t>
                      </a:r>
                      <a:endParaRPr kumimoji="0" lang="en-US" sz="1200" b="1"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a:noFill/>
                    </a:lnB>
                    <a:lnTlToBr>
                      <a:noFill/>
                    </a:lnTlToBr>
                    <a:lnBlToTr>
                      <a:noFill/>
                    </a:lnBlToTr>
                    <a:solidFill>
                      <a:schemeClr val="bg1"/>
                    </a:solidFill>
                  </a:tcPr>
                </a:tc>
              </a:tr>
              <a:tr h="1031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Зироп</a:t>
                      </a:r>
                      <a:endParaRPr kumimoji="0" lang="en-US" sz="1200" b="1"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1</a:t>
                      </a:r>
                      <a:endParaRPr kumimoji="0" lang="en-US" sz="1200" b="1"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a:noFill/>
                    </a:lnB>
                    <a:lnTlToBr>
                      <a:noFill/>
                    </a:lnTlToBr>
                    <a:lnBlToTr>
                      <a:noFill/>
                    </a:lnBlToTr>
                    <a:solidFill>
                      <a:schemeClr val="bg1"/>
                    </a:solidFill>
                  </a:tcPr>
                </a:tc>
              </a:tr>
              <a:tr h="227013">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pitchFamily="34" charset="0"/>
                        </a:rPr>
                        <a:t>2</a:t>
                      </a:r>
                      <a:endParaRPr kumimoji="0" lang="en-US" sz="1200" b="1"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a:noFill/>
                    </a:lnB>
                    <a:lnTlToBr>
                      <a:noFill/>
                    </a:lnTlToBr>
                    <a:lnBlToTr>
                      <a:noFill/>
                    </a:lnBlToTr>
                    <a:solidFill>
                      <a:schemeClr val="bg1"/>
                    </a:solidFill>
                  </a:tcPr>
                </a:tc>
              </a:tr>
              <a:tr h="227013">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a:noFill/>
                    </a:lnB>
                    <a:lnTlToBr>
                      <a:noFill/>
                    </a:lnTlToBr>
                    <a:lnBlToTr>
                      <a:noFill/>
                    </a:lnBlToTr>
                    <a:solidFill>
                      <a:schemeClr val="bg1"/>
                    </a:solidFill>
                  </a:tcPr>
                </a:tc>
                <a:tc hMerge="1">
                  <a:txBody>
                    <a:bodyPr/>
                    <a:lstStyle/>
                    <a:p>
                      <a:endParaRPr lang="ru-RU"/>
                    </a:p>
                  </a:txBody>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Щелочные изоформы</a:t>
                      </a:r>
                      <a:endParaRPr kumimoji="0" lang="en-US"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a:noFill/>
                    </a:lnB>
                    <a:lnTlToBr>
                      <a:noFill/>
                    </a:lnTlToBr>
                    <a:lnBlToTr>
                      <a:noFill/>
                    </a:lnBlToTr>
                    <a:solidFill>
                      <a:schemeClr val="bg1"/>
                    </a:solidFill>
                  </a:tcPr>
                </a:tc>
                <a:tc hMerge="1">
                  <a:txBody>
                    <a:bodyPr/>
                    <a:lstStyle/>
                    <a:p>
                      <a:endParaRPr lang="ru-RU"/>
                    </a:p>
                  </a:txBody>
                  <a:tcPr/>
                </a:tc>
              </a:tr>
              <a:tr h="103188">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cap="flat">
                      <a:noFill/>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a:noFill/>
                    </a:lnR>
                    <a:lnT>
                      <a:noFill/>
                    </a:lnT>
                    <a:lnB cap="flat">
                      <a:noFill/>
                    </a:lnB>
                    <a:lnTlToBr>
                      <a:noFill/>
                    </a:lnTlToBr>
                    <a:lnBlToTr>
                      <a:noFill/>
                    </a:lnBlToTr>
                    <a:solidFill>
                      <a:schemeClr val="bg1"/>
                    </a:solidFill>
                  </a:tcPr>
                </a:tc>
                <a:tc hMerge="1">
                  <a:txBody>
                    <a:bodyPr/>
                    <a:lstStyle/>
                    <a:p>
                      <a:endParaRPr lang="ru-RU"/>
                    </a:p>
                  </a:txBody>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rPr>
                        <a:t>Кислые изоформы</a:t>
                      </a:r>
                      <a:endParaRPr kumimoji="0" lang="en-US" sz="1200" b="0" i="0" u="none" strike="noStrike" cap="none" normalizeH="0" baseline="0" smtClean="0">
                        <a:ln>
                          <a:noFill/>
                        </a:ln>
                        <a:solidFill>
                          <a:schemeClr val="tx1"/>
                        </a:solidFill>
                        <a:effectLst/>
                        <a:latin typeface="Arial" pitchFamily="34" charset="0"/>
                      </a:endParaRPr>
                    </a:p>
                  </a:txBody>
                  <a:tcPr marT="22860" marB="22860" anchor="ctr" horzOverflow="overflow">
                    <a:lnL>
                      <a:noFill/>
                    </a:lnL>
                    <a:lnR cap="flat">
                      <a:noFill/>
                    </a:lnR>
                    <a:lnT>
                      <a:noFill/>
                    </a:lnT>
                    <a:lnB cap="flat">
                      <a:noFill/>
                    </a:lnB>
                    <a:lnTlToBr>
                      <a:noFill/>
                    </a:lnTlToBr>
                    <a:lnBlToTr>
                      <a:noFill/>
                    </a:lnBlToTr>
                    <a:solidFill>
                      <a:schemeClr val="bg1"/>
                    </a:solidFill>
                  </a:tcPr>
                </a:tc>
                <a:tc hMerge="1">
                  <a:txBody>
                    <a:bodyPr/>
                    <a:lstStyle/>
                    <a:p>
                      <a:endParaRPr lang="ru-RU"/>
                    </a:p>
                  </a:txBody>
                  <a:tcPr/>
                </a:tc>
              </a:tr>
            </a:tbl>
          </a:graphicData>
        </a:graphic>
      </p:graphicFrame>
      <p:sp>
        <p:nvSpPr>
          <p:cNvPr id="123041" name="Line 461"/>
          <p:cNvSpPr>
            <a:spLocks noChangeShapeType="1"/>
          </p:cNvSpPr>
          <p:nvPr/>
        </p:nvSpPr>
        <p:spPr bwMode="auto">
          <a:xfrm>
            <a:off x="1346200" y="1447800"/>
            <a:ext cx="6477000" cy="0"/>
          </a:xfrm>
          <a:prstGeom prst="line">
            <a:avLst/>
          </a:prstGeom>
          <a:noFill/>
          <a:ln w="38100">
            <a:solidFill>
              <a:schemeClr val="tx1"/>
            </a:solidFill>
            <a:round/>
            <a:headEnd/>
            <a:tailEnd/>
          </a:ln>
        </p:spPr>
        <p:txBody>
          <a:bodyPr/>
          <a:lstStyle/>
          <a:p>
            <a:endParaRPr lang="ru-RU"/>
          </a:p>
        </p:txBody>
      </p:sp>
      <p:sp>
        <p:nvSpPr>
          <p:cNvPr id="123042" name="Line 462"/>
          <p:cNvSpPr>
            <a:spLocks noChangeShapeType="1"/>
          </p:cNvSpPr>
          <p:nvPr/>
        </p:nvSpPr>
        <p:spPr bwMode="auto">
          <a:xfrm>
            <a:off x="1346200" y="1304925"/>
            <a:ext cx="0" cy="152400"/>
          </a:xfrm>
          <a:prstGeom prst="line">
            <a:avLst/>
          </a:prstGeom>
          <a:noFill/>
          <a:ln w="38100">
            <a:solidFill>
              <a:schemeClr val="tx1"/>
            </a:solidFill>
            <a:round/>
            <a:headEnd/>
            <a:tailEnd/>
          </a:ln>
        </p:spPr>
        <p:txBody>
          <a:bodyPr/>
          <a:lstStyle/>
          <a:p>
            <a:endParaRPr lang="ru-RU"/>
          </a:p>
        </p:txBody>
      </p:sp>
      <p:sp>
        <p:nvSpPr>
          <p:cNvPr id="123043" name="Line 463"/>
          <p:cNvSpPr>
            <a:spLocks noChangeShapeType="1"/>
          </p:cNvSpPr>
          <p:nvPr/>
        </p:nvSpPr>
        <p:spPr bwMode="auto">
          <a:xfrm>
            <a:off x="2641600" y="1304925"/>
            <a:ext cx="0" cy="152400"/>
          </a:xfrm>
          <a:prstGeom prst="line">
            <a:avLst/>
          </a:prstGeom>
          <a:noFill/>
          <a:ln w="38100">
            <a:solidFill>
              <a:schemeClr val="tx1"/>
            </a:solidFill>
            <a:round/>
            <a:headEnd/>
            <a:tailEnd/>
          </a:ln>
        </p:spPr>
        <p:txBody>
          <a:bodyPr/>
          <a:lstStyle/>
          <a:p>
            <a:endParaRPr lang="ru-RU"/>
          </a:p>
        </p:txBody>
      </p:sp>
      <p:sp>
        <p:nvSpPr>
          <p:cNvPr id="123044" name="Line 464"/>
          <p:cNvSpPr>
            <a:spLocks noChangeShapeType="1"/>
          </p:cNvSpPr>
          <p:nvPr/>
        </p:nvSpPr>
        <p:spPr bwMode="auto">
          <a:xfrm>
            <a:off x="3937000" y="1304925"/>
            <a:ext cx="0" cy="152400"/>
          </a:xfrm>
          <a:prstGeom prst="line">
            <a:avLst/>
          </a:prstGeom>
          <a:noFill/>
          <a:ln w="38100">
            <a:solidFill>
              <a:schemeClr val="tx1"/>
            </a:solidFill>
            <a:round/>
            <a:headEnd/>
            <a:tailEnd/>
          </a:ln>
        </p:spPr>
        <p:txBody>
          <a:bodyPr/>
          <a:lstStyle/>
          <a:p>
            <a:endParaRPr lang="ru-RU"/>
          </a:p>
        </p:txBody>
      </p:sp>
      <p:sp>
        <p:nvSpPr>
          <p:cNvPr id="123045" name="Line 465"/>
          <p:cNvSpPr>
            <a:spLocks noChangeShapeType="1"/>
          </p:cNvSpPr>
          <p:nvPr/>
        </p:nvSpPr>
        <p:spPr bwMode="auto">
          <a:xfrm>
            <a:off x="5232400" y="1304925"/>
            <a:ext cx="0" cy="152400"/>
          </a:xfrm>
          <a:prstGeom prst="line">
            <a:avLst/>
          </a:prstGeom>
          <a:noFill/>
          <a:ln w="38100">
            <a:solidFill>
              <a:schemeClr val="tx1"/>
            </a:solidFill>
            <a:round/>
            <a:headEnd/>
            <a:tailEnd/>
          </a:ln>
        </p:spPr>
        <p:txBody>
          <a:bodyPr/>
          <a:lstStyle/>
          <a:p>
            <a:endParaRPr lang="ru-RU"/>
          </a:p>
        </p:txBody>
      </p:sp>
      <p:sp>
        <p:nvSpPr>
          <p:cNvPr id="123046" name="Line 466"/>
          <p:cNvSpPr>
            <a:spLocks noChangeShapeType="1"/>
          </p:cNvSpPr>
          <p:nvPr/>
        </p:nvSpPr>
        <p:spPr bwMode="auto">
          <a:xfrm>
            <a:off x="6527800" y="1304925"/>
            <a:ext cx="0" cy="152400"/>
          </a:xfrm>
          <a:prstGeom prst="line">
            <a:avLst/>
          </a:prstGeom>
          <a:noFill/>
          <a:ln w="38100">
            <a:solidFill>
              <a:schemeClr val="tx1"/>
            </a:solidFill>
            <a:round/>
            <a:headEnd/>
            <a:tailEnd/>
          </a:ln>
        </p:spPr>
        <p:txBody>
          <a:bodyPr/>
          <a:lstStyle/>
          <a:p>
            <a:endParaRPr lang="ru-RU"/>
          </a:p>
        </p:txBody>
      </p:sp>
      <p:sp>
        <p:nvSpPr>
          <p:cNvPr id="123047" name="Line 467"/>
          <p:cNvSpPr>
            <a:spLocks noChangeShapeType="1"/>
          </p:cNvSpPr>
          <p:nvPr/>
        </p:nvSpPr>
        <p:spPr bwMode="auto">
          <a:xfrm>
            <a:off x="7823200" y="1304925"/>
            <a:ext cx="0" cy="152400"/>
          </a:xfrm>
          <a:prstGeom prst="line">
            <a:avLst/>
          </a:prstGeom>
          <a:noFill/>
          <a:ln w="38100">
            <a:solidFill>
              <a:schemeClr val="tx1"/>
            </a:solidFill>
            <a:round/>
            <a:headEnd/>
            <a:tailEnd/>
          </a:ln>
        </p:spPr>
        <p:txBody>
          <a:bodyPr/>
          <a:lstStyle/>
          <a:p>
            <a:endParaRPr lang="ru-RU"/>
          </a:p>
        </p:txBody>
      </p:sp>
      <p:sp>
        <p:nvSpPr>
          <p:cNvPr id="123048" name="Text Box 468"/>
          <p:cNvSpPr txBox="1">
            <a:spLocks noChangeArrowheads="1"/>
          </p:cNvSpPr>
          <p:nvPr/>
        </p:nvSpPr>
        <p:spPr bwMode="auto">
          <a:xfrm>
            <a:off x="1177925" y="912813"/>
            <a:ext cx="354013" cy="457200"/>
          </a:xfrm>
          <a:prstGeom prst="rect">
            <a:avLst/>
          </a:prstGeom>
          <a:noFill/>
          <a:ln w="9525">
            <a:noFill/>
            <a:miter lim="800000"/>
            <a:headEnd/>
            <a:tailEnd/>
          </a:ln>
        </p:spPr>
        <p:txBody>
          <a:bodyPr wrap="none">
            <a:spAutoFit/>
          </a:bodyPr>
          <a:lstStyle/>
          <a:p>
            <a:r>
              <a:rPr lang="ru-RU" sz="2400">
                <a:solidFill>
                  <a:srgbClr val="000000"/>
                </a:solidFill>
              </a:rPr>
              <a:t>0</a:t>
            </a:r>
            <a:endParaRPr lang="en-US" sz="2400">
              <a:solidFill>
                <a:srgbClr val="000000"/>
              </a:solidFill>
            </a:endParaRPr>
          </a:p>
        </p:txBody>
      </p:sp>
      <p:sp>
        <p:nvSpPr>
          <p:cNvPr id="123049" name="Text Box 469"/>
          <p:cNvSpPr txBox="1">
            <a:spLocks noChangeArrowheads="1"/>
          </p:cNvSpPr>
          <p:nvPr/>
        </p:nvSpPr>
        <p:spPr bwMode="auto">
          <a:xfrm>
            <a:off x="2476500" y="922338"/>
            <a:ext cx="354013" cy="457200"/>
          </a:xfrm>
          <a:prstGeom prst="rect">
            <a:avLst/>
          </a:prstGeom>
          <a:noFill/>
          <a:ln w="9525">
            <a:noFill/>
            <a:miter lim="800000"/>
            <a:headEnd/>
            <a:tailEnd/>
          </a:ln>
        </p:spPr>
        <p:txBody>
          <a:bodyPr wrap="none">
            <a:spAutoFit/>
          </a:bodyPr>
          <a:lstStyle/>
          <a:p>
            <a:r>
              <a:rPr lang="ru-RU" sz="2400">
                <a:solidFill>
                  <a:srgbClr val="000000"/>
                </a:solidFill>
              </a:rPr>
              <a:t>1</a:t>
            </a:r>
            <a:endParaRPr lang="en-US" sz="2400">
              <a:solidFill>
                <a:srgbClr val="000000"/>
              </a:solidFill>
            </a:endParaRPr>
          </a:p>
        </p:txBody>
      </p:sp>
      <p:sp>
        <p:nvSpPr>
          <p:cNvPr id="123050" name="Text Box 470"/>
          <p:cNvSpPr txBox="1">
            <a:spLocks noChangeArrowheads="1"/>
          </p:cNvSpPr>
          <p:nvPr/>
        </p:nvSpPr>
        <p:spPr bwMode="auto">
          <a:xfrm>
            <a:off x="3765550" y="922338"/>
            <a:ext cx="354013" cy="457200"/>
          </a:xfrm>
          <a:prstGeom prst="rect">
            <a:avLst/>
          </a:prstGeom>
          <a:noFill/>
          <a:ln w="9525">
            <a:noFill/>
            <a:miter lim="800000"/>
            <a:headEnd/>
            <a:tailEnd/>
          </a:ln>
        </p:spPr>
        <p:txBody>
          <a:bodyPr wrap="none">
            <a:spAutoFit/>
          </a:bodyPr>
          <a:lstStyle/>
          <a:p>
            <a:r>
              <a:rPr lang="ru-RU" sz="2400">
                <a:solidFill>
                  <a:srgbClr val="000000"/>
                </a:solidFill>
              </a:rPr>
              <a:t>2</a:t>
            </a:r>
            <a:endParaRPr lang="en-US" sz="2400">
              <a:solidFill>
                <a:srgbClr val="000000"/>
              </a:solidFill>
            </a:endParaRPr>
          </a:p>
        </p:txBody>
      </p:sp>
      <p:sp>
        <p:nvSpPr>
          <p:cNvPr id="123051" name="Text Box 471"/>
          <p:cNvSpPr txBox="1">
            <a:spLocks noChangeArrowheads="1"/>
          </p:cNvSpPr>
          <p:nvPr/>
        </p:nvSpPr>
        <p:spPr bwMode="auto">
          <a:xfrm>
            <a:off x="5060950" y="922338"/>
            <a:ext cx="354013" cy="457200"/>
          </a:xfrm>
          <a:prstGeom prst="rect">
            <a:avLst/>
          </a:prstGeom>
          <a:noFill/>
          <a:ln w="9525">
            <a:noFill/>
            <a:miter lim="800000"/>
            <a:headEnd/>
            <a:tailEnd/>
          </a:ln>
        </p:spPr>
        <p:txBody>
          <a:bodyPr wrap="none">
            <a:spAutoFit/>
          </a:bodyPr>
          <a:lstStyle/>
          <a:p>
            <a:r>
              <a:rPr lang="ru-RU" sz="2400">
                <a:solidFill>
                  <a:srgbClr val="000000"/>
                </a:solidFill>
              </a:rPr>
              <a:t>3</a:t>
            </a:r>
            <a:endParaRPr lang="en-US" sz="2400">
              <a:solidFill>
                <a:srgbClr val="000000"/>
              </a:solidFill>
            </a:endParaRPr>
          </a:p>
        </p:txBody>
      </p:sp>
      <p:sp>
        <p:nvSpPr>
          <p:cNvPr id="123052" name="Text Box 472"/>
          <p:cNvSpPr txBox="1">
            <a:spLocks noChangeArrowheads="1"/>
          </p:cNvSpPr>
          <p:nvPr/>
        </p:nvSpPr>
        <p:spPr bwMode="auto">
          <a:xfrm>
            <a:off x="6356350" y="922338"/>
            <a:ext cx="354013" cy="457200"/>
          </a:xfrm>
          <a:prstGeom prst="rect">
            <a:avLst/>
          </a:prstGeom>
          <a:noFill/>
          <a:ln w="9525">
            <a:noFill/>
            <a:miter lim="800000"/>
            <a:headEnd/>
            <a:tailEnd/>
          </a:ln>
        </p:spPr>
        <p:txBody>
          <a:bodyPr wrap="none">
            <a:spAutoFit/>
          </a:bodyPr>
          <a:lstStyle/>
          <a:p>
            <a:r>
              <a:rPr lang="ru-RU" sz="2400">
                <a:solidFill>
                  <a:srgbClr val="000000"/>
                </a:solidFill>
              </a:rPr>
              <a:t>4</a:t>
            </a:r>
            <a:endParaRPr lang="en-US" sz="2400">
              <a:solidFill>
                <a:srgbClr val="000000"/>
              </a:solidFill>
            </a:endParaRPr>
          </a:p>
        </p:txBody>
      </p:sp>
      <p:sp>
        <p:nvSpPr>
          <p:cNvPr id="123053" name="Text Box 473"/>
          <p:cNvSpPr txBox="1">
            <a:spLocks noChangeArrowheads="1"/>
          </p:cNvSpPr>
          <p:nvPr/>
        </p:nvSpPr>
        <p:spPr bwMode="auto">
          <a:xfrm>
            <a:off x="7670800" y="901700"/>
            <a:ext cx="354013" cy="457200"/>
          </a:xfrm>
          <a:prstGeom prst="rect">
            <a:avLst/>
          </a:prstGeom>
          <a:noFill/>
          <a:ln w="9525">
            <a:noFill/>
            <a:miter lim="800000"/>
            <a:headEnd/>
            <a:tailEnd/>
          </a:ln>
        </p:spPr>
        <p:txBody>
          <a:bodyPr wrap="none">
            <a:spAutoFit/>
          </a:bodyPr>
          <a:lstStyle/>
          <a:p>
            <a:r>
              <a:rPr lang="ru-RU" sz="2400">
                <a:solidFill>
                  <a:srgbClr val="000000"/>
                </a:solidFill>
              </a:rPr>
              <a:t>5</a:t>
            </a:r>
            <a:endParaRPr lang="en-US" sz="2400">
              <a:solidFill>
                <a:srgbClr val="000000"/>
              </a:solidFill>
            </a:endParaRPr>
          </a:p>
        </p:txBody>
      </p:sp>
      <p:sp>
        <p:nvSpPr>
          <p:cNvPr id="123054" name="Text Box 475"/>
          <p:cNvSpPr txBox="1">
            <a:spLocks noChangeArrowheads="1"/>
          </p:cNvSpPr>
          <p:nvPr/>
        </p:nvSpPr>
        <p:spPr bwMode="auto">
          <a:xfrm>
            <a:off x="2247900" y="735013"/>
            <a:ext cx="5610225" cy="336550"/>
          </a:xfrm>
          <a:prstGeom prst="rect">
            <a:avLst/>
          </a:prstGeom>
          <a:noFill/>
          <a:ln w="9525">
            <a:noFill/>
            <a:miter lim="800000"/>
            <a:headEnd/>
            <a:tailEnd/>
          </a:ln>
        </p:spPr>
        <p:txBody>
          <a:bodyPr>
            <a:spAutoFit/>
          </a:bodyPr>
          <a:lstStyle/>
          <a:p>
            <a:r>
              <a:rPr lang="ru-RU" sz="1600">
                <a:solidFill>
                  <a:srgbClr val="000000"/>
                </a:solidFill>
              </a:rPr>
              <a:t>Общее количество дополнительных изоформ</a:t>
            </a:r>
            <a:endParaRPr lang="en-US" sz="1600">
              <a:solidFill>
                <a:srgbClr val="000000"/>
              </a:solidFill>
            </a:endParaRPr>
          </a:p>
        </p:txBody>
      </p:sp>
      <p:sp>
        <p:nvSpPr>
          <p:cNvPr id="123055" name="Rectangle 476"/>
          <p:cNvSpPr>
            <a:spLocks noChangeArrowheads="1"/>
          </p:cNvSpPr>
          <p:nvPr/>
        </p:nvSpPr>
        <p:spPr bwMode="auto">
          <a:xfrm>
            <a:off x="1333500" y="1531938"/>
            <a:ext cx="2605088"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56" name="Rectangle 477"/>
          <p:cNvSpPr>
            <a:spLocks noChangeArrowheads="1"/>
          </p:cNvSpPr>
          <p:nvPr/>
        </p:nvSpPr>
        <p:spPr bwMode="auto">
          <a:xfrm>
            <a:off x="1338263" y="1751013"/>
            <a:ext cx="2605087"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57" name="Rectangle 478"/>
          <p:cNvSpPr>
            <a:spLocks noChangeArrowheads="1"/>
          </p:cNvSpPr>
          <p:nvPr/>
        </p:nvSpPr>
        <p:spPr bwMode="auto">
          <a:xfrm>
            <a:off x="1333500" y="1970088"/>
            <a:ext cx="2605088"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58" name="Rectangle 479"/>
          <p:cNvSpPr>
            <a:spLocks noChangeArrowheads="1"/>
          </p:cNvSpPr>
          <p:nvPr/>
        </p:nvSpPr>
        <p:spPr bwMode="auto">
          <a:xfrm>
            <a:off x="1338263" y="2211388"/>
            <a:ext cx="3894137"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59" name="Rectangle 480"/>
          <p:cNvSpPr>
            <a:spLocks noChangeArrowheads="1"/>
          </p:cNvSpPr>
          <p:nvPr/>
        </p:nvSpPr>
        <p:spPr bwMode="auto">
          <a:xfrm>
            <a:off x="1338263" y="2433638"/>
            <a:ext cx="3894137"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60" name="Rectangle 481"/>
          <p:cNvSpPr>
            <a:spLocks noChangeArrowheads="1"/>
          </p:cNvSpPr>
          <p:nvPr/>
        </p:nvSpPr>
        <p:spPr bwMode="auto">
          <a:xfrm>
            <a:off x="1333500" y="2886075"/>
            <a:ext cx="3894138"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61" name="Rectangle 482"/>
          <p:cNvSpPr>
            <a:spLocks noChangeArrowheads="1"/>
          </p:cNvSpPr>
          <p:nvPr/>
        </p:nvSpPr>
        <p:spPr bwMode="auto">
          <a:xfrm>
            <a:off x="1331913" y="3114675"/>
            <a:ext cx="2605087"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62" name="Rectangle 483"/>
          <p:cNvSpPr>
            <a:spLocks noChangeArrowheads="1"/>
          </p:cNvSpPr>
          <p:nvPr/>
        </p:nvSpPr>
        <p:spPr bwMode="auto">
          <a:xfrm>
            <a:off x="1333500" y="3330575"/>
            <a:ext cx="1320800"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63" name="Rectangle 484"/>
          <p:cNvSpPr>
            <a:spLocks noChangeArrowheads="1"/>
          </p:cNvSpPr>
          <p:nvPr/>
        </p:nvSpPr>
        <p:spPr bwMode="auto">
          <a:xfrm>
            <a:off x="1333500" y="3571875"/>
            <a:ext cx="1320800"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64" name="Rectangle 485"/>
          <p:cNvSpPr>
            <a:spLocks noChangeArrowheads="1"/>
          </p:cNvSpPr>
          <p:nvPr/>
        </p:nvSpPr>
        <p:spPr bwMode="auto">
          <a:xfrm>
            <a:off x="1333500" y="3787775"/>
            <a:ext cx="1320800"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65" name="Rectangle 486"/>
          <p:cNvSpPr>
            <a:spLocks noChangeArrowheads="1"/>
          </p:cNvSpPr>
          <p:nvPr/>
        </p:nvSpPr>
        <p:spPr bwMode="auto">
          <a:xfrm>
            <a:off x="1333500" y="4003675"/>
            <a:ext cx="1320800"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66" name="Rectangle 487"/>
          <p:cNvSpPr>
            <a:spLocks noChangeArrowheads="1"/>
          </p:cNvSpPr>
          <p:nvPr/>
        </p:nvSpPr>
        <p:spPr bwMode="auto">
          <a:xfrm>
            <a:off x="1333500" y="4244975"/>
            <a:ext cx="6489700"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67" name="Rectangle 488"/>
          <p:cNvSpPr>
            <a:spLocks noChangeArrowheads="1"/>
          </p:cNvSpPr>
          <p:nvPr/>
        </p:nvSpPr>
        <p:spPr bwMode="auto">
          <a:xfrm>
            <a:off x="1333500" y="4473575"/>
            <a:ext cx="3919538"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68" name="Rectangle 489"/>
          <p:cNvSpPr>
            <a:spLocks noChangeArrowheads="1"/>
          </p:cNvSpPr>
          <p:nvPr/>
        </p:nvSpPr>
        <p:spPr bwMode="auto">
          <a:xfrm>
            <a:off x="1333500" y="4702175"/>
            <a:ext cx="2605088"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69" name="Rectangle 490"/>
          <p:cNvSpPr>
            <a:spLocks noChangeArrowheads="1"/>
          </p:cNvSpPr>
          <p:nvPr/>
        </p:nvSpPr>
        <p:spPr bwMode="auto">
          <a:xfrm>
            <a:off x="1333500" y="4918075"/>
            <a:ext cx="2605088"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70" name="Rectangle 491"/>
          <p:cNvSpPr>
            <a:spLocks noChangeArrowheads="1"/>
          </p:cNvSpPr>
          <p:nvPr/>
        </p:nvSpPr>
        <p:spPr bwMode="auto">
          <a:xfrm>
            <a:off x="1333500" y="5146675"/>
            <a:ext cx="2605088"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71" name="Rectangle 492"/>
          <p:cNvSpPr>
            <a:spLocks noChangeArrowheads="1"/>
          </p:cNvSpPr>
          <p:nvPr/>
        </p:nvSpPr>
        <p:spPr bwMode="auto">
          <a:xfrm>
            <a:off x="1333500" y="5362575"/>
            <a:ext cx="2605088"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72" name="Rectangle 493"/>
          <p:cNvSpPr>
            <a:spLocks noChangeArrowheads="1"/>
          </p:cNvSpPr>
          <p:nvPr/>
        </p:nvSpPr>
        <p:spPr bwMode="auto">
          <a:xfrm>
            <a:off x="1333500" y="5616575"/>
            <a:ext cx="5210175"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73" name="Rectangle 494"/>
          <p:cNvSpPr>
            <a:spLocks noChangeArrowheads="1"/>
          </p:cNvSpPr>
          <p:nvPr/>
        </p:nvSpPr>
        <p:spPr bwMode="auto">
          <a:xfrm>
            <a:off x="1333500" y="5832475"/>
            <a:ext cx="1320800"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74" name="Rectangle 495"/>
          <p:cNvSpPr>
            <a:spLocks noChangeArrowheads="1"/>
          </p:cNvSpPr>
          <p:nvPr/>
        </p:nvSpPr>
        <p:spPr bwMode="auto">
          <a:xfrm>
            <a:off x="1333500" y="6061075"/>
            <a:ext cx="2605088"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75" name="Rectangle 496"/>
          <p:cNvSpPr>
            <a:spLocks noChangeArrowheads="1"/>
          </p:cNvSpPr>
          <p:nvPr/>
        </p:nvSpPr>
        <p:spPr bwMode="auto">
          <a:xfrm>
            <a:off x="3930650" y="1533525"/>
            <a:ext cx="1298575" cy="152400"/>
          </a:xfrm>
          <a:prstGeom prst="rect">
            <a:avLst/>
          </a:prstGeom>
          <a:solidFill>
            <a:srgbClr val="FF9900"/>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76" name="Rectangle 497"/>
          <p:cNvSpPr>
            <a:spLocks noChangeArrowheads="1"/>
          </p:cNvSpPr>
          <p:nvPr/>
        </p:nvSpPr>
        <p:spPr bwMode="auto">
          <a:xfrm>
            <a:off x="3930650" y="1752600"/>
            <a:ext cx="1298575" cy="152400"/>
          </a:xfrm>
          <a:prstGeom prst="rect">
            <a:avLst/>
          </a:prstGeom>
          <a:solidFill>
            <a:srgbClr val="FF9900"/>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77" name="Rectangle 498"/>
          <p:cNvSpPr>
            <a:spLocks noChangeArrowheads="1"/>
          </p:cNvSpPr>
          <p:nvPr/>
        </p:nvSpPr>
        <p:spPr bwMode="auto">
          <a:xfrm>
            <a:off x="3930650" y="1971675"/>
            <a:ext cx="1298575" cy="152400"/>
          </a:xfrm>
          <a:prstGeom prst="rect">
            <a:avLst/>
          </a:prstGeom>
          <a:solidFill>
            <a:srgbClr val="FF9900"/>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78" name="Rectangle 499"/>
          <p:cNvSpPr>
            <a:spLocks noChangeArrowheads="1"/>
          </p:cNvSpPr>
          <p:nvPr/>
        </p:nvSpPr>
        <p:spPr bwMode="auto">
          <a:xfrm>
            <a:off x="5229225" y="2214563"/>
            <a:ext cx="1298575" cy="152400"/>
          </a:xfrm>
          <a:prstGeom prst="rect">
            <a:avLst/>
          </a:prstGeom>
          <a:solidFill>
            <a:srgbClr val="FF9900"/>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79" name="Rectangle 500"/>
          <p:cNvSpPr>
            <a:spLocks noChangeArrowheads="1"/>
          </p:cNvSpPr>
          <p:nvPr/>
        </p:nvSpPr>
        <p:spPr bwMode="auto">
          <a:xfrm>
            <a:off x="5229225" y="2433638"/>
            <a:ext cx="1298575" cy="152400"/>
          </a:xfrm>
          <a:prstGeom prst="rect">
            <a:avLst/>
          </a:prstGeom>
          <a:solidFill>
            <a:srgbClr val="FF9900"/>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80" name="Rectangle 501"/>
          <p:cNvSpPr>
            <a:spLocks noChangeArrowheads="1"/>
          </p:cNvSpPr>
          <p:nvPr/>
        </p:nvSpPr>
        <p:spPr bwMode="auto">
          <a:xfrm>
            <a:off x="228600" y="2146300"/>
            <a:ext cx="8001000" cy="723900"/>
          </a:xfrm>
          <a:prstGeom prst="rect">
            <a:avLst/>
          </a:prstGeom>
          <a:noFill/>
          <a:ln w="38100">
            <a:solidFill>
              <a:srgbClr val="FF0000"/>
            </a:solidFill>
            <a:miter lim="800000"/>
            <a:headEnd/>
            <a:tailEnd/>
          </a:ln>
        </p:spPr>
        <p:txBody>
          <a:bodyPr wrap="none" anchor="ctr"/>
          <a:lstStyle/>
          <a:p>
            <a:endParaRPr lang="ru-RU" sz="2400">
              <a:solidFill>
                <a:srgbClr val="000000"/>
              </a:solidFill>
              <a:latin typeface="Times New Roman" pitchFamily="18" charset="0"/>
            </a:endParaRPr>
          </a:p>
        </p:txBody>
      </p:sp>
      <p:sp>
        <p:nvSpPr>
          <p:cNvPr id="123081" name="Rectangle 502"/>
          <p:cNvSpPr>
            <a:spLocks noChangeArrowheads="1"/>
          </p:cNvSpPr>
          <p:nvPr/>
        </p:nvSpPr>
        <p:spPr bwMode="auto">
          <a:xfrm>
            <a:off x="5226050" y="2881313"/>
            <a:ext cx="1298575" cy="152400"/>
          </a:xfrm>
          <a:prstGeom prst="rect">
            <a:avLst/>
          </a:prstGeom>
          <a:solidFill>
            <a:srgbClr val="FF9900"/>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82" name="Rectangle 503"/>
          <p:cNvSpPr>
            <a:spLocks noChangeArrowheads="1"/>
          </p:cNvSpPr>
          <p:nvPr/>
        </p:nvSpPr>
        <p:spPr bwMode="auto">
          <a:xfrm>
            <a:off x="3930650" y="3109913"/>
            <a:ext cx="1298575" cy="152400"/>
          </a:xfrm>
          <a:prstGeom prst="rect">
            <a:avLst/>
          </a:prstGeom>
          <a:solidFill>
            <a:srgbClr val="FF9900"/>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83" name="Rectangle 504"/>
          <p:cNvSpPr>
            <a:spLocks noChangeArrowheads="1"/>
          </p:cNvSpPr>
          <p:nvPr/>
        </p:nvSpPr>
        <p:spPr bwMode="auto">
          <a:xfrm>
            <a:off x="2654300" y="3327400"/>
            <a:ext cx="2568575" cy="152400"/>
          </a:xfrm>
          <a:prstGeom prst="rect">
            <a:avLst/>
          </a:prstGeom>
          <a:solidFill>
            <a:srgbClr val="FF9900"/>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84" name="Rectangle 505"/>
          <p:cNvSpPr>
            <a:spLocks noChangeArrowheads="1"/>
          </p:cNvSpPr>
          <p:nvPr/>
        </p:nvSpPr>
        <p:spPr bwMode="auto">
          <a:xfrm>
            <a:off x="2654300" y="3787775"/>
            <a:ext cx="1298575" cy="152400"/>
          </a:xfrm>
          <a:prstGeom prst="rect">
            <a:avLst/>
          </a:prstGeom>
          <a:solidFill>
            <a:srgbClr val="FF9900"/>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85" name="Rectangle 506"/>
          <p:cNvSpPr>
            <a:spLocks noChangeArrowheads="1"/>
          </p:cNvSpPr>
          <p:nvPr/>
        </p:nvSpPr>
        <p:spPr bwMode="auto">
          <a:xfrm>
            <a:off x="2654300" y="4006850"/>
            <a:ext cx="1298575" cy="152400"/>
          </a:xfrm>
          <a:prstGeom prst="rect">
            <a:avLst/>
          </a:prstGeom>
          <a:solidFill>
            <a:srgbClr val="FF9900"/>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86" name="Rectangle 507"/>
          <p:cNvSpPr>
            <a:spLocks noChangeArrowheads="1"/>
          </p:cNvSpPr>
          <p:nvPr/>
        </p:nvSpPr>
        <p:spPr bwMode="auto">
          <a:xfrm>
            <a:off x="5227638" y="4471988"/>
            <a:ext cx="1298575" cy="152400"/>
          </a:xfrm>
          <a:prstGeom prst="rect">
            <a:avLst/>
          </a:prstGeom>
          <a:solidFill>
            <a:srgbClr val="FF9900"/>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87" name="Rectangle 508"/>
          <p:cNvSpPr>
            <a:spLocks noChangeArrowheads="1"/>
          </p:cNvSpPr>
          <p:nvPr/>
        </p:nvSpPr>
        <p:spPr bwMode="auto">
          <a:xfrm>
            <a:off x="3933825" y="4700588"/>
            <a:ext cx="1298575" cy="152400"/>
          </a:xfrm>
          <a:prstGeom prst="rect">
            <a:avLst/>
          </a:prstGeom>
          <a:solidFill>
            <a:srgbClr val="FF9900"/>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88" name="Rectangle 509"/>
          <p:cNvSpPr>
            <a:spLocks noChangeArrowheads="1"/>
          </p:cNvSpPr>
          <p:nvPr/>
        </p:nvSpPr>
        <p:spPr bwMode="auto">
          <a:xfrm>
            <a:off x="3930650" y="4919663"/>
            <a:ext cx="1298575" cy="152400"/>
          </a:xfrm>
          <a:prstGeom prst="rect">
            <a:avLst/>
          </a:prstGeom>
          <a:solidFill>
            <a:srgbClr val="FF9900"/>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89" name="Rectangle 510"/>
          <p:cNvSpPr>
            <a:spLocks noChangeArrowheads="1"/>
          </p:cNvSpPr>
          <p:nvPr/>
        </p:nvSpPr>
        <p:spPr bwMode="auto">
          <a:xfrm>
            <a:off x="3927475" y="5148263"/>
            <a:ext cx="2568575" cy="152400"/>
          </a:xfrm>
          <a:prstGeom prst="rect">
            <a:avLst/>
          </a:prstGeom>
          <a:solidFill>
            <a:srgbClr val="FF9900"/>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90" name="Rectangle 511"/>
          <p:cNvSpPr>
            <a:spLocks noChangeArrowheads="1"/>
          </p:cNvSpPr>
          <p:nvPr/>
        </p:nvSpPr>
        <p:spPr bwMode="auto">
          <a:xfrm>
            <a:off x="3930650" y="5357813"/>
            <a:ext cx="1298575" cy="152400"/>
          </a:xfrm>
          <a:prstGeom prst="rect">
            <a:avLst/>
          </a:prstGeom>
          <a:solidFill>
            <a:srgbClr val="FF9900"/>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91" name="Rectangle 512"/>
          <p:cNvSpPr>
            <a:spLocks noChangeArrowheads="1"/>
          </p:cNvSpPr>
          <p:nvPr/>
        </p:nvSpPr>
        <p:spPr bwMode="auto">
          <a:xfrm>
            <a:off x="2649538" y="5834063"/>
            <a:ext cx="1298575" cy="152400"/>
          </a:xfrm>
          <a:prstGeom prst="rect">
            <a:avLst/>
          </a:prstGeom>
          <a:solidFill>
            <a:srgbClr val="FF9900"/>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92" name="Rectangle 513"/>
          <p:cNvSpPr>
            <a:spLocks noChangeArrowheads="1"/>
          </p:cNvSpPr>
          <p:nvPr/>
        </p:nvSpPr>
        <p:spPr bwMode="auto">
          <a:xfrm>
            <a:off x="3930650" y="6062663"/>
            <a:ext cx="1298575" cy="152400"/>
          </a:xfrm>
          <a:prstGeom prst="rect">
            <a:avLst/>
          </a:prstGeom>
          <a:solidFill>
            <a:srgbClr val="FF9900"/>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93" name="Rectangle 514"/>
          <p:cNvSpPr>
            <a:spLocks noChangeArrowheads="1"/>
          </p:cNvSpPr>
          <p:nvPr/>
        </p:nvSpPr>
        <p:spPr bwMode="auto">
          <a:xfrm>
            <a:off x="7810500" y="6300788"/>
            <a:ext cx="1320800"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94" name="Rectangle 515"/>
          <p:cNvSpPr>
            <a:spLocks noChangeArrowheads="1"/>
          </p:cNvSpPr>
          <p:nvPr/>
        </p:nvSpPr>
        <p:spPr bwMode="auto">
          <a:xfrm>
            <a:off x="7810500" y="6524625"/>
            <a:ext cx="1316038" cy="152400"/>
          </a:xfrm>
          <a:prstGeom prst="rect">
            <a:avLst/>
          </a:prstGeom>
          <a:solidFill>
            <a:srgbClr val="FF9900"/>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95" name="Rectangle 516"/>
          <p:cNvSpPr>
            <a:spLocks noChangeArrowheads="1"/>
          </p:cNvSpPr>
          <p:nvPr/>
        </p:nvSpPr>
        <p:spPr bwMode="auto">
          <a:xfrm>
            <a:off x="1338263" y="2657475"/>
            <a:ext cx="3894137" cy="152400"/>
          </a:xfrm>
          <a:prstGeom prst="rect">
            <a:avLst/>
          </a:prstGeom>
          <a:solidFill>
            <a:srgbClr val="00FFFF"/>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96" name="Rectangle 517"/>
          <p:cNvSpPr>
            <a:spLocks noChangeArrowheads="1"/>
          </p:cNvSpPr>
          <p:nvPr/>
        </p:nvSpPr>
        <p:spPr bwMode="auto">
          <a:xfrm>
            <a:off x="5229225" y="2657475"/>
            <a:ext cx="1298575" cy="152400"/>
          </a:xfrm>
          <a:prstGeom prst="rect">
            <a:avLst/>
          </a:prstGeom>
          <a:solidFill>
            <a:srgbClr val="FF9900"/>
          </a:solidFill>
          <a:ln w="9525">
            <a:noFill/>
            <a:miter lim="800000"/>
            <a:headEnd/>
            <a:tailEnd/>
          </a:ln>
        </p:spPr>
        <p:txBody>
          <a:bodyPr wrap="none" anchor="ctr"/>
          <a:lstStyle/>
          <a:p>
            <a:endParaRPr lang="ru-RU" sz="2400">
              <a:solidFill>
                <a:srgbClr val="000000"/>
              </a:solidFill>
              <a:latin typeface="Times New Roman" pitchFamily="18" charset="0"/>
            </a:endParaRPr>
          </a:p>
        </p:txBody>
      </p:sp>
      <p:sp>
        <p:nvSpPr>
          <p:cNvPr id="123097" name="Rectangle 519"/>
          <p:cNvSpPr>
            <a:spLocks noGrp="1" noChangeArrowheads="1"/>
          </p:cNvSpPr>
          <p:nvPr>
            <p:ph type="title"/>
          </p:nvPr>
        </p:nvSpPr>
        <p:spPr>
          <a:xfrm>
            <a:off x="665163" y="152400"/>
            <a:ext cx="7793037" cy="609600"/>
          </a:xfrm>
        </p:spPr>
        <p:txBody>
          <a:bodyPr/>
          <a:lstStyle/>
          <a:p>
            <a:pPr algn="ctr" eaLnBrk="1" hangingPunct="1"/>
            <a:r>
              <a:rPr lang="ru-RU" sz="2000" smtClean="0"/>
              <a:t>Результаты сравнительного исследования препаратов эпоэтина альфа </a:t>
            </a:r>
            <a:r>
              <a:rPr lang="ru-RU" sz="1800" smtClean="0"/>
              <a:t>(продолжение)</a:t>
            </a:r>
            <a:endParaRPr lang="en-US" sz="18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gn="ctr" eaLnBrk="1" hangingPunct="1"/>
            <a:r>
              <a:rPr lang="ru-RU" sz="2800" smtClean="0"/>
              <a:t>Выводы по результатам сравнительного исследования препаратов эпоэтина альфа:</a:t>
            </a:r>
            <a:endParaRPr lang="en-US" sz="2800" smtClean="0"/>
          </a:p>
        </p:txBody>
      </p:sp>
      <p:sp>
        <p:nvSpPr>
          <p:cNvPr id="21507" name="Rectangle 3"/>
          <p:cNvSpPr>
            <a:spLocks noGrp="1" noChangeArrowheads="1"/>
          </p:cNvSpPr>
          <p:nvPr>
            <p:ph type="body" idx="1"/>
          </p:nvPr>
        </p:nvSpPr>
        <p:spPr>
          <a:xfrm>
            <a:off x="1182688" y="1827213"/>
            <a:ext cx="7772400" cy="3316287"/>
          </a:xfrm>
        </p:spPr>
        <p:txBody>
          <a:bodyPr>
            <a:normAutofit fontScale="92500" lnSpcReduction="20000"/>
          </a:bodyPr>
          <a:lstStyle/>
          <a:p>
            <a:pPr algn="just" eaLnBrk="1" hangingPunct="1">
              <a:buFont typeface="Wingdings" pitchFamily="2" charset="2"/>
              <a:buChar char="v"/>
              <a:defRPr/>
            </a:pPr>
            <a:r>
              <a:rPr lang="ru-RU" sz="1800" dirty="0" smtClean="0"/>
              <a:t>Несколько из протестированных </a:t>
            </a:r>
            <a:r>
              <a:rPr lang="ru-RU" sz="1800" dirty="0" err="1" smtClean="0"/>
              <a:t>биоаналогов</a:t>
            </a:r>
            <a:r>
              <a:rPr lang="ru-RU" sz="1800" dirty="0" smtClean="0"/>
              <a:t> </a:t>
            </a:r>
            <a:r>
              <a:rPr lang="ru-RU" sz="1800" dirty="0" err="1" smtClean="0"/>
              <a:t>эпоэтина</a:t>
            </a:r>
            <a:r>
              <a:rPr lang="ru-RU" sz="1800" dirty="0" smtClean="0"/>
              <a:t> имело непостоянные качество и эффективность; 42 из 47 образцов не соответствовали всем Европейским требованиям для </a:t>
            </a:r>
            <a:r>
              <a:rPr lang="ru-RU" sz="1800" dirty="0" err="1" smtClean="0"/>
              <a:t>эпоэтина</a:t>
            </a:r>
            <a:r>
              <a:rPr lang="ru-RU" sz="1800" dirty="0" smtClean="0"/>
              <a:t> альфа</a:t>
            </a:r>
            <a:endParaRPr lang="en-US" sz="1800" dirty="0" smtClean="0"/>
          </a:p>
          <a:p>
            <a:pPr algn="just" eaLnBrk="1" hangingPunct="1">
              <a:buFont typeface="Wingdings" pitchFamily="2" charset="2"/>
              <a:buChar char="v"/>
              <a:defRPr/>
            </a:pPr>
            <a:r>
              <a:rPr lang="ru-RU" sz="1800" dirty="0" smtClean="0"/>
              <a:t>34 образца содержали дополнительные щелочные </a:t>
            </a:r>
            <a:r>
              <a:rPr lang="ru-RU" sz="1800" dirty="0" err="1" smtClean="0"/>
              <a:t>изоформы</a:t>
            </a:r>
            <a:r>
              <a:rPr lang="ru-RU" sz="1800" dirty="0" smtClean="0"/>
              <a:t>, которые могут снижать клиническую эффективность препарата</a:t>
            </a:r>
            <a:endParaRPr lang="en-US" sz="1800" dirty="0" smtClean="0"/>
          </a:p>
          <a:p>
            <a:pPr algn="just" eaLnBrk="1" hangingPunct="1">
              <a:buFont typeface="Wingdings" pitchFamily="2" charset="2"/>
              <a:buChar char="v"/>
              <a:defRPr/>
            </a:pPr>
            <a:r>
              <a:rPr lang="ru-RU" sz="1800" dirty="0" smtClean="0"/>
              <a:t>2 образца содержали бактериальный эндотоксин, который представляет собой риск для безопасности пациента</a:t>
            </a:r>
            <a:endParaRPr lang="en-US" sz="1800" dirty="0" smtClean="0"/>
          </a:p>
          <a:p>
            <a:pPr algn="just" eaLnBrk="1" hangingPunct="1">
              <a:buFont typeface="Wingdings" pitchFamily="2" charset="2"/>
              <a:buChar char="v"/>
              <a:defRPr/>
            </a:pPr>
            <a:r>
              <a:rPr lang="ru-RU" sz="1800" dirty="0" smtClean="0"/>
              <a:t>22 образца содержали более 2% агрегатов, которые могут влиять на иммунологический профиль препарата</a:t>
            </a:r>
          </a:p>
          <a:p>
            <a:pPr>
              <a:buFont typeface="Wingdings" pitchFamily="2" charset="2"/>
              <a:buChar char="v"/>
              <a:defRPr/>
            </a:pPr>
            <a:r>
              <a:rPr lang="ru-RU" sz="1800" dirty="0" smtClean="0"/>
              <a:t>Обнаруженные отличия приводят к непредсказуемым нежелательным явлениям в клинической практике</a:t>
            </a:r>
          </a:p>
          <a:p>
            <a:pPr>
              <a:buFont typeface="Wingdings" pitchFamily="2" charset="2"/>
              <a:buChar char="v"/>
              <a:defRPr/>
            </a:pPr>
            <a:r>
              <a:rPr lang="ru-RU" sz="1800" dirty="0" smtClean="0"/>
              <a:t>Исследованные </a:t>
            </a:r>
            <a:r>
              <a:rPr lang="ru-RU" sz="1800" dirty="0" err="1" smtClean="0"/>
              <a:t>биоаналоги</a:t>
            </a:r>
            <a:r>
              <a:rPr lang="ru-RU" sz="1800" dirty="0" smtClean="0"/>
              <a:t> имели отличия в различных сериях одного и того же препарата </a:t>
            </a:r>
          </a:p>
          <a:p>
            <a:pPr algn="just" eaLnBrk="1" hangingPunct="1">
              <a:buFont typeface="Wingdings" pitchFamily="2" charset="2"/>
              <a:buChar char="v"/>
              <a:defRPr/>
            </a:pPr>
            <a:endParaRPr lang="en-US" sz="1800" dirty="0" smtClean="0"/>
          </a:p>
          <a:p>
            <a:pPr eaLnBrk="1" hangingPunct="1">
              <a:buFont typeface="Wingdings" pitchFamily="2" charset="2"/>
              <a:buChar char="v"/>
              <a:defRPr/>
            </a:pPr>
            <a:endParaRPr lang="en-US" sz="1800" dirty="0" smtClean="0"/>
          </a:p>
        </p:txBody>
      </p:sp>
      <p:sp>
        <p:nvSpPr>
          <p:cNvPr id="123908" name="Rectangle 4"/>
          <p:cNvSpPr>
            <a:spLocks noChangeArrowheads="1"/>
          </p:cNvSpPr>
          <p:nvPr/>
        </p:nvSpPr>
        <p:spPr bwMode="auto">
          <a:xfrm>
            <a:off x="609600" y="4929188"/>
            <a:ext cx="8305800" cy="1371600"/>
          </a:xfrm>
          <a:prstGeom prst="rect">
            <a:avLst/>
          </a:prstGeom>
          <a:solidFill>
            <a:schemeClr val="tx2"/>
          </a:solidFill>
          <a:ln w="9525">
            <a:solidFill>
              <a:schemeClr val="tx1"/>
            </a:solidFill>
            <a:miter lim="800000"/>
            <a:headEnd/>
            <a:tailEnd/>
          </a:ln>
        </p:spPr>
        <p:txBody>
          <a:bodyPr wrap="none" anchor="ctr"/>
          <a:lstStyle/>
          <a:p>
            <a:pPr algn="ctr"/>
            <a:r>
              <a:rPr lang="ru-RU" sz="2000" b="1">
                <a:solidFill>
                  <a:srgbClr val="FFFFFF"/>
                </a:solidFill>
                <a:latin typeface="Times New Roman" pitchFamily="18" charset="0"/>
              </a:rPr>
              <a:t>Специалистам, применяющим в своей практике </a:t>
            </a:r>
          </a:p>
          <a:p>
            <a:pPr algn="ctr"/>
            <a:r>
              <a:rPr lang="ru-RU" sz="2000" b="1">
                <a:solidFill>
                  <a:srgbClr val="FFFFFF"/>
                </a:solidFill>
                <a:latin typeface="Times New Roman" pitchFamily="18" charset="0"/>
              </a:rPr>
              <a:t>воспроизведенные препараты эпоэтина,</a:t>
            </a:r>
          </a:p>
          <a:p>
            <a:pPr algn="ctr"/>
            <a:r>
              <a:rPr lang="ru-RU" sz="2000" b="1">
                <a:solidFill>
                  <a:srgbClr val="FFFFFF"/>
                </a:solidFill>
                <a:latin typeface="Times New Roman" pitchFamily="18" charset="0"/>
              </a:rPr>
              <a:t>следует внимательно отслеживать их эффективность </a:t>
            </a:r>
          </a:p>
          <a:p>
            <a:pPr algn="ctr"/>
            <a:r>
              <a:rPr lang="ru-RU" sz="2000" b="1">
                <a:solidFill>
                  <a:srgbClr val="FFFFFF"/>
                </a:solidFill>
                <a:latin typeface="Times New Roman" pitchFamily="18" charset="0"/>
              </a:rPr>
              <a:t>и безопасность</a:t>
            </a:r>
            <a:endParaRPr lang="en-US" sz="2000" b="1">
              <a:solidFill>
                <a:srgbClr val="FFFFFF"/>
              </a:solidFill>
              <a:latin typeface="Times New Roman" pitchFamily="18" charset="0"/>
            </a:endParaRPr>
          </a:p>
        </p:txBody>
      </p:sp>
      <p:sp>
        <p:nvSpPr>
          <p:cNvPr id="123909" name="AutoShape 6"/>
          <p:cNvSpPr>
            <a:spLocks noChangeArrowheads="1"/>
          </p:cNvSpPr>
          <p:nvPr/>
        </p:nvSpPr>
        <p:spPr bwMode="auto">
          <a:xfrm>
            <a:off x="4343400" y="4724400"/>
            <a:ext cx="762000" cy="276225"/>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ru-RU" sz="2400">
              <a:solidFill>
                <a:srgbClr val="000000"/>
              </a:solidFill>
              <a:latin typeface="Times New Roman" pitchFamily="18" charset="0"/>
            </a:endParaRPr>
          </a:p>
        </p:txBody>
      </p:sp>
      <p:sp>
        <p:nvSpPr>
          <p:cNvPr id="123910" name="Text Box 4"/>
          <p:cNvSpPr txBox="1">
            <a:spLocks noChangeArrowheads="1"/>
          </p:cNvSpPr>
          <p:nvPr/>
        </p:nvSpPr>
        <p:spPr bwMode="auto">
          <a:xfrm>
            <a:off x="0" y="6478588"/>
            <a:ext cx="9144000" cy="307975"/>
          </a:xfrm>
          <a:prstGeom prst="rect">
            <a:avLst/>
          </a:prstGeom>
          <a:noFill/>
          <a:ln w="9525">
            <a:noFill/>
            <a:miter lim="800000"/>
            <a:headEnd/>
            <a:tailEnd/>
          </a:ln>
        </p:spPr>
        <p:txBody>
          <a:bodyPr>
            <a:spAutoFit/>
          </a:bodyPr>
          <a:lstStyle/>
          <a:p>
            <a:pPr eaLnBrk="0" hangingPunct="0"/>
            <a:r>
              <a:rPr lang="en-US" sz="1400">
                <a:solidFill>
                  <a:srgbClr val="000000"/>
                </a:solidFill>
                <a:latin typeface="Times New Roman" pitchFamily="18" charset="0"/>
              </a:rPr>
              <a:t>Singh AK. Poster presented at the World Congress of Nephrology,</a:t>
            </a:r>
            <a:r>
              <a:rPr lang="ru-RU" sz="1400">
                <a:solidFill>
                  <a:srgbClr val="000000"/>
                </a:solidFill>
                <a:latin typeface="Times New Roman" pitchFamily="18" charset="0"/>
              </a:rPr>
              <a:t> </a:t>
            </a:r>
            <a:r>
              <a:rPr lang="en-US" sz="1400">
                <a:solidFill>
                  <a:srgbClr val="000000"/>
                </a:solidFill>
                <a:latin typeface="Times New Roman" pitchFamily="18" charset="0"/>
              </a:rPr>
              <a:t>21-25 April 2007, Rio de Janeiro, Brazil</a:t>
            </a:r>
            <a:endParaRPr lang="en-GB" sz="140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0" name="Group 2"/>
          <p:cNvGrpSpPr>
            <a:grpSpLocks/>
          </p:cNvGrpSpPr>
          <p:nvPr/>
        </p:nvGrpSpPr>
        <p:grpSpPr bwMode="auto">
          <a:xfrm>
            <a:off x="31110238" y="3538538"/>
            <a:ext cx="7092950" cy="5910262"/>
            <a:chOff x="19597" y="2236"/>
            <a:chExt cx="4468" cy="3723"/>
          </a:xfrm>
        </p:grpSpPr>
        <p:graphicFrame>
          <p:nvGraphicFramePr>
            <p:cNvPr id="2059" name="Object 11"/>
            <p:cNvGraphicFramePr>
              <a:graphicFrameLocks noChangeAspect="1"/>
            </p:cNvGraphicFramePr>
            <p:nvPr/>
          </p:nvGraphicFramePr>
          <p:xfrm>
            <a:off x="19602" y="2236"/>
            <a:ext cx="4459" cy="2821"/>
          </p:xfrm>
          <a:graphic>
            <a:graphicData uri="http://schemas.openxmlformats.org/presentationml/2006/ole">
              <p:oleObj spid="_x0000_s2059" name="SPW 9.0 Graph" r:id="rId4" imgW="7205472" imgH="4671670" progId="">
                <p:embed/>
              </p:oleObj>
            </a:graphicData>
          </a:graphic>
        </p:graphicFrame>
        <p:sp>
          <p:nvSpPr>
            <p:cNvPr id="2120" name="Rectangle 4"/>
            <p:cNvSpPr>
              <a:spLocks noChangeArrowheads="1"/>
            </p:cNvSpPr>
            <p:nvPr/>
          </p:nvSpPr>
          <p:spPr bwMode="auto">
            <a:xfrm>
              <a:off x="19597" y="4727"/>
              <a:ext cx="4468" cy="1232"/>
            </a:xfrm>
            <a:prstGeom prst="rect">
              <a:avLst/>
            </a:prstGeom>
            <a:solidFill>
              <a:srgbClr val="FFFFFF"/>
            </a:solidFill>
            <a:ln w="57150" cmpd="thinThick">
              <a:noFill/>
              <a:miter lim="800000"/>
              <a:headEnd/>
              <a:tailEnd/>
            </a:ln>
          </p:spPr>
          <p:txBody>
            <a:bodyPr wrap="none" lIns="156672" tIns="78337" rIns="156672" bIns="78337" anchor="ctr">
              <a:spAutoFit/>
            </a:bodyPr>
            <a:lstStyle/>
            <a:p>
              <a:endParaRPr lang="ru-RU" sz="2400">
                <a:solidFill>
                  <a:srgbClr val="FFFFFF"/>
                </a:solidFill>
                <a:latin typeface="Tahoma" pitchFamily="34" charset="0"/>
              </a:endParaRPr>
            </a:p>
          </p:txBody>
        </p:sp>
        <p:sp>
          <p:nvSpPr>
            <p:cNvPr id="2121" name="Text Box 5"/>
            <p:cNvSpPr txBox="1">
              <a:spLocks noChangeArrowheads="1"/>
            </p:cNvSpPr>
            <p:nvPr/>
          </p:nvSpPr>
          <p:spPr bwMode="auto">
            <a:xfrm>
              <a:off x="21889" y="2319"/>
              <a:ext cx="1670" cy="414"/>
            </a:xfrm>
            <a:prstGeom prst="rect">
              <a:avLst/>
            </a:prstGeom>
            <a:noFill/>
            <a:ln w="15875">
              <a:solidFill>
                <a:srgbClr val="3366FF"/>
              </a:solidFill>
              <a:miter lim="800000"/>
              <a:headEnd/>
              <a:tailEnd/>
            </a:ln>
          </p:spPr>
          <p:txBody>
            <a:bodyPr wrap="none">
              <a:spAutoFit/>
            </a:bodyPr>
            <a:lstStyle/>
            <a:p>
              <a:r>
                <a:rPr lang="en-US" sz="2400">
                  <a:solidFill>
                    <a:srgbClr val="FFFFFF"/>
                  </a:solidFill>
                  <a:latin typeface="Tahoma" pitchFamily="34" charset="0"/>
                </a:rPr>
                <a:t>Dose: 1 mg/kg IV</a:t>
              </a:r>
            </a:p>
            <a:p>
              <a:r>
                <a:rPr lang="en-US" sz="2400">
                  <a:solidFill>
                    <a:srgbClr val="FFFFFF"/>
                  </a:solidFill>
                  <a:latin typeface="Tahoma" pitchFamily="34" charset="0"/>
                </a:rPr>
                <a:t>Circulation time: 15 min.</a:t>
              </a:r>
            </a:p>
          </p:txBody>
        </p:sp>
        <p:sp>
          <p:nvSpPr>
            <p:cNvPr id="2122" name="Text Box 6"/>
            <p:cNvSpPr txBox="1">
              <a:spLocks noChangeArrowheads="1"/>
            </p:cNvSpPr>
            <p:nvPr/>
          </p:nvSpPr>
          <p:spPr bwMode="auto">
            <a:xfrm>
              <a:off x="19659" y="4770"/>
              <a:ext cx="4290" cy="1072"/>
            </a:xfrm>
            <a:prstGeom prst="rect">
              <a:avLst/>
            </a:prstGeom>
            <a:solidFill>
              <a:srgbClr val="FFFFFF"/>
            </a:solidFill>
            <a:ln w="57150" cmpd="thinThick">
              <a:solidFill>
                <a:srgbClr val="3366FF"/>
              </a:solidFill>
              <a:miter lim="800000"/>
              <a:headEnd/>
              <a:tailEnd/>
            </a:ln>
          </p:spPr>
          <p:txBody>
            <a:bodyPr lIns="156672" tIns="78337" rIns="156672" bIns="78337">
              <a:spAutoFit/>
            </a:bodyPr>
            <a:lstStyle/>
            <a:p>
              <a:pPr defTabSz="889000"/>
              <a:r>
                <a:rPr lang="en-US" sz="1400">
                  <a:solidFill>
                    <a:srgbClr val="FFFFFF"/>
                  </a:solidFill>
                  <a:latin typeface="Tahoma" pitchFamily="34" charset="0"/>
                  <a:cs typeface="Times New Roman" pitchFamily="18" charset="0"/>
                </a:rPr>
                <a:t>The antithrombotic activities of Lovenox and several generic LMWHs were compared following administration of a dose of 1 mg/kg to rats using a laser-induced thrombosis model in which the number of laser shots required to induce the formation of a thrombus with length = 1.5x vessel width is taken as an index of antithrombotic activity. Blood samples were collected immediately after the endpoint was reached to determine circulating anti-Xa levels. The measured anti-Xa levels did not correlate with the observed antithrombotic activity.  </a:t>
              </a:r>
            </a:p>
          </p:txBody>
        </p:sp>
      </p:grpSp>
      <p:grpSp>
        <p:nvGrpSpPr>
          <p:cNvPr id="2061" name="Group 7"/>
          <p:cNvGrpSpPr>
            <a:grpSpLocks/>
          </p:cNvGrpSpPr>
          <p:nvPr/>
        </p:nvGrpSpPr>
        <p:grpSpPr bwMode="auto">
          <a:xfrm>
            <a:off x="31326138" y="3754438"/>
            <a:ext cx="7092950" cy="5910262"/>
            <a:chOff x="19597" y="2236"/>
            <a:chExt cx="4468" cy="3723"/>
          </a:xfrm>
        </p:grpSpPr>
        <p:graphicFrame>
          <p:nvGraphicFramePr>
            <p:cNvPr id="2058" name="Object 10"/>
            <p:cNvGraphicFramePr>
              <a:graphicFrameLocks noChangeAspect="1"/>
            </p:cNvGraphicFramePr>
            <p:nvPr/>
          </p:nvGraphicFramePr>
          <p:xfrm>
            <a:off x="19602" y="2236"/>
            <a:ext cx="4459" cy="2821"/>
          </p:xfrm>
          <a:graphic>
            <a:graphicData uri="http://schemas.openxmlformats.org/presentationml/2006/ole">
              <p:oleObj spid="_x0000_s2058" name="SPW 9.0 Graph" r:id="rId5" imgW="7205472" imgH="4671670" progId="">
                <p:embed/>
              </p:oleObj>
            </a:graphicData>
          </a:graphic>
        </p:graphicFrame>
        <p:sp>
          <p:nvSpPr>
            <p:cNvPr id="2117" name="Rectangle 9"/>
            <p:cNvSpPr>
              <a:spLocks noChangeArrowheads="1"/>
            </p:cNvSpPr>
            <p:nvPr/>
          </p:nvSpPr>
          <p:spPr bwMode="auto">
            <a:xfrm>
              <a:off x="19597" y="4727"/>
              <a:ext cx="4468" cy="1232"/>
            </a:xfrm>
            <a:prstGeom prst="rect">
              <a:avLst/>
            </a:prstGeom>
            <a:solidFill>
              <a:srgbClr val="FFFFFF"/>
            </a:solidFill>
            <a:ln w="57150" cmpd="thinThick">
              <a:noFill/>
              <a:miter lim="800000"/>
              <a:headEnd/>
              <a:tailEnd/>
            </a:ln>
          </p:spPr>
          <p:txBody>
            <a:bodyPr wrap="none" lIns="156672" tIns="78337" rIns="156672" bIns="78337" anchor="ctr">
              <a:spAutoFit/>
            </a:bodyPr>
            <a:lstStyle/>
            <a:p>
              <a:endParaRPr lang="ru-RU" sz="2400">
                <a:solidFill>
                  <a:srgbClr val="FFFFFF"/>
                </a:solidFill>
                <a:latin typeface="Tahoma" pitchFamily="34" charset="0"/>
              </a:endParaRPr>
            </a:p>
          </p:txBody>
        </p:sp>
        <p:sp>
          <p:nvSpPr>
            <p:cNvPr id="2118" name="Text Box 10"/>
            <p:cNvSpPr txBox="1">
              <a:spLocks noChangeArrowheads="1"/>
            </p:cNvSpPr>
            <p:nvPr/>
          </p:nvSpPr>
          <p:spPr bwMode="auto">
            <a:xfrm>
              <a:off x="21889" y="2319"/>
              <a:ext cx="1670" cy="414"/>
            </a:xfrm>
            <a:prstGeom prst="rect">
              <a:avLst/>
            </a:prstGeom>
            <a:noFill/>
            <a:ln w="15875">
              <a:solidFill>
                <a:srgbClr val="3366FF"/>
              </a:solidFill>
              <a:miter lim="800000"/>
              <a:headEnd/>
              <a:tailEnd/>
            </a:ln>
          </p:spPr>
          <p:txBody>
            <a:bodyPr wrap="none">
              <a:spAutoFit/>
            </a:bodyPr>
            <a:lstStyle/>
            <a:p>
              <a:r>
                <a:rPr lang="en-US" sz="2400">
                  <a:solidFill>
                    <a:srgbClr val="FFFFFF"/>
                  </a:solidFill>
                  <a:latin typeface="Tahoma" pitchFamily="34" charset="0"/>
                </a:rPr>
                <a:t>Dose: 1 mg/kg IV</a:t>
              </a:r>
            </a:p>
            <a:p>
              <a:r>
                <a:rPr lang="en-US" sz="2400">
                  <a:solidFill>
                    <a:srgbClr val="FFFFFF"/>
                  </a:solidFill>
                  <a:latin typeface="Tahoma" pitchFamily="34" charset="0"/>
                </a:rPr>
                <a:t>Circulation time: 15 min.</a:t>
              </a:r>
            </a:p>
          </p:txBody>
        </p:sp>
        <p:sp>
          <p:nvSpPr>
            <p:cNvPr id="2119" name="Text Box 11"/>
            <p:cNvSpPr txBox="1">
              <a:spLocks noChangeArrowheads="1"/>
            </p:cNvSpPr>
            <p:nvPr/>
          </p:nvSpPr>
          <p:spPr bwMode="auto">
            <a:xfrm>
              <a:off x="19659" y="4770"/>
              <a:ext cx="4290" cy="1072"/>
            </a:xfrm>
            <a:prstGeom prst="rect">
              <a:avLst/>
            </a:prstGeom>
            <a:solidFill>
              <a:srgbClr val="FFFFFF"/>
            </a:solidFill>
            <a:ln w="57150" cmpd="thinThick">
              <a:solidFill>
                <a:srgbClr val="3366FF"/>
              </a:solidFill>
              <a:miter lim="800000"/>
              <a:headEnd/>
              <a:tailEnd/>
            </a:ln>
          </p:spPr>
          <p:txBody>
            <a:bodyPr lIns="156672" tIns="78337" rIns="156672" bIns="78337">
              <a:spAutoFit/>
            </a:bodyPr>
            <a:lstStyle/>
            <a:p>
              <a:pPr defTabSz="889000"/>
              <a:r>
                <a:rPr lang="en-US" sz="1400">
                  <a:solidFill>
                    <a:srgbClr val="FFFFFF"/>
                  </a:solidFill>
                  <a:latin typeface="Tahoma" pitchFamily="34" charset="0"/>
                  <a:cs typeface="Times New Roman" pitchFamily="18" charset="0"/>
                </a:rPr>
                <a:t>The antithrombotic activities of Lovenox and several generic LMWHs were compared following administration of a dose of 1 mg/kg to rats using a laser-induced thrombosis model in which the number of laser shots required to induce the formation of a thrombus with length = 1.5x vessel width is taken as an index of antithrombotic activity. Blood samples were collected immediately after the endpoint was reached to determine circulating anti-Xa levels. The measured anti-Xa levels did not correlate with the observed antithrombotic activity.  </a:t>
              </a:r>
            </a:p>
          </p:txBody>
        </p:sp>
      </p:grpSp>
      <p:grpSp>
        <p:nvGrpSpPr>
          <p:cNvPr id="2062" name="Group 12"/>
          <p:cNvGrpSpPr>
            <a:grpSpLocks/>
          </p:cNvGrpSpPr>
          <p:nvPr/>
        </p:nvGrpSpPr>
        <p:grpSpPr bwMode="auto">
          <a:xfrm>
            <a:off x="31542038" y="3970338"/>
            <a:ext cx="7092950" cy="5910262"/>
            <a:chOff x="19597" y="2236"/>
            <a:chExt cx="4468" cy="3723"/>
          </a:xfrm>
        </p:grpSpPr>
        <p:graphicFrame>
          <p:nvGraphicFramePr>
            <p:cNvPr id="2057" name="Object 9"/>
            <p:cNvGraphicFramePr>
              <a:graphicFrameLocks noChangeAspect="1"/>
            </p:cNvGraphicFramePr>
            <p:nvPr/>
          </p:nvGraphicFramePr>
          <p:xfrm>
            <a:off x="19602" y="2236"/>
            <a:ext cx="4459" cy="2821"/>
          </p:xfrm>
          <a:graphic>
            <a:graphicData uri="http://schemas.openxmlformats.org/presentationml/2006/ole">
              <p:oleObj spid="_x0000_s2057" name="SPW 9.0 Graph" r:id="rId6" imgW="7205472" imgH="4671670" progId="">
                <p:embed/>
              </p:oleObj>
            </a:graphicData>
          </a:graphic>
        </p:graphicFrame>
        <p:sp>
          <p:nvSpPr>
            <p:cNvPr id="2114" name="Rectangle 14"/>
            <p:cNvSpPr>
              <a:spLocks noChangeArrowheads="1"/>
            </p:cNvSpPr>
            <p:nvPr/>
          </p:nvSpPr>
          <p:spPr bwMode="auto">
            <a:xfrm>
              <a:off x="19597" y="4727"/>
              <a:ext cx="4468" cy="1232"/>
            </a:xfrm>
            <a:prstGeom prst="rect">
              <a:avLst/>
            </a:prstGeom>
            <a:solidFill>
              <a:srgbClr val="FFFFFF"/>
            </a:solidFill>
            <a:ln w="57150" cmpd="thinThick">
              <a:noFill/>
              <a:miter lim="800000"/>
              <a:headEnd/>
              <a:tailEnd/>
            </a:ln>
          </p:spPr>
          <p:txBody>
            <a:bodyPr wrap="none" lIns="156672" tIns="78337" rIns="156672" bIns="78337" anchor="ctr">
              <a:spAutoFit/>
            </a:bodyPr>
            <a:lstStyle/>
            <a:p>
              <a:endParaRPr lang="ru-RU" sz="2400">
                <a:solidFill>
                  <a:srgbClr val="FFFFFF"/>
                </a:solidFill>
                <a:latin typeface="Tahoma" pitchFamily="34" charset="0"/>
              </a:endParaRPr>
            </a:p>
          </p:txBody>
        </p:sp>
        <p:sp>
          <p:nvSpPr>
            <p:cNvPr id="2115" name="Text Box 15"/>
            <p:cNvSpPr txBox="1">
              <a:spLocks noChangeArrowheads="1"/>
            </p:cNvSpPr>
            <p:nvPr/>
          </p:nvSpPr>
          <p:spPr bwMode="auto">
            <a:xfrm>
              <a:off x="21889" y="2319"/>
              <a:ext cx="1670" cy="414"/>
            </a:xfrm>
            <a:prstGeom prst="rect">
              <a:avLst/>
            </a:prstGeom>
            <a:noFill/>
            <a:ln w="15875">
              <a:solidFill>
                <a:srgbClr val="3366FF"/>
              </a:solidFill>
              <a:miter lim="800000"/>
              <a:headEnd/>
              <a:tailEnd/>
            </a:ln>
          </p:spPr>
          <p:txBody>
            <a:bodyPr wrap="none">
              <a:spAutoFit/>
            </a:bodyPr>
            <a:lstStyle/>
            <a:p>
              <a:r>
                <a:rPr lang="en-US" sz="2400">
                  <a:solidFill>
                    <a:srgbClr val="FFFFFF"/>
                  </a:solidFill>
                  <a:latin typeface="Tahoma" pitchFamily="34" charset="0"/>
                </a:rPr>
                <a:t>Dose: 1 mg/kg IV</a:t>
              </a:r>
            </a:p>
            <a:p>
              <a:r>
                <a:rPr lang="en-US" sz="2400">
                  <a:solidFill>
                    <a:srgbClr val="FFFFFF"/>
                  </a:solidFill>
                  <a:latin typeface="Tahoma" pitchFamily="34" charset="0"/>
                </a:rPr>
                <a:t>Circulation time: 15 min.</a:t>
              </a:r>
            </a:p>
          </p:txBody>
        </p:sp>
        <p:sp>
          <p:nvSpPr>
            <p:cNvPr id="2116" name="Text Box 16"/>
            <p:cNvSpPr txBox="1">
              <a:spLocks noChangeArrowheads="1"/>
            </p:cNvSpPr>
            <p:nvPr/>
          </p:nvSpPr>
          <p:spPr bwMode="auto">
            <a:xfrm>
              <a:off x="19659" y="4770"/>
              <a:ext cx="4290" cy="1072"/>
            </a:xfrm>
            <a:prstGeom prst="rect">
              <a:avLst/>
            </a:prstGeom>
            <a:solidFill>
              <a:srgbClr val="FFFFFF"/>
            </a:solidFill>
            <a:ln w="57150" cmpd="thinThick">
              <a:solidFill>
                <a:srgbClr val="3366FF"/>
              </a:solidFill>
              <a:miter lim="800000"/>
              <a:headEnd/>
              <a:tailEnd/>
            </a:ln>
          </p:spPr>
          <p:txBody>
            <a:bodyPr lIns="156672" tIns="78337" rIns="156672" bIns="78337">
              <a:spAutoFit/>
            </a:bodyPr>
            <a:lstStyle/>
            <a:p>
              <a:pPr defTabSz="889000"/>
              <a:r>
                <a:rPr lang="en-US" sz="1400">
                  <a:solidFill>
                    <a:srgbClr val="FFFFFF"/>
                  </a:solidFill>
                  <a:latin typeface="Tahoma" pitchFamily="34" charset="0"/>
                  <a:cs typeface="Times New Roman" pitchFamily="18" charset="0"/>
                </a:rPr>
                <a:t>The antithrombotic activities of Lovenox and several generic LMWHs were compared following administration of a dose of 1 mg/kg to rats using a laser-induced thrombosis model in which the number of laser shots required to induce the formation of a thrombus with length = 1.5x vessel width is taken as an index of antithrombotic activity. Blood samples were collected immediately after the endpoint was reached to determine circulating anti-Xa levels. The measured anti-Xa levels did not correlate with the observed antithrombotic activity.  </a:t>
              </a:r>
            </a:p>
          </p:txBody>
        </p:sp>
      </p:grpSp>
      <p:grpSp>
        <p:nvGrpSpPr>
          <p:cNvPr id="2063" name="Group 17"/>
          <p:cNvGrpSpPr>
            <a:grpSpLocks/>
          </p:cNvGrpSpPr>
          <p:nvPr/>
        </p:nvGrpSpPr>
        <p:grpSpPr bwMode="auto">
          <a:xfrm>
            <a:off x="31757938" y="4186238"/>
            <a:ext cx="7092950" cy="5910262"/>
            <a:chOff x="19597" y="2236"/>
            <a:chExt cx="4468" cy="3723"/>
          </a:xfrm>
        </p:grpSpPr>
        <p:graphicFrame>
          <p:nvGraphicFramePr>
            <p:cNvPr id="2056" name="Object 8"/>
            <p:cNvGraphicFramePr>
              <a:graphicFrameLocks noChangeAspect="1"/>
            </p:cNvGraphicFramePr>
            <p:nvPr/>
          </p:nvGraphicFramePr>
          <p:xfrm>
            <a:off x="19602" y="2236"/>
            <a:ext cx="4459" cy="2821"/>
          </p:xfrm>
          <a:graphic>
            <a:graphicData uri="http://schemas.openxmlformats.org/presentationml/2006/ole">
              <p:oleObj spid="_x0000_s2056" name="SPW 9.0 Graph" r:id="rId7" imgW="7205472" imgH="4671670" progId="">
                <p:embed/>
              </p:oleObj>
            </a:graphicData>
          </a:graphic>
        </p:graphicFrame>
        <p:sp>
          <p:nvSpPr>
            <p:cNvPr id="2111" name="Rectangle 19"/>
            <p:cNvSpPr>
              <a:spLocks noChangeArrowheads="1"/>
            </p:cNvSpPr>
            <p:nvPr/>
          </p:nvSpPr>
          <p:spPr bwMode="auto">
            <a:xfrm>
              <a:off x="19597" y="4727"/>
              <a:ext cx="4468" cy="1232"/>
            </a:xfrm>
            <a:prstGeom prst="rect">
              <a:avLst/>
            </a:prstGeom>
            <a:solidFill>
              <a:srgbClr val="FFFFFF"/>
            </a:solidFill>
            <a:ln w="57150" cmpd="thinThick">
              <a:noFill/>
              <a:miter lim="800000"/>
              <a:headEnd/>
              <a:tailEnd/>
            </a:ln>
          </p:spPr>
          <p:txBody>
            <a:bodyPr wrap="none" lIns="156672" tIns="78337" rIns="156672" bIns="78337" anchor="ctr">
              <a:spAutoFit/>
            </a:bodyPr>
            <a:lstStyle/>
            <a:p>
              <a:endParaRPr lang="ru-RU" sz="2400">
                <a:solidFill>
                  <a:srgbClr val="FFFFFF"/>
                </a:solidFill>
                <a:latin typeface="Tahoma" pitchFamily="34" charset="0"/>
              </a:endParaRPr>
            </a:p>
          </p:txBody>
        </p:sp>
        <p:sp>
          <p:nvSpPr>
            <p:cNvPr id="2112" name="Text Box 20"/>
            <p:cNvSpPr txBox="1">
              <a:spLocks noChangeArrowheads="1"/>
            </p:cNvSpPr>
            <p:nvPr/>
          </p:nvSpPr>
          <p:spPr bwMode="auto">
            <a:xfrm>
              <a:off x="21889" y="2319"/>
              <a:ext cx="1670" cy="414"/>
            </a:xfrm>
            <a:prstGeom prst="rect">
              <a:avLst/>
            </a:prstGeom>
            <a:noFill/>
            <a:ln w="15875">
              <a:solidFill>
                <a:srgbClr val="3366FF"/>
              </a:solidFill>
              <a:miter lim="800000"/>
              <a:headEnd/>
              <a:tailEnd/>
            </a:ln>
          </p:spPr>
          <p:txBody>
            <a:bodyPr wrap="none">
              <a:spAutoFit/>
            </a:bodyPr>
            <a:lstStyle/>
            <a:p>
              <a:r>
                <a:rPr lang="en-US" sz="2400">
                  <a:solidFill>
                    <a:srgbClr val="FFFFFF"/>
                  </a:solidFill>
                  <a:latin typeface="Tahoma" pitchFamily="34" charset="0"/>
                </a:rPr>
                <a:t>Dose: 1 mg/kg IV</a:t>
              </a:r>
            </a:p>
            <a:p>
              <a:r>
                <a:rPr lang="en-US" sz="2400">
                  <a:solidFill>
                    <a:srgbClr val="FFFFFF"/>
                  </a:solidFill>
                  <a:latin typeface="Tahoma" pitchFamily="34" charset="0"/>
                </a:rPr>
                <a:t>Circulation time: 15 min.</a:t>
              </a:r>
            </a:p>
          </p:txBody>
        </p:sp>
        <p:sp>
          <p:nvSpPr>
            <p:cNvPr id="2113" name="Text Box 21"/>
            <p:cNvSpPr txBox="1">
              <a:spLocks noChangeArrowheads="1"/>
            </p:cNvSpPr>
            <p:nvPr/>
          </p:nvSpPr>
          <p:spPr bwMode="auto">
            <a:xfrm>
              <a:off x="19659" y="4770"/>
              <a:ext cx="4290" cy="1072"/>
            </a:xfrm>
            <a:prstGeom prst="rect">
              <a:avLst/>
            </a:prstGeom>
            <a:solidFill>
              <a:srgbClr val="FFFFFF"/>
            </a:solidFill>
            <a:ln w="57150" cmpd="thinThick">
              <a:solidFill>
                <a:srgbClr val="3366FF"/>
              </a:solidFill>
              <a:miter lim="800000"/>
              <a:headEnd/>
              <a:tailEnd/>
            </a:ln>
          </p:spPr>
          <p:txBody>
            <a:bodyPr lIns="156672" tIns="78337" rIns="156672" bIns="78337">
              <a:spAutoFit/>
            </a:bodyPr>
            <a:lstStyle/>
            <a:p>
              <a:pPr defTabSz="889000"/>
              <a:r>
                <a:rPr lang="en-US" sz="1400">
                  <a:solidFill>
                    <a:srgbClr val="FFFFFF"/>
                  </a:solidFill>
                  <a:latin typeface="Tahoma" pitchFamily="34" charset="0"/>
                  <a:cs typeface="Times New Roman" pitchFamily="18" charset="0"/>
                </a:rPr>
                <a:t>The antithrombotic activities of Lovenox and several generic LMWHs were compared following administration of a dose of 1 mg/kg to rats using a laser-induced thrombosis model in which the number of laser shots required to induce the formation of a thrombus with length = 1.5x vessel width is taken as an index of antithrombotic activity. Blood samples were collected immediately after the endpoint was reached to determine circulating anti-Xa levels. The measured anti-Xa levels did not correlate with the observed antithrombotic activity.  </a:t>
              </a:r>
            </a:p>
          </p:txBody>
        </p:sp>
      </p:grpSp>
      <p:grpSp>
        <p:nvGrpSpPr>
          <p:cNvPr id="2064" name="Group 22"/>
          <p:cNvGrpSpPr>
            <a:grpSpLocks/>
          </p:cNvGrpSpPr>
          <p:nvPr/>
        </p:nvGrpSpPr>
        <p:grpSpPr bwMode="auto">
          <a:xfrm>
            <a:off x="31973838" y="4402138"/>
            <a:ext cx="7092950" cy="5910262"/>
            <a:chOff x="19597" y="2229"/>
            <a:chExt cx="4468" cy="3723"/>
          </a:xfrm>
        </p:grpSpPr>
        <p:graphicFrame>
          <p:nvGraphicFramePr>
            <p:cNvPr id="2055" name="Object 7"/>
            <p:cNvGraphicFramePr>
              <a:graphicFrameLocks noChangeAspect="1"/>
            </p:cNvGraphicFramePr>
            <p:nvPr/>
          </p:nvGraphicFramePr>
          <p:xfrm>
            <a:off x="19602" y="2229"/>
            <a:ext cx="4459" cy="2821"/>
          </p:xfrm>
          <a:graphic>
            <a:graphicData uri="http://schemas.openxmlformats.org/presentationml/2006/ole">
              <p:oleObj spid="_x0000_s2055" name="SPW 9.0 Graph" r:id="rId8" imgW="7205472" imgH="4671670" progId="">
                <p:embed/>
              </p:oleObj>
            </a:graphicData>
          </a:graphic>
        </p:graphicFrame>
        <p:sp>
          <p:nvSpPr>
            <p:cNvPr id="2108" name="Rectangle 24"/>
            <p:cNvSpPr>
              <a:spLocks noChangeArrowheads="1"/>
            </p:cNvSpPr>
            <p:nvPr/>
          </p:nvSpPr>
          <p:spPr bwMode="auto">
            <a:xfrm>
              <a:off x="19597" y="4720"/>
              <a:ext cx="4468" cy="1232"/>
            </a:xfrm>
            <a:prstGeom prst="rect">
              <a:avLst/>
            </a:prstGeom>
            <a:solidFill>
              <a:srgbClr val="FFFFFF"/>
            </a:solidFill>
            <a:ln w="57150" cmpd="thinThick">
              <a:noFill/>
              <a:miter lim="800000"/>
              <a:headEnd/>
              <a:tailEnd/>
            </a:ln>
          </p:spPr>
          <p:txBody>
            <a:bodyPr wrap="none" lIns="156672" tIns="78337" rIns="156672" bIns="78337" anchor="ctr">
              <a:spAutoFit/>
            </a:bodyPr>
            <a:lstStyle/>
            <a:p>
              <a:endParaRPr lang="ru-RU" sz="2400">
                <a:solidFill>
                  <a:srgbClr val="FFFFFF"/>
                </a:solidFill>
                <a:latin typeface="Tahoma" pitchFamily="34" charset="0"/>
              </a:endParaRPr>
            </a:p>
          </p:txBody>
        </p:sp>
        <p:sp>
          <p:nvSpPr>
            <p:cNvPr id="2109" name="Text Box 25"/>
            <p:cNvSpPr txBox="1">
              <a:spLocks noChangeArrowheads="1"/>
            </p:cNvSpPr>
            <p:nvPr/>
          </p:nvSpPr>
          <p:spPr bwMode="auto">
            <a:xfrm>
              <a:off x="21889" y="2312"/>
              <a:ext cx="1670" cy="414"/>
            </a:xfrm>
            <a:prstGeom prst="rect">
              <a:avLst/>
            </a:prstGeom>
            <a:noFill/>
            <a:ln w="15875">
              <a:solidFill>
                <a:srgbClr val="3366FF"/>
              </a:solidFill>
              <a:miter lim="800000"/>
              <a:headEnd/>
              <a:tailEnd/>
            </a:ln>
          </p:spPr>
          <p:txBody>
            <a:bodyPr wrap="none">
              <a:spAutoFit/>
            </a:bodyPr>
            <a:lstStyle/>
            <a:p>
              <a:r>
                <a:rPr lang="en-US" sz="2400">
                  <a:solidFill>
                    <a:srgbClr val="FFFFFF"/>
                  </a:solidFill>
                  <a:latin typeface="Tahoma" pitchFamily="34" charset="0"/>
                </a:rPr>
                <a:t>Dose: 1 mg/kg IV</a:t>
              </a:r>
            </a:p>
            <a:p>
              <a:r>
                <a:rPr lang="en-US" sz="2400">
                  <a:solidFill>
                    <a:srgbClr val="FFFFFF"/>
                  </a:solidFill>
                  <a:latin typeface="Tahoma" pitchFamily="34" charset="0"/>
                </a:rPr>
                <a:t>Circulation time: 15 min.</a:t>
              </a:r>
            </a:p>
          </p:txBody>
        </p:sp>
        <p:sp>
          <p:nvSpPr>
            <p:cNvPr id="2110" name="Text Box 26"/>
            <p:cNvSpPr txBox="1">
              <a:spLocks noChangeArrowheads="1"/>
            </p:cNvSpPr>
            <p:nvPr/>
          </p:nvSpPr>
          <p:spPr bwMode="auto">
            <a:xfrm>
              <a:off x="19659" y="4763"/>
              <a:ext cx="4290" cy="1072"/>
            </a:xfrm>
            <a:prstGeom prst="rect">
              <a:avLst/>
            </a:prstGeom>
            <a:solidFill>
              <a:srgbClr val="FFFFFF"/>
            </a:solidFill>
            <a:ln w="57150" cmpd="thinThick">
              <a:solidFill>
                <a:srgbClr val="3366FF"/>
              </a:solidFill>
              <a:miter lim="800000"/>
              <a:headEnd/>
              <a:tailEnd/>
            </a:ln>
          </p:spPr>
          <p:txBody>
            <a:bodyPr lIns="156672" tIns="78337" rIns="156672" bIns="78337">
              <a:spAutoFit/>
            </a:bodyPr>
            <a:lstStyle/>
            <a:p>
              <a:pPr defTabSz="889000"/>
              <a:r>
                <a:rPr lang="en-US" sz="1400">
                  <a:solidFill>
                    <a:srgbClr val="FFFFFF"/>
                  </a:solidFill>
                  <a:latin typeface="Tahoma" pitchFamily="34" charset="0"/>
                  <a:cs typeface="Times New Roman" pitchFamily="18" charset="0"/>
                </a:rPr>
                <a:t>The antithrombotic activities of Lovenox and several generic LMWHs were compared following administration of a dose of 1 mg/kg to rats using a laser-induced thrombosis model in which the number of laser shots required to induce the formation of a thrombus with length = 1.5x vessel width is taken as an index of antithrombotic activity. Blood samples were collected immediately after the endpoint was reached to determine circulating anti-Xa levels. The measured anti-Xa levels did not correlate with the observed antithrombotic activity.  </a:t>
              </a:r>
            </a:p>
          </p:txBody>
        </p:sp>
      </p:grpSp>
      <p:grpSp>
        <p:nvGrpSpPr>
          <p:cNvPr id="2065" name="Group 27"/>
          <p:cNvGrpSpPr>
            <a:grpSpLocks/>
          </p:cNvGrpSpPr>
          <p:nvPr/>
        </p:nvGrpSpPr>
        <p:grpSpPr bwMode="auto">
          <a:xfrm>
            <a:off x="32189738" y="4618038"/>
            <a:ext cx="7092950" cy="5910262"/>
            <a:chOff x="19597" y="2229"/>
            <a:chExt cx="4468" cy="3723"/>
          </a:xfrm>
        </p:grpSpPr>
        <p:graphicFrame>
          <p:nvGraphicFramePr>
            <p:cNvPr id="2054" name="Object 6"/>
            <p:cNvGraphicFramePr>
              <a:graphicFrameLocks noChangeAspect="1"/>
            </p:cNvGraphicFramePr>
            <p:nvPr/>
          </p:nvGraphicFramePr>
          <p:xfrm>
            <a:off x="19602" y="2229"/>
            <a:ext cx="4459" cy="2821"/>
          </p:xfrm>
          <a:graphic>
            <a:graphicData uri="http://schemas.openxmlformats.org/presentationml/2006/ole">
              <p:oleObj spid="_x0000_s2054" name="SPW 9.0 Graph" r:id="rId9" imgW="7205472" imgH="4671670" progId="">
                <p:embed/>
              </p:oleObj>
            </a:graphicData>
          </a:graphic>
        </p:graphicFrame>
        <p:sp>
          <p:nvSpPr>
            <p:cNvPr id="2105" name="Rectangle 29"/>
            <p:cNvSpPr>
              <a:spLocks noChangeArrowheads="1"/>
            </p:cNvSpPr>
            <p:nvPr/>
          </p:nvSpPr>
          <p:spPr bwMode="auto">
            <a:xfrm>
              <a:off x="19597" y="4720"/>
              <a:ext cx="4468" cy="1232"/>
            </a:xfrm>
            <a:prstGeom prst="rect">
              <a:avLst/>
            </a:prstGeom>
            <a:solidFill>
              <a:srgbClr val="FFFFFF"/>
            </a:solidFill>
            <a:ln w="57150" cmpd="thinThick">
              <a:noFill/>
              <a:miter lim="800000"/>
              <a:headEnd/>
              <a:tailEnd/>
            </a:ln>
          </p:spPr>
          <p:txBody>
            <a:bodyPr wrap="none" lIns="156672" tIns="78337" rIns="156672" bIns="78337" anchor="ctr">
              <a:spAutoFit/>
            </a:bodyPr>
            <a:lstStyle/>
            <a:p>
              <a:endParaRPr lang="ru-RU" sz="2400">
                <a:solidFill>
                  <a:srgbClr val="FFFFFF"/>
                </a:solidFill>
                <a:latin typeface="Tahoma" pitchFamily="34" charset="0"/>
              </a:endParaRPr>
            </a:p>
          </p:txBody>
        </p:sp>
        <p:sp>
          <p:nvSpPr>
            <p:cNvPr id="2106" name="Text Box 30"/>
            <p:cNvSpPr txBox="1">
              <a:spLocks noChangeArrowheads="1"/>
            </p:cNvSpPr>
            <p:nvPr/>
          </p:nvSpPr>
          <p:spPr bwMode="auto">
            <a:xfrm>
              <a:off x="21889" y="2312"/>
              <a:ext cx="1670" cy="414"/>
            </a:xfrm>
            <a:prstGeom prst="rect">
              <a:avLst/>
            </a:prstGeom>
            <a:noFill/>
            <a:ln w="15875">
              <a:solidFill>
                <a:srgbClr val="3366FF"/>
              </a:solidFill>
              <a:miter lim="800000"/>
              <a:headEnd/>
              <a:tailEnd/>
            </a:ln>
          </p:spPr>
          <p:txBody>
            <a:bodyPr wrap="none">
              <a:spAutoFit/>
            </a:bodyPr>
            <a:lstStyle/>
            <a:p>
              <a:r>
                <a:rPr lang="en-US" sz="2400">
                  <a:solidFill>
                    <a:srgbClr val="FFFFFF"/>
                  </a:solidFill>
                  <a:latin typeface="Tahoma" pitchFamily="34" charset="0"/>
                </a:rPr>
                <a:t>Dose: 1 mg/kg IV</a:t>
              </a:r>
            </a:p>
            <a:p>
              <a:r>
                <a:rPr lang="en-US" sz="2400">
                  <a:solidFill>
                    <a:srgbClr val="FFFFFF"/>
                  </a:solidFill>
                  <a:latin typeface="Tahoma" pitchFamily="34" charset="0"/>
                </a:rPr>
                <a:t>Circulation time: 15 min.</a:t>
              </a:r>
            </a:p>
          </p:txBody>
        </p:sp>
        <p:sp>
          <p:nvSpPr>
            <p:cNvPr id="2107" name="Text Box 31"/>
            <p:cNvSpPr txBox="1">
              <a:spLocks noChangeArrowheads="1"/>
            </p:cNvSpPr>
            <p:nvPr/>
          </p:nvSpPr>
          <p:spPr bwMode="auto">
            <a:xfrm>
              <a:off x="19659" y="4763"/>
              <a:ext cx="4290" cy="1072"/>
            </a:xfrm>
            <a:prstGeom prst="rect">
              <a:avLst/>
            </a:prstGeom>
            <a:solidFill>
              <a:srgbClr val="FFFFFF"/>
            </a:solidFill>
            <a:ln w="57150" cmpd="thinThick">
              <a:solidFill>
                <a:srgbClr val="3366FF"/>
              </a:solidFill>
              <a:miter lim="800000"/>
              <a:headEnd/>
              <a:tailEnd/>
            </a:ln>
          </p:spPr>
          <p:txBody>
            <a:bodyPr lIns="156672" tIns="78337" rIns="156672" bIns="78337">
              <a:spAutoFit/>
            </a:bodyPr>
            <a:lstStyle/>
            <a:p>
              <a:pPr defTabSz="889000"/>
              <a:r>
                <a:rPr lang="en-US" sz="1400">
                  <a:solidFill>
                    <a:srgbClr val="FFFFFF"/>
                  </a:solidFill>
                  <a:latin typeface="Tahoma" pitchFamily="34" charset="0"/>
                  <a:cs typeface="Times New Roman" pitchFamily="18" charset="0"/>
                </a:rPr>
                <a:t>The antithrombotic activities of Lovenox and several generic LMWHs were compared following administration of a dose of 1 mg/kg to rats using a laser-induced thrombosis model in which the number of laser shots required to induce the formation of a thrombus with length = 1.5x vessel width is taken as an index of antithrombotic activity. Blood samples were collected immediately after the endpoint was reached to determine circulating anti-Xa levels. The measured anti-Xa levels did not correlate with the observed antithrombotic activity.  </a:t>
              </a:r>
            </a:p>
          </p:txBody>
        </p:sp>
      </p:grpSp>
      <p:grpSp>
        <p:nvGrpSpPr>
          <p:cNvPr id="2066" name="Group 32"/>
          <p:cNvGrpSpPr>
            <a:grpSpLocks/>
          </p:cNvGrpSpPr>
          <p:nvPr/>
        </p:nvGrpSpPr>
        <p:grpSpPr bwMode="auto">
          <a:xfrm>
            <a:off x="32405638" y="4833938"/>
            <a:ext cx="7092950" cy="5910262"/>
            <a:chOff x="19597" y="2229"/>
            <a:chExt cx="4468" cy="3723"/>
          </a:xfrm>
        </p:grpSpPr>
        <p:graphicFrame>
          <p:nvGraphicFramePr>
            <p:cNvPr id="2053" name="Object 5"/>
            <p:cNvGraphicFramePr>
              <a:graphicFrameLocks noChangeAspect="1"/>
            </p:cNvGraphicFramePr>
            <p:nvPr/>
          </p:nvGraphicFramePr>
          <p:xfrm>
            <a:off x="19602" y="2229"/>
            <a:ext cx="4459" cy="2821"/>
          </p:xfrm>
          <a:graphic>
            <a:graphicData uri="http://schemas.openxmlformats.org/presentationml/2006/ole">
              <p:oleObj spid="_x0000_s2053" name="SPW 9.0 Graph" r:id="rId10" imgW="7205472" imgH="4671670" progId="">
                <p:embed/>
              </p:oleObj>
            </a:graphicData>
          </a:graphic>
        </p:graphicFrame>
        <p:sp>
          <p:nvSpPr>
            <p:cNvPr id="2102" name="Rectangle 34"/>
            <p:cNvSpPr>
              <a:spLocks noChangeArrowheads="1"/>
            </p:cNvSpPr>
            <p:nvPr/>
          </p:nvSpPr>
          <p:spPr bwMode="auto">
            <a:xfrm>
              <a:off x="19597" y="4720"/>
              <a:ext cx="4468" cy="1232"/>
            </a:xfrm>
            <a:prstGeom prst="rect">
              <a:avLst/>
            </a:prstGeom>
            <a:solidFill>
              <a:srgbClr val="FFFFFF"/>
            </a:solidFill>
            <a:ln w="57150" cmpd="thinThick">
              <a:noFill/>
              <a:miter lim="800000"/>
              <a:headEnd/>
              <a:tailEnd/>
            </a:ln>
          </p:spPr>
          <p:txBody>
            <a:bodyPr wrap="none" lIns="156672" tIns="78337" rIns="156672" bIns="78337" anchor="ctr">
              <a:spAutoFit/>
            </a:bodyPr>
            <a:lstStyle/>
            <a:p>
              <a:endParaRPr lang="ru-RU" sz="2400">
                <a:solidFill>
                  <a:srgbClr val="FFFFFF"/>
                </a:solidFill>
                <a:latin typeface="Tahoma" pitchFamily="34" charset="0"/>
              </a:endParaRPr>
            </a:p>
          </p:txBody>
        </p:sp>
        <p:sp>
          <p:nvSpPr>
            <p:cNvPr id="2103" name="Text Box 35"/>
            <p:cNvSpPr txBox="1">
              <a:spLocks noChangeArrowheads="1"/>
            </p:cNvSpPr>
            <p:nvPr/>
          </p:nvSpPr>
          <p:spPr bwMode="auto">
            <a:xfrm>
              <a:off x="21889" y="2312"/>
              <a:ext cx="1670" cy="414"/>
            </a:xfrm>
            <a:prstGeom prst="rect">
              <a:avLst/>
            </a:prstGeom>
            <a:noFill/>
            <a:ln w="15875">
              <a:solidFill>
                <a:srgbClr val="3366FF"/>
              </a:solidFill>
              <a:miter lim="800000"/>
              <a:headEnd/>
              <a:tailEnd/>
            </a:ln>
          </p:spPr>
          <p:txBody>
            <a:bodyPr wrap="none">
              <a:spAutoFit/>
            </a:bodyPr>
            <a:lstStyle/>
            <a:p>
              <a:r>
                <a:rPr lang="en-US" sz="2400">
                  <a:solidFill>
                    <a:srgbClr val="FFFFFF"/>
                  </a:solidFill>
                  <a:latin typeface="Tahoma" pitchFamily="34" charset="0"/>
                </a:rPr>
                <a:t>Dose: 1 mg/kg IV</a:t>
              </a:r>
            </a:p>
            <a:p>
              <a:r>
                <a:rPr lang="en-US" sz="2400">
                  <a:solidFill>
                    <a:srgbClr val="FFFFFF"/>
                  </a:solidFill>
                  <a:latin typeface="Tahoma" pitchFamily="34" charset="0"/>
                </a:rPr>
                <a:t>Circulation time: 15 min.</a:t>
              </a:r>
            </a:p>
          </p:txBody>
        </p:sp>
        <p:sp>
          <p:nvSpPr>
            <p:cNvPr id="2104" name="Text Box 36"/>
            <p:cNvSpPr txBox="1">
              <a:spLocks noChangeArrowheads="1"/>
            </p:cNvSpPr>
            <p:nvPr/>
          </p:nvSpPr>
          <p:spPr bwMode="auto">
            <a:xfrm>
              <a:off x="19659" y="4763"/>
              <a:ext cx="4290" cy="1072"/>
            </a:xfrm>
            <a:prstGeom prst="rect">
              <a:avLst/>
            </a:prstGeom>
            <a:solidFill>
              <a:srgbClr val="FFFFFF"/>
            </a:solidFill>
            <a:ln w="57150" cmpd="thinThick">
              <a:solidFill>
                <a:srgbClr val="3366FF"/>
              </a:solidFill>
              <a:miter lim="800000"/>
              <a:headEnd/>
              <a:tailEnd/>
            </a:ln>
          </p:spPr>
          <p:txBody>
            <a:bodyPr lIns="156672" tIns="78337" rIns="156672" bIns="78337">
              <a:spAutoFit/>
            </a:bodyPr>
            <a:lstStyle/>
            <a:p>
              <a:pPr defTabSz="889000"/>
              <a:r>
                <a:rPr lang="en-US" sz="1400">
                  <a:solidFill>
                    <a:srgbClr val="FFFFFF"/>
                  </a:solidFill>
                  <a:latin typeface="Tahoma" pitchFamily="34" charset="0"/>
                  <a:cs typeface="Times New Roman" pitchFamily="18" charset="0"/>
                </a:rPr>
                <a:t>The antithrombotic activities of Lovenox and several generic LMWHs were compared following administration of a dose of 1 mg/kg to rats using a laser-induced thrombosis model in which the number of laser shots required to induce the formation of a thrombus with length = 1.5x vessel width is taken as an index of antithrombotic activity. Blood samples were collected immediately after the endpoint was reached to determine circulating anti-Xa levels. The measured anti-Xa levels did not correlate with the observed antithrombotic activity.  </a:t>
              </a:r>
            </a:p>
          </p:txBody>
        </p:sp>
      </p:grpSp>
      <p:grpSp>
        <p:nvGrpSpPr>
          <p:cNvPr id="2067" name="Group 37"/>
          <p:cNvGrpSpPr>
            <a:grpSpLocks/>
          </p:cNvGrpSpPr>
          <p:nvPr/>
        </p:nvGrpSpPr>
        <p:grpSpPr bwMode="auto">
          <a:xfrm>
            <a:off x="8516938" y="12526963"/>
            <a:ext cx="7107237" cy="5943600"/>
            <a:chOff x="5485" y="8258"/>
            <a:chExt cx="4477" cy="3744"/>
          </a:xfrm>
        </p:grpSpPr>
        <p:grpSp>
          <p:nvGrpSpPr>
            <p:cNvPr id="2095" name="Group 38"/>
            <p:cNvGrpSpPr>
              <a:grpSpLocks/>
            </p:cNvGrpSpPr>
            <p:nvPr/>
          </p:nvGrpSpPr>
          <p:grpSpPr bwMode="auto">
            <a:xfrm>
              <a:off x="5485" y="8258"/>
              <a:ext cx="4477" cy="3744"/>
              <a:chOff x="5485" y="8258"/>
              <a:chExt cx="4477" cy="3744"/>
            </a:xfrm>
          </p:grpSpPr>
          <p:sp>
            <p:nvSpPr>
              <p:cNvPr id="2100" name="Rectangle 39"/>
              <p:cNvSpPr>
                <a:spLocks noChangeArrowheads="1"/>
              </p:cNvSpPr>
              <p:nvPr/>
            </p:nvSpPr>
            <p:spPr bwMode="auto">
              <a:xfrm>
                <a:off x="5494" y="11199"/>
                <a:ext cx="4468" cy="803"/>
              </a:xfrm>
              <a:prstGeom prst="rect">
                <a:avLst/>
              </a:prstGeom>
              <a:solidFill>
                <a:srgbClr val="FFFFFF"/>
              </a:solidFill>
              <a:ln w="57150" cmpd="thinThick">
                <a:noFill/>
                <a:miter lim="800000"/>
                <a:headEnd/>
                <a:tailEnd/>
              </a:ln>
            </p:spPr>
            <p:txBody>
              <a:bodyPr lIns="156672" tIns="78337" rIns="156672" bIns="78337" anchor="ctr">
                <a:spAutoFit/>
              </a:bodyPr>
              <a:lstStyle/>
              <a:p>
                <a:endParaRPr lang="ru-RU" sz="2400">
                  <a:solidFill>
                    <a:srgbClr val="FFFFFF"/>
                  </a:solidFill>
                  <a:latin typeface="Tahoma" pitchFamily="34" charset="0"/>
                </a:endParaRPr>
              </a:p>
            </p:txBody>
          </p:sp>
          <p:sp>
            <p:nvSpPr>
              <p:cNvPr id="2101" name="Text Box 40"/>
              <p:cNvSpPr txBox="1">
                <a:spLocks noChangeArrowheads="1"/>
              </p:cNvSpPr>
              <p:nvPr/>
            </p:nvSpPr>
            <p:spPr bwMode="auto">
              <a:xfrm>
                <a:off x="5622" y="11221"/>
                <a:ext cx="4167" cy="670"/>
              </a:xfrm>
              <a:prstGeom prst="rect">
                <a:avLst/>
              </a:prstGeom>
              <a:solidFill>
                <a:srgbClr val="FFFFFF"/>
              </a:solidFill>
              <a:ln w="57150" cmpd="thinThick">
                <a:solidFill>
                  <a:srgbClr val="3366FF"/>
                </a:solidFill>
                <a:miter lim="800000"/>
                <a:headEnd/>
                <a:tailEnd/>
              </a:ln>
            </p:spPr>
            <p:txBody>
              <a:bodyPr lIns="156672" tIns="78337" rIns="156672" bIns="78337">
                <a:spAutoFit/>
              </a:bodyPr>
              <a:lstStyle/>
              <a:p>
                <a:pPr defTabSz="889000"/>
                <a:r>
                  <a:rPr lang="en-US" sz="1400">
                    <a:solidFill>
                      <a:srgbClr val="FFFFFF"/>
                    </a:solidFill>
                    <a:latin typeface="Tahoma" pitchFamily="34" charset="0"/>
                    <a:cs typeface="Times New Roman" pitchFamily="18" charset="0"/>
                  </a:rPr>
                  <a:t>Hemorrhagic tendencies for Lovenox and several generic enoxaparins were compared following intravenous administration of a dose of 5 mg/kg to rabbits using an ear bleeding model. Variable amounts of blood loss were observed in animals treated with the generic enoxaparins. </a:t>
                </a:r>
              </a:p>
            </p:txBody>
          </p:sp>
          <p:graphicFrame>
            <p:nvGraphicFramePr>
              <p:cNvPr id="2052" name="Object 4"/>
              <p:cNvGraphicFramePr>
                <a:graphicFrameLocks noChangeAspect="1"/>
              </p:cNvGraphicFramePr>
              <p:nvPr/>
            </p:nvGraphicFramePr>
            <p:xfrm>
              <a:off x="5485" y="8258"/>
              <a:ext cx="4468" cy="2939"/>
            </p:xfrm>
            <a:graphic>
              <a:graphicData uri="http://schemas.openxmlformats.org/presentationml/2006/ole">
                <p:oleObj spid="_x0000_s2052" name="SPW 9.0 Graph" r:id="rId11" imgW="5411419" imgH="4122115" progId="">
                  <p:embed/>
                </p:oleObj>
              </a:graphicData>
            </a:graphic>
          </p:graphicFrame>
        </p:grpSp>
        <p:sp>
          <p:nvSpPr>
            <p:cNvPr id="2096" name="Text Box 42"/>
            <p:cNvSpPr txBox="1">
              <a:spLocks noChangeArrowheads="1"/>
            </p:cNvSpPr>
            <p:nvPr/>
          </p:nvSpPr>
          <p:spPr bwMode="auto">
            <a:xfrm>
              <a:off x="9327" y="8861"/>
              <a:ext cx="228" cy="288"/>
            </a:xfrm>
            <a:prstGeom prst="rect">
              <a:avLst/>
            </a:prstGeom>
            <a:noFill/>
            <a:ln w="9525">
              <a:noFill/>
              <a:miter lim="800000"/>
              <a:headEnd/>
              <a:tailEnd/>
            </a:ln>
          </p:spPr>
          <p:txBody>
            <a:bodyPr wrap="none">
              <a:spAutoFit/>
            </a:bodyPr>
            <a:lstStyle/>
            <a:p>
              <a:r>
                <a:rPr lang="en-US" sz="2400">
                  <a:solidFill>
                    <a:srgbClr val="FFFFFF"/>
                  </a:solidFill>
                  <a:latin typeface="Tahoma" pitchFamily="34" charset="0"/>
                </a:rPr>
                <a:t>+</a:t>
              </a:r>
            </a:p>
          </p:txBody>
        </p:sp>
        <p:sp>
          <p:nvSpPr>
            <p:cNvPr id="2097" name="Text Box 43"/>
            <p:cNvSpPr txBox="1">
              <a:spLocks noChangeArrowheads="1"/>
            </p:cNvSpPr>
            <p:nvPr/>
          </p:nvSpPr>
          <p:spPr bwMode="auto">
            <a:xfrm>
              <a:off x="8070" y="8692"/>
              <a:ext cx="228" cy="288"/>
            </a:xfrm>
            <a:prstGeom prst="rect">
              <a:avLst/>
            </a:prstGeom>
            <a:noFill/>
            <a:ln w="9525">
              <a:noFill/>
              <a:miter lim="800000"/>
              <a:headEnd/>
              <a:tailEnd/>
            </a:ln>
          </p:spPr>
          <p:txBody>
            <a:bodyPr wrap="none">
              <a:spAutoFit/>
            </a:bodyPr>
            <a:lstStyle/>
            <a:p>
              <a:r>
                <a:rPr lang="en-US" sz="2400">
                  <a:solidFill>
                    <a:srgbClr val="FFFFFF"/>
                  </a:solidFill>
                  <a:latin typeface="Tahoma" pitchFamily="34" charset="0"/>
                </a:rPr>
                <a:t>+</a:t>
              </a:r>
            </a:p>
          </p:txBody>
        </p:sp>
        <p:sp>
          <p:nvSpPr>
            <p:cNvPr id="2098" name="Text Box 44"/>
            <p:cNvSpPr txBox="1">
              <a:spLocks noChangeArrowheads="1"/>
            </p:cNvSpPr>
            <p:nvPr/>
          </p:nvSpPr>
          <p:spPr bwMode="auto">
            <a:xfrm>
              <a:off x="8718" y="9599"/>
              <a:ext cx="191" cy="288"/>
            </a:xfrm>
            <a:prstGeom prst="rect">
              <a:avLst/>
            </a:prstGeom>
            <a:noFill/>
            <a:ln w="9525">
              <a:noFill/>
              <a:miter lim="800000"/>
              <a:headEnd/>
              <a:tailEnd/>
            </a:ln>
          </p:spPr>
          <p:txBody>
            <a:bodyPr wrap="none">
              <a:spAutoFit/>
            </a:bodyPr>
            <a:lstStyle/>
            <a:p>
              <a:r>
                <a:rPr lang="en-US" sz="2400">
                  <a:solidFill>
                    <a:srgbClr val="FFFFFF"/>
                  </a:solidFill>
                  <a:latin typeface="Tahoma" pitchFamily="34" charset="0"/>
                </a:rPr>
                <a:t>*</a:t>
              </a:r>
            </a:p>
          </p:txBody>
        </p:sp>
        <p:sp>
          <p:nvSpPr>
            <p:cNvPr id="2099" name="Text Box 45"/>
            <p:cNvSpPr txBox="1">
              <a:spLocks noChangeArrowheads="1"/>
            </p:cNvSpPr>
            <p:nvPr/>
          </p:nvSpPr>
          <p:spPr bwMode="auto">
            <a:xfrm>
              <a:off x="7470" y="9660"/>
              <a:ext cx="191" cy="288"/>
            </a:xfrm>
            <a:prstGeom prst="rect">
              <a:avLst/>
            </a:prstGeom>
            <a:noFill/>
            <a:ln w="9525">
              <a:noFill/>
              <a:miter lim="800000"/>
              <a:headEnd/>
              <a:tailEnd/>
            </a:ln>
          </p:spPr>
          <p:txBody>
            <a:bodyPr wrap="none">
              <a:spAutoFit/>
            </a:bodyPr>
            <a:lstStyle/>
            <a:p>
              <a:r>
                <a:rPr lang="en-US" sz="2400">
                  <a:solidFill>
                    <a:srgbClr val="FFFFFF"/>
                  </a:solidFill>
                  <a:latin typeface="Tahoma" pitchFamily="34" charset="0"/>
                </a:rPr>
                <a:t>*</a:t>
              </a:r>
            </a:p>
          </p:txBody>
        </p:sp>
      </p:grpSp>
      <p:sp>
        <p:nvSpPr>
          <p:cNvPr id="2068" name="Rectangle 47"/>
          <p:cNvSpPr>
            <a:spLocks noChangeArrowheads="1"/>
          </p:cNvSpPr>
          <p:nvPr/>
        </p:nvSpPr>
        <p:spPr bwMode="auto">
          <a:xfrm>
            <a:off x="8456613" y="5959475"/>
            <a:ext cx="687387" cy="639763"/>
          </a:xfrm>
          <a:prstGeom prst="rect">
            <a:avLst/>
          </a:prstGeom>
          <a:solidFill>
            <a:srgbClr val="FFFFFF"/>
          </a:solidFill>
          <a:ln w="9525" algn="ctr">
            <a:solidFill>
              <a:schemeClr val="bg1"/>
            </a:solidFill>
            <a:miter lim="800000"/>
            <a:headEnd/>
            <a:tailEnd/>
          </a:ln>
        </p:spPr>
        <p:txBody>
          <a:bodyPr lIns="90000" tIns="46800" rIns="90000" bIns="46800" anchor="b"/>
          <a:lstStyle/>
          <a:p>
            <a:pPr marL="342900" indent="-342900" eaLnBrk="0" fontAlgn="b" hangingPunct="0"/>
            <a:r>
              <a:rPr lang="fr-FR" sz="1200">
                <a:solidFill>
                  <a:srgbClr val="000022"/>
                </a:solidFill>
                <a:latin typeface="Tahoma" pitchFamily="34" charset="0"/>
              </a:rPr>
              <a:t>July 09</a:t>
            </a:r>
            <a:endParaRPr lang="fr-FR" sz="3600">
              <a:solidFill>
                <a:srgbClr val="000022"/>
              </a:solidFill>
              <a:latin typeface="Times New Roman" pitchFamily="18" charset="0"/>
            </a:endParaRPr>
          </a:p>
        </p:txBody>
      </p:sp>
      <p:sp>
        <p:nvSpPr>
          <p:cNvPr id="2069" name="Rectangle 48"/>
          <p:cNvSpPr>
            <a:spLocks noChangeArrowheads="1"/>
          </p:cNvSpPr>
          <p:nvPr/>
        </p:nvSpPr>
        <p:spPr bwMode="auto">
          <a:xfrm>
            <a:off x="7185025" y="5959475"/>
            <a:ext cx="1271588" cy="639763"/>
          </a:xfrm>
          <a:prstGeom prst="rect">
            <a:avLst/>
          </a:prstGeom>
          <a:solidFill>
            <a:srgbClr val="FFFFFF"/>
          </a:solidFill>
          <a:ln w="9525" algn="ctr">
            <a:solidFill>
              <a:schemeClr val="bg1"/>
            </a:solidFill>
            <a:miter lim="800000"/>
            <a:headEnd/>
            <a:tailEnd/>
          </a:ln>
        </p:spPr>
        <p:txBody>
          <a:bodyPr lIns="90000" tIns="46800" rIns="90000" bIns="46800" anchor="b"/>
          <a:lstStyle/>
          <a:p>
            <a:pPr marL="342900" indent="-342900" eaLnBrk="0" fontAlgn="b" hangingPunct="0"/>
            <a:r>
              <a:rPr lang="fr-FR" sz="1200">
                <a:solidFill>
                  <a:srgbClr val="000022"/>
                </a:solidFill>
                <a:latin typeface="Tahoma" pitchFamily="34" charset="0"/>
              </a:rPr>
              <a:t>ASH </a:t>
            </a:r>
            <a:endParaRPr lang="fr-FR" sz="3600">
              <a:solidFill>
                <a:srgbClr val="000022"/>
              </a:solidFill>
              <a:latin typeface="Times New Roman" pitchFamily="18" charset="0"/>
            </a:endParaRPr>
          </a:p>
        </p:txBody>
      </p:sp>
      <p:sp>
        <p:nvSpPr>
          <p:cNvPr id="2070" name="Rectangle 49"/>
          <p:cNvSpPr>
            <a:spLocks noChangeArrowheads="1"/>
          </p:cNvSpPr>
          <p:nvPr/>
        </p:nvSpPr>
        <p:spPr bwMode="auto">
          <a:xfrm>
            <a:off x="5818188" y="5959475"/>
            <a:ext cx="1365250" cy="639763"/>
          </a:xfrm>
          <a:prstGeom prst="rect">
            <a:avLst/>
          </a:prstGeom>
          <a:solidFill>
            <a:srgbClr val="FFFFFF"/>
          </a:solidFill>
          <a:ln w="9525" algn="ctr">
            <a:solidFill>
              <a:schemeClr val="bg1"/>
            </a:solidFill>
            <a:miter lim="800000"/>
            <a:headEnd/>
            <a:tailEnd/>
          </a:ln>
        </p:spPr>
        <p:txBody>
          <a:bodyPr lIns="90000" tIns="46800" rIns="90000" bIns="46800" anchor="b"/>
          <a:lstStyle/>
          <a:p>
            <a:pPr marL="342900" indent="-342900" eaLnBrk="0" fontAlgn="b" hangingPunct="0"/>
            <a:r>
              <a:rPr lang="fr-FR" sz="1400">
                <a:solidFill>
                  <a:srgbClr val="000022"/>
                </a:solidFill>
                <a:latin typeface="Tahoma" pitchFamily="34" charset="0"/>
              </a:rPr>
              <a:t>Abstract &amp;</a:t>
            </a:r>
          </a:p>
          <a:p>
            <a:pPr marL="342900" indent="-342900" eaLnBrk="0" fontAlgn="b" hangingPunct="0"/>
            <a:r>
              <a:rPr lang="fr-FR" sz="1400">
                <a:solidFill>
                  <a:srgbClr val="000022"/>
                </a:solidFill>
                <a:latin typeface="Tahoma" pitchFamily="34" charset="0"/>
              </a:rPr>
              <a:t>Poster #</a:t>
            </a:r>
            <a:endParaRPr lang="fr-FR" sz="4000">
              <a:solidFill>
                <a:srgbClr val="000022"/>
              </a:solidFill>
              <a:latin typeface="Times New Roman" pitchFamily="18" charset="0"/>
            </a:endParaRPr>
          </a:p>
        </p:txBody>
      </p:sp>
      <p:sp>
        <p:nvSpPr>
          <p:cNvPr id="2071" name="Rectangle 50"/>
          <p:cNvSpPr>
            <a:spLocks noChangeArrowheads="1"/>
          </p:cNvSpPr>
          <p:nvPr/>
        </p:nvSpPr>
        <p:spPr bwMode="auto">
          <a:xfrm>
            <a:off x="1247775" y="5959475"/>
            <a:ext cx="4557713" cy="639763"/>
          </a:xfrm>
          <a:prstGeom prst="rect">
            <a:avLst/>
          </a:prstGeom>
          <a:solidFill>
            <a:srgbClr val="FFFFFF"/>
          </a:solidFill>
          <a:ln w="9525" algn="ctr">
            <a:solidFill>
              <a:schemeClr val="bg1"/>
            </a:solidFill>
            <a:miter lim="800000"/>
            <a:headEnd/>
            <a:tailEnd/>
          </a:ln>
        </p:spPr>
        <p:txBody>
          <a:bodyPr lIns="90000" tIns="46800" rIns="90000" bIns="46800" anchor="b"/>
          <a:lstStyle/>
          <a:p>
            <a:pPr marL="342900" indent="-342900">
              <a:lnSpc>
                <a:spcPct val="140000"/>
              </a:lnSpc>
            </a:pPr>
            <a:r>
              <a:rPr lang="en-US" sz="1200">
                <a:solidFill>
                  <a:srgbClr val="000022"/>
                </a:solidFill>
                <a:latin typeface="Tahoma" pitchFamily="34" charset="0"/>
              </a:rPr>
              <a:t>Immunogenicity of Low Molecular Weight Heparins and Their Biosimilars</a:t>
            </a:r>
            <a:endParaRPr lang="fr-FR" sz="1200">
              <a:solidFill>
                <a:srgbClr val="000022"/>
              </a:solidFill>
              <a:latin typeface="Tahoma" pitchFamily="34" charset="0"/>
            </a:endParaRPr>
          </a:p>
        </p:txBody>
      </p:sp>
      <p:sp>
        <p:nvSpPr>
          <p:cNvPr id="2072" name="Rectangle 51"/>
          <p:cNvSpPr>
            <a:spLocks noChangeArrowheads="1"/>
          </p:cNvSpPr>
          <p:nvPr/>
        </p:nvSpPr>
        <p:spPr bwMode="auto">
          <a:xfrm>
            <a:off x="177800" y="5959475"/>
            <a:ext cx="1069975" cy="639763"/>
          </a:xfrm>
          <a:prstGeom prst="rect">
            <a:avLst/>
          </a:prstGeom>
          <a:solidFill>
            <a:srgbClr val="FFFFFF"/>
          </a:solidFill>
          <a:ln w="9525" algn="ctr">
            <a:solidFill>
              <a:schemeClr val="bg1"/>
            </a:solidFill>
            <a:miter lim="800000"/>
            <a:headEnd/>
            <a:tailEnd/>
          </a:ln>
        </p:spPr>
        <p:txBody>
          <a:bodyPr lIns="90000" tIns="46800" rIns="90000" bIns="46800" anchor="b"/>
          <a:lstStyle/>
          <a:p>
            <a:pPr marL="342900" indent="-342900" eaLnBrk="0" fontAlgn="b" hangingPunct="0"/>
            <a:r>
              <a:rPr lang="fr-FR" sz="1200">
                <a:solidFill>
                  <a:srgbClr val="000022"/>
                </a:solidFill>
                <a:latin typeface="Tahoma" pitchFamily="34" charset="0"/>
              </a:rPr>
              <a:t>W.P.Jeske</a:t>
            </a:r>
          </a:p>
          <a:p>
            <a:pPr marL="342900" indent="-342900" eaLnBrk="0" fontAlgn="b" hangingPunct="0"/>
            <a:r>
              <a:rPr lang="fr-FR" sz="1200">
                <a:solidFill>
                  <a:srgbClr val="000022"/>
                </a:solidFill>
                <a:latin typeface="Tahoma" pitchFamily="34" charset="0"/>
              </a:rPr>
              <a:t>J.Walenga</a:t>
            </a:r>
            <a:endParaRPr lang="fr-FR" sz="3600">
              <a:solidFill>
                <a:srgbClr val="000022"/>
              </a:solidFill>
              <a:latin typeface="Times New Roman" pitchFamily="18" charset="0"/>
            </a:endParaRPr>
          </a:p>
        </p:txBody>
      </p:sp>
      <p:sp>
        <p:nvSpPr>
          <p:cNvPr id="2073" name="Rectangle 52"/>
          <p:cNvSpPr>
            <a:spLocks noChangeArrowheads="1"/>
          </p:cNvSpPr>
          <p:nvPr/>
        </p:nvSpPr>
        <p:spPr bwMode="auto">
          <a:xfrm>
            <a:off x="203200" y="190500"/>
            <a:ext cx="8788400" cy="558800"/>
          </a:xfrm>
          <a:prstGeom prst="rect">
            <a:avLst/>
          </a:prstGeom>
          <a:noFill/>
          <a:ln w="9525">
            <a:noFill/>
            <a:miter lim="800000"/>
            <a:headEnd/>
            <a:tailEnd/>
          </a:ln>
        </p:spPr>
        <p:txBody>
          <a:bodyPr anchor="ctr"/>
          <a:lstStyle/>
          <a:p>
            <a:r>
              <a:rPr lang="ru-RU" sz="2400">
                <a:solidFill>
                  <a:srgbClr val="FFFF00"/>
                </a:solidFill>
                <a:latin typeface="Tahoma" pitchFamily="34" charset="0"/>
              </a:rPr>
              <a:t>Индукция синтеза ГИТ-антител</a:t>
            </a:r>
            <a:endParaRPr lang="fr-FR" sz="2200">
              <a:solidFill>
                <a:srgbClr val="FFFF00"/>
              </a:solidFill>
              <a:latin typeface="Tahoma" pitchFamily="34" charset="0"/>
            </a:endParaRPr>
          </a:p>
        </p:txBody>
      </p:sp>
      <p:sp>
        <p:nvSpPr>
          <p:cNvPr id="2074" name="Rectangle 54"/>
          <p:cNvSpPr>
            <a:spLocks noChangeArrowheads="1"/>
          </p:cNvSpPr>
          <p:nvPr/>
        </p:nvSpPr>
        <p:spPr bwMode="auto">
          <a:xfrm>
            <a:off x="7742238" y="227013"/>
            <a:ext cx="352425" cy="169862"/>
          </a:xfrm>
          <a:prstGeom prst="rect">
            <a:avLst/>
          </a:prstGeom>
          <a:solidFill>
            <a:srgbClr val="808080"/>
          </a:solidFill>
          <a:ln w="9525">
            <a:solidFill>
              <a:schemeClr val="bg2"/>
            </a:solidFill>
            <a:miter lim="800000"/>
            <a:headEnd type="none" w="sm" len="sm"/>
            <a:tailEnd type="none" w="sm" len="sm"/>
          </a:ln>
        </p:spPr>
        <p:txBody>
          <a:bodyPr anchor="ctr">
            <a:spAutoFit/>
          </a:bodyPr>
          <a:lstStyle/>
          <a:p>
            <a:endParaRPr lang="ru-RU" sz="2400">
              <a:solidFill>
                <a:srgbClr val="FFFFFF"/>
              </a:solidFill>
              <a:latin typeface="Tahoma" pitchFamily="34" charset="0"/>
            </a:endParaRPr>
          </a:p>
        </p:txBody>
      </p:sp>
      <p:sp>
        <p:nvSpPr>
          <p:cNvPr id="2075" name="Rectangle 55"/>
          <p:cNvSpPr>
            <a:spLocks noChangeArrowheads="1"/>
          </p:cNvSpPr>
          <p:nvPr/>
        </p:nvSpPr>
        <p:spPr bwMode="auto">
          <a:xfrm>
            <a:off x="7734300" y="534988"/>
            <a:ext cx="352425" cy="190500"/>
          </a:xfrm>
          <a:prstGeom prst="rect">
            <a:avLst/>
          </a:prstGeom>
          <a:solidFill>
            <a:schemeClr val="tx2"/>
          </a:solidFill>
          <a:ln w="9525">
            <a:solidFill>
              <a:schemeClr val="bg2"/>
            </a:solidFill>
            <a:miter lim="800000"/>
            <a:headEnd type="none" w="sm" len="sm"/>
            <a:tailEnd type="none" w="sm" len="sm"/>
          </a:ln>
        </p:spPr>
        <p:txBody>
          <a:bodyPr anchor="ctr">
            <a:spAutoFit/>
          </a:bodyPr>
          <a:lstStyle/>
          <a:p>
            <a:endParaRPr lang="ru-RU" sz="2400">
              <a:solidFill>
                <a:srgbClr val="FFFFFF"/>
              </a:solidFill>
              <a:latin typeface="Tahoma" pitchFamily="34" charset="0"/>
            </a:endParaRPr>
          </a:p>
        </p:txBody>
      </p:sp>
      <p:sp>
        <p:nvSpPr>
          <p:cNvPr id="2076" name="AutoShape 56"/>
          <p:cNvSpPr>
            <a:spLocks noChangeArrowheads="1"/>
          </p:cNvSpPr>
          <p:nvPr/>
        </p:nvSpPr>
        <p:spPr bwMode="auto">
          <a:xfrm>
            <a:off x="8205788" y="215900"/>
            <a:ext cx="214312" cy="212725"/>
          </a:xfrm>
          <a:prstGeom prst="chevron">
            <a:avLst>
              <a:gd name="adj" fmla="val 25187"/>
            </a:avLst>
          </a:prstGeom>
          <a:solidFill>
            <a:srgbClr val="808080"/>
          </a:solidFill>
          <a:ln w="9525">
            <a:solidFill>
              <a:schemeClr val="bg2"/>
            </a:solidFill>
            <a:miter lim="800000"/>
            <a:headEnd type="none" w="sm" len="sm"/>
            <a:tailEnd type="none" w="sm" len="sm"/>
          </a:ln>
        </p:spPr>
        <p:txBody>
          <a:bodyPr wrap="none" anchor="ctr">
            <a:spAutoFit/>
          </a:bodyPr>
          <a:lstStyle/>
          <a:p>
            <a:endParaRPr lang="ru-RU" sz="2400">
              <a:solidFill>
                <a:srgbClr val="FFFFFF"/>
              </a:solidFill>
              <a:latin typeface="Tahoma" pitchFamily="34" charset="0"/>
            </a:endParaRPr>
          </a:p>
        </p:txBody>
      </p:sp>
      <p:sp>
        <p:nvSpPr>
          <p:cNvPr id="2077" name="AutoShape 57"/>
          <p:cNvSpPr>
            <a:spLocks noChangeArrowheads="1"/>
          </p:cNvSpPr>
          <p:nvPr/>
        </p:nvSpPr>
        <p:spPr bwMode="auto">
          <a:xfrm>
            <a:off x="8420100" y="215900"/>
            <a:ext cx="214313" cy="212725"/>
          </a:xfrm>
          <a:prstGeom prst="chevron">
            <a:avLst>
              <a:gd name="adj" fmla="val 25187"/>
            </a:avLst>
          </a:prstGeom>
          <a:solidFill>
            <a:srgbClr val="808080"/>
          </a:solidFill>
          <a:ln w="9525">
            <a:solidFill>
              <a:schemeClr val="bg2"/>
            </a:solidFill>
            <a:miter lim="800000"/>
            <a:headEnd type="none" w="sm" len="sm"/>
            <a:tailEnd type="none" w="sm" len="sm"/>
          </a:ln>
        </p:spPr>
        <p:txBody>
          <a:bodyPr wrap="none" anchor="ctr">
            <a:spAutoFit/>
          </a:bodyPr>
          <a:lstStyle/>
          <a:p>
            <a:endParaRPr lang="ru-RU" sz="2400">
              <a:solidFill>
                <a:srgbClr val="FFFFFF"/>
              </a:solidFill>
              <a:latin typeface="Tahoma" pitchFamily="34" charset="0"/>
            </a:endParaRPr>
          </a:p>
        </p:txBody>
      </p:sp>
      <p:sp>
        <p:nvSpPr>
          <p:cNvPr id="2078" name="AutoShape 58"/>
          <p:cNvSpPr>
            <a:spLocks noChangeArrowheads="1"/>
          </p:cNvSpPr>
          <p:nvPr/>
        </p:nvSpPr>
        <p:spPr bwMode="auto">
          <a:xfrm>
            <a:off x="8634413" y="215900"/>
            <a:ext cx="214312" cy="212725"/>
          </a:xfrm>
          <a:prstGeom prst="chevron">
            <a:avLst>
              <a:gd name="adj" fmla="val 25187"/>
            </a:avLst>
          </a:prstGeom>
          <a:solidFill>
            <a:srgbClr val="808080"/>
          </a:solidFill>
          <a:ln w="9525">
            <a:solidFill>
              <a:schemeClr val="bg2"/>
            </a:solidFill>
            <a:miter lim="800000"/>
            <a:headEnd type="none" w="sm" len="sm"/>
            <a:tailEnd type="none" w="sm" len="sm"/>
          </a:ln>
        </p:spPr>
        <p:txBody>
          <a:bodyPr wrap="none" anchor="ctr">
            <a:spAutoFit/>
          </a:bodyPr>
          <a:lstStyle/>
          <a:p>
            <a:endParaRPr lang="ru-RU" sz="2400">
              <a:solidFill>
                <a:srgbClr val="FFFFFF"/>
              </a:solidFill>
              <a:latin typeface="Tahoma" pitchFamily="34" charset="0"/>
            </a:endParaRPr>
          </a:p>
        </p:txBody>
      </p:sp>
      <p:sp>
        <p:nvSpPr>
          <p:cNvPr id="2079" name="AutoShape 59"/>
          <p:cNvSpPr>
            <a:spLocks noChangeArrowheads="1"/>
          </p:cNvSpPr>
          <p:nvPr/>
        </p:nvSpPr>
        <p:spPr bwMode="auto">
          <a:xfrm>
            <a:off x="8840788" y="215900"/>
            <a:ext cx="214312" cy="212725"/>
          </a:xfrm>
          <a:prstGeom prst="chevron">
            <a:avLst>
              <a:gd name="adj" fmla="val 25187"/>
            </a:avLst>
          </a:prstGeom>
          <a:solidFill>
            <a:srgbClr val="808080"/>
          </a:solidFill>
          <a:ln w="9525">
            <a:solidFill>
              <a:schemeClr val="bg2"/>
            </a:solidFill>
            <a:miter lim="800000"/>
            <a:headEnd type="none" w="sm" len="sm"/>
            <a:tailEnd type="none" w="sm" len="sm"/>
          </a:ln>
        </p:spPr>
        <p:txBody>
          <a:bodyPr wrap="none" anchor="ctr">
            <a:spAutoFit/>
          </a:bodyPr>
          <a:lstStyle/>
          <a:p>
            <a:endParaRPr lang="ru-RU" sz="2400">
              <a:solidFill>
                <a:srgbClr val="FFFFFF"/>
              </a:solidFill>
              <a:latin typeface="Tahoma" pitchFamily="34" charset="0"/>
            </a:endParaRPr>
          </a:p>
        </p:txBody>
      </p:sp>
      <p:sp>
        <p:nvSpPr>
          <p:cNvPr id="2080" name="AutoShape 60"/>
          <p:cNvSpPr>
            <a:spLocks noChangeArrowheads="1"/>
          </p:cNvSpPr>
          <p:nvPr/>
        </p:nvSpPr>
        <p:spPr bwMode="auto">
          <a:xfrm>
            <a:off x="8180388" y="523875"/>
            <a:ext cx="214312" cy="212725"/>
          </a:xfrm>
          <a:prstGeom prst="chevron">
            <a:avLst>
              <a:gd name="adj" fmla="val 25187"/>
            </a:avLst>
          </a:prstGeom>
          <a:solidFill>
            <a:srgbClr val="808080"/>
          </a:solidFill>
          <a:ln w="9525">
            <a:solidFill>
              <a:schemeClr val="bg2"/>
            </a:solidFill>
            <a:miter lim="800000"/>
            <a:headEnd type="none" w="sm" len="sm"/>
            <a:tailEnd type="none" w="sm" len="sm"/>
          </a:ln>
        </p:spPr>
        <p:txBody>
          <a:bodyPr wrap="none" anchor="ctr">
            <a:spAutoFit/>
          </a:bodyPr>
          <a:lstStyle/>
          <a:p>
            <a:endParaRPr lang="ru-RU" sz="2400">
              <a:solidFill>
                <a:srgbClr val="FFFFFF"/>
              </a:solidFill>
              <a:latin typeface="Tahoma" pitchFamily="34" charset="0"/>
            </a:endParaRPr>
          </a:p>
        </p:txBody>
      </p:sp>
      <p:sp>
        <p:nvSpPr>
          <p:cNvPr id="2081" name="AutoShape 61"/>
          <p:cNvSpPr>
            <a:spLocks noChangeArrowheads="1"/>
          </p:cNvSpPr>
          <p:nvPr/>
        </p:nvSpPr>
        <p:spPr bwMode="auto">
          <a:xfrm>
            <a:off x="8394700" y="523875"/>
            <a:ext cx="214313" cy="212725"/>
          </a:xfrm>
          <a:prstGeom prst="chevron">
            <a:avLst>
              <a:gd name="adj" fmla="val 25187"/>
            </a:avLst>
          </a:prstGeom>
          <a:solidFill>
            <a:srgbClr val="808080"/>
          </a:solidFill>
          <a:ln w="9525">
            <a:solidFill>
              <a:schemeClr val="bg2"/>
            </a:solidFill>
            <a:miter lim="800000"/>
            <a:headEnd type="none" w="sm" len="sm"/>
            <a:tailEnd type="none" w="sm" len="sm"/>
          </a:ln>
        </p:spPr>
        <p:txBody>
          <a:bodyPr wrap="none" anchor="ctr">
            <a:spAutoFit/>
          </a:bodyPr>
          <a:lstStyle/>
          <a:p>
            <a:endParaRPr lang="ru-RU" sz="2400">
              <a:solidFill>
                <a:srgbClr val="FFFFFF"/>
              </a:solidFill>
              <a:latin typeface="Tahoma" pitchFamily="34" charset="0"/>
            </a:endParaRPr>
          </a:p>
        </p:txBody>
      </p:sp>
      <p:sp>
        <p:nvSpPr>
          <p:cNvPr id="2082" name="AutoShape 62"/>
          <p:cNvSpPr>
            <a:spLocks noChangeArrowheads="1"/>
          </p:cNvSpPr>
          <p:nvPr/>
        </p:nvSpPr>
        <p:spPr bwMode="auto">
          <a:xfrm>
            <a:off x="8596313" y="525463"/>
            <a:ext cx="214312" cy="212725"/>
          </a:xfrm>
          <a:prstGeom prst="chevron">
            <a:avLst>
              <a:gd name="adj" fmla="val 25187"/>
            </a:avLst>
          </a:prstGeom>
          <a:solidFill>
            <a:schemeClr val="tx2"/>
          </a:solidFill>
          <a:ln w="9525">
            <a:solidFill>
              <a:schemeClr val="bg2"/>
            </a:solidFill>
            <a:miter lim="800000"/>
            <a:headEnd type="none" w="sm" len="sm"/>
            <a:tailEnd type="none" w="sm" len="sm"/>
          </a:ln>
        </p:spPr>
        <p:txBody>
          <a:bodyPr wrap="none" anchor="ctr">
            <a:spAutoFit/>
          </a:bodyPr>
          <a:lstStyle/>
          <a:p>
            <a:endParaRPr lang="ru-RU" sz="2400">
              <a:solidFill>
                <a:srgbClr val="FFFFFF"/>
              </a:solidFill>
              <a:latin typeface="Tahoma" pitchFamily="34" charset="0"/>
            </a:endParaRPr>
          </a:p>
        </p:txBody>
      </p:sp>
      <p:sp>
        <p:nvSpPr>
          <p:cNvPr id="2083" name="AutoShape 63"/>
          <p:cNvSpPr>
            <a:spLocks noChangeArrowheads="1"/>
          </p:cNvSpPr>
          <p:nvPr/>
        </p:nvSpPr>
        <p:spPr bwMode="auto">
          <a:xfrm>
            <a:off x="8797925" y="527050"/>
            <a:ext cx="214313" cy="212725"/>
          </a:xfrm>
          <a:prstGeom prst="chevron">
            <a:avLst>
              <a:gd name="adj" fmla="val 25187"/>
            </a:avLst>
          </a:prstGeom>
          <a:solidFill>
            <a:srgbClr val="808080"/>
          </a:solidFill>
          <a:ln w="9525">
            <a:solidFill>
              <a:schemeClr val="bg2"/>
            </a:solidFill>
            <a:miter lim="800000"/>
            <a:headEnd type="none" w="sm" len="sm"/>
            <a:tailEnd type="none" w="sm" len="sm"/>
          </a:ln>
        </p:spPr>
        <p:txBody>
          <a:bodyPr wrap="none" anchor="ctr">
            <a:spAutoFit/>
          </a:bodyPr>
          <a:lstStyle/>
          <a:p>
            <a:endParaRPr lang="ru-RU" sz="2400">
              <a:solidFill>
                <a:srgbClr val="FFFFFF"/>
              </a:solidFill>
              <a:latin typeface="Tahoma" pitchFamily="34" charset="0"/>
            </a:endParaRPr>
          </a:p>
        </p:txBody>
      </p:sp>
      <p:grpSp>
        <p:nvGrpSpPr>
          <p:cNvPr id="2084" name="Group 64"/>
          <p:cNvGrpSpPr>
            <a:grpSpLocks/>
          </p:cNvGrpSpPr>
          <p:nvPr/>
        </p:nvGrpSpPr>
        <p:grpSpPr bwMode="auto">
          <a:xfrm>
            <a:off x="14446250" y="2965450"/>
            <a:ext cx="5232400" cy="3162300"/>
            <a:chOff x="9100" y="1868"/>
            <a:chExt cx="3296" cy="1992"/>
          </a:xfrm>
        </p:grpSpPr>
        <p:sp>
          <p:nvSpPr>
            <p:cNvPr id="2092" name="Rectangle 65"/>
            <p:cNvSpPr>
              <a:spLocks noChangeArrowheads="1"/>
            </p:cNvSpPr>
            <p:nvPr/>
          </p:nvSpPr>
          <p:spPr bwMode="auto">
            <a:xfrm>
              <a:off x="9100" y="1868"/>
              <a:ext cx="3296" cy="1992"/>
            </a:xfrm>
            <a:prstGeom prst="rect">
              <a:avLst/>
            </a:prstGeom>
            <a:solidFill>
              <a:srgbClr val="FFFFFF"/>
            </a:solidFill>
            <a:ln w="57150" cmpd="thinThick">
              <a:noFill/>
              <a:miter lim="800000"/>
              <a:headEnd/>
              <a:tailEnd/>
            </a:ln>
          </p:spPr>
          <p:txBody>
            <a:bodyPr lIns="156672" tIns="78337" rIns="156672" bIns="78337" anchor="ctr">
              <a:spAutoFit/>
            </a:bodyPr>
            <a:lstStyle/>
            <a:p>
              <a:endParaRPr lang="ru-RU" sz="2400">
                <a:solidFill>
                  <a:srgbClr val="FFFFFF"/>
                </a:solidFill>
                <a:latin typeface="Tahoma" pitchFamily="34" charset="0"/>
              </a:endParaRPr>
            </a:p>
          </p:txBody>
        </p:sp>
        <p:sp>
          <p:nvSpPr>
            <p:cNvPr id="2093" name="Rectangle 66"/>
            <p:cNvSpPr>
              <a:spLocks noChangeArrowheads="1"/>
            </p:cNvSpPr>
            <p:nvPr/>
          </p:nvSpPr>
          <p:spPr bwMode="auto">
            <a:xfrm>
              <a:off x="9229" y="3459"/>
              <a:ext cx="3052" cy="322"/>
            </a:xfrm>
            <a:prstGeom prst="rect">
              <a:avLst/>
            </a:prstGeom>
            <a:noFill/>
            <a:ln w="34925">
              <a:solidFill>
                <a:srgbClr val="008080"/>
              </a:solidFill>
              <a:miter lim="800000"/>
              <a:headEnd/>
              <a:tailEnd/>
            </a:ln>
          </p:spPr>
          <p:txBody>
            <a:bodyPr anchor="ctr"/>
            <a:lstStyle/>
            <a:p>
              <a:pPr algn="ctr"/>
              <a:r>
                <a:rPr lang="en-US" sz="300" i="1">
                  <a:solidFill>
                    <a:srgbClr val="FFFF00"/>
                  </a:solidFill>
                  <a:latin typeface="Tahoma" pitchFamily="34" charset="0"/>
                </a:rPr>
                <a:t>In Vitro</a:t>
              </a:r>
              <a:r>
                <a:rPr lang="en-US" sz="300">
                  <a:solidFill>
                    <a:srgbClr val="FFFF00"/>
                  </a:solidFill>
                  <a:latin typeface="Tahoma" pitchFamily="34" charset="0"/>
                </a:rPr>
                <a:t> Cross-Reactivity of Branded LMWHs (</a:t>
              </a:r>
              <a:r>
                <a:rPr lang="en-US" sz="300">
                  <a:solidFill>
                    <a:srgbClr val="FF3399"/>
                  </a:solidFill>
                  <a:latin typeface="Tahoma" pitchFamily="34" charset="0"/>
                </a:rPr>
                <a:t>1 </a:t>
              </a:r>
              <a:r>
                <a:rPr lang="en-US" sz="300">
                  <a:solidFill>
                    <a:srgbClr val="FF3399"/>
                  </a:solidFill>
                  <a:latin typeface="Tahoma" pitchFamily="34" charset="0"/>
                  <a:sym typeface="Symbol" pitchFamily="18" charset="2"/>
                </a:rPr>
                <a:t></a:t>
              </a:r>
              <a:r>
                <a:rPr lang="en-US" sz="300">
                  <a:solidFill>
                    <a:srgbClr val="FF3399"/>
                  </a:solidFill>
                  <a:latin typeface="Tahoma" pitchFamily="34" charset="0"/>
                </a:rPr>
                <a:t>g/mL</a:t>
              </a:r>
              <a:r>
                <a:rPr lang="en-US" sz="300">
                  <a:solidFill>
                    <a:srgbClr val="FFFF00"/>
                  </a:solidFill>
                  <a:latin typeface="Tahoma" pitchFamily="34" charset="0"/>
                </a:rPr>
                <a:t>) with </a:t>
              </a:r>
              <a:br>
                <a:rPr lang="en-US" sz="300">
                  <a:solidFill>
                    <a:srgbClr val="FFFF00"/>
                  </a:solidFill>
                  <a:latin typeface="Tahoma" pitchFamily="34" charset="0"/>
                </a:rPr>
              </a:br>
              <a:r>
                <a:rPr lang="en-US" sz="300">
                  <a:solidFill>
                    <a:srgbClr val="FFFF00"/>
                  </a:solidFill>
                  <a:latin typeface="Tahoma" pitchFamily="34" charset="0"/>
                </a:rPr>
                <a:t>HIT Antibodies in the Platelet Aggregation Assay</a:t>
              </a:r>
            </a:p>
          </p:txBody>
        </p:sp>
        <p:graphicFrame>
          <p:nvGraphicFramePr>
            <p:cNvPr id="2051" name="Object 3"/>
            <p:cNvGraphicFramePr>
              <a:graphicFrameLocks noChangeAspect="1"/>
            </p:cNvGraphicFramePr>
            <p:nvPr/>
          </p:nvGraphicFramePr>
          <p:xfrm>
            <a:off x="9287" y="2034"/>
            <a:ext cx="2697" cy="1419"/>
          </p:xfrm>
          <a:graphic>
            <a:graphicData uri="http://schemas.openxmlformats.org/presentationml/2006/ole">
              <p:oleObj spid="_x0000_s2051" name="SPW 9.0 Graph" r:id="rId12" imgW="5550408" imgH="4182466" progId="">
                <p:embed/>
              </p:oleObj>
            </a:graphicData>
          </a:graphic>
        </p:graphicFrame>
        <p:sp>
          <p:nvSpPr>
            <p:cNvPr id="2094" name="Text Box 68"/>
            <p:cNvSpPr txBox="1">
              <a:spLocks noChangeArrowheads="1"/>
            </p:cNvSpPr>
            <p:nvPr/>
          </p:nvSpPr>
          <p:spPr bwMode="auto">
            <a:xfrm>
              <a:off x="9709" y="1894"/>
              <a:ext cx="1459" cy="408"/>
            </a:xfrm>
            <a:prstGeom prst="rect">
              <a:avLst/>
            </a:prstGeom>
            <a:solidFill>
              <a:srgbClr val="EAEDB1"/>
            </a:solidFill>
            <a:ln w="9525">
              <a:solidFill>
                <a:schemeClr val="tx1"/>
              </a:solidFill>
              <a:miter lim="800000"/>
              <a:headEnd/>
              <a:tailEnd/>
            </a:ln>
          </p:spPr>
          <p:txBody>
            <a:bodyPr>
              <a:spAutoFit/>
            </a:bodyPr>
            <a:lstStyle/>
            <a:p>
              <a:pPr marL="342900" indent="-342900">
                <a:buFontTx/>
                <a:buAutoNum type="arabicPeriod"/>
              </a:pPr>
              <a:r>
                <a:rPr lang="en-US" sz="900">
                  <a:solidFill>
                    <a:srgbClr val="FFFFFF"/>
                  </a:solidFill>
                  <a:latin typeface="Tahoma" pitchFamily="34" charset="0"/>
                </a:rPr>
                <a:t>Saline	         5. Reviparin</a:t>
              </a:r>
            </a:p>
            <a:p>
              <a:pPr marL="342900" indent="-342900">
                <a:buFontTx/>
                <a:buAutoNum type="arabicPeriod"/>
              </a:pPr>
              <a:r>
                <a:rPr lang="en-US" sz="900">
                  <a:solidFill>
                    <a:srgbClr val="FFFFFF"/>
                  </a:solidFill>
                  <a:latin typeface="Tahoma" pitchFamily="34" charset="0"/>
                </a:rPr>
                <a:t>Dalteparin	         6. Parnaparin</a:t>
              </a:r>
            </a:p>
            <a:p>
              <a:pPr marL="342900" indent="-342900">
                <a:buFontTx/>
                <a:buAutoNum type="arabicPeriod"/>
              </a:pPr>
              <a:r>
                <a:rPr lang="en-US" sz="900">
                  <a:solidFill>
                    <a:srgbClr val="FFFFFF"/>
                  </a:solidFill>
                  <a:latin typeface="Tahoma" pitchFamily="34" charset="0"/>
                </a:rPr>
                <a:t>Enoxaparin         7. Tinzaparin</a:t>
              </a:r>
            </a:p>
            <a:p>
              <a:pPr marL="342900" indent="-342900">
                <a:buFontTx/>
                <a:buAutoNum type="arabicPeriod"/>
              </a:pPr>
              <a:r>
                <a:rPr lang="en-US" sz="900">
                  <a:solidFill>
                    <a:srgbClr val="FFFFFF"/>
                  </a:solidFill>
                  <a:latin typeface="Tahoma" pitchFamily="34" charset="0"/>
                </a:rPr>
                <a:t>Nadroparin	         8. Heparin</a:t>
              </a:r>
            </a:p>
          </p:txBody>
        </p:sp>
      </p:grpSp>
      <p:pic>
        <p:nvPicPr>
          <p:cNvPr id="2085" name="Picture 69"/>
          <p:cNvPicPr>
            <a:picLocks noChangeAspect="1" noChangeArrowheads="1"/>
          </p:cNvPicPr>
          <p:nvPr/>
        </p:nvPicPr>
        <p:blipFill>
          <a:blip r:embed="rId13" cstate="print"/>
          <a:srcRect/>
          <a:stretch>
            <a:fillRect/>
          </a:stretch>
        </p:blipFill>
        <p:spPr bwMode="auto">
          <a:xfrm>
            <a:off x="88900" y="1422400"/>
            <a:ext cx="4552950" cy="2755900"/>
          </a:xfrm>
          <a:prstGeom prst="rect">
            <a:avLst/>
          </a:prstGeom>
          <a:noFill/>
          <a:ln w="57150" cmpd="thinThick">
            <a:noFill/>
            <a:miter lim="800000"/>
            <a:headEnd/>
            <a:tailEnd/>
          </a:ln>
        </p:spPr>
      </p:pic>
      <p:grpSp>
        <p:nvGrpSpPr>
          <p:cNvPr id="2086" name="Group 70"/>
          <p:cNvGrpSpPr>
            <a:grpSpLocks/>
          </p:cNvGrpSpPr>
          <p:nvPr/>
        </p:nvGrpSpPr>
        <p:grpSpPr bwMode="auto">
          <a:xfrm>
            <a:off x="14446250" y="6361113"/>
            <a:ext cx="5232400" cy="3248025"/>
            <a:chOff x="8805" y="3983"/>
            <a:chExt cx="3406" cy="2046"/>
          </a:xfrm>
        </p:grpSpPr>
        <p:sp>
          <p:nvSpPr>
            <p:cNvPr id="2089" name="Rectangle 71"/>
            <p:cNvSpPr>
              <a:spLocks noChangeArrowheads="1"/>
            </p:cNvSpPr>
            <p:nvPr/>
          </p:nvSpPr>
          <p:spPr bwMode="auto">
            <a:xfrm>
              <a:off x="8805" y="3983"/>
              <a:ext cx="3406" cy="2046"/>
            </a:xfrm>
            <a:prstGeom prst="rect">
              <a:avLst/>
            </a:prstGeom>
            <a:solidFill>
              <a:srgbClr val="FFFFFF"/>
            </a:solidFill>
            <a:ln w="57150" cmpd="thinThick">
              <a:noFill/>
              <a:miter lim="800000"/>
              <a:headEnd/>
              <a:tailEnd/>
            </a:ln>
          </p:spPr>
          <p:txBody>
            <a:bodyPr lIns="156672" tIns="78337" rIns="156672" bIns="78337" anchor="ctr">
              <a:spAutoFit/>
            </a:bodyPr>
            <a:lstStyle/>
            <a:p>
              <a:endParaRPr lang="ru-RU" sz="2400">
                <a:solidFill>
                  <a:srgbClr val="FFFFFF"/>
                </a:solidFill>
                <a:latin typeface="Tahoma" pitchFamily="34" charset="0"/>
              </a:endParaRPr>
            </a:p>
          </p:txBody>
        </p:sp>
        <p:sp>
          <p:nvSpPr>
            <p:cNvPr id="2090" name="Rectangle 72"/>
            <p:cNvSpPr>
              <a:spLocks noChangeArrowheads="1"/>
            </p:cNvSpPr>
            <p:nvPr/>
          </p:nvSpPr>
          <p:spPr bwMode="auto">
            <a:xfrm>
              <a:off x="8976" y="5576"/>
              <a:ext cx="3100" cy="359"/>
            </a:xfrm>
            <a:prstGeom prst="rect">
              <a:avLst/>
            </a:prstGeom>
            <a:noFill/>
            <a:ln w="34925">
              <a:solidFill>
                <a:srgbClr val="008080"/>
              </a:solidFill>
              <a:miter lim="800000"/>
              <a:headEnd/>
              <a:tailEnd/>
            </a:ln>
          </p:spPr>
          <p:txBody>
            <a:bodyPr anchor="ctr"/>
            <a:lstStyle/>
            <a:p>
              <a:pPr algn="ctr"/>
              <a:r>
                <a:rPr lang="en-US" sz="300" i="1">
                  <a:solidFill>
                    <a:srgbClr val="FFFF00"/>
                  </a:solidFill>
                  <a:latin typeface="Tahoma" pitchFamily="34" charset="0"/>
                </a:rPr>
                <a:t>In Vitro</a:t>
              </a:r>
              <a:r>
                <a:rPr lang="en-US" sz="300">
                  <a:solidFill>
                    <a:srgbClr val="FFFF00"/>
                  </a:solidFill>
                  <a:latin typeface="Tahoma" pitchFamily="34" charset="0"/>
                </a:rPr>
                <a:t> Cross-Reactivity of Biosimilar Versions of Enoxaparin and Dalteparin (</a:t>
              </a:r>
              <a:r>
                <a:rPr lang="en-US" sz="300">
                  <a:solidFill>
                    <a:srgbClr val="FF3399"/>
                  </a:solidFill>
                  <a:latin typeface="Tahoma" pitchFamily="34" charset="0"/>
                </a:rPr>
                <a:t>1</a:t>
              </a:r>
              <a:r>
                <a:rPr lang="en-US" sz="300">
                  <a:solidFill>
                    <a:srgbClr val="FFFF00"/>
                  </a:solidFill>
                  <a:latin typeface="Tahoma" pitchFamily="34" charset="0"/>
                </a:rPr>
                <a:t> </a:t>
              </a:r>
              <a:r>
                <a:rPr lang="en-US" sz="300">
                  <a:solidFill>
                    <a:srgbClr val="FF3399"/>
                  </a:solidFill>
                  <a:latin typeface="Tahoma" pitchFamily="34" charset="0"/>
                  <a:sym typeface="Symbol" pitchFamily="18" charset="2"/>
                </a:rPr>
                <a:t></a:t>
              </a:r>
              <a:r>
                <a:rPr lang="en-US" sz="300">
                  <a:solidFill>
                    <a:srgbClr val="FF3399"/>
                  </a:solidFill>
                  <a:latin typeface="Tahoma" pitchFamily="34" charset="0"/>
                </a:rPr>
                <a:t>g/mL</a:t>
              </a:r>
              <a:r>
                <a:rPr lang="en-US" sz="300">
                  <a:solidFill>
                    <a:srgbClr val="FFFF00"/>
                  </a:solidFill>
                  <a:latin typeface="Tahoma" pitchFamily="34" charset="0"/>
                </a:rPr>
                <a:t>) with HIT Antibodies in the </a:t>
              </a:r>
              <a:br>
                <a:rPr lang="en-US" sz="300">
                  <a:solidFill>
                    <a:srgbClr val="FFFF00"/>
                  </a:solidFill>
                  <a:latin typeface="Tahoma" pitchFamily="34" charset="0"/>
                </a:rPr>
              </a:br>
              <a:r>
                <a:rPr lang="en-US" sz="300">
                  <a:solidFill>
                    <a:srgbClr val="FFFF00"/>
                  </a:solidFill>
                  <a:latin typeface="Tahoma" pitchFamily="34" charset="0"/>
                </a:rPr>
                <a:t>Platelet Aggregation Assay</a:t>
              </a:r>
            </a:p>
          </p:txBody>
        </p:sp>
        <p:graphicFrame>
          <p:nvGraphicFramePr>
            <p:cNvPr id="2050" name="Object 2"/>
            <p:cNvGraphicFramePr>
              <a:graphicFrameLocks noChangeAspect="1"/>
            </p:cNvGraphicFramePr>
            <p:nvPr/>
          </p:nvGraphicFramePr>
          <p:xfrm>
            <a:off x="8852" y="4047"/>
            <a:ext cx="3110" cy="1485"/>
          </p:xfrm>
          <a:graphic>
            <a:graphicData uri="http://schemas.openxmlformats.org/presentationml/2006/ole">
              <p:oleObj spid="_x0000_s2050" name="SPW 9.0 Graph" r:id="rId14" imgW="5550408" imgH="4182466" progId="">
                <p:embed/>
              </p:oleObj>
            </a:graphicData>
          </a:graphic>
        </p:graphicFrame>
        <p:sp>
          <p:nvSpPr>
            <p:cNvPr id="2091" name="Text Box 74"/>
            <p:cNvSpPr txBox="1">
              <a:spLocks noChangeArrowheads="1"/>
            </p:cNvSpPr>
            <p:nvPr/>
          </p:nvSpPr>
          <p:spPr bwMode="auto">
            <a:xfrm>
              <a:off x="9315" y="4019"/>
              <a:ext cx="1216" cy="408"/>
            </a:xfrm>
            <a:prstGeom prst="rect">
              <a:avLst/>
            </a:prstGeom>
            <a:solidFill>
              <a:srgbClr val="EAEDB1"/>
            </a:solidFill>
            <a:ln w="9525">
              <a:solidFill>
                <a:schemeClr val="tx1"/>
              </a:solidFill>
              <a:miter lim="800000"/>
              <a:headEnd/>
              <a:tailEnd/>
            </a:ln>
          </p:spPr>
          <p:txBody>
            <a:bodyPr>
              <a:spAutoFit/>
            </a:bodyPr>
            <a:lstStyle/>
            <a:p>
              <a:pPr marL="231775" indent="-231775">
                <a:buFontTx/>
                <a:buAutoNum type="arabicPeriod"/>
              </a:pPr>
              <a:r>
                <a:rPr lang="en-US" sz="900">
                  <a:solidFill>
                    <a:srgbClr val="FFFFFF"/>
                  </a:solidFill>
                  <a:latin typeface="Tahoma" pitchFamily="34" charset="0"/>
                </a:rPr>
                <a:t>Saline	5. Dilutol</a:t>
              </a:r>
            </a:p>
            <a:p>
              <a:pPr marL="231775" indent="-231775">
                <a:buFontTx/>
                <a:buAutoNum type="arabicPeriod"/>
              </a:pPr>
              <a:r>
                <a:rPr lang="en-US" sz="900">
                  <a:solidFill>
                    <a:srgbClr val="FFFFFF"/>
                  </a:solidFill>
                  <a:latin typeface="Tahoma" pitchFamily="34" charset="0"/>
                </a:rPr>
                <a:t>Clenox	6. Lupenox</a:t>
              </a:r>
            </a:p>
            <a:p>
              <a:pPr marL="231775" indent="-231775">
                <a:buFontTx/>
                <a:buAutoNum type="arabicPeriod"/>
              </a:pPr>
              <a:r>
                <a:rPr lang="en-US" sz="900">
                  <a:solidFill>
                    <a:srgbClr val="FFFFFF"/>
                  </a:solidFill>
                  <a:latin typeface="Tahoma" pitchFamily="34" charset="0"/>
                </a:rPr>
                <a:t>Cutenox	7. Daltehep</a:t>
              </a:r>
            </a:p>
            <a:p>
              <a:pPr marL="231775" indent="-231775">
                <a:buFontTx/>
                <a:buAutoNum type="arabicPeriod"/>
              </a:pPr>
              <a:r>
                <a:rPr lang="en-US" sz="900">
                  <a:solidFill>
                    <a:srgbClr val="FFFFFF"/>
                  </a:solidFill>
                  <a:latin typeface="Tahoma" pitchFamily="34" charset="0"/>
                </a:rPr>
                <a:t>Dripanina	</a:t>
              </a:r>
            </a:p>
          </p:txBody>
        </p:sp>
      </p:grpSp>
      <p:pic>
        <p:nvPicPr>
          <p:cNvPr id="2087" name="Picture 75"/>
          <p:cNvPicPr>
            <a:picLocks noChangeAspect="1" noChangeArrowheads="1"/>
          </p:cNvPicPr>
          <p:nvPr/>
        </p:nvPicPr>
        <p:blipFill>
          <a:blip r:embed="rId15" cstate="print"/>
          <a:srcRect/>
          <a:stretch>
            <a:fillRect/>
          </a:stretch>
        </p:blipFill>
        <p:spPr bwMode="auto">
          <a:xfrm>
            <a:off x="4703763" y="1430338"/>
            <a:ext cx="4440237" cy="2760662"/>
          </a:xfrm>
          <a:prstGeom prst="rect">
            <a:avLst/>
          </a:prstGeom>
          <a:noFill/>
          <a:ln w="57150" cmpd="thinThick">
            <a:noFill/>
            <a:miter lim="800000"/>
            <a:headEnd/>
            <a:tailEnd/>
          </a:ln>
        </p:spPr>
      </p:pic>
      <p:sp>
        <p:nvSpPr>
          <p:cNvPr id="2088" name="Rectangle 76"/>
          <p:cNvSpPr>
            <a:spLocks noChangeArrowheads="1"/>
          </p:cNvSpPr>
          <p:nvPr/>
        </p:nvSpPr>
        <p:spPr bwMode="auto">
          <a:xfrm>
            <a:off x="292100" y="4452938"/>
            <a:ext cx="8686800" cy="309562"/>
          </a:xfrm>
          <a:prstGeom prst="rect">
            <a:avLst/>
          </a:prstGeom>
          <a:noFill/>
          <a:ln w="9525" algn="ctr">
            <a:noFill/>
            <a:miter lim="800000"/>
            <a:headEnd/>
            <a:tailEnd/>
          </a:ln>
        </p:spPr>
        <p:txBody>
          <a:bodyPr lIns="90000" tIns="46800" rIns="90000" bIns="46800">
            <a:spAutoFit/>
          </a:bodyPr>
          <a:lstStyle/>
          <a:p>
            <a:endParaRPr lang="en-US" sz="1400">
              <a:solidFill>
                <a:srgbClr val="FFFFFF"/>
              </a:solidFill>
              <a:latin typeface="Tahoma"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body" idx="1"/>
          </p:nvPr>
        </p:nvSpPr>
        <p:spPr>
          <a:xfrm>
            <a:off x="250825" y="1700213"/>
            <a:ext cx="8686800" cy="4635500"/>
          </a:xfrm>
        </p:spPr>
        <p:txBody>
          <a:bodyPr/>
          <a:lstStyle/>
          <a:p>
            <a:pPr marL="185738" indent="-185738" eaLnBrk="1">
              <a:lnSpc>
                <a:spcPct val="120000"/>
              </a:lnSpc>
              <a:spcBef>
                <a:spcPts val="1400"/>
              </a:spcBef>
              <a:buClr>
                <a:srgbClr val="1F1A16"/>
              </a:buClr>
              <a:buFontTx/>
              <a:buChar char="•"/>
            </a:pPr>
            <a:r>
              <a:rPr lang="ru-RU" smtClean="0">
                <a:latin typeface="Microsoft Sans Serif" pitchFamily="34" charset="0"/>
                <a:cs typeface="Microsoft Sans Serif" pitchFamily="34" charset="0"/>
                <a:sym typeface="Microsoft Sans Serif" pitchFamily="34" charset="0"/>
              </a:rPr>
              <a:t>Одобрен корейским регулятором</a:t>
            </a:r>
            <a:endParaRPr lang="de-DE" smtClean="0">
              <a:latin typeface="Microsoft Sans Serif" pitchFamily="34" charset="0"/>
              <a:cs typeface="Microsoft Sans Serif" pitchFamily="34" charset="0"/>
              <a:sym typeface="Microsoft Sans Serif" pitchFamily="34" charset="0"/>
            </a:endParaRPr>
          </a:p>
          <a:p>
            <a:pPr marL="185738" indent="-185738" eaLnBrk="1">
              <a:lnSpc>
                <a:spcPct val="120000"/>
              </a:lnSpc>
              <a:spcBef>
                <a:spcPts val="1400"/>
              </a:spcBef>
              <a:buClr>
                <a:srgbClr val="1F1A16"/>
              </a:buClr>
              <a:buFontTx/>
              <a:buChar char="•"/>
            </a:pPr>
            <a:r>
              <a:rPr lang="ru-RU" smtClean="0">
                <a:latin typeface="Microsoft Sans Serif" pitchFamily="34" charset="0"/>
                <a:cs typeface="Microsoft Sans Serif" pitchFamily="34" charset="0"/>
                <a:sym typeface="Microsoft Sans Serif" pitchFamily="34" charset="0"/>
              </a:rPr>
              <a:t>Выход на рынок Кореи</a:t>
            </a:r>
            <a:r>
              <a:rPr lang="de-DE" smtClean="0">
                <a:latin typeface="Microsoft Sans Serif" pitchFamily="34" charset="0"/>
                <a:cs typeface="Microsoft Sans Serif" pitchFamily="34" charset="0"/>
                <a:sym typeface="Microsoft Sans Serif" pitchFamily="34" charset="0"/>
              </a:rPr>
              <a:t>: </a:t>
            </a:r>
            <a:r>
              <a:rPr lang="ru-RU" smtClean="0">
                <a:latin typeface="Microsoft Sans Serif" pitchFamily="34" charset="0"/>
                <a:cs typeface="Microsoft Sans Serif" pitchFamily="34" charset="0"/>
                <a:sym typeface="Microsoft Sans Serif" pitchFamily="34" charset="0"/>
              </a:rPr>
              <a:t>ноябрь</a:t>
            </a:r>
            <a:r>
              <a:rPr lang="de-DE" smtClean="0">
                <a:latin typeface="Microsoft Sans Serif" pitchFamily="34" charset="0"/>
                <a:cs typeface="Microsoft Sans Serif" pitchFamily="34" charset="0"/>
                <a:sym typeface="Microsoft Sans Serif" pitchFamily="34" charset="0"/>
              </a:rPr>
              <a:t> 2012 </a:t>
            </a:r>
          </a:p>
          <a:p>
            <a:pPr marL="185738" indent="-185738" eaLnBrk="1">
              <a:lnSpc>
                <a:spcPct val="120000"/>
              </a:lnSpc>
              <a:spcBef>
                <a:spcPts val="1400"/>
              </a:spcBef>
              <a:buClr>
                <a:srgbClr val="1F1A16"/>
              </a:buClr>
              <a:buFontTx/>
              <a:buChar char="•"/>
            </a:pPr>
            <a:r>
              <a:rPr lang="de-DE" smtClean="0">
                <a:latin typeface="Microsoft Sans Serif" pitchFamily="34" charset="0"/>
                <a:cs typeface="Microsoft Sans Serif" pitchFamily="34" charset="0"/>
                <a:sym typeface="Microsoft Sans Serif" pitchFamily="34" charset="0"/>
              </a:rPr>
              <a:t>EMA </a:t>
            </a:r>
            <a:r>
              <a:rPr lang="ru-RU" smtClean="0">
                <a:latin typeface="Microsoft Sans Serif" pitchFamily="34" charset="0"/>
                <a:cs typeface="Microsoft Sans Serif" pitchFamily="34" charset="0"/>
                <a:sym typeface="Microsoft Sans Serif" pitchFamily="34" charset="0"/>
              </a:rPr>
              <a:t>одобрение</a:t>
            </a:r>
            <a:r>
              <a:rPr lang="de-DE" smtClean="0">
                <a:latin typeface="Microsoft Sans Serif" pitchFamily="34" charset="0"/>
                <a:cs typeface="Microsoft Sans Serif" pitchFamily="34" charset="0"/>
                <a:sym typeface="Microsoft Sans Serif" pitchFamily="34" charset="0"/>
              </a:rPr>
              <a:t>: </a:t>
            </a:r>
            <a:r>
              <a:rPr lang="ru-RU" smtClean="0">
                <a:latin typeface="Microsoft Sans Serif" pitchFamily="34" charset="0"/>
                <a:cs typeface="Microsoft Sans Serif" pitchFamily="34" charset="0"/>
                <a:sym typeface="Microsoft Sans Serif" pitchFamily="34" charset="0"/>
              </a:rPr>
              <a:t>сентябрь</a:t>
            </a:r>
            <a:r>
              <a:rPr lang="de-DE" smtClean="0">
                <a:latin typeface="Microsoft Sans Serif" pitchFamily="34" charset="0"/>
                <a:cs typeface="Microsoft Sans Serif" pitchFamily="34" charset="0"/>
                <a:sym typeface="Microsoft Sans Serif" pitchFamily="34" charset="0"/>
              </a:rPr>
              <a:t> 2013 </a:t>
            </a:r>
          </a:p>
          <a:p>
            <a:pPr marL="695325" lvl="1" indent="-238125" eaLnBrk="1">
              <a:lnSpc>
                <a:spcPct val="120000"/>
              </a:lnSpc>
              <a:spcBef>
                <a:spcPts val="400"/>
              </a:spcBef>
              <a:buClr>
                <a:srgbClr val="1F1A16"/>
              </a:buClr>
              <a:buFontTx/>
              <a:buChar char="–"/>
            </a:pPr>
            <a:r>
              <a:rPr lang="de-DE" sz="2000" smtClean="0">
                <a:latin typeface="Microsoft Sans Serif" pitchFamily="34" charset="0"/>
                <a:ea typeface="MS PGothic" pitchFamily="34" charset="-128"/>
                <a:sym typeface="Microsoft Sans Serif" pitchFamily="34" charset="0"/>
              </a:rPr>
              <a:t>Remsima, Flammegis by Celltrion/Egis</a:t>
            </a:r>
          </a:p>
          <a:p>
            <a:pPr marL="695325" lvl="1" indent="-238125" eaLnBrk="1">
              <a:lnSpc>
                <a:spcPct val="120000"/>
              </a:lnSpc>
              <a:spcBef>
                <a:spcPts val="400"/>
              </a:spcBef>
              <a:buClr>
                <a:srgbClr val="1F1A16"/>
              </a:buClr>
              <a:buFontTx/>
              <a:buChar char="–"/>
            </a:pPr>
            <a:r>
              <a:rPr lang="de-DE" sz="2000" smtClean="0">
                <a:latin typeface="Microsoft Sans Serif" pitchFamily="34" charset="0"/>
                <a:ea typeface="MS PGothic" pitchFamily="34" charset="-128"/>
                <a:sym typeface="Microsoft Sans Serif" pitchFamily="34" charset="0"/>
              </a:rPr>
              <a:t>Inflectra by Hospira </a:t>
            </a:r>
          </a:p>
          <a:p>
            <a:pPr marL="185738" indent="-185738" eaLnBrk="1">
              <a:lnSpc>
                <a:spcPct val="120000"/>
              </a:lnSpc>
              <a:spcBef>
                <a:spcPts val="1400"/>
              </a:spcBef>
              <a:buClr>
                <a:srgbClr val="1F1A16"/>
              </a:buClr>
              <a:buFontTx/>
              <a:buChar char="•"/>
            </a:pPr>
            <a:r>
              <a:rPr lang="ru-RU" smtClean="0">
                <a:latin typeface="Microsoft Sans Serif" pitchFamily="34" charset="0"/>
                <a:cs typeface="Microsoft Sans Serif" pitchFamily="34" charset="0"/>
                <a:sym typeface="Microsoft Sans Serif" pitchFamily="34" charset="0"/>
              </a:rPr>
              <a:t>Каковы доказательства аналогичности на сегодняшний день?</a:t>
            </a:r>
            <a:endParaRPr lang="de-DE" smtClean="0"/>
          </a:p>
        </p:txBody>
      </p:sp>
      <p:sp>
        <p:nvSpPr>
          <p:cNvPr id="124931" name="AutoShape 2"/>
          <p:cNvSpPr>
            <a:spLocks/>
          </p:cNvSpPr>
          <p:nvPr/>
        </p:nvSpPr>
        <p:spPr bwMode="auto">
          <a:xfrm>
            <a:off x="0" y="39688"/>
            <a:ext cx="9144000" cy="1031875"/>
          </a:xfrm>
          <a:custGeom>
            <a:avLst/>
            <a:gdLst>
              <a:gd name="T0" fmla="*/ 1935480147 w 21600"/>
              <a:gd name="T1" fmla="*/ 24647382 h 21600"/>
              <a:gd name="T2" fmla="*/ 1935480147 w 21600"/>
              <a:gd name="T3" fmla="*/ 24647382 h 21600"/>
              <a:gd name="T4" fmla="*/ 1935480147 w 21600"/>
              <a:gd name="T5" fmla="*/ 24647382 h 21600"/>
              <a:gd name="T6" fmla="*/ 1935480147 w 21600"/>
              <a:gd name="T7" fmla="*/ 24647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45719" tIns="45719" rIns="45719" bIns="45719"/>
          <a:lstStyle/>
          <a:p>
            <a:pPr algn="ctr" defTabSz="457200" hangingPunct="0"/>
            <a:r>
              <a:rPr lang="de-DE" sz="3200" b="1">
                <a:solidFill>
                  <a:srgbClr val="318DCB"/>
                </a:solidFill>
                <a:latin typeface="Microsoft Sans Serif" pitchFamily="34" charset="0"/>
                <a:cs typeface="Microsoft Sans Serif" pitchFamily="34" charset="0"/>
                <a:sym typeface="Microsoft Sans Serif" pitchFamily="34" charset="0"/>
              </a:rPr>
              <a:t>CT-P13-</a:t>
            </a:r>
          </a:p>
          <a:p>
            <a:pPr algn="ctr" defTabSz="457200" hangingPunct="0"/>
            <a:r>
              <a:rPr lang="de-DE" sz="3200" b="1">
                <a:solidFill>
                  <a:srgbClr val="318DCB"/>
                </a:solidFill>
                <a:latin typeface="Microsoft Sans Serif" pitchFamily="34" charset="0"/>
                <a:cs typeface="Microsoft Sans Serif" pitchFamily="34" charset="0"/>
                <a:sym typeface="Microsoft Sans Serif" pitchFamily="34" charset="0"/>
              </a:rPr>
              <a:t>Remsima, Inflectra, Flammegis</a:t>
            </a:r>
            <a:endParaRPr lang="de-DE">
              <a:solidFill>
                <a:srgbClr val="000000"/>
              </a:solidFill>
              <a:cs typeface="Microsoft Sans Serif" pitchFamily="34" charset="0"/>
              <a:sym typeface="Arial" pitchFamily="34" charset="0"/>
            </a:endParaRPr>
          </a:p>
        </p:txBody>
      </p:sp>
      <p:sp>
        <p:nvSpPr>
          <p:cNvPr id="124932" name="Line 3"/>
          <p:cNvSpPr>
            <a:spLocks noChangeShapeType="1"/>
          </p:cNvSpPr>
          <p:nvPr/>
        </p:nvSpPr>
        <p:spPr bwMode="auto">
          <a:xfrm>
            <a:off x="0" y="1216025"/>
            <a:ext cx="9144000" cy="7938"/>
          </a:xfrm>
          <a:prstGeom prst="line">
            <a:avLst/>
          </a:prstGeom>
          <a:noFill/>
          <a:ln w="57150">
            <a:solidFill>
              <a:srgbClr val="A6A6A6"/>
            </a:solidFill>
            <a:round/>
            <a:headEnd/>
            <a:tailEnd/>
          </a:ln>
        </p:spPr>
        <p:txBody>
          <a:bodyPr lIns="45719" tIns="45719" rIns="45719" bIns="45719"/>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3">
                                            <p:txEl>
                                              <p:pRg st="5" end="5"/>
                                            </p:txEl>
                                          </p:spTgt>
                                        </p:tgtEl>
                                        <p:attrNameLst>
                                          <p:attrName>style.visibility</p:attrName>
                                        </p:attrNameLst>
                                      </p:cBhvr>
                                      <p:to>
                                        <p:strVal val="visible"/>
                                      </p:to>
                                    </p:set>
                                    <p:animEffect transition="in" filter="fade">
                                      <p:cBhvr>
                                        <p:cTn id="7" dur="500"/>
                                        <p:tgtEl>
                                          <p:spTgt spid="184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
          <p:cNvSpPr>
            <a:spLocks noGrp="1" noChangeArrowheads="1"/>
          </p:cNvSpPr>
          <p:nvPr>
            <p:ph type="title"/>
          </p:nvPr>
        </p:nvSpPr>
        <p:spPr>
          <a:xfrm>
            <a:off x="457200" y="31750"/>
            <a:ext cx="8229600" cy="777875"/>
          </a:xfrm>
        </p:spPr>
        <p:txBody>
          <a:bodyPr lIns="0" tIns="0" rIns="0" bIns="0"/>
          <a:lstStyle/>
          <a:p>
            <a:pPr algn="ctr" eaLnBrk="1"/>
            <a:r>
              <a:rPr lang="de-DE" sz="2800" smtClean="0">
                <a:solidFill>
                  <a:srgbClr val="098ED1"/>
                </a:solidFill>
                <a:latin typeface="Microsoft Sans Serif" pitchFamily="34" charset="0"/>
                <a:cs typeface="Microsoft Sans Serif" pitchFamily="34" charset="0"/>
                <a:sym typeface="Microsoft Sans Serif" pitchFamily="34" charset="0"/>
              </a:rPr>
              <a:t>PLANET-RA/AS</a:t>
            </a:r>
            <a:endParaRPr lang="de-DE" smtClean="0"/>
          </a:p>
        </p:txBody>
      </p:sp>
      <p:sp>
        <p:nvSpPr>
          <p:cNvPr id="125955" name="Rectangle 2"/>
          <p:cNvSpPr>
            <a:spLocks noGrp="1" noChangeArrowheads="1"/>
          </p:cNvSpPr>
          <p:nvPr>
            <p:ph type="body" idx="1"/>
          </p:nvPr>
        </p:nvSpPr>
        <p:spPr>
          <a:xfrm>
            <a:off x="279400" y="1036638"/>
            <a:ext cx="7970838" cy="701675"/>
          </a:xfrm>
        </p:spPr>
        <p:txBody>
          <a:bodyPr lIns="0" tIns="0" rIns="0" bIns="0"/>
          <a:lstStyle/>
          <a:p>
            <a:pPr marL="0" indent="0" defTabSz="868363" eaLnBrk="1">
              <a:spcBef>
                <a:spcPts val="300"/>
              </a:spcBef>
              <a:buClr>
                <a:srgbClr val="0C0C00"/>
              </a:buClr>
              <a:buFont typeface="Calibri" pitchFamily="34" charset="0"/>
              <a:buNone/>
            </a:pPr>
            <a:r>
              <a:rPr lang="de-DE" sz="2100" smtClean="0">
                <a:solidFill>
                  <a:srgbClr val="191919"/>
                </a:solidFill>
                <a:latin typeface="Microsoft Sans Serif" pitchFamily="34" charset="0"/>
                <a:cs typeface="Microsoft Sans Serif" pitchFamily="34" charset="0"/>
                <a:sym typeface="Arial" pitchFamily="34" charset="0"/>
              </a:rPr>
              <a:t> </a:t>
            </a:r>
            <a:r>
              <a:rPr lang="de-DE" sz="1500" smtClean="0">
                <a:solidFill>
                  <a:srgbClr val="191919"/>
                </a:solidFill>
                <a:latin typeface="Microsoft Sans Serif" pitchFamily="34" charset="0"/>
                <a:cs typeface="Microsoft Sans Serif" pitchFamily="34" charset="0"/>
                <a:sym typeface="Calibri" pitchFamily="34" charset="0"/>
              </a:rPr>
              <a:t>Study population:</a:t>
            </a:r>
            <a:endParaRPr lang="de-DE" sz="1500" smtClean="0">
              <a:solidFill>
                <a:srgbClr val="85408C"/>
              </a:solidFill>
              <a:latin typeface="Microsoft Sans Serif" pitchFamily="34" charset="0"/>
              <a:cs typeface="Microsoft Sans Serif" pitchFamily="34" charset="0"/>
              <a:sym typeface="Calibri" pitchFamily="34" charset="0"/>
            </a:endParaRPr>
          </a:p>
          <a:p>
            <a:pPr marL="650875" lvl="1" indent="-217488" defTabSz="868363" eaLnBrk="1">
              <a:spcBef>
                <a:spcPts val="300"/>
              </a:spcBef>
              <a:buClr>
                <a:srgbClr val="0C0C00"/>
              </a:buClr>
              <a:buFont typeface="Calibri" pitchFamily="34" charset="0"/>
              <a:buChar char="–"/>
            </a:pPr>
            <a:r>
              <a:rPr lang="de-DE" sz="1500" smtClean="0">
                <a:latin typeface="Microsoft Sans Serif" pitchFamily="34" charset="0"/>
                <a:ea typeface="MS PGothic" pitchFamily="34" charset="-128"/>
                <a:cs typeface="Microsoft Sans Serif" pitchFamily="34" charset="0"/>
                <a:sym typeface="Calibri" pitchFamily="34" charset="0"/>
              </a:rPr>
              <a:t>Active RA or AS</a:t>
            </a:r>
            <a:endParaRPr lang="de-DE" smtClean="0">
              <a:latin typeface="Microsoft Sans Serif" pitchFamily="34" charset="0"/>
              <a:ea typeface="Helvetica" pitchFamily="34" charset="0"/>
              <a:cs typeface="Microsoft Sans Serif" pitchFamily="34" charset="0"/>
            </a:endParaRPr>
          </a:p>
        </p:txBody>
      </p:sp>
      <p:grpSp>
        <p:nvGrpSpPr>
          <p:cNvPr id="125956" name="Group 3"/>
          <p:cNvGrpSpPr>
            <a:grpSpLocks/>
          </p:cNvGrpSpPr>
          <p:nvPr/>
        </p:nvGrpSpPr>
        <p:grpSpPr bwMode="auto">
          <a:xfrm>
            <a:off x="315913" y="1963738"/>
            <a:ext cx="8688387" cy="3730625"/>
            <a:chOff x="-1" y="0"/>
            <a:chExt cx="8689216" cy="3730589"/>
          </a:xfrm>
        </p:grpSpPr>
        <p:grpSp>
          <p:nvGrpSpPr>
            <p:cNvPr id="125958" name="Group 4"/>
            <p:cNvGrpSpPr>
              <a:grpSpLocks/>
            </p:cNvGrpSpPr>
            <p:nvPr/>
          </p:nvGrpSpPr>
          <p:grpSpPr bwMode="auto">
            <a:xfrm>
              <a:off x="3215253" y="0"/>
              <a:ext cx="1995676" cy="475161"/>
              <a:chOff x="-1" y="0"/>
              <a:chExt cx="1995676" cy="475161"/>
            </a:xfrm>
          </p:grpSpPr>
          <p:sp>
            <p:nvSpPr>
              <p:cNvPr id="125990" name="AutoShape 5"/>
              <p:cNvSpPr>
                <a:spLocks/>
              </p:cNvSpPr>
              <p:nvPr/>
            </p:nvSpPr>
            <p:spPr bwMode="auto">
              <a:xfrm>
                <a:off x="-261" y="0"/>
                <a:ext cx="1995678" cy="474657"/>
              </a:xfrm>
              <a:prstGeom prst="roundRect">
                <a:avLst>
                  <a:gd name="adj" fmla="val 16667"/>
                </a:avLst>
              </a:prstGeom>
              <a:solidFill>
                <a:srgbClr val="B3C38B"/>
              </a:solidFill>
              <a:ln w="9525">
                <a:noFill/>
                <a:round/>
                <a:headEnd/>
                <a:tailEnd/>
              </a:ln>
            </p:spPr>
            <p:txBody>
              <a:bodyPr lIns="0" tIns="0" rIns="0" bIns="0"/>
              <a:lstStyle/>
              <a:p>
                <a:pPr algn="ctr" hangingPunct="0"/>
                <a:endParaRPr lang="de-DE" sz="1400">
                  <a:solidFill>
                    <a:srgbClr val="000000"/>
                  </a:solidFill>
                  <a:latin typeface="Microsoft Sans Serif" pitchFamily="34" charset="0"/>
                  <a:cs typeface="Microsoft Sans Serif" pitchFamily="34" charset="0"/>
                  <a:sym typeface="Calibri" pitchFamily="34" charset="0"/>
                </a:endParaRPr>
              </a:p>
            </p:txBody>
          </p:sp>
          <p:sp>
            <p:nvSpPr>
              <p:cNvPr id="125991" name="AutoShape 6"/>
              <p:cNvSpPr>
                <a:spLocks/>
              </p:cNvSpPr>
              <p:nvPr/>
            </p:nvSpPr>
            <p:spPr bwMode="auto">
              <a:xfrm>
                <a:off x="23554" y="23812"/>
                <a:ext cx="1948047" cy="382584"/>
              </a:xfrm>
              <a:custGeom>
                <a:avLst/>
                <a:gdLst>
                  <a:gd name="T0" fmla="*/ 87844555 w 21600"/>
                  <a:gd name="T1" fmla="*/ 3388206 h 21600"/>
                  <a:gd name="T2" fmla="*/ 87844555 w 21600"/>
                  <a:gd name="T3" fmla="*/ 3388206 h 21600"/>
                  <a:gd name="T4" fmla="*/ 87844555 w 21600"/>
                  <a:gd name="T5" fmla="*/ 3388206 h 21600"/>
                  <a:gd name="T6" fmla="*/ 87844555 w 21600"/>
                  <a:gd name="T7" fmla="*/ 338820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45719" tIns="45719" rIns="45719" bIns="45719"/>
              <a:lstStyle/>
              <a:p>
                <a:pPr algn="ctr" hangingPunct="0"/>
                <a:r>
                  <a:rPr lang="de-DE" sz="1400">
                    <a:solidFill>
                      <a:srgbClr val="000000"/>
                    </a:solidFill>
                    <a:latin typeface="Microsoft Sans Serif" pitchFamily="34" charset="0"/>
                    <a:cs typeface="Microsoft Sans Serif" pitchFamily="34" charset="0"/>
                    <a:sym typeface="Calibri" pitchFamily="34" charset="0"/>
                  </a:rPr>
                  <a:t>Randomization</a:t>
                </a:r>
                <a:endParaRPr lang="de-DE">
                  <a:solidFill>
                    <a:srgbClr val="000000"/>
                  </a:solidFill>
                  <a:latin typeface="Microsoft Sans Serif" pitchFamily="34" charset="0"/>
                  <a:cs typeface="Microsoft Sans Serif" pitchFamily="34" charset="0"/>
                  <a:sym typeface="Arial" pitchFamily="34" charset="0"/>
                </a:endParaRPr>
              </a:p>
            </p:txBody>
          </p:sp>
        </p:grpSp>
        <p:grpSp>
          <p:nvGrpSpPr>
            <p:cNvPr id="125959" name="Group 7"/>
            <p:cNvGrpSpPr>
              <a:grpSpLocks/>
            </p:cNvGrpSpPr>
            <p:nvPr/>
          </p:nvGrpSpPr>
          <p:grpSpPr bwMode="auto">
            <a:xfrm>
              <a:off x="-1" y="950321"/>
              <a:ext cx="4026198" cy="491000"/>
              <a:chOff x="-1" y="0"/>
              <a:chExt cx="4026198" cy="491000"/>
            </a:xfrm>
          </p:grpSpPr>
          <p:sp>
            <p:nvSpPr>
              <p:cNvPr id="125988" name="AutoShape 8"/>
              <p:cNvSpPr>
                <a:spLocks/>
              </p:cNvSpPr>
              <p:nvPr/>
            </p:nvSpPr>
            <p:spPr bwMode="auto">
              <a:xfrm>
                <a:off x="-1" y="582"/>
                <a:ext cx="4026284" cy="490533"/>
              </a:xfrm>
              <a:prstGeom prst="roundRect">
                <a:avLst>
                  <a:gd name="adj" fmla="val 16667"/>
                </a:avLst>
              </a:prstGeom>
              <a:solidFill>
                <a:srgbClr val="B3C38B"/>
              </a:solidFill>
              <a:ln w="9525">
                <a:noFill/>
                <a:round/>
                <a:headEnd/>
                <a:tailEnd/>
              </a:ln>
            </p:spPr>
            <p:txBody>
              <a:bodyPr lIns="0" tIns="0" rIns="0" bIns="0"/>
              <a:lstStyle/>
              <a:p>
                <a:pPr algn="ctr" hangingPunct="0"/>
                <a:endParaRPr lang="de-DE" sz="1400">
                  <a:solidFill>
                    <a:srgbClr val="000000"/>
                  </a:solidFill>
                  <a:latin typeface="Microsoft Sans Serif" pitchFamily="34" charset="0"/>
                  <a:cs typeface="Microsoft Sans Serif" pitchFamily="34" charset="0"/>
                  <a:sym typeface="Calibri" pitchFamily="34" charset="0"/>
                </a:endParaRPr>
              </a:p>
            </p:txBody>
          </p:sp>
          <p:sp>
            <p:nvSpPr>
              <p:cNvPr id="125989" name="AutoShape 9"/>
              <p:cNvSpPr>
                <a:spLocks/>
              </p:cNvSpPr>
              <p:nvPr/>
            </p:nvSpPr>
            <p:spPr bwMode="auto">
              <a:xfrm>
                <a:off x="23813" y="24395"/>
                <a:ext cx="3978654" cy="395283"/>
              </a:xfrm>
              <a:custGeom>
                <a:avLst/>
                <a:gdLst>
                  <a:gd name="T0" fmla="*/ 366427914 w 21600"/>
                  <a:gd name="T1" fmla="*/ 3616876 h 21600"/>
                  <a:gd name="T2" fmla="*/ 366427914 w 21600"/>
                  <a:gd name="T3" fmla="*/ 3616876 h 21600"/>
                  <a:gd name="T4" fmla="*/ 366427914 w 21600"/>
                  <a:gd name="T5" fmla="*/ 3616876 h 21600"/>
                  <a:gd name="T6" fmla="*/ 366427914 w 21600"/>
                  <a:gd name="T7" fmla="*/ 361687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9525">
                <a:noFill/>
                <a:miter lim="800000"/>
                <a:headEnd/>
                <a:tailEnd/>
              </a:ln>
            </p:spPr>
            <p:txBody>
              <a:bodyPr lIns="45719" tIns="45719" rIns="45719" bIns="45719"/>
              <a:lstStyle/>
              <a:p>
                <a:pPr algn="ctr" hangingPunct="0"/>
                <a:r>
                  <a:rPr lang="de-DE" sz="1400">
                    <a:solidFill>
                      <a:srgbClr val="000000"/>
                    </a:solidFill>
                    <a:latin typeface="Microsoft Sans Serif" pitchFamily="34" charset="0"/>
                    <a:cs typeface="Microsoft Sans Serif" pitchFamily="34" charset="0"/>
                    <a:sym typeface="Calibri" pitchFamily="34" charset="0"/>
                  </a:rPr>
                  <a:t>CT-P13 (3 or 5 mg/kg IV), N=302 / 125</a:t>
                </a:r>
                <a:endParaRPr lang="de-DE">
                  <a:solidFill>
                    <a:srgbClr val="000000"/>
                  </a:solidFill>
                  <a:latin typeface="Microsoft Sans Serif" pitchFamily="34" charset="0"/>
                  <a:cs typeface="Microsoft Sans Serif" pitchFamily="34" charset="0"/>
                  <a:sym typeface="Arial" pitchFamily="34" charset="0"/>
                </a:endParaRPr>
              </a:p>
            </p:txBody>
          </p:sp>
        </p:grpSp>
        <p:grpSp>
          <p:nvGrpSpPr>
            <p:cNvPr id="125960" name="Group 10"/>
            <p:cNvGrpSpPr>
              <a:grpSpLocks/>
            </p:cNvGrpSpPr>
            <p:nvPr/>
          </p:nvGrpSpPr>
          <p:grpSpPr bwMode="auto">
            <a:xfrm>
              <a:off x="4330186" y="950321"/>
              <a:ext cx="4359029" cy="1057233"/>
              <a:chOff x="0" y="0"/>
              <a:chExt cx="4359028" cy="1057233"/>
            </a:xfrm>
          </p:grpSpPr>
          <p:sp>
            <p:nvSpPr>
              <p:cNvPr id="125986" name="AutoShape 11"/>
              <p:cNvSpPr>
                <a:spLocks/>
              </p:cNvSpPr>
              <p:nvPr/>
            </p:nvSpPr>
            <p:spPr bwMode="auto">
              <a:xfrm>
                <a:off x="-662" y="582"/>
                <a:ext cx="4359690" cy="531808"/>
              </a:xfrm>
              <a:prstGeom prst="roundRect">
                <a:avLst>
                  <a:gd name="adj" fmla="val 16667"/>
                </a:avLst>
              </a:prstGeom>
              <a:solidFill>
                <a:srgbClr val="B3C38B"/>
              </a:solidFill>
              <a:ln w="9525">
                <a:noFill/>
                <a:round/>
                <a:headEnd/>
                <a:tailEnd/>
              </a:ln>
            </p:spPr>
            <p:txBody>
              <a:bodyPr lIns="0" tIns="0" rIns="0" bIns="0"/>
              <a:lstStyle/>
              <a:p>
                <a:pPr algn="ctr" hangingPunct="0"/>
                <a:endParaRPr lang="de-DE" sz="1400">
                  <a:solidFill>
                    <a:srgbClr val="000000"/>
                  </a:solidFill>
                  <a:latin typeface="Microsoft Sans Serif" pitchFamily="34" charset="0"/>
                  <a:cs typeface="Microsoft Sans Serif" pitchFamily="34" charset="0"/>
                  <a:sym typeface="Calibri" pitchFamily="34" charset="0"/>
                </a:endParaRPr>
              </a:p>
            </p:txBody>
          </p:sp>
          <p:sp>
            <p:nvSpPr>
              <p:cNvPr id="125987" name="AutoShape 12"/>
              <p:cNvSpPr>
                <a:spLocks/>
              </p:cNvSpPr>
              <p:nvPr/>
            </p:nvSpPr>
            <p:spPr bwMode="auto">
              <a:xfrm>
                <a:off x="24740" y="25982"/>
                <a:ext cx="4308885" cy="1031865"/>
              </a:xfrm>
              <a:custGeom>
                <a:avLst/>
                <a:gdLst>
                  <a:gd name="T0" fmla="*/ 429779804 w 21600"/>
                  <a:gd name="T1" fmla="*/ 24646905 h 21600"/>
                  <a:gd name="T2" fmla="*/ 429779804 w 21600"/>
                  <a:gd name="T3" fmla="*/ 24646905 h 21600"/>
                  <a:gd name="T4" fmla="*/ 429779804 w 21600"/>
                  <a:gd name="T5" fmla="*/ 24646905 h 21600"/>
                  <a:gd name="T6" fmla="*/ 429779804 w 21600"/>
                  <a:gd name="T7" fmla="*/ 246469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9525">
                <a:noFill/>
                <a:miter lim="800000"/>
                <a:headEnd/>
                <a:tailEnd/>
              </a:ln>
            </p:spPr>
            <p:txBody>
              <a:bodyPr lIns="45719" tIns="45719" rIns="45719" bIns="45719"/>
              <a:lstStyle/>
              <a:p>
                <a:pPr algn="ctr" hangingPunct="0"/>
                <a:r>
                  <a:rPr lang="de-DE" sz="1400">
                    <a:solidFill>
                      <a:srgbClr val="000000"/>
                    </a:solidFill>
                    <a:latin typeface="Microsoft Sans Serif" pitchFamily="34" charset="0"/>
                    <a:cs typeface="Microsoft Sans Serif" pitchFamily="34" charset="0"/>
                    <a:sym typeface="Calibri" pitchFamily="34" charset="0"/>
                  </a:rPr>
                  <a:t>Reference drug (3 or 5 mg/kg IV), N=302 / 125</a:t>
                </a:r>
              </a:p>
            </p:txBody>
          </p:sp>
        </p:grpSp>
        <p:sp>
          <p:nvSpPr>
            <p:cNvPr id="125961" name="AutoShape 13"/>
            <p:cNvSpPr>
              <a:spLocks/>
            </p:cNvSpPr>
            <p:nvPr/>
          </p:nvSpPr>
          <p:spPr bwMode="auto">
            <a:xfrm>
              <a:off x="36514" y="1836719"/>
              <a:ext cx="3734156" cy="1893870"/>
            </a:xfrm>
            <a:prstGeom prst="roundRect">
              <a:avLst>
                <a:gd name="adj" fmla="val 19347"/>
              </a:avLst>
            </a:prstGeom>
            <a:solidFill>
              <a:srgbClr val="B3C38B"/>
            </a:solidFill>
            <a:ln w="9525">
              <a:noFill/>
              <a:round/>
              <a:headEnd/>
              <a:tailEnd/>
            </a:ln>
          </p:spPr>
          <p:txBody>
            <a:bodyPr lIns="0" tIns="0" rIns="0" bIns="0" anchor="b"/>
            <a:lstStyle/>
            <a:p>
              <a:pPr algn="ctr" hangingPunct="0"/>
              <a:endParaRPr lang="de-DE" sz="1400">
                <a:solidFill>
                  <a:srgbClr val="000000"/>
                </a:solidFill>
                <a:latin typeface="Microsoft Sans Serif" pitchFamily="34" charset="0"/>
                <a:cs typeface="Microsoft Sans Serif" pitchFamily="34" charset="0"/>
                <a:sym typeface="Calibri" pitchFamily="34" charset="0"/>
              </a:endParaRPr>
            </a:p>
          </p:txBody>
        </p:sp>
        <p:sp>
          <p:nvSpPr>
            <p:cNvPr id="125962" name="AutoShape 14"/>
            <p:cNvSpPr>
              <a:spLocks/>
            </p:cNvSpPr>
            <p:nvPr/>
          </p:nvSpPr>
          <p:spPr bwMode="auto">
            <a:xfrm>
              <a:off x="4561321" y="1836719"/>
              <a:ext cx="3735744" cy="1893870"/>
            </a:xfrm>
            <a:prstGeom prst="roundRect">
              <a:avLst>
                <a:gd name="adj" fmla="val 18662"/>
              </a:avLst>
            </a:prstGeom>
            <a:solidFill>
              <a:srgbClr val="B3C38B"/>
            </a:solidFill>
            <a:ln w="9525">
              <a:noFill/>
              <a:round/>
              <a:headEnd/>
              <a:tailEnd/>
            </a:ln>
          </p:spPr>
          <p:txBody>
            <a:bodyPr lIns="0" tIns="0" rIns="0" bIns="0" anchor="b"/>
            <a:lstStyle/>
            <a:p>
              <a:pPr algn="ctr" hangingPunct="0"/>
              <a:endParaRPr lang="de-DE" sz="1400">
                <a:solidFill>
                  <a:srgbClr val="000000"/>
                </a:solidFill>
                <a:latin typeface="Microsoft Sans Serif" pitchFamily="34" charset="0"/>
                <a:cs typeface="Microsoft Sans Serif" pitchFamily="34" charset="0"/>
                <a:sym typeface="Calibri" pitchFamily="34" charset="0"/>
              </a:endParaRPr>
            </a:p>
          </p:txBody>
        </p:sp>
        <p:grpSp>
          <p:nvGrpSpPr>
            <p:cNvPr id="125963" name="Group 15"/>
            <p:cNvGrpSpPr>
              <a:grpSpLocks/>
            </p:cNvGrpSpPr>
            <p:nvPr/>
          </p:nvGrpSpPr>
          <p:grpSpPr bwMode="auto">
            <a:xfrm>
              <a:off x="5454448" y="2013493"/>
              <a:ext cx="2037251" cy="457343"/>
              <a:chOff x="-1" y="0"/>
              <a:chExt cx="2037252" cy="457342"/>
            </a:xfrm>
          </p:grpSpPr>
          <p:sp>
            <p:nvSpPr>
              <p:cNvPr id="125984" name="AutoShape 16"/>
              <p:cNvSpPr>
                <a:spLocks/>
              </p:cNvSpPr>
              <p:nvPr/>
            </p:nvSpPr>
            <p:spPr bwMode="auto">
              <a:xfrm>
                <a:off x="720" y="-562"/>
                <a:ext cx="2036957" cy="457195"/>
              </a:xfrm>
              <a:prstGeom prst="roundRect">
                <a:avLst>
                  <a:gd name="adj" fmla="val 16667"/>
                </a:avLst>
              </a:prstGeom>
              <a:solidFill>
                <a:srgbClr val="768947"/>
              </a:solidFill>
              <a:ln w="9525">
                <a:noFill/>
                <a:round/>
                <a:headEnd/>
                <a:tailEnd/>
              </a:ln>
            </p:spPr>
            <p:txBody>
              <a:bodyPr lIns="0" tIns="0" rIns="0" bIns="0"/>
              <a:lstStyle/>
              <a:p>
                <a:pPr algn="ctr" hangingPunct="0"/>
                <a:endParaRPr lang="de-DE" sz="1400">
                  <a:solidFill>
                    <a:srgbClr val="FFFFFF"/>
                  </a:solidFill>
                  <a:latin typeface="Microsoft Sans Serif" pitchFamily="34" charset="0"/>
                  <a:cs typeface="Microsoft Sans Serif" pitchFamily="34" charset="0"/>
                  <a:sym typeface="Calibri" pitchFamily="34" charset="0"/>
                </a:endParaRPr>
              </a:p>
            </p:txBody>
          </p:sp>
          <p:sp>
            <p:nvSpPr>
              <p:cNvPr id="125985" name="AutoShape 17"/>
              <p:cNvSpPr>
                <a:spLocks/>
              </p:cNvSpPr>
              <p:nvPr/>
            </p:nvSpPr>
            <p:spPr bwMode="auto">
              <a:xfrm>
                <a:off x="22947" y="21663"/>
                <a:ext cx="1992503" cy="382583"/>
              </a:xfrm>
              <a:custGeom>
                <a:avLst/>
                <a:gdLst>
                  <a:gd name="T0" fmla="*/ 91899763 w 21600"/>
                  <a:gd name="T1" fmla="*/ 3388197 h 21600"/>
                  <a:gd name="T2" fmla="*/ 91899763 w 21600"/>
                  <a:gd name="T3" fmla="*/ 3388197 h 21600"/>
                  <a:gd name="T4" fmla="*/ 91899763 w 21600"/>
                  <a:gd name="T5" fmla="*/ 3388197 h 21600"/>
                  <a:gd name="T6" fmla="*/ 91899763 w 21600"/>
                  <a:gd name="T7" fmla="*/ 338819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9525">
                <a:noFill/>
                <a:miter lim="800000"/>
                <a:headEnd/>
                <a:tailEnd/>
              </a:ln>
            </p:spPr>
            <p:txBody>
              <a:bodyPr lIns="45719" tIns="45719" rIns="45719" bIns="45719"/>
              <a:lstStyle/>
              <a:p>
                <a:pPr algn="ctr" hangingPunct="0"/>
                <a:r>
                  <a:rPr lang="de-DE" sz="1400">
                    <a:solidFill>
                      <a:srgbClr val="FFFFFF"/>
                    </a:solidFill>
                    <a:latin typeface="Microsoft Sans Serif" pitchFamily="34" charset="0"/>
                    <a:cs typeface="Microsoft Sans Serif" pitchFamily="34" charset="0"/>
                    <a:sym typeface="Calibri" pitchFamily="34" charset="0"/>
                  </a:rPr>
                  <a:t>Week 30</a:t>
                </a:r>
                <a:endParaRPr lang="de-DE">
                  <a:solidFill>
                    <a:srgbClr val="000000"/>
                  </a:solidFill>
                  <a:latin typeface="Microsoft Sans Serif" pitchFamily="34" charset="0"/>
                  <a:cs typeface="Microsoft Sans Serif" pitchFamily="34" charset="0"/>
                  <a:sym typeface="Arial" pitchFamily="34" charset="0"/>
                </a:endParaRPr>
              </a:p>
            </p:txBody>
          </p:sp>
        </p:grpSp>
        <p:grpSp>
          <p:nvGrpSpPr>
            <p:cNvPr id="125964" name="Group 18"/>
            <p:cNvGrpSpPr>
              <a:grpSpLocks/>
            </p:cNvGrpSpPr>
            <p:nvPr/>
          </p:nvGrpSpPr>
          <p:grpSpPr bwMode="auto">
            <a:xfrm>
              <a:off x="987938" y="2027351"/>
              <a:ext cx="2037252" cy="457344"/>
              <a:chOff x="-1" y="0"/>
              <a:chExt cx="2037252" cy="457343"/>
            </a:xfrm>
          </p:grpSpPr>
          <p:sp>
            <p:nvSpPr>
              <p:cNvPr id="125982" name="AutoShape 19"/>
              <p:cNvSpPr>
                <a:spLocks/>
              </p:cNvSpPr>
              <p:nvPr/>
            </p:nvSpPr>
            <p:spPr bwMode="auto">
              <a:xfrm>
                <a:off x="-421" y="-134"/>
                <a:ext cx="2036956" cy="457195"/>
              </a:xfrm>
              <a:prstGeom prst="roundRect">
                <a:avLst>
                  <a:gd name="adj" fmla="val 16667"/>
                </a:avLst>
              </a:prstGeom>
              <a:solidFill>
                <a:srgbClr val="768947"/>
              </a:solidFill>
              <a:ln w="9525">
                <a:noFill/>
                <a:round/>
                <a:headEnd/>
                <a:tailEnd/>
              </a:ln>
            </p:spPr>
            <p:txBody>
              <a:bodyPr lIns="0" tIns="0" rIns="0" bIns="0"/>
              <a:lstStyle/>
              <a:p>
                <a:pPr algn="ctr" hangingPunct="0"/>
                <a:endParaRPr lang="de-DE" sz="1400">
                  <a:solidFill>
                    <a:srgbClr val="FFFFFF"/>
                  </a:solidFill>
                  <a:latin typeface="Microsoft Sans Serif" pitchFamily="34" charset="0"/>
                  <a:cs typeface="Microsoft Sans Serif" pitchFamily="34" charset="0"/>
                  <a:sym typeface="Calibri" pitchFamily="34" charset="0"/>
                </a:endParaRPr>
              </a:p>
            </p:txBody>
          </p:sp>
          <p:sp>
            <p:nvSpPr>
              <p:cNvPr id="125983" name="AutoShape 20"/>
              <p:cNvSpPr>
                <a:spLocks/>
              </p:cNvSpPr>
              <p:nvPr/>
            </p:nvSpPr>
            <p:spPr bwMode="auto">
              <a:xfrm>
                <a:off x="21806" y="22091"/>
                <a:ext cx="1992502" cy="382584"/>
              </a:xfrm>
              <a:custGeom>
                <a:avLst/>
                <a:gdLst>
                  <a:gd name="T0" fmla="*/ 91899625 w 21600"/>
                  <a:gd name="T1" fmla="*/ 3388206 h 21600"/>
                  <a:gd name="T2" fmla="*/ 91899625 w 21600"/>
                  <a:gd name="T3" fmla="*/ 3388206 h 21600"/>
                  <a:gd name="T4" fmla="*/ 91899625 w 21600"/>
                  <a:gd name="T5" fmla="*/ 3388206 h 21600"/>
                  <a:gd name="T6" fmla="*/ 91899625 w 21600"/>
                  <a:gd name="T7" fmla="*/ 338820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45719" tIns="45719" rIns="45719" bIns="45719"/>
              <a:lstStyle/>
              <a:p>
                <a:pPr algn="ctr" hangingPunct="0"/>
                <a:r>
                  <a:rPr lang="de-DE" sz="1400">
                    <a:solidFill>
                      <a:srgbClr val="FFFFFF"/>
                    </a:solidFill>
                    <a:latin typeface="Microsoft Sans Serif" pitchFamily="34" charset="0"/>
                    <a:cs typeface="Microsoft Sans Serif" pitchFamily="34" charset="0"/>
                    <a:sym typeface="Calibri" pitchFamily="34" charset="0"/>
                  </a:rPr>
                  <a:t>Week 30</a:t>
                </a:r>
                <a:endParaRPr lang="de-DE">
                  <a:solidFill>
                    <a:srgbClr val="000000"/>
                  </a:solidFill>
                  <a:latin typeface="Microsoft Sans Serif" pitchFamily="34" charset="0"/>
                  <a:cs typeface="Microsoft Sans Serif" pitchFamily="34" charset="0"/>
                  <a:sym typeface="Arial" pitchFamily="34" charset="0"/>
                </a:endParaRPr>
              </a:p>
            </p:txBody>
          </p:sp>
        </p:grpSp>
        <p:grpSp>
          <p:nvGrpSpPr>
            <p:cNvPr id="125965" name="Group 21"/>
            <p:cNvGrpSpPr>
              <a:grpSpLocks/>
            </p:cNvGrpSpPr>
            <p:nvPr/>
          </p:nvGrpSpPr>
          <p:grpSpPr bwMode="auto">
            <a:xfrm>
              <a:off x="5233501" y="2963813"/>
              <a:ext cx="2559134" cy="457344"/>
              <a:chOff x="-1" y="0"/>
              <a:chExt cx="2559134" cy="457343"/>
            </a:xfrm>
          </p:grpSpPr>
          <p:sp>
            <p:nvSpPr>
              <p:cNvPr id="125980" name="AutoShape 22"/>
              <p:cNvSpPr>
                <a:spLocks/>
              </p:cNvSpPr>
              <p:nvPr/>
            </p:nvSpPr>
            <p:spPr bwMode="auto">
              <a:xfrm>
                <a:off x="-604" y="20"/>
                <a:ext cx="2559294" cy="457195"/>
              </a:xfrm>
              <a:prstGeom prst="roundRect">
                <a:avLst>
                  <a:gd name="adj" fmla="val 16667"/>
                </a:avLst>
              </a:prstGeom>
              <a:solidFill>
                <a:srgbClr val="768947"/>
              </a:solidFill>
              <a:ln w="9525">
                <a:noFill/>
                <a:round/>
                <a:headEnd/>
                <a:tailEnd/>
              </a:ln>
            </p:spPr>
            <p:txBody>
              <a:bodyPr lIns="0" tIns="0" rIns="0" bIns="0"/>
              <a:lstStyle/>
              <a:p>
                <a:pPr algn="ctr" hangingPunct="0"/>
                <a:endParaRPr lang="de-DE" sz="1400">
                  <a:solidFill>
                    <a:srgbClr val="FFFFFF"/>
                  </a:solidFill>
                  <a:latin typeface="Microsoft Sans Serif" pitchFamily="34" charset="0"/>
                  <a:cs typeface="Microsoft Sans Serif" pitchFamily="34" charset="0"/>
                  <a:sym typeface="Calibri" pitchFamily="34" charset="0"/>
                </a:endParaRPr>
              </a:p>
            </p:txBody>
          </p:sp>
          <p:sp>
            <p:nvSpPr>
              <p:cNvPr id="125981" name="AutoShape 23"/>
              <p:cNvSpPr>
                <a:spLocks/>
              </p:cNvSpPr>
              <p:nvPr/>
            </p:nvSpPr>
            <p:spPr bwMode="auto">
              <a:xfrm>
                <a:off x="21623" y="22245"/>
                <a:ext cx="2514840" cy="382584"/>
              </a:xfrm>
              <a:custGeom>
                <a:avLst/>
                <a:gdLst>
                  <a:gd name="T0" fmla="*/ 146398622 w 21600"/>
                  <a:gd name="T1" fmla="*/ 3388206 h 21600"/>
                  <a:gd name="T2" fmla="*/ 146398622 w 21600"/>
                  <a:gd name="T3" fmla="*/ 3388206 h 21600"/>
                  <a:gd name="T4" fmla="*/ 146398622 w 21600"/>
                  <a:gd name="T5" fmla="*/ 3388206 h 21600"/>
                  <a:gd name="T6" fmla="*/ 146398622 w 21600"/>
                  <a:gd name="T7" fmla="*/ 338820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45719" tIns="45719" rIns="45719" bIns="45719"/>
              <a:lstStyle/>
              <a:p>
                <a:pPr algn="ctr" hangingPunct="0"/>
                <a:r>
                  <a:rPr lang="de-DE" sz="1400">
                    <a:solidFill>
                      <a:srgbClr val="FFFFFF"/>
                    </a:solidFill>
                    <a:latin typeface="Microsoft Sans Serif" pitchFamily="34" charset="0"/>
                    <a:cs typeface="Microsoft Sans Serif" pitchFamily="34" charset="0"/>
                    <a:sym typeface="Calibri" pitchFamily="34" charset="0"/>
                  </a:rPr>
                  <a:t>Up to Week 102</a:t>
                </a:r>
                <a:endParaRPr lang="de-DE">
                  <a:solidFill>
                    <a:srgbClr val="000000"/>
                  </a:solidFill>
                  <a:latin typeface="Microsoft Sans Serif" pitchFamily="34" charset="0"/>
                  <a:cs typeface="Microsoft Sans Serif" pitchFamily="34" charset="0"/>
                  <a:sym typeface="Arial" pitchFamily="34" charset="0"/>
                </a:endParaRPr>
              </a:p>
            </p:txBody>
          </p:sp>
        </p:grpSp>
        <p:grpSp>
          <p:nvGrpSpPr>
            <p:cNvPr id="125966" name="Group 24"/>
            <p:cNvGrpSpPr>
              <a:grpSpLocks/>
            </p:cNvGrpSpPr>
            <p:nvPr/>
          </p:nvGrpSpPr>
          <p:grpSpPr bwMode="auto">
            <a:xfrm>
              <a:off x="705220" y="2963815"/>
              <a:ext cx="2559134" cy="457342"/>
              <a:chOff x="-1" y="0"/>
              <a:chExt cx="2559134" cy="457342"/>
            </a:xfrm>
          </p:grpSpPr>
          <p:sp>
            <p:nvSpPr>
              <p:cNvPr id="125978" name="AutoShape 25"/>
              <p:cNvSpPr>
                <a:spLocks/>
              </p:cNvSpPr>
              <p:nvPr/>
            </p:nvSpPr>
            <p:spPr bwMode="auto">
              <a:xfrm>
                <a:off x="-305" y="18"/>
                <a:ext cx="2559294" cy="457196"/>
              </a:xfrm>
              <a:prstGeom prst="roundRect">
                <a:avLst>
                  <a:gd name="adj" fmla="val 16667"/>
                </a:avLst>
              </a:prstGeom>
              <a:solidFill>
                <a:srgbClr val="768947"/>
              </a:solidFill>
              <a:ln w="9525">
                <a:noFill/>
                <a:round/>
                <a:headEnd/>
                <a:tailEnd/>
              </a:ln>
            </p:spPr>
            <p:txBody>
              <a:bodyPr lIns="0" tIns="0" rIns="0" bIns="0"/>
              <a:lstStyle/>
              <a:p>
                <a:pPr algn="ctr" hangingPunct="0"/>
                <a:endParaRPr lang="de-DE" sz="1400">
                  <a:solidFill>
                    <a:srgbClr val="FFFFFF"/>
                  </a:solidFill>
                  <a:latin typeface="Microsoft Sans Serif" pitchFamily="34" charset="0"/>
                  <a:cs typeface="Microsoft Sans Serif" pitchFamily="34" charset="0"/>
                  <a:sym typeface="Calibri" pitchFamily="34" charset="0"/>
                </a:endParaRPr>
              </a:p>
            </p:txBody>
          </p:sp>
          <p:sp>
            <p:nvSpPr>
              <p:cNvPr id="125979" name="AutoShape 26"/>
              <p:cNvSpPr>
                <a:spLocks/>
              </p:cNvSpPr>
              <p:nvPr/>
            </p:nvSpPr>
            <p:spPr bwMode="auto">
              <a:xfrm>
                <a:off x="21922" y="22243"/>
                <a:ext cx="2514840" cy="382585"/>
              </a:xfrm>
              <a:custGeom>
                <a:avLst/>
                <a:gdLst>
                  <a:gd name="T0" fmla="*/ 146398622 w 21600"/>
                  <a:gd name="T1" fmla="*/ 3388233 h 21600"/>
                  <a:gd name="T2" fmla="*/ 146398622 w 21600"/>
                  <a:gd name="T3" fmla="*/ 3388233 h 21600"/>
                  <a:gd name="T4" fmla="*/ 146398622 w 21600"/>
                  <a:gd name="T5" fmla="*/ 3388233 h 21600"/>
                  <a:gd name="T6" fmla="*/ 146398622 w 21600"/>
                  <a:gd name="T7" fmla="*/ 338823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9525">
                <a:noFill/>
                <a:miter lim="800000"/>
                <a:headEnd/>
                <a:tailEnd/>
              </a:ln>
            </p:spPr>
            <p:txBody>
              <a:bodyPr lIns="45719" tIns="45719" rIns="45719" bIns="45719"/>
              <a:lstStyle/>
              <a:p>
                <a:pPr algn="ctr" hangingPunct="0"/>
                <a:r>
                  <a:rPr lang="de-DE" sz="1400">
                    <a:solidFill>
                      <a:srgbClr val="FFFFFF"/>
                    </a:solidFill>
                    <a:latin typeface="Microsoft Sans Serif" pitchFamily="34" charset="0"/>
                    <a:cs typeface="Microsoft Sans Serif" pitchFamily="34" charset="0"/>
                    <a:sym typeface="Calibri" pitchFamily="34" charset="0"/>
                  </a:rPr>
                  <a:t>Up to Week 102</a:t>
                </a:r>
                <a:endParaRPr lang="de-DE">
                  <a:solidFill>
                    <a:srgbClr val="000000"/>
                  </a:solidFill>
                  <a:latin typeface="Microsoft Sans Serif" pitchFamily="34" charset="0"/>
                  <a:cs typeface="Microsoft Sans Serif" pitchFamily="34" charset="0"/>
                  <a:sym typeface="Arial" pitchFamily="34" charset="0"/>
                </a:endParaRPr>
              </a:p>
            </p:txBody>
          </p:sp>
        </p:grpSp>
        <p:sp>
          <p:nvSpPr>
            <p:cNvPr id="125967" name="Line 27"/>
            <p:cNvSpPr>
              <a:spLocks noChangeShapeType="1"/>
            </p:cNvSpPr>
            <p:nvPr/>
          </p:nvSpPr>
          <p:spPr bwMode="auto">
            <a:xfrm>
              <a:off x="4165996" y="474657"/>
              <a:ext cx="0" cy="190498"/>
            </a:xfrm>
            <a:prstGeom prst="line">
              <a:avLst/>
            </a:prstGeom>
            <a:noFill/>
            <a:ln w="19050">
              <a:solidFill>
                <a:srgbClr val="000000"/>
              </a:solidFill>
              <a:round/>
              <a:headEnd/>
              <a:tailEnd/>
            </a:ln>
          </p:spPr>
          <p:txBody>
            <a:bodyPr lIns="0" tIns="0" rIns="0" bIns="0"/>
            <a:lstStyle/>
            <a:p>
              <a:endParaRPr lang="ru-RU"/>
            </a:p>
          </p:txBody>
        </p:sp>
        <p:sp>
          <p:nvSpPr>
            <p:cNvPr id="125968" name="Line 28"/>
            <p:cNvSpPr>
              <a:spLocks noChangeShapeType="1"/>
            </p:cNvSpPr>
            <p:nvPr/>
          </p:nvSpPr>
          <p:spPr bwMode="auto">
            <a:xfrm>
              <a:off x="1984563" y="658806"/>
              <a:ext cx="4508930" cy="0"/>
            </a:xfrm>
            <a:prstGeom prst="line">
              <a:avLst/>
            </a:prstGeom>
            <a:noFill/>
            <a:ln w="19050">
              <a:solidFill>
                <a:srgbClr val="000000"/>
              </a:solidFill>
              <a:round/>
              <a:headEnd/>
              <a:tailEnd/>
            </a:ln>
          </p:spPr>
          <p:txBody>
            <a:bodyPr lIns="0" tIns="0" rIns="0" bIns="0"/>
            <a:lstStyle/>
            <a:p>
              <a:endParaRPr lang="ru-RU"/>
            </a:p>
          </p:txBody>
        </p:sp>
        <p:sp>
          <p:nvSpPr>
            <p:cNvPr id="125969" name="Line 29"/>
            <p:cNvSpPr>
              <a:spLocks noChangeShapeType="1"/>
            </p:cNvSpPr>
            <p:nvPr/>
          </p:nvSpPr>
          <p:spPr bwMode="auto">
            <a:xfrm>
              <a:off x="1995676" y="649281"/>
              <a:ext cx="0" cy="285747"/>
            </a:xfrm>
            <a:prstGeom prst="line">
              <a:avLst/>
            </a:prstGeom>
            <a:noFill/>
            <a:ln w="19050">
              <a:solidFill>
                <a:srgbClr val="000000"/>
              </a:solidFill>
              <a:round/>
              <a:headEnd/>
              <a:tailEnd type="triangle" w="med" len="med"/>
            </a:ln>
          </p:spPr>
          <p:txBody>
            <a:bodyPr lIns="0" tIns="0" rIns="0" bIns="0"/>
            <a:lstStyle/>
            <a:p>
              <a:endParaRPr lang="ru-RU"/>
            </a:p>
          </p:txBody>
        </p:sp>
        <p:sp>
          <p:nvSpPr>
            <p:cNvPr id="125970" name="Line 30"/>
            <p:cNvSpPr>
              <a:spLocks noChangeShapeType="1"/>
            </p:cNvSpPr>
            <p:nvPr/>
          </p:nvSpPr>
          <p:spPr bwMode="auto">
            <a:xfrm>
              <a:off x="6483968" y="649281"/>
              <a:ext cx="0" cy="285747"/>
            </a:xfrm>
            <a:prstGeom prst="line">
              <a:avLst/>
            </a:prstGeom>
            <a:noFill/>
            <a:ln w="19050">
              <a:solidFill>
                <a:srgbClr val="000000"/>
              </a:solidFill>
              <a:round/>
              <a:headEnd/>
              <a:tailEnd type="triangle" w="med" len="med"/>
            </a:ln>
          </p:spPr>
          <p:txBody>
            <a:bodyPr lIns="0" tIns="0" rIns="0" bIns="0"/>
            <a:lstStyle/>
            <a:p>
              <a:endParaRPr lang="ru-RU"/>
            </a:p>
          </p:txBody>
        </p:sp>
        <p:sp>
          <p:nvSpPr>
            <p:cNvPr id="125971" name="Line 31"/>
            <p:cNvSpPr>
              <a:spLocks noChangeShapeType="1"/>
            </p:cNvSpPr>
            <p:nvPr/>
          </p:nvSpPr>
          <p:spPr bwMode="auto">
            <a:xfrm>
              <a:off x="1995676" y="1457311"/>
              <a:ext cx="0" cy="555620"/>
            </a:xfrm>
            <a:prstGeom prst="line">
              <a:avLst/>
            </a:prstGeom>
            <a:noFill/>
            <a:ln w="19050">
              <a:solidFill>
                <a:srgbClr val="000000"/>
              </a:solidFill>
              <a:prstDash val="sysDot"/>
              <a:round/>
              <a:headEnd/>
              <a:tailEnd type="triangle" w="med" len="med"/>
            </a:ln>
          </p:spPr>
          <p:txBody>
            <a:bodyPr lIns="0" tIns="0" rIns="0" bIns="0"/>
            <a:lstStyle/>
            <a:p>
              <a:endParaRPr lang="ru-RU"/>
            </a:p>
          </p:txBody>
        </p:sp>
        <p:sp>
          <p:nvSpPr>
            <p:cNvPr id="125972" name="Line 32"/>
            <p:cNvSpPr>
              <a:spLocks noChangeShapeType="1"/>
            </p:cNvSpPr>
            <p:nvPr/>
          </p:nvSpPr>
          <p:spPr bwMode="auto">
            <a:xfrm>
              <a:off x="6483968" y="1457311"/>
              <a:ext cx="0" cy="555620"/>
            </a:xfrm>
            <a:prstGeom prst="line">
              <a:avLst/>
            </a:prstGeom>
            <a:noFill/>
            <a:ln w="19050">
              <a:solidFill>
                <a:srgbClr val="000000"/>
              </a:solidFill>
              <a:prstDash val="sysDot"/>
              <a:round/>
              <a:headEnd/>
              <a:tailEnd type="triangle" w="med" len="med"/>
            </a:ln>
          </p:spPr>
          <p:txBody>
            <a:bodyPr lIns="0" tIns="0" rIns="0" bIns="0"/>
            <a:lstStyle/>
            <a:p>
              <a:endParaRPr lang="ru-RU"/>
            </a:p>
          </p:txBody>
        </p:sp>
        <p:sp>
          <p:nvSpPr>
            <p:cNvPr id="125973" name="Line 33"/>
            <p:cNvSpPr>
              <a:spLocks noChangeShapeType="1"/>
            </p:cNvSpPr>
            <p:nvPr/>
          </p:nvSpPr>
          <p:spPr bwMode="auto">
            <a:xfrm>
              <a:off x="1995676" y="2484413"/>
              <a:ext cx="0" cy="465134"/>
            </a:xfrm>
            <a:prstGeom prst="line">
              <a:avLst/>
            </a:prstGeom>
            <a:noFill/>
            <a:ln w="19050">
              <a:solidFill>
                <a:srgbClr val="000000"/>
              </a:solidFill>
              <a:prstDash val="sysDot"/>
              <a:round/>
              <a:headEnd/>
              <a:tailEnd type="triangle" w="med" len="med"/>
            </a:ln>
          </p:spPr>
          <p:txBody>
            <a:bodyPr lIns="0" tIns="0" rIns="0" bIns="0"/>
            <a:lstStyle/>
            <a:p>
              <a:endParaRPr lang="ru-RU"/>
            </a:p>
          </p:txBody>
        </p:sp>
        <p:sp>
          <p:nvSpPr>
            <p:cNvPr id="125974" name="Line 34"/>
            <p:cNvSpPr>
              <a:spLocks noChangeShapeType="1"/>
            </p:cNvSpPr>
            <p:nvPr/>
          </p:nvSpPr>
          <p:spPr bwMode="auto">
            <a:xfrm>
              <a:off x="6483968" y="2468538"/>
              <a:ext cx="0" cy="465134"/>
            </a:xfrm>
            <a:prstGeom prst="line">
              <a:avLst/>
            </a:prstGeom>
            <a:noFill/>
            <a:ln w="19050">
              <a:solidFill>
                <a:srgbClr val="000000"/>
              </a:solidFill>
              <a:prstDash val="sysDot"/>
              <a:round/>
              <a:headEnd/>
              <a:tailEnd type="triangle" w="med" len="med"/>
            </a:ln>
          </p:spPr>
          <p:txBody>
            <a:bodyPr lIns="0" tIns="0" rIns="0" bIns="0"/>
            <a:lstStyle/>
            <a:p>
              <a:endParaRPr lang="ru-RU"/>
            </a:p>
          </p:txBody>
        </p:sp>
        <p:grpSp>
          <p:nvGrpSpPr>
            <p:cNvPr id="125975" name="Group 35"/>
            <p:cNvGrpSpPr>
              <a:grpSpLocks/>
            </p:cNvGrpSpPr>
            <p:nvPr/>
          </p:nvGrpSpPr>
          <p:grpSpPr bwMode="auto">
            <a:xfrm>
              <a:off x="3199414" y="2007553"/>
              <a:ext cx="2074869" cy="477141"/>
              <a:chOff x="-1" y="-1"/>
              <a:chExt cx="2074869" cy="477141"/>
            </a:xfrm>
          </p:grpSpPr>
          <p:sp>
            <p:nvSpPr>
              <p:cNvPr id="125976" name="AutoShape 36"/>
              <p:cNvSpPr>
                <a:spLocks/>
              </p:cNvSpPr>
              <p:nvPr/>
            </p:nvSpPr>
            <p:spPr bwMode="auto">
              <a:xfrm>
                <a:off x="-299" y="614"/>
                <a:ext cx="2075061" cy="476245"/>
              </a:xfrm>
              <a:custGeom>
                <a:avLst/>
                <a:gdLst>
                  <a:gd name="T0" fmla="*/ 99673045 w 21600"/>
                  <a:gd name="T1" fmla="*/ 5250204 h 21600"/>
                  <a:gd name="T2" fmla="*/ 99673045 w 21600"/>
                  <a:gd name="T3" fmla="*/ 5250204 h 21600"/>
                  <a:gd name="T4" fmla="*/ 99673045 w 21600"/>
                  <a:gd name="T5" fmla="*/ 5250204 h 21600"/>
                  <a:gd name="T6" fmla="*/ 99673045 w 21600"/>
                  <a:gd name="T7" fmla="*/ 525020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solidFill>
                <a:srgbClr val="85408C"/>
              </a:solidFill>
              <a:ln w="9525">
                <a:noFill/>
                <a:round/>
                <a:headEnd/>
                <a:tailEnd/>
              </a:ln>
            </p:spPr>
            <p:txBody>
              <a:bodyPr lIns="0" tIns="0" rIns="0" bIns="0" anchor="ctr"/>
              <a:lstStyle/>
              <a:p>
                <a:endParaRPr lang="ru-RU"/>
              </a:p>
            </p:txBody>
          </p:sp>
          <p:sp>
            <p:nvSpPr>
              <p:cNvPr id="125977" name="AutoShape 37"/>
              <p:cNvSpPr>
                <a:spLocks/>
              </p:cNvSpPr>
              <p:nvPr/>
            </p:nvSpPr>
            <p:spPr bwMode="auto">
              <a:xfrm>
                <a:off x="-299" y="48238"/>
                <a:ext cx="2075061" cy="380996"/>
              </a:xfrm>
              <a:custGeom>
                <a:avLst/>
                <a:gdLst>
                  <a:gd name="T0" fmla="*/ 99673045 w 21600"/>
                  <a:gd name="T1" fmla="*/ 3360138 h 21600"/>
                  <a:gd name="T2" fmla="*/ 99673045 w 21600"/>
                  <a:gd name="T3" fmla="*/ 3360138 h 21600"/>
                  <a:gd name="T4" fmla="*/ 99673045 w 21600"/>
                  <a:gd name="T5" fmla="*/ 3360138 h 21600"/>
                  <a:gd name="T6" fmla="*/ 99673045 w 21600"/>
                  <a:gd name="T7" fmla="*/ 336013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miter lim="800000"/>
                <a:headEnd/>
                <a:tailEnd/>
              </a:ln>
            </p:spPr>
            <p:txBody>
              <a:bodyPr lIns="0" tIns="0" rIns="0" bIns="0" anchor="ctr"/>
              <a:lstStyle/>
              <a:p>
                <a:pPr algn="ctr" hangingPunct="0"/>
                <a:r>
                  <a:rPr lang="de-DE" sz="1400" b="1">
                    <a:solidFill>
                      <a:srgbClr val="FFFFFF"/>
                    </a:solidFill>
                    <a:latin typeface="Microsoft Sans Serif" pitchFamily="34" charset="0"/>
                    <a:cs typeface="Microsoft Sans Serif" pitchFamily="34" charset="0"/>
                    <a:sym typeface="Calibri" pitchFamily="34" charset="0"/>
                  </a:rPr>
                  <a:t>Primary endpoint</a:t>
                </a:r>
                <a:endParaRPr lang="de-DE">
                  <a:solidFill>
                    <a:srgbClr val="000000"/>
                  </a:solidFill>
                  <a:latin typeface="Microsoft Sans Serif" pitchFamily="34" charset="0"/>
                  <a:cs typeface="Microsoft Sans Serif" pitchFamily="34" charset="0"/>
                  <a:sym typeface="Arial" pitchFamily="34" charset="0"/>
                </a:endParaRPr>
              </a:p>
            </p:txBody>
          </p:sp>
        </p:grpSp>
      </p:grpSp>
      <p:sp>
        <p:nvSpPr>
          <p:cNvPr id="125957" name="Line 9"/>
          <p:cNvSpPr>
            <a:spLocks noChangeShapeType="1"/>
          </p:cNvSpPr>
          <p:nvPr/>
        </p:nvSpPr>
        <p:spPr bwMode="auto">
          <a:xfrm>
            <a:off x="0" y="836613"/>
            <a:ext cx="9144000" cy="7937"/>
          </a:xfrm>
          <a:prstGeom prst="line">
            <a:avLst/>
          </a:prstGeom>
          <a:noFill/>
          <a:ln w="57150">
            <a:solidFill>
              <a:srgbClr val="A6A6A6"/>
            </a:solidFill>
            <a:round/>
            <a:headEnd/>
            <a:tailEnd/>
          </a:ln>
        </p:spPr>
        <p:txBody>
          <a:bodyPr lIns="0" tIns="0" rIns="0" bIns="0"/>
          <a:lstStyle/>
          <a:p>
            <a:endParaRPr lang="ru-RU"/>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Box 6"/>
          <p:cNvSpPr txBox="1">
            <a:spLocks noChangeArrowheads="1"/>
          </p:cNvSpPr>
          <p:nvPr/>
        </p:nvSpPr>
        <p:spPr bwMode="auto">
          <a:xfrm>
            <a:off x="360363" y="6553200"/>
            <a:ext cx="8675687" cy="338138"/>
          </a:xfrm>
          <a:prstGeom prst="rect">
            <a:avLst/>
          </a:prstGeom>
          <a:noFill/>
          <a:ln w="9525">
            <a:noFill/>
            <a:miter lim="800000"/>
            <a:headEnd/>
            <a:tailEnd/>
          </a:ln>
        </p:spPr>
        <p:txBody>
          <a:bodyPr>
            <a:spAutoFit/>
          </a:bodyPr>
          <a:lstStyle/>
          <a:p>
            <a:pPr defTabSz="457200"/>
            <a:r>
              <a:rPr lang="en-CA" sz="800">
                <a:solidFill>
                  <a:srgbClr val="6D6E71"/>
                </a:solidFill>
                <a:latin typeface="Calibri" pitchFamily="34" charset="0"/>
              </a:rPr>
              <a:t>European Medicines Agency, European Public Assessment Reports</a:t>
            </a:r>
          </a:p>
          <a:p>
            <a:pPr defTabSz="457200"/>
            <a:r>
              <a:rPr lang="en-CA" sz="800">
                <a:solidFill>
                  <a:srgbClr val="6D6E71"/>
                </a:solidFill>
                <a:latin typeface="Calibri" pitchFamily="34" charset="0"/>
                <a:hlinkClick r:id="rId3"/>
              </a:rPr>
              <a:t>http://www.ema.europa.eu/ema/index.jsp?curl=pages/medicines/landing/epar_search.jsp&amp;mid=WC0b01ac058001d12</a:t>
            </a:r>
            <a:r>
              <a:rPr lang="en-CA" sz="800">
                <a:solidFill>
                  <a:srgbClr val="6D6E71"/>
                </a:solidFill>
                <a:latin typeface="Calibri" pitchFamily="34" charset="0"/>
              </a:rPr>
              <a:t>; </a:t>
            </a:r>
            <a:r>
              <a:rPr lang="en-CA" sz="800">
                <a:solidFill>
                  <a:srgbClr val="6D6E71"/>
                </a:solidFill>
                <a:latin typeface="Calibri" pitchFamily="34" charset="0"/>
                <a:hlinkClick r:id="rId4"/>
              </a:rPr>
              <a:t>http://www.gabionline.net/Biosimilars/General/Biosimilars-approved-in-Europe</a:t>
            </a:r>
            <a:endParaRPr lang="en-CA" sz="800">
              <a:solidFill>
                <a:srgbClr val="6D6E71"/>
              </a:solidFill>
              <a:latin typeface="Calibri" pitchFamily="34" charset="0"/>
            </a:endParaRPr>
          </a:p>
        </p:txBody>
      </p:sp>
      <p:sp>
        <p:nvSpPr>
          <p:cNvPr id="20482" name="Rectangle 2"/>
          <p:cNvSpPr>
            <a:spLocks noGrp="1" noChangeArrowheads="1"/>
          </p:cNvSpPr>
          <p:nvPr>
            <p:ph type="title"/>
          </p:nvPr>
        </p:nvSpPr>
        <p:spPr>
          <a:xfrm>
            <a:off x="1016000" y="76200"/>
            <a:ext cx="7366000" cy="592138"/>
          </a:xfrm>
        </p:spPr>
        <p:txBody>
          <a:bodyPr>
            <a:noAutofit/>
          </a:bodyPr>
          <a:lstStyle/>
          <a:p>
            <a:pPr eaLnBrk="1" hangingPunct="1">
              <a:defRPr/>
            </a:pPr>
            <a:r>
              <a:rPr lang="ru-RU" sz="2400" b="1" kern="0" dirty="0" smtClean="0"/>
              <a:t>Ситуация с </a:t>
            </a:r>
            <a:r>
              <a:rPr lang="ru-RU" sz="2400" b="1" kern="0" dirty="0" err="1" smtClean="0"/>
              <a:t>биоаналогами</a:t>
            </a:r>
            <a:r>
              <a:rPr lang="ru-RU" sz="2400" b="1" kern="0" dirty="0" smtClean="0"/>
              <a:t> в ЕС</a:t>
            </a:r>
            <a:r>
              <a:rPr lang="en-US" sz="2400" b="1" kern="0" dirty="0" smtClean="0"/>
              <a:t>: </a:t>
            </a:r>
            <a:br>
              <a:rPr lang="en-US" sz="2400" b="1" kern="0" dirty="0" smtClean="0"/>
            </a:br>
            <a:r>
              <a:rPr lang="en-US" sz="2400" b="1" kern="0" dirty="0" smtClean="0"/>
              <a:t>16 </a:t>
            </a:r>
            <a:r>
              <a:rPr lang="ru-RU" sz="2400" b="1" kern="0" dirty="0" smtClean="0"/>
              <a:t>одобрены</a:t>
            </a:r>
            <a:r>
              <a:rPr lang="en-US" sz="2400" b="1" kern="0" dirty="0" smtClean="0"/>
              <a:t>; 2 </a:t>
            </a:r>
            <a:r>
              <a:rPr lang="ru-RU" sz="2400" b="1" kern="0" dirty="0" smtClean="0"/>
              <a:t>аннулированы</a:t>
            </a:r>
            <a:r>
              <a:rPr lang="en-US" sz="2400" b="1" kern="0" dirty="0" smtClean="0"/>
              <a:t>; 6 </a:t>
            </a:r>
            <a:r>
              <a:rPr lang="ru-RU" sz="2400" b="1" kern="0" dirty="0" smtClean="0"/>
              <a:t>отозваны</a:t>
            </a:r>
            <a:endParaRPr lang="en-US" sz="2400" b="1" kern="0" dirty="0" smtClean="0"/>
          </a:p>
        </p:txBody>
      </p:sp>
      <p:graphicFrame>
        <p:nvGraphicFramePr>
          <p:cNvPr id="303201" name="Group 97"/>
          <p:cNvGraphicFramePr>
            <a:graphicFrameLocks noGrp="1"/>
          </p:cNvGraphicFramePr>
          <p:nvPr>
            <p:ph idx="1"/>
          </p:nvPr>
        </p:nvGraphicFramePr>
        <p:xfrm>
          <a:off x="395288" y="765175"/>
          <a:ext cx="8569325" cy="5783311"/>
        </p:xfrm>
        <a:graphic>
          <a:graphicData uri="http://schemas.openxmlformats.org/drawingml/2006/table">
            <a:tbl>
              <a:tblPr/>
              <a:tblGrid>
                <a:gridCol w="1620837"/>
                <a:gridCol w="1223963"/>
                <a:gridCol w="1223962"/>
                <a:gridCol w="1079500"/>
                <a:gridCol w="3421063"/>
              </a:tblGrid>
              <a:tr h="438904">
                <a:tc>
                  <a:txBody>
                    <a:bodyPr/>
                    <a:lstStyle/>
                    <a:p>
                      <a:pPr marL="0" marR="0" lvl="0" indent="0" algn="ctr"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200" b="1" i="0" u="none" strike="noStrike" cap="none" normalizeH="0" baseline="0" smtClean="0">
                          <a:ln>
                            <a:noFill/>
                          </a:ln>
                          <a:solidFill>
                            <a:srgbClr val="FFFFFF"/>
                          </a:solidFill>
                          <a:effectLst/>
                          <a:latin typeface="Arial" pitchFamily="34" charset="0"/>
                          <a:cs typeface="Arial" pitchFamily="34" charset="0"/>
                        </a:rPr>
                        <a:t>Biosimilar Trade Name</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4C383"/>
                    </a:solidFill>
                  </a:tcPr>
                </a:tc>
                <a:tc>
                  <a:txBody>
                    <a:bodyPr/>
                    <a:lstStyle/>
                    <a:p>
                      <a:pPr marL="0" marR="0" lvl="0" indent="0" algn="ctr"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200" b="1" i="0" u="none" strike="noStrike" cap="none" normalizeH="0" baseline="0" smtClean="0">
                          <a:ln>
                            <a:noFill/>
                          </a:ln>
                          <a:solidFill>
                            <a:srgbClr val="FFFFFF"/>
                          </a:solidFill>
                          <a:effectLst/>
                          <a:latin typeface="Arial" pitchFamily="34" charset="0"/>
                          <a:cs typeface="Arial" pitchFamily="34" charset="0"/>
                        </a:rPr>
                        <a:t>Product Type</a:t>
                      </a:r>
                      <a:endParaRPr kumimoji="0" lang="en-US" sz="800" b="1" i="0" u="none" strike="noStrike" cap="none" normalizeH="0" baseline="0" smtClean="0">
                        <a:ln>
                          <a:noFill/>
                        </a:ln>
                        <a:solidFill>
                          <a:srgbClr val="FFFFFF"/>
                        </a:solidFill>
                        <a:effectLst/>
                        <a:latin typeface="Arial" pitchFamily="34" charset="0"/>
                        <a:cs typeface="Arial" pitchFamily="34" charset="0"/>
                      </a:endParaRP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4C383"/>
                    </a:solidFill>
                  </a:tcPr>
                </a:tc>
                <a:tc>
                  <a:txBody>
                    <a:bodyPr/>
                    <a:lstStyle/>
                    <a:p>
                      <a:pPr marL="0" marR="0" lvl="0" indent="0" algn="ctr"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200" b="1" i="0" u="none" strike="noStrike" cap="none" normalizeH="0" baseline="0" smtClean="0">
                          <a:ln>
                            <a:noFill/>
                          </a:ln>
                          <a:solidFill>
                            <a:srgbClr val="FFFFFF"/>
                          </a:solidFill>
                          <a:effectLst/>
                          <a:latin typeface="Arial" pitchFamily="34" charset="0"/>
                          <a:cs typeface="Arial" pitchFamily="34" charset="0"/>
                        </a:rPr>
                        <a:t>Company</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4C383"/>
                    </a:solidFill>
                  </a:tcPr>
                </a:tc>
                <a:tc>
                  <a:txBody>
                    <a:bodyPr/>
                    <a:lstStyle/>
                    <a:p>
                      <a:pPr marL="0" marR="0" lvl="0" indent="0" algn="ctr"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200" b="1" i="0" u="none" strike="noStrike" cap="none" normalizeH="0" baseline="0" smtClean="0">
                          <a:ln>
                            <a:noFill/>
                          </a:ln>
                          <a:solidFill>
                            <a:srgbClr val="FFFFFF"/>
                          </a:solidFill>
                          <a:effectLst/>
                          <a:latin typeface="Arial" pitchFamily="34" charset="0"/>
                          <a:cs typeface="Arial" pitchFamily="34" charset="0"/>
                        </a:rPr>
                        <a:t>Reference Product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4C383"/>
                    </a:solidFill>
                  </a:tcPr>
                </a:tc>
                <a:tc>
                  <a:txBody>
                    <a:bodyPr/>
                    <a:lstStyle/>
                    <a:p>
                      <a:pPr marL="0" marR="0" lvl="0" indent="0" algn="ctr"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200" b="1" i="0" u="none" strike="noStrike" cap="none" normalizeH="0" baseline="0" smtClean="0">
                          <a:ln>
                            <a:noFill/>
                          </a:ln>
                          <a:solidFill>
                            <a:srgbClr val="FFFFFF"/>
                          </a:solidFill>
                          <a:effectLst/>
                          <a:latin typeface="Arial" pitchFamily="34" charset="0"/>
                          <a:cs typeface="Arial" pitchFamily="34" charset="0"/>
                        </a:rPr>
                        <a:t>Decision</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4C383"/>
                    </a:solidFill>
                  </a:tcPr>
                </a:tc>
              </a:tr>
              <a:tr h="436547">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Alpheon</a:t>
                      </a:r>
                      <a:r>
                        <a:rPr kumimoji="0" lang="en-US" sz="1000" b="0" i="0" u="none" strike="noStrike" cap="none" normalizeH="0" baseline="30000" smtClean="0">
                          <a:ln>
                            <a:noFill/>
                          </a:ln>
                          <a:solidFill>
                            <a:srgbClr val="EC008C"/>
                          </a:solidFill>
                          <a:effectLst/>
                          <a:latin typeface="Arial" pitchFamily="34" charset="0"/>
                          <a:cs typeface="Arial" pitchFamily="34" charset="0"/>
                        </a:rPr>
                        <a:t>®</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Interferon alfa-2a</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BioPartners</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Roferon-A</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Rejected (2006): High incidence of relapse/AEs; non validated immunogenicity assays; impurities</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60368">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Omnitrope</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rgbClr val="EC008C"/>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Valtropin</a:t>
                      </a:r>
                      <a:r>
                        <a:rPr kumimoji="0" lang="en-US" sz="1000" b="0" i="0" u="none" strike="noStrike" cap="none" normalizeH="0" baseline="30000" smtClean="0">
                          <a:ln>
                            <a:noFill/>
                          </a:ln>
                          <a:solidFill>
                            <a:srgbClr val="EC008C"/>
                          </a:solidFill>
                          <a:effectLst/>
                          <a:latin typeface="Arial" pitchFamily="34" charset="0"/>
                          <a:cs typeface="Arial" pitchFamily="34" charset="0"/>
                        </a:rPr>
                        <a:t>®</a:t>
                      </a:r>
                      <a:endParaRPr kumimoji="0" lang="en-US" sz="1000" b="0" i="0" u="none" strike="noStrike" cap="none" normalizeH="0" baseline="0" smtClean="0">
                        <a:ln>
                          <a:noFill/>
                        </a:ln>
                        <a:solidFill>
                          <a:srgbClr val="EC008C"/>
                        </a:solidFill>
                        <a:effectLst/>
                        <a:latin typeface="Arial" pitchFamily="34" charset="0"/>
                        <a:cs typeface="Arial" pitchFamily="34" charset="0"/>
                      </a:endParaRP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Somatropin</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Sandoz</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rgbClr val="EC008C"/>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BioPartners</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Genotropin</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rgbClr val="EC008C"/>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Humatrope</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(2006)</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(2006);</a:t>
                      </a:r>
                      <a:r>
                        <a:rPr kumimoji="0" lang="en-US" sz="1000" b="0" i="0" u="none" strike="noStrike" cap="none" normalizeH="0" baseline="0" smtClean="0">
                          <a:ln>
                            <a:noFill/>
                          </a:ln>
                          <a:solidFill>
                            <a:srgbClr val="EC008C"/>
                          </a:solidFill>
                          <a:effectLst/>
                          <a:latin typeface="Arial" pitchFamily="34" charset="0"/>
                          <a:cs typeface="Arial" pitchFamily="34" charset="0"/>
                        </a:rPr>
                        <a:t> Withdrawn (2012): Commercial reasons</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960104">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Binocrit</a:t>
                      </a:r>
                      <a:r>
                        <a:rPr kumimoji="0" lang="en-US" sz="1000" b="0" i="0" u="none" strike="noStrike" cap="none" normalizeH="0" baseline="30000" smtClean="0">
                          <a:ln>
                            <a:noFill/>
                          </a:ln>
                          <a:solidFill>
                            <a:schemeClr val="tx1"/>
                          </a:solidFill>
                          <a:effectLst/>
                          <a:latin typeface="Arial" pitchFamily="34" charset="0"/>
                          <a:cs typeface="Arial" pitchFamily="34" charset="0"/>
                        </a:rPr>
                        <a:t>®</a:t>
                      </a:r>
                      <a:r>
                        <a:rPr kumimoji="0" lang="en-US" sz="1000" b="0" i="0" u="none" strike="noStrike" cap="none" normalizeH="0" baseline="0" smtClean="0">
                          <a:ln>
                            <a:noFill/>
                          </a:ln>
                          <a:solidFill>
                            <a:schemeClr val="tx1"/>
                          </a:solidFill>
                          <a:effectLst/>
                          <a:latin typeface="Arial" pitchFamily="34" charset="0"/>
                          <a:cs typeface="Arial" pitchFamily="34" charset="0"/>
                        </a:rPr>
                        <a:t/>
                      </a:r>
                      <a:br>
                        <a:rPr kumimoji="0" lang="en-US" sz="1000" b="0" i="0" u="none" strike="noStrike" cap="none" normalizeH="0" baseline="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Epoetin alpha Hexal</a:t>
                      </a:r>
                      <a:r>
                        <a:rPr kumimoji="0" lang="en-US" sz="1000" b="0" i="0" u="none" strike="noStrike" cap="none" normalizeH="0" baseline="30000" smtClean="0">
                          <a:ln>
                            <a:noFill/>
                          </a:ln>
                          <a:solidFill>
                            <a:schemeClr val="tx1"/>
                          </a:solidFill>
                          <a:effectLst/>
                          <a:latin typeface="Arial" pitchFamily="34" charset="0"/>
                          <a:cs typeface="Arial" pitchFamily="34" charset="0"/>
                        </a:rPr>
                        <a:t>®</a:t>
                      </a:r>
                      <a:br>
                        <a:rPr kumimoji="0" lang="en-US" sz="1000" b="0" i="0" u="none" strike="noStrike" cap="none" normalizeH="0" baseline="3000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Abseamed</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Epostim</a:t>
                      </a:r>
                      <a:r>
                        <a:rPr kumimoji="0" lang="en-US" sz="1000" b="0" i="0" u="none" strike="noStrike" cap="none" normalizeH="0" baseline="30000" smtClean="0">
                          <a:ln>
                            <a:noFill/>
                          </a:ln>
                          <a:solidFill>
                            <a:srgbClr val="EC008C"/>
                          </a:solidFill>
                          <a:effectLst/>
                          <a:latin typeface="Arial" pitchFamily="34" charset="0"/>
                          <a:cs typeface="Arial" pitchFamily="34" charset="0"/>
                        </a:rPr>
                        <a:t>®</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Epoetin alfa (EPO)</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Sandoz</a:t>
                      </a:r>
                      <a:br>
                        <a:rPr kumimoji="0" lang="en-US" sz="1000" b="0" i="0" u="none" strike="noStrike" cap="none" normalizeH="0" baseline="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Hexal</a:t>
                      </a:r>
                      <a:br>
                        <a:rPr kumimoji="0" lang="en-US" sz="1000" b="0" i="0" u="none" strike="noStrike" cap="none" normalizeH="0" baseline="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Medice</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Reliance GeneMedix</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Eprex</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(2007)</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Withdrew application (2011): Inability to fulfill CHMP’s request for additional data within timeframe allowed</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80993">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Retacrit</a:t>
                      </a:r>
                      <a:r>
                        <a:rPr kumimoji="0" lang="en-US" sz="1000" b="0" i="0" u="none" strike="noStrike" cap="none" normalizeH="0" baseline="30000" smtClean="0">
                          <a:ln>
                            <a:noFill/>
                          </a:ln>
                          <a:solidFill>
                            <a:schemeClr val="tx1"/>
                          </a:solidFill>
                          <a:effectLst/>
                          <a:latin typeface="Arial" pitchFamily="34" charset="0"/>
                          <a:cs typeface="Arial" pitchFamily="34" charset="0"/>
                        </a:rPr>
                        <a:t>®</a:t>
                      </a:r>
                      <a:r>
                        <a:rPr kumimoji="0" lang="en-US" sz="1000" b="0" i="0" u="none" strike="noStrike" cap="none" normalizeH="0" baseline="0" smtClean="0">
                          <a:ln>
                            <a:noFill/>
                          </a:ln>
                          <a:solidFill>
                            <a:schemeClr val="tx1"/>
                          </a:solidFill>
                          <a:effectLst/>
                          <a:latin typeface="Arial" pitchFamily="34" charset="0"/>
                          <a:cs typeface="Arial" pitchFamily="34" charset="0"/>
                        </a:rPr>
                        <a:t> </a:t>
                      </a:r>
                      <a:br>
                        <a:rPr kumimoji="0" lang="en-US" sz="1000" b="0" i="0" u="none" strike="noStrike" cap="none" normalizeH="0" baseline="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Silapo</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Epoetin zeta (EPO)</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Hospira</a:t>
                      </a:r>
                      <a:br>
                        <a:rPr kumimoji="0" lang="en-US" sz="1000" b="0" i="0" u="none" strike="noStrike" cap="none" normalizeH="0" baseline="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Stada</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Eprex</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(2007)</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539216">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Biograstim</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Ratiograstim</a:t>
                      </a:r>
                      <a:r>
                        <a:rPr kumimoji="0" lang="en-US" sz="1000" b="0" i="0" u="none" strike="noStrike" cap="none" normalizeH="0" baseline="30000" smtClean="0">
                          <a:ln>
                            <a:noFill/>
                          </a:ln>
                          <a:solidFill>
                            <a:schemeClr val="tx1"/>
                          </a:solidFill>
                          <a:effectLst/>
                          <a:latin typeface="Arial" pitchFamily="34"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Tevagrastim</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Filgrastim Ratiopharm® </a:t>
                      </a:r>
                      <a:endParaRPr kumimoji="0" lang="en-US" sz="1000" b="0" i="0" u="none" strike="noStrike" cap="none" normalizeH="0" baseline="30000" smtClean="0">
                        <a:ln>
                          <a:noFill/>
                        </a:ln>
                        <a:solidFill>
                          <a:srgbClr val="EC008C"/>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Filgrastim Hexal</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Zarzio</a:t>
                      </a:r>
                      <a:r>
                        <a:rPr kumimoji="0" lang="en-US" sz="1000" b="0" i="0" u="none" strike="noStrike" cap="none" normalizeH="0" baseline="30000" smtClean="0">
                          <a:ln>
                            <a:noFill/>
                          </a:ln>
                          <a:solidFill>
                            <a:schemeClr val="tx1"/>
                          </a:solidFill>
                          <a:effectLst/>
                          <a:latin typeface="Arial" pitchFamily="34" charset="0"/>
                          <a:cs typeface="Arial" pitchFamily="34" charset="0"/>
                        </a:rPr>
                        <a:t>®</a:t>
                      </a:r>
                      <a:r>
                        <a:rPr kumimoji="0" lang="en-US" sz="10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Nivestim</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Filgrastim </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(G-CSF)</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CT Arzneimittel</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Ratiopharm</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Teva</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rgbClr val="EC008C"/>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Ratiopharm</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Hexal</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Sandoz</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Hospira</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Neupogen</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(2008)</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(2008); </a:t>
                      </a:r>
                      <a:r>
                        <a:rPr kumimoji="0" lang="en-US" sz="1000" b="0" i="0" u="none" strike="noStrike" cap="none" normalizeH="0" baseline="0" smtClean="0">
                          <a:ln>
                            <a:noFill/>
                          </a:ln>
                          <a:solidFill>
                            <a:srgbClr val="EC008C"/>
                          </a:solidFill>
                          <a:effectLst/>
                          <a:latin typeface="Arial" pitchFamily="34" charset="0"/>
                          <a:cs typeface="Arial" pitchFamily="34" charset="0"/>
                        </a:rPr>
                        <a:t>Withdrawn (2011): Commercial reasons</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(2009)</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(2010)</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80993">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Biferonex</a:t>
                      </a:r>
                      <a:r>
                        <a:rPr kumimoji="0" lang="en-US" sz="1000" b="0" i="0" u="none" strike="noStrike" cap="none" normalizeH="0" baseline="30000" smtClean="0">
                          <a:ln>
                            <a:noFill/>
                          </a:ln>
                          <a:solidFill>
                            <a:srgbClr val="EC008C"/>
                          </a:solidFill>
                          <a:effectLst/>
                          <a:latin typeface="Arial" pitchFamily="34" charset="0"/>
                          <a:cs typeface="Arial" pitchFamily="34" charset="0"/>
                        </a:rPr>
                        <a:t>®</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Interferon beta-1a</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BioPartners</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Avonex</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Rejected (2009): Lack of efficacy; differences with active substance</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60368">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Insulin Rapid Marvel</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Insulin Long Marvel</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Insulin 30/70 Mix Marvel</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Soluble insulin</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Isophane insulin</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Biphasic insulin</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Marvel</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Humulin</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Withdrew application (2012): Did not show comparability to reference product; production process not validated</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25771">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Inflectra™</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Remsima™</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Anti-TNF alpha monoclonal antibody</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Hospira</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Celltrion</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Remicade</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(2013)</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
          <p:cNvSpPr>
            <a:spLocks noGrp="1" noChangeArrowheads="1"/>
          </p:cNvSpPr>
          <p:nvPr>
            <p:ph type="title"/>
          </p:nvPr>
        </p:nvSpPr>
        <p:spPr>
          <a:xfrm>
            <a:off x="457200" y="31750"/>
            <a:ext cx="8229600" cy="777875"/>
          </a:xfrm>
        </p:spPr>
        <p:txBody>
          <a:bodyPr/>
          <a:lstStyle/>
          <a:p>
            <a:pPr algn="ctr" eaLnBrk="1"/>
            <a:r>
              <a:rPr lang="de-DE" sz="2800" smtClean="0">
                <a:solidFill>
                  <a:srgbClr val="098ED1"/>
                </a:solidFill>
                <a:latin typeface="Microsoft Sans Serif" pitchFamily="34" charset="0"/>
                <a:cs typeface="Microsoft Sans Serif" pitchFamily="34" charset="0"/>
                <a:sym typeface="Microsoft Sans Serif" pitchFamily="34" charset="0"/>
              </a:rPr>
              <a:t>PLANET-RA</a:t>
            </a:r>
            <a:endParaRPr lang="de-DE" smtClean="0"/>
          </a:p>
        </p:txBody>
      </p:sp>
      <p:graphicFrame>
        <p:nvGraphicFramePr>
          <p:cNvPr id="3074" name="Object 3"/>
          <p:cNvGraphicFramePr>
            <a:graphicFrameLocks noChangeAspect="1"/>
          </p:cNvGraphicFramePr>
          <p:nvPr/>
        </p:nvGraphicFramePr>
        <p:xfrm>
          <a:off x="200025" y="930275"/>
          <a:ext cx="8094663" cy="5145088"/>
        </p:xfrm>
        <a:graphic>
          <a:graphicData uri="http://schemas.openxmlformats.org/presentationml/2006/ole">
            <p:oleObj spid="_x0000_s3074" r:id="rId4" imgW="8096190" imgH="5145470" progId="Excel.Sheet.8">
              <p:embed/>
            </p:oleObj>
          </a:graphicData>
        </a:graphic>
      </p:graphicFrame>
      <p:sp>
        <p:nvSpPr>
          <p:cNvPr id="3076" name="AutoShape 4"/>
          <p:cNvSpPr>
            <a:spLocks/>
          </p:cNvSpPr>
          <p:nvPr/>
        </p:nvSpPr>
        <p:spPr bwMode="auto">
          <a:xfrm>
            <a:off x="6732588" y="6570663"/>
            <a:ext cx="2411412" cy="287337"/>
          </a:xfrm>
          <a:custGeom>
            <a:avLst/>
            <a:gdLst>
              <a:gd name="T0" fmla="*/ 134604355 w 21600"/>
              <a:gd name="T1" fmla="*/ 1911177 h 21600"/>
              <a:gd name="T2" fmla="*/ 134604355 w 21600"/>
              <a:gd name="T3" fmla="*/ 1911177 h 21600"/>
              <a:gd name="T4" fmla="*/ 134604355 w 21600"/>
              <a:gd name="T5" fmla="*/ 1911177 h 21600"/>
              <a:gd name="T6" fmla="*/ 134604355 w 21600"/>
              <a:gd name="T7" fmla="*/ 191117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miter lim="800000"/>
            <a:headEnd/>
            <a:tailEnd/>
          </a:ln>
        </p:spPr>
        <p:txBody>
          <a:bodyPr lIns="45719" tIns="45719" rIns="45719" bIns="45719"/>
          <a:lstStyle/>
          <a:p>
            <a:pPr algn="r" hangingPunct="0"/>
            <a:r>
              <a:rPr lang="de-DE" sz="1100" i="1">
                <a:solidFill>
                  <a:srgbClr val="000000"/>
                </a:solidFill>
                <a:latin typeface="Microsoft Sans Serif" pitchFamily="34" charset="0"/>
                <a:cs typeface="Microsoft Sans Serif" pitchFamily="34" charset="0"/>
                <a:sym typeface="Arial Bold"/>
              </a:rPr>
              <a:t>Yoo D et al. Ann Rheum Dis 2013</a:t>
            </a:r>
            <a:endParaRPr lang="de-DE" sz="1100" i="1">
              <a:solidFill>
                <a:srgbClr val="000000"/>
              </a:solidFill>
              <a:latin typeface="Microsoft Sans Serif" pitchFamily="34" charset="0"/>
              <a:cs typeface="Microsoft Sans Serif" pitchFamily="34" charset="0"/>
              <a:sym typeface="Arial" pitchFamily="34" charset="0"/>
            </a:endParaRPr>
          </a:p>
        </p:txBody>
      </p:sp>
      <p:sp>
        <p:nvSpPr>
          <p:cNvPr id="3077" name="AutoShape 4"/>
          <p:cNvSpPr>
            <a:spLocks/>
          </p:cNvSpPr>
          <p:nvPr/>
        </p:nvSpPr>
        <p:spPr bwMode="auto">
          <a:xfrm>
            <a:off x="611188" y="1268413"/>
            <a:ext cx="1081087" cy="288925"/>
          </a:xfrm>
          <a:custGeom>
            <a:avLst/>
            <a:gdLst>
              <a:gd name="T0" fmla="*/ 27054405 w 21600"/>
              <a:gd name="T1" fmla="*/ 1932360 h 21600"/>
              <a:gd name="T2" fmla="*/ 27054405 w 21600"/>
              <a:gd name="T3" fmla="*/ 1932360 h 21600"/>
              <a:gd name="T4" fmla="*/ 27054405 w 21600"/>
              <a:gd name="T5" fmla="*/ 1932360 h 21600"/>
              <a:gd name="T6" fmla="*/ 27054405 w 21600"/>
              <a:gd name="T7" fmla="*/ 193236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miter lim="800000"/>
            <a:headEnd/>
            <a:tailEnd/>
          </a:ln>
        </p:spPr>
        <p:txBody>
          <a:bodyPr lIns="45719" tIns="45719" rIns="45719" bIns="45719"/>
          <a:lstStyle/>
          <a:p>
            <a:pPr algn="ctr" hangingPunct="0"/>
            <a:r>
              <a:rPr lang="de-DE" sz="1100">
                <a:solidFill>
                  <a:srgbClr val="000000"/>
                </a:solidFill>
                <a:latin typeface="Microsoft Sans Serif" pitchFamily="34" charset="0"/>
                <a:cs typeface="Microsoft Sans Serif" pitchFamily="34" charset="0"/>
                <a:sym typeface="Arial Bold"/>
              </a:rPr>
              <a:t>% patients</a:t>
            </a:r>
            <a:endParaRPr lang="de-DE" sz="1100">
              <a:solidFill>
                <a:srgbClr val="000000"/>
              </a:solidFill>
              <a:latin typeface="Microsoft Sans Serif" pitchFamily="34" charset="0"/>
              <a:cs typeface="Microsoft Sans Serif" pitchFamily="34" charset="0"/>
              <a:sym typeface="Arial" pitchFamily="34" charset="0"/>
            </a:endParaRPr>
          </a:p>
        </p:txBody>
      </p:sp>
      <p:sp>
        <p:nvSpPr>
          <p:cNvPr id="13" name="Line 2"/>
          <p:cNvSpPr>
            <a:spLocks noChangeShapeType="1"/>
          </p:cNvSpPr>
          <p:nvPr/>
        </p:nvSpPr>
        <p:spPr bwMode="auto">
          <a:xfrm>
            <a:off x="0" y="854075"/>
            <a:ext cx="9144000" cy="7938"/>
          </a:xfrm>
          <a:prstGeom prst="line">
            <a:avLst/>
          </a:prstGeom>
          <a:noFill/>
          <a:ln w="57150" cap="flat" cmpd="sng">
            <a:solidFill>
              <a:schemeClr val="bg1">
                <a:lumMod val="65000"/>
              </a:schemeClr>
            </a:solidFill>
            <a:prstDash val="solid"/>
            <a:round/>
            <a:headEnd/>
            <a:tailEnd/>
          </a:ln>
          <a:effectLst/>
          <a:extLst>
            <a:ext uri="{909E8E84-426E-40DD-AFC4-6F175D3DCCD1}"/>
            <a:ext uri="{AF507438-7753-43E0-B8FC-AC1667EBCBE1}"/>
          </a:extLst>
        </p:spPr>
        <p:txBody>
          <a:bodyPr lIns="45719" tIns="45719" rIns="45719" bIns="45719"/>
          <a:lstStyle/>
          <a:p>
            <a:pPr defTabSz="457200" fontAlgn="auto" hangingPunct="0">
              <a:spcBef>
                <a:spcPts val="0"/>
              </a:spcBef>
              <a:spcAft>
                <a:spcPts val="0"/>
              </a:spcAft>
              <a:defRPr/>
            </a:pPr>
            <a:endParaRPr lang="de-DE" sz="1200">
              <a:solidFill>
                <a:srgbClr val="000000"/>
              </a:solidFill>
              <a:latin typeface="Helvetica" charset="0"/>
              <a:cs typeface="Helvetica" charset="0"/>
              <a:sym typeface="Helvetica" charset="0"/>
            </a:endParaRPr>
          </a:p>
        </p:txBody>
      </p:sp>
      <p:pic>
        <p:nvPicPr>
          <p:cNvPr id="3079" name="Bild 2"/>
          <p:cNvPicPr>
            <a:picLocks noChangeAspect="1"/>
          </p:cNvPicPr>
          <p:nvPr/>
        </p:nvPicPr>
        <p:blipFill>
          <a:blip r:embed="rId5" cstate="print"/>
          <a:srcRect/>
          <a:stretch>
            <a:fillRect/>
          </a:stretch>
        </p:blipFill>
        <p:spPr bwMode="auto">
          <a:xfrm>
            <a:off x="3995738" y="1844675"/>
            <a:ext cx="2736850" cy="287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128588" y="1290638"/>
          <a:ext cx="9218612" cy="4994275"/>
        </p:xfrm>
        <a:graphic>
          <a:graphicData uri="http://schemas.openxmlformats.org/presentationml/2006/ole">
            <p:oleObj spid="_x0000_s4098" r:id="rId3" imgW="9217951" imgH="4993057" progId="Excel.Sheet.8">
              <p:embed/>
            </p:oleObj>
          </a:graphicData>
        </a:graphic>
      </p:graphicFrame>
      <p:sp>
        <p:nvSpPr>
          <p:cNvPr id="4099" name="Rectangle 1"/>
          <p:cNvSpPr>
            <a:spLocks noGrp="1" noChangeArrowheads="1"/>
          </p:cNvSpPr>
          <p:nvPr>
            <p:ph type="title"/>
          </p:nvPr>
        </p:nvSpPr>
        <p:spPr>
          <a:xfrm>
            <a:off x="457200" y="31750"/>
            <a:ext cx="8229600" cy="588963"/>
          </a:xfrm>
        </p:spPr>
        <p:txBody>
          <a:bodyPr/>
          <a:lstStyle/>
          <a:p>
            <a:pPr algn="ctr" eaLnBrk="1"/>
            <a:r>
              <a:rPr lang="de-DE" sz="2800" smtClean="0">
                <a:solidFill>
                  <a:srgbClr val="098ED1"/>
                </a:solidFill>
                <a:latin typeface="Microsoft Sans Serif" pitchFamily="34" charset="0"/>
                <a:cs typeface="Microsoft Sans Serif" pitchFamily="34" charset="0"/>
                <a:sym typeface="Microsoft Sans Serif" pitchFamily="34" charset="0"/>
              </a:rPr>
              <a:t>PLANET-AS</a:t>
            </a:r>
            <a:endParaRPr lang="de-DE" smtClean="0"/>
          </a:p>
        </p:txBody>
      </p:sp>
      <p:sp>
        <p:nvSpPr>
          <p:cNvPr id="12" name="Line 2"/>
          <p:cNvSpPr>
            <a:spLocks noChangeShapeType="1"/>
          </p:cNvSpPr>
          <p:nvPr/>
        </p:nvSpPr>
        <p:spPr bwMode="auto">
          <a:xfrm>
            <a:off x="0" y="854075"/>
            <a:ext cx="9144000" cy="7938"/>
          </a:xfrm>
          <a:prstGeom prst="line">
            <a:avLst/>
          </a:prstGeom>
          <a:noFill/>
          <a:ln w="57150" cap="flat" cmpd="sng">
            <a:solidFill>
              <a:schemeClr val="bg1">
                <a:lumMod val="65000"/>
              </a:schemeClr>
            </a:solidFill>
            <a:prstDash val="solid"/>
            <a:round/>
            <a:headEnd/>
            <a:tailEnd/>
          </a:ln>
          <a:effectLst/>
          <a:extLst>
            <a:ext uri="{909E8E84-426E-40DD-AFC4-6F175D3DCCD1}"/>
            <a:ext uri="{AF507438-7753-43E0-B8FC-AC1667EBCBE1}"/>
          </a:extLst>
        </p:spPr>
        <p:txBody>
          <a:bodyPr lIns="45719" tIns="45719" rIns="45719" bIns="45719"/>
          <a:lstStyle/>
          <a:p>
            <a:pPr defTabSz="457200" fontAlgn="auto" hangingPunct="0">
              <a:spcBef>
                <a:spcPts val="0"/>
              </a:spcBef>
              <a:spcAft>
                <a:spcPts val="0"/>
              </a:spcAft>
              <a:defRPr/>
            </a:pPr>
            <a:endParaRPr lang="de-DE" sz="1200">
              <a:solidFill>
                <a:srgbClr val="000000"/>
              </a:solidFill>
              <a:latin typeface="Helvetica" charset="0"/>
              <a:cs typeface="Helvetica" charset="0"/>
              <a:sym typeface="Helvetica" charset="0"/>
            </a:endParaRPr>
          </a:p>
        </p:txBody>
      </p:sp>
      <p:sp>
        <p:nvSpPr>
          <p:cNvPr id="4101" name="AutoShape 4"/>
          <p:cNvSpPr>
            <a:spLocks/>
          </p:cNvSpPr>
          <p:nvPr/>
        </p:nvSpPr>
        <p:spPr bwMode="auto">
          <a:xfrm>
            <a:off x="755650" y="1628775"/>
            <a:ext cx="1079500" cy="287338"/>
          </a:xfrm>
          <a:custGeom>
            <a:avLst/>
            <a:gdLst>
              <a:gd name="T0" fmla="*/ 26975009 w 21600"/>
              <a:gd name="T1" fmla="*/ 1911184 h 21600"/>
              <a:gd name="T2" fmla="*/ 26975009 w 21600"/>
              <a:gd name="T3" fmla="*/ 1911184 h 21600"/>
              <a:gd name="T4" fmla="*/ 26975009 w 21600"/>
              <a:gd name="T5" fmla="*/ 1911184 h 21600"/>
              <a:gd name="T6" fmla="*/ 26975009 w 21600"/>
              <a:gd name="T7" fmla="*/ 191118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miter lim="800000"/>
            <a:headEnd/>
            <a:tailEnd/>
          </a:ln>
        </p:spPr>
        <p:txBody>
          <a:bodyPr lIns="45719" tIns="45719" rIns="45719" bIns="45719"/>
          <a:lstStyle/>
          <a:p>
            <a:pPr algn="ctr" hangingPunct="0"/>
            <a:r>
              <a:rPr lang="de-DE" sz="1100">
                <a:solidFill>
                  <a:srgbClr val="000000"/>
                </a:solidFill>
                <a:latin typeface="Microsoft Sans Serif" pitchFamily="34" charset="0"/>
                <a:cs typeface="Microsoft Sans Serif" pitchFamily="34" charset="0"/>
                <a:sym typeface="Arial Bold"/>
              </a:rPr>
              <a:t>% patients</a:t>
            </a:r>
            <a:endParaRPr lang="de-DE" sz="1100">
              <a:solidFill>
                <a:srgbClr val="000000"/>
              </a:solidFill>
              <a:latin typeface="Microsoft Sans Serif" pitchFamily="34" charset="0"/>
              <a:cs typeface="Microsoft Sans Serif" pitchFamily="34" charset="0"/>
              <a:sym typeface="Arial" pitchFamily="34" charset="0"/>
            </a:endParaRPr>
          </a:p>
        </p:txBody>
      </p:sp>
      <p:sp>
        <p:nvSpPr>
          <p:cNvPr id="4102" name="AutoShape 4"/>
          <p:cNvSpPr>
            <a:spLocks/>
          </p:cNvSpPr>
          <p:nvPr/>
        </p:nvSpPr>
        <p:spPr bwMode="auto">
          <a:xfrm>
            <a:off x="6732588" y="6570663"/>
            <a:ext cx="2411412" cy="287337"/>
          </a:xfrm>
          <a:custGeom>
            <a:avLst/>
            <a:gdLst>
              <a:gd name="T0" fmla="*/ 134604355 w 21600"/>
              <a:gd name="T1" fmla="*/ 1911177 h 21600"/>
              <a:gd name="T2" fmla="*/ 134604355 w 21600"/>
              <a:gd name="T3" fmla="*/ 1911177 h 21600"/>
              <a:gd name="T4" fmla="*/ 134604355 w 21600"/>
              <a:gd name="T5" fmla="*/ 1911177 h 21600"/>
              <a:gd name="T6" fmla="*/ 134604355 w 21600"/>
              <a:gd name="T7" fmla="*/ 191117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miter lim="800000"/>
            <a:headEnd/>
            <a:tailEnd/>
          </a:ln>
        </p:spPr>
        <p:txBody>
          <a:bodyPr lIns="45719" tIns="45719" rIns="45719" bIns="45719"/>
          <a:lstStyle/>
          <a:p>
            <a:pPr algn="r" hangingPunct="0"/>
            <a:r>
              <a:rPr lang="de-DE" sz="1100" i="1">
                <a:solidFill>
                  <a:srgbClr val="000000"/>
                </a:solidFill>
                <a:latin typeface="Microsoft Sans Serif" pitchFamily="34" charset="0"/>
                <a:cs typeface="Microsoft Sans Serif" pitchFamily="34" charset="0"/>
                <a:sym typeface="Arial Bold"/>
              </a:rPr>
              <a:t>Park W et al. Ann Rheum Dis 2013</a:t>
            </a:r>
            <a:endParaRPr lang="de-DE" sz="1100" i="1">
              <a:solidFill>
                <a:srgbClr val="000000"/>
              </a:solidFill>
              <a:latin typeface="Microsoft Sans Serif" pitchFamily="34" charset="0"/>
              <a:cs typeface="Microsoft Sans Serif"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
          <p:cNvSpPr>
            <a:spLocks noGrp="1" noChangeArrowheads="1"/>
          </p:cNvSpPr>
          <p:nvPr>
            <p:ph type="title"/>
          </p:nvPr>
        </p:nvSpPr>
        <p:spPr>
          <a:xfrm>
            <a:off x="0" y="260350"/>
            <a:ext cx="9144000" cy="442913"/>
          </a:xfrm>
        </p:spPr>
        <p:txBody>
          <a:bodyPr/>
          <a:lstStyle/>
          <a:p>
            <a:pPr algn="ctr" defTabSz="904875" eaLnBrk="1">
              <a:lnSpc>
                <a:spcPct val="90000"/>
              </a:lnSpc>
            </a:pPr>
            <a:r>
              <a:rPr lang="de-DE" sz="2800" smtClean="0">
                <a:solidFill>
                  <a:srgbClr val="098ED1"/>
                </a:solidFill>
                <a:latin typeface="Microsoft Sans Serif" pitchFamily="34" charset="0"/>
                <a:cs typeface="Microsoft Sans Serif" pitchFamily="34" charset="0"/>
                <a:sym typeface="Times New Roman Bold"/>
              </a:rPr>
              <a:t>CT-P13 Open Label Extension Trials in RA and AS</a:t>
            </a:r>
            <a:endParaRPr lang="de-DE" sz="2800" smtClean="0">
              <a:solidFill>
                <a:srgbClr val="098ED1"/>
              </a:solidFill>
              <a:latin typeface="Microsoft Sans Serif" pitchFamily="34" charset="0"/>
              <a:cs typeface="Microsoft Sans Serif" pitchFamily="34" charset="0"/>
            </a:endParaRPr>
          </a:p>
        </p:txBody>
      </p:sp>
      <p:sp>
        <p:nvSpPr>
          <p:cNvPr id="126979" name="Rectangle 2"/>
          <p:cNvSpPr>
            <a:spLocks noGrp="1" noChangeArrowheads="1"/>
          </p:cNvSpPr>
          <p:nvPr>
            <p:ph type="body" idx="1"/>
          </p:nvPr>
        </p:nvSpPr>
        <p:spPr>
          <a:xfrm>
            <a:off x="323850" y="1268413"/>
            <a:ext cx="8686800" cy="1112837"/>
          </a:xfrm>
        </p:spPr>
        <p:txBody>
          <a:bodyPr/>
          <a:lstStyle/>
          <a:p>
            <a:pPr marL="120650" indent="-120650" defTabSz="657225" eaLnBrk="1">
              <a:lnSpc>
                <a:spcPct val="90000"/>
              </a:lnSpc>
              <a:spcBef>
                <a:spcPts val="900"/>
              </a:spcBef>
              <a:buFontTx/>
              <a:buChar char="•"/>
            </a:pPr>
            <a:r>
              <a:rPr lang="de-DE" smtClean="0">
                <a:latin typeface="Arial Bold"/>
                <a:ea typeface="Arial Bold"/>
                <a:cs typeface="Arial Bold"/>
                <a:sym typeface="Arial Bold"/>
              </a:rPr>
              <a:t>Open label extension, all pts receiving CT-P13 </a:t>
            </a:r>
          </a:p>
          <a:p>
            <a:pPr marL="120650" indent="-120650" defTabSz="657225" eaLnBrk="1">
              <a:lnSpc>
                <a:spcPct val="90000"/>
              </a:lnSpc>
              <a:spcBef>
                <a:spcPts val="900"/>
              </a:spcBef>
              <a:buFontTx/>
              <a:buChar char="•"/>
            </a:pPr>
            <a:r>
              <a:rPr lang="de-DE" smtClean="0">
                <a:latin typeface="Arial Bold"/>
                <a:ea typeface="Arial Bold"/>
                <a:cs typeface="Arial Bold"/>
                <a:sym typeface="Arial Bold"/>
              </a:rPr>
              <a:t>Approx. 66% entering OLE</a:t>
            </a:r>
          </a:p>
        </p:txBody>
      </p:sp>
      <p:sp>
        <p:nvSpPr>
          <p:cNvPr id="126980" name="AutoShape 5"/>
          <p:cNvSpPr>
            <a:spLocks/>
          </p:cNvSpPr>
          <p:nvPr/>
        </p:nvSpPr>
        <p:spPr bwMode="auto">
          <a:xfrm>
            <a:off x="4724400" y="6477000"/>
            <a:ext cx="4267200" cy="244475"/>
          </a:xfrm>
          <a:custGeom>
            <a:avLst/>
            <a:gdLst>
              <a:gd name="T0" fmla="*/ 421504578 w 21600"/>
              <a:gd name="T1" fmla="*/ 1383525 h 21600"/>
              <a:gd name="T2" fmla="*/ 421504578 w 21600"/>
              <a:gd name="T3" fmla="*/ 1383525 h 21600"/>
              <a:gd name="T4" fmla="*/ 421504578 w 21600"/>
              <a:gd name="T5" fmla="*/ 1383525 h 21600"/>
              <a:gd name="T6" fmla="*/ 421504578 w 21600"/>
              <a:gd name="T7" fmla="*/ 138352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miter lim="800000"/>
            <a:headEnd/>
            <a:tailEnd/>
          </a:ln>
        </p:spPr>
        <p:txBody>
          <a:bodyPr lIns="45719" tIns="45719" rIns="45719" bIns="45719"/>
          <a:lstStyle/>
          <a:p>
            <a:pPr algn="r" hangingPunct="0"/>
            <a:r>
              <a:rPr lang="de-DE" sz="1100" i="1">
                <a:solidFill>
                  <a:srgbClr val="000000"/>
                </a:solidFill>
                <a:latin typeface="Arial Bold"/>
                <a:ea typeface="Arial Bold"/>
                <a:cs typeface="Arial Bold"/>
                <a:sym typeface="Arial Bold"/>
              </a:rPr>
              <a:t>Posters presented as late breaking abstracts at ACR 2013</a:t>
            </a:r>
            <a:endParaRPr lang="de-DE" sz="1100" i="1">
              <a:solidFill>
                <a:srgbClr val="000000"/>
              </a:solidFill>
              <a:ea typeface="Arial Bold"/>
              <a:cs typeface="Arial Bold"/>
              <a:sym typeface="Arial" pitchFamily="34" charset="0"/>
            </a:endParaRPr>
          </a:p>
        </p:txBody>
      </p:sp>
      <p:grpSp>
        <p:nvGrpSpPr>
          <p:cNvPr id="2" name="Group 6"/>
          <p:cNvGrpSpPr>
            <a:grpSpLocks/>
          </p:cNvGrpSpPr>
          <p:nvPr/>
        </p:nvGrpSpPr>
        <p:grpSpPr bwMode="auto">
          <a:xfrm>
            <a:off x="1702296" y="2708920"/>
            <a:ext cx="2971800" cy="457200"/>
            <a:chOff x="0" y="0"/>
            <a:chExt cx="2971800" cy="457200"/>
          </a:xfrm>
          <a:solidFill>
            <a:srgbClr val="BFBFBF"/>
          </a:solidFill>
        </p:grpSpPr>
        <p:sp>
          <p:nvSpPr>
            <p:cNvPr id="26631" name="AutoShape 7"/>
            <p:cNvSpPr>
              <a:spLocks/>
            </p:cNvSpPr>
            <p:nvPr/>
          </p:nvSpPr>
          <p:spPr bwMode="auto">
            <a:xfrm>
              <a:off x="0" y="0"/>
              <a:ext cx="297180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ext uri="{AF507438-7753-43E0-B8FC-AC1667EBCBE1}"/>
            </a:extLst>
          </p:spPr>
          <p:txBody>
            <a:bodyPr lIns="0" tIns="0" rIns="0" bIns="0" anchor="ctr"/>
            <a:lstStyle/>
            <a:p>
              <a:pPr algn="ctr" fontAlgn="auto" hangingPunct="0">
                <a:spcBef>
                  <a:spcPts val="0"/>
                </a:spcBef>
                <a:spcAft>
                  <a:spcPts val="0"/>
                </a:spcAft>
                <a:defRPr/>
              </a:pPr>
              <a:endParaRPr lang="de-DE">
                <a:solidFill>
                  <a:srgbClr val="000000"/>
                </a:solidFill>
                <a:latin typeface="Arial" charset="0"/>
                <a:cs typeface="Arial" charset="0"/>
                <a:sym typeface="Arial" charset="0"/>
              </a:endParaRPr>
            </a:p>
          </p:txBody>
        </p:sp>
        <p:sp>
          <p:nvSpPr>
            <p:cNvPr id="26632" name="AutoShape 8"/>
            <p:cNvSpPr>
              <a:spLocks/>
            </p:cNvSpPr>
            <p:nvPr/>
          </p:nvSpPr>
          <p:spPr bwMode="auto">
            <a:xfrm>
              <a:off x="0" y="40984"/>
              <a:ext cx="2971800" cy="375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pFill/>
            <a:ln>
              <a:noFill/>
            </a:ln>
            <a:effectLst/>
            <a:extLst>
              <a:ext uri="{91240B29-F687-4F45-9708-019B960494DF}"/>
              <a:ext uri="{AF507438-7753-43E0-B8FC-AC1667EBCBE1}"/>
            </a:extLst>
          </p:spPr>
          <p:txBody>
            <a:bodyPr lIns="0" tIns="0" rIns="0" bIns="0" anchor="ctr"/>
            <a:lstStyle/>
            <a:p>
              <a:pPr algn="ctr" fontAlgn="auto" hangingPunct="0">
                <a:spcBef>
                  <a:spcPts val="0"/>
                </a:spcBef>
                <a:spcAft>
                  <a:spcPts val="0"/>
                </a:spcAft>
                <a:defRPr/>
              </a:pPr>
              <a:r>
                <a:rPr lang="de-DE" sz="2000" dirty="0">
                  <a:solidFill>
                    <a:srgbClr val="000000"/>
                  </a:solidFill>
                  <a:latin typeface="Arial Bold" charset="0"/>
                  <a:cs typeface="Arial Bold" charset="0"/>
                  <a:sym typeface="Arial Bold" charset="0"/>
                </a:rPr>
                <a:t>CT-P13</a:t>
              </a:r>
              <a:endParaRPr lang="de-DE" dirty="0">
                <a:solidFill>
                  <a:srgbClr val="000000"/>
                </a:solidFill>
                <a:latin typeface="Arial" charset="0"/>
                <a:cs typeface="Arial" charset="0"/>
                <a:sym typeface="Arial" charset="0"/>
              </a:endParaRPr>
            </a:p>
          </p:txBody>
        </p:sp>
      </p:grpSp>
      <p:grpSp>
        <p:nvGrpSpPr>
          <p:cNvPr id="3" name="Group 9"/>
          <p:cNvGrpSpPr>
            <a:grpSpLocks/>
          </p:cNvGrpSpPr>
          <p:nvPr/>
        </p:nvGrpSpPr>
        <p:grpSpPr bwMode="auto">
          <a:xfrm>
            <a:off x="1702296" y="3394720"/>
            <a:ext cx="2971800" cy="457200"/>
            <a:chOff x="0" y="0"/>
            <a:chExt cx="2971800" cy="457200"/>
          </a:xfrm>
          <a:solidFill>
            <a:schemeClr val="bg1">
              <a:lumMod val="50000"/>
            </a:schemeClr>
          </a:solidFill>
        </p:grpSpPr>
        <p:sp>
          <p:nvSpPr>
            <p:cNvPr id="26634" name="AutoShape 10"/>
            <p:cNvSpPr>
              <a:spLocks/>
            </p:cNvSpPr>
            <p:nvPr/>
          </p:nvSpPr>
          <p:spPr bwMode="auto">
            <a:xfrm>
              <a:off x="0" y="0"/>
              <a:ext cx="297180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w="12700" cap="flat" cmpd="sng">
              <a:noFill/>
              <a:prstDash val="solid"/>
              <a:miter lim="0"/>
              <a:headEnd/>
              <a:tailEnd/>
            </a:ln>
            <a:effectLst/>
            <a:extLst>
              <a:ext uri="{AF507438-7753-43E0-B8FC-AC1667EBCBE1}"/>
            </a:extLst>
          </p:spPr>
          <p:txBody>
            <a:bodyPr lIns="0" tIns="0" rIns="0" bIns="0" anchor="ctr"/>
            <a:lstStyle/>
            <a:p>
              <a:pPr algn="ctr" fontAlgn="auto" hangingPunct="0">
                <a:spcBef>
                  <a:spcPts val="0"/>
                </a:spcBef>
                <a:spcAft>
                  <a:spcPts val="0"/>
                </a:spcAft>
                <a:defRPr/>
              </a:pPr>
              <a:endParaRPr lang="de-DE">
                <a:solidFill>
                  <a:srgbClr val="000000"/>
                </a:solidFill>
                <a:latin typeface="Arial" charset="0"/>
                <a:cs typeface="Arial" charset="0"/>
                <a:sym typeface="Arial" charset="0"/>
              </a:endParaRPr>
            </a:p>
          </p:txBody>
        </p:sp>
        <p:sp>
          <p:nvSpPr>
            <p:cNvPr id="26635" name="AutoShape 11"/>
            <p:cNvSpPr>
              <a:spLocks/>
            </p:cNvSpPr>
            <p:nvPr/>
          </p:nvSpPr>
          <p:spPr bwMode="auto">
            <a:xfrm>
              <a:off x="0" y="40984"/>
              <a:ext cx="2971800" cy="375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pFill/>
            <a:ln w="12700" cap="flat" cmpd="sng">
              <a:noFill/>
              <a:prstDash val="solid"/>
              <a:miter lim="0"/>
              <a:headEnd/>
              <a:tailEnd/>
            </a:ln>
            <a:effectLst/>
            <a:extLst>
              <a:ext uri="{AF507438-7753-43E0-B8FC-AC1667EBCBE1}"/>
            </a:extLst>
          </p:spPr>
          <p:txBody>
            <a:bodyPr lIns="0" tIns="0" rIns="0" bIns="0" anchor="ctr"/>
            <a:lstStyle/>
            <a:p>
              <a:pPr algn="ctr" fontAlgn="auto" hangingPunct="0">
                <a:spcBef>
                  <a:spcPts val="0"/>
                </a:spcBef>
                <a:spcAft>
                  <a:spcPts val="0"/>
                </a:spcAft>
                <a:defRPr/>
              </a:pPr>
              <a:r>
                <a:rPr lang="de-DE" sz="2000" dirty="0" err="1">
                  <a:solidFill>
                    <a:srgbClr val="FFFFFF"/>
                  </a:solidFill>
                  <a:latin typeface="Arial Bold" charset="0"/>
                  <a:cs typeface="Arial Bold" charset="0"/>
                  <a:sym typeface="Arial Bold" charset="0"/>
                </a:rPr>
                <a:t>Remicade</a:t>
              </a:r>
              <a:endParaRPr lang="de-DE" dirty="0">
                <a:solidFill>
                  <a:srgbClr val="FFFFFF"/>
                </a:solidFill>
                <a:latin typeface="Arial" charset="0"/>
                <a:cs typeface="Arial" charset="0"/>
                <a:sym typeface="Arial" charset="0"/>
              </a:endParaRPr>
            </a:p>
          </p:txBody>
        </p:sp>
      </p:grpSp>
      <p:grpSp>
        <p:nvGrpSpPr>
          <p:cNvPr id="126983" name="Group 12"/>
          <p:cNvGrpSpPr>
            <a:grpSpLocks/>
          </p:cNvGrpSpPr>
          <p:nvPr/>
        </p:nvGrpSpPr>
        <p:grpSpPr bwMode="auto">
          <a:xfrm>
            <a:off x="635000" y="3013075"/>
            <a:ext cx="609600" cy="533400"/>
            <a:chOff x="0" y="0"/>
            <a:chExt cx="609600" cy="533400"/>
          </a:xfrm>
        </p:grpSpPr>
        <p:sp>
          <p:nvSpPr>
            <p:cNvPr id="127000" name="AutoShape 13"/>
            <p:cNvSpPr>
              <a:spLocks/>
            </p:cNvSpPr>
            <p:nvPr/>
          </p:nvSpPr>
          <p:spPr bwMode="auto">
            <a:xfrm>
              <a:off x="0" y="0"/>
              <a:ext cx="609600" cy="533400"/>
            </a:xfrm>
            <a:custGeom>
              <a:avLst/>
              <a:gdLst>
                <a:gd name="T0" fmla="*/ 9441381 w 19679"/>
                <a:gd name="T1" fmla="*/ 7934566 h 19679"/>
                <a:gd name="T2" fmla="*/ 9441381 w 19679"/>
                <a:gd name="T3" fmla="*/ 7934566 h 19679"/>
                <a:gd name="T4" fmla="*/ 9441381 w 19679"/>
                <a:gd name="T5" fmla="*/ 7934566 h 19679"/>
                <a:gd name="T6" fmla="*/ 9441381 w 19679"/>
                <a:gd name="T7" fmla="*/ 793456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28575" cap="flat" cmpd="sng">
              <a:solidFill>
                <a:schemeClr val="tx1"/>
              </a:solidFill>
              <a:prstDash val="solid"/>
              <a:round/>
              <a:headEnd/>
              <a:tailEnd/>
            </a:ln>
          </p:spPr>
          <p:txBody>
            <a:bodyPr lIns="0" tIns="0" rIns="0" bIns="0" anchor="ctr"/>
            <a:lstStyle/>
            <a:p>
              <a:endParaRPr lang="ru-RU"/>
            </a:p>
          </p:txBody>
        </p:sp>
        <p:sp>
          <p:nvSpPr>
            <p:cNvPr id="127001" name="AutoShape 14"/>
            <p:cNvSpPr>
              <a:spLocks/>
            </p:cNvSpPr>
            <p:nvPr/>
          </p:nvSpPr>
          <p:spPr bwMode="auto">
            <a:xfrm>
              <a:off x="88900" y="47625"/>
              <a:ext cx="431800" cy="438150"/>
            </a:xfrm>
            <a:custGeom>
              <a:avLst/>
              <a:gdLst>
                <a:gd name="T0" fmla="*/ 4316001 w 21600"/>
                <a:gd name="T1" fmla="*/ 4443875 h 21600"/>
                <a:gd name="T2" fmla="*/ 4316001 w 21600"/>
                <a:gd name="T3" fmla="*/ 4443875 h 21600"/>
                <a:gd name="T4" fmla="*/ 4316001 w 21600"/>
                <a:gd name="T5" fmla="*/ 4443875 h 21600"/>
                <a:gd name="T6" fmla="*/ 4316001 w 21600"/>
                <a:gd name="T7" fmla="*/ 44438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12700">
              <a:noFill/>
              <a:miter lim="0"/>
              <a:headEnd/>
              <a:tailEnd/>
            </a:ln>
          </p:spPr>
          <p:txBody>
            <a:bodyPr lIns="0" tIns="0" rIns="0" bIns="0" anchor="ctr"/>
            <a:lstStyle/>
            <a:p>
              <a:pPr algn="ctr" hangingPunct="0"/>
              <a:r>
                <a:rPr lang="de-DE" sz="2400">
                  <a:solidFill>
                    <a:srgbClr val="000000"/>
                  </a:solidFill>
                  <a:latin typeface="Arial Bold"/>
                  <a:ea typeface="Arial Bold"/>
                  <a:cs typeface="Arial Bold"/>
                  <a:sym typeface="Arial Bold"/>
                </a:rPr>
                <a:t>R</a:t>
              </a:r>
              <a:endParaRPr lang="de-DE">
                <a:solidFill>
                  <a:srgbClr val="000000"/>
                </a:solidFill>
                <a:ea typeface="Arial Bold"/>
                <a:cs typeface="Arial Bold"/>
                <a:sym typeface="Arial" pitchFamily="34" charset="0"/>
              </a:endParaRPr>
            </a:p>
          </p:txBody>
        </p:sp>
      </p:grpSp>
      <p:sp>
        <p:nvSpPr>
          <p:cNvPr id="126984" name="Line 15"/>
          <p:cNvSpPr>
            <a:spLocks noChangeShapeType="1"/>
          </p:cNvSpPr>
          <p:nvPr/>
        </p:nvSpPr>
        <p:spPr bwMode="auto">
          <a:xfrm>
            <a:off x="635000" y="4765675"/>
            <a:ext cx="7848600" cy="0"/>
          </a:xfrm>
          <a:prstGeom prst="line">
            <a:avLst/>
          </a:prstGeom>
          <a:noFill/>
          <a:ln w="38100">
            <a:solidFill>
              <a:schemeClr val="tx1"/>
            </a:solidFill>
            <a:round/>
            <a:headEnd/>
            <a:tailEnd/>
          </a:ln>
        </p:spPr>
        <p:txBody>
          <a:bodyPr lIns="0" tIns="0" rIns="0" bIns="0"/>
          <a:lstStyle/>
          <a:p>
            <a:endParaRPr lang="ru-RU"/>
          </a:p>
        </p:txBody>
      </p:sp>
      <p:sp>
        <p:nvSpPr>
          <p:cNvPr id="126985" name="AutoShape 16"/>
          <p:cNvSpPr>
            <a:spLocks/>
          </p:cNvSpPr>
          <p:nvPr/>
        </p:nvSpPr>
        <p:spPr bwMode="auto">
          <a:xfrm>
            <a:off x="330200" y="4841875"/>
            <a:ext cx="762000" cy="314325"/>
          </a:xfrm>
          <a:custGeom>
            <a:avLst/>
            <a:gdLst>
              <a:gd name="T0" fmla="*/ 13440833 w 21600"/>
              <a:gd name="T1" fmla="*/ 2287049 h 21600"/>
              <a:gd name="T2" fmla="*/ 13440833 w 21600"/>
              <a:gd name="T3" fmla="*/ 2287049 h 21600"/>
              <a:gd name="T4" fmla="*/ 13440833 w 21600"/>
              <a:gd name="T5" fmla="*/ 2287049 h 21600"/>
              <a:gd name="T6" fmla="*/ 13440833 w 21600"/>
              <a:gd name="T7" fmla="*/ 228704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miter lim="800000"/>
            <a:headEnd/>
            <a:tailEnd/>
          </a:ln>
        </p:spPr>
        <p:txBody>
          <a:bodyPr lIns="45719" tIns="45719" rIns="45719" bIns="45719"/>
          <a:lstStyle/>
          <a:p>
            <a:pPr hangingPunct="0"/>
            <a:r>
              <a:rPr lang="de-DE" sz="1600">
                <a:solidFill>
                  <a:srgbClr val="000000"/>
                </a:solidFill>
                <a:latin typeface="Arial Bold"/>
                <a:ea typeface="Arial Bold"/>
                <a:cs typeface="Arial Bold"/>
                <a:sym typeface="Arial Bold"/>
              </a:rPr>
              <a:t>Wk 0</a:t>
            </a:r>
            <a:endParaRPr lang="de-DE">
              <a:solidFill>
                <a:srgbClr val="000000"/>
              </a:solidFill>
              <a:ea typeface="Arial Bold"/>
              <a:cs typeface="Arial Bold"/>
              <a:sym typeface="Arial" pitchFamily="34" charset="0"/>
            </a:endParaRPr>
          </a:p>
        </p:txBody>
      </p:sp>
      <p:sp>
        <p:nvSpPr>
          <p:cNvPr id="126986" name="AutoShape 17"/>
          <p:cNvSpPr>
            <a:spLocks/>
          </p:cNvSpPr>
          <p:nvPr/>
        </p:nvSpPr>
        <p:spPr bwMode="auto">
          <a:xfrm>
            <a:off x="8102600" y="4841875"/>
            <a:ext cx="914400" cy="314325"/>
          </a:xfrm>
          <a:custGeom>
            <a:avLst/>
            <a:gdLst>
              <a:gd name="T0" fmla="*/ 19354798 w 21600"/>
              <a:gd name="T1" fmla="*/ 2287049 h 21600"/>
              <a:gd name="T2" fmla="*/ 19354798 w 21600"/>
              <a:gd name="T3" fmla="*/ 2287049 h 21600"/>
              <a:gd name="T4" fmla="*/ 19354798 w 21600"/>
              <a:gd name="T5" fmla="*/ 2287049 h 21600"/>
              <a:gd name="T6" fmla="*/ 19354798 w 21600"/>
              <a:gd name="T7" fmla="*/ 228704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miter lim="800000"/>
            <a:headEnd/>
            <a:tailEnd/>
          </a:ln>
        </p:spPr>
        <p:txBody>
          <a:bodyPr lIns="45719" tIns="45719" rIns="45719" bIns="45719"/>
          <a:lstStyle/>
          <a:p>
            <a:pPr hangingPunct="0"/>
            <a:r>
              <a:rPr lang="de-DE" sz="1600">
                <a:solidFill>
                  <a:srgbClr val="000000"/>
                </a:solidFill>
                <a:latin typeface="Arial Bold"/>
                <a:ea typeface="Arial Bold"/>
                <a:cs typeface="Arial Bold"/>
                <a:sym typeface="Arial Bold"/>
              </a:rPr>
              <a:t>Wk 102</a:t>
            </a:r>
            <a:endParaRPr lang="de-DE">
              <a:solidFill>
                <a:srgbClr val="000000"/>
              </a:solidFill>
              <a:ea typeface="Arial Bold"/>
              <a:cs typeface="Arial Bold"/>
              <a:sym typeface="Arial" pitchFamily="34" charset="0"/>
            </a:endParaRPr>
          </a:p>
        </p:txBody>
      </p:sp>
      <p:sp>
        <p:nvSpPr>
          <p:cNvPr id="126987" name="AutoShape 18"/>
          <p:cNvSpPr>
            <a:spLocks/>
          </p:cNvSpPr>
          <p:nvPr/>
        </p:nvSpPr>
        <p:spPr bwMode="auto">
          <a:xfrm>
            <a:off x="4597400" y="4841875"/>
            <a:ext cx="990600" cy="314325"/>
          </a:xfrm>
          <a:custGeom>
            <a:avLst/>
            <a:gdLst>
              <a:gd name="T0" fmla="*/ 22715006 w 21600"/>
              <a:gd name="T1" fmla="*/ 2287049 h 21600"/>
              <a:gd name="T2" fmla="*/ 22715006 w 21600"/>
              <a:gd name="T3" fmla="*/ 2287049 h 21600"/>
              <a:gd name="T4" fmla="*/ 22715006 w 21600"/>
              <a:gd name="T5" fmla="*/ 2287049 h 21600"/>
              <a:gd name="T6" fmla="*/ 22715006 w 21600"/>
              <a:gd name="T7" fmla="*/ 228704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9525">
            <a:noFill/>
            <a:miter lim="800000"/>
            <a:headEnd/>
            <a:tailEnd/>
          </a:ln>
        </p:spPr>
        <p:txBody>
          <a:bodyPr lIns="45719" tIns="45719" rIns="45719" bIns="45719"/>
          <a:lstStyle/>
          <a:p>
            <a:pPr hangingPunct="0"/>
            <a:r>
              <a:rPr lang="de-DE" sz="1600">
                <a:solidFill>
                  <a:srgbClr val="000000"/>
                </a:solidFill>
                <a:latin typeface="Arial Bold"/>
                <a:ea typeface="Arial Bold"/>
                <a:cs typeface="Arial Bold"/>
                <a:sym typeface="Arial Bold"/>
              </a:rPr>
              <a:t>Wk 54</a:t>
            </a:r>
            <a:endParaRPr lang="de-DE">
              <a:solidFill>
                <a:srgbClr val="000000"/>
              </a:solidFill>
              <a:ea typeface="Arial Bold"/>
              <a:cs typeface="Arial Bold"/>
              <a:sym typeface="Arial" pitchFamily="34" charset="0"/>
            </a:endParaRPr>
          </a:p>
        </p:txBody>
      </p:sp>
      <p:sp>
        <p:nvSpPr>
          <p:cNvPr id="126988" name="AutoShape 19"/>
          <p:cNvSpPr>
            <a:spLocks/>
          </p:cNvSpPr>
          <p:nvPr/>
        </p:nvSpPr>
        <p:spPr bwMode="auto">
          <a:xfrm>
            <a:off x="1473200" y="4308475"/>
            <a:ext cx="2743200" cy="350838"/>
          </a:xfrm>
          <a:custGeom>
            <a:avLst/>
            <a:gdLst>
              <a:gd name="T0" fmla="*/ 174193200 w 21600"/>
              <a:gd name="T1" fmla="*/ 2849243 h 21600"/>
              <a:gd name="T2" fmla="*/ 174193200 w 21600"/>
              <a:gd name="T3" fmla="*/ 2849243 h 21600"/>
              <a:gd name="T4" fmla="*/ 174193200 w 21600"/>
              <a:gd name="T5" fmla="*/ 2849243 h 21600"/>
              <a:gd name="T6" fmla="*/ 174193200 w 21600"/>
              <a:gd name="T7" fmla="*/ 284924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9525">
            <a:noFill/>
            <a:miter lim="800000"/>
            <a:headEnd/>
            <a:tailEnd/>
          </a:ln>
        </p:spPr>
        <p:txBody>
          <a:bodyPr lIns="45719" tIns="45719" rIns="45719" bIns="45719"/>
          <a:lstStyle/>
          <a:p>
            <a:pPr algn="ctr" hangingPunct="0"/>
            <a:r>
              <a:rPr lang="de-DE">
                <a:solidFill>
                  <a:srgbClr val="000000"/>
                </a:solidFill>
                <a:latin typeface="Arial Bold"/>
                <a:ea typeface="Arial Bold"/>
                <a:cs typeface="Arial Bold"/>
                <a:sym typeface="Arial Bold"/>
              </a:rPr>
              <a:t>Double-blind</a:t>
            </a:r>
            <a:endParaRPr lang="de-DE">
              <a:solidFill>
                <a:srgbClr val="000000"/>
              </a:solidFill>
              <a:ea typeface="Arial Bold"/>
              <a:cs typeface="Arial Bold"/>
              <a:sym typeface="Arial" pitchFamily="34" charset="0"/>
            </a:endParaRPr>
          </a:p>
        </p:txBody>
      </p:sp>
      <p:sp>
        <p:nvSpPr>
          <p:cNvPr id="126989" name="AutoShape 20"/>
          <p:cNvSpPr>
            <a:spLocks/>
          </p:cNvSpPr>
          <p:nvPr/>
        </p:nvSpPr>
        <p:spPr bwMode="auto">
          <a:xfrm>
            <a:off x="5359400" y="4308475"/>
            <a:ext cx="2743200" cy="350838"/>
          </a:xfrm>
          <a:custGeom>
            <a:avLst/>
            <a:gdLst>
              <a:gd name="T0" fmla="*/ 174193200 w 21600"/>
              <a:gd name="T1" fmla="*/ 2849243 h 21600"/>
              <a:gd name="T2" fmla="*/ 174193200 w 21600"/>
              <a:gd name="T3" fmla="*/ 2849243 h 21600"/>
              <a:gd name="T4" fmla="*/ 174193200 w 21600"/>
              <a:gd name="T5" fmla="*/ 2849243 h 21600"/>
              <a:gd name="T6" fmla="*/ 174193200 w 21600"/>
              <a:gd name="T7" fmla="*/ 284924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9525">
            <a:noFill/>
            <a:miter lim="800000"/>
            <a:headEnd/>
            <a:tailEnd/>
          </a:ln>
        </p:spPr>
        <p:txBody>
          <a:bodyPr lIns="45719" tIns="45719" rIns="45719" bIns="45719"/>
          <a:lstStyle/>
          <a:p>
            <a:pPr algn="ctr" hangingPunct="0"/>
            <a:r>
              <a:rPr lang="de-DE">
                <a:solidFill>
                  <a:srgbClr val="000000"/>
                </a:solidFill>
                <a:latin typeface="Arial Bold"/>
                <a:ea typeface="Arial Bold"/>
                <a:cs typeface="Arial Bold"/>
                <a:sym typeface="Arial Bold"/>
              </a:rPr>
              <a:t>Open label extension</a:t>
            </a:r>
            <a:endParaRPr lang="de-DE">
              <a:solidFill>
                <a:srgbClr val="000000"/>
              </a:solidFill>
              <a:ea typeface="Arial Bold"/>
              <a:cs typeface="Arial Bold"/>
              <a:sym typeface="Arial" pitchFamily="34" charset="0"/>
            </a:endParaRPr>
          </a:p>
        </p:txBody>
      </p:sp>
      <p:sp>
        <p:nvSpPr>
          <p:cNvPr id="126990" name="Line 21"/>
          <p:cNvSpPr>
            <a:spLocks noChangeShapeType="1"/>
          </p:cNvSpPr>
          <p:nvPr/>
        </p:nvSpPr>
        <p:spPr bwMode="auto">
          <a:xfrm flipV="1">
            <a:off x="5092700" y="2327275"/>
            <a:ext cx="0" cy="2514600"/>
          </a:xfrm>
          <a:prstGeom prst="line">
            <a:avLst/>
          </a:prstGeom>
          <a:noFill/>
          <a:ln w="28575">
            <a:solidFill>
              <a:schemeClr val="tx1"/>
            </a:solidFill>
            <a:prstDash val="lgDash"/>
            <a:round/>
            <a:headEnd/>
            <a:tailEnd/>
          </a:ln>
        </p:spPr>
        <p:txBody>
          <a:bodyPr lIns="0" tIns="0" rIns="0" bIns="0"/>
          <a:lstStyle/>
          <a:p>
            <a:endParaRPr lang="ru-RU"/>
          </a:p>
        </p:txBody>
      </p:sp>
      <p:sp>
        <p:nvSpPr>
          <p:cNvPr id="126991" name="AutoShape 22"/>
          <p:cNvSpPr>
            <a:spLocks/>
          </p:cNvSpPr>
          <p:nvPr/>
        </p:nvSpPr>
        <p:spPr bwMode="auto">
          <a:xfrm>
            <a:off x="1254125" y="3163888"/>
            <a:ext cx="447675" cy="68262"/>
          </a:xfrm>
          <a:custGeom>
            <a:avLst/>
            <a:gdLst>
              <a:gd name="T0" fmla="*/ 4639198 w 21600"/>
              <a:gd name="T1" fmla="*/ 107863 h 21600"/>
              <a:gd name="T2" fmla="*/ 4639198 w 21600"/>
              <a:gd name="T3" fmla="*/ 107863 h 21600"/>
              <a:gd name="T4" fmla="*/ 4639198 w 21600"/>
              <a:gd name="T5" fmla="*/ 107863 h 21600"/>
              <a:gd name="T6" fmla="*/ 4639198 w 21600"/>
              <a:gd name="T7" fmla="*/ 1078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599"/>
                </a:moveTo>
                <a:cubicBezTo>
                  <a:pt x="7200" y="14399"/>
                  <a:pt x="14399" y="7200"/>
                  <a:pt x="21599" y="0"/>
                </a:cubicBezTo>
              </a:path>
            </a:pathLst>
          </a:custGeom>
          <a:noFill/>
          <a:ln w="28575" cap="flat" cmpd="sng">
            <a:solidFill>
              <a:schemeClr val="tx1"/>
            </a:solidFill>
            <a:prstDash val="solid"/>
            <a:round/>
            <a:headEnd/>
            <a:tailEnd type="triangle" w="med" len="med"/>
          </a:ln>
        </p:spPr>
        <p:txBody>
          <a:bodyPr/>
          <a:lstStyle/>
          <a:p>
            <a:endParaRPr lang="ru-RU"/>
          </a:p>
        </p:txBody>
      </p:sp>
      <p:sp>
        <p:nvSpPr>
          <p:cNvPr id="126992" name="AutoShape 23"/>
          <p:cNvSpPr>
            <a:spLocks/>
          </p:cNvSpPr>
          <p:nvPr/>
        </p:nvSpPr>
        <p:spPr bwMode="auto">
          <a:xfrm>
            <a:off x="1254125" y="3327400"/>
            <a:ext cx="447675" cy="68263"/>
          </a:xfrm>
          <a:custGeom>
            <a:avLst/>
            <a:gdLst>
              <a:gd name="T0" fmla="*/ 4639198 w 21600"/>
              <a:gd name="T1" fmla="*/ 107868 h 21600"/>
              <a:gd name="T2" fmla="*/ 4639198 w 21600"/>
              <a:gd name="T3" fmla="*/ 107868 h 21600"/>
              <a:gd name="T4" fmla="*/ 4639198 w 21600"/>
              <a:gd name="T5" fmla="*/ 107868 h 21600"/>
              <a:gd name="T6" fmla="*/ 4639198 w 21600"/>
              <a:gd name="T7" fmla="*/ 1078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cubicBezTo>
                  <a:pt x="7200" y="7199"/>
                  <a:pt x="14399" y="14400"/>
                  <a:pt x="21599" y="21600"/>
                </a:cubicBezTo>
              </a:path>
            </a:pathLst>
          </a:custGeom>
          <a:noFill/>
          <a:ln w="28575" cap="flat" cmpd="sng">
            <a:solidFill>
              <a:schemeClr val="tx1"/>
            </a:solidFill>
            <a:prstDash val="solid"/>
            <a:round/>
            <a:headEnd/>
            <a:tailEnd type="triangle" w="med" len="med"/>
          </a:ln>
        </p:spPr>
        <p:txBody>
          <a:bodyPr/>
          <a:lstStyle/>
          <a:p>
            <a:endParaRPr lang="ru-RU"/>
          </a:p>
        </p:txBody>
      </p:sp>
      <p:grpSp>
        <p:nvGrpSpPr>
          <p:cNvPr id="5" name="Group 24"/>
          <p:cNvGrpSpPr>
            <a:grpSpLocks/>
          </p:cNvGrpSpPr>
          <p:nvPr/>
        </p:nvGrpSpPr>
        <p:grpSpPr bwMode="auto">
          <a:xfrm>
            <a:off x="5436096" y="2708920"/>
            <a:ext cx="2971800" cy="457200"/>
            <a:chOff x="0" y="0"/>
            <a:chExt cx="2971800" cy="457200"/>
          </a:xfrm>
          <a:solidFill>
            <a:srgbClr val="BFBFBF"/>
          </a:solidFill>
        </p:grpSpPr>
        <p:sp>
          <p:nvSpPr>
            <p:cNvPr id="26649" name="AutoShape 25"/>
            <p:cNvSpPr>
              <a:spLocks/>
            </p:cNvSpPr>
            <p:nvPr/>
          </p:nvSpPr>
          <p:spPr bwMode="auto">
            <a:xfrm>
              <a:off x="0" y="0"/>
              <a:ext cx="297180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ext uri="{AF507438-7753-43E0-B8FC-AC1667EBCBE1}"/>
            </a:extLst>
          </p:spPr>
          <p:txBody>
            <a:bodyPr lIns="0" tIns="0" rIns="0" bIns="0" anchor="ctr"/>
            <a:lstStyle/>
            <a:p>
              <a:pPr algn="ctr" fontAlgn="auto" hangingPunct="0">
                <a:spcBef>
                  <a:spcPts val="0"/>
                </a:spcBef>
                <a:spcAft>
                  <a:spcPts val="0"/>
                </a:spcAft>
                <a:defRPr/>
              </a:pPr>
              <a:endParaRPr lang="de-DE">
                <a:solidFill>
                  <a:srgbClr val="000000"/>
                </a:solidFill>
                <a:latin typeface="Arial" charset="0"/>
                <a:cs typeface="Arial" charset="0"/>
                <a:sym typeface="Arial" charset="0"/>
              </a:endParaRPr>
            </a:p>
          </p:txBody>
        </p:sp>
        <p:sp>
          <p:nvSpPr>
            <p:cNvPr id="26650" name="AutoShape 26"/>
            <p:cNvSpPr>
              <a:spLocks/>
            </p:cNvSpPr>
            <p:nvPr/>
          </p:nvSpPr>
          <p:spPr bwMode="auto">
            <a:xfrm>
              <a:off x="0" y="53269"/>
              <a:ext cx="2971800" cy="350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pFill/>
            <a:ln>
              <a:noFill/>
            </a:ln>
            <a:effectLst/>
            <a:extLst>
              <a:ext uri="{91240B29-F687-4F45-9708-019B960494DF}"/>
              <a:ext uri="{AF507438-7753-43E0-B8FC-AC1667EBCBE1}"/>
            </a:extLst>
          </p:spPr>
          <p:txBody>
            <a:bodyPr lIns="0" tIns="0" rIns="0" bIns="0" anchor="ctr"/>
            <a:lstStyle/>
            <a:p>
              <a:pPr algn="ctr" fontAlgn="auto" hangingPunct="0">
                <a:spcBef>
                  <a:spcPts val="0"/>
                </a:spcBef>
                <a:spcAft>
                  <a:spcPts val="0"/>
                </a:spcAft>
                <a:defRPr/>
              </a:pPr>
              <a:r>
                <a:rPr lang="de-DE" dirty="0" err="1">
                  <a:solidFill>
                    <a:srgbClr val="000000"/>
                  </a:solidFill>
                  <a:latin typeface="Arial Bold" charset="0"/>
                  <a:cs typeface="Arial Bold" charset="0"/>
                  <a:sym typeface="Arial Bold" charset="0"/>
                </a:rPr>
                <a:t>Continue</a:t>
              </a:r>
              <a:r>
                <a:rPr lang="de-DE" dirty="0">
                  <a:solidFill>
                    <a:srgbClr val="000000"/>
                  </a:solidFill>
                  <a:latin typeface="Arial Bold" charset="0"/>
                  <a:cs typeface="Arial Bold" charset="0"/>
                  <a:sym typeface="Arial Bold" charset="0"/>
                </a:rPr>
                <a:t> CT-P13</a:t>
              </a:r>
              <a:endParaRPr lang="de-DE" dirty="0">
                <a:solidFill>
                  <a:srgbClr val="000000"/>
                </a:solidFill>
                <a:latin typeface="Arial" charset="0"/>
                <a:cs typeface="Arial" charset="0"/>
                <a:sym typeface="Arial" charset="0"/>
              </a:endParaRPr>
            </a:p>
          </p:txBody>
        </p:sp>
      </p:grpSp>
      <p:grpSp>
        <p:nvGrpSpPr>
          <p:cNvPr id="126994" name="Group 27"/>
          <p:cNvGrpSpPr>
            <a:grpSpLocks/>
          </p:cNvGrpSpPr>
          <p:nvPr/>
        </p:nvGrpSpPr>
        <p:grpSpPr bwMode="auto">
          <a:xfrm>
            <a:off x="5435600" y="3394075"/>
            <a:ext cx="2971800" cy="457200"/>
            <a:chOff x="0" y="0"/>
            <a:chExt cx="2971800" cy="457200"/>
          </a:xfrm>
        </p:grpSpPr>
        <p:sp>
          <p:nvSpPr>
            <p:cNvPr id="26652" name="AutoShape 28"/>
            <p:cNvSpPr>
              <a:spLocks/>
            </p:cNvSpPr>
            <p:nvPr/>
          </p:nvSpPr>
          <p:spPr bwMode="auto">
            <a:xfrm>
              <a:off x="0" y="0"/>
              <a:ext cx="297180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bg1">
                <a:lumMod val="75000"/>
              </a:schemeClr>
            </a:solidFill>
            <a:ln>
              <a:noFill/>
            </a:ln>
            <a:effectLst/>
            <a:extLst>
              <a:ext uri="{91240B29-F687-4F45-9708-019B960494DF}"/>
              <a:ext uri="{AF507438-7753-43E0-B8FC-AC1667EBCBE1}"/>
            </a:extLst>
          </p:spPr>
          <p:txBody>
            <a:bodyPr lIns="0" tIns="0" rIns="0" bIns="0" anchor="ctr"/>
            <a:lstStyle/>
            <a:p>
              <a:pPr algn="ctr" fontAlgn="auto" hangingPunct="0">
                <a:spcBef>
                  <a:spcPts val="0"/>
                </a:spcBef>
                <a:spcAft>
                  <a:spcPts val="0"/>
                </a:spcAft>
                <a:defRPr/>
              </a:pPr>
              <a:endParaRPr lang="de-DE">
                <a:solidFill>
                  <a:srgbClr val="000000"/>
                </a:solidFill>
                <a:latin typeface="Arial" charset="0"/>
                <a:cs typeface="Arial" charset="0"/>
                <a:sym typeface="Arial" charset="0"/>
              </a:endParaRPr>
            </a:p>
          </p:txBody>
        </p:sp>
        <p:sp>
          <p:nvSpPr>
            <p:cNvPr id="126999" name="AutoShape 29"/>
            <p:cNvSpPr>
              <a:spLocks/>
            </p:cNvSpPr>
            <p:nvPr/>
          </p:nvSpPr>
          <p:spPr bwMode="auto">
            <a:xfrm>
              <a:off x="0" y="53975"/>
              <a:ext cx="2971800" cy="349250"/>
            </a:xfrm>
            <a:custGeom>
              <a:avLst/>
              <a:gdLst>
                <a:gd name="T0" fmla="*/ 204435070 w 21600"/>
                <a:gd name="T1" fmla="*/ 2823508 h 21600"/>
                <a:gd name="T2" fmla="*/ 204435070 w 21600"/>
                <a:gd name="T3" fmla="*/ 2823508 h 21600"/>
                <a:gd name="T4" fmla="*/ 204435070 w 21600"/>
                <a:gd name="T5" fmla="*/ 2823508 h 21600"/>
                <a:gd name="T6" fmla="*/ 204435070 w 21600"/>
                <a:gd name="T7" fmla="*/ 282350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9525">
              <a:noFill/>
              <a:miter lim="800000"/>
              <a:headEnd/>
              <a:tailEnd/>
            </a:ln>
          </p:spPr>
          <p:txBody>
            <a:bodyPr lIns="0" tIns="0" rIns="0" bIns="0" anchor="ctr"/>
            <a:lstStyle/>
            <a:p>
              <a:pPr algn="ctr" hangingPunct="0"/>
              <a:r>
                <a:rPr lang="de-DE">
                  <a:solidFill>
                    <a:srgbClr val="000000"/>
                  </a:solidFill>
                  <a:latin typeface="Arial Bold"/>
                  <a:ea typeface="Arial Bold"/>
                  <a:cs typeface="Arial Bold"/>
                  <a:sym typeface="Arial Bold"/>
                </a:rPr>
                <a:t>Switch to CT-P13</a:t>
              </a:r>
              <a:endParaRPr lang="de-DE">
                <a:solidFill>
                  <a:srgbClr val="000000"/>
                </a:solidFill>
                <a:ea typeface="Arial Bold"/>
                <a:cs typeface="Arial Bold"/>
                <a:sym typeface="Arial" pitchFamily="34" charset="0"/>
              </a:endParaRPr>
            </a:p>
          </p:txBody>
        </p:sp>
      </p:grpSp>
      <p:sp>
        <p:nvSpPr>
          <p:cNvPr id="126995" name="AutoShape 30"/>
          <p:cNvSpPr>
            <a:spLocks/>
          </p:cNvSpPr>
          <p:nvPr/>
        </p:nvSpPr>
        <p:spPr bwMode="auto">
          <a:xfrm>
            <a:off x="4673600" y="2936875"/>
            <a:ext cx="762000" cy="0"/>
          </a:xfrm>
          <a:custGeom>
            <a:avLst/>
            <a:gdLst>
              <a:gd name="T0" fmla="*/ 13440833 w 21600"/>
              <a:gd name="T1" fmla="*/ 13440833 w 21600"/>
              <a:gd name="T2" fmla="*/ 13440833 w 21600"/>
              <a:gd name="T3" fmla="*/ 13440833 w 21600"/>
              <a:gd name="T4" fmla="*/ 0 60000 65536"/>
              <a:gd name="T5" fmla="*/ 0 60000 65536"/>
              <a:gd name="T6" fmla="*/ 0 60000 65536"/>
              <a:gd name="T7" fmla="*/ 0 60000 65536"/>
              <a:gd name="T8" fmla="*/ 0 w 21600"/>
              <a:gd name="T9" fmla="*/ 21600 w 21600"/>
            </a:gdLst>
            <a:ahLst/>
            <a:cxnLst>
              <a:cxn ang="T4">
                <a:pos x="T0" y="0"/>
              </a:cxn>
              <a:cxn ang="T5">
                <a:pos x="T1" y="0"/>
              </a:cxn>
              <a:cxn ang="T6">
                <a:pos x="T2" y="0"/>
              </a:cxn>
              <a:cxn ang="T7">
                <a:pos x="T3" y="0"/>
              </a:cxn>
            </a:cxnLst>
            <a:rect l="T8" t="0" r="T9" b="0"/>
            <a:pathLst>
              <a:path w="21600">
                <a:moveTo>
                  <a:pt x="0" y="0"/>
                </a:moveTo>
                <a:cubicBezTo>
                  <a:pt x="7200" y="0"/>
                  <a:pt x="14400" y="0"/>
                  <a:pt x="21600" y="0"/>
                </a:cubicBezTo>
              </a:path>
            </a:pathLst>
          </a:custGeom>
          <a:noFill/>
          <a:ln w="28575" cap="flat" cmpd="sng">
            <a:solidFill>
              <a:schemeClr val="tx1"/>
            </a:solidFill>
            <a:prstDash val="solid"/>
            <a:round/>
            <a:headEnd/>
            <a:tailEnd type="triangle" w="med" len="med"/>
          </a:ln>
        </p:spPr>
        <p:txBody>
          <a:bodyPr/>
          <a:lstStyle/>
          <a:p>
            <a:endParaRPr lang="ru-RU"/>
          </a:p>
        </p:txBody>
      </p:sp>
      <p:sp>
        <p:nvSpPr>
          <p:cNvPr id="126996" name="Line 31"/>
          <p:cNvSpPr>
            <a:spLocks noChangeShapeType="1"/>
          </p:cNvSpPr>
          <p:nvPr/>
        </p:nvSpPr>
        <p:spPr bwMode="auto">
          <a:xfrm>
            <a:off x="4673600" y="3657600"/>
            <a:ext cx="762000" cy="0"/>
          </a:xfrm>
          <a:prstGeom prst="line">
            <a:avLst/>
          </a:prstGeom>
          <a:noFill/>
          <a:ln w="28575">
            <a:solidFill>
              <a:schemeClr val="tx1"/>
            </a:solidFill>
            <a:round/>
            <a:headEnd/>
            <a:tailEnd type="triangle" w="med" len="med"/>
          </a:ln>
        </p:spPr>
        <p:txBody>
          <a:bodyPr lIns="0" tIns="0" rIns="0" bIns="0"/>
          <a:lstStyle/>
          <a:p>
            <a:endParaRPr lang="ru-RU"/>
          </a:p>
        </p:txBody>
      </p:sp>
      <p:sp>
        <p:nvSpPr>
          <p:cNvPr id="126997" name="Line 9"/>
          <p:cNvSpPr>
            <a:spLocks noChangeShapeType="1"/>
          </p:cNvSpPr>
          <p:nvPr/>
        </p:nvSpPr>
        <p:spPr bwMode="auto">
          <a:xfrm>
            <a:off x="6350" y="908050"/>
            <a:ext cx="9144000" cy="7938"/>
          </a:xfrm>
          <a:prstGeom prst="line">
            <a:avLst/>
          </a:prstGeom>
          <a:noFill/>
          <a:ln w="57150">
            <a:solidFill>
              <a:srgbClr val="A6A6A6"/>
            </a:solidFill>
            <a:round/>
            <a:headEnd/>
            <a:tailEnd/>
          </a:ln>
        </p:spPr>
        <p:txBody>
          <a:bodyPr lIns="0" tIns="0" rIns="0" bIns="0"/>
          <a:lstStyle/>
          <a:p>
            <a:endParaRPr lang="ru-RU"/>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
          <p:cNvSpPr>
            <a:spLocks noGrp="1" noChangeArrowheads="1"/>
          </p:cNvSpPr>
          <p:nvPr>
            <p:ph type="title"/>
          </p:nvPr>
        </p:nvSpPr>
        <p:spPr>
          <a:xfrm>
            <a:off x="0" y="115888"/>
            <a:ext cx="9144000" cy="865187"/>
          </a:xfrm>
        </p:spPr>
        <p:txBody>
          <a:bodyPr/>
          <a:lstStyle/>
          <a:p>
            <a:pPr algn="ctr" eaLnBrk="1">
              <a:lnSpc>
                <a:spcPct val="90000"/>
              </a:lnSpc>
            </a:pPr>
            <a:r>
              <a:rPr lang="de-DE" sz="2600" smtClean="0">
                <a:solidFill>
                  <a:srgbClr val="098ED1"/>
                </a:solidFill>
                <a:latin typeface="Microsoft Sans Serif" pitchFamily="34" charset="0"/>
                <a:cs typeface="Microsoft Sans Serif" pitchFamily="34" charset="0"/>
                <a:sym typeface="Times New Roman Bold"/>
              </a:rPr>
              <a:t>Continued CT-P13 vs Switching From Remicade to CT-P13 </a:t>
            </a:r>
            <a:br>
              <a:rPr lang="de-DE" sz="2600" smtClean="0">
                <a:solidFill>
                  <a:srgbClr val="098ED1"/>
                </a:solidFill>
                <a:latin typeface="Microsoft Sans Serif" pitchFamily="34" charset="0"/>
                <a:cs typeface="Microsoft Sans Serif" pitchFamily="34" charset="0"/>
                <a:sym typeface="Times New Roman Bold"/>
              </a:rPr>
            </a:br>
            <a:r>
              <a:rPr lang="de-DE" sz="2600" smtClean="0">
                <a:solidFill>
                  <a:srgbClr val="098ED1"/>
                </a:solidFill>
                <a:latin typeface="Microsoft Sans Serif" pitchFamily="34" charset="0"/>
                <a:cs typeface="Microsoft Sans Serif" pitchFamily="34" charset="0"/>
                <a:sym typeface="Times New Roman Bold"/>
              </a:rPr>
              <a:t>in PLANET-RA</a:t>
            </a:r>
            <a:endParaRPr lang="de-DE" sz="2600" smtClean="0">
              <a:solidFill>
                <a:srgbClr val="098ED1"/>
              </a:solidFill>
              <a:latin typeface="Microsoft Sans Serif" pitchFamily="34" charset="0"/>
              <a:cs typeface="Microsoft Sans Serif" pitchFamily="34" charset="0"/>
            </a:endParaRPr>
          </a:p>
        </p:txBody>
      </p:sp>
      <p:sp>
        <p:nvSpPr>
          <p:cNvPr id="5124" name="AutoShape 2"/>
          <p:cNvSpPr>
            <a:spLocks/>
          </p:cNvSpPr>
          <p:nvPr/>
        </p:nvSpPr>
        <p:spPr bwMode="auto">
          <a:xfrm>
            <a:off x="6138863" y="6573838"/>
            <a:ext cx="2968625" cy="263525"/>
          </a:xfrm>
          <a:custGeom>
            <a:avLst/>
            <a:gdLst>
              <a:gd name="T0" fmla="*/ 203998545 w 21600"/>
              <a:gd name="T1" fmla="*/ 1607539 h 21600"/>
              <a:gd name="T2" fmla="*/ 203998545 w 21600"/>
              <a:gd name="T3" fmla="*/ 1607539 h 21600"/>
              <a:gd name="T4" fmla="*/ 203998545 w 21600"/>
              <a:gd name="T5" fmla="*/ 1607539 h 21600"/>
              <a:gd name="T6" fmla="*/ 203998545 w 21600"/>
              <a:gd name="T7" fmla="*/ 160753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miter lim="800000"/>
            <a:headEnd/>
            <a:tailEnd/>
          </a:ln>
        </p:spPr>
        <p:txBody>
          <a:bodyPr lIns="45719" tIns="45719" rIns="45719" bIns="45719"/>
          <a:lstStyle/>
          <a:p>
            <a:pPr algn="r" hangingPunct="0"/>
            <a:r>
              <a:rPr lang="de-DE" sz="1100" i="1">
                <a:solidFill>
                  <a:srgbClr val="0D0D0D"/>
                </a:solidFill>
                <a:latin typeface="Microsoft Sans Serif" pitchFamily="34" charset="0"/>
                <a:cs typeface="Microsoft Sans Serif" pitchFamily="34" charset="0"/>
                <a:sym typeface="Arial Bold"/>
              </a:rPr>
              <a:t>Yoo et al. ACR 2013, L1</a:t>
            </a:r>
            <a:endParaRPr lang="de-DE" sz="1100" i="1">
              <a:solidFill>
                <a:srgbClr val="0D0D0D"/>
              </a:solidFill>
              <a:latin typeface="Microsoft Sans Serif" pitchFamily="34" charset="0"/>
              <a:cs typeface="Microsoft Sans Serif" pitchFamily="34" charset="0"/>
              <a:sym typeface="Arial" pitchFamily="34" charset="0"/>
            </a:endParaRPr>
          </a:p>
        </p:txBody>
      </p:sp>
      <p:graphicFrame>
        <p:nvGraphicFramePr>
          <p:cNvPr id="5122" name="Object 3"/>
          <p:cNvGraphicFramePr>
            <a:graphicFrameLocks noChangeAspect="1"/>
          </p:cNvGraphicFramePr>
          <p:nvPr/>
        </p:nvGraphicFramePr>
        <p:xfrm>
          <a:off x="488950" y="1649413"/>
          <a:ext cx="8359775" cy="4516437"/>
        </p:xfrm>
        <a:graphic>
          <a:graphicData uri="http://schemas.openxmlformats.org/presentationml/2006/ole">
            <p:oleObj spid="_x0000_s5122" r:id="rId4" imgW="8364437" imgH="4517528" progId="Excel.Sheet.8">
              <p:embed/>
            </p:oleObj>
          </a:graphicData>
        </a:graphic>
      </p:graphicFrame>
      <p:sp>
        <p:nvSpPr>
          <p:cNvPr id="5125" name="AutoShape 6"/>
          <p:cNvSpPr>
            <a:spLocks/>
          </p:cNvSpPr>
          <p:nvPr/>
        </p:nvSpPr>
        <p:spPr bwMode="auto">
          <a:xfrm>
            <a:off x="3357563" y="1611313"/>
            <a:ext cx="2667000" cy="349250"/>
          </a:xfrm>
          <a:custGeom>
            <a:avLst/>
            <a:gdLst>
              <a:gd name="T0" fmla="*/ 164650211 w 21600"/>
              <a:gd name="T1" fmla="*/ 2823508 h 21600"/>
              <a:gd name="T2" fmla="*/ 164650211 w 21600"/>
              <a:gd name="T3" fmla="*/ 2823508 h 21600"/>
              <a:gd name="T4" fmla="*/ 164650211 w 21600"/>
              <a:gd name="T5" fmla="*/ 2823508 h 21600"/>
              <a:gd name="T6" fmla="*/ 164650211 w 21600"/>
              <a:gd name="T7" fmla="*/ 282350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45719" tIns="45719" rIns="45719" bIns="45719"/>
          <a:lstStyle/>
          <a:p>
            <a:pPr algn="ctr" hangingPunct="0"/>
            <a:r>
              <a:rPr lang="de-DE" sz="1400">
                <a:solidFill>
                  <a:srgbClr val="0D0D0D"/>
                </a:solidFill>
                <a:latin typeface="Microsoft Sans Serif" pitchFamily="34" charset="0"/>
                <a:cs typeface="Microsoft Sans Serif" pitchFamily="34" charset="0"/>
                <a:sym typeface="Arial Bold"/>
              </a:rPr>
              <a:t>Wk 78</a:t>
            </a:r>
            <a:endParaRPr lang="de-DE" sz="1400">
              <a:solidFill>
                <a:srgbClr val="0D0D0D"/>
              </a:solidFill>
              <a:latin typeface="Microsoft Sans Serif" pitchFamily="34" charset="0"/>
              <a:cs typeface="Microsoft Sans Serif" pitchFamily="34" charset="0"/>
              <a:sym typeface="Arial" pitchFamily="34" charset="0"/>
            </a:endParaRPr>
          </a:p>
        </p:txBody>
      </p:sp>
      <p:sp>
        <p:nvSpPr>
          <p:cNvPr id="5126" name="AutoShape 7"/>
          <p:cNvSpPr>
            <a:spLocks/>
          </p:cNvSpPr>
          <p:nvPr/>
        </p:nvSpPr>
        <p:spPr bwMode="auto">
          <a:xfrm>
            <a:off x="5948363" y="1611313"/>
            <a:ext cx="2667000" cy="349250"/>
          </a:xfrm>
          <a:custGeom>
            <a:avLst/>
            <a:gdLst>
              <a:gd name="T0" fmla="*/ 164650211 w 21600"/>
              <a:gd name="T1" fmla="*/ 2823508 h 21600"/>
              <a:gd name="T2" fmla="*/ 164650211 w 21600"/>
              <a:gd name="T3" fmla="*/ 2823508 h 21600"/>
              <a:gd name="T4" fmla="*/ 164650211 w 21600"/>
              <a:gd name="T5" fmla="*/ 2823508 h 21600"/>
              <a:gd name="T6" fmla="*/ 164650211 w 21600"/>
              <a:gd name="T7" fmla="*/ 282350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45719" tIns="45719" rIns="45719" bIns="45719"/>
          <a:lstStyle/>
          <a:p>
            <a:pPr algn="ctr" hangingPunct="0"/>
            <a:r>
              <a:rPr lang="de-DE" sz="1400">
                <a:solidFill>
                  <a:srgbClr val="0D0D0D"/>
                </a:solidFill>
                <a:latin typeface="Microsoft Sans Serif" pitchFamily="34" charset="0"/>
                <a:cs typeface="Microsoft Sans Serif" pitchFamily="34" charset="0"/>
                <a:sym typeface="Arial Bold"/>
              </a:rPr>
              <a:t>Wk 102</a:t>
            </a:r>
            <a:endParaRPr lang="de-DE" sz="1400">
              <a:solidFill>
                <a:srgbClr val="0D0D0D"/>
              </a:solidFill>
              <a:latin typeface="Microsoft Sans Serif" pitchFamily="34" charset="0"/>
              <a:cs typeface="Microsoft Sans Serif" pitchFamily="34" charset="0"/>
              <a:sym typeface="Arial" pitchFamily="34" charset="0"/>
            </a:endParaRPr>
          </a:p>
        </p:txBody>
      </p:sp>
      <p:sp>
        <p:nvSpPr>
          <p:cNvPr id="5127" name="AutoShape 8"/>
          <p:cNvSpPr>
            <a:spLocks/>
          </p:cNvSpPr>
          <p:nvPr/>
        </p:nvSpPr>
        <p:spPr bwMode="auto">
          <a:xfrm rot="-5400000">
            <a:off x="-763587" y="3011488"/>
            <a:ext cx="2306637" cy="312737"/>
          </a:xfrm>
          <a:custGeom>
            <a:avLst/>
            <a:gdLst>
              <a:gd name="T0" fmla="*/ 123161503 w 21600"/>
              <a:gd name="T1" fmla="*/ 2263999 h 21600"/>
              <a:gd name="T2" fmla="*/ 123161503 w 21600"/>
              <a:gd name="T3" fmla="*/ 2263999 h 21600"/>
              <a:gd name="T4" fmla="*/ 123161503 w 21600"/>
              <a:gd name="T5" fmla="*/ 2263999 h 21600"/>
              <a:gd name="T6" fmla="*/ 123161503 w 21600"/>
              <a:gd name="T7" fmla="*/ 22639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9525">
            <a:noFill/>
            <a:miter lim="800000"/>
            <a:headEnd/>
            <a:tailEnd/>
          </a:ln>
        </p:spPr>
        <p:txBody>
          <a:bodyPr lIns="45719" tIns="45719" rIns="45719" bIns="45719"/>
          <a:lstStyle/>
          <a:p>
            <a:pPr hangingPunct="0"/>
            <a:r>
              <a:rPr lang="de-DE" sz="1600">
                <a:solidFill>
                  <a:srgbClr val="0D0D0D"/>
                </a:solidFill>
                <a:latin typeface="Microsoft Sans Serif" pitchFamily="34" charset="0"/>
                <a:cs typeface="Microsoft Sans Serif" pitchFamily="34" charset="0"/>
                <a:sym typeface="Arial Bold"/>
              </a:rPr>
              <a:t>Percent of patients (%)</a:t>
            </a:r>
            <a:endParaRPr lang="de-DE">
              <a:solidFill>
                <a:srgbClr val="0D0D0D"/>
              </a:solidFill>
              <a:latin typeface="Microsoft Sans Serif" pitchFamily="34" charset="0"/>
              <a:cs typeface="Microsoft Sans Serif" pitchFamily="34" charset="0"/>
              <a:sym typeface="Arial" pitchFamily="34" charset="0"/>
            </a:endParaRPr>
          </a:p>
        </p:txBody>
      </p:sp>
      <p:sp>
        <p:nvSpPr>
          <p:cNvPr id="5128" name="AutoShape 10"/>
          <p:cNvSpPr>
            <a:spLocks/>
          </p:cNvSpPr>
          <p:nvPr/>
        </p:nvSpPr>
        <p:spPr bwMode="auto">
          <a:xfrm>
            <a:off x="919163" y="1617663"/>
            <a:ext cx="2667000" cy="350837"/>
          </a:xfrm>
          <a:custGeom>
            <a:avLst/>
            <a:gdLst>
              <a:gd name="T0" fmla="*/ 164650211 w 21600"/>
              <a:gd name="T1" fmla="*/ 2849235 h 21600"/>
              <a:gd name="T2" fmla="*/ 164650211 w 21600"/>
              <a:gd name="T3" fmla="*/ 2849235 h 21600"/>
              <a:gd name="T4" fmla="*/ 164650211 w 21600"/>
              <a:gd name="T5" fmla="*/ 2849235 h 21600"/>
              <a:gd name="T6" fmla="*/ 164650211 w 21600"/>
              <a:gd name="T7" fmla="*/ 28492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45719" tIns="45719" rIns="45719" bIns="45719"/>
          <a:lstStyle/>
          <a:p>
            <a:pPr algn="ctr" hangingPunct="0"/>
            <a:r>
              <a:rPr lang="de-DE" sz="1400">
                <a:solidFill>
                  <a:srgbClr val="0D0D0D"/>
                </a:solidFill>
                <a:latin typeface="Microsoft Sans Serif" pitchFamily="34" charset="0"/>
                <a:cs typeface="Microsoft Sans Serif" pitchFamily="34" charset="0"/>
                <a:sym typeface="Arial Bold"/>
              </a:rPr>
              <a:t>Wk 52</a:t>
            </a:r>
            <a:endParaRPr lang="de-DE" sz="1400">
              <a:solidFill>
                <a:srgbClr val="0D0D0D"/>
              </a:solidFill>
              <a:latin typeface="Microsoft Sans Serif" pitchFamily="34" charset="0"/>
              <a:cs typeface="Microsoft Sans Serif" pitchFamily="34" charset="0"/>
              <a:sym typeface="Arial" pitchFamily="34" charset="0"/>
            </a:endParaRPr>
          </a:p>
        </p:txBody>
      </p:sp>
      <p:sp>
        <p:nvSpPr>
          <p:cNvPr id="5129" name="Line 11"/>
          <p:cNvSpPr>
            <a:spLocks noChangeShapeType="1"/>
          </p:cNvSpPr>
          <p:nvPr/>
        </p:nvSpPr>
        <p:spPr bwMode="auto">
          <a:xfrm flipV="1">
            <a:off x="3779838" y="1844675"/>
            <a:ext cx="0" cy="3536950"/>
          </a:xfrm>
          <a:prstGeom prst="line">
            <a:avLst/>
          </a:prstGeom>
          <a:noFill/>
          <a:ln w="19050">
            <a:solidFill>
              <a:schemeClr val="tx1"/>
            </a:solidFill>
            <a:prstDash val="lgDash"/>
            <a:round/>
            <a:headEnd/>
            <a:tailEnd/>
          </a:ln>
        </p:spPr>
        <p:txBody>
          <a:bodyPr lIns="0" tIns="0" rIns="0" bIns="0"/>
          <a:lstStyle/>
          <a:p>
            <a:endParaRPr lang="ru-RU"/>
          </a:p>
        </p:txBody>
      </p:sp>
      <p:sp>
        <p:nvSpPr>
          <p:cNvPr id="5130" name="Line 11"/>
          <p:cNvSpPr>
            <a:spLocks noChangeShapeType="1"/>
          </p:cNvSpPr>
          <p:nvPr/>
        </p:nvSpPr>
        <p:spPr bwMode="auto">
          <a:xfrm flipV="1">
            <a:off x="6227763" y="1844675"/>
            <a:ext cx="0" cy="3536950"/>
          </a:xfrm>
          <a:prstGeom prst="line">
            <a:avLst/>
          </a:prstGeom>
          <a:noFill/>
          <a:ln w="19050">
            <a:solidFill>
              <a:schemeClr val="tx1"/>
            </a:solidFill>
            <a:prstDash val="lgDash"/>
            <a:round/>
            <a:headEnd/>
            <a:tailEnd/>
          </a:ln>
        </p:spPr>
        <p:txBody>
          <a:bodyPr lIns="0" tIns="0" rIns="0" bIns="0"/>
          <a:lstStyle/>
          <a:p>
            <a:endParaRPr lang="ru-RU"/>
          </a:p>
        </p:txBody>
      </p:sp>
      <p:sp>
        <p:nvSpPr>
          <p:cNvPr id="5131" name="Line 9"/>
          <p:cNvSpPr>
            <a:spLocks noChangeShapeType="1"/>
          </p:cNvSpPr>
          <p:nvPr/>
        </p:nvSpPr>
        <p:spPr bwMode="auto">
          <a:xfrm>
            <a:off x="0" y="1052513"/>
            <a:ext cx="9144000" cy="7937"/>
          </a:xfrm>
          <a:prstGeom prst="line">
            <a:avLst/>
          </a:prstGeom>
          <a:noFill/>
          <a:ln w="57150">
            <a:solidFill>
              <a:srgbClr val="A6A6A6"/>
            </a:solidFill>
            <a:round/>
            <a:headEnd/>
            <a:tailEnd/>
          </a:ln>
        </p:spPr>
        <p:txBody>
          <a:bodyPr lIns="0" tIns="0" rIns="0" bIns="0"/>
          <a:lstStyle/>
          <a:p>
            <a:endParaRPr lang="ru-RU"/>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1" descr="image29.png"/>
          <p:cNvPicPr>
            <a:picLocks noChangeAspect="1"/>
          </p:cNvPicPr>
          <p:nvPr/>
        </p:nvPicPr>
        <p:blipFill>
          <a:blip r:embed="rId3" cstate="print"/>
          <a:srcRect/>
          <a:stretch>
            <a:fillRect/>
          </a:stretch>
        </p:blipFill>
        <p:spPr bwMode="auto">
          <a:xfrm>
            <a:off x="539750" y="1844675"/>
            <a:ext cx="7777163" cy="4005263"/>
          </a:xfrm>
          <a:prstGeom prst="rect">
            <a:avLst/>
          </a:prstGeom>
          <a:noFill/>
          <a:ln w="9525">
            <a:noFill/>
            <a:miter lim="800000"/>
            <a:headEnd/>
            <a:tailEnd/>
          </a:ln>
        </p:spPr>
      </p:pic>
      <p:sp>
        <p:nvSpPr>
          <p:cNvPr id="128003" name="AutoShape 3"/>
          <p:cNvSpPr>
            <a:spLocks/>
          </p:cNvSpPr>
          <p:nvPr/>
        </p:nvSpPr>
        <p:spPr bwMode="auto">
          <a:xfrm>
            <a:off x="1258888" y="1196975"/>
            <a:ext cx="6850062" cy="287338"/>
          </a:xfrm>
          <a:custGeom>
            <a:avLst/>
            <a:gdLst>
              <a:gd name="T0" fmla="*/ 1086188251 w 21600"/>
              <a:gd name="T1" fmla="*/ 1911184 h 21600"/>
              <a:gd name="T2" fmla="*/ 1086188251 w 21600"/>
              <a:gd name="T3" fmla="*/ 1911184 h 21600"/>
              <a:gd name="T4" fmla="*/ 1086188251 w 21600"/>
              <a:gd name="T5" fmla="*/ 1911184 h 21600"/>
              <a:gd name="T6" fmla="*/ 1086188251 w 21600"/>
              <a:gd name="T7" fmla="*/ 191118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45710" tIns="45710" rIns="45710" bIns="45710"/>
          <a:lstStyle/>
          <a:p>
            <a:pPr algn="ctr" hangingPunct="0">
              <a:lnSpc>
                <a:spcPct val="90000"/>
              </a:lnSpc>
              <a:spcBef>
                <a:spcPts val="300"/>
              </a:spcBef>
            </a:pPr>
            <a:r>
              <a:rPr lang="de-DE">
                <a:solidFill>
                  <a:srgbClr val="000000"/>
                </a:solidFill>
                <a:latin typeface="Arial Bold"/>
                <a:ea typeface="Arial Bold"/>
                <a:cs typeface="Arial Bold"/>
                <a:sym typeface="Arial Bold"/>
              </a:rPr>
              <a:t>Mean serum concentration of Reference drug vs time (dose 1 to 9)</a:t>
            </a:r>
            <a:endParaRPr lang="de-DE">
              <a:solidFill>
                <a:srgbClr val="000000"/>
              </a:solidFill>
              <a:ea typeface="Arial Bold"/>
              <a:cs typeface="Arial Bold"/>
              <a:sym typeface="Arial" pitchFamily="34" charset="0"/>
            </a:endParaRPr>
          </a:p>
        </p:txBody>
      </p:sp>
      <p:sp>
        <p:nvSpPr>
          <p:cNvPr id="128004" name="Rectangle 4"/>
          <p:cNvSpPr>
            <a:spLocks noGrp="1" noChangeArrowheads="1"/>
          </p:cNvSpPr>
          <p:nvPr>
            <p:ph type="title"/>
          </p:nvPr>
        </p:nvSpPr>
        <p:spPr>
          <a:xfrm>
            <a:off x="0" y="44450"/>
            <a:ext cx="9144000" cy="609600"/>
          </a:xfrm>
        </p:spPr>
        <p:txBody>
          <a:bodyPr lIns="0" tIns="0" rIns="0" bIns="0"/>
          <a:lstStyle/>
          <a:p>
            <a:pPr algn="ctr" defTabSz="547688" eaLnBrk="1"/>
            <a:r>
              <a:rPr lang="de-DE" sz="3000" smtClean="0">
                <a:solidFill>
                  <a:srgbClr val="098ED1"/>
                </a:solidFill>
                <a:latin typeface="Microsoft Sans Serif" pitchFamily="34" charset="0"/>
                <a:cs typeface="Microsoft Sans Serif" pitchFamily="34" charset="0"/>
                <a:sym typeface="Microsoft Sans Serif" pitchFamily="34" charset="0"/>
              </a:rPr>
              <a:t>Pharmacokinetic Equivalence of CT-P13 to infliximab</a:t>
            </a:r>
            <a:endParaRPr lang="de-DE" sz="3000" smtClean="0"/>
          </a:p>
        </p:txBody>
      </p:sp>
      <p:sp>
        <p:nvSpPr>
          <p:cNvPr id="128005" name="Line 9"/>
          <p:cNvSpPr>
            <a:spLocks noChangeShapeType="1"/>
          </p:cNvSpPr>
          <p:nvPr/>
        </p:nvSpPr>
        <p:spPr bwMode="auto">
          <a:xfrm>
            <a:off x="0" y="836613"/>
            <a:ext cx="9144000" cy="7937"/>
          </a:xfrm>
          <a:prstGeom prst="line">
            <a:avLst/>
          </a:prstGeom>
          <a:noFill/>
          <a:ln w="57150">
            <a:solidFill>
              <a:srgbClr val="A6A6A6"/>
            </a:solidFill>
            <a:round/>
            <a:headEnd/>
            <a:tailEnd/>
          </a:ln>
        </p:spPr>
        <p:txBody>
          <a:bodyPr lIns="0" tIns="0" rIns="0" bIns="0"/>
          <a:lstStyle/>
          <a:p>
            <a:endParaRPr lang="ru-RU"/>
          </a:p>
        </p:txBody>
      </p:sp>
      <p:sp>
        <p:nvSpPr>
          <p:cNvPr id="128006" name="AutoShape 3"/>
          <p:cNvSpPr>
            <a:spLocks/>
          </p:cNvSpPr>
          <p:nvPr/>
        </p:nvSpPr>
        <p:spPr bwMode="auto">
          <a:xfrm>
            <a:off x="0" y="908050"/>
            <a:ext cx="1258888" cy="287338"/>
          </a:xfrm>
          <a:custGeom>
            <a:avLst/>
            <a:gdLst>
              <a:gd name="T0" fmla="*/ 36685163 w 21600"/>
              <a:gd name="T1" fmla="*/ 1911184 h 21600"/>
              <a:gd name="T2" fmla="*/ 36685163 w 21600"/>
              <a:gd name="T3" fmla="*/ 1911184 h 21600"/>
              <a:gd name="T4" fmla="*/ 36685163 w 21600"/>
              <a:gd name="T5" fmla="*/ 1911184 h 21600"/>
              <a:gd name="T6" fmla="*/ 36685163 w 21600"/>
              <a:gd name="T7" fmla="*/ 191118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45710" tIns="45710" rIns="45710" bIns="45710"/>
          <a:lstStyle/>
          <a:p>
            <a:pPr hangingPunct="0">
              <a:lnSpc>
                <a:spcPct val="90000"/>
              </a:lnSpc>
              <a:spcBef>
                <a:spcPts val="300"/>
              </a:spcBef>
            </a:pPr>
            <a:r>
              <a:rPr lang="de-DE" sz="1400" i="1">
                <a:solidFill>
                  <a:srgbClr val="000000"/>
                </a:solidFill>
                <a:latin typeface="Arial Bold"/>
                <a:ea typeface="Arial Bold"/>
                <a:cs typeface="Arial Bold"/>
                <a:sym typeface="Arial Bold"/>
              </a:rPr>
              <a:t>PLANET-AS</a:t>
            </a:r>
            <a:endParaRPr lang="de-DE" i="1">
              <a:solidFill>
                <a:srgbClr val="000000"/>
              </a:solidFill>
              <a:ea typeface="Arial Bold"/>
              <a:cs typeface="Arial Bold"/>
              <a:sym typeface="Arial" pitchFamily="34" charset="0"/>
            </a:endParaRPr>
          </a:p>
        </p:txBody>
      </p:sp>
      <p:sp>
        <p:nvSpPr>
          <p:cNvPr id="128007" name="AutoShape 4"/>
          <p:cNvSpPr>
            <a:spLocks/>
          </p:cNvSpPr>
          <p:nvPr/>
        </p:nvSpPr>
        <p:spPr bwMode="auto">
          <a:xfrm>
            <a:off x="6732588" y="6570663"/>
            <a:ext cx="2411412" cy="287337"/>
          </a:xfrm>
          <a:custGeom>
            <a:avLst/>
            <a:gdLst>
              <a:gd name="T0" fmla="*/ 134604355 w 21600"/>
              <a:gd name="T1" fmla="*/ 1911177 h 21600"/>
              <a:gd name="T2" fmla="*/ 134604355 w 21600"/>
              <a:gd name="T3" fmla="*/ 1911177 h 21600"/>
              <a:gd name="T4" fmla="*/ 134604355 w 21600"/>
              <a:gd name="T5" fmla="*/ 1911177 h 21600"/>
              <a:gd name="T6" fmla="*/ 134604355 w 21600"/>
              <a:gd name="T7" fmla="*/ 191117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miter lim="800000"/>
            <a:headEnd/>
            <a:tailEnd/>
          </a:ln>
        </p:spPr>
        <p:txBody>
          <a:bodyPr lIns="45719" tIns="45719" rIns="45719" bIns="45719"/>
          <a:lstStyle/>
          <a:p>
            <a:pPr algn="r" hangingPunct="0"/>
            <a:r>
              <a:rPr lang="de-DE" sz="1100" i="1">
                <a:solidFill>
                  <a:srgbClr val="000000"/>
                </a:solidFill>
                <a:latin typeface="Microsoft Sans Serif" pitchFamily="34" charset="0"/>
                <a:cs typeface="Microsoft Sans Serif" pitchFamily="34" charset="0"/>
                <a:sym typeface="Arial Bold"/>
              </a:rPr>
              <a:t>Park W et al. Ann Rheum Dis 2013</a:t>
            </a:r>
            <a:endParaRPr lang="de-DE" sz="1100" i="1">
              <a:solidFill>
                <a:srgbClr val="000000"/>
              </a:solidFill>
              <a:latin typeface="Microsoft Sans Serif" pitchFamily="34" charset="0"/>
              <a:cs typeface="Microsoft Sans Serif"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3"/>
          <p:cNvSpPr>
            <a:spLocks noGrp="1" noChangeArrowheads="1"/>
          </p:cNvSpPr>
          <p:nvPr>
            <p:ph type="title"/>
          </p:nvPr>
        </p:nvSpPr>
        <p:spPr>
          <a:xfrm>
            <a:off x="0" y="0"/>
            <a:ext cx="9144000" cy="762000"/>
          </a:xfrm>
          <a:extLst>
            <a:ext uri="{909E8E84-426E-40DD-AFC4-6F175D3DCCD1}"/>
            <a:ext uri="{91240B29-F687-4F45-9708-019B960494DF}"/>
            <a:ext uri="{AF507438-7753-43E0-B8FC-AC1667EBCBE1}"/>
            <a:ext uri="{FAA26D3D-D897-4be2-8F04-BA451C77F1D7}"/>
          </a:extLst>
        </p:spPr>
        <p:txBody>
          <a:bodyPr/>
          <a:lstStyle/>
          <a:p>
            <a:pPr algn="ctr" eaLnBrk="1" hangingPunct="1">
              <a:defRPr/>
            </a:pPr>
            <a:r>
              <a:rPr lang="ru-RU" altLang="ko-KR" sz="2800" b="1" kern="1200" dirty="0" smtClean="0">
                <a:solidFill>
                  <a:srgbClr val="098ED1"/>
                </a:solidFill>
                <a:latin typeface="Microsoft Sans Serif"/>
                <a:ea typeface="ヒラギノ角ゴ Pro W3" charset="0"/>
                <a:cs typeface="Microsoft Sans Serif"/>
                <a:sym typeface="Helvetica" charset="0"/>
              </a:rPr>
              <a:t>Частота инфекций</a:t>
            </a:r>
            <a:endParaRPr lang="en-US" altLang="ko-KR" sz="2800" b="1" kern="1200" dirty="0">
              <a:solidFill>
                <a:srgbClr val="098ED1"/>
              </a:solidFill>
              <a:latin typeface="Microsoft Sans Serif"/>
              <a:ea typeface="ヒラギノ角ゴ Pro W3" charset="0"/>
              <a:cs typeface="Microsoft Sans Serif"/>
              <a:sym typeface="Helvetica" charset="0"/>
            </a:endParaRPr>
          </a:p>
        </p:txBody>
      </p:sp>
      <p:sp>
        <p:nvSpPr>
          <p:cNvPr id="129027" name="Rectangle 2"/>
          <p:cNvSpPr>
            <a:spLocks noGrp="1" noChangeArrowheads="1"/>
          </p:cNvSpPr>
          <p:nvPr>
            <p:ph idx="1"/>
          </p:nvPr>
        </p:nvSpPr>
        <p:spPr>
          <a:xfrm>
            <a:off x="0" y="1412875"/>
            <a:ext cx="9144000" cy="360363"/>
          </a:xfrm>
        </p:spPr>
        <p:txBody>
          <a:bodyPr/>
          <a:lstStyle/>
          <a:p>
            <a:pPr marL="0" indent="0" algn="ctr" eaLnBrk="1" hangingPunct="1"/>
            <a:endParaRPr lang="en-US" altLang="ko-KR" sz="1800" smtClean="0">
              <a:solidFill>
                <a:srgbClr val="85408C"/>
              </a:solidFill>
              <a:ea typeface="Gulim" pitchFamily="34" charset="-127"/>
            </a:endParaRPr>
          </a:p>
        </p:txBody>
      </p:sp>
      <p:graphicFrame>
        <p:nvGraphicFramePr>
          <p:cNvPr id="2" name="표 1"/>
          <p:cNvGraphicFramePr>
            <a:graphicFrameLocks noGrp="1"/>
          </p:cNvGraphicFramePr>
          <p:nvPr/>
        </p:nvGraphicFramePr>
        <p:xfrm>
          <a:off x="838200" y="2149475"/>
          <a:ext cx="7315200" cy="928688"/>
        </p:xfrm>
        <a:graphic>
          <a:graphicData uri="http://schemas.openxmlformats.org/drawingml/2006/table">
            <a:tbl>
              <a:tblPr/>
              <a:tblGrid>
                <a:gridCol w="2819400"/>
                <a:gridCol w="2247900"/>
                <a:gridCol w="2247900"/>
              </a:tblGrid>
              <a:tr h="4717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ko-KR" sz="1400" b="1" i="0" u="none" strike="noStrike" cap="none" normalizeH="0" baseline="0" smtClean="0">
                        <a:ln>
                          <a:noFill/>
                        </a:ln>
                        <a:solidFill>
                          <a:schemeClr val="tx1"/>
                        </a:solidFill>
                        <a:effectLst/>
                        <a:latin typeface="Microsoft Sans Serif" pitchFamily="34" charset="0"/>
                        <a:ea typeface="Gulim" pitchFamily="34" charset="-127"/>
                        <a:cs typeface="Microsoft Sans Serif" pitchFamily="34" charset="0"/>
                      </a:endParaRPr>
                    </a:p>
                  </a:txBody>
                  <a:tcPr marL="91439" marR="91439" marT="45419" marB="454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400" b="1" i="0" u="none" strike="noStrike" cap="none" normalizeH="0" baseline="0" smtClean="0">
                          <a:ln>
                            <a:noFill/>
                          </a:ln>
                          <a:solidFill>
                            <a:schemeClr val="bg1"/>
                          </a:solidFill>
                          <a:effectLst/>
                          <a:latin typeface="Microsoft Sans Serif" pitchFamily="34" charset="0"/>
                          <a:ea typeface="Gulim" pitchFamily="34" charset="-127"/>
                          <a:cs typeface="Microsoft Sans Serif" pitchFamily="34" charset="0"/>
                        </a:rPr>
                        <a:t>Remsima </a:t>
                      </a:r>
                      <a:br>
                        <a:rPr kumimoji="0" lang="en-GB" altLang="ko-KR" sz="1400" b="1" i="0" u="none" strike="noStrike" cap="none" normalizeH="0" baseline="0" smtClean="0">
                          <a:ln>
                            <a:noFill/>
                          </a:ln>
                          <a:solidFill>
                            <a:schemeClr val="bg1"/>
                          </a:solidFill>
                          <a:effectLst/>
                          <a:latin typeface="Microsoft Sans Serif" pitchFamily="34" charset="0"/>
                          <a:ea typeface="Gulim" pitchFamily="34" charset="-127"/>
                          <a:cs typeface="Microsoft Sans Serif" pitchFamily="34" charset="0"/>
                        </a:rPr>
                      </a:br>
                      <a:r>
                        <a:rPr kumimoji="0" lang="en-GB" altLang="ko-KR" sz="1100" b="1" i="0" u="none" strike="noStrike" cap="none" normalizeH="0" baseline="0" smtClean="0">
                          <a:ln>
                            <a:noFill/>
                          </a:ln>
                          <a:solidFill>
                            <a:schemeClr val="bg1"/>
                          </a:solidFill>
                          <a:effectLst/>
                          <a:latin typeface="Microsoft Sans Serif" pitchFamily="34" charset="0"/>
                          <a:ea typeface="Gulim" pitchFamily="34" charset="-127"/>
                          <a:cs typeface="Microsoft Sans Serif" pitchFamily="34" charset="0"/>
                        </a:rPr>
                        <a:t> 5 mg/kg (n = 128)</a:t>
                      </a:r>
                      <a:endParaRPr kumimoji="0" lang="en-US" altLang="ko-KR" sz="1100" b="1" i="0" u="none" strike="noStrike" cap="none" normalizeH="0" baseline="0" smtClean="0">
                        <a:ln>
                          <a:noFill/>
                        </a:ln>
                        <a:solidFill>
                          <a:schemeClr val="bg1"/>
                        </a:solidFill>
                        <a:effectLst/>
                        <a:latin typeface="Microsoft Sans Serif" pitchFamily="34" charset="0"/>
                        <a:ea typeface="Gulim" pitchFamily="34" charset="-127"/>
                        <a:cs typeface="Microsoft Sans Serif" pitchFamily="34" charset="0"/>
                      </a:endParaRPr>
                    </a:p>
                  </a:txBody>
                  <a:tcPr marL="91439" marR="91439" marT="45419" marB="454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7D7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400" b="1" i="0" u="none" strike="noStrike" cap="none" normalizeH="0" baseline="0" smtClean="0">
                          <a:ln>
                            <a:noFill/>
                          </a:ln>
                          <a:solidFill>
                            <a:srgbClr val="0D0D0D"/>
                          </a:solidFill>
                          <a:effectLst/>
                          <a:latin typeface="Microsoft Sans Serif" pitchFamily="34" charset="0"/>
                          <a:ea typeface="Gulim" pitchFamily="34" charset="-127"/>
                          <a:cs typeface="Microsoft Sans Serif" pitchFamily="34" charset="0"/>
                        </a:rPr>
                        <a:t>Infliximab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100" b="1" i="0" u="none" strike="noStrike" cap="none" normalizeH="0" baseline="0" smtClean="0">
                          <a:ln>
                            <a:noFill/>
                          </a:ln>
                          <a:solidFill>
                            <a:srgbClr val="0D0D0D"/>
                          </a:solidFill>
                          <a:effectLst/>
                          <a:latin typeface="Microsoft Sans Serif" pitchFamily="34" charset="0"/>
                          <a:ea typeface="Gulim" pitchFamily="34" charset="-127"/>
                          <a:cs typeface="Microsoft Sans Serif" pitchFamily="34" charset="0"/>
                        </a:rPr>
                        <a:t>5 mg/kg (n = 122)</a:t>
                      </a:r>
                      <a:endParaRPr kumimoji="0" lang="en-US" altLang="ko-KR" sz="1100" b="1" i="0" u="none" strike="noStrike" cap="none" normalizeH="0" baseline="0" smtClean="0">
                        <a:ln>
                          <a:noFill/>
                        </a:ln>
                        <a:solidFill>
                          <a:srgbClr val="0D0D0D"/>
                        </a:solidFill>
                        <a:effectLst/>
                        <a:latin typeface="Microsoft Sans Serif" pitchFamily="34" charset="0"/>
                        <a:ea typeface="Gulim" pitchFamily="34" charset="-127"/>
                        <a:cs typeface="Microsoft Sans Serif" pitchFamily="34" charset="0"/>
                      </a:endParaRPr>
                    </a:p>
                  </a:txBody>
                  <a:tcPr marL="91439" marR="91439" marT="45419" marB="454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456918">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altLang="ko-KR" sz="1200" b="1" i="0" u="none" strike="noStrike" cap="none" normalizeH="0" baseline="0" smtClean="0">
                          <a:ln>
                            <a:noFill/>
                          </a:ln>
                          <a:solidFill>
                            <a:schemeClr val="tx1"/>
                          </a:solidFill>
                          <a:effectLst/>
                          <a:latin typeface="Microsoft Sans Serif" pitchFamily="34" charset="0"/>
                          <a:ea typeface="Gulim" pitchFamily="34" charset="-127"/>
                          <a:cs typeface="Microsoft Sans Serif" pitchFamily="34" charset="0"/>
                        </a:rPr>
                        <a:t>Total No. of patient with infection and infestation</a:t>
                      </a:r>
                      <a:endParaRPr kumimoji="0" lang="en-US" altLang="ko-KR" sz="1000" b="1" i="0" u="none" strike="noStrike" cap="none" normalizeH="0" baseline="0" smtClean="0">
                        <a:ln>
                          <a:noFill/>
                        </a:ln>
                        <a:solidFill>
                          <a:srgbClr val="6D8D24"/>
                        </a:solidFill>
                        <a:effectLst/>
                        <a:latin typeface="Microsoft Sans Serif" pitchFamily="34" charset="0"/>
                        <a:ea typeface="Gulim" pitchFamily="34" charset="-127"/>
                        <a:cs typeface="Microsoft Sans Serif" pitchFamily="34" charset="0"/>
                      </a:endParaRPr>
                    </a:p>
                  </a:txBody>
                  <a:tcPr marL="91439" marR="91439" marT="45419" marB="454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ko-KR" sz="1200" b="1" i="0" u="none" strike="noStrike" cap="none" normalizeH="0" baseline="0" smtClean="0">
                          <a:ln>
                            <a:noFill/>
                          </a:ln>
                          <a:solidFill>
                            <a:schemeClr val="tx1"/>
                          </a:solidFill>
                          <a:effectLst/>
                          <a:latin typeface="Microsoft Sans Serif" pitchFamily="34" charset="0"/>
                          <a:ea typeface="Gulim" pitchFamily="34" charset="-127"/>
                          <a:cs typeface="Microsoft Sans Serif" pitchFamily="34" charset="0"/>
                        </a:rPr>
                        <a:t>55</a:t>
                      </a:r>
                    </a:p>
                  </a:txBody>
                  <a:tcPr marL="91439" marR="91439" marT="45419" marB="454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altLang="ko-KR" sz="1200" b="1" i="0" u="none" strike="noStrike" cap="none" normalizeH="0" baseline="0" smtClean="0">
                          <a:ln>
                            <a:noFill/>
                          </a:ln>
                          <a:solidFill>
                            <a:schemeClr val="tx1"/>
                          </a:solidFill>
                          <a:effectLst/>
                          <a:latin typeface="Microsoft Sans Serif" pitchFamily="34" charset="0"/>
                          <a:ea typeface="Gulim" pitchFamily="34" charset="-127"/>
                          <a:cs typeface="Microsoft Sans Serif" pitchFamily="34" charset="0"/>
                        </a:rPr>
                        <a:t>49</a:t>
                      </a:r>
                    </a:p>
                  </a:txBody>
                  <a:tcPr marL="91439" marR="91439" marT="45419" marB="454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8" name="차트 7"/>
          <p:cNvGraphicFramePr>
            <a:graphicFrameLocks/>
          </p:cNvGraphicFramePr>
          <p:nvPr/>
        </p:nvGraphicFramePr>
        <p:xfrm>
          <a:off x="838200" y="3124200"/>
          <a:ext cx="7308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129043" name="Line 9"/>
          <p:cNvSpPr>
            <a:spLocks noChangeShapeType="1"/>
          </p:cNvSpPr>
          <p:nvPr/>
        </p:nvSpPr>
        <p:spPr bwMode="auto">
          <a:xfrm>
            <a:off x="0" y="836613"/>
            <a:ext cx="9144000" cy="7937"/>
          </a:xfrm>
          <a:prstGeom prst="line">
            <a:avLst/>
          </a:prstGeom>
          <a:noFill/>
          <a:ln w="57150">
            <a:solidFill>
              <a:srgbClr val="A6A6A6"/>
            </a:solidFill>
            <a:round/>
            <a:headEnd/>
            <a:tailEnd/>
          </a:ln>
        </p:spPr>
        <p:txBody>
          <a:bodyPr lIns="0" tIns="0" rIns="0" bIns="0"/>
          <a:lstStyle/>
          <a:p>
            <a:endParaRPr lang="ru-RU"/>
          </a:p>
        </p:txBody>
      </p:sp>
      <p:sp>
        <p:nvSpPr>
          <p:cNvPr id="129044" name="AutoShape 3"/>
          <p:cNvSpPr>
            <a:spLocks/>
          </p:cNvSpPr>
          <p:nvPr/>
        </p:nvSpPr>
        <p:spPr bwMode="auto">
          <a:xfrm>
            <a:off x="0" y="908050"/>
            <a:ext cx="1258888" cy="287338"/>
          </a:xfrm>
          <a:custGeom>
            <a:avLst/>
            <a:gdLst>
              <a:gd name="T0" fmla="*/ 36685163 w 21600"/>
              <a:gd name="T1" fmla="*/ 1911184 h 21600"/>
              <a:gd name="T2" fmla="*/ 36685163 w 21600"/>
              <a:gd name="T3" fmla="*/ 1911184 h 21600"/>
              <a:gd name="T4" fmla="*/ 36685163 w 21600"/>
              <a:gd name="T5" fmla="*/ 1911184 h 21600"/>
              <a:gd name="T6" fmla="*/ 36685163 w 21600"/>
              <a:gd name="T7" fmla="*/ 191118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45710" tIns="45710" rIns="45710" bIns="45710"/>
          <a:lstStyle/>
          <a:p>
            <a:pPr hangingPunct="0">
              <a:lnSpc>
                <a:spcPct val="90000"/>
              </a:lnSpc>
              <a:spcBef>
                <a:spcPts val="300"/>
              </a:spcBef>
            </a:pPr>
            <a:r>
              <a:rPr lang="de-DE" sz="1400" i="1">
                <a:solidFill>
                  <a:srgbClr val="000000"/>
                </a:solidFill>
                <a:latin typeface="Arial Bold"/>
                <a:ea typeface="Arial Bold"/>
                <a:cs typeface="Arial Bold"/>
                <a:sym typeface="Arial Bold"/>
              </a:rPr>
              <a:t>PLANET-AS</a:t>
            </a:r>
            <a:endParaRPr lang="de-DE" i="1">
              <a:solidFill>
                <a:srgbClr val="000000"/>
              </a:solidFill>
              <a:ea typeface="Arial Bold"/>
              <a:cs typeface="Arial Bold"/>
              <a:sym typeface="Arial" pitchFamily="34" charset="0"/>
            </a:endParaRPr>
          </a:p>
        </p:txBody>
      </p:sp>
      <p:sp>
        <p:nvSpPr>
          <p:cNvPr id="129045" name="AutoShape 4"/>
          <p:cNvSpPr>
            <a:spLocks/>
          </p:cNvSpPr>
          <p:nvPr/>
        </p:nvSpPr>
        <p:spPr bwMode="auto">
          <a:xfrm>
            <a:off x="6732588" y="6570663"/>
            <a:ext cx="2411412" cy="287337"/>
          </a:xfrm>
          <a:custGeom>
            <a:avLst/>
            <a:gdLst>
              <a:gd name="T0" fmla="*/ 134604355 w 21600"/>
              <a:gd name="T1" fmla="*/ 1911177 h 21600"/>
              <a:gd name="T2" fmla="*/ 134604355 w 21600"/>
              <a:gd name="T3" fmla="*/ 1911177 h 21600"/>
              <a:gd name="T4" fmla="*/ 134604355 w 21600"/>
              <a:gd name="T5" fmla="*/ 1911177 h 21600"/>
              <a:gd name="T6" fmla="*/ 134604355 w 21600"/>
              <a:gd name="T7" fmla="*/ 191117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miter lim="800000"/>
            <a:headEnd/>
            <a:tailEnd/>
          </a:ln>
        </p:spPr>
        <p:txBody>
          <a:bodyPr lIns="45719" tIns="45719" rIns="45719" bIns="45719"/>
          <a:lstStyle/>
          <a:p>
            <a:pPr algn="r" hangingPunct="0"/>
            <a:r>
              <a:rPr lang="de-DE" sz="1100" i="1">
                <a:solidFill>
                  <a:srgbClr val="000000"/>
                </a:solidFill>
                <a:latin typeface="Microsoft Sans Serif" pitchFamily="34" charset="0"/>
                <a:cs typeface="Microsoft Sans Serif" pitchFamily="34" charset="0"/>
                <a:sym typeface="Arial Bold"/>
              </a:rPr>
              <a:t>Park W et al. Ann Rheum Dis 2013</a:t>
            </a:r>
            <a:endParaRPr lang="de-DE" sz="1100" i="1">
              <a:solidFill>
                <a:srgbClr val="000000"/>
              </a:solidFill>
              <a:latin typeface="Microsoft Sans Serif" pitchFamily="34" charset="0"/>
              <a:cs typeface="Microsoft Sans Serif"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txBox="1">
            <a:spLocks/>
          </p:cNvSpPr>
          <p:nvPr/>
        </p:nvSpPr>
        <p:spPr bwMode="auto">
          <a:xfrm>
            <a:off x="319088" y="223838"/>
            <a:ext cx="8855075" cy="461962"/>
          </a:xfrm>
          <a:prstGeom prst="rect">
            <a:avLst/>
          </a:prstGeom>
          <a:noFill/>
          <a:ln w="9525">
            <a:noFill/>
            <a:miter lim="800000"/>
            <a:headEnd/>
            <a:tailEnd/>
          </a:ln>
        </p:spPr>
        <p:txBody>
          <a:bodyPr>
            <a:spAutoFit/>
          </a:bodyPr>
          <a:lstStyle/>
          <a:p>
            <a:r>
              <a:rPr lang="de-CH" b="1">
                <a:solidFill>
                  <a:srgbClr val="09357A"/>
                </a:solidFill>
                <a:ea typeface="MS PGothic" pitchFamily="34" charset="-128"/>
              </a:rPr>
              <a:t>Remsima/Inflectra - Extrapolation of indications </a:t>
            </a:r>
            <a:endParaRPr lang="en-US" b="1">
              <a:solidFill>
                <a:srgbClr val="09357A"/>
              </a:solidFill>
              <a:ea typeface="MS PGothic" pitchFamily="34" charset="-128"/>
            </a:endParaRPr>
          </a:p>
        </p:txBody>
      </p:sp>
      <p:cxnSp>
        <p:nvCxnSpPr>
          <p:cNvPr id="10" name="Straight Connector 9"/>
          <p:cNvCxnSpPr/>
          <p:nvPr/>
        </p:nvCxnSpPr>
        <p:spPr>
          <a:xfrm>
            <a:off x="44450" y="685800"/>
            <a:ext cx="89852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0052" name="TextBox 2"/>
          <p:cNvSpPr txBox="1">
            <a:spLocks noChangeArrowheads="1"/>
          </p:cNvSpPr>
          <p:nvPr/>
        </p:nvSpPr>
        <p:spPr bwMode="auto">
          <a:xfrm>
            <a:off x="319088" y="1030288"/>
            <a:ext cx="8229600" cy="461962"/>
          </a:xfrm>
          <a:prstGeom prst="rect">
            <a:avLst/>
          </a:prstGeom>
          <a:noFill/>
          <a:ln w="9525">
            <a:noFill/>
            <a:miter lim="800000"/>
            <a:headEnd/>
            <a:tailEnd/>
          </a:ln>
        </p:spPr>
        <p:txBody>
          <a:bodyPr>
            <a:spAutoFit/>
          </a:bodyPr>
          <a:lstStyle/>
          <a:p>
            <a:r>
              <a:rPr lang="de-CH" b="1">
                <a:solidFill>
                  <a:srgbClr val="0D0D0D"/>
                </a:solidFill>
                <a:ea typeface="MS PGothic" pitchFamily="34" charset="-128"/>
              </a:rPr>
              <a:t>Summary</a:t>
            </a:r>
          </a:p>
        </p:txBody>
      </p:sp>
      <p:sp>
        <p:nvSpPr>
          <p:cNvPr id="130053" name="Rectangle 6"/>
          <p:cNvSpPr>
            <a:spLocks noChangeArrowheads="1"/>
          </p:cNvSpPr>
          <p:nvPr/>
        </p:nvSpPr>
        <p:spPr bwMode="auto">
          <a:xfrm>
            <a:off x="392113" y="1179513"/>
            <a:ext cx="8215312" cy="4770437"/>
          </a:xfrm>
          <a:prstGeom prst="rect">
            <a:avLst/>
          </a:prstGeom>
          <a:noFill/>
          <a:ln w="9525">
            <a:noFill/>
            <a:miter lim="800000"/>
            <a:headEnd/>
            <a:tailEnd/>
          </a:ln>
        </p:spPr>
        <p:txBody>
          <a:bodyPr>
            <a:spAutoFit/>
          </a:bodyPr>
          <a:lstStyle/>
          <a:p>
            <a:endParaRPr lang="en-US" b="1">
              <a:solidFill>
                <a:srgbClr val="09357A"/>
              </a:solidFill>
              <a:ea typeface="MS PGothic" pitchFamily="34" charset="-128"/>
            </a:endParaRPr>
          </a:p>
          <a:p>
            <a:r>
              <a:rPr lang="en-US" sz="2000">
                <a:ea typeface="MS PGothic" pitchFamily="34" charset="-128"/>
              </a:rPr>
              <a:t>“Based on the robust comparisons of the physicochemical and </a:t>
            </a:r>
            <a:r>
              <a:rPr lang="en-US" sz="2000" i="1">
                <a:ea typeface="MS PGothic" pitchFamily="34" charset="-128"/>
              </a:rPr>
              <a:t>in vitro </a:t>
            </a:r>
            <a:r>
              <a:rPr lang="en-US" sz="2000">
                <a:ea typeface="MS PGothic" pitchFamily="34" charset="-128"/>
              </a:rPr>
              <a:t>and </a:t>
            </a:r>
            <a:r>
              <a:rPr lang="en-US" sz="2000" i="1">
                <a:ea typeface="MS PGothic" pitchFamily="34" charset="-128"/>
              </a:rPr>
              <a:t>ex vivo </a:t>
            </a:r>
            <a:r>
              <a:rPr lang="en-US" sz="2000">
                <a:ea typeface="MS PGothic" pitchFamily="34" charset="-128"/>
              </a:rPr>
              <a:t>biological analyses, </a:t>
            </a:r>
            <a:r>
              <a:rPr lang="en-US" sz="2000" u="sng">
                <a:solidFill>
                  <a:srgbClr val="0000FF"/>
                </a:solidFill>
                <a:ea typeface="MS PGothic" pitchFamily="34" charset="-128"/>
              </a:rPr>
              <a:t>Remsima was considered biosimilar to the reference product Remicade</a:t>
            </a:r>
            <a:r>
              <a:rPr lang="en-US" sz="2000">
                <a:ea typeface="MS PGothic" pitchFamily="34" charset="-128"/>
              </a:rPr>
              <a:t>. </a:t>
            </a:r>
            <a:r>
              <a:rPr lang="en-US" sz="2000" u="sng">
                <a:solidFill>
                  <a:srgbClr val="0000FF"/>
                </a:solidFill>
                <a:ea typeface="MS PGothic" pitchFamily="34" charset="-128"/>
              </a:rPr>
              <a:t>These data</a:t>
            </a:r>
            <a:r>
              <a:rPr lang="en-US" sz="2000">
                <a:ea typeface="MS PGothic" pitchFamily="34" charset="-128"/>
              </a:rPr>
              <a:t>, in combination with clinical data demonstrating pharmacokinetic and therapeutic equivalence in rheumatology conditions, </a:t>
            </a:r>
            <a:r>
              <a:rPr lang="en-US" sz="2000" u="sng">
                <a:solidFill>
                  <a:srgbClr val="0000FF"/>
                </a:solidFill>
                <a:ea typeface="MS PGothic" pitchFamily="34" charset="-128"/>
              </a:rPr>
              <a:t>allow for extrapolation to all other indications of Remicade.</a:t>
            </a:r>
            <a:r>
              <a:rPr lang="en-US" sz="2000">
                <a:ea typeface="MS PGothic" pitchFamily="34" charset="-128"/>
              </a:rPr>
              <a:t>”</a:t>
            </a:r>
          </a:p>
          <a:p>
            <a:endParaRPr lang="de-CH" sz="2000">
              <a:ea typeface="MS PGothic" pitchFamily="34" charset="-128"/>
            </a:endParaRPr>
          </a:p>
          <a:p>
            <a:pPr>
              <a:buFont typeface="Arial" pitchFamily="34" charset="0"/>
              <a:buChar char="•"/>
            </a:pPr>
            <a:r>
              <a:rPr lang="de-CH" sz="2000">
                <a:ea typeface="MS PGothic" pitchFamily="34" charset="-128"/>
              </a:rPr>
              <a:t>Rheumatoid arthritis, ankylosing spondylitis</a:t>
            </a:r>
          </a:p>
          <a:p>
            <a:endParaRPr lang="de-CH" sz="2000">
              <a:ea typeface="MS PGothic" pitchFamily="34" charset="-128"/>
            </a:endParaRPr>
          </a:p>
          <a:p>
            <a:pPr>
              <a:buFont typeface="Arial" pitchFamily="34" charset="0"/>
              <a:buChar char="•"/>
            </a:pPr>
            <a:r>
              <a:rPr lang="de-CH" sz="2000">
                <a:ea typeface="MS PGothic" pitchFamily="34" charset="-128"/>
              </a:rPr>
              <a:t>Psoriatic arthritis, psoriasis, Crohn’s disease, ulcerative colitis</a:t>
            </a:r>
          </a:p>
          <a:p>
            <a:pPr>
              <a:buFont typeface="Arial" pitchFamily="34" charset="0"/>
              <a:buChar char="•"/>
            </a:pPr>
            <a:endParaRPr lang="de-CH" sz="2000">
              <a:ea typeface="MS PGothic" pitchFamily="34" charset="-128"/>
            </a:endParaRPr>
          </a:p>
          <a:p>
            <a:pPr>
              <a:buFont typeface="Arial" pitchFamily="34" charset="0"/>
              <a:buChar char="•"/>
            </a:pPr>
            <a:r>
              <a:rPr lang="de-CH" sz="2000">
                <a:ea typeface="MS PGothic" pitchFamily="34" charset="-128"/>
              </a:rPr>
              <a:t>Paediatric Crohn’s disease, paediatric ulcerative colitis</a:t>
            </a:r>
            <a:endParaRPr lang="en-US" sz="2000">
              <a:ea typeface="MS PGothic" pitchFamily="34" charset="-128"/>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Content Placeholder 2"/>
          <p:cNvSpPr>
            <a:spLocks noGrp="1"/>
          </p:cNvSpPr>
          <p:nvPr>
            <p:ph idx="4294967295"/>
          </p:nvPr>
        </p:nvSpPr>
        <p:spPr>
          <a:xfrm>
            <a:off x="173038" y="773113"/>
            <a:ext cx="8755062" cy="4379912"/>
          </a:xfrm>
        </p:spPr>
        <p:txBody>
          <a:bodyPr/>
          <a:lstStyle/>
          <a:p>
            <a:pPr>
              <a:defRPr/>
            </a:pPr>
            <a:r>
              <a:rPr lang="en-US" sz="1800" dirty="0" smtClean="0"/>
              <a:t>Possible based on the overall evidence of comparability provided from the comparability exercise and with adequate justification. </a:t>
            </a:r>
          </a:p>
          <a:p>
            <a:pPr>
              <a:defRPr/>
            </a:pPr>
            <a:r>
              <a:rPr lang="en-US" sz="1800" dirty="0" smtClean="0"/>
              <a:t>This includes at least one clinical study i</a:t>
            </a:r>
            <a:r>
              <a:rPr lang="en-US" sz="1800" u="sng" dirty="0" smtClean="0">
                <a:solidFill>
                  <a:srgbClr val="0000FF"/>
                </a:solidFill>
              </a:rPr>
              <a:t>n the most sensitive patient population</a:t>
            </a:r>
            <a:r>
              <a:rPr lang="en-US" sz="1800" dirty="0" smtClean="0"/>
              <a:t> measuring the most sensitive</a:t>
            </a:r>
            <a:r>
              <a:rPr lang="en-US" sz="1800" baseline="30000" dirty="0" smtClean="0"/>
              <a:t> </a:t>
            </a:r>
            <a:r>
              <a:rPr lang="en-US" sz="1800" dirty="0" smtClean="0"/>
              <a:t>clinical endpoint(s). </a:t>
            </a:r>
          </a:p>
          <a:p>
            <a:pPr>
              <a:defRPr/>
            </a:pPr>
            <a:r>
              <a:rPr lang="en-US" sz="1800" dirty="0" smtClean="0">
                <a:solidFill>
                  <a:schemeClr val="tx1">
                    <a:lumMod val="20000"/>
                    <a:lumOff val="80000"/>
                  </a:schemeClr>
                </a:solidFill>
              </a:rPr>
              <a:t>If for the claimed indications </a:t>
            </a:r>
            <a:r>
              <a:rPr lang="en-US" sz="1800" u="sng" dirty="0" smtClean="0">
                <a:solidFill>
                  <a:schemeClr val="tx1">
                    <a:lumMod val="20000"/>
                    <a:lumOff val="80000"/>
                  </a:schemeClr>
                </a:solidFill>
              </a:rPr>
              <a:t>different mechanisms of action are relevant (or uncertainty exists</a:t>
            </a:r>
            <a:r>
              <a:rPr lang="en-US" sz="1800" dirty="0" smtClean="0">
                <a:solidFill>
                  <a:schemeClr val="tx1">
                    <a:lumMod val="20000"/>
                    <a:lumOff val="80000"/>
                  </a:schemeClr>
                </a:solidFill>
              </a:rPr>
              <a:t>), then applicants should provide relevant data to support extrapolation. </a:t>
            </a:r>
          </a:p>
          <a:p>
            <a:pPr>
              <a:defRPr/>
            </a:pPr>
            <a:r>
              <a:rPr lang="en-US" sz="1800" dirty="0" smtClean="0">
                <a:solidFill>
                  <a:schemeClr val="tx1">
                    <a:lumMod val="20000"/>
                    <a:lumOff val="80000"/>
                  </a:schemeClr>
                </a:solidFill>
              </a:rPr>
              <a:t>Applicants should support such extrapolations with a comprehensive discussion of available literature including the involved antigen receptor(s) and mechanism(s) of action.</a:t>
            </a:r>
          </a:p>
          <a:p>
            <a:pPr>
              <a:defRPr/>
            </a:pPr>
            <a:r>
              <a:rPr lang="en-US" sz="1800" dirty="0" smtClean="0">
                <a:solidFill>
                  <a:schemeClr val="tx1">
                    <a:lumMod val="20000"/>
                    <a:lumOff val="80000"/>
                  </a:schemeClr>
                </a:solidFill>
              </a:rPr>
              <a:t>Whether extrapolation to multiple indications is acceptable (or not) is </a:t>
            </a:r>
            <a:r>
              <a:rPr lang="en-US" sz="1800" u="sng" dirty="0" smtClean="0">
                <a:solidFill>
                  <a:schemeClr val="tx1">
                    <a:lumMod val="20000"/>
                    <a:lumOff val="80000"/>
                  </a:schemeClr>
                </a:solidFill>
              </a:rPr>
              <a:t>decided on a case-by-case basis </a:t>
            </a:r>
            <a:r>
              <a:rPr lang="en-US" sz="1800" dirty="0" smtClean="0">
                <a:solidFill>
                  <a:schemeClr val="tx1">
                    <a:lumMod val="20000"/>
                    <a:lumOff val="80000"/>
                  </a:schemeClr>
                </a:solidFill>
              </a:rPr>
              <a:t>by the CHMP/EMA. </a:t>
            </a:r>
          </a:p>
        </p:txBody>
      </p:sp>
      <p:sp>
        <p:nvSpPr>
          <p:cNvPr id="131075" name="Title 1"/>
          <p:cNvSpPr txBox="1">
            <a:spLocks/>
          </p:cNvSpPr>
          <p:nvPr/>
        </p:nvSpPr>
        <p:spPr bwMode="auto">
          <a:xfrm>
            <a:off x="398463" y="150813"/>
            <a:ext cx="8529637" cy="461962"/>
          </a:xfrm>
          <a:prstGeom prst="rect">
            <a:avLst/>
          </a:prstGeom>
          <a:noFill/>
          <a:ln w="9525">
            <a:noFill/>
            <a:miter lim="800000"/>
            <a:headEnd/>
            <a:tailEnd/>
          </a:ln>
        </p:spPr>
        <p:txBody>
          <a:bodyPr>
            <a:spAutoFit/>
          </a:bodyPr>
          <a:lstStyle/>
          <a:p>
            <a:r>
              <a:rPr lang="de-CH" b="1">
                <a:solidFill>
                  <a:srgbClr val="09357A"/>
                </a:solidFill>
                <a:ea typeface="MS PGothic" pitchFamily="34" charset="-128"/>
              </a:rPr>
              <a:t>EU guideline on extrapolation of indications</a:t>
            </a:r>
            <a:r>
              <a:rPr lang="de-CH" b="1" baseline="30000">
                <a:solidFill>
                  <a:srgbClr val="09357A"/>
                </a:solidFill>
                <a:ea typeface="MS PGothic" pitchFamily="34" charset="-128"/>
              </a:rPr>
              <a:t>1,2</a:t>
            </a:r>
            <a:endParaRPr lang="en-US" b="1" baseline="30000">
              <a:solidFill>
                <a:srgbClr val="09357A"/>
              </a:solidFill>
              <a:ea typeface="MS PGothic" pitchFamily="34" charset="-128"/>
            </a:endParaRPr>
          </a:p>
        </p:txBody>
      </p:sp>
      <p:cxnSp>
        <p:nvCxnSpPr>
          <p:cNvPr id="10" name="Straight Connector 9"/>
          <p:cNvCxnSpPr/>
          <p:nvPr/>
        </p:nvCxnSpPr>
        <p:spPr>
          <a:xfrm>
            <a:off x="44450" y="685800"/>
            <a:ext cx="89852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1077" name="TextBox 1"/>
          <p:cNvSpPr txBox="1">
            <a:spLocks noChangeArrowheads="1"/>
          </p:cNvSpPr>
          <p:nvPr/>
        </p:nvSpPr>
        <p:spPr bwMode="auto">
          <a:xfrm>
            <a:off x="101600" y="5326063"/>
            <a:ext cx="8855075" cy="954087"/>
          </a:xfrm>
          <a:prstGeom prst="rect">
            <a:avLst/>
          </a:prstGeom>
          <a:noFill/>
          <a:ln w="9525">
            <a:noFill/>
            <a:miter lim="800000"/>
            <a:headEnd/>
            <a:tailEnd/>
          </a:ln>
        </p:spPr>
        <p:txBody>
          <a:bodyPr>
            <a:spAutoFit/>
          </a:bodyPr>
          <a:lstStyle/>
          <a:p>
            <a:pPr marL="174625" indent="-174625"/>
            <a:r>
              <a:rPr lang="en-US" sz="1600" baseline="30000">
                <a:solidFill>
                  <a:srgbClr val="505050"/>
                </a:solidFill>
              </a:rPr>
              <a:t>1	</a:t>
            </a:r>
            <a:r>
              <a:rPr lang="en-US" sz="1400">
                <a:solidFill>
                  <a:srgbClr val="505050"/>
                </a:solidFill>
              </a:rPr>
              <a:t>Guideline on similar biological medicinal products containing monoclonal antibodies – non-clinical and clinical issues; </a:t>
            </a:r>
            <a:r>
              <a:rPr lang="en-US" sz="1400"/>
              <a:t>EMA/CHMP/BMWP/403543/2010.</a:t>
            </a:r>
          </a:p>
          <a:p>
            <a:pPr marL="174625" indent="-174625"/>
            <a:r>
              <a:rPr lang="en-US" sz="1400" baseline="30000"/>
              <a:t>2	</a:t>
            </a:r>
            <a:r>
              <a:rPr lang="en-US" sz="1400"/>
              <a:t>European Commission Consensus Information Paper 2013. What you need to know about Biosimilar Medicinal Products. </a:t>
            </a:r>
            <a:endParaRPr lang="en-US" sz="1400">
              <a:solidFill>
                <a:srgbClr val="505050"/>
              </a:solidFill>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11"/>
          <p:cNvSpPr txBox="1">
            <a:spLocks noChangeArrowheads="1"/>
          </p:cNvSpPr>
          <p:nvPr/>
        </p:nvSpPr>
        <p:spPr bwMode="auto">
          <a:xfrm>
            <a:off x="381000" y="5608638"/>
            <a:ext cx="7696200" cy="639762"/>
          </a:xfrm>
          <a:prstGeom prst="rect">
            <a:avLst/>
          </a:prstGeom>
          <a:noFill/>
          <a:ln w="9525">
            <a:noFill/>
            <a:miter lim="800000"/>
            <a:headEnd/>
            <a:tailEnd/>
          </a:ln>
        </p:spPr>
        <p:txBody>
          <a:bodyPr>
            <a:spAutoFit/>
          </a:bodyPr>
          <a:lstStyle/>
          <a:p>
            <a:pPr eaLnBrk="0" hangingPunct="0"/>
            <a:r>
              <a:rPr lang="es-VE" sz="1200">
                <a:solidFill>
                  <a:srgbClr val="070605"/>
                </a:solidFill>
              </a:rPr>
              <a:t>RA=rheumatoid arthritis; PsA=psoratic arthritis; AS= Ankylosing spondylitis; JIA=juvenile ideopathic arthritis; CD=Crohn’s Diisease; Ps=Psoriais;  MTX=Methotrexate; IMS=Immunomodulator(s); IFX=Infliximab</a:t>
            </a:r>
          </a:p>
          <a:p>
            <a:pPr eaLnBrk="0" hangingPunct="0"/>
            <a:r>
              <a:rPr lang="es-VE" sz="1200">
                <a:solidFill>
                  <a:srgbClr val="070605"/>
                </a:solidFill>
              </a:rPr>
              <a:t>*percentages not shown are not available in HUMIRA’s US PI   </a:t>
            </a:r>
          </a:p>
        </p:txBody>
      </p:sp>
      <p:graphicFrame>
        <p:nvGraphicFramePr>
          <p:cNvPr id="6146" name="Object 3"/>
          <p:cNvGraphicFramePr>
            <a:graphicFrameLocks noChangeAspect="1"/>
          </p:cNvGraphicFramePr>
          <p:nvPr/>
        </p:nvGraphicFramePr>
        <p:xfrm>
          <a:off x="279400" y="1300163"/>
          <a:ext cx="8585200" cy="4256087"/>
        </p:xfrm>
        <a:graphic>
          <a:graphicData uri="http://schemas.openxmlformats.org/presentationml/2006/ole">
            <p:oleObj spid="_x0000_s6146" name="Foglio di lavoro" r:id="rId3" imgW="8581960" imgH="4257662" progId="Excel.Sheet.8">
              <p:embed/>
            </p:oleObj>
          </a:graphicData>
        </a:graphic>
      </p:graphicFrame>
      <p:sp>
        <p:nvSpPr>
          <p:cNvPr id="6148" name="Title 12"/>
          <p:cNvSpPr>
            <a:spLocks noGrp="1"/>
          </p:cNvSpPr>
          <p:nvPr>
            <p:ph type="title" idx="4294967295"/>
          </p:nvPr>
        </p:nvSpPr>
        <p:spPr>
          <a:xfrm>
            <a:off x="457200" y="1001713"/>
            <a:ext cx="8229600" cy="446087"/>
          </a:xfrm>
        </p:spPr>
        <p:txBody>
          <a:bodyPr anchor="t"/>
          <a:lstStyle/>
          <a:p>
            <a:pPr eaLnBrk="1" hangingPunct="1"/>
            <a:r>
              <a:rPr lang="es-VE" sz="1400" smtClean="0"/>
              <a:t>Anti-Drug Antibody Formation Rate in Various Indications*:</a:t>
            </a:r>
            <a:endParaRPr lang="en-US" sz="1400" smtClean="0"/>
          </a:p>
        </p:txBody>
      </p:sp>
      <p:sp>
        <p:nvSpPr>
          <p:cNvPr id="6" name="Line 8"/>
          <p:cNvSpPr>
            <a:spLocks noChangeShapeType="1"/>
          </p:cNvSpPr>
          <p:nvPr/>
        </p:nvSpPr>
        <p:spPr bwMode="auto">
          <a:xfrm flipV="1">
            <a:off x="2590800" y="2741613"/>
            <a:ext cx="0" cy="2667000"/>
          </a:xfrm>
          <a:prstGeom prst="line">
            <a:avLst/>
          </a:prstGeom>
          <a:noFill/>
          <a:ln w="3175">
            <a:solidFill>
              <a:schemeClr val="tx1"/>
            </a:solidFill>
            <a:prstDash val="sysDot"/>
            <a:round/>
            <a:headEnd/>
            <a:tailEnd/>
          </a:ln>
          <a:effectLst>
            <a:prstShdw prst="shdw17" dist="17961" dir="2700000">
              <a:schemeClr val="tx1">
                <a:gamma/>
                <a:shade val="60000"/>
                <a:invGamma/>
              </a:schemeClr>
            </a:prstShdw>
          </a:effectLst>
        </p:spPr>
        <p:txBody>
          <a:bodyPr/>
          <a:lstStyle/>
          <a:p>
            <a:pPr fontAlgn="auto">
              <a:spcBef>
                <a:spcPts val="0"/>
              </a:spcBef>
              <a:spcAft>
                <a:spcPts val="0"/>
              </a:spcAft>
              <a:defRPr/>
            </a:pPr>
            <a:endParaRPr lang="en-US" sz="1000">
              <a:solidFill>
                <a:srgbClr val="FFFFFF"/>
              </a:solidFill>
              <a:latin typeface="Helvetica Neue Light"/>
              <a:cs typeface="Helvetica Neue Light"/>
            </a:endParaRPr>
          </a:p>
        </p:txBody>
      </p:sp>
      <p:sp>
        <p:nvSpPr>
          <p:cNvPr id="7" name="Line 9"/>
          <p:cNvSpPr>
            <a:spLocks noChangeShapeType="1"/>
          </p:cNvSpPr>
          <p:nvPr/>
        </p:nvSpPr>
        <p:spPr bwMode="auto">
          <a:xfrm flipV="1">
            <a:off x="3810000" y="2741613"/>
            <a:ext cx="0" cy="2667000"/>
          </a:xfrm>
          <a:prstGeom prst="line">
            <a:avLst/>
          </a:prstGeom>
          <a:noFill/>
          <a:ln w="3175">
            <a:solidFill>
              <a:schemeClr val="tx1"/>
            </a:solidFill>
            <a:prstDash val="sysDot"/>
            <a:round/>
            <a:headEnd/>
            <a:tailEnd/>
          </a:ln>
          <a:effectLst>
            <a:prstShdw prst="shdw17" dist="17961" dir="2700000">
              <a:schemeClr val="tx1">
                <a:gamma/>
                <a:shade val="60000"/>
                <a:invGamma/>
              </a:schemeClr>
            </a:prstShdw>
          </a:effectLst>
        </p:spPr>
        <p:txBody>
          <a:bodyPr/>
          <a:lstStyle/>
          <a:p>
            <a:pPr fontAlgn="auto">
              <a:spcBef>
                <a:spcPts val="0"/>
              </a:spcBef>
              <a:spcAft>
                <a:spcPts val="0"/>
              </a:spcAft>
              <a:defRPr/>
            </a:pPr>
            <a:endParaRPr lang="en-US" sz="1000">
              <a:solidFill>
                <a:srgbClr val="FFFFFF"/>
              </a:solidFill>
              <a:latin typeface="Helvetica Neue Light"/>
              <a:cs typeface="Helvetica Neue Light"/>
            </a:endParaRPr>
          </a:p>
        </p:txBody>
      </p:sp>
      <p:sp>
        <p:nvSpPr>
          <p:cNvPr id="8" name="Line 10"/>
          <p:cNvSpPr>
            <a:spLocks noChangeShapeType="1"/>
          </p:cNvSpPr>
          <p:nvPr/>
        </p:nvSpPr>
        <p:spPr bwMode="auto">
          <a:xfrm flipV="1">
            <a:off x="4953000" y="2741613"/>
            <a:ext cx="0" cy="2667000"/>
          </a:xfrm>
          <a:prstGeom prst="line">
            <a:avLst/>
          </a:prstGeom>
          <a:noFill/>
          <a:ln w="3175">
            <a:solidFill>
              <a:schemeClr val="tx1"/>
            </a:solidFill>
            <a:prstDash val="sysDot"/>
            <a:round/>
            <a:headEnd/>
            <a:tailEnd/>
          </a:ln>
          <a:effectLst>
            <a:prstShdw prst="shdw17" dist="17961" dir="2700000">
              <a:schemeClr val="tx1">
                <a:gamma/>
                <a:shade val="60000"/>
                <a:invGamma/>
              </a:schemeClr>
            </a:prstShdw>
          </a:effectLst>
        </p:spPr>
        <p:txBody>
          <a:bodyPr/>
          <a:lstStyle/>
          <a:p>
            <a:pPr fontAlgn="auto">
              <a:spcBef>
                <a:spcPts val="0"/>
              </a:spcBef>
              <a:spcAft>
                <a:spcPts val="0"/>
              </a:spcAft>
              <a:defRPr/>
            </a:pPr>
            <a:endParaRPr lang="en-US" sz="1000">
              <a:solidFill>
                <a:srgbClr val="FFFFFF"/>
              </a:solidFill>
              <a:latin typeface="Helvetica Neue Light"/>
              <a:cs typeface="Helvetica Neue Light"/>
            </a:endParaRPr>
          </a:p>
        </p:txBody>
      </p:sp>
      <p:sp>
        <p:nvSpPr>
          <p:cNvPr id="9" name="Line 11"/>
          <p:cNvSpPr>
            <a:spLocks noChangeShapeType="1"/>
          </p:cNvSpPr>
          <p:nvPr/>
        </p:nvSpPr>
        <p:spPr bwMode="auto">
          <a:xfrm flipV="1">
            <a:off x="6248400" y="2743200"/>
            <a:ext cx="0" cy="2667000"/>
          </a:xfrm>
          <a:prstGeom prst="line">
            <a:avLst/>
          </a:prstGeom>
          <a:noFill/>
          <a:ln w="3175">
            <a:solidFill>
              <a:schemeClr val="tx1"/>
            </a:solidFill>
            <a:prstDash val="sysDot"/>
            <a:round/>
            <a:headEnd/>
            <a:tailEnd/>
          </a:ln>
          <a:effectLst>
            <a:prstShdw prst="shdw17" dist="17961" dir="2700000">
              <a:schemeClr val="tx1">
                <a:gamma/>
                <a:shade val="60000"/>
                <a:invGamma/>
              </a:schemeClr>
            </a:prstShdw>
          </a:effectLst>
        </p:spPr>
        <p:txBody>
          <a:bodyPr/>
          <a:lstStyle/>
          <a:p>
            <a:pPr fontAlgn="auto">
              <a:spcBef>
                <a:spcPts val="0"/>
              </a:spcBef>
              <a:spcAft>
                <a:spcPts val="0"/>
              </a:spcAft>
              <a:defRPr/>
            </a:pPr>
            <a:endParaRPr lang="en-US" sz="1000">
              <a:solidFill>
                <a:srgbClr val="FFFFFF"/>
              </a:solidFill>
              <a:latin typeface="Helvetica Neue Light"/>
              <a:cs typeface="Helvetica Neue Light"/>
            </a:endParaRPr>
          </a:p>
        </p:txBody>
      </p:sp>
      <p:sp>
        <p:nvSpPr>
          <p:cNvPr id="10" name="Line 12"/>
          <p:cNvSpPr>
            <a:spLocks noChangeShapeType="1"/>
          </p:cNvSpPr>
          <p:nvPr/>
        </p:nvSpPr>
        <p:spPr bwMode="auto">
          <a:xfrm flipV="1">
            <a:off x="7620000" y="3059113"/>
            <a:ext cx="0" cy="2349500"/>
          </a:xfrm>
          <a:prstGeom prst="line">
            <a:avLst/>
          </a:prstGeom>
          <a:noFill/>
          <a:ln w="3175">
            <a:solidFill>
              <a:schemeClr val="tx1"/>
            </a:solidFill>
            <a:prstDash val="sysDot"/>
            <a:round/>
            <a:headEnd/>
            <a:tailEnd/>
          </a:ln>
          <a:effectLst>
            <a:prstShdw prst="shdw17" dist="17961" dir="2700000">
              <a:schemeClr val="tx1">
                <a:gamma/>
                <a:shade val="60000"/>
                <a:invGamma/>
              </a:schemeClr>
            </a:prstShdw>
          </a:effectLst>
        </p:spPr>
        <p:txBody>
          <a:bodyPr/>
          <a:lstStyle/>
          <a:p>
            <a:pPr fontAlgn="auto">
              <a:spcBef>
                <a:spcPts val="0"/>
              </a:spcBef>
              <a:spcAft>
                <a:spcPts val="0"/>
              </a:spcAft>
              <a:defRPr/>
            </a:pPr>
            <a:endParaRPr lang="en-US" sz="1000">
              <a:solidFill>
                <a:srgbClr val="FFFFFF"/>
              </a:solidFill>
              <a:latin typeface="Helvetica Neue Light"/>
              <a:cs typeface="Helvetica Neue Light"/>
            </a:endParaRPr>
          </a:p>
        </p:txBody>
      </p:sp>
      <p:sp>
        <p:nvSpPr>
          <p:cNvPr id="6154" name="Title 5"/>
          <p:cNvSpPr txBox="1">
            <a:spLocks/>
          </p:cNvSpPr>
          <p:nvPr/>
        </p:nvSpPr>
        <p:spPr bwMode="auto">
          <a:xfrm>
            <a:off x="304800" y="152400"/>
            <a:ext cx="8839200" cy="788988"/>
          </a:xfrm>
          <a:prstGeom prst="rect">
            <a:avLst/>
          </a:prstGeom>
          <a:noFill/>
          <a:ln w="9525" algn="ctr">
            <a:noFill/>
            <a:miter lim="800000"/>
            <a:headEnd/>
            <a:tailEnd/>
          </a:ln>
        </p:spPr>
        <p:txBody>
          <a:bodyPr lIns="0" tIns="0" rIns="0" bIns="0"/>
          <a:lstStyle/>
          <a:p>
            <a:r>
              <a:rPr lang="ru-RU" sz="2800">
                <a:solidFill>
                  <a:srgbClr val="702082"/>
                </a:solidFill>
                <a:latin typeface="Calibri" pitchFamily="34" charset="0"/>
              </a:rPr>
              <a:t>Какая популяция пациентов наиболее чувствительна</a:t>
            </a:r>
            <a:r>
              <a:rPr lang="en-US" sz="2800">
                <a:solidFill>
                  <a:srgbClr val="702082"/>
                </a:solidFill>
                <a:latin typeface="Calibri" pitchFamily="34" charset="0"/>
              </a:rPr>
              <a:t>?</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Content Placeholder 2"/>
          <p:cNvSpPr>
            <a:spLocks noGrp="1"/>
          </p:cNvSpPr>
          <p:nvPr>
            <p:ph idx="4294967295"/>
          </p:nvPr>
        </p:nvSpPr>
        <p:spPr>
          <a:xfrm>
            <a:off x="173038" y="773113"/>
            <a:ext cx="8755062" cy="4379912"/>
          </a:xfrm>
        </p:spPr>
        <p:txBody>
          <a:bodyPr/>
          <a:lstStyle/>
          <a:p>
            <a:pPr>
              <a:defRPr/>
            </a:pPr>
            <a:r>
              <a:rPr lang="en-US" sz="1800" dirty="0" smtClean="0">
                <a:solidFill>
                  <a:schemeClr val="tx1">
                    <a:lumMod val="20000"/>
                    <a:lumOff val="80000"/>
                  </a:schemeClr>
                </a:solidFill>
              </a:rPr>
              <a:t>Possible based on the overall evidence of comparability provided from the comparability exercise and with adequate justification. </a:t>
            </a:r>
          </a:p>
          <a:p>
            <a:pPr>
              <a:defRPr/>
            </a:pPr>
            <a:r>
              <a:rPr lang="en-US" sz="1800" dirty="0" smtClean="0">
                <a:solidFill>
                  <a:schemeClr val="tx1">
                    <a:lumMod val="20000"/>
                    <a:lumOff val="80000"/>
                  </a:schemeClr>
                </a:solidFill>
              </a:rPr>
              <a:t>This includes at least one clinical study i</a:t>
            </a:r>
            <a:r>
              <a:rPr lang="en-US" sz="1800" u="sng" dirty="0" smtClean="0">
                <a:solidFill>
                  <a:schemeClr val="tx1">
                    <a:lumMod val="20000"/>
                    <a:lumOff val="80000"/>
                  </a:schemeClr>
                </a:solidFill>
              </a:rPr>
              <a:t>n the most sensitive patient population</a:t>
            </a:r>
            <a:r>
              <a:rPr lang="en-US" sz="1800" dirty="0" smtClean="0">
                <a:solidFill>
                  <a:schemeClr val="tx1">
                    <a:lumMod val="20000"/>
                    <a:lumOff val="80000"/>
                  </a:schemeClr>
                </a:solidFill>
              </a:rPr>
              <a:t> measuring the most sensitive</a:t>
            </a:r>
            <a:r>
              <a:rPr lang="en-US" sz="1800" baseline="30000" dirty="0" smtClean="0">
                <a:solidFill>
                  <a:schemeClr val="tx1">
                    <a:lumMod val="20000"/>
                    <a:lumOff val="80000"/>
                  </a:schemeClr>
                </a:solidFill>
              </a:rPr>
              <a:t> </a:t>
            </a:r>
            <a:r>
              <a:rPr lang="en-US" sz="1800" dirty="0" smtClean="0">
                <a:solidFill>
                  <a:schemeClr val="tx1">
                    <a:lumMod val="20000"/>
                    <a:lumOff val="80000"/>
                  </a:schemeClr>
                </a:solidFill>
              </a:rPr>
              <a:t>clinical endpoint(s). </a:t>
            </a:r>
          </a:p>
          <a:p>
            <a:pPr>
              <a:defRPr/>
            </a:pPr>
            <a:r>
              <a:rPr lang="en-US" sz="1800" dirty="0" smtClean="0">
                <a:solidFill>
                  <a:schemeClr val="tx1"/>
                </a:solidFill>
              </a:rPr>
              <a:t>If for the claimed indications </a:t>
            </a:r>
            <a:r>
              <a:rPr lang="en-US" sz="1800" u="sng" dirty="0" smtClean="0">
                <a:solidFill>
                  <a:srgbClr val="FF0000"/>
                </a:solidFill>
              </a:rPr>
              <a:t>different mechanisms of action are relevant (or uncertainty exists</a:t>
            </a:r>
            <a:r>
              <a:rPr lang="en-US" sz="1800" dirty="0" smtClean="0">
                <a:solidFill>
                  <a:srgbClr val="FF0000"/>
                </a:solidFill>
              </a:rPr>
              <a:t>)</a:t>
            </a:r>
            <a:r>
              <a:rPr lang="en-US" sz="1800" dirty="0" smtClean="0">
                <a:solidFill>
                  <a:schemeClr val="tx1"/>
                </a:solidFill>
              </a:rPr>
              <a:t>, then applicants should provide relevant data to support extrapolation. </a:t>
            </a:r>
          </a:p>
          <a:p>
            <a:pPr>
              <a:defRPr/>
            </a:pPr>
            <a:r>
              <a:rPr lang="en-US" sz="1800" dirty="0" smtClean="0">
                <a:solidFill>
                  <a:schemeClr val="tx1"/>
                </a:solidFill>
              </a:rPr>
              <a:t>Applicants should support such extrapolations with a comprehensive discussion of available literature including the involved antigen receptor(s) and mechanism(s) of action.</a:t>
            </a:r>
          </a:p>
          <a:p>
            <a:pPr>
              <a:defRPr/>
            </a:pPr>
            <a:r>
              <a:rPr lang="en-US" sz="1800" dirty="0" smtClean="0">
                <a:solidFill>
                  <a:schemeClr val="bg2">
                    <a:lumMod val="20000"/>
                    <a:lumOff val="80000"/>
                  </a:schemeClr>
                </a:solidFill>
              </a:rPr>
              <a:t>Whether extrapolation to multiple indications is acceptable (or not) is </a:t>
            </a:r>
            <a:r>
              <a:rPr lang="en-US" sz="1800" u="sng" dirty="0" smtClean="0">
                <a:solidFill>
                  <a:schemeClr val="bg2">
                    <a:lumMod val="20000"/>
                    <a:lumOff val="80000"/>
                  </a:schemeClr>
                </a:solidFill>
              </a:rPr>
              <a:t>decided on a case-by-case basis </a:t>
            </a:r>
            <a:r>
              <a:rPr lang="en-US" sz="1800" dirty="0" smtClean="0">
                <a:solidFill>
                  <a:schemeClr val="bg2">
                    <a:lumMod val="20000"/>
                    <a:lumOff val="80000"/>
                  </a:schemeClr>
                </a:solidFill>
              </a:rPr>
              <a:t>by the CHMP/EMA. </a:t>
            </a:r>
          </a:p>
        </p:txBody>
      </p:sp>
      <p:sp>
        <p:nvSpPr>
          <p:cNvPr id="132099" name="Title 1"/>
          <p:cNvSpPr txBox="1">
            <a:spLocks/>
          </p:cNvSpPr>
          <p:nvPr/>
        </p:nvSpPr>
        <p:spPr bwMode="auto">
          <a:xfrm>
            <a:off x="398463" y="150813"/>
            <a:ext cx="8529637" cy="461962"/>
          </a:xfrm>
          <a:prstGeom prst="rect">
            <a:avLst/>
          </a:prstGeom>
          <a:noFill/>
          <a:ln w="9525">
            <a:noFill/>
            <a:miter lim="800000"/>
            <a:headEnd/>
            <a:tailEnd/>
          </a:ln>
        </p:spPr>
        <p:txBody>
          <a:bodyPr>
            <a:spAutoFit/>
          </a:bodyPr>
          <a:lstStyle/>
          <a:p>
            <a:r>
              <a:rPr lang="de-CH" b="1">
                <a:solidFill>
                  <a:srgbClr val="09357A"/>
                </a:solidFill>
                <a:ea typeface="MS PGothic" pitchFamily="34" charset="-128"/>
              </a:rPr>
              <a:t>EU guideline on extrapolation of indications</a:t>
            </a:r>
            <a:r>
              <a:rPr lang="de-CH" b="1" baseline="30000">
                <a:solidFill>
                  <a:srgbClr val="09357A"/>
                </a:solidFill>
                <a:ea typeface="MS PGothic" pitchFamily="34" charset="-128"/>
              </a:rPr>
              <a:t>1,2</a:t>
            </a:r>
            <a:endParaRPr lang="en-US" b="1" baseline="30000">
              <a:solidFill>
                <a:srgbClr val="09357A"/>
              </a:solidFill>
              <a:ea typeface="MS PGothic" pitchFamily="34" charset="-128"/>
            </a:endParaRPr>
          </a:p>
        </p:txBody>
      </p:sp>
      <p:cxnSp>
        <p:nvCxnSpPr>
          <p:cNvPr id="10" name="Straight Connector 9"/>
          <p:cNvCxnSpPr/>
          <p:nvPr/>
        </p:nvCxnSpPr>
        <p:spPr>
          <a:xfrm>
            <a:off x="44450" y="685800"/>
            <a:ext cx="89852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2101" name="TextBox 1"/>
          <p:cNvSpPr txBox="1">
            <a:spLocks noChangeArrowheads="1"/>
          </p:cNvSpPr>
          <p:nvPr/>
        </p:nvSpPr>
        <p:spPr bwMode="auto">
          <a:xfrm>
            <a:off x="101600" y="5326063"/>
            <a:ext cx="8855075" cy="954087"/>
          </a:xfrm>
          <a:prstGeom prst="rect">
            <a:avLst/>
          </a:prstGeom>
          <a:noFill/>
          <a:ln w="9525">
            <a:noFill/>
            <a:miter lim="800000"/>
            <a:headEnd/>
            <a:tailEnd/>
          </a:ln>
        </p:spPr>
        <p:txBody>
          <a:bodyPr>
            <a:spAutoFit/>
          </a:bodyPr>
          <a:lstStyle/>
          <a:p>
            <a:pPr marL="174625" indent="-174625"/>
            <a:r>
              <a:rPr lang="en-US" sz="1600" baseline="30000">
                <a:solidFill>
                  <a:srgbClr val="505050"/>
                </a:solidFill>
              </a:rPr>
              <a:t>1	</a:t>
            </a:r>
            <a:r>
              <a:rPr lang="en-US" sz="1400">
                <a:solidFill>
                  <a:srgbClr val="505050"/>
                </a:solidFill>
              </a:rPr>
              <a:t>Guideline on similar biological medicinal products containing monoclonal antibodies – non-clinical and clinical issues; </a:t>
            </a:r>
            <a:r>
              <a:rPr lang="en-US" sz="1400"/>
              <a:t>EMA/CHMP/BMWP/403543/2010.</a:t>
            </a:r>
          </a:p>
          <a:p>
            <a:pPr marL="174625" indent="-174625"/>
            <a:r>
              <a:rPr lang="en-US" sz="1400" baseline="30000"/>
              <a:t>2	</a:t>
            </a:r>
            <a:r>
              <a:rPr lang="en-US" sz="1400"/>
              <a:t>European Commission Consensus Information Paper 2013. What you need to know about Biosimilar Medicinal Products. </a:t>
            </a:r>
            <a:endParaRPr lang="en-US" sz="1400">
              <a:solidFill>
                <a:srgbClr val="505050"/>
              </a:solidFill>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Box 6"/>
          <p:cNvSpPr txBox="1">
            <a:spLocks noChangeArrowheads="1"/>
          </p:cNvSpPr>
          <p:nvPr/>
        </p:nvSpPr>
        <p:spPr bwMode="auto">
          <a:xfrm>
            <a:off x="360363" y="6553200"/>
            <a:ext cx="8675687" cy="338138"/>
          </a:xfrm>
          <a:prstGeom prst="rect">
            <a:avLst/>
          </a:prstGeom>
          <a:noFill/>
          <a:ln w="9525">
            <a:noFill/>
            <a:miter lim="800000"/>
            <a:headEnd/>
            <a:tailEnd/>
          </a:ln>
        </p:spPr>
        <p:txBody>
          <a:bodyPr>
            <a:spAutoFit/>
          </a:bodyPr>
          <a:lstStyle/>
          <a:p>
            <a:pPr defTabSz="457200"/>
            <a:r>
              <a:rPr lang="en-CA" sz="800">
                <a:solidFill>
                  <a:srgbClr val="6D6E71"/>
                </a:solidFill>
                <a:latin typeface="Calibri" pitchFamily="34" charset="0"/>
              </a:rPr>
              <a:t>European Medicines Agency, European Public Assessment Reports</a:t>
            </a:r>
          </a:p>
          <a:p>
            <a:pPr defTabSz="457200"/>
            <a:r>
              <a:rPr lang="en-CA" sz="800">
                <a:solidFill>
                  <a:srgbClr val="6D6E71"/>
                </a:solidFill>
                <a:latin typeface="Calibri" pitchFamily="34" charset="0"/>
                <a:hlinkClick r:id="rId3"/>
              </a:rPr>
              <a:t>http://www.ema.europa.eu/ema/index.jsp?curl=pages/medicines/landing/epar_search.jsp&amp;mid=WC0b01ac058001d12</a:t>
            </a:r>
            <a:r>
              <a:rPr lang="en-CA" sz="800">
                <a:solidFill>
                  <a:srgbClr val="6D6E71"/>
                </a:solidFill>
                <a:latin typeface="Calibri" pitchFamily="34" charset="0"/>
              </a:rPr>
              <a:t>; </a:t>
            </a:r>
            <a:r>
              <a:rPr lang="en-CA" sz="800">
                <a:solidFill>
                  <a:srgbClr val="6D6E71"/>
                </a:solidFill>
                <a:latin typeface="Calibri" pitchFamily="34" charset="0"/>
                <a:hlinkClick r:id="rId4"/>
              </a:rPr>
              <a:t>http://www.gabionline.net/Biosimilars/General/Biosimilars-approved-in-Europe</a:t>
            </a:r>
            <a:endParaRPr lang="en-CA" sz="800">
              <a:solidFill>
                <a:srgbClr val="6D6E71"/>
              </a:solidFill>
              <a:latin typeface="Calibri" pitchFamily="34" charset="0"/>
            </a:endParaRPr>
          </a:p>
        </p:txBody>
      </p:sp>
      <p:sp>
        <p:nvSpPr>
          <p:cNvPr id="20482" name="Rectangle 2"/>
          <p:cNvSpPr>
            <a:spLocks noGrp="1" noChangeArrowheads="1"/>
          </p:cNvSpPr>
          <p:nvPr>
            <p:ph type="title"/>
          </p:nvPr>
        </p:nvSpPr>
        <p:spPr>
          <a:xfrm>
            <a:off x="1016000" y="76200"/>
            <a:ext cx="7366000" cy="592138"/>
          </a:xfrm>
        </p:spPr>
        <p:txBody>
          <a:bodyPr>
            <a:noAutofit/>
          </a:bodyPr>
          <a:lstStyle/>
          <a:p>
            <a:pPr eaLnBrk="1" hangingPunct="1">
              <a:defRPr/>
            </a:pPr>
            <a:r>
              <a:rPr lang="ru-RU" sz="2400" b="1" kern="0" dirty="0" smtClean="0"/>
              <a:t>Ситуация с </a:t>
            </a:r>
            <a:r>
              <a:rPr lang="ru-RU" sz="2400" b="1" kern="0" dirty="0" err="1" smtClean="0"/>
              <a:t>биоаналогами</a:t>
            </a:r>
            <a:r>
              <a:rPr lang="ru-RU" sz="2400" b="1" kern="0" dirty="0" smtClean="0"/>
              <a:t> в ЕС</a:t>
            </a:r>
            <a:r>
              <a:rPr lang="en-US" sz="2400" b="1" kern="0" dirty="0" smtClean="0"/>
              <a:t>: </a:t>
            </a:r>
            <a:br>
              <a:rPr lang="en-US" sz="2400" b="1" kern="0" dirty="0" smtClean="0"/>
            </a:br>
            <a:r>
              <a:rPr lang="en-US" sz="2400" b="1" kern="0" dirty="0" smtClean="0"/>
              <a:t>16 </a:t>
            </a:r>
            <a:r>
              <a:rPr lang="ru-RU" sz="2400" b="1" kern="0" dirty="0" smtClean="0"/>
              <a:t>одобрены</a:t>
            </a:r>
            <a:r>
              <a:rPr lang="en-US" sz="2400" b="1" kern="0" dirty="0" smtClean="0"/>
              <a:t>; 2 </a:t>
            </a:r>
            <a:r>
              <a:rPr lang="ru-RU" sz="2400" b="1" kern="0" dirty="0" smtClean="0"/>
              <a:t>аннулированы</a:t>
            </a:r>
            <a:r>
              <a:rPr lang="en-US" sz="2400" b="1" kern="0" dirty="0" smtClean="0"/>
              <a:t>; 6 </a:t>
            </a:r>
            <a:r>
              <a:rPr lang="ru-RU" sz="2400" b="1" kern="0" dirty="0" smtClean="0"/>
              <a:t>отозваны</a:t>
            </a:r>
            <a:endParaRPr lang="en-US" sz="2400" b="1" kern="0" dirty="0" smtClean="0"/>
          </a:p>
        </p:txBody>
      </p:sp>
      <p:graphicFrame>
        <p:nvGraphicFramePr>
          <p:cNvPr id="303201" name="Group 97"/>
          <p:cNvGraphicFramePr>
            <a:graphicFrameLocks noGrp="1"/>
          </p:cNvGraphicFramePr>
          <p:nvPr>
            <p:ph idx="1"/>
          </p:nvPr>
        </p:nvGraphicFramePr>
        <p:xfrm>
          <a:off x="395288" y="765175"/>
          <a:ext cx="8569325" cy="5783311"/>
        </p:xfrm>
        <a:graphic>
          <a:graphicData uri="http://schemas.openxmlformats.org/drawingml/2006/table">
            <a:tbl>
              <a:tblPr/>
              <a:tblGrid>
                <a:gridCol w="1620837"/>
                <a:gridCol w="1223963"/>
                <a:gridCol w="1223962"/>
                <a:gridCol w="1079500"/>
                <a:gridCol w="3421063"/>
              </a:tblGrid>
              <a:tr h="438904">
                <a:tc>
                  <a:txBody>
                    <a:bodyPr/>
                    <a:lstStyle/>
                    <a:p>
                      <a:pPr marL="0" marR="0" lvl="0" indent="0" algn="ctr"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200" b="1" i="0" u="none" strike="noStrike" cap="none" normalizeH="0" baseline="0" smtClean="0">
                          <a:ln>
                            <a:noFill/>
                          </a:ln>
                          <a:solidFill>
                            <a:srgbClr val="FFFFFF"/>
                          </a:solidFill>
                          <a:effectLst/>
                          <a:latin typeface="Arial" pitchFamily="34" charset="0"/>
                          <a:cs typeface="Arial" pitchFamily="34" charset="0"/>
                        </a:rPr>
                        <a:t>Biosimilar Trade Name</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4C383"/>
                    </a:solidFill>
                  </a:tcPr>
                </a:tc>
                <a:tc>
                  <a:txBody>
                    <a:bodyPr/>
                    <a:lstStyle/>
                    <a:p>
                      <a:pPr marL="0" marR="0" lvl="0" indent="0" algn="ctr"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200" b="1" i="0" u="none" strike="noStrike" cap="none" normalizeH="0" baseline="0" smtClean="0">
                          <a:ln>
                            <a:noFill/>
                          </a:ln>
                          <a:solidFill>
                            <a:srgbClr val="FFFFFF"/>
                          </a:solidFill>
                          <a:effectLst/>
                          <a:latin typeface="Arial" pitchFamily="34" charset="0"/>
                          <a:cs typeface="Arial" pitchFamily="34" charset="0"/>
                        </a:rPr>
                        <a:t>Product Type</a:t>
                      </a:r>
                      <a:endParaRPr kumimoji="0" lang="en-US" sz="800" b="1" i="0" u="none" strike="noStrike" cap="none" normalizeH="0" baseline="0" smtClean="0">
                        <a:ln>
                          <a:noFill/>
                        </a:ln>
                        <a:solidFill>
                          <a:srgbClr val="FFFFFF"/>
                        </a:solidFill>
                        <a:effectLst/>
                        <a:latin typeface="Arial" pitchFamily="34" charset="0"/>
                        <a:cs typeface="Arial" pitchFamily="34" charset="0"/>
                      </a:endParaRP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4C383"/>
                    </a:solidFill>
                  </a:tcPr>
                </a:tc>
                <a:tc>
                  <a:txBody>
                    <a:bodyPr/>
                    <a:lstStyle/>
                    <a:p>
                      <a:pPr marL="0" marR="0" lvl="0" indent="0" algn="ctr"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200" b="1" i="0" u="none" strike="noStrike" cap="none" normalizeH="0" baseline="0" smtClean="0">
                          <a:ln>
                            <a:noFill/>
                          </a:ln>
                          <a:solidFill>
                            <a:srgbClr val="FFFFFF"/>
                          </a:solidFill>
                          <a:effectLst/>
                          <a:latin typeface="Arial" pitchFamily="34" charset="0"/>
                          <a:cs typeface="Arial" pitchFamily="34" charset="0"/>
                        </a:rPr>
                        <a:t>Company</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4C383"/>
                    </a:solidFill>
                  </a:tcPr>
                </a:tc>
                <a:tc>
                  <a:txBody>
                    <a:bodyPr/>
                    <a:lstStyle/>
                    <a:p>
                      <a:pPr marL="0" marR="0" lvl="0" indent="0" algn="ctr"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200" b="1" i="0" u="none" strike="noStrike" cap="none" normalizeH="0" baseline="0" smtClean="0">
                          <a:ln>
                            <a:noFill/>
                          </a:ln>
                          <a:solidFill>
                            <a:srgbClr val="FFFFFF"/>
                          </a:solidFill>
                          <a:effectLst/>
                          <a:latin typeface="Arial" pitchFamily="34" charset="0"/>
                          <a:cs typeface="Arial" pitchFamily="34" charset="0"/>
                        </a:rPr>
                        <a:t>Reference Product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4C383"/>
                    </a:solidFill>
                  </a:tcPr>
                </a:tc>
                <a:tc>
                  <a:txBody>
                    <a:bodyPr/>
                    <a:lstStyle/>
                    <a:p>
                      <a:pPr marL="0" marR="0" lvl="0" indent="0" algn="ctr"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200" b="1" i="0" u="none" strike="noStrike" cap="none" normalizeH="0" baseline="0" smtClean="0">
                          <a:ln>
                            <a:noFill/>
                          </a:ln>
                          <a:solidFill>
                            <a:srgbClr val="FFFFFF"/>
                          </a:solidFill>
                          <a:effectLst/>
                          <a:latin typeface="Arial" pitchFamily="34" charset="0"/>
                          <a:cs typeface="Arial" pitchFamily="34" charset="0"/>
                        </a:rPr>
                        <a:t>Decision</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4C383"/>
                    </a:solidFill>
                  </a:tcPr>
                </a:tc>
              </a:tr>
              <a:tr h="436547">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Alpheon</a:t>
                      </a:r>
                      <a:r>
                        <a:rPr kumimoji="0" lang="en-US" sz="1000" b="0" i="0" u="none" strike="noStrike" cap="none" normalizeH="0" baseline="30000" smtClean="0">
                          <a:ln>
                            <a:noFill/>
                          </a:ln>
                          <a:solidFill>
                            <a:srgbClr val="EC008C"/>
                          </a:solidFill>
                          <a:effectLst/>
                          <a:latin typeface="Arial" pitchFamily="34" charset="0"/>
                          <a:cs typeface="Arial" pitchFamily="34" charset="0"/>
                        </a:rPr>
                        <a:t>®</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Interferon alfa-2a</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BioPartners</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Roferon-A</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Rejected (2006): High incidence of relapse/AEs; non validated immunogenicity assays; impurities</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r>
              <a:tr h="560368">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Omnitrope</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rgbClr val="EC008C"/>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Valtropin</a:t>
                      </a:r>
                      <a:r>
                        <a:rPr kumimoji="0" lang="en-US" sz="1000" b="0" i="0" u="none" strike="noStrike" cap="none" normalizeH="0" baseline="30000" smtClean="0">
                          <a:ln>
                            <a:noFill/>
                          </a:ln>
                          <a:solidFill>
                            <a:srgbClr val="EC008C"/>
                          </a:solidFill>
                          <a:effectLst/>
                          <a:latin typeface="Arial" pitchFamily="34" charset="0"/>
                          <a:cs typeface="Arial" pitchFamily="34" charset="0"/>
                        </a:rPr>
                        <a:t>®</a:t>
                      </a:r>
                      <a:endParaRPr kumimoji="0" lang="en-US" sz="1000" b="0" i="0" u="none" strike="noStrike" cap="none" normalizeH="0" baseline="0" smtClean="0">
                        <a:ln>
                          <a:noFill/>
                        </a:ln>
                        <a:solidFill>
                          <a:srgbClr val="EC008C"/>
                        </a:solidFill>
                        <a:effectLst/>
                        <a:latin typeface="Arial" pitchFamily="34" charset="0"/>
                        <a:cs typeface="Arial" pitchFamily="34" charset="0"/>
                      </a:endParaRP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Somatropin</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Sandoz</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rgbClr val="EC008C"/>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BioPartners</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Genotropin</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rgbClr val="EC008C"/>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Humatrope</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(2006)</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(2006);</a:t>
                      </a:r>
                      <a:r>
                        <a:rPr kumimoji="0" lang="en-US" sz="1000" b="0" i="0" u="none" strike="noStrike" cap="none" normalizeH="0" baseline="0" smtClean="0">
                          <a:ln>
                            <a:noFill/>
                          </a:ln>
                          <a:solidFill>
                            <a:srgbClr val="EC008C"/>
                          </a:solidFill>
                          <a:effectLst/>
                          <a:latin typeface="Arial" pitchFamily="34" charset="0"/>
                          <a:cs typeface="Arial" pitchFamily="34" charset="0"/>
                        </a:rPr>
                        <a:t> Withdrawn (2012): Commercial reasons</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960104">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Binocrit</a:t>
                      </a:r>
                      <a:r>
                        <a:rPr kumimoji="0" lang="en-US" sz="1000" b="0" i="0" u="none" strike="noStrike" cap="none" normalizeH="0" baseline="30000" smtClean="0">
                          <a:ln>
                            <a:noFill/>
                          </a:ln>
                          <a:solidFill>
                            <a:schemeClr val="tx1"/>
                          </a:solidFill>
                          <a:effectLst/>
                          <a:latin typeface="Arial" pitchFamily="34" charset="0"/>
                          <a:cs typeface="Arial" pitchFamily="34" charset="0"/>
                        </a:rPr>
                        <a:t>®</a:t>
                      </a:r>
                      <a:r>
                        <a:rPr kumimoji="0" lang="en-US" sz="1000" b="0" i="0" u="none" strike="noStrike" cap="none" normalizeH="0" baseline="0" smtClean="0">
                          <a:ln>
                            <a:noFill/>
                          </a:ln>
                          <a:solidFill>
                            <a:schemeClr val="tx1"/>
                          </a:solidFill>
                          <a:effectLst/>
                          <a:latin typeface="Arial" pitchFamily="34" charset="0"/>
                          <a:cs typeface="Arial" pitchFamily="34" charset="0"/>
                        </a:rPr>
                        <a:t/>
                      </a:r>
                      <a:br>
                        <a:rPr kumimoji="0" lang="en-US" sz="1000" b="0" i="0" u="none" strike="noStrike" cap="none" normalizeH="0" baseline="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Epoetin alpha Hexal</a:t>
                      </a:r>
                      <a:r>
                        <a:rPr kumimoji="0" lang="en-US" sz="1000" b="0" i="0" u="none" strike="noStrike" cap="none" normalizeH="0" baseline="30000" smtClean="0">
                          <a:ln>
                            <a:noFill/>
                          </a:ln>
                          <a:solidFill>
                            <a:schemeClr val="tx1"/>
                          </a:solidFill>
                          <a:effectLst/>
                          <a:latin typeface="Arial" pitchFamily="34" charset="0"/>
                          <a:cs typeface="Arial" pitchFamily="34" charset="0"/>
                        </a:rPr>
                        <a:t>®</a:t>
                      </a:r>
                      <a:br>
                        <a:rPr kumimoji="0" lang="en-US" sz="1000" b="0" i="0" u="none" strike="noStrike" cap="none" normalizeH="0" baseline="3000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Abseamed</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Epostim</a:t>
                      </a:r>
                      <a:r>
                        <a:rPr kumimoji="0" lang="en-US" sz="1000" b="0" i="0" u="none" strike="noStrike" cap="none" normalizeH="0" baseline="30000" smtClean="0">
                          <a:ln>
                            <a:noFill/>
                          </a:ln>
                          <a:solidFill>
                            <a:srgbClr val="EC008C"/>
                          </a:solidFill>
                          <a:effectLst/>
                          <a:latin typeface="Arial" pitchFamily="34" charset="0"/>
                          <a:cs typeface="Arial" pitchFamily="34" charset="0"/>
                        </a:rPr>
                        <a:t>®</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Epoetin alfa (EPO)</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Sandoz</a:t>
                      </a:r>
                      <a:br>
                        <a:rPr kumimoji="0" lang="en-US" sz="1000" b="0" i="0" u="none" strike="noStrike" cap="none" normalizeH="0" baseline="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Hexal</a:t>
                      </a:r>
                      <a:br>
                        <a:rPr kumimoji="0" lang="en-US" sz="1000" b="0" i="0" u="none" strike="noStrike" cap="none" normalizeH="0" baseline="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Medice</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Reliance GeneMedix</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Eprex</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(2007)</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Withdrew application (2011): Inability to fulfill CHMP’s request for additional data within timeframe allowed</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80993">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Retacrit</a:t>
                      </a:r>
                      <a:r>
                        <a:rPr kumimoji="0" lang="en-US" sz="1000" b="0" i="0" u="none" strike="noStrike" cap="none" normalizeH="0" baseline="30000" smtClean="0">
                          <a:ln>
                            <a:noFill/>
                          </a:ln>
                          <a:solidFill>
                            <a:schemeClr val="tx1"/>
                          </a:solidFill>
                          <a:effectLst/>
                          <a:latin typeface="Arial" pitchFamily="34" charset="0"/>
                          <a:cs typeface="Arial" pitchFamily="34" charset="0"/>
                        </a:rPr>
                        <a:t>®</a:t>
                      </a:r>
                      <a:r>
                        <a:rPr kumimoji="0" lang="en-US" sz="1000" b="0" i="0" u="none" strike="noStrike" cap="none" normalizeH="0" baseline="0" smtClean="0">
                          <a:ln>
                            <a:noFill/>
                          </a:ln>
                          <a:solidFill>
                            <a:schemeClr val="tx1"/>
                          </a:solidFill>
                          <a:effectLst/>
                          <a:latin typeface="Arial" pitchFamily="34" charset="0"/>
                          <a:cs typeface="Arial" pitchFamily="34" charset="0"/>
                        </a:rPr>
                        <a:t> </a:t>
                      </a:r>
                      <a:br>
                        <a:rPr kumimoji="0" lang="en-US" sz="1000" b="0" i="0" u="none" strike="noStrike" cap="none" normalizeH="0" baseline="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Silapo</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Epoetin zeta (EPO)</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Hospira</a:t>
                      </a:r>
                      <a:br>
                        <a:rPr kumimoji="0" lang="en-US" sz="1000" b="0" i="0" u="none" strike="noStrike" cap="none" normalizeH="0" baseline="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Stada</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Eprex</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(2007)</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539216">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Biograstim</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Ratiograstim</a:t>
                      </a:r>
                      <a:r>
                        <a:rPr kumimoji="0" lang="en-US" sz="1000" b="0" i="0" u="none" strike="noStrike" cap="none" normalizeH="0" baseline="30000" smtClean="0">
                          <a:ln>
                            <a:noFill/>
                          </a:ln>
                          <a:solidFill>
                            <a:schemeClr val="tx1"/>
                          </a:solidFill>
                          <a:effectLst/>
                          <a:latin typeface="Arial" pitchFamily="34"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Tevagrastim</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Filgrastim Ratiopharm® </a:t>
                      </a:r>
                      <a:endParaRPr kumimoji="0" lang="en-US" sz="1000" b="0" i="0" u="none" strike="noStrike" cap="none" normalizeH="0" baseline="30000" smtClean="0">
                        <a:ln>
                          <a:noFill/>
                        </a:ln>
                        <a:solidFill>
                          <a:srgbClr val="EC008C"/>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Filgrastim Hexal</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Zarzio</a:t>
                      </a:r>
                      <a:r>
                        <a:rPr kumimoji="0" lang="en-US" sz="1000" b="0" i="0" u="none" strike="noStrike" cap="none" normalizeH="0" baseline="30000" smtClean="0">
                          <a:ln>
                            <a:noFill/>
                          </a:ln>
                          <a:solidFill>
                            <a:schemeClr val="tx1"/>
                          </a:solidFill>
                          <a:effectLst/>
                          <a:latin typeface="Arial" pitchFamily="34" charset="0"/>
                          <a:cs typeface="Arial" pitchFamily="34" charset="0"/>
                        </a:rPr>
                        <a:t>®</a:t>
                      </a:r>
                      <a:r>
                        <a:rPr kumimoji="0" lang="en-US" sz="10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Nivestim</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Filgrastim </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(G-CSF)</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CT Arzneimittel</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Ratiopharm</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Teva</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rgbClr val="EC008C"/>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Ratiopharm</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Hexal</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Sandoz</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Hospira</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Neupogen</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(2008)</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(2008); </a:t>
                      </a:r>
                      <a:r>
                        <a:rPr kumimoji="0" lang="en-US" sz="1000" b="0" i="0" u="none" strike="noStrike" cap="none" normalizeH="0" baseline="0" smtClean="0">
                          <a:ln>
                            <a:noFill/>
                          </a:ln>
                          <a:solidFill>
                            <a:srgbClr val="EC008C"/>
                          </a:solidFill>
                          <a:effectLst/>
                          <a:latin typeface="Arial" pitchFamily="34" charset="0"/>
                          <a:cs typeface="Arial" pitchFamily="34" charset="0"/>
                        </a:rPr>
                        <a:t>Withdrawn (2011): Commercial reasons</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(2009)</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(2010)</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80993">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Biferonex</a:t>
                      </a:r>
                      <a:r>
                        <a:rPr kumimoji="0" lang="en-US" sz="1000" b="0" i="0" u="none" strike="noStrike" cap="none" normalizeH="0" baseline="30000" smtClean="0">
                          <a:ln>
                            <a:noFill/>
                          </a:ln>
                          <a:solidFill>
                            <a:srgbClr val="EC008C"/>
                          </a:solidFill>
                          <a:effectLst/>
                          <a:latin typeface="Arial" pitchFamily="34" charset="0"/>
                          <a:cs typeface="Arial" pitchFamily="34" charset="0"/>
                        </a:rPr>
                        <a:t>®</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Interferon beta-1a</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BioPartners</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Avonex</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Rejected (2009): Lack of efficacy; differences with active substance</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r>
              <a:tr h="560368">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Insulin Rapid Marvel</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Insulin Long Marvel</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Insulin 30/70 Mix Marvel</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Soluble insulin</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Isophane insulin</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Biphasic insulin</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Marvel</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Humulin</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Withdrew application (2012): Did not show comparability to reference product; production process not validated</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99"/>
                    </a:solidFill>
                  </a:tcPr>
                </a:tc>
              </a:tr>
              <a:tr h="525771">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Inflectra™</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Remsima™</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Anti-TNF alpha monoclonal antibody</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Hospira</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Celltrion</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Remicade</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(2013)</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5"/>
          <p:cNvSpPr>
            <a:spLocks noChangeArrowheads="1"/>
          </p:cNvSpPr>
          <p:nvPr/>
        </p:nvSpPr>
        <p:spPr bwMode="auto">
          <a:xfrm>
            <a:off x="0" y="5334000"/>
            <a:ext cx="9144000" cy="400050"/>
          </a:xfrm>
          <a:prstGeom prst="rect">
            <a:avLst/>
          </a:prstGeom>
          <a:noFill/>
          <a:ln w="9525">
            <a:noFill/>
            <a:miter lim="800000"/>
            <a:headEnd/>
            <a:tailEnd/>
          </a:ln>
        </p:spPr>
        <p:txBody>
          <a:bodyPr>
            <a:spAutoFit/>
          </a:bodyPr>
          <a:lstStyle/>
          <a:p>
            <a:r>
              <a:rPr lang="en-US" sz="1000" i="1" baseline="30000">
                <a:solidFill>
                  <a:srgbClr val="505050"/>
                </a:solidFill>
                <a:latin typeface="Calibri" pitchFamily="34" charset="0"/>
                <a:ea typeface="MS PGothic" pitchFamily="34" charset="-128"/>
                <a:cs typeface="Calibri" pitchFamily="34" charset="0"/>
              </a:rPr>
              <a:t>1</a:t>
            </a:r>
            <a:r>
              <a:rPr lang="en-US" sz="1000" i="1">
                <a:solidFill>
                  <a:srgbClr val="505050"/>
                </a:solidFill>
                <a:latin typeface="Calibri" pitchFamily="34" charset="0"/>
                <a:ea typeface="MS PGothic" pitchFamily="34" charset="-128"/>
                <a:cs typeface="Calibri" pitchFamily="34" charset="0"/>
              </a:rPr>
              <a:t>Kay et al. 2012; Biologicals 40:517-27.</a:t>
            </a:r>
          </a:p>
          <a:p>
            <a:r>
              <a:rPr lang="en-US" sz="1000" i="1" baseline="30000">
                <a:solidFill>
                  <a:srgbClr val="505050"/>
                </a:solidFill>
                <a:latin typeface="Calibri" pitchFamily="34" charset="0"/>
                <a:ea typeface="MS PGothic" pitchFamily="34" charset="-128"/>
                <a:cs typeface="Calibri" pitchFamily="34" charset="0"/>
              </a:rPr>
              <a:t>2</a:t>
            </a:r>
            <a:r>
              <a:rPr lang="en-US" sz="1000" i="1">
                <a:solidFill>
                  <a:srgbClr val="505050"/>
                </a:solidFill>
                <a:latin typeface="Calibri" pitchFamily="34" charset="0"/>
                <a:ea typeface="MS PGothic" pitchFamily="34" charset="-128"/>
                <a:cs typeface="Calibri" pitchFamily="34" charset="0"/>
              </a:rPr>
              <a:t>Ordas et al. Clin Pharm and Ther. 2012.</a:t>
            </a:r>
            <a:endParaRPr lang="en-CA" sz="1000" i="1">
              <a:solidFill>
                <a:srgbClr val="505050"/>
              </a:solidFill>
              <a:latin typeface="Calibri" pitchFamily="34" charset="0"/>
              <a:ea typeface="MS PGothic" pitchFamily="34" charset="-128"/>
              <a:cs typeface="Calibri" pitchFamily="34" charset="0"/>
            </a:endParaRPr>
          </a:p>
        </p:txBody>
      </p:sp>
      <p:sp>
        <p:nvSpPr>
          <p:cNvPr id="133123" name="Title 7"/>
          <p:cNvSpPr>
            <a:spLocks noGrp="1"/>
          </p:cNvSpPr>
          <p:nvPr>
            <p:ph type="title"/>
          </p:nvPr>
        </p:nvSpPr>
        <p:spPr/>
        <p:txBody>
          <a:bodyPr/>
          <a:lstStyle/>
          <a:p>
            <a:r>
              <a:rPr lang="en-US" sz="2800" smtClean="0"/>
              <a:t>Expert Opinion on Extrapolation</a:t>
            </a:r>
          </a:p>
        </p:txBody>
      </p:sp>
      <p:sp>
        <p:nvSpPr>
          <p:cNvPr id="133124" name="Content Placeholder 8"/>
          <p:cNvSpPr>
            <a:spLocks noGrp="1"/>
          </p:cNvSpPr>
          <p:nvPr>
            <p:ph sz="half" idx="4294967295"/>
          </p:nvPr>
        </p:nvSpPr>
        <p:spPr>
          <a:xfrm>
            <a:off x="4572000" y="1189038"/>
            <a:ext cx="4572000" cy="4983162"/>
          </a:xfrm>
          <a:solidFill>
            <a:schemeClr val="bg1"/>
          </a:solidFill>
        </p:spPr>
        <p:txBody>
          <a:bodyPr/>
          <a:lstStyle/>
          <a:p>
            <a:pPr marL="228600" indent="-227013">
              <a:spcBef>
                <a:spcPts val="1200"/>
              </a:spcBef>
              <a:buClr>
                <a:srgbClr val="505050"/>
              </a:buClr>
            </a:pPr>
            <a:r>
              <a:rPr lang="en-US" sz="1600" smtClean="0">
                <a:latin typeface="Calibri" pitchFamily="34" charset="0"/>
              </a:rPr>
              <a:t>The mechanism of action for REMICADE</a:t>
            </a:r>
            <a:r>
              <a:rPr lang="en-CA" sz="1600" baseline="30000" smtClean="0">
                <a:latin typeface="Calibri" pitchFamily="34" charset="0"/>
                <a:sym typeface="Symbol" pitchFamily="18" charset="2"/>
              </a:rPr>
              <a:t></a:t>
            </a:r>
            <a:r>
              <a:rPr lang="en-US" sz="1600" smtClean="0">
                <a:latin typeface="Calibri" pitchFamily="34" charset="0"/>
              </a:rPr>
              <a:t> in Rheumatoid Arthritis is not necessarily similar in IBD</a:t>
            </a:r>
            <a:r>
              <a:rPr lang="en-US" sz="1600" baseline="30000" smtClean="0">
                <a:latin typeface="Calibri" pitchFamily="34" charset="0"/>
              </a:rPr>
              <a:t>1,2</a:t>
            </a:r>
            <a:r>
              <a:rPr lang="en-US" sz="1600" smtClean="0">
                <a:latin typeface="Calibri" pitchFamily="34" charset="0"/>
              </a:rPr>
              <a:t>.  Therefore, clinical outcomes in one indication may not be applicable in another.</a:t>
            </a:r>
          </a:p>
          <a:p>
            <a:pPr marL="685800" lvl="1">
              <a:buClr>
                <a:srgbClr val="505050"/>
              </a:buClr>
              <a:buFont typeface="Arial" pitchFamily="34" charset="0"/>
              <a:buChar char="•"/>
            </a:pPr>
            <a:r>
              <a:rPr lang="en-US" sz="1600" smtClean="0">
                <a:latin typeface="Calibri" pitchFamily="34" charset="0"/>
              </a:rPr>
              <a:t> “</a:t>
            </a:r>
            <a:r>
              <a:rPr lang="en-US" sz="1600" i="1" smtClean="0">
                <a:latin typeface="Calibri" pitchFamily="34" charset="0"/>
              </a:rPr>
              <a:t>… the mechanisms of action of the TNFa antagonists are not completely understood, and that subtle molecular differences in a biologic drug may alter binding to targets in the body and lead to different clinical effects” </a:t>
            </a:r>
            <a:r>
              <a:rPr lang="en-US" sz="1600" i="1" baseline="30000" smtClean="0">
                <a:latin typeface="Calibri" pitchFamily="34" charset="0"/>
              </a:rPr>
              <a:t>1</a:t>
            </a:r>
            <a:r>
              <a:rPr lang="en-US" sz="1600" i="1" smtClean="0">
                <a:latin typeface="Calibri" pitchFamily="34" charset="0"/>
              </a:rPr>
              <a:t> </a:t>
            </a:r>
            <a:r>
              <a:rPr lang="en-US" sz="1600" smtClean="0">
                <a:latin typeface="Calibri" pitchFamily="34" charset="0"/>
              </a:rPr>
              <a:t>(</a:t>
            </a:r>
            <a:r>
              <a:rPr lang="en-US" sz="1600" i="1" smtClean="0">
                <a:latin typeface="Calibri" pitchFamily="34" charset="0"/>
              </a:rPr>
              <a:t>Brian G. Feagan, </a:t>
            </a:r>
            <a:r>
              <a:rPr lang="en-CA" sz="1600" i="1" smtClean="0">
                <a:latin typeface="Calibri" pitchFamily="34" charset="0"/>
              </a:rPr>
              <a:t>MD, FRCPC</a:t>
            </a:r>
            <a:r>
              <a:rPr lang="en-CA" sz="1600" smtClean="0">
                <a:latin typeface="Calibri" pitchFamily="34" charset="0"/>
              </a:rPr>
              <a:t>).</a:t>
            </a:r>
          </a:p>
          <a:p>
            <a:pPr marL="228600" indent="-227013">
              <a:spcBef>
                <a:spcPts val="1200"/>
              </a:spcBef>
              <a:buClr>
                <a:srgbClr val="505050"/>
              </a:buClr>
            </a:pPr>
            <a:r>
              <a:rPr lang="en-US" sz="1600" i="1" smtClean="0">
                <a:latin typeface="Calibri" pitchFamily="34" charset="0"/>
              </a:rPr>
              <a:t>“it may not be possible to extrapolate clinical data for a monoclonal antibody in one rheumatologic indication to other rheumatologic indications because of differences in dose, duration of therapy, efficacy of monotherapy vs. combination therapy, and stated claims of efficacy for those indications”</a:t>
            </a:r>
            <a:r>
              <a:rPr lang="en-US" sz="1600" i="1" baseline="30000" smtClean="0">
                <a:latin typeface="Calibri" pitchFamily="34" charset="0"/>
              </a:rPr>
              <a:t> 1</a:t>
            </a:r>
            <a:r>
              <a:rPr lang="en-US" sz="1600" i="1" smtClean="0">
                <a:latin typeface="Calibri" pitchFamily="34" charset="0"/>
              </a:rPr>
              <a:t> (Jian Wang, MD, PhD, Health Canada).</a:t>
            </a:r>
            <a:endParaRPr lang="en-CA" sz="1600" smtClean="0">
              <a:latin typeface="Calibri" pitchFamily="34" charset="0"/>
            </a:endParaRPr>
          </a:p>
        </p:txBody>
      </p:sp>
      <p:pic>
        <p:nvPicPr>
          <p:cNvPr id="133125" name="Picture 3"/>
          <p:cNvPicPr>
            <a:picLocks noChangeAspect="1" noChangeArrowheads="1"/>
          </p:cNvPicPr>
          <p:nvPr/>
        </p:nvPicPr>
        <p:blipFill>
          <a:blip r:embed="rId3" cstate="print"/>
          <a:srcRect/>
          <a:stretch>
            <a:fillRect/>
          </a:stretch>
        </p:blipFill>
        <p:spPr bwMode="auto">
          <a:xfrm>
            <a:off x="457200" y="1295400"/>
            <a:ext cx="4170363" cy="2286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1" name="Group 1"/>
          <p:cNvGraphicFramePr>
            <a:graphicFrameLocks noGrp="1"/>
          </p:cNvGraphicFramePr>
          <p:nvPr/>
        </p:nvGraphicFramePr>
        <p:xfrm>
          <a:off x="250825" y="1916113"/>
          <a:ext cx="8839200" cy="2709862"/>
        </p:xfrm>
        <a:graphic>
          <a:graphicData uri="http://schemas.openxmlformats.org/drawingml/2006/table">
            <a:tbl>
              <a:tblPr/>
              <a:tblGrid>
                <a:gridCol w="1439863"/>
                <a:gridCol w="936625"/>
                <a:gridCol w="863600"/>
                <a:gridCol w="865187"/>
                <a:gridCol w="863600"/>
                <a:gridCol w="863600"/>
                <a:gridCol w="854075"/>
                <a:gridCol w="1074738"/>
                <a:gridCol w="1077912"/>
              </a:tblGrid>
              <a:tr h="792163">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de-DE" sz="1000" b="0" i="0" u="none" strike="noStrike" cap="none" normalizeH="0" baseline="0" smtClean="0">
                        <a:ln>
                          <a:noFill/>
                        </a:ln>
                        <a:solidFill>
                          <a:schemeClr val="bg1"/>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222268"/>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de-DE" sz="1900" b="1" i="0" u="none" strike="noStrike" cap="none" normalizeH="0" baseline="0" smtClean="0">
                          <a:ln>
                            <a:noFill/>
                          </a:ln>
                          <a:solidFill>
                            <a:schemeClr val="bg1"/>
                          </a:solidFill>
                          <a:effectLst/>
                          <a:latin typeface="Microsoft Sans Serif" pitchFamily="34" charset="0"/>
                          <a:ea typeface="MS PGothic" pitchFamily="34" charset="-128"/>
                          <a:cs typeface="Microsoft Sans Serif" pitchFamily="34" charset="0"/>
                          <a:sym typeface="Calibri" pitchFamily="34" charset="0"/>
                        </a:rPr>
                        <a:t>RA</a:t>
                      </a:r>
                      <a:endParaRPr kumimoji="0" lang="de-DE" sz="1000" b="0" i="0" u="none" strike="noStrike" cap="none" normalizeH="0" baseline="0" smtClean="0">
                        <a:ln>
                          <a:noFill/>
                        </a:ln>
                        <a:solidFill>
                          <a:schemeClr val="bg1"/>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222268"/>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de-DE" sz="1900" b="1" i="0" u="none" strike="noStrike" cap="none" normalizeH="0" baseline="0" smtClean="0">
                          <a:ln>
                            <a:noFill/>
                          </a:ln>
                          <a:solidFill>
                            <a:schemeClr val="bg1"/>
                          </a:solidFill>
                          <a:effectLst/>
                          <a:latin typeface="Microsoft Sans Serif" pitchFamily="34" charset="0"/>
                          <a:ea typeface="MS PGothic" pitchFamily="34" charset="-128"/>
                          <a:cs typeface="Microsoft Sans Serif" pitchFamily="34" charset="0"/>
                          <a:sym typeface="Calibri" pitchFamily="34" charset="0"/>
                        </a:rPr>
                        <a:t>AS</a:t>
                      </a:r>
                      <a:endParaRPr kumimoji="0" lang="de-DE" sz="1000" b="0" i="0" u="none" strike="noStrike" cap="none" normalizeH="0" baseline="0" smtClean="0">
                        <a:ln>
                          <a:noFill/>
                        </a:ln>
                        <a:solidFill>
                          <a:schemeClr val="bg1"/>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222268"/>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de-DE" sz="1900" b="1" i="0" u="none" strike="noStrike" cap="none" normalizeH="0" baseline="0" smtClean="0">
                          <a:ln>
                            <a:noFill/>
                          </a:ln>
                          <a:solidFill>
                            <a:schemeClr val="bg1"/>
                          </a:solidFill>
                          <a:effectLst/>
                          <a:latin typeface="Microsoft Sans Serif" pitchFamily="34" charset="0"/>
                          <a:ea typeface="MS PGothic" pitchFamily="34" charset="-128"/>
                          <a:cs typeface="Microsoft Sans Serif" pitchFamily="34" charset="0"/>
                          <a:sym typeface="Calibri" pitchFamily="34" charset="0"/>
                        </a:rPr>
                        <a:t>PsA</a:t>
                      </a:r>
                      <a:endParaRPr kumimoji="0" lang="de-DE" sz="1000" b="0" i="0" u="none" strike="noStrike" cap="none" normalizeH="0" baseline="0" smtClean="0">
                        <a:ln>
                          <a:noFill/>
                        </a:ln>
                        <a:solidFill>
                          <a:schemeClr val="bg1"/>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222268"/>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de-DE" sz="1900" b="1" i="0" u="none" strike="noStrike" cap="none" normalizeH="0" baseline="0" smtClean="0">
                          <a:ln>
                            <a:noFill/>
                          </a:ln>
                          <a:solidFill>
                            <a:schemeClr val="bg1"/>
                          </a:solidFill>
                          <a:effectLst/>
                          <a:latin typeface="Microsoft Sans Serif" pitchFamily="34" charset="0"/>
                          <a:ea typeface="MS PGothic" pitchFamily="34" charset="-128"/>
                          <a:cs typeface="Microsoft Sans Serif" pitchFamily="34" charset="0"/>
                          <a:sym typeface="Calibri" pitchFamily="34" charset="0"/>
                        </a:rPr>
                        <a:t>PSO</a:t>
                      </a:r>
                      <a:endParaRPr kumimoji="0" lang="de-DE" sz="1000" b="0" i="0" u="none" strike="noStrike" cap="none" normalizeH="0" baseline="0" smtClean="0">
                        <a:ln>
                          <a:noFill/>
                        </a:ln>
                        <a:solidFill>
                          <a:schemeClr val="bg1"/>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222268"/>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de-DE" sz="1900" b="1" i="0" u="none" strike="noStrike" cap="none" normalizeH="0" baseline="0" smtClean="0">
                          <a:ln>
                            <a:noFill/>
                          </a:ln>
                          <a:solidFill>
                            <a:schemeClr val="bg1"/>
                          </a:solidFill>
                          <a:effectLst/>
                          <a:latin typeface="Microsoft Sans Serif" pitchFamily="34" charset="0"/>
                          <a:ea typeface="MS PGothic" pitchFamily="34" charset="-128"/>
                          <a:cs typeface="Microsoft Sans Serif" pitchFamily="34" charset="0"/>
                          <a:sym typeface="Calibri" pitchFamily="34" charset="0"/>
                        </a:rPr>
                        <a:t>CD</a:t>
                      </a:r>
                      <a:endParaRPr kumimoji="0" lang="de-DE" sz="1000" b="0" i="0" u="none" strike="noStrike" cap="none" normalizeH="0" baseline="0" smtClean="0">
                        <a:ln>
                          <a:noFill/>
                        </a:ln>
                        <a:solidFill>
                          <a:schemeClr val="bg1"/>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222268"/>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de-DE" sz="1900" b="1" i="0" u="none" strike="noStrike" cap="none" normalizeH="0" baseline="0" smtClean="0">
                          <a:ln>
                            <a:noFill/>
                          </a:ln>
                          <a:solidFill>
                            <a:schemeClr val="bg1"/>
                          </a:solidFill>
                          <a:effectLst/>
                          <a:latin typeface="Microsoft Sans Serif" pitchFamily="34" charset="0"/>
                          <a:ea typeface="MS PGothic" pitchFamily="34" charset="-128"/>
                          <a:cs typeface="Microsoft Sans Serif" pitchFamily="34" charset="0"/>
                          <a:sym typeface="Calibri" pitchFamily="34" charset="0"/>
                        </a:rPr>
                        <a:t>UC</a:t>
                      </a:r>
                      <a:endParaRPr kumimoji="0" lang="de-DE" sz="1000" b="0" i="0" u="none" strike="noStrike" cap="none" normalizeH="0" baseline="0" smtClean="0">
                        <a:ln>
                          <a:noFill/>
                        </a:ln>
                        <a:solidFill>
                          <a:schemeClr val="bg1"/>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222268"/>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de-DE" sz="1900" b="1" i="0" u="none" strike="noStrike" cap="none" normalizeH="0" baseline="0" smtClean="0">
                          <a:ln>
                            <a:noFill/>
                          </a:ln>
                          <a:solidFill>
                            <a:schemeClr val="bg1"/>
                          </a:solidFill>
                          <a:effectLst/>
                          <a:latin typeface="Microsoft Sans Serif" pitchFamily="34" charset="0"/>
                          <a:ea typeface="MS PGothic" pitchFamily="34" charset="-128"/>
                          <a:cs typeface="Microsoft Sans Serif" pitchFamily="34" charset="0"/>
                          <a:sym typeface="Calibri" pitchFamily="34" charset="0"/>
                        </a:rPr>
                        <a:t>Pediatric CD</a:t>
                      </a:r>
                      <a:endParaRPr kumimoji="0" lang="de-DE" sz="1000" b="0" i="0" u="none" strike="noStrike" cap="none" normalizeH="0" baseline="0" smtClean="0">
                        <a:ln>
                          <a:noFill/>
                        </a:ln>
                        <a:solidFill>
                          <a:schemeClr val="bg1"/>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222268"/>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de-DE" sz="1900" b="1" i="0" u="none" strike="noStrike" cap="none" normalizeH="0" baseline="0" smtClean="0">
                          <a:ln>
                            <a:noFill/>
                          </a:ln>
                          <a:solidFill>
                            <a:schemeClr val="bg1"/>
                          </a:solidFill>
                          <a:effectLst/>
                          <a:latin typeface="Microsoft Sans Serif" pitchFamily="34" charset="0"/>
                          <a:ea typeface="MS PGothic" pitchFamily="34" charset="-128"/>
                          <a:cs typeface="Microsoft Sans Serif" pitchFamily="34" charset="0"/>
                          <a:sym typeface="Calibri" pitchFamily="34" charset="0"/>
                        </a:rPr>
                        <a:t>Pediatric UC</a:t>
                      </a:r>
                      <a:endParaRPr kumimoji="0" lang="de-DE" sz="1000" b="0" i="0" u="none" strike="noStrike" cap="none" normalizeH="0" baseline="0" smtClean="0">
                        <a:ln>
                          <a:noFill/>
                        </a:ln>
                        <a:solidFill>
                          <a:schemeClr val="bg1"/>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222268"/>
                    </a:solidFill>
                  </a:tcPr>
                </a:tc>
              </a:tr>
              <a:tr h="958850">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Microsoft Sans Serif" pitchFamily="34" charset="0"/>
                        <a:ea typeface="MS PGothic" pitchFamily="34" charset="-128"/>
                        <a:cs typeface="Microsoft Sans Serif" pitchFamily="34" charset="0"/>
                        <a:sym typeface="Calibri" pitchFamily="34"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Microsoft Sans Serif" pitchFamily="34" charset="0"/>
                          <a:ea typeface="MS PGothic" pitchFamily="34" charset="-128"/>
                          <a:cs typeface="Microsoft Sans Serif" pitchFamily="34" charset="0"/>
                          <a:sym typeface="Calibri" pitchFamily="34" charset="0"/>
                        </a:rPr>
                        <a:t>INFLIXIMAB</a:t>
                      </a:r>
                      <a:endParaRPr kumimoji="0" lang="de-DE" sz="1000" b="0" i="0" u="none" strike="noStrike" cap="none" normalizeH="0" baseline="0" smtClean="0">
                        <a:ln>
                          <a:noFill/>
                        </a:ln>
                        <a:solidFill>
                          <a:schemeClr val="tx1"/>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4BA">
                        <a:alpha val="50195"/>
                      </a:srgb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rgbClr val="505050"/>
                          </a:solidFill>
                          <a:effectLst/>
                          <a:latin typeface="Microsoft Sans Serif" pitchFamily="34" charset="0"/>
                          <a:ea typeface="MS PGothic" pitchFamily="34" charset="-128"/>
                          <a:cs typeface="Microsoft Sans Serif" pitchFamily="34" charset="0"/>
                          <a:sym typeface="Arial Bold" pitchFamily="34" charset="0"/>
                        </a:rPr>
                        <a:t> </a:t>
                      </a:r>
                      <a:endParaRPr kumimoji="0" lang="de-DE" sz="2400" b="0" i="0" u="none" strike="noStrike" cap="none" normalizeH="0" baseline="0" smtClean="0">
                        <a:ln>
                          <a:noFill/>
                        </a:ln>
                        <a:solidFill>
                          <a:srgbClr val="6D6E71"/>
                        </a:solidFill>
                        <a:effectLst/>
                        <a:latin typeface="Microsoft Sans Serif" pitchFamily="34" charset="0"/>
                        <a:ea typeface="MS PGothic" pitchFamily="34" charset="-128"/>
                        <a:cs typeface="Microsoft Sans Serif" pitchFamily="34" charset="0"/>
                        <a:sym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Wingdings" pitchFamily="2" charset="2"/>
                          <a:ea typeface="MS PGothic" pitchFamily="34" charset="-128"/>
                          <a:cs typeface="Helvetica" pitchFamily="34" charset="0"/>
                        </a:rPr>
                        <a:t> </a:t>
                      </a:r>
                      <a:r>
                        <a:rPr kumimoji="0" lang="en-US" sz="1800" b="0" i="0" u="none" strike="noStrike" cap="none" normalizeH="0" baseline="0" smtClean="0">
                          <a:ln>
                            <a:noFill/>
                          </a:ln>
                          <a:solidFill>
                            <a:srgbClr val="00B050"/>
                          </a:solidFill>
                          <a:effectLst/>
                          <a:latin typeface="Wingdings" pitchFamily="2" charset="2"/>
                          <a:ea typeface="MS PGothic" pitchFamily="34" charset="-128"/>
                          <a:cs typeface="Helvetica" pitchFamily="34" charset="0"/>
                        </a:rPr>
                        <a:t>ü</a:t>
                      </a:r>
                      <a:endParaRPr kumimoji="0" lang="en-US" sz="1000" b="0" i="0" u="none" strike="noStrike" cap="none" normalizeH="0" baseline="0" smtClean="0">
                        <a:ln>
                          <a:noFill/>
                        </a:ln>
                        <a:solidFill>
                          <a:srgbClr val="00B050"/>
                        </a:solidFill>
                        <a:effectLst/>
                        <a:latin typeface="MS Shell Dlg 2" pitchFamily="34" charset="0"/>
                        <a:ea typeface="MS PGothic" pitchFamily="34" charset="-128"/>
                        <a:cs typeface="Helvetica" pitchFamily="34" charset="0"/>
                      </a:endParaRPr>
                    </a:p>
                    <a:p>
                      <a:pPr marL="0" marR="0" lvl="0" indent="0" algn="ctr" defTabSz="914400" rtl="0" eaLnBrk="1" fontAlgn="base" latinLnBrk="0" hangingPunct="0">
                        <a:lnSpc>
                          <a:spcPct val="100000"/>
                        </a:lnSpc>
                        <a:spcBef>
                          <a:spcPct val="0"/>
                        </a:spcBef>
                        <a:spcAft>
                          <a:spcPct val="0"/>
                        </a:spcAft>
                        <a:buClr>
                          <a:srgbClr val="74C383"/>
                        </a:buClr>
                        <a:buSzPct val="110000"/>
                        <a:buFont typeface="Wingdings" pitchFamily="2" charset="2"/>
                        <a:buNone/>
                        <a:tabLst/>
                      </a:pPr>
                      <a:endParaRPr kumimoji="0" lang="de-DE" sz="1000" b="0" i="0" u="none" strike="noStrike" cap="none" normalizeH="0" baseline="0" smtClean="0">
                        <a:ln>
                          <a:noFill/>
                        </a:ln>
                        <a:solidFill>
                          <a:srgbClr val="000000"/>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4BA">
                        <a:alpha val="50195"/>
                      </a:srgb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rgbClr val="505050"/>
                          </a:solidFill>
                          <a:effectLst/>
                          <a:latin typeface="Microsoft Sans Serif" pitchFamily="34" charset="0"/>
                          <a:ea typeface="MS PGothic" pitchFamily="34" charset="-128"/>
                          <a:cs typeface="Microsoft Sans Serif" pitchFamily="34" charset="0"/>
                          <a:sym typeface="Arial Bold" pitchFamily="34" charset="0"/>
                        </a:rPr>
                        <a:t> </a:t>
                      </a:r>
                      <a:endParaRPr kumimoji="0" lang="de-DE" sz="2400" b="0" i="0" u="none" strike="noStrike" cap="none" normalizeH="0" baseline="0" smtClean="0">
                        <a:ln>
                          <a:noFill/>
                        </a:ln>
                        <a:solidFill>
                          <a:srgbClr val="6D6E71"/>
                        </a:solidFill>
                        <a:effectLst/>
                        <a:latin typeface="Microsoft Sans Serif" pitchFamily="34" charset="0"/>
                        <a:ea typeface="MS PGothic" pitchFamily="34" charset="-128"/>
                        <a:cs typeface="Microsoft Sans Serif" pitchFamily="34" charset="0"/>
                        <a:sym typeface="Calibri" pitchFamily="34" charset="0"/>
                      </a:endParaRPr>
                    </a:p>
                    <a:p>
                      <a:pPr marL="0" marR="0" lvl="0" indent="0" algn="ctr" defTabSz="914400" rtl="0" eaLnBrk="1" fontAlgn="base" latinLnBrk="0" hangingPunct="0">
                        <a:lnSpc>
                          <a:spcPct val="100000"/>
                        </a:lnSpc>
                        <a:spcBef>
                          <a:spcPct val="0"/>
                        </a:spcBef>
                        <a:spcAft>
                          <a:spcPct val="0"/>
                        </a:spcAft>
                        <a:buClr>
                          <a:srgbClr val="74C383"/>
                        </a:buClr>
                        <a:buSzPct val="110000"/>
                        <a:buFont typeface="Wingdings" pitchFamily="2" charset="2"/>
                        <a:buNone/>
                        <a:tabLst/>
                      </a:pPr>
                      <a:r>
                        <a:rPr kumimoji="0" lang="en-US" sz="1800" b="0" i="0" u="none" strike="noStrike" cap="none" normalizeH="0" baseline="0" smtClean="0">
                          <a:ln>
                            <a:noFill/>
                          </a:ln>
                          <a:solidFill>
                            <a:srgbClr val="00B050"/>
                          </a:solidFill>
                          <a:effectLst/>
                          <a:latin typeface="Wingdings" pitchFamily="2" charset="2"/>
                          <a:ea typeface="MS PGothic" pitchFamily="34" charset="-128"/>
                          <a:cs typeface="Helvetica" pitchFamily="34" charset="0"/>
                        </a:rPr>
                        <a:t>ü</a:t>
                      </a:r>
                      <a:r>
                        <a:rPr kumimoji="0" lang="de-DE" sz="1800" b="0" i="0" u="none" strike="noStrike" cap="none" normalizeH="0" baseline="0" smtClean="0">
                          <a:ln>
                            <a:noFill/>
                          </a:ln>
                          <a:solidFill>
                            <a:srgbClr val="505050"/>
                          </a:solidFill>
                          <a:effectLst/>
                          <a:latin typeface="Microsoft Sans Serif" pitchFamily="34" charset="0"/>
                          <a:ea typeface="MS PGothic" pitchFamily="34" charset="-128"/>
                          <a:cs typeface="Microsoft Sans Serif" pitchFamily="34" charset="0"/>
                          <a:sym typeface="Arial Bold" pitchFamily="34" charset="0"/>
                        </a:rPr>
                        <a:t> </a:t>
                      </a:r>
                      <a:endParaRPr kumimoji="0" lang="de-DE" sz="1000" b="0" i="0" u="none" strike="noStrike" cap="none" normalizeH="0" baseline="0" smtClean="0">
                        <a:ln>
                          <a:noFill/>
                        </a:ln>
                        <a:solidFill>
                          <a:srgbClr val="000000"/>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4BA">
                        <a:alpha val="50195"/>
                      </a:srgb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rgbClr val="505050"/>
                          </a:solidFill>
                          <a:effectLst/>
                          <a:latin typeface="Microsoft Sans Serif" pitchFamily="34" charset="0"/>
                          <a:ea typeface="MS PGothic" pitchFamily="34" charset="-128"/>
                          <a:cs typeface="Microsoft Sans Serif" pitchFamily="34" charset="0"/>
                          <a:sym typeface="Arial Bold" pitchFamily="34" charset="0"/>
                        </a:rPr>
                        <a:t> </a:t>
                      </a:r>
                      <a:endParaRPr kumimoji="0" lang="de-DE" sz="2400" b="0" i="0" u="none" strike="noStrike" cap="none" normalizeH="0" baseline="0" smtClean="0">
                        <a:ln>
                          <a:noFill/>
                        </a:ln>
                        <a:solidFill>
                          <a:srgbClr val="6D6E71"/>
                        </a:solidFill>
                        <a:effectLst/>
                        <a:latin typeface="Microsoft Sans Serif" pitchFamily="34" charset="0"/>
                        <a:ea typeface="MS PGothic" pitchFamily="34" charset="-128"/>
                        <a:cs typeface="Microsoft Sans Serif" pitchFamily="34" charset="0"/>
                        <a:sym typeface="Calibri" pitchFamily="34" charset="0"/>
                      </a:endParaRPr>
                    </a:p>
                    <a:p>
                      <a:pPr marL="0" marR="0" lvl="0" indent="0" algn="ctr" defTabSz="914400" rtl="0" eaLnBrk="1" fontAlgn="base" latinLnBrk="0" hangingPunct="0">
                        <a:lnSpc>
                          <a:spcPct val="100000"/>
                        </a:lnSpc>
                        <a:spcBef>
                          <a:spcPct val="0"/>
                        </a:spcBef>
                        <a:spcAft>
                          <a:spcPct val="0"/>
                        </a:spcAft>
                        <a:buClr>
                          <a:srgbClr val="74C383"/>
                        </a:buClr>
                        <a:buSzPct val="110000"/>
                        <a:buFont typeface="Wingdings" pitchFamily="2" charset="2"/>
                        <a:buNone/>
                        <a:tabLst/>
                      </a:pPr>
                      <a:r>
                        <a:rPr kumimoji="0" lang="en-US" sz="1800" b="0" i="0" u="none" strike="noStrike" cap="none" normalizeH="0" baseline="0" smtClean="0">
                          <a:ln>
                            <a:noFill/>
                          </a:ln>
                          <a:solidFill>
                            <a:srgbClr val="00B050"/>
                          </a:solidFill>
                          <a:effectLst/>
                          <a:latin typeface="Wingdings" pitchFamily="2" charset="2"/>
                          <a:ea typeface="MS PGothic" pitchFamily="34" charset="-128"/>
                          <a:cs typeface="Helvetica" pitchFamily="34" charset="0"/>
                        </a:rPr>
                        <a:t>ü</a:t>
                      </a:r>
                      <a:r>
                        <a:rPr kumimoji="0" lang="de-DE" sz="1800" b="0" i="0" u="none" strike="noStrike" cap="none" normalizeH="0" baseline="0" smtClean="0">
                          <a:ln>
                            <a:noFill/>
                          </a:ln>
                          <a:solidFill>
                            <a:srgbClr val="505050"/>
                          </a:solidFill>
                          <a:effectLst/>
                          <a:latin typeface="Microsoft Sans Serif" pitchFamily="34" charset="0"/>
                          <a:ea typeface="MS PGothic" pitchFamily="34" charset="-128"/>
                          <a:cs typeface="Microsoft Sans Serif" pitchFamily="34" charset="0"/>
                          <a:sym typeface="Arial Bold" pitchFamily="34" charset="0"/>
                        </a:rPr>
                        <a:t> </a:t>
                      </a:r>
                      <a:endParaRPr kumimoji="0" lang="de-DE" sz="1000" b="0" i="0" u="none" strike="noStrike" cap="none" normalizeH="0" baseline="0" smtClean="0">
                        <a:ln>
                          <a:noFill/>
                        </a:ln>
                        <a:solidFill>
                          <a:srgbClr val="000000"/>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4BA">
                        <a:alpha val="50195"/>
                      </a:srgb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rgbClr val="505050"/>
                          </a:solidFill>
                          <a:effectLst/>
                          <a:latin typeface="Microsoft Sans Serif" pitchFamily="34" charset="0"/>
                          <a:ea typeface="MS PGothic" pitchFamily="34" charset="-128"/>
                          <a:cs typeface="Microsoft Sans Serif" pitchFamily="34" charset="0"/>
                          <a:sym typeface="Arial Bold" pitchFamily="34" charset="0"/>
                        </a:rPr>
                        <a:t> </a:t>
                      </a:r>
                      <a:endParaRPr kumimoji="0" lang="de-DE" sz="2400" b="0" i="0" u="none" strike="noStrike" cap="none" normalizeH="0" baseline="0" smtClean="0">
                        <a:ln>
                          <a:noFill/>
                        </a:ln>
                        <a:solidFill>
                          <a:srgbClr val="6D6E71"/>
                        </a:solidFill>
                        <a:effectLst/>
                        <a:latin typeface="Microsoft Sans Serif" pitchFamily="34" charset="0"/>
                        <a:ea typeface="MS PGothic" pitchFamily="34" charset="-128"/>
                        <a:cs typeface="Microsoft Sans Serif" pitchFamily="34" charset="0"/>
                        <a:sym typeface="Calibri" pitchFamily="34" charset="0"/>
                      </a:endParaRPr>
                    </a:p>
                    <a:p>
                      <a:pPr marL="0" marR="0" lvl="0" indent="0" algn="ctr" defTabSz="914400" rtl="0" eaLnBrk="1" fontAlgn="base" latinLnBrk="0" hangingPunct="0">
                        <a:lnSpc>
                          <a:spcPct val="100000"/>
                        </a:lnSpc>
                        <a:spcBef>
                          <a:spcPct val="0"/>
                        </a:spcBef>
                        <a:spcAft>
                          <a:spcPct val="0"/>
                        </a:spcAft>
                        <a:buClr>
                          <a:srgbClr val="74C383"/>
                        </a:buClr>
                        <a:buSzPct val="110000"/>
                        <a:buFont typeface="Wingdings" pitchFamily="2" charset="2"/>
                        <a:buNone/>
                        <a:tabLst/>
                      </a:pPr>
                      <a:r>
                        <a:rPr kumimoji="0" lang="en-US" sz="1800" b="0" i="0" u="none" strike="noStrike" cap="none" normalizeH="0" baseline="0" smtClean="0">
                          <a:ln>
                            <a:noFill/>
                          </a:ln>
                          <a:solidFill>
                            <a:srgbClr val="00B050"/>
                          </a:solidFill>
                          <a:effectLst/>
                          <a:latin typeface="Wingdings" pitchFamily="2" charset="2"/>
                          <a:ea typeface="MS PGothic" pitchFamily="34" charset="-128"/>
                          <a:cs typeface="Helvetica" pitchFamily="34" charset="0"/>
                        </a:rPr>
                        <a:t>ü</a:t>
                      </a:r>
                      <a:r>
                        <a:rPr kumimoji="0" lang="de-DE" sz="1800" b="0" i="0" u="none" strike="noStrike" cap="none" normalizeH="0" baseline="0" smtClean="0">
                          <a:ln>
                            <a:noFill/>
                          </a:ln>
                          <a:solidFill>
                            <a:srgbClr val="505050"/>
                          </a:solidFill>
                          <a:effectLst/>
                          <a:latin typeface="Microsoft Sans Serif" pitchFamily="34" charset="0"/>
                          <a:ea typeface="MS PGothic" pitchFamily="34" charset="-128"/>
                          <a:cs typeface="Microsoft Sans Serif" pitchFamily="34" charset="0"/>
                          <a:sym typeface="Arial Bold" pitchFamily="34" charset="0"/>
                        </a:rPr>
                        <a:t> </a:t>
                      </a:r>
                      <a:endParaRPr kumimoji="0" lang="de-DE" sz="1000" b="0" i="0" u="none" strike="noStrike" cap="none" normalizeH="0" baseline="0" smtClean="0">
                        <a:ln>
                          <a:noFill/>
                        </a:ln>
                        <a:solidFill>
                          <a:srgbClr val="000000"/>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4BA">
                        <a:alpha val="50195"/>
                      </a:srgb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rgbClr val="505050"/>
                          </a:solidFill>
                          <a:effectLst/>
                          <a:latin typeface="Microsoft Sans Serif" pitchFamily="34" charset="0"/>
                          <a:ea typeface="MS PGothic" pitchFamily="34" charset="-128"/>
                          <a:cs typeface="Microsoft Sans Serif" pitchFamily="34" charset="0"/>
                          <a:sym typeface="Arial Bold" pitchFamily="34" charset="0"/>
                        </a:rPr>
                        <a:t> </a:t>
                      </a:r>
                      <a:endParaRPr kumimoji="0" lang="de-DE" sz="2400" b="0" i="0" u="none" strike="noStrike" cap="none" normalizeH="0" baseline="0" smtClean="0">
                        <a:ln>
                          <a:noFill/>
                        </a:ln>
                        <a:solidFill>
                          <a:srgbClr val="6D6E71"/>
                        </a:solidFill>
                        <a:effectLst/>
                        <a:latin typeface="Microsoft Sans Serif" pitchFamily="34" charset="0"/>
                        <a:ea typeface="MS PGothic" pitchFamily="34" charset="-128"/>
                        <a:cs typeface="Microsoft Sans Serif" pitchFamily="34" charset="0"/>
                        <a:sym typeface="Calibri" pitchFamily="34" charset="0"/>
                      </a:endParaRPr>
                    </a:p>
                    <a:p>
                      <a:pPr marL="0" marR="0" lvl="0" indent="0" algn="ctr" defTabSz="914400" rtl="0" eaLnBrk="1" fontAlgn="base" latinLnBrk="0" hangingPunct="0">
                        <a:lnSpc>
                          <a:spcPct val="100000"/>
                        </a:lnSpc>
                        <a:spcBef>
                          <a:spcPct val="0"/>
                        </a:spcBef>
                        <a:spcAft>
                          <a:spcPct val="0"/>
                        </a:spcAft>
                        <a:buClr>
                          <a:srgbClr val="74C383"/>
                        </a:buClr>
                        <a:buSzPct val="110000"/>
                        <a:buFont typeface="Wingdings" pitchFamily="2" charset="2"/>
                        <a:buNone/>
                        <a:tabLst/>
                      </a:pPr>
                      <a:r>
                        <a:rPr kumimoji="0" lang="en-US" sz="1800" b="0" i="0" u="none" strike="noStrike" cap="none" normalizeH="0" baseline="0" smtClean="0">
                          <a:ln>
                            <a:noFill/>
                          </a:ln>
                          <a:solidFill>
                            <a:srgbClr val="00B050"/>
                          </a:solidFill>
                          <a:effectLst/>
                          <a:latin typeface="Wingdings" pitchFamily="2" charset="2"/>
                          <a:ea typeface="MS PGothic" pitchFamily="34" charset="-128"/>
                          <a:cs typeface="Helvetica" pitchFamily="34" charset="0"/>
                        </a:rPr>
                        <a:t>ü</a:t>
                      </a:r>
                      <a:r>
                        <a:rPr kumimoji="0" lang="de-DE" sz="1800" b="0" i="0" u="none" strike="noStrike" cap="none" normalizeH="0" baseline="0" smtClean="0">
                          <a:ln>
                            <a:noFill/>
                          </a:ln>
                          <a:solidFill>
                            <a:srgbClr val="505050"/>
                          </a:solidFill>
                          <a:effectLst/>
                          <a:latin typeface="Microsoft Sans Serif" pitchFamily="34" charset="0"/>
                          <a:ea typeface="MS PGothic" pitchFamily="34" charset="-128"/>
                          <a:cs typeface="Microsoft Sans Serif" pitchFamily="34" charset="0"/>
                          <a:sym typeface="Arial Bold" pitchFamily="34" charset="0"/>
                        </a:rPr>
                        <a:t> </a:t>
                      </a:r>
                      <a:endParaRPr kumimoji="0" lang="de-DE" sz="1000" b="0" i="0" u="none" strike="noStrike" cap="none" normalizeH="0" baseline="0" smtClean="0">
                        <a:ln>
                          <a:noFill/>
                        </a:ln>
                        <a:solidFill>
                          <a:srgbClr val="000000"/>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4BA">
                        <a:alpha val="50195"/>
                      </a:srgb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rgbClr val="505050"/>
                          </a:solidFill>
                          <a:effectLst/>
                          <a:latin typeface="Microsoft Sans Serif" pitchFamily="34" charset="0"/>
                          <a:ea typeface="MS PGothic" pitchFamily="34" charset="-128"/>
                          <a:cs typeface="Microsoft Sans Serif" pitchFamily="34" charset="0"/>
                          <a:sym typeface="Arial Bold" pitchFamily="34" charset="0"/>
                        </a:rPr>
                        <a:t> </a:t>
                      </a:r>
                      <a:endParaRPr kumimoji="0" lang="de-DE" sz="2400" b="0" i="0" u="none" strike="noStrike" cap="none" normalizeH="0" baseline="0" smtClean="0">
                        <a:ln>
                          <a:noFill/>
                        </a:ln>
                        <a:solidFill>
                          <a:srgbClr val="6D6E71"/>
                        </a:solidFill>
                        <a:effectLst/>
                        <a:latin typeface="Microsoft Sans Serif" pitchFamily="34" charset="0"/>
                        <a:ea typeface="MS PGothic" pitchFamily="34" charset="-128"/>
                        <a:cs typeface="Microsoft Sans Serif" pitchFamily="34" charset="0"/>
                        <a:sym typeface="Calibri" pitchFamily="34" charset="0"/>
                      </a:endParaRPr>
                    </a:p>
                    <a:p>
                      <a:pPr marL="0" marR="0" lvl="0" indent="0" algn="ctr" defTabSz="914400" rtl="0" eaLnBrk="1" fontAlgn="base" latinLnBrk="0" hangingPunct="0">
                        <a:lnSpc>
                          <a:spcPct val="100000"/>
                        </a:lnSpc>
                        <a:spcBef>
                          <a:spcPct val="0"/>
                        </a:spcBef>
                        <a:spcAft>
                          <a:spcPct val="0"/>
                        </a:spcAft>
                        <a:buClr>
                          <a:srgbClr val="74C383"/>
                        </a:buClr>
                        <a:buSzPct val="110000"/>
                        <a:buFont typeface="Wingdings" pitchFamily="2" charset="2"/>
                        <a:buNone/>
                        <a:tabLst/>
                      </a:pPr>
                      <a:r>
                        <a:rPr kumimoji="0" lang="en-US" sz="1800" b="0" i="0" u="none" strike="noStrike" cap="none" normalizeH="0" baseline="0" smtClean="0">
                          <a:ln>
                            <a:noFill/>
                          </a:ln>
                          <a:solidFill>
                            <a:srgbClr val="00B050"/>
                          </a:solidFill>
                          <a:effectLst/>
                          <a:latin typeface="Wingdings" pitchFamily="2" charset="2"/>
                          <a:ea typeface="MS PGothic" pitchFamily="34" charset="-128"/>
                          <a:cs typeface="Helvetica" pitchFamily="34" charset="0"/>
                        </a:rPr>
                        <a:t>ü</a:t>
                      </a:r>
                      <a:r>
                        <a:rPr kumimoji="0" lang="de-DE" sz="1800" b="0" i="0" u="none" strike="noStrike" cap="none" normalizeH="0" baseline="0" smtClean="0">
                          <a:ln>
                            <a:noFill/>
                          </a:ln>
                          <a:solidFill>
                            <a:srgbClr val="505050"/>
                          </a:solidFill>
                          <a:effectLst/>
                          <a:latin typeface="Microsoft Sans Serif" pitchFamily="34" charset="0"/>
                          <a:ea typeface="MS PGothic" pitchFamily="34" charset="-128"/>
                          <a:cs typeface="Microsoft Sans Serif" pitchFamily="34" charset="0"/>
                          <a:sym typeface="Arial Bold" pitchFamily="34" charset="0"/>
                        </a:rPr>
                        <a:t> </a:t>
                      </a:r>
                      <a:endParaRPr kumimoji="0" lang="de-DE" sz="1000" b="0" i="0" u="none" strike="noStrike" cap="none" normalizeH="0" baseline="0" smtClean="0">
                        <a:ln>
                          <a:noFill/>
                        </a:ln>
                        <a:solidFill>
                          <a:srgbClr val="000000"/>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4BA">
                        <a:alpha val="50195"/>
                      </a:srgb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rgbClr val="505050"/>
                          </a:solidFill>
                          <a:effectLst/>
                          <a:latin typeface="Microsoft Sans Serif" pitchFamily="34" charset="0"/>
                          <a:ea typeface="MS PGothic" pitchFamily="34" charset="-128"/>
                          <a:cs typeface="Microsoft Sans Serif" pitchFamily="34" charset="0"/>
                          <a:sym typeface="Arial Bold" pitchFamily="34" charset="0"/>
                        </a:rPr>
                        <a:t> </a:t>
                      </a:r>
                      <a:endParaRPr kumimoji="0" lang="de-DE" sz="2400" b="0" i="0" u="none" strike="noStrike" cap="none" normalizeH="0" baseline="0" smtClean="0">
                        <a:ln>
                          <a:noFill/>
                        </a:ln>
                        <a:solidFill>
                          <a:srgbClr val="6D6E71"/>
                        </a:solidFill>
                        <a:effectLst/>
                        <a:latin typeface="Microsoft Sans Serif" pitchFamily="34" charset="0"/>
                        <a:ea typeface="MS PGothic" pitchFamily="34" charset="-128"/>
                        <a:cs typeface="Microsoft Sans Serif" pitchFamily="34" charset="0"/>
                        <a:sym typeface="Calibri" pitchFamily="34" charset="0"/>
                      </a:endParaRPr>
                    </a:p>
                    <a:p>
                      <a:pPr marL="0" marR="0" lvl="0" indent="0" algn="ctr" defTabSz="914400" rtl="0" eaLnBrk="1" fontAlgn="base" latinLnBrk="0" hangingPunct="0">
                        <a:lnSpc>
                          <a:spcPct val="100000"/>
                        </a:lnSpc>
                        <a:spcBef>
                          <a:spcPct val="0"/>
                        </a:spcBef>
                        <a:spcAft>
                          <a:spcPct val="0"/>
                        </a:spcAft>
                        <a:buClr>
                          <a:srgbClr val="74C383"/>
                        </a:buClr>
                        <a:buSzPct val="110000"/>
                        <a:buFont typeface="Wingdings" pitchFamily="2" charset="2"/>
                        <a:buNone/>
                        <a:tabLst/>
                      </a:pPr>
                      <a:r>
                        <a:rPr kumimoji="0" lang="en-US" sz="1800" b="0" i="0" u="none" strike="noStrike" cap="none" normalizeH="0" baseline="0" smtClean="0">
                          <a:ln>
                            <a:noFill/>
                          </a:ln>
                          <a:solidFill>
                            <a:srgbClr val="00B050"/>
                          </a:solidFill>
                          <a:effectLst/>
                          <a:latin typeface="Wingdings" pitchFamily="2" charset="2"/>
                          <a:ea typeface="MS PGothic" pitchFamily="34" charset="-128"/>
                          <a:cs typeface="Helvetica" pitchFamily="34" charset="0"/>
                        </a:rPr>
                        <a:t>ü</a:t>
                      </a:r>
                      <a:r>
                        <a:rPr kumimoji="0" lang="de-DE" sz="1800" b="0" i="0" u="none" strike="noStrike" cap="none" normalizeH="0" baseline="0" smtClean="0">
                          <a:ln>
                            <a:noFill/>
                          </a:ln>
                          <a:solidFill>
                            <a:srgbClr val="505050"/>
                          </a:solidFill>
                          <a:effectLst/>
                          <a:latin typeface="Microsoft Sans Serif" pitchFamily="34" charset="0"/>
                          <a:ea typeface="MS PGothic" pitchFamily="34" charset="-128"/>
                          <a:cs typeface="Microsoft Sans Serif" pitchFamily="34" charset="0"/>
                          <a:sym typeface="Arial Bold" pitchFamily="34" charset="0"/>
                        </a:rPr>
                        <a:t> </a:t>
                      </a:r>
                      <a:endParaRPr kumimoji="0" lang="de-DE" sz="1000" b="0" i="0" u="none" strike="noStrike" cap="none" normalizeH="0" baseline="0" smtClean="0">
                        <a:ln>
                          <a:noFill/>
                        </a:ln>
                        <a:solidFill>
                          <a:srgbClr val="000000"/>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4BA">
                        <a:alpha val="50195"/>
                      </a:srgb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rgbClr val="505050"/>
                          </a:solidFill>
                          <a:effectLst/>
                          <a:latin typeface="Microsoft Sans Serif" pitchFamily="34" charset="0"/>
                          <a:ea typeface="MS PGothic" pitchFamily="34" charset="-128"/>
                          <a:cs typeface="Microsoft Sans Serif" pitchFamily="34" charset="0"/>
                          <a:sym typeface="Arial Bold" pitchFamily="34" charset="0"/>
                        </a:rPr>
                        <a:t> </a:t>
                      </a:r>
                      <a:endParaRPr kumimoji="0" lang="de-DE" sz="2400" b="0" i="0" u="none" strike="noStrike" cap="none" normalizeH="0" baseline="0" smtClean="0">
                        <a:ln>
                          <a:noFill/>
                        </a:ln>
                        <a:solidFill>
                          <a:srgbClr val="6D6E71"/>
                        </a:solidFill>
                        <a:effectLst/>
                        <a:latin typeface="Microsoft Sans Serif" pitchFamily="34" charset="0"/>
                        <a:ea typeface="MS PGothic" pitchFamily="34" charset="-128"/>
                        <a:cs typeface="Microsoft Sans Serif" pitchFamily="34" charset="0"/>
                        <a:sym typeface="Calibri" pitchFamily="34" charset="0"/>
                      </a:endParaRPr>
                    </a:p>
                    <a:p>
                      <a:pPr marL="0" marR="0" lvl="0" indent="0" algn="ctr" defTabSz="914400" rtl="0" eaLnBrk="1" fontAlgn="base" latinLnBrk="0" hangingPunct="0">
                        <a:lnSpc>
                          <a:spcPct val="100000"/>
                        </a:lnSpc>
                        <a:spcBef>
                          <a:spcPct val="0"/>
                        </a:spcBef>
                        <a:spcAft>
                          <a:spcPct val="0"/>
                        </a:spcAft>
                        <a:buClr>
                          <a:srgbClr val="74C383"/>
                        </a:buClr>
                        <a:buSzPct val="110000"/>
                        <a:buFont typeface="Wingdings" pitchFamily="2" charset="2"/>
                        <a:buNone/>
                        <a:tabLst/>
                      </a:pPr>
                      <a:r>
                        <a:rPr kumimoji="0" lang="en-US" sz="1800" b="0" i="0" u="none" strike="noStrike" cap="none" normalizeH="0" baseline="0" smtClean="0">
                          <a:ln>
                            <a:noFill/>
                          </a:ln>
                          <a:solidFill>
                            <a:srgbClr val="00B050"/>
                          </a:solidFill>
                          <a:effectLst/>
                          <a:latin typeface="Wingdings" pitchFamily="2" charset="2"/>
                          <a:ea typeface="MS PGothic" pitchFamily="34" charset="-128"/>
                          <a:cs typeface="Helvetica" pitchFamily="34" charset="0"/>
                        </a:rPr>
                        <a:t>ü</a:t>
                      </a:r>
                      <a:r>
                        <a:rPr kumimoji="0" lang="de-DE" sz="1800" b="0" i="0" u="none" strike="noStrike" cap="none" normalizeH="0" baseline="0" smtClean="0">
                          <a:ln>
                            <a:noFill/>
                          </a:ln>
                          <a:solidFill>
                            <a:srgbClr val="505050"/>
                          </a:solidFill>
                          <a:effectLst/>
                          <a:latin typeface="Microsoft Sans Serif" pitchFamily="34" charset="0"/>
                          <a:ea typeface="MS PGothic" pitchFamily="34" charset="-128"/>
                          <a:cs typeface="Microsoft Sans Serif" pitchFamily="34" charset="0"/>
                          <a:sym typeface="Arial Bold" pitchFamily="34" charset="0"/>
                        </a:rPr>
                        <a:t> </a:t>
                      </a:r>
                      <a:endParaRPr kumimoji="0" lang="de-DE" sz="1000" b="0" i="0" u="none" strike="noStrike" cap="none" normalizeH="0" baseline="0" smtClean="0">
                        <a:ln>
                          <a:noFill/>
                        </a:ln>
                        <a:solidFill>
                          <a:srgbClr val="000000"/>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4BA">
                        <a:alpha val="50195"/>
                      </a:srgbClr>
                    </a:solidFill>
                  </a:tcPr>
                </a:tc>
              </a:tr>
              <a:tr h="958850">
                <a:tc>
                  <a:txBody>
                    <a:bodyPr/>
                    <a:lstStyle/>
                    <a:p>
                      <a:pPr marL="0" marR="0" lvl="0" indent="0" algn="l" defTabSz="914400" rtl="0" eaLnBrk="1" fontAlgn="base" latinLnBrk="0" hangingPunct="0">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Microsoft Sans Serif" pitchFamily="34" charset="0"/>
                        <a:ea typeface="MS PGothic" pitchFamily="34" charset="-128"/>
                        <a:cs typeface="Microsoft Sans Serif" pitchFamily="34" charset="0"/>
                        <a:sym typeface="Calibri" pitchFamily="34"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Microsoft Sans Serif" pitchFamily="34" charset="0"/>
                          <a:ea typeface="MS PGothic" pitchFamily="34" charset="-128"/>
                          <a:cs typeface="Microsoft Sans Serif" pitchFamily="34" charset="0"/>
                          <a:sym typeface="Calibri" pitchFamily="34" charset="0"/>
                        </a:rPr>
                        <a:t>CT-P13</a:t>
                      </a:r>
                      <a:endParaRPr kumimoji="0" lang="de-DE" sz="1000" b="0" i="0" u="none" strike="noStrike" cap="none" normalizeH="0" baseline="0" smtClean="0">
                        <a:ln>
                          <a:noFill/>
                        </a:ln>
                        <a:solidFill>
                          <a:schemeClr val="tx1"/>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7A19B">
                        <a:alpha val="50195"/>
                      </a:srgb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rgbClr val="6D6E71"/>
                          </a:solidFill>
                          <a:effectLst/>
                          <a:latin typeface="Microsoft Sans Serif" pitchFamily="34" charset="0"/>
                          <a:ea typeface="MS PGothic" pitchFamily="34" charset="-128"/>
                          <a:cs typeface="Microsoft Sans Serif" pitchFamily="34" charset="0"/>
                          <a:sym typeface="Arial Bold" pitchFamily="34" charset="0"/>
                        </a:rPr>
                        <a:t> </a:t>
                      </a:r>
                      <a:r>
                        <a:rPr kumimoji="0" lang="de-DE" sz="1800" b="0" i="0" u="none" strike="noStrike" cap="none" normalizeH="0" baseline="0" smtClean="0">
                          <a:ln>
                            <a:noFill/>
                          </a:ln>
                          <a:solidFill>
                            <a:srgbClr val="505050"/>
                          </a:solidFill>
                          <a:effectLst/>
                          <a:latin typeface="Microsoft Sans Serif" pitchFamily="34" charset="0"/>
                          <a:ea typeface="MS PGothic" pitchFamily="34" charset="-128"/>
                          <a:cs typeface="Microsoft Sans Serif" pitchFamily="34" charset="0"/>
                          <a:sym typeface="Arial Bold" pitchFamily="34" charset="0"/>
                        </a:rPr>
                        <a:t> </a:t>
                      </a:r>
                      <a:endParaRPr kumimoji="0" lang="de-DE" sz="2400" b="0" i="0" u="none" strike="noStrike" cap="none" normalizeH="0" baseline="0" smtClean="0">
                        <a:ln>
                          <a:noFill/>
                        </a:ln>
                        <a:solidFill>
                          <a:srgbClr val="6D6E71"/>
                        </a:solidFill>
                        <a:effectLst/>
                        <a:latin typeface="Microsoft Sans Serif" pitchFamily="34" charset="0"/>
                        <a:ea typeface="MS PGothic" pitchFamily="34" charset="-128"/>
                        <a:cs typeface="Microsoft Sans Serif" pitchFamily="34" charset="0"/>
                        <a:sym typeface="Calibri" pitchFamily="34" charset="0"/>
                      </a:endParaRPr>
                    </a:p>
                    <a:p>
                      <a:pPr marL="0" marR="0" lvl="0" indent="0" algn="ctr" defTabSz="914400" rtl="0" eaLnBrk="1" fontAlgn="base" latinLnBrk="0" hangingPunct="0">
                        <a:lnSpc>
                          <a:spcPct val="100000"/>
                        </a:lnSpc>
                        <a:spcBef>
                          <a:spcPct val="0"/>
                        </a:spcBef>
                        <a:spcAft>
                          <a:spcPct val="0"/>
                        </a:spcAft>
                        <a:buClr>
                          <a:srgbClr val="74C383"/>
                        </a:buClr>
                        <a:buSzPct val="110000"/>
                        <a:buFont typeface="Wingdings" pitchFamily="2" charset="2"/>
                        <a:buNone/>
                        <a:tabLst/>
                      </a:pPr>
                      <a:r>
                        <a:rPr kumimoji="0" lang="en-US" sz="1800" b="0" i="0" u="none" strike="noStrike" cap="none" normalizeH="0" baseline="0" smtClean="0">
                          <a:ln>
                            <a:noFill/>
                          </a:ln>
                          <a:solidFill>
                            <a:srgbClr val="00B050"/>
                          </a:solidFill>
                          <a:effectLst/>
                          <a:latin typeface="Wingdings" pitchFamily="2" charset="2"/>
                          <a:ea typeface="MS PGothic" pitchFamily="34" charset="-128"/>
                          <a:cs typeface="Helvetica" pitchFamily="34" charset="0"/>
                        </a:rPr>
                        <a:t>ü</a:t>
                      </a:r>
                      <a:r>
                        <a:rPr kumimoji="0" lang="de-DE" sz="1800" b="0" i="0" u="none" strike="noStrike" cap="none" normalizeH="0" baseline="0" smtClean="0">
                          <a:ln>
                            <a:noFill/>
                          </a:ln>
                          <a:solidFill>
                            <a:srgbClr val="505050"/>
                          </a:solidFill>
                          <a:effectLst/>
                          <a:latin typeface="Microsoft Sans Serif" pitchFamily="34" charset="0"/>
                          <a:ea typeface="MS PGothic" pitchFamily="34" charset="-128"/>
                          <a:cs typeface="Microsoft Sans Serif" pitchFamily="34" charset="0"/>
                          <a:sym typeface="Arial Bold" pitchFamily="34" charset="0"/>
                        </a:rPr>
                        <a:t> </a:t>
                      </a:r>
                      <a:endParaRPr kumimoji="0" lang="de-DE" sz="1000" b="0" i="0" u="none" strike="noStrike" cap="none" normalizeH="0" baseline="0" smtClean="0">
                        <a:ln>
                          <a:noFill/>
                        </a:ln>
                        <a:solidFill>
                          <a:srgbClr val="000000"/>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7A19B">
                        <a:alpha val="50195"/>
                      </a:srgb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rgbClr val="505050"/>
                          </a:solidFill>
                          <a:effectLst/>
                          <a:latin typeface="Microsoft Sans Serif" pitchFamily="34" charset="0"/>
                          <a:ea typeface="MS PGothic" pitchFamily="34" charset="-128"/>
                          <a:cs typeface="Microsoft Sans Serif" pitchFamily="34" charset="0"/>
                          <a:sym typeface="Arial Bold" pitchFamily="34" charset="0"/>
                        </a:rPr>
                        <a:t> </a:t>
                      </a:r>
                      <a:endParaRPr kumimoji="0" lang="de-DE" sz="2400" b="0" i="0" u="none" strike="noStrike" cap="none" normalizeH="0" baseline="0" smtClean="0">
                        <a:ln>
                          <a:noFill/>
                        </a:ln>
                        <a:solidFill>
                          <a:srgbClr val="6D6E71"/>
                        </a:solidFill>
                        <a:effectLst/>
                        <a:latin typeface="Microsoft Sans Serif" pitchFamily="34" charset="0"/>
                        <a:ea typeface="MS PGothic" pitchFamily="34" charset="-128"/>
                        <a:cs typeface="Microsoft Sans Serif" pitchFamily="34" charset="0"/>
                        <a:sym typeface="Calibri" pitchFamily="34" charset="0"/>
                      </a:endParaRPr>
                    </a:p>
                    <a:p>
                      <a:pPr marL="0" marR="0" lvl="0" indent="0" algn="ctr" defTabSz="914400" rtl="0" eaLnBrk="1" fontAlgn="base" latinLnBrk="0" hangingPunct="0">
                        <a:lnSpc>
                          <a:spcPct val="100000"/>
                        </a:lnSpc>
                        <a:spcBef>
                          <a:spcPct val="0"/>
                        </a:spcBef>
                        <a:spcAft>
                          <a:spcPct val="0"/>
                        </a:spcAft>
                        <a:buClr>
                          <a:srgbClr val="74C383"/>
                        </a:buClr>
                        <a:buSzPct val="110000"/>
                        <a:buFont typeface="Wingdings" pitchFamily="2" charset="2"/>
                        <a:buNone/>
                        <a:tabLst/>
                      </a:pPr>
                      <a:r>
                        <a:rPr kumimoji="0" lang="en-US" sz="1800" b="0" i="0" u="none" strike="noStrike" cap="none" normalizeH="0" baseline="0" smtClean="0">
                          <a:ln>
                            <a:noFill/>
                          </a:ln>
                          <a:solidFill>
                            <a:srgbClr val="00B050"/>
                          </a:solidFill>
                          <a:effectLst/>
                          <a:latin typeface="Wingdings" pitchFamily="2" charset="2"/>
                          <a:ea typeface="MS PGothic" pitchFamily="34" charset="-128"/>
                          <a:cs typeface="Helvetica" pitchFamily="34" charset="0"/>
                        </a:rPr>
                        <a:t>ü</a:t>
                      </a:r>
                      <a:r>
                        <a:rPr kumimoji="0" lang="de-DE" sz="1800" b="0" i="0" u="none" strike="noStrike" cap="none" normalizeH="0" baseline="0" smtClean="0">
                          <a:ln>
                            <a:noFill/>
                          </a:ln>
                          <a:solidFill>
                            <a:srgbClr val="505050"/>
                          </a:solidFill>
                          <a:effectLst/>
                          <a:latin typeface="Microsoft Sans Serif" pitchFamily="34" charset="0"/>
                          <a:ea typeface="MS PGothic" pitchFamily="34" charset="-128"/>
                          <a:cs typeface="Microsoft Sans Serif" pitchFamily="34" charset="0"/>
                          <a:sym typeface="Arial Bold" pitchFamily="34" charset="0"/>
                        </a:rPr>
                        <a:t> </a:t>
                      </a:r>
                      <a:endParaRPr kumimoji="0" lang="de-DE" sz="1000" b="0" i="0" u="none" strike="noStrike" cap="none" normalizeH="0" baseline="0" smtClean="0">
                        <a:ln>
                          <a:noFill/>
                        </a:ln>
                        <a:solidFill>
                          <a:srgbClr val="000000"/>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7A19B">
                        <a:alpha val="50195"/>
                      </a:srgb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C00000"/>
                        </a:solidFill>
                        <a:effectLst/>
                        <a:latin typeface="Microsoft Sans Serif" pitchFamily="34" charset="0"/>
                        <a:ea typeface="MS PGothic" pitchFamily="34" charset="-128"/>
                        <a:cs typeface="Microsoft Sans Serif" pitchFamily="34" charset="0"/>
                        <a:sym typeface="Arial" pitchFamily="34"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rgbClr val="C00000"/>
                          </a:solidFill>
                          <a:effectLst/>
                          <a:latin typeface="Microsoft Sans Serif" pitchFamily="34" charset="0"/>
                          <a:ea typeface="MS PGothic" pitchFamily="34" charset="-128"/>
                          <a:cs typeface="Microsoft Sans Serif" pitchFamily="34" charset="0"/>
                          <a:sym typeface="Wingdings" pitchFamily="2" charset="2"/>
                        </a:rPr>
                        <a:t>✗</a:t>
                      </a:r>
                      <a:endParaRPr kumimoji="0" lang="de-DE" sz="2400" b="0" i="0" u="none" strike="noStrike" cap="none" normalizeH="0" baseline="0" smtClean="0">
                        <a:ln>
                          <a:noFill/>
                        </a:ln>
                        <a:solidFill>
                          <a:srgbClr val="6D6E71"/>
                        </a:solidFill>
                        <a:effectLst/>
                        <a:latin typeface="Microsoft Sans Serif" pitchFamily="34" charset="0"/>
                        <a:ea typeface="MS PGothic" pitchFamily="34" charset="-128"/>
                        <a:cs typeface="Microsoft Sans Serif" pitchFamily="34" charset="0"/>
                        <a:sym typeface="Calibri"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7A19B">
                        <a:alpha val="50195"/>
                      </a:srgb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C00000"/>
                        </a:solidFill>
                        <a:effectLst/>
                        <a:latin typeface="Microsoft Sans Serif" pitchFamily="34" charset="0"/>
                        <a:ea typeface="MS PGothic" pitchFamily="34" charset="-128"/>
                        <a:cs typeface="Microsoft Sans Serif" pitchFamily="34" charset="0"/>
                        <a:sym typeface="Arial" pitchFamily="34"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rgbClr val="C00000"/>
                          </a:solidFill>
                          <a:effectLst/>
                          <a:latin typeface="Microsoft Sans Serif" pitchFamily="34" charset="0"/>
                          <a:ea typeface="MS PGothic" pitchFamily="34" charset="-128"/>
                          <a:cs typeface="Microsoft Sans Serif" pitchFamily="34" charset="0"/>
                          <a:sym typeface="Wingdings" pitchFamily="2" charset="2"/>
                        </a:rPr>
                        <a:t>✗</a:t>
                      </a:r>
                      <a:endParaRPr kumimoji="0" lang="de-DE" sz="1000" b="0" i="0" u="none" strike="noStrike" cap="none" normalizeH="0" baseline="0" smtClean="0">
                        <a:ln>
                          <a:noFill/>
                        </a:ln>
                        <a:solidFill>
                          <a:srgbClr val="000000"/>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7A19B">
                        <a:alpha val="50195"/>
                      </a:srgb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C00000"/>
                        </a:solidFill>
                        <a:effectLst/>
                        <a:latin typeface="Microsoft Sans Serif" pitchFamily="34" charset="0"/>
                        <a:ea typeface="MS PGothic" pitchFamily="34" charset="-128"/>
                        <a:cs typeface="Microsoft Sans Serif" pitchFamily="34" charset="0"/>
                        <a:sym typeface="Arial" pitchFamily="34"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rgbClr val="C00000"/>
                          </a:solidFill>
                          <a:effectLst/>
                          <a:latin typeface="Microsoft Sans Serif" pitchFamily="34" charset="0"/>
                          <a:ea typeface="MS PGothic" pitchFamily="34" charset="-128"/>
                          <a:cs typeface="Microsoft Sans Serif" pitchFamily="34" charset="0"/>
                          <a:sym typeface="Wingdings" pitchFamily="2" charset="2"/>
                        </a:rPr>
                        <a:t>✗</a:t>
                      </a:r>
                      <a:endParaRPr kumimoji="0" lang="de-DE" sz="1000" b="0" i="0" u="none" strike="noStrike" cap="none" normalizeH="0" baseline="0" smtClean="0">
                        <a:ln>
                          <a:noFill/>
                        </a:ln>
                        <a:solidFill>
                          <a:srgbClr val="000000"/>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7A19B">
                        <a:alpha val="50195"/>
                      </a:srgb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C00000"/>
                        </a:solidFill>
                        <a:effectLst/>
                        <a:latin typeface="Microsoft Sans Serif" pitchFamily="34" charset="0"/>
                        <a:ea typeface="MS PGothic" pitchFamily="34" charset="-128"/>
                        <a:cs typeface="Microsoft Sans Serif" pitchFamily="34" charset="0"/>
                        <a:sym typeface="Arial" pitchFamily="34"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rgbClr val="C00000"/>
                          </a:solidFill>
                          <a:effectLst/>
                          <a:latin typeface="Microsoft Sans Serif" pitchFamily="34" charset="0"/>
                          <a:ea typeface="MS PGothic" pitchFamily="34" charset="-128"/>
                          <a:cs typeface="Microsoft Sans Serif" pitchFamily="34" charset="0"/>
                          <a:sym typeface="Wingdings" pitchFamily="2" charset="2"/>
                        </a:rPr>
                        <a:t>✗</a:t>
                      </a:r>
                      <a:endParaRPr kumimoji="0" lang="de-DE" sz="1000" b="0" i="0" u="none" strike="noStrike" cap="none" normalizeH="0" baseline="0" smtClean="0">
                        <a:ln>
                          <a:noFill/>
                        </a:ln>
                        <a:solidFill>
                          <a:srgbClr val="000000"/>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7A19B">
                        <a:alpha val="50195"/>
                      </a:srgb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C00000"/>
                        </a:solidFill>
                        <a:effectLst/>
                        <a:latin typeface="Microsoft Sans Serif" pitchFamily="34" charset="0"/>
                        <a:ea typeface="MS PGothic" pitchFamily="34" charset="-128"/>
                        <a:cs typeface="Microsoft Sans Serif" pitchFamily="34" charset="0"/>
                        <a:sym typeface="Arial" pitchFamily="34"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rgbClr val="C00000"/>
                          </a:solidFill>
                          <a:effectLst/>
                          <a:latin typeface="Microsoft Sans Serif" pitchFamily="34" charset="0"/>
                          <a:ea typeface="MS PGothic" pitchFamily="34" charset="-128"/>
                          <a:cs typeface="Microsoft Sans Serif" pitchFamily="34" charset="0"/>
                          <a:sym typeface="Wingdings" pitchFamily="2" charset="2"/>
                        </a:rPr>
                        <a:t>✗</a:t>
                      </a:r>
                      <a:endParaRPr kumimoji="0" lang="de-DE" sz="1000" b="0" i="0" u="none" strike="noStrike" cap="none" normalizeH="0" baseline="0" smtClean="0">
                        <a:ln>
                          <a:noFill/>
                        </a:ln>
                        <a:solidFill>
                          <a:srgbClr val="000000"/>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7A19B">
                        <a:alpha val="50195"/>
                      </a:srgbClr>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C00000"/>
                        </a:solidFill>
                        <a:effectLst/>
                        <a:latin typeface="Microsoft Sans Serif" pitchFamily="34" charset="0"/>
                        <a:ea typeface="MS PGothic" pitchFamily="34" charset="-128"/>
                        <a:cs typeface="Microsoft Sans Serif" pitchFamily="34" charset="0"/>
                        <a:sym typeface="Arial" pitchFamily="34" charset="0"/>
                      </a:endParaRPr>
                    </a:p>
                    <a:p>
                      <a:pPr marL="0" marR="0" lvl="0" indent="0" algn="ctr" defTabSz="914400" rtl="0" eaLnBrk="1" fontAlgn="base" latinLnBrk="0" hangingPunct="0">
                        <a:lnSpc>
                          <a:spcPct val="100000"/>
                        </a:lnSpc>
                        <a:spcBef>
                          <a:spcPct val="0"/>
                        </a:spcBef>
                        <a:spcAft>
                          <a:spcPct val="0"/>
                        </a:spcAft>
                        <a:buClrTx/>
                        <a:buSzTx/>
                        <a:buFontTx/>
                        <a:buNone/>
                        <a:tabLst/>
                      </a:pPr>
                      <a:r>
                        <a:rPr kumimoji="0" lang="de-DE" sz="1800" b="0" i="0" u="none" strike="noStrike" cap="none" normalizeH="0" baseline="0" smtClean="0">
                          <a:ln>
                            <a:noFill/>
                          </a:ln>
                          <a:solidFill>
                            <a:srgbClr val="C00000"/>
                          </a:solidFill>
                          <a:effectLst/>
                          <a:latin typeface="Microsoft Sans Serif" pitchFamily="34" charset="0"/>
                          <a:ea typeface="MS PGothic" pitchFamily="34" charset="-128"/>
                          <a:cs typeface="Microsoft Sans Serif" pitchFamily="34" charset="0"/>
                          <a:sym typeface="Wingdings" pitchFamily="2" charset="2"/>
                        </a:rPr>
                        <a:t>✗</a:t>
                      </a:r>
                      <a:endParaRPr kumimoji="0" lang="de-DE" sz="1000" b="0" i="0" u="none" strike="noStrike" cap="none" normalizeH="0" baseline="0" smtClean="0">
                        <a:ln>
                          <a:noFill/>
                        </a:ln>
                        <a:solidFill>
                          <a:srgbClr val="000000"/>
                        </a:solidFill>
                        <a:effectLst/>
                        <a:latin typeface="Microsoft Sans Serif" pitchFamily="34" charset="0"/>
                        <a:ea typeface="MS PGothic" pitchFamily="34" charset="-128"/>
                        <a:cs typeface="Microsoft Sans Serif" pitchFamily="34" charset="0"/>
                        <a:sym typeface="Helvetica" pitchFamily="34" charset="0"/>
                      </a:endParaRPr>
                    </a:p>
                  </a:txBody>
                  <a:tcPr marL="45719" marR="45719" marT="45719" marB="4571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7A19B">
                        <a:alpha val="50195"/>
                      </a:srgbClr>
                    </a:solidFill>
                  </a:tcPr>
                </a:tc>
              </a:tr>
            </a:tbl>
          </a:graphicData>
        </a:graphic>
      </p:graphicFrame>
      <p:sp>
        <p:nvSpPr>
          <p:cNvPr id="134188" name="Rectangle 95"/>
          <p:cNvSpPr>
            <a:spLocks noGrp="1"/>
          </p:cNvSpPr>
          <p:nvPr>
            <p:ph type="title"/>
          </p:nvPr>
        </p:nvSpPr>
        <p:spPr>
          <a:xfrm>
            <a:off x="0" y="115888"/>
            <a:ext cx="9144000" cy="792162"/>
          </a:xfrm>
        </p:spPr>
        <p:txBody>
          <a:bodyPr lIns="0" tIns="0" rIns="0" bIns="0"/>
          <a:lstStyle/>
          <a:p>
            <a:pPr algn="ctr" eaLnBrk="1"/>
            <a:r>
              <a:rPr lang="de-DE" sz="2800" b="1" smtClean="0">
                <a:solidFill>
                  <a:srgbClr val="098ED1"/>
                </a:solidFill>
                <a:latin typeface="Microsoft Sans Serif" pitchFamily="34" charset="0"/>
                <a:ea typeface="ヒラギノ角ゴ Pro W3"/>
                <a:cs typeface="Microsoft Sans Serif" pitchFamily="34" charset="0"/>
                <a:sym typeface="Calibri" pitchFamily="34" charset="0"/>
              </a:rPr>
              <a:t>Extrapolation: Clinical data availability </a:t>
            </a:r>
            <a:endParaRPr lang="de-DE" sz="2800" b="1" smtClean="0">
              <a:solidFill>
                <a:srgbClr val="098ED1"/>
              </a:solidFill>
              <a:latin typeface="Microsoft Sans Serif" pitchFamily="34" charset="0"/>
              <a:ea typeface="ヒラギノ角ゴ Pro W3"/>
              <a:cs typeface="Microsoft Sans Serif" pitchFamily="34" charset="0"/>
            </a:endParaRPr>
          </a:p>
        </p:txBody>
      </p:sp>
      <p:sp>
        <p:nvSpPr>
          <p:cNvPr id="134189" name="Line 9"/>
          <p:cNvSpPr>
            <a:spLocks noChangeShapeType="1"/>
          </p:cNvSpPr>
          <p:nvPr/>
        </p:nvSpPr>
        <p:spPr bwMode="auto">
          <a:xfrm>
            <a:off x="0" y="908050"/>
            <a:ext cx="9144000" cy="7938"/>
          </a:xfrm>
          <a:prstGeom prst="line">
            <a:avLst/>
          </a:prstGeom>
          <a:noFill/>
          <a:ln w="57150">
            <a:solidFill>
              <a:srgbClr val="A6A6A6"/>
            </a:solidFill>
            <a:round/>
            <a:headEnd/>
            <a:tailEnd/>
          </a:ln>
        </p:spPr>
        <p:txBody>
          <a:bodyPr lIns="0" tIns="0" rIns="0" bIns="0"/>
          <a:lstStyle/>
          <a:p>
            <a:endParaRPr lang="ru-RU"/>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5076825" y="1609725"/>
            <a:ext cx="3744913" cy="450850"/>
          </a:xfrm>
        </p:spPr>
        <p:txBody>
          <a:bodyPr/>
          <a:lstStyle/>
          <a:p>
            <a:pPr algn="ctr"/>
            <a:r>
              <a:rPr lang="ru-RU" sz="1800" b="1" u="sng" smtClean="0"/>
              <a:t>Клинический случай: замена Клексана на генерик</a:t>
            </a:r>
            <a:r>
              <a:rPr lang="ru-RU" sz="1800" u="sng" smtClean="0"/>
              <a:t> </a:t>
            </a:r>
          </a:p>
        </p:txBody>
      </p:sp>
      <p:pic>
        <p:nvPicPr>
          <p:cNvPr id="135171" name="Picture 3"/>
          <p:cNvPicPr>
            <a:picLocks noGrp="1" noChangeAspect="1" noChangeArrowheads="1"/>
          </p:cNvPicPr>
          <p:nvPr>
            <p:ph type="body" idx="1"/>
          </p:nvPr>
        </p:nvPicPr>
        <p:blipFill>
          <a:blip r:embed="rId3" cstate="print"/>
          <a:srcRect/>
          <a:stretch>
            <a:fillRect/>
          </a:stretch>
        </p:blipFill>
        <p:spPr>
          <a:xfrm>
            <a:off x="360363" y="1484313"/>
            <a:ext cx="4643437" cy="1711325"/>
          </a:xfrm>
        </p:spPr>
      </p:pic>
      <p:pic>
        <p:nvPicPr>
          <p:cNvPr id="135172" name="Picture 4"/>
          <p:cNvPicPr>
            <a:picLocks noChangeAspect="1" noChangeArrowheads="1"/>
          </p:cNvPicPr>
          <p:nvPr/>
        </p:nvPicPr>
        <p:blipFill>
          <a:blip r:embed="rId4" cstate="print"/>
          <a:srcRect/>
          <a:stretch>
            <a:fillRect/>
          </a:stretch>
        </p:blipFill>
        <p:spPr bwMode="auto">
          <a:xfrm>
            <a:off x="34925" y="3141663"/>
            <a:ext cx="4968875" cy="3027362"/>
          </a:xfrm>
          <a:prstGeom prst="rect">
            <a:avLst/>
          </a:prstGeom>
          <a:noFill/>
          <a:ln w="9525" algn="ctr">
            <a:noFill/>
            <a:miter lim="800000"/>
            <a:headEnd/>
            <a:tailEnd/>
          </a:ln>
        </p:spPr>
      </p:pic>
      <p:sp>
        <p:nvSpPr>
          <p:cNvPr id="135173" name="Rectangle 6"/>
          <p:cNvSpPr>
            <a:spLocks noChangeArrowheads="1"/>
          </p:cNvSpPr>
          <p:nvPr/>
        </p:nvSpPr>
        <p:spPr bwMode="auto">
          <a:xfrm>
            <a:off x="5148263" y="2381250"/>
            <a:ext cx="3744912" cy="3781425"/>
          </a:xfrm>
          <a:prstGeom prst="rect">
            <a:avLst/>
          </a:prstGeom>
          <a:noFill/>
          <a:ln w="9525" algn="ctr">
            <a:noFill/>
            <a:miter lim="800000"/>
            <a:headEnd/>
            <a:tailEnd/>
          </a:ln>
        </p:spPr>
        <p:txBody>
          <a:bodyPr anchor="ctr">
            <a:spAutoFit/>
          </a:bodyPr>
          <a:lstStyle/>
          <a:p>
            <a:pPr eaLnBrk="0" hangingPunct="0"/>
            <a:r>
              <a:rPr lang="ru-RU" sz="1600">
                <a:solidFill>
                  <a:srgbClr val="565656"/>
                </a:solidFill>
              </a:rPr>
              <a:t>Пациент принимал 4 года Клексан без осложнений . </a:t>
            </a:r>
            <a:r>
              <a:rPr lang="ru-RU" sz="1600" b="1">
                <a:solidFill>
                  <a:srgbClr val="FF0000"/>
                </a:solidFill>
              </a:rPr>
              <a:t>После перехода на биоаналог эноксапарина, у пациента было  2 угрожающих жизни кровотечений в течение 4 месяцев после начала использования. </a:t>
            </a:r>
          </a:p>
          <a:p>
            <a:pPr eaLnBrk="0" hangingPunct="0"/>
            <a:endParaRPr lang="ru-RU" sz="1600" b="1">
              <a:solidFill>
                <a:srgbClr val="FF0000"/>
              </a:solidFill>
            </a:endParaRPr>
          </a:p>
          <a:p>
            <a:pPr eaLnBrk="0" hangingPunct="0"/>
            <a:r>
              <a:rPr lang="ru-RU" sz="1400">
                <a:solidFill>
                  <a:srgbClr val="565656"/>
                </a:solidFill>
              </a:rPr>
              <a:t>Этот случай показывает, что FDA должна следовать рекомендации EMA по ужесточению процесса утверждения биоаналогов: биоэквивалентность и </a:t>
            </a:r>
            <a:r>
              <a:rPr lang="ru-RU" sz="1400" b="1">
                <a:solidFill>
                  <a:srgbClr val="565656"/>
                </a:solidFill>
              </a:rPr>
              <a:t>исследования, демонстрирующие безопасность и эффективность, сходную с оригинальным препаратом, </a:t>
            </a:r>
            <a:r>
              <a:rPr lang="ru-RU" sz="1400" b="1" u="sng">
                <a:solidFill>
                  <a:srgbClr val="565656"/>
                </a:solidFill>
              </a:rPr>
              <a:t>до утверждения</a:t>
            </a:r>
            <a:r>
              <a:rPr lang="ru-RU" sz="1400" b="1">
                <a:solidFill>
                  <a:srgbClr val="565656"/>
                </a:solidFill>
              </a:rPr>
              <a:t> биоаналога</a:t>
            </a:r>
            <a:r>
              <a:rPr lang="ru-RU" sz="1600" b="1">
                <a:solidFill>
                  <a:srgbClr val="565656"/>
                </a:solidFill>
              </a:rPr>
              <a:t>.</a:t>
            </a:r>
          </a:p>
        </p:txBody>
      </p:sp>
      <p:sp>
        <p:nvSpPr>
          <p:cNvPr id="135174" name="Line 7"/>
          <p:cNvSpPr>
            <a:spLocks noChangeShapeType="1"/>
          </p:cNvSpPr>
          <p:nvPr/>
        </p:nvSpPr>
        <p:spPr bwMode="auto">
          <a:xfrm>
            <a:off x="5003800" y="1484313"/>
            <a:ext cx="0" cy="4681537"/>
          </a:xfrm>
          <a:prstGeom prst="line">
            <a:avLst/>
          </a:prstGeom>
          <a:noFill/>
          <a:ln w="31750">
            <a:solidFill>
              <a:schemeClr val="tx1"/>
            </a:solidFill>
            <a:round/>
            <a:headEnd/>
            <a:tailEnd/>
          </a:ln>
        </p:spPr>
        <p:txBody>
          <a:bodyPr/>
          <a:lstStyle/>
          <a:p>
            <a:endParaRPr lang="ru-RU"/>
          </a:p>
        </p:txBody>
      </p:sp>
      <p:sp>
        <p:nvSpPr>
          <p:cNvPr id="135175" name="Rectangle 2"/>
          <p:cNvSpPr txBox="1">
            <a:spLocks noChangeArrowheads="1"/>
          </p:cNvSpPr>
          <p:nvPr/>
        </p:nvSpPr>
        <p:spPr bwMode="auto">
          <a:xfrm>
            <a:off x="468313" y="115888"/>
            <a:ext cx="7940675" cy="576262"/>
          </a:xfrm>
          <a:prstGeom prst="rect">
            <a:avLst/>
          </a:prstGeom>
          <a:noFill/>
          <a:ln w="9525">
            <a:noFill/>
            <a:miter lim="800000"/>
            <a:headEnd/>
            <a:tailEnd/>
          </a:ln>
        </p:spPr>
        <p:txBody>
          <a:bodyPr anchor="ctr"/>
          <a:lstStyle/>
          <a:p>
            <a:pPr eaLnBrk="0" hangingPunct="0">
              <a:lnSpc>
                <a:spcPct val="105000"/>
              </a:lnSpc>
            </a:pPr>
            <a:r>
              <a:rPr lang="ru-RU" sz="2200" b="1">
                <a:solidFill>
                  <a:srgbClr val="444492"/>
                </a:solidFill>
              </a:rPr>
              <a:t>Биологические препараты и биоаналоги</a:t>
            </a:r>
            <a:r>
              <a:rPr lang="en-US" sz="2200" b="1">
                <a:solidFill>
                  <a:srgbClr val="565656"/>
                </a:solidFill>
              </a:rPr>
              <a:t> </a:t>
            </a:r>
            <a:br>
              <a:rPr lang="en-US" sz="2200" b="1">
                <a:solidFill>
                  <a:srgbClr val="565656"/>
                </a:solidFill>
              </a:rPr>
            </a:br>
            <a:r>
              <a:rPr lang="ru-RU" sz="2200" b="1">
                <a:solidFill>
                  <a:srgbClr val="ACB317"/>
                </a:solidFill>
              </a:rPr>
              <a:t>Клинический случай</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8" hidden="1"/>
          <p:cNvGraphicFramePr>
            <a:graphicFrameLocks noChangeAspect="1"/>
          </p:cNvGraphicFramePr>
          <p:nvPr/>
        </p:nvGraphicFramePr>
        <p:xfrm>
          <a:off x="1588" y="1588"/>
          <a:ext cx="1587" cy="1587"/>
        </p:xfrm>
        <a:graphic>
          <a:graphicData uri="http://schemas.openxmlformats.org/presentationml/2006/ole">
            <p:oleObj spid="_x0000_s7170" name="think-cell Slide" r:id="rId6" imgW="360" imgH="360" progId="">
              <p:embed/>
            </p:oleObj>
          </a:graphicData>
        </a:graphic>
      </p:graphicFrame>
      <p:sp>
        <p:nvSpPr>
          <p:cNvPr id="7" name="Rounded Rectangle 6"/>
          <p:cNvSpPr/>
          <p:nvPr>
            <p:custDataLst>
              <p:tags r:id="rId2"/>
            </p:custDataLst>
          </p:nvPr>
        </p:nvSpPr>
        <p:spPr>
          <a:xfrm>
            <a:off x="106083" y="6309320"/>
            <a:ext cx="8964488" cy="43204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solidFill>
                <a:srgbClr val="FFFFFF"/>
              </a:solidFill>
            </a:endParaRPr>
          </a:p>
        </p:txBody>
      </p:sp>
      <p:sp>
        <p:nvSpPr>
          <p:cNvPr id="7174" name="Text Box 4"/>
          <p:cNvSpPr txBox="1">
            <a:spLocks noChangeArrowheads="1"/>
          </p:cNvSpPr>
          <p:nvPr>
            <p:custDataLst>
              <p:tags r:id="rId3"/>
            </p:custDataLst>
          </p:nvPr>
        </p:nvSpPr>
        <p:spPr bwMode="auto">
          <a:xfrm>
            <a:off x="107950" y="6354763"/>
            <a:ext cx="8664575" cy="396875"/>
          </a:xfrm>
          <a:prstGeom prst="rect">
            <a:avLst/>
          </a:prstGeom>
          <a:noFill/>
          <a:ln w="9525">
            <a:noFill/>
            <a:miter lim="800000"/>
            <a:headEnd/>
            <a:tailEnd/>
          </a:ln>
        </p:spPr>
        <p:txBody>
          <a:bodyPr wrap="none">
            <a:spAutoFit/>
          </a:bodyPr>
          <a:lstStyle/>
          <a:p>
            <a:r>
              <a:rPr lang="ru-RU" sz="1000">
                <a:solidFill>
                  <a:srgbClr val="565656"/>
                </a:solidFill>
              </a:rPr>
              <a:t>М.В.Белов, А.С.Петроченко, Е.М.Позднякова, В.В.Якусевич</a:t>
            </a:r>
            <a:r>
              <a:rPr lang="en-US" sz="1000">
                <a:solidFill>
                  <a:srgbClr val="565656"/>
                </a:solidFill>
              </a:rPr>
              <a:t>. Эффективность различных режимов профилактике</a:t>
            </a:r>
          </a:p>
          <a:p>
            <a:r>
              <a:rPr lang="en-US" sz="1000">
                <a:solidFill>
                  <a:srgbClr val="565656"/>
                </a:solidFill>
              </a:rPr>
              <a:t>тромбоэмболических осложнений в клинической практике (ретроспективное исследование). К</a:t>
            </a:r>
            <a:r>
              <a:rPr lang="ru-RU" sz="1000">
                <a:solidFill>
                  <a:srgbClr val="565656"/>
                </a:solidFill>
              </a:rPr>
              <a:t>линическая</a:t>
            </a:r>
            <a:r>
              <a:rPr lang="en-US" sz="1000">
                <a:solidFill>
                  <a:srgbClr val="565656"/>
                </a:solidFill>
              </a:rPr>
              <a:t> Ф</a:t>
            </a:r>
            <a:r>
              <a:rPr lang="ru-RU" sz="1000">
                <a:solidFill>
                  <a:srgbClr val="565656"/>
                </a:solidFill>
              </a:rPr>
              <a:t>армакологияи терапия</a:t>
            </a:r>
            <a:r>
              <a:rPr lang="en-US" sz="1000">
                <a:solidFill>
                  <a:srgbClr val="565656"/>
                </a:solidFill>
              </a:rPr>
              <a:t>, 2012, 21 (4)</a:t>
            </a:r>
            <a:endParaRPr lang="ru-RU" sz="1000">
              <a:solidFill>
                <a:srgbClr val="565656"/>
              </a:solidFill>
            </a:endParaRPr>
          </a:p>
        </p:txBody>
      </p:sp>
      <p:sp>
        <p:nvSpPr>
          <p:cNvPr id="7175" name="Rectangle 2"/>
          <p:cNvSpPr>
            <a:spLocks noChangeArrowheads="1"/>
          </p:cNvSpPr>
          <p:nvPr/>
        </p:nvSpPr>
        <p:spPr bwMode="auto">
          <a:xfrm>
            <a:off x="323850" y="115888"/>
            <a:ext cx="8135938" cy="863600"/>
          </a:xfrm>
          <a:prstGeom prst="rect">
            <a:avLst/>
          </a:prstGeom>
          <a:noFill/>
          <a:ln w="25400">
            <a:noFill/>
            <a:miter lim="800000"/>
            <a:headEnd/>
            <a:tailEnd/>
          </a:ln>
        </p:spPr>
        <p:txBody>
          <a:bodyPr/>
          <a:lstStyle/>
          <a:p>
            <a:pPr eaLnBrk="0" hangingPunct="0">
              <a:lnSpc>
                <a:spcPct val="105000"/>
              </a:lnSpc>
            </a:pPr>
            <a:r>
              <a:rPr lang="ru-RU" sz="2200" b="1">
                <a:solidFill>
                  <a:srgbClr val="444492"/>
                </a:solidFill>
              </a:rPr>
              <a:t>Биологические препараты и биоаналоги</a:t>
            </a:r>
            <a:r>
              <a:rPr lang="en-US" sz="2200" b="1">
                <a:solidFill>
                  <a:srgbClr val="565656"/>
                </a:solidFill>
              </a:rPr>
              <a:t> </a:t>
            </a:r>
            <a:br>
              <a:rPr lang="en-US" sz="2200" b="1">
                <a:solidFill>
                  <a:srgbClr val="565656"/>
                </a:solidFill>
              </a:rPr>
            </a:br>
            <a:r>
              <a:rPr lang="ru-RU" sz="2200" b="1">
                <a:solidFill>
                  <a:srgbClr val="ACB317"/>
                </a:solidFill>
              </a:rPr>
              <a:t>Результаты клинической предоперационной практики</a:t>
            </a:r>
            <a:r>
              <a:rPr lang="en-US" sz="2200" b="1">
                <a:solidFill>
                  <a:srgbClr val="565656"/>
                </a:solidFill>
              </a:rPr>
              <a:t>	</a:t>
            </a:r>
            <a:r>
              <a:rPr lang="en-US" sz="2200" b="1">
                <a:solidFill>
                  <a:srgbClr val="CC0000"/>
                </a:solidFill>
              </a:rPr>
              <a:t>					</a:t>
            </a:r>
          </a:p>
        </p:txBody>
      </p:sp>
      <p:sp>
        <p:nvSpPr>
          <p:cNvPr id="7176" name="Text Box 10"/>
          <p:cNvSpPr txBox="1">
            <a:spLocks noChangeArrowheads="1"/>
          </p:cNvSpPr>
          <p:nvPr/>
        </p:nvSpPr>
        <p:spPr bwMode="auto">
          <a:xfrm>
            <a:off x="4789488" y="1484313"/>
            <a:ext cx="4175125" cy="3921125"/>
          </a:xfrm>
          <a:prstGeom prst="rect">
            <a:avLst/>
          </a:prstGeom>
          <a:noFill/>
          <a:ln w="9525">
            <a:noFill/>
            <a:miter lim="800000"/>
            <a:headEnd/>
            <a:tailEnd/>
          </a:ln>
        </p:spPr>
        <p:txBody>
          <a:bodyPr>
            <a:spAutoFit/>
          </a:bodyPr>
          <a:lstStyle/>
          <a:p>
            <a:r>
              <a:rPr lang="ru-RU" sz="1400" b="1">
                <a:solidFill>
                  <a:srgbClr val="000066"/>
                </a:solidFill>
              </a:rPr>
              <a:t>Цель. </a:t>
            </a:r>
            <a:r>
              <a:rPr lang="ru-RU" sz="1400">
                <a:solidFill>
                  <a:srgbClr val="000066"/>
                </a:solidFill>
              </a:rPr>
              <a:t>Оценка эффективности профилактики тромбоэмболических осложнений в предоперационном периоде с помощью НФГ  и биоаналога эноксапарина.</a:t>
            </a:r>
          </a:p>
          <a:p>
            <a:endParaRPr lang="ru-RU" sz="1400" b="1">
              <a:solidFill>
                <a:srgbClr val="000066"/>
              </a:solidFill>
            </a:endParaRPr>
          </a:p>
          <a:p>
            <a:r>
              <a:rPr lang="ru-RU" sz="1400" b="1">
                <a:solidFill>
                  <a:srgbClr val="000066"/>
                </a:solidFill>
              </a:rPr>
              <a:t>Результаты. </a:t>
            </a:r>
            <a:r>
              <a:rPr lang="ru-RU" sz="1400">
                <a:solidFill>
                  <a:srgbClr val="000066"/>
                </a:solidFill>
              </a:rPr>
              <a:t>Частота тромбоза вен нижних конечностей достоверно не отличалась у пациентов, получавших НФГ и биоаналог эноксапарина.</a:t>
            </a:r>
          </a:p>
          <a:p>
            <a:endParaRPr lang="ru-RU" sz="1400">
              <a:solidFill>
                <a:srgbClr val="000066"/>
              </a:solidFill>
            </a:endParaRPr>
          </a:p>
          <a:p>
            <a:r>
              <a:rPr lang="ru-RU" sz="1400" b="1">
                <a:solidFill>
                  <a:srgbClr val="000066"/>
                </a:solidFill>
              </a:rPr>
              <a:t>Заключение. </a:t>
            </a:r>
            <a:r>
              <a:rPr lang="ru-RU" sz="1400">
                <a:solidFill>
                  <a:srgbClr val="000066"/>
                </a:solidFill>
              </a:rPr>
              <a:t>Отсутствие выраженных преимуществ биоаналога эноксапарина перед НФГ  может быть связано с неоднородностью первичного сырья, используемого для изготовления оригинального и эноксапарина и биоаналога.</a:t>
            </a:r>
          </a:p>
          <a:p>
            <a:r>
              <a:rPr lang="ru-RU" sz="1400">
                <a:solidFill>
                  <a:srgbClr val="000066"/>
                </a:solidFill>
              </a:rPr>
              <a:t>Биоаналог эноксапарина по эффективности в профилактике ВТЭО не отличался от НФГ</a:t>
            </a:r>
          </a:p>
        </p:txBody>
      </p:sp>
      <p:pic>
        <p:nvPicPr>
          <p:cNvPr id="7177" name="Picture 12"/>
          <p:cNvPicPr>
            <a:picLocks noChangeAspect="1" noChangeArrowheads="1"/>
          </p:cNvPicPr>
          <p:nvPr/>
        </p:nvPicPr>
        <p:blipFill>
          <a:blip r:embed="rId7" cstate="print"/>
          <a:srcRect/>
          <a:stretch>
            <a:fillRect/>
          </a:stretch>
        </p:blipFill>
        <p:spPr bwMode="auto">
          <a:xfrm>
            <a:off x="71438" y="2474913"/>
            <a:ext cx="4500562" cy="3114675"/>
          </a:xfrm>
          <a:prstGeom prst="rect">
            <a:avLst/>
          </a:prstGeom>
          <a:noFill/>
          <a:ln w="9525">
            <a:noFill/>
            <a:miter lim="800000"/>
            <a:headEnd/>
            <a:tailEnd/>
          </a:ln>
        </p:spPr>
      </p:pic>
      <p:sp>
        <p:nvSpPr>
          <p:cNvPr id="7178" name="Text Box 13"/>
          <p:cNvSpPr txBox="1">
            <a:spLocks noChangeArrowheads="1"/>
          </p:cNvSpPr>
          <p:nvPr/>
        </p:nvSpPr>
        <p:spPr bwMode="auto">
          <a:xfrm>
            <a:off x="177800" y="1831975"/>
            <a:ext cx="4465638" cy="517525"/>
          </a:xfrm>
          <a:prstGeom prst="rect">
            <a:avLst/>
          </a:prstGeom>
          <a:noFill/>
          <a:ln w="9525">
            <a:noFill/>
            <a:miter lim="800000"/>
            <a:headEnd/>
            <a:tailEnd/>
          </a:ln>
        </p:spPr>
        <p:txBody>
          <a:bodyPr>
            <a:spAutoFit/>
          </a:bodyPr>
          <a:lstStyle/>
          <a:p>
            <a:pPr algn="ctr"/>
            <a:r>
              <a:rPr lang="ru-RU" sz="1400" b="1">
                <a:solidFill>
                  <a:srgbClr val="000066"/>
                </a:solidFill>
              </a:rPr>
              <a:t>Частота (%) тромбоза вен нижних конечностей </a:t>
            </a:r>
          </a:p>
          <a:p>
            <a:pPr algn="ctr"/>
            <a:r>
              <a:rPr lang="ru-RU" sz="1400" b="1">
                <a:solidFill>
                  <a:srgbClr val="000066"/>
                </a:solidFill>
              </a:rPr>
              <a:t>перед операцией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381000"/>
            <a:ext cx="8153400" cy="1143000"/>
          </a:xfrm>
        </p:spPr>
        <p:txBody>
          <a:bodyPr rtlCol="0">
            <a:normAutofit fontScale="90000"/>
          </a:bodyPr>
          <a:lstStyle/>
          <a:p>
            <a:pPr eaLnBrk="1" fontAlgn="auto" hangingPunct="1">
              <a:spcAft>
                <a:spcPts val="0"/>
              </a:spcAft>
              <a:defRPr/>
            </a:pPr>
            <a:r>
              <a:rPr lang="ru-RU" b="1" dirty="0" smtClean="0"/>
              <a:t>Прогнозирование иммуногенности</a:t>
            </a:r>
            <a:endParaRPr lang="nl-NL" b="1" dirty="0"/>
          </a:p>
        </p:txBody>
      </p:sp>
      <p:sp>
        <p:nvSpPr>
          <p:cNvPr id="136195" name="Rectangle 3"/>
          <p:cNvSpPr>
            <a:spLocks noGrp="1" noChangeArrowheads="1"/>
          </p:cNvSpPr>
          <p:nvPr>
            <p:ph idx="1"/>
          </p:nvPr>
        </p:nvSpPr>
        <p:spPr>
          <a:xfrm>
            <a:off x="457200" y="1600200"/>
            <a:ext cx="8507413" cy="4525963"/>
          </a:xfrm>
        </p:spPr>
        <p:txBody>
          <a:bodyPr/>
          <a:lstStyle/>
          <a:p>
            <a:pPr eaLnBrk="1" hangingPunct="1">
              <a:lnSpc>
                <a:spcPct val="90000"/>
              </a:lnSpc>
              <a:buClr>
                <a:schemeClr val="tx1"/>
              </a:buClr>
              <a:buFont typeface="Wingdings" pitchFamily="2" charset="2"/>
              <a:buChar char="§"/>
            </a:pPr>
            <a:r>
              <a:rPr lang="ru-RU" sz="3000" smtClean="0">
                <a:latin typeface="Arial" pitchFamily="34" charset="0"/>
              </a:rPr>
              <a:t>Установление физико-химических свойств</a:t>
            </a:r>
            <a:endParaRPr lang="nl-NL" sz="3000" smtClean="0">
              <a:latin typeface="Arial" pitchFamily="34" charset="0"/>
            </a:endParaRPr>
          </a:p>
          <a:p>
            <a:pPr eaLnBrk="1" hangingPunct="1">
              <a:lnSpc>
                <a:spcPct val="90000"/>
              </a:lnSpc>
              <a:buClr>
                <a:schemeClr val="tx1"/>
              </a:buClr>
              <a:buFont typeface="Wingdings" pitchFamily="2" charset="2"/>
              <a:buChar char="§"/>
            </a:pPr>
            <a:r>
              <a:rPr lang="ru-RU" sz="3000" smtClean="0">
                <a:latin typeface="Arial" pitchFamily="34" charset="0"/>
              </a:rPr>
              <a:t>Анализ эпитопов </a:t>
            </a:r>
            <a:r>
              <a:rPr lang="nl-NL" sz="3000" smtClean="0">
                <a:latin typeface="Arial" pitchFamily="34" charset="0"/>
              </a:rPr>
              <a:t>(in silico/in vitro)</a:t>
            </a:r>
          </a:p>
          <a:p>
            <a:pPr eaLnBrk="1" hangingPunct="1">
              <a:lnSpc>
                <a:spcPct val="90000"/>
              </a:lnSpc>
              <a:buClr>
                <a:schemeClr val="tx1"/>
              </a:buClr>
              <a:buFont typeface="Wingdings" pitchFamily="2" charset="2"/>
              <a:buChar char="§"/>
            </a:pPr>
            <a:r>
              <a:rPr lang="ru-RU" sz="3000" smtClean="0">
                <a:latin typeface="Arial" pitchFamily="34" charset="0"/>
              </a:rPr>
              <a:t>Реакции с сывороткой пациента</a:t>
            </a:r>
            <a:endParaRPr lang="nl-NL" sz="3000" smtClean="0">
              <a:latin typeface="Arial" pitchFamily="34" charset="0"/>
            </a:endParaRPr>
          </a:p>
          <a:p>
            <a:pPr eaLnBrk="1" hangingPunct="1">
              <a:lnSpc>
                <a:spcPct val="90000"/>
              </a:lnSpc>
              <a:buClr>
                <a:schemeClr val="tx1"/>
              </a:buClr>
              <a:buFont typeface="Wingdings" pitchFamily="2" charset="2"/>
              <a:buChar char="§"/>
            </a:pPr>
            <a:r>
              <a:rPr lang="ru-RU" sz="3000" smtClean="0">
                <a:latin typeface="Arial" pitchFamily="34" charset="0"/>
              </a:rPr>
              <a:t>Эксперименты на животных</a:t>
            </a:r>
            <a:endParaRPr lang="nl-NL" sz="3000" smtClean="0">
              <a:latin typeface="Arial" pitchFamily="34" charset="0"/>
            </a:endParaRPr>
          </a:p>
          <a:p>
            <a:pPr lvl="1" eaLnBrk="1" hangingPunct="1">
              <a:lnSpc>
                <a:spcPct val="90000"/>
              </a:lnSpc>
              <a:buSzPct val="60000"/>
              <a:buFontTx/>
              <a:buChar char="•"/>
            </a:pPr>
            <a:r>
              <a:rPr lang="ru-RU" sz="3000" smtClean="0">
                <a:latin typeface="Arial" pitchFamily="34" charset="0"/>
              </a:rPr>
              <a:t>Традиционно используемые животные </a:t>
            </a:r>
            <a:r>
              <a:rPr lang="nl-NL" sz="3000" smtClean="0">
                <a:latin typeface="Arial" pitchFamily="34" charset="0"/>
              </a:rPr>
              <a:t> (</a:t>
            </a:r>
            <a:r>
              <a:rPr lang="ru-RU" sz="3000" smtClean="0">
                <a:latin typeface="Arial" pitchFamily="34" charset="0"/>
              </a:rPr>
              <a:t>относительная иммуногенность</a:t>
            </a:r>
            <a:r>
              <a:rPr lang="nl-NL" sz="3000" smtClean="0">
                <a:latin typeface="Arial" pitchFamily="34" charset="0"/>
              </a:rPr>
              <a:t>?)</a:t>
            </a:r>
          </a:p>
          <a:p>
            <a:pPr lvl="1" eaLnBrk="1" hangingPunct="1">
              <a:lnSpc>
                <a:spcPct val="90000"/>
              </a:lnSpc>
              <a:buSzPct val="60000"/>
              <a:buFontTx/>
              <a:buChar char="•"/>
            </a:pPr>
            <a:r>
              <a:rPr lang="ru-RU" sz="3000" smtClean="0">
                <a:latin typeface="Arial" pitchFamily="34" charset="0"/>
              </a:rPr>
              <a:t>Низшие приматы</a:t>
            </a:r>
            <a:endParaRPr lang="nl-NL" sz="3000" smtClean="0">
              <a:latin typeface="Arial" pitchFamily="34" charset="0"/>
            </a:endParaRPr>
          </a:p>
          <a:p>
            <a:pPr lvl="1" eaLnBrk="1" hangingPunct="1">
              <a:lnSpc>
                <a:spcPct val="90000"/>
              </a:lnSpc>
              <a:buSzPct val="60000"/>
              <a:buFontTx/>
              <a:buChar char="•"/>
            </a:pPr>
            <a:r>
              <a:rPr lang="ru-RU" sz="3000" smtClean="0">
                <a:latin typeface="Arial" pitchFamily="34" charset="0"/>
              </a:rPr>
              <a:t>Иммунотолерантные трансгенные мыши</a:t>
            </a:r>
            <a:endParaRPr lang="nl-NL" sz="3000" smtClean="0">
              <a:latin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68313" y="404813"/>
            <a:ext cx="8229600" cy="1143000"/>
          </a:xfrm>
        </p:spPr>
        <p:txBody>
          <a:bodyPr/>
          <a:lstStyle/>
          <a:p>
            <a:pPr eaLnBrk="1" hangingPunct="1"/>
            <a:r>
              <a:rPr lang="ru-RU" sz="4500" smtClean="0"/>
              <a:t>Проблемы иммуногенности биоаналогов</a:t>
            </a:r>
            <a:endParaRPr lang="nl-NL" sz="4500" smtClean="0"/>
          </a:p>
        </p:txBody>
      </p:sp>
      <p:sp>
        <p:nvSpPr>
          <p:cNvPr id="137219" name="Rectangle 3"/>
          <p:cNvSpPr>
            <a:spLocks noGrp="1" noChangeArrowheads="1"/>
          </p:cNvSpPr>
          <p:nvPr>
            <p:ph type="body" idx="1"/>
          </p:nvPr>
        </p:nvSpPr>
        <p:spPr/>
        <p:txBody>
          <a:bodyPr/>
          <a:lstStyle/>
          <a:p>
            <a:pPr eaLnBrk="1" hangingPunct="1"/>
            <a:r>
              <a:rPr lang="ru-RU" smtClean="0"/>
              <a:t>Имеющиеся методы анализа не позволяют в полной мере предсказывать биологические свойства</a:t>
            </a:r>
            <a:endParaRPr lang="nl-NL" smtClean="0"/>
          </a:p>
          <a:p>
            <a:pPr eaLnBrk="1" hangingPunct="1"/>
            <a:r>
              <a:rPr lang="ru-RU" smtClean="0"/>
              <a:t>Иммунная система способна замечать изменения в препарате, не обнаруживаемые аналитическими методами</a:t>
            </a:r>
            <a:endParaRPr lang="nl-NL" smtClean="0"/>
          </a:p>
          <a:p>
            <a:pPr eaLnBrk="1" hangingPunct="1"/>
            <a:r>
              <a:rPr lang="ru-RU" smtClean="0"/>
              <a:t>Иммуногенность биологических препаратов может иметь серьезные клинические последствия</a:t>
            </a:r>
            <a:endParaRPr lang="nl-NL" smtClean="0"/>
          </a:p>
        </p:txBody>
      </p:sp>
      <p:sp>
        <p:nvSpPr>
          <p:cNvPr id="137220" name="Tijdelijke aanduiding voor dianumm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95381A-71E1-4E9E-94FC-912AC0E5729B}" type="slidenum">
              <a:rPr lang="en-US" smtClean="0">
                <a:solidFill>
                  <a:srgbClr val="045C75"/>
                </a:solidFill>
              </a:rPr>
              <a:pPr fontAlgn="base">
                <a:spcBef>
                  <a:spcPct val="0"/>
                </a:spcBef>
                <a:spcAft>
                  <a:spcPct val="0"/>
                </a:spcAft>
              </a:pPr>
              <a:t>45</a:t>
            </a:fld>
            <a:endParaRPr lang="en-US" smtClean="0">
              <a:solidFill>
                <a:srgbClr val="045C75"/>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eaLnBrk="1" fontAlgn="auto" hangingPunct="1">
              <a:spcAft>
                <a:spcPts val="0"/>
              </a:spcAft>
              <a:defRPr/>
            </a:pPr>
            <a:r>
              <a:rPr lang="ru-RU" dirty="0" smtClean="0"/>
              <a:t>Аспекты иммуногенности и биоаналогов</a:t>
            </a:r>
            <a:endParaRPr lang="nl-NL" dirty="0" smtClean="0"/>
          </a:p>
        </p:txBody>
      </p:sp>
      <p:sp>
        <p:nvSpPr>
          <p:cNvPr id="138243" name="Tijdelijke aanduiding voor inhoud 2"/>
          <p:cNvSpPr>
            <a:spLocks noGrp="1"/>
          </p:cNvSpPr>
          <p:nvPr>
            <p:ph idx="1"/>
          </p:nvPr>
        </p:nvSpPr>
        <p:spPr/>
        <p:txBody>
          <a:bodyPr/>
          <a:lstStyle/>
          <a:p>
            <a:pPr eaLnBrk="1" hangingPunct="1"/>
            <a:r>
              <a:rPr lang="ru-RU" smtClean="0"/>
              <a:t>Иммуногенность можно обнаружить только в ходе клинических исследований</a:t>
            </a:r>
            <a:endParaRPr lang="nl-NL" smtClean="0"/>
          </a:p>
          <a:p>
            <a:pPr eaLnBrk="1" hangingPunct="1"/>
            <a:r>
              <a:rPr lang="ru-RU" smtClean="0"/>
              <a:t>Проблемы прослеживаемости и замены на аналоги</a:t>
            </a:r>
            <a:endParaRPr lang="nl-NL" smtClean="0"/>
          </a:p>
          <a:p>
            <a:pPr eaLnBrk="1" hangingPunct="1"/>
            <a:r>
              <a:rPr lang="ru-RU" smtClean="0"/>
              <a:t>Замена не должна</a:t>
            </a:r>
            <a:r>
              <a:rPr lang="ru-RU" smtClean="0">
                <a:solidFill>
                  <a:srgbClr val="FF0000"/>
                </a:solidFill>
              </a:rPr>
              <a:t> </a:t>
            </a:r>
            <a:r>
              <a:rPr lang="ru-RU" smtClean="0"/>
              <a:t>быть фактором риска иммуногенности</a:t>
            </a:r>
            <a:endParaRPr lang="nl-NL" smtClean="0"/>
          </a:p>
          <a:p>
            <a:pPr eaLnBrk="1" hangingPunct="1"/>
            <a:r>
              <a:rPr lang="ru-RU" smtClean="0"/>
              <a:t>Иммуногенность может сделать пациента иммунным к целому классу препаратов</a:t>
            </a:r>
            <a:endParaRPr lang="nl-NL" smtClean="0"/>
          </a:p>
          <a:p>
            <a:pPr eaLnBrk="1" hangingPunct="1"/>
            <a:r>
              <a:rPr lang="ru-RU" smtClean="0"/>
              <a:t>Стандартизация</a:t>
            </a:r>
            <a:endParaRPr lang="nl-NL"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Box 6"/>
          <p:cNvSpPr txBox="1">
            <a:spLocks noChangeArrowheads="1"/>
          </p:cNvSpPr>
          <p:nvPr/>
        </p:nvSpPr>
        <p:spPr bwMode="auto">
          <a:xfrm>
            <a:off x="360363" y="6553200"/>
            <a:ext cx="8675687" cy="338138"/>
          </a:xfrm>
          <a:prstGeom prst="rect">
            <a:avLst/>
          </a:prstGeom>
          <a:noFill/>
          <a:ln w="9525">
            <a:noFill/>
            <a:miter lim="800000"/>
            <a:headEnd/>
            <a:tailEnd/>
          </a:ln>
        </p:spPr>
        <p:txBody>
          <a:bodyPr>
            <a:spAutoFit/>
          </a:bodyPr>
          <a:lstStyle/>
          <a:p>
            <a:pPr defTabSz="457200"/>
            <a:r>
              <a:rPr lang="en-CA" sz="800">
                <a:solidFill>
                  <a:srgbClr val="6D6E71"/>
                </a:solidFill>
                <a:latin typeface="Calibri" pitchFamily="34" charset="0"/>
              </a:rPr>
              <a:t>European Medicines Agency, European Public Assessment Reports</a:t>
            </a:r>
          </a:p>
          <a:p>
            <a:pPr defTabSz="457200"/>
            <a:r>
              <a:rPr lang="en-CA" sz="800">
                <a:solidFill>
                  <a:srgbClr val="6D6E71"/>
                </a:solidFill>
                <a:latin typeface="Calibri" pitchFamily="34" charset="0"/>
                <a:hlinkClick r:id="rId3"/>
              </a:rPr>
              <a:t>http://www.ema.europa.eu/ema/index.jsp?curl=pages/medicines/landing/epar_search.jsp&amp;mid=WC0b01ac058001d12</a:t>
            </a:r>
            <a:r>
              <a:rPr lang="en-CA" sz="800">
                <a:solidFill>
                  <a:srgbClr val="6D6E71"/>
                </a:solidFill>
                <a:latin typeface="Calibri" pitchFamily="34" charset="0"/>
              </a:rPr>
              <a:t>; </a:t>
            </a:r>
            <a:r>
              <a:rPr lang="en-CA" sz="800">
                <a:solidFill>
                  <a:srgbClr val="6D6E71"/>
                </a:solidFill>
                <a:latin typeface="Calibri" pitchFamily="34" charset="0"/>
                <a:hlinkClick r:id="rId4"/>
              </a:rPr>
              <a:t>http://www.gabionline.net/Biosimilars/General/Biosimilars-approved-in-Europe</a:t>
            </a:r>
            <a:endParaRPr lang="en-CA" sz="800">
              <a:solidFill>
                <a:srgbClr val="6D6E71"/>
              </a:solidFill>
              <a:latin typeface="Calibri" pitchFamily="34" charset="0"/>
            </a:endParaRPr>
          </a:p>
        </p:txBody>
      </p:sp>
      <p:sp>
        <p:nvSpPr>
          <p:cNvPr id="20482" name="Rectangle 2"/>
          <p:cNvSpPr>
            <a:spLocks noGrp="1" noChangeArrowheads="1"/>
          </p:cNvSpPr>
          <p:nvPr>
            <p:ph type="title"/>
          </p:nvPr>
        </p:nvSpPr>
        <p:spPr>
          <a:xfrm>
            <a:off x="1016000" y="76200"/>
            <a:ext cx="7366000" cy="592138"/>
          </a:xfrm>
        </p:spPr>
        <p:txBody>
          <a:bodyPr>
            <a:noAutofit/>
          </a:bodyPr>
          <a:lstStyle/>
          <a:p>
            <a:pPr eaLnBrk="1" hangingPunct="1">
              <a:defRPr/>
            </a:pPr>
            <a:r>
              <a:rPr lang="ru-RU" sz="2400" b="1" kern="0" dirty="0" smtClean="0"/>
              <a:t>Ситуация с </a:t>
            </a:r>
            <a:r>
              <a:rPr lang="ru-RU" sz="2400" b="1" kern="0" dirty="0" err="1" smtClean="0"/>
              <a:t>биоаналогами</a:t>
            </a:r>
            <a:r>
              <a:rPr lang="ru-RU" sz="2400" b="1" kern="0" dirty="0" smtClean="0"/>
              <a:t> в ЕС</a:t>
            </a:r>
            <a:r>
              <a:rPr lang="en-US" sz="2400" b="1" kern="0" dirty="0" smtClean="0"/>
              <a:t>: </a:t>
            </a:r>
            <a:br>
              <a:rPr lang="en-US" sz="2400" b="1" kern="0" dirty="0" smtClean="0"/>
            </a:br>
            <a:r>
              <a:rPr lang="en-US" sz="2400" b="1" kern="0" dirty="0" smtClean="0"/>
              <a:t>16 </a:t>
            </a:r>
            <a:r>
              <a:rPr lang="ru-RU" sz="2400" b="1" kern="0" dirty="0" smtClean="0"/>
              <a:t>одобрены</a:t>
            </a:r>
            <a:r>
              <a:rPr lang="en-US" sz="2400" b="1" kern="0" dirty="0" smtClean="0"/>
              <a:t>; 2 </a:t>
            </a:r>
            <a:r>
              <a:rPr lang="ru-RU" sz="2400" b="1" kern="0" dirty="0" smtClean="0"/>
              <a:t>аннулированы</a:t>
            </a:r>
            <a:r>
              <a:rPr lang="en-US" sz="2400" b="1" kern="0" dirty="0" smtClean="0"/>
              <a:t>; 6 </a:t>
            </a:r>
            <a:r>
              <a:rPr lang="ru-RU" sz="2400" b="1" kern="0" dirty="0" smtClean="0"/>
              <a:t>отозваны</a:t>
            </a:r>
            <a:endParaRPr lang="en-US" sz="2400" b="1" kern="0" dirty="0" smtClean="0"/>
          </a:p>
        </p:txBody>
      </p:sp>
      <p:graphicFrame>
        <p:nvGraphicFramePr>
          <p:cNvPr id="303201" name="Group 97"/>
          <p:cNvGraphicFramePr>
            <a:graphicFrameLocks noGrp="1"/>
          </p:cNvGraphicFramePr>
          <p:nvPr>
            <p:ph idx="1"/>
          </p:nvPr>
        </p:nvGraphicFramePr>
        <p:xfrm>
          <a:off x="395288" y="765175"/>
          <a:ext cx="8569325" cy="5783311"/>
        </p:xfrm>
        <a:graphic>
          <a:graphicData uri="http://schemas.openxmlformats.org/drawingml/2006/table">
            <a:tbl>
              <a:tblPr/>
              <a:tblGrid>
                <a:gridCol w="1620837"/>
                <a:gridCol w="1223963"/>
                <a:gridCol w="1223962"/>
                <a:gridCol w="1079500"/>
                <a:gridCol w="3421063"/>
              </a:tblGrid>
              <a:tr h="438904">
                <a:tc>
                  <a:txBody>
                    <a:bodyPr/>
                    <a:lstStyle/>
                    <a:p>
                      <a:pPr marL="0" marR="0" lvl="0" indent="0" algn="ctr"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200" b="1" i="0" u="none" strike="noStrike" cap="none" normalizeH="0" baseline="0" smtClean="0">
                          <a:ln>
                            <a:noFill/>
                          </a:ln>
                          <a:solidFill>
                            <a:srgbClr val="FFFFFF"/>
                          </a:solidFill>
                          <a:effectLst/>
                          <a:latin typeface="Arial" pitchFamily="34" charset="0"/>
                          <a:cs typeface="Arial" pitchFamily="34" charset="0"/>
                        </a:rPr>
                        <a:t>Biosimilar Trade Name</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4C383"/>
                    </a:solidFill>
                  </a:tcPr>
                </a:tc>
                <a:tc>
                  <a:txBody>
                    <a:bodyPr/>
                    <a:lstStyle/>
                    <a:p>
                      <a:pPr marL="0" marR="0" lvl="0" indent="0" algn="ctr"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200" b="1" i="0" u="none" strike="noStrike" cap="none" normalizeH="0" baseline="0" smtClean="0">
                          <a:ln>
                            <a:noFill/>
                          </a:ln>
                          <a:solidFill>
                            <a:srgbClr val="FFFFFF"/>
                          </a:solidFill>
                          <a:effectLst/>
                          <a:latin typeface="Arial" pitchFamily="34" charset="0"/>
                          <a:cs typeface="Arial" pitchFamily="34" charset="0"/>
                        </a:rPr>
                        <a:t>Product Type</a:t>
                      </a:r>
                      <a:endParaRPr kumimoji="0" lang="en-US" sz="800" b="1" i="0" u="none" strike="noStrike" cap="none" normalizeH="0" baseline="0" smtClean="0">
                        <a:ln>
                          <a:noFill/>
                        </a:ln>
                        <a:solidFill>
                          <a:srgbClr val="FFFFFF"/>
                        </a:solidFill>
                        <a:effectLst/>
                        <a:latin typeface="Arial" pitchFamily="34" charset="0"/>
                        <a:cs typeface="Arial" pitchFamily="34" charset="0"/>
                      </a:endParaRP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4C383"/>
                    </a:solidFill>
                  </a:tcPr>
                </a:tc>
                <a:tc>
                  <a:txBody>
                    <a:bodyPr/>
                    <a:lstStyle/>
                    <a:p>
                      <a:pPr marL="0" marR="0" lvl="0" indent="0" algn="ctr"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200" b="1" i="0" u="none" strike="noStrike" cap="none" normalizeH="0" baseline="0" smtClean="0">
                          <a:ln>
                            <a:noFill/>
                          </a:ln>
                          <a:solidFill>
                            <a:srgbClr val="FFFFFF"/>
                          </a:solidFill>
                          <a:effectLst/>
                          <a:latin typeface="Arial" pitchFamily="34" charset="0"/>
                          <a:cs typeface="Arial" pitchFamily="34" charset="0"/>
                        </a:rPr>
                        <a:t>Company</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4C383"/>
                    </a:solidFill>
                  </a:tcPr>
                </a:tc>
                <a:tc>
                  <a:txBody>
                    <a:bodyPr/>
                    <a:lstStyle/>
                    <a:p>
                      <a:pPr marL="0" marR="0" lvl="0" indent="0" algn="ctr"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200" b="1" i="0" u="none" strike="noStrike" cap="none" normalizeH="0" baseline="0" smtClean="0">
                          <a:ln>
                            <a:noFill/>
                          </a:ln>
                          <a:solidFill>
                            <a:srgbClr val="FFFFFF"/>
                          </a:solidFill>
                          <a:effectLst/>
                          <a:latin typeface="Arial" pitchFamily="34" charset="0"/>
                          <a:cs typeface="Arial" pitchFamily="34" charset="0"/>
                        </a:rPr>
                        <a:t>Reference Product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4C383"/>
                    </a:solidFill>
                  </a:tcPr>
                </a:tc>
                <a:tc>
                  <a:txBody>
                    <a:bodyPr/>
                    <a:lstStyle/>
                    <a:p>
                      <a:pPr marL="0" marR="0" lvl="0" indent="0" algn="ctr"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200" b="1" i="0" u="none" strike="noStrike" cap="none" normalizeH="0" baseline="0" smtClean="0">
                          <a:ln>
                            <a:noFill/>
                          </a:ln>
                          <a:solidFill>
                            <a:srgbClr val="FFFFFF"/>
                          </a:solidFill>
                          <a:effectLst/>
                          <a:latin typeface="Arial" pitchFamily="34" charset="0"/>
                          <a:cs typeface="Arial" pitchFamily="34" charset="0"/>
                        </a:rPr>
                        <a:t>Decision</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4C383"/>
                    </a:solidFill>
                  </a:tcPr>
                </a:tc>
              </a:tr>
              <a:tr h="436547">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Alpheon</a:t>
                      </a:r>
                      <a:r>
                        <a:rPr kumimoji="0" lang="en-US" sz="1000" b="0" i="0" u="none" strike="noStrike" cap="none" normalizeH="0" baseline="30000" smtClean="0">
                          <a:ln>
                            <a:noFill/>
                          </a:ln>
                          <a:solidFill>
                            <a:srgbClr val="EC008C"/>
                          </a:solidFill>
                          <a:effectLst/>
                          <a:latin typeface="Arial" pitchFamily="34" charset="0"/>
                          <a:cs typeface="Arial" pitchFamily="34" charset="0"/>
                        </a:rPr>
                        <a:t>®</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Interferon alfa-2a</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BioPartners</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Roferon-A</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Rejected (2006): High incidence of relapse/AEs; non validated immunogenicity assays; impurities</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60368">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Omnitrope</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rgbClr val="EC008C"/>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Valtropin</a:t>
                      </a:r>
                      <a:r>
                        <a:rPr kumimoji="0" lang="en-US" sz="1000" b="0" i="0" u="none" strike="noStrike" cap="none" normalizeH="0" baseline="30000" smtClean="0">
                          <a:ln>
                            <a:noFill/>
                          </a:ln>
                          <a:solidFill>
                            <a:srgbClr val="EC008C"/>
                          </a:solidFill>
                          <a:effectLst/>
                          <a:latin typeface="Arial" pitchFamily="34" charset="0"/>
                          <a:cs typeface="Arial" pitchFamily="34" charset="0"/>
                        </a:rPr>
                        <a:t>®</a:t>
                      </a:r>
                      <a:endParaRPr kumimoji="0" lang="en-US" sz="1000" b="0" i="0" u="none" strike="noStrike" cap="none" normalizeH="0" baseline="0" smtClean="0">
                        <a:ln>
                          <a:noFill/>
                        </a:ln>
                        <a:solidFill>
                          <a:srgbClr val="EC008C"/>
                        </a:solidFill>
                        <a:effectLst/>
                        <a:latin typeface="Arial" pitchFamily="34" charset="0"/>
                        <a:cs typeface="Arial" pitchFamily="34" charset="0"/>
                      </a:endParaRP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Somatropin</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Sandoz</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rgbClr val="EC008C"/>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BioPartners</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Genotropin</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rgbClr val="EC008C"/>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Humatrope</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(2006)</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(2006);</a:t>
                      </a:r>
                      <a:r>
                        <a:rPr kumimoji="0" lang="en-US" sz="1000" b="0" i="0" u="none" strike="noStrike" cap="none" normalizeH="0" baseline="0" smtClean="0">
                          <a:ln>
                            <a:noFill/>
                          </a:ln>
                          <a:solidFill>
                            <a:srgbClr val="EC008C"/>
                          </a:solidFill>
                          <a:effectLst/>
                          <a:latin typeface="Arial" pitchFamily="34" charset="0"/>
                          <a:cs typeface="Arial" pitchFamily="34" charset="0"/>
                        </a:rPr>
                        <a:t> Withdrawn (2012): Commercial reasons</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r>
              <a:tr h="960104">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Binocrit</a:t>
                      </a:r>
                      <a:r>
                        <a:rPr kumimoji="0" lang="en-US" sz="1000" b="0" i="0" u="none" strike="noStrike" cap="none" normalizeH="0" baseline="30000" smtClean="0">
                          <a:ln>
                            <a:noFill/>
                          </a:ln>
                          <a:solidFill>
                            <a:schemeClr val="tx1"/>
                          </a:solidFill>
                          <a:effectLst/>
                          <a:latin typeface="Arial" pitchFamily="34" charset="0"/>
                          <a:cs typeface="Arial" pitchFamily="34" charset="0"/>
                        </a:rPr>
                        <a:t>®</a:t>
                      </a:r>
                      <a:r>
                        <a:rPr kumimoji="0" lang="en-US" sz="1000" b="0" i="0" u="none" strike="noStrike" cap="none" normalizeH="0" baseline="0" smtClean="0">
                          <a:ln>
                            <a:noFill/>
                          </a:ln>
                          <a:solidFill>
                            <a:schemeClr val="tx1"/>
                          </a:solidFill>
                          <a:effectLst/>
                          <a:latin typeface="Arial" pitchFamily="34" charset="0"/>
                          <a:cs typeface="Arial" pitchFamily="34" charset="0"/>
                        </a:rPr>
                        <a:t/>
                      </a:r>
                      <a:br>
                        <a:rPr kumimoji="0" lang="en-US" sz="1000" b="0" i="0" u="none" strike="noStrike" cap="none" normalizeH="0" baseline="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Epoetin alpha Hexal</a:t>
                      </a:r>
                      <a:r>
                        <a:rPr kumimoji="0" lang="en-US" sz="1000" b="0" i="0" u="none" strike="noStrike" cap="none" normalizeH="0" baseline="30000" smtClean="0">
                          <a:ln>
                            <a:noFill/>
                          </a:ln>
                          <a:solidFill>
                            <a:schemeClr val="tx1"/>
                          </a:solidFill>
                          <a:effectLst/>
                          <a:latin typeface="Arial" pitchFamily="34" charset="0"/>
                          <a:cs typeface="Arial" pitchFamily="34" charset="0"/>
                        </a:rPr>
                        <a:t>®</a:t>
                      </a:r>
                      <a:br>
                        <a:rPr kumimoji="0" lang="en-US" sz="1000" b="0" i="0" u="none" strike="noStrike" cap="none" normalizeH="0" baseline="3000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Abseamed</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Epostim</a:t>
                      </a:r>
                      <a:r>
                        <a:rPr kumimoji="0" lang="en-US" sz="1000" b="0" i="0" u="none" strike="noStrike" cap="none" normalizeH="0" baseline="30000" smtClean="0">
                          <a:ln>
                            <a:noFill/>
                          </a:ln>
                          <a:solidFill>
                            <a:srgbClr val="EC008C"/>
                          </a:solidFill>
                          <a:effectLst/>
                          <a:latin typeface="Arial" pitchFamily="34" charset="0"/>
                          <a:cs typeface="Arial" pitchFamily="34" charset="0"/>
                        </a:rPr>
                        <a:t>®</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Epoetin alfa (EPO)</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Sandoz</a:t>
                      </a:r>
                      <a:br>
                        <a:rPr kumimoji="0" lang="en-US" sz="1000" b="0" i="0" u="none" strike="noStrike" cap="none" normalizeH="0" baseline="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Hexal</a:t>
                      </a:r>
                      <a:br>
                        <a:rPr kumimoji="0" lang="en-US" sz="1000" b="0" i="0" u="none" strike="noStrike" cap="none" normalizeH="0" baseline="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Medice</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Reliance GeneMedix</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Eprex</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(2007)</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Withdrew application (2011): Inability to fulfill CHMP’s request for additional data within timeframe allowed</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r>
              <a:tr h="380993">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Retacrit</a:t>
                      </a:r>
                      <a:r>
                        <a:rPr kumimoji="0" lang="en-US" sz="1000" b="0" i="0" u="none" strike="noStrike" cap="none" normalizeH="0" baseline="30000" smtClean="0">
                          <a:ln>
                            <a:noFill/>
                          </a:ln>
                          <a:solidFill>
                            <a:schemeClr val="tx1"/>
                          </a:solidFill>
                          <a:effectLst/>
                          <a:latin typeface="Arial" pitchFamily="34" charset="0"/>
                          <a:cs typeface="Arial" pitchFamily="34" charset="0"/>
                        </a:rPr>
                        <a:t>®</a:t>
                      </a:r>
                      <a:r>
                        <a:rPr kumimoji="0" lang="en-US" sz="1000" b="0" i="0" u="none" strike="noStrike" cap="none" normalizeH="0" baseline="0" smtClean="0">
                          <a:ln>
                            <a:noFill/>
                          </a:ln>
                          <a:solidFill>
                            <a:schemeClr val="tx1"/>
                          </a:solidFill>
                          <a:effectLst/>
                          <a:latin typeface="Arial" pitchFamily="34" charset="0"/>
                          <a:cs typeface="Arial" pitchFamily="34" charset="0"/>
                        </a:rPr>
                        <a:t> </a:t>
                      </a:r>
                      <a:br>
                        <a:rPr kumimoji="0" lang="en-US" sz="1000" b="0" i="0" u="none" strike="noStrike" cap="none" normalizeH="0" baseline="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Silapo</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Epoetin zeta (EPO)</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Hospira</a:t>
                      </a:r>
                      <a:br>
                        <a:rPr kumimoji="0" lang="en-US" sz="1000" b="0" i="0" u="none" strike="noStrike" cap="none" normalizeH="0" baseline="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Stada</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Eprex</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(2007)</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r>
              <a:tr h="1539216">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Biograstim</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Ratiograstim</a:t>
                      </a:r>
                      <a:r>
                        <a:rPr kumimoji="0" lang="en-US" sz="1000" b="0" i="0" u="none" strike="noStrike" cap="none" normalizeH="0" baseline="30000" smtClean="0">
                          <a:ln>
                            <a:noFill/>
                          </a:ln>
                          <a:solidFill>
                            <a:schemeClr val="tx1"/>
                          </a:solidFill>
                          <a:effectLst/>
                          <a:latin typeface="Arial" pitchFamily="34"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Tevagrastim</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Filgrastim Ratiopharm® </a:t>
                      </a:r>
                      <a:endParaRPr kumimoji="0" lang="en-US" sz="1000" b="0" i="0" u="none" strike="noStrike" cap="none" normalizeH="0" baseline="30000" smtClean="0">
                        <a:ln>
                          <a:noFill/>
                        </a:ln>
                        <a:solidFill>
                          <a:srgbClr val="EC008C"/>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Filgrastim Hexal</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Zarzio</a:t>
                      </a:r>
                      <a:r>
                        <a:rPr kumimoji="0" lang="en-US" sz="1000" b="0" i="0" u="none" strike="noStrike" cap="none" normalizeH="0" baseline="30000" smtClean="0">
                          <a:ln>
                            <a:noFill/>
                          </a:ln>
                          <a:solidFill>
                            <a:schemeClr val="tx1"/>
                          </a:solidFill>
                          <a:effectLst/>
                          <a:latin typeface="Arial" pitchFamily="34" charset="0"/>
                          <a:cs typeface="Arial" pitchFamily="34" charset="0"/>
                        </a:rPr>
                        <a:t>®</a:t>
                      </a:r>
                      <a:r>
                        <a:rPr kumimoji="0" lang="en-US" sz="10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Nivestim</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Filgrastim </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(G-CSF)</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CT Arzneimittel</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Ratiopharm</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Teva</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rgbClr val="EC008C"/>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Ratiopharm</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Hexal</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Sandoz</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Hospira</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Neupogen</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(2008)</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(2008); </a:t>
                      </a:r>
                      <a:r>
                        <a:rPr kumimoji="0" lang="en-US" sz="1000" b="0" i="0" u="none" strike="noStrike" cap="none" normalizeH="0" baseline="0" smtClean="0">
                          <a:ln>
                            <a:noFill/>
                          </a:ln>
                          <a:solidFill>
                            <a:srgbClr val="EC008C"/>
                          </a:solidFill>
                          <a:effectLst/>
                          <a:latin typeface="Arial" pitchFamily="34" charset="0"/>
                          <a:cs typeface="Arial" pitchFamily="34" charset="0"/>
                        </a:rPr>
                        <a:t>Withdrawn (2011): Commercial reasons</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(2009)</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(2010)</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r>
              <a:tr h="380993">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Biferonex</a:t>
                      </a:r>
                      <a:r>
                        <a:rPr kumimoji="0" lang="en-US" sz="1000" b="0" i="0" u="none" strike="noStrike" cap="none" normalizeH="0" baseline="30000" smtClean="0">
                          <a:ln>
                            <a:noFill/>
                          </a:ln>
                          <a:solidFill>
                            <a:srgbClr val="EC008C"/>
                          </a:solidFill>
                          <a:effectLst/>
                          <a:latin typeface="Arial" pitchFamily="34" charset="0"/>
                          <a:cs typeface="Arial" pitchFamily="34" charset="0"/>
                        </a:rPr>
                        <a:t>®</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Interferon beta-1a</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BioPartners</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Avonex</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Rejected (2009): Lack of efficacy; differences with active substance</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60368">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Insulin Rapid Marvel</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Insulin Long Marvel</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Insulin 30/70 Mix Marvel</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Soluble insulin</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Isophane insulin</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Biphasic insulin</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Marvel</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Humulin</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Withdrew application (2012): Did not show comparability to reference product; production process not validated</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25771">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Inflectra™</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Remsima™</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Anti-TNF alpha monoclonal antibody</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Hospira</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Celltrion</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Remicade</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(2013)</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6"/>
          <p:cNvSpPr txBox="1">
            <a:spLocks noChangeArrowheads="1"/>
          </p:cNvSpPr>
          <p:nvPr/>
        </p:nvSpPr>
        <p:spPr bwMode="auto">
          <a:xfrm>
            <a:off x="360363" y="6553200"/>
            <a:ext cx="8675687" cy="338138"/>
          </a:xfrm>
          <a:prstGeom prst="rect">
            <a:avLst/>
          </a:prstGeom>
          <a:noFill/>
          <a:ln w="9525">
            <a:noFill/>
            <a:miter lim="800000"/>
            <a:headEnd/>
            <a:tailEnd/>
          </a:ln>
        </p:spPr>
        <p:txBody>
          <a:bodyPr>
            <a:spAutoFit/>
          </a:bodyPr>
          <a:lstStyle/>
          <a:p>
            <a:pPr defTabSz="457200"/>
            <a:r>
              <a:rPr lang="en-CA" sz="800">
                <a:solidFill>
                  <a:srgbClr val="6D6E71"/>
                </a:solidFill>
                <a:latin typeface="Calibri" pitchFamily="34" charset="0"/>
              </a:rPr>
              <a:t>European Medicines Agency, European Public Assessment Reports</a:t>
            </a:r>
          </a:p>
          <a:p>
            <a:pPr defTabSz="457200"/>
            <a:r>
              <a:rPr lang="en-CA" sz="800">
                <a:solidFill>
                  <a:srgbClr val="6D6E71"/>
                </a:solidFill>
                <a:latin typeface="Calibri" pitchFamily="34" charset="0"/>
                <a:hlinkClick r:id="rId3"/>
              </a:rPr>
              <a:t>http://www.ema.europa.eu/ema/index.jsp?curl=pages/medicines/landing/epar_search.jsp&amp;mid=WC0b01ac058001d12</a:t>
            </a:r>
            <a:r>
              <a:rPr lang="en-CA" sz="800">
                <a:solidFill>
                  <a:srgbClr val="6D6E71"/>
                </a:solidFill>
                <a:latin typeface="Calibri" pitchFamily="34" charset="0"/>
              </a:rPr>
              <a:t>; </a:t>
            </a:r>
            <a:r>
              <a:rPr lang="en-CA" sz="800">
                <a:solidFill>
                  <a:srgbClr val="6D6E71"/>
                </a:solidFill>
                <a:latin typeface="Calibri" pitchFamily="34" charset="0"/>
                <a:hlinkClick r:id="rId4"/>
              </a:rPr>
              <a:t>http://www.gabionline.net/Biosimilars/General/Biosimilars-approved-in-Europe</a:t>
            </a:r>
            <a:endParaRPr lang="en-CA" sz="800">
              <a:solidFill>
                <a:srgbClr val="6D6E71"/>
              </a:solidFill>
              <a:latin typeface="Calibri" pitchFamily="34" charset="0"/>
            </a:endParaRPr>
          </a:p>
        </p:txBody>
      </p:sp>
      <p:sp>
        <p:nvSpPr>
          <p:cNvPr id="20482" name="Rectangle 2"/>
          <p:cNvSpPr>
            <a:spLocks noGrp="1" noChangeArrowheads="1"/>
          </p:cNvSpPr>
          <p:nvPr>
            <p:ph type="title"/>
          </p:nvPr>
        </p:nvSpPr>
        <p:spPr>
          <a:xfrm>
            <a:off x="1016000" y="76200"/>
            <a:ext cx="7366000" cy="592138"/>
          </a:xfrm>
        </p:spPr>
        <p:txBody>
          <a:bodyPr>
            <a:noAutofit/>
          </a:bodyPr>
          <a:lstStyle/>
          <a:p>
            <a:pPr eaLnBrk="1" hangingPunct="1">
              <a:defRPr/>
            </a:pPr>
            <a:r>
              <a:rPr lang="ru-RU" sz="2400" b="1" kern="0" dirty="0" smtClean="0"/>
              <a:t>Ситуация с </a:t>
            </a:r>
            <a:r>
              <a:rPr lang="ru-RU" sz="2400" b="1" kern="0" dirty="0" err="1" smtClean="0"/>
              <a:t>биоаналогами</a:t>
            </a:r>
            <a:r>
              <a:rPr lang="ru-RU" sz="2400" b="1" kern="0" dirty="0" smtClean="0"/>
              <a:t> в ЕС</a:t>
            </a:r>
            <a:r>
              <a:rPr lang="en-US" sz="2400" b="1" kern="0" dirty="0" smtClean="0"/>
              <a:t>: </a:t>
            </a:r>
            <a:br>
              <a:rPr lang="en-US" sz="2400" b="1" kern="0" dirty="0" smtClean="0"/>
            </a:br>
            <a:r>
              <a:rPr lang="en-US" sz="2400" b="1" kern="0" dirty="0" smtClean="0"/>
              <a:t>16 </a:t>
            </a:r>
            <a:r>
              <a:rPr lang="ru-RU" sz="2400" b="1" kern="0" dirty="0" smtClean="0"/>
              <a:t>одобрены</a:t>
            </a:r>
            <a:r>
              <a:rPr lang="en-US" sz="2400" b="1" kern="0" dirty="0" smtClean="0"/>
              <a:t>; 2 </a:t>
            </a:r>
            <a:r>
              <a:rPr lang="ru-RU" sz="2400" b="1" kern="0" dirty="0" smtClean="0"/>
              <a:t>аннулированы</a:t>
            </a:r>
            <a:r>
              <a:rPr lang="en-US" sz="2400" b="1" kern="0" dirty="0" smtClean="0"/>
              <a:t>; 6 </a:t>
            </a:r>
            <a:r>
              <a:rPr lang="ru-RU" sz="2400" b="1" kern="0" dirty="0" smtClean="0"/>
              <a:t>отозваны</a:t>
            </a:r>
            <a:endParaRPr lang="en-US" sz="2400" b="1" kern="0" dirty="0" smtClean="0"/>
          </a:p>
        </p:txBody>
      </p:sp>
      <p:graphicFrame>
        <p:nvGraphicFramePr>
          <p:cNvPr id="303201" name="Group 97"/>
          <p:cNvGraphicFramePr>
            <a:graphicFrameLocks noGrp="1"/>
          </p:cNvGraphicFramePr>
          <p:nvPr>
            <p:ph idx="1"/>
          </p:nvPr>
        </p:nvGraphicFramePr>
        <p:xfrm>
          <a:off x="395288" y="765175"/>
          <a:ext cx="8569325" cy="5783311"/>
        </p:xfrm>
        <a:graphic>
          <a:graphicData uri="http://schemas.openxmlformats.org/drawingml/2006/table">
            <a:tbl>
              <a:tblPr/>
              <a:tblGrid>
                <a:gridCol w="1620837"/>
                <a:gridCol w="1223963"/>
                <a:gridCol w="1223962"/>
                <a:gridCol w="1079500"/>
                <a:gridCol w="3421063"/>
              </a:tblGrid>
              <a:tr h="438904">
                <a:tc>
                  <a:txBody>
                    <a:bodyPr/>
                    <a:lstStyle/>
                    <a:p>
                      <a:pPr marL="0" marR="0" lvl="0" indent="0" algn="ctr"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200" b="1" i="0" u="none" strike="noStrike" cap="none" normalizeH="0" baseline="0" dirty="0" err="1" smtClean="0">
                          <a:ln>
                            <a:noFill/>
                          </a:ln>
                          <a:solidFill>
                            <a:srgbClr val="FFFFFF"/>
                          </a:solidFill>
                          <a:effectLst/>
                          <a:latin typeface="Arial" pitchFamily="34" charset="0"/>
                          <a:cs typeface="Arial" pitchFamily="34" charset="0"/>
                        </a:rPr>
                        <a:t>Biosimilar</a:t>
                      </a:r>
                      <a:r>
                        <a:rPr kumimoji="0" lang="en-US" sz="1200" b="1" i="0" u="none" strike="noStrike" cap="none" normalizeH="0" baseline="0" dirty="0" smtClean="0">
                          <a:ln>
                            <a:noFill/>
                          </a:ln>
                          <a:solidFill>
                            <a:srgbClr val="FFFFFF"/>
                          </a:solidFill>
                          <a:effectLst/>
                          <a:latin typeface="Arial" pitchFamily="34" charset="0"/>
                          <a:cs typeface="Arial" pitchFamily="34" charset="0"/>
                        </a:rPr>
                        <a:t> Trade Name</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4C383"/>
                    </a:solidFill>
                  </a:tcPr>
                </a:tc>
                <a:tc>
                  <a:txBody>
                    <a:bodyPr/>
                    <a:lstStyle/>
                    <a:p>
                      <a:pPr marL="0" marR="0" lvl="0" indent="0" algn="ctr"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200" b="1" i="0" u="none" strike="noStrike" cap="none" normalizeH="0" baseline="0" smtClean="0">
                          <a:ln>
                            <a:noFill/>
                          </a:ln>
                          <a:solidFill>
                            <a:srgbClr val="FFFFFF"/>
                          </a:solidFill>
                          <a:effectLst/>
                          <a:latin typeface="Arial" pitchFamily="34" charset="0"/>
                          <a:cs typeface="Arial" pitchFamily="34" charset="0"/>
                        </a:rPr>
                        <a:t>Product Type</a:t>
                      </a:r>
                      <a:endParaRPr kumimoji="0" lang="en-US" sz="800" b="1" i="0" u="none" strike="noStrike" cap="none" normalizeH="0" baseline="0" smtClean="0">
                        <a:ln>
                          <a:noFill/>
                        </a:ln>
                        <a:solidFill>
                          <a:srgbClr val="FFFFFF"/>
                        </a:solidFill>
                        <a:effectLst/>
                        <a:latin typeface="Arial" pitchFamily="34" charset="0"/>
                        <a:cs typeface="Arial" pitchFamily="34" charset="0"/>
                      </a:endParaRP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4C383"/>
                    </a:solidFill>
                  </a:tcPr>
                </a:tc>
                <a:tc>
                  <a:txBody>
                    <a:bodyPr/>
                    <a:lstStyle/>
                    <a:p>
                      <a:pPr marL="0" marR="0" lvl="0" indent="0" algn="ctr"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200" b="1" i="0" u="none" strike="noStrike" cap="none" normalizeH="0" baseline="0" smtClean="0">
                          <a:ln>
                            <a:noFill/>
                          </a:ln>
                          <a:solidFill>
                            <a:srgbClr val="FFFFFF"/>
                          </a:solidFill>
                          <a:effectLst/>
                          <a:latin typeface="Arial" pitchFamily="34" charset="0"/>
                          <a:cs typeface="Arial" pitchFamily="34" charset="0"/>
                        </a:rPr>
                        <a:t>Company</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4C383"/>
                    </a:solidFill>
                  </a:tcPr>
                </a:tc>
                <a:tc>
                  <a:txBody>
                    <a:bodyPr/>
                    <a:lstStyle/>
                    <a:p>
                      <a:pPr marL="0" marR="0" lvl="0" indent="0" algn="ctr"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Reference Product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4C383"/>
                    </a:solidFill>
                  </a:tcPr>
                </a:tc>
                <a:tc>
                  <a:txBody>
                    <a:bodyPr/>
                    <a:lstStyle/>
                    <a:p>
                      <a:pPr marL="0" marR="0" lvl="0" indent="0" algn="ctr"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200" b="1" i="0" u="none" strike="noStrike" cap="none" normalizeH="0" baseline="0" smtClean="0">
                          <a:ln>
                            <a:noFill/>
                          </a:ln>
                          <a:solidFill>
                            <a:srgbClr val="FFFFFF"/>
                          </a:solidFill>
                          <a:effectLst/>
                          <a:latin typeface="Arial" pitchFamily="34" charset="0"/>
                          <a:cs typeface="Arial" pitchFamily="34" charset="0"/>
                        </a:rPr>
                        <a:t>Decision</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74C383"/>
                    </a:solidFill>
                  </a:tcPr>
                </a:tc>
              </a:tr>
              <a:tr h="436547">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Alpheon</a:t>
                      </a:r>
                      <a:r>
                        <a:rPr kumimoji="0" lang="en-US" sz="1000" b="0" i="0" u="none" strike="noStrike" cap="none" normalizeH="0" baseline="30000" smtClean="0">
                          <a:ln>
                            <a:noFill/>
                          </a:ln>
                          <a:solidFill>
                            <a:srgbClr val="EC008C"/>
                          </a:solidFill>
                          <a:effectLst/>
                          <a:latin typeface="Arial" pitchFamily="34" charset="0"/>
                          <a:cs typeface="Arial" pitchFamily="34" charset="0"/>
                        </a:rPr>
                        <a:t>®</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Interferon alfa-2a</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BioPartners</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Roferon-A</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Rejected (2006): High incidence of relapse/AEs; non validated immunogenicity assays; impurities</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60368">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Omnitrope</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rgbClr val="EC008C"/>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Valtropin</a:t>
                      </a:r>
                      <a:r>
                        <a:rPr kumimoji="0" lang="en-US" sz="1000" b="0" i="0" u="none" strike="noStrike" cap="none" normalizeH="0" baseline="30000" smtClean="0">
                          <a:ln>
                            <a:noFill/>
                          </a:ln>
                          <a:solidFill>
                            <a:srgbClr val="EC008C"/>
                          </a:solidFill>
                          <a:effectLst/>
                          <a:latin typeface="Arial" pitchFamily="34" charset="0"/>
                          <a:cs typeface="Arial" pitchFamily="34" charset="0"/>
                        </a:rPr>
                        <a:t>®</a:t>
                      </a:r>
                      <a:endParaRPr kumimoji="0" lang="en-US" sz="1000" b="0" i="0" u="none" strike="noStrike" cap="none" normalizeH="0" baseline="0" smtClean="0">
                        <a:ln>
                          <a:noFill/>
                        </a:ln>
                        <a:solidFill>
                          <a:srgbClr val="EC008C"/>
                        </a:solidFill>
                        <a:effectLst/>
                        <a:latin typeface="Arial" pitchFamily="34" charset="0"/>
                        <a:cs typeface="Arial" pitchFamily="34" charset="0"/>
                      </a:endParaRP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Somatropin</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Sandoz</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rgbClr val="EC008C"/>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BioPartners</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Genotropin</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rgbClr val="EC008C"/>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Humatrope</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(2006)</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(2006);</a:t>
                      </a:r>
                      <a:r>
                        <a:rPr kumimoji="0" lang="en-US" sz="1000" b="0" i="0" u="none" strike="noStrike" cap="none" normalizeH="0" baseline="0" smtClean="0">
                          <a:ln>
                            <a:noFill/>
                          </a:ln>
                          <a:solidFill>
                            <a:srgbClr val="EC008C"/>
                          </a:solidFill>
                          <a:effectLst/>
                          <a:latin typeface="Arial" pitchFamily="34" charset="0"/>
                          <a:cs typeface="Arial" pitchFamily="34" charset="0"/>
                        </a:rPr>
                        <a:t> Withdrawn (2012): Commercial reasons</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r>
              <a:tr h="960104">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Binocrit</a:t>
                      </a:r>
                      <a:r>
                        <a:rPr kumimoji="0" lang="en-US" sz="1000" b="0" i="0" u="none" strike="noStrike" cap="none" normalizeH="0" baseline="30000" smtClean="0">
                          <a:ln>
                            <a:noFill/>
                          </a:ln>
                          <a:solidFill>
                            <a:schemeClr val="tx1"/>
                          </a:solidFill>
                          <a:effectLst/>
                          <a:latin typeface="Arial" pitchFamily="34" charset="0"/>
                          <a:cs typeface="Arial" pitchFamily="34" charset="0"/>
                        </a:rPr>
                        <a:t>®</a:t>
                      </a:r>
                      <a:r>
                        <a:rPr kumimoji="0" lang="en-US" sz="1000" b="0" i="0" u="none" strike="noStrike" cap="none" normalizeH="0" baseline="0" smtClean="0">
                          <a:ln>
                            <a:noFill/>
                          </a:ln>
                          <a:solidFill>
                            <a:schemeClr val="tx1"/>
                          </a:solidFill>
                          <a:effectLst/>
                          <a:latin typeface="Arial" pitchFamily="34" charset="0"/>
                          <a:cs typeface="Arial" pitchFamily="34" charset="0"/>
                        </a:rPr>
                        <a:t/>
                      </a:r>
                      <a:br>
                        <a:rPr kumimoji="0" lang="en-US" sz="1000" b="0" i="0" u="none" strike="noStrike" cap="none" normalizeH="0" baseline="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Epoetin alpha Hexal</a:t>
                      </a:r>
                      <a:r>
                        <a:rPr kumimoji="0" lang="en-US" sz="1000" b="0" i="0" u="none" strike="noStrike" cap="none" normalizeH="0" baseline="30000" smtClean="0">
                          <a:ln>
                            <a:noFill/>
                          </a:ln>
                          <a:solidFill>
                            <a:schemeClr val="tx1"/>
                          </a:solidFill>
                          <a:effectLst/>
                          <a:latin typeface="Arial" pitchFamily="34" charset="0"/>
                          <a:cs typeface="Arial" pitchFamily="34" charset="0"/>
                        </a:rPr>
                        <a:t>®</a:t>
                      </a:r>
                      <a:br>
                        <a:rPr kumimoji="0" lang="en-US" sz="1000" b="0" i="0" u="none" strike="noStrike" cap="none" normalizeH="0" baseline="3000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Abseamed</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Epostim</a:t>
                      </a:r>
                      <a:r>
                        <a:rPr kumimoji="0" lang="en-US" sz="1000" b="0" i="0" u="none" strike="noStrike" cap="none" normalizeH="0" baseline="30000" smtClean="0">
                          <a:ln>
                            <a:noFill/>
                          </a:ln>
                          <a:solidFill>
                            <a:srgbClr val="EC008C"/>
                          </a:solidFill>
                          <a:effectLst/>
                          <a:latin typeface="Arial" pitchFamily="34" charset="0"/>
                          <a:cs typeface="Arial" pitchFamily="34" charset="0"/>
                        </a:rPr>
                        <a:t>®</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Epoetin alfa (EPO)</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Sandoz</a:t>
                      </a:r>
                      <a:br>
                        <a:rPr kumimoji="0" lang="en-US" sz="1000" b="0" i="0" u="none" strike="noStrike" cap="none" normalizeH="0" baseline="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Hexal</a:t>
                      </a:r>
                      <a:br>
                        <a:rPr kumimoji="0" lang="en-US" sz="1000" b="0" i="0" u="none" strike="noStrike" cap="none" normalizeH="0" baseline="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Medice</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Reliance GeneMedix</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Eprex</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(2007)</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Withdrew application (2011): Inability to fulfill CHMP’s request for additional data within timeframe allowed</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r>
              <a:tr h="380993">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Retacrit</a:t>
                      </a:r>
                      <a:r>
                        <a:rPr kumimoji="0" lang="en-US" sz="1000" b="0" i="0" u="none" strike="noStrike" cap="none" normalizeH="0" baseline="30000" smtClean="0">
                          <a:ln>
                            <a:noFill/>
                          </a:ln>
                          <a:solidFill>
                            <a:schemeClr val="tx1"/>
                          </a:solidFill>
                          <a:effectLst/>
                          <a:latin typeface="Arial" pitchFamily="34" charset="0"/>
                          <a:cs typeface="Arial" pitchFamily="34" charset="0"/>
                        </a:rPr>
                        <a:t>®</a:t>
                      </a:r>
                      <a:r>
                        <a:rPr kumimoji="0" lang="en-US" sz="1000" b="0" i="0" u="none" strike="noStrike" cap="none" normalizeH="0" baseline="0" smtClean="0">
                          <a:ln>
                            <a:noFill/>
                          </a:ln>
                          <a:solidFill>
                            <a:schemeClr val="tx1"/>
                          </a:solidFill>
                          <a:effectLst/>
                          <a:latin typeface="Arial" pitchFamily="34" charset="0"/>
                          <a:cs typeface="Arial" pitchFamily="34" charset="0"/>
                        </a:rPr>
                        <a:t> </a:t>
                      </a:r>
                      <a:br>
                        <a:rPr kumimoji="0" lang="en-US" sz="1000" b="0" i="0" u="none" strike="noStrike" cap="none" normalizeH="0" baseline="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Silapo</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Epoetin zeta (EPO)</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Hospira</a:t>
                      </a:r>
                      <a:br>
                        <a:rPr kumimoji="0" lang="en-US" sz="1000" b="0" i="0" u="none" strike="noStrike" cap="none" normalizeH="0" baseline="0" smtClean="0">
                          <a:ln>
                            <a:noFill/>
                          </a:ln>
                          <a:solidFill>
                            <a:schemeClr val="tx1"/>
                          </a:solidFill>
                          <a:effectLst/>
                          <a:latin typeface="Arial" pitchFamily="34" charset="0"/>
                          <a:cs typeface="Arial" pitchFamily="34" charset="0"/>
                        </a:rPr>
                      </a:br>
                      <a:r>
                        <a:rPr kumimoji="0" lang="en-US" sz="1000" b="0" i="0" u="none" strike="noStrike" cap="none" normalizeH="0" baseline="0" smtClean="0">
                          <a:ln>
                            <a:noFill/>
                          </a:ln>
                          <a:solidFill>
                            <a:schemeClr val="tx1"/>
                          </a:solidFill>
                          <a:effectLst/>
                          <a:latin typeface="Arial" pitchFamily="34" charset="0"/>
                          <a:cs typeface="Arial" pitchFamily="34" charset="0"/>
                        </a:rPr>
                        <a:t>Stada</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Eprex</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(2007)</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r>
              <a:tr h="1539216">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Biograstim</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Ratiograstim</a:t>
                      </a:r>
                      <a:r>
                        <a:rPr kumimoji="0" lang="en-US" sz="1000" b="0" i="0" u="none" strike="noStrike" cap="none" normalizeH="0" baseline="30000" smtClean="0">
                          <a:ln>
                            <a:noFill/>
                          </a:ln>
                          <a:solidFill>
                            <a:schemeClr val="tx1"/>
                          </a:solidFill>
                          <a:effectLst/>
                          <a:latin typeface="Arial" pitchFamily="34" charset="0"/>
                          <a:cs typeface="Arial" pitchFamily="34" charset="0"/>
                        </a:rPr>
                        <a:t>®</a:t>
                      </a: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Tevagrastim</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Filgrastim Ratiopharm® </a:t>
                      </a:r>
                      <a:endParaRPr kumimoji="0" lang="en-US" sz="1000" b="0" i="0" u="none" strike="noStrike" cap="none" normalizeH="0" baseline="30000" smtClean="0">
                        <a:ln>
                          <a:noFill/>
                        </a:ln>
                        <a:solidFill>
                          <a:srgbClr val="EC008C"/>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Filgrastim Hexal</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Zarzio</a:t>
                      </a:r>
                      <a:r>
                        <a:rPr kumimoji="0" lang="en-US" sz="1000" b="0" i="0" u="none" strike="noStrike" cap="none" normalizeH="0" baseline="30000" smtClean="0">
                          <a:ln>
                            <a:noFill/>
                          </a:ln>
                          <a:solidFill>
                            <a:schemeClr val="tx1"/>
                          </a:solidFill>
                          <a:effectLst/>
                          <a:latin typeface="Arial" pitchFamily="34" charset="0"/>
                          <a:cs typeface="Arial" pitchFamily="34" charset="0"/>
                        </a:rPr>
                        <a:t>®</a:t>
                      </a:r>
                      <a:r>
                        <a:rPr kumimoji="0" lang="en-US" sz="10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Nivestim</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Filgrastim </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(G-CSF)</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CT Arzneimittel</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Ratiopharm</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Teva</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rgbClr val="EC008C"/>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Ratiopharm</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Hexal</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Sandoz</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Hospira</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Neupogen</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(2008)</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(2008); </a:t>
                      </a:r>
                      <a:r>
                        <a:rPr kumimoji="0" lang="en-US" sz="1000" b="0" i="0" u="none" strike="noStrike" cap="none" normalizeH="0" baseline="0" smtClean="0">
                          <a:ln>
                            <a:noFill/>
                          </a:ln>
                          <a:solidFill>
                            <a:srgbClr val="EC008C"/>
                          </a:solidFill>
                          <a:effectLst/>
                          <a:latin typeface="Arial" pitchFamily="34" charset="0"/>
                          <a:cs typeface="Arial" pitchFamily="34" charset="0"/>
                        </a:rPr>
                        <a:t>Withdrawn (2011): Commercial reasons</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(2009)</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endParaRPr kumimoji="0" lang="en-US"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(2010)</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7E4BD"/>
                    </a:solidFill>
                  </a:tcPr>
                </a:tc>
              </a:tr>
              <a:tr h="380993">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Biferonex</a:t>
                      </a:r>
                      <a:r>
                        <a:rPr kumimoji="0" lang="en-US" sz="1000" b="0" i="0" u="none" strike="noStrike" cap="none" normalizeH="0" baseline="30000" smtClean="0">
                          <a:ln>
                            <a:noFill/>
                          </a:ln>
                          <a:solidFill>
                            <a:srgbClr val="EC008C"/>
                          </a:solidFill>
                          <a:effectLst/>
                          <a:latin typeface="Arial" pitchFamily="34" charset="0"/>
                          <a:cs typeface="Arial" pitchFamily="34" charset="0"/>
                        </a:rPr>
                        <a:t>®</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Interferon beta-1a</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BioPartners</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Avonex</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Rejected (2009): Lack of efficacy; differences with active substance</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60368">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Insulin Rapid Marvel</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Insulin Long Marvel</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Insulin 30/70 Mix Marvel</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Soluble insulin</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Isophane insulin</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Biphasic insulin</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Marvel</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Humulin</a:t>
                      </a:r>
                      <a:r>
                        <a:rPr kumimoji="0" lang="en-US" sz="1000" b="0" i="0" u="none" strike="noStrike" cap="none" normalizeH="0" baseline="3000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rgbClr val="EC008C"/>
                          </a:solidFill>
                          <a:effectLst/>
                          <a:latin typeface="Arial" pitchFamily="34" charset="0"/>
                          <a:cs typeface="Arial" pitchFamily="34" charset="0"/>
                        </a:rPr>
                        <a:t>Withdrew application (2012): Did not show comparability to reference product; production process not validated</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525771">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Inflectra™</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Remsima™</a:t>
                      </a:r>
                    </a:p>
                  </a:txBody>
                  <a:tcPr marL="81052" marR="81052" marT="45718" marB="45718" horzOverflow="overflow">
                    <a:lnL w="12700" cap="flat" cmpd="sng" algn="ctr">
                      <a:solidFill>
                        <a:schemeClr val="tx1"/>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Anti-TNF alpha monoclonal antibody</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Hospira</a:t>
                      </a:r>
                    </a:p>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Celltrion</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dirty="0" err="1" smtClean="0">
                          <a:ln>
                            <a:noFill/>
                          </a:ln>
                          <a:solidFill>
                            <a:schemeClr val="tx1"/>
                          </a:solidFill>
                          <a:effectLst/>
                          <a:latin typeface="Arial" pitchFamily="34" charset="0"/>
                          <a:cs typeface="Arial" pitchFamily="34" charset="0"/>
                        </a:rPr>
                        <a:t>Remicade</a:t>
                      </a:r>
                      <a:r>
                        <a:rPr kumimoji="0" lang="en-US" sz="1000" b="0" i="0" u="none" strike="noStrike" cap="none" normalizeH="0" baseline="30000" dirty="0" smtClean="0">
                          <a:ln>
                            <a:noFill/>
                          </a:ln>
                          <a:solidFill>
                            <a:schemeClr val="tx1"/>
                          </a:solidFill>
                          <a:effectLst/>
                          <a:latin typeface="Arial" pitchFamily="34" charset="0"/>
                          <a:cs typeface="Arial" pitchFamily="34" charset="0"/>
                        </a:rPr>
                        <a:t>®</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c>
                  <a:txBody>
                    <a:bodyPr/>
                    <a:lstStyle/>
                    <a:p>
                      <a:pPr marL="0" marR="0" lvl="0" indent="0" algn="l" defTabSz="914400" rtl="0" eaLnBrk="1" fontAlgn="base" latinLnBrk="0" hangingPunct="1">
                        <a:lnSpc>
                          <a:spcPct val="95000"/>
                        </a:lnSpc>
                        <a:spcBef>
                          <a:spcPct val="0"/>
                        </a:spcBef>
                        <a:spcAft>
                          <a:spcPct val="0"/>
                        </a:spcAft>
                        <a:buClr>
                          <a:schemeClr val="accent1"/>
                        </a:buClr>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Approved (2013)</a:t>
                      </a:r>
                    </a:p>
                  </a:txBody>
                  <a:tcPr marL="81052" marR="81052" marT="45718" marB="45718"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rgbClr val="D7E4BD"/>
                    </a:solidFill>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
          <p:cNvSpPr>
            <a:spLocks noGrp="1"/>
          </p:cNvSpPr>
          <p:nvPr>
            <p:ph type="title"/>
          </p:nvPr>
        </p:nvSpPr>
        <p:spPr>
          <a:xfrm>
            <a:off x="31750" y="6350"/>
            <a:ext cx="9144000" cy="808038"/>
          </a:xfrm>
        </p:spPr>
        <p:txBody>
          <a:bodyPr lIns="0" tIns="0" rIns="0" bIns="0"/>
          <a:lstStyle/>
          <a:p>
            <a:pPr eaLnBrk="1"/>
            <a:r>
              <a:rPr lang="ru-RU" b="1" smtClean="0">
                <a:solidFill>
                  <a:srgbClr val="098ED1"/>
                </a:solidFill>
                <a:latin typeface="Microsoft Sans Serif" pitchFamily="34" charset="0"/>
                <a:ea typeface="ヒラギノ角ゴ Pro W3"/>
                <a:cs typeface="Microsoft Sans Serif" pitchFamily="34" charset="0"/>
                <a:sym typeface="Calibri" pitchFamily="34" charset="0"/>
              </a:rPr>
              <a:t>Особенности строения биологических веществ</a:t>
            </a:r>
            <a:endParaRPr lang="de-DE" b="1" smtClean="0">
              <a:solidFill>
                <a:srgbClr val="098ED1"/>
              </a:solidFill>
              <a:latin typeface="Microsoft Sans Serif" pitchFamily="34" charset="0"/>
              <a:ea typeface="ヒラギノ角ゴ Pro W3"/>
              <a:cs typeface="Microsoft Sans Serif" pitchFamily="34" charset="0"/>
            </a:endParaRPr>
          </a:p>
        </p:txBody>
      </p:sp>
      <p:pic>
        <p:nvPicPr>
          <p:cNvPr id="38914" name="Picture 2" descr="image32.jpg"/>
          <p:cNvPicPr>
            <a:picLocks noChangeAspect="1"/>
          </p:cNvPicPr>
          <p:nvPr/>
        </p:nvPicPr>
        <p:blipFill>
          <a:blip r:embed="rId3" cstate="print"/>
          <a:srcRect/>
          <a:stretch>
            <a:fillRect/>
          </a:stretch>
        </p:blipFill>
        <p:spPr bwMode="auto">
          <a:xfrm>
            <a:off x="5651500" y="1357313"/>
            <a:ext cx="3124200" cy="3051175"/>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105476" name="AutoShape 3"/>
          <p:cNvSpPr>
            <a:spLocks/>
          </p:cNvSpPr>
          <p:nvPr/>
        </p:nvSpPr>
        <p:spPr bwMode="auto">
          <a:xfrm>
            <a:off x="6154738" y="4706938"/>
            <a:ext cx="2266950" cy="304800"/>
          </a:xfrm>
          <a:custGeom>
            <a:avLst/>
            <a:gdLst>
              <a:gd name="T0" fmla="*/ 118959785 w 21600"/>
              <a:gd name="T1" fmla="*/ 2150533 h 21600"/>
              <a:gd name="T2" fmla="*/ 118959785 w 21600"/>
              <a:gd name="T3" fmla="*/ 2150533 h 21600"/>
              <a:gd name="T4" fmla="*/ 118959785 w 21600"/>
              <a:gd name="T5" fmla="*/ 2150533 h 21600"/>
              <a:gd name="T6" fmla="*/ 118959785 w 21600"/>
              <a:gd name="T7" fmla="*/ 215053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0" tIns="0" rIns="0" bIns="0"/>
          <a:lstStyle/>
          <a:p>
            <a:pPr algn="ctr" defTabSz="457200" hangingPunct="0"/>
            <a:r>
              <a:rPr lang="de-DE" sz="2000" b="1" i="1">
                <a:solidFill>
                  <a:srgbClr val="003960"/>
                </a:solidFill>
                <a:latin typeface="Microsoft Sans Serif" pitchFamily="34" charset="0"/>
                <a:cs typeface="Microsoft Sans Serif" pitchFamily="34" charset="0"/>
                <a:sym typeface="Calibri" pitchFamily="34" charset="0"/>
              </a:rPr>
              <a:t>Antibody (IgG) </a:t>
            </a:r>
            <a:endParaRPr lang="de-DE">
              <a:solidFill>
                <a:srgbClr val="000000"/>
              </a:solidFill>
              <a:latin typeface="Microsoft Sans Serif" pitchFamily="34" charset="0"/>
              <a:cs typeface="Microsoft Sans Serif" pitchFamily="34" charset="0"/>
              <a:sym typeface="Arial" pitchFamily="34" charset="0"/>
            </a:endParaRPr>
          </a:p>
        </p:txBody>
      </p:sp>
      <p:sp>
        <p:nvSpPr>
          <p:cNvPr id="105477" name="AutoShape 4"/>
          <p:cNvSpPr>
            <a:spLocks/>
          </p:cNvSpPr>
          <p:nvPr/>
        </p:nvSpPr>
        <p:spPr bwMode="auto">
          <a:xfrm>
            <a:off x="6184900" y="5038725"/>
            <a:ext cx="2419350" cy="1060450"/>
          </a:xfrm>
          <a:custGeom>
            <a:avLst/>
            <a:gdLst>
              <a:gd name="T0" fmla="*/ 135492008 w 21600"/>
              <a:gd name="T1" fmla="*/ 26031350 h 21600"/>
              <a:gd name="T2" fmla="*/ 135492008 w 21600"/>
              <a:gd name="T3" fmla="*/ 26031350 h 21600"/>
              <a:gd name="T4" fmla="*/ 135492008 w 21600"/>
              <a:gd name="T5" fmla="*/ 26031350 h 21600"/>
              <a:gd name="T6" fmla="*/ 135492008 w 21600"/>
              <a:gd name="T7" fmla="*/ 260313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0" tIns="0" rIns="0" bIns="0"/>
          <a:lstStyle/>
          <a:p>
            <a:pPr algn="ctr" defTabSz="457200" hangingPunct="0">
              <a:lnSpc>
                <a:spcPts val="2800"/>
              </a:lnSpc>
            </a:pPr>
            <a:r>
              <a:rPr lang="de-DE" sz="1900">
                <a:solidFill>
                  <a:srgbClr val="000000"/>
                </a:solidFill>
                <a:latin typeface="Microsoft Sans Serif" pitchFamily="34" charset="0"/>
                <a:cs typeface="Microsoft Sans Serif" pitchFamily="34" charset="0"/>
                <a:sym typeface="Calibri" pitchFamily="34" charset="0"/>
              </a:rPr>
              <a:t>Molecular weight </a:t>
            </a:r>
            <a:endParaRPr lang="de-DE">
              <a:solidFill>
                <a:srgbClr val="6D6E71"/>
              </a:solidFill>
              <a:latin typeface="Microsoft Sans Serif" pitchFamily="34" charset="0"/>
              <a:cs typeface="Microsoft Sans Serif" pitchFamily="34" charset="0"/>
              <a:sym typeface="Arial" pitchFamily="34" charset="0"/>
            </a:endParaRPr>
          </a:p>
          <a:p>
            <a:pPr algn="ctr" defTabSz="457200" hangingPunct="0">
              <a:lnSpc>
                <a:spcPts val="2800"/>
              </a:lnSpc>
            </a:pPr>
            <a:r>
              <a:rPr lang="de-DE" sz="1900">
                <a:solidFill>
                  <a:srgbClr val="000000"/>
                </a:solidFill>
                <a:latin typeface="Microsoft Sans Serif" pitchFamily="34" charset="0"/>
                <a:cs typeface="Microsoft Sans Serif" pitchFamily="34" charset="0"/>
                <a:sym typeface="Calibri" pitchFamily="34" charset="0"/>
              </a:rPr>
              <a:t>= 150,000 daltons ~1,300 amino acids </a:t>
            </a:r>
            <a:endParaRPr lang="de-DE">
              <a:solidFill>
                <a:srgbClr val="000000"/>
              </a:solidFill>
              <a:latin typeface="Microsoft Sans Serif" pitchFamily="34" charset="0"/>
              <a:cs typeface="Microsoft Sans Serif" pitchFamily="34" charset="0"/>
              <a:sym typeface="Arial" pitchFamily="34" charset="0"/>
            </a:endParaRPr>
          </a:p>
        </p:txBody>
      </p:sp>
      <p:pic>
        <p:nvPicPr>
          <p:cNvPr id="38917" name="Picture 5" descr="http://mason.gmu.edu/~astrube1/projects/Protein/Doc1_files/image002.jpg"/>
          <p:cNvPicPr>
            <a:picLocks noChangeAspect="1"/>
          </p:cNvPicPr>
          <p:nvPr/>
        </p:nvPicPr>
        <p:blipFill>
          <a:blip r:embed="rId4" cstate="print"/>
          <a:srcRect/>
          <a:stretch>
            <a:fillRect/>
          </a:stretch>
        </p:blipFill>
        <p:spPr bwMode="auto">
          <a:xfrm>
            <a:off x="1558925" y="2941638"/>
            <a:ext cx="631825" cy="3810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105479" name="AutoShape 6"/>
          <p:cNvSpPr>
            <a:spLocks/>
          </p:cNvSpPr>
          <p:nvPr/>
        </p:nvSpPr>
        <p:spPr bwMode="auto">
          <a:xfrm>
            <a:off x="862013" y="4730750"/>
            <a:ext cx="2266950" cy="304800"/>
          </a:xfrm>
          <a:custGeom>
            <a:avLst/>
            <a:gdLst>
              <a:gd name="T0" fmla="*/ 118959785 w 21600"/>
              <a:gd name="T1" fmla="*/ 2150533 h 21600"/>
              <a:gd name="T2" fmla="*/ 118959785 w 21600"/>
              <a:gd name="T3" fmla="*/ 2150533 h 21600"/>
              <a:gd name="T4" fmla="*/ 118959785 w 21600"/>
              <a:gd name="T5" fmla="*/ 2150533 h 21600"/>
              <a:gd name="T6" fmla="*/ 118959785 w 21600"/>
              <a:gd name="T7" fmla="*/ 215053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0" tIns="0" rIns="0" bIns="0"/>
          <a:lstStyle/>
          <a:p>
            <a:pPr algn="ctr" defTabSz="457200" hangingPunct="0"/>
            <a:r>
              <a:rPr lang="de-DE" sz="2000" b="1" i="1">
                <a:solidFill>
                  <a:srgbClr val="003960"/>
                </a:solidFill>
                <a:latin typeface="Microsoft Sans Serif" pitchFamily="34" charset="0"/>
                <a:cs typeface="Microsoft Sans Serif" pitchFamily="34" charset="0"/>
                <a:sym typeface="Calibri" pitchFamily="34" charset="0"/>
              </a:rPr>
              <a:t>Aspirin</a:t>
            </a:r>
            <a:endParaRPr lang="de-DE">
              <a:solidFill>
                <a:srgbClr val="000000"/>
              </a:solidFill>
              <a:latin typeface="Microsoft Sans Serif" pitchFamily="34" charset="0"/>
              <a:cs typeface="Microsoft Sans Serif" pitchFamily="34" charset="0"/>
              <a:sym typeface="Arial" pitchFamily="34" charset="0"/>
            </a:endParaRPr>
          </a:p>
        </p:txBody>
      </p:sp>
      <p:sp>
        <p:nvSpPr>
          <p:cNvPr id="105480" name="AutoShape 7"/>
          <p:cNvSpPr>
            <a:spLocks/>
          </p:cNvSpPr>
          <p:nvPr/>
        </p:nvSpPr>
        <p:spPr bwMode="auto">
          <a:xfrm>
            <a:off x="739775" y="5078413"/>
            <a:ext cx="2419350" cy="1060450"/>
          </a:xfrm>
          <a:custGeom>
            <a:avLst/>
            <a:gdLst>
              <a:gd name="T0" fmla="*/ 135492008 w 21600"/>
              <a:gd name="T1" fmla="*/ 26031350 h 21600"/>
              <a:gd name="T2" fmla="*/ 135492008 w 21600"/>
              <a:gd name="T3" fmla="*/ 26031350 h 21600"/>
              <a:gd name="T4" fmla="*/ 135492008 w 21600"/>
              <a:gd name="T5" fmla="*/ 26031350 h 21600"/>
              <a:gd name="T6" fmla="*/ 135492008 w 21600"/>
              <a:gd name="T7" fmla="*/ 260313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0" tIns="0" rIns="0" bIns="0"/>
          <a:lstStyle/>
          <a:p>
            <a:pPr algn="ctr" hangingPunct="0">
              <a:lnSpc>
                <a:spcPts val="2800"/>
              </a:lnSpc>
            </a:pPr>
            <a:r>
              <a:rPr lang="de-DE" sz="1900">
                <a:solidFill>
                  <a:srgbClr val="000000"/>
                </a:solidFill>
                <a:latin typeface="Microsoft Sans Serif" pitchFamily="34" charset="0"/>
                <a:cs typeface="Microsoft Sans Serif" pitchFamily="34" charset="0"/>
                <a:sym typeface="Calibri" pitchFamily="34" charset="0"/>
              </a:rPr>
              <a:t>Molecular weight </a:t>
            </a:r>
            <a:endParaRPr lang="de-DE">
              <a:solidFill>
                <a:srgbClr val="6D6E71"/>
              </a:solidFill>
              <a:latin typeface="Microsoft Sans Serif" pitchFamily="34" charset="0"/>
              <a:cs typeface="Microsoft Sans Serif" pitchFamily="34" charset="0"/>
              <a:sym typeface="Arial" pitchFamily="34" charset="0"/>
            </a:endParaRPr>
          </a:p>
          <a:p>
            <a:pPr algn="ctr" hangingPunct="0">
              <a:lnSpc>
                <a:spcPts val="2800"/>
              </a:lnSpc>
            </a:pPr>
            <a:r>
              <a:rPr lang="de-DE" sz="1900">
                <a:solidFill>
                  <a:srgbClr val="000000"/>
                </a:solidFill>
                <a:latin typeface="Microsoft Sans Serif" pitchFamily="34" charset="0"/>
                <a:cs typeface="Microsoft Sans Serif" pitchFamily="34" charset="0"/>
                <a:sym typeface="Calibri" pitchFamily="34" charset="0"/>
              </a:rPr>
              <a:t>= 80 daltons </a:t>
            </a:r>
            <a:endParaRPr lang="de-DE">
              <a:solidFill>
                <a:srgbClr val="6D6E71"/>
              </a:solidFill>
              <a:latin typeface="Microsoft Sans Serif" pitchFamily="34" charset="0"/>
              <a:cs typeface="Microsoft Sans Serif" pitchFamily="34" charset="0"/>
              <a:sym typeface="Arial" pitchFamily="34" charset="0"/>
            </a:endParaRPr>
          </a:p>
          <a:p>
            <a:pPr algn="ctr" hangingPunct="0">
              <a:lnSpc>
                <a:spcPts val="2800"/>
              </a:lnSpc>
            </a:pPr>
            <a:r>
              <a:rPr lang="de-DE" sz="1900">
                <a:solidFill>
                  <a:srgbClr val="000000"/>
                </a:solidFill>
                <a:latin typeface="Microsoft Sans Serif" pitchFamily="34" charset="0"/>
                <a:cs typeface="Microsoft Sans Serif" pitchFamily="34" charset="0"/>
                <a:sym typeface="Calibri" pitchFamily="34" charset="0"/>
              </a:rPr>
              <a:t>0 amino acids </a:t>
            </a:r>
            <a:endParaRPr lang="de-DE">
              <a:solidFill>
                <a:srgbClr val="000000"/>
              </a:solidFill>
              <a:latin typeface="Microsoft Sans Serif" pitchFamily="34" charset="0"/>
              <a:cs typeface="Microsoft Sans Serif" pitchFamily="34" charset="0"/>
              <a:sym typeface="Arial" pitchFamily="34" charset="0"/>
            </a:endParaRPr>
          </a:p>
        </p:txBody>
      </p:sp>
      <p:pic>
        <p:nvPicPr>
          <p:cNvPr id="38922" name="Picture 10" descr="image34.png"/>
          <p:cNvPicPr>
            <a:picLocks noChangeAspect="1"/>
          </p:cNvPicPr>
          <p:nvPr/>
        </p:nvPicPr>
        <p:blipFill>
          <a:blip r:embed="rId5" cstate="print"/>
          <a:srcRect t="14937" b="28217"/>
          <a:stretch>
            <a:fillRect/>
          </a:stretch>
        </p:blipFill>
        <p:spPr bwMode="auto">
          <a:xfrm>
            <a:off x="3451225" y="2524125"/>
            <a:ext cx="1885950" cy="1036638"/>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105482" name="AutoShape 12"/>
          <p:cNvSpPr>
            <a:spLocks/>
          </p:cNvSpPr>
          <p:nvPr/>
        </p:nvSpPr>
        <p:spPr bwMode="auto">
          <a:xfrm>
            <a:off x="3355975" y="4705350"/>
            <a:ext cx="2266950" cy="304800"/>
          </a:xfrm>
          <a:custGeom>
            <a:avLst/>
            <a:gdLst>
              <a:gd name="T0" fmla="*/ 118959785 w 21600"/>
              <a:gd name="T1" fmla="*/ 2150533 h 21600"/>
              <a:gd name="T2" fmla="*/ 118959785 w 21600"/>
              <a:gd name="T3" fmla="*/ 2150533 h 21600"/>
              <a:gd name="T4" fmla="*/ 118959785 w 21600"/>
              <a:gd name="T5" fmla="*/ 2150533 h 21600"/>
              <a:gd name="T6" fmla="*/ 118959785 w 21600"/>
              <a:gd name="T7" fmla="*/ 215053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0" tIns="0" rIns="0" bIns="0"/>
          <a:lstStyle/>
          <a:p>
            <a:pPr algn="ctr" defTabSz="457200" hangingPunct="0"/>
            <a:r>
              <a:rPr lang="de-DE" sz="2000" b="1" i="1">
                <a:solidFill>
                  <a:srgbClr val="003960"/>
                </a:solidFill>
                <a:latin typeface="Microsoft Sans Serif" pitchFamily="34" charset="0"/>
                <a:cs typeface="Microsoft Sans Serif" pitchFamily="34" charset="0"/>
                <a:sym typeface="Calibri" pitchFamily="34" charset="0"/>
              </a:rPr>
              <a:t>Erythropoietin </a:t>
            </a:r>
            <a:endParaRPr lang="de-DE">
              <a:solidFill>
                <a:srgbClr val="000000"/>
              </a:solidFill>
              <a:latin typeface="Microsoft Sans Serif" pitchFamily="34" charset="0"/>
              <a:cs typeface="Microsoft Sans Serif" pitchFamily="34" charset="0"/>
              <a:sym typeface="Arial" pitchFamily="34" charset="0"/>
            </a:endParaRPr>
          </a:p>
        </p:txBody>
      </p:sp>
      <p:sp>
        <p:nvSpPr>
          <p:cNvPr id="105483" name="AutoShape 13"/>
          <p:cNvSpPr>
            <a:spLocks/>
          </p:cNvSpPr>
          <p:nvPr/>
        </p:nvSpPr>
        <p:spPr bwMode="auto">
          <a:xfrm>
            <a:off x="3375025" y="5094288"/>
            <a:ext cx="2419350" cy="1060450"/>
          </a:xfrm>
          <a:custGeom>
            <a:avLst/>
            <a:gdLst>
              <a:gd name="T0" fmla="*/ 135492008 w 21600"/>
              <a:gd name="T1" fmla="*/ 26031350 h 21600"/>
              <a:gd name="T2" fmla="*/ 135492008 w 21600"/>
              <a:gd name="T3" fmla="*/ 26031350 h 21600"/>
              <a:gd name="T4" fmla="*/ 135492008 w 21600"/>
              <a:gd name="T5" fmla="*/ 26031350 h 21600"/>
              <a:gd name="T6" fmla="*/ 135492008 w 21600"/>
              <a:gd name="T7" fmla="*/ 260313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0" tIns="0" rIns="0" bIns="0"/>
          <a:lstStyle/>
          <a:p>
            <a:pPr algn="ctr" defTabSz="457200" hangingPunct="0">
              <a:lnSpc>
                <a:spcPts val="2800"/>
              </a:lnSpc>
            </a:pPr>
            <a:r>
              <a:rPr lang="de-DE" sz="1900">
                <a:solidFill>
                  <a:srgbClr val="000000"/>
                </a:solidFill>
                <a:latin typeface="Microsoft Sans Serif" pitchFamily="34" charset="0"/>
                <a:cs typeface="Microsoft Sans Serif" pitchFamily="34" charset="0"/>
                <a:sym typeface="Calibri" pitchFamily="34" charset="0"/>
              </a:rPr>
              <a:t>Molecular weight </a:t>
            </a:r>
            <a:endParaRPr lang="de-DE">
              <a:solidFill>
                <a:srgbClr val="6D6E71"/>
              </a:solidFill>
              <a:latin typeface="Microsoft Sans Serif" pitchFamily="34" charset="0"/>
              <a:cs typeface="Microsoft Sans Serif" pitchFamily="34" charset="0"/>
              <a:sym typeface="Arial" pitchFamily="34" charset="0"/>
            </a:endParaRPr>
          </a:p>
          <a:p>
            <a:pPr algn="ctr" defTabSz="457200" hangingPunct="0">
              <a:lnSpc>
                <a:spcPts val="2800"/>
              </a:lnSpc>
            </a:pPr>
            <a:r>
              <a:rPr lang="de-DE" sz="1900">
                <a:solidFill>
                  <a:srgbClr val="000000"/>
                </a:solidFill>
                <a:latin typeface="Microsoft Sans Serif" pitchFamily="34" charset="0"/>
                <a:cs typeface="Microsoft Sans Serif" pitchFamily="34" charset="0"/>
                <a:sym typeface="Calibri" pitchFamily="34" charset="0"/>
              </a:rPr>
              <a:t>= 30,000 daltons </a:t>
            </a:r>
            <a:endParaRPr lang="de-DE">
              <a:solidFill>
                <a:srgbClr val="6D6E71"/>
              </a:solidFill>
              <a:latin typeface="Microsoft Sans Serif" pitchFamily="34" charset="0"/>
              <a:cs typeface="Microsoft Sans Serif" pitchFamily="34" charset="0"/>
              <a:sym typeface="Arial" pitchFamily="34" charset="0"/>
            </a:endParaRPr>
          </a:p>
          <a:p>
            <a:pPr algn="ctr" defTabSz="457200" hangingPunct="0">
              <a:lnSpc>
                <a:spcPts val="2800"/>
              </a:lnSpc>
            </a:pPr>
            <a:r>
              <a:rPr lang="de-DE" sz="1900">
                <a:solidFill>
                  <a:srgbClr val="000000"/>
                </a:solidFill>
                <a:latin typeface="Microsoft Sans Serif" pitchFamily="34" charset="0"/>
                <a:cs typeface="Microsoft Sans Serif" pitchFamily="34" charset="0"/>
                <a:sym typeface="Calibri" pitchFamily="34" charset="0"/>
              </a:rPr>
              <a:t>166 amino acids </a:t>
            </a:r>
            <a:endParaRPr lang="de-DE">
              <a:solidFill>
                <a:srgbClr val="000000"/>
              </a:solidFill>
              <a:latin typeface="Microsoft Sans Serif" pitchFamily="34" charset="0"/>
              <a:cs typeface="Microsoft Sans Serif" pitchFamily="34" charset="0"/>
              <a:sym typeface="Arial" pitchFamily="34" charset="0"/>
            </a:endParaRPr>
          </a:p>
        </p:txBody>
      </p:sp>
      <p:sp>
        <p:nvSpPr>
          <p:cNvPr id="105484" name="Line 9"/>
          <p:cNvSpPr>
            <a:spLocks noChangeShapeType="1"/>
          </p:cNvSpPr>
          <p:nvPr/>
        </p:nvSpPr>
        <p:spPr bwMode="auto">
          <a:xfrm>
            <a:off x="0" y="908050"/>
            <a:ext cx="9144000" cy="7938"/>
          </a:xfrm>
          <a:prstGeom prst="line">
            <a:avLst/>
          </a:prstGeom>
          <a:noFill/>
          <a:ln w="57150">
            <a:solidFill>
              <a:srgbClr val="A6A6A6"/>
            </a:solidFill>
            <a:round/>
            <a:headEnd/>
            <a:tailEnd/>
          </a:ln>
        </p:spPr>
        <p:txBody>
          <a:bodyPr lIns="0" tIns="0" rIns="0" bIns="0"/>
          <a:lstStyle/>
          <a:p>
            <a:endParaRPr lang="ru-RU"/>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Grp="1"/>
          </p:cNvSpPr>
          <p:nvPr>
            <p:ph type="title"/>
          </p:nvPr>
        </p:nvSpPr>
        <p:spPr>
          <a:xfrm>
            <a:off x="0" y="17463"/>
            <a:ext cx="9144000" cy="890587"/>
          </a:xfrm>
        </p:spPr>
        <p:txBody>
          <a:bodyPr lIns="0" tIns="0" rIns="0" bIns="0"/>
          <a:lstStyle/>
          <a:p>
            <a:pPr defTabSz="428625" eaLnBrk="1"/>
            <a:r>
              <a:rPr lang="ru-RU" b="1" smtClean="0">
                <a:solidFill>
                  <a:srgbClr val="098ED1"/>
                </a:solidFill>
                <a:latin typeface="Microsoft Sans Serif" pitchFamily="34" charset="0"/>
                <a:ea typeface="ヒラギノ角ゴ Pro W3"/>
                <a:cs typeface="Microsoft Sans Serif" pitchFamily="34" charset="0"/>
                <a:sym typeface="Calibri" pitchFamily="34" charset="0"/>
              </a:rPr>
              <a:t>Каждая стадия производства оказывает влияние на конечную эффективность</a:t>
            </a:r>
            <a:r>
              <a:rPr lang="ru-RU" sz="1800" b="1" i="1" smtClean="0">
                <a:solidFill>
                  <a:srgbClr val="098ED1"/>
                </a:solidFill>
                <a:latin typeface="Microsoft Sans Serif" pitchFamily="34" charset="0"/>
                <a:ea typeface="ヒラギノ角ゴ Pro W3"/>
                <a:cs typeface="Microsoft Sans Serif" pitchFamily="34" charset="0"/>
                <a:sym typeface="Calibri" pitchFamily="34" charset="0"/>
              </a:rPr>
              <a:t>(посттрансляционная модификация</a:t>
            </a:r>
            <a:r>
              <a:rPr lang="de-DE" sz="1800" b="1" i="1" smtClean="0">
                <a:solidFill>
                  <a:srgbClr val="098ED1"/>
                </a:solidFill>
                <a:latin typeface="Microsoft Sans Serif" pitchFamily="34" charset="0"/>
                <a:ea typeface="ヒラギノ角ゴ Pro W3"/>
                <a:cs typeface="Microsoft Sans Serif" pitchFamily="34" charset="0"/>
                <a:sym typeface="Calibri" pitchFamily="34" charset="0"/>
              </a:rPr>
              <a:t>)</a:t>
            </a:r>
            <a:endParaRPr lang="de-DE" sz="1800" b="1" i="1" smtClean="0">
              <a:solidFill>
                <a:srgbClr val="098ED1"/>
              </a:solidFill>
              <a:latin typeface="Microsoft Sans Serif" pitchFamily="34" charset="0"/>
              <a:ea typeface="ヒラギノ角ゴ Pro W3"/>
              <a:cs typeface="Microsoft Sans Serif" pitchFamily="34" charset="0"/>
            </a:endParaRPr>
          </a:p>
        </p:txBody>
      </p:sp>
      <p:sp>
        <p:nvSpPr>
          <p:cNvPr id="40962" name="Rectangle 2"/>
          <p:cNvSpPr>
            <a:spLocks noGrp="1"/>
          </p:cNvSpPr>
          <p:nvPr>
            <p:ph type="body" idx="1"/>
          </p:nvPr>
        </p:nvSpPr>
        <p:spPr>
          <a:xfrm>
            <a:off x="611188" y="5589588"/>
            <a:ext cx="8032750" cy="942975"/>
          </a:xfrm>
        </p:spPr>
        <p:txBody>
          <a:bodyPr lIns="0" tIns="0" rIns="0" bIns="0"/>
          <a:lstStyle/>
          <a:p>
            <a:pPr marL="268288" indent="-268288" eaLnBrk="1">
              <a:buClr>
                <a:schemeClr val="tx1"/>
              </a:buClr>
            </a:pPr>
            <a:r>
              <a:rPr lang="ru-RU" sz="2200" b="1" smtClean="0">
                <a:latin typeface="Microsoft Sans Serif" pitchFamily="34" charset="0"/>
                <a:cs typeface="Microsoft Sans Serif" pitchFamily="34" charset="0"/>
                <a:sym typeface="Calibri" pitchFamily="34" charset="0"/>
              </a:rPr>
              <a:t>Схожие продукты, но не идентичные</a:t>
            </a:r>
            <a:endParaRPr lang="de-DE" smtClean="0">
              <a:latin typeface="Microsoft Sans Serif" pitchFamily="34" charset="0"/>
              <a:cs typeface="Microsoft Sans Serif" pitchFamily="34" charset="0"/>
              <a:sym typeface="Calibri" pitchFamily="34" charset="0"/>
            </a:endParaRPr>
          </a:p>
          <a:p>
            <a:pPr marL="268288" indent="-268288" eaLnBrk="1">
              <a:buClr>
                <a:schemeClr val="tx1"/>
              </a:buClr>
            </a:pPr>
            <a:r>
              <a:rPr lang="ru-RU" sz="2200" b="1" smtClean="0">
                <a:latin typeface="Microsoft Sans Serif" pitchFamily="34" charset="0"/>
                <a:cs typeface="Microsoft Sans Serif" pitchFamily="34" charset="0"/>
                <a:sym typeface="Calibri" pitchFamily="34" charset="0"/>
              </a:rPr>
              <a:t>Изменение активности, безопасности, иммуногенности</a:t>
            </a:r>
            <a:endParaRPr lang="de-DE" smtClean="0">
              <a:latin typeface="Microsoft Sans Serif" pitchFamily="34" charset="0"/>
              <a:cs typeface="Microsoft Sans Serif" pitchFamily="34" charset="0"/>
            </a:endParaRPr>
          </a:p>
        </p:txBody>
      </p:sp>
      <p:pic>
        <p:nvPicPr>
          <p:cNvPr id="40963" name="Picture 3" descr="Glycosylation 2-1"/>
          <p:cNvPicPr>
            <a:picLocks noChangeAspect="1"/>
          </p:cNvPicPr>
          <p:nvPr/>
        </p:nvPicPr>
        <p:blipFill>
          <a:blip r:embed="rId3" cstate="print"/>
          <a:srcRect/>
          <a:stretch>
            <a:fillRect/>
          </a:stretch>
        </p:blipFill>
        <p:spPr bwMode="auto">
          <a:xfrm>
            <a:off x="828675" y="1704975"/>
            <a:ext cx="2727325" cy="3443288"/>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40964" name="Picture 4" descr="Glycosylation1"/>
          <p:cNvPicPr>
            <a:picLocks noChangeAspect="1"/>
          </p:cNvPicPr>
          <p:nvPr/>
        </p:nvPicPr>
        <p:blipFill>
          <a:blip r:embed="rId4" cstate="print"/>
          <a:srcRect/>
          <a:stretch>
            <a:fillRect/>
          </a:stretch>
        </p:blipFill>
        <p:spPr bwMode="auto">
          <a:xfrm>
            <a:off x="3779838" y="1700213"/>
            <a:ext cx="2733675" cy="344805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106502" name="AutoShape 5"/>
          <p:cNvSpPr>
            <a:spLocks/>
          </p:cNvSpPr>
          <p:nvPr/>
        </p:nvSpPr>
        <p:spPr bwMode="auto">
          <a:xfrm>
            <a:off x="4097338" y="6643688"/>
            <a:ext cx="5041900" cy="241300"/>
          </a:xfrm>
          <a:custGeom>
            <a:avLst/>
            <a:gdLst>
              <a:gd name="T0" fmla="*/ 588443437 w 21600"/>
              <a:gd name="T1" fmla="*/ 1347817 h 21600"/>
              <a:gd name="T2" fmla="*/ 588443437 w 21600"/>
              <a:gd name="T3" fmla="*/ 1347817 h 21600"/>
              <a:gd name="T4" fmla="*/ 588443437 w 21600"/>
              <a:gd name="T5" fmla="*/ 1347817 h 21600"/>
              <a:gd name="T6" fmla="*/ 588443437 w 21600"/>
              <a:gd name="T7" fmla="*/ 134781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9525">
            <a:noFill/>
            <a:miter lim="800000"/>
            <a:headEnd/>
            <a:tailEnd/>
          </a:ln>
        </p:spPr>
        <p:txBody>
          <a:bodyPr lIns="45719" tIns="45719" rIns="45719" bIns="45719"/>
          <a:lstStyle/>
          <a:p>
            <a:pPr algn="r" defTabSz="457200" hangingPunct="0"/>
            <a:r>
              <a:rPr lang="de-DE" sz="1100" i="1">
                <a:solidFill>
                  <a:srgbClr val="000000"/>
                </a:solidFill>
                <a:latin typeface="Microsoft Sans Serif" pitchFamily="34" charset="0"/>
                <a:cs typeface="Microsoft Sans Serif" pitchFamily="34" charset="0"/>
                <a:sym typeface="Calibri" pitchFamily="34" charset="0"/>
              </a:rPr>
              <a:t>Revers L, Furczon E. Available at: http://cph.sagepub.com/content/143/4/184</a:t>
            </a:r>
            <a:endParaRPr lang="de-DE" sz="1100" i="1">
              <a:solidFill>
                <a:srgbClr val="000000"/>
              </a:solidFill>
              <a:latin typeface="Microsoft Sans Serif" pitchFamily="34" charset="0"/>
              <a:cs typeface="Microsoft Sans Serif" pitchFamily="34" charset="0"/>
              <a:sym typeface="Arial" pitchFamily="34" charset="0"/>
            </a:endParaRPr>
          </a:p>
        </p:txBody>
      </p:sp>
      <p:sp>
        <p:nvSpPr>
          <p:cNvPr id="40967" name="AutoShape 7"/>
          <p:cNvSpPr>
            <a:spLocks/>
          </p:cNvSpPr>
          <p:nvPr/>
        </p:nvSpPr>
        <p:spPr bwMode="auto">
          <a:xfrm>
            <a:off x="900113" y="3529013"/>
            <a:ext cx="1800225" cy="1689100"/>
          </a:xfrm>
          <a:custGeom>
            <a:avLst/>
            <a:gdLst>
              <a:gd name="T0" fmla="*/ 82337666 w 19679"/>
              <a:gd name="T1" fmla="*/ 79566136 h 19679"/>
              <a:gd name="T2" fmla="*/ 82337666 w 19679"/>
              <a:gd name="T3" fmla="*/ 79566136 h 19679"/>
              <a:gd name="T4" fmla="*/ 82337666 w 19679"/>
              <a:gd name="T5" fmla="*/ 79566136 h 19679"/>
              <a:gd name="T6" fmla="*/ 82337666 w 19679"/>
              <a:gd name="T7" fmla="*/ 7956613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25400" cap="flat" cmpd="sng">
            <a:solidFill>
              <a:srgbClr val="F58123"/>
            </a:solidFill>
            <a:prstDash val="solid"/>
            <a:round/>
            <a:headEnd/>
            <a:tailEnd/>
          </a:ln>
        </p:spPr>
        <p:txBody>
          <a:bodyPr lIns="0" tIns="0" rIns="0" bIns="0" anchor="ctr"/>
          <a:lstStyle/>
          <a:p>
            <a:endParaRPr lang="ru-RU"/>
          </a:p>
        </p:txBody>
      </p:sp>
      <p:sp>
        <p:nvSpPr>
          <p:cNvPr id="40968" name="AutoShape 8"/>
          <p:cNvSpPr>
            <a:spLocks/>
          </p:cNvSpPr>
          <p:nvPr/>
        </p:nvSpPr>
        <p:spPr bwMode="auto">
          <a:xfrm>
            <a:off x="3851275" y="3598863"/>
            <a:ext cx="1806575" cy="1692275"/>
          </a:xfrm>
          <a:custGeom>
            <a:avLst/>
            <a:gdLst>
              <a:gd name="T0" fmla="*/ 82919570 w 19679"/>
              <a:gd name="T1" fmla="*/ 79865584 h 19679"/>
              <a:gd name="T2" fmla="*/ 82919570 w 19679"/>
              <a:gd name="T3" fmla="*/ 79865584 h 19679"/>
              <a:gd name="T4" fmla="*/ 82919570 w 19679"/>
              <a:gd name="T5" fmla="*/ 79865584 h 19679"/>
              <a:gd name="T6" fmla="*/ 82919570 w 19679"/>
              <a:gd name="T7" fmla="*/ 79865584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noFill/>
          <a:ln w="25400" cap="flat" cmpd="sng">
            <a:solidFill>
              <a:srgbClr val="F58123"/>
            </a:solidFill>
            <a:prstDash val="solid"/>
            <a:round/>
            <a:headEnd/>
            <a:tailEnd/>
          </a:ln>
        </p:spPr>
        <p:txBody>
          <a:bodyPr lIns="0" tIns="0" rIns="0" bIns="0" anchor="ctr"/>
          <a:lstStyle/>
          <a:p>
            <a:endParaRPr lang="ru-RU"/>
          </a:p>
        </p:txBody>
      </p:sp>
      <p:sp>
        <p:nvSpPr>
          <p:cNvPr id="106505" name="Line 9"/>
          <p:cNvSpPr>
            <a:spLocks noChangeShapeType="1"/>
          </p:cNvSpPr>
          <p:nvPr/>
        </p:nvSpPr>
        <p:spPr bwMode="auto">
          <a:xfrm>
            <a:off x="0" y="1052513"/>
            <a:ext cx="9144000" cy="7937"/>
          </a:xfrm>
          <a:prstGeom prst="line">
            <a:avLst/>
          </a:prstGeom>
          <a:noFill/>
          <a:ln w="57150">
            <a:solidFill>
              <a:srgbClr val="A6A6A6"/>
            </a:solidFill>
            <a:round/>
            <a:headEnd/>
            <a:tailEnd/>
          </a:ln>
        </p:spPr>
        <p:txBody>
          <a:bodyPr lIns="0" tIns="0" rIns="0" bIns="0"/>
          <a:lstStyle/>
          <a:p>
            <a:endParaRPr lang="ru-RU"/>
          </a:p>
        </p:txBody>
      </p:sp>
      <p:sp>
        <p:nvSpPr>
          <p:cNvPr id="10" name="Rectangle 2"/>
          <p:cNvSpPr txBox="1">
            <a:spLocks/>
          </p:cNvSpPr>
          <p:nvPr/>
        </p:nvSpPr>
        <p:spPr bwMode="auto">
          <a:xfrm>
            <a:off x="6443663" y="4292600"/>
            <a:ext cx="2520950" cy="431800"/>
          </a:xfrm>
          <a:prstGeom prst="rect">
            <a:avLst/>
          </a:prstGeom>
          <a:noFill/>
          <a:ln w="9525">
            <a:noFill/>
            <a:miter lim="800000"/>
            <a:headEnd/>
            <a:tailEnd/>
          </a:ln>
        </p:spPr>
        <p:txBody>
          <a:bodyPr lIns="0" tIns="0" rIns="0" bIns="0"/>
          <a:lstStyle/>
          <a:p>
            <a:pPr algn="r" defTabSz="457200" hangingPunct="0">
              <a:buClr>
                <a:srgbClr val="000000"/>
              </a:buClr>
            </a:pPr>
            <a:r>
              <a:rPr lang="ru-RU" sz="1600" b="1">
                <a:solidFill>
                  <a:srgbClr val="000000"/>
                </a:solidFill>
                <a:latin typeface="Microsoft Sans Serif" pitchFamily="34" charset="0"/>
                <a:cs typeface="Microsoft Sans Serif" pitchFamily="34" charset="0"/>
                <a:sym typeface="Calibri" pitchFamily="34" charset="0"/>
              </a:rPr>
              <a:t>Различные изоформы</a:t>
            </a:r>
            <a:r>
              <a:rPr lang="de-DE" sz="2200" b="1">
                <a:solidFill>
                  <a:srgbClr val="000000"/>
                </a:solidFill>
                <a:latin typeface="Microsoft Sans Serif" pitchFamily="34" charset="0"/>
                <a:cs typeface="Microsoft Sans Serif" pitchFamily="34" charset="0"/>
                <a:sym typeface="Calibri" pitchFamily="34" charset="0"/>
              </a:rPr>
              <a:t>?</a:t>
            </a:r>
            <a:endParaRPr lang="de-DE" sz="1200">
              <a:solidFill>
                <a:srgbClr val="000000"/>
              </a:solidFill>
              <a:latin typeface="Microsoft Sans Serif" pitchFamily="34" charset="0"/>
              <a:cs typeface="Microsoft Sans Serif" pitchFamily="34" charset="0"/>
              <a:sym typeface="Helvetica" pitchFamily="34" charset="0"/>
            </a:endParaRPr>
          </a:p>
        </p:txBody>
      </p:sp>
      <p:sp>
        <p:nvSpPr>
          <p:cNvPr id="2" name="Pfeil nach rechts 1"/>
          <p:cNvSpPr/>
          <p:nvPr/>
        </p:nvSpPr>
        <p:spPr bwMode="auto">
          <a:xfrm>
            <a:off x="6011863" y="4365625"/>
            <a:ext cx="647700" cy="215900"/>
          </a:xfrm>
          <a:prstGeom prst="rightArrow">
            <a:avLst/>
          </a:prstGeom>
          <a:solidFill>
            <a:srgbClr val="A6A6A6"/>
          </a:solidFill>
          <a:ln w="25400" cap="flat" cmpd="sng" algn="ctr">
            <a:solidFill>
              <a:schemeClr val="tx1"/>
            </a:solidFill>
            <a:prstDash val="solid"/>
            <a:round/>
            <a:headEnd type="none" w="med" len="med"/>
            <a:tailEnd type="none" w="med" len="med"/>
          </a:ln>
          <a:effectLst>
            <a:outerShdw blurRad="38100" dist="23000" dir="5400000" algn="ctr" rotWithShape="0">
              <a:srgbClr val="000000">
                <a:alpha val="34999"/>
              </a:srgbClr>
            </a:outerShdw>
          </a:effectLst>
        </p:spPr>
        <p:txBody>
          <a:bodyPr lIns="45719" tIns="45719" rIns="45719" bIns="45719" anchor="ctr"/>
          <a:lstStyle/>
          <a:p>
            <a:pPr marL="457200" algn="r" fontAlgn="auto" hangingPunct="0">
              <a:spcBef>
                <a:spcPts val="0"/>
              </a:spcBef>
              <a:spcAft>
                <a:spcPts val="0"/>
              </a:spcAft>
              <a:defRPr/>
            </a:pPr>
            <a:endParaRPr lang="de-DE">
              <a:solidFill>
                <a:srgbClr val="000000"/>
              </a:solidFill>
              <a:cs typeface="+mn-cs"/>
              <a:sym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73725912" presetClass="entr" presetSubtype="0" fill="hold" grpId="0" nodeType="clickEffect">
                                  <p:stCondLst>
                                    <p:cond delay="0"/>
                                  </p:stCondLst>
                                  <p:childTnLst>
                                    <p:set>
                                      <p:cBhvr>
                                        <p:cTn id="6" dur="1" fill="hold">
                                          <p:stCondLst>
                                            <p:cond delay="499"/>
                                          </p:stCondLst>
                                        </p:cTn>
                                        <p:tgtEl>
                                          <p:spTgt spid="40968"/>
                                        </p:tgtEl>
                                        <p:attrNameLst>
                                          <p:attrName>style.visibility</p:attrName>
                                        </p:attrNameLst>
                                      </p:cBhvr>
                                      <p:to>
                                        <p:strVal val="visible"/>
                                      </p:to>
                                    </p:set>
                                  </p:childTnLst>
                                </p:cTn>
                              </p:par>
                            </p:childTnLst>
                          </p:cTn>
                        </p:par>
                        <p:par>
                          <p:cTn id="7" fill="hold" nodeType="afterGroup">
                            <p:stCondLst>
                              <p:cond delay="500"/>
                            </p:stCondLst>
                            <p:childTnLst>
                              <p:par>
                                <p:cTn id="8" presetID="-2073725912" presetClass="entr" presetSubtype="0" fill="hold" grpId="0" nodeType="afterEffect">
                                  <p:stCondLst>
                                    <p:cond delay="0"/>
                                  </p:stCondLst>
                                  <p:childTnLst>
                                    <p:set>
                                      <p:cBhvr>
                                        <p:cTn id="9" dur="1" fill="hold">
                                          <p:stCondLst>
                                            <p:cond delay="499"/>
                                          </p:stCondLst>
                                        </p:cTn>
                                        <p:tgtEl>
                                          <p:spTgt spid="4096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2">
                                            <p:bg/>
                                          </p:spTgt>
                                        </p:tgtEl>
                                        <p:attrNameLst>
                                          <p:attrName>style.visibility</p:attrName>
                                        </p:attrNameLst>
                                      </p:cBhvr>
                                      <p:to>
                                        <p:strVal val="visible"/>
                                      </p:to>
                                    </p:set>
                                    <p:animEffect transition="in" filter="fade">
                                      <p:cBhvr>
                                        <p:cTn id="22" dur="500"/>
                                        <p:tgtEl>
                                          <p:spTgt spid="40962">
                                            <p:bg/>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2">
                                            <p:txEl>
                                              <p:pRg st="0" end="0"/>
                                            </p:txEl>
                                          </p:spTgt>
                                        </p:tgtEl>
                                        <p:attrNameLst>
                                          <p:attrName>style.visibility</p:attrName>
                                        </p:attrNameLst>
                                      </p:cBhvr>
                                      <p:to>
                                        <p:strVal val="visible"/>
                                      </p:to>
                                    </p:set>
                                    <p:animEffect transition="in" filter="fade">
                                      <p:cBhvr>
                                        <p:cTn id="27" dur="500"/>
                                        <p:tgtEl>
                                          <p:spTgt spid="40962">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62">
                                            <p:txEl>
                                              <p:pRg st="1" end="1"/>
                                            </p:txEl>
                                          </p:spTgt>
                                        </p:tgtEl>
                                        <p:attrNameLst>
                                          <p:attrName>style.visibility</p:attrName>
                                        </p:attrNameLst>
                                      </p:cBhvr>
                                      <p:to>
                                        <p:strVal val="visible"/>
                                      </p:to>
                                    </p:set>
                                    <p:animEffect transition="in" filter="fade">
                                      <p:cBhvr>
                                        <p:cTn id="32" dur="500"/>
                                        <p:tgtEl>
                                          <p:spTgt spid="409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animBg="1"/>
      <p:bldP spid="40967" grpId="0" animBg="1"/>
      <p:bldP spid="40968" grpId="0" animBg="1"/>
      <p:bldP spid="10"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p:txBody>
          <a:bodyPr/>
          <a:lstStyle/>
          <a:p>
            <a:pPr eaLnBrk="1" hangingPunct="1"/>
            <a:r>
              <a:rPr lang="ru-RU" smtClean="0"/>
              <a:t>Чем отличаются биопрепараты от низкомолекулярных ЛС?</a:t>
            </a:r>
          </a:p>
        </p:txBody>
      </p:sp>
      <p:sp>
        <p:nvSpPr>
          <p:cNvPr id="107523" name="Rectangle 3"/>
          <p:cNvSpPr>
            <a:spLocks noGrp="1" noChangeArrowheads="1"/>
          </p:cNvSpPr>
          <p:nvPr>
            <p:ph type="body" idx="4294967295"/>
          </p:nvPr>
        </p:nvSpPr>
        <p:spPr>
          <a:xfrm>
            <a:off x="457200" y="1600200"/>
            <a:ext cx="8229600" cy="3614738"/>
          </a:xfrm>
        </p:spPr>
        <p:txBody>
          <a:bodyPr/>
          <a:lstStyle/>
          <a:p>
            <a:pPr eaLnBrk="1" hangingPunct="1"/>
            <a:r>
              <a:rPr lang="ru-RU" smtClean="0"/>
              <a:t>молекулярный вес</a:t>
            </a:r>
            <a:endParaRPr lang="en-US" smtClean="0"/>
          </a:p>
          <a:p>
            <a:pPr eaLnBrk="1" hangingPunct="1"/>
            <a:r>
              <a:rPr lang="ru-RU" smtClean="0"/>
              <a:t>сложность структуры</a:t>
            </a:r>
            <a:endParaRPr lang="en-US" smtClean="0"/>
          </a:p>
          <a:p>
            <a:pPr eaLnBrk="1" hangingPunct="1"/>
            <a:r>
              <a:rPr lang="ru-RU" smtClean="0"/>
              <a:t>характеристики:</a:t>
            </a:r>
            <a:endParaRPr lang="en-US" smtClean="0"/>
          </a:p>
          <a:p>
            <a:pPr lvl="1" eaLnBrk="1" hangingPunct="1"/>
            <a:r>
              <a:rPr lang="ru-RU" smtClean="0"/>
              <a:t>структурные и физико-химические свойства</a:t>
            </a:r>
          </a:p>
          <a:p>
            <a:pPr lvl="1" eaLnBrk="1" hangingPunct="1"/>
            <a:r>
              <a:rPr lang="ru-RU" smtClean="0"/>
              <a:t>степень очистки белка</a:t>
            </a:r>
            <a:endParaRPr lang="en-US" smtClean="0"/>
          </a:p>
          <a:p>
            <a:pPr lvl="1" eaLnBrk="1" hangingPunct="1"/>
            <a:r>
              <a:rPr lang="ru-RU" smtClean="0"/>
              <a:t>биологическая активность</a:t>
            </a:r>
            <a:endParaRPr lang="en-US" smtClean="0"/>
          </a:p>
          <a:p>
            <a:pPr eaLnBrk="1" hangingPunct="1"/>
            <a:r>
              <a:rPr lang="ru-RU" smtClean="0"/>
              <a:t>стабильность</a:t>
            </a:r>
            <a:endParaRPr lang="en-US" smtClean="0"/>
          </a:p>
        </p:txBody>
      </p:sp>
      <p:sp>
        <p:nvSpPr>
          <p:cNvPr id="107524" name="Rectangle 4"/>
          <p:cNvSpPr>
            <a:spLocks noChangeArrowheads="1"/>
          </p:cNvSpPr>
          <p:nvPr/>
        </p:nvSpPr>
        <p:spPr bwMode="auto">
          <a:xfrm>
            <a:off x="457200" y="1628775"/>
            <a:ext cx="8229600" cy="4525963"/>
          </a:xfrm>
          <a:prstGeom prst="rect">
            <a:avLst/>
          </a:prstGeom>
          <a:noFill/>
          <a:ln w="9525">
            <a:noFill/>
            <a:miter lim="800000"/>
            <a:headEnd/>
            <a:tailEnd/>
          </a:ln>
        </p:spPr>
        <p:txBody>
          <a:bodyPr/>
          <a:lstStyle/>
          <a:p>
            <a:pPr marL="342900" indent="-342900">
              <a:spcBef>
                <a:spcPct val="20000"/>
              </a:spcBef>
              <a:buFontTx/>
              <a:buChar char="•"/>
            </a:pPr>
            <a:endParaRPr lang="ru-RU" sz="2800"/>
          </a:p>
        </p:txBody>
      </p:sp>
      <p:sp>
        <p:nvSpPr>
          <p:cNvPr id="107525" name="Rectangle 5"/>
          <p:cNvSpPr>
            <a:spLocks noChangeArrowheads="1"/>
          </p:cNvSpPr>
          <p:nvPr/>
        </p:nvSpPr>
        <p:spPr bwMode="auto">
          <a:xfrm>
            <a:off x="6057900" y="6381750"/>
            <a:ext cx="2978150" cy="244475"/>
          </a:xfrm>
          <a:prstGeom prst="rect">
            <a:avLst/>
          </a:prstGeom>
          <a:noFill/>
          <a:ln w="9525">
            <a:noFill/>
            <a:miter lim="800000"/>
            <a:headEnd/>
            <a:tailEnd/>
          </a:ln>
        </p:spPr>
        <p:txBody>
          <a:bodyPr wrap="none">
            <a:spAutoFit/>
          </a:bodyPr>
          <a:lstStyle/>
          <a:p>
            <a:r>
              <a:rPr lang="en-GB" sz="1000"/>
              <a:t>Crommelin DJA</a:t>
            </a:r>
            <a:r>
              <a:rPr lang="en-US" sz="1000"/>
              <a:t>, et al. Int J Pharm 2003;266:3-16.</a:t>
            </a:r>
            <a:endParaRPr lang="ru-RU" sz="1000"/>
          </a:p>
        </p:txBody>
      </p:sp>
      <p:sp>
        <p:nvSpPr>
          <p:cNvPr id="107526" name="Прямоугольник 5"/>
          <p:cNvSpPr>
            <a:spLocks noChangeArrowheads="1"/>
          </p:cNvSpPr>
          <p:nvPr/>
        </p:nvSpPr>
        <p:spPr bwMode="auto">
          <a:xfrm>
            <a:off x="3071813" y="5286375"/>
            <a:ext cx="3073400" cy="523875"/>
          </a:xfrm>
          <a:prstGeom prst="rect">
            <a:avLst/>
          </a:prstGeom>
          <a:noFill/>
          <a:ln w="9525">
            <a:noFill/>
            <a:miter lim="800000"/>
            <a:headEnd/>
            <a:tailEnd/>
          </a:ln>
        </p:spPr>
        <p:txBody>
          <a:bodyPr wrap="none">
            <a:spAutoFit/>
          </a:bodyPr>
          <a:lstStyle/>
          <a:p>
            <a:r>
              <a:rPr lang="ru-RU" sz="2800">
                <a:solidFill>
                  <a:srgbClr val="FF0000"/>
                </a:solidFill>
              </a:rPr>
              <a:t>Иммуногенность!</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SingleBoatShape"/>
</p:tagLst>
</file>

<file path=ppt/tags/tag2.xml><?xml version="1.0" encoding="utf-8"?>
<p:tagLst xmlns:a="http://schemas.openxmlformats.org/drawingml/2006/main" xmlns:r="http://schemas.openxmlformats.org/officeDocument/2006/relationships" xmlns:p="http://schemas.openxmlformats.org/presentationml/2006/main">
  <p:tag name="NAME" val="SingleBoatText"/>
</p:tagLst>
</file>

<file path=ppt/tags/tag3.xml><?xml version="1.0" encoding="utf-8"?>
<p:tagLst xmlns:a="http://schemas.openxmlformats.org/drawingml/2006/main" xmlns:r="http://schemas.openxmlformats.org/officeDocument/2006/relationships" xmlns:p="http://schemas.openxmlformats.org/presentationml/2006/main">
  <p:tag name="NAME" val="SingleBoatShape"/>
</p:tagLst>
</file>

<file path=ppt/tags/tag4.xml><?xml version="1.0" encoding="utf-8"?>
<p:tagLst xmlns:a="http://schemas.openxmlformats.org/drawingml/2006/main" xmlns:r="http://schemas.openxmlformats.org/officeDocument/2006/relationships" xmlns:p="http://schemas.openxmlformats.org/presentationml/2006/main">
  <p:tag name="NAME" val="SingleBoatText"/>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SvRoJd4VU6ISY8XAtTLm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Ew93iSfIE6zdK1wLGoT8A"/>
</p:tagLst>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plate Differntiation 2005">
  <a:themeElements>
    <a:clrScheme name="">
      <a:dk1>
        <a:srgbClr val="000022"/>
      </a:dk1>
      <a:lt1>
        <a:srgbClr val="FFFFFF"/>
      </a:lt1>
      <a:dk2>
        <a:srgbClr val="000066"/>
      </a:dk2>
      <a:lt2>
        <a:srgbClr val="FFFF00"/>
      </a:lt2>
      <a:accent1>
        <a:srgbClr val="66FF33"/>
      </a:accent1>
      <a:accent2>
        <a:srgbClr val="00FFFF"/>
      </a:accent2>
      <a:accent3>
        <a:srgbClr val="AAAAB8"/>
      </a:accent3>
      <a:accent4>
        <a:srgbClr val="DADADA"/>
      </a:accent4>
      <a:accent5>
        <a:srgbClr val="B8FFAD"/>
      </a:accent5>
      <a:accent6>
        <a:srgbClr val="00E7E7"/>
      </a:accent6>
      <a:hlink>
        <a:srgbClr val="3366FF"/>
      </a:hlink>
      <a:folHlink>
        <a:srgbClr val="FFFF00"/>
      </a:folHlink>
    </a:clrScheme>
    <a:fontScheme name="Template Differntiation 2005">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4400" b="0" i="0" u="none" strike="noStrike" cap="none" normalizeH="0" baseline="0" smtClean="0">
            <a:ln>
              <a:noFill/>
            </a:ln>
            <a:solidFill>
              <a:srgbClr val="027DC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4400" b="0" i="0" u="none" strike="noStrike" cap="none" normalizeH="0" baseline="0" smtClean="0">
            <a:ln>
              <a:noFill/>
            </a:ln>
            <a:solidFill>
              <a:srgbClr val="027DC0"/>
            </a:solidFill>
            <a:effectLst/>
            <a:latin typeface="Arial" charset="0"/>
          </a:defRPr>
        </a:defPPr>
      </a:lstStyle>
    </a:lnDef>
  </a:objectDefaults>
  <a:extraClrSchemeLst>
    <a:extraClrScheme>
      <a:clrScheme name="Template Differntiation 2005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Template Differntiation 2005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Template Differntiation 2005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Template Differntiation 2005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Template Differntiation 2005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Template Differntiation 2005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WW Master Template">
  <a:themeElements>
    <a:clrScheme name="WW Master Template 4">
      <a:dk1>
        <a:srgbClr val="565656"/>
      </a:dk1>
      <a:lt1>
        <a:srgbClr val="FFFFFF"/>
      </a:lt1>
      <a:dk2>
        <a:srgbClr val="565656"/>
      </a:dk2>
      <a:lt2>
        <a:srgbClr val="A9A39C"/>
      </a:lt2>
      <a:accent1>
        <a:srgbClr val="FFCC00"/>
      </a:accent1>
      <a:accent2>
        <a:srgbClr val="FF6600"/>
      </a:accent2>
      <a:accent3>
        <a:srgbClr val="FFFFFF"/>
      </a:accent3>
      <a:accent4>
        <a:srgbClr val="484848"/>
      </a:accent4>
      <a:accent5>
        <a:srgbClr val="FFE2AA"/>
      </a:accent5>
      <a:accent6>
        <a:srgbClr val="E75C00"/>
      </a:accent6>
      <a:hlink>
        <a:srgbClr val="990000"/>
      </a:hlink>
      <a:folHlink>
        <a:srgbClr val="990000"/>
      </a:folHlink>
    </a:clrScheme>
    <a:fontScheme name="WW Master Template">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W Master Template 1">
        <a:dk1>
          <a:srgbClr val="666666"/>
        </a:dk1>
        <a:lt1>
          <a:srgbClr val="FFFFFF"/>
        </a:lt1>
        <a:dk2>
          <a:srgbClr val="666666"/>
        </a:dk2>
        <a:lt2>
          <a:srgbClr val="808080"/>
        </a:lt2>
        <a:accent1>
          <a:srgbClr val="FFCC00"/>
        </a:accent1>
        <a:accent2>
          <a:srgbClr val="FF6600"/>
        </a:accent2>
        <a:accent3>
          <a:srgbClr val="FFFFFF"/>
        </a:accent3>
        <a:accent4>
          <a:srgbClr val="565656"/>
        </a:accent4>
        <a:accent5>
          <a:srgbClr val="FFE2AA"/>
        </a:accent5>
        <a:accent6>
          <a:srgbClr val="E75C00"/>
        </a:accent6>
        <a:hlink>
          <a:srgbClr val="FF0000"/>
        </a:hlink>
        <a:folHlink>
          <a:srgbClr val="B2B2B2"/>
        </a:folHlink>
      </a:clrScheme>
      <a:clrMap bg1="lt1" tx1="dk1" bg2="lt2" tx2="dk2" accent1="accent1" accent2="accent2" accent3="accent3" accent4="accent4" accent5="accent5" accent6="accent6" hlink="hlink" folHlink="folHlink"/>
    </a:extraClrScheme>
    <a:extraClrScheme>
      <a:clrScheme name="WW Master Template 2">
        <a:dk1>
          <a:srgbClr val="666666"/>
        </a:dk1>
        <a:lt1>
          <a:srgbClr val="FFFFFF"/>
        </a:lt1>
        <a:dk2>
          <a:srgbClr val="666666"/>
        </a:dk2>
        <a:lt2>
          <a:srgbClr val="A9A39C"/>
        </a:lt2>
        <a:accent1>
          <a:srgbClr val="FFCC00"/>
        </a:accent1>
        <a:accent2>
          <a:srgbClr val="FF6600"/>
        </a:accent2>
        <a:accent3>
          <a:srgbClr val="FFFFFF"/>
        </a:accent3>
        <a:accent4>
          <a:srgbClr val="565656"/>
        </a:accent4>
        <a:accent5>
          <a:srgbClr val="FFE2AA"/>
        </a:accent5>
        <a:accent6>
          <a:srgbClr val="E75C00"/>
        </a:accent6>
        <a:hlink>
          <a:srgbClr val="FF0000"/>
        </a:hlink>
        <a:folHlink>
          <a:srgbClr val="990000"/>
        </a:folHlink>
      </a:clrScheme>
      <a:clrMap bg1="lt1" tx1="dk1" bg2="lt2" tx2="dk2" accent1="accent1" accent2="accent2" accent3="accent3" accent4="accent4" accent5="accent5" accent6="accent6" hlink="hlink" folHlink="folHlink"/>
    </a:extraClrScheme>
    <a:extraClrScheme>
      <a:clrScheme name="WW Master Template 3">
        <a:dk1>
          <a:srgbClr val="666666"/>
        </a:dk1>
        <a:lt1>
          <a:srgbClr val="FFFFFF"/>
        </a:lt1>
        <a:dk2>
          <a:srgbClr val="666666"/>
        </a:dk2>
        <a:lt2>
          <a:srgbClr val="A9A39C"/>
        </a:lt2>
        <a:accent1>
          <a:srgbClr val="FFCC00"/>
        </a:accent1>
        <a:accent2>
          <a:srgbClr val="FF6600"/>
        </a:accent2>
        <a:accent3>
          <a:srgbClr val="FFFFFF"/>
        </a:accent3>
        <a:accent4>
          <a:srgbClr val="565656"/>
        </a:accent4>
        <a:accent5>
          <a:srgbClr val="FFE2AA"/>
        </a:accent5>
        <a:accent6>
          <a:srgbClr val="E75C00"/>
        </a:accent6>
        <a:hlink>
          <a:srgbClr val="990000"/>
        </a:hlink>
        <a:folHlink>
          <a:srgbClr val="990000"/>
        </a:folHlink>
      </a:clrScheme>
      <a:clrMap bg1="lt1" tx1="dk1" bg2="lt2" tx2="dk2" accent1="accent1" accent2="accent2" accent3="accent3" accent4="accent4" accent5="accent5" accent6="accent6" hlink="hlink" folHlink="folHlink"/>
    </a:extraClrScheme>
    <a:extraClrScheme>
      <a:clrScheme name="WW Master Template 4">
        <a:dk1>
          <a:srgbClr val="565656"/>
        </a:dk1>
        <a:lt1>
          <a:srgbClr val="FFFFFF"/>
        </a:lt1>
        <a:dk2>
          <a:srgbClr val="565656"/>
        </a:dk2>
        <a:lt2>
          <a:srgbClr val="A9A39C"/>
        </a:lt2>
        <a:accent1>
          <a:srgbClr val="FFCC00"/>
        </a:accent1>
        <a:accent2>
          <a:srgbClr val="FF6600"/>
        </a:accent2>
        <a:accent3>
          <a:srgbClr val="FFFFFF"/>
        </a:accent3>
        <a:accent4>
          <a:srgbClr val="484848"/>
        </a:accent4>
        <a:accent5>
          <a:srgbClr val="FFE2AA"/>
        </a:accent5>
        <a:accent6>
          <a:srgbClr val="E75C00"/>
        </a:accent6>
        <a:hlink>
          <a:srgbClr val="990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90</TotalTime>
  <Words>9662</Words>
  <Application>Microsoft Office PowerPoint</Application>
  <PresentationFormat>Экран (4:3)</PresentationFormat>
  <Paragraphs>1227</Paragraphs>
  <Slides>46</Slides>
  <Notes>26</Notes>
  <HiddenSlides>0</HiddenSlides>
  <MMClips>0</MMClips>
  <ScaleCrop>false</ScaleCrop>
  <HeadingPairs>
    <vt:vector size="8" baseType="variant">
      <vt:variant>
        <vt:lpstr>Использованные шрифты</vt:lpstr>
      </vt:variant>
      <vt:variant>
        <vt:i4>23</vt:i4>
      </vt:variant>
      <vt:variant>
        <vt:lpstr>Тема</vt:lpstr>
      </vt:variant>
      <vt:variant>
        <vt:i4>10</vt:i4>
      </vt:variant>
      <vt:variant>
        <vt:lpstr>Внедренные серверы OLE</vt:lpstr>
      </vt:variant>
      <vt:variant>
        <vt:i4>5</vt:i4>
      </vt:variant>
      <vt:variant>
        <vt:lpstr>Заголовки слайдов</vt:lpstr>
      </vt:variant>
      <vt:variant>
        <vt:i4>46</vt:i4>
      </vt:variant>
    </vt:vector>
  </HeadingPairs>
  <TitlesOfParts>
    <vt:vector size="84" baseType="lpstr">
      <vt:lpstr>Calibri</vt:lpstr>
      <vt:lpstr>Arial</vt:lpstr>
      <vt:lpstr>Tahoma</vt:lpstr>
      <vt:lpstr>Wingdings</vt:lpstr>
      <vt:lpstr>Wingdings 3</vt:lpstr>
      <vt:lpstr>Constantia</vt:lpstr>
      <vt:lpstr>Wingdings 2</vt:lpstr>
      <vt:lpstr>Times New Roman</vt:lpstr>
      <vt:lpstr>Arial Narrow</vt:lpstr>
      <vt:lpstr>SimSun</vt:lpstr>
      <vt:lpstr>Microsoft Sans Serif</vt:lpstr>
      <vt:lpstr>ヒラギノ角ゴ Pro W3</vt:lpstr>
      <vt:lpstr>Helvetica</vt:lpstr>
      <vt:lpstr>Symbol</vt:lpstr>
      <vt:lpstr>MS PGothic</vt:lpstr>
      <vt:lpstr>msgothic</vt:lpstr>
      <vt:lpstr>Times</vt:lpstr>
      <vt:lpstr>Arial Bold</vt:lpstr>
      <vt:lpstr>Times New Roman Bold</vt:lpstr>
      <vt:lpstr>Gulim</vt:lpstr>
      <vt:lpstr>MS Shell Dlg 2</vt:lpstr>
      <vt:lpstr>Verdana</vt:lpstr>
      <vt:lpstr>Arial Narrow Bold</vt:lpstr>
      <vt:lpstr>Тема Office</vt:lpstr>
      <vt:lpstr>3_Оформление по умолчанию</vt:lpstr>
      <vt:lpstr>Office Theme</vt:lpstr>
      <vt:lpstr>Blends</vt:lpstr>
      <vt:lpstr>1_Blends</vt:lpstr>
      <vt:lpstr>Template Differntiation 2005</vt:lpstr>
      <vt:lpstr>Flow</vt:lpstr>
      <vt:lpstr>1_Office Theme</vt:lpstr>
      <vt:lpstr>WW Master Template</vt:lpstr>
      <vt:lpstr>2_Office Theme</vt:lpstr>
      <vt:lpstr>Документ</vt:lpstr>
      <vt:lpstr>SPW 9.0 Graph</vt:lpstr>
      <vt:lpstr>Лист Microsoft Office Excel 97-2003</vt:lpstr>
      <vt:lpstr>Foglio di lavoro</vt:lpstr>
      <vt:lpstr>think-cell Slide</vt:lpstr>
      <vt:lpstr>«Оценка безопасности биоаналогов: реалии сегодняшнего дня»</vt:lpstr>
      <vt:lpstr>Основные определения</vt:lpstr>
      <vt:lpstr>Ситуация с биоаналогами в ЕС:  16 одобрены; 2 аннулированы; 6 отозваны</vt:lpstr>
      <vt:lpstr>Ситуация с биоаналогами в ЕС:  16 одобрены; 2 аннулированы; 6 отозваны</vt:lpstr>
      <vt:lpstr>Ситуация с биоаналогами в ЕС:  16 одобрены; 2 аннулированы; 6 отозваны</vt:lpstr>
      <vt:lpstr>Ситуация с биоаналогами в ЕС:  16 одобрены; 2 аннулированы; 6 отозваны</vt:lpstr>
      <vt:lpstr>Особенности строения биологических веществ</vt:lpstr>
      <vt:lpstr>Каждая стадия производства оказывает влияние на конечную эффективность(посттрансляционная модификация)</vt:lpstr>
      <vt:lpstr>Чем отличаются биопрепараты от низкомолекулярных ЛС?</vt:lpstr>
      <vt:lpstr>Факторы, влияющие на иммуногенность</vt:lpstr>
      <vt:lpstr>Частота иммунной реакции на ингибиторы фактора некроза опухоли (ФНО)</vt:lpstr>
      <vt:lpstr>Сообщенные частоты появления антител к интерферону β-1a</vt:lpstr>
      <vt:lpstr>Слайд 13</vt:lpstr>
      <vt:lpstr>Последствия иммуногенности</vt:lpstr>
      <vt:lpstr>Последствия образования антител</vt:lpstr>
      <vt:lpstr>Слайд 16</vt:lpstr>
      <vt:lpstr>Слайд 17</vt:lpstr>
      <vt:lpstr>Влияние антител на эффективность агалсидазы-бета при болезни Фабри</vt:lpstr>
      <vt:lpstr>Биоаналог = дженерик</vt:lpstr>
      <vt:lpstr>Слайд 20</vt:lpstr>
      <vt:lpstr>Результаты сравнительного исследования препаратов эпоэтина альфа </vt:lpstr>
      <vt:lpstr>Результаты исследования Singh A. K. </vt:lpstr>
      <vt:lpstr>Результаты исследования Singh A. K. </vt:lpstr>
      <vt:lpstr>Результаты сравнительного исследования препаратов эпоэтина альфа (продолжение)</vt:lpstr>
      <vt:lpstr>Результаты сравнительного исследования препаратов эпоэтина альфа (продолжение)</vt:lpstr>
      <vt:lpstr>Выводы по результатам сравнительного исследования препаратов эпоэтина альфа:</vt:lpstr>
      <vt:lpstr>Слайд 27</vt:lpstr>
      <vt:lpstr>Слайд 28</vt:lpstr>
      <vt:lpstr>PLANET-RA/AS</vt:lpstr>
      <vt:lpstr>PLANET-RA</vt:lpstr>
      <vt:lpstr>PLANET-AS</vt:lpstr>
      <vt:lpstr>CT-P13 Open Label Extension Trials in RA and AS</vt:lpstr>
      <vt:lpstr>Continued CT-P13 vs Switching From Remicade to CT-P13  in PLANET-RA</vt:lpstr>
      <vt:lpstr>Pharmacokinetic Equivalence of CT-P13 to infliximab</vt:lpstr>
      <vt:lpstr>Частота инфекций</vt:lpstr>
      <vt:lpstr>Слайд 36</vt:lpstr>
      <vt:lpstr>Слайд 37</vt:lpstr>
      <vt:lpstr>Anti-Drug Antibody Formation Rate in Various Indications*:</vt:lpstr>
      <vt:lpstr>Слайд 39</vt:lpstr>
      <vt:lpstr>Expert Opinion on Extrapolation</vt:lpstr>
      <vt:lpstr>Extrapolation: Clinical data availability </vt:lpstr>
      <vt:lpstr>Клинический случай: замена Клексана на генерик </vt:lpstr>
      <vt:lpstr>Слайд 43</vt:lpstr>
      <vt:lpstr>Прогнозирование иммуногенности</vt:lpstr>
      <vt:lpstr>Проблемы иммуногенности биоаналогов</vt:lpstr>
      <vt:lpstr>Аспекты иммуногенности и биоаналогов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Иммуногенность биологических лекарственных средств: клинические последствия</dc:title>
  <dc:creator>Сергей</dc:creator>
  <cp:lastModifiedBy>Masters Trade</cp:lastModifiedBy>
  <cp:revision>9</cp:revision>
  <dcterms:created xsi:type="dcterms:W3CDTF">2013-05-15T10:29:28Z</dcterms:created>
  <dcterms:modified xsi:type="dcterms:W3CDTF">2014-04-16T13:39:32Z</dcterms:modified>
</cp:coreProperties>
</file>