
<file path=[Content_Types].xml><?xml version="1.0" encoding="utf-8"?>
<Types xmlns="http://schemas.openxmlformats.org/package/2006/content-types">
  <Override PartName="/ppt/tags/tag8.xml" ContentType="application/vnd.openxmlformats-officedocument.presentationml.tags+xml"/>
  <Override PartName="/ppt/slideLayouts/slideLayout307.xml" ContentType="application/vnd.openxmlformats-officedocument.presentationml.slideLayout+xml"/>
  <Override PartName="/ppt/tags/tag238.xml" ContentType="application/vnd.openxmlformats-officedocument.presentationml.tags+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ags/tag38.xml" ContentType="application/vnd.openxmlformats-officedocument.presentationml.tags+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tags/tag339.xml" ContentType="application/vnd.openxmlformats-officedocument.presentationml.tags+xml"/>
  <Override PartName="/ppt/slideLayouts/slideLayout102.xml" ContentType="application/vnd.openxmlformats-officedocument.presentationml.slideLayout+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tags/tag109.xml" ContentType="application/vnd.openxmlformats-officedocument.presentationml.tags+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tags/tag279.xml" ContentType="application/vnd.openxmlformats-officedocument.presentationml.tags+xml"/>
  <Default Extension="xlsx" ContentType="application/vnd.openxmlformats-officedocument.spreadsheetml.sheet"/>
  <Override PartName="/ppt/slideLayouts/slideLayout187.xml" ContentType="application/vnd.openxmlformats-officedocument.presentationml.slideLayout+xml"/>
  <Override PartName="/ppt/tags/tag134.xml" ContentType="application/vnd.openxmlformats-officedocument.presentationml.tags+xml"/>
  <Override PartName="/ppt/tags/tag320.xml" ContentType="application/vnd.openxmlformats-officedocument.presentationml.tags+xml"/>
  <Default Extension="png" ContentType="image/png"/>
  <Override PartName="/ppt/slideLayouts/slideLayout118.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slideLayouts/slideLayout30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tags/tag235.xml" ContentType="application/vnd.openxmlformats-officedocument.presentationml.tags+xml"/>
  <Override PartName="/ppt/slides/slide22.xml" ContentType="application/vnd.openxmlformats-officedocument.presentationml.slide+xml"/>
  <Override PartName="/ppt/slideLayouts/slideLayout219.xml" ContentType="application/vnd.openxmlformats-officedocument.presentationml.slideLayout+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notesSlides/notesSlide13.xml" ContentType="application/vnd.openxmlformats-officedocument.presentationml.notesSlide+xml"/>
  <Override PartName="/ppt/tags/tag336.xml" ContentType="application/vnd.openxmlformats-officedocument.presentationml.tags+xml"/>
  <Override PartName="/ppt/slideLayouts/slideLayout244.xml" ContentType="application/vnd.openxmlformats-officedocument.presentationml.slideLayout+xml"/>
  <Override PartName="/ppt/tags/tag175.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slideLayouts/slideLayout159.xml" ContentType="application/vnd.openxmlformats-officedocument.presentationml.slideLayout+xml"/>
  <Override PartName="/ppt/tags/tag106.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131.xml" ContentType="application/vnd.openxmlformats-officedocument.presentationml.tags+xml"/>
  <Override PartName="/ppt/tags/tag276.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tags/tag29.xml" ContentType="application/vnd.openxmlformats-officedocument.presentationml.tags+xml"/>
  <Override PartName="/ppt/slideLayouts/slideLayout238.xml" ContentType="application/vnd.openxmlformats-officedocument.presentationml.slideLayout+xml"/>
  <Override PartName="/ppt/tags/tag76.xml" ContentType="application/vnd.openxmlformats-officedocument.presentationml.tags+xml"/>
  <Override PartName="/ppt/slideLayouts/slideLayout285.xml" ContentType="application/vnd.openxmlformats-officedocument.presentationml.slideLayout+xml"/>
  <Override PartName="/ppt/tags/tag232.xml" ContentType="application/vnd.openxmlformats-officedocument.presentationml.tags+xml"/>
  <Override PartName="/ppt/tags/tag377.xml" ContentType="application/vnd.openxmlformats-officedocument.presentationml.tags+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tags/tag10.xml" ContentType="application/vnd.openxmlformats-officedocument.presentationml.tags+xml"/>
  <Override PartName="/ppt/slideLayouts/slideLayout317.xml" ContentType="application/vnd.openxmlformats-officedocument.presentationml.slideLayout+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tags/tag103.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tags/tag226.xml" ContentType="application/vnd.openxmlformats-officedocument.presentationml.tags+xml"/>
  <Override PartName="/ppt/tags/tag273.xml" ContentType="application/vnd.openxmlformats-officedocument.presentationml.tags+xml"/>
  <Override PartName="/ppt/slideMasters/slideMaster18.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tags/tag48.xml" ContentType="application/vnd.openxmlformats-officedocument.presentationml.tags+xml"/>
  <Override PartName="/ppt/slideLayouts/slideLayout257.xml" ContentType="application/vnd.openxmlformats-officedocument.presentationml.slideLayout+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heme/theme17.xml" ContentType="application/vnd.openxmlformats-officedocument.theme+xml"/>
  <Override PartName="/ppt/slideLayouts/slideLayout235.xml" ContentType="application/vnd.openxmlformats-officedocument.presentationml.slideLayout+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ags/tag119.xml" ContentType="application/vnd.openxmlformats-officedocument.presentationml.tags+xml"/>
  <Override PartName="/ppt/tags/tag166.xml" ContentType="application/vnd.openxmlformats-officedocument.presentationml.tags+xml"/>
  <Override PartName="/ppt/theme/theme9.xml" ContentType="application/vnd.openxmlformats-officedocument.theme+xml"/>
  <Override PartName="/ppt/slideLayouts/slideLayout213.xml" ContentType="application/vnd.openxmlformats-officedocument.presentationml.slideLayout+xml"/>
  <Override PartName="/ppt/tags/tag51.xml" ContentType="application/vnd.openxmlformats-officedocument.presentationml.tags+xml"/>
  <Override PartName="/ppt/slideLayouts/slideLayout260.xml" ContentType="application/vnd.openxmlformats-officedocument.presentationml.slideLayout+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tags/tag122.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tags/tag89.xml" ContentType="application/vnd.openxmlformats-officedocument.presentationml.tags+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tags/tag100.xml" ContentType="application/vnd.openxmlformats-officedocument.presentationml.tags+xml"/>
  <Override PartName="/ppt/tags/tag368.xml" ContentType="application/vnd.openxmlformats-officedocument.presentationml.tags+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tags/tag67.xml" ContentType="application/vnd.openxmlformats-officedocument.presentationml.tags+xml"/>
  <Override PartName="/ppt/slideLayouts/slideLayout276.xml" ContentType="application/vnd.openxmlformats-officedocument.presentationml.slideLayout+xml"/>
  <Override PartName="/ppt/tags/tag223.xml" ContentType="application/vnd.openxmlformats-officedocument.presentationml.tags+xml"/>
  <Override PartName="/ppt/tags/tag270.xml" ContentType="application/vnd.openxmlformats-officedocument.presentationml.tags+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tags/tag45.xml" ContentType="application/vnd.openxmlformats-officedocument.presentationml.tags+xml"/>
  <Override PartName="/ppt/slideLayouts/slideLayout254.xml" ContentType="application/vnd.openxmlformats-officedocument.presentationml.slideLayout+xml"/>
  <Override PartName="/ppt/tags/tag92.xml" ContentType="application/vnd.openxmlformats-officedocument.presentationml.tags+xml"/>
  <Override PartName="/ppt/tags/tag201.xml" ContentType="application/vnd.openxmlformats-officedocument.presentationml.tags+xml"/>
  <Override PartName="/ppt/notesSlides/notesSlide23.xml" ContentType="application/vnd.openxmlformats-officedocument.presentationml.notesSlide+xml"/>
  <Override PartName="/ppt/tags/tag346.xml" ContentType="application/vnd.openxmlformats-officedocument.presentationml.tags+xml"/>
  <Override PartName="/ppt/theme/theme14.xml" ContentType="application/vnd.openxmlformats-officedocument.theme+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23.xml" ContentType="application/vnd.openxmlformats-officedocument.presentationml.tags+xml"/>
  <Override PartName="/ppt/slideLayouts/slideLayout232.xml" ContentType="application/vnd.openxmlformats-officedocument.presentationml.slideLayout+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tags/tag9.xml" ContentType="application/vnd.openxmlformats-officedocument.presentationml.tags+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tags/tag302.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tags/tag387.xml" ContentType="application/vnd.openxmlformats-officedocument.presentationml.tags+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tags/tag179.xml" ContentType="application/vnd.openxmlformats-officedocument.presentationml.tags+xml"/>
  <Override PartName="/ppt/tags/tag242.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slideLayouts/slideLayout226.xml" ContentType="application/vnd.openxmlformats-officedocument.presentationml.slideLayout+xml"/>
  <Override PartName="/ppt/tags/tag64.xml" ContentType="application/vnd.openxmlformats-officedocument.presentationml.tags+xml"/>
  <Override PartName="/ppt/slideLayouts/slideLayout273.xml" ContentType="application/vnd.openxmlformats-officedocument.presentationml.slideLayout+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ags/tag157.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343.xml" ContentType="application/vnd.openxmlformats-officedocument.presentationml.tags+xml"/>
  <Override PartName="/ppt/tags/tag390.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tags/tag42.xml" ContentType="application/vnd.openxmlformats-officedocument.presentationml.tags+xml"/>
  <Override PartName="/ppt/slideLayouts/slideLayout251.xml" ContentType="application/vnd.openxmlformats-officedocument.presentationml.slideLayout+xml"/>
  <Override PartName="/ppt/tags/tag135.xml" ContentType="application/vnd.openxmlformats-officedocument.presentationml.tags+xml"/>
  <Override PartName="/ppt/tags/tag182.xml" ContentType="application/vnd.openxmlformats-officedocument.presentationml.tag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tags/tag20.xml" ContentType="application/vnd.openxmlformats-officedocument.presentationml.tags+xml"/>
  <Override PartName="/ppt/slideLayouts/slideLayout327.xml" ContentType="application/vnd.openxmlformats-officedocument.presentationml.slideLayout+xml"/>
  <Override PartName="/ppt/tags/tag321.xml" ContentType="application/vnd.openxmlformats-officedocument.presentationml.tags+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tags/tag6.xml" ContentType="application/vnd.openxmlformats-officedocument.presentationml.tags+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58.xml" ContentType="application/vnd.openxmlformats-officedocument.presentationml.tags+xml"/>
  <Override PartName="/ppt/slides/slide45.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tags/tag236.xml" ContentType="application/vnd.openxmlformats-officedocument.presentationml.tags+xml"/>
  <Override PartName="/ppt/tags/tag283.xml" ContentType="application/vnd.openxmlformats-officedocument.presentationml.tag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tags/tag58.xml" ContentType="application/vnd.openxmlformats-officedocument.presentationml.tags+xml"/>
  <Override PartName="/ppt/slideLayouts/slideLayout330.xml" ContentType="application/vnd.openxmlformats-officedocument.presentationml.slideLayout+xml"/>
  <Default Extension="xls" ContentType="application/vnd.ms-excel"/>
  <Override PartName="/ppt/tags/tag359.xml" ContentType="application/vnd.openxmlformats-officedocument.presentationml.tag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36.xml" ContentType="application/vnd.openxmlformats-officedocument.presentationml.tags+xml"/>
  <Override PartName="/ppt/slideLayouts/slideLayout245.xml" ContentType="application/vnd.openxmlformats-officedocument.presentationml.slideLayout+xml"/>
  <Override PartName="/ppt/tags/tag83.xml" ContentType="application/vnd.openxmlformats-officedocument.presentationml.tags+xml"/>
  <Override PartName="/ppt/slideLayouts/slideLayout292.xml" ContentType="application/vnd.openxmlformats-officedocument.presentationml.slideLayout+xml"/>
  <Override PartName="/ppt/notesSlides/notesSlide14.xml" ContentType="application/vnd.openxmlformats-officedocument.presentationml.notesSlide+xml"/>
  <Override PartName="/ppt/tags/tag337.xml" ContentType="application/vnd.openxmlformats-officedocument.presentationml.tags+xml"/>
  <Override PartName="/ppt/tags/tag384.xml" ContentType="application/vnd.openxmlformats-officedocument.presentationml.tags+xml"/>
  <Override PartName="/ppt/slideLayouts/slideLayout100.xml" ContentType="application/vnd.openxmlformats-officedocument.presentationml.slideLayout+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tags/tag277.xml" ContentType="application/vnd.openxmlformats-officedocument.presentationml.tags+xml"/>
  <Override PartName="/ppt/charts/chart1.xml" ContentType="application/vnd.openxmlformats-officedocument.drawingml.chart+xml"/>
  <Override PartName="/ppt/tags/tag340.xml" ContentType="application/vnd.openxmlformats-officedocument.presentationml.tags+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tags/tag132.xml" ContentType="application/vnd.openxmlformats-officedocument.presentationml.tags+xml"/>
  <Override PartName="/ppt/slides/slide17.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Override PartName="/ppt/tags/tag77.xml" ContentType="application/vnd.openxmlformats-officedocument.presentationml.tags+xml"/>
  <Override PartName="/ppt/slideLayouts/slideLayout302.xml" ContentType="application/vnd.openxmlformats-officedocument.presentationml.slideLayout+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s/slide20.xml" ContentType="application/vnd.openxmlformats-officedocument.presentationml.slide+xml"/>
  <Override PartName="/ppt/slideLayouts/slideLayout217.xml" ContentType="application/vnd.openxmlformats-officedocument.presentationml.slideLayout+xml"/>
  <Override PartName="/ppt/tags/tag55.xml" ContentType="application/vnd.openxmlformats-officedocument.presentationml.tags+xml"/>
  <Override PartName="/ppt/slideLayouts/slideLayout264.xml" ContentType="application/vnd.openxmlformats-officedocument.presentationml.slideLayout+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80.xml" ContentType="application/vnd.openxmlformats-officedocument.presentationml.tags+xml"/>
  <Override PartName="/ppt/theme/theme24.xml" ContentType="application/vnd.openxmlformats-officedocument.theme+xml"/>
  <Override PartName="/ppt/tags/tag148.xml" ContentType="application/vnd.openxmlformats-officedocument.presentationml.tags+xml"/>
  <Override PartName="/ppt/tags/tag195.xml" ContentType="application/vnd.openxmlformats-officedocument.presentationml.tags+xml"/>
  <Override PartName="/ppt/notesSlides/notesSlide11.xml" ContentType="application/vnd.openxmlformats-officedocument.presentationml.notesSlide+xml"/>
  <Override PartName="/ppt/tags/tag334.xml" ContentType="application/vnd.openxmlformats-officedocument.presentationml.tags+xml"/>
  <Override PartName="/ppt/tags/tag381.xml" ContentType="application/vnd.openxmlformats-officedocument.presentationml.tags+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Layouts/slideLayout79.xml" ContentType="application/vnd.openxmlformats-officedocument.presentationml.slideLayout+xml"/>
  <Override PartName="/ppt/tags/tag11.xml" ContentType="application/vnd.openxmlformats-officedocument.presentationml.tags+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tags/tag249.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ags/tag104.xml" ContentType="application/vnd.openxmlformats-officedocument.presentationml.tags+xml"/>
  <Override PartName="/ppt/notesSlides/notesSlide2.xml" ContentType="application/vnd.openxmlformats-officedocument.presentationml.notesSlide+xml"/>
  <Override PartName="/ppt/tags/tag151.xml" ContentType="application/vnd.openxmlformats-officedocument.presentationml.tags+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tags/tag227.xml" ContentType="application/vnd.openxmlformats-officedocument.presentationml.tags+xml"/>
  <Override PartName="/ppt/tags/tag274.xml" ContentType="application/vnd.openxmlformats-officedocument.presentationml.tags+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slideLayouts/slideLayout258.xml" ContentType="application/vnd.openxmlformats-officedocument.presentationml.slideLayout+xml"/>
  <Override PartName="/ppt/tags/tag96.xml" ContentType="application/vnd.openxmlformats-officedocument.presentationml.tags+xml"/>
  <Override PartName="/ppt/slideLayouts/slideLayout321.xml" ContentType="application/vnd.openxmlformats-officedocument.presentationml.slideLayout+xml"/>
  <Override PartName="/ppt/tags/tag205.xml" ContentType="application/vnd.openxmlformats-officedocument.presentationml.tags+xml"/>
  <Override PartName="/ppt/tags/tag252.xml" ContentType="application/vnd.openxmlformats-officedocument.presentationml.tags+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slideLayouts/slideLayout236.xml" ContentType="application/vnd.openxmlformats-officedocument.presentationml.slideLayout+xml"/>
  <Override PartName="/ppt/tags/tag74.xml" ContentType="application/vnd.openxmlformats-officedocument.presentationml.tags+xml"/>
  <Override PartName="/ppt/slideLayouts/slideLayout283.xml" ContentType="application/vnd.openxmlformats-officedocument.presentationml.slideLayout+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slideMasters/slideMaster22.xml" ContentType="application/vnd.openxmlformats-officedocument.presentationml.slideMaster+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tags/tag145.xml" ContentType="application/vnd.openxmlformats-officedocument.presentationml.tags+xml"/>
  <Override PartName="/ppt/tags/tag192.xml" ContentType="application/vnd.openxmlformats-officedocument.presentationml.tags+xml"/>
  <Override PartName="/ppt/slideLayouts/slideLayout98.xml" ContentType="application/vnd.openxmlformats-officedocument.presentationml.slideLayout+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slideLayouts/slideLayout277.xml" ContentType="application/vnd.openxmlformats-officedocument.presentationml.slideLayout+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tags/tag46.xml" ContentType="application/vnd.openxmlformats-officedocument.presentationml.tags+xml"/>
  <Override PartName="/ppt/slideLayouts/slideLayout255.xml" ContentType="application/vnd.openxmlformats-officedocument.presentationml.slideLayout+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heme/theme15.xml" ContentType="application/vnd.openxmlformats-officedocument.theme+xml"/>
  <Override PartName="/ppt/tags/tag24.xml" ContentType="application/vnd.openxmlformats-officedocument.presentationml.tags+xml"/>
  <Override PartName="/ppt/slideLayouts/slideLayout233.xml" ContentType="application/vnd.openxmlformats-officedocument.presentationml.slideLayout+xml"/>
  <Override PartName="/ppt/tags/tag71.xml" ContentType="application/vnd.openxmlformats-officedocument.presentationml.tags+xml"/>
  <Override PartName="/ppt/slideLayouts/slideLayout280.xml" ContentType="application/vnd.openxmlformats-officedocument.presentationml.slideLayout+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Default Extension="wmf" ContentType="image/x-wmf"/>
  <Override PartName="/ppt/slideLayouts/slideLayout249.xml" ContentType="application/vnd.openxmlformats-officedocument.presentationml.slideLayout+xml"/>
  <Override PartName="/ppt/tags/tag87.xml" ContentType="application/vnd.openxmlformats-officedocument.presentationml.tags+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notesSlides/notesSlide18.xml" ContentType="application/vnd.openxmlformats-officedocument.presentationml.notesSlide+xml"/>
  <Override PartName="/ppt/tags/tag388.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slideLayouts/slideLayout227.xml" ContentType="application/vnd.openxmlformats-officedocument.presentationml.slideLayout+xml"/>
  <Override PartName="/ppt/tags/tag65.xml" ContentType="application/vnd.openxmlformats-officedocument.presentationml.tags+xml"/>
  <Override PartName="/ppt/slideLayouts/slideLayout274.xml" ContentType="application/vnd.openxmlformats-officedocument.presentationml.slideLayout+xml"/>
  <Override PartName="/ppt/tags/tag158.xml" ContentType="application/vnd.openxmlformats-officedocument.presentationml.tags+xml"/>
  <Override PartName="/ppt/tags/tag221.xml" ContentType="application/vnd.openxmlformats-officedocument.presentationml.tags+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tags/tag43.xml" ContentType="application/vnd.openxmlformats-officedocument.presentationml.tags+xml"/>
  <Override PartName="/ppt/slideLayouts/slideLayout252.xml" ContentType="application/vnd.openxmlformats-officedocument.presentationml.slideLayout+xml"/>
  <Override PartName="/ppt/tags/tag90.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44.xml" ContentType="application/vnd.openxmlformats-officedocument.presentationml.tags+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21.xml" ContentType="application/vnd.openxmlformats-officedocument.presentationml.tags+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heme/theme4.xml" ContentType="application/vnd.openxmlformats-officedocument.theme+xml"/>
  <Override PartName="/ppt/slideLayouts/slideLayout67.xml" ContentType="application/vnd.openxmlformats-officedocument.presentationml.slideLayout+xml"/>
  <Override PartName="/ppt/tags/tag7.xml" ContentType="application/vnd.openxmlformats-officedocument.presentationml.tags+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tags/tag300.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tags/tag237.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Layouts/slideLayout92.xml" ContentType="application/vnd.openxmlformats-officedocument.presentationml.slideLayout+xml"/>
  <Override PartName="/ppt/tags/tag59.xml" ContentType="application/vnd.openxmlformats-officedocument.presentationml.tags+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notesSlides/notesSlide15.xml" ContentType="application/vnd.openxmlformats-officedocument.presentationml.notesSlide+xml"/>
  <Override PartName="/ppt/tags/tag338.xml" ContentType="application/vnd.openxmlformats-officedocument.presentationml.tags+xml"/>
  <Override PartName="/ppt/tags/tag385.xml" ContentType="application/vnd.openxmlformats-officedocument.presentationml.tags+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slideLayouts/slideLayout224.xml" ContentType="application/vnd.openxmlformats-officedocument.presentationml.slideLayout+xml"/>
  <Override PartName="/ppt/tags/tag62.xml" ContentType="application/vnd.openxmlformats-officedocument.presentationml.tags+xml"/>
  <Override PartName="/ppt/slideLayouts/slideLayout271.xml" ContentType="application/vnd.openxmlformats-officedocument.presentationml.slideLayout+xml"/>
  <Override PartName="/ppt/tags/tag316.xml" ContentType="application/vnd.openxmlformats-officedocument.presentationml.tags+xml"/>
  <Override PartName="/ppt/tags/tag363.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341.xml" ContentType="application/vnd.openxmlformats-officedocument.presentationml.tags+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tags/tag78.xml" ContentType="application/vnd.openxmlformats-officedocument.presentationml.tags+xml"/>
  <Override PartName="/ppt/slideLayouts/slideLayout287.xml" ContentType="application/vnd.openxmlformats-officedocument.presentationml.slideLayout+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slideLayouts/slideLayout243.xml" ContentType="application/vnd.openxmlformats-officedocument.presentationml.slideLayout+xml"/>
  <Override PartName="/ppt/tags/tag81.xml" ContentType="application/vnd.openxmlformats-officedocument.presentationml.tags+xml"/>
  <Override PartName="/ppt/slideLayouts/slideLayout290.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tags/tag335.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slideLayouts/slideLayout319.xml" ContentType="application/vnd.openxmlformats-officedocument.presentationml.slideLayout+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tags/tag228.xml" ContentType="application/vnd.openxmlformats-officedocument.presentationml.tags+xml"/>
  <Override PartName="/ppt/tags/tag275.xml" ContentType="application/vnd.openxmlformats-officedocument.presentationml.tags+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tags/tag130.xml" ContentType="application/vnd.openxmlformats-officedocument.presentationml.tags+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61.xml" ContentType="application/vnd.openxmlformats-officedocument.presentationml.slideLayout+xml"/>
  <Override PartName="/ppt/tags/tag28.xml" ContentType="application/vnd.openxmlformats-officedocument.presentationml.tags+xml"/>
  <Override PartName="/ppt/theme/theme19.xml" ContentType="application/vnd.openxmlformats-officedocument.theme+xml"/>
  <Override PartName="/ppt/tags/tag75.xml" ContentType="application/vnd.openxmlformats-officedocument.presentationml.tags+xml"/>
  <Override PartName="/ppt/slideLayouts/slideLayout300.xml" ContentType="application/vnd.openxmlformats-officedocument.presentationml.slideLayout+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tags/tag168.xml" ContentType="application/vnd.openxmlformats-officedocument.presentationml.tags+xml"/>
  <Default Extension="vml" ContentType="application/vnd.openxmlformats-officedocument.vmlDrawing"/>
  <Override PartName="/ppt/slideLayouts/slideLayout215.xml" ContentType="application/vnd.openxmlformats-officedocument.presentationml.slideLayout+xml"/>
  <Override PartName="/ppt/tags/tag53.xml" ContentType="application/vnd.openxmlformats-officedocument.presentationml.tags+xml"/>
  <Override PartName="/ppt/slideLayouts/slideLayout262.xml" ContentType="application/vnd.openxmlformats-officedocument.presentationml.slideLayout+xml"/>
  <Override PartName="/ppt/tags/tag307.xml" ContentType="application/vnd.openxmlformats-officedocument.presentationml.tags+xml"/>
  <Override PartName="/ppt/tags/tag354.xml" ContentType="application/vnd.openxmlformats-officedocument.presentationml.tags+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ags/tag31.xml" ContentType="application/vnd.openxmlformats-officedocument.presentationml.tags+xml"/>
  <Override PartName="/ppt/theme/theme22.xml" ContentType="application/vnd.openxmlformats-officedocument.theme+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ags/tag102.xml" ContentType="application/vnd.openxmlformats-officedocument.presentationml.tags+xml"/>
  <Override PartName="/ppt/slides/slide34.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tags/tag69.xml" ContentType="application/vnd.openxmlformats-officedocument.presentationml.tags+xml"/>
  <Override PartName="/ppt/slideLayouts/slideLayout278.xml" ContentType="application/vnd.openxmlformats-officedocument.presentationml.slideLayout+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tags/tag47.xml" ContentType="application/vnd.openxmlformats-officedocument.presentationml.tags+xml"/>
  <Override PartName="/ppt/slideLayouts/slideLayout256.xml" ContentType="application/vnd.openxmlformats-officedocument.presentationml.slideLayout+xml"/>
  <Override PartName="/ppt/tags/tag94.xml" ContentType="application/vnd.openxmlformats-officedocument.presentationml.tags+xml"/>
  <Override PartName="/ppt/tags/tag203.xml" ContentType="application/vnd.openxmlformats-officedocument.presentationml.tags+xml"/>
  <Override PartName="/ppt/tags/tag250.xml" ContentType="application/vnd.openxmlformats-officedocument.presentationml.tags+xml"/>
  <Override PartName="/ppt/notesSlides/notesSlide25.xml" ContentType="application/vnd.openxmlformats-officedocument.presentationml.notesSlide+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tags/tag187.xml" ContentType="application/vnd.openxmlformats-officedocument.presentationml.tags+xml"/>
  <Override PartName="/ppt/tags/tag25.xml" ContentType="application/vnd.openxmlformats-officedocument.presentationml.tags+xml"/>
  <Override PartName="/ppt/slideLayouts/slideLayout234.xml" ContentType="application/vnd.openxmlformats-officedocument.presentationml.slideLayout+xml"/>
  <Override PartName="/ppt/tags/tag72.xml" ContentType="application/vnd.openxmlformats-officedocument.presentationml.tags+xml"/>
  <Override PartName="/ppt/slideLayouts/slideLayout281.xml" ContentType="application/vnd.openxmlformats-officedocument.presentationml.slideLayout+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slideMasters/slideMaster20.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slides/slide28.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tags/tag121.xml" ContentType="application/vnd.openxmlformats-officedocument.presentationml.tags+xml"/>
  <Override PartName="/ppt/notesSlides/notesSlide19.xml" ContentType="application/vnd.openxmlformats-officedocument.presentationml.notesSlide+xml"/>
  <Override PartName="/ppt/tags/tag389.xml" ContentType="application/vnd.openxmlformats-officedocument.presentationml.tags+xml"/>
  <Override PartName="/ppt/slides/slide53.xml" ContentType="application/vnd.openxmlformats-officedocument.presentationml.slid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88.xml" ContentType="application/vnd.openxmlformats-officedocument.presentationml.tags+xml"/>
  <Override PartName="/ppt/slideLayouts/slideLayout297.xml" ContentType="application/vnd.openxmlformats-officedocument.presentationml.slideLayout+xml"/>
  <Override PartName="/ppt/tags/tag244.xml" ContentType="application/vnd.openxmlformats-officedocument.presentationml.tags+xml"/>
  <Override PartName="/ppt/tags/tag291.xml" ContentType="application/vnd.openxmlformats-officedocument.presentationml.tags+xml"/>
  <Override PartName="/ppt/slides/slide31.xml" ContentType="application/vnd.openxmlformats-officedocument.presentationml.slide+xml"/>
  <Override PartName="/ppt/slideLayouts/slideLayout52.xml" ContentType="application/vnd.openxmlformats-officedocument.presentationml.slideLayout+xml"/>
  <Override PartName="/ppt/tags/tag19.xml" ContentType="application/vnd.openxmlformats-officedocument.presentationml.tags+xml"/>
  <Override PartName="/ppt/slideLayouts/slideLayout228.xml" ContentType="application/vnd.openxmlformats-officedocument.presentationml.slideLayout+xml"/>
  <Override PartName="/ppt/tags/tag66.xml" ContentType="application/vnd.openxmlformats-officedocument.presentationml.tags+xml"/>
  <Override PartName="/ppt/slideLayouts/slideLayout275.xml" ContentType="application/vnd.openxmlformats-officedocument.presentationml.slideLayout+xml"/>
  <Override PartName="/ppt/tags/tag222.xml" ContentType="application/vnd.openxmlformats-officedocument.presentationml.tags+xml"/>
  <Override PartName="/ppt/tags/tag367.xml" ContentType="application/vnd.openxmlformats-officedocument.presentationml.tags+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ags/tag159.xml" ContentType="application/vnd.openxmlformats-officedocument.presentationml.tags+xml"/>
  <Override PartName="/ppt/notesSlides/notesSlide22.xml" ContentType="application/vnd.openxmlformats-officedocument.presentationml.notesSlide+xml"/>
  <Override PartName="/ppt/tags/tag345.xml" ContentType="application/vnd.openxmlformats-officedocument.presentationml.tags+xml"/>
  <Override PartName="/ppt/slideLayouts/slideLayout206.xml" ContentType="application/vnd.openxmlformats-officedocument.presentationml.slideLayout+xml"/>
  <Override PartName="/ppt/tags/tag44.xml" ContentType="application/vnd.openxmlformats-officedocument.presentationml.tags+xml"/>
  <Override PartName="/ppt/slideLayouts/slideLayout253.xml" ContentType="application/vnd.openxmlformats-officedocument.presentationml.slideLayout+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heme/theme13.xml" ContentType="application/vnd.openxmlformats-officedocument.theme+xml"/>
  <Override PartName="/ppt/tags/tag22.xml" ContentType="application/vnd.openxmlformats-officedocument.presentationml.tags+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tags/tag323.xml" ContentType="application/vnd.openxmlformats-officedocument.presentationml.tags+xml"/>
  <Override PartName="/ppt/tags/tag370.xml" ContentType="application/vnd.openxmlformats-officedocument.presentationml.tags+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tags/tag301.xml" ContentType="application/vnd.openxmlformats-officedocument.presentationml.tags+xml"/>
  <Override PartName="/ppt/slides/slide47.xml" ContentType="application/vnd.openxmlformats-officedocument.presentationml.slide+xml"/>
  <Override PartName="/ppt/theme/theme5.xml" ContentType="application/vnd.openxmlformats-officedocument.theme+xml"/>
  <Override PartName="/ppt/tags/tag140.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tags/tag216.xml" ContentType="application/vnd.openxmlformats-officedocument.presentationml.tags+xml"/>
  <Override PartName="/ppt/slideLayouts/slideLayout71.xml" ContentType="application/vnd.openxmlformats-officedocument.presentationml.slideLayout+xml"/>
  <Override PartName="/ppt/tags/tag85.xml" ContentType="application/vnd.openxmlformats-officedocument.presentationml.tags+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ags/tag241.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tags/tag156.xml" ContentType="application/vnd.openxmlformats-officedocument.presentationml.tags+xml"/>
  <Override PartName="/ppt/tags/tag41.xml" ContentType="application/vnd.openxmlformats-officedocument.presentationml.tags+xml"/>
  <Override PartName="/ppt/slideLayouts/slideLayout250.xml" ContentType="application/vnd.openxmlformats-officedocument.presentationml.slideLayout+xml"/>
  <Override PartName="/ppt/tags/tag342.xml" ContentType="application/vnd.openxmlformats-officedocument.presentationml.tags+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tags/tag181.xml" ContentType="application/vnd.openxmlformats-officedocument.presentationml.tags+xml"/>
  <Override PartName="/ppt/slides/slide19.xml" ContentType="application/vnd.openxmlformats-officedocument.presentationml.slide+xml"/>
  <Override PartName="/ppt/slideLayouts/slideLayout165.xml" ContentType="application/vnd.openxmlformats-officedocument.presentationml.slideLayout+xml"/>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tags/tag282.xml" ContentType="application/vnd.openxmlformats-officedocument.presentationml.tags+xml"/>
  <Override PartName="/ppt/tags/tag57.xml" ContentType="application/vnd.openxmlformats-officedocument.presentationml.tags+xml"/>
  <Override PartName="/ppt/slideLayouts/slideLayout266.xml" ContentType="application/vnd.openxmlformats-officedocument.presentationml.slideLayout+xml"/>
  <Override PartName="/ppt/tags/tag213.xml" ContentType="application/vnd.openxmlformats-officedocument.presentationml.tags+xml"/>
  <Override PartName="/ppt/tags/tag358.xml" ContentType="application/vnd.openxmlformats-officedocument.presentationml.tags+xml"/>
  <Override PartName="/ppt/slideLayouts/slideLayout121.xml" ContentType="application/vnd.openxmlformats-officedocument.presentationml.slideLayout+xml"/>
  <Override PartName="/ppt/tags/tag82.xml" ContentType="application/vnd.openxmlformats-officedocument.presentationml.tags+xml"/>
  <Override PartName="/ppt/theme/theme26.xml" ContentType="application/vnd.openxmlformats-officedocument.theme+xml"/>
  <Override PartName="/ppt/tags/tag197.xml" ContentType="application/vnd.openxmlformats-officedocument.presentationml.tags+xml"/>
  <Override PartName="/ppt/tags/tag383.xml" ContentType="application/vnd.openxmlformats-officedocument.presentationml.tags+xml"/>
  <Override PartName="/ppt/slideLayouts/slideLayout291.xml" ContentType="application/vnd.openxmlformats-officedocument.presentationml.slideLayout+xml"/>
  <Override PartName="/ppt/tags/tag128.xml" ContentType="application/vnd.openxmlformats-officedocument.presentationml.tags+xml"/>
  <Override PartName="/ppt/tags/tag13.xml" ContentType="application/vnd.openxmlformats-officedocument.presentationml.tags+xml"/>
  <Override PartName="/ppt/slideLayouts/slideLayout222.xml" ContentType="application/vnd.openxmlformats-officedocument.presentationml.slideLayout+xml"/>
  <Override PartName="/ppt/tags/tag298.xml" ContentType="application/vnd.openxmlformats-officedocument.presentationml.tags+xml"/>
  <Override PartName="/ppt/tags/tag314.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53.xml" ContentType="application/vnd.openxmlformats-officedocument.presentationml.tags+xml"/>
  <Override PartName="/ppt/slideLayouts/slideLayout137.xml" ContentType="application/vnd.openxmlformats-officedocument.presentationml.slideLayout+xml"/>
  <Override PartName="/ppt/tags/tag229.xml" ContentType="application/vnd.openxmlformats-officedocument.presentationml.tags+xml"/>
  <Override PartName="/ppt/slideLayouts/slideLayout84.xml" ContentType="application/vnd.openxmlformats-officedocument.presentationml.slideLayout+xml"/>
  <Override PartName="/ppt/tags/tag98.xml" ContentType="application/vnd.openxmlformats-officedocument.presentationml.tags+xml"/>
  <Override PartName="/ppt/slideLayouts/slideLayout323.xml" ContentType="application/vnd.openxmlformats-officedocument.presentationml.slideLayout+xml"/>
  <Override PartName="/ppt/tags/tag25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1" r:id="rId2"/>
    <p:sldMasterId id="2147484144" r:id="rId3"/>
    <p:sldMasterId id="2147484230" r:id="rId4"/>
    <p:sldMasterId id="2147484402" r:id="rId5"/>
    <p:sldMasterId id="2147484407" r:id="rId6"/>
    <p:sldMasterId id="2147484424" r:id="rId7"/>
    <p:sldMasterId id="2147484438" r:id="rId8"/>
    <p:sldMasterId id="2147484454" r:id="rId9"/>
    <p:sldMasterId id="2147484467" r:id="rId10"/>
    <p:sldMasterId id="2147484481" r:id="rId11"/>
    <p:sldMasterId id="2147484496" r:id="rId12"/>
    <p:sldMasterId id="2147484510" r:id="rId13"/>
    <p:sldMasterId id="2147484521" r:id="rId14"/>
    <p:sldMasterId id="2147484551" r:id="rId15"/>
    <p:sldMasterId id="2147484568" r:id="rId16"/>
    <p:sldMasterId id="2147484587" r:id="rId17"/>
    <p:sldMasterId id="2147484605" r:id="rId18"/>
    <p:sldMasterId id="2147484623" r:id="rId19"/>
    <p:sldMasterId id="2147484641" r:id="rId20"/>
    <p:sldMasterId id="2147484660" r:id="rId21"/>
    <p:sldMasterId id="2147484674" r:id="rId22"/>
    <p:sldMasterId id="2147484691" r:id="rId23"/>
    <p:sldMasterId id="2147484707" r:id="rId24"/>
  </p:sldMasterIdLst>
  <p:notesMasterIdLst>
    <p:notesMasterId r:id="rId80"/>
  </p:notesMasterIdLst>
  <p:handoutMasterIdLst>
    <p:handoutMasterId r:id="rId81"/>
  </p:handoutMasterIdLst>
  <p:sldIdLst>
    <p:sldId id="324" r:id="rId25"/>
    <p:sldId id="325" r:id="rId26"/>
    <p:sldId id="326" r:id="rId27"/>
    <p:sldId id="460" r:id="rId28"/>
    <p:sldId id="449" r:id="rId29"/>
    <p:sldId id="328" r:id="rId30"/>
    <p:sldId id="329" r:id="rId31"/>
    <p:sldId id="465" r:id="rId32"/>
    <p:sldId id="332" r:id="rId33"/>
    <p:sldId id="333" r:id="rId34"/>
    <p:sldId id="334" r:id="rId35"/>
    <p:sldId id="447" r:id="rId36"/>
    <p:sldId id="454" r:id="rId37"/>
    <p:sldId id="336" r:id="rId38"/>
    <p:sldId id="499" r:id="rId39"/>
    <p:sldId id="475" r:id="rId40"/>
    <p:sldId id="477" r:id="rId41"/>
    <p:sldId id="478" r:id="rId42"/>
    <p:sldId id="474" r:id="rId43"/>
    <p:sldId id="514" r:id="rId44"/>
    <p:sldId id="342" r:id="rId45"/>
    <p:sldId id="341" r:id="rId46"/>
    <p:sldId id="515" r:id="rId47"/>
    <p:sldId id="343" r:id="rId48"/>
    <p:sldId id="520" r:id="rId49"/>
    <p:sldId id="501" r:id="rId50"/>
    <p:sldId id="502" r:id="rId51"/>
    <p:sldId id="505" r:id="rId52"/>
    <p:sldId id="506" r:id="rId53"/>
    <p:sldId id="482" r:id="rId54"/>
    <p:sldId id="483" r:id="rId55"/>
    <p:sldId id="490" r:id="rId56"/>
    <p:sldId id="496" r:id="rId57"/>
    <p:sldId id="503" r:id="rId58"/>
    <p:sldId id="504" r:id="rId59"/>
    <p:sldId id="523" r:id="rId60"/>
    <p:sldId id="507" r:id="rId61"/>
    <p:sldId id="508" r:id="rId62"/>
    <p:sldId id="524" r:id="rId63"/>
    <p:sldId id="525" r:id="rId64"/>
    <p:sldId id="526" r:id="rId65"/>
    <p:sldId id="463" r:id="rId66"/>
    <p:sldId id="464" r:id="rId67"/>
    <p:sldId id="352" r:id="rId68"/>
    <p:sldId id="511" r:id="rId69"/>
    <p:sldId id="512" r:id="rId70"/>
    <p:sldId id="356" r:id="rId71"/>
    <p:sldId id="516" r:id="rId72"/>
    <p:sldId id="433" r:id="rId73"/>
    <p:sldId id="467" r:id="rId74"/>
    <p:sldId id="519" r:id="rId75"/>
    <p:sldId id="497" r:id="rId76"/>
    <p:sldId id="498" r:id="rId77"/>
    <p:sldId id="360" r:id="rId78"/>
    <p:sldId id="513" r:id="rId79"/>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5BC3"/>
    <a:srgbClr val="D1E0EE"/>
    <a:srgbClr val="FFFFFF"/>
    <a:srgbClr val="777777"/>
    <a:srgbClr val="007BF6"/>
    <a:srgbClr val="928B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0" autoAdjust="0"/>
    <p:restoredTop sz="97869" autoAdjust="0"/>
  </p:normalViewPr>
  <p:slideViewPr>
    <p:cSldViewPr showGuides="1">
      <p:cViewPr>
        <p:scale>
          <a:sx n="75" d="100"/>
          <a:sy n="75" d="100"/>
        </p:scale>
        <p:origin x="-480" y="762"/>
      </p:cViewPr>
      <p:guideLst>
        <p:guide orient="horz" pos="4319"/>
        <p:guide orient="horz" pos="4050"/>
        <p:guide pos="235"/>
      </p:guideLst>
    </p:cSldViewPr>
  </p:slideViewPr>
  <p:notesTextViewPr>
    <p:cViewPr>
      <p:scale>
        <a:sx n="75" d="100"/>
        <a:sy n="75" d="100"/>
      </p:scale>
      <p:origin x="0" y="0"/>
    </p:cViewPr>
  </p:notesTextViewPr>
  <p:sorterViewPr>
    <p:cViewPr>
      <p:scale>
        <a:sx n="200" d="100"/>
        <a:sy n="200" d="100"/>
      </p:scale>
      <p:origin x="0" y="0"/>
    </p:cViewPr>
  </p:sorterViewPr>
  <p:notesViewPr>
    <p:cSldViewPr>
      <p:cViewPr varScale="1">
        <p:scale>
          <a:sx n="55" d="100"/>
          <a:sy n="55" d="100"/>
        </p:scale>
        <p:origin x="-2646" y="-102"/>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Sheet1!$B$1</c:f>
              <c:strCache>
                <c:ptCount val="1"/>
                <c:pt idx="0">
                  <c:v>Series 1</c:v>
                </c:pt>
              </c:strCache>
            </c:strRef>
          </c:tx>
          <c:spPr>
            <a:solidFill>
              <a:schemeClr val="bg2"/>
            </a:solidFill>
            <a:ln>
              <a:solidFill>
                <a:schemeClr val="bg1"/>
              </a:solidFill>
            </a:ln>
          </c:spPr>
          <c:dLbls>
            <c:txPr>
              <a:bodyPr/>
              <a:lstStyle/>
              <a:p>
                <a:pPr>
                  <a:defRPr sz="1400" b="1">
                    <a:solidFill>
                      <a:srgbClr val="C40027"/>
                    </a:solidFill>
                  </a:defRPr>
                </a:pPr>
                <a:endParaRPr lang="ru-RU"/>
              </a:p>
            </c:txPr>
            <c:showVal val="1"/>
          </c:dLbls>
          <c:cat>
            <c:numRef>
              <c:f>Sheet1!$A$2:$A$3</c:f>
              <c:numCache>
                <c:formatCode>General</c:formatCode>
                <c:ptCount val="2"/>
              </c:numCache>
            </c:numRef>
          </c:cat>
          <c:val>
            <c:numRef>
              <c:f>Sheet1!$B$2:$B$3</c:f>
              <c:numCache>
                <c:formatCode>General</c:formatCode>
                <c:ptCount val="2"/>
                <c:pt idx="0">
                  <c:v>81</c:v>
                </c:pt>
                <c:pt idx="1">
                  <c:v>93</c:v>
                </c:pt>
              </c:numCache>
            </c:numRef>
          </c:val>
        </c:ser>
        <c:ser>
          <c:idx val="1"/>
          <c:order val="1"/>
          <c:tx>
            <c:strRef>
              <c:f>Sheet1!$C$1</c:f>
              <c:strCache>
                <c:ptCount val="1"/>
                <c:pt idx="0">
                  <c:v>Series 2</c:v>
                </c:pt>
              </c:strCache>
            </c:strRef>
          </c:tx>
          <c:spPr>
            <a:solidFill>
              <a:srgbClr val="C8C6C4">
                <a:alpha val="62000"/>
              </a:srgbClr>
            </a:solidFill>
            <a:ln>
              <a:solidFill>
                <a:schemeClr val="bg1"/>
              </a:solidFill>
            </a:ln>
          </c:spPr>
          <c:dLbls>
            <c:txPr>
              <a:bodyPr/>
              <a:lstStyle/>
              <a:p>
                <a:pPr>
                  <a:defRPr sz="1400" b="1">
                    <a:solidFill>
                      <a:srgbClr val="C40027"/>
                    </a:solidFill>
                  </a:defRPr>
                </a:pPr>
                <a:endParaRPr lang="ru-RU"/>
              </a:p>
            </c:txPr>
            <c:showVal val="1"/>
          </c:dLbls>
          <c:cat>
            <c:numRef>
              <c:f>Sheet1!$A$2:$A$3</c:f>
              <c:numCache>
                <c:formatCode>General</c:formatCode>
                <c:ptCount val="2"/>
              </c:numCache>
            </c:numRef>
          </c:cat>
          <c:val>
            <c:numRef>
              <c:f>Sheet1!$C$2:$C$3</c:f>
              <c:numCache>
                <c:formatCode>General</c:formatCode>
                <c:ptCount val="2"/>
                <c:pt idx="0">
                  <c:v>78</c:v>
                </c:pt>
                <c:pt idx="1">
                  <c:v>77</c:v>
                </c:pt>
              </c:numCache>
            </c:numRef>
          </c:val>
        </c:ser>
        <c:dLbls/>
        <c:gapWidth val="70"/>
        <c:axId val="133169536"/>
        <c:axId val="133171072"/>
      </c:barChart>
      <c:catAx>
        <c:axId val="133169536"/>
        <c:scaling>
          <c:orientation val="minMax"/>
        </c:scaling>
        <c:axPos val="b"/>
        <c:numFmt formatCode="General" sourceLinked="1"/>
        <c:tickLblPos val="nextTo"/>
        <c:crossAx val="133171072"/>
        <c:crosses val="autoZero"/>
        <c:auto val="1"/>
        <c:lblAlgn val="ctr"/>
        <c:lblOffset val="100"/>
      </c:catAx>
      <c:valAx>
        <c:axId val="133171072"/>
        <c:scaling>
          <c:orientation val="minMax"/>
          <c:max val="100"/>
          <c:min val="0"/>
        </c:scaling>
        <c:axPos val="l"/>
        <c:numFmt formatCode="General" sourceLinked="1"/>
        <c:tickLblPos val="nextTo"/>
        <c:txPr>
          <a:bodyPr/>
          <a:lstStyle/>
          <a:p>
            <a:pPr>
              <a:defRPr sz="1400" b="0"/>
            </a:pPr>
            <a:endParaRPr lang="ru-RU"/>
          </a:p>
        </c:txPr>
        <c:crossAx val="133169536"/>
        <c:crosses val="autoZero"/>
        <c:crossBetween val="between"/>
        <c:majorUnit val="20"/>
      </c:valAx>
      <c:spPr>
        <a:noFill/>
        <a:ln w="20101">
          <a:noFill/>
        </a:ln>
      </c:spPr>
    </c:plotArea>
    <c:plotVisOnly val="1"/>
    <c:dispBlanksAs val="gap"/>
  </c:chart>
  <c:txPr>
    <a:bodyPr/>
    <a:lstStyle/>
    <a:p>
      <a:pPr>
        <a:defRPr sz="1425"/>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7.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2.png"/></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2.png"/></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136.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35" cy="496648"/>
          </a:xfrm>
          <a:prstGeom prst="rect">
            <a:avLst/>
          </a:prstGeom>
        </p:spPr>
        <p:txBody>
          <a:bodyPr vert="horz" lIns="91934" tIns="45967" rIns="91934" bIns="45967" rtlCol="0"/>
          <a:lstStyle>
            <a:lvl1pPr algn="l">
              <a:defRPr sz="1200"/>
            </a:lvl1pPr>
          </a:lstStyle>
          <a:p>
            <a:endParaRPr lang="en-GB"/>
          </a:p>
        </p:txBody>
      </p:sp>
      <p:sp>
        <p:nvSpPr>
          <p:cNvPr id="3" name="Date Placeholder 2"/>
          <p:cNvSpPr>
            <a:spLocks noGrp="1"/>
          </p:cNvSpPr>
          <p:nvPr>
            <p:ph type="dt" sz="quarter" idx="1"/>
          </p:nvPr>
        </p:nvSpPr>
        <p:spPr>
          <a:xfrm>
            <a:off x="3884064" y="0"/>
            <a:ext cx="2972335" cy="496648"/>
          </a:xfrm>
          <a:prstGeom prst="rect">
            <a:avLst/>
          </a:prstGeom>
        </p:spPr>
        <p:txBody>
          <a:bodyPr vert="horz" lIns="91934" tIns="45967" rIns="91934" bIns="45967" rtlCol="0"/>
          <a:lstStyle>
            <a:lvl1pPr algn="r">
              <a:defRPr sz="1200"/>
            </a:lvl1pPr>
          </a:lstStyle>
          <a:p>
            <a:fld id="{E449FD57-2C7E-4A74-8852-ED55E20E3EAB}" type="datetimeFigureOut">
              <a:rPr lang="en-GB" smtClean="0"/>
              <a:pPr/>
              <a:t>16/04/2014</a:t>
            </a:fld>
            <a:endParaRPr lang="en-GB"/>
          </a:p>
        </p:txBody>
      </p:sp>
      <p:sp>
        <p:nvSpPr>
          <p:cNvPr id="4" name="Footer Placeholder 3"/>
          <p:cNvSpPr>
            <a:spLocks noGrp="1"/>
          </p:cNvSpPr>
          <p:nvPr>
            <p:ph type="ftr" sz="quarter" idx="2"/>
          </p:nvPr>
        </p:nvSpPr>
        <p:spPr>
          <a:xfrm>
            <a:off x="0" y="9447449"/>
            <a:ext cx="2972335" cy="496648"/>
          </a:xfrm>
          <a:prstGeom prst="rect">
            <a:avLst/>
          </a:prstGeom>
        </p:spPr>
        <p:txBody>
          <a:bodyPr vert="horz" lIns="91934" tIns="45967" rIns="91934" bIns="45967" rtlCol="0" anchor="b"/>
          <a:lstStyle>
            <a:lvl1pPr algn="l">
              <a:defRPr sz="1200"/>
            </a:lvl1pPr>
          </a:lstStyle>
          <a:p>
            <a:endParaRPr lang="en-GB"/>
          </a:p>
        </p:txBody>
      </p:sp>
      <p:sp>
        <p:nvSpPr>
          <p:cNvPr id="5" name="Slide Number Placeholder 4"/>
          <p:cNvSpPr>
            <a:spLocks noGrp="1"/>
          </p:cNvSpPr>
          <p:nvPr>
            <p:ph type="sldNum" sz="quarter" idx="3"/>
          </p:nvPr>
        </p:nvSpPr>
        <p:spPr>
          <a:xfrm>
            <a:off x="3884064" y="9447449"/>
            <a:ext cx="2972335" cy="496648"/>
          </a:xfrm>
          <a:prstGeom prst="rect">
            <a:avLst/>
          </a:prstGeom>
        </p:spPr>
        <p:txBody>
          <a:bodyPr vert="horz" lIns="91934" tIns="45967" rIns="91934" bIns="45967" rtlCol="0" anchor="b"/>
          <a:lstStyle>
            <a:lvl1pPr algn="r">
              <a:defRPr sz="1200"/>
            </a:lvl1pPr>
          </a:lstStyle>
          <a:p>
            <a:fld id="{7C78E05F-E675-4C0B-A06E-CB23B36083AB}" type="slidenum">
              <a:rPr lang="en-GB" smtClean="0"/>
              <a:pPr/>
              <a:t>‹#›</a:t>
            </a:fld>
            <a:endParaRPr lang="en-GB"/>
          </a:p>
        </p:txBody>
      </p:sp>
    </p:spTree>
    <p:extLst>
      <p:ext uri="{BB962C8B-B14F-4D97-AF65-F5344CB8AC3E}">
        <p14:creationId xmlns:p14="http://schemas.microsoft.com/office/powerpoint/2010/main" xmlns="" val="3303607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35" cy="496648"/>
          </a:xfrm>
          <a:prstGeom prst="rect">
            <a:avLst/>
          </a:prstGeom>
        </p:spPr>
        <p:txBody>
          <a:bodyPr vert="horz" lIns="91934" tIns="45967" rIns="91934" bIns="45967"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064" y="0"/>
            <a:ext cx="2972335" cy="496648"/>
          </a:xfrm>
          <a:prstGeom prst="rect">
            <a:avLst/>
          </a:prstGeom>
        </p:spPr>
        <p:txBody>
          <a:bodyPr vert="horz" lIns="91934" tIns="45967" rIns="91934" bIns="45967" rtlCol="0"/>
          <a:lstStyle>
            <a:lvl1pPr algn="r" fontAlgn="auto">
              <a:spcBef>
                <a:spcPts val="0"/>
              </a:spcBef>
              <a:spcAft>
                <a:spcPts val="0"/>
              </a:spcAft>
              <a:defRPr sz="1200">
                <a:latin typeface="+mn-lt"/>
                <a:cs typeface="+mn-cs"/>
              </a:defRPr>
            </a:lvl1pPr>
          </a:lstStyle>
          <a:p>
            <a:pPr>
              <a:defRPr/>
            </a:pPr>
            <a:fld id="{CDCD3DA8-8828-4AD8-924B-FA4277DEE762}" type="datetimeFigureOut">
              <a:rPr lang="en-GB"/>
              <a:pPr>
                <a:defRPr/>
              </a:pPr>
              <a:t>16/04/2014</a:t>
            </a:fld>
            <a:endParaRPr lang="en-GB"/>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934" tIns="45967" rIns="91934" bIns="45967" rtlCol="0" anchor="ctr"/>
          <a:lstStyle/>
          <a:p>
            <a:pPr lvl="0"/>
            <a:endParaRPr lang="en-GB" noProof="0"/>
          </a:p>
        </p:txBody>
      </p:sp>
      <p:sp>
        <p:nvSpPr>
          <p:cNvPr id="5" name="Notes Placeholder 4"/>
          <p:cNvSpPr>
            <a:spLocks noGrp="1"/>
          </p:cNvSpPr>
          <p:nvPr>
            <p:ph type="body" sz="quarter" idx="3"/>
          </p:nvPr>
        </p:nvSpPr>
        <p:spPr>
          <a:xfrm>
            <a:off x="685800" y="4724521"/>
            <a:ext cx="5486400" cy="4474605"/>
          </a:xfrm>
          <a:prstGeom prst="rect">
            <a:avLst/>
          </a:prstGeom>
        </p:spPr>
        <p:txBody>
          <a:bodyPr vert="horz" lIns="91934" tIns="45967" rIns="91934" bIns="459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7449"/>
            <a:ext cx="2972335" cy="496648"/>
          </a:xfrm>
          <a:prstGeom prst="rect">
            <a:avLst/>
          </a:prstGeom>
        </p:spPr>
        <p:txBody>
          <a:bodyPr vert="horz" lIns="91934" tIns="45967" rIns="91934" bIns="45967"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064" y="9447449"/>
            <a:ext cx="2972335" cy="496648"/>
          </a:xfrm>
          <a:prstGeom prst="rect">
            <a:avLst/>
          </a:prstGeom>
        </p:spPr>
        <p:txBody>
          <a:bodyPr vert="horz" lIns="91934" tIns="45967" rIns="91934" bIns="45967" rtlCol="0" anchor="b"/>
          <a:lstStyle>
            <a:lvl1pPr algn="r" fontAlgn="auto">
              <a:spcBef>
                <a:spcPts val="0"/>
              </a:spcBef>
              <a:spcAft>
                <a:spcPts val="0"/>
              </a:spcAft>
              <a:defRPr sz="1200">
                <a:latin typeface="+mn-lt"/>
                <a:cs typeface="+mn-cs"/>
              </a:defRPr>
            </a:lvl1pPr>
          </a:lstStyle>
          <a:p>
            <a:pPr>
              <a:defRPr/>
            </a:pPr>
            <a:fld id="{2CF03BFB-6A53-4078-8628-34C73EB3337A}" type="slidenum">
              <a:rPr lang="en-GB"/>
              <a:pPr>
                <a:defRPr/>
              </a:pPr>
              <a:t>‹#›</a:t>
            </a:fld>
            <a:endParaRPr lang="en-GB"/>
          </a:p>
        </p:txBody>
      </p:sp>
    </p:spTree>
    <p:extLst>
      <p:ext uri="{BB962C8B-B14F-4D97-AF65-F5344CB8AC3E}">
        <p14:creationId xmlns:p14="http://schemas.microsoft.com/office/powerpoint/2010/main" xmlns="" val="1420200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D1BCA3-46AB-48B2-9FA4-1C0E41A0EFC6}" type="slidenum">
              <a:rPr lang="en-GB">
                <a:solidFill>
                  <a:prstClr val="black"/>
                </a:solidFill>
                <a:latin typeface="Calibri" pitchFamily="34" charset="0"/>
              </a:rPr>
              <a:pPr eaLnBrk="1" hangingPunct="1"/>
              <a:t>1</a:t>
            </a:fld>
            <a:endParaRPr lang="en-GB">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7547">
              <a:defRPr sz="2400">
                <a:solidFill>
                  <a:schemeClr val="tx1"/>
                </a:solidFill>
                <a:latin typeface="Arial" charset="0"/>
                <a:ea typeface="ＭＳ Ｐゴシック" pitchFamily="34" charset="-128"/>
              </a:defRPr>
            </a:lvl1pPr>
            <a:lvl2pPr marL="747482" indent="-287493" defTabSz="937547">
              <a:defRPr sz="2400">
                <a:solidFill>
                  <a:schemeClr val="tx1"/>
                </a:solidFill>
                <a:latin typeface="Arial" charset="0"/>
                <a:ea typeface="ＭＳ Ｐゴシック" pitchFamily="34" charset="-128"/>
              </a:defRPr>
            </a:lvl2pPr>
            <a:lvl3pPr marL="1149972" indent="-229994" defTabSz="937547">
              <a:defRPr sz="2400">
                <a:solidFill>
                  <a:schemeClr val="tx1"/>
                </a:solidFill>
                <a:latin typeface="Arial" charset="0"/>
                <a:ea typeface="ＭＳ Ｐゴシック" pitchFamily="34" charset="-128"/>
              </a:defRPr>
            </a:lvl3pPr>
            <a:lvl4pPr marL="1609961" indent="-229994" defTabSz="937547">
              <a:defRPr sz="2400">
                <a:solidFill>
                  <a:schemeClr val="tx1"/>
                </a:solidFill>
                <a:latin typeface="Arial" charset="0"/>
                <a:ea typeface="ＭＳ Ｐゴシック" pitchFamily="34" charset="-128"/>
              </a:defRPr>
            </a:lvl4pPr>
            <a:lvl5pPr marL="2069950" indent="-229994" defTabSz="937547">
              <a:defRPr sz="2400">
                <a:solidFill>
                  <a:schemeClr val="tx1"/>
                </a:solidFill>
                <a:latin typeface="Arial"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buClr>
                <a:srgbClr val="4F81BD"/>
              </a:buClr>
            </a:pPr>
            <a:fld id="{02C10CF1-53F2-43DB-A792-11B53A3929C4}" type="slidenum">
              <a:rPr lang="en-US" sz="1200">
                <a:solidFill>
                  <a:srgbClr val="000000"/>
                </a:solidFill>
                <a:latin typeface="Calibri" pitchFamily="34" charset="0"/>
              </a:rPr>
              <a:pPr>
                <a:buClr>
                  <a:srgbClr val="4F81BD"/>
                </a:buClr>
              </a:pPr>
              <a:t>17</a:t>
            </a:fld>
            <a:endParaRPr lang="en-US" sz="1200">
              <a:solidFill>
                <a:srgbClr val="000000"/>
              </a:solidFill>
              <a:latin typeface="Calibri" pitchFamily="34" charset="0"/>
            </a:endParaRPr>
          </a:p>
        </p:txBody>
      </p:sp>
      <p:sp>
        <p:nvSpPr>
          <p:cNvPr id="94211" name="Rectangle 2"/>
          <p:cNvSpPr>
            <a:spLocks noGrp="1" noRot="1" noChangeAspect="1" noChangeArrowheads="1" noTextEdit="1"/>
          </p:cNvSpPr>
          <p:nvPr>
            <p:ph type="sldImg"/>
          </p:nvPr>
        </p:nvSpPr>
        <p:spPr>
          <a:xfrm>
            <a:off x="1011238" y="781050"/>
            <a:ext cx="4887912" cy="3665538"/>
          </a:xfrm>
          <a:ln/>
        </p:spPr>
      </p:sp>
      <p:sp>
        <p:nvSpPr>
          <p:cNvPr id="94212" name="Rectangle 3"/>
          <p:cNvSpPr>
            <a:spLocks noGrp="1" noChangeArrowheads="1"/>
          </p:cNvSpPr>
          <p:nvPr>
            <p:ph type="body" idx="1"/>
          </p:nvPr>
        </p:nvSpPr>
        <p:spPr>
          <a:noFill/>
        </p:spPr>
        <p:txBody>
          <a:bodyPr/>
          <a:lstStyle/>
          <a:p>
            <a:pPr>
              <a:lnSpc>
                <a:spcPct val="150000"/>
              </a:lnSpc>
              <a:spcBef>
                <a:spcPct val="50000"/>
              </a:spcBef>
            </a:pPr>
            <a:r>
              <a:rPr lang="en-GB" sz="1000"/>
              <a:t>Nuclear magnetic resonance spectroscopy (NMR) is a powerful technique for determining the 3D structure of biological macromolecules. It measures chemical shifts of particular spins that report information on the electronical environment of specific groups of a molecule. In a protein molecule, the individual electronical environment of every proton is a direct consequence of the unique 3D-fold of the protein. A NMR spectrum can be considered as a structural fingerprint of the protein. An important application of NMR is in studies of proteins produced and purified from different sources. NMR is a very efficient and highly reliable method in checking the folding of proteins. </a:t>
            </a:r>
          </a:p>
          <a:p>
            <a:pPr>
              <a:lnSpc>
                <a:spcPct val="150000"/>
              </a:lnSpc>
              <a:spcBef>
                <a:spcPct val="50000"/>
              </a:spcBef>
            </a:pPr>
            <a:r>
              <a:rPr lang="en-GB" sz="1000"/>
              <a:t>The spectra of all the tested samples exhibit NMR signal dispersions between 10.0 and 0.0 ppm indicating a fully folded protein.</a:t>
            </a:r>
          </a:p>
          <a:p>
            <a:pPr>
              <a:lnSpc>
                <a:spcPct val="150000"/>
              </a:lnSpc>
              <a:spcBef>
                <a:spcPct val="50000"/>
              </a:spcBef>
            </a:pPr>
            <a:r>
              <a:rPr lang="en-GB" sz="1000"/>
              <a:t>No shift or broadening of signals was found and the peak patterns corresponded to a very high degree.</a:t>
            </a:r>
          </a:p>
          <a:p>
            <a:pPr>
              <a:lnSpc>
                <a:spcPct val="150000"/>
              </a:lnSpc>
              <a:spcBef>
                <a:spcPct val="50000"/>
              </a:spcBef>
            </a:pPr>
            <a:r>
              <a:rPr lang="en-GB" sz="1000"/>
              <a:t>These data show the identity of the overall tertiary fold of the tested batches of Zarzio</a:t>
            </a:r>
            <a:r>
              <a:rPr lang="en-GB" sz="1000" baseline="30000"/>
              <a:t>®</a:t>
            </a:r>
            <a:r>
              <a:rPr lang="en-GB" sz="1000"/>
              <a:t> and Neupogen</a:t>
            </a:r>
            <a:r>
              <a:rPr lang="en-GB" sz="1000" baseline="30000"/>
              <a:t>®</a:t>
            </a:r>
            <a:r>
              <a:rPr lang="en-GB" sz="1000"/>
              <a:t> and show the structural equivalence of Zarzio</a:t>
            </a:r>
            <a:r>
              <a:rPr lang="en-GB" sz="1000" baseline="30000"/>
              <a:t>®</a:t>
            </a:r>
            <a:r>
              <a:rPr lang="en-GB" sz="1000"/>
              <a:t> and Neupogen</a:t>
            </a:r>
            <a:r>
              <a:rPr lang="en-GB" sz="1000" baseline="30000"/>
              <a:t>®</a:t>
            </a:r>
            <a:r>
              <a:rPr lang="en-GB" sz="1000"/>
              <a:t>.</a:t>
            </a:r>
          </a:p>
          <a:p>
            <a:pPr>
              <a:lnSpc>
                <a:spcPct val="150000"/>
              </a:lnSpc>
              <a:spcBef>
                <a:spcPct val="50000"/>
              </a:spcBef>
            </a:pPr>
            <a:endParaRPr lang="en-GB" sz="1000"/>
          </a:p>
          <a:p>
            <a:pPr>
              <a:lnSpc>
                <a:spcPct val="150000"/>
              </a:lnSpc>
              <a:spcBef>
                <a:spcPct val="50000"/>
              </a:spcBef>
            </a:pPr>
            <a:endParaRPr lang="en-GB"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37547">
              <a:defRPr sz="2400">
                <a:solidFill>
                  <a:schemeClr val="tx1"/>
                </a:solidFill>
                <a:latin typeface="Arial" charset="0"/>
                <a:ea typeface="ＭＳ Ｐゴシック" pitchFamily="34" charset="-128"/>
              </a:defRPr>
            </a:lvl1pPr>
            <a:lvl2pPr marL="747482" indent="-287493" defTabSz="937547">
              <a:defRPr sz="2400">
                <a:solidFill>
                  <a:schemeClr val="tx1"/>
                </a:solidFill>
                <a:latin typeface="Arial" charset="0"/>
                <a:ea typeface="ＭＳ Ｐゴシック" pitchFamily="34" charset="-128"/>
              </a:defRPr>
            </a:lvl2pPr>
            <a:lvl3pPr marL="1149972" indent="-229994" defTabSz="937547">
              <a:defRPr sz="2400">
                <a:solidFill>
                  <a:schemeClr val="tx1"/>
                </a:solidFill>
                <a:latin typeface="Arial" charset="0"/>
                <a:ea typeface="ＭＳ Ｐゴシック" pitchFamily="34" charset="-128"/>
              </a:defRPr>
            </a:lvl3pPr>
            <a:lvl4pPr marL="1609961" indent="-229994" defTabSz="937547">
              <a:defRPr sz="2400">
                <a:solidFill>
                  <a:schemeClr val="tx1"/>
                </a:solidFill>
                <a:latin typeface="Arial" charset="0"/>
                <a:ea typeface="ＭＳ Ｐゴシック" pitchFamily="34" charset="-128"/>
              </a:defRPr>
            </a:lvl4pPr>
            <a:lvl5pPr marL="2069950" indent="-229994" defTabSz="937547">
              <a:defRPr sz="2400">
                <a:solidFill>
                  <a:schemeClr val="tx1"/>
                </a:solidFill>
                <a:latin typeface="Arial"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buClr>
                <a:srgbClr val="4F81BD"/>
              </a:buClr>
            </a:pPr>
            <a:fld id="{25166297-E314-4155-9949-6387C1EA5922}" type="slidenum">
              <a:rPr lang="en-US" sz="1200">
                <a:solidFill>
                  <a:srgbClr val="000000"/>
                </a:solidFill>
                <a:latin typeface="Calibri" pitchFamily="34" charset="0"/>
              </a:rPr>
              <a:pPr>
                <a:buClr>
                  <a:srgbClr val="4F81BD"/>
                </a:buClr>
              </a:pPr>
              <a:t>18</a:t>
            </a:fld>
            <a:endParaRPr lang="en-US" sz="1200">
              <a:solidFill>
                <a:srgbClr val="000000"/>
              </a:solidFill>
              <a:latin typeface="Calibri" pitchFamily="34" charset="0"/>
            </a:endParaRPr>
          </a:p>
        </p:txBody>
      </p:sp>
      <p:sp>
        <p:nvSpPr>
          <p:cNvPr id="95235" name="Rectangle 2"/>
          <p:cNvSpPr>
            <a:spLocks noGrp="1" noRot="1" noChangeAspect="1" noChangeArrowheads="1" noTextEdit="1"/>
          </p:cNvSpPr>
          <p:nvPr>
            <p:ph type="sldImg"/>
          </p:nvPr>
        </p:nvSpPr>
        <p:spPr>
          <a:xfrm>
            <a:off x="1011238" y="781050"/>
            <a:ext cx="4887912" cy="3665538"/>
          </a:xfrm>
          <a:ln/>
        </p:spPr>
      </p:sp>
      <p:sp>
        <p:nvSpPr>
          <p:cNvPr id="95236" name="Rectangle 3"/>
          <p:cNvSpPr>
            <a:spLocks noGrp="1" noChangeArrowheads="1"/>
          </p:cNvSpPr>
          <p:nvPr>
            <p:ph type="body" idx="1"/>
          </p:nvPr>
        </p:nvSpPr>
        <p:spPr>
          <a:noFill/>
        </p:spPr>
        <p:txBody>
          <a:bodyPr/>
          <a:lstStyle/>
          <a:p>
            <a:pPr>
              <a:lnSpc>
                <a:spcPct val="150000"/>
              </a:lnSpc>
              <a:spcBef>
                <a:spcPct val="50000"/>
              </a:spcBef>
            </a:pPr>
            <a:r>
              <a:rPr lang="en-GB" sz="1000" b="1" i="1"/>
              <a:t>Surface plasmon resonance spectroscopy</a:t>
            </a:r>
          </a:p>
          <a:p>
            <a:pPr>
              <a:lnSpc>
                <a:spcPct val="150000"/>
              </a:lnSpc>
              <a:spcBef>
                <a:spcPct val="50000"/>
              </a:spcBef>
            </a:pPr>
            <a:r>
              <a:rPr lang="en-GB" sz="1000"/>
              <a:t>The interaction of both Zarzio</a:t>
            </a:r>
            <a:r>
              <a:rPr lang="en-GB" sz="1000" baseline="30000"/>
              <a:t>®</a:t>
            </a:r>
            <a:r>
              <a:rPr lang="en-GB" sz="1000"/>
              <a:t> and Neupogen</a:t>
            </a:r>
            <a:r>
              <a:rPr lang="en-GB" sz="1000" baseline="30000"/>
              <a:t>®</a:t>
            </a:r>
            <a:r>
              <a:rPr lang="en-GB" sz="1000"/>
              <a:t> with the G-CSF receptor GCSFR/CD114 was investigated. Surface plasmon resonance allows the affinity of the protein for the receptor to be measured by the determination of both the k</a:t>
            </a:r>
            <a:r>
              <a:rPr lang="en-GB" sz="1000" baseline="-25000"/>
              <a:t>on</a:t>
            </a:r>
            <a:r>
              <a:rPr lang="en-GB" sz="1000"/>
              <a:t> rate and the k</a:t>
            </a:r>
            <a:r>
              <a:rPr lang="en-GB" sz="1000" baseline="-25000"/>
              <a:t>off</a:t>
            </a:r>
            <a:r>
              <a:rPr lang="en-GB" sz="1000"/>
              <a:t> rate. These rates are directly related to the structure of the binding region of the molecule. </a:t>
            </a:r>
          </a:p>
          <a:p>
            <a:pPr>
              <a:lnSpc>
                <a:spcPct val="150000"/>
              </a:lnSpc>
              <a:spcBef>
                <a:spcPct val="50000"/>
              </a:spcBef>
            </a:pPr>
            <a:r>
              <a:rPr lang="en-GB" sz="1000"/>
              <a:t>To analyse the affinity of G-CSF to the receptor, a surface plasmon resonance (SPR)-based interaction assay was developed using Biacore technology. The assay was used to compare interaction characteristics of three individual lots of Zarzio</a:t>
            </a:r>
            <a:r>
              <a:rPr lang="en-GB" sz="1000" baseline="30000"/>
              <a:t>®</a:t>
            </a:r>
            <a:r>
              <a:rPr lang="en-GB" sz="1000"/>
              <a:t> to three individual lots of Neupogen</a:t>
            </a:r>
            <a:r>
              <a:rPr lang="en-GB" sz="1000" baseline="30000"/>
              <a:t>®</a:t>
            </a:r>
            <a:r>
              <a:rPr lang="en-GB" sz="1000"/>
              <a:t>.</a:t>
            </a:r>
          </a:p>
          <a:p>
            <a:pPr>
              <a:lnSpc>
                <a:spcPct val="150000"/>
              </a:lnSpc>
              <a:spcBef>
                <a:spcPct val="50000"/>
              </a:spcBef>
            </a:pPr>
            <a:r>
              <a:rPr lang="en-GB" sz="1000"/>
              <a:t>Kinetic analysis of three batches of Zarzio</a:t>
            </a:r>
            <a:r>
              <a:rPr lang="en-GB" sz="1000" baseline="30000"/>
              <a:t>®</a:t>
            </a:r>
            <a:r>
              <a:rPr lang="en-GB" sz="1000"/>
              <a:t> and three Neupogen</a:t>
            </a:r>
            <a:r>
              <a:rPr lang="en-GB" sz="1000" baseline="30000"/>
              <a:t>®</a:t>
            </a:r>
            <a:r>
              <a:rPr lang="en-GB" sz="1000"/>
              <a:t> samples was performed head-to-head. In all cases, no significant difference could be detected with respect to the kinetic rate constants k</a:t>
            </a:r>
            <a:r>
              <a:rPr lang="en-GB" sz="1000" baseline="-25000"/>
              <a:t>on</a:t>
            </a:r>
            <a:r>
              <a:rPr lang="en-GB" sz="1000"/>
              <a:t> and k</a:t>
            </a:r>
            <a:r>
              <a:rPr lang="en-GB" sz="1000" baseline="-25000"/>
              <a:t>off</a:t>
            </a:r>
            <a:r>
              <a:rPr lang="en-GB" sz="1000"/>
              <a:t>, or the equilibrium dissociation constant, KD.</a:t>
            </a:r>
          </a:p>
          <a:p>
            <a:pPr>
              <a:lnSpc>
                <a:spcPct val="150000"/>
              </a:lnSpc>
              <a:spcBef>
                <a:spcPct val="50000"/>
              </a:spcBef>
            </a:pPr>
            <a:r>
              <a:rPr lang="en-GB" sz="1000"/>
              <a:t>In summary, no significant difference between Zarzio</a:t>
            </a:r>
            <a:r>
              <a:rPr lang="en-GB" sz="1000" baseline="30000"/>
              <a:t>®</a:t>
            </a:r>
            <a:r>
              <a:rPr lang="en-GB" sz="1000"/>
              <a:t> and Neupogen</a:t>
            </a:r>
            <a:r>
              <a:rPr lang="en-GB" sz="1000" baseline="30000"/>
              <a:t>®</a:t>
            </a:r>
            <a:r>
              <a:rPr lang="en-GB" sz="1000"/>
              <a:t> could be detected. Comparable affinity to the receptor was shown for both products.</a:t>
            </a:r>
          </a:p>
          <a:p>
            <a:pPr>
              <a:lnSpc>
                <a:spcPct val="150000"/>
              </a:lnSpc>
              <a:spcBef>
                <a:spcPct val="50000"/>
              </a:spcBef>
            </a:pPr>
            <a:endParaRPr lang="en-GB"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lvl1pPr defTabSz="936625" eaLnBrk="0" hangingPunct="0">
              <a:defRPr>
                <a:solidFill>
                  <a:schemeClr val="tx1"/>
                </a:solidFill>
                <a:latin typeface="Arial" pitchFamily="34" charset="0"/>
                <a:cs typeface="Arial" pitchFamily="34" charset="0"/>
              </a:defRPr>
            </a:lvl1pPr>
            <a:lvl2pPr marL="742950" indent="-285750" defTabSz="936625" eaLnBrk="0" hangingPunct="0">
              <a:defRPr>
                <a:solidFill>
                  <a:schemeClr val="tx1"/>
                </a:solidFill>
                <a:latin typeface="Arial" pitchFamily="34" charset="0"/>
                <a:cs typeface="Arial" pitchFamily="34" charset="0"/>
              </a:defRPr>
            </a:lvl2pPr>
            <a:lvl3pPr marL="1143000" indent="-228600" defTabSz="936625" eaLnBrk="0" hangingPunct="0">
              <a:defRPr>
                <a:solidFill>
                  <a:schemeClr val="tx1"/>
                </a:solidFill>
                <a:latin typeface="Arial" pitchFamily="34" charset="0"/>
                <a:cs typeface="Arial" pitchFamily="34" charset="0"/>
              </a:defRPr>
            </a:lvl3pPr>
            <a:lvl4pPr marL="1600200" indent="-228600" defTabSz="936625" eaLnBrk="0" hangingPunct="0">
              <a:defRPr>
                <a:solidFill>
                  <a:schemeClr val="tx1"/>
                </a:solidFill>
                <a:latin typeface="Arial" pitchFamily="34" charset="0"/>
                <a:cs typeface="Arial" pitchFamily="34" charset="0"/>
              </a:defRPr>
            </a:lvl4pPr>
            <a:lvl5pPr marL="2057400" indent="-228600" defTabSz="936625" eaLnBrk="0" hangingPunct="0">
              <a:defRPr>
                <a:solidFill>
                  <a:schemeClr val="tx1"/>
                </a:solidFill>
                <a:latin typeface="Arial" pitchFamily="34" charset="0"/>
                <a:cs typeface="Arial" pitchFamily="34" charset="0"/>
              </a:defRPr>
            </a:lvl5pPr>
            <a:lvl6pPr marL="2514600" indent="-228600" defTabSz="9366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66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66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6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37AA00-D9A8-4B1F-A12C-2167B6E99A20}" type="slidenum">
              <a:rPr lang="en-US">
                <a:solidFill>
                  <a:srgbClr val="000000"/>
                </a:solidFill>
                <a:ea typeface="ＭＳ Ｐゴシック" pitchFamily="34" charset="-128"/>
              </a:rPr>
              <a:pPr eaLnBrk="1" hangingPunct="1"/>
              <a:t>20</a:t>
            </a:fld>
            <a:endParaRPr lang="en-US">
              <a:solidFill>
                <a:srgbClr val="000000"/>
              </a:solidFill>
              <a:ea typeface="ＭＳ Ｐゴシック" pitchFamily="34" charset="-128"/>
            </a:endParaRPr>
          </a:p>
        </p:txBody>
      </p:sp>
      <p:sp>
        <p:nvSpPr>
          <p:cNvPr id="134147" name="Rectangle 2"/>
          <p:cNvSpPr>
            <a:spLocks noGrp="1" noRot="1" noChangeAspect="1" noChangeArrowheads="1" noTextEdit="1"/>
          </p:cNvSpPr>
          <p:nvPr>
            <p:ph type="sldImg"/>
          </p:nvPr>
        </p:nvSpPr>
        <p:spPr bwMode="auto">
          <a:xfrm>
            <a:off x="1011238" y="781050"/>
            <a:ext cx="4889500" cy="3667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8" name="Rectangle 3"/>
          <p:cNvSpPr>
            <a:spLocks noGrp="1" noChangeArrowheads="1"/>
          </p:cNvSpPr>
          <p:nvPr>
            <p:ph type="body" idx="1"/>
          </p:nvPr>
        </p:nvSpPr>
        <p:spPr bwMode="auto">
          <a:xfrm>
            <a:off x="585788" y="4759325"/>
            <a:ext cx="5754687" cy="4446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lvl1pPr defTabSz="936625" eaLnBrk="0" hangingPunct="0">
              <a:defRPr>
                <a:solidFill>
                  <a:schemeClr val="tx1"/>
                </a:solidFill>
                <a:latin typeface="Arial" pitchFamily="34" charset="0"/>
                <a:cs typeface="Arial" pitchFamily="34" charset="0"/>
              </a:defRPr>
            </a:lvl1pPr>
            <a:lvl2pPr marL="742950" indent="-285750" defTabSz="936625" eaLnBrk="0" hangingPunct="0">
              <a:defRPr>
                <a:solidFill>
                  <a:schemeClr val="tx1"/>
                </a:solidFill>
                <a:latin typeface="Arial" pitchFamily="34" charset="0"/>
                <a:cs typeface="Arial" pitchFamily="34" charset="0"/>
              </a:defRPr>
            </a:lvl2pPr>
            <a:lvl3pPr marL="1143000" indent="-228600" defTabSz="936625" eaLnBrk="0" hangingPunct="0">
              <a:defRPr>
                <a:solidFill>
                  <a:schemeClr val="tx1"/>
                </a:solidFill>
                <a:latin typeface="Arial" pitchFamily="34" charset="0"/>
                <a:cs typeface="Arial" pitchFamily="34" charset="0"/>
              </a:defRPr>
            </a:lvl3pPr>
            <a:lvl4pPr marL="1600200" indent="-228600" defTabSz="936625" eaLnBrk="0" hangingPunct="0">
              <a:defRPr>
                <a:solidFill>
                  <a:schemeClr val="tx1"/>
                </a:solidFill>
                <a:latin typeface="Arial" pitchFamily="34" charset="0"/>
                <a:cs typeface="Arial" pitchFamily="34" charset="0"/>
              </a:defRPr>
            </a:lvl4pPr>
            <a:lvl5pPr marL="2057400" indent="-228600" defTabSz="936625" eaLnBrk="0" hangingPunct="0">
              <a:defRPr>
                <a:solidFill>
                  <a:schemeClr val="tx1"/>
                </a:solidFill>
                <a:latin typeface="Arial" pitchFamily="34" charset="0"/>
                <a:cs typeface="Arial" pitchFamily="34" charset="0"/>
              </a:defRPr>
            </a:lvl5pPr>
            <a:lvl6pPr marL="2514600" indent="-228600" defTabSz="9366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66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66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6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37AA00-D9A8-4B1F-A12C-2167B6E99A20}" type="slidenum">
              <a:rPr lang="en-US">
                <a:solidFill>
                  <a:srgbClr val="000000"/>
                </a:solidFill>
                <a:ea typeface="ＭＳ Ｐゴシック" pitchFamily="34" charset="-128"/>
              </a:rPr>
              <a:pPr eaLnBrk="1" hangingPunct="1"/>
              <a:t>22</a:t>
            </a:fld>
            <a:endParaRPr lang="en-US">
              <a:solidFill>
                <a:srgbClr val="000000"/>
              </a:solidFill>
              <a:ea typeface="ＭＳ Ｐゴシック" pitchFamily="34" charset="-128"/>
            </a:endParaRPr>
          </a:p>
        </p:txBody>
      </p:sp>
      <p:sp>
        <p:nvSpPr>
          <p:cNvPr id="134147" name="Rectangle 2"/>
          <p:cNvSpPr>
            <a:spLocks noGrp="1" noRot="1" noChangeAspect="1" noChangeArrowheads="1" noTextEdit="1"/>
          </p:cNvSpPr>
          <p:nvPr>
            <p:ph type="sldImg"/>
          </p:nvPr>
        </p:nvSpPr>
        <p:spPr bwMode="auto">
          <a:xfrm>
            <a:off x="1011238" y="781050"/>
            <a:ext cx="4889500" cy="3667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8" name="Rectangle 3"/>
          <p:cNvSpPr>
            <a:spLocks noGrp="1" noChangeArrowheads="1"/>
          </p:cNvSpPr>
          <p:nvPr>
            <p:ph type="body" idx="1"/>
          </p:nvPr>
        </p:nvSpPr>
        <p:spPr bwMode="auto">
          <a:xfrm>
            <a:off x="585788" y="4759325"/>
            <a:ext cx="5754687" cy="4446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37547">
              <a:defRPr sz="2400">
                <a:solidFill>
                  <a:schemeClr val="tx1"/>
                </a:solidFill>
                <a:latin typeface="Arial" pitchFamily="34" charset="0"/>
                <a:ea typeface="ＭＳ Ｐゴシック" pitchFamily="34" charset="-128"/>
              </a:defRPr>
            </a:lvl1pPr>
            <a:lvl2pPr marL="747482" indent="-287493" defTabSz="937547">
              <a:defRPr sz="2400">
                <a:solidFill>
                  <a:schemeClr val="tx1"/>
                </a:solidFill>
                <a:latin typeface="Arial" pitchFamily="34" charset="0"/>
                <a:ea typeface="ＭＳ Ｐゴシック" pitchFamily="34" charset="-128"/>
              </a:defRPr>
            </a:lvl2pPr>
            <a:lvl3pPr marL="1149972" indent="-229994" defTabSz="937547">
              <a:defRPr sz="2400">
                <a:solidFill>
                  <a:schemeClr val="tx1"/>
                </a:solidFill>
                <a:latin typeface="Arial" pitchFamily="34" charset="0"/>
                <a:ea typeface="ＭＳ Ｐゴシック" pitchFamily="34" charset="-128"/>
              </a:defRPr>
            </a:lvl3pPr>
            <a:lvl4pPr marL="1609961" indent="-229994" defTabSz="937547">
              <a:defRPr sz="2400">
                <a:solidFill>
                  <a:schemeClr val="tx1"/>
                </a:solidFill>
                <a:latin typeface="Arial" pitchFamily="34" charset="0"/>
                <a:ea typeface="ＭＳ Ｐゴシック" pitchFamily="34" charset="-128"/>
              </a:defRPr>
            </a:lvl4pPr>
            <a:lvl5pPr marL="2069950" indent="-229994" defTabSz="937547">
              <a:defRPr sz="2400">
                <a:solidFill>
                  <a:schemeClr val="tx1"/>
                </a:solidFill>
                <a:latin typeface="Arial" pitchFamily="34"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buClr>
                <a:srgbClr val="4F81BD"/>
              </a:buClr>
            </a:pPr>
            <a:fld id="{499CA7ED-4DA2-48E3-AB99-F6ED88D18F1E}" type="slidenum">
              <a:rPr lang="en-US" sz="1200">
                <a:solidFill>
                  <a:srgbClr val="000000"/>
                </a:solidFill>
                <a:latin typeface="Calibri" pitchFamily="34" charset="0"/>
              </a:rPr>
              <a:pPr>
                <a:buClr>
                  <a:srgbClr val="4F81BD"/>
                </a:buClr>
              </a:pPr>
              <a:t>23</a:t>
            </a:fld>
            <a:endParaRPr lang="en-US" sz="1200">
              <a:solidFill>
                <a:srgbClr val="000000"/>
              </a:solidFill>
              <a:latin typeface="Calibri" pitchFamily="34" charset="0"/>
            </a:endParaRPr>
          </a:p>
        </p:txBody>
      </p:sp>
      <p:sp>
        <p:nvSpPr>
          <p:cNvPr id="128003" name="Rectangle 2"/>
          <p:cNvSpPr>
            <a:spLocks noGrp="1" noRot="1" noChangeAspect="1" noChangeArrowheads="1" noTextEdit="1"/>
          </p:cNvSpPr>
          <p:nvPr>
            <p:ph type="sldImg"/>
          </p:nvPr>
        </p:nvSpPr>
        <p:spPr>
          <a:xfrm>
            <a:off x="1011238" y="781050"/>
            <a:ext cx="4887912" cy="3665538"/>
          </a:xfrm>
          <a:ln/>
        </p:spPr>
      </p:sp>
      <p:sp>
        <p:nvSpPr>
          <p:cNvPr id="1280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37547">
              <a:defRPr sz="2400">
                <a:solidFill>
                  <a:schemeClr val="tx1"/>
                </a:solidFill>
                <a:latin typeface="Arial" pitchFamily="34" charset="0"/>
                <a:ea typeface="ＭＳ Ｐゴシック" pitchFamily="34" charset="-128"/>
              </a:defRPr>
            </a:lvl1pPr>
            <a:lvl2pPr marL="747482" indent="-287493" defTabSz="937547">
              <a:defRPr sz="2400">
                <a:solidFill>
                  <a:schemeClr val="tx1"/>
                </a:solidFill>
                <a:latin typeface="Arial" pitchFamily="34" charset="0"/>
                <a:ea typeface="ＭＳ Ｐゴシック" pitchFamily="34" charset="-128"/>
              </a:defRPr>
            </a:lvl2pPr>
            <a:lvl3pPr marL="1149972" indent="-229994" defTabSz="937547">
              <a:defRPr sz="2400">
                <a:solidFill>
                  <a:schemeClr val="tx1"/>
                </a:solidFill>
                <a:latin typeface="Arial" pitchFamily="34" charset="0"/>
                <a:ea typeface="ＭＳ Ｐゴシック" pitchFamily="34" charset="-128"/>
              </a:defRPr>
            </a:lvl3pPr>
            <a:lvl4pPr marL="1609961" indent="-229994" defTabSz="937547">
              <a:defRPr sz="2400">
                <a:solidFill>
                  <a:schemeClr val="tx1"/>
                </a:solidFill>
                <a:latin typeface="Arial" pitchFamily="34" charset="0"/>
                <a:ea typeface="ＭＳ Ｐゴシック" pitchFamily="34" charset="-128"/>
              </a:defRPr>
            </a:lvl4pPr>
            <a:lvl5pPr marL="2069950" indent="-229994" defTabSz="937547">
              <a:defRPr sz="2400">
                <a:solidFill>
                  <a:schemeClr val="tx1"/>
                </a:solidFill>
                <a:latin typeface="Arial" pitchFamily="34"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buClr>
                <a:srgbClr val="4F81BD"/>
              </a:buClr>
            </a:pPr>
            <a:fld id="{14A0824D-4D33-4B9E-8F84-C8A93E32E262}" type="slidenum">
              <a:rPr lang="en-US" sz="1200">
                <a:solidFill>
                  <a:srgbClr val="000000"/>
                </a:solidFill>
                <a:latin typeface="Calibri" pitchFamily="34" charset="0"/>
              </a:rPr>
              <a:pPr>
                <a:buClr>
                  <a:srgbClr val="4F81BD"/>
                </a:buClr>
              </a:pPr>
              <a:t>25</a:t>
            </a:fld>
            <a:endParaRPr lang="en-US" sz="1200">
              <a:solidFill>
                <a:srgbClr val="000000"/>
              </a:solidFill>
              <a:latin typeface="Calibri" pitchFamily="34" charset="0"/>
            </a:endParaRPr>
          </a:p>
        </p:txBody>
      </p:sp>
      <p:sp>
        <p:nvSpPr>
          <p:cNvPr id="104451" name="Rectangle 2"/>
          <p:cNvSpPr>
            <a:spLocks noGrp="1" noRot="1" noChangeAspect="1" noTextEdit="1"/>
          </p:cNvSpPr>
          <p:nvPr>
            <p:ph type="sldImg"/>
          </p:nvPr>
        </p:nvSpPr>
        <p:spPr>
          <a:ln/>
        </p:spPr>
      </p:sp>
      <p:sp>
        <p:nvSpPr>
          <p:cNvPr id="104452" name="Rectangle 3"/>
          <p:cNvSpPr>
            <a:spLocks noGrp="1"/>
          </p:cNvSpPr>
          <p:nvPr>
            <p:ph type="body" idx="1"/>
          </p:nvPr>
        </p:nvSpPr>
        <p:spPr>
          <a:noFill/>
        </p:spPr>
        <p:txBody>
          <a:bodyPr lIns="91915" tIns="45957" rIns="91915" bIns="45957"/>
          <a:lstStyle/>
          <a:p>
            <a:endParaRPr lang="en-GB"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7547">
              <a:defRPr sz="2400">
                <a:solidFill>
                  <a:schemeClr val="tx1"/>
                </a:solidFill>
                <a:latin typeface="Arial" charset="0"/>
                <a:ea typeface="ＭＳ Ｐゴシック" pitchFamily="34" charset="-128"/>
              </a:defRPr>
            </a:lvl1pPr>
            <a:lvl2pPr marL="747482" indent="-287493" defTabSz="937547">
              <a:defRPr sz="2400">
                <a:solidFill>
                  <a:schemeClr val="tx1"/>
                </a:solidFill>
                <a:latin typeface="Arial" charset="0"/>
                <a:ea typeface="ＭＳ Ｐゴシック" pitchFamily="34" charset="-128"/>
              </a:defRPr>
            </a:lvl2pPr>
            <a:lvl3pPr marL="1149972" indent="-229994" defTabSz="937547">
              <a:defRPr sz="2400">
                <a:solidFill>
                  <a:schemeClr val="tx1"/>
                </a:solidFill>
                <a:latin typeface="Arial" charset="0"/>
                <a:ea typeface="ＭＳ Ｐゴシック" pitchFamily="34" charset="-128"/>
              </a:defRPr>
            </a:lvl3pPr>
            <a:lvl4pPr marL="1609961" indent="-229994" defTabSz="937547">
              <a:defRPr sz="2400">
                <a:solidFill>
                  <a:schemeClr val="tx1"/>
                </a:solidFill>
                <a:latin typeface="Arial" charset="0"/>
                <a:ea typeface="ＭＳ Ｐゴシック" pitchFamily="34" charset="-128"/>
              </a:defRPr>
            </a:lvl4pPr>
            <a:lvl5pPr marL="2069950" indent="-229994" defTabSz="937547">
              <a:defRPr sz="2400">
                <a:solidFill>
                  <a:schemeClr val="tx1"/>
                </a:solidFill>
                <a:latin typeface="Arial"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buClr>
                <a:srgbClr val="4F81BD"/>
              </a:buClr>
            </a:pPr>
            <a:fld id="{2E51B7C7-6DE9-4C85-9A9C-BF736FB9F914}" type="slidenum">
              <a:rPr lang="en-US" sz="1200">
                <a:solidFill>
                  <a:srgbClr val="000000"/>
                </a:solidFill>
                <a:latin typeface="Calibri" pitchFamily="34" charset="0"/>
              </a:rPr>
              <a:pPr>
                <a:buClr>
                  <a:srgbClr val="4F81BD"/>
                </a:buClr>
              </a:pPr>
              <a:t>30</a:t>
            </a:fld>
            <a:endParaRPr lang="en-US" sz="1200">
              <a:solidFill>
                <a:srgbClr val="000000"/>
              </a:solidFill>
              <a:latin typeface="Calibri" pitchFamily="34" charset="0"/>
            </a:endParaRPr>
          </a:p>
        </p:txBody>
      </p:sp>
      <p:sp>
        <p:nvSpPr>
          <p:cNvPr id="100355" name="Rectangle 2"/>
          <p:cNvSpPr>
            <a:spLocks noGrp="1" noRot="1" noChangeAspect="1" noChangeArrowheads="1" noTextEdit="1"/>
          </p:cNvSpPr>
          <p:nvPr>
            <p:ph type="sldImg"/>
          </p:nvPr>
        </p:nvSpPr>
        <p:spPr>
          <a:xfrm>
            <a:off x="942975" y="747713"/>
            <a:ext cx="4972050" cy="3729037"/>
          </a:xfrm>
          <a:ln/>
        </p:spPr>
      </p:sp>
      <p:sp>
        <p:nvSpPr>
          <p:cNvPr id="100356" name="Rectangle 3"/>
          <p:cNvSpPr>
            <a:spLocks noGrp="1" noChangeArrowheads="1"/>
          </p:cNvSpPr>
          <p:nvPr>
            <p:ph type="body" idx="1"/>
          </p:nvPr>
        </p:nvSpPr>
        <p:spPr>
          <a:xfrm>
            <a:off x="914935" y="4724202"/>
            <a:ext cx="5028132" cy="4473966"/>
          </a:xfrm>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4353">
              <a:defRPr sz="2400">
                <a:solidFill>
                  <a:schemeClr val="tx1"/>
                </a:solidFill>
                <a:latin typeface="Arial" charset="0"/>
                <a:ea typeface="ＭＳ Ｐゴシック" pitchFamily="34" charset="-128"/>
              </a:defRPr>
            </a:lvl1pPr>
            <a:lvl2pPr marL="747482" indent="-287493" defTabSz="934353">
              <a:defRPr sz="2400">
                <a:solidFill>
                  <a:schemeClr val="tx1"/>
                </a:solidFill>
                <a:latin typeface="Arial" charset="0"/>
                <a:ea typeface="ＭＳ Ｐゴシック" pitchFamily="34" charset="-128"/>
              </a:defRPr>
            </a:lvl2pPr>
            <a:lvl3pPr marL="1149972" indent="-229994" defTabSz="934353">
              <a:defRPr sz="2400">
                <a:solidFill>
                  <a:schemeClr val="tx1"/>
                </a:solidFill>
                <a:latin typeface="Arial" charset="0"/>
                <a:ea typeface="ＭＳ Ｐゴシック" pitchFamily="34" charset="-128"/>
              </a:defRPr>
            </a:lvl3pPr>
            <a:lvl4pPr marL="1609961" indent="-229994" defTabSz="934353">
              <a:defRPr sz="2400">
                <a:solidFill>
                  <a:schemeClr val="tx1"/>
                </a:solidFill>
                <a:latin typeface="Arial" charset="0"/>
                <a:ea typeface="ＭＳ Ｐゴシック" pitchFamily="34" charset="-128"/>
              </a:defRPr>
            </a:lvl4pPr>
            <a:lvl5pPr marL="2069950" indent="-229994" defTabSz="934353">
              <a:defRPr sz="2400">
                <a:solidFill>
                  <a:schemeClr val="tx1"/>
                </a:solidFill>
                <a:latin typeface="Arial" charset="0"/>
                <a:ea typeface="ＭＳ Ｐゴシック" pitchFamily="34" charset="-128"/>
              </a:defRPr>
            </a:lvl5pPr>
            <a:lvl6pPr marL="2529939" indent="-229994" defTabSz="934353"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89928" indent="-229994" defTabSz="934353"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49917" indent="-229994" defTabSz="934353"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909906" indent="-229994" defTabSz="934353"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buClr>
                <a:srgbClr val="4F81BD"/>
              </a:buClr>
            </a:pPr>
            <a:fld id="{3BC6DCB9-D5CA-4A87-A138-54277EA81BCA}" type="slidenum">
              <a:rPr lang="en-US" sz="1200">
                <a:solidFill>
                  <a:srgbClr val="000000"/>
                </a:solidFill>
              </a:rPr>
              <a:pPr>
                <a:buClr>
                  <a:srgbClr val="4F81BD"/>
                </a:buClr>
              </a:pPr>
              <a:t>31</a:t>
            </a:fld>
            <a:endParaRPr lang="en-US" sz="1200">
              <a:solidFill>
                <a:srgbClr val="000000"/>
              </a:solidFill>
            </a:endParaRPr>
          </a:p>
        </p:txBody>
      </p:sp>
      <p:sp>
        <p:nvSpPr>
          <p:cNvPr id="101379" name="Rectangle 2"/>
          <p:cNvSpPr>
            <a:spLocks noGrp="1" noRot="1" noChangeAspect="1" noChangeArrowheads="1" noTextEdit="1"/>
          </p:cNvSpPr>
          <p:nvPr>
            <p:ph type="sldImg"/>
          </p:nvPr>
        </p:nvSpPr>
        <p:spPr>
          <a:xfrm>
            <a:off x="942975" y="747713"/>
            <a:ext cx="4972050" cy="3729037"/>
          </a:xfrm>
          <a:ln/>
        </p:spPr>
      </p:sp>
      <p:sp>
        <p:nvSpPr>
          <p:cNvPr id="101380" name="Rectangle 3"/>
          <p:cNvSpPr>
            <a:spLocks noGrp="1" noChangeArrowheads="1"/>
          </p:cNvSpPr>
          <p:nvPr>
            <p:ph type="body" idx="1"/>
          </p:nvPr>
        </p:nvSpPr>
        <p:spPr>
          <a:xfrm>
            <a:off x="914935" y="4724202"/>
            <a:ext cx="5028132" cy="4473966"/>
          </a:xfrm>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37547">
              <a:defRPr sz="2400">
                <a:solidFill>
                  <a:schemeClr val="tx1"/>
                </a:solidFill>
                <a:latin typeface="Arial" charset="0"/>
                <a:ea typeface="ＭＳ Ｐゴシック" pitchFamily="34" charset="-128"/>
              </a:defRPr>
            </a:lvl1pPr>
            <a:lvl2pPr marL="747482" indent="-287493" defTabSz="937547">
              <a:defRPr sz="2400">
                <a:solidFill>
                  <a:schemeClr val="tx1"/>
                </a:solidFill>
                <a:latin typeface="Arial" charset="0"/>
                <a:ea typeface="ＭＳ Ｐゴシック" pitchFamily="34" charset="-128"/>
              </a:defRPr>
            </a:lvl2pPr>
            <a:lvl3pPr marL="1149972" indent="-229994" defTabSz="937547">
              <a:defRPr sz="2400">
                <a:solidFill>
                  <a:schemeClr val="tx1"/>
                </a:solidFill>
                <a:latin typeface="Arial" charset="0"/>
                <a:ea typeface="ＭＳ Ｐゴシック" pitchFamily="34" charset="-128"/>
              </a:defRPr>
            </a:lvl3pPr>
            <a:lvl4pPr marL="1609961" indent="-229994" defTabSz="937547">
              <a:defRPr sz="2400">
                <a:solidFill>
                  <a:schemeClr val="tx1"/>
                </a:solidFill>
                <a:latin typeface="Arial" charset="0"/>
                <a:ea typeface="ＭＳ Ｐゴシック" pitchFamily="34" charset="-128"/>
              </a:defRPr>
            </a:lvl4pPr>
            <a:lvl5pPr marL="2069950" indent="-229994" defTabSz="937547">
              <a:defRPr sz="2400">
                <a:solidFill>
                  <a:schemeClr val="tx1"/>
                </a:solidFill>
                <a:latin typeface="Arial"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buClr>
                <a:srgbClr val="4F81BD"/>
              </a:buClr>
            </a:pPr>
            <a:fld id="{9296D21D-A2CB-40A3-B7BA-894190F4B13B}" type="slidenum">
              <a:rPr lang="en-US" sz="1200">
                <a:solidFill>
                  <a:srgbClr val="000000"/>
                </a:solidFill>
                <a:latin typeface="Calibri" pitchFamily="34" charset="0"/>
              </a:rPr>
              <a:pPr>
                <a:buClr>
                  <a:srgbClr val="4F81BD"/>
                </a:buClr>
              </a:pPr>
              <a:t>32</a:t>
            </a:fld>
            <a:endParaRPr lang="en-US" sz="1200">
              <a:solidFill>
                <a:srgbClr val="000000"/>
              </a:solidFill>
              <a:latin typeface="Calibri" pitchFamily="34" charset="0"/>
            </a:endParaRPr>
          </a:p>
        </p:txBody>
      </p:sp>
      <p:sp>
        <p:nvSpPr>
          <p:cNvPr id="108547" name="Rectangle 2"/>
          <p:cNvSpPr>
            <a:spLocks noGrp="1" noRot="1" noChangeAspect="1" noChangeArrowheads="1" noTextEdit="1"/>
          </p:cNvSpPr>
          <p:nvPr>
            <p:ph type="sldImg"/>
          </p:nvPr>
        </p:nvSpPr>
        <p:spPr>
          <a:xfrm>
            <a:off x="942975" y="747713"/>
            <a:ext cx="4972050" cy="3729037"/>
          </a:xfrm>
          <a:ln/>
        </p:spPr>
      </p:sp>
      <p:sp>
        <p:nvSpPr>
          <p:cNvPr id="108548" name="Rectangle 3"/>
          <p:cNvSpPr>
            <a:spLocks noGrp="1" noChangeArrowheads="1"/>
          </p:cNvSpPr>
          <p:nvPr>
            <p:ph type="body" idx="1"/>
          </p:nvPr>
        </p:nvSpPr>
        <p:spPr>
          <a:xfrm>
            <a:off x="914935" y="4724202"/>
            <a:ext cx="5028132" cy="4473966"/>
          </a:xfrm>
          <a:noFill/>
        </p:spPr>
        <p:txBody>
          <a:bodyPr/>
          <a:lstStyle/>
          <a:p>
            <a:pPr>
              <a:lnSpc>
                <a:spcPct val="150000"/>
              </a:lnSpc>
              <a:spcBef>
                <a:spcPct val="50000"/>
              </a:spcBef>
            </a:pPr>
            <a:r>
              <a:rPr lang="en-US" sz="1000"/>
              <a:t>Mean  ANC curves were congruent for all cycles from day 1 to day 11. As expected, the depth of the ANC nadir was greater in cycle 1 compared with the subsequent three cycles.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37547">
              <a:defRPr sz="2400">
                <a:solidFill>
                  <a:schemeClr val="tx1"/>
                </a:solidFill>
                <a:latin typeface="Arial" charset="0"/>
                <a:ea typeface="ＭＳ Ｐゴシック" pitchFamily="34" charset="-128"/>
              </a:defRPr>
            </a:lvl1pPr>
            <a:lvl2pPr marL="747482" indent="-287493" defTabSz="937547">
              <a:defRPr sz="2400">
                <a:solidFill>
                  <a:schemeClr val="tx1"/>
                </a:solidFill>
                <a:latin typeface="Arial" charset="0"/>
                <a:ea typeface="ＭＳ Ｐゴシック" pitchFamily="34" charset="-128"/>
              </a:defRPr>
            </a:lvl2pPr>
            <a:lvl3pPr marL="1149972" indent="-229994" defTabSz="937547">
              <a:defRPr sz="2400">
                <a:solidFill>
                  <a:schemeClr val="tx1"/>
                </a:solidFill>
                <a:latin typeface="Arial" charset="0"/>
                <a:ea typeface="ＭＳ Ｐゴシック" pitchFamily="34" charset="-128"/>
              </a:defRPr>
            </a:lvl3pPr>
            <a:lvl4pPr marL="1609961" indent="-229994" defTabSz="937547">
              <a:defRPr sz="2400">
                <a:solidFill>
                  <a:schemeClr val="tx1"/>
                </a:solidFill>
                <a:latin typeface="Arial" charset="0"/>
                <a:ea typeface="ＭＳ Ｐゴシック" pitchFamily="34" charset="-128"/>
              </a:defRPr>
            </a:lvl4pPr>
            <a:lvl5pPr marL="2069950" indent="-229994" defTabSz="937547">
              <a:defRPr sz="2400">
                <a:solidFill>
                  <a:schemeClr val="tx1"/>
                </a:solidFill>
                <a:latin typeface="Arial"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buClr>
                <a:srgbClr val="4F81BD"/>
              </a:buClr>
            </a:pPr>
            <a:fld id="{C8D8099B-3CCA-42FD-ABE0-F79AC509C981}" type="slidenum">
              <a:rPr lang="en-US" sz="1200">
                <a:solidFill>
                  <a:srgbClr val="000000"/>
                </a:solidFill>
                <a:latin typeface="Calibri" pitchFamily="34" charset="0"/>
              </a:rPr>
              <a:pPr>
                <a:buClr>
                  <a:srgbClr val="4F81BD"/>
                </a:buClr>
              </a:pPr>
              <a:t>33</a:t>
            </a:fld>
            <a:endParaRPr lang="en-US" sz="1200">
              <a:solidFill>
                <a:srgbClr val="000000"/>
              </a:solidFill>
              <a:latin typeface="Calibri" pitchFamily="34" charset="0"/>
            </a:endParaRPr>
          </a:p>
        </p:txBody>
      </p:sp>
      <p:sp>
        <p:nvSpPr>
          <p:cNvPr id="111619" name="Rectangle 2"/>
          <p:cNvSpPr>
            <a:spLocks noGrp="1" noRot="1" noChangeAspect="1" noTextEdit="1"/>
          </p:cNvSpPr>
          <p:nvPr>
            <p:ph type="sldImg"/>
          </p:nvPr>
        </p:nvSpPr>
        <p:spPr>
          <a:ln/>
        </p:spPr>
      </p:sp>
      <p:sp>
        <p:nvSpPr>
          <p:cNvPr id="111620" name="Rectangle 3"/>
          <p:cNvSpPr>
            <a:spLocks noGrp="1"/>
          </p:cNvSpPr>
          <p:nvPr>
            <p:ph type="body" idx="1"/>
          </p:nvPr>
        </p:nvSpPr>
        <p:spPr>
          <a:noFill/>
        </p:spPr>
        <p:txBody>
          <a:bodyPr lIns="91915" tIns="45957" rIns="91915" bIns="45957"/>
          <a:lstStyle/>
          <a:p>
            <a:endParaRPr lang="en-GB"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7547">
              <a:defRPr sz="2400">
                <a:solidFill>
                  <a:schemeClr val="tx1"/>
                </a:solidFill>
                <a:latin typeface="Arial" charset="0"/>
                <a:ea typeface="ＭＳ Ｐゴシック" pitchFamily="34" charset="-128"/>
              </a:defRPr>
            </a:lvl1pPr>
            <a:lvl2pPr marL="747482" indent="-287493" defTabSz="937547">
              <a:defRPr sz="2400">
                <a:solidFill>
                  <a:schemeClr val="tx1"/>
                </a:solidFill>
                <a:latin typeface="Arial" charset="0"/>
                <a:ea typeface="ＭＳ Ｐゴシック" pitchFamily="34" charset="-128"/>
              </a:defRPr>
            </a:lvl2pPr>
            <a:lvl3pPr marL="1149972" indent="-229994" defTabSz="937547">
              <a:defRPr sz="2400">
                <a:solidFill>
                  <a:schemeClr val="tx1"/>
                </a:solidFill>
                <a:latin typeface="Arial" charset="0"/>
                <a:ea typeface="ＭＳ Ｐゴシック" pitchFamily="34" charset="-128"/>
              </a:defRPr>
            </a:lvl3pPr>
            <a:lvl4pPr marL="1609961" indent="-229994" defTabSz="937547">
              <a:defRPr sz="2400">
                <a:solidFill>
                  <a:schemeClr val="tx1"/>
                </a:solidFill>
                <a:latin typeface="Arial" charset="0"/>
                <a:ea typeface="ＭＳ Ｐゴシック" pitchFamily="34" charset="-128"/>
              </a:defRPr>
            </a:lvl4pPr>
            <a:lvl5pPr marL="2069950" indent="-229994" defTabSz="937547">
              <a:defRPr sz="2400">
                <a:solidFill>
                  <a:schemeClr val="tx1"/>
                </a:solidFill>
                <a:latin typeface="Arial"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buClr>
                <a:srgbClr val="4F81BD"/>
              </a:buClr>
            </a:pPr>
            <a:fld id="{CFD912C5-F702-4669-AF61-221754AB4445}" type="slidenum">
              <a:rPr lang="en-US" sz="1200">
                <a:solidFill>
                  <a:srgbClr val="000000"/>
                </a:solidFill>
                <a:latin typeface="Calibri" pitchFamily="34" charset="0"/>
              </a:rPr>
              <a:pPr>
                <a:buClr>
                  <a:srgbClr val="4F81BD"/>
                </a:buClr>
              </a:pPr>
              <a:t>4</a:t>
            </a:fld>
            <a:endParaRPr lang="en-US" sz="1200">
              <a:solidFill>
                <a:srgbClr val="000000"/>
              </a:solidFill>
              <a:latin typeface="Calibri" pitchFamily="34" charset="0"/>
            </a:endParaRPr>
          </a:p>
        </p:txBody>
      </p:sp>
      <p:sp>
        <p:nvSpPr>
          <p:cNvPr id="949250" name="Rectangle 7"/>
          <p:cNvSpPr txBox="1">
            <a:spLocks noGrp="1" noChangeArrowheads="1"/>
          </p:cNvSpPr>
          <p:nvPr/>
        </p:nvSpPr>
        <p:spPr bwMode="auto">
          <a:xfrm>
            <a:off x="3882462" y="9440435"/>
            <a:ext cx="2951504" cy="46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96" tIns="46698" rIns="93396" bIns="46698" anchor="b"/>
          <a:lstStyle>
            <a:lvl1pPr defTabSz="928688">
              <a:defRPr sz="2400">
                <a:solidFill>
                  <a:schemeClr val="tx1"/>
                </a:solidFill>
                <a:latin typeface="Arial" charset="0"/>
                <a:ea typeface="ＭＳ Ｐゴシック" pitchFamily="34" charset="-128"/>
              </a:defRPr>
            </a:lvl1pPr>
            <a:lvl2pPr marL="742950" indent="-285750" defTabSz="928688">
              <a:defRPr sz="2400">
                <a:solidFill>
                  <a:schemeClr val="tx1"/>
                </a:solidFill>
                <a:latin typeface="Arial" charset="0"/>
                <a:ea typeface="ＭＳ Ｐゴシック" pitchFamily="34" charset="-128"/>
              </a:defRPr>
            </a:lvl2pPr>
            <a:lvl3pPr marL="1143000" indent="-228600" defTabSz="928688">
              <a:defRPr sz="2400">
                <a:solidFill>
                  <a:schemeClr val="tx1"/>
                </a:solidFill>
                <a:latin typeface="Arial" charset="0"/>
                <a:ea typeface="ＭＳ Ｐゴシック" pitchFamily="34" charset="-128"/>
              </a:defRPr>
            </a:lvl3pPr>
            <a:lvl4pPr marL="1600200" indent="-228600" defTabSz="928688">
              <a:defRPr sz="2400">
                <a:solidFill>
                  <a:schemeClr val="tx1"/>
                </a:solidFill>
                <a:latin typeface="Arial" charset="0"/>
                <a:ea typeface="ＭＳ Ｐゴシック" pitchFamily="34" charset="-128"/>
              </a:defRPr>
            </a:lvl4pPr>
            <a:lvl5pPr marL="2057400" indent="-228600" defTabSz="928688">
              <a:defRPr sz="2400">
                <a:solidFill>
                  <a:schemeClr val="tx1"/>
                </a:solidFill>
                <a:latin typeface="Arial" charset="0"/>
                <a:ea typeface="ＭＳ Ｐゴシック" pitchFamily="34" charset="-128"/>
              </a:defRPr>
            </a:lvl5pPr>
            <a:lvl6pPr marL="2514600" indent="-228600" defTabSz="928688"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defTabSz="928688"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defTabSz="928688"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defTabSz="928688"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r" eaLnBrk="0" hangingPunct="0"/>
            <a:fld id="{7D0223B0-72DB-4987-9935-803490528190}" type="slidenum">
              <a:rPr lang="en-US" sz="1200">
                <a:solidFill>
                  <a:srgbClr val="000000"/>
                </a:solidFill>
                <a:latin typeface="News Gothic MT" pitchFamily="34" charset="0"/>
                <a:cs typeface="+mn-cs"/>
              </a:rPr>
              <a:pPr algn="r" eaLnBrk="0" hangingPunct="0"/>
              <a:t>4</a:t>
            </a:fld>
            <a:endParaRPr lang="en-US" sz="1200">
              <a:solidFill>
                <a:srgbClr val="000000"/>
              </a:solidFill>
              <a:latin typeface="News Gothic MT" pitchFamily="34" charset="0"/>
              <a:cs typeface="+mn-cs"/>
            </a:endParaRPr>
          </a:p>
        </p:txBody>
      </p:sp>
      <p:sp>
        <p:nvSpPr>
          <p:cNvPr id="88068" name="Rectangle 2"/>
          <p:cNvSpPr>
            <a:spLocks noGrp="1" noRot="1" noChangeAspect="1" noChangeArrowheads="1" noTextEdit="1"/>
          </p:cNvSpPr>
          <p:nvPr>
            <p:ph type="sldImg"/>
          </p:nvPr>
        </p:nvSpPr>
        <p:spPr>
          <a:xfrm>
            <a:off x="1011238" y="781050"/>
            <a:ext cx="4887912" cy="3665538"/>
          </a:xfrm>
          <a:ln/>
        </p:spPr>
      </p:sp>
      <p:sp>
        <p:nvSpPr>
          <p:cNvPr id="88069" name="Rectangle 3"/>
          <p:cNvSpPr>
            <a:spLocks noGrp="1" noChangeArrowheads="1"/>
          </p:cNvSpPr>
          <p:nvPr>
            <p:ph type="body" idx="1"/>
          </p:nvPr>
        </p:nvSpPr>
        <p:spPr>
          <a:noFill/>
        </p:spPr>
        <p:txBody>
          <a:bodyPr lIns="93396" tIns="46698" rIns="93396" bIns="46698"/>
          <a:lstStyle/>
          <a:p>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400" smtClean="0"/>
          </a:p>
        </p:txBody>
      </p:sp>
      <p:sp>
        <p:nvSpPr>
          <p:cNvPr id="4100" name="Slide Number Placeholder 3"/>
          <p:cNvSpPr>
            <a:spLocks noGrp="1"/>
          </p:cNvSpPr>
          <p:nvPr>
            <p:ph type="sldNum" sz="quarter" idx="5"/>
          </p:nvPr>
        </p:nvSpPr>
        <p:spPr>
          <a:noFill/>
        </p:spPr>
        <p:txBody>
          <a:bodyPr/>
          <a:lstStyle>
            <a:lvl1pPr eaLnBrk="0" hangingPunct="0">
              <a:defRPr>
                <a:solidFill>
                  <a:schemeClr val="tx1"/>
                </a:solidFill>
                <a:latin typeface="News Gothic MT" pitchFamily="34" charset="0"/>
                <a:cs typeface="Arial" charset="0"/>
              </a:defRPr>
            </a:lvl1pPr>
            <a:lvl2pPr marL="742950" indent="-285750" eaLnBrk="0" hangingPunct="0">
              <a:defRPr>
                <a:solidFill>
                  <a:schemeClr val="tx1"/>
                </a:solidFill>
                <a:latin typeface="News Gothic MT" pitchFamily="34" charset="0"/>
                <a:cs typeface="Arial" charset="0"/>
              </a:defRPr>
            </a:lvl2pPr>
            <a:lvl3pPr marL="1143000" indent="-228600" eaLnBrk="0" hangingPunct="0">
              <a:defRPr>
                <a:solidFill>
                  <a:schemeClr val="tx1"/>
                </a:solidFill>
                <a:latin typeface="News Gothic MT" pitchFamily="34" charset="0"/>
                <a:cs typeface="Arial" charset="0"/>
              </a:defRPr>
            </a:lvl3pPr>
            <a:lvl4pPr marL="1600200" indent="-228600" eaLnBrk="0" hangingPunct="0">
              <a:defRPr>
                <a:solidFill>
                  <a:schemeClr val="tx1"/>
                </a:solidFill>
                <a:latin typeface="News Gothic MT" pitchFamily="34" charset="0"/>
                <a:cs typeface="Arial" charset="0"/>
              </a:defRPr>
            </a:lvl4pPr>
            <a:lvl5pPr marL="2057400" indent="-228600" eaLnBrk="0" hangingPunct="0">
              <a:defRPr>
                <a:solidFill>
                  <a:schemeClr val="tx1"/>
                </a:solidFill>
                <a:latin typeface="News Gothic MT" pitchFamily="34" charset="0"/>
                <a:cs typeface="Arial" charset="0"/>
              </a:defRPr>
            </a:lvl5pPr>
            <a:lvl6pPr marL="2514600" indent="-228600" eaLnBrk="0" fontAlgn="base" hangingPunct="0">
              <a:spcBef>
                <a:spcPct val="0"/>
              </a:spcBef>
              <a:spcAft>
                <a:spcPct val="0"/>
              </a:spcAft>
              <a:defRPr>
                <a:solidFill>
                  <a:schemeClr val="tx1"/>
                </a:solidFill>
                <a:latin typeface="News Gothic MT" pitchFamily="34" charset="0"/>
                <a:cs typeface="Arial" charset="0"/>
              </a:defRPr>
            </a:lvl6pPr>
            <a:lvl7pPr marL="2971800" indent="-228600" eaLnBrk="0" fontAlgn="base" hangingPunct="0">
              <a:spcBef>
                <a:spcPct val="0"/>
              </a:spcBef>
              <a:spcAft>
                <a:spcPct val="0"/>
              </a:spcAft>
              <a:defRPr>
                <a:solidFill>
                  <a:schemeClr val="tx1"/>
                </a:solidFill>
                <a:latin typeface="News Gothic MT" pitchFamily="34" charset="0"/>
                <a:cs typeface="Arial" charset="0"/>
              </a:defRPr>
            </a:lvl7pPr>
            <a:lvl8pPr marL="3429000" indent="-228600" eaLnBrk="0" fontAlgn="base" hangingPunct="0">
              <a:spcBef>
                <a:spcPct val="0"/>
              </a:spcBef>
              <a:spcAft>
                <a:spcPct val="0"/>
              </a:spcAft>
              <a:defRPr>
                <a:solidFill>
                  <a:schemeClr val="tx1"/>
                </a:solidFill>
                <a:latin typeface="News Gothic MT" pitchFamily="34" charset="0"/>
                <a:cs typeface="Arial" charset="0"/>
              </a:defRPr>
            </a:lvl8pPr>
            <a:lvl9pPr marL="3886200" indent="-228600" eaLnBrk="0" fontAlgn="base" hangingPunct="0">
              <a:spcBef>
                <a:spcPct val="0"/>
              </a:spcBef>
              <a:spcAft>
                <a:spcPct val="0"/>
              </a:spcAft>
              <a:defRPr>
                <a:solidFill>
                  <a:schemeClr val="tx1"/>
                </a:solidFill>
                <a:latin typeface="News Gothic MT" pitchFamily="34" charset="0"/>
                <a:cs typeface="Arial" charset="0"/>
              </a:defRPr>
            </a:lvl9pPr>
          </a:lstStyle>
          <a:p>
            <a:pPr eaLnBrk="1" hangingPunct="1"/>
            <a:fld id="{E9BBA11C-2D0F-4528-A408-D600758B1AF0}" type="slidenum">
              <a:rPr lang="en-GB">
                <a:solidFill>
                  <a:srgbClr val="000000"/>
                </a:solidFill>
              </a:rPr>
              <a:pPr eaLnBrk="1" hangingPunct="1"/>
              <a:t>38</a:t>
            </a:fld>
            <a:endParaRPr lang="en-GB">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012825" y="781050"/>
            <a:ext cx="4887913" cy="3665538"/>
          </a:xfrm>
          <a:ln/>
        </p:spPr>
      </p:sp>
      <p:sp>
        <p:nvSpPr>
          <p:cNvPr id="13005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49" tIns="46722" rIns="93449" bIns="46722"/>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012825" y="781050"/>
            <a:ext cx="4887913" cy="3665538"/>
          </a:xfrm>
          <a:ln/>
        </p:spPr>
      </p:sp>
      <p:sp>
        <p:nvSpPr>
          <p:cNvPr id="1351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49" tIns="46722" rIns="93449" bIns="46722"/>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smtClean="0"/>
              <a:t>For my last discussion point – immunogenicity – a large concern raised by the community at the advent of biosimilars – mainly due to the incidence of PRCA which occurs across the ESA class in Nephrology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4E8D2D-FBD6-4C1C-8F5E-AD8A98F1838B}" type="slidenum">
              <a:rPr lang="en-GB">
                <a:solidFill>
                  <a:srgbClr val="000000"/>
                </a:solidFill>
                <a:latin typeface="Calibri" pitchFamily="34" charset="0"/>
              </a:rPr>
              <a:pPr eaLnBrk="1" hangingPunct="1"/>
              <a:t>45</a:t>
            </a:fld>
            <a:endParaRPr lang="en-GB">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smtClean="0"/>
              <a:t>For my last discussion point – immunogenicity – a large concern raised by the community at the advent of biosimilars – mainly due to the incidence of PRCA which occurs across the ESA class in Nephrology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4E8D2D-FBD6-4C1C-8F5E-AD8A98F1838B}" type="slidenum">
              <a:rPr lang="en-GB">
                <a:solidFill>
                  <a:srgbClr val="000000"/>
                </a:solidFill>
                <a:latin typeface="Calibri" pitchFamily="34" charset="0"/>
              </a:rPr>
              <a:pPr eaLnBrk="1" hangingPunct="1"/>
              <a:t>47</a:t>
            </a:fld>
            <a:endParaRPr lang="en-GB">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014413" y="781050"/>
            <a:ext cx="4884737" cy="36655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882" tIns="46439" rIns="92882" bIns="46439" numCol="1" anchor="t" anchorCtr="0" compatLnSpc="1">
            <a:prstTxWarp prst="textNoShape">
              <a:avLst/>
            </a:prstTxWarp>
          </a:bodyPr>
          <a:lstStyle/>
          <a:p>
            <a:pPr eaLnBrk="1" hangingPunct="1"/>
            <a:endParaRPr 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2462" y="9438841"/>
            <a:ext cx="2951504" cy="468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90" tIns="46744" rIns="93490" bIns="46744" anchor="b"/>
          <a:lstStyle>
            <a:lvl1pPr defTabSz="931863">
              <a:defRPr sz="2400">
                <a:solidFill>
                  <a:schemeClr val="tx1"/>
                </a:solidFill>
                <a:latin typeface="Arial" pitchFamily="34" charset="0"/>
                <a:ea typeface="ＭＳ Ｐゴシック" pitchFamily="34" charset="-128"/>
              </a:defRPr>
            </a:lvl1pPr>
            <a:lvl2pPr marL="742950" indent="-285750" defTabSz="931863">
              <a:defRPr sz="2400">
                <a:solidFill>
                  <a:schemeClr val="tx1"/>
                </a:solidFill>
                <a:latin typeface="Arial" pitchFamily="34" charset="0"/>
                <a:ea typeface="ＭＳ Ｐゴシック" pitchFamily="34" charset="-128"/>
              </a:defRPr>
            </a:lvl2pPr>
            <a:lvl3pPr marL="1143000" indent="-228600" defTabSz="931863">
              <a:defRPr sz="2400">
                <a:solidFill>
                  <a:schemeClr val="tx1"/>
                </a:solidFill>
                <a:latin typeface="Arial" pitchFamily="34" charset="0"/>
                <a:ea typeface="ＭＳ Ｐゴシック" pitchFamily="34" charset="-128"/>
              </a:defRPr>
            </a:lvl3pPr>
            <a:lvl4pPr marL="1600200" indent="-228600" defTabSz="931863">
              <a:defRPr sz="2400">
                <a:solidFill>
                  <a:schemeClr val="tx1"/>
                </a:solidFill>
                <a:latin typeface="Arial" pitchFamily="34" charset="0"/>
                <a:ea typeface="ＭＳ Ｐゴシック" pitchFamily="34" charset="-128"/>
              </a:defRPr>
            </a:lvl4pPr>
            <a:lvl5pPr marL="2057400" indent="-228600" defTabSz="931863">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r"/>
            <a:fld id="{22F583C0-2D68-42D3-856C-518ADF157963}" type="slidenum">
              <a:rPr lang="ja-JP" altLang="en-US" sz="1200">
                <a:solidFill>
                  <a:srgbClr val="000000"/>
                </a:solidFill>
                <a:cs typeface="+mn-cs"/>
              </a:rPr>
              <a:pPr algn="r"/>
              <a:t>50</a:t>
            </a:fld>
            <a:endParaRPr lang="en-US" altLang="ja-JP" sz="1200">
              <a:solidFill>
                <a:srgbClr val="000000"/>
              </a:solidFill>
              <a:cs typeface="+mn-cs"/>
            </a:endParaRPr>
          </a:p>
        </p:txBody>
      </p:sp>
      <p:sp>
        <p:nvSpPr>
          <p:cNvPr id="40963" name="Rectangle 2"/>
          <p:cNvSpPr>
            <a:spLocks noGrp="1" noRot="1" noChangeAspect="1" noChangeArrowheads="1" noTextEdit="1"/>
          </p:cNvSpPr>
          <p:nvPr>
            <p:ph type="sldImg"/>
          </p:nvPr>
        </p:nvSpPr>
        <p:spPr>
          <a:xfrm>
            <a:off x="942975" y="746125"/>
            <a:ext cx="4975225" cy="3730625"/>
          </a:xfrm>
          <a:ln/>
        </p:spPr>
      </p:sp>
      <p:sp>
        <p:nvSpPr>
          <p:cNvPr id="40964" name="Rectangle 3"/>
          <p:cNvSpPr>
            <a:spLocks noGrp="1" noChangeArrowheads="1"/>
          </p:cNvSpPr>
          <p:nvPr>
            <p:ph type="body" idx="1"/>
          </p:nvPr>
        </p:nvSpPr>
        <p:spPr>
          <a:xfrm>
            <a:off x="914935" y="4722609"/>
            <a:ext cx="5028132" cy="4477153"/>
          </a:xfrm>
          <a:noFill/>
        </p:spPr>
        <p:txBody>
          <a:bodyPr lIns="93490" tIns="46744" rIns="93490" bIns="46744"/>
          <a:lstStyle/>
          <a:p>
            <a:pPr eaLnBrk="1" hangingPunct="1"/>
            <a:endParaRPr lang="en-GB" altLang="ja-JP"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2462" y="9440435"/>
            <a:ext cx="2951504" cy="46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48" tIns="46673" rIns="93348" bIns="46673" anchor="b"/>
          <a:lstStyle>
            <a:lvl1pPr defTabSz="931863" eaLnBrk="0" hangingPunct="0">
              <a:defRPr sz="1600">
                <a:solidFill>
                  <a:schemeClr val="tx1"/>
                </a:solidFill>
                <a:latin typeface="Arial" pitchFamily="34" charset="0"/>
                <a:cs typeface="Arial" pitchFamily="34" charset="0"/>
              </a:defRPr>
            </a:lvl1pPr>
            <a:lvl2pPr marL="742950" indent="-285750" defTabSz="931863" eaLnBrk="0" hangingPunct="0">
              <a:defRPr sz="1600">
                <a:solidFill>
                  <a:schemeClr val="tx1"/>
                </a:solidFill>
                <a:latin typeface="Arial" pitchFamily="34" charset="0"/>
                <a:cs typeface="Arial" pitchFamily="34" charset="0"/>
              </a:defRPr>
            </a:lvl2pPr>
            <a:lvl3pPr marL="1143000" indent="-228600" defTabSz="931863" eaLnBrk="0" hangingPunct="0">
              <a:defRPr sz="1600">
                <a:solidFill>
                  <a:schemeClr val="tx1"/>
                </a:solidFill>
                <a:latin typeface="Arial" pitchFamily="34" charset="0"/>
                <a:cs typeface="Arial" pitchFamily="34" charset="0"/>
              </a:defRPr>
            </a:lvl3pPr>
            <a:lvl4pPr marL="1600200" indent="-228600" defTabSz="931863" eaLnBrk="0" hangingPunct="0">
              <a:defRPr sz="1600">
                <a:solidFill>
                  <a:schemeClr val="tx1"/>
                </a:solidFill>
                <a:latin typeface="Arial" pitchFamily="34" charset="0"/>
                <a:cs typeface="Arial" pitchFamily="34" charset="0"/>
              </a:defRPr>
            </a:lvl4pPr>
            <a:lvl5pPr marL="2057400" indent="-228600" defTabSz="931863" eaLnBrk="0" hangingPunct="0">
              <a:defRPr sz="1600">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682B4358-9708-4732-8BDA-D8D736A81931}" type="slidenum">
              <a:rPr lang="ja-JP" altLang="en-US" sz="1200" b="1">
                <a:solidFill>
                  <a:prstClr val="black"/>
                </a:solidFill>
              </a:rPr>
              <a:pPr algn="r" eaLnBrk="1" hangingPunct="1"/>
              <a:t>55</a:t>
            </a:fld>
            <a:endParaRPr lang="en-US" altLang="ja-JP" sz="1200" b="1">
              <a:solidFill>
                <a:prstClr val="black"/>
              </a:solidFill>
            </a:endParaRPr>
          </a:p>
        </p:txBody>
      </p:sp>
      <p:sp>
        <p:nvSpPr>
          <p:cNvPr id="65539" name="Rectangle 7"/>
          <p:cNvSpPr txBox="1">
            <a:spLocks noGrp="1" noChangeArrowheads="1"/>
          </p:cNvSpPr>
          <p:nvPr/>
        </p:nvSpPr>
        <p:spPr bwMode="auto">
          <a:xfrm>
            <a:off x="3882462" y="9440435"/>
            <a:ext cx="2951504" cy="46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57" tIns="46677" rIns="93357" bIns="46677" anchor="b"/>
          <a:lstStyle>
            <a:lvl1pPr defTabSz="931863" eaLnBrk="0" hangingPunct="0">
              <a:defRPr sz="1600">
                <a:solidFill>
                  <a:schemeClr val="tx1"/>
                </a:solidFill>
                <a:latin typeface="Arial" pitchFamily="34" charset="0"/>
                <a:cs typeface="Arial" pitchFamily="34" charset="0"/>
              </a:defRPr>
            </a:lvl1pPr>
            <a:lvl2pPr marL="742950" indent="-285750" defTabSz="931863" eaLnBrk="0" hangingPunct="0">
              <a:defRPr sz="1600">
                <a:solidFill>
                  <a:schemeClr val="tx1"/>
                </a:solidFill>
                <a:latin typeface="Arial" pitchFamily="34" charset="0"/>
                <a:cs typeface="Arial" pitchFamily="34" charset="0"/>
              </a:defRPr>
            </a:lvl2pPr>
            <a:lvl3pPr marL="1143000" indent="-228600" defTabSz="931863" eaLnBrk="0" hangingPunct="0">
              <a:defRPr sz="1600">
                <a:solidFill>
                  <a:schemeClr val="tx1"/>
                </a:solidFill>
                <a:latin typeface="Arial" pitchFamily="34" charset="0"/>
                <a:cs typeface="Arial" pitchFamily="34" charset="0"/>
              </a:defRPr>
            </a:lvl3pPr>
            <a:lvl4pPr marL="1600200" indent="-228600" defTabSz="931863" eaLnBrk="0" hangingPunct="0">
              <a:defRPr sz="1600">
                <a:solidFill>
                  <a:schemeClr val="tx1"/>
                </a:solidFill>
                <a:latin typeface="Arial" pitchFamily="34" charset="0"/>
                <a:cs typeface="Arial" pitchFamily="34" charset="0"/>
              </a:defRPr>
            </a:lvl4pPr>
            <a:lvl5pPr marL="2057400" indent="-228600" defTabSz="931863" eaLnBrk="0" hangingPunct="0">
              <a:defRPr sz="1600">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45106E56-64BF-4DD8-82E4-8DE3136384A8}" type="slidenum">
              <a:rPr lang="ja-JP" altLang="en-US" sz="1200" b="1" i="1">
                <a:solidFill>
                  <a:srgbClr val="000000"/>
                </a:solidFill>
              </a:rPr>
              <a:pPr algn="r" eaLnBrk="1" hangingPunct="1"/>
              <a:t>55</a:t>
            </a:fld>
            <a:endParaRPr lang="en-US" altLang="ja-JP" sz="1200" b="1" i="1">
              <a:solidFill>
                <a:srgbClr val="000000"/>
              </a:solidFill>
            </a:endParaRPr>
          </a:p>
        </p:txBody>
      </p:sp>
      <p:sp>
        <p:nvSpPr>
          <p:cNvPr id="65540" name="Rectangle 7"/>
          <p:cNvSpPr txBox="1">
            <a:spLocks noGrp="1" noChangeArrowheads="1"/>
          </p:cNvSpPr>
          <p:nvPr/>
        </p:nvSpPr>
        <p:spPr bwMode="auto">
          <a:xfrm>
            <a:off x="3884064" y="9445216"/>
            <a:ext cx="2972335" cy="498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50" tIns="46777" rIns="93550" bIns="46777" anchor="b"/>
          <a:lstStyle>
            <a:lvl1pPr defTabSz="933450" eaLnBrk="0" hangingPunct="0">
              <a:defRPr sz="1600">
                <a:solidFill>
                  <a:schemeClr val="tx1"/>
                </a:solidFill>
                <a:latin typeface="Arial" pitchFamily="34" charset="0"/>
                <a:cs typeface="Arial" pitchFamily="34" charset="0"/>
              </a:defRPr>
            </a:lvl1pPr>
            <a:lvl2pPr marL="742950" indent="-285750" defTabSz="933450" eaLnBrk="0" hangingPunct="0">
              <a:defRPr sz="1600">
                <a:solidFill>
                  <a:schemeClr val="tx1"/>
                </a:solidFill>
                <a:latin typeface="Arial" pitchFamily="34" charset="0"/>
                <a:cs typeface="Arial" pitchFamily="34" charset="0"/>
              </a:defRPr>
            </a:lvl2pPr>
            <a:lvl3pPr marL="1143000" indent="-228600" defTabSz="933450" eaLnBrk="0" hangingPunct="0">
              <a:defRPr sz="1600">
                <a:solidFill>
                  <a:schemeClr val="tx1"/>
                </a:solidFill>
                <a:latin typeface="Arial" pitchFamily="34" charset="0"/>
                <a:cs typeface="Arial" pitchFamily="34" charset="0"/>
              </a:defRPr>
            </a:lvl3pPr>
            <a:lvl4pPr marL="1600200" indent="-228600" defTabSz="933450" eaLnBrk="0" hangingPunct="0">
              <a:defRPr sz="1600">
                <a:solidFill>
                  <a:schemeClr val="tx1"/>
                </a:solidFill>
                <a:latin typeface="Arial" pitchFamily="34" charset="0"/>
                <a:cs typeface="Arial" pitchFamily="34" charset="0"/>
              </a:defRPr>
            </a:lvl4pPr>
            <a:lvl5pPr marL="2057400" indent="-228600" defTabSz="933450" eaLnBrk="0" hangingPunct="0">
              <a:defRPr sz="1600">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B83EAA75-8A5D-44D3-8D7A-53149F85ED48}" type="slidenum">
              <a:rPr lang="ja-JP" altLang="en-US" sz="1200" b="1">
                <a:solidFill>
                  <a:srgbClr val="000000"/>
                </a:solidFill>
              </a:rPr>
              <a:pPr algn="r" eaLnBrk="1" hangingPunct="1"/>
              <a:t>55</a:t>
            </a:fld>
            <a:endParaRPr lang="en-US" altLang="ja-JP" sz="1200" b="1">
              <a:solidFill>
                <a:srgbClr val="000000"/>
              </a:solidFill>
            </a:endParaRPr>
          </a:p>
        </p:txBody>
      </p:sp>
      <p:sp>
        <p:nvSpPr>
          <p:cNvPr id="65541" name="Rectangle 2"/>
          <p:cNvSpPr>
            <a:spLocks noGrp="1" noRot="1" noChangeAspect="1" noChangeArrowheads="1" noTextEdit="1"/>
          </p:cNvSpPr>
          <p:nvPr>
            <p:ph type="sldImg"/>
          </p:nvPr>
        </p:nvSpPr>
        <p:spPr>
          <a:xfrm>
            <a:off x="939800" y="747713"/>
            <a:ext cx="4975225" cy="3730625"/>
          </a:xfrm>
          <a:ln/>
        </p:spPr>
      </p:sp>
      <p:sp>
        <p:nvSpPr>
          <p:cNvPr id="65542" name="Rectangle 3"/>
          <p:cNvSpPr>
            <a:spLocks noGrp="1" noChangeArrowheads="1"/>
          </p:cNvSpPr>
          <p:nvPr>
            <p:ph type="body" idx="1"/>
          </p:nvPr>
        </p:nvSpPr>
        <p:spPr>
          <a:xfrm>
            <a:off x="687404" y="4727389"/>
            <a:ext cx="5483195" cy="4470779"/>
          </a:xfrm>
          <a:noFill/>
        </p:spPr>
        <p:txBody>
          <a:bodyPr lIns="93550" tIns="46777" rIns="93550" bIns="46777"/>
          <a:lstStyle/>
          <a:p>
            <a:pPr>
              <a:buFontTx/>
              <a:buChar char="•"/>
            </a:pPr>
            <a:r>
              <a:rPr lang="en-US" altLang="ja-JP" smtClean="0">
                <a:latin typeface="Arial" pitchFamily="34" charset="0"/>
                <a:cs typeface="Arial" pitchFamily="34" charset="0"/>
              </a:rPr>
              <a:t>Sandoz has referred previously to </a:t>
            </a:r>
            <a:r>
              <a:rPr lang="en-US" smtClean="0">
                <a:latin typeface="Arial" pitchFamily="34" charset="0"/>
                <a:cs typeface="Arial" pitchFamily="34" charset="0"/>
              </a:rPr>
              <a:t>“about 25 projects“ in development.  We now refer only to molecules and do not comment on the exact relationship between the two numbers.</a:t>
            </a:r>
          </a:p>
          <a:p>
            <a:pPr>
              <a:buFontTx/>
              <a:buChar char="•"/>
            </a:pPr>
            <a:r>
              <a:rPr lang="en-US" altLang="ja-JP" smtClean="0">
                <a:latin typeface="Arial" pitchFamily="34" charset="0"/>
                <a:cs typeface="Arial" pitchFamily="34" charset="0"/>
              </a:rPr>
              <a:t>Can also mention that manufacture approx. 25 originator products (both for Novartis and for third parties) – this is base of Sandoz biologics business. Generally do not name customers for competitive (and mutual agreement) reasons</a:t>
            </a:r>
            <a:r>
              <a:rPr lang="de-DE" altLang="ja-JP" smtClean="0">
                <a:latin typeface="Arial" pitchFamily="34" charset="0"/>
                <a:cs typeface="Arial" pitchFamily="34"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55300" name="Slide Number Placeholder 3"/>
          <p:cNvSpPr>
            <a:spLocks noGrp="1"/>
          </p:cNvSpPr>
          <p:nvPr>
            <p:ph type="sldNum" sz="quarter" idx="5"/>
          </p:nvPr>
        </p:nvSpPr>
        <p:spPr>
          <a:noFill/>
        </p:spPr>
        <p:txBody>
          <a:bodyPr/>
          <a:lstStyle>
            <a:lvl1pPr defTabSz="935950" eaLnBrk="0" hangingPunct="0">
              <a:defRPr sz="1600">
                <a:solidFill>
                  <a:schemeClr val="tx1"/>
                </a:solidFill>
                <a:latin typeface="Arial" pitchFamily="34" charset="0"/>
                <a:cs typeface="Arial" pitchFamily="34" charset="0"/>
              </a:defRPr>
            </a:lvl1pPr>
            <a:lvl2pPr marL="747482" indent="-287493" defTabSz="935950" eaLnBrk="0" hangingPunct="0">
              <a:defRPr sz="1600">
                <a:solidFill>
                  <a:schemeClr val="tx1"/>
                </a:solidFill>
                <a:latin typeface="Arial" pitchFamily="34" charset="0"/>
                <a:cs typeface="Arial" pitchFamily="34" charset="0"/>
              </a:defRPr>
            </a:lvl2pPr>
            <a:lvl3pPr marL="1149972" indent="-229994" defTabSz="935950" eaLnBrk="0" hangingPunct="0">
              <a:defRPr sz="1600">
                <a:solidFill>
                  <a:schemeClr val="tx1"/>
                </a:solidFill>
                <a:latin typeface="Arial" pitchFamily="34" charset="0"/>
                <a:cs typeface="Arial" pitchFamily="34" charset="0"/>
              </a:defRPr>
            </a:lvl3pPr>
            <a:lvl4pPr marL="1609961" indent="-229994" defTabSz="935950" eaLnBrk="0" hangingPunct="0">
              <a:defRPr sz="1600">
                <a:solidFill>
                  <a:schemeClr val="tx1"/>
                </a:solidFill>
                <a:latin typeface="Arial" pitchFamily="34" charset="0"/>
                <a:cs typeface="Arial" pitchFamily="34" charset="0"/>
              </a:defRPr>
            </a:lvl4pPr>
            <a:lvl5pPr marL="2069950" indent="-229994" defTabSz="935950" eaLnBrk="0" hangingPunct="0">
              <a:defRPr sz="1600">
                <a:solidFill>
                  <a:schemeClr val="tx1"/>
                </a:solidFill>
                <a:latin typeface="Arial" pitchFamily="34" charset="0"/>
                <a:cs typeface="Arial" pitchFamily="34" charset="0"/>
              </a:defRPr>
            </a:lvl5pPr>
            <a:lvl6pPr marL="2529939" indent="-229994" defTabSz="935950" eaLnBrk="0" fontAlgn="base" hangingPunct="0">
              <a:spcBef>
                <a:spcPct val="0"/>
              </a:spcBef>
              <a:spcAft>
                <a:spcPct val="0"/>
              </a:spcAft>
              <a:defRPr sz="1600">
                <a:solidFill>
                  <a:schemeClr val="tx1"/>
                </a:solidFill>
                <a:latin typeface="Arial" pitchFamily="34" charset="0"/>
                <a:cs typeface="Arial" pitchFamily="34" charset="0"/>
              </a:defRPr>
            </a:lvl6pPr>
            <a:lvl7pPr marL="2989928" indent="-229994" defTabSz="935950" eaLnBrk="0" fontAlgn="base" hangingPunct="0">
              <a:spcBef>
                <a:spcPct val="0"/>
              </a:spcBef>
              <a:spcAft>
                <a:spcPct val="0"/>
              </a:spcAft>
              <a:defRPr sz="1600">
                <a:solidFill>
                  <a:schemeClr val="tx1"/>
                </a:solidFill>
                <a:latin typeface="Arial" pitchFamily="34" charset="0"/>
                <a:cs typeface="Arial" pitchFamily="34" charset="0"/>
              </a:defRPr>
            </a:lvl7pPr>
            <a:lvl8pPr marL="3449917" indent="-229994" defTabSz="935950" eaLnBrk="0" fontAlgn="base" hangingPunct="0">
              <a:spcBef>
                <a:spcPct val="0"/>
              </a:spcBef>
              <a:spcAft>
                <a:spcPct val="0"/>
              </a:spcAft>
              <a:defRPr sz="1600">
                <a:solidFill>
                  <a:schemeClr val="tx1"/>
                </a:solidFill>
                <a:latin typeface="Arial" pitchFamily="34" charset="0"/>
                <a:cs typeface="Arial" pitchFamily="34" charset="0"/>
              </a:defRPr>
            </a:lvl8pPr>
            <a:lvl9pPr marL="3909906" indent="-229994" defTabSz="935950" eaLnBrk="0" fontAlgn="base" hangingPunct="0">
              <a:spcBef>
                <a:spcPct val="0"/>
              </a:spcBef>
              <a:spcAft>
                <a:spcPct val="0"/>
              </a:spcAft>
              <a:defRPr sz="1600">
                <a:solidFill>
                  <a:schemeClr val="tx1"/>
                </a:solidFill>
                <a:latin typeface="Arial" pitchFamily="34" charset="0"/>
                <a:cs typeface="Arial" pitchFamily="34" charset="0"/>
              </a:defRPr>
            </a:lvl9pPr>
          </a:lstStyle>
          <a:p>
            <a:fld id="{B9B54ED3-E1CA-42AC-A41C-7BE26F10A2D3}" type="slidenum">
              <a:rPr lang="en-US" sz="1200">
                <a:solidFill>
                  <a:prstClr val="black"/>
                </a:solidFill>
              </a:rPr>
              <a:pPr/>
              <a:t>5</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2099"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
        <p:nvSpPr>
          <p:cNvPr id="132100"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AE295EE-D733-4514-80F8-20121E04E679}" type="slidenum">
              <a:rPr lang="en-GB">
                <a:solidFill>
                  <a:srgbClr val="000000"/>
                </a:solidFill>
              </a:rPr>
              <a:pPr eaLnBrk="1" hangingPunct="1"/>
              <a:t>6</a:t>
            </a:fld>
            <a:endParaRPr lang="en-GB">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29700" name="Slide Number Placeholder 3"/>
          <p:cNvSpPr>
            <a:spLocks noGrp="1"/>
          </p:cNvSpPr>
          <p:nvPr>
            <p:ph type="sldNum" sz="quarter" idx="5"/>
          </p:nvPr>
        </p:nvSpPr>
        <p:spPr>
          <a:noFill/>
        </p:spPr>
        <p:txBody>
          <a:bodyPr/>
          <a:lstStyle>
            <a:lvl1pPr defTabSz="934353">
              <a:defRPr sz="2400">
                <a:solidFill>
                  <a:schemeClr val="tx1"/>
                </a:solidFill>
                <a:latin typeface="Arial" pitchFamily="34" charset="0"/>
                <a:ea typeface="ＭＳ Ｐゴシック" pitchFamily="34" charset="-128"/>
              </a:defRPr>
            </a:lvl1pPr>
            <a:lvl2pPr marL="747482" indent="-287493" defTabSz="934353">
              <a:defRPr sz="2400">
                <a:solidFill>
                  <a:schemeClr val="tx1"/>
                </a:solidFill>
                <a:latin typeface="Arial" pitchFamily="34" charset="0"/>
                <a:ea typeface="ＭＳ Ｐゴシック" pitchFamily="34" charset="-128"/>
              </a:defRPr>
            </a:lvl2pPr>
            <a:lvl3pPr marL="1149972" indent="-229994" defTabSz="934353">
              <a:defRPr sz="2400">
                <a:solidFill>
                  <a:schemeClr val="tx1"/>
                </a:solidFill>
                <a:latin typeface="Arial" pitchFamily="34" charset="0"/>
                <a:ea typeface="ＭＳ Ｐゴシック" pitchFamily="34" charset="-128"/>
              </a:defRPr>
            </a:lvl3pPr>
            <a:lvl4pPr marL="1609961" indent="-229994" defTabSz="934353">
              <a:defRPr sz="2400">
                <a:solidFill>
                  <a:schemeClr val="tx1"/>
                </a:solidFill>
                <a:latin typeface="Arial" pitchFamily="34" charset="0"/>
                <a:ea typeface="ＭＳ Ｐゴシック" pitchFamily="34" charset="-128"/>
              </a:defRPr>
            </a:lvl4pPr>
            <a:lvl5pPr marL="2069950" indent="-229994" defTabSz="934353">
              <a:defRPr sz="2400">
                <a:solidFill>
                  <a:schemeClr val="tx1"/>
                </a:solidFill>
                <a:latin typeface="Arial" pitchFamily="34" charset="0"/>
                <a:ea typeface="ＭＳ Ｐゴシック" pitchFamily="34" charset="-128"/>
              </a:defRPr>
            </a:lvl5pPr>
            <a:lvl6pPr marL="2529939" indent="-229994" defTabSz="934353"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89928" indent="-229994" defTabSz="934353"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49917" indent="-229994" defTabSz="934353"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909906" indent="-229994" defTabSz="934353"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buClr>
                <a:srgbClr val="4F81BD"/>
              </a:buClr>
            </a:pPr>
            <a:fld id="{4BDF3536-C261-4BCC-B50A-B6E8C15A9AED}" type="slidenum">
              <a:rPr lang="en-US" sz="1200">
                <a:solidFill>
                  <a:srgbClr val="000000"/>
                </a:solidFill>
              </a:rPr>
              <a:pPr>
                <a:buClr>
                  <a:srgbClr val="4F81BD"/>
                </a:buClr>
              </a:pPr>
              <a:t>8</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0859" y="9440435"/>
            <a:ext cx="2953107" cy="46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786" tIns="46891" rIns="93786" bIns="46891" anchor="b"/>
          <a:lstStyle>
            <a:lvl1pPr defTabSz="930275" eaLnBrk="0" hangingPunct="0">
              <a:defRPr sz="1600">
                <a:solidFill>
                  <a:schemeClr val="tx1"/>
                </a:solidFill>
                <a:latin typeface="Arial" pitchFamily="34" charset="0"/>
                <a:cs typeface="Arial" pitchFamily="34" charset="0"/>
              </a:defRPr>
            </a:lvl1pPr>
            <a:lvl2pPr marL="742950" indent="-285750" defTabSz="930275" eaLnBrk="0" hangingPunct="0">
              <a:defRPr sz="1600">
                <a:solidFill>
                  <a:schemeClr val="tx1"/>
                </a:solidFill>
                <a:latin typeface="Arial" pitchFamily="34" charset="0"/>
                <a:cs typeface="Arial" pitchFamily="34" charset="0"/>
              </a:defRPr>
            </a:lvl2pPr>
            <a:lvl3pPr marL="1143000" indent="-228600" defTabSz="930275" eaLnBrk="0" hangingPunct="0">
              <a:defRPr sz="1600">
                <a:solidFill>
                  <a:schemeClr val="tx1"/>
                </a:solidFill>
                <a:latin typeface="Arial" pitchFamily="34" charset="0"/>
                <a:cs typeface="Arial" pitchFamily="34" charset="0"/>
              </a:defRPr>
            </a:lvl3pPr>
            <a:lvl4pPr marL="1600200" indent="-228600" defTabSz="930275" eaLnBrk="0" hangingPunct="0">
              <a:defRPr sz="1600">
                <a:solidFill>
                  <a:schemeClr val="tx1"/>
                </a:solidFill>
                <a:latin typeface="Arial" pitchFamily="34" charset="0"/>
                <a:cs typeface="Arial" pitchFamily="34" charset="0"/>
              </a:defRPr>
            </a:lvl4pPr>
            <a:lvl5pPr marL="2057400" indent="-228600" defTabSz="930275" eaLnBrk="0" hangingPunct="0">
              <a:defRPr sz="1600">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761E4F6D-AB73-4807-AA81-659DEA6C057F}" type="slidenum">
              <a:rPr lang="ja-JP" altLang="en-US" sz="1300">
                <a:solidFill>
                  <a:prstClr val="black"/>
                </a:solidFill>
              </a:rPr>
              <a:pPr algn="r" eaLnBrk="1" hangingPunct="1"/>
              <a:t>12</a:t>
            </a:fld>
            <a:endParaRPr lang="en-US" altLang="ja-JP" sz="1300">
              <a:solidFill>
                <a:prstClr val="black"/>
              </a:solidFill>
            </a:endParaRPr>
          </a:p>
        </p:txBody>
      </p:sp>
      <p:sp>
        <p:nvSpPr>
          <p:cNvPr id="62467" name="Rectangle 2"/>
          <p:cNvSpPr>
            <a:spLocks noGrp="1" noRot="1" noChangeAspect="1" noChangeArrowheads="1" noTextEdit="1"/>
          </p:cNvSpPr>
          <p:nvPr>
            <p:ph type="sldImg"/>
          </p:nvPr>
        </p:nvSpPr>
        <p:spPr>
          <a:xfrm>
            <a:off x="939800" y="746125"/>
            <a:ext cx="4976813" cy="3732213"/>
          </a:xfrm>
          <a:ln/>
        </p:spPr>
      </p:sp>
      <p:sp>
        <p:nvSpPr>
          <p:cNvPr id="62468" name="Rectangle 3"/>
          <p:cNvSpPr>
            <a:spLocks noGrp="1" noChangeArrowheads="1"/>
          </p:cNvSpPr>
          <p:nvPr>
            <p:ph type="body" idx="1"/>
          </p:nvPr>
        </p:nvSpPr>
        <p:spPr>
          <a:xfrm>
            <a:off x="687404" y="4725796"/>
            <a:ext cx="5483195" cy="4473965"/>
          </a:xfrm>
          <a:noFill/>
        </p:spPr>
        <p:txBody>
          <a:bodyPr lIns="93786" tIns="46891" rIns="93786" bIns="46891"/>
          <a:lstStyle/>
          <a:p>
            <a:pPr marL="177288" indent="-177288" eaLnBrk="1" hangingPunct="1">
              <a:buFontTx/>
              <a:buChar char="•"/>
            </a:pPr>
            <a:r>
              <a:rPr lang="en-US" altLang="ja-JP" smtClean="0">
                <a:latin typeface="Arial" pitchFamily="34" charset="0"/>
                <a:cs typeface="Arial" pitchFamily="34" charset="0"/>
              </a:rPr>
              <a:t>This slide shows that biosimilars, while related to generics to the extent that they are also marketed following loss of patent protection for their reference products, are otherwise closer in many ways to branded pharmaceuticals.</a:t>
            </a:r>
          </a:p>
          <a:p>
            <a:pPr marL="177288" indent="-177288" eaLnBrk="1" hangingPunct="1">
              <a:buFontTx/>
              <a:buChar char="•"/>
            </a:pPr>
            <a:r>
              <a:rPr lang="en-US" altLang="ja-JP" smtClean="0">
                <a:latin typeface="Arial" pitchFamily="34" charset="0"/>
                <a:cs typeface="Arial" pitchFamily="34" charset="0"/>
              </a:rPr>
              <a:t>This is reflected also in the fact that Sandoz Biopharmaceuticals is organized as a separate business unit within Sandoz, with a separate (though related) branding and corporate identity.</a:t>
            </a:r>
          </a:p>
          <a:p>
            <a:pPr marL="177288" indent="-177288" eaLnBrk="1" hangingPunct="1">
              <a:buFontTx/>
              <a:buChar char="•"/>
            </a:pPr>
            <a:r>
              <a:rPr lang="en-US" altLang="ja-JP" smtClean="0">
                <a:latin typeface="Arial" pitchFamily="34" charset="0"/>
                <a:cs typeface="Arial" pitchFamily="34" charset="0"/>
              </a:rPr>
              <a:t>The timelines given are a mixture of internal and external (including competitor) estimates, and should not be described as specific to Sandoz.</a:t>
            </a:r>
          </a:p>
          <a:p>
            <a:pPr marL="177288" indent="-177288" eaLnBrk="1" hangingPunct="1">
              <a:buFontTx/>
              <a:buChar char="•"/>
            </a:pPr>
            <a:r>
              <a:rPr lang="en-US" altLang="ja-JP" smtClean="0">
                <a:latin typeface="Arial" pitchFamily="34" charset="0"/>
                <a:cs typeface="Arial" pitchFamily="34" charset="0"/>
              </a:rPr>
              <a:t>The patient number estimates are based on the footnoted assumptions (i.e. they are in no way typical of numbers in other therapeutic areas, such as CVM).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064" y="9446810"/>
            <a:ext cx="2972335" cy="497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9" tIns="45706" rIns="91409" bIns="45706" anchor="b"/>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fld id="{738232BF-710D-46D2-9A4B-1E06A921CD10}" type="slidenum">
              <a:rPr lang="en-US" sz="1200">
                <a:solidFill>
                  <a:prstClr val="black"/>
                </a:solidFill>
                <a:ea typeface="ＭＳ Ｐゴシック" pitchFamily="34" charset="-128"/>
              </a:rPr>
              <a:pPr algn="r" eaLnBrk="1" hangingPunct="1"/>
              <a:t>13</a:t>
            </a:fld>
            <a:endParaRPr lang="en-US" sz="1200">
              <a:solidFill>
                <a:prstClr val="black"/>
              </a:solidFill>
              <a:ea typeface="ＭＳ Ｐゴシック" pitchFamily="34" charset="-128"/>
            </a:endParaRPr>
          </a:p>
        </p:txBody>
      </p:sp>
      <p:sp>
        <p:nvSpPr>
          <p:cNvPr id="73731" name="Rectangle 2"/>
          <p:cNvSpPr>
            <a:spLocks noGrp="1" noRot="1" noChangeAspect="1" noChangeArrowheads="1" noTextEdit="1"/>
          </p:cNvSpPr>
          <p:nvPr>
            <p:ph type="sldImg"/>
          </p:nvPr>
        </p:nvSpPr>
        <p:spPr>
          <a:xfrm>
            <a:off x="-2260600" y="1279525"/>
            <a:ext cx="11328400" cy="8496300"/>
          </a:xfrm>
          <a:ln/>
        </p:spPr>
      </p:sp>
      <p:sp>
        <p:nvSpPr>
          <p:cNvPr id="73732" name="Rectangle 3"/>
          <p:cNvSpPr>
            <a:spLocks noGrp="1" noChangeArrowheads="1"/>
          </p:cNvSpPr>
          <p:nvPr>
            <p:ph type="body" idx="1"/>
          </p:nvPr>
        </p:nvSpPr>
        <p:spPr>
          <a:xfrm>
            <a:off x="823601" y="368182"/>
            <a:ext cx="5215606" cy="329929"/>
          </a:xfrm>
          <a:noFill/>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2462" y="9438841"/>
            <a:ext cx="2951504" cy="468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73" tIns="46685" rIns="93373" bIns="46685" anchor="b"/>
          <a:lstStyle>
            <a:lvl1pPr defTabSz="930275" eaLnBrk="0" hangingPunct="0">
              <a:defRPr sz="1600">
                <a:solidFill>
                  <a:schemeClr val="tx1"/>
                </a:solidFill>
                <a:latin typeface="Arial" pitchFamily="34" charset="0"/>
                <a:cs typeface="Arial" pitchFamily="34" charset="0"/>
              </a:defRPr>
            </a:lvl1pPr>
            <a:lvl2pPr marL="742950" indent="-285750" defTabSz="930275" eaLnBrk="0" hangingPunct="0">
              <a:defRPr sz="1600">
                <a:solidFill>
                  <a:schemeClr val="tx1"/>
                </a:solidFill>
                <a:latin typeface="Arial" pitchFamily="34" charset="0"/>
                <a:cs typeface="Arial" pitchFamily="34" charset="0"/>
              </a:defRPr>
            </a:lvl2pPr>
            <a:lvl3pPr marL="1143000" indent="-228600" defTabSz="930275" eaLnBrk="0" hangingPunct="0">
              <a:defRPr sz="1600">
                <a:solidFill>
                  <a:schemeClr val="tx1"/>
                </a:solidFill>
                <a:latin typeface="Arial" pitchFamily="34" charset="0"/>
                <a:cs typeface="Arial" pitchFamily="34" charset="0"/>
              </a:defRPr>
            </a:lvl3pPr>
            <a:lvl4pPr marL="1600200" indent="-228600" defTabSz="930275" eaLnBrk="0" hangingPunct="0">
              <a:defRPr sz="1600">
                <a:solidFill>
                  <a:schemeClr val="tx1"/>
                </a:solidFill>
                <a:latin typeface="Arial" pitchFamily="34" charset="0"/>
                <a:cs typeface="Arial" pitchFamily="34" charset="0"/>
              </a:defRPr>
            </a:lvl4pPr>
            <a:lvl5pPr marL="2057400" indent="-228600" defTabSz="930275" eaLnBrk="0" hangingPunct="0">
              <a:defRPr sz="1600">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sz="1600">
                <a:solidFill>
                  <a:schemeClr val="tx1"/>
                </a:solidFill>
                <a:latin typeface="Arial" pitchFamily="34" charset="0"/>
                <a:cs typeface="Arial" pitchFamily="34" charset="0"/>
              </a:defRPr>
            </a:lvl9pPr>
          </a:lstStyle>
          <a:p>
            <a:pPr algn="r"/>
            <a:fld id="{0F77BEDB-52F8-448A-A9B3-2235F01C86DE}" type="slidenum">
              <a:rPr lang="en-US" sz="1200">
                <a:solidFill>
                  <a:prstClr val="black"/>
                </a:solidFill>
              </a:rPr>
              <a:pPr algn="r"/>
              <a:t>15</a:t>
            </a:fld>
            <a:endParaRPr lang="en-US" sz="1200">
              <a:solidFill>
                <a:prstClr val="black"/>
              </a:solidFill>
            </a:endParaRPr>
          </a:p>
        </p:txBody>
      </p:sp>
      <p:sp>
        <p:nvSpPr>
          <p:cNvPr id="62467" name="Rectangle 2"/>
          <p:cNvSpPr>
            <a:spLocks noGrp="1" noRot="1" noChangeAspect="1" noChangeArrowheads="1" noTextEdit="1"/>
          </p:cNvSpPr>
          <p:nvPr>
            <p:ph type="sldImg"/>
          </p:nvPr>
        </p:nvSpPr>
        <p:spPr>
          <a:xfrm>
            <a:off x="1049338" y="785813"/>
            <a:ext cx="4884737" cy="3663950"/>
          </a:xfrm>
          <a:ln/>
        </p:spPr>
      </p:sp>
      <p:sp>
        <p:nvSpPr>
          <p:cNvPr id="62468"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Total global revenue of top 10 drugs in 2016: USD 70.6 bn</a:t>
            </a:r>
          </a:p>
          <a:p>
            <a:pPr eaLnBrk="1" hangingPunct="1"/>
            <a:r>
              <a:rPr lang="en-US" smtClean="0">
                <a:latin typeface="Arial" pitchFamily="34" charset="0"/>
                <a:cs typeface="Arial" pitchFamily="34" charset="0"/>
              </a:rPr>
              <a:t>Total global revenue of  top 20 drugs: USD 105.9 bn</a:t>
            </a:r>
          </a:p>
          <a:p>
            <a:pPr eaLnBrk="1" hangingPunct="1"/>
            <a:r>
              <a:rPr lang="en-US" smtClean="0">
                <a:latin typeface="Arial" pitchFamily="34" charset="0"/>
                <a:cs typeface="Arial" pitchFamily="34" charset="0"/>
              </a:rPr>
              <a:t>10 of the top 20 pharmaceuticals will be biologics</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37547">
              <a:defRPr sz="2400">
                <a:solidFill>
                  <a:schemeClr val="tx1"/>
                </a:solidFill>
                <a:latin typeface="Arial" charset="0"/>
                <a:ea typeface="ＭＳ Ｐゴシック" pitchFamily="34" charset="-128"/>
              </a:defRPr>
            </a:lvl1pPr>
            <a:lvl2pPr marL="747482" indent="-287493" defTabSz="937547">
              <a:defRPr sz="2400">
                <a:solidFill>
                  <a:schemeClr val="tx1"/>
                </a:solidFill>
                <a:latin typeface="Arial" charset="0"/>
                <a:ea typeface="ＭＳ Ｐゴシック" pitchFamily="34" charset="-128"/>
              </a:defRPr>
            </a:lvl2pPr>
            <a:lvl3pPr marL="1149972" indent="-229994" defTabSz="937547">
              <a:defRPr sz="2400">
                <a:solidFill>
                  <a:schemeClr val="tx1"/>
                </a:solidFill>
                <a:latin typeface="Arial" charset="0"/>
                <a:ea typeface="ＭＳ Ｐゴシック" pitchFamily="34" charset="-128"/>
              </a:defRPr>
            </a:lvl3pPr>
            <a:lvl4pPr marL="1609961" indent="-229994" defTabSz="937547">
              <a:defRPr sz="2400">
                <a:solidFill>
                  <a:schemeClr val="tx1"/>
                </a:solidFill>
                <a:latin typeface="Arial" charset="0"/>
                <a:ea typeface="ＭＳ Ｐゴシック" pitchFamily="34" charset="-128"/>
              </a:defRPr>
            </a:lvl4pPr>
            <a:lvl5pPr marL="2069950" indent="-229994" defTabSz="937547">
              <a:defRPr sz="2400">
                <a:solidFill>
                  <a:schemeClr val="tx1"/>
                </a:solidFill>
                <a:latin typeface="Arial" charset="0"/>
                <a:ea typeface="ＭＳ Ｐゴシック" pitchFamily="34" charset="-128"/>
              </a:defRPr>
            </a:lvl5pPr>
            <a:lvl6pPr marL="2529939"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89928"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49917"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909906" indent="-229994" defTabSz="937547"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buClr>
                <a:srgbClr val="4F81BD"/>
              </a:buClr>
            </a:pPr>
            <a:fld id="{7AE50DA5-2D67-45AA-A6F2-6C654B80337B}" type="slidenum">
              <a:rPr lang="en-US" sz="1200">
                <a:solidFill>
                  <a:srgbClr val="000000"/>
                </a:solidFill>
                <a:latin typeface="Calibri" pitchFamily="34" charset="0"/>
              </a:rPr>
              <a:pPr>
                <a:buClr>
                  <a:srgbClr val="4F81BD"/>
                </a:buClr>
              </a:pPr>
              <a:t>16</a:t>
            </a:fld>
            <a:endParaRPr lang="en-US" sz="120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xfrm>
            <a:off x="1011238" y="781050"/>
            <a:ext cx="4887912" cy="3665538"/>
          </a:xfrm>
          <a:ln/>
        </p:spPr>
      </p:sp>
      <p:sp>
        <p:nvSpPr>
          <p:cNvPr id="92164" name="Rectangle 3"/>
          <p:cNvSpPr>
            <a:spLocks noGrp="1" noChangeArrowheads="1"/>
          </p:cNvSpPr>
          <p:nvPr>
            <p:ph type="body" idx="1"/>
          </p:nvPr>
        </p:nvSpPr>
        <p:spPr>
          <a:noFill/>
        </p:spPr>
        <p:txBody>
          <a:bodyPr/>
          <a:lstStyle/>
          <a:p>
            <a:pPr>
              <a:lnSpc>
                <a:spcPct val="150000"/>
              </a:lnSpc>
              <a:spcBef>
                <a:spcPct val="50000"/>
              </a:spcBef>
            </a:pPr>
            <a:r>
              <a:rPr lang="en-GB" sz="1000" b="1" i="1"/>
              <a:t>Peptide mapping</a:t>
            </a:r>
          </a:p>
          <a:p>
            <a:pPr>
              <a:lnSpc>
                <a:spcPct val="150000"/>
              </a:lnSpc>
              <a:spcBef>
                <a:spcPct val="50000"/>
              </a:spcBef>
            </a:pPr>
            <a:r>
              <a:rPr lang="en-GB" sz="1000"/>
              <a:t>Peptide mapping enables determination of the protein sequence down to the level of single amino acids. Proteins were digested using an endoproteinase and the peptides obtained were separated using reversed phase chromatography, detected by UV-absorption and identified by online electrospray ionization mass spectrometry. </a:t>
            </a:r>
          </a:p>
          <a:p>
            <a:pPr>
              <a:lnSpc>
                <a:spcPct val="150000"/>
              </a:lnSpc>
              <a:spcBef>
                <a:spcPct val="50000"/>
              </a:spcBef>
            </a:pPr>
            <a:r>
              <a:rPr lang="en-GB" sz="1000"/>
              <a:t>The identity of the product in the test samples was confirmed by comparing the peak profile to that obtained from the reference product Neupogen</a:t>
            </a:r>
            <a:r>
              <a:rPr lang="en-GB" sz="1000" baseline="30000"/>
              <a:t>®</a:t>
            </a:r>
            <a:r>
              <a:rPr lang="en-GB" sz="1000"/>
              <a:t>, taking into account the number of detected peaks, retention times, and peak areas of the individual peaks. </a:t>
            </a:r>
          </a:p>
          <a:p>
            <a:pPr>
              <a:lnSpc>
                <a:spcPct val="150000"/>
              </a:lnSpc>
              <a:spcBef>
                <a:spcPct val="50000"/>
              </a:spcBef>
            </a:pPr>
            <a:endParaRPr lang="en-GB" sz="1000"/>
          </a:p>
          <a:p>
            <a:pPr>
              <a:lnSpc>
                <a:spcPct val="150000"/>
              </a:lnSpc>
              <a:spcBef>
                <a:spcPct val="50000"/>
              </a:spcBef>
            </a:pPr>
            <a:endParaRPr lang="en-GB"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xml"/><Relationship Id="rId1" Type="http://schemas.openxmlformats.org/officeDocument/2006/relationships/vmlDrawing" Target="../drawings/vmlDrawing12.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xml"/><Relationship Id="rId1" Type="http://schemas.openxmlformats.org/officeDocument/2006/relationships/vmlDrawing" Target="../drawings/vmlDrawing15.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3.xml"/><Relationship Id="rId1" Type="http://schemas.openxmlformats.org/officeDocument/2006/relationships/vmlDrawing" Target="../drawings/vmlDrawing17.vml"/><Relationship Id="rId4" Type="http://schemas.openxmlformats.org/officeDocument/2006/relationships/image" Target="../media/image4.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3.xml"/><Relationship Id="rId1" Type="http://schemas.openxmlformats.org/officeDocument/2006/relationships/vmlDrawing" Target="../drawings/vmlDrawing18.vml"/><Relationship Id="rId4" Type="http://schemas.openxmlformats.org/officeDocument/2006/relationships/image" Target="../media/image10.jpe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3.xml"/><Relationship Id="rId1" Type="http://schemas.openxmlformats.org/officeDocument/2006/relationships/vmlDrawing" Target="../drawings/vmlDrawing19.v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xml"/><Relationship Id="rId1" Type="http://schemas.openxmlformats.org/officeDocument/2006/relationships/vmlDrawing" Target="../drawings/vmlDrawing21.vml"/><Relationship Id="rId4" Type="http://schemas.openxmlformats.org/officeDocument/2006/relationships/oleObject" Target="../embeddings/oleObject23.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xml"/><Relationship Id="rId1" Type="http://schemas.openxmlformats.org/officeDocument/2006/relationships/vmlDrawing" Target="../drawings/vmlDrawing22.vml"/><Relationship Id="rId4" Type="http://schemas.openxmlformats.org/officeDocument/2006/relationships/oleObject" Target="../embeddings/oleObject24.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xml"/><Relationship Id="rId1" Type="http://schemas.openxmlformats.org/officeDocument/2006/relationships/vmlDrawing" Target="../drawings/vmlDrawing23.vml"/><Relationship Id="rId4" Type="http://schemas.openxmlformats.org/officeDocument/2006/relationships/oleObject" Target="../embeddings/oleObject25.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xml"/><Relationship Id="rId1" Type="http://schemas.openxmlformats.org/officeDocument/2006/relationships/vmlDrawing" Target="../drawings/vmlDrawing24.vml"/><Relationship Id="rId4" Type="http://schemas.openxmlformats.org/officeDocument/2006/relationships/oleObject" Target="../embeddings/oleObject26.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xml"/><Relationship Id="rId1" Type="http://schemas.openxmlformats.org/officeDocument/2006/relationships/vmlDrawing" Target="../drawings/vmlDrawing25.vml"/><Relationship Id="rId4" Type="http://schemas.openxmlformats.org/officeDocument/2006/relationships/oleObject" Target="../embeddings/oleObject27.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xml"/><Relationship Id="rId1" Type="http://schemas.openxmlformats.org/officeDocument/2006/relationships/vmlDrawing" Target="../drawings/vmlDrawing26.vml"/><Relationship Id="rId4" Type="http://schemas.openxmlformats.org/officeDocument/2006/relationships/oleObject" Target="../embeddings/oleObject28.bin"/></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27.vml"/><Relationship Id="rId5" Type="http://schemas.openxmlformats.org/officeDocument/2006/relationships/oleObject" Target="../embeddings/oleObject29.bin"/><Relationship Id="rId4"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28.vml"/><Relationship Id="rId5" Type="http://schemas.openxmlformats.org/officeDocument/2006/relationships/oleObject" Target="../embeddings/oleObject30.bin"/><Relationship Id="rId4"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8.xml"/><Relationship Id="rId1" Type="http://schemas.openxmlformats.org/officeDocument/2006/relationships/vmlDrawing" Target="../drawings/vmlDrawing29.vml"/><Relationship Id="rId4" Type="http://schemas.openxmlformats.org/officeDocument/2006/relationships/oleObject" Target="../embeddings/oleObject31.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9.xml"/><Relationship Id="rId1" Type="http://schemas.openxmlformats.org/officeDocument/2006/relationships/vmlDrawing" Target="../drawings/vmlDrawing30.vml"/><Relationship Id="rId4" Type="http://schemas.openxmlformats.org/officeDocument/2006/relationships/oleObject" Target="../embeddings/oleObject32.bin"/></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oleObject" Target="../embeddings/oleObject33.bin"/><Relationship Id="rId2" Type="http://schemas.openxmlformats.org/officeDocument/2006/relationships/tags" Target="../tags/tag20.xml"/><Relationship Id="rId1" Type="http://schemas.openxmlformats.org/officeDocument/2006/relationships/vmlDrawing" Target="../drawings/vmlDrawing31.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5.xml"/><Relationship Id="rId1" Type="http://schemas.openxmlformats.org/officeDocument/2006/relationships/vmlDrawing" Target="../drawings/vmlDrawing32.v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2.xml"/><Relationship Id="rId1" Type="http://schemas.openxmlformats.org/officeDocument/2006/relationships/vmlDrawing" Target="../drawings/vmlDrawing33.vml"/><Relationship Id="rId4" Type="http://schemas.openxmlformats.org/officeDocument/2006/relationships/oleObject" Target="../embeddings/oleObject35.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3.xml"/><Relationship Id="rId1" Type="http://schemas.openxmlformats.org/officeDocument/2006/relationships/vmlDrawing" Target="../drawings/vmlDrawing34.vml"/><Relationship Id="rId4" Type="http://schemas.openxmlformats.org/officeDocument/2006/relationships/oleObject" Target="../embeddings/oleObject36.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4.xml"/><Relationship Id="rId1" Type="http://schemas.openxmlformats.org/officeDocument/2006/relationships/vmlDrawing" Target="../drawings/vmlDrawing35.vml"/><Relationship Id="rId4" Type="http://schemas.openxmlformats.org/officeDocument/2006/relationships/oleObject" Target="../embeddings/oleObject37.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5.xml"/><Relationship Id="rId1" Type="http://schemas.openxmlformats.org/officeDocument/2006/relationships/vmlDrawing" Target="../drawings/vmlDrawing36.vml"/><Relationship Id="rId4" Type="http://schemas.openxmlformats.org/officeDocument/2006/relationships/oleObject" Target="../embeddings/oleObject38.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6.xml"/><Relationship Id="rId1" Type="http://schemas.openxmlformats.org/officeDocument/2006/relationships/vmlDrawing" Target="../drawings/vmlDrawing37.vml"/><Relationship Id="rId4" Type="http://schemas.openxmlformats.org/officeDocument/2006/relationships/oleObject" Target="../embeddings/oleObject39.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7.xml"/><Relationship Id="rId1" Type="http://schemas.openxmlformats.org/officeDocument/2006/relationships/vmlDrawing" Target="../drawings/vmlDrawing38.vml"/><Relationship Id="rId4" Type="http://schemas.openxmlformats.org/officeDocument/2006/relationships/oleObject" Target="../embeddings/oleObject40.bin"/></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39.vml"/><Relationship Id="rId5" Type="http://schemas.openxmlformats.org/officeDocument/2006/relationships/oleObject" Target="../embeddings/oleObject41.bin"/><Relationship Id="rId4"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40.vml"/><Relationship Id="rId5" Type="http://schemas.openxmlformats.org/officeDocument/2006/relationships/oleObject" Target="../embeddings/oleObject42.bin"/><Relationship Id="rId4"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2.xml"/><Relationship Id="rId1" Type="http://schemas.openxmlformats.org/officeDocument/2006/relationships/vmlDrawing" Target="../drawings/vmlDrawing41.vml"/><Relationship Id="rId4" Type="http://schemas.openxmlformats.org/officeDocument/2006/relationships/oleObject" Target="../embeddings/oleObject43.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3.xml"/><Relationship Id="rId1" Type="http://schemas.openxmlformats.org/officeDocument/2006/relationships/vmlDrawing" Target="../drawings/vmlDrawing42.vml"/><Relationship Id="rId4" Type="http://schemas.openxmlformats.org/officeDocument/2006/relationships/oleObject" Target="../embeddings/oleObject44.bin"/></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oleObject" Target="../embeddings/oleObject45.bin"/><Relationship Id="rId2" Type="http://schemas.openxmlformats.org/officeDocument/2006/relationships/tags" Target="../tags/tag34.xml"/><Relationship Id="rId1" Type="http://schemas.openxmlformats.org/officeDocument/2006/relationships/vmlDrawing" Target="../drawings/vmlDrawing43.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6.xml"/><Relationship Id="rId1" Type="http://schemas.openxmlformats.org/officeDocument/2006/relationships/vmlDrawing" Target="../drawings/vmlDrawing44.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6.xml"/><Relationship Id="rId1" Type="http://schemas.openxmlformats.org/officeDocument/2006/relationships/vmlDrawing" Target="../drawings/vmlDrawing45.vml"/><Relationship Id="rId4" Type="http://schemas.openxmlformats.org/officeDocument/2006/relationships/oleObject" Target="../embeddings/oleObject47.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7.xml"/><Relationship Id="rId1" Type="http://schemas.openxmlformats.org/officeDocument/2006/relationships/vmlDrawing" Target="../drawings/vmlDrawing46.vml"/><Relationship Id="rId4" Type="http://schemas.openxmlformats.org/officeDocument/2006/relationships/oleObject" Target="../embeddings/oleObject48.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8.xml"/><Relationship Id="rId1" Type="http://schemas.openxmlformats.org/officeDocument/2006/relationships/vmlDrawing" Target="../drawings/vmlDrawing47.vml"/><Relationship Id="rId4" Type="http://schemas.openxmlformats.org/officeDocument/2006/relationships/oleObject" Target="../embeddings/oleObject49.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9.xml"/><Relationship Id="rId1" Type="http://schemas.openxmlformats.org/officeDocument/2006/relationships/vmlDrawing" Target="../drawings/vmlDrawing48.vml"/><Relationship Id="rId4" Type="http://schemas.openxmlformats.org/officeDocument/2006/relationships/oleObject" Target="../embeddings/oleObject50.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0.xml"/><Relationship Id="rId1" Type="http://schemas.openxmlformats.org/officeDocument/2006/relationships/vmlDrawing" Target="../drawings/vmlDrawing49.vml"/><Relationship Id="rId4" Type="http://schemas.openxmlformats.org/officeDocument/2006/relationships/oleObject" Target="../embeddings/oleObject51.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1.xml"/><Relationship Id="rId1" Type="http://schemas.openxmlformats.org/officeDocument/2006/relationships/vmlDrawing" Target="../drawings/vmlDrawing50.vml"/><Relationship Id="rId4" Type="http://schemas.openxmlformats.org/officeDocument/2006/relationships/oleObject" Target="../embeddings/oleObject52.bin"/></Relationships>
</file>

<file path=ppt/slideLayouts/_rels/slideLayout2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51.vml"/><Relationship Id="rId5" Type="http://schemas.openxmlformats.org/officeDocument/2006/relationships/oleObject" Target="../embeddings/oleObject53.bin"/><Relationship Id="rId4"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52.vml"/><Relationship Id="rId5" Type="http://schemas.openxmlformats.org/officeDocument/2006/relationships/oleObject" Target="../embeddings/oleObject54.bin"/><Relationship Id="rId4"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6.xml"/><Relationship Id="rId1" Type="http://schemas.openxmlformats.org/officeDocument/2006/relationships/vmlDrawing" Target="../drawings/vmlDrawing53.vml"/><Relationship Id="rId4" Type="http://schemas.openxmlformats.org/officeDocument/2006/relationships/oleObject" Target="../embeddings/oleObject55.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7.xml"/><Relationship Id="rId1" Type="http://schemas.openxmlformats.org/officeDocument/2006/relationships/vmlDrawing" Target="../drawings/vmlDrawing54.vml"/><Relationship Id="rId4" Type="http://schemas.openxmlformats.org/officeDocument/2006/relationships/oleObject" Target="../embeddings/oleObject56.bin"/></Relationships>
</file>

<file path=ppt/slideLayouts/_rels/slideLayout21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oleObject" Target="../embeddings/oleObject57.bin"/><Relationship Id="rId2" Type="http://schemas.openxmlformats.org/officeDocument/2006/relationships/tags" Target="../tags/tag48.xml"/><Relationship Id="rId1" Type="http://schemas.openxmlformats.org/officeDocument/2006/relationships/vmlDrawing" Target="../drawings/vmlDrawing55.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7.xml"/><Relationship Id="rId1" Type="http://schemas.openxmlformats.org/officeDocument/2006/relationships/vmlDrawing" Target="../drawings/vmlDrawing56.v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50.xml"/><Relationship Id="rId1" Type="http://schemas.openxmlformats.org/officeDocument/2006/relationships/vmlDrawing" Target="../drawings/vmlDrawing57.vml"/><Relationship Id="rId4" Type="http://schemas.openxmlformats.org/officeDocument/2006/relationships/oleObject" Target="../embeddings/oleObject59.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51.xml"/><Relationship Id="rId1" Type="http://schemas.openxmlformats.org/officeDocument/2006/relationships/vmlDrawing" Target="../drawings/vmlDrawing58.vml"/><Relationship Id="rId4" Type="http://schemas.openxmlformats.org/officeDocument/2006/relationships/oleObject" Target="../embeddings/oleObject60.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52.xml"/><Relationship Id="rId1" Type="http://schemas.openxmlformats.org/officeDocument/2006/relationships/vmlDrawing" Target="../drawings/vmlDrawing59.vml"/><Relationship Id="rId4" Type="http://schemas.openxmlformats.org/officeDocument/2006/relationships/oleObject" Target="../embeddings/oleObject61.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53.xml"/><Relationship Id="rId1" Type="http://schemas.openxmlformats.org/officeDocument/2006/relationships/vmlDrawing" Target="../drawings/vmlDrawing60.vml"/><Relationship Id="rId4" Type="http://schemas.openxmlformats.org/officeDocument/2006/relationships/oleObject" Target="../embeddings/oleObject62.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54.xml"/><Relationship Id="rId1" Type="http://schemas.openxmlformats.org/officeDocument/2006/relationships/vmlDrawing" Target="../drawings/vmlDrawing61.vml"/><Relationship Id="rId4" Type="http://schemas.openxmlformats.org/officeDocument/2006/relationships/oleObject" Target="../embeddings/oleObject63.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55.xml"/><Relationship Id="rId1" Type="http://schemas.openxmlformats.org/officeDocument/2006/relationships/vmlDrawing" Target="../drawings/vmlDrawing62.vml"/><Relationship Id="rId4" Type="http://schemas.openxmlformats.org/officeDocument/2006/relationships/oleObject" Target="../embeddings/oleObject64.bin"/></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63.vml"/><Relationship Id="rId5" Type="http://schemas.openxmlformats.org/officeDocument/2006/relationships/oleObject" Target="../embeddings/oleObject65.bin"/><Relationship Id="rId4"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64.vml"/><Relationship Id="rId5" Type="http://schemas.openxmlformats.org/officeDocument/2006/relationships/oleObject" Target="../embeddings/oleObject66.bin"/><Relationship Id="rId4"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60.xml"/><Relationship Id="rId1" Type="http://schemas.openxmlformats.org/officeDocument/2006/relationships/vmlDrawing" Target="../drawings/vmlDrawing65.vml"/><Relationship Id="rId4" Type="http://schemas.openxmlformats.org/officeDocument/2006/relationships/oleObject" Target="../embeddings/oleObject67.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61.xml"/><Relationship Id="rId1" Type="http://schemas.openxmlformats.org/officeDocument/2006/relationships/vmlDrawing" Target="../drawings/vmlDrawing66.vml"/><Relationship Id="rId4" Type="http://schemas.openxmlformats.org/officeDocument/2006/relationships/oleObject" Target="../embeddings/oleObject68.bin"/></Relationships>
</file>

<file path=ppt/slideLayouts/_rels/slideLayout233.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oleObject" Target="../embeddings/oleObject69.bin"/><Relationship Id="rId2" Type="http://schemas.openxmlformats.org/officeDocument/2006/relationships/tags" Target="../tags/tag62.xml"/><Relationship Id="rId1" Type="http://schemas.openxmlformats.org/officeDocument/2006/relationships/vmlDrawing" Target="../drawings/vmlDrawing67.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8.xml"/><Relationship Id="rId1" Type="http://schemas.openxmlformats.org/officeDocument/2006/relationships/vmlDrawing" Target="../drawings/vmlDrawing68.v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4.xml"/><Relationship Id="rId1" Type="http://schemas.openxmlformats.org/officeDocument/2006/relationships/vmlDrawing" Target="../drawings/vmlDrawing69.vml"/><Relationship Id="rId6" Type="http://schemas.openxmlformats.org/officeDocument/2006/relationships/oleObject" Target="../embeddings/oleObject71.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5.xml"/><Relationship Id="rId1" Type="http://schemas.openxmlformats.org/officeDocument/2006/relationships/vmlDrawing" Target="../drawings/vmlDrawing70.vml"/><Relationship Id="rId6" Type="http://schemas.openxmlformats.org/officeDocument/2006/relationships/oleObject" Target="../embeddings/oleObject72.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6.xml"/><Relationship Id="rId1" Type="http://schemas.openxmlformats.org/officeDocument/2006/relationships/vmlDrawing" Target="../drawings/vmlDrawing71.vml"/><Relationship Id="rId6" Type="http://schemas.openxmlformats.org/officeDocument/2006/relationships/oleObject" Target="../embeddings/oleObject73.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7.xml"/><Relationship Id="rId1" Type="http://schemas.openxmlformats.org/officeDocument/2006/relationships/vmlDrawing" Target="../drawings/vmlDrawing72.vml"/><Relationship Id="rId6" Type="http://schemas.openxmlformats.org/officeDocument/2006/relationships/oleObject" Target="../embeddings/oleObject74.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8.xml"/><Relationship Id="rId1" Type="http://schemas.openxmlformats.org/officeDocument/2006/relationships/vmlDrawing" Target="../drawings/vmlDrawing73.vml"/><Relationship Id="rId6" Type="http://schemas.openxmlformats.org/officeDocument/2006/relationships/oleObject" Target="../embeddings/oleObject75.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9.xml"/><Relationship Id="rId1" Type="http://schemas.openxmlformats.org/officeDocument/2006/relationships/vmlDrawing" Target="../drawings/vmlDrawing74.vml"/><Relationship Id="rId6" Type="http://schemas.openxmlformats.org/officeDocument/2006/relationships/oleObject" Target="../embeddings/oleObject76.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oleObject" Target="../embeddings/oleObject77.bin"/><Relationship Id="rId2" Type="http://schemas.openxmlformats.org/officeDocument/2006/relationships/tags" Target="../tags/tag70.xml"/><Relationship Id="rId1" Type="http://schemas.openxmlformats.org/officeDocument/2006/relationships/vmlDrawing" Target="../drawings/vmlDrawing75.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oleObject" Target="../embeddings/oleObject78.bin"/><Relationship Id="rId2" Type="http://schemas.openxmlformats.org/officeDocument/2006/relationships/tags" Target="../tags/tag72.xml"/><Relationship Id="rId1" Type="http://schemas.openxmlformats.org/officeDocument/2006/relationships/vmlDrawing" Target="../drawings/vmlDrawing76.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4.xml"/><Relationship Id="rId1" Type="http://schemas.openxmlformats.org/officeDocument/2006/relationships/vmlDrawing" Target="../drawings/vmlDrawing77.vml"/><Relationship Id="rId6" Type="http://schemas.openxmlformats.org/officeDocument/2006/relationships/oleObject" Target="../embeddings/oleObject79.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5.xml"/><Relationship Id="rId1" Type="http://schemas.openxmlformats.org/officeDocument/2006/relationships/vmlDrawing" Target="../drawings/vmlDrawing78.vml"/><Relationship Id="rId6" Type="http://schemas.openxmlformats.org/officeDocument/2006/relationships/oleObject" Target="../embeddings/oleObject80.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oleObject" Target="../embeddings/oleObject81.bin"/><Relationship Id="rId2" Type="http://schemas.openxmlformats.org/officeDocument/2006/relationships/tags" Target="../tags/tag76.xml"/><Relationship Id="rId1" Type="http://schemas.openxmlformats.org/officeDocument/2006/relationships/vmlDrawing" Target="../drawings/vmlDrawing79.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oleObject" Target="../embeddings/oleObject82.bin"/><Relationship Id="rId2" Type="http://schemas.openxmlformats.org/officeDocument/2006/relationships/tags" Target="../tags/tag78.xml"/><Relationship Id="rId1" Type="http://schemas.openxmlformats.org/officeDocument/2006/relationships/vmlDrawing" Target="../drawings/vmlDrawing80.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0.xml"/><Relationship Id="rId1" Type="http://schemas.openxmlformats.org/officeDocument/2006/relationships/vmlDrawing" Target="../drawings/vmlDrawing81.vml"/><Relationship Id="rId4" Type="http://schemas.openxmlformats.org/officeDocument/2006/relationships/oleObject" Target="../embeddings/oleObject83.bin"/></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1.xml"/><Relationship Id="rId1" Type="http://schemas.openxmlformats.org/officeDocument/2006/relationships/vmlDrawing" Target="../drawings/vmlDrawing82.vml"/><Relationship Id="rId4" Type="http://schemas.openxmlformats.org/officeDocument/2006/relationships/oleObject" Target="../embeddings/oleObject84.bin"/></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2.xml"/><Relationship Id="rId1" Type="http://schemas.openxmlformats.org/officeDocument/2006/relationships/vmlDrawing" Target="../drawings/vmlDrawing83.vml"/><Relationship Id="rId4" Type="http://schemas.openxmlformats.org/officeDocument/2006/relationships/oleObject" Target="../embeddings/oleObject85.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3.xml"/><Relationship Id="rId1" Type="http://schemas.openxmlformats.org/officeDocument/2006/relationships/vmlDrawing" Target="../drawings/vmlDrawing84.vml"/><Relationship Id="rId4" Type="http://schemas.openxmlformats.org/officeDocument/2006/relationships/oleObject" Target="../embeddings/oleObject86.bin"/></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4.xml"/><Relationship Id="rId1" Type="http://schemas.openxmlformats.org/officeDocument/2006/relationships/vmlDrawing" Target="../drawings/vmlDrawing85.vml"/><Relationship Id="rId4" Type="http://schemas.openxmlformats.org/officeDocument/2006/relationships/oleObject" Target="../embeddings/oleObject87.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xml"/><Relationship Id="rId1" Type="http://schemas.openxmlformats.org/officeDocument/2006/relationships/vmlDrawing" Target="../drawings/vmlDrawing86.vml"/><Relationship Id="rId4" Type="http://schemas.openxmlformats.org/officeDocument/2006/relationships/oleObject" Target="../embeddings/oleObject88.bin"/></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87.vml"/><Relationship Id="rId5" Type="http://schemas.openxmlformats.org/officeDocument/2006/relationships/oleObject" Target="../embeddings/oleObject89.bin"/><Relationship Id="rId4"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88.vml"/><Relationship Id="rId5" Type="http://schemas.openxmlformats.org/officeDocument/2006/relationships/oleObject" Target="../embeddings/oleObject90.bin"/><Relationship Id="rId4"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0.xml"/><Relationship Id="rId1" Type="http://schemas.openxmlformats.org/officeDocument/2006/relationships/vmlDrawing" Target="../drawings/vmlDrawing89.vml"/><Relationship Id="rId4" Type="http://schemas.openxmlformats.org/officeDocument/2006/relationships/oleObject" Target="../embeddings/oleObject91.bin"/></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1.xml"/><Relationship Id="rId1" Type="http://schemas.openxmlformats.org/officeDocument/2006/relationships/vmlDrawing" Target="../drawings/vmlDrawing90.vml"/><Relationship Id="rId4" Type="http://schemas.openxmlformats.org/officeDocument/2006/relationships/oleObject" Target="../embeddings/oleObject92.bin"/></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oleObject" Target="../embeddings/oleObject93.bin"/><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0.xml"/><Relationship Id="rId1" Type="http://schemas.openxmlformats.org/officeDocument/2006/relationships/vmlDrawing" Target="../drawings/vmlDrawing92.v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4.xml"/><Relationship Id="rId1" Type="http://schemas.openxmlformats.org/officeDocument/2006/relationships/vmlDrawing" Target="../drawings/vmlDrawing94.vml"/><Relationship Id="rId4" Type="http://schemas.openxmlformats.org/officeDocument/2006/relationships/oleObject" Target="../embeddings/oleObject96.bin"/></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xml"/><Relationship Id="rId1" Type="http://schemas.openxmlformats.org/officeDocument/2006/relationships/vmlDrawing" Target="../drawings/vmlDrawing95.vml"/><Relationship Id="rId4" Type="http://schemas.openxmlformats.org/officeDocument/2006/relationships/oleObject" Target="../embeddings/oleObject97.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6.xml"/><Relationship Id="rId1" Type="http://schemas.openxmlformats.org/officeDocument/2006/relationships/vmlDrawing" Target="../drawings/vmlDrawing96.vml"/><Relationship Id="rId4" Type="http://schemas.openxmlformats.org/officeDocument/2006/relationships/oleObject" Target="../embeddings/oleObject98.bin"/></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7.xml"/><Relationship Id="rId1" Type="http://schemas.openxmlformats.org/officeDocument/2006/relationships/vmlDrawing" Target="../drawings/vmlDrawing97.vml"/><Relationship Id="rId4" Type="http://schemas.openxmlformats.org/officeDocument/2006/relationships/oleObject" Target="../embeddings/oleObject99.bin"/></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8.xml"/><Relationship Id="rId1" Type="http://schemas.openxmlformats.org/officeDocument/2006/relationships/vmlDrawing" Target="../drawings/vmlDrawing98.vml"/><Relationship Id="rId4" Type="http://schemas.openxmlformats.org/officeDocument/2006/relationships/oleObject" Target="../embeddings/oleObject100.bin"/></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9.xml"/><Relationship Id="rId1" Type="http://schemas.openxmlformats.org/officeDocument/2006/relationships/vmlDrawing" Target="../drawings/vmlDrawing99.vml"/><Relationship Id="rId4" Type="http://schemas.openxmlformats.org/officeDocument/2006/relationships/oleObject" Target="../embeddings/oleObject101.bin"/></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vmlDrawing" Target="../drawings/vmlDrawing100.vml"/><Relationship Id="rId5" Type="http://schemas.openxmlformats.org/officeDocument/2006/relationships/oleObject" Target="../embeddings/oleObject102.bin"/><Relationship Id="rId4"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oleObject" Target="../embeddings/oleObject103.bin"/><Relationship Id="rId4"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4.xml"/><Relationship Id="rId1" Type="http://schemas.openxmlformats.org/officeDocument/2006/relationships/vmlDrawing" Target="../drawings/vmlDrawing102.vml"/><Relationship Id="rId4" Type="http://schemas.openxmlformats.org/officeDocument/2006/relationships/oleObject" Target="../embeddings/oleObject104.bin"/></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5.xml"/><Relationship Id="rId1" Type="http://schemas.openxmlformats.org/officeDocument/2006/relationships/vmlDrawing" Target="../drawings/vmlDrawing103.vml"/><Relationship Id="rId4" Type="http://schemas.openxmlformats.org/officeDocument/2006/relationships/oleObject" Target="../embeddings/oleObject105.bin"/></Relationships>
</file>

<file path=ppt/slideLayouts/_rels/slideLayout298.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oleObject" Target="../embeddings/oleObject106.bin"/><Relationship Id="rId2" Type="http://schemas.openxmlformats.org/officeDocument/2006/relationships/tags" Target="../tags/tag106.xml"/><Relationship Id="rId1" Type="http://schemas.openxmlformats.org/officeDocument/2006/relationships/vmlDrawing" Target="../drawings/vmlDrawing104.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2.xml"/><Relationship Id="rId1" Type="http://schemas.openxmlformats.org/officeDocument/2006/relationships/vmlDrawing" Target="../drawings/vmlDrawing105.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4.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oleObject" Target="../embeddings/oleObject111.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oleObject" Target="../embeddings/oleObject112.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1.xml"/><Relationship Id="rId1" Type="http://schemas.openxmlformats.org/officeDocument/2006/relationships/vmlDrawing" Target="../drawings/vmlDrawing110.vml"/><Relationship Id="rId6" Type="http://schemas.openxmlformats.org/officeDocument/2006/relationships/oleObject" Target="../embeddings/oleObject113.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2.xml"/><Relationship Id="rId1" Type="http://schemas.openxmlformats.org/officeDocument/2006/relationships/vmlDrawing" Target="../drawings/vmlDrawing111.vml"/><Relationship Id="rId6" Type="http://schemas.openxmlformats.org/officeDocument/2006/relationships/oleObject" Target="../embeddings/oleObject114.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3.xml"/><Relationship Id="rId1" Type="http://schemas.openxmlformats.org/officeDocument/2006/relationships/vmlDrawing" Target="../drawings/vmlDrawing112.vml"/><Relationship Id="rId6" Type="http://schemas.openxmlformats.org/officeDocument/2006/relationships/oleObject" Target="../embeddings/oleObject115.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4.xml"/><Relationship Id="rId1" Type="http://schemas.openxmlformats.org/officeDocument/2006/relationships/vmlDrawing" Target="../drawings/vmlDrawing113.vml"/><Relationship Id="rId6" Type="http://schemas.openxmlformats.org/officeDocument/2006/relationships/oleObject" Target="../embeddings/oleObject116.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2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oleObject" Target="../embeddings/oleObject117.bin"/><Relationship Id="rId2" Type="http://schemas.openxmlformats.org/officeDocument/2006/relationships/tags" Target="../tags/tag115.xml"/><Relationship Id="rId1" Type="http://schemas.openxmlformats.org/officeDocument/2006/relationships/vmlDrawing" Target="../drawings/vmlDrawing114.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oleObject" Target="../embeddings/oleObject118.bin"/><Relationship Id="rId2" Type="http://schemas.openxmlformats.org/officeDocument/2006/relationships/tags" Target="../tags/tag117.xml"/><Relationship Id="rId1" Type="http://schemas.openxmlformats.org/officeDocument/2006/relationships/vmlDrawing" Target="../drawings/vmlDrawing115.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6.vml"/><Relationship Id="rId6" Type="http://schemas.openxmlformats.org/officeDocument/2006/relationships/oleObject" Target="../embeddings/oleObject119.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17.vml"/><Relationship Id="rId6" Type="http://schemas.openxmlformats.org/officeDocument/2006/relationships/oleObject" Target="../embeddings/oleObject120.bin"/><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28.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oleObject" Target="../embeddings/oleObject121.bin"/><Relationship Id="rId2" Type="http://schemas.openxmlformats.org/officeDocument/2006/relationships/tags" Target="../tags/tag121.xml"/><Relationship Id="rId1" Type="http://schemas.openxmlformats.org/officeDocument/2006/relationships/vmlDrawing" Target="../drawings/vmlDrawing118.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24.xml"/></Relationships>
</file>

<file path=ppt/slideLayouts/_rels/slideLayout329.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oleObject" Target="../embeddings/oleObject122.bin"/><Relationship Id="rId2" Type="http://schemas.openxmlformats.org/officeDocument/2006/relationships/tags" Target="../tags/tag123.xml"/><Relationship Id="rId1" Type="http://schemas.openxmlformats.org/officeDocument/2006/relationships/vmlDrawing" Target="../drawings/vmlDrawing119.v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vmlDrawing" Target="../drawings/vmlDrawing4.v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vmlDrawing" Target="../drawings/vmlDrawing6.v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vmlDrawing" Target="../drawings/vmlDrawing7.v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vmlDrawing" Target="../drawings/vmlDrawing9.v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vmlDrawing" Target="../drawings/vmlDrawing10.v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8.xm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13613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63357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19800" cy="6335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2964222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85414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490545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060412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156835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30832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105539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025961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676798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526136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Frame no Header">
    <p:spTree>
      <p:nvGrpSpPr>
        <p:cNvPr id="1" name=""/>
        <p:cNvGrpSpPr/>
        <p:nvPr/>
      </p:nvGrpSpPr>
      <p:grpSpPr>
        <a:xfrm>
          <a:off x="0" y="0"/>
          <a:ext cx="0" cy="0"/>
          <a:chOff x="0" y="0"/>
          <a:chExt cx="0" cy="0"/>
        </a:xfrm>
      </p:grpSpPr>
      <p:graphicFrame>
        <p:nvGraphicFramePr>
          <p:cNvPr id="3" name="Object 6"/>
          <p:cNvGraphicFramePr>
            <a:graphicFrameLocks noChangeAspect="1"/>
          </p:cNvGraphicFramePr>
          <p:nvPr/>
        </p:nvGraphicFramePr>
        <p:xfrm>
          <a:off x="7272338" y="6410325"/>
          <a:ext cx="1352550" cy="196850"/>
        </p:xfrm>
        <a:graphic>
          <a:graphicData uri="http://schemas.openxmlformats.org/presentationml/2006/ole">
            <p:oleObj spid="_x0000_s314414" name="Photo Editor Photo" r:id="rId4" imgW="5942857" imgH="866896" progId="">
              <p:embed/>
            </p:oleObj>
          </a:graphicData>
        </a:graphic>
      </p:graphicFrame>
      <p:sp>
        <p:nvSpPr>
          <p:cNvPr id="4"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ea typeface="ＭＳ Ｐゴシック" pitchFamily="34" charset="-128"/>
              <a:cs typeface="Arial"/>
            </a:endParaRPr>
          </a:p>
        </p:txBody>
      </p:sp>
      <p:sp>
        <p:nvSpPr>
          <p:cNvPr id="5" name="Rectangle 13"/>
          <p:cNvSpPr>
            <a:spLocks noChangeArrowheads="1"/>
          </p:cNvSpPr>
          <p:nvPr userDrawn="1"/>
        </p:nvSpPr>
        <p:spPr bwMode="gray">
          <a:xfrm>
            <a:off x="555625" y="6440488"/>
            <a:ext cx="65246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fld id="{FCFE8F79-CEB1-43AE-8D7A-DD2B61A81092}" type="slidenum">
              <a:rPr lang="en-US" sz="900" smtClean="0">
                <a:solidFill>
                  <a:srgbClr val="6685A3"/>
                </a:solidFill>
                <a:latin typeface="Arial" pitchFamily="34" charset="0"/>
                <a:ea typeface="ＭＳ Ｐゴシック" pitchFamily="34" charset="-128"/>
                <a:cs typeface="Arial"/>
              </a:rPr>
              <a:pPr eaLnBrk="0" hangingPunct="0"/>
              <a:t>‹#›</a:t>
            </a:fld>
            <a:r>
              <a:rPr lang="en-US" sz="900" smtClean="0">
                <a:solidFill>
                  <a:srgbClr val="6685A3"/>
                </a:solidFill>
                <a:latin typeface="Arial" pitchFamily="34" charset="0"/>
                <a:ea typeface="ＭＳ Ｐゴシック" pitchFamily="34" charset="-128"/>
                <a:cs typeface="Arial"/>
              </a:rPr>
              <a:t> | Onco-Lunch, Kantonspital Aarau – May 2013</a:t>
            </a:r>
          </a:p>
        </p:txBody>
      </p:sp>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14415" name="think-cell Slide" r:id="rId5" imgW="360" imgH="360" progId="">
              <p:embed/>
            </p:oleObj>
          </a:graphicData>
        </a:graphic>
      </p:graphicFrame>
      <p:sp>
        <p:nvSpPr>
          <p:cNvPr id="7"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ea typeface="ＭＳ Ｐゴシック"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74799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427163"/>
            <a:ext cx="8229600" cy="5097462"/>
          </a:xfrm>
        </p:spPr>
        <p:txBody>
          <a:bodyPr/>
          <a:lstStyle/>
          <a:p>
            <a:pPr lvl="0"/>
            <a:endParaRPr lang="en-GB" noProof="0" smtClean="0"/>
          </a:p>
        </p:txBody>
      </p:sp>
    </p:spTree>
    <p:extLst>
      <p:ext uri="{BB962C8B-B14F-4D97-AF65-F5344CB8AC3E}">
        <p14:creationId xmlns:p14="http://schemas.microsoft.com/office/powerpoint/2010/main" xmlns="" val="41356666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ffectLst/>
          <a:extLst>
            <a:ext uri="{91240B29-F687-4F45-9708-019B960494DF}">
              <a14:hiddenLine xmlns:a14="http://schemas.microsoft.com/office/drawing/2010/main" xmlns="" w="1905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endParaRPr lang="en-US" sz="1600" smtClean="0">
              <a:solidFill>
                <a:srgbClr val="003366"/>
              </a:solidFill>
              <a:ea typeface="ＭＳ Ｐゴシック" pitchFamily="34" charset="-128"/>
              <a:cs typeface="+mn-cs"/>
            </a:endParaRPr>
          </a:p>
        </p:txBody>
      </p:sp>
      <p:sp>
        <p:nvSpPr>
          <p:cNvPr id="6" name="Text Box 6"/>
          <p:cNvSpPr txBox="1">
            <a:spLocks noChangeArrowheads="1"/>
          </p:cNvSpPr>
          <p:nvPr/>
        </p:nvSpPr>
        <p:spPr bwMode="gray">
          <a:xfrm>
            <a:off x="6316663" y="6484938"/>
            <a:ext cx="2541587" cy="3032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r"/>
            <a:endParaRPr lang="en-US" sz="2000" b="1" smtClean="0">
              <a:solidFill>
                <a:srgbClr val="003366"/>
              </a:solidFill>
              <a:cs typeface="+mn-cs"/>
            </a:endParaRPr>
          </a:p>
        </p:txBody>
      </p:sp>
      <p:sp>
        <p:nvSpPr>
          <p:cNvPr id="7" name="Rectangle 7"/>
          <p:cNvSpPr>
            <a:spLocks noChangeArrowheads="1"/>
          </p:cNvSpPr>
          <p:nvPr/>
        </p:nvSpPr>
        <p:spPr bwMode="gray">
          <a:xfrm>
            <a:off x="7045325" y="6413500"/>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ea typeface="ＭＳ Ｐゴシック" pitchFamily="34" charset="-128"/>
                <a:cs typeface="+mn-cs"/>
              </a:rPr>
              <a:t>a Novartis company</a:t>
            </a:r>
            <a:endParaRPr lang="en-US" sz="1200" smtClean="0">
              <a:solidFill>
                <a:srgbClr val="003366"/>
              </a:solidFill>
              <a:ea typeface="ＭＳ Ｐゴシック" pitchFamily="34" charset="-128"/>
              <a:cs typeface="+mn-cs"/>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pPr lvl="0"/>
            <a:r>
              <a:rPr lang="en-US" noProof="0" smtClean="0"/>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a:lnSpc>
                <a:spcPct val="100000"/>
              </a:lnSpc>
              <a:defRPr sz="1800"/>
            </a:lvl1pPr>
          </a:lstStyle>
          <a:p>
            <a:pPr lvl="0"/>
            <a:r>
              <a:rPr lang="en-US" noProof="0" smtClean="0"/>
              <a:t>Presentation Subtitle</a:t>
            </a:r>
          </a:p>
        </p:txBody>
      </p:sp>
    </p:spTree>
    <p:extLst>
      <p:ext uri="{BB962C8B-B14F-4D97-AF65-F5344CB8AC3E}">
        <p14:creationId xmlns:p14="http://schemas.microsoft.com/office/powerpoint/2010/main" xmlns="" val="34173168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512973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6383079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81071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236534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611914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989594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332210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735739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3762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427163"/>
            <a:ext cx="4038600" cy="5097462"/>
          </a:xfrm>
        </p:spPr>
        <p:txBody>
          <a:bodyPr/>
          <a:lstStyle/>
          <a:p>
            <a:pPr lvl="0"/>
            <a:endParaRPr lang="en-GB" noProof="0" smtClean="0"/>
          </a:p>
        </p:txBody>
      </p:sp>
    </p:spTree>
    <p:extLst>
      <p:ext uri="{BB962C8B-B14F-4D97-AF65-F5344CB8AC3E}">
        <p14:creationId xmlns:p14="http://schemas.microsoft.com/office/powerpoint/2010/main" xmlns="" val="40670884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959047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343025"/>
            <a:ext cx="8316913" cy="4930775"/>
          </a:xfrm>
        </p:spPr>
        <p:txBody>
          <a:bodyPr/>
          <a:lstStyle/>
          <a:p>
            <a:pPr lvl="0"/>
            <a:endParaRPr lang="en-US" noProof="0" smtClean="0"/>
          </a:p>
        </p:txBody>
      </p:sp>
    </p:spTree>
    <p:extLst>
      <p:ext uri="{BB962C8B-B14F-4D97-AF65-F5344CB8AC3E}">
        <p14:creationId xmlns:p14="http://schemas.microsoft.com/office/powerpoint/2010/main" xmlns="" val="5174267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0" y="1343025"/>
            <a:ext cx="408146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73613" y="1343025"/>
            <a:ext cx="4083050" cy="4930775"/>
          </a:xfrm>
        </p:spPr>
        <p:txBody>
          <a:bodyPr/>
          <a:lstStyle/>
          <a:p>
            <a:pPr lvl="0"/>
            <a:endParaRPr lang="en-US" noProof="0" smtClean="0"/>
          </a:p>
        </p:txBody>
      </p:sp>
    </p:spTree>
    <p:extLst>
      <p:ext uri="{BB962C8B-B14F-4D97-AF65-F5344CB8AC3E}">
        <p14:creationId xmlns:p14="http://schemas.microsoft.com/office/powerpoint/2010/main" xmlns="" val="17324952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ffectLst/>
          <a:extLst>
            <a:ext uri="{91240B29-F687-4F45-9708-019B960494DF}">
              <a14:hiddenLine xmlns:a14="http://schemas.microsoft.com/office/drawing/2010/main" xmlns="" w="1905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endParaRPr lang="en-US" sz="1600" smtClean="0">
              <a:solidFill>
                <a:srgbClr val="003366"/>
              </a:solidFill>
              <a:ea typeface="ＭＳ Ｐゴシック" pitchFamily="34" charset="-128"/>
              <a:cs typeface="+mn-cs"/>
            </a:endParaRPr>
          </a:p>
        </p:txBody>
      </p:sp>
      <p:sp>
        <p:nvSpPr>
          <p:cNvPr id="6" name="Text Box 6"/>
          <p:cNvSpPr txBox="1">
            <a:spLocks noChangeArrowheads="1"/>
          </p:cNvSpPr>
          <p:nvPr/>
        </p:nvSpPr>
        <p:spPr bwMode="gray">
          <a:xfrm>
            <a:off x="6316663" y="6484938"/>
            <a:ext cx="2541587" cy="3032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r"/>
            <a:endParaRPr lang="en-US" sz="2000" b="1" smtClean="0">
              <a:solidFill>
                <a:srgbClr val="003366"/>
              </a:solidFill>
              <a:cs typeface="+mn-cs"/>
            </a:endParaRPr>
          </a:p>
        </p:txBody>
      </p:sp>
      <p:sp>
        <p:nvSpPr>
          <p:cNvPr id="7" name="Rectangle 7"/>
          <p:cNvSpPr>
            <a:spLocks noChangeArrowheads="1"/>
          </p:cNvSpPr>
          <p:nvPr/>
        </p:nvSpPr>
        <p:spPr bwMode="gray">
          <a:xfrm>
            <a:off x="2843808" y="1139825"/>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dirty="0" smtClean="0">
                <a:solidFill>
                  <a:srgbClr val="003366"/>
                </a:solidFill>
                <a:ea typeface="ＭＳ Ｐゴシック" pitchFamily="34" charset="-128"/>
                <a:cs typeface="+mn-cs"/>
              </a:rPr>
              <a:t>a Novartis company</a:t>
            </a:r>
            <a:endParaRPr lang="en-US" sz="1200" dirty="0" smtClean="0">
              <a:solidFill>
                <a:srgbClr val="003366"/>
              </a:solidFill>
              <a:ea typeface="ＭＳ Ｐゴシック" pitchFamily="34" charset="-128"/>
              <a:cs typeface="+mn-cs"/>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pPr lvl="0"/>
            <a:r>
              <a:rPr lang="en-US" noProof="0" smtClean="0"/>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a:lnSpc>
                <a:spcPct val="100000"/>
              </a:lnSpc>
              <a:defRPr sz="1800"/>
            </a:lvl1pPr>
          </a:lstStyle>
          <a:p>
            <a:pPr lvl="0"/>
            <a:r>
              <a:rPr lang="en-US" noProof="0" smtClean="0"/>
              <a:t>Presentation Subtitle</a:t>
            </a:r>
          </a:p>
        </p:txBody>
      </p:sp>
    </p:spTree>
    <p:extLst>
      <p:ext uri="{BB962C8B-B14F-4D97-AF65-F5344CB8AC3E}">
        <p14:creationId xmlns:p14="http://schemas.microsoft.com/office/powerpoint/2010/main" xmlns="" val="27971001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062782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260914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658836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05163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786826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510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3655576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283672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765730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678340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913985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343025"/>
            <a:ext cx="8316913" cy="4930775"/>
          </a:xfrm>
        </p:spPr>
        <p:txBody>
          <a:bodyPr/>
          <a:lstStyle/>
          <a:p>
            <a:pPr lvl="0"/>
            <a:endParaRPr lang="en-US" noProof="0" smtClean="0"/>
          </a:p>
        </p:txBody>
      </p:sp>
    </p:spTree>
    <p:extLst>
      <p:ext uri="{BB962C8B-B14F-4D97-AF65-F5344CB8AC3E}">
        <p14:creationId xmlns:p14="http://schemas.microsoft.com/office/powerpoint/2010/main" xmlns="" val="2043580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0" y="1343025"/>
            <a:ext cx="408146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73613" y="1343025"/>
            <a:ext cx="4083050" cy="4930775"/>
          </a:xfrm>
        </p:spPr>
        <p:txBody>
          <a:bodyPr/>
          <a:lstStyle/>
          <a:p>
            <a:pPr lvl="0"/>
            <a:endParaRPr lang="en-US" noProof="0" smtClean="0"/>
          </a:p>
        </p:txBody>
      </p:sp>
    </p:spTree>
    <p:extLst>
      <p:ext uri="{BB962C8B-B14F-4D97-AF65-F5344CB8AC3E}">
        <p14:creationId xmlns:p14="http://schemas.microsoft.com/office/powerpoint/2010/main" xmlns="" val="6693895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Frame no Header">
    <p:spTree>
      <p:nvGrpSpPr>
        <p:cNvPr id="1" name=""/>
        <p:cNvGrpSpPr/>
        <p:nvPr/>
      </p:nvGrpSpPr>
      <p:grpSpPr>
        <a:xfrm>
          <a:off x="0" y="0"/>
          <a:ext cx="0" cy="0"/>
          <a:chOff x="0" y="0"/>
          <a:chExt cx="0" cy="0"/>
        </a:xfrm>
      </p:grpSpPr>
      <p:graphicFrame>
        <p:nvGraphicFramePr>
          <p:cNvPr id="3" name="Object 6"/>
          <p:cNvGraphicFramePr>
            <a:graphicFrameLocks noChangeAspect="1"/>
          </p:cNvGraphicFramePr>
          <p:nvPr/>
        </p:nvGraphicFramePr>
        <p:xfrm>
          <a:off x="7272338" y="6410325"/>
          <a:ext cx="1352550" cy="196850"/>
        </p:xfrm>
        <a:graphic>
          <a:graphicData uri="http://schemas.openxmlformats.org/presentationml/2006/ole">
            <p:oleObj spid="_x0000_s324646" name="Photo Editor Photo" r:id="rId4" imgW="5942857" imgH="866896" progId="">
              <p:embed/>
            </p:oleObj>
          </a:graphicData>
        </a:graphic>
      </p:graphicFrame>
      <p:sp>
        <p:nvSpPr>
          <p:cNvPr id="4" name="Rectangle 7"/>
          <p:cNvSpPr>
            <a:spLocks noChangeArrowheads="1"/>
          </p:cNvSpPr>
          <p:nvPr/>
        </p:nvSpPr>
        <p:spPr bwMode="gray">
          <a:xfrm>
            <a:off x="0" y="1125538"/>
            <a:ext cx="9140825" cy="63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1600" smtClean="0">
              <a:solidFill>
                <a:srgbClr val="003366"/>
              </a:solidFill>
              <a:ea typeface="ＭＳ Ｐゴシック" pitchFamily="34" charset="-128"/>
              <a:cs typeface="+mn-cs"/>
            </a:endParaRPr>
          </a:p>
        </p:txBody>
      </p:sp>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24647" name="think-cell Slide" r:id="rId5" imgW="360" imgH="360" progId="">
              <p:embed/>
            </p:oleObj>
          </a:graphicData>
        </a:graphic>
      </p:graphicFrame>
      <p:sp>
        <p:nvSpPr>
          <p:cNvPr id="6"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3366"/>
              </a:solidFill>
              <a:ea typeface="ＭＳ Ｐゴシック" pitchFamily="34" charset="-128"/>
              <a:cs typeface="+mn-cs"/>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30764711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ffectLst/>
          <a:extLst>
            <a:ext uri="{91240B29-F687-4F45-9708-019B960494DF}">
              <a14:hiddenLine xmlns:a14="http://schemas.microsoft.com/office/drawing/2010/main" xmlns="" w="1905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endParaRPr lang="en-US" sz="1600" smtClean="0">
              <a:solidFill>
                <a:srgbClr val="003366"/>
              </a:solidFill>
              <a:ea typeface="ＭＳ Ｐゴシック" pitchFamily="34" charset="-128"/>
              <a:cs typeface="+mn-cs"/>
            </a:endParaRPr>
          </a:p>
        </p:txBody>
      </p:sp>
      <p:sp>
        <p:nvSpPr>
          <p:cNvPr id="6" name="Text Box 6"/>
          <p:cNvSpPr txBox="1">
            <a:spLocks noChangeArrowheads="1"/>
          </p:cNvSpPr>
          <p:nvPr/>
        </p:nvSpPr>
        <p:spPr bwMode="gray">
          <a:xfrm>
            <a:off x="6316663" y="6484938"/>
            <a:ext cx="2541587" cy="3032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r"/>
            <a:endParaRPr lang="en-US" sz="2000" b="1" smtClean="0">
              <a:solidFill>
                <a:srgbClr val="003366"/>
              </a:solidFill>
              <a:cs typeface="+mn-cs"/>
            </a:endParaRPr>
          </a:p>
        </p:txBody>
      </p:sp>
      <p:sp>
        <p:nvSpPr>
          <p:cNvPr id="7" name="Rectangle 7"/>
          <p:cNvSpPr>
            <a:spLocks noChangeArrowheads="1"/>
          </p:cNvSpPr>
          <p:nvPr/>
        </p:nvSpPr>
        <p:spPr bwMode="gray">
          <a:xfrm>
            <a:off x="7045325" y="6413500"/>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ea typeface="ＭＳ Ｐゴシック" pitchFamily="34" charset="-128"/>
                <a:cs typeface="+mn-cs"/>
              </a:rPr>
              <a:t>a Novartis company</a:t>
            </a:r>
            <a:endParaRPr lang="en-US" sz="1200" smtClean="0">
              <a:solidFill>
                <a:srgbClr val="003366"/>
              </a:solidFill>
              <a:ea typeface="ＭＳ Ｐゴシック" pitchFamily="34" charset="-128"/>
              <a:cs typeface="+mn-cs"/>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pPr lvl="0"/>
            <a:r>
              <a:rPr lang="en-US" noProof="0" smtClean="0"/>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a:lnSpc>
                <a:spcPct val="100000"/>
              </a:lnSpc>
              <a:defRPr sz="1800"/>
            </a:lvl1pPr>
          </a:lstStyle>
          <a:p>
            <a:pPr lvl="0"/>
            <a:r>
              <a:rPr lang="en-US" noProof="0" smtClean="0"/>
              <a:t>Presentation Subtitle</a:t>
            </a:r>
          </a:p>
        </p:txBody>
      </p:sp>
    </p:spTree>
    <p:extLst>
      <p:ext uri="{BB962C8B-B14F-4D97-AF65-F5344CB8AC3E}">
        <p14:creationId xmlns:p14="http://schemas.microsoft.com/office/powerpoint/2010/main" xmlns="" val="12991443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1323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986558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27163"/>
            <a:ext cx="4038600" cy="2471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51300"/>
            <a:ext cx="4038600" cy="2473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0547903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890431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2984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608063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32503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959154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6878405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711941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74083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343025"/>
            <a:ext cx="8316913" cy="4930775"/>
          </a:xfrm>
        </p:spPr>
        <p:txBody>
          <a:bodyPr/>
          <a:lstStyle/>
          <a:p>
            <a:pPr lvl="0"/>
            <a:endParaRPr lang="en-US" noProof="0" smtClean="0"/>
          </a:p>
        </p:txBody>
      </p:sp>
    </p:spTree>
    <p:extLst>
      <p:ext uri="{BB962C8B-B14F-4D97-AF65-F5344CB8AC3E}">
        <p14:creationId xmlns:p14="http://schemas.microsoft.com/office/powerpoint/2010/main" xmlns="" val="7905320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0" y="1343025"/>
            <a:ext cx="408146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73613" y="1343025"/>
            <a:ext cx="4083050" cy="4930775"/>
          </a:xfrm>
        </p:spPr>
        <p:txBody>
          <a:bodyPr/>
          <a:lstStyle/>
          <a:p>
            <a:pPr lvl="0"/>
            <a:endParaRPr lang="en-US" noProof="0" smtClean="0"/>
          </a:p>
        </p:txBody>
      </p:sp>
    </p:spTree>
    <p:extLst>
      <p:ext uri="{BB962C8B-B14F-4D97-AF65-F5344CB8AC3E}">
        <p14:creationId xmlns:p14="http://schemas.microsoft.com/office/powerpoint/2010/main" xmlns="" val="163830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27163"/>
            <a:ext cx="4038600" cy="2471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51300"/>
            <a:ext cx="4038600" cy="2473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9433713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nvGraphicFramePr>
        <p:xfrm>
          <a:off x="7272338" y="6410325"/>
          <a:ext cx="1352550" cy="196850"/>
        </p:xfrm>
        <a:graphic>
          <a:graphicData uri="http://schemas.openxmlformats.org/presentationml/2006/ole">
            <p:oleObj spid="_x0000_s329743" name="Photo Editor Photo" r:id="rId3" imgW="5942857" imgH="866896" progId="">
              <p:embed/>
            </p:oleObj>
          </a:graphicData>
        </a:graphic>
      </p:graphicFrame>
      <p:sp>
        <p:nvSpPr>
          <p:cNvPr id="5"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de-DE" sz="1600">
              <a:solidFill>
                <a:srgbClr val="003366"/>
              </a:solidFill>
              <a:latin typeface="Arial"/>
              <a:cs typeface="Arial" pitchFamily="34" charset="0"/>
            </a:endParaRPr>
          </a:p>
        </p:txBody>
      </p:sp>
      <p:pic>
        <p:nvPicPr>
          <p:cNvPr id="6" name="Picture 20" descr="Sa_R_3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oShape 3"/>
          <p:cNvSpPr>
            <a:spLocks noChangeAspect="1" noChangeArrowheads="1"/>
          </p:cNvSpPr>
          <p:nvPr/>
        </p:nvSpPr>
        <p:spPr bwMode="gray">
          <a:xfrm flipV="1">
            <a:off x="0" y="0"/>
            <a:ext cx="2286000" cy="3940175"/>
          </a:xfrm>
          <a:prstGeom prst="rtTriangle">
            <a:avLst/>
          </a:prstGeom>
          <a:solidFill>
            <a:srgbClr val="003366"/>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nchor="ctr">
            <a:spAutoFit/>
          </a:bodyPr>
          <a:lstStyle/>
          <a:p>
            <a:pPr algn="ctr" eaLnBrk="0" hangingPunct="0"/>
            <a:endParaRPr lang="de-DE" sz="1600">
              <a:solidFill>
                <a:srgbClr val="003366"/>
              </a:solidFill>
              <a:latin typeface="Arial"/>
              <a:cs typeface="Arial" pitchFamily="34" charset="0"/>
            </a:endParaRPr>
          </a:p>
        </p:txBody>
      </p:sp>
      <p:sp>
        <p:nvSpPr>
          <p:cNvPr id="8" name="Text Box 6"/>
          <p:cNvSpPr txBox="1">
            <a:spLocks noChangeArrowheads="1"/>
          </p:cNvSpPr>
          <p:nvPr/>
        </p:nvSpPr>
        <p:spPr bwMode="gray">
          <a:xfrm>
            <a:off x="6316663" y="6484938"/>
            <a:ext cx="2541587" cy="303212"/>
          </a:xfrm>
          <a:prstGeom prst="rect">
            <a:avLst/>
          </a:prstGeom>
          <a:noFill/>
          <a:ln>
            <a:noFill/>
          </a:ln>
          <a:effectLst/>
          <a:extLst/>
        </p:spPr>
        <p:txBody>
          <a:bodyPr wrap="none" lIns="0" tIns="0" rIns="0" bIns="0"/>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defRPr/>
            </a:pPr>
            <a:endParaRPr lang="de-DE" sz="2000" b="1" smtClean="0">
              <a:solidFill>
                <a:srgbClr val="003366"/>
              </a:solidFill>
            </a:endParaRPr>
          </a:p>
        </p:txBody>
      </p:sp>
      <p:sp>
        <p:nvSpPr>
          <p:cNvPr id="409602" name="Rectangle 2"/>
          <p:cNvSpPr>
            <a:spLocks noGrp="1" noChangeArrowheads="1"/>
          </p:cNvSpPr>
          <p:nvPr>
            <p:ph type="ctrTitle"/>
          </p:nvPr>
        </p:nvSpPr>
        <p:spPr>
          <a:xfrm>
            <a:off x="1943100" y="4113213"/>
            <a:ext cx="6661150" cy="1008062"/>
          </a:xfrm>
          <a:prstGeom prst="rect">
            <a:avLst/>
          </a:prstGeom>
        </p:spPr>
        <p:txBody>
          <a:bodyPr anchor="ctr"/>
          <a:lstStyle>
            <a:lvl1pPr>
              <a:spcBef>
                <a:spcPct val="40000"/>
              </a:spcBef>
              <a:defRPr sz="3200" b="1"/>
            </a:lvl1pPr>
          </a:lstStyle>
          <a:p>
            <a:pPr lvl="0"/>
            <a:r>
              <a:rPr lang="en-US" noProof="0" smtClean="0"/>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marL="0" indent="0">
              <a:lnSpc>
                <a:spcPct val="100000"/>
              </a:lnSpc>
              <a:buFont typeface="Wingdings" pitchFamily="2" charset="2"/>
              <a:buNone/>
              <a:defRPr sz="1800"/>
            </a:lvl1pPr>
          </a:lstStyle>
          <a:p>
            <a:pPr lvl="0"/>
            <a:r>
              <a:rPr lang="en-US" noProof="0" smtClean="0"/>
              <a:t>Presentation Subtitle</a:t>
            </a:r>
          </a:p>
        </p:txBody>
      </p:sp>
    </p:spTree>
    <p:extLst>
      <p:ext uri="{BB962C8B-B14F-4D97-AF65-F5344CB8AC3E}">
        <p14:creationId xmlns:p14="http://schemas.microsoft.com/office/powerpoint/2010/main" xmlns="" val="17092267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1481943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62330002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1671198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3943239047"/>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84371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2 Frame with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0" y="0"/>
          <a:ext cx="158750" cy="158750"/>
        </p:xfrm>
        <a:graphic>
          <a:graphicData uri="http://schemas.openxmlformats.org/presentationml/2006/ole">
            <p:oleObj spid="_x0000_s330767" name="think-cell Slide" r:id="rId3" imgW="360" imgH="360" progId="">
              <p:embed/>
            </p:oleObj>
          </a:graphicData>
        </a:graphic>
      </p:graphicFrame>
      <p:sp>
        <p:nvSpPr>
          <p:cNvPr id="5" name="Rectangle 13"/>
          <p:cNvSpPr>
            <a:spLocks noChangeArrowheads="1"/>
          </p:cNvSpPr>
          <p:nvPr userDrawn="1"/>
        </p:nvSpPr>
        <p:spPr bwMode="gray">
          <a:xfrm>
            <a:off x="555625" y="6440488"/>
            <a:ext cx="6524625"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p>
            <a:pPr eaLnBrk="0" hangingPunct="0"/>
            <a:fld id="{2D2FE746-46FB-42B8-AFBE-1716F2251F6F}" type="slidenum">
              <a:rPr lang="en-US" sz="900">
                <a:solidFill>
                  <a:srgbClr val="6685A3"/>
                </a:solidFill>
                <a:latin typeface="Arial"/>
                <a:cs typeface="Arial" pitchFamily="34" charset="0"/>
              </a:rPr>
              <a:pPr eaLnBrk="0" hangingPunct="0"/>
              <a:t>‹#›</a:t>
            </a:fld>
            <a:r>
              <a:rPr lang="en-US" sz="900">
                <a:solidFill>
                  <a:srgbClr val="6685A3"/>
                </a:solidFill>
                <a:latin typeface="Arial"/>
                <a:cs typeface="Arial" pitchFamily="34" charset="0"/>
              </a:rPr>
              <a:t> </a:t>
            </a:r>
          </a:p>
        </p:txBody>
      </p:sp>
      <p:pic>
        <p:nvPicPr>
          <p:cNvPr id="6" name="Picture 8" descr="SANDOZ_Biop_Logo"/>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7938" y="6381750"/>
            <a:ext cx="13716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7"/>
          <p:cNvSpPr>
            <a:spLocks noChangeArrowheads="1"/>
          </p:cNvSpPr>
          <p:nvPr userDrawn="1"/>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de-DE" sz="1600">
              <a:solidFill>
                <a:srgbClr val="003366"/>
              </a:solidFill>
              <a:latin typeface="Arial"/>
              <a:cs typeface="Arial" pitchFamily="34" charset="0"/>
            </a:endParaRPr>
          </a:p>
        </p:txBody>
      </p:sp>
      <p:sp>
        <p:nvSpPr>
          <p:cNvPr id="14" name="Espaço Reservado para Conteúdo 2"/>
          <p:cNvSpPr>
            <a:spLocks noGrp="1"/>
          </p:cNvSpPr>
          <p:nvPr>
            <p:ph idx="1"/>
          </p:nvPr>
        </p:nvSpPr>
        <p:spPr>
          <a:xfrm>
            <a:off x="539750" y="1343025"/>
            <a:ext cx="8316913" cy="49307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5" name="Title 3"/>
          <p:cNvSpPr>
            <a:spLocks noGrp="1"/>
          </p:cNvSpPr>
          <p:nvPr>
            <p:ph type="title"/>
          </p:nvPr>
        </p:nvSpPr>
        <p:spPr>
          <a:xfrm>
            <a:off x="539750" y="165100"/>
            <a:ext cx="8299450" cy="9429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458302582"/>
      </p:ext>
    </p:extLst>
  </p:cSld>
  <p:clrMapOvr>
    <a:masterClrMapping/>
  </p:clrMapOvr>
  <p:transition spd="slow">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Title 3"/>
          <p:cNvSpPr>
            <a:spLocks noGrp="1"/>
          </p:cNvSpPr>
          <p:nvPr>
            <p:ph type="title"/>
          </p:nvPr>
        </p:nvSpPr>
        <p:spPr>
          <a:xfrm>
            <a:off x="539750" y="165100"/>
            <a:ext cx="8299450" cy="9429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68279926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nvGraphicFramePr>
        <p:xfrm>
          <a:off x="7272338" y="6410325"/>
          <a:ext cx="1352550" cy="196850"/>
        </p:xfrm>
        <a:graphic>
          <a:graphicData uri="http://schemas.openxmlformats.org/presentationml/2006/ole">
            <p:oleObj spid="_x0000_s331791" name="Photo Editor Photo" r:id="rId3" imgW="5942857" imgH="866896" progId="">
              <p:embed/>
            </p:oleObj>
          </a:graphicData>
        </a:graphic>
      </p:graphicFrame>
      <p:sp>
        <p:nvSpPr>
          <p:cNvPr id="5"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de-DE" sz="1600">
              <a:solidFill>
                <a:srgbClr val="003366"/>
              </a:solidFill>
              <a:latin typeface="Arial"/>
              <a:cs typeface="Arial" pitchFamily="34" charset="0"/>
            </a:endParaRPr>
          </a:p>
        </p:txBody>
      </p:sp>
      <p:sp>
        <p:nvSpPr>
          <p:cNvPr id="6" name="Rectangle 13"/>
          <p:cNvSpPr>
            <a:spLocks noChangeArrowheads="1"/>
          </p:cNvSpPr>
          <p:nvPr userDrawn="1"/>
        </p:nvSpPr>
        <p:spPr bwMode="gray">
          <a:xfrm>
            <a:off x="555625" y="6440488"/>
            <a:ext cx="65246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r>
              <a:rPr lang="en-US" sz="900">
                <a:solidFill>
                  <a:srgbClr val="6685A3"/>
                </a:solidFill>
                <a:latin typeface="Arial"/>
                <a:cs typeface="Arial" pitchFamily="34" charset="0"/>
              </a:rPr>
              <a:t>Biosimilars Product Training March 2012 </a:t>
            </a:r>
          </a:p>
        </p:txBody>
      </p:sp>
      <p:sp>
        <p:nvSpPr>
          <p:cNvPr id="2" name="Title 1"/>
          <p:cNvSpPr>
            <a:spLocks noGrp="1"/>
          </p:cNvSpPr>
          <p:nvPr>
            <p:ph type="title"/>
          </p:nvPr>
        </p:nvSpPr>
        <p:spPr>
          <a:xfrm>
            <a:off x="539750" y="165100"/>
            <a:ext cx="8299450" cy="94297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343025"/>
            <a:ext cx="8316913" cy="4930775"/>
          </a:xfrm>
        </p:spPr>
        <p:txBody>
          <a:bodyPr/>
          <a:lstStyle/>
          <a:p>
            <a:pPr lvl="0"/>
            <a:endParaRPr lang="en-US" noProof="0"/>
          </a:p>
        </p:txBody>
      </p:sp>
    </p:spTree>
    <p:extLst>
      <p:ext uri="{BB962C8B-B14F-4D97-AF65-F5344CB8AC3E}">
        <p14:creationId xmlns:p14="http://schemas.microsoft.com/office/powerpoint/2010/main" xmlns="" val="3962854616"/>
      </p:ext>
    </p:extLst>
  </p:cSld>
  <p:clrMapOvr>
    <a:masterClrMapping/>
  </p:clrMapOvr>
  <p:transition spd="med">
    <p:cover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190500" y="828675"/>
            <a:ext cx="8743950" cy="338138"/>
          </a:xfrm>
          <a:prstGeom prst="rect">
            <a:avLst/>
          </a:prstGeom>
        </p:spPr>
        <p:txBody>
          <a:bodyPr lIns="0" rIns="0"/>
          <a:lstStyle>
            <a:lvl1pPr marL="0" marR="0" indent="0" algn="l" defTabSz="914400" rtl="0" eaLnBrk="1" fontAlgn="auto" latinLnBrk="0" hangingPunct="1">
              <a:lnSpc>
                <a:spcPct val="90000"/>
              </a:lnSpc>
              <a:spcBef>
                <a:spcPct val="20000"/>
              </a:spcBef>
              <a:spcAft>
                <a:spcPts val="0"/>
              </a:spcAft>
              <a:buClrTx/>
              <a:buSzTx/>
              <a:buFont typeface="Arial" pitchFamily="34" charset="0"/>
              <a:buNone/>
              <a:tabLst/>
              <a:defRPr/>
            </a:lvl1pPr>
          </a:lstStyle>
          <a:p>
            <a:pPr lvl="0"/>
            <a:r>
              <a:rPr lang="en-US" smtClean="0"/>
              <a:t>Click to edit Master text styles</a:t>
            </a:r>
          </a:p>
        </p:txBody>
      </p:sp>
      <p:sp>
        <p:nvSpPr>
          <p:cNvPr id="2" name="Title 1"/>
          <p:cNvSpPr>
            <a:spLocks noGrp="1"/>
          </p:cNvSpPr>
          <p:nvPr>
            <p:ph type="title"/>
          </p:nvPr>
        </p:nvSpPr>
        <p:spPr>
          <a:xfrm>
            <a:off x="190500" y="300434"/>
            <a:ext cx="8744400" cy="369332"/>
          </a:xfrm>
          <a:prstGeom prst="rect">
            <a:avLst/>
          </a:prstGeom>
        </p:spPr>
        <p:txBody>
          <a:bodyPr lIns="0" rIns="0" anchor="ctr">
            <a:spAutoFit/>
          </a:bodyPr>
          <a:lstStyle>
            <a:lvl1pPr algn="l">
              <a:lnSpc>
                <a:spcPct val="90000"/>
              </a:lnSpc>
              <a:defRPr sz="2000" b="1">
                <a:latin typeface="Arial" pitchFamily="34" charset="0"/>
                <a:cs typeface="Arial" pitchFamily="34" charset="0"/>
              </a:defRPr>
            </a:lvl1pPr>
          </a:lstStyle>
          <a:p>
            <a:r>
              <a:rPr lang="en-US" smtClean="0"/>
              <a:t>Click to edit Master title style</a:t>
            </a:r>
            <a:endParaRPr lang="en-US" dirty="0"/>
          </a:p>
        </p:txBody>
      </p:sp>
      <p:sp>
        <p:nvSpPr>
          <p:cNvPr id="9" name="Textplatzhalter 8"/>
          <p:cNvSpPr>
            <a:spLocks noGrp="1"/>
          </p:cNvSpPr>
          <p:nvPr>
            <p:ph type="body" sz="quarter" idx="14"/>
          </p:nvPr>
        </p:nvSpPr>
        <p:spPr>
          <a:xfrm>
            <a:off x="190500" y="6123679"/>
            <a:ext cx="8744400" cy="195814"/>
          </a:xfrm>
          <a:prstGeom prst="rect">
            <a:avLst/>
          </a:prstGeom>
        </p:spPr>
        <p:txBody>
          <a:bodyPr lIns="0" tIns="36000" rIns="0" bIns="36000" anchor="b">
            <a:spAutoFit/>
          </a:bodyPr>
          <a:lstStyle>
            <a:lvl1pPr>
              <a:defRPr lang="de-DE" sz="800" smtClean="0">
                <a:latin typeface="Arial" pitchFamily="34" charset="0"/>
                <a:cs typeface="Arial" pitchFamily="34" charset="0"/>
              </a:defRPr>
            </a:lvl1pPr>
            <a:lvl2pPr>
              <a:defRPr lang="de-DE" smtClean="0"/>
            </a:lvl2pPr>
            <a:lvl3pPr>
              <a:defRPr lang="de-DE" smtClean="0"/>
            </a:lvl3pPr>
            <a:lvl4pPr>
              <a:defRPr lang="de-DE" smtClean="0"/>
            </a:lvl4pPr>
            <a:lvl5pPr>
              <a:defRPr lang="en-US"/>
            </a:lvl5pPr>
          </a:lstStyle>
          <a:p>
            <a:pPr lvl="0"/>
            <a:r>
              <a:rPr lang="en-US" smtClean="0"/>
              <a:t>Click to edit Master text styles</a:t>
            </a:r>
          </a:p>
        </p:txBody>
      </p:sp>
      <p:sp>
        <p:nvSpPr>
          <p:cNvPr id="5" name="Foliennummernplatzhalter 4"/>
          <p:cNvSpPr>
            <a:spLocks noGrp="1"/>
          </p:cNvSpPr>
          <p:nvPr>
            <p:ph type="sldNum" sz="quarter" idx="15"/>
          </p:nvPr>
        </p:nvSpPr>
        <p:spPr>
          <a:xfrm>
            <a:off x="4583113" y="6408738"/>
            <a:ext cx="4351337" cy="122237"/>
          </a:xfrm>
          <a:prstGeom prst="rect">
            <a:avLst/>
          </a:prstGeom>
        </p:spPr>
        <p:txBody>
          <a:bodyPr vert="horz" wrap="square" lIns="91440" tIns="45720" rIns="91440" bIns="45720" numCol="1" anchor="t" anchorCtr="0" compatLnSpc="1">
            <a:prstTxWarp prst="textNoShape">
              <a:avLst/>
            </a:prstTxWarp>
          </a:bodyPr>
          <a:lstStyle>
            <a:lvl1pPr algn="ctr" eaLnBrk="0" hangingPunct="0">
              <a:defRPr sz="1600">
                <a:solidFill>
                  <a:srgbClr val="003366"/>
                </a:solidFill>
              </a:defRPr>
            </a:lvl1pPr>
          </a:lstStyle>
          <a:p>
            <a:pPr>
              <a:defRPr/>
            </a:pPr>
            <a:fld id="{FDF09683-97C8-44FD-A99D-00DD3FAB4518}" type="slidenum">
              <a:rPr lang="de-DE">
                <a:latin typeface="Arial"/>
                <a:cs typeface="Arial" pitchFamily="34" charset="0"/>
              </a:rPr>
              <a:pPr>
                <a:defRPr/>
              </a:pPr>
              <a:t>‹#›</a:t>
            </a:fld>
            <a:endParaRPr lang="de-DE">
              <a:latin typeface="Arial"/>
              <a:cs typeface="Arial" pitchFamily="34" charset="0"/>
            </a:endParaRPr>
          </a:p>
        </p:txBody>
      </p:sp>
    </p:spTree>
    <p:extLst>
      <p:ext uri="{BB962C8B-B14F-4D97-AF65-F5344CB8AC3E}">
        <p14:creationId xmlns:p14="http://schemas.microsoft.com/office/powerpoint/2010/main" xmlns="" val="35294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3112" name="think-cell Slide" r:id="rId4" imgW="360" imgH="360" progId="">
              <p:embed/>
            </p:oleObj>
          </a:graphicData>
        </a:graphic>
      </p:graphicFrame>
      <p:sp>
        <p:nvSpPr>
          <p:cNvPr id="4"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5984270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nchor="ctr">
            <a:spAutoFit/>
          </a:bodyPr>
          <a:lstStyle/>
          <a:p>
            <a:pPr algn="ctr" eaLnBrk="0" hangingPunct="0"/>
            <a:endParaRPr lang="en-US" sz="1600" smtClean="0">
              <a:solidFill>
                <a:srgbClr val="003366"/>
              </a:solidFill>
              <a:latin typeface="Arial" pitchFamily="34" charset="0"/>
              <a:cs typeface="Arial" pitchFamily="34" charset="0"/>
            </a:endParaRPr>
          </a:p>
        </p:txBody>
      </p:sp>
      <p:sp>
        <p:nvSpPr>
          <p:cNvPr id="6" name="Text Box 6"/>
          <p:cNvSpPr txBox="1">
            <a:spLocks noChangeArrowheads="1"/>
          </p:cNvSpPr>
          <p:nvPr/>
        </p:nvSpPr>
        <p:spPr bwMode="gray">
          <a:xfrm>
            <a:off x="6316663" y="6484938"/>
            <a:ext cx="2541587"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0" tIns="0" rIns="0" bIns="0"/>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defRPr/>
            </a:pPr>
            <a:endParaRPr lang="de-DE" sz="2000" b="1" smtClean="0">
              <a:solidFill>
                <a:srgbClr val="003366"/>
              </a:solidFill>
            </a:endParaRPr>
          </a:p>
        </p:txBody>
      </p:sp>
      <p:sp>
        <p:nvSpPr>
          <p:cNvPr id="7" name="Rectangle 7"/>
          <p:cNvSpPr>
            <a:spLocks noChangeArrowheads="1"/>
          </p:cNvSpPr>
          <p:nvPr/>
        </p:nvSpPr>
        <p:spPr bwMode="gray">
          <a:xfrm>
            <a:off x="7045325" y="6413500"/>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latin typeface="Arial" pitchFamily="34" charset="0"/>
                <a:cs typeface="Arial" pitchFamily="34" charset="0"/>
              </a:rPr>
              <a:t>a Novartis company</a:t>
            </a:r>
            <a:endParaRPr lang="en-US" sz="1200" smtClean="0">
              <a:solidFill>
                <a:srgbClr val="003366"/>
              </a:solidFill>
              <a:latin typeface="Arial" pitchFamily="34" charset="0"/>
              <a:cs typeface="Arial" pitchFamily="34" charset="0"/>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r>
              <a:rPr lang="en-US"/>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marL="0" indent="0">
              <a:lnSpc>
                <a:spcPct val="100000"/>
              </a:lnSpc>
              <a:buFont typeface="Wingdings" pitchFamily="2" charset="2"/>
              <a:buNone/>
              <a:defRPr sz="1800"/>
            </a:lvl1pPr>
          </a:lstStyle>
          <a:p>
            <a:r>
              <a:rPr lang="en-US"/>
              <a:t>Presentation Subtitle</a:t>
            </a:r>
          </a:p>
        </p:txBody>
      </p:sp>
    </p:spTree>
    <p:extLst>
      <p:ext uri="{BB962C8B-B14F-4D97-AF65-F5344CB8AC3E}">
        <p14:creationId xmlns:p14="http://schemas.microsoft.com/office/powerpoint/2010/main" xmlns="" val="29336478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219213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1009303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088403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305001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400128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04737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3618146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278536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0357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1254132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103898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46813" y="5799138"/>
            <a:ext cx="25019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Rectangle 2"/>
          <p:cNvSpPr>
            <a:spLocks noGrp="1" noChangeArrowheads="1"/>
          </p:cNvSpPr>
          <p:nvPr>
            <p:ph type="ctrTitle"/>
          </p:nvPr>
        </p:nvSpPr>
        <p:spPr>
          <a:xfrm>
            <a:off x="600075" y="912813"/>
            <a:ext cx="4572000" cy="1470025"/>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b"/>
          <a:lstStyle>
            <a:lvl1pPr eaLnBrk="1" hangingPunct="1">
              <a:lnSpc>
                <a:spcPct val="90000"/>
              </a:lnSpc>
              <a:defRPr sz="3200" smtClean="0">
                <a:solidFill>
                  <a:schemeClr val="bg1"/>
                </a:solidFill>
              </a:defRPr>
            </a:lvl1pPr>
          </a:lstStyle>
          <a:p>
            <a:pPr lvl="0"/>
            <a:r>
              <a:rPr lang="it-IT" noProof="0" smtClean="0"/>
              <a:t>Fare clic per modificare lo stile del titolo</a:t>
            </a:r>
          </a:p>
        </p:txBody>
      </p:sp>
      <p:sp>
        <p:nvSpPr>
          <p:cNvPr id="25603" name="Rectangle 3"/>
          <p:cNvSpPr>
            <a:spLocks noGrp="1" noChangeArrowheads="1"/>
          </p:cNvSpPr>
          <p:nvPr>
            <p:ph type="subTitle" idx="1"/>
          </p:nvPr>
        </p:nvSpPr>
        <p:spPr>
          <a:xfrm>
            <a:off x="600075" y="3584575"/>
            <a:ext cx="3657600" cy="1752600"/>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0" indent="0" eaLnBrk="1" hangingPunct="1">
              <a:spcBef>
                <a:spcPct val="20000"/>
              </a:spcBef>
              <a:defRPr sz="2000" b="0" smtClean="0">
                <a:solidFill>
                  <a:schemeClr val="bg1"/>
                </a:solidFill>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xmlns="" val="33445178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46126" name="think-cell Slide" r:id="rId4" imgW="360" imgH="360" progId="">
              <p:embed/>
            </p:oleObj>
          </a:graphicData>
        </a:graphic>
      </p:graphicFrame>
      <p:sp>
        <p:nvSpPr>
          <p:cNvPr id="4"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0957062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rame with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0" y="0"/>
          <a:ext cx="158750" cy="158750"/>
        </p:xfrm>
        <a:graphic>
          <a:graphicData uri="http://schemas.openxmlformats.org/presentationml/2006/ole">
            <p:oleObj spid="_x0000_s347150" name="think-cell Slide" r:id="rId4" imgW="360" imgH="360" progId="">
              <p:embed/>
            </p:oleObj>
          </a:graphicData>
        </a:graphic>
      </p:graphicFrame>
      <p:sp>
        <p:nvSpPr>
          <p:cNvPr id="5"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0553733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 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48174" name="think-cell Slide" r:id="rId4" imgW="360" imgH="360" progId="">
              <p:embed/>
            </p:oleObj>
          </a:graphicData>
        </a:graphic>
      </p:graphicFrame>
      <p:sp>
        <p:nvSpPr>
          <p:cNvPr id="4" name="AutoShape 7"/>
          <p:cNvSpPr>
            <a:spLocks noChangeArrowheads="1"/>
          </p:cNvSpPr>
          <p:nvPr userDrawn="1"/>
        </p:nvSpPr>
        <p:spPr bwMode="auto">
          <a:xfrm>
            <a:off x="468313"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4752975"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4700153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 Frame no Header and Messag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49198" name="think-cell Slide" r:id="rId4" imgW="360" imgH="360" progId="">
              <p:embed/>
            </p:oleObj>
          </a:graphicData>
        </a:graphic>
      </p:graphicFrame>
      <p:sp>
        <p:nvSpPr>
          <p:cNvPr id="4" name="AutoShape 7"/>
          <p:cNvSpPr>
            <a:spLocks noChangeArrowheads="1"/>
          </p:cNvSpPr>
          <p:nvPr userDrawn="1"/>
        </p:nvSpPr>
        <p:spPr bwMode="auto">
          <a:xfrm>
            <a:off x="46831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493236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6" name="Isosceles Triangle 5"/>
          <p:cNvSpPr/>
          <p:nvPr userDrawn="1"/>
        </p:nvSpPr>
        <p:spPr>
          <a:xfrm rot="5400000">
            <a:off x="3550443" y="3659982"/>
            <a:ext cx="2303463"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5769591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 Frame with Header">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50222" name="think-cell Slide" r:id="rId4" imgW="360" imgH="360" progId="">
              <p:embed/>
            </p:oleObj>
          </a:graphicData>
        </a:graphic>
      </p:graphicFrame>
      <p:sp>
        <p:nvSpPr>
          <p:cNvPr id="6"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7" name="AutoShape 7"/>
          <p:cNvSpPr>
            <a:spLocks noChangeArrowheads="1"/>
          </p:cNvSpPr>
          <p:nvPr userDrawn="1">
            <p:custDataLst>
              <p:tags r:id="rId2"/>
            </p:custDataLst>
          </p:nvPr>
        </p:nvSpPr>
        <p:spPr bwMode="auto">
          <a:xfrm>
            <a:off x="4752975"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7828404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Frame with Header and Mess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51246" name="think-cell Slide" r:id="rId4" imgW="360" imgH="360" progId="">
              <p:embed/>
            </p:oleObj>
          </a:graphicData>
        </a:graphic>
      </p:graphicFrame>
      <p:sp>
        <p:nvSpPr>
          <p:cNvPr id="6" name="AutoShape 7"/>
          <p:cNvSpPr>
            <a:spLocks noChangeArrowheads="1"/>
          </p:cNvSpPr>
          <p:nvPr userDrawn="1"/>
        </p:nvSpPr>
        <p:spPr bwMode="auto">
          <a:xfrm>
            <a:off x="46831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7" name="AutoShape 7"/>
          <p:cNvSpPr>
            <a:spLocks noChangeArrowheads="1"/>
          </p:cNvSpPr>
          <p:nvPr userDrawn="1">
            <p:custDataLst>
              <p:tags r:id="rId2"/>
            </p:custDataLst>
          </p:nvPr>
        </p:nvSpPr>
        <p:spPr bwMode="auto">
          <a:xfrm>
            <a:off x="493236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9" name="Isosceles Triangle 8"/>
          <p:cNvSpPr/>
          <p:nvPr userDrawn="1"/>
        </p:nvSpPr>
        <p:spPr>
          <a:xfrm rot="5400000">
            <a:off x="3549650" y="3951288"/>
            <a:ext cx="2305050"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1"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932098"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2877040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Frames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52270" name="think-cell Slide" r:id="rId5" imgW="360" imgH="360" progId="">
              <p:embed/>
            </p:oleObj>
          </a:graphicData>
        </a:graphic>
      </p:graphicFrame>
      <p:sp>
        <p:nvSpPr>
          <p:cNvPr id="4" name="AutoShape 7"/>
          <p:cNvSpPr>
            <a:spLocks noChangeArrowheads="1"/>
          </p:cNvSpPr>
          <p:nvPr userDrawn="1"/>
        </p:nvSpPr>
        <p:spPr bwMode="auto">
          <a:xfrm>
            <a:off x="468313"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3305175" y="1449388"/>
            <a:ext cx="2773363"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6" name="AutoShape 7"/>
          <p:cNvSpPr>
            <a:spLocks noChangeArrowheads="1"/>
          </p:cNvSpPr>
          <p:nvPr userDrawn="1">
            <p:custDataLst>
              <p:tags r:id="rId3"/>
            </p:custDataLst>
          </p:nvPr>
        </p:nvSpPr>
        <p:spPr bwMode="auto">
          <a:xfrm>
            <a:off x="6142038"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7576060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Frames with Header">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53294" name="think-cell Slide" r:id="rId5" imgW="360" imgH="360" progId="">
              <p:embed/>
            </p:oleObj>
          </a:graphicData>
        </a:graphic>
      </p:graphicFrame>
      <p:sp>
        <p:nvSpPr>
          <p:cNvPr id="7" name="AutoShape 7"/>
          <p:cNvSpPr>
            <a:spLocks noChangeArrowheads="1"/>
          </p:cNvSpPr>
          <p:nvPr userDrawn="1"/>
        </p:nvSpPr>
        <p:spPr bwMode="auto">
          <a:xfrm>
            <a:off x="468313"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3305175" y="2032000"/>
            <a:ext cx="2773363"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2" name="AutoShape 7"/>
          <p:cNvSpPr>
            <a:spLocks noChangeArrowheads="1"/>
          </p:cNvSpPr>
          <p:nvPr userDrawn="1">
            <p:custDataLst>
              <p:tags r:id="rId3"/>
            </p:custDataLst>
          </p:nvPr>
        </p:nvSpPr>
        <p:spPr bwMode="auto">
          <a:xfrm>
            <a:off x="6142038"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3"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330524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614217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10497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7876431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on 1 with Frame lef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54318" name="think-cell Slide" r:id="rId4" imgW="360" imgH="360" progId="">
              <p:embed/>
            </p:oleObj>
          </a:graphicData>
        </a:graphic>
      </p:graphicFrame>
      <p:sp>
        <p:nvSpPr>
          <p:cNvPr id="7"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4752975" y="2032000"/>
            <a:ext cx="416877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2"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0694446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3 on 1 with Frame righ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55342" name="think-cell Slide" r:id="rId4" imgW="360" imgH="360" progId="">
              <p:embed/>
            </p:oleObj>
          </a:graphicData>
        </a:graphic>
      </p:graphicFrame>
      <p:sp>
        <p:nvSpPr>
          <p:cNvPr id="7"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475932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2" name="AutoShape 7"/>
          <p:cNvSpPr>
            <a:spLocks noChangeArrowheads="1"/>
          </p:cNvSpPr>
          <p:nvPr userDrawn="1"/>
        </p:nvSpPr>
        <p:spPr bwMode="auto">
          <a:xfrm>
            <a:off x="4752975"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9018775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2_4 on 1 Frame">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9"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718E385-1F21-4DDF-879A-F3BC2DEC8C0F}" type="slidenum">
              <a:rPr lang="en-GB" sz="1000" smtClean="0">
                <a:solidFill>
                  <a:srgbClr val="000000"/>
                </a:solidFill>
                <a:ea typeface="ＭＳ Ｐゴシック" pitchFamily="34" charset="-128"/>
              </a:rPr>
              <a:pPr algn="r" eaLnBrk="1" hangingPunct="1"/>
              <a:t>‹#›</a:t>
            </a:fld>
            <a:endParaRPr lang="en-GB" sz="1000" smtClean="0">
              <a:solidFill>
                <a:srgbClr val="000000"/>
              </a:solidFill>
              <a:ea typeface="ＭＳ Ｐゴシック" pitchFamily="34" charset="-128"/>
            </a:endParaRPr>
          </a:p>
        </p:txBody>
      </p:sp>
      <p:graphicFrame>
        <p:nvGraphicFramePr>
          <p:cNvPr id="15" name="Object 7" hidden="1"/>
          <p:cNvGraphicFramePr>
            <a:graphicFrameLocks noChangeAspect="1"/>
          </p:cNvGraphicFramePr>
          <p:nvPr/>
        </p:nvGraphicFramePr>
        <p:xfrm>
          <a:off x="0" y="0"/>
          <a:ext cx="158750" cy="158750"/>
        </p:xfrm>
        <a:graphic>
          <a:graphicData uri="http://schemas.openxmlformats.org/presentationml/2006/ole">
            <p:oleObj spid="_x0000_s356366" name="think-cell Slide" r:id="rId7" imgW="360" imgH="360" progId="">
              <p:embed/>
            </p:oleObj>
          </a:graphicData>
        </a:graphic>
      </p:graphicFrame>
      <p:sp>
        <p:nvSpPr>
          <p:cNvPr id="16"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7" name="AutoShape 7"/>
          <p:cNvSpPr>
            <a:spLocks noChangeArrowheads="1"/>
          </p:cNvSpPr>
          <p:nvPr userDrawn="1">
            <p:custDataLst>
              <p:tags r:id="rId2"/>
            </p:custDataLst>
          </p:nvPr>
        </p:nvSpPr>
        <p:spPr bwMode="auto">
          <a:xfrm>
            <a:off x="475297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8"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9" name="AutoShape 7"/>
          <p:cNvSpPr>
            <a:spLocks noChangeArrowheads="1"/>
          </p:cNvSpPr>
          <p:nvPr userDrawn="1">
            <p:custDataLst>
              <p:tags r:id="rId3"/>
            </p:custDataLst>
          </p:nvPr>
        </p:nvSpPr>
        <p:spPr bwMode="auto">
          <a:xfrm>
            <a:off x="4752975" y="4429125"/>
            <a:ext cx="416877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3" name="Text Placeholder 9"/>
          <p:cNvSpPr>
            <a:spLocks noGrp="1"/>
          </p:cNvSpPr>
          <p:nvPr>
            <p:ph type="body" sz="quarter" idx="13"/>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42652474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4 on 1 Frame">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p:nvGraphicFramePr>
        <p:xfrm>
          <a:off x="0" y="0"/>
          <a:ext cx="158750" cy="158750"/>
        </p:xfrm>
        <a:graphic>
          <a:graphicData uri="http://schemas.openxmlformats.org/presentationml/2006/ole">
            <p:oleObj spid="_x0000_s357390" name="think-cell Slide" r:id="rId3" imgW="360" imgH="360" progId="">
              <p:embed/>
            </p:oleObj>
          </a:graphicData>
        </a:graphic>
      </p:graphicFrame>
    </p:spTree>
    <p:extLst>
      <p:ext uri="{BB962C8B-B14F-4D97-AF65-F5344CB8AC3E}">
        <p14:creationId xmlns:p14="http://schemas.microsoft.com/office/powerpoint/2010/main" xmlns="" val="41940862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6350" y="3670300"/>
            <a:ext cx="5413375"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sp>
        <p:nvSpPr>
          <p:cNvPr id="6" name="Text Placeholder 5"/>
          <p:cNvSpPr>
            <a:spLocks noGrp="1"/>
          </p:cNvSpPr>
          <p:nvPr>
            <p:ph type="body" sz="quarter" idx="10"/>
          </p:nvPr>
        </p:nvSpPr>
        <p:spPr>
          <a:xfrm>
            <a:off x="457200" y="3063557"/>
            <a:ext cx="8229600" cy="492443"/>
          </a:xfrm>
        </p:spPr>
        <p:txBody>
          <a:bodyPr anchor="b"/>
          <a:lstStyle>
            <a:lvl1pPr marL="0" indent="0">
              <a:lnSpc>
                <a:spcPct val="100000"/>
              </a:lnSpc>
              <a:spcBef>
                <a:spcPts val="0"/>
              </a:spcBef>
              <a:defRPr sz="3200"/>
            </a:lvl1pPr>
          </a:lstStyle>
          <a:p>
            <a:pPr lvl="0"/>
            <a:r>
              <a:rPr lang="en-US" dirty="0" smtClean="0"/>
              <a:t>Click to edit Master text styles</a:t>
            </a:r>
          </a:p>
        </p:txBody>
      </p:sp>
    </p:spTree>
    <p:extLst>
      <p:ext uri="{BB962C8B-B14F-4D97-AF65-F5344CB8AC3E}">
        <p14:creationId xmlns:p14="http://schemas.microsoft.com/office/powerpoint/2010/main" xmlns="" val="6776205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no Fram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12974070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endParaRPr lang="it-IT" dirty="0"/>
          </a:p>
        </p:txBody>
      </p:sp>
    </p:spTree>
    <p:extLst>
      <p:ext uri="{BB962C8B-B14F-4D97-AF65-F5344CB8AC3E}">
        <p14:creationId xmlns:p14="http://schemas.microsoft.com/office/powerpoint/2010/main" xmlns="" val="21133237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46813" y="5799138"/>
            <a:ext cx="25019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Rectangle 2"/>
          <p:cNvSpPr>
            <a:spLocks noGrp="1" noChangeArrowheads="1"/>
          </p:cNvSpPr>
          <p:nvPr>
            <p:ph type="ctrTitle"/>
          </p:nvPr>
        </p:nvSpPr>
        <p:spPr>
          <a:xfrm>
            <a:off x="600075" y="912813"/>
            <a:ext cx="4572000" cy="1470025"/>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b"/>
          <a:lstStyle>
            <a:lvl1pPr eaLnBrk="1" hangingPunct="1">
              <a:lnSpc>
                <a:spcPct val="90000"/>
              </a:lnSpc>
              <a:defRPr sz="3200" smtClean="0">
                <a:solidFill>
                  <a:schemeClr val="bg1"/>
                </a:solidFill>
              </a:defRPr>
            </a:lvl1pPr>
          </a:lstStyle>
          <a:p>
            <a:pPr lvl="0"/>
            <a:r>
              <a:rPr lang="it-IT" noProof="0" smtClean="0"/>
              <a:t>Fare clic per modificare lo stile del titolo</a:t>
            </a:r>
          </a:p>
        </p:txBody>
      </p:sp>
      <p:sp>
        <p:nvSpPr>
          <p:cNvPr id="25603" name="Rectangle 3"/>
          <p:cNvSpPr>
            <a:spLocks noGrp="1" noChangeArrowheads="1"/>
          </p:cNvSpPr>
          <p:nvPr>
            <p:ph type="subTitle" idx="1"/>
          </p:nvPr>
        </p:nvSpPr>
        <p:spPr>
          <a:xfrm>
            <a:off x="600075" y="3584575"/>
            <a:ext cx="3657600" cy="1752600"/>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0" indent="0" eaLnBrk="1" hangingPunct="1">
              <a:spcBef>
                <a:spcPct val="20000"/>
              </a:spcBef>
              <a:defRPr sz="2000" b="0" smtClean="0">
                <a:solidFill>
                  <a:schemeClr val="bg1"/>
                </a:solidFill>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xmlns="" val="28803407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59438" name="think-cell Slide" r:id="rId4" imgW="360" imgH="360" progId="">
              <p:embed/>
            </p:oleObj>
          </a:graphicData>
        </a:graphic>
      </p:graphicFrame>
      <p:sp>
        <p:nvSpPr>
          <p:cNvPr id="4"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6149520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Frame with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0" y="0"/>
          <a:ext cx="158750" cy="158750"/>
        </p:xfrm>
        <a:graphic>
          <a:graphicData uri="http://schemas.openxmlformats.org/presentationml/2006/ole">
            <p:oleObj spid="_x0000_s360462" name="think-cell Slide" r:id="rId4" imgW="360" imgH="360" progId="">
              <p:embed/>
            </p:oleObj>
          </a:graphicData>
        </a:graphic>
      </p:graphicFrame>
      <p:sp>
        <p:nvSpPr>
          <p:cNvPr id="5"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21949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27163"/>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27163"/>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5754106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 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61486" name="think-cell Slide" r:id="rId4" imgW="360" imgH="360" progId="">
              <p:embed/>
            </p:oleObj>
          </a:graphicData>
        </a:graphic>
      </p:graphicFrame>
      <p:sp>
        <p:nvSpPr>
          <p:cNvPr id="4" name="AutoShape 7"/>
          <p:cNvSpPr>
            <a:spLocks noChangeArrowheads="1"/>
          </p:cNvSpPr>
          <p:nvPr userDrawn="1"/>
        </p:nvSpPr>
        <p:spPr bwMode="auto">
          <a:xfrm>
            <a:off x="468313"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5" name="AutoShape 7"/>
          <p:cNvSpPr>
            <a:spLocks noChangeArrowheads="1"/>
          </p:cNvSpPr>
          <p:nvPr userDrawn="1">
            <p:custDataLst>
              <p:tags r:id="rId2"/>
            </p:custDataLst>
          </p:nvPr>
        </p:nvSpPr>
        <p:spPr bwMode="auto">
          <a:xfrm>
            <a:off x="4752975"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238174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 Frame no Header and Messag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62510" name="think-cell Slide" r:id="rId4" imgW="360" imgH="360" progId="">
              <p:embed/>
            </p:oleObj>
          </a:graphicData>
        </a:graphic>
      </p:graphicFrame>
      <p:sp>
        <p:nvSpPr>
          <p:cNvPr id="4" name="AutoShape 7"/>
          <p:cNvSpPr>
            <a:spLocks noChangeArrowheads="1"/>
          </p:cNvSpPr>
          <p:nvPr userDrawn="1"/>
        </p:nvSpPr>
        <p:spPr bwMode="auto">
          <a:xfrm>
            <a:off x="46831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5" name="AutoShape 7"/>
          <p:cNvSpPr>
            <a:spLocks noChangeArrowheads="1"/>
          </p:cNvSpPr>
          <p:nvPr userDrawn="1">
            <p:custDataLst>
              <p:tags r:id="rId2"/>
            </p:custDataLst>
          </p:nvPr>
        </p:nvSpPr>
        <p:spPr bwMode="auto">
          <a:xfrm>
            <a:off x="493236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6" name="Isosceles Triangle 5"/>
          <p:cNvSpPr/>
          <p:nvPr userDrawn="1"/>
        </p:nvSpPr>
        <p:spPr>
          <a:xfrm rot="5400000">
            <a:off x="3550443" y="3659982"/>
            <a:ext cx="2303463"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6051786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 Frame with Header">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63534" name="think-cell Slide" r:id="rId4" imgW="360" imgH="360" progId="">
              <p:embed/>
            </p:oleObj>
          </a:graphicData>
        </a:graphic>
      </p:graphicFrame>
      <p:sp>
        <p:nvSpPr>
          <p:cNvPr id="6"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7" name="AutoShape 7"/>
          <p:cNvSpPr>
            <a:spLocks noChangeArrowheads="1"/>
          </p:cNvSpPr>
          <p:nvPr userDrawn="1">
            <p:custDataLst>
              <p:tags r:id="rId2"/>
            </p:custDataLst>
          </p:nvPr>
        </p:nvSpPr>
        <p:spPr bwMode="auto">
          <a:xfrm>
            <a:off x="4752975"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0172718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 Frame with Header and Mess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64558" name="think-cell Slide" r:id="rId4" imgW="360" imgH="360" progId="">
              <p:embed/>
            </p:oleObj>
          </a:graphicData>
        </a:graphic>
      </p:graphicFrame>
      <p:sp>
        <p:nvSpPr>
          <p:cNvPr id="6" name="AutoShape 7"/>
          <p:cNvSpPr>
            <a:spLocks noChangeArrowheads="1"/>
          </p:cNvSpPr>
          <p:nvPr userDrawn="1"/>
        </p:nvSpPr>
        <p:spPr bwMode="auto">
          <a:xfrm>
            <a:off x="46831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7" name="AutoShape 7"/>
          <p:cNvSpPr>
            <a:spLocks noChangeArrowheads="1"/>
          </p:cNvSpPr>
          <p:nvPr userDrawn="1">
            <p:custDataLst>
              <p:tags r:id="rId2"/>
            </p:custDataLst>
          </p:nvPr>
        </p:nvSpPr>
        <p:spPr bwMode="auto">
          <a:xfrm>
            <a:off x="493236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9" name="Isosceles Triangle 8"/>
          <p:cNvSpPr/>
          <p:nvPr userDrawn="1"/>
        </p:nvSpPr>
        <p:spPr>
          <a:xfrm rot="5400000">
            <a:off x="3549650" y="3951288"/>
            <a:ext cx="2305050"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1"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932098"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9296015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 Frames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65582" name="think-cell Slide" r:id="rId5" imgW="360" imgH="360" progId="">
              <p:embed/>
            </p:oleObj>
          </a:graphicData>
        </a:graphic>
      </p:graphicFrame>
      <p:sp>
        <p:nvSpPr>
          <p:cNvPr id="4" name="AutoShape 7"/>
          <p:cNvSpPr>
            <a:spLocks noChangeArrowheads="1"/>
          </p:cNvSpPr>
          <p:nvPr userDrawn="1"/>
        </p:nvSpPr>
        <p:spPr bwMode="auto">
          <a:xfrm>
            <a:off x="468313"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5" name="AutoShape 7"/>
          <p:cNvSpPr>
            <a:spLocks noChangeArrowheads="1"/>
          </p:cNvSpPr>
          <p:nvPr userDrawn="1">
            <p:custDataLst>
              <p:tags r:id="rId2"/>
            </p:custDataLst>
          </p:nvPr>
        </p:nvSpPr>
        <p:spPr bwMode="auto">
          <a:xfrm>
            <a:off x="3305175" y="1449388"/>
            <a:ext cx="2773363"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6" name="AutoShape 7"/>
          <p:cNvSpPr>
            <a:spLocks noChangeArrowheads="1"/>
          </p:cNvSpPr>
          <p:nvPr userDrawn="1">
            <p:custDataLst>
              <p:tags r:id="rId3"/>
            </p:custDataLst>
          </p:nvPr>
        </p:nvSpPr>
        <p:spPr bwMode="auto">
          <a:xfrm>
            <a:off x="6142038"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303508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Frames with Header">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66606" name="think-cell Slide" r:id="rId5" imgW="360" imgH="360" progId="">
              <p:embed/>
            </p:oleObj>
          </a:graphicData>
        </a:graphic>
      </p:graphicFrame>
      <p:sp>
        <p:nvSpPr>
          <p:cNvPr id="7" name="AutoShape 7"/>
          <p:cNvSpPr>
            <a:spLocks noChangeArrowheads="1"/>
          </p:cNvSpPr>
          <p:nvPr userDrawn="1"/>
        </p:nvSpPr>
        <p:spPr bwMode="auto">
          <a:xfrm>
            <a:off x="468313"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3305175" y="2032000"/>
            <a:ext cx="2773363"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2" name="AutoShape 7"/>
          <p:cNvSpPr>
            <a:spLocks noChangeArrowheads="1"/>
          </p:cNvSpPr>
          <p:nvPr userDrawn="1">
            <p:custDataLst>
              <p:tags r:id="rId3"/>
            </p:custDataLst>
          </p:nvPr>
        </p:nvSpPr>
        <p:spPr bwMode="auto">
          <a:xfrm>
            <a:off x="6142038"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3"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330524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614217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1906584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on 1 with Frame lef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67630" name="think-cell Slide" r:id="rId4" imgW="360" imgH="360" progId="">
              <p:embed/>
            </p:oleObj>
          </a:graphicData>
        </a:graphic>
      </p:graphicFrame>
      <p:sp>
        <p:nvSpPr>
          <p:cNvPr id="7"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4752975" y="2032000"/>
            <a:ext cx="416877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2"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640117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3 on 1 with Frame righ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68654" name="think-cell Slide" r:id="rId4" imgW="360" imgH="360" progId="">
              <p:embed/>
            </p:oleObj>
          </a:graphicData>
        </a:graphic>
      </p:graphicFrame>
      <p:sp>
        <p:nvSpPr>
          <p:cNvPr id="7"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475932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2" name="AutoShape 7"/>
          <p:cNvSpPr>
            <a:spLocks noChangeArrowheads="1"/>
          </p:cNvSpPr>
          <p:nvPr userDrawn="1"/>
        </p:nvSpPr>
        <p:spPr bwMode="auto">
          <a:xfrm>
            <a:off x="4752975"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4511724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_4 on 1 Frame">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9"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35F31CA-3FCB-424F-A89F-6E55753C8C5D}" type="slidenum">
              <a:rPr lang="en-GB" sz="1000" smtClean="0">
                <a:solidFill>
                  <a:srgbClr val="000000"/>
                </a:solidFill>
              </a:rPr>
              <a:pPr algn="r" eaLnBrk="1" hangingPunct="1"/>
              <a:t>‹#›</a:t>
            </a:fld>
            <a:endParaRPr lang="en-GB" sz="1000" smtClean="0">
              <a:solidFill>
                <a:srgbClr val="000000"/>
              </a:solidFill>
            </a:endParaRPr>
          </a:p>
        </p:txBody>
      </p:sp>
      <p:graphicFrame>
        <p:nvGraphicFramePr>
          <p:cNvPr id="15" name="Object 7" hidden="1"/>
          <p:cNvGraphicFramePr>
            <a:graphicFrameLocks noChangeAspect="1"/>
          </p:cNvGraphicFramePr>
          <p:nvPr/>
        </p:nvGraphicFramePr>
        <p:xfrm>
          <a:off x="0" y="0"/>
          <a:ext cx="158750" cy="158750"/>
        </p:xfrm>
        <a:graphic>
          <a:graphicData uri="http://schemas.openxmlformats.org/presentationml/2006/ole">
            <p:oleObj spid="_x0000_s369678" name="think-cell Slide" r:id="rId7" imgW="360" imgH="360" progId="">
              <p:embed/>
            </p:oleObj>
          </a:graphicData>
        </a:graphic>
      </p:graphicFrame>
      <p:sp>
        <p:nvSpPr>
          <p:cNvPr id="16"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7" name="AutoShape 7"/>
          <p:cNvSpPr>
            <a:spLocks noChangeArrowheads="1"/>
          </p:cNvSpPr>
          <p:nvPr userDrawn="1">
            <p:custDataLst>
              <p:tags r:id="rId2"/>
            </p:custDataLst>
          </p:nvPr>
        </p:nvSpPr>
        <p:spPr bwMode="auto">
          <a:xfrm>
            <a:off x="475297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8"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9" name="AutoShape 7"/>
          <p:cNvSpPr>
            <a:spLocks noChangeArrowheads="1"/>
          </p:cNvSpPr>
          <p:nvPr userDrawn="1">
            <p:custDataLst>
              <p:tags r:id="rId3"/>
            </p:custDataLst>
          </p:nvPr>
        </p:nvSpPr>
        <p:spPr bwMode="auto">
          <a:xfrm>
            <a:off x="4752975" y="4429125"/>
            <a:ext cx="416877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3" name="Text Placeholder 9"/>
          <p:cNvSpPr>
            <a:spLocks noGrp="1"/>
          </p:cNvSpPr>
          <p:nvPr>
            <p:ph type="body" sz="quarter" idx="13"/>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5212198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4 on 1 Frame">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p:nvGraphicFramePr>
        <p:xfrm>
          <a:off x="0" y="0"/>
          <a:ext cx="158750" cy="158750"/>
        </p:xfrm>
        <a:graphic>
          <a:graphicData uri="http://schemas.openxmlformats.org/presentationml/2006/ole">
            <p:oleObj spid="_x0000_s370702" name="think-cell Slide" r:id="rId3" imgW="360" imgH="360" progId="">
              <p:embed/>
            </p:oleObj>
          </a:graphicData>
        </a:graphic>
      </p:graphicFrame>
    </p:spTree>
    <p:extLst>
      <p:ext uri="{BB962C8B-B14F-4D97-AF65-F5344CB8AC3E}">
        <p14:creationId xmlns:p14="http://schemas.microsoft.com/office/powerpoint/2010/main" xmlns="" val="78339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8856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0924935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6350" y="3670300"/>
            <a:ext cx="5413375"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sp>
        <p:nvSpPr>
          <p:cNvPr id="6" name="Text Placeholder 5"/>
          <p:cNvSpPr>
            <a:spLocks noGrp="1"/>
          </p:cNvSpPr>
          <p:nvPr>
            <p:ph type="body" sz="quarter" idx="10"/>
          </p:nvPr>
        </p:nvSpPr>
        <p:spPr>
          <a:xfrm>
            <a:off x="457200" y="3063557"/>
            <a:ext cx="8229600" cy="492443"/>
          </a:xfrm>
        </p:spPr>
        <p:txBody>
          <a:bodyPr anchor="b"/>
          <a:lstStyle>
            <a:lvl1pPr marL="0" indent="0">
              <a:lnSpc>
                <a:spcPct val="100000"/>
              </a:lnSpc>
              <a:spcBef>
                <a:spcPts val="0"/>
              </a:spcBef>
              <a:defRPr sz="3200"/>
            </a:lvl1pPr>
          </a:lstStyle>
          <a:p>
            <a:pPr lvl="0"/>
            <a:r>
              <a:rPr lang="en-US" dirty="0" smtClean="0"/>
              <a:t>Click to edit Master text styles</a:t>
            </a:r>
          </a:p>
        </p:txBody>
      </p:sp>
    </p:spTree>
    <p:extLst>
      <p:ext uri="{BB962C8B-B14F-4D97-AF65-F5344CB8AC3E}">
        <p14:creationId xmlns:p14="http://schemas.microsoft.com/office/powerpoint/2010/main" xmlns="" val="10023098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no Fram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20201402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endParaRPr lang="it-IT" dirty="0"/>
          </a:p>
        </p:txBody>
      </p:sp>
    </p:spTree>
    <p:extLst>
      <p:ext uri="{BB962C8B-B14F-4D97-AF65-F5344CB8AC3E}">
        <p14:creationId xmlns:p14="http://schemas.microsoft.com/office/powerpoint/2010/main" xmlns="" val="35846531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xfrm>
            <a:off x="4330700" y="6273800"/>
            <a:ext cx="4953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3366"/>
                </a:solidFill>
              </a:defRPr>
            </a:lvl1pPr>
          </a:lstStyle>
          <a:p>
            <a:endParaRPr lang="en-US" smtClean="0">
              <a:latin typeface="Arial" pitchFamily="34" charset="0"/>
              <a:cs typeface="Arial" pitchFamily="34" charset="0"/>
            </a:endParaRPr>
          </a:p>
          <a:p>
            <a:fld id="{F89F5624-E888-4BAE-9EAD-2625432B6EF8}" type="slidenum">
              <a:rPr lang="en-US" smtClean="0">
                <a:latin typeface="Arial" pitchFamily="34" charset="0"/>
                <a:cs typeface="Arial" pitchFamily="34" charset="0"/>
              </a:rPr>
              <a:pPr/>
              <a:t>‹#›</a:t>
            </a:fld>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37539331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1963"/>
            <a:ext cx="4038600"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1963"/>
            <a:ext cx="4038600"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80425" y="6629400"/>
            <a:ext cx="396875" cy="1524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962ED0B-3CB9-41AF-B5BD-2959F74122E0}" type="slidenum">
              <a:rPr lang="it-IT" smtClean="0">
                <a:latin typeface="Arial" pitchFamily="34" charset="0"/>
                <a:cs typeface="Arial" pitchFamily="34" charset="0"/>
              </a:rPr>
              <a:pPr/>
              <a:t>‹#›</a:t>
            </a:fld>
            <a:endParaRPr lang="it-IT" smtClean="0">
              <a:latin typeface="Arial" pitchFamily="34" charset="0"/>
              <a:cs typeface="Arial" pitchFamily="34" charset="0"/>
            </a:endParaRPr>
          </a:p>
        </p:txBody>
      </p:sp>
    </p:spTree>
    <p:extLst>
      <p:ext uri="{BB962C8B-B14F-4D97-AF65-F5344CB8AC3E}">
        <p14:creationId xmlns:p14="http://schemas.microsoft.com/office/powerpoint/2010/main" xmlns="" val="26730651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46813" y="5799138"/>
            <a:ext cx="25019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Rectangle 2"/>
          <p:cNvSpPr>
            <a:spLocks noGrp="1" noChangeArrowheads="1"/>
          </p:cNvSpPr>
          <p:nvPr>
            <p:ph type="ctrTitle"/>
          </p:nvPr>
        </p:nvSpPr>
        <p:spPr>
          <a:xfrm>
            <a:off x="600075" y="912813"/>
            <a:ext cx="4572000" cy="1470025"/>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b"/>
          <a:lstStyle>
            <a:lvl1pPr eaLnBrk="1" hangingPunct="1">
              <a:lnSpc>
                <a:spcPct val="90000"/>
              </a:lnSpc>
              <a:defRPr sz="3200" smtClean="0">
                <a:solidFill>
                  <a:schemeClr val="bg1"/>
                </a:solidFill>
              </a:defRPr>
            </a:lvl1pPr>
          </a:lstStyle>
          <a:p>
            <a:pPr lvl="0"/>
            <a:r>
              <a:rPr lang="it-IT" noProof="0" smtClean="0"/>
              <a:t>Fare clic per modificare lo stile del titolo</a:t>
            </a:r>
          </a:p>
        </p:txBody>
      </p:sp>
      <p:sp>
        <p:nvSpPr>
          <p:cNvPr id="25603" name="Rectangle 3"/>
          <p:cNvSpPr>
            <a:spLocks noGrp="1" noChangeArrowheads="1"/>
          </p:cNvSpPr>
          <p:nvPr>
            <p:ph type="subTitle" idx="1"/>
          </p:nvPr>
        </p:nvSpPr>
        <p:spPr>
          <a:xfrm>
            <a:off x="600075" y="3584575"/>
            <a:ext cx="3657600" cy="1752600"/>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0" indent="0" eaLnBrk="1" hangingPunct="1">
              <a:spcBef>
                <a:spcPct val="20000"/>
              </a:spcBef>
              <a:defRPr sz="2000" b="0" smtClean="0">
                <a:solidFill>
                  <a:schemeClr val="bg1"/>
                </a:solidFill>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xmlns="" val="25286696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71726" name="think-cell Slide" r:id="rId4" imgW="360" imgH="360" progId="">
              <p:embed/>
            </p:oleObj>
          </a:graphicData>
        </a:graphic>
      </p:graphicFrame>
      <p:sp>
        <p:nvSpPr>
          <p:cNvPr id="4"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330257551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Frame with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0" y="0"/>
          <a:ext cx="158750" cy="158750"/>
        </p:xfrm>
        <a:graphic>
          <a:graphicData uri="http://schemas.openxmlformats.org/presentationml/2006/ole">
            <p:oleObj spid="_x0000_s372750" name="think-cell Slide" r:id="rId4" imgW="360" imgH="360" progId="">
              <p:embed/>
            </p:oleObj>
          </a:graphicData>
        </a:graphic>
      </p:graphicFrame>
      <p:sp>
        <p:nvSpPr>
          <p:cNvPr id="5"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1333482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 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73774" name="think-cell Slide" r:id="rId4" imgW="360" imgH="360" progId="">
              <p:embed/>
            </p:oleObj>
          </a:graphicData>
        </a:graphic>
      </p:graphicFrame>
      <p:sp>
        <p:nvSpPr>
          <p:cNvPr id="4" name="AutoShape 7"/>
          <p:cNvSpPr>
            <a:spLocks noChangeArrowheads="1"/>
          </p:cNvSpPr>
          <p:nvPr userDrawn="1"/>
        </p:nvSpPr>
        <p:spPr bwMode="auto">
          <a:xfrm>
            <a:off x="468313"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4752975"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6746275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 Frame no Header and Messag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74798" name="think-cell Slide" r:id="rId4" imgW="360" imgH="360" progId="">
              <p:embed/>
            </p:oleObj>
          </a:graphicData>
        </a:graphic>
      </p:graphicFrame>
      <p:sp>
        <p:nvSpPr>
          <p:cNvPr id="4" name="AutoShape 7"/>
          <p:cNvSpPr>
            <a:spLocks noChangeArrowheads="1"/>
          </p:cNvSpPr>
          <p:nvPr userDrawn="1"/>
        </p:nvSpPr>
        <p:spPr bwMode="auto">
          <a:xfrm>
            <a:off x="46831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493236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6" name="Isosceles Triangle 5"/>
          <p:cNvSpPr/>
          <p:nvPr userDrawn="1"/>
        </p:nvSpPr>
        <p:spPr>
          <a:xfrm rot="5400000">
            <a:off x="3550443" y="3659982"/>
            <a:ext cx="2303463"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3761311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4922992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 Frame with Header">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75822" name="think-cell Slide" r:id="rId4" imgW="360" imgH="360" progId="">
              <p:embed/>
            </p:oleObj>
          </a:graphicData>
        </a:graphic>
      </p:graphicFrame>
      <p:sp>
        <p:nvSpPr>
          <p:cNvPr id="6"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7" name="AutoShape 7"/>
          <p:cNvSpPr>
            <a:spLocks noChangeArrowheads="1"/>
          </p:cNvSpPr>
          <p:nvPr userDrawn="1">
            <p:custDataLst>
              <p:tags r:id="rId2"/>
            </p:custDataLst>
          </p:nvPr>
        </p:nvSpPr>
        <p:spPr bwMode="auto">
          <a:xfrm>
            <a:off x="4752975"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42970723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 Frame with Header and Mess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76846" name="think-cell Slide" r:id="rId4" imgW="360" imgH="360" progId="">
              <p:embed/>
            </p:oleObj>
          </a:graphicData>
        </a:graphic>
      </p:graphicFrame>
      <p:sp>
        <p:nvSpPr>
          <p:cNvPr id="6" name="AutoShape 7"/>
          <p:cNvSpPr>
            <a:spLocks noChangeArrowheads="1"/>
          </p:cNvSpPr>
          <p:nvPr userDrawn="1"/>
        </p:nvSpPr>
        <p:spPr bwMode="auto">
          <a:xfrm>
            <a:off x="46831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7" name="AutoShape 7"/>
          <p:cNvSpPr>
            <a:spLocks noChangeArrowheads="1"/>
          </p:cNvSpPr>
          <p:nvPr userDrawn="1">
            <p:custDataLst>
              <p:tags r:id="rId2"/>
            </p:custDataLst>
          </p:nvPr>
        </p:nvSpPr>
        <p:spPr bwMode="auto">
          <a:xfrm>
            <a:off x="493236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9" name="Isosceles Triangle 8"/>
          <p:cNvSpPr/>
          <p:nvPr userDrawn="1"/>
        </p:nvSpPr>
        <p:spPr>
          <a:xfrm rot="5400000">
            <a:off x="3549650" y="3951288"/>
            <a:ext cx="2305050"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1"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932098"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4023464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 Frames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77870" name="think-cell Slide" r:id="rId5" imgW="360" imgH="360" progId="">
              <p:embed/>
            </p:oleObj>
          </a:graphicData>
        </a:graphic>
      </p:graphicFrame>
      <p:sp>
        <p:nvSpPr>
          <p:cNvPr id="4" name="AutoShape 7"/>
          <p:cNvSpPr>
            <a:spLocks noChangeArrowheads="1"/>
          </p:cNvSpPr>
          <p:nvPr userDrawn="1"/>
        </p:nvSpPr>
        <p:spPr bwMode="auto">
          <a:xfrm>
            <a:off x="468313"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3305175" y="1449388"/>
            <a:ext cx="2773363"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6" name="AutoShape 7"/>
          <p:cNvSpPr>
            <a:spLocks noChangeArrowheads="1"/>
          </p:cNvSpPr>
          <p:nvPr userDrawn="1">
            <p:custDataLst>
              <p:tags r:id="rId3"/>
            </p:custDataLst>
          </p:nvPr>
        </p:nvSpPr>
        <p:spPr bwMode="auto">
          <a:xfrm>
            <a:off x="6142038"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9409581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 Frames with Header">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78894" name="think-cell Slide" r:id="rId5" imgW="360" imgH="360" progId="">
              <p:embed/>
            </p:oleObj>
          </a:graphicData>
        </a:graphic>
      </p:graphicFrame>
      <p:sp>
        <p:nvSpPr>
          <p:cNvPr id="7" name="AutoShape 7"/>
          <p:cNvSpPr>
            <a:spLocks noChangeArrowheads="1"/>
          </p:cNvSpPr>
          <p:nvPr userDrawn="1"/>
        </p:nvSpPr>
        <p:spPr bwMode="auto">
          <a:xfrm>
            <a:off x="468313"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3305175" y="2032000"/>
            <a:ext cx="2773363"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12" name="AutoShape 7"/>
          <p:cNvSpPr>
            <a:spLocks noChangeArrowheads="1"/>
          </p:cNvSpPr>
          <p:nvPr userDrawn="1">
            <p:custDataLst>
              <p:tags r:id="rId3"/>
            </p:custDataLst>
          </p:nvPr>
        </p:nvSpPr>
        <p:spPr bwMode="auto">
          <a:xfrm>
            <a:off x="6142038"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3"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330524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614217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0197537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 on 1 with Frame lef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79918" name="think-cell Slide" r:id="rId4" imgW="360" imgH="360" progId="">
              <p:embed/>
            </p:oleObj>
          </a:graphicData>
        </a:graphic>
      </p:graphicFrame>
      <p:sp>
        <p:nvSpPr>
          <p:cNvPr id="7"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4752975" y="2032000"/>
            <a:ext cx="416877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12"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2547876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3 on 1 with Frame righ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80942" name="think-cell Slide" r:id="rId4" imgW="360" imgH="360" progId="">
              <p:embed/>
            </p:oleObj>
          </a:graphicData>
        </a:graphic>
      </p:graphicFrame>
      <p:sp>
        <p:nvSpPr>
          <p:cNvPr id="7"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475932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12" name="AutoShape 7"/>
          <p:cNvSpPr>
            <a:spLocks noChangeArrowheads="1"/>
          </p:cNvSpPr>
          <p:nvPr userDrawn="1"/>
        </p:nvSpPr>
        <p:spPr bwMode="auto">
          <a:xfrm>
            <a:off x="4752975"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5425430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2_4 on 1 Frame">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9"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C7F5D32-5459-4DD0-9E60-75FFD48DB194}" type="slidenum">
              <a:rPr lang="en-GB" sz="1000" smtClean="0">
                <a:solidFill>
                  <a:srgbClr val="000000"/>
                </a:solidFill>
                <a:ea typeface="MS PGothic" pitchFamily="34" charset="-128"/>
              </a:rPr>
              <a:pPr algn="r" eaLnBrk="1" hangingPunct="1"/>
              <a:t>‹#›</a:t>
            </a:fld>
            <a:endParaRPr lang="en-GB" sz="1000" smtClean="0">
              <a:solidFill>
                <a:srgbClr val="000000"/>
              </a:solidFill>
              <a:ea typeface="MS PGothic" pitchFamily="34" charset="-128"/>
            </a:endParaRPr>
          </a:p>
        </p:txBody>
      </p:sp>
      <p:graphicFrame>
        <p:nvGraphicFramePr>
          <p:cNvPr id="15" name="Object 7" hidden="1"/>
          <p:cNvGraphicFramePr>
            <a:graphicFrameLocks noChangeAspect="1"/>
          </p:cNvGraphicFramePr>
          <p:nvPr/>
        </p:nvGraphicFramePr>
        <p:xfrm>
          <a:off x="0" y="0"/>
          <a:ext cx="158750" cy="158750"/>
        </p:xfrm>
        <a:graphic>
          <a:graphicData uri="http://schemas.openxmlformats.org/presentationml/2006/ole">
            <p:oleObj spid="_x0000_s381966" name="think-cell Slide" r:id="rId7" imgW="360" imgH="360" progId="">
              <p:embed/>
            </p:oleObj>
          </a:graphicData>
        </a:graphic>
      </p:graphicFrame>
      <p:sp>
        <p:nvSpPr>
          <p:cNvPr id="16"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17" name="AutoShape 7"/>
          <p:cNvSpPr>
            <a:spLocks noChangeArrowheads="1"/>
          </p:cNvSpPr>
          <p:nvPr userDrawn="1">
            <p:custDataLst>
              <p:tags r:id="rId2"/>
            </p:custDataLst>
          </p:nvPr>
        </p:nvSpPr>
        <p:spPr bwMode="auto">
          <a:xfrm>
            <a:off x="475297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18"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19" name="AutoShape 7"/>
          <p:cNvSpPr>
            <a:spLocks noChangeArrowheads="1"/>
          </p:cNvSpPr>
          <p:nvPr userDrawn="1">
            <p:custDataLst>
              <p:tags r:id="rId3"/>
            </p:custDataLst>
          </p:nvPr>
        </p:nvSpPr>
        <p:spPr bwMode="auto">
          <a:xfrm>
            <a:off x="4752975" y="4429125"/>
            <a:ext cx="416877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3" name="Text Placeholder 9"/>
          <p:cNvSpPr>
            <a:spLocks noGrp="1"/>
          </p:cNvSpPr>
          <p:nvPr>
            <p:ph type="body" sz="quarter" idx="13"/>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4806092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4 on 1 Frame">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p:nvGraphicFramePr>
        <p:xfrm>
          <a:off x="0" y="0"/>
          <a:ext cx="158750" cy="158750"/>
        </p:xfrm>
        <a:graphic>
          <a:graphicData uri="http://schemas.openxmlformats.org/presentationml/2006/ole">
            <p:oleObj spid="_x0000_s382990" name="think-cell Slide" r:id="rId3" imgW="360" imgH="360" progId="">
              <p:embed/>
            </p:oleObj>
          </a:graphicData>
        </a:graphic>
      </p:graphicFrame>
    </p:spTree>
    <p:extLst>
      <p:ext uri="{BB962C8B-B14F-4D97-AF65-F5344CB8AC3E}">
        <p14:creationId xmlns:p14="http://schemas.microsoft.com/office/powerpoint/2010/main" xmlns="" val="362939464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6350" y="3670300"/>
            <a:ext cx="5413375"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sp>
        <p:nvSpPr>
          <p:cNvPr id="6" name="Text Placeholder 5"/>
          <p:cNvSpPr>
            <a:spLocks noGrp="1"/>
          </p:cNvSpPr>
          <p:nvPr>
            <p:ph type="body" sz="quarter" idx="10"/>
          </p:nvPr>
        </p:nvSpPr>
        <p:spPr>
          <a:xfrm>
            <a:off x="457200" y="3063557"/>
            <a:ext cx="8229600" cy="492443"/>
          </a:xfrm>
        </p:spPr>
        <p:txBody>
          <a:bodyPr anchor="b"/>
          <a:lstStyle>
            <a:lvl1pPr marL="0" indent="0">
              <a:lnSpc>
                <a:spcPct val="100000"/>
              </a:lnSpc>
              <a:spcBef>
                <a:spcPts val="0"/>
              </a:spcBef>
              <a:defRPr sz="3200"/>
            </a:lvl1pPr>
          </a:lstStyle>
          <a:p>
            <a:pPr lvl="0"/>
            <a:r>
              <a:rPr lang="en-US" dirty="0" smtClean="0"/>
              <a:t>Click to edit Master text styles</a:t>
            </a:r>
          </a:p>
        </p:txBody>
      </p:sp>
    </p:spTree>
    <p:extLst>
      <p:ext uri="{BB962C8B-B14F-4D97-AF65-F5344CB8AC3E}">
        <p14:creationId xmlns:p14="http://schemas.microsoft.com/office/powerpoint/2010/main" xmlns="" val="27899333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no Fram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4203744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587616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endParaRPr lang="it-IT" dirty="0"/>
          </a:p>
        </p:txBody>
      </p:sp>
    </p:spTree>
    <p:extLst>
      <p:ext uri="{BB962C8B-B14F-4D97-AF65-F5344CB8AC3E}">
        <p14:creationId xmlns:p14="http://schemas.microsoft.com/office/powerpoint/2010/main" xmlns="" val="28222939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880630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46813" y="5799138"/>
            <a:ext cx="25019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Rectangle 2"/>
          <p:cNvSpPr>
            <a:spLocks noGrp="1" noChangeArrowheads="1"/>
          </p:cNvSpPr>
          <p:nvPr>
            <p:ph type="ctrTitle"/>
          </p:nvPr>
        </p:nvSpPr>
        <p:spPr>
          <a:xfrm>
            <a:off x="600075" y="912813"/>
            <a:ext cx="4572000" cy="1470025"/>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b"/>
          <a:lstStyle>
            <a:lvl1pPr eaLnBrk="1" hangingPunct="1">
              <a:lnSpc>
                <a:spcPct val="90000"/>
              </a:lnSpc>
              <a:defRPr sz="3200" smtClean="0">
                <a:solidFill>
                  <a:schemeClr val="bg1"/>
                </a:solidFill>
              </a:defRPr>
            </a:lvl1pPr>
          </a:lstStyle>
          <a:p>
            <a:pPr lvl="0"/>
            <a:r>
              <a:rPr lang="it-IT" noProof="0" smtClean="0"/>
              <a:t>Fare clic per modificare lo stile del titolo</a:t>
            </a:r>
          </a:p>
        </p:txBody>
      </p:sp>
      <p:sp>
        <p:nvSpPr>
          <p:cNvPr id="25603" name="Rectangle 3"/>
          <p:cNvSpPr>
            <a:spLocks noGrp="1" noChangeArrowheads="1"/>
          </p:cNvSpPr>
          <p:nvPr>
            <p:ph type="subTitle" idx="1"/>
          </p:nvPr>
        </p:nvSpPr>
        <p:spPr>
          <a:xfrm>
            <a:off x="600075" y="3584575"/>
            <a:ext cx="3657600" cy="1752600"/>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0" indent="0" eaLnBrk="1" hangingPunct="1">
              <a:spcBef>
                <a:spcPct val="20000"/>
              </a:spcBef>
              <a:defRPr sz="2000" b="0" smtClean="0">
                <a:solidFill>
                  <a:schemeClr val="bg1"/>
                </a:solidFill>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xmlns="" val="12783988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84014" name="think-cell Slide" r:id="rId4" imgW="360" imgH="360" progId="">
              <p:embed/>
            </p:oleObj>
          </a:graphicData>
        </a:graphic>
      </p:graphicFrame>
      <p:sp>
        <p:nvSpPr>
          <p:cNvPr id="4"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37049462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Frame with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0" y="0"/>
          <a:ext cx="158750" cy="158750"/>
        </p:xfrm>
        <a:graphic>
          <a:graphicData uri="http://schemas.openxmlformats.org/presentationml/2006/ole">
            <p:oleObj spid="_x0000_s385038" name="think-cell Slide" r:id="rId4" imgW="360" imgH="360" progId="">
              <p:embed/>
            </p:oleObj>
          </a:graphicData>
        </a:graphic>
      </p:graphicFrame>
      <p:sp>
        <p:nvSpPr>
          <p:cNvPr id="5"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4734144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 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86062" name="think-cell Slide" r:id="rId4" imgW="360" imgH="360" progId="">
              <p:embed/>
            </p:oleObj>
          </a:graphicData>
        </a:graphic>
      </p:graphicFrame>
      <p:sp>
        <p:nvSpPr>
          <p:cNvPr id="4" name="AutoShape 7"/>
          <p:cNvSpPr>
            <a:spLocks noChangeArrowheads="1"/>
          </p:cNvSpPr>
          <p:nvPr userDrawn="1"/>
        </p:nvSpPr>
        <p:spPr bwMode="auto">
          <a:xfrm>
            <a:off x="468313"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4752975"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6379692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 Frame no Header and Messag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87086" name="think-cell Slide" r:id="rId4" imgW="360" imgH="360" progId="">
              <p:embed/>
            </p:oleObj>
          </a:graphicData>
        </a:graphic>
      </p:graphicFrame>
      <p:sp>
        <p:nvSpPr>
          <p:cNvPr id="4" name="AutoShape 7"/>
          <p:cNvSpPr>
            <a:spLocks noChangeArrowheads="1"/>
          </p:cNvSpPr>
          <p:nvPr userDrawn="1"/>
        </p:nvSpPr>
        <p:spPr bwMode="auto">
          <a:xfrm>
            <a:off x="46831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493236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6" name="Isosceles Triangle 5"/>
          <p:cNvSpPr/>
          <p:nvPr userDrawn="1"/>
        </p:nvSpPr>
        <p:spPr>
          <a:xfrm rot="5400000">
            <a:off x="3550443" y="3659982"/>
            <a:ext cx="2303463"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42549194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 Frame with Header">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88110" name="think-cell Slide" r:id="rId4" imgW="360" imgH="360" progId="">
              <p:embed/>
            </p:oleObj>
          </a:graphicData>
        </a:graphic>
      </p:graphicFrame>
      <p:sp>
        <p:nvSpPr>
          <p:cNvPr id="6"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7" name="AutoShape 7"/>
          <p:cNvSpPr>
            <a:spLocks noChangeArrowheads="1"/>
          </p:cNvSpPr>
          <p:nvPr userDrawn="1">
            <p:custDataLst>
              <p:tags r:id="rId2"/>
            </p:custDataLst>
          </p:nvPr>
        </p:nvSpPr>
        <p:spPr bwMode="auto">
          <a:xfrm>
            <a:off x="4752975"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57161493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 Frame with Header and Mess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389134" name="think-cell Slide" r:id="rId4" imgW="360" imgH="360" progId="">
              <p:embed/>
            </p:oleObj>
          </a:graphicData>
        </a:graphic>
      </p:graphicFrame>
      <p:sp>
        <p:nvSpPr>
          <p:cNvPr id="6" name="AutoShape 7"/>
          <p:cNvSpPr>
            <a:spLocks noChangeArrowheads="1"/>
          </p:cNvSpPr>
          <p:nvPr userDrawn="1"/>
        </p:nvSpPr>
        <p:spPr bwMode="auto">
          <a:xfrm>
            <a:off x="46831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7" name="AutoShape 7"/>
          <p:cNvSpPr>
            <a:spLocks noChangeArrowheads="1"/>
          </p:cNvSpPr>
          <p:nvPr userDrawn="1">
            <p:custDataLst>
              <p:tags r:id="rId2"/>
            </p:custDataLst>
          </p:nvPr>
        </p:nvSpPr>
        <p:spPr bwMode="auto">
          <a:xfrm>
            <a:off x="493236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9" name="Isosceles Triangle 8"/>
          <p:cNvSpPr/>
          <p:nvPr userDrawn="1"/>
        </p:nvSpPr>
        <p:spPr>
          <a:xfrm rot="5400000">
            <a:off x="3549650" y="3951288"/>
            <a:ext cx="2305050"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1"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932098"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5208933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 Frames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390158" name="think-cell Slide" r:id="rId5" imgW="360" imgH="360" progId="">
              <p:embed/>
            </p:oleObj>
          </a:graphicData>
        </a:graphic>
      </p:graphicFrame>
      <p:sp>
        <p:nvSpPr>
          <p:cNvPr id="4" name="AutoShape 7"/>
          <p:cNvSpPr>
            <a:spLocks noChangeArrowheads="1"/>
          </p:cNvSpPr>
          <p:nvPr userDrawn="1"/>
        </p:nvSpPr>
        <p:spPr bwMode="auto">
          <a:xfrm>
            <a:off x="468313"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5" name="AutoShape 7"/>
          <p:cNvSpPr>
            <a:spLocks noChangeArrowheads="1"/>
          </p:cNvSpPr>
          <p:nvPr userDrawn="1">
            <p:custDataLst>
              <p:tags r:id="rId2"/>
            </p:custDataLst>
          </p:nvPr>
        </p:nvSpPr>
        <p:spPr bwMode="auto">
          <a:xfrm>
            <a:off x="3305175" y="1449388"/>
            <a:ext cx="2773363"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6" name="AutoShape 7"/>
          <p:cNvSpPr>
            <a:spLocks noChangeArrowheads="1"/>
          </p:cNvSpPr>
          <p:nvPr userDrawn="1">
            <p:custDataLst>
              <p:tags r:id="rId3"/>
            </p:custDataLst>
          </p:nvPr>
        </p:nvSpPr>
        <p:spPr bwMode="auto">
          <a:xfrm>
            <a:off x="6142038"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675709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6464388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 Frames with Header">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91182" name="think-cell Slide" r:id="rId5" imgW="360" imgH="360" progId="">
              <p:embed/>
            </p:oleObj>
          </a:graphicData>
        </a:graphic>
      </p:graphicFrame>
      <p:sp>
        <p:nvSpPr>
          <p:cNvPr id="7" name="AutoShape 7"/>
          <p:cNvSpPr>
            <a:spLocks noChangeArrowheads="1"/>
          </p:cNvSpPr>
          <p:nvPr userDrawn="1"/>
        </p:nvSpPr>
        <p:spPr bwMode="auto">
          <a:xfrm>
            <a:off x="468313"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3305175" y="2032000"/>
            <a:ext cx="2773363"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2" name="AutoShape 7"/>
          <p:cNvSpPr>
            <a:spLocks noChangeArrowheads="1"/>
          </p:cNvSpPr>
          <p:nvPr userDrawn="1">
            <p:custDataLst>
              <p:tags r:id="rId3"/>
            </p:custDataLst>
          </p:nvPr>
        </p:nvSpPr>
        <p:spPr bwMode="auto">
          <a:xfrm>
            <a:off x="6142038"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3"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330524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614217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82920907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 on 1 with Frame lef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92206" name="think-cell Slide" r:id="rId4" imgW="360" imgH="360" progId="">
              <p:embed/>
            </p:oleObj>
          </a:graphicData>
        </a:graphic>
      </p:graphicFrame>
      <p:sp>
        <p:nvSpPr>
          <p:cNvPr id="7"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4752975" y="2032000"/>
            <a:ext cx="416877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2"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4681817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3 on 1 with Frame righ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393230" name="think-cell Slide" r:id="rId4" imgW="360" imgH="360" progId="">
              <p:embed/>
            </p:oleObj>
          </a:graphicData>
        </a:graphic>
      </p:graphicFrame>
      <p:sp>
        <p:nvSpPr>
          <p:cNvPr id="7"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9" name="AutoShape 7"/>
          <p:cNvSpPr>
            <a:spLocks noChangeArrowheads="1"/>
          </p:cNvSpPr>
          <p:nvPr userDrawn="1">
            <p:custDataLst>
              <p:tags r:id="rId2"/>
            </p:custDataLst>
          </p:nvPr>
        </p:nvSpPr>
        <p:spPr bwMode="auto">
          <a:xfrm>
            <a:off x="475932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2" name="AutoShape 7"/>
          <p:cNvSpPr>
            <a:spLocks noChangeArrowheads="1"/>
          </p:cNvSpPr>
          <p:nvPr userDrawn="1"/>
        </p:nvSpPr>
        <p:spPr bwMode="auto">
          <a:xfrm>
            <a:off x="4752975"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6659549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2_4 on 1 Frame">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9"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D3100A2-8490-46D8-A56B-11D50528D5BC}" type="slidenum">
              <a:rPr lang="en-GB" sz="1000" smtClean="0">
                <a:solidFill>
                  <a:srgbClr val="000000"/>
                </a:solidFill>
                <a:ea typeface="ＭＳ Ｐゴシック" pitchFamily="34" charset="-128"/>
              </a:rPr>
              <a:pPr algn="r" eaLnBrk="1" hangingPunct="1"/>
              <a:t>‹#›</a:t>
            </a:fld>
            <a:endParaRPr lang="en-GB" sz="1000" smtClean="0">
              <a:solidFill>
                <a:srgbClr val="000000"/>
              </a:solidFill>
              <a:ea typeface="ＭＳ Ｐゴシック" pitchFamily="34" charset="-128"/>
            </a:endParaRPr>
          </a:p>
        </p:txBody>
      </p:sp>
      <p:graphicFrame>
        <p:nvGraphicFramePr>
          <p:cNvPr id="15" name="Object 7" hidden="1"/>
          <p:cNvGraphicFramePr>
            <a:graphicFrameLocks noChangeAspect="1"/>
          </p:cNvGraphicFramePr>
          <p:nvPr/>
        </p:nvGraphicFramePr>
        <p:xfrm>
          <a:off x="0" y="0"/>
          <a:ext cx="158750" cy="158750"/>
        </p:xfrm>
        <a:graphic>
          <a:graphicData uri="http://schemas.openxmlformats.org/presentationml/2006/ole">
            <p:oleObj spid="_x0000_s394254" name="think-cell Slide" r:id="rId7" imgW="360" imgH="360" progId="">
              <p:embed/>
            </p:oleObj>
          </a:graphicData>
        </a:graphic>
      </p:graphicFrame>
      <p:sp>
        <p:nvSpPr>
          <p:cNvPr id="16"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7" name="AutoShape 7"/>
          <p:cNvSpPr>
            <a:spLocks noChangeArrowheads="1"/>
          </p:cNvSpPr>
          <p:nvPr userDrawn="1">
            <p:custDataLst>
              <p:tags r:id="rId2"/>
            </p:custDataLst>
          </p:nvPr>
        </p:nvSpPr>
        <p:spPr bwMode="auto">
          <a:xfrm>
            <a:off x="475297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8"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19" name="AutoShape 7"/>
          <p:cNvSpPr>
            <a:spLocks noChangeArrowheads="1"/>
          </p:cNvSpPr>
          <p:nvPr userDrawn="1">
            <p:custDataLst>
              <p:tags r:id="rId3"/>
            </p:custDataLst>
          </p:nvPr>
        </p:nvSpPr>
        <p:spPr bwMode="auto">
          <a:xfrm>
            <a:off x="4752975" y="4429125"/>
            <a:ext cx="416877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ＭＳ Ｐゴシック" pitchFamily="34" charset="-128"/>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3" name="Text Placeholder 9"/>
          <p:cNvSpPr>
            <a:spLocks noGrp="1"/>
          </p:cNvSpPr>
          <p:nvPr>
            <p:ph type="body" sz="quarter" idx="13"/>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49208091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4 on 1 Frame">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p:nvGraphicFramePr>
        <p:xfrm>
          <a:off x="0" y="0"/>
          <a:ext cx="158750" cy="158750"/>
        </p:xfrm>
        <a:graphic>
          <a:graphicData uri="http://schemas.openxmlformats.org/presentationml/2006/ole">
            <p:oleObj spid="_x0000_s395278" name="think-cell Slide" r:id="rId3" imgW="360" imgH="360" progId="">
              <p:embed/>
            </p:oleObj>
          </a:graphicData>
        </a:graphic>
      </p:graphicFrame>
    </p:spTree>
    <p:extLst>
      <p:ext uri="{BB962C8B-B14F-4D97-AF65-F5344CB8AC3E}">
        <p14:creationId xmlns:p14="http://schemas.microsoft.com/office/powerpoint/2010/main" xmlns="" val="25234065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6350" y="3670300"/>
            <a:ext cx="5413375"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sp>
        <p:nvSpPr>
          <p:cNvPr id="6" name="Text Placeholder 5"/>
          <p:cNvSpPr>
            <a:spLocks noGrp="1"/>
          </p:cNvSpPr>
          <p:nvPr>
            <p:ph type="body" sz="quarter" idx="10"/>
          </p:nvPr>
        </p:nvSpPr>
        <p:spPr>
          <a:xfrm>
            <a:off x="457200" y="3063557"/>
            <a:ext cx="8229600" cy="492443"/>
          </a:xfrm>
        </p:spPr>
        <p:txBody>
          <a:bodyPr anchor="b"/>
          <a:lstStyle>
            <a:lvl1pPr marL="0" indent="0">
              <a:lnSpc>
                <a:spcPct val="100000"/>
              </a:lnSpc>
              <a:spcBef>
                <a:spcPts val="0"/>
              </a:spcBef>
              <a:defRPr sz="3200"/>
            </a:lvl1pPr>
          </a:lstStyle>
          <a:p>
            <a:pPr lvl="0"/>
            <a:r>
              <a:rPr lang="en-US" dirty="0" smtClean="0"/>
              <a:t>Click to edit Master text styles</a:t>
            </a:r>
          </a:p>
        </p:txBody>
      </p:sp>
    </p:spTree>
    <p:extLst>
      <p:ext uri="{BB962C8B-B14F-4D97-AF65-F5344CB8AC3E}">
        <p14:creationId xmlns:p14="http://schemas.microsoft.com/office/powerpoint/2010/main" xmlns="" val="30569008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no Fram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262638537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endParaRPr lang="it-IT" dirty="0"/>
          </a:p>
        </p:txBody>
      </p:sp>
    </p:spTree>
    <p:extLst>
      <p:ext uri="{BB962C8B-B14F-4D97-AF65-F5344CB8AC3E}">
        <p14:creationId xmlns:p14="http://schemas.microsoft.com/office/powerpoint/2010/main" xmlns="" val="10078168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0063" y="1411288"/>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1411288"/>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292392977"/>
      </p:ext>
    </p:extLst>
  </p:cSld>
  <p:clrMapOvr>
    <a:masterClrMapping/>
  </p:clrMapOvr>
  <p:transition>
    <p:wipe dir="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46813" y="5799138"/>
            <a:ext cx="25019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Rectangle 2"/>
          <p:cNvSpPr>
            <a:spLocks noGrp="1" noChangeArrowheads="1"/>
          </p:cNvSpPr>
          <p:nvPr>
            <p:ph type="ctrTitle" hasCustomPrompt="1"/>
          </p:nvPr>
        </p:nvSpPr>
        <p:spPr>
          <a:xfrm>
            <a:off x="600075" y="912813"/>
            <a:ext cx="4572000" cy="1470025"/>
          </a:xfrm>
          <a:extLst/>
        </p:spPr>
        <p:txBody>
          <a:bodyPr anchor="b"/>
          <a:lstStyle>
            <a:lvl1pPr eaLnBrk="1" hangingPunct="1">
              <a:lnSpc>
                <a:spcPct val="90000"/>
              </a:lnSpc>
              <a:defRPr sz="3200" smtClean="0">
                <a:solidFill>
                  <a:schemeClr val="bg1"/>
                </a:solidFill>
              </a:defRPr>
            </a:lvl1pPr>
          </a:lstStyle>
          <a:p>
            <a:pPr lvl="0"/>
            <a:r>
              <a:rPr lang="en-US" noProof="0" dirty="0" smtClean="0"/>
              <a:t>Please click to edit title</a:t>
            </a:r>
          </a:p>
        </p:txBody>
      </p:sp>
      <p:sp>
        <p:nvSpPr>
          <p:cNvPr id="25603" name="Rectangle 3"/>
          <p:cNvSpPr>
            <a:spLocks noGrp="1" noChangeArrowheads="1"/>
          </p:cNvSpPr>
          <p:nvPr>
            <p:ph type="subTitle" idx="1" hasCustomPrompt="1"/>
          </p:nvPr>
        </p:nvSpPr>
        <p:spPr>
          <a:xfrm>
            <a:off x="600075" y="3584575"/>
            <a:ext cx="3657600" cy="1752600"/>
          </a:xfrm>
          <a:extLst/>
        </p:spPr>
        <p:txBody>
          <a:bodyPr/>
          <a:lstStyle>
            <a:lvl1pPr marL="0" indent="0" eaLnBrk="1" hangingPunct="1">
              <a:spcBef>
                <a:spcPct val="20000"/>
              </a:spcBef>
              <a:defRPr sz="2000" b="0" smtClean="0">
                <a:solidFill>
                  <a:schemeClr val="bg1"/>
                </a:solidFill>
              </a:defRPr>
            </a:lvl1pPr>
          </a:lstStyle>
          <a:p>
            <a:pPr lvl="0"/>
            <a:r>
              <a:rPr lang="en-US" noProof="0" dirty="0" smtClean="0"/>
              <a:t>Please click to edit subtitle</a:t>
            </a:r>
          </a:p>
        </p:txBody>
      </p:sp>
    </p:spTree>
    <p:extLst>
      <p:ext uri="{BB962C8B-B14F-4D97-AF65-F5344CB8AC3E}">
        <p14:creationId xmlns:p14="http://schemas.microsoft.com/office/powerpoint/2010/main" xmlns="" val="31536855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589576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Frame no Header">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4"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509F9375-C36A-4F3F-96AB-3FFCA410581F}"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7" name="Object 7" hidden="1"/>
          <p:cNvGraphicFramePr>
            <a:graphicFrameLocks/>
          </p:cNvGraphicFramePr>
          <p:nvPr>
            <p:extLst>
              <p:ext uri="{D42A27DB-BD31-4B8C-83A1-F6EECF244321}">
                <p14:modId xmlns:p14="http://schemas.microsoft.com/office/powerpoint/2010/main" xmlns="" val="2182955161"/>
              </p:ext>
            </p:extLst>
          </p:nvPr>
        </p:nvGraphicFramePr>
        <p:xfrm>
          <a:off x="0" y="0"/>
          <a:ext cx="158750" cy="158750"/>
        </p:xfrm>
        <a:graphic>
          <a:graphicData uri="http://schemas.openxmlformats.org/presentationml/2006/ole">
            <p:oleObj spid="_x0000_s396302" name="think-cell Slide" r:id="rId6" imgW="360" imgH="360" progId="">
              <p:embed/>
            </p:oleObj>
          </a:graphicData>
        </a:graphic>
      </p:graphicFrame>
      <p:sp>
        <p:nvSpPr>
          <p:cNvPr id="8"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Tree>
    <p:extLst>
      <p:ext uri="{BB962C8B-B14F-4D97-AF65-F5344CB8AC3E}">
        <p14:creationId xmlns:p14="http://schemas.microsoft.com/office/powerpoint/2010/main" xmlns="" val="1799402089"/>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Frame with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5"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0"/>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2B17B908-6E34-4E98-B84D-7E717324E9BA}"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8" name="Object 11" hidden="1"/>
          <p:cNvGraphicFramePr>
            <a:graphicFrameLocks/>
          </p:cNvGraphicFramePr>
          <p:nvPr>
            <p:extLst>
              <p:ext uri="{D42A27DB-BD31-4B8C-83A1-F6EECF244321}">
                <p14:modId xmlns:p14="http://schemas.microsoft.com/office/powerpoint/2010/main" xmlns="" val="1213689706"/>
              </p:ext>
            </p:extLst>
          </p:nvPr>
        </p:nvGraphicFramePr>
        <p:xfrm>
          <a:off x="0" y="0"/>
          <a:ext cx="158750" cy="158750"/>
        </p:xfrm>
        <a:graphic>
          <a:graphicData uri="http://schemas.openxmlformats.org/presentationml/2006/ole">
            <p:oleObj spid="_x0000_s397326" name="think-cell Slide" r:id="rId6" imgW="360" imgH="360" progId="">
              <p:embed/>
            </p:oleObj>
          </a:graphicData>
        </a:graphic>
      </p:graphicFrame>
      <p:sp>
        <p:nvSpPr>
          <p:cNvPr id="9"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0" name="Text Placeholder 9"/>
          <p:cNvSpPr>
            <a:spLocks noGrp="1"/>
          </p:cNvSpPr>
          <p:nvPr>
            <p:ph type="body" sz="quarter" idx="10"/>
          </p:nvPr>
        </p:nvSpPr>
        <p:spPr>
          <a:xfrm>
            <a:off x="463550" y="1449387"/>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195689548"/>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2 Frame no Header">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4"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88580B26-7E94-471D-B179-FB2E1F78CE38}"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7" name="Object 7" hidden="1"/>
          <p:cNvGraphicFramePr>
            <a:graphicFrameLocks/>
          </p:cNvGraphicFramePr>
          <p:nvPr>
            <p:extLst>
              <p:ext uri="{D42A27DB-BD31-4B8C-83A1-F6EECF244321}">
                <p14:modId xmlns:p14="http://schemas.microsoft.com/office/powerpoint/2010/main" xmlns="" val="2888962502"/>
              </p:ext>
            </p:extLst>
          </p:nvPr>
        </p:nvGraphicFramePr>
        <p:xfrm>
          <a:off x="0" y="0"/>
          <a:ext cx="158750" cy="158750"/>
        </p:xfrm>
        <a:graphic>
          <a:graphicData uri="http://schemas.openxmlformats.org/presentationml/2006/ole">
            <p:oleObj spid="_x0000_s398350" name="think-cell Slide" r:id="rId6" imgW="360" imgH="360" progId="">
              <p:embed/>
            </p:oleObj>
          </a:graphicData>
        </a:graphic>
      </p:graphicFrame>
      <p:sp>
        <p:nvSpPr>
          <p:cNvPr id="8" name="AutoShape 7"/>
          <p:cNvSpPr>
            <a:spLocks noChangeArrowheads="1"/>
          </p:cNvSpPr>
          <p:nvPr userDrawn="1"/>
        </p:nvSpPr>
        <p:spPr bwMode="auto">
          <a:xfrm>
            <a:off x="468313"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4752975"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0" name="TextBox 9"/>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3037536736"/>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2 Frame no Header and Message">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4"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43F221DA-110F-4A12-A605-D04911D64A4E}"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7" name="Object 7" hidden="1"/>
          <p:cNvGraphicFramePr>
            <a:graphicFrameLocks/>
          </p:cNvGraphicFramePr>
          <p:nvPr>
            <p:extLst>
              <p:ext uri="{D42A27DB-BD31-4B8C-83A1-F6EECF244321}">
                <p14:modId xmlns:p14="http://schemas.microsoft.com/office/powerpoint/2010/main" xmlns="" val="1618377839"/>
              </p:ext>
            </p:extLst>
          </p:nvPr>
        </p:nvGraphicFramePr>
        <p:xfrm>
          <a:off x="0" y="0"/>
          <a:ext cx="158750" cy="158750"/>
        </p:xfrm>
        <a:graphic>
          <a:graphicData uri="http://schemas.openxmlformats.org/presentationml/2006/ole">
            <p:oleObj spid="_x0000_s399374" name="think-cell Slide" r:id="rId6" imgW="360" imgH="360" progId="">
              <p:embed/>
            </p:oleObj>
          </a:graphicData>
        </a:graphic>
      </p:graphicFrame>
      <p:sp>
        <p:nvSpPr>
          <p:cNvPr id="8" name="AutoShape 7"/>
          <p:cNvSpPr>
            <a:spLocks noChangeArrowheads="1"/>
          </p:cNvSpPr>
          <p:nvPr userDrawn="1"/>
        </p:nvSpPr>
        <p:spPr bwMode="auto">
          <a:xfrm>
            <a:off x="46831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493236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0" name="Isosceles Triangle 14"/>
          <p:cNvSpPr/>
          <p:nvPr userDrawn="1"/>
        </p:nvSpPr>
        <p:spPr>
          <a:xfrm rot="5400000">
            <a:off x="3550443" y="3659982"/>
            <a:ext cx="2303463"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1" name="TextBox 10"/>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343820942"/>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2 Frame with Header">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6"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9ED032A1-0CCD-463C-98FB-E6A407EE06A7}"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1" name="Object 7" hidden="1"/>
          <p:cNvGraphicFramePr>
            <a:graphicFrameLocks/>
          </p:cNvGraphicFramePr>
          <p:nvPr>
            <p:extLst>
              <p:ext uri="{D42A27DB-BD31-4B8C-83A1-F6EECF244321}">
                <p14:modId xmlns:p14="http://schemas.microsoft.com/office/powerpoint/2010/main" xmlns="" val="910154359"/>
              </p:ext>
            </p:extLst>
          </p:nvPr>
        </p:nvGraphicFramePr>
        <p:xfrm>
          <a:off x="0" y="0"/>
          <a:ext cx="158750" cy="158750"/>
        </p:xfrm>
        <a:graphic>
          <a:graphicData uri="http://schemas.openxmlformats.org/presentationml/2006/ole">
            <p:oleObj spid="_x0000_s400398" name="think-cell Slide" r:id="rId6" imgW="360" imgH="360" progId="">
              <p:embed/>
            </p:oleObj>
          </a:graphicData>
        </a:graphic>
      </p:graphicFrame>
      <p:sp>
        <p:nvSpPr>
          <p:cNvPr id="12" name="AutoShape 7"/>
          <p:cNvSpPr>
            <a:spLocks noChangeArrowheads="1"/>
          </p:cNvSpPr>
          <p:nvPr userDrawn="1"/>
        </p:nvSpPr>
        <p:spPr bwMode="auto">
          <a:xfrm>
            <a:off x="468313" y="2032000"/>
            <a:ext cx="4175125" cy="3197199"/>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3" name="AutoShape 7"/>
          <p:cNvSpPr>
            <a:spLocks noChangeArrowheads="1"/>
          </p:cNvSpPr>
          <p:nvPr userDrawn="1">
            <p:custDataLst>
              <p:tags r:id="rId2"/>
            </p:custDataLst>
          </p:nvPr>
        </p:nvSpPr>
        <p:spPr bwMode="auto">
          <a:xfrm>
            <a:off x="4752975" y="2032000"/>
            <a:ext cx="4175125" cy="3197199"/>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0" name="Text Placeholder 9"/>
          <p:cNvSpPr>
            <a:spLocks noGrp="1"/>
          </p:cNvSpPr>
          <p:nvPr>
            <p:ph type="body" sz="quarter" idx="10"/>
          </p:nvPr>
        </p:nvSpPr>
        <p:spPr>
          <a:xfrm>
            <a:off x="463550"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4" name="TextBox 13"/>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2964750812"/>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2 Frame with Header and Message">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6"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9365D715-82CD-4666-9D5B-67ED5E3EFE80}"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1" name="Object 7" hidden="1"/>
          <p:cNvGraphicFramePr>
            <a:graphicFrameLocks/>
          </p:cNvGraphicFramePr>
          <p:nvPr>
            <p:extLst>
              <p:ext uri="{D42A27DB-BD31-4B8C-83A1-F6EECF244321}">
                <p14:modId xmlns:p14="http://schemas.microsoft.com/office/powerpoint/2010/main" xmlns="" val="3825395560"/>
              </p:ext>
            </p:extLst>
          </p:nvPr>
        </p:nvGraphicFramePr>
        <p:xfrm>
          <a:off x="0" y="0"/>
          <a:ext cx="158750" cy="158750"/>
        </p:xfrm>
        <a:graphic>
          <a:graphicData uri="http://schemas.openxmlformats.org/presentationml/2006/ole">
            <p:oleObj spid="_x0000_s401422" name="think-cell Slide" r:id="rId6" imgW="360" imgH="360" progId="">
              <p:embed/>
            </p:oleObj>
          </a:graphicData>
        </a:graphic>
      </p:graphicFrame>
      <p:sp>
        <p:nvSpPr>
          <p:cNvPr id="12" name="AutoShape 7"/>
          <p:cNvSpPr>
            <a:spLocks noChangeArrowheads="1"/>
          </p:cNvSpPr>
          <p:nvPr userDrawn="1"/>
        </p:nvSpPr>
        <p:spPr bwMode="auto">
          <a:xfrm>
            <a:off x="46831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3" name="AutoShape 7"/>
          <p:cNvSpPr>
            <a:spLocks noChangeArrowheads="1"/>
          </p:cNvSpPr>
          <p:nvPr userDrawn="1">
            <p:custDataLst>
              <p:tags r:id="rId2"/>
            </p:custDataLst>
          </p:nvPr>
        </p:nvSpPr>
        <p:spPr bwMode="auto">
          <a:xfrm>
            <a:off x="493236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4" name="Isosceles Triangle 14"/>
          <p:cNvSpPr/>
          <p:nvPr userDrawn="1"/>
        </p:nvSpPr>
        <p:spPr>
          <a:xfrm rot="5400000">
            <a:off x="3549650" y="3951288"/>
            <a:ext cx="2305050"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0" name="Text Placeholder 9"/>
          <p:cNvSpPr>
            <a:spLocks noGrp="1"/>
          </p:cNvSpPr>
          <p:nvPr>
            <p:ph type="body" sz="quarter" idx="10"/>
          </p:nvPr>
        </p:nvSpPr>
        <p:spPr>
          <a:xfrm>
            <a:off x="463550" y="1449387"/>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932098" y="1449387"/>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5" name="TextBox 14"/>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4187558881"/>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3 Frames no Header">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4"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E1068CEA-4201-489A-9CCE-492B098EC26A}"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7" name="Object 7" hidden="1"/>
          <p:cNvGraphicFramePr>
            <a:graphicFrameLocks/>
          </p:cNvGraphicFramePr>
          <p:nvPr>
            <p:extLst>
              <p:ext uri="{D42A27DB-BD31-4B8C-83A1-F6EECF244321}">
                <p14:modId xmlns:p14="http://schemas.microsoft.com/office/powerpoint/2010/main" xmlns="" val="2571720703"/>
              </p:ext>
            </p:extLst>
          </p:nvPr>
        </p:nvGraphicFramePr>
        <p:xfrm>
          <a:off x="0" y="0"/>
          <a:ext cx="158750" cy="158750"/>
        </p:xfrm>
        <a:graphic>
          <a:graphicData uri="http://schemas.openxmlformats.org/presentationml/2006/ole">
            <p:oleObj spid="_x0000_s402446" name="think-cell Slide" r:id="rId7" imgW="360" imgH="360" progId="">
              <p:embed/>
            </p:oleObj>
          </a:graphicData>
        </a:graphic>
      </p:graphicFrame>
      <p:sp>
        <p:nvSpPr>
          <p:cNvPr id="8" name="AutoShape 7"/>
          <p:cNvSpPr>
            <a:spLocks noChangeArrowheads="1"/>
          </p:cNvSpPr>
          <p:nvPr userDrawn="1"/>
        </p:nvSpPr>
        <p:spPr bwMode="auto">
          <a:xfrm>
            <a:off x="468313"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3305175" y="1449388"/>
            <a:ext cx="2773363"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0" name="AutoShape 7"/>
          <p:cNvSpPr>
            <a:spLocks noChangeArrowheads="1"/>
          </p:cNvSpPr>
          <p:nvPr userDrawn="1">
            <p:custDataLst>
              <p:tags r:id="rId3"/>
            </p:custDataLst>
          </p:nvPr>
        </p:nvSpPr>
        <p:spPr bwMode="auto">
          <a:xfrm>
            <a:off x="6142038"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1" name="TextBox 10"/>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3662636983"/>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3 Frames with Header">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7"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42AFCC55-87F5-4C82-8CD5-18A8C5335015}"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3" name="Object 7" hidden="1"/>
          <p:cNvGraphicFramePr>
            <a:graphicFrameLocks/>
          </p:cNvGraphicFramePr>
          <p:nvPr>
            <p:extLst>
              <p:ext uri="{D42A27DB-BD31-4B8C-83A1-F6EECF244321}">
                <p14:modId xmlns:p14="http://schemas.microsoft.com/office/powerpoint/2010/main" xmlns="" val="4204581556"/>
              </p:ext>
            </p:extLst>
          </p:nvPr>
        </p:nvGraphicFramePr>
        <p:xfrm>
          <a:off x="0" y="0"/>
          <a:ext cx="158750" cy="158750"/>
        </p:xfrm>
        <a:graphic>
          <a:graphicData uri="http://schemas.openxmlformats.org/presentationml/2006/ole">
            <p:oleObj spid="_x0000_s403470" name="think-cell Slide" r:id="rId7" imgW="360" imgH="360" progId="">
              <p:embed/>
            </p:oleObj>
          </a:graphicData>
        </a:graphic>
      </p:graphicFrame>
      <p:sp>
        <p:nvSpPr>
          <p:cNvPr id="14" name="AutoShape 7"/>
          <p:cNvSpPr>
            <a:spLocks noChangeArrowheads="1"/>
          </p:cNvSpPr>
          <p:nvPr userDrawn="1"/>
        </p:nvSpPr>
        <p:spPr bwMode="auto">
          <a:xfrm>
            <a:off x="468313"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5" name="AutoShape 7"/>
          <p:cNvSpPr>
            <a:spLocks noChangeArrowheads="1"/>
          </p:cNvSpPr>
          <p:nvPr userDrawn="1">
            <p:custDataLst>
              <p:tags r:id="rId2"/>
            </p:custDataLst>
          </p:nvPr>
        </p:nvSpPr>
        <p:spPr bwMode="auto">
          <a:xfrm>
            <a:off x="3305175" y="2032000"/>
            <a:ext cx="2773363"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6" name="AutoShape 7"/>
          <p:cNvSpPr>
            <a:spLocks noChangeArrowheads="1"/>
          </p:cNvSpPr>
          <p:nvPr userDrawn="1">
            <p:custDataLst>
              <p:tags r:id="rId3"/>
            </p:custDataLst>
          </p:nvPr>
        </p:nvSpPr>
        <p:spPr bwMode="auto">
          <a:xfrm>
            <a:off x="6142038"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0" name="Text Placeholder 9"/>
          <p:cNvSpPr>
            <a:spLocks noGrp="1"/>
          </p:cNvSpPr>
          <p:nvPr>
            <p:ph type="body" sz="quarter" idx="10"/>
          </p:nvPr>
        </p:nvSpPr>
        <p:spPr>
          <a:xfrm>
            <a:off x="463550" y="1449387"/>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3305244" y="1449387"/>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6142174" y="1449387"/>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7" name="TextBox 16"/>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2681195411"/>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3 on 1 with Frame left">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7"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1B31A801-4898-4413-A41E-A44CA02EDD40}"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3" name="Object 7" hidden="1"/>
          <p:cNvGraphicFramePr>
            <a:graphicFrameLocks/>
          </p:cNvGraphicFramePr>
          <p:nvPr>
            <p:extLst>
              <p:ext uri="{D42A27DB-BD31-4B8C-83A1-F6EECF244321}">
                <p14:modId xmlns:p14="http://schemas.microsoft.com/office/powerpoint/2010/main" xmlns="" val="1031771574"/>
              </p:ext>
            </p:extLst>
          </p:nvPr>
        </p:nvGraphicFramePr>
        <p:xfrm>
          <a:off x="0" y="0"/>
          <a:ext cx="158750" cy="158750"/>
        </p:xfrm>
        <a:graphic>
          <a:graphicData uri="http://schemas.openxmlformats.org/presentationml/2006/ole">
            <p:oleObj spid="_x0000_s404494" name="think-cell Slide" r:id="rId6" imgW="360" imgH="360" progId="">
              <p:embed/>
            </p:oleObj>
          </a:graphicData>
        </a:graphic>
      </p:graphicFrame>
      <p:sp>
        <p:nvSpPr>
          <p:cNvPr id="14"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5" name="AutoShape 7"/>
          <p:cNvSpPr>
            <a:spLocks noChangeArrowheads="1"/>
          </p:cNvSpPr>
          <p:nvPr userDrawn="1">
            <p:custDataLst>
              <p:tags r:id="rId2"/>
            </p:custDataLst>
          </p:nvPr>
        </p:nvSpPr>
        <p:spPr bwMode="auto">
          <a:xfrm>
            <a:off x="4752975" y="2032000"/>
            <a:ext cx="416877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6"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0" name="Text Placeholder 9"/>
          <p:cNvSpPr>
            <a:spLocks noGrp="1"/>
          </p:cNvSpPr>
          <p:nvPr>
            <p:ph type="body" sz="quarter" idx="10"/>
          </p:nvPr>
        </p:nvSpPr>
        <p:spPr>
          <a:xfrm>
            <a:off x="463550"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7" name="TextBox 16"/>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1176434975"/>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3 on 1 with Frame right">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7"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DA238ADC-72FC-40D1-BA94-95AB149EEECD}"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3" name="Object 7" hidden="1"/>
          <p:cNvGraphicFramePr>
            <a:graphicFrameLocks/>
          </p:cNvGraphicFramePr>
          <p:nvPr>
            <p:extLst>
              <p:ext uri="{D42A27DB-BD31-4B8C-83A1-F6EECF244321}">
                <p14:modId xmlns:p14="http://schemas.microsoft.com/office/powerpoint/2010/main" xmlns="" val="119502262"/>
              </p:ext>
            </p:extLst>
          </p:nvPr>
        </p:nvGraphicFramePr>
        <p:xfrm>
          <a:off x="0" y="0"/>
          <a:ext cx="158750" cy="158750"/>
        </p:xfrm>
        <a:graphic>
          <a:graphicData uri="http://schemas.openxmlformats.org/presentationml/2006/ole">
            <p:oleObj spid="_x0000_s405518" name="think-cell Slide" r:id="rId6" imgW="360" imgH="360" progId="">
              <p:embed/>
            </p:oleObj>
          </a:graphicData>
        </a:graphic>
      </p:graphicFrame>
      <p:sp>
        <p:nvSpPr>
          <p:cNvPr id="14"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5" name="AutoShape 7"/>
          <p:cNvSpPr>
            <a:spLocks noChangeArrowheads="1"/>
          </p:cNvSpPr>
          <p:nvPr userDrawn="1">
            <p:custDataLst>
              <p:tags r:id="rId2"/>
            </p:custDataLst>
          </p:nvPr>
        </p:nvSpPr>
        <p:spPr bwMode="auto">
          <a:xfrm>
            <a:off x="475932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6" name="AutoShape 7"/>
          <p:cNvSpPr>
            <a:spLocks noChangeArrowheads="1"/>
          </p:cNvSpPr>
          <p:nvPr userDrawn="1"/>
        </p:nvSpPr>
        <p:spPr bwMode="auto">
          <a:xfrm>
            <a:off x="4752975"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0" name="Text Placeholder 9"/>
          <p:cNvSpPr>
            <a:spLocks noGrp="1"/>
          </p:cNvSpPr>
          <p:nvPr>
            <p:ph type="body" sz="quarter" idx="10"/>
          </p:nvPr>
        </p:nvSpPr>
        <p:spPr>
          <a:xfrm>
            <a:off x="463550"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7" name="TextBox 16"/>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30673475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798049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4 on 1 Frame">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9"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00C4287B-6B81-4AD5-98A0-FBDB53FA20A2}"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5" name="Object 7" hidden="1"/>
          <p:cNvGraphicFramePr>
            <a:graphicFrameLocks/>
          </p:cNvGraphicFramePr>
          <p:nvPr>
            <p:extLst>
              <p:ext uri="{D42A27DB-BD31-4B8C-83A1-F6EECF244321}">
                <p14:modId xmlns:p14="http://schemas.microsoft.com/office/powerpoint/2010/main" xmlns="" val="1157811562"/>
              </p:ext>
            </p:extLst>
          </p:nvPr>
        </p:nvGraphicFramePr>
        <p:xfrm>
          <a:off x="0" y="0"/>
          <a:ext cx="158750" cy="158750"/>
        </p:xfrm>
        <a:graphic>
          <a:graphicData uri="http://schemas.openxmlformats.org/presentationml/2006/ole">
            <p:oleObj spid="_x0000_s406542" name="think-cell Slide" r:id="rId7" imgW="360" imgH="360" progId="">
              <p:embed/>
            </p:oleObj>
          </a:graphicData>
        </a:graphic>
      </p:graphicFrame>
      <p:sp>
        <p:nvSpPr>
          <p:cNvPr id="16"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7" name="AutoShape 7"/>
          <p:cNvSpPr>
            <a:spLocks noChangeArrowheads="1"/>
          </p:cNvSpPr>
          <p:nvPr userDrawn="1">
            <p:custDataLst>
              <p:tags r:id="rId2"/>
            </p:custDataLst>
          </p:nvPr>
        </p:nvSpPr>
        <p:spPr bwMode="auto">
          <a:xfrm>
            <a:off x="475297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8"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9" name="AutoShape 7"/>
          <p:cNvSpPr>
            <a:spLocks noChangeArrowheads="1"/>
          </p:cNvSpPr>
          <p:nvPr userDrawn="1">
            <p:custDataLst>
              <p:tags r:id="rId3"/>
            </p:custDataLst>
          </p:nvPr>
        </p:nvSpPr>
        <p:spPr bwMode="auto">
          <a:xfrm>
            <a:off x="4752975" y="4429125"/>
            <a:ext cx="416877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0" name="Text Placeholder 9"/>
          <p:cNvSpPr>
            <a:spLocks noGrp="1"/>
          </p:cNvSpPr>
          <p:nvPr>
            <p:ph type="body" sz="quarter" idx="10"/>
          </p:nvPr>
        </p:nvSpPr>
        <p:spPr>
          <a:xfrm>
            <a:off x="463550"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3" name="Text Placeholder 9"/>
          <p:cNvSpPr>
            <a:spLocks noGrp="1"/>
          </p:cNvSpPr>
          <p:nvPr>
            <p:ph type="body" sz="quarter" idx="13"/>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20" name="TextBox 19"/>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2416263520"/>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4 on 1 Frame">
    <p:spTree>
      <p:nvGrpSpPr>
        <p:cNvPr id="1" name=""/>
        <p:cNvGrpSpPr/>
        <p:nvPr/>
      </p:nvGrpSpPr>
      <p:grpSpPr>
        <a:xfrm>
          <a:off x="0" y="0"/>
          <a:ext cx="0" cy="0"/>
          <a:chOff x="0" y="0"/>
          <a:chExt cx="0" cy="0"/>
        </a:xfrm>
      </p:grpSpPr>
      <p:pic>
        <p:nvPicPr>
          <p:cNvPr id="3"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D9E65EA7-5AFA-4762-9E5E-147986578884}"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6" name="Object 7" hidden="1"/>
          <p:cNvGraphicFramePr>
            <a:graphicFrameLocks/>
          </p:cNvGraphicFramePr>
          <p:nvPr>
            <p:extLst>
              <p:ext uri="{D42A27DB-BD31-4B8C-83A1-F6EECF244321}">
                <p14:modId xmlns:p14="http://schemas.microsoft.com/office/powerpoint/2010/main" xmlns="" val="3779276653"/>
              </p:ext>
            </p:extLst>
          </p:nvPr>
        </p:nvGraphicFramePr>
        <p:xfrm>
          <a:off x="0" y="0"/>
          <a:ext cx="158750" cy="158750"/>
        </p:xfrm>
        <a:graphic>
          <a:graphicData uri="http://schemas.openxmlformats.org/presentationml/2006/ole">
            <p:oleObj spid="_x0000_s407566" name="think-cell Slide" r:id="rId7" imgW="360" imgH="360" progId="">
              <p:embed/>
            </p:oleObj>
          </a:graphicData>
        </a:graphic>
      </p:graphicFrame>
      <p:sp>
        <p:nvSpPr>
          <p:cNvPr id="7" name="AutoShape 7"/>
          <p:cNvSpPr>
            <a:spLocks noChangeArrowheads="1"/>
          </p:cNvSpPr>
          <p:nvPr userDrawn="1"/>
        </p:nvSpPr>
        <p:spPr bwMode="auto">
          <a:xfrm>
            <a:off x="463550" y="1449388"/>
            <a:ext cx="4175125" cy="23510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8" name="AutoShape 7"/>
          <p:cNvSpPr>
            <a:spLocks noChangeArrowheads="1"/>
          </p:cNvSpPr>
          <p:nvPr userDrawn="1">
            <p:custDataLst>
              <p:tags r:id="rId2"/>
            </p:custDataLst>
          </p:nvPr>
        </p:nvSpPr>
        <p:spPr bwMode="auto">
          <a:xfrm>
            <a:off x="4752975" y="1449388"/>
            <a:ext cx="4168775" cy="23510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9" name="AutoShape 7"/>
          <p:cNvSpPr>
            <a:spLocks noChangeArrowheads="1"/>
          </p:cNvSpPr>
          <p:nvPr userDrawn="1"/>
        </p:nvSpPr>
        <p:spPr bwMode="auto">
          <a:xfrm>
            <a:off x="468313" y="3849688"/>
            <a:ext cx="4175125" cy="23510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0" name="AutoShape 7"/>
          <p:cNvSpPr>
            <a:spLocks noChangeArrowheads="1"/>
          </p:cNvSpPr>
          <p:nvPr userDrawn="1">
            <p:custDataLst>
              <p:tags r:id="rId3"/>
            </p:custDataLst>
          </p:nvPr>
        </p:nvSpPr>
        <p:spPr bwMode="auto">
          <a:xfrm>
            <a:off x="4752975" y="3849688"/>
            <a:ext cx="4168775" cy="23510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pitchFamily="34" charset="0"/>
              <a:cs typeface="Arial" pitchFamily="34" charset="0"/>
            </a:endParaRPr>
          </a:p>
        </p:txBody>
      </p:sp>
      <p:sp>
        <p:nvSpPr>
          <p:cNvPr id="2" name="Titolo 1"/>
          <p:cNvSpPr>
            <a:spLocks noGrp="1"/>
          </p:cNvSpPr>
          <p:nvPr>
            <p:ph type="title" hasCustomPrompt="1"/>
          </p:nvPr>
        </p:nvSpPr>
        <p:spPr/>
        <p:txBody>
          <a:bodyPr/>
          <a:lstStyle/>
          <a:p>
            <a:r>
              <a:rPr lang="en-US" dirty="0" smtClean="0"/>
              <a:t>Please click to edit Tagline</a:t>
            </a:r>
            <a:endParaRPr lang="it-IT" dirty="0"/>
          </a:p>
        </p:txBody>
      </p:sp>
      <p:sp>
        <p:nvSpPr>
          <p:cNvPr id="11" name="TextBox 10"/>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214424900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4" name="Picture 12" descr="logo-Sandoz"/>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0"/>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79A81B5D-7617-4BAE-A82F-4B76A1325FE3}" type="slidenum">
              <a:rPr lang="en-GB" sz="1000" smtClean="0">
                <a:solidFill>
                  <a:srgbClr val="000000"/>
                </a:solidFill>
              </a:rPr>
              <a:pPr algn="r" eaLnBrk="1" hangingPunct="1">
                <a:defRPr/>
              </a:pPr>
              <a:t>‹#›</a:t>
            </a:fld>
            <a:endParaRPr lang="en-GB" sz="1000" smtClean="0">
              <a:solidFill>
                <a:srgbClr val="000000"/>
              </a:solidFill>
            </a:endParaRPr>
          </a:p>
        </p:txBody>
      </p:sp>
      <p:sp>
        <p:nvSpPr>
          <p:cNvPr id="8" name="Line 8"/>
          <p:cNvSpPr>
            <a:spLocks noChangeShapeType="1"/>
          </p:cNvSpPr>
          <p:nvPr userDrawn="1"/>
        </p:nvSpPr>
        <p:spPr bwMode="auto">
          <a:xfrm>
            <a:off x="-6350" y="3670300"/>
            <a:ext cx="5413375"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sp>
        <p:nvSpPr>
          <p:cNvPr id="6" name="Text Placeholder 5"/>
          <p:cNvSpPr>
            <a:spLocks noGrp="1"/>
          </p:cNvSpPr>
          <p:nvPr>
            <p:ph type="body" sz="quarter" idx="10"/>
          </p:nvPr>
        </p:nvSpPr>
        <p:spPr>
          <a:xfrm>
            <a:off x="457200" y="3063557"/>
            <a:ext cx="8229600" cy="492443"/>
          </a:xfrm>
        </p:spPr>
        <p:txBody>
          <a:bodyPr anchor="b"/>
          <a:lstStyle>
            <a:lvl1pPr marL="0" indent="0">
              <a:lnSpc>
                <a:spcPct val="100000"/>
              </a:lnSpc>
              <a:spcBef>
                <a:spcPts val="0"/>
              </a:spcBef>
              <a:defRPr sz="3200"/>
            </a:lvl1pPr>
          </a:lstStyle>
          <a:p>
            <a:pPr lvl="0"/>
            <a:r>
              <a:rPr lang="en-US" dirty="0" smtClean="0"/>
              <a:t>Click to edit Master text styles</a:t>
            </a:r>
          </a:p>
        </p:txBody>
      </p:sp>
    </p:spTree>
    <p:extLst>
      <p:ext uri="{BB962C8B-B14F-4D97-AF65-F5344CB8AC3E}">
        <p14:creationId xmlns:p14="http://schemas.microsoft.com/office/powerpoint/2010/main" xmlns="" val="1980669600"/>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no Fram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en-US" dirty="0" smtClean="0"/>
              <a:t>Please click to edit Tagline</a:t>
            </a:r>
            <a:endParaRPr lang="it-IT" dirty="0"/>
          </a:p>
        </p:txBody>
      </p:sp>
    </p:spTree>
    <p:extLst>
      <p:ext uri="{BB962C8B-B14F-4D97-AF65-F5344CB8AC3E}">
        <p14:creationId xmlns:p14="http://schemas.microsoft.com/office/powerpoint/2010/main" xmlns="" val="2746847662"/>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a:lvl1pPr>
          </a:lstStyle>
          <a:p>
            <a:r>
              <a:rPr lang="en-US" dirty="0" smtClean="0"/>
              <a:t>Please click to edit Tagline</a:t>
            </a:r>
            <a:endParaRPr lang="it-IT" dirty="0"/>
          </a:p>
        </p:txBody>
      </p:sp>
    </p:spTree>
    <p:extLst>
      <p:ext uri="{BB962C8B-B14F-4D97-AF65-F5344CB8AC3E}">
        <p14:creationId xmlns:p14="http://schemas.microsoft.com/office/powerpoint/2010/main" xmlns="" val="3616311162"/>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xfrm>
            <a:off x="8480425" y="6629400"/>
            <a:ext cx="396875" cy="152400"/>
          </a:xfrm>
          <a:prstGeom prst="rect">
            <a:avLst/>
          </a:prstGeom>
          <a:ln/>
        </p:spPr>
        <p:txBody>
          <a:bodyPr/>
          <a:lstStyle>
            <a:lvl1pPr>
              <a:defRPr/>
            </a:lvl1pPr>
          </a:lstStyle>
          <a:p>
            <a:pPr>
              <a:defRPr/>
            </a:pPr>
            <a:fld id="{461D36D3-4174-440E-938F-1624D68BA7F3}" type="slidenum">
              <a:rPr lang="it-IT">
                <a:solidFill>
                  <a:srgbClr val="000000"/>
                </a:solidFill>
                <a:latin typeface="Arial" pitchFamily="34" charset="0"/>
                <a:cs typeface="Arial" pitchFamily="34" charset="0"/>
              </a:rPr>
              <a:pPr>
                <a:defRPr/>
              </a:pPr>
              <a:t>‹#›</a:t>
            </a:fld>
            <a:endParaRPr lang="it-IT">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4917160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46813" y="5799138"/>
            <a:ext cx="25019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Rectangle 2"/>
          <p:cNvSpPr>
            <a:spLocks noGrp="1" noChangeArrowheads="1"/>
          </p:cNvSpPr>
          <p:nvPr>
            <p:ph type="ctrTitle"/>
          </p:nvPr>
        </p:nvSpPr>
        <p:spPr>
          <a:xfrm>
            <a:off x="600075" y="912813"/>
            <a:ext cx="4572000" cy="1470025"/>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b"/>
          <a:lstStyle>
            <a:lvl1pPr eaLnBrk="1" hangingPunct="1">
              <a:lnSpc>
                <a:spcPct val="90000"/>
              </a:lnSpc>
              <a:defRPr sz="3200" smtClean="0">
                <a:solidFill>
                  <a:schemeClr val="bg1"/>
                </a:solidFill>
              </a:defRPr>
            </a:lvl1pPr>
          </a:lstStyle>
          <a:p>
            <a:pPr lvl="0"/>
            <a:r>
              <a:rPr lang="it-IT" noProof="0" smtClean="0"/>
              <a:t>Fare clic per modificare lo stile del titolo</a:t>
            </a:r>
          </a:p>
        </p:txBody>
      </p:sp>
      <p:sp>
        <p:nvSpPr>
          <p:cNvPr id="25603" name="Rectangle 3"/>
          <p:cNvSpPr>
            <a:spLocks noGrp="1" noChangeArrowheads="1"/>
          </p:cNvSpPr>
          <p:nvPr>
            <p:ph type="subTitle" idx="1"/>
          </p:nvPr>
        </p:nvSpPr>
        <p:spPr>
          <a:xfrm>
            <a:off x="600075" y="3584575"/>
            <a:ext cx="3657600" cy="1752600"/>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0" indent="0" eaLnBrk="1" hangingPunct="1">
              <a:spcBef>
                <a:spcPct val="20000"/>
              </a:spcBef>
              <a:defRPr sz="2000" b="0" smtClean="0">
                <a:solidFill>
                  <a:schemeClr val="bg1"/>
                </a:solidFill>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xmlns="" val="36297283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11662" name="think-cell Slide" r:id="rId4" imgW="360" imgH="360" progId="">
              <p:embed/>
            </p:oleObj>
          </a:graphicData>
        </a:graphic>
      </p:graphicFrame>
      <p:sp>
        <p:nvSpPr>
          <p:cNvPr id="4"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41426212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rame with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0" y="0"/>
          <a:ext cx="158750" cy="158750"/>
        </p:xfrm>
        <a:graphic>
          <a:graphicData uri="http://schemas.openxmlformats.org/presentationml/2006/ole">
            <p:oleObj spid="_x0000_s412686" name="think-cell Slide" r:id="rId4" imgW="360" imgH="360" progId="">
              <p:embed/>
            </p:oleObj>
          </a:graphicData>
        </a:graphic>
      </p:graphicFrame>
      <p:sp>
        <p:nvSpPr>
          <p:cNvPr id="5"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99665143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 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13710" name="think-cell Slide" r:id="rId4" imgW="360" imgH="360" progId="">
              <p:embed/>
            </p:oleObj>
          </a:graphicData>
        </a:graphic>
      </p:graphicFrame>
      <p:sp>
        <p:nvSpPr>
          <p:cNvPr id="4" name="AutoShape 7"/>
          <p:cNvSpPr>
            <a:spLocks noChangeArrowheads="1"/>
          </p:cNvSpPr>
          <p:nvPr userDrawn="1"/>
        </p:nvSpPr>
        <p:spPr bwMode="auto">
          <a:xfrm>
            <a:off x="468313"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5" name="AutoShape 7"/>
          <p:cNvSpPr>
            <a:spLocks noChangeArrowheads="1"/>
          </p:cNvSpPr>
          <p:nvPr userDrawn="1">
            <p:custDataLst>
              <p:tags r:id="rId2"/>
            </p:custDataLst>
          </p:nvPr>
        </p:nvSpPr>
        <p:spPr bwMode="auto">
          <a:xfrm>
            <a:off x="4752975"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668015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63357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19800" cy="6335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40651836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 Frame no Header and Messag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14734" name="think-cell Slide" r:id="rId4" imgW="360" imgH="360" progId="">
              <p:embed/>
            </p:oleObj>
          </a:graphicData>
        </a:graphic>
      </p:graphicFrame>
      <p:sp>
        <p:nvSpPr>
          <p:cNvPr id="4" name="AutoShape 7"/>
          <p:cNvSpPr>
            <a:spLocks noChangeArrowheads="1"/>
          </p:cNvSpPr>
          <p:nvPr userDrawn="1"/>
        </p:nvSpPr>
        <p:spPr bwMode="auto">
          <a:xfrm>
            <a:off x="46831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5" name="AutoShape 7"/>
          <p:cNvSpPr>
            <a:spLocks noChangeArrowheads="1"/>
          </p:cNvSpPr>
          <p:nvPr userDrawn="1">
            <p:custDataLst>
              <p:tags r:id="rId2"/>
            </p:custDataLst>
          </p:nvPr>
        </p:nvSpPr>
        <p:spPr bwMode="auto">
          <a:xfrm>
            <a:off x="493236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6" name="Isosceles Triangle 5"/>
          <p:cNvSpPr/>
          <p:nvPr userDrawn="1"/>
        </p:nvSpPr>
        <p:spPr>
          <a:xfrm rot="5400000">
            <a:off x="3550443" y="3659982"/>
            <a:ext cx="2303463"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a typeface="MS PGothic" pitchFamily="34" charset="-128"/>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378949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 Frame with Header">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415758" name="think-cell Slide" r:id="rId4" imgW="360" imgH="360" progId="">
              <p:embed/>
            </p:oleObj>
          </a:graphicData>
        </a:graphic>
      </p:graphicFrame>
      <p:sp>
        <p:nvSpPr>
          <p:cNvPr id="6"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7" name="AutoShape 7"/>
          <p:cNvSpPr>
            <a:spLocks noChangeArrowheads="1"/>
          </p:cNvSpPr>
          <p:nvPr userDrawn="1">
            <p:custDataLst>
              <p:tags r:id="rId2"/>
            </p:custDataLst>
          </p:nvPr>
        </p:nvSpPr>
        <p:spPr bwMode="auto">
          <a:xfrm>
            <a:off x="4752975"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3709624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 Frame with Header and Mess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416782" name="think-cell Slide" r:id="rId4" imgW="360" imgH="360" progId="">
              <p:embed/>
            </p:oleObj>
          </a:graphicData>
        </a:graphic>
      </p:graphicFrame>
      <p:sp>
        <p:nvSpPr>
          <p:cNvPr id="6" name="AutoShape 7"/>
          <p:cNvSpPr>
            <a:spLocks noChangeArrowheads="1"/>
          </p:cNvSpPr>
          <p:nvPr userDrawn="1"/>
        </p:nvSpPr>
        <p:spPr bwMode="auto">
          <a:xfrm>
            <a:off x="46831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7" name="AutoShape 7"/>
          <p:cNvSpPr>
            <a:spLocks noChangeArrowheads="1"/>
          </p:cNvSpPr>
          <p:nvPr userDrawn="1">
            <p:custDataLst>
              <p:tags r:id="rId2"/>
            </p:custDataLst>
          </p:nvPr>
        </p:nvSpPr>
        <p:spPr bwMode="auto">
          <a:xfrm>
            <a:off x="493236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9" name="Isosceles Triangle 8"/>
          <p:cNvSpPr/>
          <p:nvPr userDrawn="1"/>
        </p:nvSpPr>
        <p:spPr>
          <a:xfrm rot="5400000">
            <a:off x="3549650" y="3951288"/>
            <a:ext cx="2305050"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a typeface="MS PGothic" pitchFamily="34" charset="-128"/>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1"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932098"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425135371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 Frames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17806" name="think-cell Slide" r:id="rId5" imgW="360" imgH="360" progId="">
              <p:embed/>
            </p:oleObj>
          </a:graphicData>
        </a:graphic>
      </p:graphicFrame>
      <p:sp>
        <p:nvSpPr>
          <p:cNvPr id="4" name="AutoShape 7"/>
          <p:cNvSpPr>
            <a:spLocks noChangeArrowheads="1"/>
          </p:cNvSpPr>
          <p:nvPr userDrawn="1"/>
        </p:nvSpPr>
        <p:spPr bwMode="auto">
          <a:xfrm>
            <a:off x="468313"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5" name="AutoShape 7"/>
          <p:cNvSpPr>
            <a:spLocks noChangeArrowheads="1"/>
          </p:cNvSpPr>
          <p:nvPr userDrawn="1">
            <p:custDataLst>
              <p:tags r:id="rId2"/>
            </p:custDataLst>
          </p:nvPr>
        </p:nvSpPr>
        <p:spPr bwMode="auto">
          <a:xfrm>
            <a:off x="3305175" y="1449388"/>
            <a:ext cx="2773363"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6" name="AutoShape 7"/>
          <p:cNvSpPr>
            <a:spLocks noChangeArrowheads="1"/>
          </p:cNvSpPr>
          <p:nvPr userDrawn="1">
            <p:custDataLst>
              <p:tags r:id="rId3"/>
            </p:custDataLst>
          </p:nvPr>
        </p:nvSpPr>
        <p:spPr bwMode="auto">
          <a:xfrm>
            <a:off x="6142038"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38141713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 Frames with Header">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418830" name="think-cell Slide" r:id="rId5" imgW="360" imgH="360" progId="">
              <p:embed/>
            </p:oleObj>
          </a:graphicData>
        </a:graphic>
      </p:graphicFrame>
      <p:sp>
        <p:nvSpPr>
          <p:cNvPr id="7" name="AutoShape 7"/>
          <p:cNvSpPr>
            <a:spLocks noChangeArrowheads="1"/>
          </p:cNvSpPr>
          <p:nvPr userDrawn="1"/>
        </p:nvSpPr>
        <p:spPr bwMode="auto">
          <a:xfrm>
            <a:off x="468313"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9" name="AutoShape 7"/>
          <p:cNvSpPr>
            <a:spLocks noChangeArrowheads="1"/>
          </p:cNvSpPr>
          <p:nvPr userDrawn="1">
            <p:custDataLst>
              <p:tags r:id="rId2"/>
            </p:custDataLst>
          </p:nvPr>
        </p:nvSpPr>
        <p:spPr bwMode="auto">
          <a:xfrm>
            <a:off x="3305175" y="2032000"/>
            <a:ext cx="2773363"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12" name="AutoShape 7"/>
          <p:cNvSpPr>
            <a:spLocks noChangeArrowheads="1"/>
          </p:cNvSpPr>
          <p:nvPr userDrawn="1">
            <p:custDataLst>
              <p:tags r:id="rId3"/>
            </p:custDataLst>
          </p:nvPr>
        </p:nvSpPr>
        <p:spPr bwMode="auto">
          <a:xfrm>
            <a:off x="6142038"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3"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330524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614217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30025764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3 on 1 with Frame lef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419854" name="think-cell Slide" r:id="rId4" imgW="360" imgH="360" progId="">
              <p:embed/>
            </p:oleObj>
          </a:graphicData>
        </a:graphic>
      </p:graphicFrame>
      <p:sp>
        <p:nvSpPr>
          <p:cNvPr id="7"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9" name="AutoShape 7"/>
          <p:cNvSpPr>
            <a:spLocks noChangeArrowheads="1"/>
          </p:cNvSpPr>
          <p:nvPr userDrawn="1">
            <p:custDataLst>
              <p:tags r:id="rId2"/>
            </p:custDataLst>
          </p:nvPr>
        </p:nvSpPr>
        <p:spPr bwMode="auto">
          <a:xfrm>
            <a:off x="4752975" y="2032000"/>
            <a:ext cx="416877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12"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06505856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3 on 1 with Frame righ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420878" name="think-cell Slide" r:id="rId4" imgW="360" imgH="360" progId="">
              <p:embed/>
            </p:oleObj>
          </a:graphicData>
        </a:graphic>
      </p:graphicFrame>
      <p:sp>
        <p:nvSpPr>
          <p:cNvPr id="7"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9" name="AutoShape 7"/>
          <p:cNvSpPr>
            <a:spLocks noChangeArrowheads="1"/>
          </p:cNvSpPr>
          <p:nvPr userDrawn="1">
            <p:custDataLst>
              <p:tags r:id="rId2"/>
            </p:custDataLst>
          </p:nvPr>
        </p:nvSpPr>
        <p:spPr bwMode="auto">
          <a:xfrm>
            <a:off x="475932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12" name="AutoShape 7"/>
          <p:cNvSpPr>
            <a:spLocks noChangeArrowheads="1"/>
          </p:cNvSpPr>
          <p:nvPr userDrawn="1"/>
        </p:nvSpPr>
        <p:spPr bwMode="auto">
          <a:xfrm>
            <a:off x="4752975"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6618267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2_4 on 1 Frame">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pPr eaLnBrk="0" hangingPunct="0">
              <a:lnSpc>
                <a:spcPct val="95000"/>
              </a:lnSpc>
              <a:spcAft>
                <a:spcPct val="20000"/>
              </a:spcAft>
              <a:buFont typeface="Arial" pitchFamily="34" charset="0"/>
              <a:buChar char="•"/>
            </a:pPr>
            <a:endParaRPr lang="en-US" b="1" smtClean="0">
              <a:solidFill>
                <a:srgbClr val="000000"/>
              </a:solidFill>
              <a:latin typeface="Arial" pitchFamily="34" charset="0"/>
              <a:ea typeface="MS PGothic" pitchFamily="34" charset="-128"/>
              <a:cs typeface="Arial"/>
            </a:endParaRPr>
          </a:p>
        </p:txBody>
      </p:sp>
      <p:pic>
        <p:nvPicPr>
          <p:cNvPr id="9"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6pPr>
            <a:lvl7pPr marL="29718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7pPr>
            <a:lvl8pPr marL="34290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8pPr>
            <a:lvl9pPr marL="38862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9pPr>
          </a:lstStyle>
          <a:p>
            <a:pPr algn="r"/>
            <a:fld id="{4769ED43-4CF3-49EB-9869-9FB9C9557659}" type="slidenum">
              <a:rPr lang="en-GB" sz="1000" b="0" smtClean="0">
                <a:solidFill>
                  <a:srgbClr val="000000"/>
                </a:solidFill>
                <a:cs typeface="Arial"/>
              </a:rPr>
              <a:pPr algn="r"/>
              <a:t>‹#›</a:t>
            </a:fld>
            <a:endParaRPr lang="en-GB" sz="1000" b="0" smtClean="0">
              <a:solidFill>
                <a:srgbClr val="000000"/>
              </a:solidFill>
              <a:cs typeface="Arial"/>
            </a:endParaRPr>
          </a:p>
        </p:txBody>
      </p:sp>
      <p:graphicFrame>
        <p:nvGraphicFramePr>
          <p:cNvPr id="15" name="Object 7" hidden="1"/>
          <p:cNvGraphicFramePr>
            <a:graphicFrameLocks noChangeAspect="1"/>
          </p:cNvGraphicFramePr>
          <p:nvPr/>
        </p:nvGraphicFramePr>
        <p:xfrm>
          <a:off x="0" y="0"/>
          <a:ext cx="158750" cy="158750"/>
        </p:xfrm>
        <a:graphic>
          <a:graphicData uri="http://schemas.openxmlformats.org/presentationml/2006/ole">
            <p:oleObj spid="_x0000_s421902" name="think-cell Slide" r:id="rId7" imgW="360" imgH="360" progId="">
              <p:embed/>
            </p:oleObj>
          </a:graphicData>
        </a:graphic>
      </p:graphicFrame>
      <p:sp>
        <p:nvSpPr>
          <p:cNvPr id="16"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17" name="AutoShape 7"/>
          <p:cNvSpPr>
            <a:spLocks noChangeArrowheads="1"/>
          </p:cNvSpPr>
          <p:nvPr userDrawn="1">
            <p:custDataLst>
              <p:tags r:id="rId2"/>
            </p:custDataLst>
          </p:nvPr>
        </p:nvSpPr>
        <p:spPr bwMode="auto">
          <a:xfrm>
            <a:off x="475297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18"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19" name="AutoShape 7"/>
          <p:cNvSpPr>
            <a:spLocks noChangeArrowheads="1"/>
          </p:cNvSpPr>
          <p:nvPr userDrawn="1">
            <p:custDataLst>
              <p:tags r:id="rId3"/>
            </p:custDataLst>
          </p:nvPr>
        </p:nvSpPr>
        <p:spPr bwMode="auto">
          <a:xfrm>
            <a:off x="4752975" y="4429125"/>
            <a:ext cx="416877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ea typeface="MS PGothic" pitchFamily="34" charset="-128"/>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3" name="Text Placeholder 9"/>
          <p:cNvSpPr>
            <a:spLocks noGrp="1"/>
          </p:cNvSpPr>
          <p:nvPr>
            <p:ph type="body" sz="quarter" idx="13"/>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38364154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4 on 1 Frame">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p:nvGraphicFramePr>
        <p:xfrm>
          <a:off x="0" y="0"/>
          <a:ext cx="158750" cy="158750"/>
        </p:xfrm>
        <a:graphic>
          <a:graphicData uri="http://schemas.openxmlformats.org/presentationml/2006/ole">
            <p:oleObj spid="_x0000_s422926" name="think-cell Slide" r:id="rId3" imgW="360" imgH="360" progId="">
              <p:embed/>
            </p:oleObj>
          </a:graphicData>
        </a:graphic>
      </p:graphicFrame>
    </p:spTree>
    <p:extLst>
      <p:ext uri="{BB962C8B-B14F-4D97-AF65-F5344CB8AC3E}">
        <p14:creationId xmlns:p14="http://schemas.microsoft.com/office/powerpoint/2010/main" xmlns="" val="192569156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6350" y="3670300"/>
            <a:ext cx="5413375"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pPr eaLnBrk="0" hangingPunct="0">
              <a:lnSpc>
                <a:spcPct val="95000"/>
              </a:lnSpc>
              <a:spcAft>
                <a:spcPct val="20000"/>
              </a:spcAft>
              <a:buFont typeface="Arial" pitchFamily="34" charset="0"/>
              <a:buChar char="•"/>
            </a:pPr>
            <a:endParaRPr lang="en-US" b="1" smtClean="0">
              <a:solidFill>
                <a:srgbClr val="000000"/>
              </a:solidFill>
              <a:latin typeface="Arial" pitchFamily="34" charset="0"/>
              <a:ea typeface="MS PGothic" pitchFamily="34" charset="-128"/>
              <a:cs typeface="Arial"/>
            </a:endParaRPr>
          </a:p>
        </p:txBody>
      </p:sp>
      <p:sp>
        <p:nvSpPr>
          <p:cNvPr id="6" name="Text Placeholder 5"/>
          <p:cNvSpPr>
            <a:spLocks noGrp="1"/>
          </p:cNvSpPr>
          <p:nvPr>
            <p:ph type="body" sz="quarter" idx="10"/>
          </p:nvPr>
        </p:nvSpPr>
        <p:spPr>
          <a:xfrm>
            <a:off x="457200" y="3063557"/>
            <a:ext cx="8229600" cy="492443"/>
          </a:xfrm>
        </p:spPr>
        <p:txBody>
          <a:bodyPr anchor="b"/>
          <a:lstStyle>
            <a:lvl1pPr marL="0" indent="0">
              <a:lnSpc>
                <a:spcPct val="100000"/>
              </a:lnSpc>
              <a:spcBef>
                <a:spcPts val="0"/>
              </a:spcBef>
              <a:defRPr sz="3200"/>
            </a:lvl1pPr>
          </a:lstStyle>
          <a:p>
            <a:pPr lvl="0"/>
            <a:r>
              <a:rPr lang="en-US" dirty="0" smtClean="0"/>
              <a:t>Click to edit Master text styles</a:t>
            </a:r>
          </a:p>
        </p:txBody>
      </p:sp>
    </p:spTree>
    <p:extLst>
      <p:ext uri="{BB962C8B-B14F-4D97-AF65-F5344CB8AC3E}">
        <p14:creationId xmlns:p14="http://schemas.microsoft.com/office/powerpoint/2010/main" xmlns="" val="2409282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427163"/>
            <a:ext cx="8229600" cy="5097462"/>
          </a:xfrm>
        </p:spPr>
        <p:txBody>
          <a:bodyPr/>
          <a:lstStyle/>
          <a:p>
            <a:pPr lvl="0"/>
            <a:endParaRPr lang="en-GB" noProof="0" smtClean="0"/>
          </a:p>
        </p:txBody>
      </p:sp>
    </p:spTree>
    <p:extLst>
      <p:ext uri="{BB962C8B-B14F-4D97-AF65-F5344CB8AC3E}">
        <p14:creationId xmlns:p14="http://schemas.microsoft.com/office/powerpoint/2010/main" xmlns="" val="389620439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no Fram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289589474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endParaRPr lang="it-IT" dirty="0"/>
          </a:p>
        </p:txBody>
      </p:sp>
    </p:spTree>
    <p:extLst>
      <p:ext uri="{BB962C8B-B14F-4D97-AF65-F5344CB8AC3E}">
        <p14:creationId xmlns:p14="http://schemas.microsoft.com/office/powerpoint/2010/main" xmlns="" val="34862846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995830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8866252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ffectLst/>
          <a:extLst>
            <a:ext uri="{91240B29-F687-4F45-9708-019B960494DF}">
              <a14:hiddenLine xmlns:a14="http://schemas.microsoft.com/office/drawing/2010/main" xmlns="" w="1905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 name="Text Box 6"/>
          <p:cNvSpPr txBox="1">
            <a:spLocks noChangeArrowheads="1"/>
          </p:cNvSpPr>
          <p:nvPr/>
        </p:nvSpPr>
        <p:spPr bwMode="gray">
          <a:xfrm>
            <a:off x="6316663" y="6484938"/>
            <a:ext cx="2541587" cy="3032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r"/>
            <a:endParaRPr lang="en-US" sz="2000" b="1" smtClean="0">
              <a:solidFill>
                <a:srgbClr val="003366"/>
              </a:solidFill>
              <a:cs typeface="+mn-cs"/>
            </a:endParaRPr>
          </a:p>
        </p:txBody>
      </p:sp>
      <p:sp>
        <p:nvSpPr>
          <p:cNvPr id="7" name="Rectangle 7"/>
          <p:cNvSpPr>
            <a:spLocks noChangeArrowheads="1"/>
          </p:cNvSpPr>
          <p:nvPr/>
        </p:nvSpPr>
        <p:spPr bwMode="gray">
          <a:xfrm>
            <a:off x="7045325" y="6413500"/>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latin typeface="Arial" pitchFamily="34" charset="0"/>
                <a:ea typeface="ＭＳ Ｐゴシック" pitchFamily="34" charset="-128"/>
                <a:cs typeface="+mn-cs"/>
              </a:rPr>
              <a:t>a Novartis company</a:t>
            </a:r>
            <a:endParaRPr lang="en-US" sz="1200" smtClean="0">
              <a:solidFill>
                <a:srgbClr val="003366"/>
              </a:solidFill>
              <a:latin typeface="Arial" pitchFamily="34" charset="0"/>
              <a:ea typeface="ＭＳ Ｐゴシック" pitchFamily="34" charset="-128"/>
              <a:cs typeface="+mn-cs"/>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pPr lvl="0"/>
            <a:r>
              <a:rPr lang="en-US" noProof="0" smtClean="0"/>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a:lnSpc>
                <a:spcPct val="100000"/>
              </a:lnSpc>
              <a:defRPr sz="1800"/>
            </a:lvl1pPr>
          </a:lstStyle>
          <a:p>
            <a:pPr lvl="0"/>
            <a:r>
              <a:rPr lang="en-US" noProof="0" smtClean="0"/>
              <a:t>Presentation Subtitle</a:t>
            </a:r>
          </a:p>
        </p:txBody>
      </p:sp>
    </p:spTree>
    <p:extLst>
      <p:ext uri="{BB962C8B-B14F-4D97-AF65-F5344CB8AC3E}">
        <p14:creationId xmlns:p14="http://schemas.microsoft.com/office/powerpoint/2010/main" xmlns="" val="12080670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5852633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5787546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4466310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7912065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09259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427163"/>
            <a:ext cx="4038600" cy="5097462"/>
          </a:xfrm>
        </p:spPr>
        <p:txBody>
          <a:bodyPr/>
          <a:lstStyle/>
          <a:p>
            <a:pPr lvl="0"/>
            <a:endParaRPr lang="en-GB" noProof="0" smtClean="0"/>
          </a:p>
        </p:txBody>
      </p:sp>
    </p:spTree>
    <p:extLst>
      <p:ext uri="{BB962C8B-B14F-4D97-AF65-F5344CB8AC3E}">
        <p14:creationId xmlns:p14="http://schemas.microsoft.com/office/powerpoint/2010/main" xmlns="" val="6024279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0323961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2506097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6367014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1780031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9804099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343025"/>
            <a:ext cx="8316913" cy="4930775"/>
          </a:xfrm>
        </p:spPr>
        <p:txBody>
          <a:bodyPr/>
          <a:lstStyle/>
          <a:p>
            <a:pPr lvl="0"/>
            <a:endParaRPr lang="en-US" noProof="0" smtClean="0"/>
          </a:p>
        </p:txBody>
      </p:sp>
    </p:spTree>
    <p:extLst>
      <p:ext uri="{BB962C8B-B14F-4D97-AF65-F5344CB8AC3E}">
        <p14:creationId xmlns:p14="http://schemas.microsoft.com/office/powerpoint/2010/main" xmlns="" val="133570717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0" y="1343025"/>
            <a:ext cx="408146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73613" y="1343025"/>
            <a:ext cx="4083050" cy="4930775"/>
          </a:xfrm>
        </p:spPr>
        <p:txBody>
          <a:bodyPr/>
          <a:lstStyle/>
          <a:p>
            <a:pPr lvl="0"/>
            <a:endParaRPr lang="en-US" noProof="0" smtClean="0"/>
          </a:p>
        </p:txBody>
      </p:sp>
    </p:spTree>
    <p:extLst>
      <p:ext uri="{BB962C8B-B14F-4D97-AF65-F5344CB8AC3E}">
        <p14:creationId xmlns:p14="http://schemas.microsoft.com/office/powerpoint/2010/main" xmlns="" val="259353067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46813" y="5799138"/>
            <a:ext cx="25019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Rectangle 2"/>
          <p:cNvSpPr>
            <a:spLocks noGrp="1" noChangeArrowheads="1"/>
          </p:cNvSpPr>
          <p:nvPr>
            <p:ph type="ctrTitle"/>
          </p:nvPr>
        </p:nvSpPr>
        <p:spPr>
          <a:xfrm>
            <a:off x="600075" y="912813"/>
            <a:ext cx="4572000" cy="1470025"/>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b"/>
          <a:lstStyle>
            <a:lvl1pPr eaLnBrk="1" hangingPunct="1">
              <a:lnSpc>
                <a:spcPct val="90000"/>
              </a:lnSpc>
              <a:defRPr sz="3200" smtClean="0">
                <a:solidFill>
                  <a:schemeClr val="bg1"/>
                </a:solidFill>
              </a:defRPr>
            </a:lvl1pPr>
          </a:lstStyle>
          <a:p>
            <a:pPr lvl="0"/>
            <a:r>
              <a:rPr lang="it-IT" noProof="0" smtClean="0"/>
              <a:t>Fare clic per modificare lo stile del titolo</a:t>
            </a:r>
          </a:p>
        </p:txBody>
      </p:sp>
      <p:sp>
        <p:nvSpPr>
          <p:cNvPr id="25603" name="Rectangle 3"/>
          <p:cNvSpPr>
            <a:spLocks noGrp="1" noChangeArrowheads="1"/>
          </p:cNvSpPr>
          <p:nvPr>
            <p:ph type="subTitle" idx="1"/>
          </p:nvPr>
        </p:nvSpPr>
        <p:spPr>
          <a:xfrm>
            <a:off x="600075" y="3584575"/>
            <a:ext cx="3657600" cy="1752600"/>
          </a:xfr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0" indent="0" eaLnBrk="1" hangingPunct="1">
              <a:spcBef>
                <a:spcPct val="20000"/>
              </a:spcBef>
              <a:defRPr sz="2000" b="0" smtClean="0">
                <a:solidFill>
                  <a:schemeClr val="bg1"/>
                </a:solidFill>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xmlns="" val="36547028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25998" name="think-cell Slide" r:id="rId4" imgW="360" imgH="360" progId="">
              <p:embed/>
            </p:oleObj>
          </a:graphicData>
        </a:graphic>
      </p:graphicFrame>
      <p:sp>
        <p:nvSpPr>
          <p:cNvPr id="4"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75434953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Frame with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0" y="0"/>
          <a:ext cx="158750" cy="158750"/>
        </p:xfrm>
        <a:graphic>
          <a:graphicData uri="http://schemas.openxmlformats.org/presentationml/2006/ole">
            <p:oleObj spid="_x0000_s427022" name="think-cell Slide" r:id="rId4" imgW="360" imgH="360" progId="">
              <p:embed/>
            </p:oleObj>
          </a:graphicData>
        </a:graphic>
      </p:graphicFrame>
      <p:sp>
        <p:nvSpPr>
          <p:cNvPr id="5"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4103827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56322050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 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28046" name="think-cell Slide" r:id="rId4" imgW="360" imgH="360" progId="">
              <p:embed/>
            </p:oleObj>
          </a:graphicData>
        </a:graphic>
      </p:graphicFrame>
      <p:sp>
        <p:nvSpPr>
          <p:cNvPr id="4" name="AutoShape 7"/>
          <p:cNvSpPr>
            <a:spLocks noChangeArrowheads="1"/>
          </p:cNvSpPr>
          <p:nvPr userDrawn="1"/>
        </p:nvSpPr>
        <p:spPr bwMode="auto">
          <a:xfrm>
            <a:off x="468313"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5" name="AutoShape 7"/>
          <p:cNvSpPr>
            <a:spLocks noChangeArrowheads="1"/>
          </p:cNvSpPr>
          <p:nvPr userDrawn="1">
            <p:custDataLst>
              <p:tags r:id="rId2"/>
            </p:custDataLst>
          </p:nvPr>
        </p:nvSpPr>
        <p:spPr bwMode="auto">
          <a:xfrm>
            <a:off x="4752975"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4948437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 Frame no Header and Message">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29070" name="think-cell Slide" r:id="rId4" imgW="360" imgH="360" progId="">
              <p:embed/>
            </p:oleObj>
          </a:graphicData>
        </a:graphic>
      </p:graphicFrame>
      <p:sp>
        <p:nvSpPr>
          <p:cNvPr id="4" name="AutoShape 7"/>
          <p:cNvSpPr>
            <a:spLocks noChangeArrowheads="1"/>
          </p:cNvSpPr>
          <p:nvPr userDrawn="1"/>
        </p:nvSpPr>
        <p:spPr bwMode="auto">
          <a:xfrm>
            <a:off x="46831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5" name="AutoShape 7"/>
          <p:cNvSpPr>
            <a:spLocks noChangeArrowheads="1"/>
          </p:cNvSpPr>
          <p:nvPr userDrawn="1">
            <p:custDataLst>
              <p:tags r:id="rId2"/>
            </p:custDataLst>
          </p:nvPr>
        </p:nvSpPr>
        <p:spPr bwMode="auto">
          <a:xfrm>
            <a:off x="493236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6" name="Isosceles Triangle 5"/>
          <p:cNvSpPr/>
          <p:nvPr userDrawn="1"/>
        </p:nvSpPr>
        <p:spPr>
          <a:xfrm rot="5400000">
            <a:off x="3550443" y="3659982"/>
            <a:ext cx="2303463"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57474449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2 Frame with Header">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430094" name="think-cell Slide" r:id="rId4" imgW="360" imgH="360" progId="">
              <p:embed/>
            </p:oleObj>
          </a:graphicData>
        </a:graphic>
      </p:graphicFrame>
      <p:sp>
        <p:nvSpPr>
          <p:cNvPr id="6"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7" name="AutoShape 7"/>
          <p:cNvSpPr>
            <a:spLocks noChangeArrowheads="1"/>
          </p:cNvSpPr>
          <p:nvPr userDrawn="1">
            <p:custDataLst>
              <p:tags r:id="rId2"/>
            </p:custDataLst>
          </p:nvPr>
        </p:nvSpPr>
        <p:spPr bwMode="auto">
          <a:xfrm>
            <a:off x="4752975"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354559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2 Frame with Header and Mess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431118" name="think-cell Slide" r:id="rId4" imgW="360" imgH="360" progId="">
              <p:embed/>
            </p:oleObj>
          </a:graphicData>
        </a:graphic>
      </p:graphicFrame>
      <p:sp>
        <p:nvSpPr>
          <p:cNvPr id="6" name="AutoShape 7"/>
          <p:cNvSpPr>
            <a:spLocks noChangeArrowheads="1"/>
          </p:cNvSpPr>
          <p:nvPr userDrawn="1"/>
        </p:nvSpPr>
        <p:spPr bwMode="auto">
          <a:xfrm>
            <a:off x="46831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7" name="AutoShape 7"/>
          <p:cNvSpPr>
            <a:spLocks noChangeArrowheads="1"/>
          </p:cNvSpPr>
          <p:nvPr userDrawn="1">
            <p:custDataLst>
              <p:tags r:id="rId2"/>
            </p:custDataLst>
          </p:nvPr>
        </p:nvSpPr>
        <p:spPr bwMode="auto">
          <a:xfrm>
            <a:off x="493236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9" name="Isosceles Triangle 8"/>
          <p:cNvSpPr/>
          <p:nvPr userDrawn="1"/>
        </p:nvSpPr>
        <p:spPr>
          <a:xfrm rot="5400000">
            <a:off x="3549650" y="3951288"/>
            <a:ext cx="2305050"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1"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932098" y="1454150"/>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1625042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Frames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32142" name="think-cell Slide" r:id="rId5" imgW="360" imgH="360" progId="">
              <p:embed/>
            </p:oleObj>
          </a:graphicData>
        </a:graphic>
      </p:graphicFrame>
      <p:sp>
        <p:nvSpPr>
          <p:cNvPr id="4" name="AutoShape 7"/>
          <p:cNvSpPr>
            <a:spLocks noChangeArrowheads="1"/>
          </p:cNvSpPr>
          <p:nvPr userDrawn="1"/>
        </p:nvSpPr>
        <p:spPr bwMode="auto">
          <a:xfrm>
            <a:off x="468313"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5" name="AutoShape 7"/>
          <p:cNvSpPr>
            <a:spLocks noChangeArrowheads="1"/>
          </p:cNvSpPr>
          <p:nvPr userDrawn="1">
            <p:custDataLst>
              <p:tags r:id="rId2"/>
            </p:custDataLst>
          </p:nvPr>
        </p:nvSpPr>
        <p:spPr bwMode="auto">
          <a:xfrm>
            <a:off x="3305175" y="1449388"/>
            <a:ext cx="2773363"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6" name="AutoShape 7"/>
          <p:cNvSpPr>
            <a:spLocks noChangeArrowheads="1"/>
          </p:cNvSpPr>
          <p:nvPr userDrawn="1">
            <p:custDataLst>
              <p:tags r:id="rId3"/>
            </p:custDataLst>
          </p:nvPr>
        </p:nvSpPr>
        <p:spPr bwMode="auto">
          <a:xfrm>
            <a:off x="6142038"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5302414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Frames with Header">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433166" name="think-cell Slide" r:id="rId5" imgW="360" imgH="360" progId="">
              <p:embed/>
            </p:oleObj>
          </a:graphicData>
        </a:graphic>
      </p:graphicFrame>
      <p:sp>
        <p:nvSpPr>
          <p:cNvPr id="7" name="AutoShape 7"/>
          <p:cNvSpPr>
            <a:spLocks noChangeArrowheads="1"/>
          </p:cNvSpPr>
          <p:nvPr userDrawn="1"/>
        </p:nvSpPr>
        <p:spPr bwMode="auto">
          <a:xfrm>
            <a:off x="468313"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3305175" y="2032000"/>
            <a:ext cx="2773363"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2" name="AutoShape 7"/>
          <p:cNvSpPr>
            <a:spLocks noChangeArrowheads="1"/>
          </p:cNvSpPr>
          <p:nvPr userDrawn="1">
            <p:custDataLst>
              <p:tags r:id="rId3"/>
            </p:custDataLst>
          </p:nvPr>
        </p:nvSpPr>
        <p:spPr bwMode="auto">
          <a:xfrm>
            <a:off x="6142038"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3"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330524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6142174" y="1454150"/>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416499485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on 1 with Frame lef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434190" name="think-cell Slide" r:id="rId4" imgW="360" imgH="360" progId="">
              <p:embed/>
            </p:oleObj>
          </a:graphicData>
        </a:graphic>
      </p:graphicFrame>
      <p:sp>
        <p:nvSpPr>
          <p:cNvPr id="7"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4752975" y="2032000"/>
            <a:ext cx="416877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2"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99426193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3 on 1 with Frame right">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435214" name="think-cell Slide" r:id="rId4" imgW="360" imgH="360" progId="">
              <p:embed/>
            </p:oleObj>
          </a:graphicData>
        </a:graphic>
      </p:graphicFrame>
      <p:sp>
        <p:nvSpPr>
          <p:cNvPr id="7"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9" name="AutoShape 7"/>
          <p:cNvSpPr>
            <a:spLocks noChangeArrowheads="1"/>
          </p:cNvSpPr>
          <p:nvPr userDrawn="1">
            <p:custDataLst>
              <p:tags r:id="rId2"/>
            </p:custDataLst>
          </p:nvPr>
        </p:nvSpPr>
        <p:spPr bwMode="auto">
          <a:xfrm>
            <a:off x="475932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2" name="AutoShape 7"/>
          <p:cNvSpPr>
            <a:spLocks noChangeArrowheads="1"/>
          </p:cNvSpPr>
          <p:nvPr userDrawn="1"/>
        </p:nvSpPr>
        <p:spPr bwMode="auto">
          <a:xfrm>
            <a:off x="4752975"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4951323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2_4 on 1 Frame">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9"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746BE89-216F-49CD-AA78-4FA458CC4390}" type="slidenum">
              <a:rPr lang="en-GB" sz="1000" smtClean="0">
                <a:solidFill>
                  <a:srgbClr val="000000"/>
                </a:solidFill>
              </a:rPr>
              <a:pPr algn="r" eaLnBrk="1" hangingPunct="1"/>
              <a:t>‹#›</a:t>
            </a:fld>
            <a:endParaRPr lang="en-GB" sz="1000" smtClean="0">
              <a:solidFill>
                <a:srgbClr val="000000"/>
              </a:solidFill>
            </a:endParaRPr>
          </a:p>
        </p:txBody>
      </p:sp>
      <p:graphicFrame>
        <p:nvGraphicFramePr>
          <p:cNvPr id="15" name="Object 7" hidden="1"/>
          <p:cNvGraphicFramePr>
            <a:graphicFrameLocks noChangeAspect="1"/>
          </p:cNvGraphicFramePr>
          <p:nvPr/>
        </p:nvGraphicFramePr>
        <p:xfrm>
          <a:off x="0" y="0"/>
          <a:ext cx="158750" cy="158750"/>
        </p:xfrm>
        <a:graphic>
          <a:graphicData uri="http://schemas.openxmlformats.org/presentationml/2006/ole">
            <p:oleObj spid="_x0000_s436238" name="think-cell Slide" r:id="rId7" imgW="360" imgH="360" progId="">
              <p:embed/>
            </p:oleObj>
          </a:graphicData>
        </a:graphic>
      </p:graphicFrame>
      <p:sp>
        <p:nvSpPr>
          <p:cNvPr id="16"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7" name="AutoShape 7"/>
          <p:cNvSpPr>
            <a:spLocks noChangeArrowheads="1"/>
          </p:cNvSpPr>
          <p:nvPr userDrawn="1">
            <p:custDataLst>
              <p:tags r:id="rId2"/>
            </p:custDataLst>
          </p:nvPr>
        </p:nvSpPr>
        <p:spPr bwMode="auto">
          <a:xfrm>
            <a:off x="475297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8"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19" name="AutoShape 7"/>
          <p:cNvSpPr>
            <a:spLocks noChangeArrowheads="1"/>
          </p:cNvSpPr>
          <p:nvPr userDrawn="1">
            <p:custDataLst>
              <p:tags r:id="rId3"/>
            </p:custDataLst>
          </p:nvPr>
        </p:nvSpPr>
        <p:spPr bwMode="auto">
          <a:xfrm>
            <a:off x="4752975" y="4429125"/>
            <a:ext cx="416877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0000"/>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5415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3" name="Text Placeholder 9"/>
          <p:cNvSpPr>
            <a:spLocks noGrp="1"/>
          </p:cNvSpPr>
          <p:nvPr>
            <p:ph type="body" sz="quarter" idx="13"/>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9729711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4 on 1 Frame">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p:nvGraphicFramePr>
        <p:xfrm>
          <a:off x="0" y="0"/>
          <a:ext cx="158750" cy="158750"/>
        </p:xfrm>
        <a:graphic>
          <a:graphicData uri="http://schemas.openxmlformats.org/presentationml/2006/ole">
            <p:oleObj spid="_x0000_s437262" name="think-cell Slide" r:id="rId3" imgW="360" imgH="360" progId="">
              <p:embed/>
            </p:oleObj>
          </a:graphicData>
        </a:graphic>
      </p:graphicFrame>
    </p:spTree>
    <p:extLst>
      <p:ext uri="{BB962C8B-B14F-4D97-AF65-F5344CB8AC3E}">
        <p14:creationId xmlns:p14="http://schemas.microsoft.com/office/powerpoint/2010/main" xmlns="" val="9071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27163"/>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27163"/>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593450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27163"/>
            <a:ext cx="4038600" cy="2471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51300"/>
            <a:ext cx="4038600" cy="2473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93235118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6350" y="3670300"/>
            <a:ext cx="5413375"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sp>
        <p:nvSpPr>
          <p:cNvPr id="6" name="Text Placeholder 5"/>
          <p:cNvSpPr>
            <a:spLocks noGrp="1"/>
          </p:cNvSpPr>
          <p:nvPr>
            <p:ph type="body" sz="quarter" idx="10"/>
          </p:nvPr>
        </p:nvSpPr>
        <p:spPr>
          <a:xfrm>
            <a:off x="457200" y="3063557"/>
            <a:ext cx="8229600" cy="492443"/>
          </a:xfrm>
        </p:spPr>
        <p:txBody>
          <a:bodyPr anchor="b"/>
          <a:lstStyle>
            <a:lvl1pPr marL="0" indent="0">
              <a:lnSpc>
                <a:spcPct val="100000"/>
              </a:lnSpc>
              <a:spcBef>
                <a:spcPts val="0"/>
              </a:spcBef>
              <a:defRPr sz="3200"/>
            </a:lvl1pPr>
          </a:lstStyle>
          <a:p>
            <a:pPr lvl="0"/>
            <a:r>
              <a:rPr lang="en-US" dirty="0" smtClean="0"/>
              <a:t>Click to edit Master text styles</a:t>
            </a:r>
          </a:p>
        </p:txBody>
      </p:sp>
    </p:spTree>
    <p:extLst>
      <p:ext uri="{BB962C8B-B14F-4D97-AF65-F5344CB8AC3E}">
        <p14:creationId xmlns:p14="http://schemas.microsoft.com/office/powerpoint/2010/main" xmlns="" val="102698611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no Fram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112879774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endParaRPr lang="it-IT" dirty="0"/>
          </a:p>
        </p:txBody>
      </p:sp>
    </p:spTree>
    <p:extLst>
      <p:ext uri="{BB962C8B-B14F-4D97-AF65-F5344CB8AC3E}">
        <p14:creationId xmlns:p14="http://schemas.microsoft.com/office/powerpoint/2010/main" xmlns="" val="230858175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ffectLst/>
          <a:extLst>
            <a:ext uri="{91240B29-F687-4F45-9708-019B960494DF}">
              <a14:hiddenLine xmlns:a14="http://schemas.microsoft.com/office/drawing/2010/main" xmlns="" w="1905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 name="Text Box 6"/>
          <p:cNvSpPr txBox="1">
            <a:spLocks noChangeArrowheads="1"/>
          </p:cNvSpPr>
          <p:nvPr/>
        </p:nvSpPr>
        <p:spPr bwMode="gray">
          <a:xfrm>
            <a:off x="6316663" y="6484938"/>
            <a:ext cx="2541587" cy="3032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r"/>
            <a:endParaRPr lang="en-US" sz="2000" b="1" smtClean="0">
              <a:solidFill>
                <a:srgbClr val="003366"/>
              </a:solidFill>
              <a:cs typeface="+mn-cs"/>
            </a:endParaRPr>
          </a:p>
        </p:txBody>
      </p:sp>
      <p:sp>
        <p:nvSpPr>
          <p:cNvPr id="7" name="Rectangle 7"/>
          <p:cNvSpPr>
            <a:spLocks noChangeArrowheads="1"/>
          </p:cNvSpPr>
          <p:nvPr/>
        </p:nvSpPr>
        <p:spPr bwMode="gray">
          <a:xfrm>
            <a:off x="7045325" y="6413500"/>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latin typeface="Arial" pitchFamily="34" charset="0"/>
                <a:ea typeface="ＭＳ Ｐゴシック" pitchFamily="34" charset="-128"/>
                <a:cs typeface="+mn-cs"/>
              </a:rPr>
              <a:t>a Novartis company</a:t>
            </a:r>
            <a:endParaRPr lang="en-US" sz="1200" smtClean="0">
              <a:solidFill>
                <a:srgbClr val="003366"/>
              </a:solidFill>
              <a:latin typeface="Arial" pitchFamily="34" charset="0"/>
              <a:ea typeface="ＭＳ Ｐゴシック" pitchFamily="34" charset="-128"/>
              <a:cs typeface="+mn-cs"/>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pPr lvl="0"/>
            <a:r>
              <a:rPr lang="en-US" noProof="0" smtClean="0"/>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a:lnSpc>
                <a:spcPct val="100000"/>
              </a:lnSpc>
              <a:defRPr sz="1800"/>
            </a:lvl1pPr>
          </a:lstStyle>
          <a:p>
            <a:pPr lvl="0"/>
            <a:r>
              <a:rPr lang="en-US" noProof="0" smtClean="0"/>
              <a:t>Presentation Subtitle</a:t>
            </a:r>
          </a:p>
        </p:txBody>
      </p:sp>
    </p:spTree>
    <p:extLst>
      <p:ext uri="{BB962C8B-B14F-4D97-AF65-F5344CB8AC3E}">
        <p14:creationId xmlns:p14="http://schemas.microsoft.com/office/powerpoint/2010/main" xmlns="" val="115376358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7942582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9974901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0307414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9044262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08300790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8572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27163"/>
            <a:ext cx="4038600" cy="2471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51300"/>
            <a:ext cx="4038600" cy="2473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02411015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12431384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3596919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691376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3476966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343025"/>
            <a:ext cx="8316913" cy="4930775"/>
          </a:xfrm>
        </p:spPr>
        <p:txBody>
          <a:bodyPr/>
          <a:lstStyle/>
          <a:p>
            <a:pPr lvl="0"/>
            <a:endParaRPr lang="en-US" noProof="0" smtClean="0"/>
          </a:p>
        </p:txBody>
      </p:sp>
    </p:spTree>
    <p:extLst>
      <p:ext uri="{BB962C8B-B14F-4D97-AF65-F5344CB8AC3E}">
        <p14:creationId xmlns:p14="http://schemas.microsoft.com/office/powerpoint/2010/main" xmlns="" val="94290560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0" y="1343025"/>
            <a:ext cx="408146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73613" y="1343025"/>
            <a:ext cx="4083050" cy="4930775"/>
          </a:xfrm>
        </p:spPr>
        <p:txBody>
          <a:bodyPr/>
          <a:lstStyle/>
          <a:p>
            <a:pPr lvl="0"/>
            <a:endParaRPr lang="en-US" noProof="0" smtClean="0"/>
          </a:p>
        </p:txBody>
      </p:sp>
    </p:spTree>
    <p:extLst>
      <p:ext uri="{BB962C8B-B14F-4D97-AF65-F5344CB8AC3E}">
        <p14:creationId xmlns:p14="http://schemas.microsoft.com/office/powerpoint/2010/main" xmlns="" val="268519259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userDrawn="1">
  <p:cSld name="Frame no Header">
    <p:spTree>
      <p:nvGrpSpPr>
        <p:cNvPr id="1" name=""/>
        <p:cNvGrpSpPr/>
        <p:nvPr/>
      </p:nvGrpSpPr>
      <p:grpSpPr>
        <a:xfrm>
          <a:off x="0" y="0"/>
          <a:ext cx="0" cy="0"/>
          <a:chOff x="0" y="0"/>
          <a:chExt cx="0" cy="0"/>
        </a:xfrm>
      </p:grpSpPr>
      <p:graphicFrame>
        <p:nvGraphicFramePr>
          <p:cNvPr id="3" name="Object 6"/>
          <p:cNvGraphicFramePr>
            <a:graphicFrameLocks noChangeAspect="1"/>
          </p:cNvGraphicFramePr>
          <p:nvPr/>
        </p:nvGraphicFramePr>
        <p:xfrm>
          <a:off x="7272338" y="6410325"/>
          <a:ext cx="1352550" cy="196850"/>
        </p:xfrm>
        <a:graphic>
          <a:graphicData uri="http://schemas.openxmlformats.org/presentationml/2006/ole">
            <p:oleObj spid="_x0000_s441370" name="Photo Editor Photo" r:id="rId4" imgW="5942857" imgH="866896" progId="">
              <p:embed/>
            </p:oleObj>
          </a:graphicData>
        </a:graphic>
      </p:graphicFrame>
      <p:sp>
        <p:nvSpPr>
          <p:cNvPr id="4" name="Rectangle 7"/>
          <p:cNvSpPr>
            <a:spLocks noChangeArrowheads="1"/>
          </p:cNvSpPr>
          <p:nvPr/>
        </p:nvSpPr>
        <p:spPr bwMode="gray">
          <a:xfrm>
            <a:off x="0" y="1125538"/>
            <a:ext cx="9140825" cy="63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graphicFrame>
        <p:nvGraphicFramePr>
          <p:cNvPr id="5" name="Object 7" hidden="1"/>
          <p:cNvGraphicFramePr>
            <a:graphicFrameLocks noChangeAspect="1"/>
          </p:cNvGraphicFramePr>
          <p:nvPr/>
        </p:nvGraphicFramePr>
        <p:xfrm>
          <a:off x="0" y="0"/>
          <a:ext cx="158750" cy="158750"/>
        </p:xfrm>
        <a:graphic>
          <a:graphicData uri="http://schemas.openxmlformats.org/presentationml/2006/ole">
            <p:oleObj spid="_x0000_s441371" name="think-cell Slide" r:id="rId5" imgW="360" imgH="360" progId="">
              <p:embed/>
            </p:oleObj>
          </a:graphicData>
        </a:graphic>
      </p:graphicFrame>
      <p:sp>
        <p:nvSpPr>
          <p:cNvPr id="6"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3366"/>
              </a:solidFill>
              <a:latin typeface="Arial" pitchFamily="34" charset="0"/>
              <a:ea typeface="ＭＳ Ｐゴシック" pitchFamily="34" charset="-128"/>
              <a:cs typeface="+mn-cs"/>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17307124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246813" y="5799138"/>
            <a:ext cx="25019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Rectangle 2"/>
          <p:cNvSpPr>
            <a:spLocks noGrp="1" noChangeArrowheads="1"/>
          </p:cNvSpPr>
          <p:nvPr>
            <p:ph type="ctrTitle"/>
          </p:nvPr>
        </p:nvSpPr>
        <p:spPr>
          <a:xfrm>
            <a:off x="600075" y="912813"/>
            <a:ext cx="4572000" cy="1470025"/>
          </a:xfrm>
          <a:extLst/>
        </p:spPr>
        <p:txBody>
          <a:bodyPr anchor="b"/>
          <a:lstStyle>
            <a:lvl1pPr eaLnBrk="1" hangingPunct="1">
              <a:lnSpc>
                <a:spcPct val="90000"/>
              </a:lnSpc>
              <a:defRPr sz="3200" smtClean="0">
                <a:solidFill>
                  <a:schemeClr val="bg1"/>
                </a:solidFill>
              </a:defRPr>
            </a:lvl1pPr>
          </a:lstStyle>
          <a:p>
            <a:pPr lvl="0"/>
            <a:r>
              <a:rPr lang="en-US" noProof="0" smtClean="0"/>
              <a:t>Fare clic per modificare lo stile del titolo</a:t>
            </a:r>
          </a:p>
        </p:txBody>
      </p:sp>
      <p:sp>
        <p:nvSpPr>
          <p:cNvPr id="25603" name="Rectangle 3"/>
          <p:cNvSpPr>
            <a:spLocks noGrp="1" noChangeArrowheads="1"/>
          </p:cNvSpPr>
          <p:nvPr>
            <p:ph type="subTitle" idx="1"/>
          </p:nvPr>
        </p:nvSpPr>
        <p:spPr>
          <a:xfrm>
            <a:off x="600075" y="3584575"/>
            <a:ext cx="3657600" cy="1752600"/>
          </a:xfrm>
          <a:extLst/>
        </p:spPr>
        <p:txBody>
          <a:bodyPr/>
          <a:lstStyle>
            <a:lvl1pPr marL="0" indent="0" eaLnBrk="1" hangingPunct="1">
              <a:spcBef>
                <a:spcPct val="20000"/>
              </a:spcBef>
              <a:defRPr sz="2000" b="0" smtClean="0">
                <a:solidFill>
                  <a:schemeClr val="bg1"/>
                </a:solidFill>
              </a:defRPr>
            </a:lvl1pPr>
          </a:lstStyle>
          <a:p>
            <a:pPr lvl="0"/>
            <a:r>
              <a:rPr lang="en-US" noProof="0" smtClean="0"/>
              <a:t>Fare clic per modificare lo stile del sottotitolo dello schema</a:t>
            </a:r>
          </a:p>
        </p:txBody>
      </p:sp>
    </p:spTree>
    <p:extLst>
      <p:ext uri="{BB962C8B-B14F-4D97-AF65-F5344CB8AC3E}">
        <p14:creationId xmlns:p14="http://schemas.microsoft.com/office/powerpoint/2010/main" xmlns="" val="3239659753"/>
      </p:ext>
    </p:extLst>
  </p:cSld>
  <p:clrMapOvr>
    <a:masterClrMapping/>
  </p:clrMapOvr>
  <p:transition spd="slow">
    <p:wipe dir="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Frame no Header">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4"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48D72827-3DC1-444F-8621-C1A3A2E1D019}"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7" name="Object 7" hidden="1"/>
          <p:cNvGraphicFramePr>
            <a:graphicFrameLocks noChangeAspect="1"/>
          </p:cNvGraphicFramePr>
          <p:nvPr/>
        </p:nvGraphicFramePr>
        <p:xfrm>
          <a:off x="0" y="0"/>
          <a:ext cx="158750" cy="158750"/>
        </p:xfrm>
        <a:graphic>
          <a:graphicData uri="http://schemas.openxmlformats.org/presentationml/2006/ole">
            <p:oleObj spid="_x0000_s457736" name="think-cell Slide" r:id="rId6" imgW="360" imgH="360" progId="">
              <p:embed/>
            </p:oleObj>
          </a:graphicData>
        </a:graphic>
      </p:graphicFrame>
      <p:sp>
        <p:nvSpPr>
          <p:cNvPr id="8"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266826324"/>
      </p:ext>
    </p:extLst>
  </p:cSld>
  <p:clrMapOvr>
    <a:masterClrMapping/>
  </p:clrMapOvr>
  <p:transition spd="slow">
    <p:wipe dir="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Frame with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5"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F4D868A6-52A7-4CBF-A323-E8ADF0977064}"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8" name="Object 11" hidden="1"/>
          <p:cNvGraphicFramePr>
            <a:graphicFrameLocks noChangeAspect="1"/>
          </p:cNvGraphicFramePr>
          <p:nvPr/>
        </p:nvGraphicFramePr>
        <p:xfrm>
          <a:off x="0" y="0"/>
          <a:ext cx="158750" cy="158750"/>
        </p:xfrm>
        <a:graphic>
          <a:graphicData uri="http://schemas.openxmlformats.org/presentationml/2006/ole">
            <p:oleObj spid="_x0000_s458760" name="think-cell Slide" r:id="rId6" imgW="360" imgH="360" progId="">
              <p:embed/>
            </p:oleObj>
          </a:graphicData>
        </a:graphic>
      </p:graphicFrame>
      <p:sp>
        <p:nvSpPr>
          <p:cNvPr id="9"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3550" y="1449387"/>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478063817"/>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rame no Header">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p:nvGraphicFramePr>
        <p:xfrm>
          <a:off x="0" y="0"/>
          <a:ext cx="158750" cy="158750"/>
        </p:xfrm>
        <a:graphic>
          <a:graphicData uri="http://schemas.openxmlformats.org/presentationml/2006/ole">
            <p:oleObj spid="_x0000_s44136" name="think-cell Slide" r:id="rId4" imgW="360" imgH="360" progId="">
              <p:embed/>
            </p:oleObj>
          </a:graphicData>
        </a:graphic>
      </p:graphicFrame>
      <p:sp>
        <p:nvSpPr>
          <p:cNvPr id="4" name="AutoShape 7"/>
          <p:cNvSpPr>
            <a:spLocks noChangeArrowheads="1"/>
          </p:cNvSpPr>
          <p:nvPr userDrawn="1">
            <p:custDataLst>
              <p:tags r:id="rId2"/>
            </p:custDataLst>
          </p:nvPr>
        </p:nvSpPr>
        <p:spPr bwMode="auto">
          <a:xfrm>
            <a:off x="463550" y="1449388"/>
            <a:ext cx="8459788"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3366"/>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87659484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2 Frame no Header">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4"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E92FAABE-CEA7-4C74-8031-CC1BBB30390A}"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7" name="Object 7" hidden="1"/>
          <p:cNvGraphicFramePr>
            <a:graphicFrameLocks noChangeAspect="1"/>
          </p:cNvGraphicFramePr>
          <p:nvPr/>
        </p:nvGraphicFramePr>
        <p:xfrm>
          <a:off x="0" y="0"/>
          <a:ext cx="158750" cy="158750"/>
        </p:xfrm>
        <a:graphic>
          <a:graphicData uri="http://schemas.openxmlformats.org/presentationml/2006/ole">
            <p:oleObj spid="_x0000_s459784" name="think-cell Slide" r:id="rId6" imgW="360" imgH="360" progId="">
              <p:embed/>
            </p:oleObj>
          </a:graphicData>
        </a:graphic>
      </p:graphicFrame>
      <p:sp>
        <p:nvSpPr>
          <p:cNvPr id="8" name="AutoShape 7"/>
          <p:cNvSpPr>
            <a:spLocks noChangeArrowheads="1"/>
          </p:cNvSpPr>
          <p:nvPr userDrawn="1"/>
        </p:nvSpPr>
        <p:spPr bwMode="auto">
          <a:xfrm>
            <a:off x="468313"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9" name="AutoShape 7"/>
          <p:cNvSpPr>
            <a:spLocks noChangeArrowheads="1"/>
          </p:cNvSpPr>
          <p:nvPr userDrawn="1">
            <p:custDataLst>
              <p:tags r:id="rId2"/>
            </p:custDataLst>
          </p:nvPr>
        </p:nvSpPr>
        <p:spPr bwMode="auto">
          <a:xfrm>
            <a:off x="4752975" y="1449388"/>
            <a:ext cx="4175125"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792194693"/>
      </p:ext>
    </p:extLst>
  </p:cSld>
  <p:clrMapOvr>
    <a:masterClrMapping/>
  </p:clrMapOvr>
  <p:transition spd="slow">
    <p:wipe dir="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2 Frame no Header and Message">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4"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F241C52B-B304-445B-A261-2787F19F2A26}"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7" name="Object 7" hidden="1"/>
          <p:cNvGraphicFramePr>
            <a:graphicFrameLocks noChangeAspect="1"/>
          </p:cNvGraphicFramePr>
          <p:nvPr/>
        </p:nvGraphicFramePr>
        <p:xfrm>
          <a:off x="0" y="0"/>
          <a:ext cx="158750" cy="158750"/>
        </p:xfrm>
        <a:graphic>
          <a:graphicData uri="http://schemas.openxmlformats.org/presentationml/2006/ole">
            <p:oleObj spid="_x0000_s460808" name="think-cell Slide" r:id="rId6" imgW="360" imgH="360" progId="">
              <p:embed/>
            </p:oleObj>
          </a:graphicData>
        </a:graphic>
      </p:graphicFrame>
      <p:sp>
        <p:nvSpPr>
          <p:cNvPr id="8" name="AutoShape 7"/>
          <p:cNvSpPr>
            <a:spLocks noChangeArrowheads="1"/>
          </p:cNvSpPr>
          <p:nvPr userDrawn="1"/>
        </p:nvSpPr>
        <p:spPr bwMode="auto">
          <a:xfrm>
            <a:off x="46831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9" name="AutoShape 7"/>
          <p:cNvSpPr>
            <a:spLocks noChangeArrowheads="1"/>
          </p:cNvSpPr>
          <p:nvPr userDrawn="1">
            <p:custDataLst>
              <p:tags r:id="rId2"/>
            </p:custDataLst>
          </p:nvPr>
        </p:nvSpPr>
        <p:spPr bwMode="auto">
          <a:xfrm>
            <a:off x="4932363" y="1449388"/>
            <a:ext cx="3995737"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0" name="Isosceles Triangle 9"/>
          <p:cNvSpPr/>
          <p:nvPr userDrawn="1"/>
        </p:nvSpPr>
        <p:spPr>
          <a:xfrm rot="5400000">
            <a:off x="3550443" y="3659982"/>
            <a:ext cx="2303463"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495153602"/>
      </p:ext>
    </p:extLst>
  </p:cSld>
  <p:clrMapOvr>
    <a:masterClrMapping/>
  </p:clrMapOvr>
  <p:transition spd="slow">
    <p:wipe dir="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2 Frame with Header">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6"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B551E2BA-7988-47BB-972F-0421CB98EF17}"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1" name="Object 7" hidden="1"/>
          <p:cNvGraphicFramePr>
            <a:graphicFrameLocks noChangeAspect="1"/>
          </p:cNvGraphicFramePr>
          <p:nvPr/>
        </p:nvGraphicFramePr>
        <p:xfrm>
          <a:off x="0" y="0"/>
          <a:ext cx="158750" cy="158750"/>
        </p:xfrm>
        <a:graphic>
          <a:graphicData uri="http://schemas.openxmlformats.org/presentationml/2006/ole">
            <p:oleObj spid="_x0000_s461832" name="think-cell Slide" r:id="rId6" imgW="360" imgH="360" progId="">
              <p:embed/>
            </p:oleObj>
          </a:graphicData>
        </a:graphic>
      </p:graphicFrame>
      <p:sp>
        <p:nvSpPr>
          <p:cNvPr id="12"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3" name="AutoShape 7"/>
          <p:cNvSpPr>
            <a:spLocks noChangeArrowheads="1"/>
          </p:cNvSpPr>
          <p:nvPr userDrawn="1">
            <p:custDataLst>
              <p:tags r:id="rId2"/>
            </p:custDataLst>
          </p:nvPr>
        </p:nvSpPr>
        <p:spPr bwMode="auto">
          <a:xfrm>
            <a:off x="4752975"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3550"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894645897"/>
      </p:ext>
    </p:extLst>
  </p:cSld>
  <p:clrMapOvr>
    <a:masterClrMapping/>
  </p:clrMapOvr>
  <p:transition spd="slow">
    <p:wipe dir="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2 Frame with Header and Message">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6"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06D632BD-DD5E-4ECE-899B-FDB15EB13348}"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1" name="Object 7" hidden="1"/>
          <p:cNvGraphicFramePr>
            <a:graphicFrameLocks noChangeAspect="1"/>
          </p:cNvGraphicFramePr>
          <p:nvPr/>
        </p:nvGraphicFramePr>
        <p:xfrm>
          <a:off x="0" y="0"/>
          <a:ext cx="158750" cy="158750"/>
        </p:xfrm>
        <a:graphic>
          <a:graphicData uri="http://schemas.openxmlformats.org/presentationml/2006/ole">
            <p:oleObj spid="_x0000_s462856" name="think-cell Slide" r:id="rId6" imgW="360" imgH="360" progId="">
              <p:embed/>
            </p:oleObj>
          </a:graphicData>
        </a:graphic>
      </p:graphicFrame>
      <p:sp>
        <p:nvSpPr>
          <p:cNvPr id="12" name="AutoShape 7"/>
          <p:cNvSpPr>
            <a:spLocks noChangeArrowheads="1"/>
          </p:cNvSpPr>
          <p:nvPr userDrawn="1"/>
        </p:nvSpPr>
        <p:spPr bwMode="auto">
          <a:xfrm>
            <a:off x="46831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3" name="AutoShape 7"/>
          <p:cNvSpPr>
            <a:spLocks noChangeArrowheads="1"/>
          </p:cNvSpPr>
          <p:nvPr userDrawn="1">
            <p:custDataLst>
              <p:tags r:id="rId2"/>
            </p:custDataLst>
          </p:nvPr>
        </p:nvSpPr>
        <p:spPr bwMode="auto">
          <a:xfrm>
            <a:off x="4932363" y="2032000"/>
            <a:ext cx="399573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4" name="Isosceles Triangle 13"/>
          <p:cNvSpPr/>
          <p:nvPr userDrawn="1"/>
        </p:nvSpPr>
        <p:spPr>
          <a:xfrm rot="5400000">
            <a:off x="3549650" y="3951288"/>
            <a:ext cx="2305050" cy="330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3550" y="1449387"/>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932098" y="1449387"/>
            <a:ext cx="3996000"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027332305"/>
      </p:ext>
    </p:extLst>
  </p:cSld>
  <p:clrMapOvr>
    <a:masterClrMapping/>
  </p:clrMapOvr>
  <p:transition spd="slow">
    <p:wipe dir="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3 Frames no Header">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4"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F7FDFB57-00A5-4B23-8CC3-E43EC8CBDE98}"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7" name="Object 7" hidden="1"/>
          <p:cNvGraphicFramePr>
            <a:graphicFrameLocks noChangeAspect="1"/>
          </p:cNvGraphicFramePr>
          <p:nvPr/>
        </p:nvGraphicFramePr>
        <p:xfrm>
          <a:off x="0" y="0"/>
          <a:ext cx="158750" cy="158750"/>
        </p:xfrm>
        <a:graphic>
          <a:graphicData uri="http://schemas.openxmlformats.org/presentationml/2006/ole">
            <p:oleObj spid="_x0000_s463880" name="think-cell Slide" r:id="rId7" imgW="360" imgH="360" progId="">
              <p:embed/>
            </p:oleObj>
          </a:graphicData>
        </a:graphic>
      </p:graphicFrame>
      <p:sp>
        <p:nvSpPr>
          <p:cNvPr id="8" name="AutoShape 7"/>
          <p:cNvSpPr>
            <a:spLocks noChangeArrowheads="1"/>
          </p:cNvSpPr>
          <p:nvPr userDrawn="1"/>
        </p:nvSpPr>
        <p:spPr bwMode="auto">
          <a:xfrm>
            <a:off x="468313"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9" name="AutoShape 7"/>
          <p:cNvSpPr>
            <a:spLocks noChangeArrowheads="1"/>
          </p:cNvSpPr>
          <p:nvPr userDrawn="1">
            <p:custDataLst>
              <p:tags r:id="rId2"/>
            </p:custDataLst>
          </p:nvPr>
        </p:nvSpPr>
        <p:spPr bwMode="auto">
          <a:xfrm>
            <a:off x="3305175" y="1449388"/>
            <a:ext cx="2773363"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0" name="AutoShape 7"/>
          <p:cNvSpPr>
            <a:spLocks noChangeArrowheads="1"/>
          </p:cNvSpPr>
          <p:nvPr userDrawn="1">
            <p:custDataLst>
              <p:tags r:id="rId3"/>
            </p:custDataLst>
          </p:nvPr>
        </p:nvSpPr>
        <p:spPr bwMode="auto">
          <a:xfrm>
            <a:off x="6142038" y="1449388"/>
            <a:ext cx="2773362" cy="47513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2521680903"/>
      </p:ext>
    </p:extLst>
  </p:cSld>
  <p:clrMapOvr>
    <a:masterClrMapping/>
  </p:clrMapOvr>
  <p:transition spd="slow">
    <p:wipe dir="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3 Frames with Header">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7"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9ACB2A50-B6D9-47D7-8287-2CEBB171B067}"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3" name="Object 7" hidden="1"/>
          <p:cNvGraphicFramePr>
            <a:graphicFrameLocks noChangeAspect="1"/>
          </p:cNvGraphicFramePr>
          <p:nvPr/>
        </p:nvGraphicFramePr>
        <p:xfrm>
          <a:off x="0" y="0"/>
          <a:ext cx="158750" cy="158750"/>
        </p:xfrm>
        <a:graphic>
          <a:graphicData uri="http://schemas.openxmlformats.org/presentationml/2006/ole">
            <p:oleObj spid="_x0000_s464904" name="think-cell Slide" r:id="rId7" imgW="360" imgH="360" progId="">
              <p:embed/>
            </p:oleObj>
          </a:graphicData>
        </a:graphic>
      </p:graphicFrame>
      <p:sp>
        <p:nvSpPr>
          <p:cNvPr id="14" name="AutoShape 7"/>
          <p:cNvSpPr>
            <a:spLocks noChangeArrowheads="1"/>
          </p:cNvSpPr>
          <p:nvPr userDrawn="1"/>
        </p:nvSpPr>
        <p:spPr bwMode="auto">
          <a:xfrm>
            <a:off x="468313"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5" name="AutoShape 7"/>
          <p:cNvSpPr>
            <a:spLocks noChangeArrowheads="1"/>
          </p:cNvSpPr>
          <p:nvPr userDrawn="1">
            <p:custDataLst>
              <p:tags r:id="rId2"/>
            </p:custDataLst>
          </p:nvPr>
        </p:nvSpPr>
        <p:spPr bwMode="auto">
          <a:xfrm>
            <a:off x="3305175" y="2032000"/>
            <a:ext cx="2773363"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6" name="AutoShape 7"/>
          <p:cNvSpPr>
            <a:spLocks noChangeArrowheads="1"/>
          </p:cNvSpPr>
          <p:nvPr userDrawn="1">
            <p:custDataLst>
              <p:tags r:id="rId3"/>
            </p:custDataLst>
          </p:nvPr>
        </p:nvSpPr>
        <p:spPr bwMode="auto">
          <a:xfrm>
            <a:off x="6142038" y="2032000"/>
            <a:ext cx="2773362"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3550" y="1449387"/>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3305244" y="1449387"/>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6142174" y="1449387"/>
            <a:ext cx="2773315"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4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015944383"/>
      </p:ext>
    </p:extLst>
  </p:cSld>
  <p:clrMapOvr>
    <a:masterClrMapping/>
  </p:clrMapOvr>
  <p:transition spd="slow">
    <p:wipe dir="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3 on 1 with Frame left">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7"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6EEB224C-F62C-4AD2-8BB3-E5D32DB4F048}"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3" name="Object 7" hidden="1"/>
          <p:cNvGraphicFramePr>
            <a:graphicFrameLocks noChangeAspect="1"/>
          </p:cNvGraphicFramePr>
          <p:nvPr/>
        </p:nvGraphicFramePr>
        <p:xfrm>
          <a:off x="0" y="0"/>
          <a:ext cx="158750" cy="158750"/>
        </p:xfrm>
        <a:graphic>
          <a:graphicData uri="http://schemas.openxmlformats.org/presentationml/2006/ole">
            <p:oleObj spid="_x0000_s465928" name="think-cell Slide" r:id="rId6" imgW="360" imgH="360" progId="">
              <p:embed/>
            </p:oleObj>
          </a:graphicData>
        </a:graphic>
      </p:graphicFrame>
      <p:sp>
        <p:nvSpPr>
          <p:cNvPr id="14" name="AutoShape 7"/>
          <p:cNvSpPr>
            <a:spLocks noChangeArrowheads="1"/>
          </p:cNvSpPr>
          <p:nvPr userDrawn="1"/>
        </p:nvSpPr>
        <p:spPr bwMode="auto">
          <a:xfrm>
            <a:off x="468313" y="2032000"/>
            <a:ext cx="417512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5" name="AutoShape 7"/>
          <p:cNvSpPr>
            <a:spLocks noChangeArrowheads="1"/>
          </p:cNvSpPr>
          <p:nvPr userDrawn="1">
            <p:custDataLst>
              <p:tags r:id="rId2"/>
            </p:custDataLst>
          </p:nvPr>
        </p:nvSpPr>
        <p:spPr bwMode="auto">
          <a:xfrm>
            <a:off x="4752975" y="2032000"/>
            <a:ext cx="416877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6" name="AutoShape 7"/>
          <p:cNvSpPr>
            <a:spLocks noChangeArrowheads="1"/>
          </p:cNvSpPr>
          <p:nvPr userDrawn="1"/>
        </p:nvSpPr>
        <p:spPr bwMode="auto">
          <a:xfrm>
            <a:off x="468313"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3550"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80382123"/>
      </p:ext>
    </p:extLst>
  </p:cSld>
  <p:clrMapOvr>
    <a:masterClrMapping/>
  </p:clrMapOvr>
  <p:transition spd="slow">
    <p:wipe dir="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1_3 on 1 with Frame right">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7" name="Picture 12" descr="logo-Sandoz"/>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logo-Binocrit_NEW"/>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2F8F75A7-A34F-4A93-A32E-D9689D62EF61}"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3" name="Object 7" hidden="1"/>
          <p:cNvGraphicFramePr>
            <a:graphicFrameLocks noChangeAspect="1"/>
          </p:cNvGraphicFramePr>
          <p:nvPr/>
        </p:nvGraphicFramePr>
        <p:xfrm>
          <a:off x="0" y="0"/>
          <a:ext cx="158750" cy="158750"/>
        </p:xfrm>
        <a:graphic>
          <a:graphicData uri="http://schemas.openxmlformats.org/presentationml/2006/ole">
            <p:oleObj spid="_x0000_s466952" name="think-cell Slide" r:id="rId6" imgW="360" imgH="360" progId="">
              <p:embed/>
            </p:oleObj>
          </a:graphicData>
        </a:graphic>
      </p:graphicFrame>
      <p:sp>
        <p:nvSpPr>
          <p:cNvPr id="14" name="AutoShape 7"/>
          <p:cNvSpPr>
            <a:spLocks noChangeArrowheads="1"/>
          </p:cNvSpPr>
          <p:nvPr userDrawn="1"/>
        </p:nvSpPr>
        <p:spPr bwMode="auto">
          <a:xfrm>
            <a:off x="468313" y="2032000"/>
            <a:ext cx="4175125"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5" name="AutoShape 7"/>
          <p:cNvSpPr>
            <a:spLocks noChangeArrowheads="1"/>
          </p:cNvSpPr>
          <p:nvPr userDrawn="1">
            <p:custDataLst>
              <p:tags r:id="rId2"/>
            </p:custDataLst>
          </p:nvPr>
        </p:nvSpPr>
        <p:spPr bwMode="auto">
          <a:xfrm>
            <a:off x="4759325" y="2032000"/>
            <a:ext cx="4168775" cy="1773238"/>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6" name="AutoShape 7"/>
          <p:cNvSpPr>
            <a:spLocks noChangeArrowheads="1"/>
          </p:cNvSpPr>
          <p:nvPr userDrawn="1"/>
        </p:nvSpPr>
        <p:spPr bwMode="auto">
          <a:xfrm>
            <a:off x="4752975" y="4429125"/>
            <a:ext cx="4175125" cy="1771650"/>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3550"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449387"/>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752402" y="384989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037457988"/>
      </p:ext>
    </p:extLst>
  </p:cSld>
  <p:clrMapOvr>
    <a:masterClrMapping/>
  </p:clrMapOvr>
  <p:transition spd="slow">
    <p:wipe dir="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1_4 on 1 Frame">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9"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070667"/>
            <a:ext cx="1216025" cy="453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6"/>
          <p:cNvSpPr txBox="1">
            <a:spLocks noChangeArrowheads="1"/>
          </p:cNvSpPr>
          <p:nvPr userDrawn="1"/>
        </p:nvSpPr>
        <p:spPr bwMode="auto">
          <a:xfrm>
            <a:off x="8716963" y="645008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9177D602-815A-4CBA-B118-876E9978428E}"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15" name="Object 7" hidden="1"/>
          <p:cNvGraphicFramePr>
            <a:graphicFrameLocks noChangeAspect="1"/>
          </p:cNvGraphicFramePr>
          <p:nvPr/>
        </p:nvGraphicFramePr>
        <p:xfrm>
          <a:off x="0" y="0"/>
          <a:ext cx="158750" cy="158750"/>
        </p:xfrm>
        <a:graphic>
          <a:graphicData uri="http://schemas.openxmlformats.org/presentationml/2006/ole">
            <p:oleObj spid="_x0000_s467976" name="think-cell Slide" r:id="rId7" imgW="360" imgH="360" progId="">
              <p:embed/>
            </p:oleObj>
          </a:graphicData>
        </a:graphic>
      </p:graphicFrame>
      <p:sp>
        <p:nvSpPr>
          <p:cNvPr id="16" name="AutoShape 7"/>
          <p:cNvSpPr>
            <a:spLocks noChangeArrowheads="1"/>
          </p:cNvSpPr>
          <p:nvPr userDrawn="1"/>
        </p:nvSpPr>
        <p:spPr bwMode="auto">
          <a:xfrm>
            <a:off x="468313" y="1922816"/>
            <a:ext cx="4175125" cy="1625602"/>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7" name="AutoShape 7"/>
          <p:cNvSpPr>
            <a:spLocks noChangeArrowheads="1"/>
          </p:cNvSpPr>
          <p:nvPr userDrawn="1">
            <p:custDataLst>
              <p:tags r:id="rId2"/>
            </p:custDataLst>
          </p:nvPr>
        </p:nvSpPr>
        <p:spPr bwMode="auto">
          <a:xfrm>
            <a:off x="4752975" y="1922816"/>
            <a:ext cx="4168775" cy="1625602"/>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8" name="AutoShape 7"/>
          <p:cNvSpPr>
            <a:spLocks noChangeArrowheads="1"/>
          </p:cNvSpPr>
          <p:nvPr userDrawn="1"/>
        </p:nvSpPr>
        <p:spPr bwMode="auto">
          <a:xfrm>
            <a:off x="468313" y="4224404"/>
            <a:ext cx="4175125" cy="2302669"/>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9" name="AutoShape 7"/>
          <p:cNvSpPr>
            <a:spLocks noChangeArrowheads="1"/>
          </p:cNvSpPr>
          <p:nvPr userDrawn="1">
            <p:custDataLst>
              <p:tags r:id="rId3"/>
            </p:custDataLst>
          </p:nvPr>
        </p:nvSpPr>
        <p:spPr bwMode="auto">
          <a:xfrm>
            <a:off x="4752975" y="4224404"/>
            <a:ext cx="4168775" cy="2302669"/>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3550" y="1340203"/>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8" name="Text Placeholder 9"/>
          <p:cNvSpPr>
            <a:spLocks noGrp="1"/>
          </p:cNvSpPr>
          <p:nvPr>
            <p:ph type="body" sz="quarter" idx="11"/>
          </p:nvPr>
        </p:nvSpPr>
        <p:spPr>
          <a:xfrm>
            <a:off x="4752402" y="1340203"/>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1" name="Text Placeholder 9"/>
          <p:cNvSpPr>
            <a:spLocks noGrp="1"/>
          </p:cNvSpPr>
          <p:nvPr>
            <p:ph type="body" sz="quarter" idx="12"/>
          </p:nvPr>
        </p:nvSpPr>
        <p:spPr>
          <a:xfrm>
            <a:off x="468312" y="364517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
        <p:nvSpPr>
          <p:cNvPr id="13" name="Text Placeholder 9"/>
          <p:cNvSpPr>
            <a:spLocks noGrp="1"/>
          </p:cNvSpPr>
          <p:nvPr>
            <p:ph type="body" sz="quarter" idx="13"/>
          </p:nvPr>
        </p:nvSpPr>
        <p:spPr>
          <a:xfrm>
            <a:off x="4752402" y="3645170"/>
            <a:ext cx="417569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469600340"/>
      </p:ext>
    </p:extLst>
  </p:cSld>
  <p:clrMapOvr>
    <a:masterClrMapping/>
  </p:clrMapOvr>
  <p:transition spd="slow">
    <p:wipe dir="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2_4 on 1 Frame">
    <p:spTree>
      <p:nvGrpSpPr>
        <p:cNvPr id="1" name=""/>
        <p:cNvGrpSpPr/>
        <p:nvPr/>
      </p:nvGrpSpPr>
      <p:grpSpPr>
        <a:xfrm>
          <a:off x="0" y="0"/>
          <a:ext cx="0" cy="0"/>
          <a:chOff x="0" y="0"/>
          <a:chExt cx="0" cy="0"/>
        </a:xfrm>
      </p:grpSpPr>
      <p:pic>
        <p:nvPicPr>
          <p:cNvPr id="3" name="Picture 12" descr="logo-Sandoz"/>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3" descr="logo-Binocrit_NEW"/>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5E429142-B7C4-4E4E-BC3E-BB5B1047D488}" type="slidenum">
              <a:rPr lang="en-GB" sz="1000" smtClean="0">
                <a:solidFill>
                  <a:srgbClr val="000000"/>
                </a:solidFill>
              </a:rPr>
              <a:pPr algn="r" eaLnBrk="1" hangingPunct="1">
                <a:defRPr/>
              </a:pPr>
              <a:t>‹#›</a:t>
            </a:fld>
            <a:endParaRPr lang="en-GB" sz="1000" smtClean="0">
              <a:solidFill>
                <a:srgbClr val="000000"/>
              </a:solidFill>
            </a:endParaRPr>
          </a:p>
        </p:txBody>
      </p:sp>
      <p:graphicFrame>
        <p:nvGraphicFramePr>
          <p:cNvPr id="6" name="Object 7" hidden="1"/>
          <p:cNvGraphicFramePr>
            <a:graphicFrameLocks noChangeAspect="1"/>
          </p:cNvGraphicFramePr>
          <p:nvPr/>
        </p:nvGraphicFramePr>
        <p:xfrm>
          <a:off x="0" y="0"/>
          <a:ext cx="158750" cy="158750"/>
        </p:xfrm>
        <a:graphic>
          <a:graphicData uri="http://schemas.openxmlformats.org/presentationml/2006/ole">
            <p:oleObj spid="_x0000_s469000" name="think-cell Slide" r:id="rId7" imgW="360" imgH="360" progId="">
              <p:embed/>
            </p:oleObj>
          </a:graphicData>
        </a:graphic>
      </p:graphicFrame>
      <p:sp>
        <p:nvSpPr>
          <p:cNvPr id="7" name="AutoShape 7"/>
          <p:cNvSpPr>
            <a:spLocks noChangeArrowheads="1"/>
          </p:cNvSpPr>
          <p:nvPr userDrawn="1"/>
        </p:nvSpPr>
        <p:spPr bwMode="auto">
          <a:xfrm>
            <a:off x="463550" y="1449388"/>
            <a:ext cx="4175125" cy="23510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8" name="AutoShape 7"/>
          <p:cNvSpPr>
            <a:spLocks noChangeArrowheads="1"/>
          </p:cNvSpPr>
          <p:nvPr userDrawn="1">
            <p:custDataLst>
              <p:tags r:id="rId2"/>
            </p:custDataLst>
          </p:nvPr>
        </p:nvSpPr>
        <p:spPr bwMode="auto">
          <a:xfrm>
            <a:off x="4752975" y="1449388"/>
            <a:ext cx="4168775" cy="23510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9" name="AutoShape 7"/>
          <p:cNvSpPr>
            <a:spLocks noChangeArrowheads="1"/>
          </p:cNvSpPr>
          <p:nvPr userDrawn="1"/>
        </p:nvSpPr>
        <p:spPr bwMode="auto">
          <a:xfrm>
            <a:off x="468313" y="3849688"/>
            <a:ext cx="4175125" cy="23510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10" name="AutoShape 7"/>
          <p:cNvSpPr>
            <a:spLocks noChangeArrowheads="1"/>
          </p:cNvSpPr>
          <p:nvPr userDrawn="1">
            <p:custDataLst>
              <p:tags r:id="rId3"/>
            </p:custDataLst>
          </p:nvPr>
        </p:nvSpPr>
        <p:spPr bwMode="auto">
          <a:xfrm>
            <a:off x="4752975" y="3849688"/>
            <a:ext cx="4168775" cy="2351087"/>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pPr>
              <a:defRPr/>
            </a:pPr>
            <a:endParaRPr lang="en-GB">
              <a:solidFill>
                <a:srgbClr val="000000"/>
              </a:solidFill>
              <a:latin typeface="Arial"/>
              <a:cs typeface="Arial"/>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530679491"/>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rame with Header">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0" y="0"/>
          <a:ext cx="158750" cy="158750"/>
        </p:xfrm>
        <a:graphic>
          <a:graphicData uri="http://schemas.openxmlformats.org/presentationml/2006/ole">
            <p:oleObj spid="_x0000_s45160" name="think-cell Slide" r:id="rId4" imgW="360" imgH="360" progId="">
              <p:embed/>
            </p:oleObj>
          </a:graphicData>
        </a:graphic>
      </p:graphicFrame>
      <p:sp>
        <p:nvSpPr>
          <p:cNvPr id="5" name="AutoShape 7"/>
          <p:cNvSpPr>
            <a:spLocks noChangeArrowheads="1"/>
          </p:cNvSpPr>
          <p:nvPr userDrawn="1">
            <p:custDataLst>
              <p:tags r:id="rId2"/>
            </p:custDataLst>
          </p:nvPr>
        </p:nvSpPr>
        <p:spPr bwMode="auto">
          <a:xfrm>
            <a:off x="468313" y="2032000"/>
            <a:ext cx="8459787" cy="4168775"/>
          </a:xfrm>
          <a:prstGeom prst="roundRect">
            <a:avLst>
              <a:gd name="adj" fmla="val 2625"/>
            </a:avLst>
          </a:prstGeom>
          <a:gradFill rotWithShape="1">
            <a:gsLst>
              <a:gs pos="0">
                <a:srgbClr val="D9D4D2"/>
              </a:gs>
              <a:gs pos="50000">
                <a:schemeClr val="bg1"/>
              </a:gs>
              <a:gs pos="100000">
                <a:srgbClr val="D9D4D2"/>
              </a:gs>
            </a:gsLst>
            <a:lin ang="0" scaled="1"/>
          </a:gradFill>
          <a:ln w="9525">
            <a:noFill/>
            <a:round/>
            <a:headEnd/>
            <a:tailEnd/>
          </a:ln>
          <a:effectLst/>
        </p:spPr>
        <p:txBody>
          <a:bodyPr wrap="none" anchor="ctr"/>
          <a:lstStyle/>
          <a:p>
            <a:endParaRPr lang="en-GB" smtClean="0">
              <a:solidFill>
                <a:srgbClr val="003366"/>
              </a:solidFill>
              <a:latin typeface="Arial" pitchFamily="34" charset="0"/>
              <a:cs typeface="Arial" pitchFamily="34" charset="0"/>
            </a:endParaRPr>
          </a:p>
        </p:txBody>
      </p:sp>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10" name="Text Placeholder 9"/>
          <p:cNvSpPr>
            <a:spLocks noGrp="1"/>
          </p:cNvSpPr>
          <p:nvPr>
            <p:ph type="body" sz="quarter" idx="10"/>
          </p:nvPr>
        </p:nvSpPr>
        <p:spPr>
          <a:xfrm>
            <a:off x="468312" y="1454150"/>
            <a:ext cx="8459786" cy="512762"/>
          </a:xfrm>
          <a:prstGeom prst="roundRect">
            <a:avLst/>
          </a:prstGeom>
          <a:solidFill>
            <a:srgbClr val="D9D4D2"/>
          </a:solidFill>
          <a:ln w="19050" algn="ctr">
            <a:noFill/>
            <a:round/>
            <a:headEnd/>
            <a:tailEnd/>
          </a:ln>
        </p:spPr>
        <p:txBody>
          <a:bodyPr wrap="none" anchor="ctr"/>
          <a:lstStyle>
            <a:lvl1pPr marL="0" indent="0" algn="ctr" rtl="0" fontAlgn="base">
              <a:lnSpc>
                <a:spcPct val="100000"/>
              </a:lnSpc>
              <a:spcBef>
                <a:spcPct val="0"/>
              </a:spcBef>
              <a:spcAft>
                <a:spcPct val="0"/>
              </a:spcAft>
              <a:defRPr lang="en-US" sz="1600" b="1" kern="1200" dirty="0" smtClean="0">
                <a:solidFill>
                  <a:srgbClr val="C40227"/>
                </a:solidFill>
                <a:latin typeface="Arial" charset="0"/>
                <a:ea typeface="+mn-ea"/>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329321877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4" name="Picture 12" descr="logo-Sandoz"/>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logo-Binocrit_NEW"/>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00ECDBA8-05B2-405F-9294-8C4C52B2F151}" type="slidenum">
              <a:rPr lang="en-GB" sz="1000" smtClean="0">
                <a:solidFill>
                  <a:srgbClr val="000000"/>
                </a:solidFill>
              </a:rPr>
              <a:pPr algn="r" eaLnBrk="1" hangingPunct="1">
                <a:defRPr/>
              </a:pPr>
              <a:t>‹#›</a:t>
            </a:fld>
            <a:endParaRPr lang="en-GB" sz="1000" smtClean="0">
              <a:solidFill>
                <a:srgbClr val="000000"/>
              </a:solidFill>
            </a:endParaRPr>
          </a:p>
        </p:txBody>
      </p:sp>
      <p:sp>
        <p:nvSpPr>
          <p:cNvPr id="8" name="Line 8"/>
          <p:cNvSpPr>
            <a:spLocks noChangeShapeType="1"/>
          </p:cNvSpPr>
          <p:nvPr userDrawn="1"/>
        </p:nvSpPr>
        <p:spPr bwMode="auto">
          <a:xfrm>
            <a:off x="-6350" y="3670300"/>
            <a:ext cx="5413375"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sp>
        <p:nvSpPr>
          <p:cNvPr id="6" name="Text Placeholder 5"/>
          <p:cNvSpPr>
            <a:spLocks noGrp="1"/>
          </p:cNvSpPr>
          <p:nvPr>
            <p:ph type="body" sz="quarter" idx="10"/>
          </p:nvPr>
        </p:nvSpPr>
        <p:spPr>
          <a:xfrm>
            <a:off x="457200" y="3063557"/>
            <a:ext cx="8229600" cy="492443"/>
          </a:xfrm>
        </p:spPr>
        <p:txBody>
          <a:bodyPr anchor="b"/>
          <a:lstStyle>
            <a:lvl1pPr marL="0" indent="0">
              <a:lnSpc>
                <a:spcPct val="100000"/>
              </a:lnSpc>
              <a:spcBef>
                <a:spcPts val="0"/>
              </a:spcBef>
              <a:defRPr sz="3200"/>
            </a:lvl1pPr>
          </a:lstStyle>
          <a:p>
            <a:pPr lvl="0"/>
            <a:r>
              <a:rPr lang="en-US" dirty="0" smtClean="0"/>
              <a:t>Click to edit Master text styles</a:t>
            </a:r>
          </a:p>
        </p:txBody>
      </p:sp>
    </p:spTree>
    <p:extLst>
      <p:ext uri="{BB962C8B-B14F-4D97-AF65-F5344CB8AC3E}">
        <p14:creationId xmlns:p14="http://schemas.microsoft.com/office/powerpoint/2010/main" xmlns="" val="513218392"/>
      </p:ext>
    </p:extLst>
  </p:cSld>
  <p:clrMapOvr>
    <a:masterClrMapping/>
  </p:clrMapOvr>
  <p:transition spd="slow">
    <p:wipe dir="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no Fram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xmlns="" val="4169845326"/>
      </p:ext>
    </p:extLst>
  </p:cSld>
  <p:clrMapOvr>
    <a:masterClrMapping/>
  </p:clrMapOvr>
  <p:transition spd="slow">
    <p:wipe dir="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endParaRPr lang="it-IT" dirty="0"/>
          </a:p>
        </p:txBody>
      </p:sp>
    </p:spTree>
    <p:extLst>
      <p:ext uri="{BB962C8B-B14F-4D97-AF65-F5344CB8AC3E}">
        <p14:creationId xmlns:p14="http://schemas.microsoft.com/office/powerpoint/2010/main" xmlns="" val="1811560546"/>
      </p:ext>
    </p:extLst>
  </p:cSld>
  <p:clrMapOvr>
    <a:masterClrMapping/>
  </p:clrMapOvr>
  <p:transition spd="slow">
    <p:wipe dir="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186321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076825" y="6237288"/>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BFEC736-5B05-4BEF-9CDA-E736F3008AB1}" type="slidenum">
              <a:rPr lang="en-US" smtClean="0">
                <a:solidFill>
                  <a:srgbClr val="000000"/>
                </a:solidFill>
                <a:latin typeface="Arial"/>
                <a:cs typeface="Arial"/>
              </a:rPr>
              <a:pPr/>
              <a:t>‹#›</a:t>
            </a:fld>
            <a:endParaRPr lang="en-US" smtClean="0">
              <a:solidFill>
                <a:srgbClr val="000000"/>
              </a:solidFill>
              <a:latin typeface="Arial"/>
              <a:cs typeface="Arial"/>
            </a:endParaRPr>
          </a:p>
        </p:txBody>
      </p:sp>
    </p:spTree>
    <p:extLst>
      <p:ext uri="{BB962C8B-B14F-4D97-AF65-F5344CB8AC3E}">
        <p14:creationId xmlns:p14="http://schemas.microsoft.com/office/powerpoint/2010/main" xmlns="" val="3111595582"/>
      </p:ext>
    </p:extLst>
  </p:cSld>
  <p:clrMapOvr>
    <a:masterClrMapping/>
  </p:clrMapOvr>
  <p:transition spd="med">
    <p:wipe dir="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725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0849274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821805297"/>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0063" y="1411288"/>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1411288"/>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308785684"/>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543887030"/>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678984144"/>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848102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694187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6780737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87583118"/>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58890928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74613"/>
            <a:ext cx="2066925" cy="6434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74613"/>
            <a:ext cx="6053138" cy="643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586642508"/>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00063" y="1411288"/>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91063" y="1411288"/>
            <a:ext cx="4038600" cy="5097462"/>
          </a:xfrm>
        </p:spPr>
        <p:txBody>
          <a:bodyPr/>
          <a:lstStyle/>
          <a:p>
            <a:pPr lvl="0"/>
            <a:endParaRPr lang="en-GB" noProof="0" smtClean="0"/>
          </a:p>
        </p:txBody>
      </p:sp>
    </p:spTree>
    <p:extLst>
      <p:ext uri="{BB962C8B-B14F-4D97-AF65-F5344CB8AC3E}">
        <p14:creationId xmlns:p14="http://schemas.microsoft.com/office/powerpoint/2010/main" xmlns="" val="2698577827"/>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xmlns="" val="3411555798"/>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015550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35587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27163"/>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27163"/>
            <a:ext cx="4038600" cy="5097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913088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65333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064393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4014273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1845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3222919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3665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462971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63357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19800" cy="6335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253807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427163"/>
            <a:ext cx="8229600" cy="5097462"/>
          </a:xfrm>
        </p:spPr>
        <p:txBody>
          <a:bodyPr/>
          <a:lstStyle/>
          <a:p>
            <a:pPr lvl="0"/>
            <a:endParaRPr lang="en-GB" noProof="0" smtClean="0"/>
          </a:p>
        </p:txBody>
      </p:sp>
    </p:spTree>
    <p:extLst>
      <p:ext uri="{BB962C8B-B14F-4D97-AF65-F5344CB8AC3E}">
        <p14:creationId xmlns:p14="http://schemas.microsoft.com/office/powerpoint/2010/main" xmlns="" val="442511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427163"/>
            <a:ext cx="4038600" cy="5097462"/>
          </a:xfrm>
        </p:spPr>
        <p:txBody>
          <a:bodyPr/>
          <a:lstStyle/>
          <a:p>
            <a:pPr lvl="0"/>
            <a:endParaRPr lang="en-GB" noProof="0" smtClean="0"/>
          </a:p>
        </p:txBody>
      </p:sp>
    </p:spTree>
    <p:extLst>
      <p:ext uri="{BB962C8B-B14F-4D97-AF65-F5344CB8AC3E}">
        <p14:creationId xmlns:p14="http://schemas.microsoft.com/office/powerpoint/2010/main" xmlns="" val="42114054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41150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27163"/>
            <a:ext cx="4038600" cy="2471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51300"/>
            <a:ext cx="4038600" cy="2473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76522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94594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27163"/>
            <a:ext cx="4038600" cy="509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27163"/>
            <a:ext cx="4038600" cy="2471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51300"/>
            <a:ext cx="4038600" cy="2473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09504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nvGraphicFramePr>
        <p:xfrm>
          <a:off x="7272338" y="6410325"/>
          <a:ext cx="1352550" cy="196850"/>
        </p:xfrm>
        <a:graphic>
          <a:graphicData uri="http://schemas.openxmlformats.org/presentationml/2006/ole">
            <p:oleObj spid="_x0000_s456718" name="Photo Editor Photo" r:id="rId3" imgW="5942857" imgH="866896" progId="">
              <p:embed/>
            </p:oleObj>
          </a:graphicData>
        </a:graphic>
      </p:graphicFrame>
      <p:sp>
        <p:nvSpPr>
          <p:cNvPr id="6"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003366"/>
              </a:solidFill>
            </a:endParaRPr>
          </a:p>
        </p:txBody>
      </p:sp>
      <p:sp>
        <p:nvSpPr>
          <p:cNvPr id="7"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003366"/>
              </a:solidFill>
            </a:endParaRPr>
          </a:p>
        </p:txBody>
      </p:sp>
      <p:sp>
        <p:nvSpPr>
          <p:cNvPr id="9" name="Title 1"/>
          <p:cNvSpPr>
            <a:spLocks noGrp="1"/>
          </p:cNvSpPr>
          <p:nvPr>
            <p:ph type="title"/>
          </p:nvPr>
        </p:nvSpPr>
        <p:spPr>
          <a:xfrm>
            <a:off x="539750" y="305999"/>
            <a:ext cx="8318530" cy="802800"/>
          </a:xfrm>
          <a:prstGeom prst="rect">
            <a:avLst/>
          </a:prstGeom>
        </p:spPr>
        <p:txBody>
          <a:bodyPr tIns="126000" anchor="t"/>
          <a:lstStyle>
            <a:lvl1pPr>
              <a:lnSpc>
                <a:spcPct val="75000"/>
              </a:lnSpc>
              <a:defRPr>
                <a:solidFill>
                  <a:schemeClr val="accent4"/>
                </a:solidFill>
              </a:defRPr>
            </a:lvl1pPr>
          </a:lstStyle>
          <a:p>
            <a:endParaRPr lang="en-US" noProof="0" dirty="0"/>
          </a:p>
        </p:txBody>
      </p:sp>
      <p:sp>
        <p:nvSpPr>
          <p:cNvPr id="11" name="Textplatzhalter 9" descr="Subtitle"/>
          <p:cNvSpPr>
            <a:spLocks noGrp="1"/>
          </p:cNvSpPr>
          <p:nvPr>
            <p:ph type="body" sz="quarter" idx="10"/>
          </p:nvPr>
        </p:nvSpPr>
        <p:spPr>
          <a:xfrm>
            <a:off x="540000" y="738554"/>
            <a:ext cx="8311392" cy="367571"/>
          </a:xfrm>
        </p:spPr>
        <p:txBody>
          <a:bodyPr anchor="b">
            <a:noAutofit/>
          </a:bodyPr>
          <a:lstStyle>
            <a:lvl1pPr marL="0" indent="0">
              <a:lnSpc>
                <a:spcPct val="95000"/>
              </a:lnSpc>
              <a:buNone/>
              <a:defRPr sz="2000" b="0" i="1">
                <a:solidFill>
                  <a:schemeClr val="tx1"/>
                </a:solidFill>
              </a:defRPr>
            </a:lvl1pPr>
          </a:lstStyle>
          <a:p>
            <a:pPr lvl="0"/>
            <a:endParaRPr lang="en-US" noProof="0" dirty="0" smtClean="0"/>
          </a:p>
        </p:txBody>
      </p:sp>
      <p:sp>
        <p:nvSpPr>
          <p:cNvPr id="10" name="Rectangle 4"/>
          <p:cNvSpPr>
            <a:spLocks noGrp="1" noChangeArrowheads="1"/>
          </p:cNvSpPr>
          <p:nvPr>
            <p:ph idx="1"/>
          </p:nvPr>
        </p:nvSpPr>
        <p:spPr bwMode="gray">
          <a:xfrm>
            <a:off x="503559" y="1343025"/>
            <a:ext cx="8316913"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Footer Placeholder 4"/>
          <p:cNvSpPr>
            <a:spLocks noGrp="1"/>
          </p:cNvSpPr>
          <p:nvPr>
            <p:ph type="ftr" sz="quarter" idx="11"/>
          </p:nvPr>
        </p:nvSpPr>
        <p:spPr>
          <a:xfrm>
            <a:off x="687388" y="6402388"/>
            <a:ext cx="6477000" cy="250825"/>
          </a:xfrm>
          <a:prstGeom prst="rect">
            <a:avLst/>
          </a:prstGeom>
        </p:spPr>
        <p:txBody>
          <a:bodyPr/>
          <a:lstStyle>
            <a:lvl1pPr>
              <a:defRPr sz="900" baseline="0">
                <a:solidFill>
                  <a:srgbClr val="6685A3"/>
                </a:solidFill>
                <a:latin typeface="Arial" charset="0"/>
                <a:cs typeface="Arial" charset="0"/>
              </a:defRPr>
            </a:lvl1pPr>
          </a:lstStyle>
          <a:p>
            <a:pPr>
              <a:defRPr/>
            </a:pPr>
            <a:r>
              <a:rPr lang="en-US"/>
              <a:t> | Business Use Only</a:t>
            </a:r>
            <a:endParaRPr lang="en-US" dirty="0"/>
          </a:p>
        </p:txBody>
      </p:sp>
      <p:sp>
        <p:nvSpPr>
          <p:cNvPr id="12" name="Slide Number Placeholder 5"/>
          <p:cNvSpPr>
            <a:spLocks noGrp="1"/>
          </p:cNvSpPr>
          <p:nvPr>
            <p:ph type="sldNum" sz="quarter" idx="12"/>
          </p:nvPr>
        </p:nvSpPr>
        <p:spPr>
          <a:xfrm>
            <a:off x="538163" y="6402388"/>
            <a:ext cx="400050" cy="247650"/>
          </a:xfrm>
          <a:prstGeom prst="rect">
            <a:avLst/>
          </a:prstGeom>
        </p:spPr>
        <p:txBody>
          <a:bodyPr vert="horz" wrap="square" lIns="91440" tIns="45720" rIns="91440" bIns="45720" numCol="1" anchor="t" anchorCtr="0" compatLnSpc="1">
            <a:prstTxWarp prst="textNoShape">
              <a:avLst/>
            </a:prstTxWarp>
          </a:bodyPr>
          <a:lstStyle>
            <a:lvl1pPr>
              <a:defRPr sz="900">
                <a:solidFill>
                  <a:srgbClr val="6685A3"/>
                </a:solidFill>
                <a:latin typeface="Arial" charset="0"/>
                <a:cs typeface="Arial" charset="0"/>
              </a:defRPr>
            </a:lvl1pPr>
          </a:lstStyle>
          <a:p>
            <a:pPr>
              <a:defRPr/>
            </a:pPr>
            <a:fld id="{6724837E-35CD-4493-8FEC-406059AC955D}" type="slidenum">
              <a:rPr lang="en-US"/>
              <a:pPr>
                <a:defRPr/>
              </a:pPr>
              <a:t>‹#›</a:t>
            </a:fld>
            <a:endParaRPr lang="en-US"/>
          </a:p>
        </p:txBody>
      </p:sp>
    </p:spTree>
    <p:extLst>
      <p:ext uri="{BB962C8B-B14F-4D97-AF65-F5344CB8AC3E}">
        <p14:creationId xmlns:p14="http://schemas.microsoft.com/office/powerpoint/2010/main" xmlns="" val="656894148"/>
      </p:ext>
    </p:extLst>
  </p:cSld>
  <p:clrMapOvr>
    <a:masterClrMapping/>
  </p:clrMapOvr>
  <p:transition/>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nchor="ctr">
            <a:spAutoFit/>
          </a:bodyPr>
          <a:lstStyle/>
          <a:p>
            <a:pPr algn="ctr" eaLnBrk="0" hangingPunct="0"/>
            <a:endParaRPr lang="en-US" sz="1600" smtClean="0">
              <a:solidFill>
                <a:srgbClr val="003366"/>
              </a:solidFill>
              <a:latin typeface="Arial" pitchFamily="34" charset="0"/>
              <a:cs typeface="Arial" pitchFamily="34" charset="0"/>
            </a:endParaRPr>
          </a:p>
        </p:txBody>
      </p:sp>
      <p:sp>
        <p:nvSpPr>
          <p:cNvPr id="6" name="Text Box 6"/>
          <p:cNvSpPr txBox="1">
            <a:spLocks noChangeArrowheads="1"/>
          </p:cNvSpPr>
          <p:nvPr/>
        </p:nvSpPr>
        <p:spPr bwMode="gray">
          <a:xfrm>
            <a:off x="6316663" y="6484938"/>
            <a:ext cx="2541587"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0" tIns="0" rIns="0" bIns="0"/>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defRPr/>
            </a:pPr>
            <a:endParaRPr lang="de-DE" sz="2000" b="1" smtClean="0">
              <a:solidFill>
                <a:srgbClr val="003366"/>
              </a:solidFill>
            </a:endParaRPr>
          </a:p>
        </p:txBody>
      </p:sp>
      <p:sp>
        <p:nvSpPr>
          <p:cNvPr id="7" name="Rectangle 7"/>
          <p:cNvSpPr>
            <a:spLocks noChangeArrowheads="1"/>
          </p:cNvSpPr>
          <p:nvPr/>
        </p:nvSpPr>
        <p:spPr bwMode="gray">
          <a:xfrm>
            <a:off x="7045325" y="6413500"/>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latin typeface="Arial" pitchFamily="34" charset="0"/>
                <a:cs typeface="Arial" pitchFamily="34" charset="0"/>
              </a:rPr>
              <a:t>a Novartis company</a:t>
            </a:r>
            <a:endParaRPr lang="en-US" sz="1200" smtClean="0">
              <a:solidFill>
                <a:srgbClr val="003366"/>
              </a:solidFill>
              <a:latin typeface="Arial" pitchFamily="34" charset="0"/>
              <a:cs typeface="Arial" pitchFamily="34" charset="0"/>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r>
              <a:rPr lang="en-US"/>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marL="0" indent="0">
              <a:lnSpc>
                <a:spcPct val="100000"/>
              </a:lnSpc>
              <a:buFont typeface="Wingdings" pitchFamily="2" charset="2"/>
              <a:buNone/>
              <a:defRPr sz="1800"/>
            </a:lvl1pPr>
          </a:lstStyle>
          <a:p>
            <a:r>
              <a:rPr lang="en-US"/>
              <a:t>Presentation Subtitle</a:t>
            </a:r>
          </a:p>
        </p:txBody>
      </p:sp>
    </p:spTree>
    <p:extLst>
      <p:ext uri="{BB962C8B-B14F-4D97-AF65-F5344CB8AC3E}">
        <p14:creationId xmlns:p14="http://schemas.microsoft.com/office/powerpoint/2010/main" xmlns="" val="3133347868"/>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nvGraphicFramePr>
        <p:xfrm>
          <a:off x="7272338" y="6410325"/>
          <a:ext cx="1352550" cy="196850"/>
        </p:xfrm>
        <a:graphic>
          <a:graphicData uri="http://schemas.openxmlformats.org/presentationml/2006/ole">
            <p:oleObj spid="_x0000_s299062" name="Photo Editor Photo" r:id="rId3" imgW="5942857" imgH="866896" progId="">
              <p:embed/>
            </p:oleObj>
          </a:graphicData>
        </a:graphic>
      </p:graphicFrame>
      <p:sp>
        <p:nvSpPr>
          <p:cNvPr id="5"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cs typeface="Arial" pitchFamily="34" charset="0"/>
            </a:endParaRPr>
          </a:p>
        </p:txBody>
      </p:sp>
      <p:sp>
        <p:nvSpPr>
          <p:cNvPr id="3" name="Content Placeholder 2"/>
          <p:cNvSpPr>
            <a:spLocks noGrp="1"/>
          </p:cNvSpPr>
          <p:nvPr>
            <p:ph idx="1"/>
          </p:nvPr>
        </p:nvSpPr>
        <p:spPr>
          <a:xfrm>
            <a:off x="555625" y="1319113"/>
            <a:ext cx="831691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998160354"/>
      </p:ext>
    </p:extLst>
  </p:cSld>
  <p:clrMapOvr>
    <a:masterClrMapping/>
  </p:clrMapOvr>
  <p:transition spd="slow"/>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nvGraphicFramePr>
        <p:xfrm>
          <a:off x="7272338" y="6410325"/>
          <a:ext cx="1352550" cy="196850"/>
        </p:xfrm>
        <a:graphic>
          <a:graphicData uri="http://schemas.openxmlformats.org/presentationml/2006/ole">
            <p:oleObj spid="_x0000_s300086" name="Photo Editor Photo" r:id="rId3" imgW="5942857" imgH="866896" progId="">
              <p:embed/>
            </p:oleObj>
          </a:graphicData>
        </a:graphic>
      </p:graphicFrame>
      <p:sp>
        <p:nvSpPr>
          <p:cNvPr id="3"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xmlns="" val="3542760064"/>
      </p:ext>
    </p:extLst>
  </p:cSld>
  <p:clrMapOvr>
    <a:masterClrMapping/>
  </p:clrMapOvr>
  <p:transition spd="slow"/>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592301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nchor="ctr">
            <a:spAutoFit/>
          </a:bodyPr>
          <a:lstStyle/>
          <a:p>
            <a:pPr algn="ctr" eaLnBrk="0" hangingPunct="0"/>
            <a:endParaRPr lang="en-US" sz="1600" smtClean="0">
              <a:solidFill>
                <a:srgbClr val="003366"/>
              </a:solidFill>
              <a:latin typeface="Arial" pitchFamily="34" charset="0"/>
              <a:cs typeface="Arial" pitchFamily="34" charset="0"/>
            </a:endParaRPr>
          </a:p>
        </p:txBody>
      </p:sp>
      <p:sp>
        <p:nvSpPr>
          <p:cNvPr id="6" name="Text Box 6"/>
          <p:cNvSpPr txBox="1">
            <a:spLocks noChangeArrowheads="1"/>
          </p:cNvSpPr>
          <p:nvPr/>
        </p:nvSpPr>
        <p:spPr bwMode="gray">
          <a:xfrm>
            <a:off x="6316663" y="6484938"/>
            <a:ext cx="2541587"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0" tIns="0" rIns="0" bIns="0"/>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defRPr/>
            </a:pPr>
            <a:endParaRPr lang="de-DE" sz="2000" b="1" smtClean="0">
              <a:solidFill>
                <a:srgbClr val="003366"/>
              </a:solidFill>
            </a:endParaRPr>
          </a:p>
        </p:txBody>
      </p:sp>
      <p:sp>
        <p:nvSpPr>
          <p:cNvPr id="7" name="Rectangle 7"/>
          <p:cNvSpPr>
            <a:spLocks noChangeArrowheads="1"/>
          </p:cNvSpPr>
          <p:nvPr/>
        </p:nvSpPr>
        <p:spPr bwMode="gray">
          <a:xfrm>
            <a:off x="7045325" y="6413500"/>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latin typeface="Arial" pitchFamily="34" charset="0"/>
                <a:cs typeface="Arial" pitchFamily="34" charset="0"/>
              </a:rPr>
              <a:t>a Novartis company</a:t>
            </a:r>
            <a:endParaRPr lang="en-US" sz="1200" smtClean="0">
              <a:solidFill>
                <a:srgbClr val="003366"/>
              </a:solidFill>
              <a:latin typeface="Arial" pitchFamily="34" charset="0"/>
              <a:cs typeface="Arial" pitchFamily="34" charset="0"/>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r>
              <a:rPr lang="en-US"/>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marL="0" indent="0">
              <a:lnSpc>
                <a:spcPct val="100000"/>
              </a:lnSpc>
              <a:buFont typeface="Wingdings" pitchFamily="2" charset="2"/>
              <a:buNone/>
              <a:defRPr sz="1800"/>
            </a:lvl1pPr>
          </a:lstStyle>
          <a:p>
            <a:r>
              <a:rPr lang="en-US"/>
              <a:t>Presentation Subtitle</a:t>
            </a:r>
          </a:p>
        </p:txBody>
      </p:sp>
    </p:spTree>
    <p:extLst>
      <p:ext uri="{BB962C8B-B14F-4D97-AF65-F5344CB8AC3E}">
        <p14:creationId xmlns:p14="http://schemas.microsoft.com/office/powerpoint/2010/main" xmlns="" val="336025265"/>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nvGraphicFramePr>
        <p:xfrm>
          <a:off x="7272338" y="6410325"/>
          <a:ext cx="1352550" cy="196850"/>
        </p:xfrm>
        <a:graphic>
          <a:graphicData uri="http://schemas.openxmlformats.org/presentationml/2006/ole">
            <p:oleObj spid="_x0000_s307248" name="Photo Editor Photo" r:id="rId3" imgW="5942857" imgH="866896" progId="">
              <p:embed/>
            </p:oleObj>
          </a:graphicData>
        </a:graphic>
      </p:graphicFrame>
      <p:sp>
        <p:nvSpPr>
          <p:cNvPr id="5"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cs typeface="Arial" pitchFamily="34" charset="0"/>
            </a:endParaRPr>
          </a:p>
        </p:txBody>
      </p:sp>
      <p:sp>
        <p:nvSpPr>
          <p:cNvPr id="6" name="Rectangle 13"/>
          <p:cNvSpPr>
            <a:spLocks noChangeArrowheads="1"/>
          </p:cNvSpPr>
          <p:nvPr userDrawn="1"/>
        </p:nvSpPr>
        <p:spPr bwMode="gray">
          <a:xfrm>
            <a:off x="555625" y="6440488"/>
            <a:ext cx="65246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fld id="{F788F9FC-D141-498C-9D0F-DD86326E012A}" type="slidenum">
              <a:rPr lang="en-US" sz="900" smtClean="0">
                <a:solidFill>
                  <a:srgbClr val="6685A3"/>
                </a:solidFill>
                <a:latin typeface="Arial" pitchFamily="34" charset="0"/>
                <a:cs typeface="Arial" pitchFamily="34" charset="0"/>
              </a:rPr>
              <a:pPr eaLnBrk="0" hangingPunct="0"/>
              <a:t>‹#›</a:t>
            </a:fld>
            <a:r>
              <a:rPr lang="en-US" sz="900" smtClean="0">
                <a:solidFill>
                  <a:srgbClr val="6685A3"/>
                </a:solidFill>
                <a:latin typeface="Arial" pitchFamily="34" charset="0"/>
                <a:cs typeface="Arial" pitchFamily="34" charset="0"/>
              </a:rPr>
              <a:t> | Target-directed development of biosimilar monoclonal antibodies, NCH 2012, Sinaia (Romania), Oct 2012</a:t>
            </a:r>
          </a:p>
        </p:txBody>
      </p:sp>
      <p:sp>
        <p:nvSpPr>
          <p:cNvPr id="3" name="Content Placeholder 2"/>
          <p:cNvSpPr>
            <a:spLocks noGrp="1"/>
          </p:cNvSpPr>
          <p:nvPr>
            <p:ph idx="1"/>
          </p:nvPr>
        </p:nvSpPr>
        <p:spPr>
          <a:xfrm>
            <a:off x="555625" y="1319113"/>
            <a:ext cx="831691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6481160"/>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nvGraphicFramePr>
        <p:xfrm>
          <a:off x="7272338" y="6410325"/>
          <a:ext cx="1352550" cy="196850"/>
        </p:xfrm>
        <a:graphic>
          <a:graphicData uri="http://schemas.openxmlformats.org/presentationml/2006/ole">
            <p:oleObj spid="_x0000_s308272" name="Photo Editor Photo" r:id="rId3" imgW="5942857" imgH="866896" progId="">
              <p:embed/>
            </p:oleObj>
          </a:graphicData>
        </a:graphic>
      </p:graphicFrame>
      <p:sp>
        <p:nvSpPr>
          <p:cNvPr id="3"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xmlns="" val="3863392734"/>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9788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746301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Sa_R_3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3"/>
          <p:cNvSpPr>
            <a:spLocks noChangeAspect="1" noChangeArrowheads="1"/>
          </p:cNvSpPr>
          <p:nvPr/>
        </p:nvSpPr>
        <p:spPr bwMode="gray">
          <a:xfrm flipV="1">
            <a:off x="0" y="0"/>
            <a:ext cx="2286000" cy="3940175"/>
          </a:xfrm>
          <a:prstGeom prst="rtTriangle">
            <a:avLst/>
          </a:prstGeom>
          <a:solidFill>
            <a:srgbClr val="003366"/>
          </a:solidFill>
          <a:ln>
            <a:noFill/>
          </a:ln>
          <a:effectLst/>
          <a:extLst>
            <a:ext uri="{91240B29-F687-4F45-9708-019B960494DF}">
              <a14:hiddenLine xmlns:a14="http://schemas.microsoft.com/office/drawing/2010/main" xmlns="" w="19050">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endParaRPr lang="en-US" sz="1600" smtClean="0">
              <a:solidFill>
                <a:srgbClr val="003366"/>
              </a:solidFill>
              <a:ea typeface="ＭＳ Ｐゴシック" pitchFamily="34" charset="-128"/>
              <a:cs typeface="+mn-cs"/>
            </a:endParaRPr>
          </a:p>
        </p:txBody>
      </p:sp>
      <p:sp>
        <p:nvSpPr>
          <p:cNvPr id="6" name="Text Box 6"/>
          <p:cNvSpPr txBox="1">
            <a:spLocks noChangeArrowheads="1"/>
          </p:cNvSpPr>
          <p:nvPr/>
        </p:nvSpPr>
        <p:spPr bwMode="gray">
          <a:xfrm>
            <a:off x="6316663" y="6484938"/>
            <a:ext cx="2541587" cy="3032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r"/>
            <a:endParaRPr lang="en-US" sz="2000" b="1" smtClean="0">
              <a:solidFill>
                <a:srgbClr val="003366"/>
              </a:solidFill>
              <a:cs typeface="+mn-cs"/>
            </a:endParaRPr>
          </a:p>
        </p:txBody>
      </p:sp>
      <p:sp>
        <p:nvSpPr>
          <p:cNvPr id="7" name="Rectangle 7"/>
          <p:cNvSpPr>
            <a:spLocks noChangeArrowheads="1"/>
          </p:cNvSpPr>
          <p:nvPr/>
        </p:nvSpPr>
        <p:spPr bwMode="gray">
          <a:xfrm>
            <a:off x="7045325" y="6413500"/>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ea typeface="ＭＳ Ｐゴシック" pitchFamily="34" charset="-128"/>
                <a:cs typeface="+mn-cs"/>
              </a:rPr>
              <a:t>a Novartis company</a:t>
            </a:r>
            <a:endParaRPr lang="en-US" sz="1200" smtClean="0">
              <a:solidFill>
                <a:srgbClr val="003366"/>
              </a:solidFill>
              <a:ea typeface="ＭＳ Ｐゴシック" pitchFamily="34" charset="-128"/>
              <a:cs typeface="+mn-cs"/>
            </a:endParaRPr>
          </a:p>
        </p:txBody>
      </p:sp>
      <p:sp>
        <p:nvSpPr>
          <p:cNvPr id="409602" name="Rectangle 2"/>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pPr lvl="0"/>
            <a:r>
              <a:rPr lang="en-US" noProof="0" smtClean="0"/>
              <a:t>Presentation Title</a:t>
            </a:r>
          </a:p>
        </p:txBody>
      </p:sp>
      <p:sp>
        <p:nvSpPr>
          <p:cNvPr id="409605" name="Rectangle 5"/>
          <p:cNvSpPr>
            <a:spLocks noGrp="1" noChangeArrowheads="1"/>
          </p:cNvSpPr>
          <p:nvPr>
            <p:ph type="subTitle" idx="1"/>
          </p:nvPr>
        </p:nvSpPr>
        <p:spPr>
          <a:xfrm>
            <a:off x="1943100" y="5200650"/>
            <a:ext cx="6657975" cy="366713"/>
          </a:xfrm>
        </p:spPr>
        <p:txBody>
          <a:bodyPr tIns="45720">
            <a:spAutoFit/>
          </a:bodyPr>
          <a:lstStyle>
            <a:lvl1pPr>
              <a:lnSpc>
                <a:spcPct val="100000"/>
              </a:lnSpc>
              <a:defRPr sz="1800"/>
            </a:lvl1pPr>
          </a:lstStyle>
          <a:p>
            <a:pPr lvl="0"/>
            <a:r>
              <a:rPr lang="en-US" noProof="0" smtClean="0"/>
              <a:t>Presentation Subtitle</a:t>
            </a:r>
          </a:p>
        </p:txBody>
      </p:sp>
    </p:spTree>
    <p:extLst>
      <p:ext uri="{BB962C8B-B14F-4D97-AF65-F5344CB8AC3E}">
        <p14:creationId xmlns:p14="http://schemas.microsoft.com/office/powerpoint/2010/main" xmlns="" val="37905502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568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67707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19968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83866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465904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0177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2484923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989382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2788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9559230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79014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343025"/>
            <a:ext cx="8316913" cy="4930775"/>
          </a:xfrm>
        </p:spPr>
        <p:txBody>
          <a:bodyPr/>
          <a:lstStyle/>
          <a:p>
            <a:pPr lvl="0"/>
            <a:endParaRPr lang="en-US" noProof="0" smtClean="0"/>
          </a:p>
        </p:txBody>
      </p:sp>
    </p:spTree>
    <p:extLst>
      <p:ext uri="{BB962C8B-B14F-4D97-AF65-F5344CB8AC3E}">
        <p14:creationId xmlns:p14="http://schemas.microsoft.com/office/powerpoint/2010/main" xmlns="" val="2084717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0" y="1343025"/>
            <a:ext cx="408146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73613" y="1343025"/>
            <a:ext cx="4083050" cy="4930775"/>
          </a:xfrm>
        </p:spPr>
        <p:txBody>
          <a:bodyPr/>
          <a:lstStyle/>
          <a:p>
            <a:pPr lvl="0"/>
            <a:endParaRPr lang="en-US" noProof="0" smtClean="0"/>
          </a:p>
        </p:txBody>
      </p:sp>
    </p:spTree>
    <p:extLst>
      <p:ext uri="{BB962C8B-B14F-4D97-AF65-F5344CB8AC3E}">
        <p14:creationId xmlns:p14="http://schemas.microsoft.com/office/powerpoint/2010/main" xmlns="" val="2472738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a_R_3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2051050" y="730250"/>
            <a:ext cx="27924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4"/>
          <p:cNvSpPr>
            <a:spLocks noChangeAspect="1" noChangeArrowheads="1"/>
          </p:cNvSpPr>
          <p:nvPr/>
        </p:nvSpPr>
        <p:spPr bwMode="gray">
          <a:xfrm flipV="1">
            <a:off x="0" y="0"/>
            <a:ext cx="2286000" cy="3940175"/>
          </a:xfrm>
          <a:prstGeom prst="rtTriangle">
            <a:avLst/>
          </a:prstGeom>
          <a:solidFill>
            <a:srgbClr val="003366"/>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nchor="ctr">
            <a:spAutoFit/>
          </a:bodyPr>
          <a:lstStyle/>
          <a:p>
            <a:pPr algn="ctr" eaLnBrk="0" hangingPunct="0">
              <a:lnSpc>
                <a:spcPct val="95000"/>
              </a:lnSpc>
            </a:pPr>
            <a:endParaRPr lang="en-US" sz="2000" smtClean="0">
              <a:solidFill>
                <a:srgbClr val="003366"/>
              </a:solidFill>
              <a:latin typeface="Arial" pitchFamily="34" charset="0"/>
              <a:ea typeface="ＭＳ Ｐゴシック" pitchFamily="34" charset="-128"/>
              <a:cs typeface="Arial"/>
            </a:endParaRPr>
          </a:p>
        </p:txBody>
      </p:sp>
      <p:sp>
        <p:nvSpPr>
          <p:cNvPr id="6" name="Text Box 6"/>
          <p:cNvSpPr txBox="1">
            <a:spLocks noChangeArrowheads="1"/>
          </p:cNvSpPr>
          <p:nvPr/>
        </p:nvSpPr>
        <p:spPr bwMode="gray">
          <a:xfrm>
            <a:off x="6316663" y="6484938"/>
            <a:ext cx="2541587" cy="303212"/>
          </a:xfrm>
          <a:prstGeom prst="rect">
            <a:avLst/>
          </a:prstGeom>
          <a:noFill/>
          <a:ln>
            <a:noFill/>
          </a:ln>
          <a:effectLst/>
          <a:extLst/>
        </p:spPr>
        <p:txBody>
          <a:bodyPr wrap="none" lIns="0" tIns="0" r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r">
              <a:defRPr/>
            </a:pPr>
            <a:endParaRPr lang="en-US" sz="2000" b="1" smtClean="0">
              <a:solidFill>
                <a:srgbClr val="003366"/>
              </a:solidFill>
              <a:cs typeface="Arial"/>
            </a:endParaRPr>
          </a:p>
        </p:txBody>
      </p:sp>
      <p:sp>
        <p:nvSpPr>
          <p:cNvPr id="7" name="Rectangle 7"/>
          <p:cNvSpPr>
            <a:spLocks noChangeArrowheads="1"/>
          </p:cNvSpPr>
          <p:nvPr/>
        </p:nvSpPr>
        <p:spPr bwMode="gray">
          <a:xfrm>
            <a:off x="7045325" y="6396038"/>
            <a:ext cx="15668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r>
              <a:rPr lang="en-US" sz="1400" smtClean="0">
                <a:solidFill>
                  <a:srgbClr val="003366"/>
                </a:solidFill>
                <a:latin typeface="Arial" pitchFamily="34" charset="0"/>
                <a:ea typeface="ＭＳ Ｐゴシック" pitchFamily="34" charset="-128"/>
                <a:cs typeface="Arial"/>
              </a:rPr>
              <a:t>a Novartis company</a:t>
            </a:r>
            <a:endParaRPr lang="en-US" sz="1200" smtClean="0">
              <a:solidFill>
                <a:srgbClr val="003366"/>
              </a:solidFill>
              <a:latin typeface="Arial" pitchFamily="34" charset="0"/>
              <a:ea typeface="ＭＳ Ｐゴシック" pitchFamily="34" charset="-128"/>
              <a:cs typeface="Arial"/>
            </a:endParaRPr>
          </a:p>
        </p:txBody>
      </p:sp>
      <p:pic>
        <p:nvPicPr>
          <p:cNvPr id="8" name="Picture 14" descr="SANDOZ_Biop_Claim"/>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925" y="6335713"/>
            <a:ext cx="160496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2"/>
          <p:cNvSpPr>
            <a:spLocks noChangeArrowheads="1"/>
          </p:cNvSpPr>
          <p:nvPr userDrawn="1"/>
        </p:nvSpPr>
        <p:spPr bwMode="auto">
          <a:xfrm>
            <a:off x="3470275" y="6524625"/>
            <a:ext cx="2093913"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881063" eaLnBrk="0" hangingPunct="0">
              <a:spcBef>
                <a:spcPct val="50000"/>
              </a:spcBef>
            </a:pPr>
            <a:r>
              <a:rPr lang="en-US" altLang="zh-CN" sz="1200" b="1" smtClean="0">
                <a:solidFill>
                  <a:srgbClr val="003366"/>
                </a:solidFill>
                <a:latin typeface="Arial" pitchFamily="34" charset="0"/>
                <a:ea typeface="SimSun" pitchFamily="2" charset="-122"/>
                <a:cs typeface="Arial"/>
              </a:rPr>
              <a:t>INTERNAL USE ONLY</a:t>
            </a:r>
          </a:p>
        </p:txBody>
      </p:sp>
      <p:pic>
        <p:nvPicPr>
          <p:cNvPr id="10" name="Bild 5" descr="Sandoz_Gobal_CD_Welten_TemplatePowerpoint_4_7.5.10.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32611" name="Rectangle 3"/>
          <p:cNvSpPr>
            <a:spLocks noGrp="1" noChangeArrowheads="1"/>
          </p:cNvSpPr>
          <p:nvPr>
            <p:ph type="ctrTitle"/>
          </p:nvPr>
        </p:nvSpPr>
        <p:spPr>
          <a:xfrm>
            <a:off x="1943100" y="4113213"/>
            <a:ext cx="6661150" cy="1008062"/>
          </a:xfrm>
        </p:spPr>
        <p:txBody>
          <a:bodyPr anchor="ctr"/>
          <a:lstStyle>
            <a:lvl1pPr>
              <a:spcBef>
                <a:spcPct val="40000"/>
              </a:spcBef>
              <a:defRPr sz="3200" b="1"/>
            </a:lvl1pPr>
          </a:lstStyle>
          <a:p>
            <a:pPr lvl="0"/>
            <a:r>
              <a:rPr lang="en-US" noProof="0" smtClean="0"/>
              <a:t>Presentation Title</a:t>
            </a:r>
          </a:p>
        </p:txBody>
      </p:sp>
      <p:sp>
        <p:nvSpPr>
          <p:cNvPr id="1732613" name="Rectangle 5"/>
          <p:cNvSpPr>
            <a:spLocks noGrp="1" noChangeArrowheads="1"/>
          </p:cNvSpPr>
          <p:nvPr>
            <p:ph type="subTitle" idx="1"/>
          </p:nvPr>
        </p:nvSpPr>
        <p:spPr>
          <a:xfrm>
            <a:off x="1943100" y="5200650"/>
            <a:ext cx="6657975" cy="366713"/>
          </a:xfrm>
        </p:spPr>
        <p:txBody>
          <a:bodyPr tIns="45720">
            <a:spAutoFit/>
          </a:bodyPr>
          <a:lstStyle>
            <a:lvl1pPr>
              <a:lnSpc>
                <a:spcPct val="100000"/>
              </a:lnSpc>
              <a:defRPr sz="1800"/>
            </a:lvl1pPr>
          </a:lstStyle>
          <a:p>
            <a:pPr lvl="0"/>
            <a:r>
              <a:rPr lang="en-US" noProof="0" smtClean="0"/>
              <a:t>Presentation Subtitle</a:t>
            </a:r>
          </a:p>
        </p:txBody>
      </p:sp>
    </p:spTree>
    <p:extLst>
      <p:ext uri="{BB962C8B-B14F-4D97-AF65-F5344CB8AC3E}">
        <p14:creationId xmlns:p14="http://schemas.microsoft.com/office/powerpoint/2010/main" xmlns="" val="3019869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162653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6207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43025"/>
            <a:ext cx="40830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754343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42244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74158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727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0974159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321013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708217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293135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65100"/>
            <a:ext cx="2078038"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65100"/>
            <a:ext cx="6086475"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6279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9750" y="165100"/>
            <a:ext cx="8299450" cy="9429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9750" y="1343025"/>
            <a:ext cx="4081463" cy="238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73613" y="1343025"/>
            <a:ext cx="4083050" cy="238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9750" y="3884613"/>
            <a:ext cx="4081463"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73613" y="3884613"/>
            <a:ext cx="4083050"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439824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0" y="1343025"/>
            <a:ext cx="408146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73613" y="1343025"/>
            <a:ext cx="4083050" cy="4930775"/>
          </a:xfrm>
        </p:spPr>
        <p:txBody>
          <a:bodyPr/>
          <a:lstStyle/>
          <a:p>
            <a:pPr lvl="0"/>
            <a:endParaRPr lang="en-US" noProof="0" dirty="0" smtClean="0"/>
          </a:p>
        </p:txBody>
      </p:sp>
    </p:spTree>
    <p:extLst>
      <p:ext uri="{BB962C8B-B14F-4D97-AF65-F5344CB8AC3E}">
        <p14:creationId xmlns:p14="http://schemas.microsoft.com/office/powerpoint/2010/main" xmlns="" val="40074848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343025"/>
            <a:ext cx="4081463"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73613" y="1343025"/>
            <a:ext cx="4083050" cy="238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73613" y="3884613"/>
            <a:ext cx="4083050"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75847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65100"/>
            <a:ext cx="8299450" cy="942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343025"/>
            <a:ext cx="8316913" cy="4930775"/>
          </a:xfrm>
        </p:spPr>
        <p:txBody>
          <a:bodyPr/>
          <a:lstStyle/>
          <a:p>
            <a:pPr lvl="0"/>
            <a:endParaRPr lang="en-US" noProof="0" dirty="0" smtClean="0"/>
          </a:p>
        </p:txBody>
      </p:sp>
    </p:spTree>
    <p:extLst>
      <p:ext uri="{BB962C8B-B14F-4D97-AF65-F5344CB8AC3E}">
        <p14:creationId xmlns:p14="http://schemas.microsoft.com/office/powerpoint/2010/main" xmlns="" val="41487322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600898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1390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oleObject" Target="../embeddings/oleObject14.bin"/><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vmlDrawing" Target="../drawings/vmlDrawing13.v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oleObject" Target="../embeddings/oleObject15.bin"/><Relationship Id="rId2" Type="http://schemas.openxmlformats.org/officeDocument/2006/relationships/slideLayout" Target="../slideLayouts/slideLayout124.xml"/><Relationship Id="rId16" Type="http://schemas.openxmlformats.org/officeDocument/2006/relationships/vmlDrawing" Target="../drawings/vmlDrawing14.v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11.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6" Type="http://schemas.openxmlformats.org/officeDocument/2006/relationships/oleObject" Target="../embeddings/oleObject18.bin"/><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vmlDrawing" Target="../drawings/vmlDrawing16.v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1.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image" Target="../media/image10.jpeg"/><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theme" Target="../theme/theme13.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vmlDrawing" Target="../drawings/vmlDrawing20.v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4.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oleObject" Target="../embeddings/oleObject22.bin"/></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image" Target="../media/image12.pn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theme" Target="../theme/theme15.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3" Type="http://schemas.openxmlformats.org/officeDocument/2006/relationships/slideLayout" Target="../slideLayouts/slideLayout189.xml"/><Relationship Id="rId21" Type="http://schemas.openxmlformats.org/officeDocument/2006/relationships/image" Target="../media/image15.png"/><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image" Target="../media/image12.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19" Type="http://schemas.openxmlformats.org/officeDocument/2006/relationships/theme" Target="../theme/theme1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theme" Target="../theme/theme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10" Type="http://schemas.openxmlformats.org/officeDocument/2006/relationships/slideLayout" Target="../slideLayouts/slideLayout214.xml"/><Relationship Id="rId19" Type="http://schemas.openxmlformats.org/officeDocument/2006/relationships/image" Target="../media/image12.png"/><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theme" Target="../theme/theme18.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10" Type="http://schemas.openxmlformats.org/officeDocument/2006/relationships/slideLayout" Target="../slideLayouts/slideLayout231.xml"/><Relationship Id="rId19" Type="http://schemas.openxmlformats.org/officeDocument/2006/relationships/image" Target="../media/image12.png"/><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theme" Target="../theme/theme19.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20" Type="http://schemas.openxmlformats.org/officeDocument/2006/relationships/image" Target="../media/image15.png"/><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19" Type="http://schemas.openxmlformats.org/officeDocument/2006/relationships/image" Target="../media/image12.png"/><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3" Type="http://schemas.openxmlformats.org/officeDocument/2006/relationships/slideLayout" Target="../slideLayouts/slideLayout258.xml"/><Relationship Id="rId21" Type="http://schemas.openxmlformats.org/officeDocument/2006/relationships/image" Target="../media/image15.png"/><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image" Target="../media/image12.png"/><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19" Type="http://schemas.openxmlformats.org/officeDocument/2006/relationships/theme" Target="../theme/theme20.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6" Type="http://schemas.openxmlformats.org/officeDocument/2006/relationships/oleObject" Target="../embeddings/oleObject95.bin"/><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vmlDrawing" Target="../drawings/vmlDrawing93.v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18" Type="http://schemas.openxmlformats.org/officeDocument/2006/relationships/image" Target="../media/image12.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17" Type="http://schemas.openxmlformats.org/officeDocument/2006/relationships/theme" Target="../theme/theme22.xml"/><Relationship Id="rId2" Type="http://schemas.openxmlformats.org/officeDocument/2006/relationships/slideLayout" Target="../slideLayouts/slideLayout288.xml"/><Relationship Id="rId16" Type="http://schemas.openxmlformats.org/officeDocument/2006/relationships/slideLayout" Target="../slideLayouts/slideLayout302.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slideLayout" Target="../slideLayouts/slideLayout301.xml"/><Relationship Id="rId10" Type="http://schemas.openxmlformats.org/officeDocument/2006/relationships/slideLayout" Target="../slideLayouts/slideLayout296.xml"/><Relationship Id="rId19" Type="http://schemas.openxmlformats.org/officeDocument/2006/relationships/image" Target="../media/image15.png"/><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slideLayout" Target="../slideLayouts/slideLayout30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oleObject" Target="../embeddings/oleObject108.bin"/><Relationship Id="rId2" Type="http://schemas.openxmlformats.org/officeDocument/2006/relationships/slideLayout" Target="../slideLayouts/slideLayout304.xml"/><Relationship Id="rId16" Type="http://schemas.openxmlformats.org/officeDocument/2006/relationships/vmlDrawing" Target="../drawings/vmlDrawing106.v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3.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18" Type="http://schemas.openxmlformats.org/officeDocument/2006/relationships/slideLayout" Target="../slideLayouts/slideLayout334.xml"/><Relationship Id="rId3" Type="http://schemas.openxmlformats.org/officeDocument/2006/relationships/slideLayout" Target="../slideLayouts/slideLayout319.xml"/><Relationship Id="rId21" Type="http://schemas.openxmlformats.org/officeDocument/2006/relationships/image" Target="../media/image12.png"/><Relationship Id="rId7" Type="http://schemas.openxmlformats.org/officeDocument/2006/relationships/slideLayout" Target="../slideLayouts/slideLayout323.xml"/><Relationship Id="rId12" Type="http://schemas.openxmlformats.org/officeDocument/2006/relationships/slideLayout" Target="../slideLayouts/slideLayout328.xml"/><Relationship Id="rId17" Type="http://schemas.openxmlformats.org/officeDocument/2006/relationships/slideLayout" Target="../slideLayouts/slideLayout333.xml"/><Relationship Id="rId2" Type="http://schemas.openxmlformats.org/officeDocument/2006/relationships/slideLayout" Target="../slideLayouts/slideLayout318.xml"/><Relationship Id="rId16" Type="http://schemas.openxmlformats.org/officeDocument/2006/relationships/slideLayout" Target="../slideLayouts/slideLayout332.xml"/><Relationship Id="rId20" Type="http://schemas.openxmlformats.org/officeDocument/2006/relationships/theme" Target="../theme/theme24.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19" Type="http://schemas.openxmlformats.org/officeDocument/2006/relationships/slideLayout" Target="../slideLayouts/slideLayout335.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 Id="rId22"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oleObject" Target="../embeddings/oleObject5.bin"/><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vmlDrawing" Target="../drawings/vmlDrawing5.vml"/><Relationship Id="rId5" Type="http://schemas.openxmlformats.org/officeDocument/2006/relationships/theme" Target="../theme/theme5.xml"/><Relationship Id="rId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oleObject" Target="../embeddings/oleObject8.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vmlDrawing" Target="../drawings/vmlDrawing8.vml"/><Relationship Id="rId5" Type="http://schemas.openxmlformats.org/officeDocument/2006/relationships/theme" Target="../theme/theme6.xml"/><Relationship Id="rId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oleObject" Target="../embeddings/oleObject11.bin"/><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vmlDrawing" Target="../drawings/vmlDrawing11.v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image" Target="../media/image5.wmf"/><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ags" Target="../tags/tag4.xml"/><Relationship Id="rId2" Type="http://schemas.openxmlformats.org/officeDocument/2006/relationships/slideLayout" Target="../slideLayouts/slideLayout84.xml"/><Relationship Id="rId16" Type="http://schemas.openxmlformats.org/officeDocument/2006/relationships/theme" Target="../theme/theme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9144000" cy="1139825"/>
          </a:xfrm>
          <a:prstGeom prst="rect">
            <a:avLst/>
          </a:prstGeom>
          <a:solidFill>
            <a:srgbClr val="003366"/>
          </a:solidFill>
          <a:ln w="9525">
            <a:solidFill>
              <a:schemeClr val="tx1"/>
            </a:solidFill>
            <a:miter lim="800000"/>
            <a:headEnd/>
            <a:tailEnd/>
          </a:ln>
        </p:spPr>
        <p:txBody>
          <a:bodyPr wrap="none" anchor="ctr"/>
          <a:lstStyle/>
          <a:p>
            <a:pPr algn="ctr"/>
            <a:endParaRPr lang="en-US" b="1" smtClean="0">
              <a:solidFill>
                <a:srgbClr val="FFFFFF"/>
              </a:solidFill>
              <a:latin typeface="Arial" pitchFamily="34" charset="0"/>
              <a:cs typeface="Arial" pitchFamily="34" charset="0"/>
            </a:endParaRPr>
          </a:p>
        </p:txBody>
      </p:sp>
      <p:sp>
        <p:nvSpPr>
          <p:cNvPr id="1027" name="Rectangle 2"/>
          <p:cNvSpPr>
            <a:spLocks noGrp="1" noChangeArrowheads="1"/>
          </p:cNvSpPr>
          <p:nvPr>
            <p:ph type="title"/>
          </p:nvPr>
        </p:nvSpPr>
        <p:spPr bwMode="white">
          <a:xfrm>
            <a:off x="457200" y="188913"/>
            <a:ext cx="8229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427163"/>
            <a:ext cx="8229600" cy="509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
          <p:cNvSpPr>
            <a:spLocks noChangeArrowheads="1"/>
          </p:cNvSpPr>
          <p:nvPr/>
        </p:nvSpPr>
        <p:spPr bwMode="gray">
          <a:xfrm>
            <a:off x="0" y="1125538"/>
            <a:ext cx="9140825" cy="63500"/>
          </a:xfrm>
          <a:prstGeom prst="rect">
            <a:avLst/>
          </a:prstGeom>
          <a:solidFill>
            <a:schemeClr val="tx2"/>
          </a:solidFill>
          <a:ln w="12700">
            <a:solidFill>
              <a:srgbClr val="003366"/>
            </a:solidFill>
            <a:miter lim="800000"/>
            <a:headEnd/>
            <a:tailEnd/>
          </a:ln>
        </p:spPr>
        <p:txBody>
          <a:bodyPr wrap="none" anchor="ctr"/>
          <a:lstStyle/>
          <a:p>
            <a:endParaRPr lang="en-GB" smtClean="0">
              <a:solidFill>
                <a:srgbClr val="003366"/>
              </a:solidFill>
              <a:latin typeface="Arial" pitchFamily="34" charset="0"/>
              <a:cs typeface="Arial" pitchFamily="34" charset="0"/>
            </a:endParaRPr>
          </a:p>
        </p:txBody>
      </p:sp>
      <p:sp>
        <p:nvSpPr>
          <p:cNvPr id="1030" name="Rectangle 6"/>
          <p:cNvSpPr>
            <a:spLocks noChangeArrowheads="1"/>
          </p:cNvSpPr>
          <p:nvPr userDrawn="1"/>
        </p:nvSpPr>
        <p:spPr bwMode="auto">
          <a:xfrm>
            <a:off x="0" y="6430963"/>
            <a:ext cx="9144000" cy="427037"/>
          </a:xfrm>
          <a:prstGeom prst="rect">
            <a:avLst/>
          </a:prstGeom>
          <a:solidFill>
            <a:srgbClr val="003366"/>
          </a:solidFill>
          <a:ln w="9525">
            <a:solidFill>
              <a:schemeClr val="tx1"/>
            </a:solidFill>
            <a:miter lim="800000"/>
            <a:headEnd/>
            <a:tailEnd/>
          </a:ln>
        </p:spPr>
        <p:txBody>
          <a:bodyPr wrap="none" anchor="ctr"/>
          <a:lstStyle/>
          <a:p>
            <a:endParaRPr lang="en-GB" smtClean="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xmlns="" val="25640670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rtl="0" eaLnBrk="0" fontAlgn="base" hangingPunct="0">
        <a:spcBef>
          <a:spcPct val="0"/>
        </a:spcBef>
        <a:spcAft>
          <a:spcPct val="0"/>
        </a:spcAft>
        <a:defRPr sz="2800" b="1">
          <a:solidFill>
            <a:schemeClr val="bg1"/>
          </a:solidFill>
          <a:latin typeface="+mj-lt"/>
          <a:ea typeface="Arial" charset="0"/>
          <a:cs typeface="+mj-cs"/>
        </a:defRPr>
      </a:lvl1pPr>
      <a:lvl2pPr algn="l" rtl="0" eaLnBrk="0" fontAlgn="base" hangingPunct="0">
        <a:spcBef>
          <a:spcPct val="0"/>
        </a:spcBef>
        <a:spcAft>
          <a:spcPct val="0"/>
        </a:spcAft>
        <a:defRPr sz="2800" b="1">
          <a:solidFill>
            <a:schemeClr val="bg1"/>
          </a:solidFill>
          <a:latin typeface="Arial" charset="0"/>
          <a:ea typeface="Arial" charset="0"/>
          <a:cs typeface="Arial" charset="0"/>
        </a:defRPr>
      </a:lvl2pPr>
      <a:lvl3pPr algn="l" rtl="0" eaLnBrk="0" fontAlgn="base" hangingPunct="0">
        <a:spcBef>
          <a:spcPct val="0"/>
        </a:spcBef>
        <a:spcAft>
          <a:spcPct val="0"/>
        </a:spcAft>
        <a:defRPr sz="2800" b="1">
          <a:solidFill>
            <a:schemeClr val="bg1"/>
          </a:solidFill>
          <a:latin typeface="Arial" charset="0"/>
          <a:ea typeface="Arial" charset="0"/>
          <a:cs typeface="Arial" charset="0"/>
        </a:defRPr>
      </a:lvl3pPr>
      <a:lvl4pPr algn="l" rtl="0" eaLnBrk="0" fontAlgn="base" hangingPunct="0">
        <a:spcBef>
          <a:spcPct val="0"/>
        </a:spcBef>
        <a:spcAft>
          <a:spcPct val="0"/>
        </a:spcAft>
        <a:defRPr sz="2800" b="1">
          <a:solidFill>
            <a:schemeClr val="bg1"/>
          </a:solidFill>
          <a:latin typeface="Arial" charset="0"/>
          <a:ea typeface="Arial" charset="0"/>
          <a:cs typeface="Arial" charset="0"/>
        </a:defRPr>
      </a:lvl4pPr>
      <a:lvl5pPr algn="l" rtl="0" eaLnBrk="0" fontAlgn="base" hangingPunct="0">
        <a:spcBef>
          <a:spcPct val="0"/>
        </a:spcBef>
        <a:spcAft>
          <a:spcPct val="0"/>
        </a:spcAft>
        <a:defRPr sz="2800" b="1">
          <a:solidFill>
            <a:schemeClr val="bg1"/>
          </a:solidFill>
          <a:latin typeface="Arial" charset="0"/>
          <a:ea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0"/>
        </a:spcBef>
        <a:spcAft>
          <a:spcPct val="20000"/>
        </a:spcAft>
        <a:buFont typeface="Wingdings" pitchFamily="2" charset="2"/>
        <a:buChar char="§"/>
        <a:defRPr sz="2000">
          <a:solidFill>
            <a:schemeClr val="tx1"/>
          </a:solidFill>
          <a:latin typeface="+mn-lt"/>
          <a:ea typeface="Arial" charset="0"/>
          <a:cs typeface="+mn-cs"/>
        </a:defRPr>
      </a:lvl1pPr>
      <a:lvl2pPr marL="639763" indent="-295275" algn="l" rtl="0" eaLnBrk="0" fontAlgn="base" hangingPunct="0">
        <a:spcBef>
          <a:spcPct val="0"/>
        </a:spcBef>
        <a:spcAft>
          <a:spcPct val="20000"/>
        </a:spcAft>
        <a:buChar char="•"/>
        <a:defRPr>
          <a:solidFill>
            <a:schemeClr val="tx1"/>
          </a:solidFill>
          <a:latin typeface="+mn-lt"/>
          <a:ea typeface="Arial" charset="0"/>
          <a:cs typeface="+mn-cs"/>
        </a:defRPr>
      </a:lvl2pPr>
      <a:lvl3pPr marL="939800" indent="-298450" algn="l" rtl="0" eaLnBrk="0" fontAlgn="base" hangingPunct="0">
        <a:spcBef>
          <a:spcPct val="0"/>
        </a:spcBef>
        <a:spcAft>
          <a:spcPct val="20000"/>
        </a:spcAft>
        <a:buFont typeface="Arial" pitchFamily="34" charset="0"/>
        <a:buChar char="–"/>
        <a:defRPr sz="1600">
          <a:solidFill>
            <a:schemeClr val="tx1"/>
          </a:solidFill>
          <a:latin typeface="+mn-lt"/>
          <a:ea typeface="Arial" charset="0"/>
          <a:cs typeface="+mn-cs"/>
        </a:defRPr>
      </a:lvl3pPr>
      <a:lvl4pPr marL="1227138" indent="-285750" algn="l" rtl="0" eaLnBrk="0" fontAlgn="base" hangingPunct="0">
        <a:spcBef>
          <a:spcPct val="0"/>
        </a:spcBef>
        <a:spcAft>
          <a:spcPct val="20000"/>
        </a:spcAft>
        <a:buFont typeface="Wingdings" pitchFamily="2" charset="2"/>
        <a:buChar char="§"/>
        <a:defRPr sz="1400">
          <a:solidFill>
            <a:schemeClr val="tx1"/>
          </a:solidFill>
          <a:latin typeface="+mn-lt"/>
          <a:ea typeface="Arial" charset="0"/>
          <a:cs typeface="+mn-cs"/>
        </a:defRPr>
      </a:lvl4pPr>
      <a:lvl5pPr marL="1528763" indent="-300038" algn="l" rtl="0" eaLnBrk="0" fontAlgn="base" hangingPunct="0">
        <a:spcBef>
          <a:spcPct val="0"/>
        </a:spcBef>
        <a:spcAft>
          <a:spcPct val="20000"/>
        </a:spcAft>
        <a:buChar char="»"/>
        <a:defRPr sz="1400">
          <a:solidFill>
            <a:schemeClr val="tx1"/>
          </a:solidFill>
          <a:latin typeface="+mn-lt"/>
          <a:ea typeface="Arial" charset="0"/>
          <a:cs typeface="+mn-cs"/>
        </a:defRPr>
      </a:lvl5pPr>
      <a:lvl6pPr marL="1985963" indent="-300038" algn="l" rtl="0" fontAlgn="base">
        <a:spcBef>
          <a:spcPct val="0"/>
        </a:spcBef>
        <a:spcAft>
          <a:spcPct val="20000"/>
        </a:spcAft>
        <a:buChar char="»"/>
        <a:defRPr sz="1400">
          <a:solidFill>
            <a:schemeClr val="tx1"/>
          </a:solidFill>
          <a:latin typeface="+mn-lt"/>
          <a:cs typeface="+mn-cs"/>
        </a:defRPr>
      </a:lvl6pPr>
      <a:lvl7pPr marL="2443163" indent="-300038" algn="l" rtl="0" fontAlgn="base">
        <a:spcBef>
          <a:spcPct val="0"/>
        </a:spcBef>
        <a:spcAft>
          <a:spcPct val="20000"/>
        </a:spcAft>
        <a:buChar char="»"/>
        <a:defRPr sz="1400">
          <a:solidFill>
            <a:schemeClr val="tx1"/>
          </a:solidFill>
          <a:latin typeface="+mn-lt"/>
          <a:cs typeface="+mn-cs"/>
        </a:defRPr>
      </a:lvl7pPr>
      <a:lvl8pPr marL="2900363" indent="-300038" algn="l" rtl="0" fontAlgn="base">
        <a:spcBef>
          <a:spcPct val="0"/>
        </a:spcBef>
        <a:spcAft>
          <a:spcPct val="20000"/>
        </a:spcAft>
        <a:buChar char="»"/>
        <a:defRPr sz="1400">
          <a:solidFill>
            <a:schemeClr val="tx1"/>
          </a:solidFill>
          <a:latin typeface="+mn-lt"/>
          <a:cs typeface="+mn-cs"/>
        </a:defRPr>
      </a:lvl8pPr>
      <a:lvl9pPr marL="3357563" indent="-300038" algn="l" rtl="0" fontAlgn="base">
        <a:spcBef>
          <a:spcPct val="0"/>
        </a:spcBef>
        <a:spcAft>
          <a:spcPct val="2000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gray">
          <a:xfrm>
            <a:off x="539750" y="1343025"/>
            <a:ext cx="8316913" cy="493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2051" name="Object 6"/>
          <p:cNvGraphicFramePr>
            <a:graphicFrameLocks noChangeAspect="1"/>
          </p:cNvGraphicFramePr>
          <p:nvPr/>
        </p:nvGraphicFramePr>
        <p:xfrm>
          <a:off x="7272338" y="6410325"/>
          <a:ext cx="1352550" cy="196850"/>
        </p:xfrm>
        <a:graphic>
          <a:graphicData uri="http://schemas.openxmlformats.org/presentationml/2006/ole">
            <p:oleObj spid="_x0000_s322580" name="Photo Editor Photo" r:id="rId16" imgW="5942857" imgH="866896" progId="">
              <p:embed/>
            </p:oleObj>
          </a:graphicData>
        </a:graphic>
      </p:graphicFrame>
      <p:sp>
        <p:nvSpPr>
          <p:cNvPr id="2052" name="Rectangle 7"/>
          <p:cNvSpPr>
            <a:spLocks noChangeArrowheads="1"/>
          </p:cNvSpPr>
          <p:nvPr/>
        </p:nvSpPr>
        <p:spPr bwMode="gray">
          <a:xfrm>
            <a:off x="0" y="1125538"/>
            <a:ext cx="9140825" cy="63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1600" smtClean="0">
              <a:solidFill>
                <a:srgbClr val="003366"/>
              </a:solidFill>
              <a:ea typeface="ＭＳ Ｐゴシック" pitchFamily="34" charset="-128"/>
              <a:cs typeface="+mn-cs"/>
            </a:endParaRPr>
          </a:p>
        </p:txBody>
      </p:sp>
      <p:sp>
        <p:nvSpPr>
          <p:cNvPr id="2053" name="Rectangle 9"/>
          <p:cNvSpPr>
            <a:spLocks noGrp="1" noChangeArrowheads="1"/>
          </p:cNvSpPr>
          <p:nvPr>
            <p:ph type="title"/>
          </p:nvPr>
        </p:nvSpPr>
        <p:spPr bwMode="gray">
          <a:xfrm>
            <a:off x="539750" y="165100"/>
            <a:ext cx="82994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2119066239"/>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Lst>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342900" indent="-342900" algn="l" defTabSz="876300" rtl="0" eaLnBrk="0" fontAlgn="base" hangingPunct="0">
        <a:lnSpc>
          <a:spcPct val="95000"/>
        </a:lnSpc>
        <a:spcBef>
          <a:spcPct val="40000"/>
        </a:spcBef>
        <a:spcAft>
          <a:spcPct val="20000"/>
        </a:spcAft>
        <a:buClr>
          <a:schemeClr val="tx2"/>
        </a:buClr>
        <a:buSzPct val="110000"/>
        <a:buFont typeface="Wingdings" pitchFamily="2" charset="2"/>
        <a:defRPr sz="2000">
          <a:solidFill>
            <a:schemeClr val="tx2"/>
          </a:solidFill>
          <a:latin typeface="+mn-lt"/>
          <a:ea typeface="+mn-ea"/>
          <a:cs typeface="+mn-cs"/>
        </a:defRPr>
      </a:lvl1pPr>
      <a:lvl2pPr marL="276225" indent="-274638" algn="l" defTabSz="876300" rtl="0" eaLnBrk="0" fontAlgn="base" hangingPunct="0">
        <a:lnSpc>
          <a:spcPct val="95000"/>
        </a:lnSpc>
        <a:spcBef>
          <a:spcPct val="20000"/>
        </a:spcBef>
        <a:spcAft>
          <a:spcPct val="20000"/>
        </a:spcAft>
        <a:buClr>
          <a:srgbClr val="005BC3"/>
        </a:buClr>
        <a:buFont typeface="Wingdings" pitchFamily="2" charset="2"/>
        <a:buChar char="§"/>
        <a:defRPr sz="2000">
          <a:solidFill>
            <a:schemeClr val="tx2"/>
          </a:solidFill>
          <a:latin typeface="+mn-lt"/>
        </a:defRPr>
      </a:lvl2pPr>
      <a:lvl3pPr marL="485775" indent="-207963" algn="l" defTabSz="876300" rtl="0" eaLnBrk="0" fontAlgn="base" hangingPunct="0">
        <a:lnSpc>
          <a:spcPct val="95000"/>
        </a:lnSpc>
        <a:spcBef>
          <a:spcPct val="20000"/>
        </a:spcBef>
        <a:spcAft>
          <a:spcPct val="20000"/>
        </a:spcAft>
        <a:buClr>
          <a:srgbClr val="005BC3"/>
        </a:buClr>
        <a:buFont typeface="Arial" charset="0"/>
        <a:buChar char="•"/>
        <a:defRPr>
          <a:solidFill>
            <a:schemeClr val="tx2"/>
          </a:solidFill>
          <a:latin typeface="+mn-lt"/>
        </a:defRPr>
      </a:lvl3pPr>
      <a:lvl4pPr marL="723900" indent="-236538" algn="l" defTabSz="876300" rtl="0" eaLnBrk="0" fontAlgn="base" hangingPunct="0">
        <a:lnSpc>
          <a:spcPct val="95000"/>
        </a:lnSpc>
        <a:spcBef>
          <a:spcPct val="20000"/>
        </a:spcBef>
        <a:spcAft>
          <a:spcPct val="0"/>
        </a:spcAft>
        <a:buClr>
          <a:srgbClr val="005BC3"/>
        </a:buClr>
        <a:buFont typeface="Arial" charset="0"/>
        <a:buChar char="–"/>
        <a:defRPr sz="1600">
          <a:solidFill>
            <a:schemeClr val="tx2"/>
          </a:solidFill>
          <a:latin typeface="+mn-lt"/>
        </a:defRPr>
      </a:lvl4pPr>
      <a:lvl5pPr marL="942975" indent="-217488" algn="l" defTabSz="876300" rtl="0" eaLnBrk="0" fontAlgn="base" hangingPunct="0">
        <a:spcBef>
          <a:spcPct val="20000"/>
        </a:spcBef>
        <a:spcAft>
          <a:spcPct val="0"/>
        </a:spcAft>
        <a:buClr>
          <a:srgbClr val="005BC3"/>
        </a:buClr>
        <a:buFont typeface="Arial" charset="0"/>
        <a:buChar char="»"/>
        <a:defRPr sz="1400">
          <a:solidFill>
            <a:schemeClr val="tx2"/>
          </a:solidFill>
          <a:latin typeface="+mn-lt"/>
        </a:defRPr>
      </a:lvl5pPr>
      <a:lvl6pPr marL="14001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18573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3145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27717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bwMode="gray">
          <a:xfrm>
            <a:off x="539750" y="1343025"/>
            <a:ext cx="8316913" cy="493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6147" name="Object 6"/>
          <p:cNvGraphicFramePr>
            <a:graphicFrameLocks noChangeAspect="1"/>
          </p:cNvGraphicFramePr>
          <p:nvPr/>
        </p:nvGraphicFramePr>
        <p:xfrm>
          <a:off x="7272338" y="6410325"/>
          <a:ext cx="1352550" cy="196850"/>
        </p:xfrm>
        <a:graphic>
          <a:graphicData uri="http://schemas.openxmlformats.org/presentationml/2006/ole">
            <p:oleObj spid="_x0000_s323604" name="Photo Editor Photo" r:id="rId17" imgW="5942857" imgH="866896" progId="">
              <p:embed/>
            </p:oleObj>
          </a:graphicData>
        </a:graphic>
      </p:graphicFrame>
      <p:sp>
        <p:nvSpPr>
          <p:cNvPr id="6148" name="Rectangle 7"/>
          <p:cNvSpPr>
            <a:spLocks noChangeArrowheads="1"/>
          </p:cNvSpPr>
          <p:nvPr/>
        </p:nvSpPr>
        <p:spPr bwMode="gray">
          <a:xfrm>
            <a:off x="0" y="1125538"/>
            <a:ext cx="9140825" cy="63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1600" smtClean="0">
              <a:solidFill>
                <a:srgbClr val="003366"/>
              </a:solidFill>
              <a:ea typeface="ＭＳ Ｐゴシック" pitchFamily="34" charset="-128"/>
              <a:cs typeface="+mn-cs"/>
            </a:endParaRPr>
          </a:p>
        </p:txBody>
      </p:sp>
      <p:sp>
        <p:nvSpPr>
          <p:cNvPr id="6149" name="Rectangle 9"/>
          <p:cNvSpPr>
            <a:spLocks noGrp="1" noChangeArrowheads="1"/>
          </p:cNvSpPr>
          <p:nvPr>
            <p:ph type="title"/>
          </p:nvPr>
        </p:nvSpPr>
        <p:spPr bwMode="gray">
          <a:xfrm>
            <a:off x="539750" y="165100"/>
            <a:ext cx="82994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685408044"/>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Lst>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342900" indent="-342900" algn="l" defTabSz="876300" rtl="0" eaLnBrk="0" fontAlgn="base" hangingPunct="0">
        <a:lnSpc>
          <a:spcPct val="95000"/>
        </a:lnSpc>
        <a:spcBef>
          <a:spcPct val="40000"/>
        </a:spcBef>
        <a:spcAft>
          <a:spcPct val="20000"/>
        </a:spcAft>
        <a:buClr>
          <a:schemeClr val="tx2"/>
        </a:buClr>
        <a:buSzPct val="110000"/>
        <a:buFont typeface="Wingdings" pitchFamily="2" charset="2"/>
        <a:defRPr sz="2000">
          <a:solidFill>
            <a:schemeClr val="tx2"/>
          </a:solidFill>
          <a:latin typeface="+mn-lt"/>
          <a:ea typeface="+mn-ea"/>
          <a:cs typeface="+mn-cs"/>
        </a:defRPr>
      </a:lvl1pPr>
      <a:lvl2pPr marL="276225" indent="-274638" algn="l" defTabSz="876300" rtl="0" eaLnBrk="0" fontAlgn="base" hangingPunct="0">
        <a:lnSpc>
          <a:spcPct val="95000"/>
        </a:lnSpc>
        <a:spcBef>
          <a:spcPct val="20000"/>
        </a:spcBef>
        <a:spcAft>
          <a:spcPct val="20000"/>
        </a:spcAft>
        <a:buClr>
          <a:srgbClr val="005BC3"/>
        </a:buClr>
        <a:buFont typeface="Wingdings" pitchFamily="2" charset="2"/>
        <a:buChar char="§"/>
        <a:defRPr sz="2000">
          <a:solidFill>
            <a:schemeClr val="tx2"/>
          </a:solidFill>
          <a:latin typeface="+mn-lt"/>
        </a:defRPr>
      </a:lvl2pPr>
      <a:lvl3pPr marL="485775" indent="-207963" algn="l" defTabSz="876300" rtl="0" eaLnBrk="0" fontAlgn="base" hangingPunct="0">
        <a:lnSpc>
          <a:spcPct val="95000"/>
        </a:lnSpc>
        <a:spcBef>
          <a:spcPct val="20000"/>
        </a:spcBef>
        <a:spcAft>
          <a:spcPct val="20000"/>
        </a:spcAft>
        <a:buClr>
          <a:srgbClr val="005BC3"/>
        </a:buClr>
        <a:buFont typeface="Arial" charset="0"/>
        <a:buChar char="•"/>
        <a:defRPr>
          <a:solidFill>
            <a:schemeClr val="tx2"/>
          </a:solidFill>
          <a:latin typeface="+mn-lt"/>
        </a:defRPr>
      </a:lvl3pPr>
      <a:lvl4pPr marL="723900" indent="-236538" algn="l" defTabSz="876300" rtl="0" eaLnBrk="0" fontAlgn="base" hangingPunct="0">
        <a:lnSpc>
          <a:spcPct val="95000"/>
        </a:lnSpc>
        <a:spcBef>
          <a:spcPct val="20000"/>
        </a:spcBef>
        <a:spcAft>
          <a:spcPct val="0"/>
        </a:spcAft>
        <a:buClr>
          <a:srgbClr val="005BC3"/>
        </a:buClr>
        <a:buFont typeface="Arial" charset="0"/>
        <a:buChar char="–"/>
        <a:defRPr sz="1600">
          <a:solidFill>
            <a:schemeClr val="tx2"/>
          </a:solidFill>
          <a:latin typeface="+mn-lt"/>
        </a:defRPr>
      </a:lvl4pPr>
      <a:lvl5pPr marL="942975" indent="-217488" algn="l" defTabSz="876300" rtl="0" eaLnBrk="0" fontAlgn="base" hangingPunct="0">
        <a:spcBef>
          <a:spcPct val="20000"/>
        </a:spcBef>
        <a:spcAft>
          <a:spcPct val="0"/>
        </a:spcAft>
        <a:buClr>
          <a:srgbClr val="005BC3"/>
        </a:buClr>
        <a:buFont typeface="Arial" charset="0"/>
        <a:buChar char="»"/>
        <a:defRPr sz="1400">
          <a:solidFill>
            <a:schemeClr val="tx2"/>
          </a:solidFill>
          <a:latin typeface="+mn-lt"/>
        </a:defRPr>
      </a:lvl5pPr>
      <a:lvl6pPr marL="14001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18573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3145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27717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4"/>
          <p:cNvSpPr>
            <a:spLocks noGrp="1" noChangeArrowheads="1"/>
          </p:cNvSpPr>
          <p:nvPr>
            <p:ph type="body" idx="1"/>
          </p:nvPr>
        </p:nvSpPr>
        <p:spPr bwMode="gray">
          <a:xfrm>
            <a:off x="539750" y="1343025"/>
            <a:ext cx="8316913" cy="493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7171" name="Object 6"/>
          <p:cNvGraphicFramePr>
            <a:graphicFrameLocks noChangeAspect="1"/>
          </p:cNvGraphicFramePr>
          <p:nvPr/>
        </p:nvGraphicFramePr>
        <p:xfrm>
          <a:off x="7272338" y="6410325"/>
          <a:ext cx="1352550" cy="196850"/>
        </p:xfrm>
        <a:graphic>
          <a:graphicData uri="http://schemas.openxmlformats.org/presentationml/2006/ole">
            <p:oleObj spid="_x0000_s325652" name="Photo Editor Photo" r:id="rId16" imgW="5942857" imgH="866896" progId="">
              <p:embed/>
            </p:oleObj>
          </a:graphicData>
        </a:graphic>
      </p:graphicFrame>
      <p:sp>
        <p:nvSpPr>
          <p:cNvPr id="7172" name="Rectangle 7"/>
          <p:cNvSpPr>
            <a:spLocks noChangeArrowheads="1"/>
          </p:cNvSpPr>
          <p:nvPr/>
        </p:nvSpPr>
        <p:spPr bwMode="gray">
          <a:xfrm>
            <a:off x="0" y="1125538"/>
            <a:ext cx="9140825" cy="63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1600" smtClean="0">
              <a:solidFill>
                <a:srgbClr val="003366"/>
              </a:solidFill>
              <a:ea typeface="ＭＳ Ｐゴシック" pitchFamily="34" charset="-128"/>
              <a:cs typeface="+mn-cs"/>
            </a:endParaRPr>
          </a:p>
        </p:txBody>
      </p:sp>
      <p:sp>
        <p:nvSpPr>
          <p:cNvPr id="7173" name="Rectangle 9"/>
          <p:cNvSpPr>
            <a:spLocks noGrp="1" noChangeArrowheads="1"/>
          </p:cNvSpPr>
          <p:nvPr>
            <p:ph type="title"/>
          </p:nvPr>
        </p:nvSpPr>
        <p:spPr bwMode="gray">
          <a:xfrm>
            <a:off x="539750" y="165100"/>
            <a:ext cx="82994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3314281239"/>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Lst>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342900" indent="-342900" algn="l" defTabSz="876300" rtl="0" eaLnBrk="0" fontAlgn="base" hangingPunct="0">
        <a:lnSpc>
          <a:spcPct val="95000"/>
        </a:lnSpc>
        <a:spcBef>
          <a:spcPct val="40000"/>
        </a:spcBef>
        <a:spcAft>
          <a:spcPct val="20000"/>
        </a:spcAft>
        <a:buClr>
          <a:schemeClr val="tx2"/>
        </a:buClr>
        <a:buSzPct val="110000"/>
        <a:buFont typeface="Wingdings" pitchFamily="2" charset="2"/>
        <a:defRPr sz="2000">
          <a:solidFill>
            <a:schemeClr val="tx2"/>
          </a:solidFill>
          <a:latin typeface="+mn-lt"/>
          <a:ea typeface="+mn-ea"/>
          <a:cs typeface="+mn-cs"/>
        </a:defRPr>
      </a:lvl1pPr>
      <a:lvl2pPr marL="276225" indent="-274638" algn="l" defTabSz="876300" rtl="0" eaLnBrk="0" fontAlgn="base" hangingPunct="0">
        <a:lnSpc>
          <a:spcPct val="95000"/>
        </a:lnSpc>
        <a:spcBef>
          <a:spcPct val="20000"/>
        </a:spcBef>
        <a:spcAft>
          <a:spcPct val="20000"/>
        </a:spcAft>
        <a:buClr>
          <a:srgbClr val="005BC3"/>
        </a:buClr>
        <a:buFont typeface="Wingdings" pitchFamily="2" charset="2"/>
        <a:buChar char="§"/>
        <a:defRPr sz="2000">
          <a:solidFill>
            <a:schemeClr val="tx2"/>
          </a:solidFill>
          <a:latin typeface="+mn-lt"/>
        </a:defRPr>
      </a:lvl2pPr>
      <a:lvl3pPr marL="485775" indent="-207963" algn="l" defTabSz="876300" rtl="0" eaLnBrk="0" fontAlgn="base" hangingPunct="0">
        <a:lnSpc>
          <a:spcPct val="95000"/>
        </a:lnSpc>
        <a:spcBef>
          <a:spcPct val="20000"/>
        </a:spcBef>
        <a:spcAft>
          <a:spcPct val="20000"/>
        </a:spcAft>
        <a:buClr>
          <a:srgbClr val="005BC3"/>
        </a:buClr>
        <a:buFont typeface="Arial" charset="0"/>
        <a:buChar char="•"/>
        <a:defRPr>
          <a:solidFill>
            <a:schemeClr val="tx2"/>
          </a:solidFill>
          <a:latin typeface="+mn-lt"/>
        </a:defRPr>
      </a:lvl3pPr>
      <a:lvl4pPr marL="723900" indent="-236538" algn="l" defTabSz="876300" rtl="0" eaLnBrk="0" fontAlgn="base" hangingPunct="0">
        <a:lnSpc>
          <a:spcPct val="95000"/>
        </a:lnSpc>
        <a:spcBef>
          <a:spcPct val="20000"/>
        </a:spcBef>
        <a:spcAft>
          <a:spcPct val="0"/>
        </a:spcAft>
        <a:buClr>
          <a:srgbClr val="005BC3"/>
        </a:buClr>
        <a:buFont typeface="Arial" charset="0"/>
        <a:buChar char="–"/>
        <a:defRPr sz="1600">
          <a:solidFill>
            <a:schemeClr val="tx2"/>
          </a:solidFill>
          <a:latin typeface="+mn-lt"/>
        </a:defRPr>
      </a:lvl4pPr>
      <a:lvl5pPr marL="942975" indent="-217488" algn="l" defTabSz="876300" rtl="0" eaLnBrk="0" fontAlgn="base" hangingPunct="0">
        <a:spcBef>
          <a:spcPct val="20000"/>
        </a:spcBef>
        <a:spcAft>
          <a:spcPct val="0"/>
        </a:spcAft>
        <a:buClr>
          <a:srgbClr val="005BC3"/>
        </a:buClr>
        <a:buFont typeface="Arial" charset="0"/>
        <a:buChar char="»"/>
        <a:defRPr sz="1400">
          <a:solidFill>
            <a:schemeClr val="tx2"/>
          </a:solidFill>
          <a:latin typeface="+mn-lt"/>
        </a:defRPr>
      </a:lvl5pPr>
      <a:lvl6pPr marL="14001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18573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3145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27717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gray">
          <a:xfrm>
            <a:off x="539750" y="1343025"/>
            <a:ext cx="8316913"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de-DE" sz="1600">
              <a:solidFill>
                <a:srgbClr val="003366"/>
              </a:solidFill>
              <a:latin typeface="Arial"/>
              <a:cs typeface="Arial" pitchFamily="34" charset="0"/>
            </a:endParaRPr>
          </a:p>
        </p:txBody>
      </p:sp>
      <p:pic>
        <p:nvPicPr>
          <p:cNvPr id="2052" name="Picture 8" descr="SANDOZ_Biop_Logo"/>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7627938" y="6381750"/>
            <a:ext cx="13716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6" descr="C:\Documents and Settings\LEWISCH2\Desktop\SANDOZ_Biop_Claim.jpg"/>
          <p:cNvPicPr>
            <a:picLocks noChangeAspect="1" noChangeArrowheads="1"/>
          </p:cNvPicPr>
          <p:nvPr userDrawn="1"/>
        </p:nvPicPr>
        <p:blipFill>
          <a:blip r:embed="rId13" cstate="email">
            <a:extLst>
              <a:ext uri="{28A0092B-C50C-407E-A947-70E740481C1C}">
                <a14:useLocalDpi xmlns:a14="http://schemas.microsoft.com/office/drawing/2010/main" xmlns=""/>
              </a:ext>
            </a:extLst>
          </a:blip>
          <a:srcRect/>
          <a:stretch>
            <a:fillRect/>
          </a:stretch>
        </p:blipFill>
        <p:spPr bwMode="auto">
          <a:xfrm>
            <a:off x="179388" y="6248400"/>
            <a:ext cx="2243137"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Rectangle 13"/>
          <p:cNvSpPr>
            <a:spLocks noChangeArrowheads="1"/>
          </p:cNvSpPr>
          <p:nvPr userDrawn="1"/>
        </p:nvSpPr>
        <p:spPr bwMode="gray">
          <a:xfrm>
            <a:off x="533400" y="6440488"/>
            <a:ext cx="5251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fld id="{88AFB58F-9872-4DF5-9CAA-60FF8BEA761F}" type="slidenum">
              <a:rPr lang="en-US" sz="900">
                <a:solidFill>
                  <a:srgbClr val="6685A3"/>
                </a:solidFill>
                <a:latin typeface="Arial"/>
                <a:ea typeface="MS PGothic" pitchFamily="34" charset="-128"/>
                <a:cs typeface="Arial" pitchFamily="34" charset="0"/>
              </a:rPr>
              <a:pPr algn="ctr" eaLnBrk="0" hangingPunct="0"/>
              <a:t>‹#›</a:t>
            </a:fld>
            <a:r>
              <a:rPr lang="en-US" sz="900">
                <a:solidFill>
                  <a:srgbClr val="6685A3"/>
                </a:solidFill>
                <a:latin typeface="Arial"/>
                <a:ea typeface="MS PGothic" pitchFamily="34" charset="-128"/>
                <a:cs typeface="Arial" pitchFamily="34" charset="0"/>
              </a:rPr>
              <a:t> </a:t>
            </a:r>
            <a:endParaRPr lang="en-US" altLang="ja-JP" sz="900">
              <a:solidFill>
                <a:srgbClr val="003366"/>
              </a:solidFill>
              <a:latin typeface="Arial"/>
              <a:ea typeface="MS PGothic" pitchFamily="34" charset="-128"/>
              <a:cs typeface="Arial" pitchFamily="34" charset="0"/>
            </a:endParaRPr>
          </a:p>
        </p:txBody>
      </p:sp>
      <p:sp>
        <p:nvSpPr>
          <p:cNvPr id="2055" name="Rectangle 9"/>
          <p:cNvSpPr>
            <a:spLocks noGrp="1" noChangeArrowheads="1"/>
          </p:cNvSpPr>
          <p:nvPr>
            <p:ph type="title"/>
          </p:nvPr>
        </p:nvSpPr>
        <p:spPr bwMode="gray">
          <a:xfrm>
            <a:off x="539750" y="165100"/>
            <a:ext cx="829945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442642003"/>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Lst>
  <p:timing>
    <p:tnLst>
      <p:par>
        <p:cTn id="1" dur="indefinite" restart="never" nodeType="tmRoot"/>
      </p:par>
    </p:tnLst>
  </p:timing>
  <p:txStyles>
    <p:titleStyle>
      <a:lvl1pPr algn="l" rtl="0" eaLnBrk="0" fontAlgn="base" hangingPunct="0">
        <a:lnSpc>
          <a:spcPct val="95000"/>
        </a:lnSpc>
        <a:spcBef>
          <a:spcPct val="0"/>
        </a:spcBef>
        <a:spcAft>
          <a:spcPct val="0"/>
        </a:spcAft>
        <a:defRPr sz="2400">
          <a:solidFill>
            <a:srgbClr val="003366"/>
          </a:solidFill>
          <a:latin typeface="+mj-lt"/>
          <a:ea typeface="+mj-ea"/>
          <a:cs typeface="+mj-cs"/>
        </a:defRPr>
      </a:lvl1pPr>
      <a:lvl2pPr algn="l" rtl="0" eaLnBrk="0" fontAlgn="base" hangingPunct="0">
        <a:lnSpc>
          <a:spcPct val="95000"/>
        </a:lnSpc>
        <a:spcBef>
          <a:spcPct val="0"/>
        </a:spcBef>
        <a:spcAft>
          <a:spcPct val="0"/>
        </a:spcAft>
        <a:defRPr sz="2400">
          <a:solidFill>
            <a:srgbClr val="003366"/>
          </a:solidFill>
          <a:latin typeface="Arial" charset="0"/>
        </a:defRPr>
      </a:lvl2pPr>
      <a:lvl3pPr algn="l" rtl="0" eaLnBrk="0" fontAlgn="base" hangingPunct="0">
        <a:lnSpc>
          <a:spcPct val="95000"/>
        </a:lnSpc>
        <a:spcBef>
          <a:spcPct val="0"/>
        </a:spcBef>
        <a:spcAft>
          <a:spcPct val="0"/>
        </a:spcAft>
        <a:defRPr sz="2400">
          <a:solidFill>
            <a:srgbClr val="003366"/>
          </a:solidFill>
          <a:latin typeface="Arial" charset="0"/>
        </a:defRPr>
      </a:lvl3pPr>
      <a:lvl4pPr algn="l" rtl="0" eaLnBrk="0" fontAlgn="base" hangingPunct="0">
        <a:lnSpc>
          <a:spcPct val="95000"/>
        </a:lnSpc>
        <a:spcBef>
          <a:spcPct val="0"/>
        </a:spcBef>
        <a:spcAft>
          <a:spcPct val="0"/>
        </a:spcAft>
        <a:defRPr sz="2400">
          <a:solidFill>
            <a:srgbClr val="003366"/>
          </a:solidFill>
          <a:latin typeface="Arial" charset="0"/>
        </a:defRPr>
      </a:lvl4pPr>
      <a:lvl5pPr algn="l" rtl="0" eaLnBrk="0" fontAlgn="base" hangingPunct="0">
        <a:lnSpc>
          <a:spcPct val="95000"/>
        </a:lnSpc>
        <a:spcBef>
          <a:spcPct val="0"/>
        </a:spcBef>
        <a:spcAft>
          <a:spcPct val="0"/>
        </a:spcAft>
        <a:defRPr sz="24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266700" indent="-266700" algn="l" defTabSz="876300" rtl="0" eaLnBrk="0" fontAlgn="base"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mn-lt"/>
          <a:ea typeface="+mn-ea"/>
          <a:cs typeface="+mn-cs"/>
        </a:defRPr>
      </a:lvl1pPr>
      <a:lvl2pPr marL="542925" indent="-274638" algn="l" defTabSz="876300" rtl="0" eaLnBrk="0" fontAlgn="base" hangingPunct="0">
        <a:lnSpc>
          <a:spcPct val="95000"/>
        </a:lnSpc>
        <a:spcBef>
          <a:spcPct val="20000"/>
        </a:spcBef>
        <a:spcAft>
          <a:spcPct val="20000"/>
        </a:spcAft>
        <a:buClr>
          <a:srgbClr val="005BC3"/>
        </a:buClr>
        <a:buFont typeface="Arial" pitchFamily="34" charset="0"/>
        <a:buChar char="•"/>
        <a:defRPr sz="2000">
          <a:solidFill>
            <a:schemeClr val="tx2"/>
          </a:solidFill>
          <a:latin typeface="+mn-lt"/>
        </a:defRPr>
      </a:lvl2pPr>
      <a:lvl3pPr marL="752475" indent="-207963" algn="l" defTabSz="876300" rtl="0" eaLnBrk="0" fontAlgn="base" hangingPunct="0">
        <a:lnSpc>
          <a:spcPct val="95000"/>
        </a:lnSpc>
        <a:spcBef>
          <a:spcPct val="20000"/>
        </a:spcBef>
        <a:spcAft>
          <a:spcPct val="20000"/>
        </a:spcAft>
        <a:buClr>
          <a:srgbClr val="005BC3"/>
        </a:buClr>
        <a:buFont typeface="Arial" pitchFamily="34" charset="0"/>
        <a:buChar char="–"/>
        <a:defRPr>
          <a:solidFill>
            <a:schemeClr val="tx2"/>
          </a:solidFill>
          <a:latin typeface="+mn-lt"/>
        </a:defRPr>
      </a:lvl3pPr>
      <a:lvl4pPr marL="990600" indent="-236538" algn="l" defTabSz="876300" rtl="0" eaLnBrk="0" fontAlgn="base" hangingPunct="0">
        <a:lnSpc>
          <a:spcPct val="95000"/>
        </a:lnSpc>
        <a:spcBef>
          <a:spcPct val="20000"/>
        </a:spcBef>
        <a:spcAft>
          <a:spcPct val="0"/>
        </a:spcAft>
        <a:buClr>
          <a:srgbClr val="005BC3"/>
        </a:buClr>
        <a:buFont typeface="Arial" pitchFamily="34" charset="0"/>
        <a:buChar char="»"/>
        <a:defRPr sz="1600">
          <a:solidFill>
            <a:schemeClr val="tx2"/>
          </a:solidFill>
          <a:latin typeface="+mn-lt"/>
        </a:defRPr>
      </a:lvl4pPr>
      <a:lvl5pPr marL="1209675" indent="-217488" algn="l" defTabSz="876300" rtl="0" eaLnBrk="0" fontAlgn="base" hangingPunct="0">
        <a:spcBef>
          <a:spcPct val="20000"/>
        </a:spcBef>
        <a:spcAft>
          <a:spcPct val="0"/>
        </a:spcAft>
        <a:buClr>
          <a:srgbClr val="005BC3"/>
        </a:buClr>
        <a:buFont typeface="Arial" pitchFamily="34" charset="0"/>
        <a:buChar char="•"/>
        <a:defRPr sz="1400">
          <a:solidFill>
            <a:schemeClr val="tx2"/>
          </a:solidFill>
          <a:latin typeface="+mn-lt"/>
        </a:defRPr>
      </a:lvl5pPr>
      <a:lvl6pPr marL="16668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21240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5812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30384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gray">
          <a:xfrm>
            <a:off x="539750" y="1343025"/>
            <a:ext cx="8316913"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7" name="Object 6"/>
          <p:cNvGraphicFramePr>
            <a:graphicFrameLocks noChangeAspect="1"/>
          </p:cNvGraphicFramePr>
          <p:nvPr/>
        </p:nvGraphicFramePr>
        <p:xfrm>
          <a:off x="7272338" y="6410325"/>
          <a:ext cx="1352550" cy="196850"/>
        </p:xfrm>
        <a:graphic>
          <a:graphicData uri="http://schemas.openxmlformats.org/presentationml/2006/ole">
            <p:oleObj spid="_x0000_s332815" name="Photo Editor Photo" r:id="rId14" imgW="5942857" imgH="866896" progId="">
              <p:embed/>
            </p:oleObj>
          </a:graphicData>
        </a:graphic>
      </p:graphicFrame>
      <p:sp>
        <p:nvSpPr>
          <p:cNvPr id="1028"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cs typeface="Arial" pitchFamily="34" charset="0"/>
            </a:endParaRPr>
          </a:p>
        </p:txBody>
      </p:sp>
      <p:sp>
        <p:nvSpPr>
          <p:cNvPr id="1029" name="Rectangle 9"/>
          <p:cNvSpPr>
            <a:spLocks noGrp="1" noChangeArrowheads="1"/>
          </p:cNvSpPr>
          <p:nvPr>
            <p:ph type="title"/>
          </p:nvPr>
        </p:nvSpPr>
        <p:spPr bwMode="gray">
          <a:xfrm>
            <a:off x="539750" y="165100"/>
            <a:ext cx="829945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Rectangle 13"/>
          <p:cNvSpPr>
            <a:spLocks noChangeArrowheads="1"/>
          </p:cNvSpPr>
          <p:nvPr userDrawn="1"/>
        </p:nvSpPr>
        <p:spPr bwMode="gray">
          <a:xfrm>
            <a:off x="555625" y="6440488"/>
            <a:ext cx="65246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fld id="{852FF4C4-9B6E-4229-9E70-B1993265DAD2}" type="slidenum">
              <a:rPr lang="en-US" sz="900" smtClean="0">
                <a:solidFill>
                  <a:srgbClr val="6685A3"/>
                </a:solidFill>
                <a:latin typeface="Arial" pitchFamily="34" charset="0"/>
                <a:cs typeface="Arial" pitchFamily="34" charset="0"/>
              </a:rPr>
              <a:pPr eaLnBrk="0" hangingPunct="0"/>
              <a:t>‹#›</a:t>
            </a:fld>
            <a:r>
              <a:rPr lang="en-US" sz="900" smtClean="0">
                <a:solidFill>
                  <a:srgbClr val="6685A3"/>
                </a:solidFill>
                <a:latin typeface="Arial" pitchFamily="34" charset="0"/>
                <a:cs typeface="Arial" pitchFamily="34" charset="0"/>
              </a:rPr>
              <a:t> | Sandoz Biopharmaceuticals | July 2012</a:t>
            </a:r>
          </a:p>
        </p:txBody>
      </p:sp>
    </p:spTree>
    <p:extLst>
      <p:ext uri="{BB962C8B-B14F-4D97-AF65-F5344CB8AC3E}">
        <p14:creationId xmlns:p14="http://schemas.microsoft.com/office/powerpoint/2010/main" xmlns="" val="3981548222"/>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hf hdr="0" ftr="0" dt="0"/>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266700" indent="-266700" algn="l" defTabSz="876300" rtl="0" eaLnBrk="0" fontAlgn="base"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mn-lt"/>
          <a:ea typeface="+mn-ea"/>
          <a:cs typeface="+mn-cs"/>
        </a:defRPr>
      </a:lvl1pPr>
      <a:lvl2pPr marL="542925" indent="-274638" algn="l" defTabSz="876300" rtl="0" eaLnBrk="0" fontAlgn="base" hangingPunct="0">
        <a:lnSpc>
          <a:spcPct val="95000"/>
        </a:lnSpc>
        <a:spcBef>
          <a:spcPct val="20000"/>
        </a:spcBef>
        <a:spcAft>
          <a:spcPct val="20000"/>
        </a:spcAft>
        <a:buClr>
          <a:srgbClr val="005BC3"/>
        </a:buClr>
        <a:buFont typeface="Arial" pitchFamily="34" charset="0"/>
        <a:buChar char="•"/>
        <a:defRPr sz="2000">
          <a:solidFill>
            <a:schemeClr val="tx2"/>
          </a:solidFill>
          <a:latin typeface="+mn-lt"/>
        </a:defRPr>
      </a:lvl2pPr>
      <a:lvl3pPr marL="752475" indent="-207963" algn="l" defTabSz="876300" rtl="0" eaLnBrk="0" fontAlgn="base" hangingPunct="0">
        <a:lnSpc>
          <a:spcPct val="95000"/>
        </a:lnSpc>
        <a:spcBef>
          <a:spcPct val="20000"/>
        </a:spcBef>
        <a:spcAft>
          <a:spcPct val="20000"/>
        </a:spcAft>
        <a:buClr>
          <a:srgbClr val="005BC3"/>
        </a:buClr>
        <a:buFont typeface="Arial" pitchFamily="34" charset="0"/>
        <a:buChar char="–"/>
        <a:defRPr>
          <a:solidFill>
            <a:schemeClr val="tx2"/>
          </a:solidFill>
          <a:latin typeface="+mn-lt"/>
        </a:defRPr>
      </a:lvl3pPr>
      <a:lvl4pPr marL="990600" indent="-236538" algn="l" defTabSz="876300" rtl="0" eaLnBrk="0" fontAlgn="base" hangingPunct="0">
        <a:lnSpc>
          <a:spcPct val="95000"/>
        </a:lnSpc>
        <a:spcBef>
          <a:spcPct val="20000"/>
        </a:spcBef>
        <a:spcAft>
          <a:spcPct val="0"/>
        </a:spcAft>
        <a:buClr>
          <a:srgbClr val="005BC3"/>
        </a:buClr>
        <a:buFont typeface="Arial" pitchFamily="34" charset="0"/>
        <a:buChar char="»"/>
        <a:defRPr sz="1600">
          <a:solidFill>
            <a:schemeClr val="tx2"/>
          </a:solidFill>
          <a:latin typeface="+mn-lt"/>
        </a:defRPr>
      </a:lvl4pPr>
      <a:lvl5pPr marL="1209675" indent="-217488" algn="l" defTabSz="876300" rtl="0" eaLnBrk="0" fontAlgn="base" hangingPunct="0">
        <a:spcBef>
          <a:spcPct val="20000"/>
        </a:spcBef>
        <a:spcAft>
          <a:spcPct val="0"/>
        </a:spcAft>
        <a:buClr>
          <a:srgbClr val="005BC3"/>
        </a:buClr>
        <a:buFont typeface="Arial" pitchFamily="34" charset="0"/>
        <a:buChar char="•"/>
        <a:defRPr sz="1400">
          <a:solidFill>
            <a:schemeClr val="tx2"/>
          </a:solidFill>
          <a:latin typeface="+mn-lt"/>
        </a:defRPr>
      </a:lvl5pPr>
      <a:lvl6pPr marL="16668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21240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5812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30384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57200" y="1731963"/>
            <a:ext cx="82296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
        <p:nvSpPr>
          <p:cNvPr id="4100"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4101" name="Picture 12" descr="logo-Sandoz"/>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542BA7C-2ADF-4E9F-A017-A22B1BB44F84}" type="slidenum">
              <a:rPr lang="en-GB" sz="1000" smtClean="0">
                <a:solidFill>
                  <a:srgbClr val="000000"/>
                </a:solidFill>
                <a:ea typeface="ＭＳ Ｐゴシック" pitchFamily="34" charset="-128"/>
              </a:rPr>
              <a:pPr algn="r" eaLnBrk="1" hangingPunct="1"/>
              <a:t>‹#›</a:t>
            </a:fld>
            <a:endParaRPr lang="en-GB" sz="1000" smtClean="0">
              <a:solidFill>
                <a:srgbClr val="000000"/>
              </a:solidFill>
              <a:ea typeface="ＭＳ Ｐゴシック" pitchFamily="34" charset="-128"/>
            </a:endParaRPr>
          </a:p>
        </p:txBody>
      </p:sp>
    </p:spTree>
    <p:extLst>
      <p:ext uri="{BB962C8B-B14F-4D97-AF65-F5344CB8AC3E}">
        <p14:creationId xmlns:p14="http://schemas.microsoft.com/office/powerpoint/2010/main" xmlns="" val="1792147154"/>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 id="2147484566" r:id="rId15"/>
    <p:sldLayoutId id="2147484567" r:id="rId16"/>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cs typeface="Arial" pitchFamily="34" charset="0"/>
        </a:defRPr>
      </a:lvl5pPr>
      <a:lvl6pPr marL="457200" algn="l" rtl="0" fontAlgn="base">
        <a:spcBef>
          <a:spcPct val="0"/>
        </a:spcBef>
        <a:spcAft>
          <a:spcPct val="0"/>
        </a:spcAft>
        <a:defRPr sz="2800" b="1">
          <a:solidFill>
            <a:schemeClr val="tx2"/>
          </a:solidFill>
          <a:latin typeface="Arial" pitchFamily="34" charset="0"/>
          <a:cs typeface="Arial" pitchFamily="34" charset="0"/>
        </a:defRPr>
      </a:lvl6pPr>
      <a:lvl7pPr marL="914400" algn="l" rtl="0" fontAlgn="base">
        <a:spcBef>
          <a:spcPct val="0"/>
        </a:spcBef>
        <a:spcAft>
          <a:spcPct val="0"/>
        </a:spcAft>
        <a:defRPr sz="2800" b="1">
          <a:solidFill>
            <a:schemeClr val="tx2"/>
          </a:solidFill>
          <a:latin typeface="Arial" pitchFamily="34" charset="0"/>
          <a:cs typeface="Arial" pitchFamily="34" charset="0"/>
        </a:defRPr>
      </a:lvl7pPr>
      <a:lvl8pPr marL="1371600" algn="l" rtl="0" fontAlgn="base">
        <a:spcBef>
          <a:spcPct val="0"/>
        </a:spcBef>
        <a:spcAft>
          <a:spcPct val="0"/>
        </a:spcAft>
        <a:defRPr sz="2800" b="1">
          <a:solidFill>
            <a:schemeClr val="tx2"/>
          </a:solidFill>
          <a:latin typeface="Arial" pitchFamily="34" charset="0"/>
          <a:cs typeface="Arial" pitchFamily="34" charset="0"/>
        </a:defRPr>
      </a:lvl8pPr>
      <a:lvl9pPr marL="1828800" algn="l" rtl="0" fontAlgn="base">
        <a:spcBef>
          <a:spcPct val="0"/>
        </a:spcBef>
        <a:spcAft>
          <a:spcPct val="0"/>
        </a:spcAft>
        <a:defRPr sz="28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80000"/>
        </a:spcBef>
        <a:spcAft>
          <a:spcPct val="0"/>
        </a:spcAft>
        <a:defRPr b="1">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lo stile del titolo</a:t>
            </a:r>
          </a:p>
        </p:txBody>
      </p:sp>
      <p:sp>
        <p:nvSpPr>
          <p:cNvPr id="6147" name="Rectangle 3"/>
          <p:cNvSpPr>
            <a:spLocks noGrp="1" noChangeArrowheads="1"/>
          </p:cNvSpPr>
          <p:nvPr>
            <p:ph type="body" idx="1"/>
          </p:nvPr>
        </p:nvSpPr>
        <p:spPr bwMode="auto">
          <a:xfrm>
            <a:off x="457200" y="1731963"/>
            <a:ext cx="82296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
        <p:nvSpPr>
          <p:cNvPr id="6148"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6149" name="Picture 12" descr="logo-Sandoz"/>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13" descr="logo-Binocrit_NEW"/>
          <p:cNvPicPr>
            <a:picLocks noChangeAspect="1" noChangeArrowheads="1"/>
          </p:cNvPicPr>
          <p:nvPr userDrawn="1"/>
        </p:nvPicPr>
        <p:blipFill>
          <a:blip r:embed="rId21"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DD66275-7EB9-4458-AE4D-473CCEA0495F}" type="slidenum">
              <a:rPr lang="en-GB" sz="1000" smtClean="0">
                <a:solidFill>
                  <a:srgbClr val="000000"/>
                </a:solidFill>
              </a:rPr>
              <a:pPr algn="r" eaLnBrk="1" hangingPunct="1"/>
              <a:t>‹#›</a:t>
            </a:fld>
            <a:endParaRPr lang="en-GB" sz="1000" smtClean="0">
              <a:solidFill>
                <a:srgbClr val="000000"/>
              </a:solidFill>
            </a:endParaRPr>
          </a:p>
        </p:txBody>
      </p:sp>
    </p:spTree>
    <p:extLst>
      <p:ext uri="{BB962C8B-B14F-4D97-AF65-F5344CB8AC3E}">
        <p14:creationId xmlns:p14="http://schemas.microsoft.com/office/powerpoint/2010/main" xmlns="" val="1551631354"/>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 id="2147484580" r:id="rId12"/>
    <p:sldLayoutId id="2147484581" r:id="rId13"/>
    <p:sldLayoutId id="2147484582" r:id="rId14"/>
    <p:sldLayoutId id="2147484583" r:id="rId15"/>
    <p:sldLayoutId id="2147484584" r:id="rId16"/>
    <p:sldLayoutId id="2147484585" r:id="rId17"/>
    <p:sldLayoutId id="2147484586" r:id="rId18"/>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cs typeface="Arial" pitchFamily="34" charset="0"/>
        </a:defRPr>
      </a:lvl5pPr>
      <a:lvl6pPr marL="457200" algn="l" rtl="0" fontAlgn="base">
        <a:spcBef>
          <a:spcPct val="0"/>
        </a:spcBef>
        <a:spcAft>
          <a:spcPct val="0"/>
        </a:spcAft>
        <a:defRPr sz="2800" b="1">
          <a:solidFill>
            <a:schemeClr val="tx2"/>
          </a:solidFill>
          <a:latin typeface="Arial" pitchFamily="34" charset="0"/>
          <a:cs typeface="Arial" pitchFamily="34" charset="0"/>
        </a:defRPr>
      </a:lvl6pPr>
      <a:lvl7pPr marL="914400" algn="l" rtl="0" fontAlgn="base">
        <a:spcBef>
          <a:spcPct val="0"/>
        </a:spcBef>
        <a:spcAft>
          <a:spcPct val="0"/>
        </a:spcAft>
        <a:defRPr sz="2800" b="1">
          <a:solidFill>
            <a:schemeClr val="tx2"/>
          </a:solidFill>
          <a:latin typeface="Arial" pitchFamily="34" charset="0"/>
          <a:cs typeface="Arial" pitchFamily="34" charset="0"/>
        </a:defRPr>
      </a:lvl7pPr>
      <a:lvl8pPr marL="1371600" algn="l" rtl="0" fontAlgn="base">
        <a:spcBef>
          <a:spcPct val="0"/>
        </a:spcBef>
        <a:spcAft>
          <a:spcPct val="0"/>
        </a:spcAft>
        <a:defRPr sz="2800" b="1">
          <a:solidFill>
            <a:schemeClr val="tx2"/>
          </a:solidFill>
          <a:latin typeface="Arial" pitchFamily="34" charset="0"/>
          <a:cs typeface="Arial" pitchFamily="34" charset="0"/>
        </a:defRPr>
      </a:lvl8pPr>
      <a:lvl9pPr marL="1828800" algn="l" rtl="0" fontAlgn="base">
        <a:spcBef>
          <a:spcPct val="0"/>
        </a:spcBef>
        <a:spcAft>
          <a:spcPct val="0"/>
        </a:spcAft>
        <a:defRPr sz="28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80000"/>
        </a:spcBef>
        <a:spcAft>
          <a:spcPct val="0"/>
        </a:spcAft>
        <a:defRPr b="1">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lo stile del titolo</a:t>
            </a:r>
          </a:p>
        </p:txBody>
      </p:sp>
      <p:sp>
        <p:nvSpPr>
          <p:cNvPr id="6147" name="Rectangle 3"/>
          <p:cNvSpPr>
            <a:spLocks noGrp="1" noChangeArrowheads="1"/>
          </p:cNvSpPr>
          <p:nvPr>
            <p:ph type="body" idx="1"/>
          </p:nvPr>
        </p:nvSpPr>
        <p:spPr bwMode="auto">
          <a:xfrm>
            <a:off x="457200" y="1731963"/>
            <a:ext cx="82296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
        <p:nvSpPr>
          <p:cNvPr id="6148"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6149" name="Picture 12" descr="logo-Sandoz"/>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BA0C01B-F1C4-40BB-8FE0-16DD150A3086}" type="slidenum">
              <a:rPr lang="en-GB" sz="1000" smtClean="0">
                <a:solidFill>
                  <a:srgbClr val="000000"/>
                </a:solidFill>
                <a:ea typeface="MS PGothic" pitchFamily="34" charset="-128"/>
              </a:rPr>
              <a:pPr algn="r" eaLnBrk="1" hangingPunct="1"/>
              <a:t>‹#›</a:t>
            </a:fld>
            <a:endParaRPr lang="en-GB" sz="1000" smtClean="0">
              <a:solidFill>
                <a:srgbClr val="000000"/>
              </a:solidFill>
              <a:ea typeface="MS PGothic" pitchFamily="34" charset="-128"/>
            </a:endParaRPr>
          </a:p>
        </p:txBody>
      </p:sp>
    </p:spTree>
    <p:extLst>
      <p:ext uri="{BB962C8B-B14F-4D97-AF65-F5344CB8AC3E}">
        <p14:creationId xmlns:p14="http://schemas.microsoft.com/office/powerpoint/2010/main" xmlns="" val="1478711110"/>
      </p:ext>
    </p:extLst>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 id="2147484599" r:id="rId12"/>
    <p:sldLayoutId id="2147484600" r:id="rId13"/>
    <p:sldLayoutId id="2147484601" r:id="rId14"/>
    <p:sldLayoutId id="2147484602" r:id="rId15"/>
    <p:sldLayoutId id="2147484603" r:id="rId16"/>
    <p:sldLayoutId id="2147484604" r:id="rId17"/>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cs typeface="Arial" pitchFamily="34" charset="0"/>
        </a:defRPr>
      </a:lvl5pPr>
      <a:lvl6pPr marL="457200" algn="l" rtl="0" fontAlgn="base">
        <a:spcBef>
          <a:spcPct val="0"/>
        </a:spcBef>
        <a:spcAft>
          <a:spcPct val="0"/>
        </a:spcAft>
        <a:defRPr sz="2800" b="1">
          <a:solidFill>
            <a:schemeClr val="tx2"/>
          </a:solidFill>
          <a:latin typeface="Arial" pitchFamily="34" charset="0"/>
          <a:cs typeface="Arial" pitchFamily="34" charset="0"/>
        </a:defRPr>
      </a:lvl6pPr>
      <a:lvl7pPr marL="914400" algn="l" rtl="0" fontAlgn="base">
        <a:spcBef>
          <a:spcPct val="0"/>
        </a:spcBef>
        <a:spcAft>
          <a:spcPct val="0"/>
        </a:spcAft>
        <a:defRPr sz="2800" b="1">
          <a:solidFill>
            <a:schemeClr val="tx2"/>
          </a:solidFill>
          <a:latin typeface="Arial" pitchFamily="34" charset="0"/>
          <a:cs typeface="Arial" pitchFamily="34" charset="0"/>
        </a:defRPr>
      </a:lvl7pPr>
      <a:lvl8pPr marL="1371600" algn="l" rtl="0" fontAlgn="base">
        <a:spcBef>
          <a:spcPct val="0"/>
        </a:spcBef>
        <a:spcAft>
          <a:spcPct val="0"/>
        </a:spcAft>
        <a:defRPr sz="2800" b="1">
          <a:solidFill>
            <a:schemeClr val="tx2"/>
          </a:solidFill>
          <a:latin typeface="Arial" pitchFamily="34" charset="0"/>
          <a:cs typeface="Arial" pitchFamily="34" charset="0"/>
        </a:defRPr>
      </a:lvl8pPr>
      <a:lvl9pPr marL="1828800" algn="l" rtl="0" fontAlgn="base">
        <a:spcBef>
          <a:spcPct val="0"/>
        </a:spcBef>
        <a:spcAft>
          <a:spcPct val="0"/>
        </a:spcAft>
        <a:defRPr sz="28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80000"/>
        </a:spcBef>
        <a:spcAft>
          <a:spcPct val="0"/>
        </a:spcAft>
        <a:defRPr b="1">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lo stile del titolo</a:t>
            </a:r>
          </a:p>
        </p:txBody>
      </p:sp>
      <p:sp>
        <p:nvSpPr>
          <p:cNvPr id="5123" name="Rectangle 3"/>
          <p:cNvSpPr>
            <a:spLocks noGrp="1" noChangeArrowheads="1"/>
          </p:cNvSpPr>
          <p:nvPr>
            <p:ph type="body" idx="1"/>
          </p:nvPr>
        </p:nvSpPr>
        <p:spPr bwMode="auto">
          <a:xfrm>
            <a:off x="457200" y="1731963"/>
            <a:ext cx="82296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
        <p:nvSpPr>
          <p:cNvPr id="5124"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5125" name="Picture 12" descr="logo-Sandoz"/>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06A0EA4-A8F5-4B88-8278-49F93A70BB30}" type="slidenum">
              <a:rPr lang="en-GB" sz="1000" smtClean="0">
                <a:solidFill>
                  <a:srgbClr val="000000"/>
                </a:solidFill>
                <a:ea typeface="ＭＳ Ｐゴシック" pitchFamily="34" charset="-128"/>
              </a:rPr>
              <a:pPr algn="r" eaLnBrk="1" hangingPunct="1"/>
              <a:t>‹#›</a:t>
            </a:fld>
            <a:endParaRPr lang="en-GB" sz="1000" smtClean="0">
              <a:solidFill>
                <a:srgbClr val="000000"/>
              </a:solidFill>
              <a:ea typeface="ＭＳ Ｐゴシック" pitchFamily="34" charset="-128"/>
            </a:endParaRPr>
          </a:p>
        </p:txBody>
      </p:sp>
    </p:spTree>
    <p:extLst>
      <p:ext uri="{BB962C8B-B14F-4D97-AF65-F5344CB8AC3E}">
        <p14:creationId xmlns:p14="http://schemas.microsoft.com/office/powerpoint/2010/main" xmlns="" val="1214861150"/>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 id="2147484617" r:id="rId12"/>
    <p:sldLayoutId id="2147484618" r:id="rId13"/>
    <p:sldLayoutId id="2147484619" r:id="rId14"/>
    <p:sldLayoutId id="2147484620" r:id="rId15"/>
    <p:sldLayoutId id="2147484621" r:id="rId16"/>
    <p:sldLayoutId id="2147484622" r:id="rId17"/>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cs typeface="Arial" pitchFamily="34" charset="0"/>
        </a:defRPr>
      </a:lvl5pPr>
      <a:lvl6pPr marL="457200" algn="l" rtl="0" fontAlgn="base">
        <a:spcBef>
          <a:spcPct val="0"/>
        </a:spcBef>
        <a:spcAft>
          <a:spcPct val="0"/>
        </a:spcAft>
        <a:defRPr sz="2800" b="1">
          <a:solidFill>
            <a:schemeClr val="tx2"/>
          </a:solidFill>
          <a:latin typeface="Arial" pitchFamily="34" charset="0"/>
          <a:cs typeface="Arial" pitchFamily="34" charset="0"/>
        </a:defRPr>
      </a:lvl6pPr>
      <a:lvl7pPr marL="914400" algn="l" rtl="0" fontAlgn="base">
        <a:spcBef>
          <a:spcPct val="0"/>
        </a:spcBef>
        <a:spcAft>
          <a:spcPct val="0"/>
        </a:spcAft>
        <a:defRPr sz="2800" b="1">
          <a:solidFill>
            <a:schemeClr val="tx2"/>
          </a:solidFill>
          <a:latin typeface="Arial" pitchFamily="34" charset="0"/>
          <a:cs typeface="Arial" pitchFamily="34" charset="0"/>
        </a:defRPr>
      </a:lvl7pPr>
      <a:lvl8pPr marL="1371600" algn="l" rtl="0" fontAlgn="base">
        <a:spcBef>
          <a:spcPct val="0"/>
        </a:spcBef>
        <a:spcAft>
          <a:spcPct val="0"/>
        </a:spcAft>
        <a:defRPr sz="2800" b="1">
          <a:solidFill>
            <a:schemeClr val="tx2"/>
          </a:solidFill>
          <a:latin typeface="Arial" pitchFamily="34" charset="0"/>
          <a:cs typeface="Arial" pitchFamily="34" charset="0"/>
        </a:defRPr>
      </a:lvl8pPr>
      <a:lvl9pPr marL="1828800" algn="l" rtl="0" fontAlgn="base">
        <a:spcBef>
          <a:spcPct val="0"/>
        </a:spcBef>
        <a:spcAft>
          <a:spcPct val="0"/>
        </a:spcAft>
        <a:defRPr sz="28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80000"/>
        </a:spcBef>
        <a:spcAft>
          <a:spcPct val="0"/>
        </a:spcAft>
        <a:defRPr b="1">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Please click to edit Tagline</a:t>
            </a:r>
          </a:p>
        </p:txBody>
      </p:sp>
      <p:sp>
        <p:nvSpPr>
          <p:cNvPr id="59395" name="Rectangle 3"/>
          <p:cNvSpPr>
            <a:spLocks noGrp="1" noChangeArrowheads="1"/>
          </p:cNvSpPr>
          <p:nvPr>
            <p:ph type="body" idx="1"/>
          </p:nvPr>
        </p:nvSpPr>
        <p:spPr bwMode="auto">
          <a:xfrm>
            <a:off x="457200" y="1731963"/>
            <a:ext cx="82296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Please click to edit text</a:t>
            </a:r>
          </a:p>
          <a:p>
            <a:pPr lvl="1"/>
            <a:r>
              <a:rPr lang="en-US" dirty="0" smtClean="0"/>
              <a:t>Second bullet</a:t>
            </a:r>
          </a:p>
          <a:p>
            <a:pPr lvl="2"/>
            <a:r>
              <a:rPr lang="en-US" dirty="0" smtClean="0"/>
              <a:t>Third bullet</a:t>
            </a:r>
          </a:p>
          <a:p>
            <a:pPr lvl="3"/>
            <a:r>
              <a:rPr lang="en-US" dirty="0" smtClean="0"/>
              <a:t>Fourth bullet</a:t>
            </a:r>
          </a:p>
        </p:txBody>
      </p:sp>
      <p:sp>
        <p:nvSpPr>
          <p:cNvPr id="1028" name="Line 9"/>
          <p:cNvSpPr>
            <a:spLocks noChangeShapeType="1"/>
          </p:cNvSpPr>
          <p:nvPr userDrawn="1"/>
        </p:nvSpPr>
        <p:spPr bwMode="auto">
          <a:xfrm>
            <a:off x="-6350" y="1149350"/>
            <a:ext cx="9150350" cy="0"/>
          </a:xfrm>
          <a:prstGeom prst="line">
            <a:avLst/>
          </a:prstGeom>
          <a:noFill/>
          <a:ln w="38100">
            <a:solidFill>
              <a:srgbClr val="C40227"/>
            </a:solidFill>
            <a:round/>
            <a:headEnd/>
            <a:tailEnd/>
          </a:ln>
        </p:spPr>
        <p:txBody>
          <a:bodyPr/>
          <a:lstStyle/>
          <a:p>
            <a:pPr>
              <a:defRPr/>
            </a:pPr>
            <a:endParaRPr lang="de-DE">
              <a:solidFill>
                <a:srgbClr val="000000"/>
              </a:solidFill>
              <a:latin typeface="Arial" pitchFamily="34" charset="0"/>
              <a:cs typeface="Arial" pitchFamily="34" charset="0"/>
            </a:endParaRPr>
          </a:p>
        </p:txBody>
      </p:sp>
      <p:pic>
        <p:nvPicPr>
          <p:cNvPr id="59397" name="Picture 12" descr="logo-Sandoz"/>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8" name="Picture 13" descr="logo-Binocrit_NEW"/>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61E8CDA8-2D85-4DE2-BFF6-6A95DE75EDE4}" type="slidenum">
              <a:rPr lang="en-US" sz="1000" smtClean="0">
                <a:solidFill>
                  <a:srgbClr val="000000"/>
                </a:solidFill>
              </a:rPr>
              <a:pPr algn="r" eaLnBrk="1" hangingPunct="1">
                <a:defRPr/>
              </a:pPr>
              <a:t>‹#›</a:t>
            </a:fld>
            <a:endParaRPr lang="en-US" sz="1000" smtClean="0">
              <a:solidFill>
                <a:srgbClr val="000000"/>
              </a:solidFill>
            </a:endParaRPr>
          </a:p>
        </p:txBody>
      </p:sp>
      <p:sp>
        <p:nvSpPr>
          <p:cNvPr id="2" name="TextBox 1"/>
          <p:cNvSpPr txBox="1"/>
          <p:nvPr userDrawn="1"/>
        </p:nvSpPr>
        <p:spPr>
          <a:xfrm>
            <a:off x="2842392" y="6608385"/>
            <a:ext cx="3459217" cy="276999"/>
          </a:xfrm>
          <a:prstGeom prst="rect">
            <a:avLst/>
          </a:prstGeom>
          <a:noFill/>
        </p:spPr>
        <p:txBody>
          <a:bodyPr wrap="none" rtlCol="0">
            <a:spAutoFit/>
          </a:bodyPr>
          <a:lstStyle/>
          <a:p>
            <a:r>
              <a:rPr lang="de-DE" sz="1200" b="1" dirty="0" smtClean="0">
                <a:solidFill>
                  <a:srgbClr val="FFFFFF">
                    <a:lumMod val="50000"/>
                  </a:srgbClr>
                </a:solidFill>
                <a:latin typeface="Arial" pitchFamily="34" charset="0"/>
                <a:cs typeface="Arial" pitchFamily="34" charset="0"/>
              </a:rPr>
              <a:t>CONFIDENTIAL – FOR INTERNAL USE ONLY</a:t>
            </a:r>
            <a:endParaRPr lang="en-US" sz="12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xmlns="" val="3901605352"/>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baseline="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cs typeface="Arial" pitchFamily="34" charset="0"/>
        </a:defRPr>
      </a:lvl5pPr>
      <a:lvl6pPr marL="457200" algn="l" rtl="0" fontAlgn="base">
        <a:spcBef>
          <a:spcPct val="0"/>
        </a:spcBef>
        <a:spcAft>
          <a:spcPct val="0"/>
        </a:spcAft>
        <a:defRPr sz="2800" b="1">
          <a:solidFill>
            <a:schemeClr val="tx2"/>
          </a:solidFill>
          <a:latin typeface="Arial" pitchFamily="34" charset="0"/>
          <a:cs typeface="Arial" pitchFamily="34" charset="0"/>
        </a:defRPr>
      </a:lvl6pPr>
      <a:lvl7pPr marL="914400" algn="l" rtl="0" fontAlgn="base">
        <a:spcBef>
          <a:spcPct val="0"/>
        </a:spcBef>
        <a:spcAft>
          <a:spcPct val="0"/>
        </a:spcAft>
        <a:defRPr sz="2800" b="1">
          <a:solidFill>
            <a:schemeClr val="tx2"/>
          </a:solidFill>
          <a:latin typeface="Arial" pitchFamily="34" charset="0"/>
          <a:cs typeface="Arial" pitchFamily="34" charset="0"/>
        </a:defRPr>
      </a:lvl7pPr>
      <a:lvl8pPr marL="1371600" algn="l" rtl="0" fontAlgn="base">
        <a:spcBef>
          <a:spcPct val="0"/>
        </a:spcBef>
        <a:spcAft>
          <a:spcPct val="0"/>
        </a:spcAft>
        <a:defRPr sz="2800" b="1">
          <a:solidFill>
            <a:schemeClr val="tx2"/>
          </a:solidFill>
          <a:latin typeface="Arial" pitchFamily="34" charset="0"/>
          <a:cs typeface="Arial" pitchFamily="34" charset="0"/>
        </a:defRPr>
      </a:lvl8pPr>
      <a:lvl9pPr marL="1828800" algn="l" rtl="0" fontAlgn="base">
        <a:spcBef>
          <a:spcPct val="0"/>
        </a:spcBef>
        <a:spcAft>
          <a:spcPct val="0"/>
        </a:spcAft>
        <a:defRPr sz="28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80000"/>
        </a:spcBef>
        <a:spcAft>
          <a:spcPct val="0"/>
        </a:spcAft>
        <a:defRPr b="1" baseline="0">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baseline="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9"/>
          <p:cNvSpPr>
            <a:spLocks noChangeArrowheads="1"/>
          </p:cNvSpPr>
          <p:nvPr userDrawn="1"/>
        </p:nvSpPr>
        <p:spPr bwMode="auto">
          <a:xfrm>
            <a:off x="0" y="0"/>
            <a:ext cx="9144000" cy="1139825"/>
          </a:xfrm>
          <a:prstGeom prst="rect">
            <a:avLst/>
          </a:prstGeom>
          <a:solidFill>
            <a:srgbClr val="003366"/>
          </a:solidFill>
          <a:ln w="9525">
            <a:solidFill>
              <a:schemeClr val="tx1"/>
            </a:solidFill>
            <a:miter lim="800000"/>
            <a:headEnd/>
            <a:tailEnd/>
          </a:ln>
        </p:spPr>
        <p:txBody>
          <a:bodyPr wrap="none" anchor="ctr"/>
          <a:lstStyle/>
          <a:p>
            <a:pPr algn="ctr"/>
            <a:endParaRPr lang="en-US" b="1" smtClean="0">
              <a:solidFill>
                <a:srgbClr val="FFFFFF"/>
              </a:solidFill>
              <a:latin typeface="Arial" pitchFamily="34" charset="0"/>
              <a:cs typeface="Arial" pitchFamily="34" charset="0"/>
            </a:endParaRPr>
          </a:p>
        </p:txBody>
      </p:sp>
      <p:sp>
        <p:nvSpPr>
          <p:cNvPr id="7171" name="Rectangle 2"/>
          <p:cNvSpPr>
            <a:spLocks noGrp="1" noChangeArrowheads="1"/>
          </p:cNvSpPr>
          <p:nvPr>
            <p:ph type="title"/>
          </p:nvPr>
        </p:nvSpPr>
        <p:spPr bwMode="white">
          <a:xfrm>
            <a:off x="457200" y="188913"/>
            <a:ext cx="8229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457200" y="1427163"/>
            <a:ext cx="8229600" cy="509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4"/>
          <p:cNvSpPr>
            <a:spLocks noChangeArrowheads="1"/>
          </p:cNvSpPr>
          <p:nvPr/>
        </p:nvSpPr>
        <p:spPr bwMode="gray">
          <a:xfrm>
            <a:off x="0" y="1125538"/>
            <a:ext cx="9140825" cy="63500"/>
          </a:xfrm>
          <a:prstGeom prst="rect">
            <a:avLst/>
          </a:prstGeom>
          <a:solidFill>
            <a:schemeClr val="tx2"/>
          </a:solidFill>
          <a:ln w="12700">
            <a:solidFill>
              <a:srgbClr val="003366"/>
            </a:solidFill>
            <a:miter lim="800000"/>
            <a:headEnd/>
            <a:tailEnd/>
          </a:ln>
        </p:spPr>
        <p:txBody>
          <a:bodyPr wrap="none" anchor="ctr"/>
          <a:lstStyle/>
          <a:p>
            <a:endParaRPr lang="en-GB" smtClean="0">
              <a:solidFill>
                <a:srgbClr val="003366"/>
              </a:solidFill>
              <a:latin typeface="Arial" pitchFamily="34" charset="0"/>
              <a:cs typeface="Arial" pitchFamily="34" charset="0"/>
            </a:endParaRPr>
          </a:p>
        </p:txBody>
      </p:sp>
      <p:sp>
        <p:nvSpPr>
          <p:cNvPr id="7174" name="Rectangle 6"/>
          <p:cNvSpPr>
            <a:spLocks noChangeArrowheads="1"/>
          </p:cNvSpPr>
          <p:nvPr userDrawn="1"/>
        </p:nvSpPr>
        <p:spPr bwMode="auto">
          <a:xfrm>
            <a:off x="0" y="6430963"/>
            <a:ext cx="9144000" cy="427037"/>
          </a:xfrm>
          <a:prstGeom prst="rect">
            <a:avLst/>
          </a:prstGeom>
          <a:solidFill>
            <a:srgbClr val="003366"/>
          </a:solidFill>
          <a:ln w="9525">
            <a:solidFill>
              <a:schemeClr val="tx1"/>
            </a:solidFill>
            <a:miter lim="800000"/>
            <a:headEnd/>
            <a:tailEnd/>
          </a:ln>
        </p:spPr>
        <p:txBody>
          <a:bodyPr wrap="none" anchor="ctr"/>
          <a:lstStyle/>
          <a:p>
            <a:endParaRPr lang="en-GB" smtClean="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xmlns="" val="171006169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0"/>
        </a:spcBef>
        <a:spcAft>
          <a:spcPct val="20000"/>
        </a:spcAft>
        <a:buFont typeface="Wingdings" pitchFamily="2" charset="2"/>
        <a:buChar char="§"/>
        <a:defRPr sz="2000">
          <a:solidFill>
            <a:schemeClr val="tx1"/>
          </a:solidFill>
          <a:latin typeface="+mn-lt"/>
          <a:ea typeface="+mn-ea"/>
          <a:cs typeface="+mn-cs"/>
        </a:defRPr>
      </a:lvl1pPr>
      <a:lvl2pPr marL="639763" indent="-295275" algn="l" rtl="0" eaLnBrk="0" fontAlgn="base" hangingPunct="0">
        <a:spcBef>
          <a:spcPct val="0"/>
        </a:spcBef>
        <a:spcAft>
          <a:spcPct val="20000"/>
        </a:spcAft>
        <a:buChar char="•"/>
        <a:defRPr>
          <a:solidFill>
            <a:schemeClr val="tx1"/>
          </a:solidFill>
          <a:latin typeface="+mn-lt"/>
          <a:cs typeface="+mn-cs"/>
        </a:defRPr>
      </a:lvl2pPr>
      <a:lvl3pPr marL="939800" indent="-298450" algn="l" rtl="0" eaLnBrk="0" fontAlgn="base" hangingPunct="0">
        <a:spcBef>
          <a:spcPct val="0"/>
        </a:spcBef>
        <a:spcAft>
          <a:spcPct val="20000"/>
        </a:spcAft>
        <a:buFont typeface="Arial" pitchFamily="34" charset="0"/>
        <a:buChar char="–"/>
        <a:defRPr sz="1600">
          <a:solidFill>
            <a:schemeClr val="tx1"/>
          </a:solidFill>
          <a:latin typeface="+mn-lt"/>
          <a:cs typeface="+mn-cs"/>
        </a:defRPr>
      </a:lvl3pPr>
      <a:lvl4pPr marL="1227138" indent="-285750" algn="l" rtl="0" eaLnBrk="0" fontAlgn="base" hangingPunct="0">
        <a:spcBef>
          <a:spcPct val="0"/>
        </a:spcBef>
        <a:spcAft>
          <a:spcPct val="20000"/>
        </a:spcAft>
        <a:buFont typeface="Wingdings" pitchFamily="2" charset="2"/>
        <a:buChar char="§"/>
        <a:defRPr sz="1400">
          <a:solidFill>
            <a:schemeClr val="tx1"/>
          </a:solidFill>
          <a:latin typeface="+mn-lt"/>
          <a:cs typeface="+mn-cs"/>
        </a:defRPr>
      </a:lvl4pPr>
      <a:lvl5pPr marL="1528763" indent="-300038" algn="l" rtl="0" eaLnBrk="0" fontAlgn="base" hangingPunct="0">
        <a:spcBef>
          <a:spcPct val="0"/>
        </a:spcBef>
        <a:spcAft>
          <a:spcPct val="20000"/>
        </a:spcAft>
        <a:buChar char="»"/>
        <a:defRPr sz="1400">
          <a:solidFill>
            <a:schemeClr val="tx1"/>
          </a:solidFill>
          <a:latin typeface="+mn-lt"/>
          <a:cs typeface="+mn-cs"/>
        </a:defRPr>
      </a:lvl5pPr>
      <a:lvl6pPr marL="1985963" indent="-300038" algn="l" rtl="0" fontAlgn="base">
        <a:spcBef>
          <a:spcPct val="0"/>
        </a:spcBef>
        <a:spcAft>
          <a:spcPct val="20000"/>
        </a:spcAft>
        <a:buChar char="»"/>
        <a:defRPr sz="1400">
          <a:solidFill>
            <a:schemeClr val="tx1"/>
          </a:solidFill>
          <a:latin typeface="+mn-lt"/>
          <a:cs typeface="+mn-cs"/>
        </a:defRPr>
      </a:lvl6pPr>
      <a:lvl7pPr marL="2443163" indent="-300038" algn="l" rtl="0" fontAlgn="base">
        <a:spcBef>
          <a:spcPct val="0"/>
        </a:spcBef>
        <a:spcAft>
          <a:spcPct val="20000"/>
        </a:spcAft>
        <a:buChar char="»"/>
        <a:defRPr sz="1400">
          <a:solidFill>
            <a:schemeClr val="tx1"/>
          </a:solidFill>
          <a:latin typeface="+mn-lt"/>
          <a:cs typeface="+mn-cs"/>
        </a:defRPr>
      </a:lvl7pPr>
      <a:lvl8pPr marL="2900363" indent="-300038" algn="l" rtl="0" fontAlgn="base">
        <a:spcBef>
          <a:spcPct val="0"/>
        </a:spcBef>
        <a:spcAft>
          <a:spcPct val="20000"/>
        </a:spcAft>
        <a:buChar char="»"/>
        <a:defRPr sz="1400">
          <a:solidFill>
            <a:schemeClr val="tx1"/>
          </a:solidFill>
          <a:latin typeface="+mn-lt"/>
          <a:cs typeface="+mn-cs"/>
        </a:defRPr>
      </a:lvl8pPr>
      <a:lvl9pPr marL="3357563" indent="-300038" algn="l" rtl="0" fontAlgn="base">
        <a:spcBef>
          <a:spcPct val="0"/>
        </a:spcBef>
        <a:spcAft>
          <a:spcPct val="2000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57200" y="1731963"/>
            <a:ext cx="82296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
        <p:nvSpPr>
          <p:cNvPr id="4100"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pPr eaLnBrk="0" hangingPunct="0">
              <a:lnSpc>
                <a:spcPct val="95000"/>
              </a:lnSpc>
              <a:spcAft>
                <a:spcPct val="20000"/>
              </a:spcAft>
              <a:buFont typeface="Arial" pitchFamily="34" charset="0"/>
              <a:buChar char="•"/>
            </a:pPr>
            <a:endParaRPr lang="en-US" b="1" smtClean="0">
              <a:solidFill>
                <a:srgbClr val="000000"/>
              </a:solidFill>
              <a:latin typeface="Arial" pitchFamily="34" charset="0"/>
              <a:ea typeface="MS PGothic" pitchFamily="34" charset="-128"/>
              <a:cs typeface="Arial"/>
            </a:endParaRPr>
          </a:p>
        </p:txBody>
      </p:sp>
      <p:pic>
        <p:nvPicPr>
          <p:cNvPr id="4101" name="Picture 12" descr="logo-Sandoz"/>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13" descr="logo-Binocrit_NEW"/>
          <p:cNvPicPr>
            <a:picLocks noChangeAspect="1" noChangeArrowheads="1"/>
          </p:cNvPicPr>
          <p:nvPr userDrawn="1"/>
        </p:nvPicPr>
        <p:blipFill>
          <a:blip r:embed="rId21"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6pPr>
            <a:lvl7pPr marL="29718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7pPr>
            <a:lvl8pPr marL="34290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8pPr>
            <a:lvl9pPr marL="38862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9pPr>
          </a:lstStyle>
          <a:p>
            <a:pPr algn="r"/>
            <a:fld id="{CA58CDBF-1732-4024-A6AB-A4AC4D7BEBD1}" type="slidenum">
              <a:rPr lang="en-GB" sz="1000" b="0" smtClean="0">
                <a:solidFill>
                  <a:srgbClr val="000000"/>
                </a:solidFill>
                <a:cs typeface="Arial"/>
              </a:rPr>
              <a:pPr algn="r"/>
              <a:t>‹#›</a:t>
            </a:fld>
            <a:endParaRPr lang="en-GB" sz="1000" b="0" smtClean="0">
              <a:solidFill>
                <a:srgbClr val="000000"/>
              </a:solidFill>
              <a:cs typeface="Arial"/>
            </a:endParaRPr>
          </a:p>
        </p:txBody>
      </p:sp>
    </p:spTree>
    <p:extLst>
      <p:ext uri="{BB962C8B-B14F-4D97-AF65-F5344CB8AC3E}">
        <p14:creationId xmlns:p14="http://schemas.microsoft.com/office/powerpoint/2010/main" xmlns="" val="3410741443"/>
      </p:ext>
    </p:extLst>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 id="2147484653" r:id="rId12"/>
    <p:sldLayoutId id="2147484654" r:id="rId13"/>
    <p:sldLayoutId id="2147484655" r:id="rId14"/>
    <p:sldLayoutId id="2147484656" r:id="rId15"/>
    <p:sldLayoutId id="2147484657" r:id="rId16"/>
    <p:sldLayoutId id="2147484658" r:id="rId17"/>
    <p:sldLayoutId id="2147484659" r:id="rId18"/>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cs typeface="Arial" pitchFamily="34" charset="0"/>
        </a:defRPr>
      </a:lvl5pPr>
      <a:lvl6pPr marL="457200" algn="l" rtl="0" fontAlgn="base">
        <a:spcBef>
          <a:spcPct val="0"/>
        </a:spcBef>
        <a:spcAft>
          <a:spcPct val="0"/>
        </a:spcAft>
        <a:defRPr sz="2800" b="1">
          <a:solidFill>
            <a:schemeClr val="tx2"/>
          </a:solidFill>
          <a:latin typeface="Arial" pitchFamily="34" charset="0"/>
          <a:cs typeface="Arial" pitchFamily="34" charset="0"/>
        </a:defRPr>
      </a:lvl6pPr>
      <a:lvl7pPr marL="914400" algn="l" rtl="0" fontAlgn="base">
        <a:spcBef>
          <a:spcPct val="0"/>
        </a:spcBef>
        <a:spcAft>
          <a:spcPct val="0"/>
        </a:spcAft>
        <a:defRPr sz="2800" b="1">
          <a:solidFill>
            <a:schemeClr val="tx2"/>
          </a:solidFill>
          <a:latin typeface="Arial" pitchFamily="34" charset="0"/>
          <a:cs typeface="Arial" pitchFamily="34" charset="0"/>
        </a:defRPr>
      </a:lvl7pPr>
      <a:lvl8pPr marL="1371600" algn="l" rtl="0" fontAlgn="base">
        <a:spcBef>
          <a:spcPct val="0"/>
        </a:spcBef>
        <a:spcAft>
          <a:spcPct val="0"/>
        </a:spcAft>
        <a:defRPr sz="2800" b="1">
          <a:solidFill>
            <a:schemeClr val="tx2"/>
          </a:solidFill>
          <a:latin typeface="Arial" pitchFamily="34" charset="0"/>
          <a:cs typeface="Arial" pitchFamily="34" charset="0"/>
        </a:defRPr>
      </a:lvl8pPr>
      <a:lvl9pPr marL="1828800" algn="l" rtl="0" fontAlgn="base">
        <a:spcBef>
          <a:spcPct val="0"/>
        </a:spcBef>
        <a:spcAft>
          <a:spcPct val="0"/>
        </a:spcAft>
        <a:defRPr sz="28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80000"/>
        </a:spcBef>
        <a:spcAft>
          <a:spcPct val="0"/>
        </a:spcAft>
        <a:defRPr b="1">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body" idx="1"/>
          </p:nvPr>
        </p:nvSpPr>
        <p:spPr bwMode="gray">
          <a:xfrm>
            <a:off x="539750" y="1343025"/>
            <a:ext cx="8316913" cy="493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3075" name="Object 6"/>
          <p:cNvGraphicFramePr>
            <a:graphicFrameLocks noChangeAspect="1"/>
          </p:cNvGraphicFramePr>
          <p:nvPr/>
        </p:nvGraphicFramePr>
        <p:xfrm>
          <a:off x="7272338" y="6410325"/>
          <a:ext cx="1352550" cy="196850"/>
        </p:xfrm>
        <a:graphic>
          <a:graphicData uri="http://schemas.openxmlformats.org/presentationml/2006/ole">
            <p:oleObj spid="_x0000_s424974" name="Photo Editor Photo" r:id="rId16" imgW="5942857" imgH="866896" progId="">
              <p:embed/>
            </p:oleObj>
          </a:graphicData>
        </a:graphic>
      </p:graphicFrame>
      <p:sp>
        <p:nvSpPr>
          <p:cNvPr id="3076" name="Rectangle 7"/>
          <p:cNvSpPr>
            <a:spLocks noChangeArrowheads="1"/>
          </p:cNvSpPr>
          <p:nvPr/>
        </p:nvSpPr>
        <p:spPr bwMode="gray">
          <a:xfrm>
            <a:off x="0" y="1125538"/>
            <a:ext cx="9140825" cy="63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3077" name="Rectangle 9"/>
          <p:cNvSpPr>
            <a:spLocks noGrp="1" noChangeArrowheads="1"/>
          </p:cNvSpPr>
          <p:nvPr>
            <p:ph type="title"/>
          </p:nvPr>
        </p:nvSpPr>
        <p:spPr bwMode="gray">
          <a:xfrm>
            <a:off x="539750" y="165100"/>
            <a:ext cx="82994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978811081"/>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 id="2147484673" r:id="rId13"/>
  </p:sldLayoutIdLst>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342900" indent="-342900" algn="l" defTabSz="876300" rtl="0" eaLnBrk="0" fontAlgn="base" hangingPunct="0">
        <a:lnSpc>
          <a:spcPct val="95000"/>
        </a:lnSpc>
        <a:spcBef>
          <a:spcPct val="40000"/>
        </a:spcBef>
        <a:spcAft>
          <a:spcPct val="20000"/>
        </a:spcAft>
        <a:buClr>
          <a:schemeClr val="tx2"/>
        </a:buClr>
        <a:buSzPct val="110000"/>
        <a:buFont typeface="Wingdings" pitchFamily="2" charset="2"/>
        <a:defRPr sz="2000">
          <a:solidFill>
            <a:schemeClr val="tx2"/>
          </a:solidFill>
          <a:latin typeface="+mn-lt"/>
          <a:ea typeface="+mn-ea"/>
          <a:cs typeface="+mn-cs"/>
        </a:defRPr>
      </a:lvl1pPr>
      <a:lvl2pPr marL="276225" indent="-274638" algn="l" defTabSz="876300" rtl="0" eaLnBrk="0" fontAlgn="base" hangingPunct="0">
        <a:lnSpc>
          <a:spcPct val="95000"/>
        </a:lnSpc>
        <a:spcBef>
          <a:spcPct val="20000"/>
        </a:spcBef>
        <a:spcAft>
          <a:spcPct val="20000"/>
        </a:spcAft>
        <a:buClr>
          <a:srgbClr val="005BC3"/>
        </a:buClr>
        <a:buFont typeface="Wingdings" pitchFamily="2" charset="2"/>
        <a:buChar char="§"/>
        <a:defRPr sz="2000">
          <a:solidFill>
            <a:schemeClr val="tx2"/>
          </a:solidFill>
          <a:latin typeface="+mn-lt"/>
        </a:defRPr>
      </a:lvl2pPr>
      <a:lvl3pPr marL="485775" indent="-207963" algn="l" defTabSz="876300" rtl="0" eaLnBrk="0" fontAlgn="base" hangingPunct="0">
        <a:lnSpc>
          <a:spcPct val="95000"/>
        </a:lnSpc>
        <a:spcBef>
          <a:spcPct val="20000"/>
        </a:spcBef>
        <a:spcAft>
          <a:spcPct val="20000"/>
        </a:spcAft>
        <a:buClr>
          <a:srgbClr val="005BC3"/>
        </a:buClr>
        <a:buFont typeface="Arial" pitchFamily="34" charset="0"/>
        <a:buChar char="•"/>
        <a:defRPr>
          <a:solidFill>
            <a:schemeClr val="tx2"/>
          </a:solidFill>
          <a:latin typeface="+mn-lt"/>
        </a:defRPr>
      </a:lvl3pPr>
      <a:lvl4pPr marL="723900" indent="-236538" algn="l" defTabSz="876300" rtl="0" eaLnBrk="0" fontAlgn="base" hangingPunct="0">
        <a:lnSpc>
          <a:spcPct val="95000"/>
        </a:lnSpc>
        <a:spcBef>
          <a:spcPct val="20000"/>
        </a:spcBef>
        <a:spcAft>
          <a:spcPct val="0"/>
        </a:spcAft>
        <a:buClr>
          <a:srgbClr val="005BC3"/>
        </a:buClr>
        <a:buFont typeface="Arial" pitchFamily="34" charset="0"/>
        <a:buChar char="–"/>
        <a:defRPr sz="1600">
          <a:solidFill>
            <a:schemeClr val="tx2"/>
          </a:solidFill>
          <a:latin typeface="+mn-lt"/>
        </a:defRPr>
      </a:lvl4pPr>
      <a:lvl5pPr marL="942975" indent="-217488" algn="l" defTabSz="876300" rtl="0" eaLnBrk="0" fontAlgn="base" hangingPunct="0">
        <a:spcBef>
          <a:spcPct val="20000"/>
        </a:spcBef>
        <a:spcAft>
          <a:spcPct val="0"/>
        </a:spcAft>
        <a:buClr>
          <a:srgbClr val="005BC3"/>
        </a:buClr>
        <a:buFont typeface="Arial" pitchFamily="34" charset="0"/>
        <a:buChar char="»"/>
        <a:defRPr sz="1400">
          <a:solidFill>
            <a:schemeClr val="tx2"/>
          </a:solidFill>
          <a:latin typeface="+mn-lt"/>
        </a:defRPr>
      </a:lvl5pPr>
      <a:lvl6pPr marL="14001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18573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3145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27717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lo stile del titolo</a:t>
            </a:r>
          </a:p>
        </p:txBody>
      </p:sp>
      <p:sp>
        <p:nvSpPr>
          <p:cNvPr id="10243" name="Rectangle 3"/>
          <p:cNvSpPr>
            <a:spLocks noGrp="1" noChangeArrowheads="1"/>
          </p:cNvSpPr>
          <p:nvPr>
            <p:ph type="body" idx="1"/>
          </p:nvPr>
        </p:nvSpPr>
        <p:spPr bwMode="auto">
          <a:xfrm>
            <a:off x="457200" y="1731963"/>
            <a:ext cx="82296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
        <p:nvSpPr>
          <p:cNvPr id="10244"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latin typeface="Arial" pitchFamily="34" charset="0"/>
              <a:cs typeface="Arial" pitchFamily="34" charset="0"/>
            </a:endParaRPr>
          </a:p>
        </p:txBody>
      </p:sp>
      <p:pic>
        <p:nvPicPr>
          <p:cNvPr id="10245" name="Picture 12" descr="logo-Sandoz"/>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13" descr="logo-Binocrit_NEW"/>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6"/>
          <p:cNvSpPr txBox="1">
            <a:spLocks noChangeArrowheads="1"/>
          </p:cNvSpPr>
          <p:nvPr userDrawn="1"/>
        </p:nvSpPr>
        <p:spPr bwMode="auto">
          <a:xfrm>
            <a:off x="8716963" y="6654800"/>
            <a:ext cx="15557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072A70F-17F3-4B26-AA85-50CAD8762FFD}" type="slidenum">
              <a:rPr lang="en-GB" sz="1000" smtClean="0">
                <a:solidFill>
                  <a:srgbClr val="000000"/>
                </a:solidFill>
              </a:rPr>
              <a:pPr algn="r" eaLnBrk="1" hangingPunct="1"/>
              <a:t>‹#›</a:t>
            </a:fld>
            <a:endParaRPr lang="en-GB" sz="1000" smtClean="0">
              <a:solidFill>
                <a:srgbClr val="000000"/>
              </a:solidFill>
            </a:endParaRPr>
          </a:p>
        </p:txBody>
      </p:sp>
    </p:spTree>
    <p:extLst>
      <p:ext uri="{BB962C8B-B14F-4D97-AF65-F5344CB8AC3E}">
        <p14:creationId xmlns:p14="http://schemas.microsoft.com/office/powerpoint/2010/main" xmlns="" val="3713121943"/>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 id="2147484688" r:id="rId14"/>
    <p:sldLayoutId id="2147484689" r:id="rId15"/>
    <p:sldLayoutId id="2147484690" r:id="rId16"/>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cs typeface="Arial" pitchFamily="34" charset="0"/>
        </a:defRPr>
      </a:lvl5pPr>
      <a:lvl6pPr marL="457200" algn="l" rtl="0" fontAlgn="base">
        <a:spcBef>
          <a:spcPct val="0"/>
        </a:spcBef>
        <a:spcAft>
          <a:spcPct val="0"/>
        </a:spcAft>
        <a:defRPr sz="2800" b="1">
          <a:solidFill>
            <a:schemeClr val="tx2"/>
          </a:solidFill>
          <a:latin typeface="Arial" pitchFamily="34" charset="0"/>
          <a:cs typeface="Arial" pitchFamily="34" charset="0"/>
        </a:defRPr>
      </a:lvl6pPr>
      <a:lvl7pPr marL="914400" algn="l" rtl="0" fontAlgn="base">
        <a:spcBef>
          <a:spcPct val="0"/>
        </a:spcBef>
        <a:spcAft>
          <a:spcPct val="0"/>
        </a:spcAft>
        <a:defRPr sz="2800" b="1">
          <a:solidFill>
            <a:schemeClr val="tx2"/>
          </a:solidFill>
          <a:latin typeface="Arial" pitchFamily="34" charset="0"/>
          <a:cs typeface="Arial" pitchFamily="34" charset="0"/>
        </a:defRPr>
      </a:lvl7pPr>
      <a:lvl8pPr marL="1371600" algn="l" rtl="0" fontAlgn="base">
        <a:spcBef>
          <a:spcPct val="0"/>
        </a:spcBef>
        <a:spcAft>
          <a:spcPct val="0"/>
        </a:spcAft>
        <a:defRPr sz="2800" b="1">
          <a:solidFill>
            <a:schemeClr val="tx2"/>
          </a:solidFill>
          <a:latin typeface="Arial" pitchFamily="34" charset="0"/>
          <a:cs typeface="Arial" pitchFamily="34" charset="0"/>
        </a:defRPr>
      </a:lvl8pPr>
      <a:lvl9pPr marL="1828800" algn="l" rtl="0" fontAlgn="base">
        <a:spcBef>
          <a:spcPct val="0"/>
        </a:spcBef>
        <a:spcAft>
          <a:spcPct val="0"/>
        </a:spcAft>
        <a:defRPr sz="28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80000"/>
        </a:spcBef>
        <a:spcAft>
          <a:spcPct val="0"/>
        </a:spcAft>
        <a:defRPr b="1">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bwMode="gray">
          <a:xfrm>
            <a:off x="539750" y="1343025"/>
            <a:ext cx="8316913" cy="493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6147" name="Object 6"/>
          <p:cNvGraphicFramePr>
            <a:graphicFrameLocks noChangeAspect="1"/>
          </p:cNvGraphicFramePr>
          <p:nvPr/>
        </p:nvGraphicFramePr>
        <p:xfrm>
          <a:off x="7272338" y="6410325"/>
          <a:ext cx="1352550" cy="196850"/>
        </p:xfrm>
        <a:graphic>
          <a:graphicData uri="http://schemas.openxmlformats.org/presentationml/2006/ole">
            <p:oleObj spid="_x0000_s440334" name="Photo Editor Photo" r:id="rId17" imgW="5942857" imgH="866896" progId="">
              <p:embed/>
            </p:oleObj>
          </a:graphicData>
        </a:graphic>
      </p:graphicFrame>
      <p:sp>
        <p:nvSpPr>
          <p:cNvPr id="6148" name="Rectangle 7"/>
          <p:cNvSpPr>
            <a:spLocks noChangeArrowheads="1"/>
          </p:cNvSpPr>
          <p:nvPr/>
        </p:nvSpPr>
        <p:spPr bwMode="gray">
          <a:xfrm>
            <a:off x="0" y="1125538"/>
            <a:ext cx="9140825" cy="63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149" name="Rectangle 9"/>
          <p:cNvSpPr>
            <a:spLocks noGrp="1" noChangeArrowheads="1"/>
          </p:cNvSpPr>
          <p:nvPr>
            <p:ph type="title"/>
          </p:nvPr>
        </p:nvSpPr>
        <p:spPr bwMode="gray">
          <a:xfrm>
            <a:off x="539750" y="165100"/>
            <a:ext cx="82994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293553608"/>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 id="2147484704" r:id="rId13"/>
    <p:sldLayoutId id="2147484705" r:id="rId14"/>
  </p:sldLayoutIdLst>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342900" indent="-342900" algn="l" defTabSz="876300" rtl="0" eaLnBrk="0" fontAlgn="base" hangingPunct="0">
        <a:lnSpc>
          <a:spcPct val="95000"/>
        </a:lnSpc>
        <a:spcBef>
          <a:spcPct val="40000"/>
        </a:spcBef>
        <a:spcAft>
          <a:spcPct val="20000"/>
        </a:spcAft>
        <a:buClr>
          <a:schemeClr val="tx2"/>
        </a:buClr>
        <a:buSzPct val="110000"/>
        <a:buFont typeface="Wingdings" pitchFamily="2" charset="2"/>
        <a:defRPr sz="2000">
          <a:solidFill>
            <a:schemeClr val="tx2"/>
          </a:solidFill>
          <a:latin typeface="+mn-lt"/>
          <a:ea typeface="+mn-ea"/>
          <a:cs typeface="+mn-cs"/>
        </a:defRPr>
      </a:lvl1pPr>
      <a:lvl2pPr marL="276225" indent="-274638" algn="l" defTabSz="876300" rtl="0" eaLnBrk="0" fontAlgn="base" hangingPunct="0">
        <a:lnSpc>
          <a:spcPct val="95000"/>
        </a:lnSpc>
        <a:spcBef>
          <a:spcPct val="20000"/>
        </a:spcBef>
        <a:spcAft>
          <a:spcPct val="20000"/>
        </a:spcAft>
        <a:buClr>
          <a:srgbClr val="005BC3"/>
        </a:buClr>
        <a:buFont typeface="Wingdings" pitchFamily="2" charset="2"/>
        <a:buChar char="§"/>
        <a:defRPr sz="2000">
          <a:solidFill>
            <a:schemeClr val="tx2"/>
          </a:solidFill>
          <a:latin typeface="+mn-lt"/>
        </a:defRPr>
      </a:lvl2pPr>
      <a:lvl3pPr marL="485775" indent="-207963" algn="l" defTabSz="876300" rtl="0" eaLnBrk="0" fontAlgn="base" hangingPunct="0">
        <a:lnSpc>
          <a:spcPct val="95000"/>
        </a:lnSpc>
        <a:spcBef>
          <a:spcPct val="20000"/>
        </a:spcBef>
        <a:spcAft>
          <a:spcPct val="20000"/>
        </a:spcAft>
        <a:buClr>
          <a:srgbClr val="005BC3"/>
        </a:buClr>
        <a:buFont typeface="Arial" pitchFamily="34" charset="0"/>
        <a:buChar char="•"/>
        <a:defRPr>
          <a:solidFill>
            <a:schemeClr val="tx2"/>
          </a:solidFill>
          <a:latin typeface="+mn-lt"/>
        </a:defRPr>
      </a:lvl3pPr>
      <a:lvl4pPr marL="723900" indent="-236538" algn="l" defTabSz="876300" rtl="0" eaLnBrk="0" fontAlgn="base" hangingPunct="0">
        <a:lnSpc>
          <a:spcPct val="95000"/>
        </a:lnSpc>
        <a:spcBef>
          <a:spcPct val="20000"/>
        </a:spcBef>
        <a:spcAft>
          <a:spcPct val="0"/>
        </a:spcAft>
        <a:buClr>
          <a:srgbClr val="005BC3"/>
        </a:buClr>
        <a:buFont typeface="Arial" pitchFamily="34" charset="0"/>
        <a:buChar char="–"/>
        <a:defRPr sz="1600">
          <a:solidFill>
            <a:schemeClr val="tx2"/>
          </a:solidFill>
          <a:latin typeface="+mn-lt"/>
        </a:defRPr>
      </a:lvl4pPr>
      <a:lvl5pPr marL="942975" indent="-217488" algn="l" defTabSz="876300" rtl="0" eaLnBrk="0" fontAlgn="base" hangingPunct="0">
        <a:spcBef>
          <a:spcPct val="20000"/>
        </a:spcBef>
        <a:spcAft>
          <a:spcPct val="0"/>
        </a:spcAft>
        <a:buClr>
          <a:srgbClr val="005BC3"/>
        </a:buClr>
        <a:buFont typeface="Arial" pitchFamily="34" charset="0"/>
        <a:buChar char="»"/>
        <a:defRPr sz="1400">
          <a:solidFill>
            <a:schemeClr val="tx2"/>
          </a:solidFill>
          <a:latin typeface="+mn-lt"/>
        </a:defRPr>
      </a:lvl5pPr>
      <a:lvl6pPr marL="14001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18573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3145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27717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black">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Fare clic per modificare lo stile del titolo</a:t>
            </a:r>
          </a:p>
        </p:txBody>
      </p:sp>
      <p:sp>
        <p:nvSpPr>
          <p:cNvPr id="1027" name="Rectangle 3"/>
          <p:cNvSpPr>
            <a:spLocks noGrp="1" noChangeArrowheads="1"/>
          </p:cNvSpPr>
          <p:nvPr>
            <p:ph type="body" idx="1"/>
          </p:nvPr>
        </p:nvSpPr>
        <p:spPr bwMode="auto">
          <a:xfrm>
            <a:off x="457200" y="1731963"/>
            <a:ext cx="82296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p:txBody>
      </p:sp>
      <p:sp>
        <p:nvSpPr>
          <p:cNvPr id="1028" name="Line 9"/>
          <p:cNvSpPr>
            <a:spLocks noChangeShapeType="1"/>
          </p:cNvSpPr>
          <p:nvPr userDrawn="1"/>
        </p:nvSpPr>
        <p:spPr bwMode="auto">
          <a:xfrm>
            <a:off x="-6350" y="1149350"/>
            <a:ext cx="9150350" cy="0"/>
          </a:xfrm>
          <a:prstGeom prst="line">
            <a:avLst/>
          </a:prstGeom>
          <a:noFill/>
          <a:ln w="38100">
            <a:solidFill>
              <a:srgbClr val="C40227"/>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latin typeface="Arial"/>
              <a:cs typeface="Arial"/>
            </a:endParaRPr>
          </a:p>
        </p:txBody>
      </p:sp>
      <p:pic>
        <p:nvPicPr>
          <p:cNvPr id="1029" name="Picture 12" descr="logo-Sandoz"/>
          <p:cNvPicPr>
            <a:picLocks noChangeAspect="1" noChangeArrowheads="1"/>
          </p:cNvPicPr>
          <p:nvPr userDrawn="1"/>
        </p:nvPicPr>
        <p:blipFill>
          <a:blip r:embed="rId21" cstate="print">
            <a:extLst>
              <a:ext uri="{28A0092B-C50C-407E-A947-70E740481C1C}">
                <a14:useLocalDpi xmlns:a14="http://schemas.microsoft.com/office/drawing/2010/main" xmlns="" val="0"/>
              </a:ext>
            </a:extLst>
          </a:blip>
          <a:srcRect/>
          <a:stretch>
            <a:fillRect/>
          </a:stretch>
        </p:blipFill>
        <p:spPr bwMode="auto">
          <a:xfrm>
            <a:off x="7662863" y="6275388"/>
            <a:ext cx="1216025"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3" descr="logo-Binocrit_NEW"/>
          <p:cNvPicPr>
            <a:picLocks noChangeAspect="1" noChangeArrowheads="1"/>
          </p:cNvPicPr>
          <p:nvPr userDrawn="1"/>
        </p:nvPicPr>
        <p:blipFill>
          <a:blip r:embed="rId22" cstate="print">
            <a:extLst>
              <a:ext uri="{28A0092B-C50C-407E-A947-70E740481C1C}">
                <a14:useLocalDpi xmlns:a14="http://schemas.microsoft.com/office/drawing/2010/main" xmlns="" val="0"/>
              </a:ext>
            </a:extLst>
          </a:blip>
          <a:srcRect/>
          <a:stretch>
            <a:fillRect/>
          </a:stretch>
        </p:blipFill>
        <p:spPr bwMode="auto">
          <a:xfrm>
            <a:off x="7519988" y="415925"/>
            <a:ext cx="140176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Box 6"/>
          <p:cNvSpPr txBox="1">
            <a:spLocks noChangeArrowheads="1"/>
          </p:cNvSpPr>
          <p:nvPr userDrawn="1"/>
        </p:nvSpPr>
        <p:spPr bwMode="auto">
          <a:xfrm>
            <a:off x="8716963" y="6654800"/>
            <a:ext cx="155575" cy="153988"/>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15AA7C4D-564F-4A95-B036-D5AECEAA06B2}" type="slidenum">
              <a:rPr lang="en-US" sz="1000" smtClean="0">
                <a:solidFill>
                  <a:srgbClr val="000000"/>
                </a:solidFill>
              </a:rPr>
              <a:pPr algn="r" eaLnBrk="1" hangingPunct="1">
                <a:defRPr/>
              </a:pPr>
              <a:t>‹#›</a:t>
            </a:fld>
            <a:endParaRPr lang="en-US" sz="1000" smtClean="0">
              <a:solidFill>
                <a:srgbClr val="000000"/>
              </a:solidFill>
            </a:endParaRPr>
          </a:p>
        </p:txBody>
      </p:sp>
    </p:spTree>
    <p:extLst>
      <p:ext uri="{BB962C8B-B14F-4D97-AF65-F5344CB8AC3E}">
        <p14:creationId xmlns:p14="http://schemas.microsoft.com/office/powerpoint/2010/main" xmlns="" val="3028593917"/>
      </p:ext>
    </p:extLst>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 id="2147484720" r:id="rId13"/>
    <p:sldLayoutId id="2147484721" r:id="rId14"/>
    <p:sldLayoutId id="2147484722" r:id="rId15"/>
    <p:sldLayoutId id="2147484723" r:id="rId16"/>
    <p:sldLayoutId id="2147484724" r:id="rId17"/>
    <p:sldLayoutId id="2147484725" r:id="rId18"/>
    <p:sldLayoutId id="2147484726" r:id="rId19"/>
  </p:sldLayoutIdLst>
  <p:transition spd="slow">
    <p:wipe dir="r"/>
  </p:transition>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cs typeface="Arial" pitchFamily="34" charset="0"/>
        </a:defRPr>
      </a:lvl5pPr>
      <a:lvl6pPr marL="457200" algn="l" rtl="0" fontAlgn="base">
        <a:spcBef>
          <a:spcPct val="0"/>
        </a:spcBef>
        <a:spcAft>
          <a:spcPct val="0"/>
        </a:spcAft>
        <a:defRPr sz="2800" b="1">
          <a:solidFill>
            <a:schemeClr val="tx2"/>
          </a:solidFill>
          <a:latin typeface="Arial" pitchFamily="34" charset="0"/>
          <a:cs typeface="Arial" pitchFamily="34" charset="0"/>
        </a:defRPr>
      </a:lvl6pPr>
      <a:lvl7pPr marL="914400" algn="l" rtl="0" fontAlgn="base">
        <a:spcBef>
          <a:spcPct val="0"/>
        </a:spcBef>
        <a:spcAft>
          <a:spcPct val="0"/>
        </a:spcAft>
        <a:defRPr sz="2800" b="1">
          <a:solidFill>
            <a:schemeClr val="tx2"/>
          </a:solidFill>
          <a:latin typeface="Arial" pitchFamily="34" charset="0"/>
          <a:cs typeface="Arial" pitchFamily="34" charset="0"/>
        </a:defRPr>
      </a:lvl7pPr>
      <a:lvl8pPr marL="1371600" algn="l" rtl="0" fontAlgn="base">
        <a:spcBef>
          <a:spcPct val="0"/>
        </a:spcBef>
        <a:spcAft>
          <a:spcPct val="0"/>
        </a:spcAft>
        <a:defRPr sz="2800" b="1">
          <a:solidFill>
            <a:schemeClr val="tx2"/>
          </a:solidFill>
          <a:latin typeface="Arial" pitchFamily="34" charset="0"/>
          <a:cs typeface="Arial" pitchFamily="34" charset="0"/>
        </a:defRPr>
      </a:lvl8pPr>
      <a:lvl9pPr marL="1828800" algn="l" rtl="0" fontAlgn="base">
        <a:spcBef>
          <a:spcPct val="0"/>
        </a:spcBef>
        <a:spcAft>
          <a:spcPct val="0"/>
        </a:spcAft>
        <a:defRPr sz="28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80000"/>
        </a:spcBef>
        <a:spcAft>
          <a:spcPct val="0"/>
        </a:spcAft>
        <a:defRPr b="1">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965200"/>
          </a:xfrm>
          <a:prstGeom prst="rect">
            <a:avLst/>
          </a:prstGeom>
          <a:solidFill>
            <a:srgbClr val="003366"/>
          </a:solidFill>
          <a:ln w="9525">
            <a:solidFill>
              <a:schemeClr val="tx1"/>
            </a:solidFill>
            <a:miter lim="800000"/>
            <a:headEnd/>
            <a:tailEnd/>
          </a:ln>
        </p:spPr>
        <p:txBody>
          <a:bodyPr wrap="none" anchor="ctr"/>
          <a:lstStyle/>
          <a:p>
            <a:endParaRPr lang="en-GB" smtClean="0">
              <a:solidFill>
                <a:srgbClr val="003366"/>
              </a:solidFill>
              <a:latin typeface="Arial" pitchFamily="34" charset="0"/>
              <a:cs typeface="Arial" pitchFamily="34" charset="0"/>
            </a:endParaRPr>
          </a:p>
        </p:txBody>
      </p:sp>
      <p:sp>
        <p:nvSpPr>
          <p:cNvPr id="2051" name="Rectangle 3"/>
          <p:cNvSpPr>
            <a:spLocks noGrp="1" noChangeArrowheads="1"/>
          </p:cNvSpPr>
          <p:nvPr>
            <p:ph type="title"/>
          </p:nvPr>
        </p:nvSpPr>
        <p:spPr bwMode="auto">
          <a:xfrm>
            <a:off x="457200" y="74613"/>
            <a:ext cx="8229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2" name="Rectangle 4"/>
          <p:cNvSpPr>
            <a:spLocks noChangeArrowheads="1"/>
          </p:cNvSpPr>
          <p:nvPr/>
        </p:nvSpPr>
        <p:spPr bwMode="gray">
          <a:xfrm flipV="1">
            <a:off x="0" y="911225"/>
            <a:ext cx="9140825" cy="96838"/>
          </a:xfrm>
          <a:prstGeom prst="rect">
            <a:avLst/>
          </a:prstGeom>
          <a:solidFill>
            <a:schemeClr val="tx2"/>
          </a:solidFill>
          <a:ln w="12700">
            <a:solidFill>
              <a:srgbClr val="003366"/>
            </a:solidFill>
            <a:miter lim="800000"/>
            <a:headEnd/>
            <a:tailEnd/>
          </a:ln>
        </p:spPr>
        <p:txBody>
          <a:bodyPr wrap="none" anchor="ctr"/>
          <a:lstStyle/>
          <a:p>
            <a:endParaRPr lang="en-GB" smtClean="0">
              <a:solidFill>
                <a:srgbClr val="003366"/>
              </a:solidFill>
              <a:latin typeface="Arial" pitchFamily="34" charset="0"/>
              <a:cs typeface="Arial" pitchFamily="34" charset="0"/>
            </a:endParaRPr>
          </a:p>
        </p:txBody>
      </p:sp>
      <p:sp>
        <p:nvSpPr>
          <p:cNvPr id="2053" name="Rectangle 5"/>
          <p:cNvSpPr>
            <a:spLocks noGrp="1" noChangeArrowheads="1"/>
          </p:cNvSpPr>
          <p:nvPr>
            <p:ph type="body" idx="1"/>
          </p:nvPr>
        </p:nvSpPr>
        <p:spPr bwMode="auto">
          <a:xfrm>
            <a:off x="500063" y="1411288"/>
            <a:ext cx="8229600" cy="509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ChangeArrowheads="1"/>
          </p:cNvSpPr>
          <p:nvPr/>
        </p:nvSpPr>
        <p:spPr bwMode="auto">
          <a:xfrm flipV="1">
            <a:off x="0" y="6413500"/>
            <a:ext cx="9144000" cy="450850"/>
          </a:xfrm>
          <a:prstGeom prst="rect">
            <a:avLst/>
          </a:prstGeom>
          <a:solidFill>
            <a:srgbClr val="003366"/>
          </a:solidFill>
          <a:ln w="9525">
            <a:solidFill>
              <a:schemeClr val="tx1"/>
            </a:solidFill>
            <a:miter lim="800000"/>
            <a:headEnd/>
            <a:tailEnd/>
          </a:ln>
        </p:spPr>
        <p:txBody>
          <a:bodyPr wrap="none" anchor="ctr"/>
          <a:lstStyle/>
          <a:p>
            <a:endParaRPr lang="en-GB" smtClean="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xmlns="" val="168779601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0"/>
        </a:spcBef>
        <a:spcAft>
          <a:spcPct val="20000"/>
        </a:spcAft>
        <a:buFont typeface="Wingdings" pitchFamily="2" charset="2"/>
        <a:buChar char="§"/>
        <a:defRPr sz="2000">
          <a:solidFill>
            <a:schemeClr val="tx1"/>
          </a:solidFill>
          <a:latin typeface="+mn-lt"/>
          <a:ea typeface="+mn-ea"/>
          <a:cs typeface="+mn-cs"/>
        </a:defRPr>
      </a:lvl1pPr>
      <a:lvl2pPr marL="639763" indent="-295275" algn="l" rtl="0" eaLnBrk="0" fontAlgn="base" hangingPunct="0">
        <a:spcBef>
          <a:spcPct val="0"/>
        </a:spcBef>
        <a:spcAft>
          <a:spcPct val="20000"/>
        </a:spcAft>
        <a:buChar char="•"/>
        <a:defRPr>
          <a:solidFill>
            <a:schemeClr val="tx1"/>
          </a:solidFill>
          <a:latin typeface="+mn-lt"/>
          <a:cs typeface="+mn-cs"/>
        </a:defRPr>
      </a:lvl2pPr>
      <a:lvl3pPr marL="939800" indent="-298450" algn="l" rtl="0" eaLnBrk="0" fontAlgn="base" hangingPunct="0">
        <a:spcBef>
          <a:spcPct val="0"/>
        </a:spcBef>
        <a:spcAft>
          <a:spcPct val="20000"/>
        </a:spcAft>
        <a:buFont typeface="Arial" pitchFamily="34" charset="0"/>
        <a:buChar char="–"/>
        <a:defRPr sz="1600">
          <a:solidFill>
            <a:schemeClr val="tx1"/>
          </a:solidFill>
          <a:latin typeface="+mn-lt"/>
          <a:cs typeface="+mn-cs"/>
        </a:defRPr>
      </a:lvl3pPr>
      <a:lvl4pPr marL="1227138" indent="-285750" algn="l" rtl="0" eaLnBrk="0" fontAlgn="base" hangingPunct="0">
        <a:spcBef>
          <a:spcPct val="0"/>
        </a:spcBef>
        <a:spcAft>
          <a:spcPct val="20000"/>
        </a:spcAft>
        <a:buFont typeface="Wingdings" pitchFamily="2" charset="2"/>
        <a:buChar char="§"/>
        <a:defRPr sz="1400">
          <a:solidFill>
            <a:schemeClr val="tx1"/>
          </a:solidFill>
          <a:latin typeface="+mn-lt"/>
          <a:cs typeface="+mn-cs"/>
        </a:defRPr>
      </a:lvl4pPr>
      <a:lvl5pPr marL="1528763" indent="-300038" algn="l" rtl="0" eaLnBrk="0" fontAlgn="base" hangingPunct="0">
        <a:spcBef>
          <a:spcPct val="0"/>
        </a:spcBef>
        <a:spcAft>
          <a:spcPct val="20000"/>
        </a:spcAft>
        <a:buChar char="»"/>
        <a:defRPr sz="1400">
          <a:solidFill>
            <a:schemeClr val="tx1"/>
          </a:solidFill>
          <a:latin typeface="+mn-lt"/>
          <a:cs typeface="+mn-cs"/>
        </a:defRPr>
      </a:lvl5pPr>
      <a:lvl6pPr marL="1985963" indent="-300038" algn="l" rtl="0" fontAlgn="base">
        <a:spcBef>
          <a:spcPct val="0"/>
        </a:spcBef>
        <a:spcAft>
          <a:spcPct val="20000"/>
        </a:spcAft>
        <a:buChar char="»"/>
        <a:defRPr sz="1400">
          <a:solidFill>
            <a:schemeClr val="tx1"/>
          </a:solidFill>
          <a:latin typeface="+mn-lt"/>
          <a:cs typeface="+mn-cs"/>
        </a:defRPr>
      </a:lvl6pPr>
      <a:lvl7pPr marL="2443163" indent="-300038" algn="l" rtl="0" fontAlgn="base">
        <a:spcBef>
          <a:spcPct val="0"/>
        </a:spcBef>
        <a:spcAft>
          <a:spcPct val="20000"/>
        </a:spcAft>
        <a:buChar char="»"/>
        <a:defRPr sz="1400">
          <a:solidFill>
            <a:schemeClr val="tx1"/>
          </a:solidFill>
          <a:latin typeface="+mn-lt"/>
          <a:cs typeface="+mn-cs"/>
        </a:defRPr>
      </a:lvl7pPr>
      <a:lvl8pPr marL="2900363" indent="-300038" algn="l" rtl="0" fontAlgn="base">
        <a:spcBef>
          <a:spcPct val="0"/>
        </a:spcBef>
        <a:spcAft>
          <a:spcPct val="20000"/>
        </a:spcAft>
        <a:buChar char="»"/>
        <a:defRPr sz="1400">
          <a:solidFill>
            <a:schemeClr val="tx1"/>
          </a:solidFill>
          <a:latin typeface="+mn-lt"/>
          <a:cs typeface="+mn-cs"/>
        </a:defRPr>
      </a:lvl8pPr>
      <a:lvl9pPr marL="3357563" indent="-300038" algn="l" rtl="0" fontAlgn="base">
        <a:spcBef>
          <a:spcPct val="0"/>
        </a:spcBef>
        <a:spcAft>
          <a:spcPct val="2000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9144000" cy="1139825"/>
          </a:xfrm>
          <a:prstGeom prst="rect">
            <a:avLst/>
          </a:prstGeom>
          <a:solidFill>
            <a:srgbClr val="003366"/>
          </a:solidFill>
          <a:ln w="9525">
            <a:solidFill>
              <a:schemeClr val="tx1"/>
            </a:solidFill>
            <a:miter lim="800000"/>
            <a:headEnd/>
            <a:tailEnd/>
          </a:ln>
        </p:spPr>
        <p:txBody>
          <a:bodyPr wrap="none" anchor="ctr"/>
          <a:lstStyle/>
          <a:p>
            <a:pPr algn="ctr"/>
            <a:endParaRPr lang="en-US" b="1" smtClean="0">
              <a:solidFill>
                <a:srgbClr val="FFFFFF"/>
              </a:solidFill>
            </a:endParaRPr>
          </a:p>
        </p:txBody>
      </p:sp>
      <p:sp>
        <p:nvSpPr>
          <p:cNvPr id="1027" name="Rectangle 2"/>
          <p:cNvSpPr>
            <a:spLocks noGrp="1" noChangeArrowheads="1"/>
          </p:cNvSpPr>
          <p:nvPr>
            <p:ph type="title"/>
          </p:nvPr>
        </p:nvSpPr>
        <p:spPr bwMode="white">
          <a:xfrm>
            <a:off x="457200" y="188913"/>
            <a:ext cx="8229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427163"/>
            <a:ext cx="8229600" cy="509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
          <p:cNvSpPr>
            <a:spLocks noChangeArrowheads="1"/>
          </p:cNvSpPr>
          <p:nvPr/>
        </p:nvSpPr>
        <p:spPr bwMode="gray">
          <a:xfrm>
            <a:off x="0" y="1125538"/>
            <a:ext cx="9140825" cy="63500"/>
          </a:xfrm>
          <a:prstGeom prst="rect">
            <a:avLst/>
          </a:prstGeom>
          <a:solidFill>
            <a:schemeClr val="tx2"/>
          </a:solidFill>
          <a:ln w="12700">
            <a:solidFill>
              <a:srgbClr val="003366"/>
            </a:solidFill>
            <a:miter lim="800000"/>
            <a:headEnd/>
            <a:tailEnd/>
          </a:ln>
        </p:spPr>
        <p:txBody>
          <a:bodyPr wrap="none" anchor="ctr"/>
          <a:lstStyle/>
          <a:p>
            <a:endParaRPr lang="en-GB" smtClean="0">
              <a:solidFill>
                <a:srgbClr val="003366"/>
              </a:solidFill>
            </a:endParaRPr>
          </a:p>
        </p:txBody>
      </p:sp>
      <p:sp>
        <p:nvSpPr>
          <p:cNvPr id="1030" name="Rectangle 6"/>
          <p:cNvSpPr>
            <a:spLocks noChangeArrowheads="1"/>
          </p:cNvSpPr>
          <p:nvPr userDrawn="1"/>
        </p:nvSpPr>
        <p:spPr bwMode="auto">
          <a:xfrm>
            <a:off x="0" y="6430963"/>
            <a:ext cx="9144000" cy="427037"/>
          </a:xfrm>
          <a:prstGeom prst="rect">
            <a:avLst/>
          </a:prstGeom>
          <a:solidFill>
            <a:srgbClr val="003366"/>
          </a:solidFill>
          <a:ln w="9525">
            <a:solidFill>
              <a:schemeClr val="tx1"/>
            </a:solidFill>
            <a:miter lim="800000"/>
            <a:headEnd/>
            <a:tailEnd/>
          </a:ln>
        </p:spPr>
        <p:txBody>
          <a:bodyPr wrap="none" anchor="ctr"/>
          <a:lstStyle/>
          <a:p>
            <a:endParaRPr lang="en-GB" smtClean="0">
              <a:solidFill>
                <a:srgbClr val="003366"/>
              </a:solidFill>
            </a:endParaRPr>
          </a:p>
        </p:txBody>
      </p:sp>
    </p:spTree>
    <p:extLst>
      <p:ext uri="{BB962C8B-B14F-4D97-AF65-F5344CB8AC3E}">
        <p14:creationId xmlns:p14="http://schemas.microsoft.com/office/powerpoint/2010/main" xmlns="" val="3478504102"/>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706" r:id="rId16"/>
  </p:sldLayoutIdLst>
  <p:txStyles>
    <p:titleStyle>
      <a:lvl1pPr algn="l" rtl="0" eaLnBrk="0" fontAlgn="base" hangingPunct="0">
        <a:spcBef>
          <a:spcPct val="0"/>
        </a:spcBef>
        <a:spcAft>
          <a:spcPct val="0"/>
        </a:spcAft>
        <a:defRPr sz="2800" b="1">
          <a:solidFill>
            <a:schemeClr val="bg1"/>
          </a:solidFill>
          <a:latin typeface="+mj-lt"/>
          <a:ea typeface="Arial" charset="0"/>
          <a:cs typeface="+mj-cs"/>
        </a:defRPr>
      </a:lvl1pPr>
      <a:lvl2pPr algn="l" rtl="0" eaLnBrk="0" fontAlgn="base" hangingPunct="0">
        <a:spcBef>
          <a:spcPct val="0"/>
        </a:spcBef>
        <a:spcAft>
          <a:spcPct val="0"/>
        </a:spcAft>
        <a:defRPr sz="2800" b="1">
          <a:solidFill>
            <a:schemeClr val="bg1"/>
          </a:solidFill>
          <a:latin typeface="Arial" charset="0"/>
          <a:ea typeface="Arial" charset="0"/>
          <a:cs typeface="Arial" charset="0"/>
        </a:defRPr>
      </a:lvl2pPr>
      <a:lvl3pPr algn="l" rtl="0" eaLnBrk="0" fontAlgn="base" hangingPunct="0">
        <a:spcBef>
          <a:spcPct val="0"/>
        </a:spcBef>
        <a:spcAft>
          <a:spcPct val="0"/>
        </a:spcAft>
        <a:defRPr sz="2800" b="1">
          <a:solidFill>
            <a:schemeClr val="bg1"/>
          </a:solidFill>
          <a:latin typeface="Arial" charset="0"/>
          <a:ea typeface="Arial" charset="0"/>
          <a:cs typeface="Arial" charset="0"/>
        </a:defRPr>
      </a:lvl3pPr>
      <a:lvl4pPr algn="l" rtl="0" eaLnBrk="0" fontAlgn="base" hangingPunct="0">
        <a:spcBef>
          <a:spcPct val="0"/>
        </a:spcBef>
        <a:spcAft>
          <a:spcPct val="0"/>
        </a:spcAft>
        <a:defRPr sz="2800" b="1">
          <a:solidFill>
            <a:schemeClr val="bg1"/>
          </a:solidFill>
          <a:latin typeface="Arial" charset="0"/>
          <a:ea typeface="Arial" charset="0"/>
          <a:cs typeface="Arial" charset="0"/>
        </a:defRPr>
      </a:lvl4pPr>
      <a:lvl5pPr algn="l" rtl="0" eaLnBrk="0" fontAlgn="base" hangingPunct="0">
        <a:spcBef>
          <a:spcPct val="0"/>
        </a:spcBef>
        <a:spcAft>
          <a:spcPct val="0"/>
        </a:spcAft>
        <a:defRPr sz="2800" b="1">
          <a:solidFill>
            <a:schemeClr val="bg1"/>
          </a:solidFill>
          <a:latin typeface="Arial" charset="0"/>
          <a:ea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0"/>
        </a:spcBef>
        <a:spcAft>
          <a:spcPct val="20000"/>
        </a:spcAft>
        <a:buFont typeface="Wingdings" pitchFamily="2" charset="2"/>
        <a:buChar char="§"/>
        <a:defRPr sz="2000">
          <a:solidFill>
            <a:schemeClr val="tx1"/>
          </a:solidFill>
          <a:latin typeface="+mn-lt"/>
          <a:ea typeface="Arial" charset="0"/>
          <a:cs typeface="+mn-cs"/>
        </a:defRPr>
      </a:lvl1pPr>
      <a:lvl2pPr marL="639763" indent="-295275" algn="l" rtl="0" eaLnBrk="0" fontAlgn="base" hangingPunct="0">
        <a:spcBef>
          <a:spcPct val="0"/>
        </a:spcBef>
        <a:spcAft>
          <a:spcPct val="20000"/>
        </a:spcAft>
        <a:buChar char="•"/>
        <a:defRPr>
          <a:solidFill>
            <a:schemeClr val="tx1"/>
          </a:solidFill>
          <a:latin typeface="+mn-lt"/>
          <a:ea typeface="Arial" charset="0"/>
          <a:cs typeface="+mn-cs"/>
        </a:defRPr>
      </a:lvl2pPr>
      <a:lvl3pPr marL="939800" indent="-298450" algn="l" rtl="0" eaLnBrk="0" fontAlgn="base" hangingPunct="0">
        <a:spcBef>
          <a:spcPct val="0"/>
        </a:spcBef>
        <a:spcAft>
          <a:spcPct val="20000"/>
        </a:spcAft>
        <a:buFont typeface="Arial" charset="0"/>
        <a:buChar char="–"/>
        <a:defRPr sz="1600">
          <a:solidFill>
            <a:schemeClr val="tx1"/>
          </a:solidFill>
          <a:latin typeface="+mn-lt"/>
          <a:ea typeface="Arial" charset="0"/>
          <a:cs typeface="+mn-cs"/>
        </a:defRPr>
      </a:lvl3pPr>
      <a:lvl4pPr marL="1227138" indent="-285750" algn="l" rtl="0" eaLnBrk="0" fontAlgn="base" hangingPunct="0">
        <a:spcBef>
          <a:spcPct val="0"/>
        </a:spcBef>
        <a:spcAft>
          <a:spcPct val="20000"/>
        </a:spcAft>
        <a:buFont typeface="Wingdings" pitchFamily="2" charset="2"/>
        <a:buChar char="§"/>
        <a:defRPr sz="1400">
          <a:solidFill>
            <a:schemeClr val="tx1"/>
          </a:solidFill>
          <a:latin typeface="+mn-lt"/>
          <a:ea typeface="Arial" charset="0"/>
          <a:cs typeface="+mn-cs"/>
        </a:defRPr>
      </a:lvl4pPr>
      <a:lvl5pPr marL="1528763" indent="-300038" algn="l" rtl="0" eaLnBrk="0" fontAlgn="base" hangingPunct="0">
        <a:spcBef>
          <a:spcPct val="0"/>
        </a:spcBef>
        <a:spcAft>
          <a:spcPct val="20000"/>
        </a:spcAft>
        <a:buChar char="»"/>
        <a:defRPr sz="1400">
          <a:solidFill>
            <a:schemeClr val="tx1"/>
          </a:solidFill>
          <a:latin typeface="+mn-lt"/>
          <a:ea typeface="Arial" charset="0"/>
          <a:cs typeface="+mn-cs"/>
        </a:defRPr>
      </a:lvl5pPr>
      <a:lvl6pPr marL="1985963" indent="-300038" algn="l" rtl="0" fontAlgn="base">
        <a:spcBef>
          <a:spcPct val="0"/>
        </a:spcBef>
        <a:spcAft>
          <a:spcPct val="20000"/>
        </a:spcAft>
        <a:buChar char="»"/>
        <a:defRPr sz="1400">
          <a:solidFill>
            <a:schemeClr val="tx1"/>
          </a:solidFill>
          <a:latin typeface="+mn-lt"/>
          <a:cs typeface="+mn-cs"/>
        </a:defRPr>
      </a:lvl6pPr>
      <a:lvl7pPr marL="2443163" indent="-300038" algn="l" rtl="0" fontAlgn="base">
        <a:spcBef>
          <a:spcPct val="0"/>
        </a:spcBef>
        <a:spcAft>
          <a:spcPct val="20000"/>
        </a:spcAft>
        <a:buChar char="»"/>
        <a:defRPr sz="1400">
          <a:solidFill>
            <a:schemeClr val="tx1"/>
          </a:solidFill>
          <a:latin typeface="+mn-lt"/>
          <a:cs typeface="+mn-cs"/>
        </a:defRPr>
      </a:lvl7pPr>
      <a:lvl8pPr marL="2900363" indent="-300038" algn="l" rtl="0" fontAlgn="base">
        <a:spcBef>
          <a:spcPct val="0"/>
        </a:spcBef>
        <a:spcAft>
          <a:spcPct val="20000"/>
        </a:spcAft>
        <a:buChar char="»"/>
        <a:defRPr sz="1400">
          <a:solidFill>
            <a:schemeClr val="tx1"/>
          </a:solidFill>
          <a:latin typeface="+mn-lt"/>
          <a:cs typeface="+mn-cs"/>
        </a:defRPr>
      </a:lvl8pPr>
      <a:lvl9pPr marL="3357563" indent="-300038" algn="l" rtl="0" fontAlgn="base">
        <a:spcBef>
          <a:spcPct val="0"/>
        </a:spcBef>
        <a:spcAft>
          <a:spcPct val="2000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gray">
          <a:xfrm>
            <a:off x="539750" y="1343025"/>
            <a:ext cx="8316913"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7" name="Object 6"/>
          <p:cNvGraphicFramePr>
            <a:graphicFrameLocks noChangeAspect="1"/>
          </p:cNvGraphicFramePr>
          <p:nvPr/>
        </p:nvGraphicFramePr>
        <p:xfrm>
          <a:off x="7272338" y="6410325"/>
          <a:ext cx="1352550" cy="196850"/>
        </p:xfrm>
        <a:graphic>
          <a:graphicData uri="http://schemas.openxmlformats.org/presentationml/2006/ole">
            <p:oleObj spid="_x0000_s298038" name="Photo Editor Photo" r:id="rId7" imgW="5942857" imgH="866896" progId="">
              <p:embed/>
            </p:oleObj>
          </a:graphicData>
        </a:graphic>
      </p:graphicFrame>
      <p:sp>
        <p:nvSpPr>
          <p:cNvPr id="1028"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cs typeface="Arial" pitchFamily="34" charset="0"/>
            </a:endParaRPr>
          </a:p>
        </p:txBody>
      </p:sp>
      <p:sp>
        <p:nvSpPr>
          <p:cNvPr id="1029" name="Rectangle 9"/>
          <p:cNvSpPr>
            <a:spLocks noGrp="1" noChangeArrowheads="1"/>
          </p:cNvSpPr>
          <p:nvPr>
            <p:ph type="title"/>
          </p:nvPr>
        </p:nvSpPr>
        <p:spPr bwMode="gray">
          <a:xfrm>
            <a:off x="539750" y="165100"/>
            <a:ext cx="829945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Rectangle 13"/>
          <p:cNvSpPr>
            <a:spLocks noChangeArrowheads="1"/>
          </p:cNvSpPr>
          <p:nvPr/>
        </p:nvSpPr>
        <p:spPr bwMode="gray">
          <a:xfrm>
            <a:off x="555625" y="6440488"/>
            <a:ext cx="65246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fld id="{CEA41D87-E0C5-419F-AC4F-92A34C62EC92}" type="slidenum">
              <a:rPr lang="en-US" sz="900" smtClean="0">
                <a:solidFill>
                  <a:srgbClr val="6685A3"/>
                </a:solidFill>
                <a:latin typeface="Arial" pitchFamily="34" charset="0"/>
                <a:cs typeface="Arial" pitchFamily="34" charset="0"/>
              </a:rPr>
              <a:pPr eaLnBrk="0" hangingPunct="0"/>
              <a:t>‹#›</a:t>
            </a:fld>
            <a:r>
              <a:rPr lang="en-US" sz="900" smtClean="0">
                <a:solidFill>
                  <a:srgbClr val="6685A3"/>
                </a:solidFill>
                <a:latin typeface="Arial" pitchFamily="34" charset="0"/>
                <a:cs typeface="Arial" pitchFamily="34" charset="0"/>
              </a:rPr>
              <a:t> | Target-directed development of biosimilar monoclonal antibodies, NCH 2012, Sinaia (Romania), Oct 2012</a:t>
            </a:r>
          </a:p>
        </p:txBody>
      </p:sp>
    </p:spTree>
    <p:extLst>
      <p:ext uri="{BB962C8B-B14F-4D97-AF65-F5344CB8AC3E}">
        <p14:creationId xmlns:p14="http://schemas.microsoft.com/office/powerpoint/2010/main" xmlns="" val="2046020790"/>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Lst>
  <p:transition spd="slow"/>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266700" indent="-266700" algn="l" defTabSz="876300" rtl="0" eaLnBrk="0" fontAlgn="base"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mn-lt"/>
          <a:ea typeface="+mn-ea"/>
          <a:cs typeface="+mn-cs"/>
        </a:defRPr>
      </a:lvl1pPr>
      <a:lvl2pPr marL="542925" indent="-274638" algn="l" defTabSz="876300" rtl="0" eaLnBrk="0" fontAlgn="base" hangingPunct="0">
        <a:lnSpc>
          <a:spcPct val="95000"/>
        </a:lnSpc>
        <a:spcBef>
          <a:spcPct val="20000"/>
        </a:spcBef>
        <a:spcAft>
          <a:spcPct val="20000"/>
        </a:spcAft>
        <a:buClr>
          <a:srgbClr val="005BC3"/>
        </a:buClr>
        <a:buFont typeface="Arial" pitchFamily="34" charset="0"/>
        <a:buChar char="•"/>
        <a:defRPr sz="2000">
          <a:solidFill>
            <a:schemeClr val="tx2"/>
          </a:solidFill>
          <a:latin typeface="+mn-lt"/>
        </a:defRPr>
      </a:lvl2pPr>
      <a:lvl3pPr marL="752475" indent="-207963" algn="l" defTabSz="876300" rtl="0" eaLnBrk="0" fontAlgn="base" hangingPunct="0">
        <a:lnSpc>
          <a:spcPct val="95000"/>
        </a:lnSpc>
        <a:spcBef>
          <a:spcPct val="20000"/>
        </a:spcBef>
        <a:spcAft>
          <a:spcPct val="20000"/>
        </a:spcAft>
        <a:buClr>
          <a:srgbClr val="005BC3"/>
        </a:buClr>
        <a:buFont typeface="Arial" pitchFamily="34" charset="0"/>
        <a:buChar char="–"/>
        <a:defRPr>
          <a:solidFill>
            <a:schemeClr val="tx2"/>
          </a:solidFill>
          <a:latin typeface="+mn-lt"/>
        </a:defRPr>
      </a:lvl3pPr>
      <a:lvl4pPr marL="990600" indent="-236538" algn="l" defTabSz="876300" rtl="0" eaLnBrk="0" fontAlgn="base" hangingPunct="0">
        <a:lnSpc>
          <a:spcPct val="95000"/>
        </a:lnSpc>
        <a:spcBef>
          <a:spcPct val="20000"/>
        </a:spcBef>
        <a:spcAft>
          <a:spcPct val="0"/>
        </a:spcAft>
        <a:buClr>
          <a:srgbClr val="005BC3"/>
        </a:buClr>
        <a:buFont typeface="Arial" pitchFamily="34" charset="0"/>
        <a:buChar char="»"/>
        <a:defRPr sz="1600">
          <a:solidFill>
            <a:schemeClr val="tx2"/>
          </a:solidFill>
          <a:latin typeface="+mn-lt"/>
        </a:defRPr>
      </a:lvl4pPr>
      <a:lvl5pPr marL="1209675" indent="-217488" algn="l" defTabSz="876300" rtl="0" eaLnBrk="0" fontAlgn="base" hangingPunct="0">
        <a:spcBef>
          <a:spcPct val="20000"/>
        </a:spcBef>
        <a:spcAft>
          <a:spcPct val="0"/>
        </a:spcAft>
        <a:buClr>
          <a:srgbClr val="005BC3"/>
        </a:buClr>
        <a:buFont typeface="Arial" pitchFamily="34" charset="0"/>
        <a:buChar char="•"/>
        <a:defRPr sz="1400">
          <a:solidFill>
            <a:schemeClr val="tx2"/>
          </a:solidFill>
          <a:latin typeface="+mn-lt"/>
        </a:defRPr>
      </a:lvl5pPr>
      <a:lvl6pPr marL="16668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21240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5812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30384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gray">
          <a:xfrm>
            <a:off x="539750" y="1343025"/>
            <a:ext cx="8316913"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7" name="Object 6"/>
          <p:cNvGraphicFramePr>
            <a:graphicFrameLocks noChangeAspect="1"/>
          </p:cNvGraphicFramePr>
          <p:nvPr/>
        </p:nvGraphicFramePr>
        <p:xfrm>
          <a:off x="7272338" y="6410325"/>
          <a:ext cx="1352550" cy="196850"/>
        </p:xfrm>
        <a:graphic>
          <a:graphicData uri="http://schemas.openxmlformats.org/presentationml/2006/ole">
            <p:oleObj spid="_x0000_s306224" name="Photo Editor Photo" r:id="rId7" imgW="5942857" imgH="866896" progId="">
              <p:embed/>
            </p:oleObj>
          </a:graphicData>
        </a:graphic>
      </p:graphicFrame>
      <p:sp>
        <p:nvSpPr>
          <p:cNvPr id="1028"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cs typeface="Arial" pitchFamily="34" charset="0"/>
            </a:endParaRPr>
          </a:p>
        </p:txBody>
      </p:sp>
      <p:sp>
        <p:nvSpPr>
          <p:cNvPr id="1029" name="Rectangle 9"/>
          <p:cNvSpPr>
            <a:spLocks noGrp="1" noChangeArrowheads="1"/>
          </p:cNvSpPr>
          <p:nvPr>
            <p:ph type="title"/>
          </p:nvPr>
        </p:nvSpPr>
        <p:spPr bwMode="gray">
          <a:xfrm>
            <a:off x="539750" y="165100"/>
            <a:ext cx="829945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Rectangle 13"/>
          <p:cNvSpPr>
            <a:spLocks noChangeArrowheads="1"/>
          </p:cNvSpPr>
          <p:nvPr/>
        </p:nvSpPr>
        <p:spPr bwMode="gray">
          <a:xfrm>
            <a:off x="555625" y="6440488"/>
            <a:ext cx="65246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fld id="{F65B32D7-1984-49E1-9106-5433C9192483}" type="slidenum">
              <a:rPr lang="en-US" sz="900" smtClean="0">
                <a:solidFill>
                  <a:srgbClr val="6685A3"/>
                </a:solidFill>
                <a:latin typeface="Arial" pitchFamily="34" charset="0"/>
                <a:cs typeface="Arial" pitchFamily="34" charset="0"/>
              </a:rPr>
              <a:pPr eaLnBrk="0" hangingPunct="0"/>
              <a:t>‹#›</a:t>
            </a:fld>
            <a:r>
              <a:rPr lang="en-US" sz="900" smtClean="0">
                <a:solidFill>
                  <a:srgbClr val="6685A3"/>
                </a:solidFill>
                <a:latin typeface="Arial" pitchFamily="34" charset="0"/>
                <a:cs typeface="Arial" pitchFamily="34" charset="0"/>
              </a:rPr>
              <a:t> | Target-directed development of biosimilar monoclonal antibodies, NCH 2012, Sinaia (Romania), Oct 2012</a:t>
            </a:r>
          </a:p>
        </p:txBody>
      </p:sp>
    </p:spTree>
    <p:extLst>
      <p:ext uri="{BB962C8B-B14F-4D97-AF65-F5344CB8AC3E}">
        <p14:creationId xmlns:p14="http://schemas.microsoft.com/office/powerpoint/2010/main" xmlns="" val="2652995666"/>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Lst>
  <p:transition spd="slow"/>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266700" indent="-266700" algn="l" defTabSz="876300" rtl="0" eaLnBrk="0" fontAlgn="base"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mn-lt"/>
          <a:ea typeface="+mn-ea"/>
          <a:cs typeface="+mn-cs"/>
        </a:defRPr>
      </a:lvl1pPr>
      <a:lvl2pPr marL="542925" indent="-274638" algn="l" defTabSz="876300" rtl="0" eaLnBrk="0" fontAlgn="base" hangingPunct="0">
        <a:lnSpc>
          <a:spcPct val="95000"/>
        </a:lnSpc>
        <a:spcBef>
          <a:spcPct val="20000"/>
        </a:spcBef>
        <a:spcAft>
          <a:spcPct val="20000"/>
        </a:spcAft>
        <a:buClr>
          <a:srgbClr val="005BC3"/>
        </a:buClr>
        <a:buFont typeface="Arial" pitchFamily="34" charset="0"/>
        <a:buChar char="•"/>
        <a:defRPr sz="2000">
          <a:solidFill>
            <a:schemeClr val="tx2"/>
          </a:solidFill>
          <a:latin typeface="+mn-lt"/>
        </a:defRPr>
      </a:lvl2pPr>
      <a:lvl3pPr marL="752475" indent="-207963" algn="l" defTabSz="876300" rtl="0" eaLnBrk="0" fontAlgn="base" hangingPunct="0">
        <a:lnSpc>
          <a:spcPct val="95000"/>
        </a:lnSpc>
        <a:spcBef>
          <a:spcPct val="20000"/>
        </a:spcBef>
        <a:spcAft>
          <a:spcPct val="20000"/>
        </a:spcAft>
        <a:buClr>
          <a:srgbClr val="005BC3"/>
        </a:buClr>
        <a:buFont typeface="Arial" pitchFamily="34" charset="0"/>
        <a:buChar char="–"/>
        <a:defRPr>
          <a:solidFill>
            <a:schemeClr val="tx2"/>
          </a:solidFill>
          <a:latin typeface="+mn-lt"/>
        </a:defRPr>
      </a:lvl3pPr>
      <a:lvl4pPr marL="990600" indent="-236538" algn="l" defTabSz="876300" rtl="0" eaLnBrk="0" fontAlgn="base" hangingPunct="0">
        <a:lnSpc>
          <a:spcPct val="95000"/>
        </a:lnSpc>
        <a:spcBef>
          <a:spcPct val="20000"/>
        </a:spcBef>
        <a:spcAft>
          <a:spcPct val="0"/>
        </a:spcAft>
        <a:buClr>
          <a:srgbClr val="005BC3"/>
        </a:buClr>
        <a:buFont typeface="Arial" pitchFamily="34" charset="0"/>
        <a:buChar char="»"/>
        <a:defRPr sz="1600">
          <a:solidFill>
            <a:schemeClr val="tx2"/>
          </a:solidFill>
          <a:latin typeface="+mn-lt"/>
        </a:defRPr>
      </a:lvl4pPr>
      <a:lvl5pPr marL="1209675" indent="-217488" algn="l" defTabSz="876300" rtl="0" eaLnBrk="0" fontAlgn="base" hangingPunct="0">
        <a:spcBef>
          <a:spcPct val="20000"/>
        </a:spcBef>
        <a:spcAft>
          <a:spcPct val="0"/>
        </a:spcAft>
        <a:buClr>
          <a:srgbClr val="005BC3"/>
        </a:buClr>
        <a:buFont typeface="Arial" pitchFamily="34" charset="0"/>
        <a:buChar char="•"/>
        <a:defRPr sz="1400">
          <a:solidFill>
            <a:schemeClr val="tx2"/>
          </a:solidFill>
          <a:latin typeface="+mn-lt"/>
        </a:defRPr>
      </a:lvl5pPr>
      <a:lvl6pPr marL="16668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21240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5812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30384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gray">
          <a:xfrm>
            <a:off x="539750" y="1343025"/>
            <a:ext cx="8316913" cy="493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2051" name="Object 6"/>
          <p:cNvGraphicFramePr>
            <a:graphicFrameLocks noChangeAspect="1"/>
          </p:cNvGraphicFramePr>
          <p:nvPr/>
        </p:nvGraphicFramePr>
        <p:xfrm>
          <a:off x="7272338" y="6410325"/>
          <a:ext cx="1352550" cy="196850"/>
        </p:xfrm>
        <a:graphic>
          <a:graphicData uri="http://schemas.openxmlformats.org/presentationml/2006/ole">
            <p:oleObj spid="_x0000_s313374" name="Photo Editor Photo" r:id="rId16" imgW="5942857" imgH="866896" progId="">
              <p:embed/>
            </p:oleObj>
          </a:graphicData>
        </a:graphic>
      </p:graphicFrame>
      <p:sp>
        <p:nvSpPr>
          <p:cNvPr id="2052" name="Rectangle 7"/>
          <p:cNvSpPr>
            <a:spLocks noChangeArrowheads="1"/>
          </p:cNvSpPr>
          <p:nvPr/>
        </p:nvSpPr>
        <p:spPr bwMode="gray">
          <a:xfrm>
            <a:off x="0" y="1125538"/>
            <a:ext cx="9140825" cy="63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1600" smtClean="0">
              <a:solidFill>
                <a:srgbClr val="003366"/>
              </a:solidFill>
              <a:ea typeface="ＭＳ Ｐゴシック" pitchFamily="34" charset="-128"/>
              <a:cs typeface="+mn-cs"/>
            </a:endParaRPr>
          </a:p>
        </p:txBody>
      </p:sp>
      <p:sp>
        <p:nvSpPr>
          <p:cNvPr id="2053" name="Rectangle 9"/>
          <p:cNvSpPr>
            <a:spLocks noGrp="1" noChangeArrowheads="1"/>
          </p:cNvSpPr>
          <p:nvPr>
            <p:ph type="title"/>
          </p:nvPr>
        </p:nvSpPr>
        <p:spPr bwMode="gray">
          <a:xfrm>
            <a:off x="539750" y="165100"/>
            <a:ext cx="82994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899876184"/>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 id="2147484437" r:id="rId13"/>
  </p:sldLayoutIdLst>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defRPr>
      </a:lvl2pPr>
      <a:lvl3pPr algn="l" rtl="0" eaLnBrk="0" fontAlgn="base" hangingPunct="0">
        <a:lnSpc>
          <a:spcPct val="95000"/>
        </a:lnSpc>
        <a:spcBef>
          <a:spcPct val="0"/>
        </a:spcBef>
        <a:spcAft>
          <a:spcPct val="0"/>
        </a:spcAft>
        <a:defRPr sz="2800">
          <a:solidFill>
            <a:srgbClr val="003366"/>
          </a:solidFill>
          <a:latin typeface="Arial" charset="0"/>
        </a:defRPr>
      </a:lvl3pPr>
      <a:lvl4pPr algn="l" rtl="0" eaLnBrk="0" fontAlgn="base" hangingPunct="0">
        <a:lnSpc>
          <a:spcPct val="95000"/>
        </a:lnSpc>
        <a:spcBef>
          <a:spcPct val="0"/>
        </a:spcBef>
        <a:spcAft>
          <a:spcPct val="0"/>
        </a:spcAft>
        <a:defRPr sz="2800">
          <a:solidFill>
            <a:srgbClr val="003366"/>
          </a:solidFill>
          <a:latin typeface="Arial" charset="0"/>
        </a:defRPr>
      </a:lvl4pPr>
      <a:lvl5pPr algn="l" rtl="0" eaLnBrk="0" fontAlgn="base" hangingPunct="0">
        <a:lnSpc>
          <a:spcPct val="95000"/>
        </a:lnSpc>
        <a:spcBef>
          <a:spcPct val="0"/>
        </a:spcBef>
        <a:spcAft>
          <a:spcPct val="0"/>
        </a:spcAft>
        <a:defRPr sz="2800">
          <a:solidFill>
            <a:srgbClr val="003366"/>
          </a:solidFill>
          <a:latin typeface="Arial" charset="0"/>
        </a:defRPr>
      </a:lvl5pPr>
      <a:lvl6pPr marL="457200" algn="l" rtl="0" eaLnBrk="0" fontAlgn="base" hangingPunct="0">
        <a:lnSpc>
          <a:spcPct val="95000"/>
        </a:lnSpc>
        <a:spcBef>
          <a:spcPct val="0"/>
        </a:spcBef>
        <a:spcAft>
          <a:spcPct val="0"/>
        </a:spcAft>
        <a:defRPr sz="2800">
          <a:solidFill>
            <a:srgbClr val="003366"/>
          </a:solidFill>
          <a:latin typeface="Arial" charset="0"/>
        </a:defRPr>
      </a:lvl6pPr>
      <a:lvl7pPr marL="914400" algn="l" rtl="0" eaLnBrk="0" fontAlgn="base" hangingPunct="0">
        <a:lnSpc>
          <a:spcPct val="95000"/>
        </a:lnSpc>
        <a:spcBef>
          <a:spcPct val="0"/>
        </a:spcBef>
        <a:spcAft>
          <a:spcPct val="0"/>
        </a:spcAft>
        <a:defRPr sz="2800">
          <a:solidFill>
            <a:srgbClr val="003366"/>
          </a:solidFill>
          <a:latin typeface="Arial" charset="0"/>
        </a:defRPr>
      </a:lvl7pPr>
      <a:lvl8pPr marL="1371600" algn="l" rtl="0" eaLnBrk="0" fontAlgn="base" hangingPunct="0">
        <a:lnSpc>
          <a:spcPct val="95000"/>
        </a:lnSpc>
        <a:spcBef>
          <a:spcPct val="0"/>
        </a:spcBef>
        <a:spcAft>
          <a:spcPct val="0"/>
        </a:spcAft>
        <a:defRPr sz="2800">
          <a:solidFill>
            <a:srgbClr val="003366"/>
          </a:solidFill>
          <a:latin typeface="Arial" charset="0"/>
        </a:defRPr>
      </a:lvl8pPr>
      <a:lvl9pPr marL="1828800" algn="l" rtl="0" eaLnBrk="0" fontAlgn="base" hangingPunct="0">
        <a:lnSpc>
          <a:spcPct val="95000"/>
        </a:lnSpc>
        <a:spcBef>
          <a:spcPct val="0"/>
        </a:spcBef>
        <a:spcAft>
          <a:spcPct val="0"/>
        </a:spcAft>
        <a:defRPr sz="2800">
          <a:solidFill>
            <a:srgbClr val="003366"/>
          </a:solidFill>
          <a:latin typeface="Arial" charset="0"/>
        </a:defRPr>
      </a:lvl9pPr>
    </p:titleStyle>
    <p:bodyStyle>
      <a:lvl1pPr marL="342900" indent="-342900" algn="l" defTabSz="876300" rtl="0" eaLnBrk="0" fontAlgn="base" hangingPunct="0">
        <a:lnSpc>
          <a:spcPct val="95000"/>
        </a:lnSpc>
        <a:spcBef>
          <a:spcPct val="40000"/>
        </a:spcBef>
        <a:spcAft>
          <a:spcPct val="20000"/>
        </a:spcAft>
        <a:buClr>
          <a:schemeClr val="tx2"/>
        </a:buClr>
        <a:buSzPct val="110000"/>
        <a:buFont typeface="Wingdings" pitchFamily="2" charset="2"/>
        <a:defRPr sz="2000">
          <a:solidFill>
            <a:schemeClr val="tx2"/>
          </a:solidFill>
          <a:latin typeface="+mn-lt"/>
          <a:ea typeface="+mn-ea"/>
          <a:cs typeface="+mn-cs"/>
        </a:defRPr>
      </a:lvl1pPr>
      <a:lvl2pPr marL="276225" indent="-274638" algn="l" defTabSz="876300" rtl="0" eaLnBrk="0" fontAlgn="base" hangingPunct="0">
        <a:lnSpc>
          <a:spcPct val="95000"/>
        </a:lnSpc>
        <a:spcBef>
          <a:spcPct val="20000"/>
        </a:spcBef>
        <a:spcAft>
          <a:spcPct val="20000"/>
        </a:spcAft>
        <a:buClr>
          <a:srgbClr val="005BC3"/>
        </a:buClr>
        <a:buFont typeface="Wingdings" pitchFamily="2" charset="2"/>
        <a:buChar char="§"/>
        <a:defRPr sz="2000">
          <a:solidFill>
            <a:schemeClr val="tx2"/>
          </a:solidFill>
          <a:latin typeface="+mn-lt"/>
        </a:defRPr>
      </a:lvl2pPr>
      <a:lvl3pPr marL="485775" indent="-207963" algn="l" defTabSz="876300" rtl="0" eaLnBrk="0" fontAlgn="base" hangingPunct="0">
        <a:lnSpc>
          <a:spcPct val="95000"/>
        </a:lnSpc>
        <a:spcBef>
          <a:spcPct val="20000"/>
        </a:spcBef>
        <a:spcAft>
          <a:spcPct val="20000"/>
        </a:spcAft>
        <a:buClr>
          <a:srgbClr val="005BC3"/>
        </a:buClr>
        <a:buFont typeface="Arial" charset="0"/>
        <a:buChar char="•"/>
        <a:defRPr>
          <a:solidFill>
            <a:schemeClr val="tx2"/>
          </a:solidFill>
          <a:latin typeface="+mn-lt"/>
        </a:defRPr>
      </a:lvl3pPr>
      <a:lvl4pPr marL="723900" indent="-236538" algn="l" defTabSz="876300" rtl="0" eaLnBrk="0" fontAlgn="base" hangingPunct="0">
        <a:lnSpc>
          <a:spcPct val="95000"/>
        </a:lnSpc>
        <a:spcBef>
          <a:spcPct val="20000"/>
        </a:spcBef>
        <a:spcAft>
          <a:spcPct val="0"/>
        </a:spcAft>
        <a:buClr>
          <a:srgbClr val="005BC3"/>
        </a:buClr>
        <a:buFont typeface="Arial" charset="0"/>
        <a:buChar char="–"/>
        <a:defRPr sz="1600">
          <a:solidFill>
            <a:schemeClr val="tx2"/>
          </a:solidFill>
          <a:latin typeface="+mn-lt"/>
        </a:defRPr>
      </a:lvl4pPr>
      <a:lvl5pPr marL="942975" indent="-217488" algn="l" defTabSz="876300" rtl="0" eaLnBrk="0" fontAlgn="base" hangingPunct="0">
        <a:spcBef>
          <a:spcPct val="20000"/>
        </a:spcBef>
        <a:spcAft>
          <a:spcPct val="0"/>
        </a:spcAft>
        <a:buClr>
          <a:srgbClr val="005BC3"/>
        </a:buClr>
        <a:buFont typeface="Arial" charset="0"/>
        <a:buChar char="»"/>
        <a:defRPr sz="1400">
          <a:solidFill>
            <a:schemeClr val="tx2"/>
          </a:solidFill>
          <a:latin typeface="+mn-lt"/>
        </a:defRPr>
      </a:lvl5pPr>
      <a:lvl6pPr marL="14001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6pPr>
      <a:lvl7pPr marL="18573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7pPr>
      <a:lvl8pPr marL="23145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8pPr>
      <a:lvl9pPr marL="2771775" indent="-217488" algn="l" defTabSz="876300" rtl="0" fontAlgn="base">
        <a:spcBef>
          <a:spcPct val="20000"/>
        </a:spcBef>
        <a:spcAft>
          <a:spcPct val="0"/>
        </a:spcAft>
        <a:buClr>
          <a:srgbClr val="005BC3"/>
        </a:buClr>
        <a:buFont typeface="Arial"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gray">
          <a:xfrm>
            <a:off x="539750" y="1343025"/>
            <a:ext cx="8316913"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9" name="Rectangle 4"/>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lnSpc>
                <a:spcPct val="95000"/>
              </a:lnSpc>
            </a:pPr>
            <a:endParaRPr lang="en-US" sz="2000" smtClean="0">
              <a:solidFill>
                <a:srgbClr val="003366"/>
              </a:solidFill>
              <a:latin typeface="Arial" pitchFamily="34" charset="0"/>
              <a:ea typeface="ＭＳ Ｐゴシック" pitchFamily="34" charset="-128"/>
              <a:cs typeface="Arial"/>
            </a:endParaRPr>
          </a:p>
        </p:txBody>
      </p:sp>
      <p:sp>
        <p:nvSpPr>
          <p:cNvPr id="14340" name="Rectangle 5"/>
          <p:cNvSpPr>
            <a:spLocks noGrp="1" noChangeArrowheads="1"/>
          </p:cNvSpPr>
          <p:nvPr>
            <p:ph type="title"/>
          </p:nvPr>
        </p:nvSpPr>
        <p:spPr bwMode="gray">
          <a:xfrm>
            <a:off x="539750" y="165100"/>
            <a:ext cx="829945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1" name="Rectangle 15"/>
          <p:cNvSpPr>
            <a:spLocks noChangeArrowheads="1"/>
          </p:cNvSpPr>
          <p:nvPr userDrawn="1"/>
        </p:nvSpPr>
        <p:spPr bwMode="auto">
          <a:xfrm>
            <a:off x="3470275" y="6524625"/>
            <a:ext cx="2093913"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881063" eaLnBrk="0" hangingPunct="0">
              <a:spcBef>
                <a:spcPct val="50000"/>
              </a:spcBef>
            </a:pPr>
            <a:r>
              <a:rPr lang="en-US" altLang="zh-CN" sz="1200" b="1" smtClean="0">
                <a:solidFill>
                  <a:srgbClr val="003366"/>
                </a:solidFill>
                <a:latin typeface="Arial" pitchFamily="34" charset="0"/>
                <a:ea typeface="SimSun" pitchFamily="2" charset="-122"/>
                <a:cs typeface="Arial"/>
              </a:rPr>
              <a:t>INTERNAL USE ONLY</a:t>
            </a:r>
          </a:p>
        </p:txBody>
      </p:sp>
      <p:pic>
        <p:nvPicPr>
          <p:cNvPr id="14342" name="Picture 7"/>
          <p:cNvPicPr>
            <a:picLocks noChangeAspect="1" noChangeArrowheads="1"/>
          </p:cNvPicPr>
          <p:nvPr userDrawn="1">
            <p:custDataLst>
              <p:tags r:id="rId17"/>
            </p:custDataLst>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627938" y="44450"/>
            <a:ext cx="14811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3029471529"/>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 id="2147484452" r:id="rId14"/>
    <p:sldLayoutId id="2147484453" r:id="rId15"/>
  </p:sldLayoutIdLst>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pitchFamily="34" charset="0"/>
          <a:cs typeface="Arial" pitchFamily="34" charset="0"/>
        </a:defRPr>
      </a:lvl2pPr>
      <a:lvl3pPr algn="l" rtl="0" eaLnBrk="0" fontAlgn="base" hangingPunct="0">
        <a:lnSpc>
          <a:spcPct val="95000"/>
        </a:lnSpc>
        <a:spcBef>
          <a:spcPct val="0"/>
        </a:spcBef>
        <a:spcAft>
          <a:spcPct val="0"/>
        </a:spcAft>
        <a:defRPr sz="2800">
          <a:solidFill>
            <a:srgbClr val="003366"/>
          </a:solidFill>
          <a:latin typeface="Arial" pitchFamily="34" charset="0"/>
          <a:cs typeface="Arial" pitchFamily="34" charset="0"/>
        </a:defRPr>
      </a:lvl3pPr>
      <a:lvl4pPr algn="l" rtl="0" eaLnBrk="0" fontAlgn="base" hangingPunct="0">
        <a:lnSpc>
          <a:spcPct val="95000"/>
        </a:lnSpc>
        <a:spcBef>
          <a:spcPct val="0"/>
        </a:spcBef>
        <a:spcAft>
          <a:spcPct val="0"/>
        </a:spcAft>
        <a:defRPr sz="2800">
          <a:solidFill>
            <a:srgbClr val="003366"/>
          </a:solidFill>
          <a:latin typeface="Arial" pitchFamily="34" charset="0"/>
          <a:cs typeface="Arial" pitchFamily="34" charset="0"/>
        </a:defRPr>
      </a:lvl4pPr>
      <a:lvl5pPr algn="l" rtl="0" eaLnBrk="0" fontAlgn="base" hangingPunct="0">
        <a:lnSpc>
          <a:spcPct val="95000"/>
        </a:lnSpc>
        <a:spcBef>
          <a:spcPct val="0"/>
        </a:spcBef>
        <a:spcAft>
          <a:spcPct val="0"/>
        </a:spcAft>
        <a:defRPr sz="2800">
          <a:solidFill>
            <a:srgbClr val="003366"/>
          </a:solidFill>
          <a:latin typeface="Arial" pitchFamily="34" charset="0"/>
          <a:cs typeface="Arial" pitchFamily="34" charset="0"/>
        </a:defRPr>
      </a:lvl5pPr>
      <a:lvl6pPr marL="457200" algn="l" rtl="0" eaLnBrk="0" fontAlgn="base" hangingPunct="0">
        <a:lnSpc>
          <a:spcPct val="95000"/>
        </a:lnSpc>
        <a:spcBef>
          <a:spcPct val="0"/>
        </a:spcBef>
        <a:spcAft>
          <a:spcPct val="0"/>
        </a:spcAft>
        <a:defRPr sz="2800">
          <a:solidFill>
            <a:srgbClr val="003366"/>
          </a:solidFill>
          <a:latin typeface="Arial" pitchFamily="34" charset="0"/>
          <a:cs typeface="Arial" pitchFamily="34" charset="0"/>
        </a:defRPr>
      </a:lvl6pPr>
      <a:lvl7pPr marL="914400" algn="l" rtl="0" eaLnBrk="0" fontAlgn="base" hangingPunct="0">
        <a:lnSpc>
          <a:spcPct val="95000"/>
        </a:lnSpc>
        <a:spcBef>
          <a:spcPct val="0"/>
        </a:spcBef>
        <a:spcAft>
          <a:spcPct val="0"/>
        </a:spcAft>
        <a:defRPr sz="2800">
          <a:solidFill>
            <a:srgbClr val="003366"/>
          </a:solidFill>
          <a:latin typeface="Arial" pitchFamily="34" charset="0"/>
          <a:cs typeface="Arial" pitchFamily="34" charset="0"/>
        </a:defRPr>
      </a:lvl7pPr>
      <a:lvl8pPr marL="1371600" algn="l" rtl="0" eaLnBrk="0" fontAlgn="base" hangingPunct="0">
        <a:lnSpc>
          <a:spcPct val="95000"/>
        </a:lnSpc>
        <a:spcBef>
          <a:spcPct val="0"/>
        </a:spcBef>
        <a:spcAft>
          <a:spcPct val="0"/>
        </a:spcAft>
        <a:defRPr sz="2800">
          <a:solidFill>
            <a:srgbClr val="003366"/>
          </a:solidFill>
          <a:latin typeface="Arial" pitchFamily="34" charset="0"/>
          <a:cs typeface="Arial" pitchFamily="34" charset="0"/>
        </a:defRPr>
      </a:lvl8pPr>
      <a:lvl9pPr marL="1828800" algn="l" rtl="0" eaLnBrk="0" fontAlgn="base" hangingPunct="0">
        <a:lnSpc>
          <a:spcPct val="95000"/>
        </a:lnSpc>
        <a:spcBef>
          <a:spcPct val="0"/>
        </a:spcBef>
        <a:spcAft>
          <a:spcPct val="0"/>
        </a:spcAft>
        <a:defRPr sz="2800">
          <a:solidFill>
            <a:srgbClr val="003366"/>
          </a:solidFill>
          <a:latin typeface="Arial" pitchFamily="34" charset="0"/>
          <a:cs typeface="Arial" pitchFamily="34" charset="0"/>
        </a:defRPr>
      </a:lvl9pPr>
    </p:titleStyle>
    <p:bodyStyle>
      <a:lvl1pPr marL="342900" indent="-342900" algn="l" defTabSz="876300" rtl="0" eaLnBrk="0" fontAlgn="base" hangingPunct="0">
        <a:lnSpc>
          <a:spcPct val="95000"/>
        </a:lnSpc>
        <a:spcBef>
          <a:spcPct val="40000"/>
        </a:spcBef>
        <a:spcAft>
          <a:spcPct val="20000"/>
        </a:spcAft>
        <a:buClr>
          <a:schemeClr val="tx2"/>
        </a:buClr>
        <a:buSzPct val="110000"/>
        <a:buFont typeface="Wingdings" pitchFamily="2" charset="2"/>
        <a:defRPr sz="2000">
          <a:solidFill>
            <a:schemeClr val="tx2"/>
          </a:solidFill>
          <a:latin typeface="+mn-lt"/>
          <a:ea typeface="+mn-ea"/>
          <a:cs typeface="+mn-cs"/>
        </a:defRPr>
      </a:lvl1pPr>
      <a:lvl2pPr marL="276225" indent="-274638" algn="l" defTabSz="876300" rtl="0" eaLnBrk="0" fontAlgn="base" hangingPunct="0">
        <a:lnSpc>
          <a:spcPct val="95000"/>
        </a:lnSpc>
        <a:spcBef>
          <a:spcPct val="20000"/>
        </a:spcBef>
        <a:spcAft>
          <a:spcPct val="20000"/>
        </a:spcAft>
        <a:buClr>
          <a:srgbClr val="005BC3"/>
        </a:buClr>
        <a:buFont typeface="Wingdings" pitchFamily="2" charset="2"/>
        <a:buChar char="§"/>
        <a:defRPr sz="2000">
          <a:solidFill>
            <a:schemeClr val="tx2"/>
          </a:solidFill>
          <a:latin typeface="+mn-lt"/>
          <a:cs typeface="+mn-cs"/>
        </a:defRPr>
      </a:lvl2pPr>
      <a:lvl3pPr marL="485775" indent="-207963" algn="l" defTabSz="876300" rtl="0" eaLnBrk="0" fontAlgn="base" hangingPunct="0">
        <a:lnSpc>
          <a:spcPct val="95000"/>
        </a:lnSpc>
        <a:spcBef>
          <a:spcPct val="20000"/>
        </a:spcBef>
        <a:spcAft>
          <a:spcPct val="20000"/>
        </a:spcAft>
        <a:buClr>
          <a:srgbClr val="005BC3"/>
        </a:buClr>
        <a:buFont typeface="Arial" pitchFamily="34" charset="0"/>
        <a:buChar char="•"/>
        <a:defRPr>
          <a:solidFill>
            <a:schemeClr val="tx2"/>
          </a:solidFill>
          <a:latin typeface="+mn-lt"/>
          <a:cs typeface="+mn-cs"/>
        </a:defRPr>
      </a:lvl3pPr>
      <a:lvl4pPr marL="723900" indent="-236538" algn="l" defTabSz="876300" rtl="0" eaLnBrk="0" fontAlgn="base" hangingPunct="0">
        <a:lnSpc>
          <a:spcPct val="95000"/>
        </a:lnSpc>
        <a:spcBef>
          <a:spcPct val="20000"/>
        </a:spcBef>
        <a:spcAft>
          <a:spcPct val="0"/>
        </a:spcAft>
        <a:buClr>
          <a:srgbClr val="005BC3"/>
        </a:buClr>
        <a:buFont typeface="Arial" pitchFamily="34" charset="0"/>
        <a:buChar char="–"/>
        <a:defRPr sz="1600">
          <a:solidFill>
            <a:schemeClr val="tx2"/>
          </a:solidFill>
          <a:latin typeface="+mn-lt"/>
          <a:cs typeface="+mn-cs"/>
        </a:defRPr>
      </a:lvl4pPr>
      <a:lvl5pPr marL="942975" indent="-217488" algn="l" defTabSz="876300" rtl="0" eaLnBrk="0" fontAlgn="base" hangingPunct="0">
        <a:spcBef>
          <a:spcPct val="20000"/>
        </a:spcBef>
        <a:spcAft>
          <a:spcPct val="0"/>
        </a:spcAft>
        <a:buClr>
          <a:srgbClr val="005BC3"/>
        </a:buClr>
        <a:buFont typeface="Arial" pitchFamily="34" charset="0"/>
        <a:buChar char="»"/>
        <a:defRPr sz="1400">
          <a:solidFill>
            <a:schemeClr val="tx2"/>
          </a:solidFill>
          <a:latin typeface="+mn-lt"/>
          <a:cs typeface="+mn-cs"/>
        </a:defRPr>
      </a:lvl5pPr>
      <a:lvl6pPr marL="1400175" indent="-217488" algn="l" defTabSz="876300" rtl="0" fontAlgn="base">
        <a:spcBef>
          <a:spcPct val="20000"/>
        </a:spcBef>
        <a:spcAft>
          <a:spcPct val="0"/>
        </a:spcAft>
        <a:buClr>
          <a:srgbClr val="005BC3"/>
        </a:buClr>
        <a:buFont typeface="Arial" pitchFamily="34" charset="0"/>
        <a:buChar char="»"/>
        <a:defRPr sz="1400">
          <a:solidFill>
            <a:schemeClr val="tx2"/>
          </a:solidFill>
          <a:latin typeface="+mn-lt"/>
          <a:cs typeface="+mn-cs"/>
        </a:defRPr>
      </a:lvl6pPr>
      <a:lvl7pPr marL="1857375" indent="-217488" algn="l" defTabSz="876300" rtl="0" fontAlgn="base">
        <a:spcBef>
          <a:spcPct val="20000"/>
        </a:spcBef>
        <a:spcAft>
          <a:spcPct val="0"/>
        </a:spcAft>
        <a:buClr>
          <a:srgbClr val="005BC3"/>
        </a:buClr>
        <a:buFont typeface="Arial" pitchFamily="34" charset="0"/>
        <a:buChar char="»"/>
        <a:defRPr sz="1400">
          <a:solidFill>
            <a:schemeClr val="tx2"/>
          </a:solidFill>
          <a:latin typeface="+mn-lt"/>
          <a:cs typeface="+mn-cs"/>
        </a:defRPr>
      </a:lvl7pPr>
      <a:lvl8pPr marL="2314575" indent="-217488" algn="l" defTabSz="876300" rtl="0" fontAlgn="base">
        <a:spcBef>
          <a:spcPct val="20000"/>
        </a:spcBef>
        <a:spcAft>
          <a:spcPct val="0"/>
        </a:spcAft>
        <a:buClr>
          <a:srgbClr val="005BC3"/>
        </a:buClr>
        <a:buFont typeface="Arial" pitchFamily="34" charset="0"/>
        <a:buChar char="»"/>
        <a:defRPr sz="1400">
          <a:solidFill>
            <a:schemeClr val="tx2"/>
          </a:solidFill>
          <a:latin typeface="+mn-lt"/>
          <a:cs typeface="+mn-cs"/>
        </a:defRPr>
      </a:lvl8pPr>
      <a:lvl9pPr marL="2771775" indent="-217488" algn="l" defTabSz="876300" rtl="0" fontAlgn="base">
        <a:spcBef>
          <a:spcPct val="20000"/>
        </a:spcBef>
        <a:spcAft>
          <a:spcPct val="0"/>
        </a:spcAft>
        <a:buClr>
          <a:srgbClr val="005BC3"/>
        </a:buClr>
        <a:buFont typeface="Arial" pitchFamily="34" charset="0"/>
        <a:buChar char="»"/>
        <a:defRPr sz="14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gray">
          <a:xfrm>
            <a:off x="539750" y="1343025"/>
            <a:ext cx="8316913"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000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7"/>
          <p:cNvSpPr>
            <a:spLocks noChangeArrowheads="1"/>
          </p:cNvSpPr>
          <p:nvPr/>
        </p:nvSpPr>
        <p:spPr bwMode="gray">
          <a:xfrm>
            <a:off x="0" y="1125538"/>
            <a:ext cx="9140825" cy="6350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smtClean="0">
              <a:solidFill>
                <a:srgbClr val="003366"/>
              </a:solidFill>
              <a:latin typeface="Arial" pitchFamily="34" charset="0"/>
              <a:ea typeface="ＭＳ Ｐゴシック" pitchFamily="34" charset="-128"/>
              <a:cs typeface="Arial"/>
            </a:endParaRPr>
          </a:p>
        </p:txBody>
      </p:sp>
      <p:sp>
        <p:nvSpPr>
          <p:cNvPr id="1028" name="Rectangle 9"/>
          <p:cNvSpPr>
            <a:spLocks noGrp="1" noChangeArrowheads="1"/>
          </p:cNvSpPr>
          <p:nvPr>
            <p:ph type="title"/>
          </p:nvPr>
        </p:nvSpPr>
        <p:spPr bwMode="gray">
          <a:xfrm>
            <a:off x="539750" y="165100"/>
            <a:ext cx="829945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13"/>
          <p:cNvSpPr>
            <a:spLocks noChangeArrowheads="1"/>
          </p:cNvSpPr>
          <p:nvPr/>
        </p:nvSpPr>
        <p:spPr bwMode="gray">
          <a:xfrm>
            <a:off x="555625" y="6440488"/>
            <a:ext cx="65246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fld id="{8BB78095-D5A4-43B7-9C7C-F50AB996E2C3}" type="slidenum">
              <a:rPr lang="en-US" sz="900" smtClean="0">
                <a:solidFill>
                  <a:srgbClr val="6685A3"/>
                </a:solidFill>
                <a:latin typeface="Arial" pitchFamily="34" charset="0"/>
                <a:ea typeface="ＭＳ Ｐゴシック" pitchFamily="34" charset="-128"/>
                <a:cs typeface="Arial"/>
              </a:rPr>
              <a:pPr eaLnBrk="0" hangingPunct="0"/>
              <a:t>‹#›</a:t>
            </a:fld>
            <a:r>
              <a:rPr lang="en-US" sz="900" smtClean="0">
                <a:solidFill>
                  <a:srgbClr val="6685A3"/>
                </a:solidFill>
                <a:latin typeface="Arial" pitchFamily="34" charset="0"/>
                <a:ea typeface="ＭＳ Ｐゴシック" pitchFamily="34" charset="-128"/>
                <a:cs typeface="Arial"/>
              </a:rPr>
              <a:t> | Onco-Lunch, Kantonspital Aarau – May 2013</a:t>
            </a:r>
          </a:p>
        </p:txBody>
      </p:sp>
      <p:pic>
        <p:nvPicPr>
          <p:cNvPr id="1030"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272338" y="6410325"/>
            <a:ext cx="1352550"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03117402"/>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Lst>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800">
          <a:solidFill>
            <a:srgbClr val="003366"/>
          </a:solidFill>
          <a:latin typeface="+mj-lt"/>
          <a:ea typeface="+mj-ea"/>
          <a:cs typeface="+mj-cs"/>
        </a:defRPr>
      </a:lvl1pPr>
      <a:lvl2pPr algn="l" rtl="0" eaLnBrk="0" fontAlgn="base" hangingPunct="0">
        <a:lnSpc>
          <a:spcPct val="95000"/>
        </a:lnSpc>
        <a:spcBef>
          <a:spcPct val="0"/>
        </a:spcBef>
        <a:spcAft>
          <a:spcPct val="0"/>
        </a:spcAft>
        <a:defRPr sz="2800">
          <a:solidFill>
            <a:srgbClr val="003366"/>
          </a:solidFill>
          <a:latin typeface="Arial" charset="0"/>
          <a:cs typeface="Arial" charset="0"/>
        </a:defRPr>
      </a:lvl2pPr>
      <a:lvl3pPr algn="l" rtl="0" eaLnBrk="0" fontAlgn="base" hangingPunct="0">
        <a:lnSpc>
          <a:spcPct val="95000"/>
        </a:lnSpc>
        <a:spcBef>
          <a:spcPct val="0"/>
        </a:spcBef>
        <a:spcAft>
          <a:spcPct val="0"/>
        </a:spcAft>
        <a:defRPr sz="2800">
          <a:solidFill>
            <a:srgbClr val="003366"/>
          </a:solidFill>
          <a:latin typeface="Arial" charset="0"/>
          <a:cs typeface="Arial" charset="0"/>
        </a:defRPr>
      </a:lvl3pPr>
      <a:lvl4pPr algn="l" rtl="0" eaLnBrk="0" fontAlgn="base" hangingPunct="0">
        <a:lnSpc>
          <a:spcPct val="95000"/>
        </a:lnSpc>
        <a:spcBef>
          <a:spcPct val="0"/>
        </a:spcBef>
        <a:spcAft>
          <a:spcPct val="0"/>
        </a:spcAft>
        <a:defRPr sz="2800">
          <a:solidFill>
            <a:srgbClr val="003366"/>
          </a:solidFill>
          <a:latin typeface="Arial" charset="0"/>
          <a:cs typeface="Arial" charset="0"/>
        </a:defRPr>
      </a:lvl4pPr>
      <a:lvl5pPr algn="l" rtl="0" eaLnBrk="0" fontAlgn="base" hangingPunct="0">
        <a:lnSpc>
          <a:spcPct val="95000"/>
        </a:lnSpc>
        <a:spcBef>
          <a:spcPct val="0"/>
        </a:spcBef>
        <a:spcAft>
          <a:spcPct val="0"/>
        </a:spcAft>
        <a:defRPr sz="2800">
          <a:solidFill>
            <a:srgbClr val="003366"/>
          </a:solidFill>
          <a:latin typeface="Arial" charset="0"/>
          <a:cs typeface="Arial" charset="0"/>
        </a:defRPr>
      </a:lvl5pPr>
      <a:lvl6pPr marL="457200" algn="l" rtl="0" eaLnBrk="1" fontAlgn="base" hangingPunct="1">
        <a:lnSpc>
          <a:spcPct val="95000"/>
        </a:lnSpc>
        <a:spcBef>
          <a:spcPct val="0"/>
        </a:spcBef>
        <a:spcAft>
          <a:spcPct val="0"/>
        </a:spcAft>
        <a:defRPr sz="2800">
          <a:solidFill>
            <a:srgbClr val="003366"/>
          </a:solidFill>
          <a:latin typeface="Arial" charset="0"/>
          <a:cs typeface="Arial" charset="0"/>
        </a:defRPr>
      </a:lvl6pPr>
      <a:lvl7pPr marL="914400" algn="l" rtl="0" eaLnBrk="1" fontAlgn="base" hangingPunct="1">
        <a:lnSpc>
          <a:spcPct val="95000"/>
        </a:lnSpc>
        <a:spcBef>
          <a:spcPct val="0"/>
        </a:spcBef>
        <a:spcAft>
          <a:spcPct val="0"/>
        </a:spcAft>
        <a:defRPr sz="2800">
          <a:solidFill>
            <a:srgbClr val="003366"/>
          </a:solidFill>
          <a:latin typeface="Arial" charset="0"/>
          <a:cs typeface="Arial" charset="0"/>
        </a:defRPr>
      </a:lvl7pPr>
      <a:lvl8pPr marL="1371600" algn="l" rtl="0" eaLnBrk="1" fontAlgn="base" hangingPunct="1">
        <a:lnSpc>
          <a:spcPct val="95000"/>
        </a:lnSpc>
        <a:spcBef>
          <a:spcPct val="0"/>
        </a:spcBef>
        <a:spcAft>
          <a:spcPct val="0"/>
        </a:spcAft>
        <a:defRPr sz="2800">
          <a:solidFill>
            <a:srgbClr val="003366"/>
          </a:solidFill>
          <a:latin typeface="Arial" charset="0"/>
          <a:cs typeface="Arial" charset="0"/>
        </a:defRPr>
      </a:lvl8pPr>
      <a:lvl9pPr marL="1828800" algn="l" rtl="0" eaLnBrk="1" fontAlgn="base" hangingPunct="1">
        <a:lnSpc>
          <a:spcPct val="95000"/>
        </a:lnSpc>
        <a:spcBef>
          <a:spcPct val="0"/>
        </a:spcBef>
        <a:spcAft>
          <a:spcPct val="0"/>
        </a:spcAft>
        <a:defRPr sz="2800">
          <a:solidFill>
            <a:srgbClr val="003366"/>
          </a:solidFill>
          <a:latin typeface="Arial" charset="0"/>
          <a:cs typeface="Arial" charset="0"/>
        </a:defRPr>
      </a:lvl9pPr>
    </p:titleStyle>
    <p:bodyStyle>
      <a:lvl1pPr marL="266700" indent="-266700" algn="l" defTabSz="876300" rtl="0" eaLnBrk="0" fontAlgn="base"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mn-lt"/>
          <a:ea typeface="+mn-ea"/>
          <a:cs typeface="+mn-cs"/>
        </a:defRPr>
      </a:lvl1pPr>
      <a:lvl2pPr marL="542925" indent="-274638" algn="l" defTabSz="876300" rtl="0" eaLnBrk="0" fontAlgn="base" hangingPunct="0">
        <a:lnSpc>
          <a:spcPct val="95000"/>
        </a:lnSpc>
        <a:spcBef>
          <a:spcPct val="20000"/>
        </a:spcBef>
        <a:spcAft>
          <a:spcPct val="20000"/>
        </a:spcAft>
        <a:buClr>
          <a:srgbClr val="005BC3"/>
        </a:buClr>
        <a:buFont typeface="Arial" pitchFamily="34" charset="0"/>
        <a:buChar char="•"/>
        <a:defRPr sz="2000">
          <a:solidFill>
            <a:schemeClr val="tx2"/>
          </a:solidFill>
          <a:latin typeface="+mn-lt"/>
          <a:cs typeface="+mn-cs"/>
        </a:defRPr>
      </a:lvl2pPr>
      <a:lvl3pPr marL="752475" indent="-207963" algn="l" defTabSz="876300" rtl="0" eaLnBrk="0" fontAlgn="base" hangingPunct="0">
        <a:lnSpc>
          <a:spcPct val="95000"/>
        </a:lnSpc>
        <a:spcBef>
          <a:spcPct val="20000"/>
        </a:spcBef>
        <a:spcAft>
          <a:spcPct val="20000"/>
        </a:spcAft>
        <a:buClr>
          <a:srgbClr val="005BC3"/>
        </a:buClr>
        <a:buFont typeface="Arial" pitchFamily="34" charset="0"/>
        <a:buChar char="–"/>
        <a:defRPr>
          <a:solidFill>
            <a:schemeClr val="tx2"/>
          </a:solidFill>
          <a:latin typeface="+mn-lt"/>
          <a:cs typeface="+mn-cs"/>
        </a:defRPr>
      </a:lvl3pPr>
      <a:lvl4pPr marL="990600" indent="-236538" algn="l" defTabSz="876300" rtl="0" eaLnBrk="0" fontAlgn="base" hangingPunct="0">
        <a:lnSpc>
          <a:spcPct val="95000"/>
        </a:lnSpc>
        <a:spcBef>
          <a:spcPct val="20000"/>
        </a:spcBef>
        <a:spcAft>
          <a:spcPct val="0"/>
        </a:spcAft>
        <a:buClr>
          <a:srgbClr val="005BC3"/>
        </a:buClr>
        <a:buFont typeface="Arial" pitchFamily="34" charset="0"/>
        <a:buChar char="»"/>
        <a:defRPr sz="1600">
          <a:solidFill>
            <a:schemeClr val="tx2"/>
          </a:solidFill>
          <a:latin typeface="+mn-lt"/>
          <a:cs typeface="+mn-cs"/>
        </a:defRPr>
      </a:lvl4pPr>
      <a:lvl5pPr marL="1209675" indent="-217488" algn="l" defTabSz="876300" rtl="0" eaLnBrk="0" fontAlgn="base" hangingPunct="0">
        <a:spcBef>
          <a:spcPct val="20000"/>
        </a:spcBef>
        <a:spcAft>
          <a:spcPct val="0"/>
        </a:spcAft>
        <a:buClr>
          <a:srgbClr val="005BC3"/>
        </a:buClr>
        <a:buFont typeface="Arial" pitchFamily="34" charset="0"/>
        <a:buChar char="•"/>
        <a:defRPr sz="1400">
          <a:solidFill>
            <a:schemeClr val="tx2"/>
          </a:solidFill>
          <a:latin typeface="+mn-lt"/>
          <a:cs typeface="+mn-cs"/>
        </a:defRPr>
      </a:lvl5pPr>
      <a:lvl6pPr marL="1666875" indent="-217488" algn="l" defTabSz="876300" rtl="0" eaLnBrk="1" fontAlgn="base" hangingPunct="1">
        <a:spcBef>
          <a:spcPct val="20000"/>
        </a:spcBef>
        <a:spcAft>
          <a:spcPct val="0"/>
        </a:spcAft>
        <a:buClr>
          <a:srgbClr val="005BC3"/>
        </a:buClr>
        <a:buFont typeface="Arial" charset="0"/>
        <a:buChar char="•"/>
        <a:defRPr sz="1400">
          <a:solidFill>
            <a:schemeClr val="tx2"/>
          </a:solidFill>
          <a:latin typeface="+mn-lt"/>
          <a:cs typeface="+mn-cs"/>
        </a:defRPr>
      </a:lvl6pPr>
      <a:lvl7pPr marL="2124075" indent="-217488" algn="l" defTabSz="876300" rtl="0" eaLnBrk="1" fontAlgn="base" hangingPunct="1">
        <a:spcBef>
          <a:spcPct val="20000"/>
        </a:spcBef>
        <a:spcAft>
          <a:spcPct val="0"/>
        </a:spcAft>
        <a:buClr>
          <a:srgbClr val="005BC3"/>
        </a:buClr>
        <a:buFont typeface="Arial" charset="0"/>
        <a:buChar char="•"/>
        <a:defRPr sz="1400">
          <a:solidFill>
            <a:schemeClr val="tx2"/>
          </a:solidFill>
          <a:latin typeface="+mn-lt"/>
          <a:cs typeface="+mn-cs"/>
        </a:defRPr>
      </a:lvl7pPr>
      <a:lvl8pPr marL="2581275" indent="-217488" algn="l" defTabSz="876300" rtl="0" eaLnBrk="1" fontAlgn="base" hangingPunct="1">
        <a:spcBef>
          <a:spcPct val="20000"/>
        </a:spcBef>
        <a:spcAft>
          <a:spcPct val="0"/>
        </a:spcAft>
        <a:buClr>
          <a:srgbClr val="005BC3"/>
        </a:buClr>
        <a:buFont typeface="Arial" charset="0"/>
        <a:buChar char="•"/>
        <a:defRPr sz="1400">
          <a:solidFill>
            <a:schemeClr val="tx2"/>
          </a:solidFill>
          <a:latin typeface="+mn-lt"/>
          <a:cs typeface="+mn-cs"/>
        </a:defRPr>
      </a:lvl8pPr>
      <a:lvl9pPr marL="3038475" indent="-217488" algn="l" defTabSz="876300" rtl="0" eaLnBrk="1" fontAlgn="base" hangingPunct="1">
        <a:spcBef>
          <a:spcPct val="20000"/>
        </a:spcBef>
        <a:spcAft>
          <a:spcPct val="0"/>
        </a:spcAft>
        <a:buClr>
          <a:srgbClr val="005BC3"/>
        </a:buClr>
        <a:buFont typeface="Arial" charset="0"/>
        <a:buChar char="•"/>
        <a:defRPr sz="14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tags" Target="../tags/tag209.xml"/><Relationship Id="rId39" Type="http://schemas.openxmlformats.org/officeDocument/2006/relationships/image" Target="../media/image31.jpeg"/><Relationship Id="rId3" Type="http://schemas.openxmlformats.org/officeDocument/2006/relationships/tags" Target="../tags/tag186.xml"/><Relationship Id="rId21" Type="http://schemas.openxmlformats.org/officeDocument/2006/relationships/tags" Target="../tags/tag204.xml"/><Relationship Id="rId34" Type="http://schemas.openxmlformats.org/officeDocument/2006/relationships/tags" Target="../tags/tag217.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33" Type="http://schemas.openxmlformats.org/officeDocument/2006/relationships/tags" Target="../tags/tag216.xml"/><Relationship Id="rId38" Type="http://schemas.openxmlformats.org/officeDocument/2006/relationships/image" Target="../media/image30.jpeg"/><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tags" Target="../tags/tag212.xml"/><Relationship Id="rId41" Type="http://schemas.openxmlformats.org/officeDocument/2006/relationships/image" Target="../media/image32.jpeg"/><Relationship Id="rId1" Type="http://schemas.openxmlformats.org/officeDocument/2006/relationships/vmlDrawing" Target="../drawings/vmlDrawing123.v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32" Type="http://schemas.openxmlformats.org/officeDocument/2006/relationships/tags" Target="../tags/tag215.xml"/><Relationship Id="rId37" Type="http://schemas.openxmlformats.org/officeDocument/2006/relationships/oleObject" Target="../embeddings/oleObject126.bin"/><Relationship Id="rId40" Type="http://schemas.openxmlformats.org/officeDocument/2006/relationships/hyperlink" Target="http://images.google.ch/imgres?imgurl=http://www.theclipartdirectory.com/clipart/Health/Hospital/beds_doctor_194035_tnb.png&amp;imgrefurl=http://www.theclipartdirectory.com/clipart/Health/Hospital/beds_doctor_194035_tnb.html&amp;usg=__3S6BVP9FW-kUE7FZTtyEDpb752k=&amp;h=350&amp;w=267&amp;sz=112&amp;hl=en&amp;start=161&amp;sig2=7uuLfjtlGxh69Xkf-4Kc8g&amp;um=1&amp;itbs=1&amp;tbnid=XJkCeu3RMGiCWM:&amp;tbnh=120&amp;tbnw=92&amp;prev=/images?q=patient+clip+art&amp;start=144&amp;um=1&amp;hl=en&amp;sa=N&amp;ndsp=18&amp;tbs=isch:1&amp;ei=wiKaS8-sFNjNjAe068GCDA" TargetMode="External"/><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tags" Target="../tags/tag211.xml"/><Relationship Id="rId36" Type="http://schemas.openxmlformats.org/officeDocument/2006/relationships/notesSlide" Target="../notesSlides/notesSlide6.xml"/><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tags" Target="../tags/tag214.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tags" Target="../tags/tag210.xml"/><Relationship Id="rId30" Type="http://schemas.openxmlformats.org/officeDocument/2006/relationships/tags" Target="../tags/tag213.xml"/><Relationship Id="rId35"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tags" Target="../tags/tag242.xml"/><Relationship Id="rId39" Type="http://schemas.openxmlformats.org/officeDocument/2006/relationships/tags" Target="../tags/tag255.xml"/><Relationship Id="rId21" Type="http://schemas.openxmlformats.org/officeDocument/2006/relationships/tags" Target="../tags/tag237.xml"/><Relationship Id="rId34" Type="http://schemas.openxmlformats.org/officeDocument/2006/relationships/tags" Target="../tags/tag250.xml"/><Relationship Id="rId42" Type="http://schemas.openxmlformats.org/officeDocument/2006/relationships/tags" Target="../tags/tag258.xml"/><Relationship Id="rId47" Type="http://schemas.openxmlformats.org/officeDocument/2006/relationships/tags" Target="../tags/tag263.xml"/><Relationship Id="rId50" Type="http://schemas.openxmlformats.org/officeDocument/2006/relationships/tags" Target="../tags/tag266.xml"/><Relationship Id="rId55" Type="http://schemas.openxmlformats.org/officeDocument/2006/relationships/tags" Target="../tags/tag271.xml"/><Relationship Id="rId63" Type="http://schemas.openxmlformats.org/officeDocument/2006/relationships/tags" Target="../tags/tag279.xml"/><Relationship Id="rId68" Type="http://schemas.openxmlformats.org/officeDocument/2006/relationships/tags" Target="../tags/tag284.xml"/><Relationship Id="rId76" Type="http://schemas.openxmlformats.org/officeDocument/2006/relationships/tags" Target="../tags/tag292.xml"/><Relationship Id="rId84" Type="http://schemas.openxmlformats.org/officeDocument/2006/relationships/tags" Target="../tags/tag300.xml"/><Relationship Id="rId89" Type="http://schemas.openxmlformats.org/officeDocument/2006/relationships/image" Target="../media/image37.jpeg"/><Relationship Id="rId7" Type="http://schemas.openxmlformats.org/officeDocument/2006/relationships/tags" Target="../tags/tag223.xml"/><Relationship Id="rId71" Type="http://schemas.openxmlformats.org/officeDocument/2006/relationships/tags" Target="../tags/tag287.xml"/><Relationship Id="rId92" Type="http://schemas.openxmlformats.org/officeDocument/2006/relationships/image" Target="../media/image40.png"/><Relationship Id="rId2" Type="http://schemas.openxmlformats.org/officeDocument/2006/relationships/tags" Target="../tags/tag218.xml"/><Relationship Id="rId16" Type="http://schemas.openxmlformats.org/officeDocument/2006/relationships/tags" Target="../tags/tag232.xml"/><Relationship Id="rId29" Type="http://schemas.openxmlformats.org/officeDocument/2006/relationships/tags" Target="../tags/tag245.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tags" Target="../tags/tag248.xml"/><Relationship Id="rId37" Type="http://schemas.openxmlformats.org/officeDocument/2006/relationships/tags" Target="../tags/tag253.xml"/><Relationship Id="rId40" Type="http://schemas.openxmlformats.org/officeDocument/2006/relationships/tags" Target="../tags/tag256.xml"/><Relationship Id="rId45" Type="http://schemas.openxmlformats.org/officeDocument/2006/relationships/tags" Target="../tags/tag261.xml"/><Relationship Id="rId53" Type="http://schemas.openxmlformats.org/officeDocument/2006/relationships/tags" Target="../tags/tag269.xml"/><Relationship Id="rId58" Type="http://schemas.openxmlformats.org/officeDocument/2006/relationships/tags" Target="../tags/tag274.xml"/><Relationship Id="rId66" Type="http://schemas.openxmlformats.org/officeDocument/2006/relationships/tags" Target="../tags/tag282.xml"/><Relationship Id="rId74" Type="http://schemas.openxmlformats.org/officeDocument/2006/relationships/tags" Target="../tags/tag290.xml"/><Relationship Id="rId79" Type="http://schemas.openxmlformats.org/officeDocument/2006/relationships/tags" Target="../tags/tag295.xml"/><Relationship Id="rId87" Type="http://schemas.openxmlformats.org/officeDocument/2006/relationships/image" Target="../media/image35.jpeg"/><Relationship Id="rId5" Type="http://schemas.openxmlformats.org/officeDocument/2006/relationships/tags" Target="../tags/tag221.xml"/><Relationship Id="rId61" Type="http://schemas.openxmlformats.org/officeDocument/2006/relationships/tags" Target="../tags/tag277.xml"/><Relationship Id="rId82" Type="http://schemas.openxmlformats.org/officeDocument/2006/relationships/tags" Target="../tags/tag298.xml"/><Relationship Id="rId90" Type="http://schemas.openxmlformats.org/officeDocument/2006/relationships/image" Target="../media/image38.jpeg"/><Relationship Id="rId19" Type="http://schemas.openxmlformats.org/officeDocument/2006/relationships/tags" Target="../tags/tag23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 Id="rId35" Type="http://schemas.openxmlformats.org/officeDocument/2006/relationships/tags" Target="../tags/tag251.xml"/><Relationship Id="rId43" Type="http://schemas.openxmlformats.org/officeDocument/2006/relationships/tags" Target="../tags/tag259.xml"/><Relationship Id="rId48" Type="http://schemas.openxmlformats.org/officeDocument/2006/relationships/tags" Target="../tags/tag264.xml"/><Relationship Id="rId56" Type="http://schemas.openxmlformats.org/officeDocument/2006/relationships/tags" Target="../tags/tag272.xml"/><Relationship Id="rId64" Type="http://schemas.openxmlformats.org/officeDocument/2006/relationships/tags" Target="../tags/tag280.xml"/><Relationship Id="rId69" Type="http://schemas.openxmlformats.org/officeDocument/2006/relationships/tags" Target="../tags/tag285.xml"/><Relationship Id="rId77" Type="http://schemas.openxmlformats.org/officeDocument/2006/relationships/tags" Target="../tags/tag293.xml"/><Relationship Id="rId8" Type="http://schemas.openxmlformats.org/officeDocument/2006/relationships/tags" Target="../tags/tag224.xml"/><Relationship Id="rId51" Type="http://schemas.openxmlformats.org/officeDocument/2006/relationships/tags" Target="../tags/tag267.xml"/><Relationship Id="rId72" Type="http://schemas.openxmlformats.org/officeDocument/2006/relationships/tags" Target="../tags/tag288.xml"/><Relationship Id="rId80" Type="http://schemas.openxmlformats.org/officeDocument/2006/relationships/tags" Target="../tags/tag296.xml"/><Relationship Id="rId85" Type="http://schemas.openxmlformats.org/officeDocument/2006/relationships/slideLayout" Target="../slideLayouts/slideLayout32.xml"/><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33" Type="http://schemas.openxmlformats.org/officeDocument/2006/relationships/tags" Target="../tags/tag249.xml"/><Relationship Id="rId38" Type="http://schemas.openxmlformats.org/officeDocument/2006/relationships/tags" Target="../tags/tag254.xml"/><Relationship Id="rId46" Type="http://schemas.openxmlformats.org/officeDocument/2006/relationships/tags" Target="../tags/tag262.xml"/><Relationship Id="rId59" Type="http://schemas.openxmlformats.org/officeDocument/2006/relationships/tags" Target="../tags/tag275.xml"/><Relationship Id="rId67" Type="http://schemas.openxmlformats.org/officeDocument/2006/relationships/tags" Target="../tags/tag283.xml"/><Relationship Id="rId20" Type="http://schemas.openxmlformats.org/officeDocument/2006/relationships/tags" Target="../tags/tag236.xml"/><Relationship Id="rId41" Type="http://schemas.openxmlformats.org/officeDocument/2006/relationships/tags" Target="../tags/tag257.xml"/><Relationship Id="rId54" Type="http://schemas.openxmlformats.org/officeDocument/2006/relationships/tags" Target="../tags/tag270.xml"/><Relationship Id="rId62" Type="http://schemas.openxmlformats.org/officeDocument/2006/relationships/tags" Target="../tags/tag278.xml"/><Relationship Id="rId70" Type="http://schemas.openxmlformats.org/officeDocument/2006/relationships/tags" Target="../tags/tag286.xml"/><Relationship Id="rId75" Type="http://schemas.openxmlformats.org/officeDocument/2006/relationships/tags" Target="../tags/tag291.xml"/><Relationship Id="rId83" Type="http://schemas.openxmlformats.org/officeDocument/2006/relationships/tags" Target="../tags/tag299.xml"/><Relationship Id="rId88" Type="http://schemas.openxmlformats.org/officeDocument/2006/relationships/image" Target="../media/image36.png"/><Relationship Id="rId91" Type="http://schemas.openxmlformats.org/officeDocument/2006/relationships/image" Target="../media/image39.jpeg"/><Relationship Id="rId1" Type="http://schemas.openxmlformats.org/officeDocument/2006/relationships/vmlDrawing" Target="../drawings/vmlDrawing124.vml"/><Relationship Id="rId6" Type="http://schemas.openxmlformats.org/officeDocument/2006/relationships/tags" Target="../tags/tag222.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36" Type="http://schemas.openxmlformats.org/officeDocument/2006/relationships/tags" Target="../tags/tag252.xml"/><Relationship Id="rId49" Type="http://schemas.openxmlformats.org/officeDocument/2006/relationships/tags" Target="../tags/tag265.xml"/><Relationship Id="rId57" Type="http://schemas.openxmlformats.org/officeDocument/2006/relationships/tags" Target="../tags/tag273.xml"/><Relationship Id="rId10" Type="http://schemas.openxmlformats.org/officeDocument/2006/relationships/tags" Target="../tags/tag226.xml"/><Relationship Id="rId31" Type="http://schemas.openxmlformats.org/officeDocument/2006/relationships/tags" Target="../tags/tag247.xml"/><Relationship Id="rId44" Type="http://schemas.openxmlformats.org/officeDocument/2006/relationships/tags" Target="../tags/tag260.xml"/><Relationship Id="rId52" Type="http://schemas.openxmlformats.org/officeDocument/2006/relationships/tags" Target="../tags/tag268.xml"/><Relationship Id="rId60" Type="http://schemas.openxmlformats.org/officeDocument/2006/relationships/tags" Target="../tags/tag276.xml"/><Relationship Id="rId65" Type="http://schemas.openxmlformats.org/officeDocument/2006/relationships/tags" Target="../tags/tag281.xml"/><Relationship Id="rId73" Type="http://schemas.openxmlformats.org/officeDocument/2006/relationships/tags" Target="../tags/tag289.xml"/><Relationship Id="rId78" Type="http://schemas.openxmlformats.org/officeDocument/2006/relationships/tags" Target="../tags/tag294.xml"/><Relationship Id="rId81" Type="http://schemas.openxmlformats.org/officeDocument/2006/relationships/tags" Target="../tags/tag297.xml"/><Relationship Id="rId86" Type="http://schemas.openxmlformats.org/officeDocument/2006/relationships/oleObject" Target="../embeddings/oleObject127.bin"/><Relationship Id="rId4" Type="http://schemas.openxmlformats.org/officeDocument/2006/relationships/tags" Target="../tags/tag220.xml"/><Relationship Id="rId9" Type="http://schemas.openxmlformats.org/officeDocument/2006/relationships/tags" Target="../tags/tag225.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tags" Target="../tags/tag317.xml"/><Relationship Id="rId3" Type="http://schemas.openxmlformats.org/officeDocument/2006/relationships/tags" Target="../tags/tag302.xml"/><Relationship Id="rId21" Type="http://schemas.openxmlformats.org/officeDocument/2006/relationships/slideLayout" Target="../slideLayouts/slideLayout104.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5" Type="http://schemas.openxmlformats.org/officeDocument/2006/relationships/image" Target="../media/image44.png"/><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tags" Target="../tags/tag319.xml"/><Relationship Id="rId1" Type="http://schemas.openxmlformats.org/officeDocument/2006/relationships/vmlDrawing" Target="../drawings/vmlDrawing125.v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image" Target="../media/image43.png"/><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image" Target="../media/image42.png"/><Relationship Id="rId10" Type="http://schemas.openxmlformats.org/officeDocument/2006/relationships/tags" Target="../tags/tag309.xml"/><Relationship Id="rId19" Type="http://schemas.openxmlformats.org/officeDocument/2006/relationships/tags" Target="../tags/tag318.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oleObject" Target="../embeddings/oleObject128.bin"/></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vmlDrawing" Target="../drawings/vmlDrawing126.vml"/><Relationship Id="rId6" Type="http://schemas.openxmlformats.org/officeDocument/2006/relationships/oleObject" Target="../embeddings/oleObject129.bin"/><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127.v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oleObject" Target="../embeddings/oleObject130.bin"/></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75.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172.xml"/><Relationship Id="rId1" Type="http://schemas.openxmlformats.org/officeDocument/2006/relationships/vmlDrawing" Target="../drawings/vmlDrawing128.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223.xml"/><Relationship Id="rId1" Type="http://schemas.openxmlformats.org/officeDocument/2006/relationships/vmlDrawing" Target="../drawings/vmlDrawing129.v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06.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318.xml"/><Relationship Id="rId1" Type="http://schemas.openxmlformats.org/officeDocument/2006/relationships/vmlDrawing" Target="../drawings/vmlDrawing130.v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9.xml"/><Relationship Id="rId1" Type="http://schemas.openxmlformats.org/officeDocument/2006/relationships/vmlDrawing" Target="../drawings/vmlDrawing131.vml"/><Relationship Id="rId4" Type="http://schemas.openxmlformats.org/officeDocument/2006/relationships/oleObject" Target="../embeddings/oleObject13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9.xml"/><Relationship Id="rId1" Type="http://schemas.openxmlformats.org/officeDocument/2006/relationships/vmlDrawing" Target="../drawings/vmlDrawing132.vml"/><Relationship Id="rId4" Type="http://schemas.openxmlformats.org/officeDocument/2006/relationships/oleObject" Target="../embeddings/oleObject132.bin"/></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25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slideLayout" Target="../slideLayouts/slideLayout288.xml"/><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 Type="http://schemas.openxmlformats.org/officeDocument/2006/relationships/tags" Target="../tags/tag322.xml"/><Relationship Id="rId16" Type="http://schemas.openxmlformats.org/officeDocument/2006/relationships/tags" Target="../tags/tag336.xml"/><Relationship Id="rId1" Type="http://schemas.openxmlformats.org/officeDocument/2006/relationships/vmlDrawing" Target="../drawings/vmlDrawing133.vml"/><Relationship Id="rId6" Type="http://schemas.openxmlformats.org/officeDocument/2006/relationships/tags" Target="../tags/tag326.xml"/><Relationship Id="rId11" Type="http://schemas.openxmlformats.org/officeDocument/2006/relationships/tags" Target="../tags/tag331.xml"/><Relationship Id="rId5" Type="http://schemas.openxmlformats.org/officeDocument/2006/relationships/tags" Target="../tags/tag325.xml"/><Relationship Id="rId15" Type="http://schemas.openxmlformats.org/officeDocument/2006/relationships/tags" Target="../tags/tag335.xml"/><Relationship Id="rId10" Type="http://schemas.openxmlformats.org/officeDocument/2006/relationships/tags" Target="../tags/tag330.xml"/><Relationship Id="rId19" Type="http://schemas.openxmlformats.org/officeDocument/2006/relationships/oleObject" Target="../embeddings/_____Microsoft_Office_Excel_97-20034.xls"/><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338.xml"/><Relationship Id="rId1" Type="http://schemas.openxmlformats.org/officeDocument/2006/relationships/vmlDrawing" Target="../drawings/vmlDrawing134.vml"/><Relationship Id="rId6" Type="http://schemas.openxmlformats.org/officeDocument/2006/relationships/image" Target="../media/image81.png"/><Relationship Id="rId5" Type="http://schemas.openxmlformats.org/officeDocument/2006/relationships/oleObject" Target="../embeddings/oleObject133.bin"/><Relationship Id="rId4"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26" Type="http://schemas.openxmlformats.org/officeDocument/2006/relationships/tags" Target="../tags/tag149.xml"/><Relationship Id="rId39" Type="http://schemas.openxmlformats.org/officeDocument/2006/relationships/image" Target="../media/image22.png"/><Relationship Id="rId3" Type="http://schemas.openxmlformats.org/officeDocument/2006/relationships/tags" Target="../tags/tag126.xml"/><Relationship Id="rId21" Type="http://schemas.openxmlformats.org/officeDocument/2006/relationships/tags" Target="../tags/tag144.xml"/><Relationship Id="rId34" Type="http://schemas.openxmlformats.org/officeDocument/2006/relationships/slideLayout" Target="../slideLayouts/slideLayout64.xml"/><Relationship Id="rId42" Type="http://schemas.openxmlformats.org/officeDocument/2006/relationships/image" Target="../media/image25.png"/><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tags" Target="../tags/tag148.xml"/><Relationship Id="rId33" Type="http://schemas.openxmlformats.org/officeDocument/2006/relationships/tags" Target="../tags/tag156.xml"/><Relationship Id="rId38" Type="http://schemas.openxmlformats.org/officeDocument/2006/relationships/image" Target="../media/image21.png"/><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29" Type="http://schemas.openxmlformats.org/officeDocument/2006/relationships/tags" Target="../tags/tag152.xml"/><Relationship Id="rId41" Type="http://schemas.openxmlformats.org/officeDocument/2006/relationships/image" Target="../media/image24.png"/><Relationship Id="rId1" Type="http://schemas.openxmlformats.org/officeDocument/2006/relationships/vmlDrawing" Target="../drawings/vmlDrawing120.v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tags" Target="../tags/tag147.xml"/><Relationship Id="rId32" Type="http://schemas.openxmlformats.org/officeDocument/2006/relationships/tags" Target="../tags/tag155.xml"/><Relationship Id="rId37" Type="http://schemas.openxmlformats.org/officeDocument/2006/relationships/image" Target="../media/image20.png"/><Relationship Id="rId40" Type="http://schemas.openxmlformats.org/officeDocument/2006/relationships/image" Target="../media/image23.png"/><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tags" Target="../tags/tag146.xml"/><Relationship Id="rId28" Type="http://schemas.openxmlformats.org/officeDocument/2006/relationships/tags" Target="../tags/tag151.xml"/><Relationship Id="rId36" Type="http://schemas.openxmlformats.org/officeDocument/2006/relationships/oleObject" Target="../embeddings/oleObject123.bin"/><Relationship Id="rId10" Type="http://schemas.openxmlformats.org/officeDocument/2006/relationships/tags" Target="../tags/tag133.xml"/><Relationship Id="rId19" Type="http://schemas.openxmlformats.org/officeDocument/2006/relationships/tags" Target="../tags/tag142.xml"/><Relationship Id="rId31" Type="http://schemas.openxmlformats.org/officeDocument/2006/relationships/tags" Target="../tags/tag154.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tags" Target="../tags/tag145.xml"/><Relationship Id="rId27" Type="http://schemas.openxmlformats.org/officeDocument/2006/relationships/tags" Target="../tags/tag150.xml"/><Relationship Id="rId30" Type="http://schemas.openxmlformats.org/officeDocument/2006/relationships/tags" Target="../tags/tag153.xml"/><Relationship Id="rId35"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18" Type="http://schemas.openxmlformats.org/officeDocument/2006/relationships/tags" Target="../tags/tag355.xml"/><Relationship Id="rId3" Type="http://schemas.openxmlformats.org/officeDocument/2006/relationships/tags" Target="../tags/tag340.xml"/><Relationship Id="rId21" Type="http://schemas.openxmlformats.org/officeDocument/2006/relationships/oleObject" Target="../embeddings/oleObject134.bin"/><Relationship Id="rId7" Type="http://schemas.openxmlformats.org/officeDocument/2006/relationships/tags" Target="../tags/tag344.xml"/><Relationship Id="rId12" Type="http://schemas.openxmlformats.org/officeDocument/2006/relationships/tags" Target="../tags/tag349.xml"/><Relationship Id="rId17" Type="http://schemas.openxmlformats.org/officeDocument/2006/relationships/tags" Target="../tags/tag354.xml"/><Relationship Id="rId2" Type="http://schemas.openxmlformats.org/officeDocument/2006/relationships/tags" Target="../tags/tag339.xml"/><Relationship Id="rId16" Type="http://schemas.openxmlformats.org/officeDocument/2006/relationships/tags" Target="../tags/tag353.xml"/><Relationship Id="rId20" Type="http://schemas.openxmlformats.org/officeDocument/2006/relationships/notesSlide" Target="../notesSlides/notesSlide26.xml"/><Relationship Id="rId1" Type="http://schemas.openxmlformats.org/officeDocument/2006/relationships/vmlDrawing" Target="../drawings/vmlDrawing135.vml"/><Relationship Id="rId6" Type="http://schemas.openxmlformats.org/officeDocument/2006/relationships/tags" Target="../tags/tag343.xml"/><Relationship Id="rId11" Type="http://schemas.openxmlformats.org/officeDocument/2006/relationships/tags" Target="../tags/tag348.xml"/><Relationship Id="rId5" Type="http://schemas.openxmlformats.org/officeDocument/2006/relationships/tags" Target="../tags/tag342.xml"/><Relationship Id="rId15" Type="http://schemas.openxmlformats.org/officeDocument/2006/relationships/tags" Target="../tags/tag352.xml"/><Relationship Id="rId23" Type="http://schemas.openxmlformats.org/officeDocument/2006/relationships/image" Target="../media/image83.png"/><Relationship Id="rId10" Type="http://schemas.openxmlformats.org/officeDocument/2006/relationships/tags" Target="../tags/tag347.xml"/><Relationship Id="rId19" Type="http://schemas.openxmlformats.org/officeDocument/2006/relationships/slideLayout" Target="../slideLayouts/slideLayout104.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tags" Target="../tags/tag351.xml"/><Relationship Id="rId22" Type="http://schemas.openxmlformats.org/officeDocument/2006/relationships/oleObject" Target="../embeddings/_____Microsoft_Office_Excel_97-20035.xls"/></Relationships>
</file>

<file path=ppt/slides/_rels/slide5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tags" Target="../tags/tag358.xml"/><Relationship Id="rId7" Type="http://schemas.openxmlformats.org/officeDocument/2006/relationships/image" Target="../media/image84.jpeg"/><Relationship Id="rId12" Type="http://schemas.openxmlformats.org/officeDocument/2006/relationships/image" Target="../media/image89.jpeg"/><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slideLayout" Target="../slideLayouts/slideLayout165.xml"/><Relationship Id="rId11" Type="http://schemas.openxmlformats.org/officeDocument/2006/relationships/image" Target="../media/image88.png"/><Relationship Id="rId5" Type="http://schemas.openxmlformats.org/officeDocument/2006/relationships/tags" Target="../tags/tag360.xml"/><Relationship Id="rId10" Type="http://schemas.openxmlformats.org/officeDocument/2006/relationships/image" Target="../media/image87.jpeg"/><Relationship Id="rId4" Type="http://schemas.openxmlformats.org/officeDocument/2006/relationships/tags" Target="../tags/tag359.xml"/><Relationship Id="rId9" Type="http://schemas.openxmlformats.org/officeDocument/2006/relationships/image" Target="../media/image86.jpeg"/></Relationships>
</file>

<file path=ppt/slides/_rels/slide52.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tags" Target="../tags/tag372.xml"/><Relationship Id="rId18" Type="http://schemas.openxmlformats.org/officeDocument/2006/relationships/tags" Target="../tags/tag377.xml"/><Relationship Id="rId26" Type="http://schemas.openxmlformats.org/officeDocument/2006/relationships/tags" Target="../tags/tag385.xml"/><Relationship Id="rId3" Type="http://schemas.openxmlformats.org/officeDocument/2006/relationships/tags" Target="../tags/tag362.xml"/><Relationship Id="rId21" Type="http://schemas.openxmlformats.org/officeDocument/2006/relationships/tags" Target="../tags/tag380.xml"/><Relationship Id="rId7" Type="http://schemas.openxmlformats.org/officeDocument/2006/relationships/tags" Target="../tags/tag366.xml"/><Relationship Id="rId12" Type="http://schemas.openxmlformats.org/officeDocument/2006/relationships/tags" Target="../tags/tag371.xml"/><Relationship Id="rId17" Type="http://schemas.openxmlformats.org/officeDocument/2006/relationships/tags" Target="../tags/tag376.xml"/><Relationship Id="rId25" Type="http://schemas.openxmlformats.org/officeDocument/2006/relationships/tags" Target="../tags/tag384.xml"/><Relationship Id="rId2" Type="http://schemas.openxmlformats.org/officeDocument/2006/relationships/tags" Target="../tags/tag361.xml"/><Relationship Id="rId16" Type="http://schemas.openxmlformats.org/officeDocument/2006/relationships/tags" Target="../tags/tag375.xml"/><Relationship Id="rId20" Type="http://schemas.openxmlformats.org/officeDocument/2006/relationships/tags" Target="../tags/tag379.xml"/><Relationship Id="rId29" Type="http://schemas.openxmlformats.org/officeDocument/2006/relationships/oleObject" Target="../embeddings/oleObject135.bin"/><Relationship Id="rId1" Type="http://schemas.openxmlformats.org/officeDocument/2006/relationships/vmlDrawing" Target="../drawings/vmlDrawing136.vml"/><Relationship Id="rId6" Type="http://schemas.openxmlformats.org/officeDocument/2006/relationships/tags" Target="../tags/tag365.xml"/><Relationship Id="rId11" Type="http://schemas.openxmlformats.org/officeDocument/2006/relationships/tags" Target="../tags/tag370.xml"/><Relationship Id="rId24" Type="http://schemas.openxmlformats.org/officeDocument/2006/relationships/tags" Target="../tags/tag383.xml"/><Relationship Id="rId5" Type="http://schemas.openxmlformats.org/officeDocument/2006/relationships/tags" Target="../tags/tag364.xml"/><Relationship Id="rId15" Type="http://schemas.openxmlformats.org/officeDocument/2006/relationships/tags" Target="../tags/tag374.xml"/><Relationship Id="rId23" Type="http://schemas.openxmlformats.org/officeDocument/2006/relationships/tags" Target="../tags/tag382.xml"/><Relationship Id="rId28" Type="http://schemas.openxmlformats.org/officeDocument/2006/relationships/slideLayout" Target="../slideLayouts/slideLayout151.xml"/><Relationship Id="rId10" Type="http://schemas.openxmlformats.org/officeDocument/2006/relationships/tags" Target="../tags/tag369.xml"/><Relationship Id="rId19" Type="http://schemas.openxmlformats.org/officeDocument/2006/relationships/tags" Target="../tags/tag378.xml"/><Relationship Id="rId31" Type="http://schemas.openxmlformats.org/officeDocument/2006/relationships/image" Target="../media/image92.png"/><Relationship Id="rId4" Type="http://schemas.openxmlformats.org/officeDocument/2006/relationships/tags" Target="../tags/tag363.xml"/><Relationship Id="rId9" Type="http://schemas.openxmlformats.org/officeDocument/2006/relationships/tags" Target="../tags/tag368.xml"/><Relationship Id="rId14" Type="http://schemas.openxmlformats.org/officeDocument/2006/relationships/tags" Target="../tags/tag373.xml"/><Relationship Id="rId22" Type="http://schemas.openxmlformats.org/officeDocument/2006/relationships/tags" Target="../tags/tag381.xml"/><Relationship Id="rId27" Type="http://schemas.openxmlformats.org/officeDocument/2006/relationships/tags" Target="../tags/tag386.xml"/><Relationship Id="rId30" Type="http://schemas.openxmlformats.org/officeDocument/2006/relationships/oleObject" Target="../embeddings/oleObject136.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tags" Target="../tags/tag388.xml"/><Relationship Id="rId7" Type="http://schemas.openxmlformats.org/officeDocument/2006/relationships/notesSlide" Target="../notesSlides/notesSlide27.xml"/><Relationship Id="rId2" Type="http://schemas.openxmlformats.org/officeDocument/2006/relationships/tags" Target="../tags/tag387.xml"/><Relationship Id="rId1" Type="http://schemas.openxmlformats.org/officeDocument/2006/relationships/vmlDrawing" Target="../drawings/vmlDrawing137.vml"/><Relationship Id="rId6" Type="http://schemas.openxmlformats.org/officeDocument/2006/relationships/slideLayout" Target="../slideLayouts/slideLayout166.xml"/><Relationship Id="rId5" Type="http://schemas.openxmlformats.org/officeDocument/2006/relationships/tags" Target="../tags/tag390.xml"/><Relationship Id="rId10" Type="http://schemas.openxmlformats.org/officeDocument/2006/relationships/image" Target="../media/image94.jpeg"/><Relationship Id="rId4" Type="http://schemas.openxmlformats.org/officeDocument/2006/relationships/tags" Target="../tags/tag389.xml"/><Relationship Id="rId9" Type="http://schemas.openxmlformats.org/officeDocument/2006/relationships/oleObject" Target="../embeddings/oleObject137.bin"/></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vmlDrawing" Target="../drawings/vmlDrawing121.v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oleObject" Target="../embeddings/oleObject124.bin"/><Relationship Id="rId4" Type="http://schemas.openxmlformats.org/officeDocument/2006/relationships/tags" Target="../tags/tag159.xml"/><Relationship Id="rId9"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3" Type="http://schemas.openxmlformats.org/officeDocument/2006/relationships/tags" Target="../tags/tag164.xml"/><Relationship Id="rId21" Type="http://schemas.openxmlformats.org/officeDocument/2006/relationships/tags" Target="../tags/tag182.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oleObject" Target="../embeddings/oleObject125.bin"/><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1" Type="http://schemas.openxmlformats.org/officeDocument/2006/relationships/vmlDrawing" Target="../drawings/vmlDrawing122.v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slideLayout" Target="../slideLayouts/slideLayout32.xml"/><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10" Type="http://schemas.openxmlformats.org/officeDocument/2006/relationships/tags" Target="../tags/tag171.xml"/><Relationship Id="rId19" Type="http://schemas.openxmlformats.org/officeDocument/2006/relationships/tags" Target="../tags/tag180.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s>
</file>

<file path=ppt/slides/_rels/slide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xml"/><Relationship Id="rId1" Type="http://schemas.openxmlformats.org/officeDocument/2006/relationships/slideLayout" Target="../slideLayouts/slideLayout103.xml"/><Relationship Id="rId5" Type="http://schemas.openxmlformats.org/officeDocument/2006/relationships/image" Target="../media/image29.jpeg"/><Relationship Id="rId4"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bwMode="gray"/>
        <p:txBody>
          <a:bodyPr/>
          <a:lstStyle/>
          <a:p>
            <a:pPr eaLnBrk="1" hangingPunct="1"/>
            <a:r>
              <a:rPr lang="en-GB" sz="3200" dirty="0" smtClean="0">
                <a:solidFill>
                  <a:schemeClr val="tx1"/>
                </a:solidFill>
              </a:rPr>
              <a:t/>
            </a:r>
            <a:br>
              <a:rPr lang="en-GB" sz="3200" dirty="0" smtClean="0">
                <a:solidFill>
                  <a:schemeClr val="tx1"/>
                </a:solidFill>
              </a:rPr>
            </a:br>
            <a:r>
              <a:rPr lang="en-GB" sz="3200" dirty="0" smtClean="0">
                <a:solidFill>
                  <a:schemeClr val="tx1"/>
                </a:solidFill>
              </a:rPr>
              <a:t/>
            </a:r>
            <a:br>
              <a:rPr lang="en-GB" sz="3200" dirty="0" smtClean="0">
                <a:solidFill>
                  <a:schemeClr val="tx1"/>
                </a:solidFill>
              </a:rPr>
            </a:br>
            <a:r>
              <a:rPr lang="en-GB" sz="3200" dirty="0" smtClean="0">
                <a:solidFill>
                  <a:schemeClr val="tx1"/>
                </a:solidFill>
              </a:rPr>
              <a:t/>
            </a:r>
            <a:br>
              <a:rPr lang="en-GB" sz="3200" dirty="0" smtClean="0">
                <a:solidFill>
                  <a:schemeClr val="tx1"/>
                </a:solidFill>
              </a:rPr>
            </a:br>
            <a:r>
              <a:rPr lang="en-US" dirty="0" smtClean="0">
                <a:solidFill>
                  <a:schemeClr val="tx1"/>
                </a:solidFill>
              </a:rPr>
              <a:t>Sandoz Biopharmaceuticals - leader in development and production of </a:t>
            </a:r>
            <a:r>
              <a:rPr lang="en-US" dirty="0" err="1" smtClean="0">
                <a:solidFill>
                  <a:schemeClr val="tx1"/>
                </a:solidFill>
              </a:rPr>
              <a:t>biosimilars</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2400" i="1" dirty="0" smtClean="0">
                <a:solidFill>
                  <a:schemeClr val="tx1"/>
                </a:solidFill>
              </a:rPr>
              <a:t>- initial doubts and concerns – what is the reality with 7 years experience in Europe ...?</a:t>
            </a:r>
            <a:br>
              <a:rPr lang="en-US" sz="2400" i="1" dirty="0" smtClean="0">
                <a:solidFill>
                  <a:schemeClr val="tx1"/>
                </a:solidFill>
              </a:rPr>
            </a:br>
            <a:endParaRPr lang="en-US" sz="2400" i="1" dirty="0" smtClean="0">
              <a:solidFill>
                <a:schemeClr val="tx1"/>
              </a:solidFill>
            </a:endParaRPr>
          </a:p>
        </p:txBody>
      </p:sp>
      <p:sp>
        <p:nvSpPr>
          <p:cNvPr id="2" name="Подзаголовок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2362855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p:txBody>
          <a:bodyPr/>
          <a:lstStyle/>
          <a:p>
            <a:r>
              <a:rPr lang="en-GB" dirty="0" smtClean="0"/>
              <a:t>Traceability</a:t>
            </a:r>
          </a:p>
        </p:txBody>
      </p:sp>
      <p:sp>
        <p:nvSpPr>
          <p:cNvPr id="14339" name="Content Placeholder 4"/>
          <p:cNvSpPr>
            <a:spLocks noGrp="1"/>
          </p:cNvSpPr>
          <p:nvPr>
            <p:ph idx="1"/>
          </p:nvPr>
        </p:nvSpPr>
        <p:spPr>
          <a:xfrm>
            <a:off x="323850" y="1304925"/>
            <a:ext cx="8229600" cy="5097463"/>
          </a:xfrm>
        </p:spPr>
        <p:txBody>
          <a:bodyPr/>
          <a:lstStyle/>
          <a:p>
            <a:endParaRPr lang="en-GB" dirty="0" smtClean="0"/>
          </a:p>
          <a:p>
            <a:r>
              <a:rPr lang="en-GB" dirty="0" err="1" smtClean="0"/>
              <a:t>Biosimilars</a:t>
            </a:r>
            <a:r>
              <a:rPr lang="en-GB" dirty="0" smtClean="0"/>
              <a:t> generally have same INN as reference product</a:t>
            </a:r>
          </a:p>
          <a:p>
            <a:endParaRPr lang="en-GB" dirty="0" smtClean="0"/>
          </a:p>
          <a:p>
            <a:r>
              <a:rPr lang="en-GB" b="1" dirty="0" smtClean="0"/>
              <a:t>Prescribe by brand name </a:t>
            </a:r>
            <a:r>
              <a:rPr lang="en-GB" dirty="0" smtClean="0"/>
              <a:t>to allow traceability &gt; </a:t>
            </a:r>
            <a:r>
              <a:rPr lang="en-GB" dirty="0" err="1" smtClean="0"/>
              <a:t>pharmacovigilance</a:t>
            </a:r>
            <a:endParaRPr lang="en-GB" dirty="0" smtClean="0"/>
          </a:p>
          <a:p>
            <a:endParaRPr lang="en-GB" dirty="0" smtClean="0"/>
          </a:p>
          <a:p>
            <a:r>
              <a:rPr lang="en-GB" b="1" dirty="0" smtClean="0"/>
              <a:t>Sandoz </a:t>
            </a:r>
            <a:r>
              <a:rPr lang="en-GB" b="1" dirty="0" err="1" smtClean="0"/>
              <a:t>Biosimilars</a:t>
            </a:r>
            <a:r>
              <a:rPr lang="en-GB" b="1" dirty="0" smtClean="0"/>
              <a:t> have distinct brand names </a:t>
            </a:r>
          </a:p>
          <a:p>
            <a:endParaRPr lang="en-GB" dirty="0" smtClean="0"/>
          </a:p>
          <a:p>
            <a:r>
              <a:rPr lang="en-GB" dirty="0" smtClean="0"/>
              <a:t>EMA states “the specific medicinal product given to the patients should be clearly identified”</a:t>
            </a:r>
          </a:p>
          <a:p>
            <a:endParaRPr lang="en-GB" dirty="0"/>
          </a:p>
          <a:p>
            <a:r>
              <a:rPr lang="en-GB" dirty="0" smtClean="0"/>
              <a:t>Sandoz as other EU companies have formal </a:t>
            </a:r>
            <a:r>
              <a:rPr lang="en-GB" dirty="0" err="1" smtClean="0"/>
              <a:t>pharmacoviligence</a:t>
            </a:r>
            <a:r>
              <a:rPr lang="en-GB" dirty="0" smtClean="0"/>
              <a:t> departments with regular safety reporting to EMA</a:t>
            </a:r>
          </a:p>
        </p:txBody>
      </p:sp>
      <p:sp>
        <p:nvSpPr>
          <p:cNvPr id="4" name="Прямоугольник 3"/>
          <p:cNvSpPr/>
          <p:nvPr/>
        </p:nvSpPr>
        <p:spPr>
          <a:xfrm>
            <a:off x="0" y="6642556"/>
            <a:ext cx="4572000" cy="215444"/>
          </a:xfrm>
          <a:prstGeom prst="rect">
            <a:avLst/>
          </a:prstGeom>
        </p:spPr>
        <p:txBody>
          <a:bodyPr>
            <a:spAutoFit/>
          </a:bodyPr>
          <a:lstStyle/>
          <a:p>
            <a:r>
              <a:rPr lang="en-US" sz="800" dirty="0">
                <a:solidFill>
                  <a:schemeClr val="bg1"/>
                </a:solidFill>
              </a:rPr>
              <a:t>Consensus Information Paper 2013. What you need to know about </a:t>
            </a:r>
            <a:r>
              <a:rPr lang="en-US" sz="800" dirty="0" err="1">
                <a:solidFill>
                  <a:schemeClr val="bg1"/>
                </a:solidFill>
              </a:rPr>
              <a:t>Biosimilar</a:t>
            </a:r>
            <a:r>
              <a:rPr lang="en-US" sz="800" dirty="0">
                <a:solidFill>
                  <a:schemeClr val="bg1"/>
                </a:solidFill>
              </a:rPr>
              <a:t> Medicinal Products </a:t>
            </a:r>
          </a:p>
        </p:txBody>
      </p:sp>
    </p:spTree>
    <p:extLst>
      <p:ext uri="{BB962C8B-B14F-4D97-AF65-F5344CB8AC3E}">
        <p14:creationId xmlns:p14="http://schemas.microsoft.com/office/powerpoint/2010/main" xmlns="" val="3512315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7788" y="893763"/>
            <a:ext cx="2716212" cy="34861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101379" name="Title 3"/>
          <p:cNvSpPr>
            <a:spLocks noGrp="1"/>
          </p:cNvSpPr>
          <p:nvPr>
            <p:ph type="title"/>
          </p:nvPr>
        </p:nvSpPr>
        <p:spPr/>
        <p:txBody>
          <a:bodyPr/>
          <a:lstStyle/>
          <a:p>
            <a:r>
              <a:rPr lang="en-GB" smtClean="0"/>
              <a:t>Questions initially raised over </a:t>
            </a:r>
            <a:br>
              <a:rPr lang="en-GB" smtClean="0"/>
            </a:br>
            <a:r>
              <a:rPr lang="en-GB" smtClean="0"/>
              <a:t>the use of biosimilars</a:t>
            </a:r>
          </a:p>
        </p:txBody>
      </p:sp>
      <p:sp>
        <p:nvSpPr>
          <p:cNvPr id="6148" name="Content Placeholder 6"/>
          <p:cNvSpPr>
            <a:spLocks noGrp="1"/>
          </p:cNvSpPr>
          <p:nvPr>
            <p:ph sz="half" idx="1"/>
          </p:nvPr>
        </p:nvSpPr>
        <p:spPr>
          <a:xfrm>
            <a:off x="457200" y="1427163"/>
            <a:ext cx="4576763" cy="5097462"/>
          </a:xfrm>
        </p:spPr>
        <p:txBody>
          <a:bodyPr/>
          <a:lstStyle/>
          <a:p>
            <a:pPr>
              <a:spcAft>
                <a:spcPts val="1800"/>
              </a:spcAft>
            </a:pPr>
            <a:r>
              <a:rPr lang="en-GB" sz="2400" dirty="0" smtClean="0">
                <a:solidFill>
                  <a:schemeClr val="bg2"/>
                </a:solidFill>
              </a:rPr>
              <a:t>What’s a </a:t>
            </a:r>
            <a:r>
              <a:rPr lang="en-GB" sz="2400" dirty="0" err="1" smtClean="0">
                <a:solidFill>
                  <a:schemeClr val="bg2"/>
                </a:solidFill>
              </a:rPr>
              <a:t>biosimilar</a:t>
            </a:r>
            <a:r>
              <a:rPr lang="en-GB" sz="2400" dirty="0" smtClean="0">
                <a:solidFill>
                  <a:schemeClr val="bg2"/>
                </a:solidFill>
              </a:rPr>
              <a:t> ?</a:t>
            </a:r>
            <a:endParaRPr lang="en-GB" sz="2400" dirty="0" smtClean="0">
              <a:solidFill>
                <a:srgbClr val="ADD6FF"/>
              </a:solidFill>
            </a:endParaRPr>
          </a:p>
          <a:p>
            <a:pPr>
              <a:spcAft>
                <a:spcPts val="1800"/>
              </a:spcAft>
            </a:pPr>
            <a:r>
              <a:rPr lang="en-GB" sz="2400" b="1" dirty="0" smtClean="0">
                <a:solidFill>
                  <a:srgbClr val="ADD6FF"/>
                </a:solidFill>
              </a:rPr>
              <a:t>Traceability</a:t>
            </a:r>
          </a:p>
          <a:p>
            <a:pPr>
              <a:spcAft>
                <a:spcPts val="1800"/>
              </a:spcAft>
            </a:pPr>
            <a:r>
              <a:rPr lang="en-GB" sz="2400" b="1" dirty="0" smtClean="0"/>
              <a:t>Quality of product</a:t>
            </a:r>
          </a:p>
          <a:p>
            <a:pPr>
              <a:spcAft>
                <a:spcPts val="1800"/>
              </a:spcAft>
            </a:pPr>
            <a:r>
              <a:rPr lang="en-GB" sz="2400" dirty="0" smtClean="0">
                <a:solidFill>
                  <a:srgbClr val="ADD6FF"/>
                </a:solidFill>
              </a:rPr>
              <a:t>Consistent efficacy and safety</a:t>
            </a:r>
          </a:p>
          <a:p>
            <a:pPr>
              <a:spcAft>
                <a:spcPts val="1800"/>
              </a:spcAft>
            </a:pPr>
            <a:r>
              <a:rPr lang="en-GB" sz="2400" dirty="0" smtClean="0">
                <a:solidFill>
                  <a:srgbClr val="ADD6FF"/>
                </a:solidFill>
              </a:rPr>
              <a:t>Immunogenicity</a:t>
            </a:r>
          </a:p>
          <a:p>
            <a:pPr>
              <a:spcAft>
                <a:spcPts val="1800"/>
              </a:spcAft>
            </a:pPr>
            <a:endParaRPr lang="en-GB" sz="2400" dirty="0" smtClean="0"/>
          </a:p>
        </p:txBody>
      </p:sp>
      <p:pic>
        <p:nvPicPr>
          <p:cNvPr id="10138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9575" y="1849438"/>
            <a:ext cx="2924175" cy="384968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101382"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0938" y="2847975"/>
            <a:ext cx="2854325" cy="36845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122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Rectangle 39" hidden="1"/>
          <p:cNvGraphicFramePr>
            <a:graphicFrameLocks/>
          </p:cNvGraphicFramePr>
          <p:nvPr/>
        </p:nvGraphicFramePr>
        <p:xfrm>
          <a:off x="0" y="0"/>
          <a:ext cx="158750" cy="158750"/>
        </p:xfrm>
        <a:graphic>
          <a:graphicData uri="http://schemas.openxmlformats.org/presentationml/2006/ole">
            <p:oleObj spid="_x0000_s303158" name="think-cell Slide" r:id="rId37" imgW="0" imgH="0" progId="">
              <p:embed/>
            </p:oleObj>
          </a:graphicData>
        </a:graphic>
      </p:graphicFrame>
      <p:sp>
        <p:nvSpPr>
          <p:cNvPr id="16387" name="Rectangle 4"/>
          <p:cNvSpPr>
            <a:spLocks noGrp="1" noChangeArrowheads="1"/>
          </p:cNvSpPr>
          <p:nvPr>
            <p:ph type="title"/>
            <p:custDataLst>
              <p:tags r:id="rId2"/>
            </p:custDataLst>
          </p:nvPr>
        </p:nvSpPr>
        <p:spPr>
          <a:xfrm>
            <a:off x="234950" y="188913"/>
            <a:ext cx="8609013" cy="942975"/>
          </a:xfrm>
        </p:spPr>
        <p:txBody>
          <a:bodyPr/>
          <a:lstStyle/>
          <a:p>
            <a:pPr eaLnBrk="1" hangingPunct="1"/>
            <a:r>
              <a:rPr lang="en-US" altLang="ja-JP" smtClean="0">
                <a:ea typeface="ＭＳ Ｐゴシック" pitchFamily="34" charset="-128"/>
              </a:rPr>
              <a:t>Development approach for biosimilars is closer to originators than generics</a:t>
            </a:r>
          </a:p>
        </p:txBody>
      </p:sp>
      <p:sp>
        <p:nvSpPr>
          <p:cNvPr id="16388" name="Rectangle 3" hidden="1"/>
          <p:cNvSpPr>
            <a:spLocks noChangeArrowheads="1"/>
          </p:cNvSpPr>
          <p:nvPr>
            <p:custDataLst>
              <p:tags r:id="rId3"/>
            </p:custDataLst>
          </p:nvPr>
        </p:nvSpPr>
        <p:spPr bwMode="auto">
          <a:xfrm>
            <a:off x="0" y="0"/>
            <a:ext cx="158750" cy="158750"/>
          </a:xfrm>
          <a:prstGeom prst="rect">
            <a:avLst/>
          </a:prstGeom>
          <a:solidFill>
            <a:schemeClr val="bg2"/>
          </a:solidFill>
          <a:ln w="12700">
            <a:solidFill>
              <a:schemeClr val="bg2"/>
            </a:solidFill>
            <a:miter lim="800000"/>
            <a:headEnd/>
            <a:tailEnd/>
          </a:ln>
        </p:spPr>
        <p:txBody>
          <a:bodyPr wrap="none" lIns="0" tIns="0" rIns="0" bIns="0" anchor="ctr"/>
          <a:lstStyle/>
          <a:p>
            <a:r>
              <a:rPr lang="en-US" sz="1600" smtClean="0">
                <a:solidFill>
                  <a:srgbClr val="003366"/>
                </a:solidFill>
                <a:latin typeface="Arial" pitchFamily="34" charset="0"/>
                <a:cs typeface="Arial" pitchFamily="34" charset="0"/>
              </a:rPr>
              <a:t> </a:t>
            </a:r>
          </a:p>
        </p:txBody>
      </p:sp>
      <p:sp>
        <p:nvSpPr>
          <p:cNvPr id="16389" name="Rectangle 5"/>
          <p:cNvSpPr>
            <a:spLocks noChangeArrowheads="1"/>
          </p:cNvSpPr>
          <p:nvPr>
            <p:custDataLst>
              <p:tags r:id="rId4"/>
            </p:custDataLst>
          </p:nvPr>
        </p:nvSpPr>
        <p:spPr bwMode="auto">
          <a:xfrm>
            <a:off x="1825625" y="1447800"/>
            <a:ext cx="2179638" cy="379413"/>
          </a:xfrm>
          <a:prstGeom prst="rect">
            <a:avLst/>
          </a:prstGeom>
          <a:noFill/>
          <a:ln w="19050">
            <a:solidFill>
              <a:srgbClr val="8A8B8B"/>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177800" indent="-177800" algn="ctr">
              <a:lnSpc>
                <a:spcPct val="95000"/>
              </a:lnSpc>
              <a:spcAft>
                <a:spcPct val="40000"/>
              </a:spcAft>
              <a:buClr>
                <a:srgbClr val="99BDE7"/>
              </a:buClr>
              <a:buFont typeface="Wingdings" pitchFamily="2" charset="2"/>
              <a:buNone/>
            </a:pPr>
            <a:r>
              <a:rPr lang="en-US" altLang="ja-JP" sz="1600" b="1" smtClean="0">
                <a:solidFill>
                  <a:srgbClr val="003366"/>
                </a:solidFill>
                <a:latin typeface="Arial" pitchFamily="34" charset="0"/>
                <a:ea typeface="ＭＳ Ｐゴシック" pitchFamily="34" charset="-128"/>
                <a:cs typeface="Arial" pitchFamily="34" charset="0"/>
              </a:rPr>
              <a:t>Generics*</a:t>
            </a:r>
          </a:p>
        </p:txBody>
      </p:sp>
      <p:sp>
        <p:nvSpPr>
          <p:cNvPr id="16390" name="Rectangle 6"/>
          <p:cNvSpPr>
            <a:spLocks noChangeArrowheads="1"/>
          </p:cNvSpPr>
          <p:nvPr>
            <p:custDataLst>
              <p:tags r:id="rId5"/>
            </p:custDataLst>
          </p:nvPr>
        </p:nvSpPr>
        <p:spPr bwMode="auto">
          <a:xfrm>
            <a:off x="4302125" y="1447800"/>
            <a:ext cx="2133600" cy="379413"/>
          </a:xfrm>
          <a:prstGeom prst="rect">
            <a:avLst/>
          </a:prstGeom>
          <a:solidFill>
            <a:srgbClr val="2345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177800" indent="-177800" algn="ctr">
              <a:lnSpc>
                <a:spcPct val="95000"/>
              </a:lnSpc>
              <a:spcAft>
                <a:spcPct val="40000"/>
              </a:spcAft>
              <a:buClr>
                <a:srgbClr val="99BDE7"/>
              </a:buClr>
              <a:buFont typeface="Wingdings" pitchFamily="2" charset="2"/>
              <a:buNone/>
            </a:pPr>
            <a:r>
              <a:rPr lang="en-US" altLang="ja-JP" sz="1600" b="1" smtClean="0">
                <a:solidFill>
                  <a:srgbClr val="FFFFFF"/>
                </a:solidFill>
                <a:latin typeface="Arial" pitchFamily="34" charset="0"/>
                <a:ea typeface="ＭＳ Ｐゴシック" pitchFamily="34" charset="-128"/>
                <a:cs typeface="Arial" pitchFamily="34" charset="0"/>
              </a:rPr>
              <a:t>Biosimilars*</a:t>
            </a:r>
          </a:p>
        </p:txBody>
      </p:sp>
      <p:sp>
        <p:nvSpPr>
          <p:cNvPr id="16391" name="Rectangle 7"/>
          <p:cNvSpPr>
            <a:spLocks noChangeArrowheads="1"/>
          </p:cNvSpPr>
          <p:nvPr>
            <p:custDataLst>
              <p:tags r:id="rId6"/>
            </p:custDataLst>
          </p:nvPr>
        </p:nvSpPr>
        <p:spPr bwMode="auto">
          <a:xfrm>
            <a:off x="6732588" y="1447800"/>
            <a:ext cx="2133600" cy="379413"/>
          </a:xfrm>
          <a:prstGeom prst="rect">
            <a:avLst/>
          </a:prstGeom>
          <a:solidFill>
            <a:srgbClr val="2345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177800" indent="-177800" algn="ctr">
              <a:lnSpc>
                <a:spcPct val="95000"/>
              </a:lnSpc>
              <a:spcAft>
                <a:spcPct val="40000"/>
              </a:spcAft>
              <a:buClr>
                <a:srgbClr val="99BDE7"/>
              </a:buClr>
              <a:buFont typeface="Wingdings" pitchFamily="2" charset="2"/>
              <a:buNone/>
            </a:pPr>
            <a:r>
              <a:rPr lang="en-US" altLang="ja-JP" sz="1600" b="1" smtClean="0">
                <a:solidFill>
                  <a:srgbClr val="FFFFFF"/>
                </a:solidFill>
                <a:latin typeface="Arial" pitchFamily="34" charset="0"/>
                <a:ea typeface="ＭＳ Ｐゴシック" pitchFamily="34" charset="-128"/>
                <a:cs typeface="Arial" pitchFamily="34" charset="0"/>
              </a:rPr>
              <a:t>Originators*</a:t>
            </a:r>
          </a:p>
        </p:txBody>
      </p:sp>
      <p:pic>
        <p:nvPicPr>
          <p:cNvPr id="16392" name="Picture 8" descr="dollar-signs-money-clip-art-thumb2184272"/>
          <p:cNvPicPr>
            <a:picLocks noChangeAspect="1" noChangeArrowheads="1"/>
          </p:cNvPicPr>
          <p:nvPr>
            <p:custDataLst>
              <p:tags r:id="rId7"/>
            </p:custDataLst>
          </p:nvPr>
        </p:nvPicPr>
        <p:blipFill>
          <a:blip r:embed="rId38" cstate="print">
            <a:extLst>
              <a:ext uri="{28A0092B-C50C-407E-A947-70E740481C1C}">
                <a14:useLocalDpi xmlns:a14="http://schemas.microsoft.com/office/drawing/2010/main" xmlns="" val="0"/>
              </a:ext>
            </a:extLst>
          </a:blip>
          <a:srcRect/>
          <a:stretch>
            <a:fillRect/>
          </a:stretch>
        </p:blipFill>
        <p:spPr bwMode="auto">
          <a:xfrm>
            <a:off x="611188" y="1825625"/>
            <a:ext cx="677862"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3" name="Picture 9" descr="BWBW0129"/>
          <p:cNvPicPr>
            <a:picLocks noChangeAspect="1" noChangeArrowheads="1"/>
          </p:cNvPicPr>
          <p:nvPr>
            <p:custDataLst>
              <p:tags r:id="rId8"/>
            </p:custDataLst>
          </p:nvPr>
        </p:nvPicPr>
        <p:blipFill>
          <a:blip r:embed="rId39" cstate="print">
            <a:extLst>
              <a:ext uri="{28A0092B-C50C-407E-A947-70E740481C1C}">
                <a14:useLocalDpi xmlns:a14="http://schemas.microsoft.com/office/drawing/2010/main" xmlns="" val="0"/>
              </a:ext>
            </a:extLst>
          </a:blip>
          <a:srcRect/>
          <a:stretch>
            <a:fillRect/>
          </a:stretch>
        </p:blipFill>
        <p:spPr bwMode="auto">
          <a:xfrm>
            <a:off x="611188" y="3409950"/>
            <a:ext cx="712787"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4" name="Picture 10" descr="beds_doctor_194035_tnb">
            <a:hlinkClick r:id="rId40"/>
          </p:cNvPr>
          <p:cNvPicPr>
            <a:picLocks noChangeAspect="1" noChangeArrowheads="1"/>
          </p:cNvPicPr>
          <p:nvPr>
            <p:custDataLst>
              <p:tags r:id="rId9"/>
            </p:custDataLst>
          </p:nvPr>
        </p:nvPicPr>
        <p:blipFill>
          <a:blip r:embed="rId41" cstate="print">
            <a:extLst>
              <a:ext uri="{28A0092B-C50C-407E-A947-70E740481C1C}">
                <a14:useLocalDpi xmlns:a14="http://schemas.microsoft.com/office/drawing/2010/main" xmlns="" val="0"/>
              </a:ext>
            </a:extLst>
          </a:blip>
          <a:srcRect/>
          <a:stretch>
            <a:fillRect/>
          </a:stretch>
        </p:blipFill>
        <p:spPr bwMode="auto">
          <a:xfrm>
            <a:off x="539750" y="4705350"/>
            <a:ext cx="876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5" name="Text Box 11"/>
          <p:cNvSpPr txBox="1">
            <a:spLocks noChangeArrowheads="1"/>
          </p:cNvSpPr>
          <p:nvPr>
            <p:custDataLst>
              <p:tags r:id="rId10"/>
            </p:custDataLst>
          </p:nvPr>
        </p:nvSpPr>
        <p:spPr bwMode="auto">
          <a:xfrm>
            <a:off x="250825" y="2762250"/>
            <a:ext cx="158432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Development </a:t>
            </a:r>
            <a:br>
              <a:rPr lang="en-US" sz="1400" b="1" smtClean="0">
                <a:solidFill>
                  <a:srgbClr val="003366"/>
                </a:solidFill>
                <a:ea typeface="ＭＳ Ｐゴシック" pitchFamily="34" charset="-128"/>
              </a:rPr>
            </a:br>
            <a:r>
              <a:rPr lang="en-US" sz="1400" b="1" smtClean="0">
                <a:solidFill>
                  <a:srgbClr val="003366"/>
                </a:solidFill>
                <a:ea typeface="ＭＳ Ｐゴシック" pitchFamily="34" charset="-128"/>
              </a:rPr>
              <a:t>investment</a:t>
            </a:r>
          </a:p>
        </p:txBody>
      </p:sp>
      <p:sp>
        <p:nvSpPr>
          <p:cNvPr id="16396" name="Text Box 12"/>
          <p:cNvSpPr txBox="1">
            <a:spLocks noChangeArrowheads="1"/>
          </p:cNvSpPr>
          <p:nvPr>
            <p:custDataLst>
              <p:tags r:id="rId11"/>
            </p:custDataLst>
          </p:nvPr>
        </p:nvSpPr>
        <p:spPr bwMode="auto">
          <a:xfrm>
            <a:off x="250825" y="4273550"/>
            <a:ext cx="1452563"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Time to market</a:t>
            </a:r>
          </a:p>
        </p:txBody>
      </p:sp>
      <p:sp>
        <p:nvSpPr>
          <p:cNvPr id="16397" name="Text Box 13"/>
          <p:cNvSpPr txBox="1">
            <a:spLocks noChangeArrowheads="1"/>
          </p:cNvSpPr>
          <p:nvPr>
            <p:custDataLst>
              <p:tags r:id="rId12"/>
            </p:custDataLst>
          </p:nvPr>
        </p:nvSpPr>
        <p:spPr bwMode="auto">
          <a:xfrm>
            <a:off x="179388" y="5857875"/>
            <a:ext cx="252095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 of patients for approval</a:t>
            </a:r>
            <a:r>
              <a:rPr lang="en-US" sz="1400" b="1" baseline="30000" smtClean="0">
                <a:solidFill>
                  <a:srgbClr val="003366"/>
                </a:solidFill>
                <a:ea typeface="ＭＳ Ｐゴシック" pitchFamily="34" charset="-128"/>
              </a:rPr>
              <a:t>1</a:t>
            </a:r>
            <a:r>
              <a:rPr lang="en-US" sz="1400" b="1" smtClean="0">
                <a:solidFill>
                  <a:srgbClr val="003366"/>
                </a:solidFill>
                <a:ea typeface="ＭＳ Ｐゴシック" pitchFamily="34" charset="-128"/>
              </a:rPr>
              <a:t> </a:t>
            </a:r>
          </a:p>
        </p:txBody>
      </p:sp>
      <p:sp>
        <p:nvSpPr>
          <p:cNvPr id="16398" name="Oval 14"/>
          <p:cNvSpPr>
            <a:spLocks noChangeArrowheads="1"/>
          </p:cNvSpPr>
          <p:nvPr>
            <p:custDataLst>
              <p:tags r:id="rId13"/>
            </p:custDataLst>
          </p:nvPr>
        </p:nvSpPr>
        <p:spPr bwMode="auto">
          <a:xfrm>
            <a:off x="1838325" y="2157413"/>
            <a:ext cx="501650" cy="501650"/>
          </a:xfrm>
          <a:prstGeom prst="ellipse">
            <a:avLst/>
          </a:prstGeom>
          <a:solidFill>
            <a:schemeClr val="bg1"/>
          </a:solidFill>
          <a:ln w="9525">
            <a:solidFill>
              <a:schemeClr val="tx1"/>
            </a:solidFill>
            <a:round/>
            <a:headEnd/>
            <a:tailEnd/>
          </a:ln>
        </p:spPr>
        <p:txBody>
          <a:bodyPr wrap="none" lIns="90000" tIns="46800" rIns="90000" bIns="46800" anchor="ctr"/>
          <a:lstStyle/>
          <a:p>
            <a:endParaRPr lang="en-US" sz="1200" smtClean="0">
              <a:solidFill>
                <a:srgbClr val="003366"/>
              </a:solidFill>
              <a:latin typeface="Arial" pitchFamily="34" charset="0"/>
              <a:cs typeface="Arial" pitchFamily="34" charset="0"/>
            </a:endParaRPr>
          </a:p>
        </p:txBody>
      </p:sp>
      <p:sp>
        <p:nvSpPr>
          <p:cNvPr id="16399" name="Oval 15"/>
          <p:cNvSpPr>
            <a:spLocks noChangeArrowheads="1"/>
          </p:cNvSpPr>
          <p:nvPr>
            <p:custDataLst>
              <p:tags r:id="rId14"/>
            </p:custDataLst>
          </p:nvPr>
        </p:nvSpPr>
        <p:spPr bwMode="auto">
          <a:xfrm>
            <a:off x="4357688" y="2141538"/>
            <a:ext cx="501650" cy="501650"/>
          </a:xfrm>
          <a:prstGeom prst="ellipse">
            <a:avLst/>
          </a:prstGeom>
          <a:solidFill>
            <a:schemeClr val="bg1"/>
          </a:solidFill>
          <a:ln w="9525">
            <a:solidFill>
              <a:schemeClr val="tx1"/>
            </a:solidFill>
            <a:round/>
            <a:headEnd/>
            <a:tailEnd/>
          </a:ln>
        </p:spPr>
        <p:txBody>
          <a:bodyPr wrap="none" lIns="90000" tIns="46800" rIns="90000" bIns="46800" anchor="ctr"/>
          <a:lstStyle/>
          <a:p>
            <a:endParaRPr lang="en-US" sz="1200" smtClean="0">
              <a:solidFill>
                <a:srgbClr val="003366"/>
              </a:solidFill>
              <a:latin typeface="Arial" pitchFamily="34" charset="0"/>
              <a:cs typeface="Arial" pitchFamily="34" charset="0"/>
            </a:endParaRPr>
          </a:p>
        </p:txBody>
      </p:sp>
      <p:sp>
        <p:nvSpPr>
          <p:cNvPr id="16400" name="Arc 16"/>
          <p:cNvSpPr>
            <a:spLocks/>
          </p:cNvSpPr>
          <p:nvPr>
            <p:custDataLst>
              <p:tags r:id="rId15"/>
            </p:custDataLst>
          </p:nvPr>
        </p:nvSpPr>
        <p:spPr bwMode="gray">
          <a:xfrm>
            <a:off x="4608513" y="2141538"/>
            <a:ext cx="250825" cy="5016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tx1"/>
          </a:solidFill>
          <a:ln w="9525">
            <a:solidFill>
              <a:schemeClr val="tx1"/>
            </a:solidFill>
            <a:round/>
            <a:headEnd/>
            <a:tailEnd/>
          </a:ln>
        </p:spPr>
        <p:txBody>
          <a:bodyPr wrap="none" lIns="90000" tIns="46800" rIns="90000" bIns="46800" anchor="ctr"/>
          <a:lstStyle/>
          <a:p>
            <a:endParaRPr lang="en-US" sz="1600" smtClean="0">
              <a:solidFill>
                <a:srgbClr val="003366"/>
              </a:solidFill>
              <a:latin typeface="Arial" pitchFamily="34" charset="0"/>
              <a:cs typeface="Arial" pitchFamily="34" charset="0"/>
            </a:endParaRPr>
          </a:p>
        </p:txBody>
      </p:sp>
      <p:sp>
        <p:nvSpPr>
          <p:cNvPr id="16401" name="Oval 17"/>
          <p:cNvSpPr>
            <a:spLocks noChangeArrowheads="1"/>
          </p:cNvSpPr>
          <p:nvPr>
            <p:custDataLst>
              <p:tags r:id="rId16"/>
            </p:custDataLst>
          </p:nvPr>
        </p:nvSpPr>
        <p:spPr bwMode="auto">
          <a:xfrm>
            <a:off x="6878638" y="2157413"/>
            <a:ext cx="501650" cy="501650"/>
          </a:xfrm>
          <a:prstGeom prst="ellipse">
            <a:avLst/>
          </a:prstGeom>
          <a:solidFill>
            <a:schemeClr val="tx1"/>
          </a:solidFill>
          <a:ln w="9525">
            <a:solidFill>
              <a:schemeClr val="tx1"/>
            </a:solidFill>
            <a:round/>
            <a:headEnd/>
            <a:tailEnd/>
          </a:ln>
        </p:spPr>
        <p:txBody>
          <a:bodyPr wrap="none" lIns="90000" tIns="46800" rIns="90000" bIns="46800" anchor="ctr"/>
          <a:lstStyle/>
          <a:p>
            <a:endParaRPr lang="en-US" sz="1200" smtClean="0">
              <a:solidFill>
                <a:srgbClr val="003366"/>
              </a:solidFill>
              <a:latin typeface="Arial" pitchFamily="34" charset="0"/>
              <a:cs typeface="Arial" pitchFamily="34" charset="0"/>
            </a:endParaRPr>
          </a:p>
        </p:txBody>
      </p:sp>
      <p:sp>
        <p:nvSpPr>
          <p:cNvPr id="16402" name="Oval 18"/>
          <p:cNvSpPr>
            <a:spLocks noChangeArrowheads="1"/>
          </p:cNvSpPr>
          <p:nvPr>
            <p:custDataLst>
              <p:tags r:id="rId17"/>
            </p:custDataLst>
          </p:nvPr>
        </p:nvSpPr>
        <p:spPr bwMode="auto">
          <a:xfrm>
            <a:off x="1835150" y="3625850"/>
            <a:ext cx="501650" cy="501650"/>
          </a:xfrm>
          <a:prstGeom prst="ellipse">
            <a:avLst/>
          </a:prstGeom>
          <a:solidFill>
            <a:schemeClr val="bg1"/>
          </a:solidFill>
          <a:ln w="9525">
            <a:solidFill>
              <a:schemeClr val="tx1"/>
            </a:solidFill>
            <a:round/>
            <a:headEnd/>
            <a:tailEnd/>
          </a:ln>
        </p:spPr>
        <p:txBody>
          <a:bodyPr wrap="none" lIns="90000" tIns="46800" rIns="90000" bIns="46800" anchor="ctr"/>
          <a:lstStyle/>
          <a:p>
            <a:endParaRPr lang="en-US" sz="1200" b="1" smtClean="0">
              <a:solidFill>
                <a:srgbClr val="003366"/>
              </a:solidFill>
              <a:latin typeface="Arial" pitchFamily="34" charset="0"/>
              <a:cs typeface="Arial" pitchFamily="34" charset="0"/>
            </a:endParaRPr>
          </a:p>
        </p:txBody>
      </p:sp>
      <p:sp>
        <p:nvSpPr>
          <p:cNvPr id="16403" name="Oval 19"/>
          <p:cNvSpPr>
            <a:spLocks noChangeArrowheads="1"/>
          </p:cNvSpPr>
          <p:nvPr>
            <p:custDataLst>
              <p:tags r:id="rId18"/>
            </p:custDataLst>
          </p:nvPr>
        </p:nvSpPr>
        <p:spPr bwMode="auto">
          <a:xfrm>
            <a:off x="4357688" y="3700463"/>
            <a:ext cx="501650" cy="501650"/>
          </a:xfrm>
          <a:prstGeom prst="ellipse">
            <a:avLst/>
          </a:prstGeom>
          <a:solidFill>
            <a:schemeClr val="bg1"/>
          </a:solidFill>
          <a:ln w="9525">
            <a:solidFill>
              <a:schemeClr val="tx1"/>
            </a:solidFill>
            <a:round/>
            <a:headEnd/>
            <a:tailEnd/>
          </a:ln>
        </p:spPr>
        <p:txBody>
          <a:bodyPr wrap="none" lIns="90000" tIns="46800" rIns="90000" bIns="46800" anchor="ctr"/>
          <a:lstStyle/>
          <a:p>
            <a:endParaRPr lang="en-US" sz="1200" b="1" smtClean="0">
              <a:solidFill>
                <a:srgbClr val="003366"/>
              </a:solidFill>
              <a:latin typeface="Arial" pitchFamily="34" charset="0"/>
              <a:cs typeface="Arial" pitchFamily="34" charset="0"/>
            </a:endParaRPr>
          </a:p>
        </p:txBody>
      </p:sp>
      <p:sp>
        <p:nvSpPr>
          <p:cNvPr id="16404" name="Arc 20"/>
          <p:cNvSpPr>
            <a:spLocks/>
          </p:cNvSpPr>
          <p:nvPr>
            <p:custDataLst>
              <p:tags r:id="rId19"/>
            </p:custDataLst>
          </p:nvPr>
        </p:nvSpPr>
        <p:spPr bwMode="gray">
          <a:xfrm>
            <a:off x="4356100" y="3697288"/>
            <a:ext cx="501650" cy="501650"/>
          </a:xfrm>
          <a:custGeom>
            <a:avLst/>
            <a:gdLst>
              <a:gd name="T0" fmla="*/ 2147483647 w 43200"/>
              <a:gd name="T1" fmla="*/ 0 h 43200"/>
              <a:gd name="T2" fmla="*/ 0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tx1"/>
          </a:solidFill>
          <a:ln w="9525">
            <a:solidFill>
              <a:schemeClr val="tx1"/>
            </a:solidFill>
            <a:round/>
            <a:headEnd/>
            <a:tailEnd/>
          </a:ln>
        </p:spPr>
        <p:txBody>
          <a:bodyPr wrap="none" lIns="90000" tIns="46800" rIns="90000" bIns="46800" anchor="ctr"/>
          <a:lstStyle/>
          <a:p>
            <a:endParaRPr lang="en-US" sz="1600" smtClean="0">
              <a:solidFill>
                <a:srgbClr val="003366"/>
              </a:solidFill>
              <a:latin typeface="Arial" pitchFamily="34" charset="0"/>
              <a:cs typeface="Arial" pitchFamily="34" charset="0"/>
            </a:endParaRPr>
          </a:p>
        </p:txBody>
      </p:sp>
      <p:sp>
        <p:nvSpPr>
          <p:cNvPr id="16405" name="Oval 21"/>
          <p:cNvSpPr>
            <a:spLocks noChangeArrowheads="1"/>
          </p:cNvSpPr>
          <p:nvPr>
            <p:custDataLst>
              <p:tags r:id="rId20"/>
            </p:custDataLst>
          </p:nvPr>
        </p:nvSpPr>
        <p:spPr bwMode="auto">
          <a:xfrm>
            <a:off x="6877050" y="3625850"/>
            <a:ext cx="501650" cy="501650"/>
          </a:xfrm>
          <a:prstGeom prst="ellipse">
            <a:avLst/>
          </a:prstGeom>
          <a:solidFill>
            <a:schemeClr val="tx1"/>
          </a:solidFill>
          <a:ln w="9525">
            <a:solidFill>
              <a:schemeClr val="tx1"/>
            </a:solidFill>
            <a:round/>
            <a:headEnd/>
            <a:tailEnd/>
          </a:ln>
        </p:spPr>
        <p:txBody>
          <a:bodyPr wrap="none" lIns="90000" tIns="46800" rIns="90000" bIns="46800" anchor="ctr"/>
          <a:lstStyle/>
          <a:p>
            <a:endParaRPr lang="en-US" sz="1200" b="1" smtClean="0">
              <a:solidFill>
                <a:srgbClr val="003366"/>
              </a:solidFill>
              <a:latin typeface="Arial" pitchFamily="34" charset="0"/>
              <a:cs typeface="Arial" pitchFamily="34" charset="0"/>
            </a:endParaRPr>
          </a:p>
        </p:txBody>
      </p:sp>
      <p:sp>
        <p:nvSpPr>
          <p:cNvPr id="16406" name="Oval 22"/>
          <p:cNvSpPr>
            <a:spLocks noChangeArrowheads="1"/>
          </p:cNvSpPr>
          <p:nvPr>
            <p:custDataLst>
              <p:tags r:id="rId21"/>
            </p:custDataLst>
          </p:nvPr>
        </p:nvSpPr>
        <p:spPr bwMode="auto">
          <a:xfrm>
            <a:off x="1835150" y="5138738"/>
            <a:ext cx="501650" cy="501650"/>
          </a:xfrm>
          <a:prstGeom prst="ellipse">
            <a:avLst/>
          </a:prstGeom>
          <a:solidFill>
            <a:schemeClr val="bg1"/>
          </a:solidFill>
          <a:ln w="9525">
            <a:solidFill>
              <a:schemeClr val="tx1"/>
            </a:solidFill>
            <a:round/>
            <a:headEnd/>
            <a:tailEnd/>
          </a:ln>
        </p:spPr>
        <p:txBody>
          <a:bodyPr wrap="none" lIns="90000" tIns="46800" rIns="90000" bIns="46800" anchor="ctr"/>
          <a:lstStyle/>
          <a:p>
            <a:endParaRPr lang="en-US" sz="1200" b="1" smtClean="0">
              <a:solidFill>
                <a:srgbClr val="003366"/>
              </a:solidFill>
              <a:latin typeface="Arial" pitchFamily="34" charset="0"/>
              <a:cs typeface="Arial" pitchFamily="34" charset="0"/>
            </a:endParaRPr>
          </a:p>
        </p:txBody>
      </p:sp>
      <p:sp>
        <p:nvSpPr>
          <p:cNvPr id="16407" name="Oval 23"/>
          <p:cNvSpPr>
            <a:spLocks noChangeArrowheads="1"/>
          </p:cNvSpPr>
          <p:nvPr>
            <p:custDataLst>
              <p:tags r:id="rId22"/>
            </p:custDataLst>
          </p:nvPr>
        </p:nvSpPr>
        <p:spPr bwMode="auto">
          <a:xfrm>
            <a:off x="4356100" y="5138738"/>
            <a:ext cx="501650" cy="501650"/>
          </a:xfrm>
          <a:prstGeom prst="ellipse">
            <a:avLst/>
          </a:prstGeom>
          <a:solidFill>
            <a:schemeClr val="bg1"/>
          </a:solidFill>
          <a:ln w="9525">
            <a:solidFill>
              <a:schemeClr val="tx1"/>
            </a:solidFill>
            <a:round/>
            <a:headEnd/>
            <a:tailEnd/>
          </a:ln>
        </p:spPr>
        <p:txBody>
          <a:bodyPr wrap="none" lIns="90000" tIns="46800" rIns="90000" bIns="46800" anchor="ctr"/>
          <a:lstStyle/>
          <a:p>
            <a:endParaRPr lang="en-US" sz="1200" b="1" smtClean="0">
              <a:solidFill>
                <a:srgbClr val="003366"/>
              </a:solidFill>
              <a:latin typeface="Arial" pitchFamily="34" charset="0"/>
              <a:cs typeface="Arial" pitchFamily="34" charset="0"/>
            </a:endParaRPr>
          </a:p>
        </p:txBody>
      </p:sp>
      <p:sp>
        <p:nvSpPr>
          <p:cNvPr id="16408" name="Arc 24"/>
          <p:cNvSpPr>
            <a:spLocks/>
          </p:cNvSpPr>
          <p:nvPr>
            <p:custDataLst>
              <p:tags r:id="rId23"/>
            </p:custDataLst>
          </p:nvPr>
        </p:nvSpPr>
        <p:spPr bwMode="gray">
          <a:xfrm>
            <a:off x="4608513" y="5140325"/>
            <a:ext cx="250825" cy="5016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tx1"/>
          </a:solidFill>
          <a:ln w="9525">
            <a:solidFill>
              <a:schemeClr val="tx1"/>
            </a:solidFill>
            <a:round/>
            <a:headEnd/>
            <a:tailEnd/>
          </a:ln>
        </p:spPr>
        <p:txBody>
          <a:bodyPr wrap="none" lIns="90000" tIns="46800" rIns="90000" bIns="46800" anchor="ctr"/>
          <a:lstStyle/>
          <a:p>
            <a:endParaRPr lang="en-US" sz="1600" smtClean="0">
              <a:solidFill>
                <a:srgbClr val="003366"/>
              </a:solidFill>
              <a:latin typeface="Arial" pitchFamily="34" charset="0"/>
              <a:cs typeface="Arial" pitchFamily="34" charset="0"/>
            </a:endParaRPr>
          </a:p>
        </p:txBody>
      </p:sp>
      <p:sp>
        <p:nvSpPr>
          <p:cNvPr id="16409" name="Oval 25"/>
          <p:cNvSpPr>
            <a:spLocks noChangeArrowheads="1"/>
          </p:cNvSpPr>
          <p:nvPr>
            <p:custDataLst>
              <p:tags r:id="rId24"/>
            </p:custDataLst>
          </p:nvPr>
        </p:nvSpPr>
        <p:spPr bwMode="auto">
          <a:xfrm>
            <a:off x="6877050" y="5138738"/>
            <a:ext cx="501650" cy="501650"/>
          </a:xfrm>
          <a:prstGeom prst="ellipse">
            <a:avLst/>
          </a:prstGeom>
          <a:solidFill>
            <a:schemeClr val="tx1"/>
          </a:solidFill>
          <a:ln w="9525">
            <a:solidFill>
              <a:schemeClr val="tx1"/>
            </a:solidFill>
            <a:round/>
            <a:headEnd/>
            <a:tailEnd/>
          </a:ln>
        </p:spPr>
        <p:txBody>
          <a:bodyPr wrap="none" lIns="90000" tIns="46800" rIns="90000" bIns="46800" anchor="ctr"/>
          <a:lstStyle/>
          <a:p>
            <a:endParaRPr lang="en-US" sz="1200" b="1" smtClean="0">
              <a:solidFill>
                <a:srgbClr val="003366"/>
              </a:solidFill>
              <a:latin typeface="Arial" pitchFamily="34" charset="0"/>
              <a:cs typeface="Arial" pitchFamily="34" charset="0"/>
            </a:endParaRPr>
          </a:p>
        </p:txBody>
      </p:sp>
      <p:sp>
        <p:nvSpPr>
          <p:cNvPr id="16410" name="Text Box 26"/>
          <p:cNvSpPr txBox="1">
            <a:spLocks noChangeArrowheads="1"/>
          </p:cNvSpPr>
          <p:nvPr>
            <p:custDataLst>
              <p:tags r:id="rId25"/>
            </p:custDataLst>
          </p:nvPr>
        </p:nvSpPr>
        <p:spPr bwMode="auto">
          <a:xfrm>
            <a:off x="2355850" y="2257425"/>
            <a:ext cx="11382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US$ 2 – 3m</a:t>
            </a:r>
          </a:p>
        </p:txBody>
      </p:sp>
      <p:sp>
        <p:nvSpPr>
          <p:cNvPr id="16411" name="Text Box 27"/>
          <p:cNvSpPr txBox="1">
            <a:spLocks noChangeArrowheads="1"/>
          </p:cNvSpPr>
          <p:nvPr>
            <p:custDataLst>
              <p:tags r:id="rId26"/>
            </p:custDataLst>
          </p:nvPr>
        </p:nvSpPr>
        <p:spPr bwMode="auto">
          <a:xfrm>
            <a:off x="4821238" y="2257425"/>
            <a:ext cx="1536700"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US$ 150 – 250m</a:t>
            </a:r>
          </a:p>
        </p:txBody>
      </p:sp>
      <p:sp>
        <p:nvSpPr>
          <p:cNvPr id="16412" name="Text Box 28"/>
          <p:cNvSpPr txBox="1">
            <a:spLocks noChangeArrowheads="1"/>
          </p:cNvSpPr>
          <p:nvPr>
            <p:custDataLst>
              <p:tags r:id="rId27"/>
            </p:custDataLst>
          </p:nvPr>
        </p:nvSpPr>
        <p:spPr bwMode="auto">
          <a:xfrm>
            <a:off x="7427913" y="2257425"/>
            <a:ext cx="10890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US$ 800m </a:t>
            </a:r>
          </a:p>
        </p:txBody>
      </p:sp>
      <p:sp>
        <p:nvSpPr>
          <p:cNvPr id="16413" name="Text Box 29"/>
          <p:cNvSpPr txBox="1">
            <a:spLocks noChangeArrowheads="1"/>
          </p:cNvSpPr>
          <p:nvPr>
            <p:custDataLst>
              <p:tags r:id="rId28"/>
            </p:custDataLst>
          </p:nvPr>
        </p:nvSpPr>
        <p:spPr bwMode="auto">
          <a:xfrm>
            <a:off x="2484438" y="3697288"/>
            <a:ext cx="8985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2 – 3 yrs</a:t>
            </a:r>
          </a:p>
        </p:txBody>
      </p:sp>
      <p:sp>
        <p:nvSpPr>
          <p:cNvPr id="16414" name="Text Box 30"/>
          <p:cNvSpPr txBox="1">
            <a:spLocks noChangeArrowheads="1"/>
          </p:cNvSpPr>
          <p:nvPr>
            <p:custDataLst>
              <p:tags r:id="rId29"/>
            </p:custDataLst>
          </p:nvPr>
        </p:nvSpPr>
        <p:spPr bwMode="auto">
          <a:xfrm>
            <a:off x="5076825" y="3697288"/>
            <a:ext cx="8985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7 – 8 yrs</a:t>
            </a:r>
          </a:p>
        </p:txBody>
      </p:sp>
      <p:sp>
        <p:nvSpPr>
          <p:cNvPr id="16415" name="Text Box 31"/>
          <p:cNvSpPr txBox="1">
            <a:spLocks noChangeArrowheads="1"/>
          </p:cNvSpPr>
          <p:nvPr>
            <p:custDataLst>
              <p:tags r:id="rId30"/>
            </p:custDataLst>
          </p:nvPr>
        </p:nvSpPr>
        <p:spPr bwMode="auto">
          <a:xfrm>
            <a:off x="7667625" y="3697288"/>
            <a:ext cx="99695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8 – 10 yrs</a:t>
            </a:r>
          </a:p>
        </p:txBody>
      </p:sp>
      <p:sp>
        <p:nvSpPr>
          <p:cNvPr id="16416" name="Text Box 32"/>
          <p:cNvSpPr txBox="1">
            <a:spLocks noChangeArrowheads="1"/>
          </p:cNvSpPr>
          <p:nvPr>
            <p:custDataLst>
              <p:tags r:id="rId31"/>
            </p:custDataLst>
          </p:nvPr>
        </p:nvSpPr>
        <p:spPr bwMode="auto">
          <a:xfrm>
            <a:off x="2339975" y="5210175"/>
            <a:ext cx="109537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20 – 50 pts</a:t>
            </a:r>
          </a:p>
        </p:txBody>
      </p:sp>
      <p:sp>
        <p:nvSpPr>
          <p:cNvPr id="16417" name="Text Box 33"/>
          <p:cNvSpPr txBox="1">
            <a:spLocks noChangeArrowheads="1"/>
          </p:cNvSpPr>
          <p:nvPr>
            <p:custDataLst>
              <p:tags r:id="rId32"/>
            </p:custDataLst>
          </p:nvPr>
        </p:nvSpPr>
        <p:spPr bwMode="auto">
          <a:xfrm>
            <a:off x="4859338" y="5210175"/>
            <a:ext cx="950912"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 500 pts</a:t>
            </a:r>
          </a:p>
        </p:txBody>
      </p:sp>
      <p:sp>
        <p:nvSpPr>
          <p:cNvPr id="16418" name="Text Box 34"/>
          <p:cNvSpPr txBox="1">
            <a:spLocks noChangeArrowheads="1"/>
          </p:cNvSpPr>
          <p:nvPr>
            <p:custDataLst>
              <p:tags r:id="rId33"/>
            </p:custDataLst>
          </p:nvPr>
        </p:nvSpPr>
        <p:spPr bwMode="auto">
          <a:xfrm>
            <a:off x="7451725" y="5210175"/>
            <a:ext cx="1393825"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b="1" smtClean="0">
                <a:solidFill>
                  <a:srgbClr val="003366"/>
                </a:solidFill>
                <a:ea typeface="ＭＳ Ｐゴシック" pitchFamily="34" charset="-128"/>
              </a:rPr>
              <a:t>800 – 1000 pts</a:t>
            </a:r>
          </a:p>
        </p:txBody>
      </p:sp>
      <p:sp>
        <p:nvSpPr>
          <p:cNvPr id="16419" name="Text Box 36"/>
          <p:cNvSpPr txBox="1">
            <a:spLocks noChangeArrowheads="1"/>
          </p:cNvSpPr>
          <p:nvPr>
            <p:custDataLst>
              <p:tags r:id="rId34"/>
            </p:custDataLst>
          </p:nvPr>
        </p:nvSpPr>
        <p:spPr bwMode="auto">
          <a:xfrm>
            <a:off x="217488" y="6153150"/>
            <a:ext cx="3362325"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smtClean="0">
                <a:solidFill>
                  <a:srgbClr val="003366"/>
                </a:solidFill>
                <a:ea typeface="ＭＳ Ｐゴシック" pitchFamily="34" charset="-128"/>
              </a:rPr>
              <a:t>* Industry average                                                                      </a:t>
            </a:r>
          </a:p>
        </p:txBody>
      </p:sp>
      <p:sp>
        <p:nvSpPr>
          <p:cNvPr id="36" name="Прямоугольник 35"/>
          <p:cNvSpPr/>
          <p:nvPr/>
        </p:nvSpPr>
        <p:spPr>
          <a:xfrm>
            <a:off x="0" y="6642556"/>
            <a:ext cx="4572000" cy="215444"/>
          </a:xfrm>
          <a:prstGeom prst="rect">
            <a:avLst/>
          </a:prstGeom>
        </p:spPr>
        <p:txBody>
          <a:bodyPr>
            <a:spAutoFit/>
          </a:bodyPr>
          <a:lstStyle/>
          <a:p>
            <a:r>
              <a:rPr lang="en-US" sz="800" dirty="0"/>
              <a:t>Consensus Information Paper 2013. What you need to know about </a:t>
            </a:r>
            <a:r>
              <a:rPr lang="en-US" sz="800" dirty="0" err="1"/>
              <a:t>Biosimilar</a:t>
            </a:r>
            <a:r>
              <a:rPr lang="en-US" sz="800" dirty="0"/>
              <a:t> Medicinal Products </a:t>
            </a:r>
          </a:p>
        </p:txBody>
      </p:sp>
    </p:spTree>
    <p:extLst>
      <p:ext uri="{BB962C8B-B14F-4D97-AF65-F5344CB8AC3E}">
        <p14:creationId xmlns:p14="http://schemas.microsoft.com/office/powerpoint/2010/main" xmlns="" val="115370556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defTabSz="895350" eaLnBrk="1" hangingPunct="1"/>
            <a:r>
              <a:rPr lang="en-US" smtClean="0"/>
              <a:t>Quality standards in manufacturing apply equally to all biopharmaceuticals including biosimilars</a:t>
            </a:r>
          </a:p>
        </p:txBody>
      </p:sp>
      <p:pic>
        <p:nvPicPr>
          <p:cNvPr id="35843" name="Picture 1026" descr="APImanufactur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8375" y="1447800"/>
            <a:ext cx="6604000" cy="467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4" name="Line 1027"/>
          <p:cNvSpPr>
            <a:spLocks noChangeShapeType="1"/>
          </p:cNvSpPr>
          <p:nvPr/>
        </p:nvSpPr>
        <p:spPr bwMode="auto">
          <a:xfrm>
            <a:off x="2143125" y="2436813"/>
            <a:ext cx="0" cy="541337"/>
          </a:xfrm>
          <a:prstGeom prst="line">
            <a:avLst/>
          </a:prstGeom>
          <a:noFill/>
          <a:ln w="76200" algn="ctr">
            <a:solidFill>
              <a:srgbClr val="4A7EBB"/>
            </a:solidFill>
            <a:round/>
            <a:headEnd/>
            <a:tailEnd type="triangle" w="med" len="med"/>
          </a:ln>
          <a:effectLst>
            <a:outerShdw dist="38100" dir="2700000" algn="tl" rotWithShape="0">
              <a:srgbClr val="808080">
                <a:alpha val="39998"/>
              </a:srgbClr>
            </a:outerShdw>
          </a:effectLst>
          <a:extLst>
            <a:ext uri="{909E8E84-426E-40DD-AFC4-6F175D3DCCD1}">
              <a14:hiddenFill xmlns:a14="http://schemas.microsoft.com/office/drawing/2010/main" xmlns="">
                <a:noFill/>
              </a14:hiddenFill>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35845" name="Line 1028"/>
          <p:cNvSpPr>
            <a:spLocks noChangeShapeType="1"/>
          </p:cNvSpPr>
          <p:nvPr/>
        </p:nvSpPr>
        <p:spPr bwMode="auto">
          <a:xfrm>
            <a:off x="2143125" y="3638550"/>
            <a:ext cx="0" cy="541338"/>
          </a:xfrm>
          <a:prstGeom prst="line">
            <a:avLst/>
          </a:prstGeom>
          <a:noFill/>
          <a:ln w="76200" algn="ctr">
            <a:solidFill>
              <a:srgbClr val="4A7EBB"/>
            </a:solidFill>
            <a:round/>
            <a:headEnd/>
            <a:tailEnd type="triangle" w="med" len="med"/>
          </a:ln>
          <a:effectLst>
            <a:outerShdw dist="38100" dir="2700000" algn="tl" rotWithShape="0">
              <a:srgbClr val="808080">
                <a:alpha val="39998"/>
              </a:srgbClr>
            </a:outerShdw>
          </a:effectLst>
          <a:extLst>
            <a:ext uri="{909E8E84-426E-40DD-AFC4-6F175D3DCCD1}">
              <a14:hiddenFill xmlns:a14="http://schemas.microsoft.com/office/drawing/2010/main" xmlns="">
                <a:noFill/>
              </a14:hiddenFill>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35846" name="Line 1029"/>
          <p:cNvSpPr>
            <a:spLocks noChangeShapeType="1"/>
          </p:cNvSpPr>
          <p:nvPr/>
        </p:nvSpPr>
        <p:spPr bwMode="auto">
          <a:xfrm>
            <a:off x="2143125" y="4781550"/>
            <a:ext cx="0" cy="541338"/>
          </a:xfrm>
          <a:prstGeom prst="line">
            <a:avLst/>
          </a:prstGeom>
          <a:noFill/>
          <a:ln w="76200" algn="ctr">
            <a:solidFill>
              <a:srgbClr val="4A7EBB"/>
            </a:solidFill>
            <a:round/>
            <a:headEnd/>
            <a:tailEnd type="triangle" w="med" len="med"/>
          </a:ln>
          <a:effectLst>
            <a:outerShdw dist="38100" dir="2700000" algn="tl" rotWithShape="0">
              <a:srgbClr val="808080">
                <a:alpha val="39998"/>
              </a:srgbClr>
            </a:outerShdw>
          </a:effectLst>
          <a:extLst>
            <a:ext uri="{909E8E84-426E-40DD-AFC4-6F175D3DCCD1}">
              <a14:hiddenFill xmlns:a14="http://schemas.microsoft.com/office/drawing/2010/main" xmlns="">
                <a:noFill/>
              </a14:hiddenFill>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35847" name="Line 1030"/>
          <p:cNvSpPr>
            <a:spLocks noChangeShapeType="1"/>
          </p:cNvSpPr>
          <p:nvPr/>
        </p:nvSpPr>
        <p:spPr bwMode="auto">
          <a:xfrm>
            <a:off x="6907213" y="2463800"/>
            <a:ext cx="0" cy="541338"/>
          </a:xfrm>
          <a:prstGeom prst="line">
            <a:avLst/>
          </a:prstGeom>
          <a:noFill/>
          <a:ln w="76200" algn="ctr">
            <a:solidFill>
              <a:srgbClr val="4A7EBB"/>
            </a:solidFill>
            <a:round/>
            <a:headEnd/>
            <a:tailEnd type="triangle" w="med" len="med"/>
          </a:ln>
          <a:effectLst>
            <a:outerShdw dist="38100" dir="2700000" algn="tl" rotWithShape="0">
              <a:srgbClr val="808080">
                <a:alpha val="39998"/>
              </a:srgbClr>
            </a:outerShdw>
          </a:effectLst>
          <a:extLst>
            <a:ext uri="{909E8E84-426E-40DD-AFC4-6F175D3DCCD1}">
              <a14:hiddenFill xmlns:a14="http://schemas.microsoft.com/office/drawing/2010/main" xmlns="">
                <a:noFill/>
              </a14:hiddenFill>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35848" name="Line 1031"/>
          <p:cNvSpPr>
            <a:spLocks noChangeShapeType="1"/>
          </p:cNvSpPr>
          <p:nvPr/>
        </p:nvSpPr>
        <p:spPr bwMode="auto">
          <a:xfrm>
            <a:off x="6907213" y="3849688"/>
            <a:ext cx="0" cy="539750"/>
          </a:xfrm>
          <a:prstGeom prst="line">
            <a:avLst/>
          </a:prstGeom>
          <a:noFill/>
          <a:ln w="76200" algn="ctr">
            <a:solidFill>
              <a:srgbClr val="4A7EBB"/>
            </a:solidFill>
            <a:round/>
            <a:headEnd/>
            <a:tailEnd type="triangle" w="med" len="med"/>
          </a:ln>
          <a:effectLst>
            <a:outerShdw dist="38100" dir="2700000" algn="tl" rotWithShape="0">
              <a:srgbClr val="808080">
                <a:alpha val="39998"/>
              </a:srgbClr>
            </a:outerShdw>
          </a:effectLst>
          <a:extLst>
            <a:ext uri="{909E8E84-426E-40DD-AFC4-6F175D3DCCD1}">
              <a14:hiddenFill xmlns:a14="http://schemas.microsoft.com/office/drawing/2010/main" xmlns="">
                <a:noFill/>
              </a14:hiddenFill>
            </a:ext>
          </a:extLst>
        </p:spPr>
        <p:txBody>
          <a:bodyPr wrap="none" anchor="ctr"/>
          <a:lstStyle/>
          <a:p>
            <a:endParaRPr lang="en-US" sz="1600" smtClean="0">
              <a:solidFill>
                <a:srgbClr val="003366"/>
              </a:solidFill>
              <a:latin typeface="Arial" pitchFamily="34" charset="0"/>
              <a:cs typeface="Arial" pitchFamily="34" charset="0"/>
            </a:endParaRPr>
          </a:p>
        </p:txBody>
      </p:sp>
      <p:cxnSp>
        <p:nvCxnSpPr>
          <p:cNvPr id="35849" name="AutoShape 1032"/>
          <p:cNvCxnSpPr>
            <a:cxnSpLocks noChangeShapeType="1"/>
          </p:cNvCxnSpPr>
          <p:nvPr/>
        </p:nvCxnSpPr>
        <p:spPr bwMode="auto">
          <a:xfrm flipV="1">
            <a:off x="3582988" y="2073275"/>
            <a:ext cx="1863725" cy="3814763"/>
          </a:xfrm>
          <a:prstGeom prst="bentConnector3">
            <a:avLst>
              <a:gd name="adj1" fmla="val 50000"/>
            </a:avLst>
          </a:prstGeom>
          <a:noFill/>
          <a:ln w="76200" algn="ctr">
            <a:solidFill>
              <a:srgbClr val="4A7EBB"/>
            </a:solidFill>
            <a:miter lim="800000"/>
            <a:headEnd/>
            <a:tailEnd type="triangle" w="med" len="med"/>
          </a:ln>
          <a:effectLst>
            <a:outerShdw dist="38100" dir="2700000" algn="tl" rotWithShape="0">
              <a:srgbClr val="808080">
                <a:alpha val="39998"/>
              </a:srgbClr>
            </a:outerShdw>
          </a:effectLst>
          <a:extLst>
            <a:ext uri="{909E8E84-426E-40DD-AFC4-6F175D3DCCD1}">
              <a14:hiddenFill xmlns:a14="http://schemas.microsoft.com/office/drawing/2010/main" xmlns="">
                <a:noFill/>
              </a14:hiddenFill>
            </a:ext>
          </a:extLst>
        </p:spPr>
      </p:cxnSp>
      <p:sp>
        <p:nvSpPr>
          <p:cNvPr id="35850" name="Rectangle 1034"/>
          <p:cNvSpPr>
            <a:spLocks noChangeArrowheads="1"/>
          </p:cNvSpPr>
          <p:nvPr/>
        </p:nvSpPr>
        <p:spPr bwMode="auto">
          <a:xfrm>
            <a:off x="785813" y="1835150"/>
            <a:ext cx="2670175" cy="498475"/>
          </a:xfrm>
          <a:prstGeom prst="roundRect">
            <a:avLst>
              <a:gd name="adj" fmla="val 16667"/>
            </a:avLst>
          </a:prstGeom>
          <a:gradFill rotWithShape="1">
            <a:gsLst>
              <a:gs pos="0">
                <a:srgbClr val="00577D"/>
              </a:gs>
              <a:gs pos="50000">
                <a:srgbClr val="0080B5"/>
              </a:gs>
              <a:gs pos="100000">
                <a:srgbClr val="009AD8"/>
              </a:gs>
            </a:gsLst>
            <a:lin ang="5400000" scaled="1"/>
          </a:gra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lIns="73464" tIns="73464" rIns="73464" bIns="73464" anchor="ctr"/>
          <a:lstStyle/>
          <a:p>
            <a:pPr algn="ctr" defTabSz="895350" eaLnBrk="0" hangingPunct="0">
              <a:lnSpc>
                <a:spcPct val="95000"/>
              </a:lnSpc>
              <a:spcBef>
                <a:spcPct val="75000"/>
              </a:spcBef>
              <a:buClr>
                <a:srgbClr val="99BDE7"/>
              </a:buClr>
              <a:buSzPct val="110000"/>
            </a:pPr>
            <a:r>
              <a:rPr lang="en-US" sz="1600" b="1" smtClean="0">
                <a:solidFill>
                  <a:srgbClr val="FFFFFF"/>
                </a:solidFill>
                <a:latin typeface="Arial" pitchFamily="34" charset="0"/>
                <a:cs typeface="Arial" pitchFamily="34" charset="0"/>
              </a:rPr>
              <a:t>Cell banks</a:t>
            </a:r>
          </a:p>
        </p:txBody>
      </p:sp>
      <p:sp>
        <p:nvSpPr>
          <p:cNvPr id="35851" name="Rectangle 1035"/>
          <p:cNvSpPr>
            <a:spLocks noChangeArrowheads="1"/>
          </p:cNvSpPr>
          <p:nvPr/>
        </p:nvSpPr>
        <p:spPr bwMode="auto">
          <a:xfrm>
            <a:off x="785813" y="4210050"/>
            <a:ext cx="2670175" cy="496888"/>
          </a:xfrm>
          <a:prstGeom prst="roundRect">
            <a:avLst>
              <a:gd name="adj" fmla="val 16667"/>
            </a:avLst>
          </a:prstGeom>
          <a:gradFill rotWithShape="1">
            <a:gsLst>
              <a:gs pos="0">
                <a:srgbClr val="00577D"/>
              </a:gs>
              <a:gs pos="50000">
                <a:srgbClr val="0080B5"/>
              </a:gs>
              <a:gs pos="100000">
                <a:srgbClr val="009AD8"/>
              </a:gs>
            </a:gsLst>
            <a:lin ang="5400000" scaled="1"/>
          </a:gra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lIns="73464" tIns="73464" rIns="73464" bIns="73464" anchor="ctr"/>
          <a:lstStyle/>
          <a:p>
            <a:pPr algn="ctr" defTabSz="895350" eaLnBrk="0" hangingPunct="0">
              <a:lnSpc>
                <a:spcPct val="95000"/>
              </a:lnSpc>
              <a:spcBef>
                <a:spcPct val="75000"/>
              </a:spcBef>
              <a:buClr>
                <a:srgbClr val="99BDE7"/>
              </a:buClr>
              <a:buSzPct val="110000"/>
            </a:pPr>
            <a:r>
              <a:rPr lang="en-US" sz="1600" b="1" smtClean="0">
                <a:solidFill>
                  <a:srgbClr val="FFFFFF"/>
                </a:solidFill>
                <a:latin typeface="Arial" pitchFamily="34" charset="0"/>
                <a:cs typeface="Arial" pitchFamily="34" charset="0"/>
              </a:rPr>
              <a:t>Fermentation </a:t>
            </a:r>
          </a:p>
        </p:txBody>
      </p:sp>
      <p:sp>
        <p:nvSpPr>
          <p:cNvPr id="35852" name="Rectangle 1036"/>
          <p:cNvSpPr>
            <a:spLocks noChangeArrowheads="1"/>
          </p:cNvSpPr>
          <p:nvPr/>
        </p:nvSpPr>
        <p:spPr bwMode="auto">
          <a:xfrm>
            <a:off x="785813" y="5424488"/>
            <a:ext cx="2670175" cy="498475"/>
          </a:xfrm>
          <a:prstGeom prst="roundRect">
            <a:avLst>
              <a:gd name="adj" fmla="val 16667"/>
            </a:avLst>
          </a:prstGeom>
          <a:gradFill rotWithShape="1">
            <a:gsLst>
              <a:gs pos="0">
                <a:srgbClr val="00577D"/>
              </a:gs>
              <a:gs pos="50000">
                <a:srgbClr val="0080B5"/>
              </a:gs>
              <a:gs pos="100000">
                <a:srgbClr val="009AD8"/>
              </a:gs>
            </a:gsLst>
            <a:lin ang="5400000" scaled="1"/>
          </a:gra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lIns="73464" tIns="73464" rIns="73464" bIns="73464" anchor="ctr"/>
          <a:lstStyle/>
          <a:p>
            <a:pPr algn="ctr" defTabSz="895350" eaLnBrk="0" hangingPunct="0">
              <a:lnSpc>
                <a:spcPct val="95000"/>
              </a:lnSpc>
              <a:spcBef>
                <a:spcPct val="75000"/>
              </a:spcBef>
              <a:buClr>
                <a:srgbClr val="99BDE7"/>
              </a:buClr>
              <a:buSzPct val="110000"/>
            </a:pPr>
            <a:r>
              <a:rPr lang="en-US" sz="1600" b="1" smtClean="0">
                <a:solidFill>
                  <a:srgbClr val="FFFFFF"/>
                </a:solidFill>
                <a:latin typeface="Arial" pitchFamily="34" charset="0"/>
                <a:cs typeface="Arial" pitchFamily="34" charset="0"/>
              </a:rPr>
              <a:t>Harvesting</a:t>
            </a:r>
          </a:p>
        </p:txBody>
      </p:sp>
      <p:sp>
        <p:nvSpPr>
          <p:cNvPr id="35853" name="Rectangle 1037"/>
          <p:cNvSpPr>
            <a:spLocks noChangeArrowheads="1"/>
          </p:cNvSpPr>
          <p:nvPr/>
        </p:nvSpPr>
        <p:spPr bwMode="auto">
          <a:xfrm>
            <a:off x="785813" y="3068638"/>
            <a:ext cx="2670175" cy="498475"/>
          </a:xfrm>
          <a:prstGeom prst="roundRect">
            <a:avLst>
              <a:gd name="adj" fmla="val 16667"/>
            </a:avLst>
          </a:prstGeom>
          <a:gradFill rotWithShape="1">
            <a:gsLst>
              <a:gs pos="0">
                <a:srgbClr val="00577D"/>
              </a:gs>
              <a:gs pos="50000">
                <a:srgbClr val="0080B5"/>
              </a:gs>
              <a:gs pos="100000">
                <a:srgbClr val="009AD8"/>
              </a:gs>
            </a:gsLst>
            <a:lin ang="5400000" scaled="1"/>
          </a:gra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lIns="73464" tIns="73464" rIns="73464" bIns="73464" anchor="ctr"/>
          <a:lstStyle/>
          <a:p>
            <a:pPr algn="ctr" defTabSz="895350" eaLnBrk="0" hangingPunct="0">
              <a:lnSpc>
                <a:spcPct val="95000"/>
              </a:lnSpc>
              <a:spcBef>
                <a:spcPct val="75000"/>
              </a:spcBef>
              <a:buClr>
                <a:srgbClr val="99BDE7"/>
              </a:buClr>
              <a:buSzPct val="110000"/>
            </a:pPr>
            <a:r>
              <a:rPr lang="en-US" sz="1600" b="1" smtClean="0">
                <a:solidFill>
                  <a:srgbClr val="FFFFFF"/>
                </a:solidFill>
                <a:latin typeface="Arial" pitchFamily="34" charset="0"/>
                <a:cs typeface="Arial" pitchFamily="34" charset="0"/>
              </a:rPr>
              <a:t>Seed cultures</a:t>
            </a:r>
          </a:p>
        </p:txBody>
      </p:sp>
      <p:sp>
        <p:nvSpPr>
          <p:cNvPr id="35854" name="Rectangle 1038"/>
          <p:cNvSpPr>
            <a:spLocks noChangeArrowheads="1"/>
          </p:cNvSpPr>
          <p:nvPr/>
        </p:nvSpPr>
        <p:spPr bwMode="auto">
          <a:xfrm>
            <a:off x="5508625" y="1844675"/>
            <a:ext cx="2670175" cy="496888"/>
          </a:xfrm>
          <a:prstGeom prst="roundRect">
            <a:avLst>
              <a:gd name="adj" fmla="val 16667"/>
            </a:avLst>
          </a:prstGeom>
          <a:gradFill rotWithShape="1">
            <a:gsLst>
              <a:gs pos="0">
                <a:srgbClr val="00577D"/>
              </a:gs>
              <a:gs pos="50000">
                <a:srgbClr val="0080B5"/>
              </a:gs>
              <a:gs pos="100000">
                <a:srgbClr val="009AD8"/>
              </a:gs>
            </a:gsLst>
            <a:lin ang="5400000" scaled="1"/>
          </a:gra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lIns="73464" tIns="73464" rIns="73464" bIns="73464" anchor="ctr"/>
          <a:lstStyle/>
          <a:p>
            <a:pPr algn="ctr" defTabSz="895350" eaLnBrk="0" hangingPunct="0">
              <a:lnSpc>
                <a:spcPct val="95000"/>
              </a:lnSpc>
              <a:spcBef>
                <a:spcPct val="75000"/>
              </a:spcBef>
              <a:buClr>
                <a:srgbClr val="99BDE7"/>
              </a:buClr>
              <a:buSzPct val="110000"/>
            </a:pPr>
            <a:r>
              <a:rPr lang="en-US" sz="1600" b="1" smtClean="0">
                <a:solidFill>
                  <a:srgbClr val="FFFFFF"/>
                </a:solidFill>
                <a:latin typeface="Arial" pitchFamily="34" charset="0"/>
                <a:cs typeface="Arial" pitchFamily="34" charset="0"/>
              </a:rPr>
              <a:t>Purification</a:t>
            </a:r>
          </a:p>
        </p:txBody>
      </p:sp>
      <p:sp>
        <p:nvSpPr>
          <p:cNvPr id="35855" name="Rectangle 1039"/>
          <p:cNvSpPr>
            <a:spLocks noChangeArrowheads="1"/>
          </p:cNvSpPr>
          <p:nvPr/>
        </p:nvSpPr>
        <p:spPr bwMode="auto">
          <a:xfrm>
            <a:off x="5546725" y="3138488"/>
            <a:ext cx="2670175" cy="496887"/>
          </a:xfrm>
          <a:prstGeom prst="roundRect">
            <a:avLst>
              <a:gd name="adj" fmla="val 16667"/>
            </a:avLst>
          </a:prstGeom>
          <a:gradFill rotWithShape="1">
            <a:gsLst>
              <a:gs pos="0">
                <a:srgbClr val="00577D"/>
              </a:gs>
              <a:gs pos="50000">
                <a:srgbClr val="0080B5"/>
              </a:gs>
              <a:gs pos="100000">
                <a:srgbClr val="009AD8"/>
              </a:gs>
            </a:gsLst>
            <a:lin ang="5400000" scaled="1"/>
          </a:gra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lIns="73464" tIns="73464" rIns="73464" bIns="73464" anchor="ctr"/>
          <a:lstStyle/>
          <a:p>
            <a:pPr algn="ctr" defTabSz="895350" eaLnBrk="0" hangingPunct="0">
              <a:lnSpc>
                <a:spcPct val="95000"/>
              </a:lnSpc>
              <a:spcBef>
                <a:spcPct val="75000"/>
              </a:spcBef>
              <a:buClr>
                <a:srgbClr val="99BDE7"/>
              </a:buClr>
              <a:buSzPct val="110000"/>
            </a:pPr>
            <a:r>
              <a:rPr lang="en-US" sz="1600" b="1" smtClean="0">
                <a:solidFill>
                  <a:srgbClr val="FFFFFF"/>
                </a:solidFill>
                <a:latin typeface="Arial" pitchFamily="34" charset="0"/>
                <a:cs typeface="Arial" pitchFamily="34" charset="0"/>
              </a:rPr>
              <a:t>Fill &amp; Finish</a:t>
            </a:r>
          </a:p>
        </p:txBody>
      </p:sp>
      <p:sp>
        <p:nvSpPr>
          <p:cNvPr id="35856" name="Rectangle 1040"/>
          <p:cNvSpPr>
            <a:spLocks noChangeArrowheads="1"/>
          </p:cNvSpPr>
          <p:nvPr/>
        </p:nvSpPr>
        <p:spPr bwMode="auto">
          <a:xfrm>
            <a:off x="5546725" y="4484688"/>
            <a:ext cx="2670175" cy="496887"/>
          </a:xfrm>
          <a:prstGeom prst="roundRect">
            <a:avLst>
              <a:gd name="adj" fmla="val 16667"/>
            </a:avLst>
          </a:prstGeom>
          <a:gradFill rotWithShape="1">
            <a:gsLst>
              <a:gs pos="0">
                <a:srgbClr val="00577D"/>
              </a:gs>
              <a:gs pos="50000">
                <a:srgbClr val="0080B5"/>
              </a:gs>
              <a:gs pos="100000">
                <a:srgbClr val="009AD8"/>
              </a:gs>
            </a:gsLst>
            <a:lin ang="5400000" scaled="1"/>
          </a:gra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lIns="73464" tIns="73464" rIns="73464" bIns="73464" anchor="ctr"/>
          <a:lstStyle/>
          <a:p>
            <a:pPr algn="ctr" defTabSz="895350" eaLnBrk="0" hangingPunct="0">
              <a:lnSpc>
                <a:spcPct val="95000"/>
              </a:lnSpc>
              <a:spcBef>
                <a:spcPct val="75000"/>
              </a:spcBef>
              <a:buClr>
                <a:srgbClr val="99BDE7"/>
              </a:buClr>
              <a:buSzPct val="110000"/>
            </a:pPr>
            <a:endParaRPr lang="en-GB" sz="1600" b="1" smtClean="0">
              <a:solidFill>
                <a:srgbClr val="FFFFFF"/>
              </a:solidFill>
              <a:latin typeface="Arial" pitchFamily="34" charset="0"/>
              <a:cs typeface="Arial" pitchFamily="34" charset="0"/>
            </a:endParaRPr>
          </a:p>
        </p:txBody>
      </p:sp>
      <p:pic>
        <p:nvPicPr>
          <p:cNvPr id="35857" name="AutoShape 1046"/>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11550" y="2024063"/>
            <a:ext cx="1981200" cy="393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8" name="Rectangle 19"/>
          <p:cNvSpPr>
            <a:spLocks noChangeArrowheads="1"/>
          </p:cNvSpPr>
          <p:nvPr/>
        </p:nvSpPr>
        <p:spPr bwMode="auto">
          <a:xfrm>
            <a:off x="5651500" y="4508500"/>
            <a:ext cx="2393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r>
              <a:rPr lang="en-US" sz="1600" b="1" smtClean="0">
                <a:solidFill>
                  <a:srgbClr val="FFFFFF"/>
                </a:solidFill>
                <a:latin typeface="Arial" pitchFamily="34" charset="0"/>
                <a:cs typeface="Arial" pitchFamily="34" charset="0"/>
              </a:rPr>
              <a:t>Storage &amp; Transport</a:t>
            </a:r>
          </a:p>
        </p:txBody>
      </p:sp>
      <p:sp>
        <p:nvSpPr>
          <p:cNvPr id="19" name="Прямоугольник 18"/>
          <p:cNvSpPr/>
          <p:nvPr/>
        </p:nvSpPr>
        <p:spPr>
          <a:xfrm>
            <a:off x="0" y="6642556"/>
            <a:ext cx="4572000" cy="215444"/>
          </a:xfrm>
          <a:prstGeom prst="rect">
            <a:avLst/>
          </a:prstGeom>
        </p:spPr>
        <p:txBody>
          <a:bodyPr>
            <a:spAutoFit/>
          </a:bodyPr>
          <a:lstStyle/>
          <a:p>
            <a:r>
              <a:rPr lang="en-US" sz="800" dirty="0"/>
              <a:t>Consensus Information Paper 2013. What you need to know about </a:t>
            </a:r>
            <a:r>
              <a:rPr lang="en-US" sz="800" dirty="0" err="1"/>
              <a:t>Biosimilar</a:t>
            </a:r>
            <a:r>
              <a:rPr lang="en-US" sz="800" dirty="0"/>
              <a:t> Medicinal Products </a:t>
            </a:r>
          </a:p>
        </p:txBody>
      </p:sp>
    </p:spTree>
    <p:extLst>
      <p:ext uri="{BB962C8B-B14F-4D97-AF65-F5344CB8AC3E}">
        <p14:creationId xmlns:p14="http://schemas.microsoft.com/office/powerpoint/2010/main" xmlns="" val="115333141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kt 92" hidden="1"/>
          <p:cNvGraphicFramePr>
            <a:graphicFrameLocks noChangeAspect="1"/>
          </p:cNvGraphicFramePr>
          <p:nvPr/>
        </p:nvGraphicFramePr>
        <p:xfrm>
          <a:off x="0" y="0"/>
          <a:ext cx="158750" cy="158750"/>
        </p:xfrm>
        <a:graphic>
          <a:graphicData uri="http://schemas.openxmlformats.org/presentationml/2006/ole">
            <p:oleObj spid="_x0000_s109672" name="think-cell Slide" r:id="rId86" imgW="360" imgH="360" progId="">
              <p:embed/>
            </p:oleObj>
          </a:graphicData>
        </a:graphic>
      </p:graphicFrame>
      <p:sp>
        <p:nvSpPr>
          <p:cNvPr id="103427" name="Titel 1"/>
          <p:cNvSpPr>
            <a:spLocks noGrp="1"/>
          </p:cNvSpPr>
          <p:nvPr>
            <p:ph type="title"/>
            <p:custDataLst>
              <p:tags r:id="rId2"/>
            </p:custDataLst>
          </p:nvPr>
        </p:nvSpPr>
        <p:spPr/>
        <p:txBody>
          <a:bodyPr/>
          <a:lstStyle/>
          <a:p>
            <a:r>
              <a:rPr lang="en-GB" smtClean="0"/>
              <a:t>Sandoz, a Novartis company with state-of-art </a:t>
            </a:r>
            <a:br>
              <a:rPr lang="en-GB" smtClean="0"/>
            </a:br>
            <a:r>
              <a:rPr lang="en-GB" smtClean="0"/>
              <a:t>in-house manufacturing facilities</a:t>
            </a:r>
            <a:endParaRPr lang="de-DE" smtClean="0"/>
          </a:p>
        </p:txBody>
      </p:sp>
      <p:sp>
        <p:nvSpPr>
          <p:cNvPr id="103428" name="Freeform 3"/>
          <p:cNvSpPr>
            <a:spLocks/>
          </p:cNvSpPr>
          <p:nvPr>
            <p:custDataLst>
              <p:tags r:id="rId3"/>
            </p:custDataLst>
          </p:nvPr>
        </p:nvSpPr>
        <p:spPr bwMode="ltGray">
          <a:xfrm>
            <a:off x="4354513" y="2987675"/>
            <a:ext cx="3503612" cy="2036763"/>
          </a:xfrm>
          <a:custGeom>
            <a:avLst/>
            <a:gdLst>
              <a:gd name="T0" fmla="*/ 2147483647 w 2017"/>
              <a:gd name="T1" fmla="*/ 2147483647 h 1281"/>
              <a:gd name="T2" fmla="*/ 2147483647 w 2017"/>
              <a:gd name="T3" fmla="*/ 2147483647 h 1281"/>
              <a:gd name="T4" fmla="*/ 2147483647 w 2017"/>
              <a:gd name="T5" fmla="*/ 2147483647 h 1281"/>
              <a:gd name="T6" fmla="*/ 2147483647 w 2017"/>
              <a:gd name="T7" fmla="*/ 2147483647 h 1281"/>
              <a:gd name="T8" fmla="*/ 2147483647 w 2017"/>
              <a:gd name="T9" fmla="*/ 2147483647 h 1281"/>
              <a:gd name="T10" fmla="*/ 2147483647 w 2017"/>
              <a:gd name="T11" fmla="*/ 2147483647 h 1281"/>
              <a:gd name="T12" fmla="*/ 2147483647 w 2017"/>
              <a:gd name="T13" fmla="*/ 2147483647 h 1281"/>
              <a:gd name="T14" fmla="*/ 2147483647 w 2017"/>
              <a:gd name="T15" fmla="*/ 2147483647 h 1281"/>
              <a:gd name="T16" fmla="*/ 2147483647 w 2017"/>
              <a:gd name="T17" fmla="*/ 2147483647 h 1281"/>
              <a:gd name="T18" fmla="*/ 2147483647 w 2017"/>
              <a:gd name="T19" fmla="*/ 2147483647 h 1281"/>
              <a:gd name="T20" fmla="*/ 2147483647 w 2017"/>
              <a:gd name="T21" fmla="*/ 2147483647 h 1281"/>
              <a:gd name="T22" fmla="*/ 2147483647 w 2017"/>
              <a:gd name="T23" fmla="*/ 2147483647 h 1281"/>
              <a:gd name="T24" fmla="*/ 2147483647 w 2017"/>
              <a:gd name="T25" fmla="*/ 2147483647 h 1281"/>
              <a:gd name="T26" fmla="*/ 2147483647 w 2017"/>
              <a:gd name="T27" fmla="*/ 2147483647 h 1281"/>
              <a:gd name="T28" fmla="*/ 2147483647 w 2017"/>
              <a:gd name="T29" fmla="*/ 2147483647 h 1281"/>
              <a:gd name="T30" fmla="*/ 2147483647 w 2017"/>
              <a:gd name="T31" fmla="*/ 2147483647 h 1281"/>
              <a:gd name="T32" fmla="*/ 2147483647 w 2017"/>
              <a:gd name="T33" fmla="*/ 2147483647 h 1281"/>
              <a:gd name="T34" fmla="*/ 2147483647 w 2017"/>
              <a:gd name="T35" fmla="*/ 2147483647 h 1281"/>
              <a:gd name="T36" fmla="*/ 2147483647 w 2017"/>
              <a:gd name="T37" fmla="*/ 2147483647 h 1281"/>
              <a:gd name="T38" fmla="*/ 2147483647 w 2017"/>
              <a:gd name="T39" fmla="*/ 2147483647 h 1281"/>
              <a:gd name="T40" fmla="*/ 2147483647 w 2017"/>
              <a:gd name="T41" fmla="*/ 2147483647 h 1281"/>
              <a:gd name="T42" fmla="*/ 2147483647 w 2017"/>
              <a:gd name="T43" fmla="*/ 2147483647 h 1281"/>
              <a:gd name="T44" fmla="*/ 2147483647 w 2017"/>
              <a:gd name="T45" fmla="*/ 2147483647 h 1281"/>
              <a:gd name="T46" fmla="*/ 2147483647 w 2017"/>
              <a:gd name="T47" fmla="*/ 2147483647 h 1281"/>
              <a:gd name="T48" fmla="*/ 2147483647 w 2017"/>
              <a:gd name="T49" fmla="*/ 2147483647 h 1281"/>
              <a:gd name="T50" fmla="*/ 2147483647 w 2017"/>
              <a:gd name="T51" fmla="*/ 2147483647 h 1281"/>
              <a:gd name="T52" fmla="*/ 2147483647 w 2017"/>
              <a:gd name="T53" fmla="*/ 2147483647 h 1281"/>
              <a:gd name="T54" fmla="*/ 2147483647 w 2017"/>
              <a:gd name="T55" fmla="*/ 2147483647 h 1281"/>
              <a:gd name="T56" fmla="*/ 2147483647 w 2017"/>
              <a:gd name="T57" fmla="*/ 2147483647 h 1281"/>
              <a:gd name="T58" fmla="*/ 2147483647 w 2017"/>
              <a:gd name="T59" fmla="*/ 2147483647 h 1281"/>
              <a:gd name="T60" fmla="*/ 2147483647 w 2017"/>
              <a:gd name="T61" fmla="*/ 2147483647 h 1281"/>
              <a:gd name="T62" fmla="*/ 2147483647 w 2017"/>
              <a:gd name="T63" fmla="*/ 2147483647 h 1281"/>
              <a:gd name="T64" fmla="*/ 2147483647 w 2017"/>
              <a:gd name="T65" fmla="*/ 2147483647 h 1281"/>
              <a:gd name="T66" fmla="*/ 2147483647 w 2017"/>
              <a:gd name="T67" fmla="*/ 2147483647 h 1281"/>
              <a:gd name="T68" fmla="*/ 2147483647 w 2017"/>
              <a:gd name="T69" fmla="*/ 2147483647 h 1281"/>
              <a:gd name="T70" fmla="*/ 2147483647 w 2017"/>
              <a:gd name="T71" fmla="*/ 2147483647 h 1281"/>
              <a:gd name="T72" fmla="*/ 2147483647 w 2017"/>
              <a:gd name="T73" fmla="*/ 2147483647 h 1281"/>
              <a:gd name="T74" fmla="*/ 2147483647 w 2017"/>
              <a:gd name="T75" fmla="*/ 2147483647 h 1281"/>
              <a:gd name="T76" fmla="*/ 2147483647 w 2017"/>
              <a:gd name="T77" fmla="*/ 2147483647 h 1281"/>
              <a:gd name="T78" fmla="*/ 2147483647 w 2017"/>
              <a:gd name="T79" fmla="*/ 2147483647 h 1281"/>
              <a:gd name="T80" fmla="*/ 2147483647 w 2017"/>
              <a:gd name="T81" fmla="*/ 2147483647 h 1281"/>
              <a:gd name="T82" fmla="*/ 2147483647 w 2017"/>
              <a:gd name="T83" fmla="*/ 2147483647 h 1281"/>
              <a:gd name="T84" fmla="*/ 2147483647 w 2017"/>
              <a:gd name="T85" fmla="*/ 2147483647 h 1281"/>
              <a:gd name="T86" fmla="*/ 2147483647 w 2017"/>
              <a:gd name="T87" fmla="*/ 2147483647 h 1281"/>
              <a:gd name="T88" fmla="*/ 2147483647 w 2017"/>
              <a:gd name="T89" fmla="*/ 2147483647 h 1281"/>
              <a:gd name="T90" fmla="*/ 2147483647 w 2017"/>
              <a:gd name="T91" fmla="*/ 2147483647 h 1281"/>
              <a:gd name="T92" fmla="*/ 2147483647 w 2017"/>
              <a:gd name="T93" fmla="*/ 2147483647 h 1281"/>
              <a:gd name="T94" fmla="*/ 2147483647 w 2017"/>
              <a:gd name="T95" fmla="*/ 2147483647 h 1281"/>
              <a:gd name="T96" fmla="*/ 2147483647 w 2017"/>
              <a:gd name="T97" fmla="*/ 2147483647 h 1281"/>
              <a:gd name="T98" fmla="*/ 2147483647 w 2017"/>
              <a:gd name="T99" fmla="*/ 2147483647 h 1281"/>
              <a:gd name="T100" fmla="*/ 2147483647 w 2017"/>
              <a:gd name="T101" fmla="*/ 2147483647 h 1281"/>
              <a:gd name="T102" fmla="*/ 2147483647 w 2017"/>
              <a:gd name="T103" fmla="*/ 2147483647 h 1281"/>
              <a:gd name="T104" fmla="*/ 2147483647 w 2017"/>
              <a:gd name="T105" fmla="*/ 2147483647 h 1281"/>
              <a:gd name="T106" fmla="*/ 2147483647 w 2017"/>
              <a:gd name="T107" fmla="*/ 2147483647 h 1281"/>
              <a:gd name="T108" fmla="*/ 2147483647 w 2017"/>
              <a:gd name="T109" fmla="*/ 2147483647 h 1281"/>
              <a:gd name="T110" fmla="*/ 2147483647 w 2017"/>
              <a:gd name="T111" fmla="*/ 2147483647 h 1281"/>
              <a:gd name="T112" fmla="*/ 2147483647 w 2017"/>
              <a:gd name="T113" fmla="*/ 2147483647 h 1281"/>
              <a:gd name="T114" fmla="*/ 2147483647 w 2017"/>
              <a:gd name="T115" fmla="*/ 2147483647 h 1281"/>
              <a:gd name="T116" fmla="*/ 2147483647 w 2017"/>
              <a:gd name="T117" fmla="*/ 2147483647 h 1281"/>
              <a:gd name="T118" fmla="*/ 2147483647 w 2017"/>
              <a:gd name="T119" fmla="*/ 2147483647 h 1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7"/>
              <a:gd name="T181" fmla="*/ 0 h 1281"/>
              <a:gd name="T182" fmla="*/ 2017 w 2017"/>
              <a:gd name="T183" fmla="*/ 1281 h 12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7" h="1281">
                <a:moveTo>
                  <a:pt x="1240" y="176"/>
                </a:moveTo>
                <a:lnTo>
                  <a:pt x="1272" y="168"/>
                </a:lnTo>
                <a:lnTo>
                  <a:pt x="1296" y="176"/>
                </a:lnTo>
                <a:lnTo>
                  <a:pt x="1296" y="192"/>
                </a:lnTo>
                <a:lnTo>
                  <a:pt x="1312" y="200"/>
                </a:lnTo>
                <a:lnTo>
                  <a:pt x="1336" y="200"/>
                </a:lnTo>
                <a:lnTo>
                  <a:pt x="1336" y="176"/>
                </a:lnTo>
                <a:lnTo>
                  <a:pt x="1352" y="176"/>
                </a:lnTo>
                <a:lnTo>
                  <a:pt x="1400" y="192"/>
                </a:lnTo>
                <a:lnTo>
                  <a:pt x="1408" y="200"/>
                </a:lnTo>
                <a:lnTo>
                  <a:pt x="1400" y="232"/>
                </a:lnTo>
                <a:lnTo>
                  <a:pt x="1408" y="264"/>
                </a:lnTo>
                <a:lnTo>
                  <a:pt x="1424" y="272"/>
                </a:lnTo>
                <a:lnTo>
                  <a:pt x="1440" y="232"/>
                </a:lnTo>
                <a:lnTo>
                  <a:pt x="1456" y="248"/>
                </a:lnTo>
                <a:lnTo>
                  <a:pt x="1464" y="240"/>
                </a:lnTo>
                <a:lnTo>
                  <a:pt x="1480" y="248"/>
                </a:lnTo>
                <a:lnTo>
                  <a:pt x="1512" y="248"/>
                </a:lnTo>
                <a:lnTo>
                  <a:pt x="1504" y="224"/>
                </a:lnTo>
                <a:lnTo>
                  <a:pt x="1520" y="200"/>
                </a:lnTo>
                <a:lnTo>
                  <a:pt x="1608" y="224"/>
                </a:lnTo>
                <a:lnTo>
                  <a:pt x="1608" y="240"/>
                </a:lnTo>
                <a:lnTo>
                  <a:pt x="1640" y="256"/>
                </a:lnTo>
                <a:lnTo>
                  <a:pt x="1640" y="264"/>
                </a:lnTo>
                <a:lnTo>
                  <a:pt x="1672" y="256"/>
                </a:lnTo>
                <a:lnTo>
                  <a:pt x="1696" y="264"/>
                </a:lnTo>
                <a:lnTo>
                  <a:pt x="1712" y="288"/>
                </a:lnTo>
                <a:lnTo>
                  <a:pt x="1712" y="296"/>
                </a:lnTo>
                <a:lnTo>
                  <a:pt x="1720" y="304"/>
                </a:lnTo>
                <a:lnTo>
                  <a:pt x="1752" y="304"/>
                </a:lnTo>
                <a:lnTo>
                  <a:pt x="1784" y="312"/>
                </a:lnTo>
                <a:lnTo>
                  <a:pt x="1792" y="288"/>
                </a:lnTo>
                <a:lnTo>
                  <a:pt x="1808" y="296"/>
                </a:lnTo>
                <a:lnTo>
                  <a:pt x="1808" y="304"/>
                </a:lnTo>
                <a:lnTo>
                  <a:pt x="1792" y="312"/>
                </a:lnTo>
                <a:lnTo>
                  <a:pt x="1808" y="328"/>
                </a:lnTo>
                <a:lnTo>
                  <a:pt x="1824" y="320"/>
                </a:lnTo>
                <a:lnTo>
                  <a:pt x="1824" y="288"/>
                </a:lnTo>
                <a:lnTo>
                  <a:pt x="1880" y="296"/>
                </a:lnTo>
                <a:lnTo>
                  <a:pt x="1912" y="320"/>
                </a:lnTo>
                <a:lnTo>
                  <a:pt x="1952" y="352"/>
                </a:lnTo>
                <a:lnTo>
                  <a:pt x="1968" y="376"/>
                </a:lnTo>
                <a:lnTo>
                  <a:pt x="2000" y="376"/>
                </a:lnTo>
                <a:lnTo>
                  <a:pt x="2016" y="400"/>
                </a:lnTo>
                <a:lnTo>
                  <a:pt x="2008" y="416"/>
                </a:lnTo>
                <a:lnTo>
                  <a:pt x="1992" y="416"/>
                </a:lnTo>
                <a:lnTo>
                  <a:pt x="1984" y="448"/>
                </a:lnTo>
                <a:lnTo>
                  <a:pt x="1952" y="424"/>
                </a:lnTo>
                <a:lnTo>
                  <a:pt x="1952" y="416"/>
                </a:lnTo>
                <a:lnTo>
                  <a:pt x="1928" y="416"/>
                </a:lnTo>
                <a:lnTo>
                  <a:pt x="1920" y="392"/>
                </a:lnTo>
                <a:lnTo>
                  <a:pt x="1912" y="400"/>
                </a:lnTo>
                <a:lnTo>
                  <a:pt x="1920" y="408"/>
                </a:lnTo>
                <a:lnTo>
                  <a:pt x="1912" y="424"/>
                </a:lnTo>
                <a:lnTo>
                  <a:pt x="1904" y="432"/>
                </a:lnTo>
                <a:lnTo>
                  <a:pt x="1888" y="432"/>
                </a:lnTo>
                <a:lnTo>
                  <a:pt x="1888" y="440"/>
                </a:lnTo>
                <a:lnTo>
                  <a:pt x="1896" y="440"/>
                </a:lnTo>
                <a:lnTo>
                  <a:pt x="1912" y="480"/>
                </a:lnTo>
                <a:lnTo>
                  <a:pt x="1904" y="488"/>
                </a:lnTo>
                <a:lnTo>
                  <a:pt x="1880" y="480"/>
                </a:lnTo>
                <a:lnTo>
                  <a:pt x="1824" y="528"/>
                </a:lnTo>
                <a:lnTo>
                  <a:pt x="1816" y="536"/>
                </a:lnTo>
                <a:lnTo>
                  <a:pt x="1744" y="536"/>
                </a:lnTo>
                <a:lnTo>
                  <a:pt x="1736" y="568"/>
                </a:lnTo>
                <a:lnTo>
                  <a:pt x="1736" y="576"/>
                </a:lnTo>
                <a:lnTo>
                  <a:pt x="1744" y="576"/>
                </a:lnTo>
                <a:lnTo>
                  <a:pt x="1736" y="592"/>
                </a:lnTo>
                <a:lnTo>
                  <a:pt x="1744" y="608"/>
                </a:lnTo>
                <a:lnTo>
                  <a:pt x="1736" y="608"/>
                </a:lnTo>
                <a:lnTo>
                  <a:pt x="1728" y="616"/>
                </a:lnTo>
                <a:lnTo>
                  <a:pt x="1736" y="632"/>
                </a:lnTo>
                <a:lnTo>
                  <a:pt x="1712" y="640"/>
                </a:lnTo>
                <a:lnTo>
                  <a:pt x="1712" y="656"/>
                </a:lnTo>
                <a:lnTo>
                  <a:pt x="1696" y="664"/>
                </a:lnTo>
                <a:lnTo>
                  <a:pt x="1696" y="688"/>
                </a:lnTo>
                <a:lnTo>
                  <a:pt x="1680" y="696"/>
                </a:lnTo>
                <a:lnTo>
                  <a:pt x="1664" y="624"/>
                </a:lnTo>
                <a:lnTo>
                  <a:pt x="1672" y="592"/>
                </a:lnTo>
                <a:lnTo>
                  <a:pt x="1680" y="576"/>
                </a:lnTo>
                <a:lnTo>
                  <a:pt x="1736" y="528"/>
                </a:lnTo>
                <a:lnTo>
                  <a:pt x="1752" y="512"/>
                </a:lnTo>
                <a:lnTo>
                  <a:pt x="1752" y="488"/>
                </a:lnTo>
                <a:lnTo>
                  <a:pt x="1760" y="480"/>
                </a:lnTo>
                <a:lnTo>
                  <a:pt x="1752" y="480"/>
                </a:lnTo>
                <a:lnTo>
                  <a:pt x="1744" y="480"/>
                </a:lnTo>
                <a:lnTo>
                  <a:pt x="1736" y="504"/>
                </a:lnTo>
                <a:lnTo>
                  <a:pt x="1712" y="520"/>
                </a:lnTo>
                <a:lnTo>
                  <a:pt x="1712" y="504"/>
                </a:lnTo>
                <a:lnTo>
                  <a:pt x="1712" y="496"/>
                </a:lnTo>
                <a:lnTo>
                  <a:pt x="1680" y="504"/>
                </a:lnTo>
                <a:lnTo>
                  <a:pt x="1656" y="528"/>
                </a:lnTo>
                <a:lnTo>
                  <a:pt x="1656" y="544"/>
                </a:lnTo>
                <a:lnTo>
                  <a:pt x="1664" y="552"/>
                </a:lnTo>
                <a:lnTo>
                  <a:pt x="1624" y="560"/>
                </a:lnTo>
                <a:lnTo>
                  <a:pt x="1624" y="544"/>
                </a:lnTo>
                <a:lnTo>
                  <a:pt x="1608" y="536"/>
                </a:lnTo>
                <a:lnTo>
                  <a:pt x="1600" y="544"/>
                </a:lnTo>
                <a:lnTo>
                  <a:pt x="1536" y="544"/>
                </a:lnTo>
                <a:lnTo>
                  <a:pt x="1464" y="632"/>
                </a:lnTo>
                <a:lnTo>
                  <a:pt x="1464" y="640"/>
                </a:lnTo>
                <a:lnTo>
                  <a:pt x="1504" y="640"/>
                </a:lnTo>
                <a:lnTo>
                  <a:pt x="1528" y="656"/>
                </a:lnTo>
                <a:lnTo>
                  <a:pt x="1512" y="736"/>
                </a:lnTo>
                <a:lnTo>
                  <a:pt x="1456" y="808"/>
                </a:lnTo>
                <a:lnTo>
                  <a:pt x="1440" y="816"/>
                </a:lnTo>
                <a:lnTo>
                  <a:pt x="1424" y="808"/>
                </a:lnTo>
                <a:lnTo>
                  <a:pt x="1408" y="832"/>
                </a:lnTo>
                <a:lnTo>
                  <a:pt x="1408" y="840"/>
                </a:lnTo>
                <a:lnTo>
                  <a:pt x="1384" y="856"/>
                </a:lnTo>
                <a:lnTo>
                  <a:pt x="1384" y="864"/>
                </a:lnTo>
                <a:lnTo>
                  <a:pt x="1400" y="888"/>
                </a:lnTo>
                <a:lnTo>
                  <a:pt x="1400" y="912"/>
                </a:lnTo>
                <a:lnTo>
                  <a:pt x="1376" y="928"/>
                </a:lnTo>
                <a:lnTo>
                  <a:pt x="1368" y="912"/>
                </a:lnTo>
                <a:lnTo>
                  <a:pt x="1368" y="896"/>
                </a:lnTo>
                <a:lnTo>
                  <a:pt x="1352" y="880"/>
                </a:lnTo>
                <a:lnTo>
                  <a:pt x="1368" y="856"/>
                </a:lnTo>
                <a:lnTo>
                  <a:pt x="1344" y="856"/>
                </a:lnTo>
                <a:lnTo>
                  <a:pt x="1320" y="872"/>
                </a:lnTo>
                <a:lnTo>
                  <a:pt x="1328" y="848"/>
                </a:lnTo>
                <a:lnTo>
                  <a:pt x="1320" y="840"/>
                </a:lnTo>
                <a:lnTo>
                  <a:pt x="1296" y="864"/>
                </a:lnTo>
                <a:lnTo>
                  <a:pt x="1280" y="872"/>
                </a:lnTo>
                <a:lnTo>
                  <a:pt x="1304" y="888"/>
                </a:lnTo>
                <a:lnTo>
                  <a:pt x="1312" y="888"/>
                </a:lnTo>
                <a:lnTo>
                  <a:pt x="1336" y="888"/>
                </a:lnTo>
                <a:lnTo>
                  <a:pt x="1328" y="896"/>
                </a:lnTo>
                <a:lnTo>
                  <a:pt x="1312" y="896"/>
                </a:lnTo>
                <a:lnTo>
                  <a:pt x="1296" y="920"/>
                </a:lnTo>
                <a:lnTo>
                  <a:pt x="1312" y="928"/>
                </a:lnTo>
                <a:lnTo>
                  <a:pt x="1320" y="944"/>
                </a:lnTo>
                <a:lnTo>
                  <a:pt x="1328" y="968"/>
                </a:lnTo>
                <a:lnTo>
                  <a:pt x="1312" y="968"/>
                </a:lnTo>
                <a:lnTo>
                  <a:pt x="1328" y="976"/>
                </a:lnTo>
                <a:lnTo>
                  <a:pt x="1328" y="1000"/>
                </a:lnTo>
                <a:lnTo>
                  <a:pt x="1304" y="1016"/>
                </a:lnTo>
                <a:lnTo>
                  <a:pt x="1296" y="1040"/>
                </a:lnTo>
                <a:lnTo>
                  <a:pt x="1272" y="1056"/>
                </a:lnTo>
                <a:lnTo>
                  <a:pt x="1248" y="1064"/>
                </a:lnTo>
                <a:lnTo>
                  <a:pt x="1240" y="1064"/>
                </a:lnTo>
                <a:lnTo>
                  <a:pt x="1208" y="1072"/>
                </a:lnTo>
                <a:lnTo>
                  <a:pt x="1208" y="1088"/>
                </a:lnTo>
                <a:lnTo>
                  <a:pt x="1208" y="1072"/>
                </a:lnTo>
                <a:lnTo>
                  <a:pt x="1192" y="1072"/>
                </a:lnTo>
                <a:lnTo>
                  <a:pt x="1168" y="1088"/>
                </a:lnTo>
                <a:lnTo>
                  <a:pt x="1160" y="1096"/>
                </a:lnTo>
                <a:lnTo>
                  <a:pt x="1200" y="1136"/>
                </a:lnTo>
                <a:lnTo>
                  <a:pt x="1200" y="1152"/>
                </a:lnTo>
                <a:lnTo>
                  <a:pt x="1200" y="1176"/>
                </a:lnTo>
                <a:lnTo>
                  <a:pt x="1176" y="1184"/>
                </a:lnTo>
                <a:lnTo>
                  <a:pt x="1168" y="1200"/>
                </a:lnTo>
                <a:lnTo>
                  <a:pt x="1152" y="1208"/>
                </a:lnTo>
                <a:lnTo>
                  <a:pt x="1152" y="1192"/>
                </a:lnTo>
                <a:lnTo>
                  <a:pt x="1144" y="1184"/>
                </a:lnTo>
                <a:lnTo>
                  <a:pt x="1128" y="1168"/>
                </a:lnTo>
                <a:lnTo>
                  <a:pt x="1104" y="1152"/>
                </a:lnTo>
                <a:lnTo>
                  <a:pt x="1104" y="1200"/>
                </a:lnTo>
                <a:lnTo>
                  <a:pt x="1112" y="1224"/>
                </a:lnTo>
                <a:lnTo>
                  <a:pt x="1144" y="1240"/>
                </a:lnTo>
                <a:lnTo>
                  <a:pt x="1144" y="1264"/>
                </a:lnTo>
                <a:lnTo>
                  <a:pt x="1152" y="1280"/>
                </a:lnTo>
                <a:lnTo>
                  <a:pt x="1120" y="1264"/>
                </a:lnTo>
                <a:lnTo>
                  <a:pt x="1112" y="1224"/>
                </a:lnTo>
                <a:lnTo>
                  <a:pt x="1088" y="1216"/>
                </a:lnTo>
                <a:lnTo>
                  <a:pt x="1096" y="1168"/>
                </a:lnTo>
                <a:lnTo>
                  <a:pt x="1080" y="1128"/>
                </a:lnTo>
                <a:lnTo>
                  <a:pt x="1072" y="1120"/>
                </a:lnTo>
                <a:lnTo>
                  <a:pt x="1064" y="1128"/>
                </a:lnTo>
                <a:lnTo>
                  <a:pt x="1048" y="1128"/>
                </a:lnTo>
                <a:lnTo>
                  <a:pt x="1048" y="1096"/>
                </a:lnTo>
                <a:lnTo>
                  <a:pt x="1016" y="1056"/>
                </a:lnTo>
                <a:lnTo>
                  <a:pt x="1008" y="1072"/>
                </a:lnTo>
                <a:lnTo>
                  <a:pt x="976" y="1072"/>
                </a:lnTo>
                <a:lnTo>
                  <a:pt x="968" y="1088"/>
                </a:lnTo>
                <a:lnTo>
                  <a:pt x="952" y="1096"/>
                </a:lnTo>
                <a:lnTo>
                  <a:pt x="928" y="1128"/>
                </a:lnTo>
                <a:lnTo>
                  <a:pt x="912" y="1128"/>
                </a:lnTo>
                <a:lnTo>
                  <a:pt x="904" y="1184"/>
                </a:lnTo>
                <a:lnTo>
                  <a:pt x="880" y="1216"/>
                </a:lnTo>
                <a:lnTo>
                  <a:pt x="872" y="1200"/>
                </a:lnTo>
                <a:lnTo>
                  <a:pt x="840" y="1128"/>
                </a:lnTo>
                <a:lnTo>
                  <a:pt x="824" y="1064"/>
                </a:lnTo>
                <a:lnTo>
                  <a:pt x="824" y="1080"/>
                </a:lnTo>
                <a:lnTo>
                  <a:pt x="808" y="1080"/>
                </a:lnTo>
                <a:lnTo>
                  <a:pt x="792" y="1064"/>
                </a:lnTo>
                <a:lnTo>
                  <a:pt x="808" y="1064"/>
                </a:lnTo>
                <a:lnTo>
                  <a:pt x="808" y="1056"/>
                </a:lnTo>
                <a:lnTo>
                  <a:pt x="800" y="1056"/>
                </a:lnTo>
                <a:lnTo>
                  <a:pt x="776" y="1040"/>
                </a:lnTo>
                <a:lnTo>
                  <a:pt x="768" y="1024"/>
                </a:lnTo>
                <a:lnTo>
                  <a:pt x="720" y="1032"/>
                </a:lnTo>
                <a:lnTo>
                  <a:pt x="672" y="1024"/>
                </a:lnTo>
                <a:lnTo>
                  <a:pt x="672" y="1016"/>
                </a:lnTo>
                <a:lnTo>
                  <a:pt x="640" y="1016"/>
                </a:lnTo>
                <a:lnTo>
                  <a:pt x="616" y="1000"/>
                </a:lnTo>
                <a:lnTo>
                  <a:pt x="600" y="976"/>
                </a:lnTo>
                <a:lnTo>
                  <a:pt x="592" y="968"/>
                </a:lnTo>
                <a:lnTo>
                  <a:pt x="576" y="984"/>
                </a:lnTo>
                <a:lnTo>
                  <a:pt x="600" y="1016"/>
                </a:lnTo>
                <a:lnTo>
                  <a:pt x="608" y="1032"/>
                </a:lnTo>
                <a:lnTo>
                  <a:pt x="616" y="1024"/>
                </a:lnTo>
                <a:lnTo>
                  <a:pt x="616" y="1040"/>
                </a:lnTo>
                <a:lnTo>
                  <a:pt x="640" y="1040"/>
                </a:lnTo>
                <a:lnTo>
                  <a:pt x="664" y="1016"/>
                </a:lnTo>
                <a:lnTo>
                  <a:pt x="664" y="1040"/>
                </a:lnTo>
                <a:lnTo>
                  <a:pt x="696" y="1064"/>
                </a:lnTo>
                <a:lnTo>
                  <a:pt x="680" y="1096"/>
                </a:lnTo>
                <a:lnTo>
                  <a:pt x="624" y="1136"/>
                </a:lnTo>
                <a:lnTo>
                  <a:pt x="568" y="1152"/>
                </a:lnTo>
                <a:lnTo>
                  <a:pt x="536" y="1160"/>
                </a:lnTo>
                <a:lnTo>
                  <a:pt x="528" y="1120"/>
                </a:lnTo>
                <a:lnTo>
                  <a:pt x="512" y="1088"/>
                </a:lnTo>
                <a:lnTo>
                  <a:pt x="488" y="1080"/>
                </a:lnTo>
                <a:lnTo>
                  <a:pt x="488" y="1048"/>
                </a:lnTo>
                <a:lnTo>
                  <a:pt x="448" y="1000"/>
                </a:lnTo>
                <a:lnTo>
                  <a:pt x="448" y="984"/>
                </a:lnTo>
                <a:lnTo>
                  <a:pt x="440" y="960"/>
                </a:lnTo>
                <a:lnTo>
                  <a:pt x="448" y="952"/>
                </a:lnTo>
                <a:lnTo>
                  <a:pt x="456" y="920"/>
                </a:lnTo>
                <a:lnTo>
                  <a:pt x="456" y="896"/>
                </a:lnTo>
                <a:lnTo>
                  <a:pt x="440" y="896"/>
                </a:lnTo>
                <a:lnTo>
                  <a:pt x="432" y="904"/>
                </a:lnTo>
                <a:lnTo>
                  <a:pt x="416" y="896"/>
                </a:lnTo>
                <a:lnTo>
                  <a:pt x="400" y="896"/>
                </a:lnTo>
                <a:lnTo>
                  <a:pt x="384" y="888"/>
                </a:lnTo>
                <a:lnTo>
                  <a:pt x="376" y="888"/>
                </a:lnTo>
                <a:lnTo>
                  <a:pt x="376" y="880"/>
                </a:lnTo>
                <a:lnTo>
                  <a:pt x="360" y="872"/>
                </a:lnTo>
                <a:lnTo>
                  <a:pt x="368" y="872"/>
                </a:lnTo>
                <a:lnTo>
                  <a:pt x="368" y="856"/>
                </a:lnTo>
                <a:lnTo>
                  <a:pt x="360" y="856"/>
                </a:lnTo>
                <a:lnTo>
                  <a:pt x="368" y="856"/>
                </a:lnTo>
                <a:lnTo>
                  <a:pt x="384" y="848"/>
                </a:lnTo>
                <a:lnTo>
                  <a:pt x="392" y="840"/>
                </a:lnTo>
                <a:lnTo>
                  <a:pt x="384" y="840"/>
                </a:lnTo>
                <a:lnTo>
                  <a:pt x="376" y="840"/>
                </a:lnTo>
                <a:lnTo>
                  <a:pt x="360" y="856"/>
                </a:lnTo>
                <a:lnTo>
                  <a:pt x="368" y="840"/>
                </a:lnTo>
                <a:lnTo>
                  <a:pt x="360" y="840"/>
                </a:lnTo>
                <a:lnTo>
                  <a:pt x="344" y="840"/>
                </a:lnTo>
                <a:lnTo>
                  <a:pt x="336" y="840"/>
                </a:lnTo>
                <a:lnTo>
                  <a:pt x="336" y="848"/>
                </a:lnTo>
                <a:lnTo>
                  <a:pt x="328" y="840"/>
                </a:lnTo>
                <a:lnTo>
                  <a:pt x="328" y="872"/>
                </a:lnTo>
                <a:lnTo>
                  <a:pt x="344" y="880"/>
                </a:lnTo>
                <a:lnTo>
                  <a:pt x="344" y="888"/>
                </a:lnTo>
                <a:lnTo>
                  <a:pt x="328" y="872"/>
                </a:lnTo>
                <a:lnTo>
                  <a:pt x="312" y="872"/>
                </a:lnTo>
                <a:lnTo>
                  <a:pt x="288" y="848"/>
                </a:lnTo>
                <a:lnTo>
                  <a:pt x="296" y="832"/>
                </a:lnTo>
                <a:lnTo>
                  <a:pt x="248" y="800"/>
                </a:lnTo>
                <a:lnTo>
                  <a:pt x="248" y="784"/>
                </a:lnTo>
                <a:lnTo>
                  <a:pt x="240" y="784"/>
                </a:lnTo>
                <a:lnTo>
                  <a:pt x="232" y="768"/>
                </a:lnTo>
                <a:lnTo>
                  <a:pt x="216" y="776"/>
                </a:lnTo>
                <a:lnTo>
                  <a:pt x="216" y="800"/>
                </a:lnTo>
                <a:lnTo>
                  <a:pt x="232" y="808"/>
                </a:lnTo>
                <a:lnTo>
                  <a:pt x="240" y="824"/>
                </a:lnTo>
                <a:lnTo>
                  <a:pt x="256" y="832"/>
                </a:lnTo>
                <a:lnTo>
                  <a:pt x="288" y="848"/>
                </a:lnTo>
                <a:lnTo>
                  <a:pt x="280" y="856"/>
                </a:lnTo>
                <a:lnTo>
                  <a:pt x="272" y="848"/>
                </a:lnTo>
                <a:lnTo>
                  <a:pt x="264" y="856"/>
                </a:lnTo>
                <a:lnTo>
                  <a:pt x="272" y="864"/>
                </a:lnTo>
                <a:lnTo>
                  <a:pt x="256" y="880"/>
                </a:lnTo>
                <a:lnTo>
                  <a:pt x="256" y="856"/>
                </a:lnTo>
                <a:lnTo>
                  <a:pt x="208" y="824"/>
                </a:lnTo>
                <a:lnTo>
                  <a:pt x="200" y="800"/>
                </a:lnTo>
                <a:lnTo>
                  <a:pt x="184" y="792"/>
                </a:lnTo>
                <a:lnTo>
                  <a:pt x="160" y="816"/>
                </a:lnTo>
                <a:lnTo>
                  <a:pt x="136" y="808"/>
                </a:lnTo>
                <a:lnTo>
                  <a:pt x="128" y="816"/>
                </a:lnTo>
                <a:lnTo>
                  <a:pt x="128" y="832"/>
                </a:lnTo>
                <a:lnTo>
                  <a:pt x="104" y="840"/>
                </a:lnTo>
                <a:lnTo>
                  <a:pt x="96" y="856"/>
                </a:lnTo>
                <a:lnTo>
                  <a:pt x="104" y="872"/>
                </a:lnTo>
                <a:lnTo>
                  <a:pt x="72" y="896"/>
                </a:lnTo>
                <a:lnTo>
                  <a:pt x="48" y="896"/>
                </a:lnTo>
                <a:lnTo>
                  <a:pt x="40" y="904"/>
                </a:lnTo>
                <a:lnTo>
                  <a:pt x="24" y="888"/>
                </a:lnTo>
                <a:lnTo>
                  <a:pt x="8" y="888"/>
                </a:lnTo>
                <a:lnTo>
                  <a:pt x="8" y="872"/>
                </a:lnTo>
                <a:lnTo>
                  <a:pt x="0" y="872"/>
                </a:lnTo>
                <a:lnTo>
                  <a:pt x="8" y="840"/>
                </a:lnTo>
                <a:lnTo>
                  <a:pt x="8" y="808"/>
                </a:lnTo>
                <a:lnTo>
                  <a:pt x="16" y="800"/>
                </a:lnTo>
                <a:lnTo>
                  <a:pt x="48" y="808"/>
                </a:lnTo>
                <a:lnTo>
                  <a:pt x="80" y="800"/>
                </a:lnTo>
                <a:lnTo>
                  <a:pt x="88" y="768"/>
                </a:lnTo>
                <a:lnTo>
                  <a:pt x="72" y="744"/>
                </a:lnTo>
                <a:lnTo>
                  <a:pt x="48" y="744"/>
                </a:lnTo>
                <a:lnTo>
                  <a:pt x="48" y="736"/>
                </a:lnTo>
                <a:lnTo>
                  <a:pt x="64" y="728"/>
                </a:lnTo>
                <a:lnTo>
                  <a:pt x="72" y="736"/>
                </a:lnTo>
                <a:lnTo>
                  <a:pt x="80" y="728"/>
                </a:lnTo>
                <a:lnTo>
                  <a:pt x="72" y="712"/>
                </a:lnTo>
                <a:lnTo>
                  <a:pt x="96" y="720"/>
                </a:lnTo>
                <a:lnTo>
                  <a:pt x="112" y="712"/>
                </a:lnTo>
                <a:lnTo>
                  <a:pt x="120" y="696"/>
                </a:lnTo>
                <a:lnTo>
                  <a:pt x="128" y="688"/>
                </a:lnTo>
                <a:lnTo>
                  <a:pt x="144" y="664"/>
                </a:lnTo>
                <a:lnTo>
                  <a:pt x="176" y="648"/>
                </a:lnTo>
                <a:lnTo>
                  <a:pt x="184" y="656"/>
                </a:lnTo>
                <a:lnTo>
                  <a:pt x="184" y="640"/>
                </a:lnTo>
                <a:lnTo>
                  <a:pt x="176" y="600"/>
                </a:lnTo>
                <a:lnTo>
                  <a:pt x="184" y="584"/>
                </a:lnTo>
                <a:lnTo>
                  <a:pt x="200" y="584"/>
                </a:lnTo>
                <a:lnTo>
                  <a:pt x="208" y="600"/>
                </a:lnTo>
                <a:lnTo>
                  <a:pt x="208" y="608"/>
                </a:lnTo>
                <a:lnTo>
                  <a:pt x="200" y="608"/>
                </a:lnTo>
                <a:lnTo>
                  <a:pt x="192" y="632"/>
                </a:lnTo>
                <a:lnTo>
                  <a:pt x="208" y="640"/>
                </a:lnTo>
                <a:lnTo>
                  <a:pt x="200" y="640"/>
                </a:lnTo>
                <a:lnTo>
                  <a:pt x="232" y="632"/>
                </a:lnTo>
                <a:lnTo>
                  <a:pt x="232" y="640"/>
                </a:lnTo>
                <a:lnTo>
                  <a:pt x="240" y="640"/>
                </a:lnTo>
                <a:lnTo>
                  <a:pt x="280" y="632"/>
                </a:lnTo>
                <a:lnTo>
                  <a:pt x="288" y="640"/>
                </a:lnTo>
                <a:lnTo>
                  <a:pt x="304" y="624"/>
                </a:lnTo>
                <a:lnTo>
                  <a:pt x="312" y="584"/>
                </a:lnTo>
                <a:lnTo>
                  <a:pt x="320" y="576"/>
                </a:lnTo>
                <a:lnTo>
                  <a:pt x="336" y="592"/>
                </a:lnTo>
                <a:lnTo>
                  <a:pt x="344" y="584"/>
                </a:lnTo>
                <a:lnTo>
                  <a:pt x="344" y="568"/>
                </a:lnTo>
                <a:lnTo>
                  <a:pt x="336" y="568"/>
                </a:lnTo>
                <a:lnTo>
                  <a:pt x="336" y="552"/>
                </a:lnTo>
                <a:lnTo>
                  <a:pt x="360" y="544"/>
                </a:lnTo>
                <a:lnTo>
                  <a:pt x="376" y="544"/>
                </a:lnTo>
                <a:lnTo>
                  <a:pt x="392" y="528"/>
                </a:lnTo>
                <a:lnTo>
                  <a:pt x="384" y="520"/>
                </a:lnTo>
                <a:lnTo>
                  <a:pt x="336" y="528"/>
                </a:lnTo>
                <a:lnTo>
                  <a:pt x="312" y="520"/>
                </a:lnTo>
                <a:lnTo>
                  <a:pt x="312" y="472"/>
                </a:lnTo>
                <a:lnTo>
                  <a:pt x="352" y="424"/>
                </a:lnTo>
                <a:lnTo>
                  <a:pt x="352" y="416"/>
                </a:lnTo>
                <a:lnTo>
                  <a:pt x="344" y="400"/>
                </a:lnTo>
                <a:lnTo>
                  <a:pt x="320" y="400"/>
                </a:lnTo>
                <a:lnTo>
                  <a:pt x="312" y="432"/>
                </a:lnTo>
                <a:lnTo>
                  <a:pt x="272" y="488"/>
                </a:lnTo>
                <a:lnTo>
                  <a:pt x="272" y="512"/>
                </a:lnTo>
                <a:lnTo>
                  <a:pt x="288" y="536"/>
                </a:lnTo>
                <a:lnTo>
                  <a:pt x="280" y="544"/>
                </a:lnTo>
                <a:lnTo>
                  <a:pt x="280" y="552"/>
                </a:lnTo>
                <a:lnTo>
                  <a:pt x="264" y="560"/>
                </a:lnTo>
                <a:lnTo>
                  <a:pt x="256" y="608"/>
                </a:lnTo>
                <a:lnTo>
                  <a:pt x="248" y="608"/>
                </a:lnTo>
                <a:lnTo>
                  <a:pt x="240" y="616"/>
                </a:lnTo>
                <a:lnTo>
                  <a:pt x="232" y="616"/>
                </a:lnTo>
                <a:lnTo>
                  <a:pt x="232" y="600"/>
                </a:lnTo>
                <a:lnTo>
                  <a:pt x="200" y="544"/>
                </a:lnTo>
                <a:lnTo>
                  <a:pt x="176" y="576"/>
                </a:lnTo>
                <a:lnTo>
                  <a:pt x="152" y="560"/>
                </a:lnTo>
                <a:lnTo>
                  <a:pt x="160" y="544"/>
                </a:lnTo>
                <a:lnTo>
                  <a:pt x="152" y="544"/>
                </a:lnTo>
                <a:lnTo>
                  <a:pt x="152" y="536"/>
                </a:lnTo>
                <a:lnTo>
                  <a:pt x="144" y="496"/>
                </a:lnTo>
                <a:lnTo>
                  <a:pt x="168" y="472"/>
                </a:lnTo>
                <a:lnTo>
                  <a:pt x="176" y="472"/>
                </a:lnTo>
                <a:lnTo>
                  <a:pt x="184" y="456"/>
                </a:lnTo>
                <a:lnTo>
                  <a:pt x="192" y="456"/>
                </a:lnTo>
                <a:lnTo>
                  <a:pt x="232" y="400"/>
                </a:lnTo>
                <a:lnTo>
                  <a:pt x="248" y="352"/>
                </a:lnTo>
                <a:lnTo>
                  <a:pt x="248" y="344"/>
                </a:lnTo>
                <a:lnTo>
                  <a:pt x="232" y="344"/>
                </a:lnTo>
                <a:lnTo>
                  <a:pt x="240" y="336"/>
                </a:lnTo>
                <a:lnTo>
                  <a:pt x="256" y="312"/>
                </a:lnTo>
                <a:lnTo>
                  <a:pt x="256" y="328"/>
                </a:lnTo>
                <a:lnTo>
                  <a:pt x="264" y="328"/>
                </a:lnTo>
                <a:lnTo>
                  <a:pt x="272" y="320"/>
                </a:lnTo>
                <a:lnTo>
                  <a:pt x="272" y="312"/>
                </a:lnTo>
                <a:lnTo>
                  <a:pt x="288" y="288"/>
                </a:lnTo>
                <a:lnTo>
                  <a:pt x="312" y="288"/>
                </a:lnTo>
                <a:lnTo>
                  <a:pt x="328" y="264"/>
                </a:lnTo>
                <a:lnTo>
                  <a:pt x="376" y="256"/>
                </a:lnTo>
                <a:lnTo>
                  <a:pt x="416" y="280"/>
                </a:lnTo>
                <a:lnTo>
                  <a:pt x="400" y="288"/>
                </a:lnTo>
                <a:lnTo>
                  <a:pt x="384" y="288"/>
                </a:lnTo>
                <a:lnTo>
                  <a:pt x="400" y="296"/>
                </a:lnTo>
                <a:lnTo>
                  <a:pt x="416" y="296"/>
                </a:lnTo>
                <a:lnTo>
                  <a:pt x="432" y="304"/>
                </a:lnTo>
                <a:lnTo>
                  <a:pt x="432" y="312"/>
                </a:lnTo>
                <a:lnTo>
                  <a:pt x="472" y="320"/>
                </a:lnTo>
                <a:lnTo>
                  <a:pt x="512" y="360"/>
                </a:lnTo>
                <a:lnTo>
                  <a:pt x="512" y="384"/>
                </a:lnTo>
                <a:lnTo>
                  <a:pt x="504" y="384"/>
                </a:lnTo>
                <a:lnTo>
                  <a:pt x="488" y="400"/>
                </a:lnTo>
                <a:lnTo>
                  <a:pt x="456" y="384"/>
                </a:lnTo>
                <a:lnTo>
                  <a:pt x="424" y="376"/>
                </a:lnTo>
                <a:lnTo>
                  <a:pt x="448" y="400"/>
                </a:lnTo>
                <a:lnTo>
                  <a:pt x="448" y="432"/>
                </a:lnTo>
                <a:lnTo>
                  <a:pt x="472" y="448"/>
                </a:lnTo>
                <a:lnTo>
                  <a:pt x="480" y="448"/>
                </a:lnTo>
                <a:lnTo>
                  <a:pt x="480" y="440"/>
                </a:lnTo>
                <a:lnTo>
                  <a:pt x="472" y="440"/>
                </a:lnTo>
                <a:lnTo>
                  <a:pt x="464" y="432"/>
                </a:lnTo>
                <a:lnTo>
                  <a:pt x="472" y="416"/>
                </a:lnTo>
                <a:lnTo>
                  <a:pt x="504" y="432"/>
                </a:lnTo>
                <a:lnTo>
                  <a:pt x="496" y="416"/>
                </a:lnTo>
                <a:lnTo>
                  <a:pt x="520" y="384"/>
                </a:lnTo>
                <a:lnTo>
                  <a:pt x="544" y="400"/>
                </a:lnTo>
                <a:lnTo>
                  <a:pt x="544" y="376"/>
                </a:lnTo>
                <a:lnTo>
                  <a:pt x="544" y="344"/>
                </a:lnTo>
                <a:lnTo>
                  <a:pt x="528" y="328"/>
                </a:lnTo>
                <a:lnTo>
                  <a:pt x="560" y="336"/>
                </a:lnTo>
                <a:lnTo>
                  <a:pt x="568" y="352"/>
                </a:lnTo>
                <a:lnTo>
                  <a:pt x="560" y="360"/>
                </a:lnTo>
                <a:lnTo>
                  <a:pt x="552" y="368"/>
                </a:lnTo>
                <a:lnTo>
                  <a:pt x="568" y="376"/>
                </a:lnTo>
                <a:lnTo>
                  <a:pt x="584" y="376"/>
                </a:lnTo>
                <a:lnTo>
                  <a:pt x="584" y="360"/>
                </a:lnTo>
                <a:lnTo>
                  <a:pt x="640" y="320"/>
                </a:lnTo>
                <a:lnTo>
                  <a:pt x="640" y="336"/>
                </a:lnTo>
                <a:lnTo>
                  <a:pt x="648" y="344"/>
                </a:lnTo>
                <a:lnTo>
                  <a:pt x="656" y="336"/>
                </a:lnTo>
                <a:lnTo>
                  <a:pt x="672" y="336"/>
                </a:lnTo>
                <a:lnTo>
                  <a:pt x="696" y="320"/>
                </a:lnTo>
                <a:lnTo>
                  <a:pt x="696" y="336"/>
                </a:lnTo>
                <a:lnTo>
                  <a:pt x="696" y="328"/>
                </a:lnTo>
                <a:lnTo>
                  <a:pt x="712" y="320"/>
                </a:lnTo>
                <a:lnTo>
                  <a:pt x="704" y="304"/>
                </a:lnTo>
                <a:lnTo>
                  <a:pt x="688" y="288"/>
                </a:lnTo>
                <a:lnTo>
                  <a:pt x="696" y="272"/>
                </a:lnTo>
                <a:lnTo>
                  <a:pt x="720" y="304"/>
                </a:lnTo>
                <a:lnTo>
                  <a:pt x="768" y="328"/>
                </a:lnTo>
                <a:lnTo>
                  <a:pt x="784" y="344"/>
                </a:lnTo>
                <a:lnTo>
                  <a:pt x="792" y="328"/>
                </a:lnTo>
                <a:lnTo>
                  <a:pt x="784" y="304"/>
                </a:lnTo>
                <a:lnTo>
                  <a:pt x="768" y="304"/>
                </a:lnTo>
                <a:lnTo>
                  <a:pt x="776" y="280"/>
                </a:lnTo>
                <a:lnTo>
                  <a:pt x="768" y="256"/>
                </a:lnTo>
                <a:lnTo>
                  <a:pt x="784" y="248"/>
                </a:lnTo>
                <a:lnTo>
                  <a:pt x="800" y="184"/>
                </a:lnTo>
                <a:lnTo>
                  <a:pt x="816" y="176"/>
                </a:lnTo>
                <a:lnTo>
                  <a:pt x="824" y="192"/>
                </a:lnTo>
                <a:lnTo>
                  <a:pt x="816" y="200"/>
                </a:lnTo>
                <a:lnTo>
                  <a:pt x="832" y="208"/>
                </a:lnTo>
                <a:lnTo>
                  <a:pt x="824" y="248"/>
                </a:lnTo>
                <a:lnTo>
                  <a:pt x="824" y="256"/>
                </a:lnTo>
                <a:lnTo>
                  <a:pt x="824" y="320"/>
                </a:lnTo>
                <a:lnTo>
                  <a:pt x="840" y="328"/>
                </a:lnTo>
                <a:lnTo>
                  <a:pt x="824" y="368"/>
                </a:lnTo>
                <a:lnTo>
                  <a:pt x="808" y="384"/>
                </a:lnTo>
                <a:lnTo>
                  <a:pt x="816" y="392"/>
                </a:lnTo>
                <a:lnTo>
                  <a:pt x="840" y="376"/>
                </a:lnTo>
                <a:lnTo>
                  <a:pt x="856" y="360"/>
                </a:lnTo>
                <a:lnTo>
                  <a:pt x="848" y="328"/>
                </a:lnTo>
                <a:lnTo>
                  <a:pt x="856" y="320"/>
                </a:lnTo>
                <a:lnTo>
                  <a:pt x="840" y="320"/>
                </a:lnTo>
                <a:lnTo>
                  <a:pt x="840" y="304"/>
                </a:lnTo>
                <a:lnTo>
                  <a:pt x="848" y="272"/>
                </a:lnTo>
                <a:lnTo>
                  <a:pt x="832" y="248"/>
                </a:lnTo>
                <a:lnTo>
                  <a:pt x="856" y="216"/>
                </a:lnTo>
                <a:lnTo>
                  <a:pt x="856" y="208"/>
                </a:lnTo>
                <a:lnTo>
                  <a:pt x="840" y="200"/>
                </a:lnTo>
                <a:lnTo>
                  <a:pt x="848" y="192"/>
                </a:lnTo>
                <a:lnTo>
                  <a:pt x="856" y="200"/>
                </a:lnTo>
                <a:lnTo>
                  <a:pt x="864" y="224"/>
                </a:lnTo>
                <a:lnTo>
                  <a:pt x="864" y="232"/>
                </a:lnTo>
                <a:lnTo>
                  <a:pt x="872" y="232"/>
                </a:lnTo>
                <a:lnTo>
                  <a:pt x="872" y="216"/>
                </a:lnTo>
                <a:lnTo>
                  <a:pt x="888" y="208"/>
                </a:lnTo>
                <a:lnTo>
                  <a:pt x="912" y="232"/>
                </a:lnTo>
                <a:lnTo>
                  <a:pt x="912" y="216"/>
                </a:lnTo>
                <a:lnTo>
                  <a:pt x="912" y="176"/>
                </a:lnTo>
                <a:lnTo>
                  <a:pt x="976" y="160"/>
                </a:lnTo>
                <a:lnTo>
                  <a:pt x="968" y="136"/>
                </a:lnTo>
                <a:lnTo>
                  <a:pt x="992" y="112"/>
                </a:lnTo>
                <a:lnTo>
                  <a:pt x="1024" y="88"/>
                </a:lnTo>
                <a:lnTo>
                  <a:pt x="1040" y="80"/>
                </a:lnTo>
                <a:lnTo>
                  <a:pt x="1096" y="64"/>
                </a:lnTo>
                <a:lnTo>
                  <a:pt x="1112" y="64"/>
                </a:lnTo>
                <a:lnTo>
                  <a:pt x="1112" y="40"/>
                </a:lnTo>
                <a:lnTo>
                  <a:pt x="1144" y="0"/>
                </a:lnTo>
                <a:lnTo>
                  <a:pt x="1168" y="16"/>
                </a:lnTo>
                <a:lnTo>
                  <a:pt x="1184" y="40"/>
                </a:lnTo>
                <a:lnTo>
                  <a:pt x="1192" y="48"/>
                </a:lnTo>
                <a:lnTo>
                  <a:pt x="1216" y="56"/>
                </a:lnTo>
                <a:lnTo>
                  <a:pt x="1240" y="72"/>
                </a:lnTo>
                <a:lnTo>
                  <a:pt x="1240" y="112"/>
                </a:lnTo>
                <a:lnTo>
                  <a:pt x="1192" y="168"/>
                </a:lnTo>
                <a:lnTo>
                  <a:pt x="1200" y="168"/>
                </a:lnTo>
                <a:lnTo>
                  <a:pt x="1208" y="160"/>
                </a:lnTo>
                <a:lnTo>
                  <a:pt x="1240" y="17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29" name="Freeform 4"/>
          <p:cNvSpPr>
            <a:spLocks/>
          </p:cNvSpPr>
          <p:nvPr>
            <p:custDataLst>
              <p:tags r:id="rId4"/>
            </p:custDataLst>
          </p:nvPr>
        </p:nvSpPr>
        <p:spPr bwMode="ltGray">
          <a:xfrm>
            <a:off x="1574800" y="3230563"/>
            <a:ext cx="1976438" cy="1706562"/>
          </a:xfrm>
          <a:custGeom>
            <a:avLst/>
            <a:gdLst>
              <a:gd name="T0" fmla="*/ 2147483647 w 1137"/>
              <a:gd name="T1" fmla="*/ 2147483647 h 1073"/>
              <a:gd name="T2" fmla="*/ 2147483647 w 1137"/>
              <a:gd name="T3" fmla="*/ 2147483647 h 1073"/>
              <a:gd name="T4" fmla="*/ 2147483647 w 1137"/>
              <a:gd name="T5" fmla="*/ 2147483647 h 1073"/>
              <a:gd name="T6" fmla="*/ 2147483647 w 1137"/>
              <a:gd name="T7" fmla="*/ 2147483647 h 1073"/>
              <a:gd name="T8" fmla="*/ 2147483647 w 1137"/>
              <a:gd name="T9" fmla="*/ 2147483647 h 1073"/>
              <a:gd name="T10" fmla="*/ 2147483647 w 1137"/>
              <a:gd name="T11" fmla="*/ 2147483647 h 1073"/>
              <a:gd name="T12" fmla="*/ 2147483647 w 1137"/>
              <a:gd name="T13" fmla="*/ 2147483647 h 1073"/>
              <a:gd name="T14" fmla="*/ 2147483647 w 1137"/>
              <a:gd name="T15" fmla="*/ 2147483647 h 1073"/>
              <a:gd name="T16" fmla="*/ 2147483647 w 1137"/>
              <a:gd name="T17" fmla="*/ 2147483647 h 1073"/>
              <a:gd name="T18" fmla="*/ 2147483647 w 1137"/>
              <a:gd name="T19" fmla="*/ 2147483647 h 1073"/>
              <a:gd name="T20" fmla="*/ 2147483647 w 1137"/>
              <a:gd name="T21" fmla="*/ 2147483647 h 1073"/>
              <a:gd name="T22" fmla="*/ 2147483647 w 1137"/>
              <a:gd name="T23" fmla="*/ 2147483647 h 1073"/>
              <a:gd name="T24" fmla="*/ 2147483647 w 1137"/>
              <a:gd name="T25" fmla="*/ 2147483647 h 1073"/>
              <a:gd name="T26" fmla="*/ 2147483647 w 1137"/>
              <a:gd name="T27" fmla="*/ 2147483647 h 1073"/>
              <a:gd name="T28" fmla="*/ 2147483647 w 1137"/>
              <a:gd name="T29" fmla="*/ 2147483647 h 1073"/>
              <a:gd name="T30" fmla="*/ 2147483647 w 1137"/>
              <a:gd name="T31" fmla="*/ 2147483647 h 1073"/>
              <a:gd name="T32" fmla="*/ 2147483647 w 1137"/>
              <a:gd name="T33" fmla="*/ 2147483647 h 1073"/>
              <a:gd name="T34" fmla="*/ 2147483647 w 1137"/>
              <a:gd name="T35" fmla="*/ 2147483647 h 1073"/>
              <a:gd name="T36" fmla="*/ 2147483647 w 1137"/>
              <a:gd name="T37" fmla="*/ 2147483647 h 1073"/>
              <a:gd name="T38" fmla="*/ 2147483647 w 1137"/>
              <a:gd name="T39" fmla="*/ 2147483647 h 1073"/>
              <a:gd name="T40" fmla="*/ 2147483647 w 1137"/>
              <a:gd name="T41" fmla="*/ 2147483647 h 1073"/>
              <a:gd name="T42" fmla="*/ 2147483647 w 1137"/>
              <a:gd name="T43" fmla="*/ 2147483647 h 1073"/>
              <a:gd name="T44" fmla="*/ 2147483647 w 1137"/>
              <a:gd name="T45" fmla="*/ 2147483647 h 1073"/>
              <a:gd name="T46" fmla="*/ 2147483647 w 1137"/>
              <a:gd name="T47" fmla="*/ 2147483647 h 1073"/>
              <a:gd name="T48" fmla="*/ 2147483647 w 1137"/>
              <a:gd name="T49" fmla="*/ 2147483647 h 1073"/>
              <a:gd name="T50" fmla="*/ 2147483647 w 1137"/>
              <a:gd name="T51" fmla="*/ 2147483647 h 1073"/>
              <a:gd name="T52" fmla="*/ 2147483647 w 1137"/>
              <a:gd name="T53" fmla="*/ 2147483647 h 1073"/>
              <a:gd name="T54" fmla="*/ 2147483647 w 1137"/>
              <a:gd name="T55" fmla="*/ 2147483647 h 1073"/>
              <a:gd name="T56" fmla="*/ 2147483647 w 1137"/>
              <a:gd name="T57" fmla="*/ 2147483647 h 1073"/>
              <a:gd name="T58" fmla="*/ 2147483647 w 1137"/>
              <a:gd name="T59" fmla="*/ 2147483647 h 1073"/>
              <a:gd name="T60" fmla="*/ 2147483647 w 1137"/>
              <a:gd name="T61" fmla="*/ 2147483647 h 1073"/>
              <a:gd name="T62" fmla="*/ 2147483647 w 1137"/>
              <a:gd name="T63" fmla="*/ 2147483647 h 1073"/>
              <a:gd name="T64" fmla="*/ 2147483647 w 1137"/>
              <a:gd name="T65" fmla="*/ 2147483647 h 1073"/>
              <a:gd name="T66" fmla="*/ 2147483647 w 1137"/>
              <a:gd name="T67" fmla="*/ 2147483647 h 1073"/>
              <a:gd name="T68" fmla="*/ 2147483647 w 1137"/>
              <a:gd name="T69" fmla="*/ 2147483647 h 1073"/>
              <a:gd name="T70" fmla="*/ 2147483647 w 1137"/>
              <a:gd name="T71" fmla="*/ 2147483647 h 1073"/>
              <a:gd name="T72" fmla="*/ 2147483647 w 1137"/>
              <a:gd name="T73" fmla="*/ 2147483647 h 1073"/>
              <a:gd name="T74" fmla="*/ 2147483647 w 1137"/>
              <a:gd name="T75" fmla="*/ 2147483647 h 1073"/>
              <a:gd name="T76" fmla="*/ 2147483647 w 1137"/>
              <a:gd name="T77" fmla="*/ 2147483647 h 1073"/>
              <a:gd name="T78" fmla="*/ 2147483647 w 1137"/>
              <a:gd name="T79" fmla="*/ 2147483647 h 1073"/>
              <a:gd name="T80" fmla="*/ 2147483647 w 1137"/>
              <a:gd name="T81" fmla="*/ 2147483647 h 1073"/>
              <a:gd name="T82" fmla="*/ 2147483647 w 1137"/>
              <a:gd name="T83" fmla="*/ 2147483647 h 1073"/>
              <a:gd name="T84" fmla="*/ 2147483647 w 1137"/>
              <a:gd name="T85" fmla="*/ 2147483647 h 1073"/>
              <a:gd name="T86" fmla="*/ 2147483647 w 1137"/>
              <a:gd name="T87" fmla="*/ 2147483647 h 1073"/>
              <a:gd name="T88" fmla="*/ 2147483647 w 1137"/>
              <a:gd name="T89" fmla="*/ 2147483647 h 1073"/>
              <a:gd name="T90" fmla="*/ 2147483647 w 1137"/>
              <a:gd name="T91" fmla="*/ 2147483647 h 1073"/>
              <a:gd name="T92" fmla="*/ 2147483647 w 1137"/>
              <a:gd name="T93" fmla="*/ 2147483647 h 1073"/>
              <a:gd name="T94" fmla="*/ 2147483647 w 1137"/>
              <a:gd name="T95" fmla="*/ 2147483647 h 1073"/>
              <a:gd name="T96" fmla="*/ 2147483647 w 1137"/>
              <a:gd name="T97" fmla="*/ 2147483647 h 1073"/>
              <a:gd name="T98" fmla="*/ 2147483647 w 1137"/>
              <a:gd name="T99" fmla="*/ 2147483647 h 1073"/>
              <a:gd name="T100" fmla="*/ 2147483647 w 1137"/>
              <a:gd name="T101" fmla="*/ 2147483647 h 1073"/>
              <a:gd name="T102" fmla="*/ 2147483647 w 1137"/>
              <a:gd name="T103" fmla="*/ 2147483647 h 1073"/>
              <a:gd name="T104" fmla="*/ 2147483647 w 1137"/>
              <a:gd name="T105" fmla="*/ 2147483647 h 1073"/>
              <a:gd name="T106" fmla="*/ 2147483647 w 1137"/>
              <a:gd name="T107" fmla="*/ 2147483647 h 1073"/>
              <a:gd name="T108" fmla="*/ 2147483647 w 1137"/>
              <a:gd name="T109" fmla="*/ 2147483647 h 10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7"/>
              <a:gd name="T166" fmla="*/ 0 h 1073"/>
              <a:gd name="T167" fmla="*/ 1137 w 1137"/>
              <a:gd name="T168" fmla="*/ 1073 h 10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7" h="1073">
                <a:moveTo>
                  <a:pt x="920" y="1064"/>
                </a:moveTo>
                <a:lnTo>
                  <a:pt x="896" y="1048"/>
                </a:lnTo>
                <a:lnTo>
                  <a:pt x="880" y="1048"/>
                </a:lnTo>
                <a:lnTo>
                  <a:pt x="856" y="1040"/>
                </a:lnTo>
                <a:lnTo>
                  <a:pt x="848" y="1024"/>
                </a:lnTo>
                <a:lnTo>
                  <a:pt x="856" y="992"/>
                </a:lnTo>
                <a:lnTo>
                  <a:pt x="840" y="976"/>
                </a:lnTo>
                <a:lnTo>
                  <a:pt x="808" y="984"/>
                </a:lnTo>
                <a:lnTo>
                  <a:pt x="800" y="976"/>
                </a:lnTo>
                <a:lnTo>
                  <a:pt x="824" y="920"/>
                </a:lnTo>
                <a:lnTo>
                  <a:pt x="792" y="920"/>
                </a:lnTo>
                <a:lnTo>
                  <a:pt x="776" y="952"/>
                </a:lnTo>
                <a:lnTo>
                  <a:pt x="744" y="952"/>
                </a:lnTo>
                <a:lnTo>
                  <a:pt x="728" y="944"/>
                </a:lnTo>
                <a:lnTo>
                  <a:pt x="712" y="928"/>
                </a:lnTo>
                <a:lnTo>
                  <a:pt x="704" y="912"/>
                </a:lnTo>
                <a:lnTo>
                  <a:pt x="720" y="872"/>
                </a:lnTo>
                <a:lnTo>
                  <a:pt x="712" y="848"/>
                </a:lnTo>
                <a:lnTo>
                  <a:pt x="736" y="832"/>
                </a:lnTo>
                <a:lnTo>
                  <a:pt x="768" y="824"/>
                </a:lnTo>
                <a:lnTo>
                  <a:pt x="776" y="832"/>
                </a:lnTo>
                <a:lnTo>
                  <a:pt x="792" y="832"/>
                </a:lnTo>
                <a:lnTo>
                  <a:pt x="792" y="824"/>
                </a:lnTo>
                <a:lnTo>
                  <a:pt x="784" y="824"/>
                </a:lnTo>
                <a:lnTo>
                  <a:pt x="784" y="816"/>
                </a:lnTo>
                <a:lnTo>
                  <a:pt x="824" y="816"/>
                </a:lnTo>
                <a:lnTo>
                  <a:pt x="832" y="832"/>
                </a:lnTo>
                <a:lnTo>
                  <a:pt x="848" y="824"/>
                </a:lnTo>
                <a:lnTo>
                  <a:pt x="864" y="832"/>
                </a:lnTo>
                <a:lnTo>
                  <a:pt x="864" y="856"/>
                </a:lnTo>
                <a:lnTo>
                  <a:pt x="872" y="872"/>
                </a:lnTo>
                <a:lnTo>
                  <a:pt x="880" y="880"/>
                </a:lnTo>
                <a:lnTo>
                  <a:pt x="888" y="872"/>
                </a:lnTo>
                <a:lnTo>
                  <a:pt x="888" y="864"/>
                </a:lnTo>
                <a:lnTo>
                  <a:pt x="872" y="816"/>
                </a:lnTo>
                <a:lnTo>
                  <a:pt x="904" y="776"/>
                </a:lnTo>
                <a:lnTo>
                  <a:pt x="928" y="760"/>
                </a:lnTo>
                <a:lnTo>
                  <a:pt x="936" y="752"/>
                </a:lnTo>
                <a:lnTo>
                  <a:pt x="920" y="720"/>
                </a:lnTo>
                <a:lnTo>
                  <a:pt x="920" y="712"/>
                </a:lnTo>
                <a:lnTo>
                  <a:pt x="928" y="720"/>
                </a:lnTo>
                <a:lnTo>
                  <a:pt x="936" y="736"/>
                </a:lnTo>
                <a:lnTo>
                  <a:pt x="936" y="720"/>
                </a:lnTo>
                <a:lnTo>
                  <a:pt x="936" y="704"/>
                </a:lnTo>
                <a:lnTo>
                  <a:pt x="944" y="712"/>
                </a:lnTo>
                <a:lnTo>
                  <a:pt x="952" y="688"/>
                </a:lnTo>
                <a:lnTo>
                  <a:pt x="976" y="680"/>
                </a:lnTo>
                <a:lnTo>
                  <a:pt x="992" y="680"/>
                </a:lnTo>
                <a:lnTo>
                  <a:pt x="992" y="672"/>
                </a:lnTo>
                <a:lnTo>
                  <a:pt x="984" y="680"/>
                </a:lnTo>
                <a:lnTo>
                  <a:pt x="976" y="672"/>
                </a:lnTo>
                <a:lnTo>
                  <a:pt x="992" y="648"/>
                </a:lnTo>
                <a:lnTo>
                  <a:pt x="1016" y="640"/>
                </a:lnTo>
                <a:lnTo>
                  <a:pt x="1016" y="632"/>
                </a:lnTo>
                <a:lnTo>
                  <a:pt x="1040" y="624"/>
                </a:lnTo>
                <a:lnTo>
                  <a:pt x="1048" y="624"/>
                </a:lnTo>
                <a:lnTo>
                  <a:pt x="1032" y="648"/>
                </a:lnTo>
                <a:lnTo>
                  <a:pt x="1032" y="656"/>
                </a:lnTo>
                <a:lnTo>
                  <a:pt x="1048" y="640"/>
                </a:lnTo>
                <a:lnTo>
                  <a:pt x="1080" y="632"/>
                </a:lnTo>
                <a:lnTo>
                  <a:pt x="1088" y="616"/>
                </a:lnTo>
                <a:lnTo>
                  <a:pt x="1088" y="608"/>
                </a:lnTo>
                <a:lnTo>
                  <a:pt x="1080" y="616"/>
                </a:lnTo>
                <a:lnTo>
                  <a:pt x="1056" y="616"/>
                </a:lnTo>
                <a:lnTo>
                  <a:pt x="1048" y="616"/>
                </a:lnTo>
                <a:lnTo>
                  <a:pt x="1040" y="592"/>
                </a:lnTo>
                <a:lnTo>
                  <a:pt x="1032" y="592"/>
                </a:lnTo>
                <a:lnTo>
                  <a:pt x="1024" y="592"/>
                </a:lnTo>
                <a:lnTo>
                  <a:pt x="1048" y="584"/>
                </a:lnTo>
                <a:lnTo>
                  <a:pt x="1032" y="568"/>
                </a:lnTo>
                <a:lnTo>
                  <a:pt x="1008" y="584"/>
                </a:lnTo>
                <a:lnTo>
                  <a:pt x="976" y="608"/>
                </a:lnTo>
                <a:lnTo>
                  <a:pt x="1024" y="560"/>
                </a:lnTo>
                <a:lnTo>
                  <a:pt x="1088" y="552"/>
                </a:lnTo>
                <a:lnTo>
                  <a:pt x="1104" y="536"/>
                </a:lnTo>
                <a:lnTo>
                  <a:pt x="1136" y="520"/>
                </a:lnTo>
                <a:lnTo>
                  <a:pt x="1136" y="504"/>
                </a:lnTo>
                <a:lnTo>
                  <a:pt x="1128" y="496"/>
                </a:lnTo>
                <a:lnTo>
                  <a:pt x="1120" y="496"/>
                </a:lnTo>
                <a:lnTo>
                  <a:pt x="1120" y="488"/>
                </a:lnTo>
                <a:lnTo>
                  <a:pt x="1104" y="488"/>
                </a:lnTo>
                <a:lnTo>
                  <a:pt x="1120" y="488"/>
                </a:lnTo>
                <a:lnTo>
                  <a:pt x="1088" y="472"/>
                </a:lnTo>
                <a:lnTo>
                  <a:pt x="1072" y="448"/>
                </a:lnTo>
                <a:lnTo>
                  <a:pt x="1080" y="432"/>
                </a:lnTo>
                <a:lnTo>
                  <a:pt x="1048" y="376"/>
                </a:lnTo>
                <a:lnTo>
                  <a:pt x="1032" y="384"/>
                </a:lnTo>
                <a:lnTo>
                  <a:pt x="1032" y="400"/>
                </a:lnTo>
                <a:lnTo>
                  <a:pt x="1016" y="416"/>
                </a:lnTo>
                <a:lnTo>
                  <a:pt x="992" y="392"/>
                </a:lnTo>
                <a:lnTo>
                  <a:pt x="992" y="360"/>
                </a:lnTo>
                <a:lnTo>
                  <a:pt x="976" y="352"/>
                </a:lnTo>
                <a:lnTo>
                  <a:pt x="952" y="336"/>
                </a:lnTo>
                <a:lnTo>
                  <a:pt x="936" y="336"/>
                </a:lnTo>
                <a:lnTo>
                  <a:pt x="912" y="328"/>
                </a:lnTo>
                <a:lnTo>
                  <a:pt x="904" y="336"/>
                </a:lnTo>
                <a:lnTo>
                  <a:pt x="912" y="352"/>
                </a:lnTo>
                <a:lnTo>
                  <a:pt x="904" y="360"/>
                </a:lnTo>
                <a:lnTo>
                  <a:pt x="912" y="392"/>
                </a:lnTo>
                <a:lnTo>
                  <a:pt x="904" y="408"/>
                </a:lnTo>
                <a:lnTo>
                  <a:pt x="912" y="416"/>
                </a:lnTo>
                <a:lnTo>
                  <a:pt x="920" y="456"/>
                </a:lnTo>
                <a:lnTo>
                  <a:pt x="888" y="480"/>
                </a:lnTo>
                <a:lnTo>
                  <a:pt x="904" y="520"/>
                </a:lnTo>
                <a:lnTo>
                  <a:pt x="888" y="536"/>
                </a:lnTo>
                <a:lnTo>
                  <a:pt x="888" y="544"/>
                </a:lnTo>
                <a:lnTo>
                  <a:pt x="864" y="512"/>
                </a:lnTo>
                <a:lnTo>
                  <a:pt x="864" y="480"/>
                </a:lnTo>
                <a:lnTo>
                  <a:pt x="840" y="472"/>
                </a:lnTo>
                <a:lnTo>
                  <a:pt x="776" y="432"/>
                </a:lnTo>
                <a:lnTo>
                  <a:pt x="760" y="440"/>
                </a:lnTo>
                <a:lnTo>
                  <a:pt x="760" y="408"/>
                </a:lnTo>
                <a:lnTo>
                  <a:pt x="744" y="408"/>
                </a:lnTo>
                <a:lnTo>
                  <a:pt x="736" y="400"/>
                </a:lnTo>
                <a:lnTo>
                  <a:pt x="736" y="376"/>
                </a:lnTo>
                <a:lnTo>
                  <a:pt x="752" y="352"/>
                </a:lnTo>
                <a:lnTo>
                  <a:pt x="760" y="336"/>
                </a:lnTo>
                <a:lnTo>
                  <a:pt x="760" y="328"/>
                </a:lnTo>
                <a:lnTo>
                  <a:pt x="784" y="320"/>
                </a:lnTo>
                <a:lnTo>
                  <a:pt x="792" y="296"/>
                </a:lnTo>
                <a:lnTo>
                  <a:pt x="808" y="296"/>
                </a:lnTo>
                <a:lnTo>
                  <a:pt x="824" y="272"/>
                </a:lnTo>
                <a:lnTo>
                  <a:pt x="824" y="264"/>
                </a:lnTo>
                <a:lnTo>
                  <a:pt x="832" y="248"/>
                </a:lnTo>
                <a:lnTo>
                  <a:pt x="824" y="232"/>
                </a:lnTo>
                <a:lnTo>
                  <a:pt x="832" y="232"/>
                </a:lnTo>
                <a:lnTo>
                  <a:pt x="848" y="248"/>
                </a:lnTo>
                <a:lnTo>
                  <a:pt x="880" y="224"/>
                </a:lnTo>
                <a:lnTo>
                  <a:pt x="880" y="208"/>
                </a:lnTo>
                <a:lnTo>
                  <a:pt x="864" y="200"/>
                </a:lnTo>
                <a:lnTo>
                  <a:pt x="864" y="184"/>
                </a:lnTo>
                <a:lnTo>
                  <a:pt x="880" y="176"/>
                </a:lnTo>
                <a:lnTo>
                  <a:pt x="880" y="168"/>
                </a:lnTo>
                <a:lnTo>
                  <a:pt x="864" y="160"/>
                </a:lnTo>
                <a:lnTo>
                  <a:pt x="864" y="152"/>
                </a:lnTo>
                <a:lnTo>
                  <a:pt x="832" y="144"/>
                </a:lnTo>
                <a:lnTo>
                  <a:pt x="832" y="192"/>
                </a:lnTo>
                <a:lnTo>
                  <a:pt x="816" y="216"/>
                </a:lnTo>
                <a:lnTo>
                  <a:pt x="808" y="200"/>
                </a:lnTo>
                <a:lnTo>
                  <a:pt x="808" y="176"/>
                </a:lnTo>
                <a:lnTo>
                  <a:pt x="800" y="160"/>
                </a:lnTo>
                <a:lnTo>
                  <a:pt x="792" y="176"/>
                </a:lnTo>
                <a:lnTo>
                  <a:pt x="776" y="152"/>
                </a:lnTo>
                <a:lnTo>
                  <a:pt x="760" y="152"/>
                </a:lnTo>
                <a:lnTo>
                  <a:pt x="776" y="136"/>
                </a:lnTo>
                <a:lnTo>
                  <a:pt x="744" y="80"/>
                </a:lnTo>
                <a:lnTo>
                  <a:pt x="752" y="72"/>
                </a:lnTo>
                <a:lnTo>
                  <a:pt x="752" y="56"/>
                </a:lnTo>
                <a:lnTo>
                  <a:pt x="768" y="48"/>
                </a:lnTo>
                <a:lnTo>
                  <a:pt x="784" y="16"/>
                </a:lnTo>
                <a:lnTo>
                  <a:pt x="752" y="0"/>
                </a:lnTo>
                <a:lnTo>
                  <a:pt x="736" y="8"/>
                </a:lnTo>
                <a:lnTo>
                  <a:pt x="736" y="24"/>
                </a:lnTo>
                <a:lnTo>
                  <a:pt x="736" y="88"/>
                </a:lnTo>
                <a:lnTo>
                  <a:pt x="728" y="96"/>
                </a:lnTo>
                <a:lnTo>
                  <a:pt x="720" y="128"/>
                </a:lnTo>
                <a:lnTo>
                  <a:pt x="736" y="144"/>
                </a:lnTo>
                <a:lnTo>
                  <a:pt x="752" y="160"/>
                </a:lnTo>
                <a:lnTo>
                  <a:pt x="736" y="168"/>
                </a:lnTo>
                <a:lnTo>
                  <a:pt x="744" y="184"/>
                </a:lnTo>
                <a:lnTo>
                  <a:pt x="728" y="208"/>
                </a:lnTo>
                <a:lnTo>
                  <a:pt x="720" y="200"/>
                </a:lnTo>
                <a:lnTo>
                  <a:pt x="720" y="184"/>
                </a:lnTo>
                <a:lnTo>
                  <a:pt x="736" y="176"/>
                </a:lnTo>
                <a:lnTo>
                  <a:pt x="704" y="144"/>
                </a:lnTo>
                <a:lnTo>
                  <a:pt x="696" y="168"/>
                </a:lnTo>
                <a:lnTo>
                  <a:pt x="704" y="176"/>
                </a:lnTo>
                <a:lnTo>
                  <a:pt x="704" y="192"/>
                </a:lnTo>
                <a:lnTo>
                  <a:pt x="696" y="208"/>
                </a:lnTo>
                <a:lnTo>
                  <a:pt x="672" y="208"/>
                </a:lnTo>
                <a:lnTo>
                  <a:pt x="640" y="184"/>
                </a:lnTo>
                <a:lnTo>
                  <a:pt x="632" y="168"/>
                </a:lnTo>
                <a:lnTo>
                  <a:pt x="608" y="176"/>
                </a:lnTo>
                <a:lnTo>
                  <a:pt x="592" y="192"/>
                </a:lnTo>
                <a:lnTo>
                  <a:pt x="608" y="192"/>
                </a:lnTo>
                <a:lnTo>
                  <a:pt x="608" y="208"/>
                </a:lnTo>
                <a:lnTo>
                  <a:pt x="584" y="192"/>
                </a:lnTo>
                <a:lnTo>
                  <a:pt x="552" y="208"/>
                </a:lnTo>
                <a:lnTo>
                  <a:pt x="536" y="200"/>
                </a:lnTo>
                <a:lnTo>
                  <a:pt x="536" y="192"/>
                </a:lnTo>
                <a:lnTo>
                  <a:pt x="544" y="192"/>
                </a:lnTo>
                <a:lnTo>
                  <a:pt x="536" y="176"/>
                </a:lnTo>
                <a:lnTo>
                  <a:pt x="496" y="168"/>
                </a:lnTo>
                <a:lnTo>
                  <a:pt x="472" y="144"/>
                </a:lnTo>
                <a:lnTo>
                  <a:pt x="456" y="144"/>
                </a:lnTo>
                <a:lnTo>
                  <a:pt x="448" y="160"/>
                </a:lnTo>
                <a:lnTo>
                  <a:pt x="440" y="160"/>
                </a:lnTo>
                <a:lnTo>
                  <a:pt x="440" y="136"/>
                </a:lnTo>
                <a:lnTo>
                  <a:pt x="432" y="160"/>
                </a:lnTo>
                <a:lnTo>
                  <a:pt x="408" y="120"/>
                </a:lnTo>
                <a:lnTo>
                  <a:pt x="400" y="136"/>
                </a:lnTo>
                <a:lnTo>
                  <a:pt x="392" y="144"/>
                </a:lnTo>
                <a:lnTo>
                  <a:pt x="384" y="136"/>
                </a:lnTo>
                <a:lnTo>
                  <a:pt x="352" y="160"/>
                </a:lnTo>
                <a:lnTo>
                  <a:pt x="344" y="152"/>
                </a:lnTo>
                <a:lnTo>
                  <a:pt x="336" y="152"/>
                </a:lnTo>
                <a:lnTo>
                  <a:pt x="320" y="176"/>
                </a:lnTo>
                <a:lnTo>
                  <a:pt x="248" y="136"/>
                </a:lnTo>
                <a:lnTo>
                  <a:pt x="232" y="136"/>
                </a:lnTo>
                <a:lnTo>
                  <a:pt x="192" y="128"/>
                </a:lnTo>
                <a:lnTo>
                  <a:pt x="168" y="120"/>
                </a:lnTo>
                <a:lnTo>
                  <a:pt x="152" y="112"/>
                </a:lnTo>
                <a:lnTo>
                  <a:pt x="136" y="112"/>
                </a:lnTo>
                <a:lnTo>
                  <a:pt x="136" y="104"/>
                </a:lnTo>
                <a:lnTo>
                  <a:pt x="120" y="96"/>
                </a:lnTo>
                <a:lnTo>
                  <a:pt x="104" y="112"/>
                </a:lnTo>
                <a:lnTo>
                  <a:pt x="96" y="112"/>
                </a:lnTo>
                <a:lnTo>
                  <a:pt x="80" y="128"/>
                </a:lnTo>
                <a:lnTo>
                  <a:pt x="64" y="128"/>
                </a:lnTo>
                <a:lnTo>
                  <a:pt x="56" y="144"/>
                </a:lnTo>
                <a:lnTo>
                  <a:pt x="48" y="168"/>
                </a:lnTo>
                <a:lnTo>
                  <a:pt x="24" y="176"/>
                </a:lnTo>
                <a:lnTo>
                  <a:pt x="16" y="184"/>
                </a:lnTo>
                <a:lnTo>
                  <a:pt x="40" y="208"/>
                </a:lnTo>
                <a:lnTo>
                  <a:pt x="64" y="232"/>
                </a:lnTo>
                <a:lnTo>
                  <a:pt x="56" y="248"/>
                </a:lnTo>
                <a:lnTo>
                  <a:pt x="40" y="248"/>
                </a:lnTo>
                <a:lnTo>
                  <a:pt x="40" y="232"/>
                </a:lnTo>
                <a:lnTo>
                  <a:pt x="32" y="232"/>
                </a:lnTo>
                <a:lnTo>
                  <a:pt x="0" y="256"/>
                </a:lnTo>
                <a:lnTo>
                  <a:pt x="16" y="264"/>
                </a:lnTo>
                <a:lnTo>
                  <a:pt x="16" y="280"/>
                </a:lnTo>
                <a:lnTo>
                  <a:pt x="32" y="280"/>
                </a:lnTo>
                <a:lnTo>
                  <a:pt x="56" y="288"/>
                </a:lnTo>
                <a:lnTo>
                  <a:pt x="72" y="280"/>
                </a:lnTo>
                <a:lnTo>
                  <a:pt x="72" y="304"/>
                </a:lnTo>
                <a:lnTo>
                  <a:pt x="56" y="304"/>
                </a:lnTo>
                <a:lnTo>
                  <a:pt x="56" y="320"/>
                </a:lnTo>
                <a:lnTo>
                  <a:pt x="40" y="312"/>
                </a:lnTo>
                <a:lnTo>
                  <a:pt x="32" y="320"/>
                </a:lnTo>
                <a:lnTo>
                  <a:pt x="24" y="352"/>
                </a:lnTo>
                <a:lnTo>
                  <a:pt x="40" y="392"/>
                </a:lnTo>
                <a:lnTo>
                  <a:pt x="56" y="392"/>
                </a:lnTo>
                <a:lnTo>
                  <a:pt x="56" y="376"/>
                </a:lnTo>
                <a:lnTo>
                  <a:pt x="64" y="408"/>
                </a:lnTo>
                <a:lnTo>
                  <a:pt x="80" y="408"/>
                </a:lnTo>
                <a:lnTo>
                  <a:pt x="96" y="416"/>
                </a:lnTo>
                <a:lnTo>
                  <a:pt x="96" y="408"/>
                </a:lnTo>
                <a:lnTo>
                  <a:pt x="112" y="408"/>
                </a:lnTo>
                <a:lnTo>
                  <a:pt x="112" y="416"/>
                </a:lnTo>
                <a:lnTo>
                  <a:pt x="104" y="432"/>
                </a:lnTo>
                <a:lnTo>
                  <a:pt x="80" y="456"/>
                </a:lnTo>
                <a:lnTo>
                  <a:pt x="56" y="464"/>
                </a:lnTo>
                <a:lnTo>
                  <a:pt x="32" y="480"/>
                </a:lnTo>
                <a:lnTo>
                  <a:pt x="32" y="488"/>
                </a:lnTo>
                <a:lnTo>
                  <a:pt x="96" y="456"/>
                </a:lnTo>
                <a:lnTo>
                  <a:pt x="112" y="440"/>
                </a:lnTo>
                <a:lnTo>
                  <a:pt x="144" y="408"/>
                </a:lnTo>
                <a:lnTo>
                  <a:pt x="152" y="408"/>
                </a:lnTo>
                <a:lnTo>
                  <a:pt x="136" y="400"/>
                </a:lnTo>
                <a:lnTo>
                  <a:pt x="144" y="392"/>
                </a:lnTo>
                <a:lnTo>
                  <a:pt x="176" y="352"/>
                </a:lnTo>
                <a:lnTo>
                  <a:pt x="184" y="352"/>
                </a:lnTo>
                <a:lnTo>
                  <a:pt x="168" y="360"/>
                </a:lnTo>
                <a:lnTo>
                  <a:pt x="168" y="392"/>
                </a:lnTo>
                <a:lnTo>
                  <a:pt x="168" y="400"/>
                </a:lnTo>
                <a:lnTo>
                  <a:pt x="192" y="384"/>
                </a:lnTo>
                <a:lnTo>
                  <a:pt x="200" y="360"/>
                </a:lnTo>
                <a:lnTo>
                  <a:pt x="216" y="360"/>
                </a:lnTo>
                <a:lnTo>
                  <a:pt x="240" y="376"/>
                </a:lnTo>
                <a:lnTo>
                  <a:pt x="280" y="392"/>
                </a:lnTo>
                <a:lnTo>
                  <a:pt x="288" y="392"/>
                </a:lnTo>
                <a:lnTo>
                  <a:pt x="320" y="416"/>
                </a:lnTo>
                <a:lnTo>
                  <a:pt x="328" y="448"/>
                </a:lnTo>
                <a:lnTo>
                  <a:pt x="336" y="448"/>
                </a:lnTo>
                <a:lnTo>
                  <a:pt x="336" y="424"/>
                </a:lnTo>
                <a:lnTo>
                  <a:pt x="336" y="432"/>
                </a:lnTo>
                <a:lnTo>
                  <a:pt x="344" y="432"/>
                </a:lnTo>
                <a:lnTo>
                  <a:pt x="344" y="448"/>
                </a:lnTo>
                <a:lnTo>
                  <a:pt x="352" y="456"/>
                </a:lnTo>
                <a:lnTo>
                  <a:pt x="352" y="464"/>
                </a:lnTo>
                <a:lnTo>
                  <a:pt x="368" y="480"/>
                </a:lnTo>
                <a:lnTo>
                  <a:pt x="352" y="448"/>
                </a:lnTo>
                <a:lnTo>
                  <a:pt x="368" y="456"/>
                </a:lnTo>
                <a:lnTo>
                  <a:pt x="368" y="480"/>
                </a:lnTo>
                <a:lnTo>
                  <a:pt x="384" y="480"/>
                </a:lnTo>
                <a:lnTo>
                  <a:pt x="376" y="488"/>
                </a:lnTo>
                <a:lnTo>
                  <a:pt x="400" y="520"/>
                </a:lnTo>
                <a:lnTo>
                  <a:pt x="408" y="536"/>
                </a:lnTo>
                <a:lnTo>
                  <a:pt x="448" y="568"/>
                </a:lnTo>
                <a:lnTo>
                  <a:pt x="448" y="560"/>
                </a:lnTo>
                <a:lnTo>
                  <a:pt x="464" y="576"/>
                </a:lnTo>
                <a:lnTo>
                  <a:pt x="464" y="592"/>
                </a:lnTo>
                <a:lnTo>
                  <a:pt x="456" y="592"/>
                </a:lnTo>
                <a:lnTo>
                  <a:pt x="448" y="592"/>
                </a:lnTo>
                <a:lnTo>
                  <a:pt x="440" y="584"/>
                </a:lnTo>
                <a:lnTo>
                  <a:pt x="440" y="592"/>
                </a:lnTo>
                <a:lnTo>
                  <a:pt x="448" y="616"/>
                </a:lnTo>
                <a:lnTo>
                  <a:pt x="440" y="696"/>
                </a:lnTo>
                <a:lnTo>
                  <a:pt x="456" y="728"/>
                </a:lnTo>
                <a:lnTo>
                  <a:pt x="464" y="728"/>
                </a:lnTo>
                <a:lnTo>
                  <a:pt x="464" y="736"/>
                </a:lnTo>
                <a:lnTo>
                  <a:pt x="480" y="768"/>
                </a:lnTo>
                <a:lnTo>
                  <a:pt x="504" y="784"/>
                </a:lnTo>
                <a:lnTo>
                  <a:pt x="528" y="832"/>
                </a:lnTo>
                <a:lnTo>
                  <a:pt x="544" y="840"/>
                </a:lnTo>
                <a:lnTo>
                  <a:pt x="544" y="848"/>
                </a:lnTo>
                <a:lnTo>
                  <a:pt x="536" y="848"/>
                </a:lnTo>
                <a:lnTo>
                  <a:pt x="568" y="864"/>
                </a:lnTo>
                <a:lnTo>
                  <a:pt x="568" y="880"/>
                </a:lnTo>
                <a:lnTo>
                  <a:pt x="584" y="904"/>
                </a:lnTo>
                <a:lnTo>
                  <a:pt x="592" y="904"/>
                </a:lnTo>
                <a:lnTo>
                  <a:pt x="576" y="888"/>
                </a:lnTo>
                <a:lnTo>
                  <a:pt x="568" y="864"/>
                </a:lnTo>
                <a:lnTo>
                  <a:pt x="536" y="824"/>
                </a:lnTo>
                <a:lnTo>
                  <a:pt x="536" y="808"/>
                </a:lnTo>
                <a:lnTo>
                  <a:pt x="552" y="808"/>
                </a:lnTo>
                <a:lnTo>
                  <a:pt x="568" y="832"/>
                </a:lnTo>
                <a:lnTo>
                  <a:pt x="592" y="864"/>
                </a:lnTo>
                <a:lnTo>
                  <a:pt x="592" y="872"/>
                </a:lnTo>
                <a:lnTo>
                  <a:pt x="632" y="912"/>
                </a:lnTo>
                <a:lnTo>
                  <a:pt x="632" y="920"/>
                </a:lnTo>
                <a:lnTo>
                  <a:pt x="632" y="936"/>
                </a:lnTo>
                <a:lnTo>
                  <a:pt x="648" y="952"/>
                </a:lnTo>
                <a:lnTo>
                  <a:pt x="704" y="976"/>
                </a:lnTo>
                <a:lnTo>
                  <a:pt x="720" y="984"/>
                </a:lnTo>
                <a:lnTo>
                  <a:pt x="744" y="976"/>
                </a:lnTo>
                <a:lnTo>
                  <a:pt x="768" y="992"/>
                </a:lnTo>
                <a:lnTo>
                  <a:pt x="792" y="1000"/>
                </a:lnTo>
                <a:lnTo>
                  <a:pt x="808" y="1000"/>
                </a:lnTo>
                <a:lnTo>
                  <a:pt x="832" y="1032"/>
                </a:lnTo>
                <a:lnTo>
                  <a:pt x="832" y="1040"/>
                </a:lnTo>
                <a:lnTo>
                  <a:pt x="840" y="1040"/>
                </a:lnTo>
                <a:lnTo>
                  <a:pt x="848" y="1056"/>
                </a:lnTo>
                <a:lnTo>
                  <a:pt x="880" y="1064"/>
                </a:lnTo>
                <a:lnTo>
                  <a:pt x="880" y="1072"/>
                </a:lnTo>
                <a:lnTo>
                  <a:pt x="888" y="1064"/>
                </a:lnTo>
                <a:lnTo>
                  <a:pt x="880" y="1064"/>
                </a:lnTo>
                <a:lnTo>
                  <a:pt x="888" y="1048"/>
                </a:lnTo>
                <a:lnTo>
                  <a:pt x="904" y="1056"/>
                </a:lnTo>
                <a:lnTo>
                  <a:pt x="912" y="1064"/>
                </a:lnTo>
                <a:lnTo>
                  <a:pt x="920" y="1064"/>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0" name="Freeform 5"/>
          <p:cNvSpPr>
            <a:spLocks/>
          </p:cNvSpPr>
          <p:nvPr>
            <p:custDataLst>
              <p:tags r:id="rId5"/>
            </p:custDataLst>
          </p:nvPr>
        </p:nvSpPr>
        <p:spPr bwMode="ltGray">
          <a:xfrm>
            <a:off x="3395663" y="4184650"/>
            <a:ext cx="57150" cy="26988"/>
          </a:xfrm>
          <a:custGeom>
            <a:avLst/>
            <a:gdLst>
              <a:gd name="T0" fmla="*/ 0 w 33"/>
              <a:gd name="T1" fmla="*/ 2147483647 h 17"/>
              <a:gd name="T2" fmla="*/ 2147483647 w 33"/>
              <a:gd name="T3" fmla="*/ 2147483647 h 17"/>
              <a:gd name="T4" fmla="*/ 2147483647 w 33"/>
              <a:gd name="T5" fmla="*/ 2147483647 h 17"/>
              <a:gd name="T6" fmla="*/ 2147483647 w 33"/>
              <a:gd name="T7" fmla="*/ 0 h 17"/>
              <a:gd name="T8" fmla="*/ 0 w 33"/>
              <a:gd name="T9" fmla="*/ 2147483647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8"/>
                </a:moveTo>
                <a:lnTo>
                  <a:pt x="24" y="16"/>
                </a:lnTo>
                <a:lnTo>
                  <a:pt x="32" y="8"/>
                </a:lnTo>
                <a:lnTo>
                  <a:pt x="8"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1" name="Freeform 6"/>
          <p:cNvSpPr>
            <a:spLocks/>
          </p:cNvSpPr>
          <p:nvPr>
            <p:custDataLst>
              <p:tags r:id="rId6"/>
            </p:custDataLst>
          </p:nvPr>
        </p:nvSpPr>
        <p:spPr bwMode="ltGray">
          <a:xfrm>
            <a:off x="3479800" y="4083050"/>
            <a:ext cx="111125" cy="11588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0 h 73"/>
              <a:gd name="T28" fmla="*/ 2147483647 w 65"/>
              <a:gd name="T29" fmla="*/ 0 h 73"/>
              <a:gd name="T30" fmla="*/ 2147483647 w 65"/>
              <a:gd name="T31" fmla="*/ 2147483647 h 73"/>
              <a:gd name="T32" fmla="*/ 0 w 65"/>
              <a:gd name="T33" fmla="*/ 2147483647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73"/>
              <a:gd name="T53" fmla="*/ 65 w 65"/>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73">
                <a:moveTo>
                  <a:pt x="0" y="56"/>
                </a:moveTo>
                <a:lnTo>
                  <a:pt x="40" y="56"/>
                </a:lnTo>
                <a:lnTo>
                  <a:pt x="40" y="72"/>
                </a:lnTo>
                <a:lnTo>
                  <a:pt x="48" y="64"/>
                </a:lnTo>
                <a:lnTo>
                  <a:pt x="56" y="64"/>
                </a:lnTo>
                <a:lnTo>
                  <a:pt x="48" y="72"/>
                </a:lnTo>
                <a:lnTo>
                  <a:pt x="56" y="72"/>
                </a:lnTo>
                <a:lnTo>
                  <a:pt x="64" y="72"/>
                </a:lnTo>
                <a:lnTo>
                  <a:pt x="64" y="56"/>
                </a:lnTo>
                <a:lnTo>
                  <a:pt x="64" y="40"/>
                </a:lnTo>
                <a:lnTo>
                  <a:pt x="64" y="32"/>
                </a:lnTo>
                <a:lnTo>
                  <a:pt x="40" y="32"/>
                </a:lnTo>
                <a:lnTo>
                  <a:pt x="40" y="24"/>
                </a:lnTo>
                <a:lnTo>
                  <a:pt x="40" y="0"/>
                </a:lnTo>
                <a:lnTo>
                  <a:pt x="24" y="0"/>
                </a:lnTo>
                <a:lnTo>
                  <a:pt x="8" y="48"/>
                </a:lnTo>
                <a:lnTo>
                  <a:pt x="0" y="5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2" name="Freeform 7"/>
          <p:cNvSpPr>
            <a:spLocks/>
          </p:cNvSpPr>
          <p:nvPr>
            <p:custDataLst>
              <p:tags r:id="rId7"/>
            </p:custDataLst>
          </p:nvPr>
        </p:nvSpPr>
        <p:spPr bwMode="ltGray">
          <a:xfrm>
            <a:off x="6815138" y="4311650"/>
            <a:ext cx="196850" cy="166688"/>
          </a:xfrm>
          <a:custGeom>
            <a:avLst/>
            <a:gdLst>
              <a:gd name="T0" fmla="*/ 0 w 113"/>
              <a:gd name="T1" fmla="*/ 2147483647 h 105"/>
              <a:gd name="T2" fmla="*/ 2147483647 w 113"/>
              <a:gd name="T3" fmla="*/ 2147483647 h 105"/>
              <a:gd name="T4" fmla="*/ 2147483647 w 113"/>
              <a:gd name="T5" fmla="*/ 2147483647 h 105"/>
              <a:gd name="T6" fmla="*/ 2147483647 w 113"/>
              <a:gd name="T7" fmla="*/ 2147483647 h 105"/>
              <a:gd name="T8" fmla="*/ 2147483647 w 113"/>
              <a:gd name="T9" fmla="*/ 2147483647 h 105"/>
              <a:gd name="T10" fmla="*/ 2147483647 w 113"/>
              <a:gd name="T11" fmla="*/ 2147483647 h 105"/>
              <a:gd name="T12" fmla="*/ 2147483647 w 113"/>
              <a:gd name="T13" fmla="*/ 2147483647 h 105"/>
              <a:gd name="T14" fmla="*/ 2147483647 w 113"/>
              <a:gd name="T15" fmla="*/ 2147483647 h 105"/>
              <a:gd name="T16" fmla="*/ 2147483647 w 113"/>
              <a:gd name="T17" fmla="*/ 2147483647 h 105"/>
              <a:gd name="T18" fmla="*/ 2147483647 w 113"/>
              <a:gd name="T19" fmla="*/ 2147483647 h 105"/>
              <a:gd name="T20" fmla="*/ 2147483647 w 113"/>
              <a:gd name="T21" fmla="*/ 2147483647 h 105"/>
              <a:gd name="T22" fmla="*/ 2147483647 w 113"/>
              <a:gd name="T23" fmla="*/ 2147483647 h 105"/>
              <a:gd name="T24" fmla="*/ 2147483647 w 113"/>
              <a:gd name="T25" fmla="*/ 2147483647 h 105"/>
              <a:gd name="T26" fmla="*/ 2147483647 w 113"/>
              <a:gd name="T27" fmla="*/ 2147483647 h 105"/>
              <a:gd name="T28" fmla="*/ 2147483647 w 113"/>
              <a:gd name="T29" fmla="*/ 2147483647 h 105"/>
              <a:gd name="T30" fmla="*/ 2147483647 w 113"/>
              <a:gd name="T31" fmla="*/ 0 h 105"/>
              <a:gd name="T32" fmla="*/ 2147483647 w 113"/>
              <a:gd name="T33" fmla="*/ 0 h 105"/>
              <a:gd name="T34" fmla="*/ 2147483647 w 113"/>
              <a:gd name="T35" fmla="*/ 2147483647 h 105"/>
              <a:gd name="T36" fmla="*/ 2147483647 w 113"/>
              <a:gd name="T37" fmla="*/ 2147483647 h 105"/>
              <a:gd name="T38" fmla="*/ 2147483647 w 113"/>
              <a:gd name="T39" fmla="*/ 2147483647 h 105"/>
              <a:gd name="T40" fmla="*/ 2147483647 w 113"/>
              <a:gd name="T41" fmla="*/ 2147483647 h 105"/>
              <a:gd name="T42" fmla="*/ 2147483647 w 113"/>
              <a:gd name="T43" fmla="*/ 2147483647 h 105"/>
              <a:gd name="T44" fmla="*/ 2147483647 w 113"/>
              <a:gd name="T45" fmla="*/ 2147483647 h 105"/>
              <a:gd name="T46" fmla="*/ 2147483647 w 113"/>
              <a:gd name="T47" fmla="*/ 2147483647 h 105"/>
              <a:gd name="T48" fmla="*/ 2147483647 w 113"/>
              <a:gd name="T49" fmla="*/ 2147483647 h 105"/>
              <a:gd name="T50" fmla="*/ 0 w 113"/>
              <a:gd name="T51" fmla="*/ 2147483647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105"/>
              <a:gd name="T80" fmla="*/ 113 w 113"/>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105">
                <a:moveTo>
                  <a:pt x="0" y="96"/>
                </a:moveTo>
                <a:lnTo>
                  <a:pt x="16" y="96"/>
                </a:lnTo>
                <a:lnTo>
                  <a:pt x="40" y="88"/>
                </a:lnTo>
                <a:lnTo>
                  <a:pt x="48" y="88"/>
                </a:lnTo>
                <a:lnTo>
                  <a:pt x="48" y="96"/>
                </a:lnTo>
                <a:lnTo>
                  <a:pt x="48" y="104"/>
                </a:lnTo>
                <a:lnTo>
                  <a:pt x="64" y="96"/>
                </a:lnTo>
                <a:lnTo>
                  <a:pt x="64" y="80"/>
                </a:lnTo>
                <a:lnTo>
                  <a:pt x="80" y="88"/>
                </a:lnTo>
                <a:lnTo>
                  <a:pt x="80" y="80"/>
                </a:lnTo>
                <a:lnTo>
                  <a:pt x="80" y="88"/>
                </a:lnTo>
                <a:lnTo>
                  <a:pt x="80" y="80"/>
                </a:lnTo>
                <a:lnTo>
                  <a:pt x="96" y="80"/>
                </a:lnTo>
                <a:lnTo>
                  <a:pt x="104" y="48"/>
                </a:lnTo>
                <a:lnTo>
                  <a:pt x="112" y="32"/>
                </a:lnTo>
                <a:lnTo>
                  <a:pt x="112" y="0"/>
                </a:lnTo>
                <a:lnTo>
                  <a:pt x="104" y="0"/>
                </a:lnTo>
                <a:lnTo>
                  <a:pt x="104" y="8"/>
                </a:lnTo>
                <a:lnTo>
                  <a:pt x="96" y="8"/>
                </a:lnTo>
                <a:lnTo>
                  <a:pt x="96" y="32"/>
                </a:lnTo>
                <a:lnTo>
                  <a:pt x="80" y="56"/>
                </a:lnTo>
                <a:lnTo>
                  <a:pt x="64" y="64"/>
                </a:lnTo>
                <a:lnTo>
                  <a:pt x="64" y="56"/>
                </a:lnTo>
                <a:lnTo>
                  <a:pt x="48" y="80"/>
                </a:lnTo>
                <a:lnTo>
                  <a:pt x="24" y="80"/>
                </a:lnTo>
                <a:lnTo>
                  <a:pt x="0" y="9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3" name="Freeform 8"/>
          <p:cNvSpPr>
            <a:spLocks/>
          </p:cNvSpPr>
          <p:nvPr>
            <p:custDataLst>
              <p:tags r:id="rId8"/>
            </p:custDataLst>
          </p:nvPr>
        </p:nvSpPr>
        <p:spPr bwMode="ltGray">
          <a:xfrm>
            <a:off x="6981825" y="4222750"/>
            <a:ext cx="100013" cy="90488"/>
          </a:xfrm>
          <a:custGeom>
            <a:avLst/>
            <a:gdLst>
              <a:gd name="T0" fmla="*/ 0 w 57"/>
              <a:gd name="T1" fmla="*/ 2147483647 h 57"/>
              <a:gd name="T2" fmla="*/ 0 w 57"/>
              <a:gd name="T3" fmla="*/ 2147483647 h 57"/>
              <a:gd name="T4" fmla="*/ 2147483647 w 57"/>
              <a:gd name="T5" fmla="*/ 2147483647 h 57"/>
              <a:gd name="T6" fmla="*/ 0 w 57"/>
              <a:gd name="T7" fmla="*/ 2147483647 h 57"/>
              <a:gd name="T8" fmla="*/ 2147483647 w 57"/>
              <a:gd name="T9" fmla="*/ 2147483647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2147483647 w 57"/>
              <a:gd name="T23" fmla="*/ 2147483647 h 57"/>
              <a:gd name="T24" fmla="*/ 2147483647 w 57"/>
              <a:gd name="T25" fmla="*/ 0 h 57"/>
              <a:gd name="T26" fmla="*/ 2147483647 w 57"/>
              <a:gd name="T27" fmla="*/ 2147483647 h 57"/>
              <a:gd name="T28" fmla="*/ 0 w 57"/>
              <a:gd name="T29" fmla="*/ 2147483647 h 57"/>
              <a:gd name="T30" fmla="*/ 0 w 57"/>
              <a:gd name="T31" fmla="*/ 2147483647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57"/>
              <a:gd name="T50" fmla="*/ 57 w 57"/>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57">
                <a:moveTo>
                  <a:pt x="0" y="40"/>
                </a:moveTo>
                <a:lnTo>
                  <a:pt x="0" y="56"/>
                </a:lnTo>
                <a:lnTo>
                  <a:pt x="8" y="56"/>
                </a:lnTo>
                <a:lnTo>
                  <a:pt x="0" y="40"/>
                </a:lnTo>
                <a:lnTo>
                  <a:pt x="16" y="40"/>
                </a:lnTo>
                <a:lnTo>
                  <a:pt x="32" y="56"/>
                </a:lnTo>
                <a:lnTo>
                  <a:pt x="40" y="40"/>
                </a:lnTo>
                <a:lnTo>
                  <a:pt x="56" y="32"/>
                </a:lnTo>
                <a:lnTo>
                  <a:pt x="48" y="24"/>
                </a:lnTo>
                <a:lnTo>
                  <a:pt x="56" y="24"/>
                </a:lnTo>
                <a:lnTo>
                  <a:pt x="40" y="24"/>
                </a:lnTo>
                <a:lnTo>
                  <a:pt x="32" y="24"/>
                </a:lnTo>
                <a:lnTo>
                  <a:pt x="16" y="0"/>
                </a:lnTo>
                <a:lnTo>
                  <a:pt x="16" y="40"/>
                </a:lnTo>
                <a:lnTo>
                  <a:pt x="0" y="32"/>
                </a:lnTo>
                <a:lnTo>
                  <a:pt x="0" y="4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4" name="Freeform 9"/>
          <p:cNvSpPr>
            <a:spLocks/>
          </p:cNvSpPr>
          <p:nvPr>
            <p:custDataLst>
              <p:tags r:id="rId9"/>
            </p:custDataLst>
          </p:nvPr>
        </p:nvSpPr>
        <p:spPr bwMode="ltGray">
          <a:xfrm>
            <a:off x="7010400" y="4005263"/>
            <a:ext cx="42863" cy="206375"/>
          </a:xfrm>
          <a:custGeom>
            <a:avLst/>
            <a:gdLst>
              <a:gd name="T0" fmla="*/ 0 w 25"/>
              <a:gd name="T1" fmla="*/ 2147483647 h 129"/>
              <a:gd name="T2" fmla="*/ 0 w 25"/>
              <a:gd name="T3" fmla="*/ 2147483647 h 129"/>
              <a:gd name="T4" fmla="*/ 2147483647 w 25"/>
              <a:gd name="T5" fmla="*/ 2147483647 h 129"/>
              <a:gd name="T6" fmla="*/ 2147483647 w 25"/>
              <a:gd name="T7" fmla="*/ 2147483647 h 129"/>
              <a:gd name="T8" fmla="*/ 2147483647 w 25"/>
              <a:gd name="T9" fmla="*/ 2147483647 h 129"/>
              <a:gd name="T10" fmla="*/ 2147483647 w 25"/>
              <a:gd name="T11" fmla="*/ 2147483647 h 129"/>
              <a:gd name="T12" fmla="*/ 2147483647 w 25"/>
              <a:gd name="T13" fmla="*/ 2147483647 h 129"/>
              <a:gd name="T14" fmla="*/ 2147483647 w 25"/>
              <a:gd name="T15" fmla="*/ 2147483647 h 129"/>
              <a:gd name="T16" fmla="*/ 2147483647 w 25"/>
              <a:gd name="T17" fmla="*/ 2147483647 h 129"/>
              <a:gd name="T18" fmla="*/ 2147483647 w 25"/>
              <a:gd name="T19" fmla="*/ 0 h 129"/>
              <a:gd name="T20" fmla="*/ 2147483647 w 25"/>
              <a:gd name="T21" fmla="*/ 2147483647 h 129"/>
              <a:gd name="T22" fmla="*/ 0 w 25"/>
              <a:gd name="T23" fmla="*/ 2147483647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29"/>
              <a:gd name="T38" fmla="*/ 25 w 25"/>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29">
                <a:moveTo>
                  <a:pt x="0" y="16"/>
                </a:moveTo>
                <a:lnTo>
                  <a:pt x="0" y="128"/>
                </a:lnTo>
                <a:lnTo>
                  <a:pt x="8" y="120"/>
                </a:lnTo>
                <a:lnTo>
                  <a:pt x="16" y="128"/>
                </a:lnTo>
                <a:lnTo>
                  <a:pt x="8" y="104"/>
                </a:lnTo>
                <a:lnTo>
                  <a:pt x="8" y="88"/>
                </a:lnTo>
                <a:lnTo>
                  <a:pt x="24" y="80"/>
                </a:lnTo>
                <a:lnTo>
                  <a:pt x="24" y="88"/>
                </a:lnTo>
                <a:lnTo>
                  <a:pt x="8" y="40"/>
                </a:lnTo>
                <a:lnTo>
                  <a:pt x="8" y="0"/>
                </a:lnTo>
                <a:lnTo>
                  <a:pt x="8" y="8"/>
                </a:lnTo>
                <a:lnTo>
                  <a:pt x="0" y="1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5" name="Freeform 10"/>
          <p:cNvSpPr>
            <a:spLocks/>
          </p:cNvSpPr>
          <p:nvPr>
            <p:custDataLst>
              <p:tags r:id="rId10"/>
            </p:custDataLst>
          </p:nvPr>
        </p:nvSpPr>
        <p:spPr bwMode="ltGray">
          <a:xfrm>
            <a:off x="6510338" y="5214938"/>
            <a:ext cx="709612" cy="511175"/>
          </a:xfrm>
          <a:custGeom>
            <a:avLst/>
            <a:gdLst>
              <a:gd name="T0" fmla="*/ 2147483647 w 409"/>
              <a:gd name="T1" fmla="*/ 2147483647 h 321"/>
              <a:gd name="T2" fmla="*/ 2147483647 w 409"/>
              <a:gd name="T3" fmla="*/ 2147483647 h 321"/>
              <a:gd name="T4" fmla="*/ 2147483647 w 409"/>
              <a:gd name="T5" fmla="*/ 2147483647 h 321"/>
              <a:gd name="T6" fmla="*/ 2147483647 w 409"/>
              <a:gd name="T7" fmla="*/ 2147483647 h 321"/>
              <a:gd name="T8" fmla="*/ 2147483647 w 409"/>
              <a:gd name="T9" fmla="*/ 2147483647 h 321"/>
              <a:gd name="T10" fmla="*/ 2147483647 w 409"/>
              <a:gd name="T11" fmla="*/ 2147483647 h 321"/>
              <a:gd name="T12" fmla="*/ 2147483647 w 409"/>
              <a:gd name="T13" fmla="*/ 2147483647 h 321"/>
              <a:gd name="T14" fmla="*/ 2147483647 w 409"/>
              <a:gd name="T15" fmla="*/ 2147483647 h 321"/>
              <a:gd name="T16" fmla="*/ 2147483647 w 409"/>
              <a:gd name="T17" fmla="*/ 2147483647 h 321"/>
              <a:gd name="T18" fmla="*/ 2147483647 w 409"/>
              <a:gd name="T19" fmla="*/ 2147483647 h 321"/>
              <a:gd name="T20" fmla="*/ 2147483647 w 409"/>
              <a:gd name="T21" fmla="*/ 2147483647 h 321"/>
              <a:gd name="T22" fmla="*/ 2147483647 w 409"/>
              <a:gd name="T23" fmla="*/ 2147483647 h 321"/>
              <a:gd name="T24" fmla="*/ 2147483647 w 409"/>
              <a:gd name="T25" fmla="*/ 2147483647 h 321"/>
              <a:gd name="T26" fmla="*/ 2147483647 w 409"/>
              <a:gd name="T27" fmla="*/ 2147483647 h 321"/>
              <a:gd name="T28" fmla="*/ 2147483647 w 409"/>
              <a:gd name="T29" fmla="*/ 2147483647 h 321"/>
              <a:gd name="T30" fmla="*/ 2147483647 w 409"/>
              <a:gd name="T31" fmla="*/ 2147483647 h 321"/>
              <a:gd name="T32" fmla="*/ 2147483647 w 409"/>
              <a:gd name="T33" fmla="*/ 2147483647 h 321"/>
              <a:gd name="T34" fmla="*/ 2147483647 w 409"/>
              <a:gd name="T35" fmla="*/ 2147483647 h 321"/>
              <a:gd name="T36" fmla="*/ 2147483647 w 409"/>
              <a:gd name="T37" fmla="*/ 0 h 321"/>
              <a:gd name="T38" fmla="*/ 2147483647 w 409"/>
              <a:gd name="T39" fmla="*/ 2147483647 h 321"/>
              <a:gd name="T40" fmla="*/ 2147483647 w 409"/>
              <a:gd name="T41" fmla="*/ 2147483647 h 321"/>
              <a:gd name="T42" fmla="*/ 2147483647 w 409"/>
              <a:gd name="T43" fmla="*/ 2147483647 h 321"/>
              <a:gd name="T44" fmla="*/ 2147483647 w 409"/>
              <a:gd name="T45" fmla="*/ 2147483647 h 321"/>
              <a:gd name="T46" fmla="*/ 2147483647 w 409"/>
              <a:gd name="T47" fmla="*/ 2147483647 h 321"/>
              <a:gd name="T48" fmla="*/ 2147483647 w 409"/>
              <a:gd name="T49" fmla="*/ 2147483647 h 321"/>
              <a:gd name="T50" fmla="*/ 2147483647 w 409"/>
              <a:gd name="T51" fmla="*/ 2147483647 h 321"/>
              <a:gd name="T52" fmla="*/ 2147483647 w 409"/>
              <a:gd name="T53" fmla="*/ 2147483647 h 321"/>
              <a:gd name="T54" fmla="*/ 2147483647 w 409"/>
              <a:gd name="T55" fmla="*/ 2147483647 h 321"/>
              <a:gd name="T56" fmla="*/ 2147483647 w 409"/>
              <a:gd name="T57" fmla="*/ 2147483647 h 321"/>
              <a:gd name="T58" fmla="*/ 2147483647 w 409"/>
              <a:gd name="T59" fmla="*/ 2147483647 h 321"/>
              <a:gd name="T60" fmla="*/ 2147483647 w 409"/>
              <a:gd name="T61" fmla="*/ 2147483647 h 321"/>
              <a:gd name="T62" fmla="*/ 2147483647 w 409"/>
              <a:gd name="T63" fmla="*/ 2147483647 h 321"/>
              <a:gd name="T64" fmla="*/ 2147483647 w 409"/>
              <a:gd name="T65" fmla="*/ 2147483647 h 321"/>
              <a:gd name="T66" fmla="*/ 2147483647 w 409"/>
              <a:gd name="T67" fmla="*/ 2147483647 h 321"/>
              <a:gd name="T68" fmla="*/ 2147483647 w 409"/>
              <a:gd name="T69" fmla="*/ 2147483647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9"/>
              <a:gd name="T106" fmla="*/ 0 h 321"/>
              <a:gd name="T107" fmla="*/ 409 w 409"/>
              <a:gd name="T108" fmla="*/ 321 h 3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9" h="321">
                <a:moveTo>
                  <a:pt x="16" y="256"/>
                </a:moveTo>
                <a:lnTo>
                  <a:pt x="32" y="264"/>
                </a:lnTo>
                <a:lnTo>
                  <a:pt x="56" y="264"/>
                </a:lnTo>
                <a:lnTo>
                  <a:pt x="72" y="256"/>
                </a:lnTo>
                <a:lnTo>
                  <a:pt x="104" y="256"/>
                </a:lnTo>
                <a:lnTo>
                  <a:pt x="112" y="240"/>
                </a:lnTo>
                <a:lnTo>
                  <a:pt x="128" y="232"/>
                </a:lnTo>
                <a:lnTo>
                  <a:pt x="184" y="224"/>
                </a:lnTo>
                <a:lnTo>
                  <a:pt x="216" y="240"/>
                </a:lnTo>
                <a:lnTo>
                  <a:pt x="224" y="264"/>
                </a:lnTo>
                <a:lnTo>
                  <a:pt x="248" y="240"/>
                </a:lnTo>
                <a:lnTo>
                  <a:pt x="240" y="272"/>
                </a:lnTo>
                <a:lnTo>
                  <a:pt x="248" y="264"/>
                </a:lnTo>
                <a:lnTo>
                  <a:pt x="256" y="256"/>
                </a:lnTo>
                <a:lnTo>
                  <a:pt x="256" y="264"/>
                </a:lnTo>
                <a:lnTo>
                  <a:pt x="256" y="280"/>
                </a:lnTo>
                <a:lnTo>
                  <a:pt x="264" y="280"/>
                </a:lnTo>
                <a:lnTo>
                  <a:pt x="280" y="304"/>
                </a:lnTo>
                <a:lnTo>
                  <a:pt x="304" y="312"/>
                </a:lnTo>
                <a:lnTo>
                  <a:pt x="320" y="304"/>
                </a:lnTo>
                <a:lnTo>
                  <a:pt x="320" y="312"/>
                </a:lnTo>
                <a:lnTo>
                  <a:pt x="328" y="312"/>
                </a:lnTo>
                <a:lnTo>
                  <a:pt x="336" y="320"/>
                </a:lnTo>
                <a:lnTo>
                  <a:pt x="352" y="304"/>
                </a:lnTo>
                <a:lnTo>
                  <a:pt x="368" y="296"/>
                </a:lnTo>
                <a:lnTo>
                  <a:pt x="376" y="280"/>
                </a:lnTo>
                <a:lnTo>
                  <a:pt x="400" y="224"/>
                </a:lnTo>
                <a:lnTo>
                  <a:pt x="408" y="192"/>
                </a:lnTo>
                <a:lnTo>
                  <a:pt x="400" y="168"/>
                </a:lnTo>
                <a:lnTo>
                  <a:pt x="384" y="136"/>
                </a:lnTo>
                <a:lnTo>
                  <a:pt x="384" y="128"/>
                </a:lnTo>
                <a:lnTo>
                  <a:pt x="368" y="120"/>
                </a:lnTo>
                <a:lnTo>
                  <a:pt x="368" y="128"/>
                </a:lnTo>
                <a:lnTo>
                  <a:pt x="360" y="104"/>
                </a:lnTo>
                <a:lnTo>
                  <a:pt x="336" y="88"/>
                </a:lnTo>
                <a:lnTo>
                  <a:pt x="328" y="40"/>
                </a:lnTo>
                <a:lnTo>
                  <a:pt x="312" y="40"/>
                </a:lnTo>
                <a:lnTo>
                  <a:pt x="296" y="0"/>
                </a:lnTo>
                <a:lnTo>
                  <a:pt x="288" y="16"/>
                </a:lnTo>
                <a:lnTo>
                  <a:pt x="280" y="72"/>
                </a:lnTo>
                <a:lnTo>
                  <a:pt x="272" y="72"/>
                </a:lnTo>
                <a:lnTo>
                  <a:pt x="224" y="40"/>
                </a:lnTo>
                <a:lnTo>
                  <a:pt x="224" y="24"/>
                </a:lnTo>
                <a:lnTo>
                  <a:pt x="240" y="24"/>
                </a:lnTo>
                <a:lnTo>
                  <a:pt x="240" y="16"/>
                </a:lnTo>
                <a:lnTo>
                  <a:pt x="192" y="8"/>
                </a:lnTo>
                <a:lnTo>
                  <a:pt x="192" y="16"/>
                </a:lnTo>
                <a:lnTo>
                  <a:pt x="176" y="24"/>
                </a:lnTo>
                <a:lnTo>
                  <a:pt x="168" y="24"/>
                </a:lnTo>
                <a:lnTo>
                  <a:pt x="160" y="40"/>
                </a:lnTo>
                <a:lnTo>
                  <a:pt x="168" y="48"/>
                </a:lnTo>
                <a:lnTo>
                  <a:pt x="152" y="48"/>
                </a:lnTo>
                <a:lnTo>
                  <a:pt x="136" y="32"/>
                </a:lnTo>
                <a:lnTo>
                  <a:pt x="120" y="40"/>
                </a:lnTo>
                <a:lnTo>
                  <a:pt x="112" y="56"/>
                </a:lnTo>
                <a:lnTo>
                  <a:pt x="104" y="56"/>
                </a:lnTo>
                <a:lnTo>
                  <a:pt x="104" y="72"/>
                </a:lnTo>
                <a:lnTo>
                  <a:pt x="96" y="56"/>
                </a:lnTo>
                <a:lnTo>
                  <a:pt x="80" y="96"/>
                </a:lnTo>
                <a:lnTo>
                  <a:pt x="32" y="104"/>
                </a:lnTo>
                <a:lnTo>
                  <a:pt x="16" y="128"/>
                </a:lnTo>
                <a:lnTo>
                  <a:pt x="8" y="112"/>
                </a:lnTo>
                <a:lnTo>
                  <a:pt x="0" y="136"/>
                </a:lnTo>
                <a:lnTo>
                  <a:pt x="8" y="168"/>
                </a:lnTo>
                <a:lnTo>
                  <a:pt x="0" y="160"/>
                </a:lnTo>
                <a:lnTo>
                  <a:pt x="8" y="168"/>
                </a:lnTo>
                <a:lnTo>
                  <a:pt x="0" y="168"/>
                </a:lnTo>
                <a:lnTo>
                  <a:pt x="32" y="224"/>
                </a:lnTo>
                <a:lnTo>
                  <a:pt x="32" y="248"/>
                </a:lnTo>
                <a:lnTo>
                  <a:pt x="16" y="25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6" name="Freeform 14"/>
          <p:cNvSpPr>
            <a:spLocks/>
          </p:cNvSpPr>
          <p:nvPr>
            <p:custDataLst>
              <p:tags r:id="rId11"/>
            </p:custDataLst>
          </p:nvPr>
        </p:nvSpPr>
        <p:spPr bwMode="ltGray">
          <a:xfrm>
            <a:off x="6189663" y="4960938"/>
            <a:ext cx="196850" cy="179387"/>
          </a:xfrm>
          <a:custGeom>
            <a:avLst/>
            <a:gdLst>
              <a:gd name="T0" fmla="*/ 0 w 113"/>
              <a:gd name="T1" fmla="*/ 0 h 113"/>
              <a:gd name="T2" fmla="*/ 2147483647 w 113"/>
              <a:gd name="T3" fmla="*/ 0 h 113"/>
              <a:gd name="T4" fmla="*/ 2147483647 w 113"/>
              <a:gd name="T5" fmla="*/ 2147483647 h 113"/>
              <a:gd name="T6" fmla="*/ 2147483647 w 113"/>
              <a:gd name="T7" fmla="*/ 2147483647 h 113"/>
              <a:gd name="T8" fmla="*/ 2147483647 w 113"/>
              <a:gd name="T9" fmla="*/ 2147483647 h 113"/>
              <a:gd name="T10" fmla="*/ 2147483647 w 113"/>
              <a:gd name="T11" fmla="*/ 2147483647 h 113"/>
              <a:gd name="T12" fmla="*/ 2147483647 w 113"/>
              <a:gd name="T13" fmla="*/ 2147483647 h 113"/>
              <a:gd name="T14" fmla="*/ 2147483647 w 113"/>
              <a:gd name="T15" fmla="*/ 2147483647 h 113"/>
              <a:gd name="T16" fmla="*/ 2147483647 w 113"/>
              <a:gd name="T17" fmla="*/ 2147483647 h 113"/>
              <a:gd name="T18" fmla="*/ 2147483647 w 113"/>
              <a:gd name="T19" fmla="*/ 2147483647 h 113"/>
              <a:gd name="T20" fmla="*/ 2147483647 w 113"/>
              <a:gd name="T21" fmla="*/ 2147483647 h 113"/>
              <a:gd name="T22" fmla="*/ 2147483647 w 113"/>
              <a:gd name="T23" fmla="*/ 2147483647 h 113"/>
              <a:gd name="T24" fmla="*/ 2147483647 w 113"/>
              <a:gd name="T25" fmla="*/ 2147483647 h 113"/>
              <a:gd name="T26" fmla="*/ 2147483647 w 113"/>
              <a:gd name="T27" fmla="*/ 0 h 113"/>
              <a:gd name="T28" fmla="*/ 0 w 11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13"/>
              <a:gd name="T47" fmla="*/ 113 w 11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13">
                <a:moveTo>
                  <a:pt x="0" y="0"/>
                </a:moveTo>
                <a:lnTo>
                  <a:pt x="8" y="0"/>
                </a:lnTo>
                <a:lnTo>
                  <a:pt x="40" y="32"/>
                </a:lnTo>
                <a:lnTo>
                  <a:pt x="40" y="48"/>
                </a:lnTo>
                <a:lnTo>
                  <a:pt x="56" y="56"/>
                </a:lnTo>
                <a:lnTo>
                  <a:pt x="72" y="88"/>
                </a:lnTo>
                <a:lnTo>
                  <a:pt x="96" y="112"/>
                </a:lnTo>
                <a:lnTo>
                  <a:pt x="112" y="112"/>
                </a:lnTo>
                <a:lnTo>
                  <a:pt x="112" y="88"/>
                </a:lnTo>
                <a:lnTo>
                  <a:pt x="88" y="56"/>
                </a:lnTo>
                <a:lnTo>
                  <a:pt x="88" y="48"/>
                </a:lnTo>
                <a:lnTo>
                  <a:pt x="80" y="40"/>
                </a:lnTo>
                <a:lnTo>
                  <a:pt x="56" y="32"/>
                </a:lnTo>
                <a:lnTo>
                  <a:pt x="24" y="0"/>
                </a:lnTo>
                <a:lnTo>
                  <a:pt x="0"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7" name="Freeform 15"/>
          <p:cNvSpPr>
            <a:spLocks/>
          </p:cNvSpPr>
          <p:nvPr>
            <p:custDataLst>
              <p:tags r:id="rId12"/>
            </p:custDataLst>
          </p:nvPr>
        </p:nvSpPr>
        <p:spPr bwMode="ltGray">
          <a:xfrm>
            <a:off x="6370638" y="5138738"/>
            <a:ext cx="168275" cy="52387"/>
          </a:xfrm>
          <a:custGeom>
            <a:avLst/>
            <a:gdLst>
              <a:gd name="T0" fmla="*/ 0 w 97"/>
              <a:gd name="T1" fmla="*/ 2147483647 h 33"/>
              <a:gd name="T2" fmla="*/ 2147483647 w 97"/>
              <a:gd name="T3" fmla="*/ 2147483647 h 33"/>
              <a:gd name="T4" fmla="*/ 2147483647 w 97"/>
              <a:gd name="T5" fmla="*/ 2147483647 h 33"/>
              <a:gd name="T6" fmla="*/ 2147483647 w 97"/>
              <a:gd name="T7" fmla="*/ 2147483647 h 33"/>
              <a:gd name="T8" fmla="*/ 2147483647 w 97"/>
              <a:gd name="T9" fmla="*/ 2147483647 h 33"/>
              <a:gd name="T10" fmla="*/ 2147483647 w 97"/>
              <a:gd name="T11" fmla="*/ 2147483647 h 33"/>
              <a:gd name="T12" fmla="*/ 2147483647 w 97"/>
              <a:gd name="T13" fmla="*/ 0 h 33"/>
              <a:gd name="T14" fmla="*/ 2147483647 w 97"/>
              <a:gd name="T15" fmla="*/ 2147483647 h 33"/>
              <a:gd name="T16" fmla="*/ 2147483647 w 97"/>
              <a:gd name="T17" fmla="*/ 2147483647 h 33"/>
              <a:gd name="T18" fmla="*/ 2147483647 w 97"/>
              <a:gd name="T19" fmla="*/ 0 h 33"/>
              <a:gd name="T20" fmla="*/ 0 w 97"/>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33"/>
              <a:gd name="T35" fmla="*/ 97 w 9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33">
                <a:moveTo>
                  <a:pt x="0" y="8"/>
                </a:moveTo>
                <a:lnTo>
                  <a:pt x="24" y="16"/>
                </a:lnTo>
                <a:lnTo>
                  <a:pt x="96" y="32"/>
                </a:lnTo>
                <a:lnTo>
                  <a:pt x="96" y="16"/>
                </a:lnTo>
                <a:lnTo>
                  <a:pt x="80" y="16"/>
                </a:lnTo>
                <a:lnTo>
                  <a:pt x="72" y="8"/>
                </a:lnTo>
                <a:lnTo>
                  <a:pt x="56" y="0"/>
                </a:lnTo>
                <a:lnTo>
                  <a:pt x="48" y="8"/>
                </a:lnTo>
                <a:lnTo>
                  <a:pt x="40" y="8"/>
                </a:lnTo>
                <a:lnTo>
                  <a:pt x="8"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8" name="Freeform 16"/>
          <p:cNvSpPr>
            <a:spLocks/>
          </p:cNvSpPr>
          <p:nvPr>
            <p:custDataLst>
              <p:tags r:id="rId13"/>
            </p:custDataLst>
          </p:nvPr>
        </p:nvSpPr>
        <p:spPr bwMode="ltGray">
          <a:xfrm>
            <a:off x="6537325" y="5176838"/>
            <a:ext cx="14288" cy="14287"/>
          </a:xfrm>
          <a:custGeom>
            <a:avLst/>
            <a:gdLst>
              <a:gd name="T0" fmla="*/ 0 w 9"/>
              <a:gd name="T1" fmla="*/ 0 h 9"/>
              <a:gd name="T2" fmla="*/ 0 w 9"/>
              <a:gd name="T3" fmla="*/ 2147483647 h 9"/>
              <a:gd name="T4" fmla="*/ 2147483647 w 9"/>
              <a:gd name="T5" fmla="*/ 0 h 9"/>
              <a:gd name="T6" fmla="*/ 0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0" y="0"/>
                </a:moveTo>
                <a:lnTo>
                  <a:pt x="0" y="8"/>
                </a:lnTo>
                <a:lnTo>
                  <a:pt x="8" y="0"/>
                </a:lnTo>
                <a:lnTo>
                  <a:pt x="0"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39" name="Freeform 17"/>
          <p:cNvSpPr>
            <a:spLocks/>
          </p:cNvSpPr>
          <p:nvPr>
            <p:custDataLst>
              <p:tags r:id="rId14"/>
            </p:custDataLst>
          </p:nvPr>
        </p:nvSpPr>
        <p:spPr bwMode="ltGray">
          <a:xfrm>
            <a:off x="6370638" y="5075238"/>
            <a:ext cx="28575" cy="26987"/>
          </a:xfrm>
          <a:custGeom>
            <a:avLst/>
            <a:gdLst>
              <a:gd name="T0" fmla="*/ 0 w 17"/>
              <a:gd name="T1" fmla="*/ 0 h 17"/>
              <a:gd name="T2" fmla="*/ 2147483647 w 17"/>
              <a:gd name="T3" fmla="*/ 2147483647 h 17"/>
              <a:gd name="T4" fmla="*/ 2147483647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8" y="0"/>
                </a:lnTo>
                <a:lnTo>
                  <a:pt x="0"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0" name="Freeform 18"/>
          <p:cNvSpPr>
            <a:spLocks/>
          </p:cNvSpPr>
          <p:nvPr>
            <p:custDataLst>
              <p:tags r:id="rId15"/>
            </p:custDataLst>
          </p:nvPr>
        </p:nvSpPr>
        <p:spPr bwMode="ltGray">
          <a:xfrm>
            <a:off x="6411913" y="5087938"/>
            <a:ext cx="14287" cy="14287"/>
          </a:xfrm>
          <a:custGeom>
            <a:avLst/>
            <a:gdLst>
              <a:gd name="T0" fmla="*/ 0 w 9"/>
              <a:gd name="T1" fmla="*/ 2147483647 h 9"/>
              <a:gd name="T2" fmla="*/ 2147483647 w 9"/>
              <a:gd name="T3" fmla="*/ 0 h 9"/>
              <a:gd name="T4" fmla="*/ 0 w 9"/>
              <a:gd name="T5" fmla="*/ 0 h 9"/>
              <a:gd name="T6" fmla="*/ 0 w 9"/>
              <a:gd name="T7" fmla="*/ 2147483647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0" y="8"/>
                </a:moveTo>
                <a:lnTo>
                  <a:pt x="8" y="0"/>
                </a:lnTo>
                <a:lnTo>
                  <a:pt x="0"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1" name="Freeform 19"/>
          <p:cNvSpPr>
            <a:spLocks/>
          </p:cNvSpPr>
          <p:nvPr>
            <p:custDataLst>
              <p:tags r:id="rId16"/>
            </p:custDataLst>
          </p:nvPr>
        </p:nvSpPr>
        <p:spPr bwMode="ltGray">
          <a:xfrm>
            <a:off x="6440488" y="4935538"/>
            <a:ext cx="168275" cy="166687"/>
          </a:xfrm>
          <a:custGeom>
            <a:avLst/>
            <a:gdLst>
              <a:gd name="T0" fmla="*/ 0 w 97"/>
              <a:gd name="T1" fmla="*/ 2147483647 h 105"/>
              <a:gd name="T2" fmla="*/ 2147483647 w 97"/>
              <a:gd name="T3" fmla="*/ 2147483647 h 105"/>
              <a:gd name="T4" fmla="*/ 2147483647 w 97"/>
              <a:gd name="T5" fmla="*/ 2147483647 h 105"/>
              <a:gd name="T6" fmla="*/ 2147483647 w 97"/>
              <a:gd name="T7" fmla="*/ 2147483647 h 105"/>
              <a:gd name="T8" fmla="*/ 2147483647 w 97"/>
              <a:gd name="T9" fmla="*/ 2147483647 h 105"/>
              <a:gd name="T10" fmla="*/ 2147483647 w 97"/>
              <a:gd name="T11" fmla="*/ 2147483647 h 105"/>
              <a:gd name="T12" fmla="*/ 2147483647 w 97"/>
              <a:gd name="T13" fmla="*/ 2147483647 h 105"/>
              <a:gd name="T14" fmla="*/ 2147483647 w 97"/>
              <a:gd name="T15" fmla="*/ 2147483647 h 105"/>
              <a:gd name="T16" fmla="*/ 2147483647 w 97"/>
              <a:gd name="T17" fmla="*/ 2147483647 h 105"/>
              <a:gd name="T18" fmla="*/ 2147483647 w 97"/>
              <a:gd name="T19" fmla="*/ 2147483647 h 105"/>
              <a:gd name="T20" fmla="*/ 2147483647 w 97"/>
              <a:gd name="T21" fmla="*/ 2147483647 h 105"/>
              <a:gd name="T22" fmla="*/ 2147483647 w 97"/>
              <a:gd name="T23" fmla="*/ 2147483647 h 105"/>
              <a:gd name="T24" fmla="*/ 2147483647 w 97"/>
              <a:gd name="T25" fmla="*/ 2147483647 h 105"/>
              <a:gd name="T26" fmla="*/ 2147483647 w 97"/>
              <a:gd name="T27" fmla="*/ 2147483647 h 105"/>
              <a:gd name="T28" fmla="*/ 2147483647 w 97"/>
              <a:gd name="T29" fmla="*/ 2147483647 h 105"/>
              <a:gd name="T30" fmla="*/ 2147483647 w 97"/>
              <a:gd name="T31" fmla="*/ 2147483647 h 105"/>
              <a:gd name="T32" fmla="*/ 2147483647 w 97"/>
              <a:gd name="T33" fmla="*/ 2147483647 h 105"/>
              <a:gd name="T34" fmla="*/ 2147483647 w 97"/>
              <a:gd name="T35" fmla="*/ 0 h 105"/>
              <a:gd name="T36" fmla="*/ 2147483647 w 97"/>
              <a:gd name="T37" fmla="*/ 2147483647 h 105"/>
              <a:gd name="T38" fmla="*/ 2147483647 w 97"/>
              <a:gd name="T39" fmla="*/ 2147483647 h 105"/>
              <a:gd name="T40" fmla="*/ 2147483647 w 97"/>
              <a:gd name="T41" fmla="*/ 2147483647 h 105"/>
              <a:gd name="T42" fmla="*/ 0 w 97"/>
              <a:gd name="T43" fmla="*/ 2147483647 h 105"/>
              <a:gd name="T44" fmla="*/ 0 w 97"/>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05"/>
              <a:gd name="T71" fmla="*/ 97 w 97"/>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05">
                <a:moveTo>
                  <a:pt x="0" y="56"/>
                </a:moveTo>
                <a:lnTo>
                  <a:pt x="8" y="96"/>
                </a:lnTo>
                <a:lnTo>
                  <a:pt x="24" y="96"/>
                </a:lnTo>
                <a:lnTo>
                  <a:pt x="24" y="104"/>
                </a:lnTo>
                <a:lnTo>
                  <a:pt x="40" y="104"/>
                </a:lnTo>
                <a:lnTo>
                  <a:pt x="56" y="104"/>
                </a:lnTo>
                <a:lnTo>
                  <a:pt x="72" y="104"/>
                </a:lnTo>
                <a:lnTo>
                  <a:pt x="72" y="88"/>
                </a:lnTo>
                <a:lnTo>
                  <a:pt x="88" y="56"/>
                </a:lnTo>
                <a:lnTo>
                  <a:pt x="96" y="56"/>
                </a:lnTo>
                <a:lnTo>
                  <a:pt x="88" y="48"/>
                </a:lnTo>
                <a:lnTo>
                  <a:pt x="80" y="32"/>
                </a:lnTo>
                <a:lnTo>
                  <a:pt x="88" y="24"/>
                </a:lnTo>
                <a:lnTo>
                  <a:pt x="96" y="24"/>
                </a:lnTo>
                <a:lnTo>
                  <a:pt x="88" y="16"/>
                </a:lnTo>
                <a:lnTo>
                  <a:pt x="96" y="16"/>
                </a:lnTo>
                <a:lnTo>
                  <a:pt x="80" y="8"/>
                </a:lnTo>
                <a:lnTo>
                  <a:pt x="80" y="0"/>
                </a:lnTo>
                <a:lnTo>
                  <a:pt x="64" y="16"/>
                </a:lnTo>
                <a:lnTo>
                  <a:pt x="24" y="40"/>
                </a:lnTo>
                <a:lnTo>
                  <a:pt x="16" y="56"/>
                </a:lnTo>
                <a:lnTo>
                  <a:pt x="0" y="48"/>
                </a:lnTo>
                <a:lnTo>
                  <a:pt x="0" y="5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2" name="Freeform 20"/>
          <p:cNvSpPr>
            <a:spLocks/>
          </p:cNvSpPr>
          <p:nvPr>
            <p:custDataLst>
              <p:tags r:id="rId17"/>
            </p:custDataLst>
          </p:nvPr>
        </p:nvSpPr>
        <p:spPr bwMode="ltGray">
          <a:xfrm>
            <a:off x="6815138" y="5049838"/>
            <a:ext cx="349250" cy="166687"/>
          </a:xfrm>
          <a:custGeom>
            <a:avLst/>
            <a:gdLst>
              <a:gd name="T0" fmla="*/ 0 w 201"/>
              <a:gd name="T1" fmla="*/ 2147483647 h 105"/>
              <a:gd name="T2" fmla="*/ 2147483647 w 201"/>
              <a:gd name="T3" fmla="*/ 2147483647 h 105"/>
              <a:gd name="T4" fmla="*/ 2147483647 w 201"/>
              <a:gd name="T5" fmla="*/ 2147483647 h 105"/>
              <a:gd name="T6" fmla="*/ 2147483647 w 201"/>
              <a:gd name="T7" fmla="*/ 2147483647 h 105"/>
              <a:gd name="T8" fmla="*/ 2147483647 w 201"/>
              <a:gd name="T9" fmla="*/ 2147483647 h 105"/>
              <a:gd name="T10" fmla="*/ 2147483647 w 201"/>
              <a:gd name="T11" fmla="*/ 2147483647 h 105"/>
              <a:gd name="T12" fmla="*/ 2147483647 w 201"/>
              <a:gd name="T13" fmla="*/ 2147483647 h 105"/>
              <a:gd name="T14" fmla="*/ 2147483647 w 201"/>
              <a:gd name="T15" fmla="*/ 2147483647 h 105"/>
              <a:gd name="T16" fmla="*/ 2147483647 w 201"/>
              <a:gd name="T17" fmla="*/ 2147483647 h 105"/>
              <a:gd name="T18" fmla="*/ 2147483647 w 201"/>
              <a:gd name="T19" fmla="*/ 2147483647 h 105"/>
              <a:gd name="T20" fmla="*/ 2147483647 w 201"/>
              <a:gd name="T21" fmla="*/ 2147483647 h 105"/>
              <a:gd name="T22" fmla="*/ 2147483647 w 201"/>
              <a:gd name="T23" fmla="*/ 2147483647 h 105"/>
              <a:gd name="T24" fmla="*/ 2147483647 w 201"/>
              <a:gd name="T25" fmla="*/ 2147483647 h 105"/>
              <a:gd name="T26" fmla="*/ 2147483647 w 201"/>
              <a:gd name="T27" fmla="*/ 2147483647 h 105"/>
              <a:gd name="T28" fmla="*/ 2147483647 w 201"/>
              <a:gd name="T29" fmla="*/ 2147483647 h 105"/>
              <a:gd name="T30" fmla="*/ 2147483647 w 201"/>
              <a:gd name="T31" fmla="*/ 2147483647 h 105"/>
              <a:gd name="T32" fmla="*/ 2147483647 w 201"/>
              <a:gd name="T33" fmla="*/ 2147483647 h 105"/>
              <a:gd name="T34" fmla="*/ 2147483647 w 201"/>
              <a:gd name="T35" fmla="*/ 2147483647 h 105"/>
              <a:gd name="T36" fmla="*/ 2147483647 w 201"/>
              <a:gd name="T37" fmla="*/ 2147483647 h 105"/>
              <a:gd name="T38" fmla="*/ 2147483647 w 201"/>
              <a:gd name="T39" fmla="*/ 2147483647 h 105"/>
              <a:gd name="T40" fmla="*/ 2147483647 w 201"/>
              <a:gd name="T41" fmla="*/ 2147483647 h 105"/>
              <a:gd name="T42" fmla="*/ 2147483647 w 201"/>
              <a:gd name="T43" fmla="*/ 2147483647 h 105"/>
              <a:gd name="T44" fmla="*/ 2147483647 w 201"/>
              <a:gd name="T45" fmla="*/ 2147483647 h 105"/>
              <a:gd name="T46" fmla="*/ 2147483647 w 201"/>
              <a:gd name="T47" fmla="*/ 2147483647 h 105"/>
              <a:gd name="T48" fmla="*/ 2147483647 w 201"/>
              <a:gd name="T49" fmla="*/ 2147483647 h 105"/>
              <a:gd name="T50" fmla="*/ 2147483647 w 201"/>
              <a:gd name="T51" fmla="*/ 2147483647 h 105"/>
              <a:gd name="T52" fmla="*/ 2147483647 w 201"/>
              <a:gd name="T53" fmla="*/ 2147483647 h 105"/>
              <a:gd name="T54" fmla="*/ 2147483647 w 201"/>
              <a:gd name="T55" fmla="*/ 2147483647 h 105"/>
              <a:gd name="T56" fmla="*/ 2147483647 w 201"/>
              <a:gd name="T57" fmla="*/ 0 h 105"/>
              <a:gd name="T58" fmla="*/ 2147483647 w 201"/>
              <a:gd name="T59" fmla="*/ 0 h 105"/>
              <a:gd name="T60" fmla="*/ 0 w 201"/>
              <a:gd name="T61" fmla="*/ 2147483647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1"/>
              <a:gd name="T94" fmla="*/ 0 h 105"/>
              <a:gd name="T95" fmla="*/ 201 w 201"/>
              <a:gd name="T96" fmla="*/ 105 h 1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1" h="105">
                <a:moveTo>
                  <a:pt x="0" y="8"/>
                </a:moveTo>
                <a:lnTo>
                  <a:pt x="16" y="16"/>
                </a:lnTo>
                <a:lnTo>
                  <a:pt x="32" y="16"/>
                </a:lnTo>
                <a:lnTo>
                  <a:pt x="32" y="24"/>
                </a:lnTo>
                <a:lnTo>
                  <a:pt x="8" y="24"/>
                </a:lnTo>
                <a:lnTo>
                  <a:pt x="24" y="32"/>
                </a:lnTo>
                <a:lnTo>
                  <a:pt x="32" y="32"/>
                </a:lnTo>
                <a:lnTo>
                  <a:pt x="80" y="56"/>
                </a:lnTo>
                <a:lnTo>
                  <a:pt x="80" y="72"/>
                </a:lnTo>
                <a:lnTo>
                  <a:pt x="72" y="80"/>
                </a:lnTo>
                <a:lnTo>
                  <a:pt x="96" y="72"/>
                </a:lnTo>
                <a:lnTo>
                  <a:pt x="104" y="88"/>
                </a:lnTo>
                <a:lnTo>
                  <a:pt x="120" y="88"/>
                </a:lnTo>
                <a:lnTo>
                  <a:pt x="136" y="72"/>
                </a:lnTo>
                <a:lnTo>
                  <a:pt x="152" y="72"/>
                </a:lnTo>
                <a:lnTo>
                  <a:pt x="168" y="96"/>
                </a:lnTo>
                <a:lnTo>
                  <a:pt x="200" y="104"/>
                </a:lnTo>
                <a:lnTo>
                  <a:pt x="184" y="88"/>
                </a:lnTo>
                <a:lnTo>
                  <a:pt x="192" y="88"/>
                </a:lnTo>
                <a:lnTo>
                  <a:pt x="176" y="88"/>
                </a:lnTo>
                <a:lnTo>
                  <a:pt x="168" y="72"/>
                </a:lnTo>
                <a:lnTo>
                  <a:pt x="176" y="56"/>
                </a:lnTo>
                <a:lnTo>
                  <a:pt x="152" y="48"/>
                </a:lnTo>
                <a:lnTo>
                  <a:pt x="152" y="40"/>
                </a:lnTo>
                <a:lnTo>
                  <a:pt x="128" y="32"/>
                </a:lnTo>
                <a:lnTo>
                  <a:pt x="72" y="8"/>
                </a:lnTo>
                <a:lnTo>
                  <a:pt x="48" y="32"/>
                </a:lnTo>
                <a:lnTo>
                  <a:pt x="40" y="16"/>
                </a:lnTo>
                <a:lnTo>
                  <a:pt x="32" y="0"/>
                </a:lnTo>
                <a:lnTo>
                  <a:pt x="24"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3" name="Freeform 21"/>
          <p:cNvSpPr>
            <a:spLocks/>
          </p:cNvSpPr>
          <p:nvPr>
            <p:custDataLst>
              <p:tags r:id="rId18"/>
            </p:custDataLst>
          </p:nvPr>
        </p:nvSpPr>
        <p:spPr bwMode="ltGray">
          <a:xfrm>
            <a:off x="7119938" y="5113338"/>
            <a:ext cx="85725" cy="26987"/>
          </a:xfrm>
          <a:custGeom>
            <a:avLst/>
            <a:gdLst>
              <a:gd name="T0" fmla="*/ 0 w 49"/>
              <a:gd name="T1" fmla="*/ 2147483647 h 17"/>
              <a:gd name="T2" fmla="*/ 2147483647 w 49"/>
              <a:gd name="T3" fmla="*/ 2147483647 h 17"/>
              <a:gd name="T4" fmla="*/ 2147483647 w 49"/>
              <a:gd name="T5" fmla="*/ 2147483647 h 17"/>
              <a:gd name="T6" fmla="*/ 2147483647 w 49"/>
              <a:gd name="T7" fmla="*/ 2147483647 h 17"/>
              <a:gd name="T8" fmla="*/ 2147483647 w 49"/>
              <a:gd name="T9" fmla="*/ 0 h 17"/>
              <a:gd name="T10" fmla="*/ 2147483647 w 49"/>
              <a:gd name="T11" fmla="*/ 2147483647 h 17"/>
              <a:gd name="T12" fmla="*/ 0 w 49"/>
              <a:gd name="T13" fmla="*/ 2147483647 h 17"/>
              <a:gd name="T14" fmla="*/ 0 60000 65536"/>
              <a:gd name="T15" fmla="*/ 0 60000 65536"/>
              <a:gd name="T16" fmla="*/ 0 60000 65536"/>
              <a:gd name="T17" fmla="*/ 0 60000 65536"/>
              <a:gd name="T18" fmla="*/ 0 60000 65536"/>
              <a:gd name="T19" fmla="*/ 0 60000 65536"/>
              <a:gd name="T20" fmla="*/ 0 60000 65536"/>
              <a:gd name="T21" fmla="*/ 0 w 49"/>
              <a:gd name="T22" fmla="*/ 0 h 17"/>
              <a:gd name="T23" fmla="*/ 49 w 4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7">
                <a:moveTo>
                  <a:pt x="0" y="8"/>
                </a:moveTo>
                <a:lnTo>
                  <a:pt x="24" y="16"/>
                </a:lnTo>
                <a:lnTo>
                  <a:pt x="40" y="16"/>
                </a:lnTo>
                <a:lnTo>
                  <a:pt x="48" y="8"/>
                </a:lnTo>
                <a:lnTo>
                  <a:pt x="32" y="0"/>
                </a:lnTo>
                <a:lnTo>
                  <a:pt x="32" y="8"/>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4" name="Freeform 22"/>
          <p:cNvSpPr>
            <a:spLocks/>
          </p:cNvSpPr>
          <p:nvPr>
            <p:custDataLst>
              <p:tags r:id="rId19"/>
            </p:custDataLst>
          </p:nvPr>
        </p:nvSpPr>
        <p:spPr bwMode="ltGray">
          <a:xfrm>
            <a:off x="3243263" y="2390775"/>
            <a:ext cx="1071562" cy="1452563"/>
          </a:xfrm>
          <a:custGeom>
            <a:avLst/>
            <a:gdLst>
              <a:gd name="T0" fmla="*/ 2147483647 w 617"/>
              <a:gd name="T1" fmla="*/ 2147483647 h 913"/>
              <a:gd name="T2" fmla="*/ 2147483647 w 617"/>
              <a:gd name="T3" fmla="*/ 2147483647 h 913"/>
              <a:gd name="T4" fmla="*/ 2147483647 w 617"/>
              <a:gd name="T5" fmla="*/ 2147483647 h 913"/>
              <a:gd name="T6" fmla="*/ 2147483647 w 617"/>
              <a:gd name="T7" fmla="*/ 2147483647 h 913"/>
              <a:gd name="T8" fmla="*/ 2147483647 w 617"/>
              <a:gd name="T9" fmla="*/ 2147483647 h 913"/>
              <a:gd name="T10" fmla="*/ 2147483647 w 617"/>
              <a:gd name="T11" fmla="*/ 2147483647 h 913"/>
              <a:gd name="T12" fmla="*/ 2147483647 w 617"/>
              <a:gd name="T13" fmla="*/ 2147483647 h 913"/>
              <a:gd name="T14" fmla="*/ 2147483647 w 617"/>
              <a:gd name="T15" fmla="*/ 2147483647 h 913"/>
              <a:gd name="T16" fmla="*/ 2147483647 w 617"/>
              <a:gd name="T17" fmla="*/ 2147483647 h 913"/>
              <a:gd name="T18" fmla="*/ 2147483647 w 617"/>
              <a:gd name="T19" fmla="*/ 2147483647 h 913"/>
              <a:gd name="T20" fmla="*/ 2147483647 w 617"/>
              <a:gd name="T21" fmla="*/ 2147483647 h 913"/>
              <a:gd name="T22" fmla="*/ 2147483647 w 617"/>
              <a:gd name="T23" fmla="*/ 2147483647 h 913"/>
              <a:gd name="T24" fmla="*/ 2147483647 w 617"/>
              <a:gd name="T25" fmla="*/ 2147483647 h 913"/>
              <a:gd name="T26" fmla="*/ 2147483647 w 617"/>
              <a:gd name="T27" fmla="*/ 2147483647 h 913"/>
              <a:gd name="T28" fmla="*/ 2147483647 w 617"/>
              <a:gd name="T29" fmla="*/ 2147483647 h 913"/>
              <a:gd name="T30" fmla="*/ 2147483647 w 617"/>
              <a:gd name="T31" fmla="*/ 2147483647 h 913"/>
              <a:gd name="T32" fmla="*/ 2147483647 w 617"/>
              <a:gd name="T33" fmla="*/ 2147483647 h 913"/>
              <a:gd name="T34" fmla="*/ 2147483647 w 617"/>
              <a:gd name="T35" fmla="*/ 2147483647 h 913"/>
              <a:gd name="T36" fmla="*/ 2147483647 w 617"/>
              <a:gd name="T37" fmla="*/ 2147483647 h 913"/>
              <a:gd name="T38" fmla="*/ 2147483647 w 617"/>
              <a:gd name="T39" fmla="*/ 2147483647 h 913"/>
              <a:gd name="T40" fmla="*/ 2147483647 w 617"/>
              <a:gd name="T41" fmla="*/ 2147483647 h 913"/>
              <a:gd name="T42" fmla="*/ 2147483647 w 617"/>
              <a:gd name="T43" fmla="*/ 2147483647 h 913"/>
              <a:gd name="T44" fmla="*/ 2147483647 w 617"/>
              <a:gd name="T45" fmla="*/ 2147483647 h 913"/>
              <a:gd name="T46" fmla="*/ 2147483647 w 617"/>
              <a:gd name="T47" fmla="*/ 2147483647 h 913"/>
              <a:gd name="T48" fmla="*/ 2147483647 w 617"/>
              <a:gd name="T49" fmla="*/ 2147483647 h 913"/>
              <a:gd name="T50" fmla="*/ 2147483647 w 617"/>
              <a:gd name="T51" fmla="*/ 2147483647 h 913"/>
              <a:gd name="T52" fmla="*/ 2147483647 w 617"/>
              <a:gd name="T53" fmla="*/ 2147483647 h 913"/>
              <a:gd name="T54" fmla="*/ 2147483647 w 617"/>
              <a:gd name="T55" fmla="*/ 2147483647 h 913"/>
              <a:gd name="T56" fmla="*/ 2147483647 w 617"/>
              <a:gd name="T57" fmla="*/ 2147483647 h 913"/>
              <a:gd name="T58" fmla="*/ 2147483647 w 617"/>
              <a:gd name="T59" fmla="*/ 2147483647 h 913"/>
              <a:gd name="T60" fmla="*/ 2147483647 w 617"/>
              <a:gd name="T61" fmla="*/ 2147483647 h 913"/>
              <a:gd name="T62" fmla="*/ 2147483647 w 617"/>
              <a:gd name="T63" fmla="*/ 2147483647 h 913"/>
              <a:gd name="T64" fmla="*/ 2147483647 w 617"/>
              <a:gd name="T65" fmla="*/ 2147483647 h 913"/>
              <a:gd name="T66" fmla="*/ 2147483647 w 617"/>
              <a:gd name="T67" fmla="*/ 2147483647 h 913"/>
              <a:gd name="T68" fmla="*/ 2147483647 w 617"/>
              <a:gd name="T69" fmla="*/ 2147483647 h 913"/>
              <a:gd name="T70" fmla="*/ 2147483647 w 617"/>
              <a:gd name="T71" fmla="*/ 2147483647 h 913"/>
              <a:gd name="T72" fmla="*/ 2147483647 w 617"/>
              <a:gd name="T73" fmla="*/ 2147483647 h 913"/>
              <a:gd name="T74" fmla="*/ 2147483647 w 617"/>
              <a:gd name="T75" fmla="*/ 0 h 913"/>
              <a:gd name="T76" fmla="*/ 2147483647 w 617"/>
              <a:gd name="T77" fmla="*/ 2147483647 h 913"/>
              <a:gd name="T78" fmla="*/ 2147483647 w 617"/>
              <a:gd name="T79" fmla="*/ 2147483647 h 913"/>
              <a:gd name="T80" fmla="*/ 2147483647 w 617"/>
              <a:gd name="T81" fmla="*/ 2147483647 h 913"/>
              <a:gd name="T82" fmla="*/ 2147483647 w 617"/>
              <a:gd name="T83" fmla="*/ 2147483647 h 913"/>
              <a:gd name="T84" fmla="*/ 2147483647 w 617"/>
              <a:gd name="T85" fmla="*/ 2147483647 h 913"/>
              <a:gd name="T86" fmla="*/ 2147483647 w 617"/>
              <a:gd name="T87" fmla="*/ 2147483647 h 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7"/>
              <a:gd name="T133" fmla="*/ 0 h 913"/>
              <a:gd name="T134" fmla="*/ 617 w 617"/>
              <a:gd name="T135" fmla="*/ 913 h 9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7" h="913">
                <a:moveTo>
                  <a:pt x="0" y="360"/>
                </a:moveTo>
                <a:lnTo>
                  <a:pt x="16" y="376"/>
                </a:lnTo>
                <a:lnTo>
                  <a:pt x="24" y="376"/>
                </a:lnTo>
                <a:lnTo>
                  <a:pt x="32" y="392"/>
                </a:lnTo>
                <a:lnTo>
                  <a:pt x="48" y="400"/>
                </a:lnTo>
                <a:lnTo>
                  <a:pt x="16" y="416"/>
                </a:lnTo>
                <a:lnTo>
                  <a:pt x="48" y="432"/>
                </a:lnTo>
                <a:lnTo>
                  <a:pt x="32" y="440"/>
                </a:lnTo>
                <a:lnTo>
                  <a:pt x="48" y="448"/>
                </a:lnTo>
                <a:lnTo>
                  <a:pt x="64" y="464"/>
                </a:lnTo>
                <a:lnTo>
                  <a:pt x="72" y="448"/>
                </a:lnTo>
                <a:lnTo>
                  <a:pt x="120" y="448"/>
                </a:lnTo>
                <a:lnTo>
                  <a:pt x="144" y="472"/>
                </a:lnTo>
                <a:lnTo>
                  <a:pt x="144" y="488"/>
                </a:lnTo>
                <a:lnTo>
                  <a:pt x="168" y="520"/>
                </a:lnTo>
                <a:lnTo>
                  <a:pt x="168" y="536"/>
                </a:lnTo>
                <a:lnTo>
                  <a:pt x="176" y="552"/>
                </a:lnTo>
                <a:lnTo>
                  <a:pt x="176" y="584"/>
                </a:lnTo>
                <a:lnTo>
                  <a:pt x="176" y="600"/>
                </a:lnTo>
                <a:lnTo>
                  <a:pt x="176" y="616"/>
                </a:lnTo>
                <a:lnTo>
                  <a:pt x="176" y="624"/>
                </a:lnTo>
                <a:lnTo>
                  <a:pt x="192" y="624"/>
                </a:lnTo>
                <a:lnTo>
                  <a:pt x="200" y="616"/>
                </a:lnTo>
                <a:lnTo>
                  <a:pt x="200" y="632"/>
                </a:lnTo>
                <a:lnTo>
                  <a:pt x="216" y="632"/>
                </a:lnTo>
                <a:lnTo>
                  <a:pt x="216" y="648"/>
                </a:lnTo>
                <a:lnTo>
                  <a:pt x="184" y="640"/>
                </a:lnTo>
                <a:lnTo>
                  <a:pt x="184" y="664"/>
                </a:lnTo>
                <a:lnTo>
                  <a:pt x="184" y="680"/>
                </a:lnTo>
                <a:lnTo>
                  <a:pt x="192" y="688"/>
                </a:lnTo>
                <a:lnTo>
                  <a:pt x="208" y="680"/>
                </a:lnTo>
                <a:lnTo>
                  <a:pt x="216" y="672"/>
                </a:lnTo>
                <a:lnTo>
                  <a:pt x="224" y="688"/>
                </a:lnTo>
                <a:lnTo>
                  <a:pt x="224" y="704"/>
                </a:lnTo>
                <a:lnTo>
                  <a:pt x="200" y="704"/>
                </a:lnTo>
                <a:lnTo>
                  <a:pt x="200" y="720"/>
                </a:lnTo>
                <a:lnTo>
                  <a:pt x="200" y="776"/>
                </a:lnTo>
                <a:lnTo>
                  <a:pt x="208" y="792"/>
                </a:lnTo>
                <a:lnTo>
                  <a:pt x="216" y="816"/>
                </a:lnTo>
                <a:lnTo>
                  <a:pt x="248" y="880"/>
                </a:lnTo>
                <a:lnTo>
                  <a:pt x="256" y="888"/>
                </a:lnTo>
                <a:lnTo>
                  <a:pt x="272" y="896"/>
                </a:lnTo>
                <a:lnTo>
                  <a:pt x="296" y="912"/>
                </a:lnTo>
                <a:lnTo>
                  <a:pt x="304" y="904"/>
                </a:lnTo>
                <a:lnTo>
                  <a:pt x="312" y="864"/>
                </a:lnTo>
                <a:lnTo>
                  <a:pt x="312" y="856"/>
                </a:lnTo>
                <a:lnTo>
                  <a:pt x="328" y="832"/>
                </a:lnTo>
                <a:lnTo>
                  <a:pt x="328" y="808"/>
                </a:lnTo>
                <a:lnTo>
                  <a:pt x="320" y="792"/>
                </a:lnTo>
                <a:lnTo>
                  <a:pt x="328" y="800"/>
                </a:lnTo>
                <a:lnTo>
                  <a:pt x="336" y="792"/>
                </a:lnTo>
                <a:lnTo>
                  <a:pt x="360" y="784"/>
                </a:lnTo>
                <a:lnTo>
                  <a:pt x="376" y="776"/>
                </a:lnTo>
                <a:lnTo>
                  <a:pt x="416" y="720"/>
                </a:lnTo>
                <a:lnTo>
                  <a:pt x="432" y="720"/>
                </a:lnTo>
                <a:lnTo>
                  <a:pt x="456" y="704"/>
                </a:lnTo>
                <a:lnTo>
                  <a:pt x="504" y="680"/>
                </a:lnTo>
                <a:lnTo>
                  <a:pt x="512" y="664"/>
                </a:lnTo>
                <a:lnTo>
                  <a:pt x="488" y="656"/>
                </a:lnTo>
                <a:lnTo>
                  <a:pt x="472" y="664"/>
                </a:lnTo>
                <a:lnTo>
                  <a:pt x="472" y="656"/>
                </a:lnTo>
                <a:lnTo>
                  <a:pt x="480" y="648"/>
                </a:lnTo>
                <a:lnTo>
                  <a:pt x="480" y="632"/>
                </a:lnTo>
                <a:lnTo>
                  <a:pt x="488" y="624"/>
                </a:lnTo>
                <a:lnTo>
                  <a:pt x="496" y="648"/>
                </a:lnTo>
                <a:lnTo>
                  <a:pt x="504" y="656"/>
                </a:lnTo>
                <a:lnTo>
                  <a:pt x="512" y="648"/>
                </a:lnTo>
                <a:lnTo>
                  <a:pt x="512" y="624"/>
                </a:lnTo>
                <a:lnTo>
                  <a:pt x="488" y="592"/>
                </a:lnTo>
                <a:lnTo>
                  <a:pt x="512" y="608"/>
                </a:lnTo>
                <a:lnTo>
                  <a:pt x="512" y="576"/>
                </a:lnTo>
                <a:lnTo>
                  <a:pt x="504" y="568"/>
                </a:lnTo>
                <a:lnTo>
                  <a:pt x="520" y="560"/>
                </a:lnTo>
                <a:lnTo>
                  <a:pt x="528" y="552"/>
                </a:lnTo>
                <a:lnTo>
                  <a:pt x="528" y="544"/>
                </a:lnTo>
                <a:lnTo>
                  <a:pt x="520" y="536"/>
                </a:lnTo>
                <a:lnTo>
                  <a:pt x="544" y="528"/>
                </a:lnTo>
                <a:lnTo>
                  <a:pt x="544" y="512"/>
                </a:lnTo>
                <a:lnTo>
                  <a:pt x="536" y="512"/>
                </a:lnTo>
                <a:lnTo>
                  <a:pt x="544" y="496"/>
                </a:lnTo>
                <a:lnTo>
                  <a:pt x="536" y="448"/>
                </a:lnTo>
                <a:lnTo>
                  <a:pt x="520" y="448"/>
                </a:lnTo>
                <a:lnTo>
                  <a:pt x="520" y="432"/>
                </a:lnTo>
                <a:lnTo>
                  <a:pt x="528" y="424"/>
                </a:lnTo>
                <a:lnTo>
                  <a:pt x="552" y="424"/>
                </a:lnTo>
                <a:lnTo>
                  <a:pt x="552" y="408"/>
                </a:lnTo>
                <a:lnTo>
                  <a:pt x="536" y="376"/>
                </a:lnTo>
                <a:lnTo>
                  <a:pt x="544" y="352"/>
                </a:lnTo>
                <a:lnTo>
                  <a:pt x="544" y="328"/>
                </a:lnTo>
                <a:lnTo>
                  <a:pt x="576" y="240"/>
                </a:lnTo>
                <a:lnTo>
                  <a:pt x="616" y="184"/>
                </a:lnTo>
                <a:lnTo>
                  <a:pt x="600" y="152"/>
                </a:lnTo>
                <a:lnTo>
                  <a:pt x="568" y="152"/>
                </a:lnTo>
                <a:lnTo>
                  <a:pt x="552" y="168"/>
                </a:lnTo>
                <a:lnTo>
                  <a:pt x="544" y="168"/>
                </a:lnTo>
                <a:lnTo>
                  <a:pt x="512" y="192"/>
                </a:lnTo>
                <a:lnTo>
                  <a:pt x="488" y="208"/>
                </a:lnTo>
                <a:lnTo>
                  <a:pt x="504" y="176"/>
                </a:lnTo>
                <a:lnTo>
                  <a:pt x="520" y="152"/>
                </a:lnTo>
                <a:lnTo>
                  <a:pt x="512" y="128"/>
                </a:lnTo>
                <a:lnTo>
                  <a:pt x="504" y="128"/>
                </a:lnTo>
                <a:lnTo>
                  <a:pt x="504" y="152"/>
                </a:lnTo>
                <a:lnTo>
                  <a:pt x="480" y="152"/>
                </a:lnTo>
                <a:lnTo>
                  <a:pt x="480" y="128"/>
                </a:lnTo>
                <a:lnTo>
                  <a:pt x="432" y="128"/>
                </a:lnTo>
                <a:lnTo>
                  <a:pt x="448" y="112"/>
                </a:lnTo>
                <a:lnTo>
                  <a:pt x="480" y="120"/>
                </a:lnTo>
                <a:lnTo>
                  <a:pt x="512" y="112"/>
                </a:lnTo>
                <a:lnTo>
                  <a:pt x="536" y="88"/>
                </a:lnTo>
                <a:lnTo>
                  <a:pt x="512" y="64"/>
                </a:lnTo>
                <a:lnTo>
                  <a:pt x="496" y="56"/>
                </a:lnTo>
                <a:lnTo>
                  <a:pt x="488" y="40"/>
                </a:lnTo>
                <a:lnTo>
                  <a:pt x="456" y="8"/>
                </a:lnTo>
                <a:lnTo>
                  <a:pt x="376" y="0"/>
                </a:lnTo>
                <a:lnTo>
                  <a:pt x="288" y="40"/>
                </a:lnTo>
                <a:lnTo>
                  <a:pt x="264" y="64"/>
                </a:lnTo>
                <a:lnTo>
                  <a:pt x="256" y="104"/>
                </a:lnTo>
                <a:lnTo>
                  <a:pt x="232" y="96"/>
                </a:lnTo>
                <a:lnTo>
                  <a:pt x="216" y="136"/>
                </a:lnTo>
                <a:lnTo>
                  <a:pt x="184" y="112"/>
                </a:lnTo>
                <a:lnTo>
                  <a:pt x="136" y="128"/>
                </a:lnTo>
                <a:lnTo>
                  <a:pt x="112" y="152"/>
                </a:lnTo>
                <a:lnTo>
                  <a:pt x="120" y="176"/>
                </a:lnTo>
                <a:lnTo>
                  <a:pt x="112" y="192"/>
                </a:lnTo>
                <a:lnTo>
                  <a:pt x="88" y="192"/>
                </a:lnTo>
                <a:lnTo>
                  <a:pt x="64" y="232"/>
                </a:lnTo>
                <a:lnTo>
                  <a:pt x="56" y="256"/>
                </a:lnTo>
                <a:lnTo>
                  <a:pt x="80" y="256"/>
                </a:lnTo>
                <a:lnTo>
                  <a:pt x="88" y="280"/>
                </a:lnTo>
                <a:lnTo>
                  <a:pt x="72" y="312"/>
                </a:lnTo>
                <a:lnTo>
                  <a:pt x="48" y="320"/>
                </a:lnTo>
                <a:lnTo>
                  <a:pt x="8" y="336"/>
                </a:lnTo>
                <a:lnTo>
                  <a:pt x="0" y="36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5" name="Freeform 23"/>
          <p:cNvSpPr>
            <a:spLocks/>
          </p:cNvSpPr>
          <p:nvPr>
            <p:custDataLst>
              <p:tags r:id="rId20"/>
            </p:custDataLst>
          </p:nvPr>
        </p:nvSpPr>
        <p:spPr bwMode="ltGray">
          <a:xfrm>
            <a:off x="4187825" y="3154363"/>
            <a:ext cx="28575" cy="26987"/>
          </a:xfrm>
          <a:custGeom>
            <a:avLst/>
            <a:gdLst>
              <a:gd name="T0" fmla="*/ 0 w 17"/>
              <a:gd name="T1" fmla="*/ 0 h 17"/>
              <a:gd name="T2" fmla="*/ 0 w 17"/>
              <a:gd name="T3" fmla="*/ 2147483647 h 17"/>
              <a:gd name="T4" fmla="*/ 2147483647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6" name="Freeform 24"/>
          <p:cNvSpPr>
            <a:spLocks/>
          </p:cNvSpPr>
          <p:nvPr>
            <p:custDataLst>
              <p:tags r:id="rId21"/>
            </p:custDataLst>
          </p:nvPr>
        </p:nvSpPr>
        <p:spPr bwMode="ltGray">
          <a:xfrm>
            <a:off x="4214813" y="4400550"/>
            <a:ext cx="1211262" cy="1235075"/>
          </a:xfrm>
          <a:custGeom>
            <a:avLst/>
            <a:gdLst>
              <a:gd name="T0" fmla="*/ 2147483647 w 697"/>
              <a:gd name="T1" fmla="*/ 2147483647 h 777"/>
              <a:gd name="T2" fmla="*/ 2147483647 w 697"/>
              <a:gd name="T3" fmla="*/ 2147483647 h 777"/>
              <a:gd name="T4" fmla="*/ 2147483647 w 697"/>
              <a:gd name="T5" fmla="*/ 2147483647 h 777"/>
              <a:gd name="T6" fmla="*/ 2147483647 w 697"/>
              <a:gd name="T7" fmla="*/ 2147483647 h 777"/>
              <a:gd name="T8" fmla="*/ 2147483647 w 697"/>
              <a:gd name="T9" fmla="*/ 2147483647 h 777"/>
              <a:gd name="T10" fmla="*/ 2147483647 w 697"/>
              <a:gd name="T11" fmla="*/ 2147483647 h 777"/>
              <a:gd name="T12" fmla="*/ 2147483647 w 697"/>
              <a:gd name="T13" fmla="*/ 2147483647 h 777"/>
              <a:gd name="T14" fmla="*/ 2147483647 w 697"/>
              <a:gd name="T15" fmla="*/ 2147483647 h 777"/>
              <a:gd name="T16" fmla="*/ 2147483647 w 697"/>
              <a:gd name="T17" fmla="*/ 2147483647 h 777"/>
              <a:gd name="T18" fmla="*/ 2147483647 w 697"/>
              <a:gd name="T19" fmla="*/ 2147483647 h 777"/>
              <a:gd name="T20" fmla="*/ 2147483647 w 697"/>
              <a:gd name="T21" fmla="*/ 2147483647 h 777"/>
              <a:gd name="T22" fmla="*/ 2147483647 w 697"/>
              <a:gd name="T23" fmla="*/ 2147483647 h 777"/>
              <a:gd name="T24" fmla="*/ 2147483647 w 697"/>
              <a:gd name="T25" fmla="*/ 2147483647 h 777"/>
              <a:gd name="T26" fmla="*/ 2147483647 w 697"/>
              <a:gd name="T27" fmla="*/ 2147483647 h 777"/>
              <a:gd name="T28" fmla="*/ 2147483647 w 697"/>
              <a:gd name="T29" fmla="*/ 2147483647 h 777"/>
              <a:gd name="T30" fmla="*/ 2147483647 w 697"/>
              <a:gd name="T31" fmla="*/ 2147483647 h 777"/>
              <a:gd name="T32" fmla="*/ 2147483647 w 697"/>
              <a:gd name="T33" fmla="*/ 2147483647 h 777"/>
              <a:gd name="T34" fmla="*/ 2147483647 w 697"/>
              <a:gd name="T35" fmla="*/ 2147483647 h 777"/>
              <a:gd name="T36" fmla="*/ 2147483647 w 697"/>
              <a:gd name="T37" fmla="*/ 2147483647 h 777"/>
              <a:gd name="T38" fmla="*/ 2147483647 w 697"/>
              <a:gd name="T39" fmla="*/ 2147483647 h 777"/>
              <a:gd name="T40" fmla="*/ 2147483647 w 697"/>
              <a:gd name="T41" fmla="*/ 2147483647 h 777"/>
              <a:gd name="T42" fmla="*/ 2147483647 w 697"/>
              <a:gd name="T43" fmla="*/ 2147483647 h 777"/>
              <a:gd name="T44" fmla="*/ 2147483647 w 697"/>
              <a:gd name="T45" fmla="*/ 2147483647 h 777"/>
              <a:gd name="T46" fmla="*/ 2147483647 w 697"/>
              <a:gd name="T47" fmla="*/ 2147483647 h 777"/>
              <a:gd name="T48" fmla="*/ 2147483647 w 697"/>
              <a:gd name="T49" fmla="*/ 2147483647 h 777"/>
              <a:gd name="T50" fmla="*/ 2147483647 w 697"/>
              <a:gd name="T51" fmla="*/ 2147483647 h 777"/>
              <a:gd name="T52" fmla="*/ 2147483647 w 697"/>
              <a:gd name="T53" fmla="*/ 2147483647 h 777"/>
              <a:gd name="T54" fmla="*/ 2147483647 w 697"/>
              <a:gd name="T55" fmla="*/ 2147483647 h 777"/>
              <a:gd name="T56" fmla="*/ 2147483647 w 697"/>
              <a:gd name="T57" fmla="*/ 2147483647 h 777"/>
              <a:gd name="T58" fmla="*/ 2147483647 w 697"/>
              <a:gd name="T59" fmla="*/ 2147483647 h 777"/>
              <a:gd name="T60" fmla="*/ 2147483647 w 697"/>
              <a:gd name="T61" fmla="*/ 2147483647 h 777"/>
              <a:gd name="T62" fmla="*/ 2147483647 w 697"/>
              <a:gd name="T63" fmla="*/ 2147483647 h 777"/>
              <a:gd name="T64" fmla="*/ 2147483647 w 697"/>
              <a:gd name="T65" fmla="*/ 2147483647 h 777"/>
              <a:gd name="T66" fmla="*/ 2147483647 w 697"/>
              <a:gd name="T67" fmla="*/ 2147483647 h 777"/>
              <a:gd name="T68" fmla="*/ 2147483647 w 697"/>
              <a:gd name="T69" fmla="*/ 2147483647 h 777"/>
              <a:gd name="T70" fmla="*/ 2147483647 w 697"/>
              <a:gd name="T71" fmla="*/ 2147483647 h 777"/>
              <a:gd name="T72" fmla="*/ 2147483647 w 697"/>
              <a:gd name="T73" fmla="*/ 2147483647 h 777"/>
              <a:gd name="T74" fmla="*/ 2147483647 w 697"/>
              <a:gd name="T75" fmla="*/ 2147483647 h 777"/>
              <a:gd name="T76" fmla="*/ 2147483647 w 697"/>
              <a:gd name="T77" fmla="*/ 2147483647 h 777"/>
              <a:gd name="T78" fmla="*/ 2147483647 w 697"/>
              <a:gd name="T79" fmla="*/ 2147483647 h 777"/>
              <a:gd name="T80" fmla="*/ 2147483647 w 697"/>
              <a:gd name="T81" fmla="*/ 2147483647 h 777"/>
              <a:gd name="T82" fmla="*/ 2147483647 w 697"/>
              <a:gd name="T83" fmla="*/ 2147483647 h 777"/>
              <a:gd name="T84" fmla="*/ 2147483647 w 697"/>
              <a:gd name="T85" fmla="*/ 2147483647 h 777"/>
              <a:gd name="T86" fmla="*/ 2147483647 w 697"/>
              <a:gd name="T87" fmla="*/ 2147483647 h 777"/>
              <a:gd name="T88" fmla="*/ 2147483647 w 697"/>
              <a:gd name="T89" fmla="*/ 2147483647 h 7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7"/>
              <a:gd name="T136" fmla="*/ 0 h 777"/>
              <a:gd name="T137" fmla="*/ 697 w 697"/>
              <a:gd name="T138" fmla="*/ 777 h 7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7" h="777">
                <a:moveTo>
                  <a:pt x="528" y="96"/>
                </a:moveTo>
                <a:lnTo>
                  <a:pt x="520" y="112"/>
                </a:lnTo>
                <a:lnTo>
                  <a:pt x="504" y="88"/>
                </a:lnTo>
                <a:lnTo>
                  <a:pt x="536" y="168"/>
                </a:lnTo>
                <a:lnTo>
                  <a:pt x="552" y="176"/>
                </a:lnTo>
                <a:lnTo>
                  <a:pt x="552" y="208"/>
                </a:lnTo>
                <a:lnTo>
                  <a:pt x="568" y="224"/>
                </a:lnTo>
                <a:lnTo>
                  <a:pt x="576" y="248"/>
                </a:lnTo>
                <a:lnTo>
                  <a:pt x="608" y="280"/>
                </a:lnTo>
                <a:lnTo>
                  <a:pt x="608" y="288"/>
                </a:lnTo>
                <a:lnTo>
                  <a:pt x="624" y="296"/>
                </a:lnTo>
                <a:lnTo>
                  <a:pt x="688" y="280"/>
                </a:lnTo>
                <a:lnTo>
                  <a:pt x="696" y="280"/>
                </a:lnTo>
                <a:lnTo>
                  <a:pt x="696" y="296"/>
                </a:lnTo>
                <a:lnTo>
                  <a:pt x="656" y="360"/>
                </a:lnTo>
                <a:lnTo>
                  <a:pt x="584" y="424"/>
                </a:lnTo>
                <a:lnTo>
                  <a:pt x="568" y="464"/>
                </a:lnTo>
                <a:lnTo>
                  <a:pt x="576" y="480"/>
                </a:lnTo>
                <a:lnTo>
                  <a:pt x="576" y="496"/>
                </a:lnTo>
                <a:lnTo>
                  <a:pt x="584" y="512"/>
                </a:lnTo>
                <a:lnTo>
                  <a:pt x="584" y="560"/>
                </a:lnTo>
                <a:lnTo>
                  <a:pt x="568" y="584"/>
                </a:lnTo>
                <a:lnTo>
                  <a:pt x="552" y="584"/>
                </a:lnTo>
                <a:lnTo>
                  <a:pt x="528" y="608"/>
                </a:lnTo>
                <a:lnTo>
                  <a:pt x="536" y="648"/>
                </a:lnTo>
                <a:lnTo>
                  <a:pt x="528" y="664"/>
                </a:lnTo>
                <a:lnTo>
                  <a:pt x="512" y="664"/>
                </a:lnTo>
                <a:lnTo>
                  <a:pt x="504" y="704"/>
                </a:lnTo>
                <a:lnTo>
                  <a:pt x="456" y="768"/>
                </a:lnTo>
                <a:lnTo>
                  <a:pt x="384" y="776"/>
                </a:lnTo>
                <a:lnTo>
                  <a:pt x="368" y="768"/>
                </a:lnTo>
                <a:lnTo>
                  <a:pt x="352" y="752"/>
                </a:lnTo>
                <a:lnTo>
                  <a:pt x="360" y="744"/>
                </a:lnTo>
                <a:lnTo>
                  <a:pt x="344" y="712"/>
                </a:lnTo>
                <a:lnTo>
                  <a:pt x="328" y="696"/>
                </a:lnTo>
                <a:lnTo>
                  <a:pt x="328" y="640"/>
                </a:lnTo>
                <a:lnTo>
                  <a:pt x="296" y="584"/>
                </a:lnTo>
                <a:lnTo>
                  <a:pt x="296" y="568"/>
                </a:lnTo>
                <a:lnTo>
                  <a:pt x="320" y="520"/>
                </a:lnTo>
                <a:lnTo>
                  <a:pt x="296" y="456"/>
                </a:lnTo>
                <a:lnTo>
                  <a:pt x="264" y="408"/>
                </a:lnTo>
                <a:lnTo>
                  <a:pt x="272" y="408"/>
                </a:lnTo>
                <a:lnTo>
                  <a:pt x="280" y="376"/>
                </a:lnTo>
                <a:lnTo>
                  <a:pt x="272" y="368"/>
                </a:lnTo>
                <a:lnTo>
                  <a:pt x="264" y="360"/>
                </a:lnTo>
                <a:lnTo>
                  <a:pt x="240" y="360"/>
                </a:lnTo>
                <a:lnTo>
                  <a:pt x="224" y="336"/>
                </a:lnTo>
                <a:lnTo>
                  <a:pt x="200" y="336"/>
                </a:lnTo>
                <a:lnTo>
                  <a:pt x="152" y="352"/>
                </a:lnTo>
                <a:lnTo>
                  <a:pt x="136" y="352"/>
                </a:lnTo>
                <a:lnTo>
                  <a:pt x="120" y="352"/>
                </a:lnTo>
                <a:lnTo>
                  <a:pt x="104" y="360"/>
                </a:lnTo>
                <a:lnTo>
                  <a:pt x="56" y="328"/>
                </a:lnTo>
                <a:lnTo>
                  <a:pt x="24" y="280"/>
                </a:lnTo>
                <a:lnTo>
                  <a:pt x="8" y="280"/>
                </a:lnTo>
                <a:lnTo>
                  <a:pt x="8" y="264"/>
                </a:lnTo>
                <a:lnTo>
                  <a:pt x="0" y="256"/>
                </a:lnTo>
                <a:lnTo>
                  <a:pt x="8" y="240"/>
                </a:lnTo>
                <a:lnTo>
                  <a:pt x="16" y="216"/>
                </a:lnTo>
                <a:lnTo>
                  <a:pt x="8" y="208"/>
                </a:lnTo>
                <a:lnTo>
                  <a:pt x="8" y="200"/>
                </a:lnTo>
                <a:lnTo>
                  <a:pt x="8" y="184"/>
                </a:lnTo>
                <a:lnTo>
                  <a:pt x="32" y="128"/>
                </a:lnTo>
                <a:lnTo>
                  <a:pt x="48" y="112"/>
                </a:lnTo>
                <a:lnTo>
                  <a:pt x="64" y="112"/>
                </a:lnTo>
                <a:lnTo>
                  <a:pt x="72" y="96"/>
                </a:lnTo>
                <a:lnTo>
                  <a:pt x="80" y="56"/>
                </a:lnTo>
                <a:lnTo>
                  <a:pt x="112" y="40"/>
                </a:lnTo>
                <a:lnTo>
                  <a:pt x="120" y="16"/>
                </a:lnTo>
                <a:lnTo>
                  <a:pt x="128" y="24"/>
                </a:lnTo>
                <a:lnTo>
                  <a:pt x="152" y="24"/>
                </a:lnTo>
                <a:lnTo>
                  <a:pt x="208" y="8"/>
                </a:lnTo>
                <a:lnTo>
                  <a:pt x="280" y="0"/>
                </a:lnTo>
                <a:lnTo>
                  <a:pt x="280" y="8"/>
                </a:lnTo>
                <a:lnTo>
                  <a:pt x="288" y="8"/>
                </a:lnTo>
                <a:lnTo>
                  <a:pt x="280" y="8"/>
                </a:lnTo>
                <a:lnTo>
                  <a:pt x="288" y="24"/>
                </a:lnTo>
                <a:lnTo>
                  <a:pt x="280" y="40"/>
                </a:lnTo>
                <a:lnTo>
                  <a:pt x="328" y="64"/>
                </a:lnTo>
                <a:lnTo>
                  <a:pt x="336" y="72"/>
                </a:lnTo>
                <a:lnTo>
                  <a:pt x="368" y="80"/>
                </a:lnTo>
                <a:lnTo>
                  <a:pt x="376" y="80"/>
                </a:lnTo>
                <a:lnTo>
                  <a:pt x="384" y="64"/>
                </a:lnTo>
                <a:lnTo>
                  <a:pt x="392" y="56"/>
                </a:lnTo>
                <a:lnTo>
                  <a:pt x="432" y="72"/>
                </a:lnTo>
                <a:lnTo>
                  <a:pt x="464" y="80"/>
                </a:lnTo>
                <a:lnTo>
                  <a:pt x="496" y="72"/>
                </a:lnTo>
                <a:lnTo>
                  <a:pt x="504" y="80"/>
                </a:lnTo>
                <a:lnTo>
                  <a:pt x="520" y="72"/>
                </a:lnTo>
                <a:lnTo>
                  <a:pt x="528" y="9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7" name="Freeform 25"/>
          <p:cNvSpPr>
            <a:spLocks/>
          </p:cNvSpPr>
          <p:nvPr>
            <p:custDataLst>
              <p:tags r:id="rId22"/>
            </p:custDataLst>
          </p:nvPr>
        </p:nvSpPr>
        <p:spPr bwMode="ltGray">
          <a:xfrm>
            <a:off x="5424488" y="3052763"/>
            <a:ext cx="307975" cy="369887"/>
          </a:xfrm>
          <a:custGeom>
            <a:avLst/>
            <a:gdLst>
              <a:gd name="T0" fmla="*/ 0 w 177"/>
              <a:gd name="T1" fmla="*/ 2147483647 h 233"/>
              <a:gd name="T2" fmla="*/ 2147483647 w 177"/>
              <a:gd name="T3" fmla="*/ 2147483647 h 233"/>
              <a:gd name="T4" fmla="*/ 2147483647 w 177"/>
              <a:gd name="T5" fmla="*/ 2147483647 h 233"/>
              <a:gd name="T6" fmla="*/ 2147483647 w 177"/>
              <a:gd name="T7" fmla="*/ 2147483647 h 233"/>
              <a:gd name="T8" fmla="*/ 2147483647 w 177"/>
              <a:gd name="T9" fmla="*/ 2147483647 h 233"/>
              <a:gd name="T10" fmla="*/ 2147483647 w 177"/>
              <a:gd name="T11" fmla="*/ 2147483647 h 233"/>
              <a:gd name="T12" fmla="*/ 2147483647 w 177"/>
              <a:gd name="T13" fmla="*/ 2147483647 h 233"/>
              <a:gd name="T14" fmla="*/ 2147483647 w 177"/>
              <a:gd name="T15" fmla="*/ 2147483647 h 233"/>
              <a:gd name="T16" fmla="*/ 2147483647 w 177"/>
              <a:gd name="T17" fmla="*/ 2147483647 h 233"/>
              <a:gd name="T18" fmla="*/ 2147483647 w 177"/>
              <a:gd name="T19" fmla="*/ 2147483647 h 233"/>
              <a:gd name="T20" fmla="*/ 2147483647 w 177"/>
              <a:gd name="T21" fmla="*/ 2147483647 h 233"/>
              <a:gd name="T22" fmla="*/ 2147483647 w 177"/>
              <a:gd name="T23" fmla="*/ 2147483647 h 233"/>
              <a:gd name="T24" fmla="*/ 2147483647 w 177"/>
              <a:gd name="T25" fmla="*/ 0 h 233"/>
              <a:gd name="T26" fmla="*/ 2147483647 w 177"/>
              <a:gd name="T27" fmla="*/ 2147483647 h 233"/>
              <a:gd name="T28" fmla="*/ 2147483647 w 177"/>
              <a:gd name="T29" fmla="*/ 2147483647 h 233"/>
              <a:gd name="T30" fmla="*/ 2147483647 w 177"/>
              <a:gd name="T31" fmla="*/ 2147483647 h 233"/>
              <a:gd name="T32" fmla="*/ 2147483647 w 177"/>
              <a:gd name="T33" fmla="*/ 2147483647 h 233"/>
              <a:gd name="T34" fmla="*/ 2147483647 w 177"/>
              <a:gd name="T35" fmla="*/ 2147483647 h 233"/>
              <a:gd name="T36" fmla="*/ 2147483647 w 177"/>
              <a:gd name="T37" fmla="*/ 2147483647 h 233"/>
              <a:gd name="T38" fmla="*/ 2147483647 w 177"/>
              <a:gd name="T39" fmla="*/ 2147483647 h 233"/>
              <a:gd name="T40" fmla="*/ 2147483647 w 177"/>
              <a:gd name="T41" fmla="*/ 2147483647 h 233"/>
              <a:gd name="T42" fmla="*/ 2147483647 w 177"/>
              <a:gd name="T43" fmla="*/ 2147483647 h 233"/>
              <a:gd name="T44" fmla="*/ 2147483647 w 177"/>
              <a:gd name="T45" fmla="*/ 2147483647 h 233"/>
              <a:gd name="T46" fmla="*/ 2147483647 w 177"/>
              <a:gd name="T47" fmla="*/ 2147483647 h 233"/>
              <a:gd name="T48" fmla="*/ 2147483647 w 177"/>
              <a:gd name="T49" fmla="*/ 2147483647 h 233"/>
              <a:gd name="T50" fmla="*/ 0 w 177"/>
              <a:gd name="T51" fmla="*/ 2147483647 h 233"/>
              <a:gd name="T52" fmla="*/ 0 w 177"/>
              <a:gd name="T53" fmla="*/ 2147483647 h 2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7"/>
              <a:gd name="T82" fmla="*/ 0 h 233"/>
              <a:gd name="T83" fmla="*/ 177 w 177"/>
              <a:gd name="T84" fmla="*/ 233 h 2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7" h="233">
                <a:moveTo>
                  <a:pt x="0" y="208"/>
                </a:moveTo>
                <a:lnTo>
                  <a:pt x="24" y="224"/>
                </a:lnTo>
                <a:lnTo>
                  <a:pt x="56" y="232"/>
                </a:lnTo>
                <a:lnTo>
                  <a:pt x="64" y="232"/>
                </a:lnTo>
                <a:lnTo>
                  <a:pt x="48" y="216"/>
                </a:lnTo>
                <a:lnTo>
                  <a:pt x="40" y="208"/>
                </a:lnTo>
                <a:lnTo>
                  <a:pt x="40" y="176"/>
                </a:lnTo>
                <a:lnTo>
                  <a:pt x="48" y="160"/>
                </a:lnTo>
                <a:lnTo>
                  <a:pt x="96" y="80"/>
                </a:lnTo>
                <a:lnTo>
                  <a:pt x="128" y="56"/>
                </a:lnTo>
                <a:lnTo>
                  <a:pt x="176" y="32"/>
                </a:lnTo>
                <a:lnTo>
                  <a:pt x="176" y="8"/>
                </a:lnTo>
                <a:lnTo>
                  <a:pt x="168" y="0"/>
                </a:lnTo>
                <a:lnTo>
                  <a:pt x="144" y="8"/>
                </a:lnTo>
                <a:lnTo>
                  <a:pt x="144" y="24"/>
                </a:lnTo>
                <a:lnTo>
                  <a:pt x="96" y="32"/>
                </a:lnTo>
                <a:lnTo>
                  <a:pt x="80" y="48"/>
                </a:lnTo>
                <a:lnTo>
                  <a:pt x="64" y="72"/>
                </a:lnTo>
                <a:lnTo>
                  <a:pt x="40" y="80"/>
                </a:lnTo>
                <a:lnTo>
                  <a:pt x="32" y="112"/>
                </a:lnTo>
                <a:lnTo>
                  <a:pt x="24" y="128"/>
                </a:lnTo>
                <a:lnTo>
                  <a:pt x="24" y="144"/>
                </a:lnTo>
                <a:lnTo>
                  <a:pt x="16" y="152"/>
                </a:lnTo>
                <a:lnTo>
                  <a:pt x="16" y="168"/>
                </a:lnTo>
                <a:lnTo>
                  <a:pt x="16" y="176"/>
                </a:lnTo>
                <a:lnTo>
                  <a:pt x="0" y="192"/>
                </a:lnTo>
                <a:lnTo>
                  <a:pt x="0" y="20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8" name="Freeform 26"/>
          <p:cNvSpPr>
            <a:spLocks/>
          </p:cNvSpPr>
          <p:nvPr>
            <p:custDataLst>
              <p:tags r:id="rId23"/>
            </p:custDataLst>
          </p:nvPr>
        </p:nvSpPr>
        <p:spPr bwMode="ltGray">
          <a:xfrm>
            <a:off x="3105150" y="4846638"/>
            <a:ext cx="806450" cy="1222375"/>
          </a:xfrm>
          <a:custGeom>
            <a:avLst/>
            <a:gdLst>
              <a:gd name="T0" fmla="*/ 2147483647 w 465"/>
              <a:gd name="T1" fmla="*/ 2147483647 h 769"/>
              <a:gd name="T2" fmla="*/ 2147483647 w 465"/>
              <a:gd name="T3" fmla="*/ 2147483647 h 769"/>
              <a:gd name="T4" fmla="*/ 0 w 465"/>
              <a:gd name="T5" fmla="*/ 2147483647 h 769"/>
              <a:gd name="T6" fmla="*/ 0 w 465"/>
              <a:gd name="T7" fmla="*/ 2147483647 h 769"/>
              <a:gd name="T8" fmla="*/ 2147483647 w 465"/>
              <a:gd name="T9" fmla="*/ 2147483647 h 769"/>
              <a:gd name="T10" fmla="*/ 2147483647 w 465"/>
              <a:gd name="T11" fmla="*/ 2147483647 h 769"/>
              <a:gd name="T12" fmla="*/ 2147483647 w 465"/>
              <a:gd name="T13" fmla="*/ 2147483647 h 769"/>
              <a:gd name="T14" fmla="*/ 2147483647 w 465"/>
              <a:gd name="T15" fmla="*/ 2147483647 h 769"/>
              <a:gd name="T16" fmla="*/ 2147483647 w 465"/>
              <a:gd name="T17" fmla="*/ 2147483647 h 769"/>
              <a:gd name="T18" fmla="*/ 2147483647 w 465"/>
              <a:gd name="T19" fmla="*/ 2147483647 h 769"/>
              <a:gd name="T20" fmla="*/ 2147483647 w 465"/>
              <a:gd name="T21" fmla="*/ 2147483647 h 769"/>
              <a:gd name="T22" fmla="*/ 2147483647 w 465"/>
              <a:gd name="T23" fmla="*/ 2147483647 h 769"/>
              <a:gd name="T24" fmla="*/ 2147483647 w 465"/>
              <a:gd name="T25" fmla="*/ 2147483647 h 769"/>
              <a:gd name="T26" fmla="*/ 2147483647 w 465"/>
              <a:gd name="T27" fmla="*/ 2147483647 h 769"/>
              <a:gd name="T28" fmla="*/ 2147483647 w 465"/>
              <a:gd name="T29" fmla="*/ 2147483647 h 769"/>
              <a:gd name="T30" fmla="*/ 2147483647 w 465"/>
              <a:gd name="T31" fmla="*/ 2147483647 h 769"/>
              <a:gd name="T32" fmla="*/ 2147483647 w 465"/>
              <a:gd name="T33" fmla="*/ 2147483647 h 769"/>
              <a:gd name="T34" fmla="*/ 2147483647 w 465"/>
              <a:gd name="T35" fmla="*/ 2147483647 h 769"/>
              <a:gd name="T36" fmla="*/ 2147483647 w 465"/>
              <a:gd name="T37" fmla="*/ 2147483647 h 769"/>
              <a:gd name="T38" fmla="*/ 2147483647 w 465"/>
              <a:gd name="T39" fmla="*/ 2147483647 h 769"/>
              <a:gd name="T40" fmla="*/ 2147483647 w 465"/>
              <a:gd name="T41" fmla="*/ 2147483647 h 769"/>
              <a:gd name="T42" fmla="*/ 2147483647 w 465"/>
              <a:gd name="T43" fmla="*/ 2147483647 h 769"/>
              <a:gd name="T44" fmla="*/ 2147483647 w 465"/>
              <a:gd name="T45" fmla="*/ 2147483647 h 769"/>
              <a:gd name="T46" fmla="*/ 2147483647 w 465"/>
              <a:gd name="T47" fmla="*/ 2147483647 h 769"/>
              <a:gd name="T48" fmla="*/ 2147483647 w 465"/>
              <a:gd name="T49" fmla="*/ 2147483647 h 769"/>
              <a:gd name="T50" fmla="*/ 2147483647 w 465"/>
              <a:gd name="T51" fmla="*/ 2147483647 h 769"/>
              <a:gd name="T52" fmla="*/ 2147483647 w 465"/>
              <a:gd name="T53" fmla="*/ 2147483647 h 769"/>
              <a:gd name="T54" fmla="*/ 2147483647 w 465"/>
              <a:gd name="T55" fmla="*/ 2147483647 h 769"/>
              <a:gd name="T56" fmla="*/ 2147483647 w 465"/>
              <a:gd name="T57" fmla="*/ 2147483647 h 769"/>
              <a:gd name="T58" fmla="*/ 2147483647 w 465"/>
              <a:gd name="T59" fmla="*/ 2147483647 h 769"/>
              <a:gd name="T60" fmla="*/ 2147483647 w 465"/>
              <a:gd name="T61" fmla="*/ 2147483647 h 769"/>
              <a:gd name="T62" fmla="*/ 2147483647 w 465"/>
              <a:gd name="T63" fmla="*/ 2147483647 h 769"/>
              <a:gd name="T64" fmla="*/ 2147483647 w 465"/>
              <a:gd name="T65" fmla="*/ 2147483647 h 769"/>
              <a:gd name="T66" fmla="*/ 2147483647 w 465"/>
              <a:gd name="T67" fmla="*/ 2147483647 h 769"/>
              <a:gd name="T68" fmla="*/ 2147483647 w 465"/>
              <a:gd name="T69" fmla="*/ 2147483647 h 769"/>
              <a:gd name="T70" fmla="*/ 2147483647 w 465"/>
              <a:gd name="T71" fmla="*/ 2147483647 h 769"/>
              <a:gd name="T72" fmla="*/ 2147483647 w 465"/>
              <a:gd name="T73" fmla="*/ 2147483647 h 769"/>
              <a:gd name="T74" fmla="*/ 2147483647 w 465"/>
              <a:gd name="T75" fmla="*/ 2147483647 h 769"/>
              <a:gd name="T76" fmla="*/ 2147483647 w 465"/>
              <a:gd name="T77" fmla="*/ 2147483647 h 769"/>
              <a:gd name="T78" fmla="*/ 2147483647 w 465"/>
              <a:gd name="T79" fmla="*/ 2147483647 h 769"/>
              <a:gd name="T80" fmla="*/ 2147483647 w 465"/>
              <a:gd name="T81" fmla="*/ 2147483647 h 769"/>
              <a:gd name="T82" fmla="*/ 2147483647 w 465"/>
              <a:gd name="T83" fmla="*/ 2147483647 h 769"/>
              <a:gd name="T84" fmla="*/ 2147483647 w 465"/>
              <a:gd name="T85" fmla="*/ 2147483647 h 769"/>
              <a:gd name="T86" fmla="*/ 2147483647 w 465"/>
              <a:gd name="T87" fmla="*/ 2147483647 h 769"/>
              <a:gd name="T88" fmla="*/ 2147483647 w 465"/>
              <a:gd name="T89" fmla="*/ 2147483647 h 769"/>
              <a:gd name="T90" fmla="*/ 2147483647 w 465"/>
              <a:gd name="T91" fmla="*/ 2147483647 h 769"/>
              <a:gd name="T92" fmla="*/ 2147483647 w 465"/>
              <a:gd name="T93" fmla="*/ 2147483647 h 769"/>
              <a:gd name="T94" fmla="*/ 2147483647 w 465"/>
              <a:gd name="T95" fmla="*/ 2147483647 h 769"/>
              <a:gd name="T96" fmla="*/ 2147483647 w 465"/>
              <a:gd name="T97" fmla="*/ 2147483647 h 769"/>
              <a:gd name="T98" fmla="*/ 2147483647 w 465"/>
              <a:gd name="T99" fmla="*/ 2147483647 h 769"/>
              <a:gd name="T100" fmla="*/ 2147483647 w 465"/>
              <a:gd name="T101" fmla="*/ 2147483647 h 769"/>
              <a:gd name="T102" fmla="*/ 2147483647 w 465"/>
              <a:gd name="T103" fmla="*/ 2147483647 h 769"/>
              <a:gd name="T104" fmla="*/ 2147483647 w 465"/>
              <a:gd name="T105" fmla="*/ 2147483647 h 769"/>
              <a:gd name="T106" fmla="*/ 2147483647 w 465"/>
              <a:gd name="T107" fmla="*/ 2147483647 h 769"/>
              <a:gd name="T108" fmla="*/ 2147483647 w 465"/>
              <a:gd name="T109" fmla="*/ 2147483647 h 769"/>
              <a:gd name="T110" fmla="*/ 2147483647 w 465"/>
              <a:gd name="T111" fmla="*/ 0 h 769"/>
              <a:gd name="T112" fmla="*/ 2147483647 w 465"/>
              <a:gd name="T113" fmla="*/ 2147483647 h 769"/>
              <a:gd name="T114" fmla="*/ 2147483647 w 465"/>
              <a:gd name="T115" fmla="*/ 0 h 769"/>
              <a:gd name="T116" fmla="*/ 2147483647 w 465"/>
              <a:gd name="T117" fmla="*/ 2147483647 h 769"/>
              <a:gd name="T118" fmla="*/ 2147483647 w 465"/>
              <a:gd name="T119" fmla="*/ 2147483647 h 7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5"/>
              <a:gd name="T181" fmla="*/ 0 h 769"/>
              <a:gd name="T182" fmla="*/ 465 w 465"/>
              <a:gd name="T183" fmla="*/ 769 h 7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5" h="769">
                <a:moveTo>
                  <a:pt x="32" y="48"/>
                </a:moveTo>
                <a:lnTo>
                  <a:pt x="32" y="56"/>
                </a:lnTo>
                <a:lnTo>
                  <a:pt x="40" y="88"/>
                </a:lnTo>
                <a:lnTo>
                  <a:pt x="8" y="128"/>
                </a:lnTo>
                <a:lnTo>
                  <a:pt x="0" y="136"/>
                </a:lnTo>
                <a:lnTo>
                  <a:pt x="0" y="144"/>
                </a:lnTo>
                <a:lnTo>
                  <a:pt x="8" y="160"/>
                </a:lnTo>
                <a:lnTo>
                  <a:pt x="0" y="168"/>
                </a:lnTo>
                <a:lnTo>
                  <a:pt x="0" y="184"/>
                </a:lnTo>
                <a:lnTo>
                  <a:pt x="24" y="216"/>
                </a:lnTo>
                <a:lnTo>
                  <a:pt x="56" y="272"/>
                </a:lnTo>
                <a:lnTo>
                  <a:pt x="104" y="312"/>
                </a:lnTo>
                <a:lnTo>
                  <a:pt x="112" y="344"/>
                </a:lnTo>
                <a:lnTo>
                  <a:pt x="104" y="400"/>
                </a:lnTo>
                <a:lnTo>
                  <a:pt x="96" y="432"/>
                </a:lnTo>
                <a:lnTo>
                  <a:pt x="96" y="472"/>
                </a:lnTo>
                <a:lnTo>
                  <a:pt x="72" y="536"/>
                </a:lnTo>
                <a:lnTo>
                  <a:pt x="80" y="560"/>
                </a:lnTo>
                <a:lnTo>
                  <a:pt x="72" y="584"/>
                </a:lnTo>
                <a:lnTo>
                  <a:pt x="80" y="584"/>
                </a:lnTo>
                <a:lnTo>
                  <a:pt x="80" y="592"/>
                </a:lnTo>
                <a:lnTo>
                  <a:pt x="72" y="640"/>
                </a:lnTo>
                <a:lnTo>
                  <a:pt x="72" y="616"/>
                </a:lnTo>
                <a:lnTo>
                  <a:pt x="64" y="624"/>
                </a:lnTo>
                <a:lnTo>
                  <a:pt x="64" y="640"/>
                </a:lnTo>
                <a:lnTo>
                  <a:pt x="56" y="656"/>
                </a:lnTo>
                <a:lnTo>
                  <a:pt x="72" y="656"/>
                </a:lnTo>
                <a:lnTo>
                  <a:pt x="64" y="680"/>
                </a:lnTo>
                <a:lnTo>
                  <a:pt x="56" y="672"/>
                </a:lnTo>
                <a:lnTo>
                  <a:pt x="56" y="696"/>
                </a:lnTo>
                <a:lnTo>
                  <a:pt x="56" y="704"/>
                </a:lnTo>
                <a:lnTo>
                  <a:pt x="56" y="720"/>
                </a:lnTo>
                <a:lnTo>
                  <a:pt x="64" y="704"/>
                </a:lnTo>
                <a:lnTo>
                  <a:pt x="64" y="720"/>
                </a:lnTo>
                <a:lnTo>
                  <a:pt x="72" y="720"/>
                </a:lnTo>
                <a:lnTo>
                  <a:pt x="72" y="728"/>
                </a:lnTo>
                <a:lnTo>
                  <a:pt x="72" y="736"/>
                </a:lnTo>
                <a:lnTo>
                  <a:pt x="56" y="736"/>
                </a:lnTo>
                <a:lnTo>
                  <a:pt x="56" y="744"/>
                </a:lnTo>
                <a:lnTo>
                  <a:pt x="72" y="744"/>
                </a:lnTo>
                <a:lnTo>
                  <a:pt x="80" y="760"/>
                </a:lnTo>
                <a:lnTo>
                  <a:pt x="96" y="768"/>
                </a:lnTo>
                <a:lnTo>
                  <a:pt x="104" y="752"/>
                </a:lnTo>
                <a:lnTo>
                  <a:pt x="112" y="744"/>
                </a:lnTo>
                <a:lnTo>
                  <a:pt x="128" y="744"/>
                </a:lnTo>
                <a:lnTo>
                  <a:pt x="120" y="712"/>
                </a:lnTo>
                <a:lnTo>
                  <a:pt x="128" y="704"/>
                </a:lnTo>
                <a:lnTo>
                  <a:pt x="136" y="688"/>
                </a:lnTo>
                <a:lnTo>
                  <a:pt x="152" y="672"/>
                </a:lnTo>
                <a:lnTo>
                  <a:pt x="152" y="664"/>
                </a:lnTo>
                <a:lnTo>
                  <a:pt x="144" y="664"/>
                </a:lnTo>
                <a:lnTo>
                  <a:pt x="136" y="640"/>
                </a:lnTo>
                <a:lnTo>
                  <a:pt x="160" y="624"/>
                </a:lnTo>
                <a:lnTo>
                  <a:pt x="152" y="616"/>
                </a:lnTo>
                <a:lnTo>
                  <a:pt x="168" y="600"/>
                </a:lnTo>
                <a:lnTo>
                  <a:pt x="160" y="600"/>
                </a:lnTo>
                <a:lnTo>
                  <a:pt x="168" y="600"/>
                </a:lnTo>
                <a:lnTo>
                  <a:pt x="176" y="600"/>
                </a:lnTo>
                <a:lnTo>
                  <a:pt x="168" y="592"/>
                </a:lnTo>
                <a:lnTo>
                  <a:pt x="160" y="592"/>
                </a:lnTo>
                <a:lnTo>
                  <a:pt x="160" y="576"/>
                </a:lnTo>
                <a:lnTo>
                  <a:pt x="184" y="576"/>
                </a:lnTo>
                <a:lnTo>
                  <a:pt x="184" y="544"/>
                </a:lnTo>
                <a:lnTo>
                  <a:pt x="208" y="552"/>
                </a:lnTo>
                <a:lnTo>
                  <a:pt x="240" y="544"/>
                </a:lnTo>
                <a:lnTo>
                  <a:pt x="240" y="512"/>
                </a:lnTo>
                <a:lnTo>
                  <a:pt x="240" y="504"/>
                </a:lnTo>
                <a:lnTo>
                  <a:pt x="224" y="496"/>
                </a:lnTo>
                <a:lnTo>
                  <a:pt x="224" y="488"/>
                </a:lnTo>
                <a:lnTo>
                  <a:pt x="248" y="496"/>
                </a:lnTo>
                <a:lnTo>
                  <a:pt x="272" y="496"/>
                </a:lnTo>
                <a:lnTo>
                  <a:pt x="328" y="424"/>
                </a:lnTo>
                <a:lnTo>
                  <a:pt x="328" y="392"/>
                </a:lnTo>
                <a:lnTo>
                  <a:pt x="336" y="384"/>
                </a:lnTo>
                <a:lnTo>
                  <a:pt x="368" y="368"/>
                </a:lnTo>
                <a:lnTo>
                  <a:pt x="368" y="360"/>
                </a:lnTo>
                <a:lnTo>
                  <a:pt x="392" y="360"/>
                </a:lnTo>
                <a:lnTo>
                  <a:pt x="400" y="352"/>
                </a:lnTo>
                <a:lnTo>
                  <a:pt x="424" y="304"/>
                </a:lnTo>
                <a:lnTo>
                  <a:pt x="424" y="256"/>
                </a:lnTo>
                <a:lnTo>
                  <a:pt x="456" y="216"/>
                </a:lnTo>
                <a:lnTo>
                  <a:pt x="464" y="200"/>
                </a:lnTo>
                <a:lnTo>
                  <a:pt x="456" y="176"/>
                </a:lnTo>
                <a:lnTo>
                  <a:pt x="440" y="176"/>
                </a:lnTo>
                <a:lnTo>
                  <a:pt x="408" y="152"/>
                </a:lnTo>
                <a:lnTo>
                  <a:pt x="376" y="144"/>
                </a:lnTo>
                <a:lnTo>
                  <a:pt x="368" y="152"/>
                </a:lnTo>
                <a:lnTo>
                  <a:pt x="368" y="144"/>
                </a:lnTo>
                <a:lnTo>
                  <a:pt x="336" y="128"/>
                </a:lnTo>
                <a:lnTo>
                  <a:pt x="328" y="144"/>
                </a:lnTo>
                <a:lnTo>
                  <a:pt x="328" y="128"/>
                </a:lnTo>
                <a:lnTo>
                  <a:pt x="312" y="128"/>
                </a:lnTo>
                <a:lnTo>
                  <a:pt x="304" y="144"/>
                </a:lnTo>
                <a:lnTo>
                  <a:pt x="304" y="136"/>
                </a:lnTo>
                <a:lnTo>
                  <a:pt x="296" y="136"/>
                </a:lnTo>
                <a:lnTo>
                  <a:pt x="312" y="104"/>
                </a:lnTo>
                <a:lnTo>
                  <a:pt x="304" y="88"/>
                </a:lnTo>
                <a:lnTo>
                  <a:pt x="272" y="72"/>
                </a:lnTo>
                <a:lnTo>
                  <a:pt x="240" y="64"/>
                </a:lnTo>
                <a:lnTo>
                  <a:pt x="224" y="56"/>
                </a:lnTo>
                <a:lnTo>
                  <a:pt x="224" y="48"/>
                </a:lnTo>
                <a:lnTo>
                  <a:pt x="208" y="40"/>
                </a:lnTo>
                <a:lnTo>
                  <a:pt x="200" y="40"/>
                </a:lnTo>
                <a:lnTo>
                  <a:pt x="200" y="32"/>
                </a:lnTo>
                <a:lnTo>
                  <a:pt x="184" y="24"/>
                </a:lnTo>
                <a:lnTo>
                  <a:pt x="184" y="16"/>
                </a:lnTo>
                <a:lnTo>
                  <a:pt x="192" y="16"/>
                </a:lnTo>
                <a:lnTo>
                  <a:pt x="168" y="16"/>
                </a:lnTo>
                <a:lnTo>
                  <a:pt x="160" y="24"/>
                </a:lnTo>
                <a:lnTo>
                  <a:pt x="152" y="16"/>
                </a:lnTo>
                <a:lnTo>
                  <a:pt x="128" y="16"/>
                </a:lnTo>
                <a:lnTo>
                  <a:pt x="112" y="0"/>
                </a:lnTo>
                <a:lnTo>
                  <a:pt x="96" y="16"/>
                </a:lnTo>
                <a:lnTo>
                  <a:pt x="96" y="32"/>
                </a:lnTo>
                <a:lnTo>
                  <a:pt x="88" y="8"/>
                </a:lnTo>
                <a:lnTo>
                  <a:pt x="96" y="0"/>
                </a:lnTo>
                <a:lnTo>
                  <a:pt x="72" y="16"/>
                </a:lnTo>
                <a:lnTo>
                  <a:pt x="56" y="16"/>
                </a:lnTo>
                <a:lnTo>
                  <a:pt x="40" y="48"/>
                </a:lnTo>
                <a:lnTo>
                  <a:pt x="32" y="4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49" name="Freeform 27"/>
          <p:cNvSpPr>
            <a:spLocks/>
          </p:cNvSpPr>
          <p:nvPr>
            <p:custDataLst>
              <p:tags r:id="rId24"/>
            </p:custDataLst>
          </p:nvPr>
        </p:nvSpPr>
        <p:spPr bwMode="ltGray">
          <a:xfrm>
            <a:off x="2951163" y="3255963"/>
            <a:ext cx="501650" cy="522287"/>
          </a:xfrm>
          <a:custGeom>
            <a:avLst/>
            <a:gdLst>
              <a:gd name="T0" fmla="*/ 0 w 289"/>
              <a:gd name="T1" fmla="*/ 2147483647 h 329"/>
              <a:gd name="T2" fmla="*/ 2147483647 w 289"/>
              <a:gd name="T3" fmla="*/ 2147483647 h 329"/>
              <a:gd name="T4" fmla="*/ 2147483647 w 289"/>
              <a:gd name="T5" fmla="*/ 2147483647 h 329"/>
              <a:gd name="T6" fmla="*/ 2147483647 w 289"/>
              <a:gd name="T7" fmla="*/ 2147483647 h 329"/>
              <a:gd name="T8" fmla="*/ 2147483647 w 289"/>
              <a:gd name="T9" fmla="*/ 2147483647 h 329"/>
              <a:gd name="T10" fmla="*/ 2147483647 w 289"/>
              <a:gd name="T11" fmla="*/ 2147483647 h 329"/>
              <a:gd name="T12" fmla="*/ 2147483647 w 289"/>
              <a:gd name="T13" fmla="*/ 2147483647 h 329"/>
              <a:gd name="T14" fmla="*/ 2147483647 w 289"/>
              <a:gd name="T15" fmla="*/ 2147483647 h 329"/>
              <a:gd name="T16" fmla="*/ 2147483647 w 289"/>
              <a:gd name="T17" fmla="*/ 2147483647 h 329"/>
              <a:gd name="T18" fmla="*/ 2147483647 w 289"/>
              <a:gd name="T19" fmla="*/ 2147483647 h 329"/>
              <a:gd name="T20" fmla="*/ 2147483647 w 289"/>
              <a:gd name="T21" fmla="*/ 2147483647 h 329"/>
              <a:gd name="T22" fmla="*/ 2147483647 w 289"/>
              <a:gd name="T23" fmla="*/ 2147483647 h 329"/>
              <a:gd name="T24" fmla="*/ 2147483647 w 289"/>
              <a:gd name="T25" fmla="*/ 2147483647 h 329"/>
              <a:gd name="T26" fmla="*/ 2147483647 w 289"/>
              <a:gd name="T27" fmla="*/ 2147483647 h 329"/>
              <a:gd name="T28" fmla="*/ 2147483647 w 289"/>
              <a:gd name="T29" fmla="*/ 2147483647 h 329"/>
              <a:gd name="T30" fmla="*/ 2147483647 w 289"/>
              <a:gd name="T31" fmla="*/ 2147483647 h 329"/>
              <a:gd name="T32" fmla="*/ 2147483647 w 289"/>
              <a:gd name="T33" fmla="*/ 2147483647 h 329"/>
              <a:gd name="T34" fmla="*/ 2147483647 w 289"/>
              <a:gd name="T35" fmla="*/ 2147483647 h 329"/>
              <a:gd name="T36" fmla="*/ 2147483647 w 289"/>
              <a:gd name="T37" fmla="*/ 2147483647 h 329"/>
              <a:gd name="T38" fmla="*/ 2147483647 w 289"/>
              <a:gd name="T39" fmla="*/ 2147483647 h 329"/>
              <a:gd name="T40" fmla="*/ 2147483647 w 289"/>
              <a:gd name="T41" fmla="*/ 2147483647 h 329"/>
              <a:gd name="T42" fmla="*/ 2147483647 w 289"/>
              <a:gd name="T43" fmla="*/ 2147483647 h 329"/>
              <a:gd name="T44" fmla="*/ 2147483647 w 289"/>
              <a:gd name="T45" fmla="*/ 2147483647 h 329"/>
              <a:gd name="T46" fmla="*/ 2147483647 w 289"/>
              <a:gd name="T47" fmla="*/ 2147483647 h 329"/>
              <a:gd name="T48" fmla="*/ 2147483647 w 289"/>
              <a:gd name="T49" fmla="*/ 2147483647 h 329"/>
              <a:gd name="T50" fmla="*/ 2147483647 w 289"/>
              <a:gd name="T51" fmla="*/ 2147483647 h 329"/>
              <a:gd name="T52" fmla="*/ 2147483647 w 289"/>
              <a:gd name="T53" fmla="*/ 2147483647 h 329"/>
              <a:gd name="T54" fmla="*/ 2147483647 w 289"/>
              <a:gd name="T55" fmla="*/ 2147483647 h 329"/>
              <a:gd name="T56" fmla="*/ 2147483647 w 289"/>
              <a:gd name="T57" fmla="*/ 2147483647 h 329"/>
              <a:gd name="T58" fmla="*/ 2147483647 w 289"/>
              <a:gd name="T59" fmla="*/ 2147483647 h 329"/>
              <a:gd name="T60" fmla="*/ 2147483647 w 289"/>
              <a:gd name="T61" fmla="*/ 2147483647 h 329"/>
              <a:gd name="T62" fmla="*/ 2147483647 w 289"/>
              <a:gd name="T63" fmla="*/ 2147483647 h 329"/>
              <a:gd name="T64" fmla="*/ 2147483647 w 289"/>
              <a:gd name="T65" fmla="*/ 2147483647 h 329"/>
              <a:gd name="T66" fmla="*/ 2147483647 w 289"/>
              <a:gd name="T67" fmla="*/ 2147483647 h 329"/>
              <a:gd name="T68" fmla="*/ 2147483647 w 289"/>
              <a:gd name="T69" fmla="*/ 2147483647 h 329"/>
              <a:gd name="T70" fmla="*/ 2147483647 w 289"/>
              <a:gd name="T71" fmla="*/ 2147483647 h 329"/>
              <a:gd name="T72" fmla="*/ 2147483647 w 289"/>
              <a:gd name="T73" fmla="*/ 2147483647 h 329"/>
              <a:gd name="T74" fmla="*/ 2147483647 w 289"/>
              <a:gd name="T75" fmla="*/ 2147483647 h 329"/>
              <a:gd name="T76" fmla="*/ 2147483647 w 289"/>
              <a:gd name="T77" fmla="*/ 2147483647 h 329"/>
              <a:gd name="T78" fmla="*/ 2147483647 w 289"/>
              <a:gd name="T79" fmla="*/ 2147483647 h 329"/>
              <a:gd name="T80" fmla="*/ 2147483647 w 289"/>
              <a:gd name="T81" fmla="*/ 2147483647 h 329"/>
              <a:gd name="T82" fmla="*/ 2147483647 w 289"/>
              <a:gd name="T83" fmla="*/ 2147483647 h 329"/>
              <a:gd name="T84" fmla="*/ 2147483647 w 289"/>
              <a:gd name="T85" fmla="*/ 2147483647 h 329"/>
              <a:gd name="T86" fmla="*/ 2147483647 w 289"/>
              <a:gd name="T87" fmla="*/ 2147483647 h 329"/>
              <a:gd name="T88" fmla="*/ 2147483647 w 289"/>
              <a:gd name="T89" fmla="*/ 2147483647 h 329"/>
              <a:gd name="T90" fmla="*/ 2147483647 w 289"/>
              <a:gd name="T91" fmla="*/ 2147483647 h 329"/>
              <a:gd name="T92" fmla="*/ 2147483647 w 289"/>
              <a:gd name="T93" fmla="*/ 2147483647 h 329"/>
              <a:gd name="T94" fmla="*/ 2147483647 w 289"/>
              <a:gd name="T95" fmla="*/ 2147483647 h 329"/>
              <a:gd name="T96" fmla="*/ 2147483647 w 289"/>
              <a:gd name="T97" fmla="*/ 0 h 329"/>
              <a:gd name="T98" fmla="*/ 2147483647 w 289"/>
              <a:gd name="T99" fmla="*/ 0 h 329"/>
              <a:gd name="T100" fmla="*/ 2147483647 w 289"/>
              <a:gd name="T101" fmla="*/ 2147483647 h 329"/>
              <a:gd name="T102" fmla="*/ 2147483647 w 289"/>
              <a:gd name="T103" fmla="*/ 2147483647 h 329"/>
              <a:gd name="T104" fmla="*/ 2147483647 w 289"/>
              <a:gd name="T105" fmla="*/ 2147483647 h 329"/>
              <a:gd name="T106" fmla="*/ 2147483647 w 289"/>
              <a:gd name="T107" fmla="*/ 2147483647 h 329"/>
              <a:gd name="T108" fmla="*/ 2147483647 w 289"/>
              <a:gd name="T109" fmla="*/ 2147483647 h 329"/>
              <a:gd name="T110" fmla="*/ 2147483647 w 289"/>
              <a:gd name="T111" fmla="*/ 0 h 329"/>
              <a:gd name="T112" fmla="*/ 2147483647 w 289"/>
              <a:gd name="T113" fmla="*/ 0 h 329"/>
              <a:gd name="T114" fmla="*/ 0 w 289"/>
              <a:gd name="T115" fmla="*/ 2147483647 h 329"/>
              <a:gd name="T116" fmla="*/ 0 w 289"/>
              <a:gd name="T117" fmla="*/ 214748364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9"/>
              <a:gd name="T178" fmla="*/ 0 h 329"/>
              <a:gd name="T179" fmla="*/ 289 w 289"/>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9" h="329">
                <a:moveTo>
                  <a:pt x="0" y="72"/>
                </a:moveTo>
                <a:lnTo>
                  <a:pt x="24" y="112"/>
                </a:lnTo>
                <a:lnTo>
                  <a:pt x="40" y="120"/>
                </a:lnTo>
                <a:lnTo>
                  <a:pt x="88" y="120"/>
                </a:lnTo>
                <a:lnTo>
                  <a:pt x="96" y="136"/>
                </a:lnTo>
                <a:lnTo>
                  <a:pt x="112" y="120"/>
                </a:lnTo>
                <a:lnTo>
                  <a:pt x="144" y="144"/>
                </a:lnTo>
                <a:lnTo>
                  <a:pt x="136" y="160"/>
                </a:lnTo>
                <a:lnTo>
                  <a:pt x="144" y="152"/>
                </a:lnTo>
                <a:lnTo>
                  <a:pt x="168" y="176"/>
                </a:lnTo>
                <a:lnTo>
                  <a:pt x="176" y="200"/>
                </a:lnTo>
                <a:lnTo>
                  <a:pt x="152" y="232"/>
                </a:lnTo>
                <a:lnTo>
                  <a:pt x="160" y="240"/>
                </a:lnTo>
                <a:lnTo>
                  <a:pt x="152" y="248"/>
                </a:lnTo>
                <a:lnTo>
                  <a:pt x="120" y="248"/>
                </a:lnTo>
                <a:lnTo>
                  <a:pt x="112" y="264"/>
                </a:lnTo>
                <a:lnTo>
                  <a:pt x="112" y="280"/>
                </a:lnTo>
                <a:lnTo>
                  <a:pt x="152" y="272"/>
                </a:lnTo>
                <a:lnTo>
                  <a:pt x="176" y="288"/>
                </a:lnTo>
                <a:lnTo>
                  <a:pt x="176" y="296"/>
                </a:lnTo>
                <a:lnTo>
                  <a:pt x="184" y="304"/>
                </a:lnTo>
                <a:lnTo>
                  <a:pt x="240" y="328"/>
                </a:lnTo>
                <a:lnTo>
                  <a:pt x="240" y="320"/>
                </a:lnTo>
                <a:lnTo>
                  <a:pt x="208" y="280"/>
                </a:lnTo>
                <a:lnTo>
                  <a:pt x="240" y="304"/>
                </a:lnTo>
                <a:lnTo>
                  <a:pt x="256" y="304"/>
                </a:lnTo>
                <a:lnTo>
                  <a:pt x="256" y="288"/>
                </a:lnTo>
                <a:lnTo>
                  <a:pt x="248" y="264"/>
                </a:lnTo>
                <a:lnTo>
                  <a:pt x="224" y="240"/>
                </a:lnTo>
                <a:lnTo>
                  <a:pt x="224" y="216"/>
                </a:lnTo>
                <a:lnTo>
                  <a:pt x="256" y="256"/>
                </a:lnTo>
                <a:lnTo>
                  <a:pt x="264" y="248"/>
                </a:lnTo>
                <a:lnTo>
                  <a:pt x="272" y="240"/>
                </a:lnTo>
                <a:lnTo>
                  <a:pt x="288" y="216"/>
                </a:lnTo>
                <a:lnTo>
                  <a:pt x="248" y="176"/>
                </a:lnTo>
                <a:lnTo>
                  <a:pt x="232" y="176"/>
                </a:lnTo>
                <a:lnTo>
                  <a:pt x="216" y="168"/>
                </a:lnTo>
                <a:lnTo>
                  <a:pt x="216" y="152"/>
                </a:lnTo>
                <a:lnTo>
                  <a:pt x="232" y="152"/>
                </a:lnTo>
                <a:lnTo>
                  <a:pt x="216" y="136"/>
                </a:lnTo>
                <a:lnTo>
                  <a:pt x="224" y="120"/>
                </a:lnTo>
                <a:lnTo>
                  <a:pt x="184" y="80"/>
                </a:lnTo>
                <a:lnTo>
                  <a:pt x="160" y="72"/>
                </a:lnTo>
                <a:lnTo>
                  <a:pt x="160" y="40"/>
                </a:lnTo>
                <a:lnTo>
                  <a:pt x="144" y="48"/>
                </a:lnTo>
                <a:lnTo>
                  <a:pt x="120" y="32"/>
                </a:lnTo>
                <a:lnTo>
                  <a:pt x="88" y="56"/>
                </a:lnTo>
                <a:lnTo>
                  <a:pt x="88" y="8"/>
                </a:lnTo>
                <a:lnTo>
                  <a:pt x="80" y="0"/>
                </a:lnTo>
                <a:lnTo>
                  <a:pt x="72" y="0"/>
                </a:lnTo>
                <a:lnTo>
                  <a:pt x="40" y="32"/>
                </a:lnTo>
                <a:lnTo>
                  <a:pt x="40" y="72"/>
                </a:lnTo>
                <a:lnTo>
                  <a:pt x="32" y="64"/>
                </a:lnTo>
                <a:lnTo>
                  <a:pt x="32" y="32"/>
                </a:lnTo>
                <a:lnTo>
                  <a:pt x="40" y="8"/>
                </a:lnTo>
                <a:lnTo>
                  <a:pt x="56" y="0"/>
                </a:lnTo>
                <a:lnTo>
                  <a:pt x="32" y="0"/>
                </a:lnTo>
                <a:lnTo>
                  <a:pt x="0" y="24"/>
                </a:lnTo>
                <a:lnTo>
                  <a:pt x="0" y="72"/>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0" name="Freeform 28"/>
          <p:cNvSpPr>
            <a:spLocks/>
          </p:cNvSpPr>
          <p:nvPr>
            <p:custDataLst>
              <p:tags r:id="rId25"/>
            </p:custDataLst>
          </p:nvPr>
        </p:nvSpPr>
        <p:spPr bwMode="ltGray">
          <a:xfrm>
            <a:off x="3105150" y="3255963"/>
            <a:ext cx="71438" cy="52387"/>
          </a:xfrm>
          <a:custGeom>
            <a:avLst/>
            <a:gdLst>
              <a:gd name="T0" fmla="*/ 0 w 41"/>
              <a:gd name="T1" fmla="*/ 0 h 33"/>
              <a:gd name="T2" fmla="*/ 0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2147483647 w 41"/>
              <a:gd name="T13" fmla="*/ 0 h 33"/>
              <a:gd name="T14" fmla="*/ 0 w 4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33"/>
              <a:gd name="T26" fmla="*/ 41 w 4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33">
                <a:moveTo>
                  <a:pt x="0" y="0"/>
                </a:moveTo>
                <a:lnTo>
                  <a:pt x="0" y="32"/>
                </a:lnTo>
                <a:lnTo>
                  <a:pt x="16" y="32"/>
                </a:lnTo>
                <a:lnTo>
                  <a:pt x="24" y="32"/>
                </a:lnTo>
                <a:lnTo>
                  <a:pt x="40" y="32"/>
                </a:lnTo>
                <a:lnTo>
                  <a:pt x="40" y="8"/>
                </a:lnTo>
                <a:lnTo>
                  <a:pt x="32" y="0"/>
                </a:lnTo>
                <a:lnTo>
                  <a:pt x="0"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1" name="Freeform 29"/>
          <p:cNvSpPr>
            <a:spLocks/>
          </p:cNvSpPr>
          <p:nvPr>
            <p:custDataLst>
              <p:tags r:id="rId26"/>
            </p:custDataLst>
          </p:nvPr>
        </p:nvSpPr>
        <p:spPr bwMode="ltGray">
          <a:xfrm>
            <a:off x="2825750" y="3154363"/>
            <a:ext cx="57150" cy="52387"/>
          </a:xfrm>
          <a:custGeom>
            <a:avLst/>
            <a:gdLst>
              <a:gd name="T0" fmla="*/ 0 w 33"/>
              <a:gd name="T1" fmla="*/ 2147483647 h 33"/>
              <a:gd name="T2" fmla="*/ 2147483647 w 33"/>
              <a:gd name="T3" fmla="*/ 2147483647 h 33"/>
              <a:gd name="T4" fmla="*/ 2147483647 w 33"/>
              <a:gd name="T5" fmla="*/ 2147483647 h 33"/>
              <a:gd name="T6" fmla="*/ 2147483647 w 33"/>
              <a:gd name="T7" fmla="*/ 0 h 33"/>
              <a:gd name="T8" fmla="*/ 2147483647 w 33"/>
              <a:gd name="T9" fmla="*/ 0 h 33"/>
              <a:gd name="T10" fmla="*/ 0 w 33"/>
              <a:gd name="T11" fmla="*/ 2147483647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16"/>
                </a:moveTo>
                <a:lnTo>
                  <a:pt x="32" y="32"/>
                </a:lnTo>
                <a:lnTo>
                  <a:pt x="32" y="16"/>
                </a:lnTo>
                <a:lnTo>
                  <a:pt x="24" y="0"/>
                </a:lnTo>
                <a:lnTo>
                  <a:pt x="16" y="0"/>
                </a:lnTo>
                <a:lnTo>
                  <a:pt x="0" y="1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2" name="Freeform 30"/>
          <p:cNvSpPr>
            <a:spLocks/>
          </p:cNvSpPr>
          <p:nvPr>
            <p:custDataLst>
              <p:tags r:id="rId27"/>
            </p:custDataLst>
          </p:nvPr>
        </p:nvSpPr>
        <p:spPr bwMode="ltGray">
          <a:xfrm>
            <a:off x="2825750" y="3052763"/>
            <a:ext cx="293688" cy="166687"/>
          </a:xfrm>
          <a:custGeom>
            <a:avLst/>
            <a:gdLst>
              <a:gd name="T0" fmla="*/ 2147483647 w 169"/>
              <a:gd name="T1" fmla="*/ 0 h 105"/>
              <a:gd name="T2" fmla="*/ 0 w 169"/>
              <a:gd name="T3" fmla="*/ 2147483647 h 105"/>
              <a:gd name="T4" fmla="*/ 2147483647 w 169"/>
              <a:gd name="T5" fmla="*/ 2147483647 h 105"/>
              <a:gd name="T6" fmla="*/ 2147483647 w 169"/>
              <a:gd name="T7" fmla="*/ 2147483647 h 105"/>
              <a:gd name="T8" fmla="*/ 2147483647 w 169"/>
              <a:gd name="T9" fmla="*/ 2147483647 h 105"/>
              <a:gd name="T10" fmla="*/ 2147483647 w 169"/>
              <a:gd name="T11" fmla="*/ 2147483647 h 105"/>
              <a:gd name="T12" fmla="*/ 2147483647 w 169"/>
              <a:gd name="T13" fmla="*/ 2147483647 h 105"/>
              <a:gd name="T14" fmla="*/ 2147483647 w 169"/>
              <a:gd name="T15" fmla="*/ 2147483647 h 105"/>
              <a:gd name="T16" fmla="*/ 2147483647 w 169"/>
              <a:gd name="T17" fmla="*/ 2147483647 h 105"/>
              <a:gd name="T18" fmla="*/ 2147483647 w 169"/>
              <a:gd name="T19" fmla="*/ 2147483647 h 105"/>
              <a:gd name="T20" fmla="*/ 2147483647 w 169"/>
              <a:gd name="T21" fmla="*/ 2147483647 h 105"/>
              <a:gd name="T22" fmla="*/ 2147483647 w 169"/>
              <a:gd name="T23" fmla="*/ 2147483647 h 105"/>
              <a:gd name="T24" fmla="*/ 2147483647 w 169"/>
              <a:gd name="T25" fmla="*/ 2147483647 h 105"/>
              <a:gd name="T26" fmla="*/ 2147483647 w 169"/>
              <a:gd name="T27" fmla="*/ 2147483647 h 105"/>
              <a:gd name="T28" fmla="*/ 2147483647 w 169"/>
              <a:gd name="T29" fmla="*/ 2147483647 h 105"/>
              <a:gd name="T30" fmla="*/ 2147483647 w 169"/>
              <a:gd name="T31" fmla="*/ 2147483647 h 105"/>
              <a:gd name="T32" fmla="*/ 2147483647 w 169"/>
              <a:gd name="T33" fmla="*/ 2147483647 h 105"/>
              <a:gd name="T34" fmla="*/ 2147483647 w 169"/>
              <a:gd name="T35" fmla="*/ 2147483647 h 105"/>
              <a:gd name="T36" fmla="*/ 2147483647 w 169"/>
              <a:gd name="T37" fmla="*/ 2147483647 h 105"/>
              <a:gd name="T38" fmla="*/ 2147483647 w 169"/>
              <a:gd name="T39" fmla="*/ 2147483647 h 105"/>
              <a:gd name="T40" fmla="*/ 2147483647 w 169"/>
              <a:gd name="T41" fmla="*/ 2147483647 h 105"/>
              <a:gd name="T42" fmla="*/ 2147483647 w 169"/>
              <a:gd name="T43" fmla="*/ 0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105"/>
              <a:gd name="T68" fmla="*/ 169 w 169"/>
              <a:gd name="T69" fmla="*/ 105 h 1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105">
                <a:moveTo>
                  <a:pt x="8" y="0"/>
                </a:moveTo>
                <a:lnTo>
                  <a:pt x="0" y="16"/>
                </a:lnTo>
                <a:lnTo>
                  <a:pt x="16" y="32"/>
                </a:lnTo>
                <a:lnTo>
                  <a:pt x="32" y="32"/>
                </a:lnTo>
                <a:lnTo>
                  <a:pt x="40" y="40"/>
                </a:lnTo>
                <a:lnTo>
                  <a:pt x="48" y="88"/>
                </a:lnTo>
                <a:lnTo>
                  <a:pt x="104" y="104"/>
                </a:lnTo>
                <a:lnTo>
                  <a:pt x="120" y="104"/>
                </a:lnTo>
                <a:lnTo>
                  <a:pt x="128" y="88"/>
                </a:lnTo>
                <a:lnTo>
                  <a:pt x="144" y="104"/>
                </a:lnTo>
                <a:lnTo>
                  <a:pt x="168" y="96"/>
                </a:lnTo>
                <a:lnTo>
                  <a:pt x="168" y="64"/>
                </a:lnTo>
                <a:lnTo>
                  <a:pt x="152" y="56"/>
                </a:lnTo>
                <a:lnTo>
                  <a:pt x="120" y="48"/>
                </a:lnTo>
                <a:lnTo>
                  <a:pt x="104" y="64"/>
                </a:lnTo>
                <a:lnTo>
                  <a:pt x="80" y="56"/>
                </a:lnTo>
                <a:lnTo>
                  <a:pt x="64" y="48"/>
                </a:lnTo>
                <a:lnTo>
                  <a:pt x="72" y="32"/>
                </a:lnTo>
                <a:lnTo>
                  <a:pt x="56" y="16"/>
                </a:lnTo>
                <a:lnTo>
                  <a:pt x="40" y="16"/>
                </a:lnTo>
                <a:lnTo>
                  <a:pt x="24" y="8"/>
                </a:lnTo>
                <a:lnTo>
                  <a:pt x="8"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3" name="Freeform 31"/>
          <p:cNvSpPr>
            <a:spLocks/>
          </p:cNvSpPr>
          <p:nvPr>
            <p:custDataLst>
              <p:tags r:id="rId28"/>
            </p:custDataLst>
          </p:nvPr>
        </p:nvSpPr>
        <p:spPr bwMode="ltGray">
          <a:xfrm>
            <a:off x="2852738" y="2682875"/>
            <a:ext cx="168275" cy="282575"/>
          </a:xfrm>
          <a:custGeom>
            <a:avLst/>
            <a:gdLst>
              <a:gd name="T0" fmla="*/ 0 w 97"/>
              <a:gd name="T1" fmla="*/ 2147483647 h 177"/>
              <a:gd name="T2" fmla="*/ 2147483647 w 97"/>
              <a:gd name="T3" fmla="*/ 2147483647 h 177"/>
              <a:gd name="T4" fmla="*/ 2147483647 w 97"/>
              <a:gd name="T5" fmla="*/ 2147483647 h 177"/>
              <a:gd name="T6" fmla="*/ 2147483647 w 97"/>
              <a:gd name="T7" fmla="*/ 2147483647 h 177"/>
              <a:gd name="T8" fmla="*/ 2147483647 w 97"/>
              <a:gd name="T9" fmla="*/ 2147483647 h 177"/>
              <a:gd name="T10" fmla="*/ 2147483647 w 97"/>
              <a:gd name="T11" fmla="*/ 2147483647 h 177"/>
              <a:gd name="T12" fmla="*/ 2147483647 w 97"/>
              <a:gd name="T13" fmla="*/ 2147483647 h 177"/>
              <a:gd name="T14" fmla="*/ 2147483647 w 97"/>
              <a:gd name="T15" fmla="*/ 2147483647 h 177"/>
              <a:gd name="T16" fmla="*/ 2147483647 w 97"/>
              <a:gd name="T17" fmla="*/ 2147483647 h 177"/>
              <a:gd name="T18" fmla="*/ 2147483647 w 97"/>
              <a:gd name="T19" fmla="*/ 2147483647 h 177"/>
              <a:gd name="T20" fmla="*/ 2147483647 w 97"/>
              <a:gd name="T21" fmla="*/ 2147483647 h 177"/>
              <a:gd name="T22" fmla="*/ 2147483647 w 97"/>
              <a:gd name="T23" fmla="*/ 2147483647 h 177"/>
              <a:gd name="T24" fmla="*/ 2147483647 w 97"/>
              <a:gd name="T25" fmla="*/ 2147483647 h 177"/>
              <a:gd name="T26" fmla="*/ 2147483647 w 97"/>
              <a:gd name="T27" fmla="*/ 2147483647 h 177"/>
              <a:gd name="T28" fmla="*/ 2147483647 w 97"/>
              <a:gd name="T29" fmla="*/ 0 h 177"/>
              <a:gd name="T30" fmla="*/ 2147483647 w 97"/>
              <a:gd name="T31" fmla="*/ 0 h 177"/>
              <a:gd name="T32" fmla="*/ 2147483647 w 97"/>
              <a:gd name="T33" fmla="*/ 2147483647 h 177"/>
              <a:gd name="T34" fmla="*/ 0 w 97"/>
              <a:gd name="T35" fmla="*/ 2147483647 h 177"/>
              <a:gd name="T36" fmla="*/ 0 w 97"/>
              <a:gd name="T37" fmla="*/ 2147483647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177"/>
              <a:gd name="T59" fmla="*/ 97 w 97"/>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177">
                <a:moveTo>
                  <a:pt x="0" y="80"/>
                </a:moveTo>
                <a:lnTo>
                  <a:pt x="16" y="112"/>
                </a:lnTo>
                <a:lnTo>
                  <a:pt x="16" y="136"/>
                </a:lnTo>
                <a:lnTo>
                  <a:pt x="16" y="160"/>
                </a:lnTo>
                <a:lnTo>
                  <a:pt x="32" y="176"/>
                </a:lnTo>
                <a:lnTo>
                  <a:pt x="56" y="176"/>
                </a:lnTo>
                <a:lnTo>
                  <a:pt x="80" y="136"/>
                </a:lnTo>
                <a:lnTo>
                  <a:pt x="96" y="120"/>
                </a:lnTo>
                <a:lnTo>
                  <a:pt x="96" y="96"/>
                </a:lnTo>
                <a:lnTo>
                  <a:pt x="72" y="96"/>
                </a:lnTo>
                <a:lnTo>
                  <a:pt x="80" y="64"/>
                </a:lnTo>
                <a:lnTo>
                  <a:pt x="72" y="56"/>
                </a:lnTo>
                <a:lnTo>
                  <a:pt x="48" y="48"/>
                </a:lnTo>
                <a:lnTo>
                  <a:pt x="40" y="32"/>
                </a:lnTo>
                <a:lnTo>
                  <a:pt x="32" y="0"/>
                </a:lnTo>
                <a:lnTo>
                  <a:pt x="16" y="0"/>
                </a:lnTo>
                <a:lnTo>
                  <a:pt x="16" y="32"/>
                </a:lnTo>
                <a:lnTo>
                  <a:pt x="0" y="56"/>
                </a:lnTo>
                <a:lnTo>
                  <a:pt x="0" y="8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4" name="Freeform 32"/>
          <p:cNvSpPr>
            <a:spLocks/>
          </p:cNvSpPr>
          <p:nvPr>
            <p:custDataLst>
              <p:tags r:id="rId29"/>
            </p:custDataLst>
          </p:nvPr>
        </p:nvSpPr>
        <p:spPr bwMode="ltGray">
          <a:xfrm>
            <a:off x="2936875" y="2466975"/>
            <a:ext cx="515938" cy="638175"/>
          </a:xfrm>
          <a:custGeom>
            <a:avLst/>
            <a:gdLst>
              <a:gd name="T0" fmla="*/ 0 w 297"/>
              <a:gd name="T1" fmla="*/ 2147483647 h 401"/>
              <a:gd name="T2" fmla="*/ 2147483647 w 297"/>
              <a:gd name="T3" fmla="*/ 2147483647 h 401"/>
              <a:gd name="T4" fmla="*/ 2147483647 w 297"/>
              <a:gd name="T5" fmla="*/ 2147483647 h 401"/>
              <a:gd name="T6" fmla="*/ 2147483647 w 297"/>
              <a:gd name="T7" fmla="*/ 2147483647 h 401"/>
              <a:gd name="T8" fmla="*/ 2147483647 w 297"/>
              <a:gd name="T9" fmla="*/ 2147483647 h 401"/>
              <a:gd name="T10" fmla="*/ 2147483647 w 297"/>
              <a:gd name="T11" fmla="*/ 2147483647 h 401"/>
              <a:gd name="T12" fmla="*/ 2147483647 w 297"/>
              <a:gd name="T13" fmla="*/ 2147483647 h 401"/>
              <a:gd name="T14" fmla="*/ 2147483647 w 297"/>
              <a:gd name="T15" fmla="*/ 2147483647 h 401"/>
              <a:gd name="T16" fmla="*/ 2147483647 w 297"/>
              <a:gd name="T17" fmla="*/ 2147483647 h 401"/>
              <a:gd name="T18" fmla="*/ 2147483647 w 297"/>
              <a:gd name="T19" fmla="*/ 2147483647 h 401"/>
              <a:gd name="T20" fmla="*/ 2147483647 w 297"/>
              <a:gd name="T21" fmla="*/ 2147483647 h 401"/>
              <a:gd name="T22" fmla="*/ 2147483647 w 297"/>
              <a:gd name="T23" fmla="*/ 2147483647 h 401"/>
              <a:gd name="T24" fmla="*/ 2147483647 w 297"/>
              <a:gd name="T25" fmla="*/ 2147483647 h 401"/>
              <a:gd name="T26" fmla="*/ 2147483647 w 297"/>
              <a:gd name="T27" fmla="*/ 2147483647 h 401"/>
              <a:gd name="T28" fmla="*/ 2147483647 w 297"/>
              <a:gd name="T29" fmla="*/ 2147483647 h 401"/>
              <a:gd name="T30" fmla="*/ 2147483647 w 297"/>
              <a:gd name="T31" fmla="*/ 2147483647 h 401"/>
              <a:gd name="T32" fmla="*/ 2147483647 w 297"/>
              <a:gd name="T33" fmla="*/ 2147483647 h 401"/>
              <a:gd name="T34" fmla="*/ 2147483647 w 297"/>
              <a:gd name="T35" fmla="*/ 2147483647 h 401"/>
              <a:gd name="T36" fmla="*/ 2147483647 w 297"/>
              <a:gd name="T37" fmla="*/ 2147483647 h 401"/>
              <a:gd name="T38" fmla="*/ 2147483647 w 297"/>
              <a:gd name="T39" fmla="*/ 2147483647 h 401"/>
              <a:gd name="T40" fmla="*/ 2147483647 w 297"/>
              <a:gd name="T41" fmla="*/ 2147483647 h 401"/>
              <a:gd name="T42" fmla="*/ 2147483647 w 297"/>
              <a:gd name="T43" fmla="*/ 2147483647 h 401"/>
              <a:gd name="T44" fmla="*/ 2147483647 w 297"/>
              <a:gd name="T45" fmla="*/ 2147483647 h 401"/>
              <a:gd name="T46" fmla="*/ 2147483647 w 297"/>
              <a:gd name="T47" fmla="*/ 2147483647 h 401"/>
              <a:gd name="T48" fmla="*/ 2147483647 w 297"/>
              <a:gd name="T49" fmla="*/ 2147483647 h 401"/>
              <a:gd name="T50" fmla="*/ 2147483647 w 297"/>
              <a:gd name="T51" fmla="*/ 2147483647 h 401"/>
              <a:gd name="T52" fmla="*/ 2147483647 w 297"/>
              <a:gd name="T53" fmla="*/ 2147483647 h 401"/>
              <a:gd name="T54" fmla="*/ 2147483647 w 297"/>
              <a:gd name="T55" fmla="*/ 2147483647 h 401"/>
              <a:gd name="T56" fmla="*/ 2147483647 w 297"/>
              <a:gd name="T57" fmla="*/ 2147483647 h 401"/>
              <a:gd name="T58" fmla="*/ 2147483647 w 297"/>
              <a:gd name="T59" fmla="*/ 2147483647 h 401"/>
              <a:gd name="T60" fmla="*/ 2147483647 w 297"/>
              <a:gd name="T61" fmla="*/ 2147483647 h 401"/>
              <a:gd name="T62" fmla="*/ 2147483647 w 297"/>
              <a:gd name="T63" fmla="*/ 2147483647 h 401"/>
              <a:gd name="T64" fmla="*/ 2147483647 w 297"/>
              <a:gd name="T65" fmla="*/ 2147483647 h 401"/>
              <a:gd name="T66" fmla="*/ 2147483647 w 297"/>
              <a:gd name="T67" fmla="*/ 2147483647 h 401"/>
              <a:gd name="T68" fmla="*/ 2147483647 w 297"/>
              <a:gd name="T69" fmla="*/ 2147483647 h 401"/>
              <a:gd name="T70" fmla="*/ 2147483647 w 297"/>
              <a:gd name="T71" fmla="*/ 2147483647 h 401"/>
              <a:gd name="T72" fmla="*/ 2147483647 w 297"/>
              <a:gd name="T73" fmla="*/ 2147483647 h 401"/>
              <a:gd name="T74" fmla="*/ 2147483647 w 297"/>
              <a:gd name="T75" fmla="*/ 2147483647 h 401"/>
              <a:gd name="T76" fmla="*/ 2147483647 w 297"/>
              <a:gd name="T77" fmla="*/ 2147483647 h 401"/>
              <a:gd name="T78" fmla="*/ 2147483647 w 297"/>
              <a:gd name="T79" fmla="*/ 2147483647 h 401"/>
              <a:gd name="T80" fmla="*/ 2147483647 w 297"/>
              <a:gd name="T81" fmla="*/ 2147483647 h 401"/>
              <a:gd name="T82" fmla="*/ 2147483647 w 297"/>
              <a:gd name="T83" fmla="*/ 0 h 401"/>
              <a:gd name="T84" fmla="*/ 2147483647 w 297"/>
              <a:gd name="T85" fmla="*/ 0 h 401"/>
              <a:gd name="T86" fmla="*/ 2147483647 w 297"/>
              <a:gd name="T87" fmla="*/ 2147483647 h 401"/>
              <a:gd name="T88" fmla="*/ 2147483647 w 297"/>
              <a:gd name="T89" fmla="*/ 2147483647 h 401"/>
              <a:gd name="T90" fmla="*/ 2147483647 w 297"/>
              <a:gd name="T91" fmla="*/ 2147483647 h 401"/>
              <a:gd name="T92" fmla="*/ 2147483647 w 297"/>
              <a:gd name="T93" fmla="*/ 2147483647 h 401"/>
              <a:gd name="T94" fmla="*/ 2147483647 w 297"/>
              <a:gd name="T95" fmla="*/ 2147483647 h 401"/>
              <a:gd name="T96" fmla="*/ 2147483647 w 297"/>
              <a:gd name="T97" fmla="*/ 2147483647 h 401"/>
              <a:gd name="T98" fmla="*/ 2147483647 w 297"/>
              <a:gd name="T99" fmla="*/ 2147483647 h 401"/>
              <a:gd name="T100" fmla="*/ 0 w 297"/>
              <a:gd name="T101" fmla="*/ 2147483647 h 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7"/>
              <a:gd name="T154" fmla="*/ 0 h 401"/>
              <a:gd name="T155" fmla="*/ 297 w 297"/>
              <a:gd name="T156" fmla="*/ 401 h 4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7" h="401">
                <a:moveTo>
                  <a:pt x="0" y="120"/>
                </a:moveTo>
                <a:lnTo>
                  <a:pt x="8" y="152"/>
                </a:lnTo>
                <a:lnTo>
                  <a:pt x="24" y="176"/>
                </a:lnTo>
                <a:lnTo>
                  <a:pt x="48" y="176"/>
                </a:lnTo>
                <a:lnTo>
                  <a:pt x="72" y="168"/>
                </a:lnTo>
                <a:lnTo>
                  <a:pt x="128" y="160"/>
                </a:lnTo>
                <a:lnTo>
                  <a:pt x="104" y="176"/>
                </a:lnTo>
                <a:lnTo>
                  <a:pt x="80" y="192"/>
                </a:lnTo>
                <a:lnTo>
                  <a:pt x="64" y="200"/>
                </a:lnTo>
                <a:lnTo>
                  <a:pt x="48" y="192"/>
                </a:lnTo>
                <a:lnTo>
                  <a:pt x="40" y="224"/>
                </a:lnTo>
                <a:lnTo>
                  <a:pt x="48" y="232"/>
                </a:lnTo>
                <a:lnTo>
                  <a:pt x="56" y="272"/>
                </a:lnTo>
                <a:lnTo>
                  <a:pt x="48" y="280"/>
                </a:lnTo>
                <a:lnTo>
                  <a:pt x="24" y="312"/>
                </a:lnTo>
                <a:lnTo>
                  <a:pt x="48" y="328"/>
                </a:lnTo>
                <a:lnTo>
                  <a:pt x="24" y="328"/>
                </a:lnTo>
                <a:lnTo>
                  <a:pt x="24" y="344"/>
                </a:lnTo>
                <a:lnTo>
                  <a:pt x="40" y="360"/>
                </a:lnTo>
                <a:lnTo>
                  <a:pt x="8" y="376"/>
                </a:lnTo>
                <a:lnTo>
                  <a:pt x="8" y="392"/>
                </a:lnTo>
                <a:lnTo>
                  <a:pt x="48" y="400"/>
                </a:lnTo>
                <a:lnTo>
                  <a:pt x="64" y="392"/>
                </a:lnTo>
                <a:lnTo>
                  <a:pt x="80" y="400"/>
                </a:lnTo>
                <a:lnTo>
                  <a:pt x="88" y="392"/>
                </a:lnTo>
                <a:lnTo>
                  <a:pt x="96" y="400"/>
                </a:lnTo>
                <a:lnTo>
                  <a:pt x="112" y="392"/>
                </a:lnTo>
                <a:lnTo>
                  <a:pt x="128" y="376"/>
                </a:lnTo>
                <a:lnTo>
                  <a:pt x="112" y="360"/>
                </a:lnTo>
                <a:lnTo>
                  <a:pt x="128" y="344"/>
                </a:lnTo>
                <a:lnTo>
                  <a:pt x="120" y="328"/>
                </a:lnTo>
                <a:lnTo>
                  <a:pt x="152" y="320"/>
                </a:lnTo>
                <a:lnTo>
                  <a:pt x="168" y="248"/>
                </a:lnTo>
                <a:lnTo>
                  <a:pt x="192" y="232"/>
                </a:lnTo>
                <a:lnTo>
                  <a:pt x="216" y="176"/>
                </a:lnTo>
                <a:lnTo>
                  <a:pt x="264" y="128"/>
                </a:lnTo>
                <a:lnTo>
                  <a:pt x="264" y="104"/>
                </a:lnTo>
                <a:lnTo>
                  <a:pt x="296" y="72"/>
                </a:lnTo>
                <a:lnTo>
                  <a:pt x="296" y="56"/>
                </a:lnTo>
                <a:lnTo>
                  <a:pt x="280" y="48"/>
                </a:lnTo>
                <a:lnTo>
                  <a:pt x="264" y="24"/>
                </a:lnTo>
                <a:lnTo>
                  <a:pt x="208" y="0"/>
                </a:lnTo>
                <a:lnTo>
                  <a:pt x="176" y="0"/>
                </a:lnTo>
                <a:lnTo>
                  <a:pt x="160" y="8"/>
                </a:lnTo>
                <a:lnTo>
                  <a:pt x="136" y="8"/>
                </a:lnTo>
                <a:lnTo>
                  <a:pt x="96" y="16"/>
                </a:lnTo>
                <a:lnTo>
                  <a:pt x="80" y="40"/>
                </a:lnTo>
                <a:lnTo>
                  <a:pt x="40" y="72"/>
                </a:lnTo>
                <a:lnTo>
                  <a:pt x="40" y="88"/>
                </a:lnTo>
                <a:lnTo>
                  <a:pt x="16" y="88"/>
                </a:lnTo>
                <a:lnTo>
                  <a:pt x="0" y="12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5" name="Freeform 33"/>
          <p:cNvSpPr>
            <a:spLocks/>
          </p:cNvSpPr>
          <p:nvPr>
            <p:custDataLst>
              <p:tags r:id="rId30"/>
            </p:custDataLst>
          </p:nvPr>
        </p:nvSpPr>
        <p:spPr bwMode="ltGray">
          <a:xfrm>
            <a:off x="2784475" y="2784475"/>
            <a:ext cx="30163" cy="52388"/>
          </a:xfrm>
          <a:custGeom>
            <a:avLst/>
            <a:gdLst>
              <a:gd name="T0" fmla="*/ 0 w 17"/>
              <a:gd name="T1" fmla="*/ 2147483647 h 33"/>
              <a:gd name="T2" fmla="*/ 2147483647 w 17"/>
              <a:gd name="T3" fmla="*/ 2147483647 h 33"/>
              <a:gd name="T4" fmla="*/ 0 w 17"/>
              <a:gd name="T5" fmla="*/ 0 h 33"/>
              <a:gd name="T6" fmla="*/ 0 w 17"/>
              <a:gd name="T7" fmla="*/ 2147483647 h 33"/>
              <a:gd name="T8" fmla="*/ 0 60000 65536"/>
              <a:gd name="T9" fmla="*/ 0 60000 65536"/>
              <a:gd name="T10" fmla="*/ 0 60000 65536"/>
              <a:gd name="T11" fmla="*/ 0 60000 65536"/>
              <a:gd name="T12" fmla="*/ 0 w 17"/>
              <a:gd name="T13" fmla="*/ 0 h 33"/>
              <a:gd name="T14" fmla="*/ 17 w 17"/>
              <a:gd name="T15" fmla="*/ 33 h 33"/>
            </a:gdLst>
            <a:ahLst/>
            <a:cxnLst>
              <a:cxn ang="T8">
                <a:pos x="T0" y="T1"/>
              </a:cxn>
              <a:cxn ang="T9">
                <a:pos x="T2" y="T3"/>
              </a:cxn>
              <a:cxn ang="T10">
                <a:pos x="T4" y="T5"/>
              </a:cxn>
              <a:cxn ang="T11">
                <a:pos x="T6" y="T7"/>
              </a:cxn>
            </a:cxnLst>
            <a:rect l="T12" t="T13" r="T14" b="T15"/>
            <a:pathLst>
              <a:path w="17" h="33">
                <a:moveTo>
                  <a:pt x="0" y="16"/>
                </a:moveTo>
                <a:lnTo>
                  <a:pt x="16" y="32"/>
                </a:lnTo>
                <a:lnTo>
                  <a:pt x="0" y="0"/>
                </a:lnTo>
                <a:lnTo>
                  <a:pt x="0" y="1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6" name="Freeform 34"/>
          <p:cNvSpPr>
            <a:spLocks/>
          </p:cNvSpPr>
          <p:nvPr>
            <p:custDataLst>
              <p:tags r:id="rId31"/>
            </p:custDataLst>
          </p:nvPr>
        </p:nvSpPr>
        <p:spPr bwMode="ltGray">
          <a:xfrm>
            <a:off x="2659063" y="2862263"/>
            <a:ext cx="196850" cy="127000"/>
          </a:xfrm>
          <a:custGeom>
            <a:avLst/>
            <a:gdLst>
              <a:gd name="T0" fmla="*/ 0 w 113"/>
              <a:gd name="T1" fmla="*/ 2147483647 h 81"/>
              <a:gd name="T2" fmla="*/ 0 w 113"/>
              <a:gd name="T3" fmla="*/ 2147483647 h 81"/>
              <a:gd name="T4" fmla="*/ 2147483647 w 113"/>
              <a:gd name="T5" fmla="*/ 2147483647 h 81"/>
              <a:gd name="T6" fmla="*/ 2147483647 w 113"/>
              <a:gd name="T7" fmla="*/ 2147483647 h 81"/>
              <a:gd name="T8" fmla="*/ 2147483647 w 113"/>
              <a:gd name="T9" fmla="*/ 2147483647 h 81"/>
              <a:gd name="T10" fmla="*/ 2147483647 w 113"/>
              <a:gd name="T11" fmla="*/ 2147483647 h 81"/>
              <a:gd name="T12" fmla="*/ 2147483647 w 113"/>
              <a:gd name="T13" fmla="*/ 2147483647 h 81"/>
              <a:gd name="T14" fmla="*/ 2147483647 w 113"/>
              <a:gd name="T15" fmla="*/ 2147483647 h 81"/>
              <a:gd name="T16" fmla="*/ 2147483647 w 113"/>
              <a:gd name="T17" fmla="*/ 2147483647 h 81"/>
              <a:gd name="T18" fmla="*/ 2147483647 w 113"/>
              <a:gd name="T19" fmla="*/ 2147483647 h 81"/>
              <a:gd name="T20" fmla="*/ 2147483647 w 113"/>
              <a:gd name="T21" fmla="*/ 2147483647 h 81"/>
              <a:gd name="T22" fmla="*/ 2147483647 w 113"/>
              <a:gd name="T23" fmla="*/ 2147483647 h 81"/>
              <a:gd name="T24" fmla="*/ 2147483647 w 113"/>
              <a:gd name="T25" fmla="*/ 2147483647 h 81"/>
              <a:gd name="T26" fmla="*/ 2147483647 w 113"/>
              <a:gd name="T27" fmla="*/ 2147483647 h 81"/>
              <a:gd name="T28" fmla="*/ 2147483647 w 113"/>
              <a:gd name="T29" fmla="*/ 2147483647 h 81"/>
              <a:gd name="T30" fmla="*/ 2147483647 w 113"/>
              <a:gd name="T31" fmla="*/ 2147483647 h 81"/>
              <a:gd name="T32" fmla="*/ 2147483647 w 113"/>
              <a:gd name="T33" fmla="*/ 0 h 81"/>
              <a:gd name="T34" fmla="*/ 0 w 113"/>
              <a:gd name="T35" fmla="*/ 2147483647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81"/>
              <a:gd name="T56" fmla="*/ 113 w 113"/>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81">
                <a:moveTo>
                  <a:pt x="0" y="16"/>
                </a:moveTo>
                <a:lnTo>
                  <a:pt x="0" y="24"/>
                </a:lnTo>
                <a:lnTo>
                  <a:pt x="24" y="32"/>
                </a:lnTo>
                <a:lnTo>
                  <a:pt x="8" y="48"/>
                </a:lnTo>
                <a:lnTo>
                  <a:pt x="24" y="56"/>
                </a:lnTo>
                <a:lnTo>
                  <a:pt x="56" y="64"/>
                </a:lnTo>
                <a:lnTo>
                  <a:pt x="64" y="80"/>
                </a:lnTo>
                <a:lnTo>
                  <a:pt x="72" y="80"/>
                </a:lnTo>
                <a:lnTo>
                  <a:pt x="104" y="72"/>
                </a:lnTo>
                <a:lnTo>
                  <a:pt x="112" y="56"/>
                </a:lnTo>
                <a:lnTo>
                  <a:pt x="104" y="40"/>
                </a:lnTo>
                <a:lnTo>
                  <a:pt x="80" y="24"/>
                </a:lnTo>
                <a:lnTo>
                  <a:pt x="80" y="72"/>
                </a:lnTo>
                <a:lnTo>
                  <a:pt x="72" y="72"/>
                </a:lnTo>
                <a:lnTo>
                  <a:pt x="64" y="24"/>
                </a:lnTo>
                <a:lnTo>
                  <a:pt x="48" y="16"/>
                </a:lnTo>
                <a:lnTo>
                  <a:pt x="8" y="0"/>
                </a:lnTo>
                <a:lnTo>
                  <a:pt x="0" y="1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7" name="Freeform 35"/>
          <p:cNvSpPr>
            <a:spLocks/>
          </p:cNvSpPr>
          <p:nvPr>
            <p:custDataLst>
              <p:tags r:id="rId32"/>
            </p:custDataLst>
          </p:nvPr>
        </p:nvSpPr>
        <p:spPr bwMode="ltGray">
          <a:xfrm>
            <a:off x="2825750" y="2987675"/>
            <a:ext cx="71438" cy="41275"/>
          </a:xfrm>
          <a:custGeom>
            <a:avLst/>
            <a:gdLst>
              <a:gd name="T0" fmla="*/ 0 w 41"/>
              <a:gd name="T1" fmla="*/ 2147483647 h 25"/>
              <a:gd name="T2" fmla="*/ 2147483647 w 41"/>
              <a:gd name="T3" fmla="*/ 2147483647 h 25"/>
              <a:gd name="T4" fmla="*/ 2147483647 w 41"/>
              <a:gd name="T5" fmla="*/ 2147483647 h 25"/>
              <a:gd name="T6" fmla="*/ 2147483647 w 41"/>
              <a:gd name="T7" fmla="*/ 0 h 25"/>
              <a:gd name="T8" fmla="*/ 2147483647 w 41"/>
              <a:gd name="T9" fmla="*/ 0 h 25"/>
              <a:gd name="T10" fmla="*/ 0 w 41"/>
              <a:gd name="T11" fmla="*/ 2147483647 h 25"/>
              <a:gd name="T12" fmla="*/ 0 60000 65536"/>
              <a:gd name="T13" fmla="*/ 0 60000 65536"/>
              <a:gd name="T14" fmla="*/ 0 60000 65536"/>
              <a:gd name="T15" fmla="*/ 0 60000 65536"/>
              <a:gd name="T16" fmla="*/ 0 60000 65536"/>
              <a:gd name="T17" fmla="*/ 0 60000 65536"/>
              <a:gd name="T18" fmla="*/ 0 w 41"/>
              <a:gd name="T19" fmla="*/ 0 h 25"/>
              <a:gd name="T20" fmla="*/ 41 w 4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1" h="25">
                <a:moveTo>
                  <a:pt x="0" y="8"/>
                </a:moveTo>
                <a:lnTo>
                  <a:pt x="32" y="24"/>
                </a:lnTo>
                <a:lnTo>
                  <a:pt x="40" y="16"/>
                </a:lnTo>
                <a:lnTo>
                  <a:pt x="40" y="0"/>
                </a:lnTo>
                <a:lnTo>
                  <a:pt x="16"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8" name="Freeform 36"/>
          <p:cNvSpPr>
            <a:spLocks/>
          </p:cNvSpPr>
          <p:nvPr>
            <p:custDataLst>
              <p:tags r:id="rId33"/>
            </p:custDataLst>
          </p:nvPr>
        </p:nvSpPr>
        <p:spPr bwMode="ltGray">
          <a:xfrm>
            <a:off x="2673350" y="2987675"/>
            <a:ext cx="28575" cy="52388"/>
          </a:xfrm>
          <a:custGeom>
            <a:avLst/>
            <a:gdLst>
              <a:gd name="T0" fmla="*/ 0 w 17"/>
              <a:gd name="T1" fmla="*/ 2147483647 h 33"/>
              <a:gd name="T2" fmla="*/ 0 w 17"/>
              <a:gd name="T3" fmla="*/ 2147483647 h 33"/>
              <a:gd name="T4" fmla="*/ 2147483647 w 17"/>
              <a:gd name="T5" fmla="*/ 2147483647 h 33"/>
              <a:gd name="T6" fmla="*/ 2147483647 w 17"/>
              <a:gd name="T7" fmla="*/ 0 h 33"/>
              <a:gd name="T8" fmla="*/ 0 w 17"/>
              <a:gd name="T9" fmla="*/ 2147483647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8"/>
                </a:moveTo>
                <a:lnTo>
                  <a:pt x="0" y="32"/>
                </a:lnTo>
                <a:lnTo>
                  <a:pt x="16" y="32"/>
                </a:lnTo>
                <a:lnTo>
                  <a:pt x="8"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59" name="Freeform 37"/>
          <p:cNvSpPr>
            <a:spLocks/>
          </p:cNvSpPr>
          <p:nvPr>
            <p:custDataLst>
              <p:tags r:id="rId34"/>
            </p:custDataLst>
          </p:nvPr>
        </p:nvSpPr>
        <p:spPr bwMode="ltGray">
          <a:xfrm>
            <a:off x="2673350" y="3078163"/>
            <a:ext cx="125413" cy="103187"/>
          </a:xfrm>
          <a:custGeom>
            <a:avLst/>
            <a:gdLst>
              <a:gd name="T0" fmla="*/ 0 w 73"/>
              <a:gd name="T1" fmla="*/ 2147483647 h 65"/>
              <a:gd name="T2" fmla="*/ 2147483647 w 73"/>
              <a:gd name="T3" fmla="*/ 2147483647 h 65"/>
              <a:gd name="T4" fmla="*/ 2147483647 w 73"/>
              <a:gd name="T5" fmla="*/ 2147483647 h 65"/>
              <a:gd name="T6" fmla="*/ 2147483647 w 73"/>
              <a:gd name="T7" fmla="*/ 2147483647 h 65"/>
              <a:gd name="T8" fmla="*/ 2147483647 w 73"/>
              <a:gd name="T9" fmla="*/ 2147483647 h 65"/>
              <a:gd name="T10" fmla="*/ 2147483647 w 73"/>
              <a:gd name="T11" fmla="*/ 2147483647 h 65"/>
              <a:gd name="T12" fmla="*/ 2147483647 w 73"/>
              <a:gd name="T13" fmla="*/ 2147483647 h 65"/>
              <a:gd name="T14" fmla="*/ 2147483647 w 73"/>
              <a:gd name="T15" fmla="*/ 0 h 65"/>
              <a:gd name="T16" fmla="*/ 2147483647 w 73"/>
              <a:gd name="T17" fmla="*/ 0 h 65"/>
              <a:gd name="T18" fmla="*/ 2147483647 w 73"/>
              <a:gd name="T19" fmla="*/ 2147483647 h 65"/>
              <a:gd name="T20" fmla="*/ 2147483647 w 73"/>
              <a:gd name="T21" fmla="*/ 0 h 65"/>
              <a:gd name="T22" fmla="*/ 0 w 73"/>
              <a:gd name="T23" fmla="*/ 2147483647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65"/>
              <a:gd name="T38" fmla="*/ 73 w 7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65">
                <a:moveTo>
                  <a:pt x="0" y="8"/>
                </a:moveTo>
                <a:lnTo>
                  <a:pt x="24" y="48"/>
                </a:lnTo>
                <a:lnTo>
                  <a:pt x="40" y="40"/>
                </a:lnTo>
                <a:lnTo>
                  <a:pt x="48" y="64"/>
                </a:lnTo>
                <a:lnTo>
                  <a:pt x="72" y="64"/>
                </a:lnTo>
                <a:lnTo>
                  <a:pt x="72" y="48"/>
                </a:lnTo>
                <a:lnTo>
                  <a:pt x="72" y="8"/>
                </a:lnTo>
                <a:lnTo>
                  <a:pt x="64" y="0"/>
                </a:lnTo>
                <a:lnTo>
                  <a:pt x="40" y="0"/>
                </a:lnTo>
                <a:lnTo>
                  <a:pt x="32" y="24"/>
                </a:lnTo>
                <a:lnTo>
                  <a:pt x="16"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0" name="Freeform 38"/>
          <p:cNvSpPr>
            <a:spLocks/>
          </p:cNvSpPr>
          <p:nvPr>
            <p:custDataLst>
              <p:tags r:id="rId35"/>
            </p:custDataLst>
          </p:nvPr>
        </p:nvSpPr>
        <p:spPr bwMode="ltGray">
          <a:xfrm>
            <a:off x="2687638" y="3154363"/>
            <a:ext cx="14287" cy="26987"/>
          </a:xfrm>
          <a:custGeom>
            <a:avLst/>
            <a:gdLst>
              <a:gd name="T0" fmla="*/ 0 w 9"/>
              <a:gd name="T1" fmla="*/ 2147483647 h 17"/>
              <a:gd name="T2" fmla="*/ 2147483647 w 9"/>
              <a:gd name="T3" fmla="*/ 2147483647 h 17"/>
              <a:gd name="T4" fmla="*/ 2147483647 w 9"/>
              <a:gd name="T5" fmla="*/ 0 h 17"/>
              <a:gd name="T6" fmla="*/ 0 w 9"/>
              <a:gd name="T7" fmla="*/ 2147483647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0" y="16"/>
                </a:moveTo>
                <a:lnTo>
                  <a:pt x="8" y="16"/>
                </a:lnTo>
                <a:lnTo>
                  <a:pt x="8" y="0"/>
                </a:lnTo>
                <a:lnTo>
                  <a:pt x="0" y="1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1" name="Freeform 39"/>
          <p:cNvSpPr>
            <a:spLocks/>
          </p:cNvSpPr>
          <p:nvPr>
            <p:custDataLst>
              <p:tags r:id="rId36"/>
            </p:custDataLst>
          </p:nvPr>
        </p:nvSpPr>
        <p:spPr bwMode="ltGray">
          <a:xfrm>
            <a:off x="2714625" y="3243263"/>
            <a:ext cx="114300" cy="141287"/>
          </a:xfrm>
          <a:custGeom>
            <a:avLst/>
            <a:gdLst>
              <a:gd name="T0" fmla="*/ 0 w 65"/>
              <a:gd name="T1" fmla="*/ 2147483647 h 89"/>
              <a:gd name="T2" fmla="*/ 2147483647 w 65"/>
              <a:gd name="T3" fmla="*/ 2147483647 h 89"/>
              <a:gd name="T4" fmla="*/ 2147483647 w 65"/>
              <a:gd name="T5" fmla="*/ 2147483647 h 89"/>
              <a:gd name="T6" fmla="*/ 2147483647 w 65"/>
              <a:gd name="T7" fmla="*/ 2147483647 h 89"/>
              <a:gd name="T8" fmla="*/ 2147483647 w 65"/>
              <a:gd name="T9" fmla="*/ 2147483647 h 89"/>
              <a:gd name="T10" fmla="*/ 2147483647 w 65"/>
              <a:gd name="T11" fmla="*/ 2147483647 h 89"/>
              <a:gd name="T12" fmla="*/ 2147483647 w 65"/>
              <a:gd name="T13" fmla="*/ 2147483647 h 89"/>
              <a:gd name="T14" fmla="*/ 2147483647 w 65"/>
              <a:gd name="T15" fmla="*/ 2147483647 h 89"/>
              <a:gd name="T16" fmla="*/ 2147483647 w 65"/>
              <a:gd name="T17" fmla="*/ 0 h 89"/>
              <a:gd name="T18" fmla="*/ 2147483647 w 65"/>
              <a:gd name="T19" fmla="*/ 0 h 89"/>
              <a:gd name="T20" fmla="*/ 2147483647 w 65"/>
              <a:gd name="T21" fmla="*/ 0 h 89"/>
              <a:gd name="T22" fmla="*/ 2147483647 w 65"/>
              <a:gd name="T23" fmla="*/ 2147483647 h 89"/>
              <a:gd name="T24" fmla="*/ 2147483647 w 65"/>
              <a:gd name="T25" fmla="*/ 2147483647 h 89"/>
              <a:gd name="T26" fmla="*/ 2147483647 w 65"/>
              <a:gd name="T27" fmla="*/ 2147483647 h 89"/>
              <a:gd name="T28" fmla="*/ 0 w 65"/>
              <a:gd name="T29" fmla="*/ 2147483647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89"/>
              <a:gd name="T47" fmla="*/ 65 w 65"/>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89">
                <a:moveTo>
                  <a:pt x="0" y="40"/>
                </a:moveTo>
                <a:lnTo>
                  <a:pt x="8" y="64"/>
                </a:lnTo>
                <a:lnTo>
                  <a:pt x="24" y="64"/>
                </a:lnTo>
                <a:lnTo>
                  <a:pt x="40" y="88"/>
                </a:lnTo>
                <a:lnTo>
                  <a:pt x="64" y="72"/>
                </a:lnTo>
                <a:lnTo>
                  <a:pt x="64" y="40"/>
                </a:lnTo>
                <a:lnTo>
                  <a:pt x="48" y="32"/>
                </a:lnTo>
                <a:lnTo>
                  <a:pt x="64" y="16"/>
                </a:lnTo>
                <a:lnTo>
                  <a:pt x="48" y="0"/>
                </a:lnTo>
                <a:lnTo>
                  <a:pt x="40" y="0"/>
                </a:lnTo>
                <a:lnTo>
                  <a:pt x="32" y="0"/>
                </a:lnTo>
                <a:lnTo>
                  <a:pt x="16" y="8"/>
                </a:lnTo>
                <a:lnTo>
                  <a:pt x="16" y="16"/>
                </a:lnTo>
                <a:lnTo>
                  <a:pt x="24" y="32"/>
                </a:lnTo>
                <a:lnTo>
                  <a:pt x="0" y="4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2" name="Freeform 40"/>
          <p:cNvSpPr>
            <a:spLocks/>
          </p:cNvSpPr>
          <p:nvPr>
            <p:custDataLst>
              <p:tags r:id="rId37"/>
            </p:custDataLst>
          </p:nvPr>
        </p:nvSpPr>
        <p:spPr bwMode="ltGray">
          <a:xfrm>
            <a:off x="2535238" y="2925763"/>
            <a:ext cx="71437" cy="39687"/>
          </a:xfrm>
          <a:custGeom>
            <a:avLst/>
            <a:gdLst>
              <a:gd name="T0" fmla="*/ 0 w 41"/>
              <a:gd name="T1" fmla="*/ 2147483647 h 25"/>
              <a:gd name="T2" fmla="*/ 2147483647 w 41"/>
              <a:gd name="T3" fmla="*/ 2147483647 h 25"/>
              <a:gd name="T4" fmla="*/ 2147483647 w 41"/>
              <a:gd name="T5" fmla="*/ 2147483647 h 25"/>
              <a:gd name="T6" fmla="*/ 2147483647 w 41"/>
              <a:gd name="T7" fmla="*/ 0 h 25"/>
              <a:gd name="T8" fmla="*/ 0 w 41"/>
              <a:gd name="T9" fmla="*/ 2147483647 h 25"/>
              <a:gd name="T10" fmla="*/ 0 w 41"/>
              <a:gd name="T11" fmla="*/ 2147483647 h 25"/>
              <a:gd name="T12" fmla="*/ 0 60000 65536"/>
              <a:gd name="T13" fmla="*/ 0 60000 65536"/>
              <a:gd name="T14" fmla="*/ 0 60000 65536"/>
              <a:gd name="T15" fmla="*/ 0 60000 65536"/>
              <a:gd name="T16" fmla="*/ 0 60000 65536"/>
              <a:gd name="T17" fmla="*/ 0 60000 65536"/>
              <a:gd name="T18" fmla="*/ 0 w 41"/>
              <a:gd name="T19" fmla="*/ 0 h 25"/>
              <a:gd name="T20" fmla="*/ 41 w 4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1" h="25">
                <a:moveTo>
                  <a:pt x="0" y="16"/>
                </a:moveTo>
                <a:lnTo>
                  <a:pt x="40" y="24"/>
                </a:lnTo>
                <a:lnTo>
                  <a:pt x="40" y="16"/>
                </a:lnTo>
                <a:lnTo>
                  <a:pt x="24" y="0"/>
                </a:lnTo>
                <a:lnTo>
                  <a:pt x="0" y="8"/>
                </a:lnTo>
                <a:lnTo>
                  <a:pt x="0" y="1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3" name="Freeform 41"/>
          <p:cNvSpPr>
            <a:spLocks/>
          </p:cNvSpPr>
          <p:nvPr>
            <p:custDataLst>
              <p:tags r:id="rId38"/>
            </p:custDataLst>
          </p:nvPr>
        </p:nvSpPr>
        <p:spPr bwMode="ltGray">
          <a:xfrm>
            <a:off x="2492375" y="2976563"/>
            <a:ext cx="28575" cy="25400"/>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8" y="16"/>
                </a:lnTo>
                <a:lnTo>
                  <a:pt x="16" y="8"/>
                </a:lnTo>
                <a:lnTo>
                  <a:pt x="16"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4" name="Freeform 42"/>
          <p:cNvSpPr>
            <a:spLocks/>
          </p:cNvSpPr>
          <p:nvPr>
            <p:custDataLst>
              <p:tags r:id="rId39"/>
            </p:custDataLst>
          </p:nvPr>
        </p:nvSpPr>
        <p:spPr bwMode="ltGray">
          <a:xfrm>
            <a:off x="2535238" y="2976563"/>
            <a:ext cx="55562" cy="52387"/>
          </a:xfrm>
          <a:custGeom>
            <a:avLst/>
            <a:gdLst>
              <a:gd name="T0" fmla="*/ 0 w 33"/>
              <a:gd name="T1" fmla="*/ 2147483647 h 33"/>
              <a:gd name="T2" fmla="*/ 0 w 33"/>
              <a:gd name="T3" fmla="*/ 2147483647 h 33"/>
              <a:gd name="T4" fmla="*/ 2147483647 w 33"/>
              <a:gd name="T5" fmla="*/ 2147483647 h 33"/>
              <a:gd name="T6" fmla="*/ 2147483647 w 33"/>
              <a:gd name="T7" fmla="*/ 2147483647 h 33"/>
              <a:gd name="T8" fmla="*/ 2147483647 w 33"/>
              <a:gd name="T9" fmla="*/ 0 h 33"/>
              <a:gd name="T10" fmla="*/ 0 w 33"/>
              <a:gd name="T11" fmla="*/ 2147483647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8"/>
                </a:moveTo>
                <a:lnTo>
                  <a:pt x="0" y="24"/>
                </a:lnTo>
                <a:lnTo>
                  <a:pt x="16" y="32"/>
                </a:lnTo>
                <a:lnTo>
                  <a:pt x="32" y="24"/>
                </a:lnTo>
                <a:lnTo>
                  <a:pt x="32"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5" name="Freeform 43"/>
          <p:cNvSpPr>
            <a:spLocks/>
          </p:cNvSpPr>
          <p:nvPr>
            <p:custDataLst>
              <p:tags r:id="rId40"/>
            </p:custDataLst>
          </p:nvPr>
        </p:nvSpPr>
        <p:spPr bwMode="ltGray">
          <a:xfrm>
            <a:off x="2436813" y="3103563"/>
            <a:ext cx="14287" cy="52387"/>
          </a:xfrm>
          <a:custGeom>
            <a:avLst/>
            <a:gdLst>
              <a:gd name="T0" fmla="*/ 0 w 9"/>
              <a:gd name="T1" fmla="*/ 2147483647 h 33"/>
              <a:gd name="T2" fmla="*/ 2147483647 w 9"/>
              <a:gd name="T3" fmla="*/ 0 h 33"/>
              <a:gd name="T4" fmla="*/ 0 w 9"/>
              <a:gd name="T5" fmla="*/ 2147483647 h 33"/>
              <a:gd name="T6" fmla="*/ 0 60000 65536"/>
              <a:gd name="T7" fmla="*/ 0 60000 65536"/>
              <a:gd name="T8" fmla="*/ 0 60000 65536"/>
              <a:gd name="T9" fmla="*/ 0 w 9"/>
              <a:gd name="T10" fmla="*/ 0 h 33"/>
              <a:gd name="T11" fmla="*/ 9 w 9"/>
              <a:gd name="T12" fmla="*/ 33 h 33"/>
            </a:gdLst>
            <a:ahLst/>
            <a:cxnLst>
              <a:cxn ang="T6">
                <a:pos x="T0" y="T1"/>
              </a:cxn>
              <a:cxn ang="T7">
                <a:pos x="T2" y="T3"/>
              </a:cxn>
              <a:cxn ang="T8">
                <a:pos x="T4" y="T5"/>
              </a:cxn>
            </a:cxnLst>
            <a:rect l="T9" t="T10" r="T11" b="T12"/>
            <a:pathLst>
              <a:path w="9" h="33">
                <a:moveTo>
                  <a:pt x="0" y="32"/>
                </a:moveTo>
                <a:lnTo>
                  <a:pt x="8" y="0"/>
                </a:lnTo>
                <a:lnTo>
                  <a:pt x="0" y="32"/>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6" name="Freeform 44"/>
          <p:cNvSpPr>
            <a:spLocks/>
          </p:cNvSpPr>
          <p:nvPr>
            <p:custDataLst>
              <p:tags r:id="rId41"/>
            </p:custDataLst>
          </p:nvPr>
        </p:nvSpPr>
        <p:spPr bwMode="ltGray">
          <a:xfrm>
            <a:off x="2339975" y="3014663"/>
            <a:ext cx="153988" cy="115887"/>
          </a:xfrm>
          <a:custGeom>
            <a:avLst/>
            <a:gdLst>
              <a:gd name="T0" fmla="*/ 0 w 89"/>
              <a:gd name="T1" fmla="*/ 2147483647 h 73"/>
              <a:gd name="T2" fmla="*/ 2147483647 w 89"/>
              <a:gd name="T3" fmla="*/ 2147483647 h 73"/>
              <a:gd name="T4" fmla="*/ 2147483647 w 89"/>
              <a:gd name="T5" fmla="*/ 2147483647 h 73"/>
              <a:gd name="T6" fmla="*/ 2147483647 w 89"/>
              <a:gd name="T7" fmla="*/ 2147483647 h 73"/>
              <a:gd name="T8" fmla="*/ 2147483647 w 89"/>
              <a:gd name="T9" fmla="*/ 2147483647 h 73"/>
              <a:gd name="T10" fmla="*/ 2147483647 w 89"/>
              <a:gd name="T11" fmla="*/ 2147483647 h 73"/>
              <a:gd name="T12" fmla="*/ 2147483647 w 89"/>
              <a:gd name="T13" fmla="*/ 2147483647 h 73"/>
              <a:gd name="T14" fmla="*/ 2147483647 w 89"/>
              <a:gd name="T15" fmla="*/ 2147483647 h 73"/>
              <a:gd name="T16" fmla="*/ 2147483647 w 89"/>
              <a:gd name="T17" fmla="*/ 0 h 73"/>
              <a:gd name="T18" fmla="*/ 2147483647 w 89"/>
              <a:gd name="T19" fmla="*/ 2147483647 h 73"/>
              <a:gd name="T20" fmla="*/ 2147483647 w 89"/>
              <a:gd name="T21" fmla="*/ 2147483647 h 73"/>
              <a:gd name="T22" fmla="*/ 0 w 89"/>
              <a:gd name="T23" fmla="*/ 2147483647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73"/>
              <a:gd name="T38" fmla="*/ 89 w 89"/>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73">
                <a:moveTo>
                  <a:pt x="0" y="56"/>
                </a:moveTo>
                <a:lnTo>
                  <a:pt x="8" y="72"/>
                </a:lnTo>
                <a:lnTo>
                  <a:pt x="40" y="72"/>
                </a:lnTo>
                <a:lnTo>
                  <a:pt x="56" y="48"/>
                </a:lnTo>
                <a:lnTo>
                  <a:pt x="64" y="56"/>
                </a:lnTo>
                <a:lnTo>
                  <a:pt x="80" y="32"/>
                </a:lnTo>
                <a:lnTo>
                  <a:pt x="80" y="16"/>
                </a:lnTo>
                <a:lnTo>
                  <a:pt x="88" y="8"/>
                </a:lnTo>
                <a:lnTo>
                  <a:pt x="80" y="0"/>
                </a:lnTo>
                <a:lnTo>
                  <a:pt x="64" y="8"/>
                </a:lnTo>
                <a:lnTo>
                  <a:pt x="56" y="8"/>
                </a:lnTo>
                <a:lnTo>
                  <a:pt x="0" y="5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7" name="Freeform 45"/>
          <p:cNvSpPr>
            <a:spLocks/>
          </p:cNvSpPr>
          <p:nvPr>
            <p:custDataLst>
              <p:tags r:id="rId42"/>
            </p:custDataLst>
          </p:nvPr>
        </p:nvSpPr>
        <p:spPr bwMode="ltGray">
          <a:xfrm>
            <a:off x="2451100" y="3065463"/>
            <a:ext cx="223838" cy="153987"/>
          </a:xfrm>
          <a:custGeom>
            <a:avLst/>
            <a:gdLst>
              <a:gd name="T0" fmla="*/ 0 w 129"/>
              <a:gd name="T1" fmla="*/ 2147483647 h 97"/>
              <a:gd name="T2" fmla="*/ 2147483647 w 129"/>
              <a:gd name="T3" fmla="*/ 2147483647 h 97"/>
              <a:gd name="T4" fmla="*/ 2147483647 w 129"/>
              <a:gd name="T5" fmla="*/ 2147483647 h 97"/>
              <a:gd name="T6" fmla="*/ 2147483647 w 129"/>
              <a:gd name="T7" fmla="*/ 2147483647 h 97"/>
              <a:gd name="T8" fmla="*/ 2147483647 w 129"/>
              <a:gd name="T9" fmla="*/ 2147483647 h 97"/>
              <a:gd name="T10" fmla="*/ 2147483647 w 129"/>
              <a:gd name="T11" fmla="*/ 2147483647 h 97"/>
              <a:gd name="T12" fmla="*/ 2147483647 w 129"/>
              <a:gd name="T13" fmla="*/ 2147483647 h 97"/>
              <a:gd name="T14" fmla="*/ 2147483647 w 129"/>
              <a:gd name="T15" fmla="*/ 2147483647 h 97"/>
              <a:gd name="T16" fmla="*/ 2147483647 w 129"/>
              <a:gd name="T17" fmla="*/ 2147483647 h 97"/>
              <a:gd name="T18" fmla="*/ 2147483647 w 129"/>
              <a:gd name="T19" fmla="*/ 2147483647 h 97"/>
              <a:gd name="T20" fmla="*/ 2147483647 w 129"/>
              <a:gd name="T21" fmla="*/ 2147483647 h 97"/>
              <a:gd name="T22" fmla="*/ 2147483647 w 129"/>
              <a:gd name="T23" fmla="*/ 0 h 97"/>
              <a:gd name="T24" fmla="*/ 2147483647 w 129"/>
              <a:gd name="T25" fmla="*/ 2147483647 h 97"/>
              <a:gd name="T26" fmla="*/ 2147483647 w 129"/>
              <a:gd name="T27" fmla="*/ 2147483647 h 97"/>
              <a:gd name="T28" fmla="*/ 2147483647 w 129"/>
              <a:gd name="T29" fmla="*/ 2147483647 h 97"/>
              <a:gd name="T30" fmla="*/ 2147483647 w 129"/>
              <a:gd name="T31" fmla="*/ 2147483647 h 97"/>
              <a:gd name="T32" fmla="*/ 2147483647 w 129"/>
              <a:gd name="T33" fmla="*/ 2147483647 h 97"/>
              <a:gd name="T34" fmla="*/ 2147483647 w 129"/>
              <a:gd name="T35" fmla="*/ 2147483647 h 97"/>
              <a:gd name="T36" fmla="*/ 2147483647 w 129"/>
              <a:gd name="T37" fmla="*/ 2147483647 h 97"/>
              <a:gd name="T38" fmla="*/ 0 w 129"/>
              <a:gd name="T39" fmla="*/ 2147483647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97"/>
              <a:gd name="T62" fmla="*/ 129 w 129"/>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97">
                <a:moveTo>
                  <a:pt x="0" y="64"/>
                </a:moveTo>
                <a:lnTo>
                  <a:pt x="32" y="80"/>
                </a:lnTo>
                <a:lnTo>
                  <a:pt x="40" y="64"/>
                </a:lnTo>
                <a:lnTo>
                  <a:pt x="48" y="80"/>
                </a:lnTo>
                <a:lnTo>
                  <a:pt x="32" y="80"/>
                </a:lnTo>
                <a:lnTo>
                  <a:pt x="40" y="96"/>
                </a:lnTo>
                <a:lnTo>
                  <a:pt x="56" y="96"/>
                </a:lnTo>
                <a:lnTo>
                  <a:pt x="88" y="72"/>
                </a:lnTo>
                <a:lnTo>
                  <a:pt x="120" y="72"/>
                </a:lnTo>
                <a:lnTo>
                  <a:pt x="128" y="40"/>
                </a:lnTo>
                <a:lnTo>
                  <a:pt x="96" y="24"/>
                </a:lnTo>
                <a:lnTo>
                  <a:pt x="88" y="0"/>
                </a:lnTo>
                <a:lnTo>
                  <a:pt x="72" y="24"/>
                </a:lnTo>
                <a:lnTo>
                  <a:pt x="88" y="32"/>
                </a:lnTo>
                <a:lnTo>
                  <a:pt x="80" y="40"/>
                </a:lnTo>
                <a:lnTo>
                  <a:pt x="88" y="56"/>
                </a:lnTo>
                <a:lnTo>
                  <a:pt x="64" y="56"/>
                </a:lnTo>
                <a:lnTo>
                  <a:pt x="56" y="24"/>
                </a:lnTo>
                <a:lnTo>
                  <a:pt x="24" y="16"/>
                </a:lnTo>
                <a:lnTo>
                  <a:pt x="0" y="64"/>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8" name="Freeform 46"/>
          <p:cNvSpPr>
            <a:spLocks/>
          </p:cNvSpPr>
          <p:nvPr>
            <p:custDataLst>
              <p:tags r:id="rId43"/>
            </p:custDataLst>
          </p:nvPr>
        </p:nvSpPr>
        <p:spPr bwMode="ltGray">
          <a:xfrm>
            <a:off x="2436813" y="3268663"/>
            <a:ext cx="322262" cy="242887"/>
          </a:xfrm>
          <a:custGeom>
            <a:avLst/>
            <a:gdLst>
              <a:gd name="T0" fmla="*/ 0 w 185"/>
              <a:gd name="T1" fmla="*/ 2147483647 h 153"/>
              <a:gd name="T2" fmla="*/ 2147483647 w 185"/>
              <a:gd name="T3" fmla="*/ 2147483647 h 153"/>
              <a:gd name="T4" fmla="*/ 2147483647 w 185"/>
              <a:gd name="T5" fmla="*/ 2147483647 h 153"/>
              <a:gd name="T6" fmla="*/ 2147483647 w 185"/>
              <a:gd name="T7" fmla="*/ 2147483647 h 153"/>
              <a:gd name="T8" fmla="*/ 2147483647 w 185"/>
              <a:gd name="T9" fmla="*/ 2147483647 h 153"/>
              <a:gd name="T10" fmla="*/ 2147483647 w 185"/>
              <a:gd name="T11" fmla="*/ 2147483647 h 153"/>
              <a:gd name="T12" fmla="*/ 2147483647 w 185"/>
              <a:gd name="T13" fmla="*/ 2147483647 h 153"/>
              <a:gd name="T14" fmla="*/ 2147483647 w 185"/>
              <a:gd name="T15" fmla="*/ 2147483647 h 153"/>
              <a:gd name="T16" fmla="*/ 2147483647 w 185"/>
              <a:gd name="T17" fmla="*/ 2147483647 h 153"/>
              <a:gd name="T18" fmla="*/ 2147483647 w 185"/>
              <a:gd name="T19" fmla="*/ 2147483647 h 153"/>
              <a:gd name="T20" fmla="*/ 2147483647 w 185"/>
              <a:gd name="T21" fmla="*/ 2147483647 h 153"/>
              <a:gd name="T22" fmla="*/ 2147483647 w 185"/>
              <a:gd name="T23" fmla="*/ 2147483647 h 153"/>
              <a:gd name="T24" fmla="*/ 2147483647 w 185"/>
              <a:gd name="T25" fmla="*/ 2147483647 h 153"/>
              <a:gd name="T26" fmla="*/ 2147483647 w 185"/>
              <a:gd name="T27" fmla="*/ 2147483647 h 153"/>
              <a:gd name="T28" fmla="*/ 2147483647 w 185"/>
              <a:gd name="T29" fmla="*/ 2147483647 h 153"/>
              <a:gd name="T30" fmla="*/ 2147483647 w 185"/>
              <a:gd name="T31" fmla="*/ 2147483647 h 153"/>
              <a:gd name="T32" fmla="*/ 2147483647 w 185"/>
              <a:gd name="T33" fmla="*/ 2147483647 h 153"/>
              <a:gd name="T34" fmla="*/ 2147483647 w 185"/>
              <a:gd name="T35" fmla="*/ 2147483647 h 153"/>
              <a:gd name="T36" fmla="*/ 2147483647 w 185"/>
              <a:gd name="T37" fmla="*/ 2147483647 h 153"/>
              <a:gd name="T38" fmla="*/ 2147483647 w 185"/>
              <a:gd name="T39" fmla="*/ 2147483647 h 153"/>
              <a:gd name="T40" fmla="*/ 2147483647 w 185"/>
              <a:gd name="T41" fmla="*/ 2147483647 h 153"/>
              <a:gd name="T42" fmla="*/ 2147483647 w 185"/>
              <a:gd name="T43" fmla="*/ 2147483647 h 153"/>
              <a:gd name="T44" fmla="*/ 2147483647 w 185"/>
              <a:gd name="T45" fmla="*/ 2147483647 h 153"/>
              <a:gd name="T46" fmla="*/ 2147483647 w 185"/>
              <a:gd name="T47" fmla="*/ 0 h 153"/>
              <a:gd name="T48" fmla="*/ 2147483647 w 185"/>
              <a:gd name="T49" fmla="*/ 0 h 153"/>
              <a:gd name="T50" fmla="*/ 2147483647 w 185"/>
              <a:gd name="T51" fmla="*/ 2147483647 h 153"/>
              <a:gd name="T52" fmla="*/ 2147483647 w 185"/>
              <a:gd name="T53" fmla="*/ 2147483647 h 153"/>
              <a:gd name="T54" fmla="*/ 2147483647 w 185"/>
              <a:gd name="T55" fmla="*/ 2147483647 h 153"/>
              <a:gd name="T56" fmla="*/ 2147483647 w 185"/>
              <a:gd name="T57" fmla="*/ 2147483647 h 153"/>
              <a:gd name="T58" fmla="*/ 2147483647 w 185"/>
              <a:gd name="T59" fmla="*/ 2147483647 h 153"/>
              <a:gd name="T60" fmla="*/ 2147483647 w 185"/>
              <a:gd name="T61" fmla="*/ 2147483647 h 153"/>
              <a:gd name="T62" fmla="*/ 2147483647 w 185"/>
              <a:gd name="T63" fmla="*/ 2147483647 h 153"/>
              <a:gd name="T64" fmla="*/ 2147483647 w 185"/>
              <a:gd name="T65" fmla="*/ 2147483647 h 153"/>
              <a:gd name="T66" fmla="*/ 0 w 185"/>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5"/>
              <a:gd name="T103" fmla="*/ 0 h 153"/>
              <a:gd name="T104" fmla="*/ 185 w 185"/>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5" h="153">
                <a:moveTo>
                  <a:pt x="0" y="72"/>
                </a:moveTo>
                <a:lnTo>
                  <a:pt x="8" y="72"/>
                </a:lnTo>
                <a:lnTo>
                  <a:pt x="8" y="80"/>
                </a:lnTo>
                <a:lnTo>
                  <a:pt x="16" y="96"/>
                </a:lnTo>
                <a:lnTo>
                  <a:pt x="48" y="96"/>
                </a:lnTo>
                <a:lnTo>
                  <a:pt x="64" y="104"/>
                </a:lnTo>
                <a:lnTo>
                  <a:pt x="48" y="112"/>
                </a:lnTo>
                <a:lnTo>
                  <a:pt x="24" y="112"/>
                </a:lnTo>
                <a:lnTo>
                  <a:pt x="24" y="128"/>
                </a:lnTo>
                <a:lnTo>
                  <a:pt x="56" y="136"/>
                </a:lnTo>
                <a:lnTo>
                  <a:pt x="56" y="152"/>
                </a:lnTo>
                <a:lnTo>
                  <a:pt x="88" y="152"/>
                </a:lnTo>
                <a:lnTo>
                  <a:pt x="128" y="128"/>
                </a:lnTo>
                <a:lnTo>
                  <a:pt x="152" y="152"/>
                </a:lnTo>
                <a:lnTo>
                  <a:pt x="176" y="136"/>
                </a:lnTo>
                <a:lnTo>
                  <a:pt x="168" y="128"/>
                </a:lnTo>
                <a:lnTo>
                  <a:pt x="184" y="128"/>
                </a:lnTo>
                <a:lnTo>
                  <a:pt x="184" y="112"/>
                </a:lnTo>
                <a:lnTo>
                  <a:pt x="152" y="96"/>
                </a:lnTo>
                <a:lnTo>
                  <a:pt x="144" y="80"/>
                </a:lnTo>
                <a:lnTo>
                  <a:pt x="144" y="64"/>
                </a:lnTo>
                <a:lnTo>
                  <a:pt x="136" y="32"/>
                </a:lnTo>
                <a:lnTo>
                  <a:pt x="152" y="8"/>
                </a:lnTo>
                <a:lnTo>
                  <a:pt x="136" y="0"/>
                </a:lnTo>
                <a:lnTo>
                  <a:pt x="128" y="0"/>
                </a:lnTo>
                <a:lnTo>
                  <a:pt x="112" y="32"/>
                </a:lnTo>
                <a:lnTo>
                  <a:pt x="96" y="24"/>
                </a:lnTo>
                <a:lnTo>
                  <a:pt x="80" y="24"/>
                </a:lnTo>
                <a:lnTo>
                  <a:pt x="72" y="16"/>
                </a:lnTo>
                <a:lnTo>
                  <a:pt x="56" y="24"/>
                </a:lnTo>
                <a:lnTo>
                  <a:pt x="56" y="16"/>
                </a:lnTo>
                <a:lnTo>
                  <a:pt x="40" y="16"/>
                </a:lnTo>
                <a:lnTo>
                  <a:pt x="8" y="32"/>
                </a:lnTo>
                <a:lnTo>
                  <a:pt x="0" y="72"/>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69" name="Freeform 47"/>
          <p:cNvSpPr>
            <a:spLocks/>
          </p:cNvSpPr>
          <p:nvPr>
            <p:custDataLst>
              <p:tags r:id="rId44"/>
            </p:custDataLst>
          </p:nvPr>
        </p:nvSpPr>
        <p:spPr bwMode="ltGray">
          <a:xfrm>
            <a:off x="2325688" y="3217863"/>
            <a:ext cx="182562" cy="179387"/>
          </a:xfrm>
          <a:custGeom>
            <a:avLst/>
            <a:gdLst>
              <a:gd name="T0" fmla="*/ 0 w 105"/>
              <a:gd name="T1" fmla="*/ 2147483647 h 113"/>
              <a:gd name="T2" fmla="*/ 2147483647 w 105"/>
              <a:gd name="T3" fmla="*/ 2147483647 h 113"/>
              <a:gd name="T4" fmla="*/ 2147483647 w 105"/>
              <a:gd name="T5" fmla="*/ 2147483647 h 113"/>
              <a:gd name="T6" fmla="*/ 2147483647 w 105"/>
              <a:gd name="T7" fmla="*/ 2147483647 h 113"/>
              <a:gd name="T8" fmla="*/ 2147483647 w 105"/>
              <a:gd name="T9" fmla="*/ 2147483647 h 113"/>
              <a:gd name="T10" fmla="*/ 2147483647 w 105"/>
              <a:gd name="T11" fmla="*/ 2147483647 h 113"/>
              <a:gd name="T12" fmla="*/ 2147483647 w 105"/>
              <a:gd name="T13" fmla="*/ 2147483647 h 113"/>
              <a:gd name="T14" fmla="*/ 2147483647 w 105"/>
              <a:gd name="T15" fmla="*/ 2147483647 h 113"/>
              <a:gd name="T16" fmla="*/ 2147483647 w 105"/>
              <a:gd name="T17" fmla="*/ 0 h 113"/>
              <a:gd name="T18" fmla="*/ 2147483647 w 105"/>
              <a:gd name="T19" fmla="*/ 2147483647 h 113"/>
              <a:gd name="T20" fmla="*/ 2147483647 w 105"/>
              <a:gd name="T21" fmla="*/ 2147483647 h 113"/>
              <a:gd name="T22" fmla="*/ 0 w 105"/>
              <a:gd name="T23" fmla="*/ 2147483647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13"/>
              <a:gd name="T38" fmla="*/ 105 w 105"/>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13">
                <a:moveTo>
                  <a:pt x="0" y="88"/>
                </a:moveTo>
                <a:lnTo>
                  <a:pt x="16" y="96"/>
                </a:lnTo>
                <a:lnTo>
                  <a:pt x="16" y="112"/>
                </a:lnTo>
                <a:lnTo>
                  <a:pt x="48" y="104"/>
                </a:lnTo>
                <a:lnTo>
                  <a:pt x="64" y="64"/>
                </a:lnTo>
                <a:lnTo>
                  <a:pt x="104" y="32"/>
                </a:lnTo>
                <a:lnTo>
                  <a:pt x="72" y="8"/>
                </a:lnTo>
                <a:lnTo>
                  <a:pt x="64" y="8"/>
                </a:lnTo>
                <a:lnTo>
                  <a:pt x="40" y="0"/>
                </a:lnTo>
                <a:lnTo>
                  <a:pt x="8" y="16"/>
                </a:lnTo>
                <a:lnTo>
                  <a:pt x="16" y="32"/>
                </a:lnTo>
                <a:lnTo>
                  <a:pt x="0" y="8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0" name="Freeform 48"/>
          <p:cNvSpPr>
            <a:spLocks/>
          </p:cNvSpPr>
          <p:nvPr>
            <p:custDataLst>
              <p:tags r:id="rId45"/>
            </p:custDataLst>
          </p:nvPr>
        </p:nvSpPr>
        <p:spPr bwMode="ltGray">
          <a:xfrm>
            <a:off x="4187825" y="3154363"/>
            <a:ext cx="28575" cy="26987"/>
          </a:xfrm>
          <a:custGeom>
            <a:avLst/>
            <a:gdLst>
              <a:gd name="T0" fmla="*/ 0 w 17"/>
              <a:gd name="T1" fmla="*/ 0 h 17"/>
              <a:gd name="T2" fmla="*/ 0 w 17"/>
              <a:gd name="T3" fmla="*/ 2147483647 h 17"/>
              <a:gd name="T4" fmla="*/ 2147483647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1" name="Freeform 49"/>
          <p:cNvSpPr>
            <a:spLocks/>
          </p:cNvSpPr>
          <p:nvPr>
            <p:custDataLst>
              <p:tags r:id="rId46"/>
            </p:custDataLst>
          </p:nvPr>
        </p:nvSpPr>
        <p:spPr bwMode="ltGray">
          <a:xfrm>
            <a:off x="3436938" y="4870450"/>
            <a:ext cx="15875" cy="14288"/>
          </a:xfrm>
          <a:custGeom>
            <a:avLst/>
            <a:gdLst>
              <a:gd name="T0" fmla="*/ 0 w 9"/>
              <a:gd name="T1" fmla="*/ 2147483647 h 9"/>
              <a:gd name="T2" fmla="*/ 2147483647 w 9"/>
              <a:gd name="T3" fmla="*/ 2147483647 h 9"/>
              <a:gd name="T4" fmla="*/ 2147483647 w 9"/>
              <a:gd name="T5" fmla="*/ 0 h 9"/>
              <a:gd name="T6" fmla="*/ 0 w 9"/>
              <a:gd name="T7" fmla="*/ 2147483647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0" y="8"/>
                </a:moveTo>
                <a:lnTo>
                  <a:pt x="8" y="8"/>
                </a:lnTo>
                <a:lnTo>
                  <a:pt x="8" y="0"/>
                </a:lnTo>
                <a:lnTo>
                  <a:pt x="0" y="8"/>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2" name="Freeform 50"/>
          <p:cNvSpPr>
            <a:spLocks/>
          </p:cNvSpPr>
          <p:nvPr>
            <p:custDataLst>
              <p:tags r:id="rId47"/>
            </p:custDataLst>
          </p:nvPr>
        </p:nvSpPr>
        <p:spPr bwMode="ltGray">
          <a:xfrm>
            <a:off x="3395663" y="4121150"/>
            <a:ext cx="57150" cy="26988"/>
          </a:xfrm>
          <a:custGeom>
            <a:avLst/>
            <a:gdLst>
              <a:gd name="T0" fmla="*/ 0 w 33"/>
              <a:gd name="T1" fmla="*/ 0 h 17"/>
              <a:gd name="T2" fmla="*/ 2147483647 w 33"/>
              <a:gd name="T3" fmla="*/ 2147483647 h 17"/>
              <a:gd name="T4" fmla="*/ 2147483647 w 33"/>
              <a:gd name="T5" fmla="*/ 2147483647 h 17"/>
              <a:gd name="T6" fmla="*/ 2147483647 w 33"/>
              <a:gd name="T7" fmla="*/ 0 h 17"/>
              <a:gd name="T8" fmla="*/ 0 w 33"/>
              <a:gd name="T9" fmla="*/ 0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0"/>
                </a:moveTo>
                <a:lnTo>
                  <a:pt x="16" y="16"/>
                </a:lnTo>
                <a:lnTo>
                  <a:pt x="32" y="16"/>
                </a:lnTo>
                <a:lnTo>
                  <a:pt x="16" y="0"/>
                </a:lnTo>
                <a:lnTo>
                  <a:pt x="0"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3" name="Freeform 51"/>
          <p:cNvSpPr>
            <a:spLocks/>
          </p:cNvSpPr>
          <p:nvPr>
            <p:custDataLst>
              <p:tags r:id="rId48"/>
            </p:custDataLst>
          </p:nvPr>
        </p:nvSpPr>
        <p:spPr bwMode="ltGray">
          <a:xfrm>
            <a:off x="3117850" y="3763963"/>
            <a:ext cx="15875" cy="28575"/>
          </a:xfrm>
          <a:custGeom>
            <a:avLst/>
            <a:gdLst>
              <a:gd name="T0" fmla="*/ 0 w 9"/>
              <a:gd name="T1" fmla="*/ 0 h 17"/>
              <a:gd name="T2" fmla="*/ 0 w 9"/>
              <a:gd name="T3" fmla="*/ 2147483647 h 17"/>
              <a:gd name="T4" fmla="*/ 2147483647 w 9"/>
              <a:gd name="T5" fmla="*/ 0 h 17"/>
              <a:gd name="T6" fmla="*/ 0 w 9"/>
              <a:gd name="T7" fmla="*/ 0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0" y="0"/>
                </a:moveTo>
                <a:lnTo>
                  <a:pt x="0" y="16"/>
                </a:lnTo>
                <a:lnTo>
                  <a:pt x="8" y="0"/>
                </a:lnTo>
                <a:lnTo>
                  <a:pt x="0" y="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4" name="Freeform 52"/>
          <p:cNvSpPr>
            <a:spLocks/>
          </p:cNvSpPr>
          <p:nvPr>
            <p:custDataLst>
              <p:tags r:id="rId49"/>
            </p:custDataLst>
          </p:nvPr>
        </p:nvSpPr>
        <p:spPr bwMode="ltGray">
          <a:xfrm>
            <a:off x="2992438" y="3624263"/>
            <a:ext cx="127000" cy="103187"/>
          </a:xfrm>
          <a:custGeom>
            <a:avLst/>
            <a:gdLst>
              <a:gd name="T0" fmla="*/ 0 w 73"/>
              <a:gd name="T1" fmla="*/ 2147483647 h 65"/>
              <a:gd name="T2" fmla="*/ 2147483647 w 73"/>
              <a:gd name="T3" fmla="*/ 2147483647 h 65"/>
              <a:gd name="T4" fmla="*/ 2147483647 w 73"/>
              <a:gd name="T5" fmla="*/ 2147483647 h 65"/>
              <a:gd name="T6" fmla="*/ 2147483647 w 73"/>
              <a:gd name="T7" fmla="*/ 2147483647 h 65"/>
              <a:gd name="T8" fmla="*/ 2147483647 w 73"/>
              <a:gd name="T9" fmla="*/ 2147483647 h 65"/>
              <a:gd name="T10" fmla="*/ 2147483647 w 73"/>
              <a:gd name="T11" fmla="*/ 2147483647 h 65"/>
              <a:gd name="T12" fmla="*/ 2147483647 w 73"/>
              <a:gd name="T13" fmla="*/ 2147483647 h 65"/>
              <a:gd name="T14" fmla="*/ 2147483647 w 73"/>
              <a:gd name="T15" fmla="*/ 2147483647 h 65"/>
              <a:gd name="T16" fmla="*/ 2147483647 w 73"/>
              <a:gd name="T17" fmla="*/ 0 h 65"/>
              <a:gd name="T18" fmla="*/ 2147483647 w 73"/>
              <a:gd name="T19" fmla="*/ 2147483647 h 65"/>
              <a:gd name="T20" fmla="*/ 2147483647 w 73"/>
              <a:gd name="T21" fmla="*/ 2147483647 h 65"/>
              <a:gd name="T22" fmla="*/ 0 w 73"/>
              <a:gd name="T23" fmla="*/ 2147483647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65"/>
              <a:gd name="T38" fmla="*/ 73 w 7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65">
                <a:moveTo>
                  <a:pt x="0" y="56"/>
                </a:moveTo>
                <a:lnTo>
                  <a:pt x="16" y="56"/>
                </a:lnTo>
                <a:lnTo>
                  <a:pt x="16" y="64"/>
                </a:lnTo>
                <a:lnTo>
                  <a:pt x="24" y="64"/>
                </a:lnTo>
                <a:lnTo>
                  <a:pt x="32" y="48"/>
                </a:lnTo>
                <a:lnTo>
                  <a:pt x="64" y="56"/>
                </a:lnTo>
                <a:lnTo>
                  <a:pt x="72" y="48"/>
                </a:lnTo>
                <a:lnTo>
                  <a:pt x="24" y="8"/>
                </a:lnTo>
                <a:lnTo>
                  <a:pt x="24" y="0"/>
                </a:lnTo>
                <a:lnTo>
                  <a:pt x="8" y="16"/>
                </a:lnTo>
                <a:lnTo>
                  <a:pt x="8" y="48"/>
                </a:lnTo>
                <a:lnTo>
                  <a:pt x="0" y="5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5" name="Freeform 53"/>
          <p:cNvSpPr>
            <a:spLocks/>
          </p:cNvSpPr>
          <p:nvPr>
            <p:custDataLst>
              <p:tags r:id="rId50"/>
            </p:custDataLst>
          </p:nvPr>
        </p:nvSpPr>
        <p:spPr bwMode="ltGray">
          <a:xfrm>
            <a:off x="3173413" y="3536950"/>
            <a:ext cx="42862" cy="52388"/>
          </a:xfrm>
          <a:custGeom>
            <a:avLst/>
            <a:gdLst>
              <a:gd name="T0" fmla="*/ 0 w 25"/>
              <a:gd name="T1" fmla="*/ 2147483647 h 33"/>
              <a:gd name="T2" fmla="*/ 0 w 25"/>
              <a:gd name="T3" fmla="*/ 2147483647 h 33"/>
              <a:gd name="T4" fmla="*/ 2147483647 w 25"/>
              <a:gd name="T5" fmla="*/ 2147483647 h 33"/>
              <a:gd name="T6" fmla="*/ 2147483647 w 25"/>
              <a:gd name="T7" fmla="*/ 2147483647 h 33"/>
              <a:gd name="T8" fmla="*/ 2147483647 w 25"/>
              <a:gd name="T9" fmla="*/ 0 h 33"/>
              <a:gd name="T10" fmla="*/ 0 w 25"/>
              <a:gd name="T11" fmla="*/ 0 h 33"/>
              <a:gd name="T12" fmla="*/ 0 w 25"/>
              <a:gd name="T13" fmla="*/ 2147483647 h 33"/>
              <a:gd name="T14" fmla="*/ 0 60000 65536"/>
              <a:gd name="T15" fmla="*/ 0 60000 65536"/>
              <a:gd name="T16" fmla="*/ 0 60000 65536"/>
              <a:gd name="T17" fmla="*/ 0 60000 65536"/>
              <a:gd name="T18" fmla="*/ 0 60000 65536"/>
              <a:gd name="T19" fmla="*/ 0 60000 65536"/>
              <a:gd name="T20" fmla="*/ 0 60000 65536"/>
              <a:gd name="T21" fmla="*/ 0 w 25"/>
              <a:gd name="T22" fmla="*/ 0 h 33"/>
              <a:gd name="T23" fmla="*/ 25 w 2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3">
                <a:moveTo>
                  <a:pt x="0" y="16"/>
                </a:moveTo>
                <a:lnTo>
                  <a:pt x="0" y="32"/>
                </a:lnTo>
                <a:lnTo>
                  <a:pt x="16" y="24"/>
                </a:lnTo>
                <a:lnTo>
                  <a:pt x="24" y="8"/>
                </a:lnTo>
                <a:lnTo>
                  <a:pt x="16" y="0"/>
                </a:lnTo>
                <a:lnTo>
                  <a:pt x="0" y="0"/>
                </a:lnTo>
                <a:lnTo>
                  <a:pt x="0" y="16"/>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6" name="Freeform 54"/>
          <p:cNvSpPr>
            <a:spLocks/>
          </p:cNvSpPr>
          <p:nvPr>
            <p:custDataLst>
              <p:tags r:id="rId51"/>
            </p:custDataLst>
          </p:nvPr>
        </p:nvSpPr>
        <p:spPr bwMode="ltGray">
          <a:xfrm>
            <a:off x="4144963" y="3344863"/>
            <a:ext cx="3175" cy="14287"/>
          </a:xfrm>
          <a:custGeom>
            <a:avLst/>
            <a:gdLst>
              <a:gd name="T0" fmla="*/ 0 w 1"/>
              <a:gd name="T1" fmla="*/ 0 h 9"/>
              <a:gd name="T2" fmla="*/ 0 w 1"/>
              <a:gd name="T3" fmla="*/ 2147483647 h 9"/>
              <a:gd name="T4" fmla="*/ 0 60000 65536"/>
              <a:gd name="T5" fmla="*/ 0 60000 65536"/>
              <a:gd name="T6" fmla="*/ 0 w 1"/>
              <a:gd name="T7" fmla="*/ 0 h 9"/>
              <a:gd name="T8" fmla="*/ 1 w 1"/>
              <a:gd name="T9" fmla="*/ 9 h 9"/>
            </a:gdLst>
            <a:ahLst/>
            <a:cxnLst>
              <a:cxn ang="T4">
                <a:pos x="T0" y="T1"/>
              </a:cxn>
              <a:cxn ang="T5">
                <a:pos x="T2" y="T3"/>
              </a:cxn>
            </a:cxnLst>
            <a:rect l="T6" t="T7" r="T8" b="T9"/>
            <a:pathLst>
              <a:path w="1" h="9">
                <a:moveTo>
                  <a:pt x="0" y="0"/>
                </a:moveTo>
                <a:lnTo>
                  <a:pt x="0" y="8"/>
                </a:lnTo>
              </a:path>
            </a:pathLst>
          </a:custGeom>
          <a:solidFill>
            <a:srgbClr val="C0C0C0"/>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7" name="Freeform 55"/>
          <p:cNvSpPr>
            <a:spLocks/>
          </p:cNvSpPr>
          <p:nvPr>
            <p:custDataLst>
              <p:tags r:id="rId52"/>
            </p:custDataLst>
          </p:nvPr>
        </p:nvSpPr>
        <p:spPr bwMode="ltGray">
          <a:xfrm>
            <a:off x="4090988" y="3598863"/>
            <a:ext cx="195262" cy="115887"/>
          </a:xfrm>
          <a:custGeom>
            <a:avLst/>
            <a:gdLst>
              <a:gd name="T0" fmla="*/ 0 w 113"/>
              <a:gd name="T1" fmla="*/ 2147483647 h 73"/>
              <a:gd name="T2" fmla="*/ 2147483647 w 113"/>
              <a:gd name="T3" fmla="*/ 2147483647 h 73"/>
              <a:gd name="T4" fmla="*/ 2147483647 w 113"/>
              <a:gd name="T5" fmla="*/ 2147483647 h 73"/>
              <a:gd name="T6" fmla="*/ 2147483647 w 113"/>
              <a:gd name="T7" fmla="*/ 2147483647 h 73"/>
              <a:gd name="T8" fmla="*/ 2147483647 w 113"/>
              <a:gd name="T9" fmla="*/ 2147483647 h 73"/>
              <a:gd name="T10" fmla="*/ 2147483647 w 113"/>
              <a:gd name="T11" fmla="*/ 2147483647 h 73"/>
              <a:gd name="T12" fmla="*/ 2147483647 w 113"/>
              <a:gd name="T13" fmla="*/ 2147483647 h 73"/>
              <a:gd name="T14" fmla="*/ 2147483647 w 113"/>
              <a:gd name="T15" fmla="*/ 2147483647 h 73"/>
              <a:gd name="T16" fmla="*/ 2147483647 w 113"/>
              <a:gd name="T17" fmla="*/ 2147483647 h 73"/>
              <a:gd name="T18" fmla="*/ 2147483647 w 113"/>
              <a:gd name="T19" fmla="*/ 2147483647 h 73"/>
              <a:gd name="T20" fmla="*/ 2147483647 w 113"/>
              <a:gd name="T21" fmla="*/ 2147483647 h 73"/>
              <a:gd name="T22" fmla="*/ 2147483647 w 113"/>
              <a:gd name="T23" fmla="*/ 2147483647 h 73"/>
              <a:gd name="T24" fmla="*/ 2147483647 w 113"/>
              <a:gd name="T25" fmla="*/ 2147483647 h 73"/>
              <a:gd name="T26" fmla="*/ 2147483647 w 113"/>
              <a:gd name="T27" fmla="*/ 2147483647 h 73"/>
              <a:gd name="T28" fmla="*/ 2147483647 w 113"/>
              <a:gd name="T29" fmla="*/ 0 h 73"/>
              <a:gd name="T30" fmla="*/ 2147483647 w 113"/>
              <a:gd name="T31" fmla="*/ 2147483647 h 73"/>
              <a:gd name="T32" fmla="*/ 2147483647 w 113"/>
              <a:gd name="T33" fmla="*/ 2147483647 h 73"/>
              <a:gd name="T34" fmla="*/ 2147483647 w 113"/>
              <a:gd name="T35" fmla="*/ 2147483647 h 73"/>
              <a:gd name="T36" fmla="*/ 2147483647 w 113"/>
              <a:gd name="T37" fmla="*/ 2147483647 h 73"/>
              <a:gd name="T38" fmla="*/ 2147483647 w 113"/>
              <a:gd name="T39" fmla="*/ 2147483647 h 73"/>
              <a:gd name="T40" fmla="*/ 2147483647 w 113"/>
              <a:gd name="T41" fmla="*/ 2147483647 h 73"/>
              <a:gd name="T42" fmla="*/ 2147483647 w 113"/>
              <a:gd name="T43" fmla="*/ 2147483647 h 73"/>
              <a:gd name="T44" fmla="*/ 2147483647 w 113"/>
              <a:gd name="T45" fmla="*/ 0 h 73"/>
              <a:gd name="T46" fmla="*/ 0 w 113"/>
              <a:gd name="T47" fmla="*/ 2147483647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73"/>
              <a:gd name="T74" fmla="*/ 113 w 113"/>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73">
                <a:moveTo>
                  <a:pt x="0" y="32"/>
                </a:moveTo>
                <a:lnTo>
                  <a:pt x="24" y="32"/>
                </a:lnTo>
                <a:lnTo>
                  <a:pt x="8" y="48"/>
                </a:lnTo>
                <a:lnTo>
                  <a:pt x="24" y="48"/>
                </a:lnTo>
                <a:lnTo>
                  <a:pt x="24" y="64"/>
                </a:lnTo>
                <a:lnTo>
                  <a:pt x="16" y="64"/>
                </a:lnTo>
                <a:lnTo>
                  <a:pt x="40" y="64"/>
                </a:lnTo>
                <a:lnTo>
                  <a:pt x="56" y="72"/>
                </a:lnTo>
                <a:lnTo>
                  <a:pt x="104" y="56"/>
                </a:lnTo>
                <a:lnTo>
                  <a:pt x="112" y="40"/>
                </a:lnTo>
                <a:lnTo>
                  <a:pt x="112" y="32"/>
                </a:lnTo>
                <a:lnTo>
                  <a:pt x="96" y="24"/>
                </a:lnTo>
                <a:lnTo>
                  <a:pt x="96" y="8"/>
                </a:lnTo>
                <a:lnTo>
                  <a:pt x="88" y="8"/>
                </a:lnTo>
                <a:lnTo>
                  <a:pt x="80" y="0"/>
                </a:lnTo>
                <a:lnTo>
                  <a:pt x="72" y="16"/>
                </a:lnTo>
                <a:lnTo>
                  <a:pt x="64" y="16"/>
                </a:lnTo>
                <a:lnTo>
                  <a:pt x="48" y="16"/>
                </a:lnTo>
                <a:lnTo>
                  <a:pt x="40" y="16"/>
                </a:lnTo>
                <a:lnTo>
                  <a:pt x="40" y="24"/>
                </a:lnTo>
                <a:lnTo>
                  <a:pt x="32" y="32"/>
                </a:lnTo>
                <a:lnTo>
                  <a:pt x="32" y="16"/>
                </a:lnTo>
                <a:lnTo>
                  <a:pt x="16" y="0"/>
                </a:lnTo>
                <a:lnTo>
                  <a:pt x="0" y="32"/>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8" name="Freeform 56"/>
          <p:cNvSpPr>
            <a:spLocks/>
          </p:cNvSpPr>
          <p:nvPr>
            <p:custDataLst>
              <p:tags r:id="rId53"/>
            </p:custDataLst>
          </p:nvPr>
        </p:nvSpPr>
        <p:spPr bwMode="ltGray">
          <a:xfrm>
            <a:off x="5272088" y="5227638"/>
            <a:ext cx="141287" cy="230187"/>
          </a:xfrm>
          <a:custGeom>
            <a:avLst/>
            <a:gdLst>
              <a:gd name="T0" fmla="*/ 0 w 81"/>
              <a:gd name="T1" fmla="*/ 2147483647 h 145"/>
              <a:gd name="T2" fmla="*/ 2147483647 w 81"/>
              <a:gd name="T3" fmla="*/ 2147483647 h 145"/>
              <a:gd name="T4" fmla="*/ 2147483647 w 81"/>
              <a:gd name="T5" fmla="*/ 2147483647 h 145"/>
              <a:gd name="T6" fmla="*/ 2147483647 w 81"/>
              <a:gd name="T7" fmla="*/ 2147483647 h 145"/>
              <a:gd name="T8" fmla="*/ 2147483647 w 81"/>
              <a:gd name="T9" fmla="*/ 2147483647 h 145"/>
              <a:gd name="T10" fmla="*/ 2147483647 w 81"/>
              <a:gd name="T11" fmla="*/ 2147483647 h 145"/>
              <a:gd name="T12" fmla="*/ 2147483647 w 81"/>
              <a:gd name="T13" fmla="*/ 2147483647 h 145"/>
              <a:gd name="T14" fmla="*/ 2147483647 w 81"/>
              <a:gd name="T15" fmla="*/ 2147483647 h 145"/>
              <a:gd name="T16" fmla="*/ 2147483647 w 81"/>
              <a:gd name="T17" fmla="*/ 0 h 145"/>
              <a:gd name="T18" fmla="*/ 2147483647 w 81"/>
              <a:gd name="T19" fmla="*/ 2147483647 h 145"/>
              <a:gd name="T20" fmla="*/ 2147483647 w 81"/>
              <a:gd name="T21" fmla="*/ 2147483647 h 145"/>
              <a:gd name="T22" fmla="*/ 2147483647 w 81"/>
              <a:gd name="T23" fmla="*/ 2147483647 h 145"/>
              <a:gd name="T24" fmla="*/ 2147483647 w 81"/>
              <a:gd name="T25" fmla="*/ 2147483647 h 145"/>
              <a:gd name="T26" fmla="*/ 2147483647 w 81"/>
              <a:gd name="T27" fmla="*/ 2147483647 h 145"/>
              <a:gd name="T28" fmla="*/ 0 w 81"/>
              <a:gd name="T29" fmla="*/ 2147483647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145"/>
              <a:gd name="T47" fmla="*/ 81 w 8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145">
                <a:moveTo>
                  <a:pt x="0" y="112"/>
                </a:moveTo>
                <a:lnTo>
                  <a:pt x="8" y="136"/>
                </a:lnTo>
                <a:lnTo>
                  <a:pt x="16" y="144"/>
                </a:lnTo>
                <a:lnTo>
                  <a:pt x="40" y="144"/>
                </a:lnTo>
                <a:lnTo>
                  <a:pt x="64" y="72"/>
                </a:lnTo>
                <a:lnTo>
                  <a:pt x="72" y="40"/>
                </a:lnTo>
                <a:lnTo>
                  <a:pt x="72" y="48"/>
                </a:lnTo>
                <a:lnTo>
                  <a:pt x="80" y="40"/>
                </a:lnTo>
                <a:lnTo>
                  <a:pt x="64" y="0"/>
                </a:lnTo>
                <a:lnTo>
                  <a:pt x="56" y="16"/>
                </a:lnTo>
                <a:lnTo>
                  <a:pt x="48" y="32"/>
                </a:lnTo>
                <a:lnTo>
                  <a:pt x="16" y="48"/>
                </a:lnTo>
                <a:lnTo>
                  <a:pt x="16" y="64"/>
                </a:lnTo>
                <a:lnTo>
                  <a:pt x="16" y="88"/>
                </a:lnTo>
                <a:lnTo>
                  <a:pt x="0" y="112"/>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79" name="Freeform 57"/>
          <p:cNvSpPr>
            <a:spLocks/>
          </p:cNvSpPr>
          <p:nvPr>
            <p:custDataLst>
              <p:tags r:id="rId54"/>
            </p:custDataLst>
          </p:nvPr>
        </p:nvSpPr>
        <p:spPr bwMode="ltGray">
          <a:xfrm>
            <a:off x="5911850" y="4884738"/>
            <a:ext cx="57150" cy="65087"/>
          </a:xfrm>
          <a:custGeom>
            <a:avLst/>
            <a:gdLst>
              <a:gd name="T0" fmla="*/ 0 w 33"/>
              <a:gd name="T1" fmla="*/ 2147483647 h 41"/>
              <a:gd name="T2" fmla="*/ 2147483647 w 33"/>
              <a:gd name="T3" fmla="*/ 2147483647 h 41"/>
              <a:gd name="T4" fmla="*/ 2147483647 w 33"/>
              <a:gd name="T5" fmla="*/ 2147483647 h 41"/>
              <a:gd name="T6" fmla="*/ 2147483647 w 33"/>
              <a:gd name="T7" fmla="*/ 2147483647 h 41"/>
              <a:gd name="T8" fmla="*/ 2147483647 w 33"/>
              <a:gd name="T9" fmla="*/ 2147483647 h 41"/>
              <a:gd name="T10" fmla="*/ 2147483647 w 33"/>
              <a:gd name="T11" fmla="*/ 0 h 41"/>
              <a:gd name="T12" fmla="*/ 0 w 33"/>
              <a:gd name="T13" fmla="*/ 2147483647 h 41"/>
              <a:gd name="T14" fmla="*/ 0 60000 65536"/>
              <a:gd name="T15" fmla="*/ 0 60000 65536"/>
              <a:gd name="T16" fmla="*/ 0 60000 65536"/>
              <a:gd name="T17" fmla="*/ 0 60000 65536"/>
              <a:gd name="T18" fmla="*/ 0 60000 65536"/>
              <a:gd name="T19" fmla="*/ 0 60000 65536"/>
              <a:gd name="T20" fmla="*/ 0 60000 65536"/>
              <a:gd name="T21" fmla="*/ 0 w 33"/>
              <a:gd name="T22" fmla="*/ 0 h 41"/>
              <a:gd name="T23" fmla="*/ 33 w 3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1">
                <a:moveTo>
                  <a:pt x="0" y="24"/>
                </a:moveTo>
                <a:lnTo>
                  <a:pt x="8" y="40"/>
                </a:lnTo>
                <a:lnTo>
                  <a:pt x="24" y="32"/>
                </a:lnTo>
                <a:lnTo>
                  <a:pt x="32" y="24"/>
                </a:lnTo>
                <a:lnTo>
                  <a:pt x="16" y="8"/>
                </a:lnTo>
                <a:lnTo>
                  <a:pt x="8" y="0"/>
                </a:lnTo>
                <a:lnTo>
                  <a:pt x="0" y="24"/>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80" name="Freeform 58"/>
          <p:cNvSpPr>
            <a:spLocks/>
          </p:cNvSpPr>
          <p:nvPr>
            <p:custDataLst>
              <p:tags r:id="rId55"/>
            </p:custDataLst>
          </p:nvPr>
        </p:nvSpPr>
        <p:spPr bwMode="ltGray">
          <a:xfrm>
            <a:off x="5370513" y="3471863"/>
            <a:ext cx="28575" cy="39687"/>
          </a:xfrm>
          <a:custGeom>
            <a:avLst/>
            <a:gdLst>
              <a:gd name="T0" fmla="*/ 0 w 17"/>
              <a:gd name="T1" fmla="*/ 2147483647 h 25"/>
              <a:gd name="T2" fmla="*/ 2147483647 w 17"/>
              <a:gd name="T3" fmla="*/ 2147483647 h 25"/>
              <a:gd name="T4" fmla="*/ 2147483647 w 17"/>
              <a:gd name="T5" fmla="*/ 2147483647 h 25"/>
              <a:gd name="T6" fmla="*/ 2147483647 w 17"/>
              <a:gd name="T7" fmla="*/ 0 h 25"/>
              <a:gd name="T8" fmla="*/ 0 w 17"/>
              <a:gd name="T9" fmla="*/ 2147483647 h 25"/>
              <a:gd name="T10" fmla="*/ 0 w 17"/>
              <a:gd name="T11" fmla="*/ 2147483647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0" y="24"/>
                </a:moveTo>
                <a:lnTo>
                  <a:pt x="16" y="16"/>
                </a:lnTo>
                <a:lnTo>
                  <a:pt x="16" y="8"/>
                </a:lnTo>
                <a:lnTo>
                  <a:pt x="8" y="0"/>
                </a:lnTo>
                <a:lnTo>
                  <a:pt x="0" y="8"/>
                </a:lnTo>
                <a:lnTo>
                  <a:pt x="0" y="24"/>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81" name="Freeform 59"/>
          <p:cNvSpPr>
            <a:spLocks/>
          </p:cNvSpPr>
          <p:nvPr>
            <p:custDataLst>
              <p:tags r:id="rId56"/>
            </p:custDataLst>
          </p:nvPr>
        </p:nvSpPr>
        <p:spPr bwMode="ltGray">
          <a:xfrm>
            <a:off x="4397375" y="3879850"/>
            <a:ext cx="14288" cy="38100"/>
          </a:xfrm>
          <a:custGeom>
            <a:avLst/>
            <a:gdLst>
              <a:gd name="T0" fmla="*/ 0 w 9"/>
              <a:gd name="T1" fmla="*/ 2147483647 h 25"/>
              <a:gd name="T2" fmla="*/ 2147483647 w 9"/>
              <a:gd name="T3" fmla="*/ 0 h 25"/>
              <a:gd name="T4" fmla="*/ 0 w 9"/>
              <a:gd name="T5" fmla="*/ 2147483647 h 25"/>
              <a:gd name="T6" fmla="*/ 0 w 9"/>
              <a:gd name="T7" fmla="*/ 2147483647 h 25"/>
              <a:gd name="T8" fmla="*/ 0 60000 65536"/>
              <a:gd name="T9" fmla="*/ 0 60000 65536"/>
              <a:gd name="T10" fmla="*/ 0 60000 65536"/>
              <a:gd name="T11" fmla="*/ 0 60000 65536"/>
              <a:gd name="T12" fmla="*/ 0 w 9"/>
              <a:gd name="T13" fmla="*/ 0 h 25"/>
              <a:gd name="T14" fmla="*/ 9 w 9"/>
              <a:gd name="T15" fmla="*/ 25 h 25"/>
            </a:gdLst>
            <a:ahLst/>
            <a:cxnLst>
              <a:cxn ang="T8">
                <a:pos x="T0" y="T1"/>
              </a:cxn>
              <a:cxn ang="T9">
                <a:pos x="T2" y="T3"/>
              </a:cxn>
              <a:cxn ang="T10">
                <a:pos x="T4" y="T5"/>
              </a:cxn>
              <a:cxn ang="T11">
                <a:pos x="T6" y="T7"/>
              </a:cxn>
            </a:cxnLst>
            <a:rect l="T12" t="T13" r="T14" b="T15"/>
            <a:pathLst>
              <a:path w="9" h="25">
                <a:moveTo>
                  <a:pt x="0" y="24"/>
                </a:moveTo>
                <a:lnTo>
                  <a:pt x="8" y="0"/>
                </a:lnTo>
                <a:lnTo>
                  <a:pt x="0" y="8"/>
                </a:lnTo>
                <a:lnTo>
                  <a:pt x="0" y="24"/>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82" name="Freeform 60"/>
          <p:cNvSpPr>
            <a:spLocks/>
          </p:cNvSpPr>
          <p:nvPr>
            <p:custDataLst>
              <p:tags r:id="rId57"/>
            </p:custDataLst>
          </p:nvPr>
        </p:nvSpPr>
        <p:spPr bwMode="ltGray">
          <a:xfrm>
            <a:off x="4410075" y="3879850"/>
            <a:ext cx="153988" cy="242888"/>
          </a:xfrm>
          <a:custGeom>
            <a:avLst/>
            <a:gdLst>
              <a:gd name="T0" fmla="*/ 2147483647 w 89"/>
              <a:gd name="T1" fmla="*/ 2147483647 h 153"/>
              <a:gd name="T2" fmla="*/ 2147483647 w 89"/>
              <a:gd name="T3" fmla="*/ 2147483647 h 153"/>
              <a:gd name="T4" fmla="*/ 2147483647 w 89"/>
              <a:gd name="T5" fmla="*/ 2147483647 h 153"/>
              <a:gd name="T6" fmla="*/ 2147483647 w 89"/>
              <a:gd name="T7" fmla="*/ 2147483647 h 153"/>
              <a:gd name="T8" fmla="*/ 2147483647 w 89"/>
              <a:gd name="T9" fmla="*/ 2147483647 h 153"/>
              <a:gd name="T10" fmla="*/ 2147483647 w 89"/>
              <a:gd name="T11" fmla="*/ 2147483647 h 153"/>
              <a:gd name="T12" fmla="*/ 2147483647 w 89"/>
              <a:gd name="T13" fmla="*/ 2147483647 h 153"/>
              <a:gd name="T14" fmla="*/ 2147483647 w 89"/>
              <a:gd name="T15" fmla="*/ 2147483647 h 153"/>
              <a:gd name="T16" fmla="*/ 2147483647 w 89"/>
              <a:gd name="T17" fmla="*/ 2147483647 h 153"/>
              <a:gd name="T18" fmla="*/ 2147483647 w 89"/>
              <a:gd name="T19" fmla="*/ 2147483647 h 153"/>
              <a:gd name="T20" fmla="*/ 2147483647 w 89"/>
              <a:gd name="T21" fmla="*/ 2147483647 h 153"/>
              <a:gd name="T22" fmla="*/ 2147483647 w 89"/>
              <a:gd name="T23" fmla="*/ 2147483647 h 153"/>
              <a:gd name="T24" fmla="*/ 2147483647 w 89"/>
              <a:gd name="T25" fmla="*/ 2147483647 h 153"/>
              <a:gd name="T26" fmla="*/ 2147483647 w 89"/>
              <a:gd name="T27" fmla="*/ 2147483647 h 153"/>
              <a:gd name="T28" fmla="*/ 2147483647 w 89"/>
              <a:gd name="T29" fmla="*/ 2147483647 h 153"/>
              <a:gd name="T30" fmla="*/ 2147483647 w 89"/>
              <a:gd name="T31" fmla="*/ 2147483647 h 153"/>
              <a:gd name="T32" fmla="*/ 2147483647 w 89"/>
              <a:gd name="T33" fmla="*/ 0 h 153"/>
              <a:gd name="T34" fmla="*/ 2147483647 w 89"/>
              <a:gd name="T35" fmla="*/ 0 h 153"/>
              <a:gd name="T36" fmla="*/ 2147483647 w 89"/>
              <a:gd name="T37" fmla="*/ 2147483647 h 153"/>
              <a:gd name="T38" fmla="*/ 0 w 89"/>
              <a:gd name="T39" fmla="*/ 2147483647 h 153"/>
              <a:gd name="T40" fmla="*/ 2147483647 w 89"/>
              <a:gd name="T41" fmla="*/ 2147483647 h 153"/>
              <a:gd name="T42" fmla="*/ 0 w 89"/>
              <a:gd name="T43" fmla="*/ 2147483647 h 153"/>
              <a:gd name="T44" fmla="*/ 2147483647 w 89"/>
              <a:gd name="T45" fmla="*/ 2147483647 h 153"/>
              <a:gd name="T46" fmla="*/ 2147483647 w 89"/>
              <a:gd name="T47" fmla="*/ 2147483647 h 153"/>
              <a:gd name="T48" fmla="*/ 0 w 89"/>
              <a:gd name="T49" fmla="*/ 2147483647 h 153"/>
              <a:gd name="T50" fmla="*/ 2147483647 w 89"/>
              <a:gd name="T51" fmla="*/ 2147483647 h 153"/>
              <a:gd name="T52" fmla="*/ 2147483647 w 89"/>
              <a:gd name="T53" fmla="*/ 2147483647 h 153"/>
              <a:gd name="T54" fmla="*/ 2147483647 w 89"/>
              <a:gd name="T55" fmla="*/ 2147483647 h 153"/>
              <a:gd name="T56" fmla="*/ 2147483647 w 89"/>
              <a:gd name="T57" fmla="*/ 2147483647 h 153"/>
              <a:gd name="T58" fmla="*/ 2147483647 w 89"/>
              <a:gd name="T59" fmla="*/ 2147483647 h 153"/>
              <a:gd name="T60" fmla="*/ 2147483647 w 89"/>
              <a:gd name="T61" fmla="*/ 2147483647 h 153"/>
              <a:gd name="T62" fmla="*/ 2147483647 w 89"/>
              <a:gd name="T63" fmla="*/ 2147483647 h 153"/>
              <a:gd name="T64" fmla="*/ 2147483647 w 89"/>
              <a:gd name="T65" fmla="*/ 2147483647 h 153"/>
              <a:gd name="T66" fmla="*/ 2147483647 w 89"/>
              <a:gd name="T67" fmla="*/ 2147483647 h 153"/>
              <a:gd name="T68" fmla="*/ 2147483647 w 89"/>
              <a:gd name="T69" fmla="*/ 2147483647 h 153"/>
              <a:gd name="T70" fmla="*/ 2147483647 w 89"/>
              <a:gd name="T71" fmla="*/ 2147483647 h 153"/>
              <a:gd name="T72" fmla="*/ 2147483647 w 89"/>
              <a:gd name="T73" fmla="*/ 2147483647 h 153"/>
              <a:gd name="T74" fmla="*/ 2147483647 w 89"/>
              <a:gd name="T75" fmla="*/ 2147483647 h 153"/>
              <a:gd name="T76" fmla="*/ 2147483647 w 89"/>
              <a:gd name="T77" fmla="*/ 2147483647 h 153"/>
              <a:gd name="T78" fmla="*/ 2147483647 w 89"/>
              <a:gd name="T79" fmla="*/ 2147483647 h 153"/>
              <a:gd name="T80" fmla="*/ 2147483647 w 89"/>
              <a:gd name="T81" fmla="*/ 2147483647 h 153"/>
              <a:gd name="T82" fmla="*/ 2147483647 w 89"/>
              <a:gd name="T83" fmla="*/ 2147483647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53"/>
              <a:gd name="T128" fmla="*/ 89 w 89"/>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53">
                <a:moveTo>
                  <a:pt x="8" y="152"/>
                </a:moveTo>
                <a:lnTo>
                  <a:pt x="24" y="144"/>
                </a:lnTo>
                <a:lnTo>
                  <a:pt x="40" y="144"/>
                </a:lnTo>
                <a:lnTo>
                  <a:pt x="72" y="136"/>
                </a:lnTo>
                <a:lnTo>
                  <a:pt x="80" y="128"/>
                </a:lnTo>
                <a:lnTo>
                  <a:pt x="72" y="128"/>
                </a:lnTo>
                <a:lnTo>
                  <a:pt x="88" y="112"/>
                </a:lnTo>
                <a:lnTo>
                  <a:pt x="72" y="104"/>
                </a:lnTo>
                <a:lnTo>
                  <a:pt x="64" y="104"/>
                </a:lnTo>
                <a:lnTo>
                  <a:pt x="72" y="96"/>
                </a:lnTo>
                <a:lnTo>
                  <a:pt x="40" y="56"/>
                </a:lnTo>
                <a:lnTo>
                  <a:pt x="32" y="48"/>
                </a:lnTo>
                <a:lnTo>
                  <a:pt x="48" y="24"/>
                </a:lnTo>
                <a:lnTo>
                  <a:pt x="40" y="16"/>
                </a:lnTo>
                <a:lnTo>
                  <a:pt x="24" y="24"/>
                </a:lnTo>
                <a:lnTo>
                  <a:pt x="32" y="8"/>
                </a:lnTo>
                <a:lnTo>
                  <a:pt x="32" y="0"/>
                </a:lnTo>
                <a:lnTo>
                  <a:pt x="16" y="0"/>
                </a:lnTo>
                <a:lnTo>
                  <a:pt x="8" y="24"/>
                </a:lnTo>
                <a:lnTo>
                  <a:pt x="0" y="24"/>
                </a:lnTo>
                <a:lnTo>
                  <a:pt x="8" y="24"/>
                </a:lnTo>
                <a:lnTo>
                  <a:pt x="0" y="40"/>
                </a:lnTo>
                <a:lnTo>
                  <a:pt x="8" y="40"/>
                </a:lnTo>
                <a:lnTo>
                  <a:pt x="8" y="48"/>
                </a:lnTo>
                <a:lnTo>
                  <a:pt x="0" y="56"/>
                </a:lnTo>
                <a:lnTo>
                  <a:pt x="8" y="56"/>
                </a:lnTo>
                <a:lnTo>
                  <a:pt x="16" y="56"/>
                </a:lnTo>
                <a:lnTo>
                  <a:pt x="16" y="72"/>
                </a:lnTo>
                <a:lnTo>
                  <a:pt x="32" y="72"/>
                </a:lnTo>
                <a:lnTo>
                  <a:pt x="24" y="80"/>
                </a:lnTo>
                <a:lnTo>
                  <a:pt x="40" y="80"/>
                </a:lnTo>
                <a:lnTo>
                  <a:pt x="32" y="96"/>
                </a:lnTo>
                <a:lnTo>
                  <a:pt x="16" y="96"/>
                </a:lnTo>
                <a:lnTo>
                  <a:pt x="16" y="104"/>
                </a:lnTo>
                <a:lnTo>
                  <a:pt x="24" y="104"/>
                </a:lnTo>
                <a:lnTo>
                  <a:pt x="24" y="112"/>
                </a:lnTo>
                <a:lnTo>
                  <a:pt x="16" y="120"/>
                </a:lnTo>
                <a:lnTo>
                  <a:pt x="32" y="128"/>
                </a:lnTo>
                <a:lnTo>
                  <a:pt x="40" y="128"/>
                </a:lnTo>
                <a:lnTo>
                  <a:pt x="32" y="128"/>
                </a:lnTo>
                <a:lnTo>
                  <a:pt x="24" y="128"/>
                </a:lnTo>
                <a:lnTo>
                  <a:pt x="8" y="152"/>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83" name="Freeform 61"/>
          <p:cNvSpPr>
            <a:spLocks/>
          </p:cNvSpPr>
          <p:nvPr>
            <p:custDataLst>
              <p:tags r:id="rId58"/>
            </p:custDataLst>
          </p:nvPr>
        </p:nvSpPr>
        <p:spPr bwMode="ltGray">
          <a:xfrm>
            <a:off x="4340225" y="3994150"/>
            <a:ext cx="85725" cy="90488"/>
          </a:xfrm>
          <a:custGeom>
            <a:avLst/>
            <a:gdLst>
              <a:gd name="T0" fmla="*/ 0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0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0 w 49"/>
              <a:gd name="T23" fmla="*/ 2147483647 h 57"/>
              <a:gd name="T24" fmla="*/ 2147483647 w 49"/>
              <a:gd name="T25" fmla="*/ 2147483647 h 57"/>
              <a:gd name="T26" fmla="*/ 2147483647 w 49"/>
              <a:gd name="T27" fmla="*/ 2147483647 h 57"/>
              <a:gd name="T28" fmla="*/ 0 w 49"/>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57"/>
              <a:gd name="T47" fmla="*/ 49 w 49"/>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57">
                <a:moveTo>
                  <a:pt x="0" y="40"/>
                </a:moveTo>
                <a:lnTo>
                  <a:pt x="8" y="56"/>
                </a:lnTo>
                <a:lnTo>
                  <a:pt x="40" y="40"/>
                </a:lnTo>
                <a:lnTo>
                  <a:pt x="40" y="8"/>
                </a:lnTo>
                <a:lnTo>
                  <a:pt x="48" y="8"/>
                </a:lnTo>
                <a:lnTo>
                  <a:pt x="40" y="0"/>
                </a:lnTo>
                <a:lnTo>
                  <a:pt x="24" y="0"/>
                </a:lnTo>
                <a:lnTo>
                  <a:pt x="16" y="8"/>
                </a:lnTo>
                <a:lnTo>
                  <a:pt x="8" y="8"/>
                </a:lnTo>
                <a:lnTo>
                  <a:pt x="0" y="8"/>
                </a:lnTo>
                <a:lnTo>
                  <a:pt x="8" y="16"/>
                </a:lnTo>
                <a:lnTo>
                  <a:pt x="0" y="24"/>
                </a:lnTo>
                <a:lnTo>
                  <a:pt x="8" y="24"/>
                </a:lnTo>
                <a:lnTo>
                  <a:pt x="8" y="40"/>
                </a:lnTo>
                <a:lnTo>
                  <a:pt x="0" y="40"/>
                </a:lnTo>
                <a:close/>
              </a:path>
            </a:pathLst>
          </a:custGeom>
          <a:solidFill>
            <a:srgbClr val="A3CBA5"/>
          </a:solidFill>
          <a:ln w="9525">
            <a:solidFill>
              <a:srgbClr val="808080"/>
            </a:solidFill>
            <a:round/>
            <a:headEnd/>
            <a:tailEnd/>
          </a:ln>
        </p:spPr>
        <p:txBody>
          <a:bodyPr wrap="none" anchor="ctr"/>
          <a:lstStyle/>
          <a:p>
            <a:endParaRPr lang="en-US" smtClean="0">
              <a:solidFill>
                <a:srgbClr val="003366"/>
              </a:solidFill>
              <a:latin typeface="Arial" pitchFamily="34" charset="0"/>
              <a:cs typeface="Arial" pitchFamily="34" charset="0"/>
            </a:endParaRPr>
          </a:p>
        </p:txBody>
      </p:sp>
      <p:sp>
        <p:nvSpPr>
          <p:cNvPr id="103484" name="Line 62"/>
          <p:cNvSpPr>
            <a:spLocks noChangeShapeType="1"/>
          </p:cNvSpPr>
          <p:nvPr>
            <p:custDataLst>
              <p:tags r:id="rId59"/>
            </p:custDataLst>
          </p:nvPr>
        </p:nvSpPr>
        <p:spPr bwMode="auto">
          <a:xfrm flipV="1">
            <a:off x="2168525" y="4106863"/>
            <a:ext cx="2533650" cy="13239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lstStyle/>
          <a:p>
            <a:endParaRPr lang="en-US" smtClean="0">
              <a:solidFill>
                <a:srgbClr val="003366"/>
              </a:solidFill>
              <a:latin typeface="Arial" pitchFamily="34" charset="0"/>
              <a:cs typeface="Arial" pitchFamily="34" charset="0"/>
            </a:endParaRPr>
          </a:p>
        </p:txBody>
      </p:sp>
      <p:sp>
        <p:nvSpPr>
          <p:cNvPr id="34877" name="Rectangle 73"/>
          <p:cNvSpPr>
            <a:spLocks noChangeArrowheads="1"/>
          </p:cNvSpPr>
          <p:nvPr>
            <p:custDataLst>
              <p:tags r:id="rId60"/>
            </p:custDataLst>
          </p:nvPr>
        </p:nvSpPr>
        <p:spPr bwMode="auto">
          <a:xfrm>
            <a:off x="2744788" y="1587500"/>
            <a:ext cx="1536700" cy="395288"/>
          </a:xfrm>
          <a:prstGeom prst="rect">
            <a:avLst/>
          </a:prstGeom>
          <a:solidFill>
            <a:schemeClr val="tx1">
              <a:lumMod val="20000"/>
              <a:lumOff val="80000"/>
            </a:schemeClr>
          </a:solidFill>
          <a:ln>
            <a:noFill/>
          </a:ln>
        </p:spPr>
        <p:txBody>
          <a:bodyPr lIns="36000" tIns="36000" rIns="36000" bIns="36000" anchor="ctr"/>
          <a:lstStyle/>
          <a:p>
            <a:pPr algn="ctr" defTabSz="933450" eaLnBrk="0" hangingPunct="0">
              <a:defRPr/>
            </a:pPr>
            <a:r>
              <a:rPr lang="en-US" altLang="ja-JP" sz="1100" b="1" dirty="0" err="1">
                <a:solidFill>
                  <a:srgbClr val="CCDEF3">
                    <a:lumMod val="25000"/>
                  </a:srgbClr>
                </a:solidFill>
                <a:ea typeface="MS PGothic" pitchFamily="34" charset="-128"/>
              </a:rPr>
              <a:t>Huningue</a:t>
            </a:r>
            <a:r>
              <a:rPr lang="en-US" altLang="ja-JP" sz="1100" b="1" dirty="0">
                <a:solidFill>
                  <a:srgbClr val="CCDEF3">
                    <a:lumMod val="25000"/>
                  </a:srgbClr>
                </a:solidFill>
                <a:ea typeface="MS PGothic" pitchFamily="34" charset="-128"/>
              </a:rPr>
              <a:t> (France)</a:t>
            </a:r>
          </a:p>
          <a:p>
            <a:pPr algn="ctr" defTabSz="933450" eaLnBrk="0" hangingPunct="0">
              <a:defRPr/>
            </a:pPr>
            <a:r>
              <a:rPr lang="en-US" altLang="ja-JP" sz="1100" dirty="0">
                <a:solidFill>
                  <a:srgbClr val="CCDEF3">
                    <a:lumMod val="25000"/>
                  </a:srgbClr>
                </a:solidFill>
                <a:ea typeface="MS PGothic" pitchFamily="34" charset="-128"/>
              </a:rPr>
              <a:t>Cell culture production</a:t>
            </a:r>
          </a:p>
        </p:txBody>
      </p:sp>
      <p:cxnSp>
        <p:nvCxnSpPr>
          <p:cNvPr id="103486" name="AutoShape 77"/>
          <p:cNvCxnSpPr>
            <a:cxnSpLocks noChangeShapeType="1"/>
          </p:cNvCxnSpPr>
          <p:nvPr>
            <p:custDataLst>
              <p:tags r:id="rId61"/>
            </p:custDataLst>
          </p:nvPr>
        </p:nvCxnSpPr>
        <p:spPr bwMode="auto">
          <a:xfrm>
            <a:off x="3492500" y="2841625"/>
            <a:ext cx="1119188" cy="1230313"/>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34879" name="Rectangle 70"/>
          <p:cNvSpPr>
            <a:spLocks noChangeArrowheads="1"/>
          </p:cNvSpPr>
          <p:nvPr>
            <p:custDataLst>
              <p:tags r:id="rId62"/>
            </p:custDataLst>
          </p:nvPr>
        </p:nvSpPr>
        <p:spPr bwMode="auto">
          <a:xfrm>
            <a:off x="4576763" y="1579563"/>
            <a:ext cx="1536700" cy="520700"/>
          </a:xfrm>
          <a:prstGeom prst="rect">
            <a:avLst/>
          </a:prstGeom>
          <a:solidFill>
            <a:schemeClr val="tx1">
              <a:lumMod val="20000"/>
              <a:lumOff val="80000"/>
            </a:schemeClr>
          </a:solidFill>
          <a:ln>
            <a:noFill/>
          </a:ln>
        </p:spPr>
        <p:txBody>
          <a:bodyPr lIns="36000" tIns="36000" rIns="36000" bIns="36000" anchor="ctr"/>
          <a:lstStyle/>
          <a:p>
            <a:pPr algn="ctr" defTabSz="933450" eaLnBrk="0" hangingPunct="0">
              <a:defRPr/>
            </a:pPr>
            <a:r>
              <a:rPr lang="en-US" altLang="ja-JP" sz="1100" b="1" dirty="0">
                <a:solidFill>
                  <a:srgbClr val="CCDEF3">
                    <a:lumMod val="25000"/>
                  </a:srgbClr>
                </a:solidFill>
                <a:ea typeface="MS PGothic" pitchFamily="34" charset="-128"/>
              </a:rPr>
              <a:t>Basel (Switzerland)</a:t>
            </a:r>
          </a:p>
          <a:p>
            <a:pPr algn="ctr" defTabSz="933450" eaLnBrk="0" hangingPunct="0">
              <a:defRPr/>
            </a:pPr>
            <a:r>
              <a:rPr lang="en-US" altLang="ja-JP" sz="1100" dirty="0">
                <a:solidFill>
                  <a:srgbClr val="CCDEF3">
                    <a:lumMod val="25000"/>
                  </a:srgbClr>
                </a:solidFill>
                <a:ea typeface="MS PGothic" pitchFamily="34" charset="-128"/>
              </a:rPr>
              <a:t>Product development</a:t>
            </a:r>
          </a:p>
          <a:p>
            <a:pPr algn="ctr" defTabSz="933450" eaLnBrk="0" hangingPunct="0">
              <a:defRPr/>
            </a:pPr>
            <a:r>
              <a:rPr lang="en-US" altLang="ja-JP" sz="1100" dirty="0">
                <a:solidFill>
                  <a:srgbClr val="CCDEF3">
                    <a:lumMod val="25000"/>
                  </a:srgbClr>
                </a:solidFill>
                <a:ea typeface="MS PGothic" pitchFamily="34" charset="-128"/>
              </a:rPr>
              <a:t>Cell culture production</a:t>
            </a:r>
          </a:p>
        </p:txBody>
      </p:sp>
      <p:cxnSp>
        <p:nvCxnSpPr>
          <p:cNvPr id="103488" name="AutoShape 78"/>
          <p:cNvCxnSpPr>
            <a:cxnSpLocks noChangeShapeType="1"/>
          </p:cNvCxnSpPr>
          <p:nvPr>
            <p:custDataLst>
              <p:tags r:id="rId63"/>
            </p:custDataLst>
          </p:nvPr>
        </p:nvCxnSpPr>
        <p:spPr bwMode="auto">
          <a:xfrm flipV="1">
            <a:off x="4641850" y="2730500"/>
            <a:ext cx="684213" cy="1392238"/>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cxnSp>
      <p:pic>
        <p:nvPicPr>
          <p:cNvPr id="103489" name="Picture 86" descr="WSJ_D46M3320"/>
          <p:cNvPicPr>
            <a:picLocks noChangeAspect="1" noChangeArrowheads="1"/>
          </p:cNvPicPr>
          <p:nvPr>
            <p:custDataLst>
              <p:tags r:id="rId64"/>
            </p:custDataLst>
          </p:nvPr>
        </p:nvPicPr>
        <p:blipFill>
          <a:blip r:embed="rId87" cstate="print">
            <a:extLst>
              <a:ext uri="{28A0092B-C50C-407E-A947-70E740481C1C}">
                <a14:useLocalDpi xmlns:a14="http://schemas.microsoft.com/office/drawing/2010/main" xmlns="" val="0"/>
              </a:ext>
            </a:extLst>
          </a:blip>
          <a:srcRect l="12833" r="15245"/>
          <a:stretch>
            <a:fillRect/>
          </a:stretch>
        </p:blipFill>
        <p:spPr bwMode="auto">
          <a:xfrm>
            <a:off x="4576763" y="2097088"/>
            <a:ext cx="15367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90" name="Rectangle 72"/>
          <p:cNvSpPr>
            <a:spLocks noChangeArrowheads="1"/>
          </p:cNvSpPr>
          <p:nvPr>
            <p:custDataLst>
              <p:tags r:id="rId65"/>
            </p:custDataLst>
          </p:nvPr>
        </p:nvSpPr>
        <p:spPr bwMode="auto">
          <a:xfrm>
            <a:off x="7165975" y="3289300"/>
            <a:ext cx="1536700" cy="730250"/>
          </a:xfrm>
          <a:prstGeom prst="rect">
            <a:avLst/>
          </a:prstGeom>
          <a:solidFill>
            <a:srgbClr val="C8C6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36000" rIns="36000" bIns="36000" anchor="ctr"/>
          <a:lstStyle/>
          <a:p>
            <a:pPr algn="ctr" defTabSz="933450" eaLnBrk="0" hangingPunct="0"/>
            <a:r>
              <a:rPr lang="en-US" altLang="ja-JP" sz="1100" b="1" smtClean="0">
                <a:solidFill>
                  <a:srgbClr val="003366"/>
                </a:solidFill>
                <a:latin typeface="Arial" pitchFamily="34" charset="0"/>
                <a:ea typeface="ＭＳ Ｐゴシック" pitchFamily="34" charset="-128"/>
                <a:cs typeface="Arial" pitchFamily="34" charset="0"/>
              </a:rPr>
              <a:t>Kundl (Austria)</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Tech. development</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Regulatory affairs</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Microbial production</a:t>
            </a:r>
          </a:p>
        </p:txBody>
      </p:sp>
      <p:cxnSp>
        <p:nvCxnSpPr>
          <p:cNvPr id="103491" name="AutoShape 81"/>
          <p:cNvCxnSpPr>
            <a:cxnSpLocks noChangeShapeType="1"/>
          </p:cNvCxnSpPr>
          <p:nvPr>
            <p:custDataLst>
              <p:tags r:id="rId66"/>
            </p:custDataLst>
          </p:nvPr>
        </p:nvCxnSpPr>
        <p:spPr bwMode="auto">
          <a:xfrm>
            <a:off x="4751388" y="4176713"/>
            <a:ext cx="2546350" cy="307975"/>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cxnSp>
      <p:pic>
        <p:nvPicPr>
          <p:cNvPr id="103492" name="Picture 87"/>
          <p:cNvPicPr>
            <a:picLocks noChangeArrowheads="1"/>
          </p:cNvPicPr>
          <p:nvPr>
            <p:custDataLst>
              <p:tags r:id="rId67"/>
            </p:custDataLst>
          </p:nvPr>
        </p:nvPicPr>
        <p:blipFill>
          <a:blip r:embed="rId88" cstate="print">
            <a:extLst>
              <a:ext uri="{28A0092B-C50C-407E-A947-70E740481C1C}">
                <a14:useLocalDpi xmlns:a14="http://schemas.microsoft.com/office/drawing/2010/main" xmlns="" val="0"/>
              </a:ext>
            </a:extLst>
          </a:blip>
          <a:srcRect r="5122"/>
          <a:stretch>
            <a:fillRect/>
          </a:stretch>
        </p:blipFill>
        <p:spPr bwMode="auto">
          <a:xfrm>
            <a:off x="7165975" y="4019550"/>
            <a:ext cx="1536700" cy="97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93" name="Line 68"/>
          <p:cNvSpPr>
            <a:spLocks noChangeShapeType="1"/>
          </p:cNvSpPr>
          <p:nvPr>
            <p:custDataLst>
              <p:tags r:id="rId68"/>
            </p:custDataLst>
          </p:nvPr>
        </p:nvSpPr>
        <p:spPr bwMode="auto">
          <a:xfrm flipH="1">
            <a:off x="2773363" y="3997325"/>
            <a:ext cx="1665287" cy="1133475"/>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lIns="90000" tIns="46800" rIns="90000" bIns="46800" anchor="ctr"/>
          <a:lstStyle/>
          <a:p>
            <a:endParaRPr lang="en-US" smtClean="0">
              <a:solidFill>
                <a:srgbClr val="003366"/>
              </a:solidFill>
              <a:latin typeface="Arial" pitchFamily="34" charset="0"/>
              <a:cs typeface="Arial" pitchFamily="34" charset="0"/>
            </a:endParaRPr>
          </a:p>
        </p:txBody>
      </p:sp>
      <p:pic>
        <p:nvPicPr>
          <p:cNvPr id="103494" name="Picture 95" descr="sandoz_hr_082"/>
          <p:cNvPicPr>
            <a:picLocks noChangeAspect="1" noChangeArrowheads="1"/>
          </p:cNvPicPr>
          <p:nvPr>
            <p:custDataLst>
              <p:tags r:id="rId69"/>
            </p:custDataLst>
          </p:nvPr>
        </p:nvPicPr>
        <p:blipFill>
          <a:blip r:embed="rId89" cstate="print">
            <a:extLst>
              <a:ext uri="{28A0092B-C50C-407E-A947-70E740481C1C}">
                <a14:useLocalDpi xmlns:a14="http://schemas.microsoft.com/office/drawing/2010/main" xmlns="" val="0"/>
              </a:ext>
            </a:extLst>
          </a:blip>
          <a:srcRect t="8324"/>
          <a:stretch>
            <a:fillRect/>
          </a:stretch>
        </p:blipFill>
        <p:spPr bwMode="auto">
          <a:xfrm>
            <a:off x="619125" y="5113338"/>
            <a:ext cx="1536700"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87" name="Rectangle 69"/>
          <p:cNvSpPr>
            <a:spLocks noChangeArrowheads="1"/>
          </p:cNvSpPr>
          <p:nvPr>
            <p:custDataLst>
              <p:tags r:id="rId70"/>
            </p:custDataLst>
          </p:nvPr>
        </p:nvSpPr>
        <p:spPr bwMode="auto">
          <a:xfrm>
            <a:off x="923925" y="1593850"/>
            <a:ext cx="1536700" cy="396875"/>
          </a:xfrm>
          <a:prstGeom prst="rect">
            <a:avLst/>
          </a:prstGeom>
          <a:solidFill>
            <a:schemeClr val="tx1">
              <a:lumMod val="20000"/>
              <a:lumOff val="80000"/>
            </a:schemeClr>
          </a:solidFill>
          <a:ln>
            <a:noFill/>
          </a:ln>
        </p:spPr>
        <p:txBody>
          <a:bodyPr lIns="36000" tIns="36000" rIns="0" bIns="36000" anchor="ctr"/>
          <a:lstStyle/>
          <a:p>
            <a:pPr algn="ctr" defTabSz="933450" eaLnBrk="0" hangingPunct="0">
              <a:defRPr/>
            </a:pPr>
            <a:r>
              <a:rPr lang="en-US" altLang="ja-JP" sz="1100" b="1" dirty="0">
                <a:solidFill>
                  <a:srgbClr val="CCDEF3">
                    <a:lumMod val="25000"/>
                  </a:srgbClr>
                </a:solidFill>
                <a:ea typeface="MS PGothic" pitchFamily="34" charset="-128"/>
              </a:rPr>
              <a:t>Vacaville (California)</a:t>
            </a:r>
          </a:p>
          <a:p>
            <a:pPr algn="ctr" defTabSz="933450" eaLnBrk="0" hangingPunct="0">
              <a:defRPr/>
            </a:pPr>
            <a:r>
              <a:rPr lang="en-US" altLang="ja-JP" sz="1100" dirty="0">
                <a:solidFill>
                  <a:srgbClr val="CCDEF3">
                    <a:lumMod val="25000"/>
                  </a:srgbClr>
                </a:solidFill>
                <a:ea typeface="MS PGothic" pitchFamily="34" charset="-128"/>
              </a:rPr>
              <a:t>Microbial production</a:t>
            </a:r>
          </a:p>
        </p:txBody>
      </p:sp>
      <p:cxnSp>
        <p:nvCxnSpPr>
          <p:cNvPr id="103496" name="AutoShape 84"/>
          <p:cNvCxnSpPr>
            <a:cxnSpLocks noChangeShapeType="1"/>
          </p:cNvCxnSpPr>
          <p:nvPr>
            <p:custDataLst>
              <p:tags r:id="rId71"/>
            </p:custDataLst>
          </p:nvPr>
        </p:nvCxnSpPr>
        <p:spPr bwMode="auto">
          <a:xfrm rot="16200000" flipV="1">
            <a:off x="1339850" y="3178175"/>
            <a:ext cx="1406525" cy="733425"/>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103497" name="AutoShape 97"/>
          <p:cNvSpPr>
            <a:spLocks noChangeArrowheads="1"/>
          </p:cNvSpPr>
          <p:nvPr>
            <p:custDataLst>
              <p:tags r:id="rId72"/>
            </p:custDataLst>
          </p:nvPr>
        </p:nvSpPr>
        <p:spPr bwMode="auto">
          <a:xfrm flipV="1">
            <a:off x="2409825" y="4213225"/>
            <a:ext cx="66675" cy="66675"/>
          </a:xfrm>
          <a:prstGeom prst="diamond">
            <a:avLst/>
          </a:prstGeom>
          <a:solidFill>
            <a:schemeClr val="tx2"/>
          </a:solidFill>
          <a:ln w="12700" algn="ctr">
            <a:solidFill>
              <a:schemeClr val="bg2"/>
            </a:solidFill>
            <a:miter lim="800000"/>
            <a:headEnd/>
            <a:tailEnd/>
          </a:ln>
        </p:spPr>
        <p:txBody>
          <a:bodyPr rot="10800000"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Arial" pitchFamily="34" charset="0"/>
            </a:endParaRPr>
          </a:p>
        </p:txBody>
      </p:sp>
      <p:sp>
        <p:nvSpPr>
          <p:cNvPr id="103498" name="AutoShape 98"/>
          <p:cNvSpPr>
            <a:spLocks noChangeArrowheads="1"/>
          </p:cNvSpPr>
          <p:nvPr>
            <p:custDataLst>
              <p:tags r:id="rId73"/>
            </p:custDataLst>
          </p:nvPr>
        </p:nvSpPr>
        <p:spPr bwMode="auto">
          <a:xfrm flipV="1">
            <a:off x="4587875" y="4016375"/>
            <a:ext cx="66675" cy="66675"/>
          </a:xfrm>
          <a:prstGeom prst="diamond">
            <a:avLst/>
          </a:prstGeom>
          <a:solidFill>
            <a:schemeClr val="tx2"/>
          </a:solidFill>
          <a:ln w="12700" algn="ctr">
            <a:solidFill>
              <a:schemeClr val="bg2"/>
            </a:solidFill>
            <a:miter lim="800000"/>
            <a:headEnd/>
            <a:tailEnd/>
          </a:ln>
        </p:spPr>
        <p:txBody>
          <a:bodyPr rot="10800000"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Arial" pitchFamily="34" charset="0"/>
            </a:endParaRPr>
          </a:p>
        </p:txBody>
      </p:sp>
      <p:sp>
        <p:nvSpPr>
          <p:cNvPr id="103499" name="AutoShape 99"/>
          <p:cNvSpPr>
            <a:spLocks noChangeArrowheads="1"/>
          </p:cNvSpPr>
          <p:nvPr>
            <p:custDataLst>
              <p:tags r:id="rId74"/>
            </p:custDataLst>
          </p:nvPr>
        </p:nvSpPr>
        <p:spPr bwMode="auto">
          <a:xfrm flipV="1">
            <a:off x="4587875" y="4083050"/>
            <a:ext cx="66675" cy="66675"/>
          </a:xfrm>
          <a:prstGeom prst="diamond">
            <a:avLst/>
          </a:prstGeom>
          <a:solidFill>
            <a:schemeClr val="tx2"/>
          </a:solidFill>
          <a:ln w="12700" algn="ctr">
            <a:solidFill>
              <a:schemeClr val="bg2"/>
            </a:solidFill>
            <a:miter lim="800000"/>
            <a:headEnd/>
            <a:tailEnd/>
          </a:ln>
        </p:spPr>
        <p:txBody>
          <a:bodyPr rot="10800000"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Arial" pitchFamily="34" charset="0"/>
            </a:endParaRPr>
          </a:p>
        </p:txBody>
      </p:sp>
      <p:sp>
        <p:nvSpPr>
          <p:cNvPr id="103500" name="AutoShape 100"/>
          <p:cNvSpPr>
            <a:spLocks noChangeArrowheads="1"/>
          </p:cNvSpPr>
          <p:nvPr>
            <p:custDataLst>
              <p:tags r:id="rId75"/>
            </p:custDataLst>
          </p:nvPr>
        </p:nvSpPr>
        <p:spPr bwMode="auto">
          <a:xfrm flipV="1">
            <a:off x="4652963" y="4083050"/>
            <a:ext cx="66675" cy="66675"/>
          </a:xfrm>
          <a:prstGeom prst="diamond">
            <a:avLst/>
          </a:prstGeom>
          <a:solidFill>
            <a:schemeClr val="tx2"/>
          </a:solidFill>
          <a:ln w="12700" algn="ctr">
            <a:solidFill>
              <a:schemeClr val="bg2"/>
            </a:solidFill>
            <a:miter lim="800000"/>
            <a:headEnd/>
            <a:tailEnd/>
          </a:ln>
        </p:spPr>
        <p:txBody>
          <a:bodyPr rot="10800000"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Arial" pitchFamily="34" charset="0"/>
            </a:endParaRPr>
          </a:p>
        </p:txBody>
      </p:sp>
      <p:sp>
        <p:nvSpPr>
          <p:cNvPr id="103501" name="AutoShape 101"/>
          <p:cNvSpPr>
            <a:spLocks noChangeArrowheads="1"/>
          </p:cNvSpPr>
          <p:nvPr>
            <p:custDataLst>
              <p:tags r:id="rId76"/>
            </p:custDataLst>
          </p:nvPr>
        </p:nvSpPr>
        <p:spPr bwMode="auto">
          <a:xfrm flipV="1">
            <a:off x="4784725" y="4083050"/>
            <a:ext cx="68263" cy="66675"/>
          </a:xfrm>
          <a:prstGeom prst="diamond">
            <a:avLst/>
          </a:prstGeom>
          <a:solidFill>
            <a:schemeClr val="tx2"/>
          </a:solidFill>
          <a:ln w="12700" algn="ctr">
            <a:solidFill>
              <a:schemeClr val="bg2"/>
            </a:solidFill>
            <a:miter lim="800000"/>
            <a:headEnd/>
            <a:tailEnd/>
          </a:ln>
        </p:spPr>
        <p:txBody>
          <a:bodyPr rot="10800000"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Arial" pitchFamily="34" charset="0"/>
            </a:endParaRPr>
          </a:p>
        </p:txBody>
      </p:sp>
      <p:sp>
        <p:nvSpPr>
          <p:cNvPr id="103502" name="AutoShape 102"/>
          <p:cNvSpPr>
            <a:spLocks noChangeArrowheads="1"/>
          </p:cNvSpPr>
          <p:nvPr>
            <p:custDataLst>
              <p:tags r:id="rId77"/>
            </p:custDataLst>
          </p:nvPr>
        </p:nvSpPr>
        <p:spPr bwMode="auto">
          <a:xfrm flipV="1">
            <a:off x="4718050" y="4148138"/>
            <a:ext cx="66675" cy="66675"/>
          </a:xfrm>
          <a:prstGeom prst="diamond">
            <a:avLst/>
          </a:prstGeom>
          <a:solidFill>
            <a:schemeClr val="tx2"/>
          </a:solidFill>
          <a:ln w="12700" algn="ctr">
            <a:solidFill>
              <a:schemeClr val="bg2"/>
            </a:solidFill>
            <a:miter lim="800000"/>
            <a:headEnd/>
            <a:tailEnd/>
          </a:ln>
        </p:spPr>
        <p:txBody>
          <a:bodyPr rot="10800000"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Arial" pitchFamily="34" charset="0"/>
            </a:endParaRPr>
          </a:p>
        </p:txBody>
      </p:sp>
      <p:sp>
        <p:nvSpPr>
          <p:cNvPr id="103503" name="AutoShape 103"/>
          <p:cNvSpPr>
            <a:spLocks noChangeArrowheads="1"/>
          </p:cNvSpPr>
          <p:nvPr>
            <p:custDataLst>
              <p:tags r:id="rId78"/>
            </p:custDataLst>
          </p:nvPr>
        </p:nvSpPr>
        <p:spPr bwMode="auto">
          <a:xfrm flipV="1">
            <a:off x="4851400" y="4213225"/>
            <a:ext cx="66675" cy="66675"/>
          </a:xfrm>
          <a:prstGeom prst="diamond">
            <a:avLst/>
          </a:prstGeom>
          <a:solidFill>
            <a:schemeClr val="tx2"/>
          </a:solidFill>
          <a:ln w="12700" algn="ctr">
            <a:solidFill>
              <a:schemeClr val="bg2"/>
            </a:solidFill>
            <a:miter lim="800000"/>
            <a:headEnd/>
            <a:tailEnd/>
          </a:ln>
        </p:spPr>
        <p:txBody>
          <a:bodyPr rot="10800000"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Arial" pitchFamily="34" charset="0"/>
            </a:endParaRPr>
          </a:p>
        </p:txBody>
      </p:sp>
      <p:sp>
        <p:nvSpPr>
          <p:cNvPr id="103504" name="Rectangle 93"/>
          <p:cNvSpPr>
            <a:spLocks noChangeArrowheads="1"/>
          </p:cNvSpPr>
          <p:nvPr>
            <p:custDataLst>
              <p:tags r:id="rId79"/>
            </p:custDataLst>
          </p:nvPr>
        </p:nvSpPr>
        <p:spPr bwMode="auto">
          <a:xfrm>
            <a:off x="619125" y="3917950"/>
            <a:ext cx="1536700" cy="1203325"/>
          </a:xfrm>
          <a:prstGeom prst="rect">
            <a:avLst/>
          </a:prstGeom>
          <a:solidFill>
            <a:srgbClr val="C8C6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36000" rIns="0" bIns="36000" anchor="ctr"/>
          <a:lstStyle/>
          <a:p>
            <a:pPr algn="ctr" defTabSz="933450" eaLnBrk="0" hangingPunct="0"/>
            <a:r>
              <a:rPr lang="en-US" altLang="ja-JP" sz="1100" b="1" smtClean="0">
                <a:solidFill>
                  <a:srgbClr val="003366"/>
                </a:solidFill>
                <a:latin typeface="Arial" pitchFamily="34" charset="0"/>
                <a:ea typeface="ＭＳ Ｐゴシック" pitchFamily="34" charset="-128"/>
                <a:cs typeface="Arial" pitchFamily="34" charset="0"/>
              </a:rPr>
              <a:t>Holzkirchen/ Oberhaching (Germany)</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BU management</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Clinical development</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Clinical safety</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Pharmacovigilance</a:t>
            </a:r>
          </a:p>
        </p:txBody>
      </p:sp>
      <p:cxnSp>
        <p:nvCxnSpPr>
          <p:cNvPr id="103505" name="AutoShape 79"/>
          <p:cNvCxnSpPr>
            <a:cxnSpLocks noChangeShapeType="1"/>
          </p:cNvCxnSpPr>
          <p:nvPr>
            <p:custDataLst>
              <p:tags r:id="rId80"/>
            </p:custDataLst>
          </p:nvPr>
        </p:nvCxnSpPr>
        <p:spPr bwMode="auto">
          <a:xfrm rot="16200000" flipH="1">
            <a:off x="4595019" y="4517231"/>
            <a:ext cx="1189038" cy="638175"/>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cxnSp>
      <p:pic>
        <p:nvPicPr>
          <p:cNvPr id="103506" name="Picture 82"/>
          <p:cNvPicPr>
            <a:picLocks noChangeAspect="1" noChangeArrowheads="1"/>
          </p:cNvPicPr>
          <p:nvPr>
            <p:custDataLst>
              <p:tags r:id="rId81"/>
            </p:custDataLst>
          </p:nvPr>
        </p:nvPicPr>
        <p:blipFill>
          <a:blip r:embed="rId90" cstate="print">
            <a:extLst>
              <a:ext uri="{28A0092B-C50C-407E-A947-70E740481C1C}">
                <a14:useLocalDpi xmlns:a14="http://schemas.microsoft.com/office/drawing/2010/main" xmlns="" val="0"/>
              </a:ext>
            </a:extLst>
          </a:blip>
          <a:srcRect l="2238" t="7738" r="2171"/>
          <a:stretch>
            <a:fillRect/>
          </a:stretch>
        </p:blipFill>
        <p:spPr bwMode="auto">
          <a:xfrm>
            <a:off x="2744788" y="1987550"/>
            <a:ext cx="1536700" cy="97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507" name="Picture 88" descr="gradnja-16"/>
          <p:cNvPicPr preferRelativeResize="0">
            <a:picLocks noChangeArrowheads="1"/>
          </p:cNvPicPr>
          <p:nvPr>
            <p:custDataLst>
              <p:tags r:id="rId82"/>
            </p:custDataLst>
          </p:nvPr>
        </p:nvPicPr>
        <p:blipFill>
          <a:blip r:embed="rId91" cstate="print">
            <a:extLst>
              <a:ext uri="{28A0092B-C50C-407E-A947-70E740481C1C}">
                <a14:useLocalDpi xmlns:a14="http://schemas.microsoft.com/office/drawing/2010/main" xmlns="" val="0"/>
              </a:ext>
            </a:extLst>
          </a:blip>
          <a:srcRect r="9256"/>
          <a:stretch>
            <a:fillRect/>
          </a:stretch>
        </p:blipFill>
        <p:spPr bwMode="auto">
          <a:xfrm>
            <a:off x="5399088" y="5105400"/>
            <a:ext cx="1536700" cy="97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08" name="Rectangle 75"/>
          <p:cNvSpPr>
            <a:spLocks noChangeArrowheads="1"/>
          </p:cNvSpPr>
          <p:nvPr>
            <p:custDataLst>
              <p:tags r:id="rId83"/>
            </p:custDataLst>
          </p:nvPr>
        </p:nvSpPr>
        <p:spPr bwMode="auto">
          <a:xfrm>
            <a:off x="5394325" y="4554538"/>
            <a:ext cx="1536700" cy="554037"/>
          </a:xfrm>
          <a:prstGeom prst="rect">
            <a:avLst/>
          </a:prstGeom>
          <a:solidFill>
            <a:srgbClr val="C8C6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36000" rIns="0" bIns="36000" anchor="ctr"/>
          <a:lstStyle/>
          <a:p>
            <a:pPr algn="ctr" defTabSz="933450" eaLnBrk="0" hangingPunct="0"/>
            <a:r>
              <a:rPr lang="en-US" altLang="ja-JP" sz="1100" b="1" smtClean="0">
                <a:solidFill>
                  <a:srgbClr val="003366"/>
                </a:solidFill>
                <a:latin typeface="Arial" pitchFamily="34" charset="0"/>
                <a:ea typeface="ＭＳ Ｐゴシック" pitchFamily="34" charset="-128"/>
                <a:cs typeface="Arial" pitchFamily="34" charset="0"/>
              </a:rPr>
              <a:t>Menges (Slovenia)</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Tech. development</a:t>
            </a:r>
          </a:p>
          <a:p>
            <a:pPr algn="ctr" defTabSz="933450" eaLnBrk="0" hangingPunct="0"/>
            <a:r>
              <a:rPr lang="en-US" altLang="ja-JP" sz="1100" smtClean="0">
                <a:solidFill>
                  <a:srgbClr val="003366"/>
                </a:solidFill>
                <a:latin typeface="Arial" pitchFamily="34" charset="0"/>
                <a:ea typeface="ＭＳ Ｐゴシック" pitchFamily="34" charset="-128"/>
                <a:cs typeface="Arial" pitchFamily="34" charset="0"/>
              </a:rPr>
              <a:t>Cell culture production</a:t>
            </a:r>
          </a:p>
        </p:txBody>
      </p:sp>
      <p:pic>
        <p:nvPicPr>
          <p:cNvPr id="103509" name="Picture 85" descr="Arial"/>
          <p:cNvPicPr>
            <a:picLocks noChangeAspect="1" noChangeArrowheads="1"/>
          </p:cNvPicPr>
          <p:nvPr>
            <p:custDataLst>
              <p:tags r:id="rId84"/>
            </p:custDataLst>
          </p:nvPr>
        </p:nvPicPr>
        <p:blipFill>
          <a:blip r:embed="rId92" cstate="print">
            <a:extLst>
              <a:ext uri="{28A0092B-C50C-407E-A947-70E740481C1C}">
                <a14:useLocalDpi xmlns:a14="http://schemas.microsoft.com/office/drawing/2010/main" xmlns="" val="0"/>
              </a:ext>
            </a:extLst>
          </a:blip>
          <a:srcRect b="-6715"/>
          <a:stretch>
            <a:fillRect/>
          </a:stretch>
        </p:blipFill>
        <p:spPr bwMode="auto">
          <a:xfrm>
            <a:off x="923925" y="1984375"/>
            <a:ext cx="1536700"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5386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23850" y="182563"/>
            <a:ext cx="8820150" cy="942975"/>
          </a:xfrm>
        </p:spPr>
        <p:txBody>
          <a:bodyPr/>
          <a:lstStyle/>
          <a:p>
            <a:r>
              <a:rPr lang="en-US" smtClean="0">
                <a:solidFill>
                  <a:schemeClr val="tx1"/>
                </a:solidFill>
              </a:rPr>
              <a:t>All methods can contribute to demonstrating similarity beyond the main components</a:t>
            </a:r>
            <a:endParaRPr lang="en-US" b="1" smtClean="0">
              <a:solidFill>
                <a:schemeClr val="tx1"/>
              </a:solidFill>
            </a:endParaRPr>
          </a:p>
        </p:txBody>
      </p:sp>
      <p:sp>
        <p:nvSpPr>
          <p:cNvPr id="30723" name="Rectangle 3"/>
          <p:cNvSpPr>
            <a:spLocks noGrp="1" noChangeArrowheads="1"/>
          </p:cNvSpPr>
          <p:nvPr>
            <p:ph type="body" idx="4294967295"/>
          </p:nvPr>
        </p:nvSpPr>
        <p:spPr>
          <a:xfrm>
            <a:off x="539750" y="1196975"/>
            <a:ext cx="8316913" cy="4930775"/>
          </a:xfrm>
        </p:spPr>
        <p:txBody>
          <a:bodyPr/>
          <a:lstStyle/>
          <a:p>
            <a:pPr eaLnBrk="1" hangingPunct="1"/>
            <a:endParaRPr lang="en-US" smtClean="0"/>
          </a:p>
          <a:p>
            <a:pPr eaLnBrk="1" hangingPunct="1"/>
            <a:endParaRPr lang="en-US" smtClean="0"/>
          </a:p>
        </p:txBody>
      </p:sp>
      <p:pic>
        <p:nvPicPr>
          <p:cNvPr id="3072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84563" y="1800225"/>
            <a:ext cx="2647950" cy="3997325"/>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reeform 17437"/>
          <p:cNvSpPr>
            <a:spLocks/>
          </p:cNvSpPr>
          <p:nvPr/>
        </p:nvSpPr>
        <p:spPr bwMode="auto">
          <a:xfrm>
            <a:off x="4737100" y="3346450"/>
            <a:ext cx="1306513" cy="1697038"/>
          </a:xfrm>
          <a:custGeom>
            <a:avLst/>
            <a:gdLst>
              <a:gd name="T0" fmla="*/ 0 w 1383476"/>
              <a:gd name="T1" fmla="*/ 23634 h 1882239"/>
              <a:gd name="T2" fmla="*/ 0 w 1383476"/>
              <a:gd name="T3" fmla="*/ 1081145 h 1882239"/>
              <a:gd name="T4" fmla="*/ 165429 w 1383476"/>
              <a:gd name="T5" fmla="*/ 1087052 h 1882239"/>
              <a:gd name="T6" fmla="*/ 171338 w 1383476"/>
              <a:gd name="T7" fmla="*/ 1872802 h 1882239"/>
              <a:gd name="T8" fmla="*/ 1045756 w 1383476"/>
              <a:gd name="T9" fmla="*/ 1795999 h 1882239"/>
              <a:gd name="T10" fmla="*/ 1158010 w 1383476"/>
              <a:gd name="T11" fmla="*/ 1595130 h 1882239"/>
              <a:gd name="T12" fmla="*/ 1276175 w 1383476"/>
              <a:gd name="T13" fmla="*/ 1394263 h 1882239"/>
              <a:gd name="T14" fmla="*/ 1341166 w 1383476"/>
              <a:gd name="T15" fmla="*/ 1110683 h 1882239"/>
              <a:gd name="T16" fmla="*/ 1376615 w 1383476"/>
              <a:gd name="T17" fmla="*/ 850737 h 1882239"/>
              <a:gd name="T18" fmla="*/ 1370707 w 1383476"/>
              <a:gd name="T19" fmla="*/ 573066 h 1882239"/>
              <a:gd name="T20" fmla="*/ 1370707 w 1383476"/>
              <a:gd name="T21" fmla="*/ 259948 h 1882239"/>
              <a:gd name="T22" fmla="*/ 1364798 w 1383476"/>
              <a:gd name="T23" fmla="*/ 41357 h 1882239"/>
              <a:gd name="T24" fmla="*/ 1317533 w 1383476"/>
              <a:gd name="T25" fmla="*/ 0 h 1882239"/>
              <a:gd name="T26" fmla="*/ 0 w 1383476"/>
              <a:gd name="T27" fmla="*/ 23634 h 1882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3476" h="1882239">
                <a:moveTo>
                  <a:pt x="0" y="23751"/>
                </a:moveTo>
                <a:lnTo>
                  <a:pt x="0" y="1086593"/>
                </a:lnTo>
                <a:lnTo>
                  <a:pt x="166255" y="1092530"/>
                </a:lnTo>
                <a:cubicBezTo>
                  <a:pt x="168234" y="1355766"/>
                  <a:pt x="170214" y="1619003"/>
                  <a:pt x="172193" y="1882239"/>
                </a:cubicBezTo>
                <a:lnTo>
                  <a:pt x="1050967" y="1805050"/>
                </a:lnTo>
                <a:lnTo>
                  <a:pt x="1163782" y="1603169"/>
                </a:lnTo>
                <a:lnTo>
                  <a:pt x="1282535" y="1401289"/>
                </a:lnTo>
                <a:lnTo>
                  <a:pt x="1347850" y="1116281"/>
                </a:lnTo>
                <a:lnTo>
                  <a:pt x="1383476" y="855024"/>
                </a:lnTo>
                <a:lnTo>
                  <a:pt x="1377538" y="575954"/>
                </a:lnTo>
                <a:lnTo>
                  <a:pt x="1377538" y="261258"/>
                </a:lnTo>
                <a:lnTo>
                  <a:pt x="1371600" y="41564"/>
                </a:lnTo>
                <a:lnTo>
                  <a:pt x="1324099" y="0"/>
                </a:lnTo>
                <a:lnTo>
                  <a:pt x="0" y="23751"/>
                </a:lnTo>
                <a:close/>
              </a:path>
            </a:pathLst>
          </a:custGeom>
          <a:solidFill>
            <a:srgbClr val="7030A0">
              <a:alpha val="34901"/>
            </a:srgbClr>
          </a:solidFill>
          <a:ln w="38100" cap="flat" cmpd="sng" algn="ctr">
            <a:solidFill>
              <a:srgbClr val="7030A0"/>
            </a:solidFill>
            <a:prstDash val="solid"/>
            <a:round/>
            <a:headEnd type="none" w="med" len="med"/>
            <a:tailEnd type="none" w="med" len="med"/>
          </a:ln>
        </p:spPr>
        <p:txBody>
          <a:bodyPr wrap="none" lIns="90000" tIns="46800" rIns="90000" bIns="46800" anchor="ct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9" name="Freeform 34"/>
          <p:cNvSpPr>
            <a:spLocks/>
          </p:cNvSpPr>
          <p:nvPr/>
        </p:nvSpPr>
        <p:spPr bwMode="auto">
          <a:xfrm>
            <a:off x="3949700" y="5000625"/>
            <a:ext cx="1768475" cy="596900"/>
          </a:xfrm>
          <a:custGeom>
            <a:avLst/>
            <a:gdLst>
              <a:gd name="T0" fmla="*/ 1867771 w 1870363"/>
              <a:gd name="T1" fmla="*/ 0 h 659708"/>
              <a:gd name="T2" fmla="*/ 0 w 1870363"/>
              <a:gd name="T3" fmla="*/ 185812 h 659708"/>
              <a:gd name="T4" fmla="*/ 130448 w 1870363"/>
              <a:gd name="T5" fmla="*/ 311687 h 659708"/>
              <a:gd name="T6" fmla="*/ 249039 w 1870363"/>
              <a:gd name="T7" fmla="*/ 359637 h 659708"/>
              <a:gd name="T8" fmla="*/ 462498 w 1870363"/>
              <a:gd name="T9" fmla="*/ 449548 h 659708"/>
              <a:gd name="T10" fmla="*/ 581082 w 1870363"/>
              <a:gd name="T11" fmla="*/ 617378 h 659708"/>
              <a:gd name="T12" fmla="*/ 729324 w 1870363"/>
              <a:gd name="T13" fmla="*/ 623371 h 659708"/>
              <a:gd name="T14" fmla="*/ 889416 w 1870363"/>
              <a:gd name="T15" fmla="*/ 647347 h 659708"/>
              <a:gd name="T16" fmla="*/ 942783 w 1870363"/>
              <a:gd name="T17" fmla="*/ 665329 h 659708"/>
              <a:gd name="T18" fmla="*/ 1061367 w 1870363"/>
              <a:gd name="T19" fmla="*/ 659335 h 659708"/>
              <a:gd name="T20" fmla="*/ 1215537 w 1870363"/>
              <a:gd name="T21" fmla="*/ 653341 h 659708"/>
              <a:gd name="T22" fmla="*/ 1251109 w 1870363"/>
              <a:gd name="T23" fmla="*/ 605389 h 659708"/>
              <a:gd name="T24" fmla="*/ 1292619 w 1870363"/>
              <a:gd name="T25" fmla="*/ 551444 h 659708"/>
              <a:gd name="T26" fmla="*/ 1428996 w 1870363"/>
              <a:gd name="T27" fmla="*/ 461536 h 659708"/>
              <a:gd name="T28" fmla="*/ 1488292 w 1870363"/>
              <a:gd name="T29" fmla="*/ 425571 h 659708"/>
              <a:gd name="T30" fmla="*/ 1606875 w 1870363"/>
              <a:gd name="T31" fmla="*/ 323673 h 659708"/>
              <a:gd name="T32" fmla="*/ 1766975 w 1870363"/>
              <a:gd name="T33" fmla="*/ 155842 h 659708"/>
              <a:gd name="T34" fmla="*/ 1867771 w 1870363"/>
              <a:gd name="T35" fmla="*/ 0 h 659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0363" h="659708">
                <a:moveTo>
                  <a:pt x="1870363" y="0"/>
                </a:moveTo>
                <a:lnTo>
                  <a:pt x="0" y="184068"/>
                </a:lnTo>
                <a:lnTo>
                  <a:pt x="130628" y="308759"/>
                </a:lnTo>
                <a:lnTo>
                  <a:pt x="249381" y="356260"/>
                </a:lnTo>
                <a:lnTo>
                  <a:pt x="463137" y="445325"/>
                </a:lnTo>
                <a:lnTo>
                  <a:pt x="581891" y="611579"/>
                </a:lnTo>
                <a:lnTo>
                  <a:pt x="730332" y="617517"/>
                </a:lnTo>
                <a:lnTo>
                  <a:pt x="890649" y="641268"/>
                </a:lnTo>
                <a:cubicBezTo>
                  <a:pt x="908462" y="647206"/>
                  <a:pt x="925356" y="657789"/>
                  <a:pt x="944088" y="659081"/>
                </a:cubicBezTo>
                <a:cubicBezTo>
                  <a:pt x="983628" y="661808"/>
                  <a:pt x="1023245" y="654865"/>
                  <a:pt x="1062841" y="653143"/>
                </a:cubicBezTo>
                <a:lnTo>
                  <a:pt x="1217220" y="647205"/>
                </a:lnTo>
                <a:cubicBezTo>
                  <a:pt x="1224386" y="589884"/>
                  <a:pt x="1207201" y="599704"/>
                  <a:pt x="1252846" y="599704"/>
                </a:cubicBezTo>
                <a:lnTo>
                  <a:pt x="1294410" y="546265"/>
                </a:lnTo>
                <a:lnTo>
                  <a:pt x="1430976" y="457200"/>
                </a:lnTo>
                <a:cubicBezTo>
                  <a:pt x="1482231" y="425166"/>
                  <a:pt x="1461777" y="435863"/>
                  <a:pt x="1490353" y="421574"/>
                </a:cubicBezTo>
                <a:lnTo>
                  <a:pt x="1609106" y="320634"/>
                </a:lnTo>
                <a:lnTo>
                  <a:pt x="1769423" y="154379"/>
                </a:lnTo>
                <a:lnTo>
                  <a:pt x="1870363" y="0"/>
                </a:lnTo>
                <a:close/>
              </a:path>
            </a:pathLst>
          </a:custGeom>
          <a:solidFill>
            <a:srgbClr val="0070C0">
              <a:alpha val="58823"/>
            </a:srgbClr>
          </a:solidFill>
          <a:ln w="38100" cap="flat" cmpd="sng" algn="ctr">
            <a:solidFill>
              <a:srgbClr val="0070C0"/>
            </a:solidFill>
            <a:prstDash val="solid"/>
            <a:round/>
            <a:headEnd type="none" w="med" len="med"/>
            <a:tailEnd type="none" w="med" len="med"/>
          </a:ln>
        </p:spPr>
        <p:txBody>
          <a:bodyPr wrap="none" lIns="90000" tIns="46800" rIns="90000" bIns="46800" anchor="ct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12" name="TextBox 11"/>
          <p:cNvSpPr txBox="1">
            <a:spLocks noChangeArrowheads="1"/>
          </p:cNvSpPr>
          <p:nvPr/>
        </p:nvSpPr>
        <p:spPr bwMode="auto">
          <a:xfrm>
            <a:off x="6094413" y="3146425"/>
            <a:ext cx="2941637"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de-AT" sz="1800" b="1" smtClean="0">
                <a:solidFill>
                  <a:srgbClr val="7030A0"/>
                </a:solidFill>
              </a:rPr>
              <a:t>Post translat. modif. e.g.:</a:t>
            </a:r>
          </a:p>
          <a:p>
            <a:pPr eaLnBrk="1" hangingPunct="1"/>
            <a:r>
              <a:rPr lang="de-AT" sz="1800" smtClean="0">
                <a:solidFill>
                  <a:srgbClr val="F79646"/>
                </a:solidFill>
              </a:rPr>
              <a:t>NP-HPLC-(MS) N-glycans</a:t>
            </a:r>
          </a:p>
          <a:p>
            <a:pPr eaLnBrk="1" hangingPunct="1"/>
            <a:r>
              <a:rPr lang="de-AT" sz="1800" smtClean="0">
                <a:solidFill>
                  <a:srgbClr val="F79646"/>
                </a:solidFill>
              </a:rPr>
              <a:t>AEX N-glycans</a:t>
            </a:r>
          </a:p>
          <a:p>
            <a:pPr eaLnBrk="1" hangingPunct="1"/>
            <a:r>
              <a:rPr lang="de-AT" sz="1800" smtClean="0">
                <a:solidFill>
                  <a:srgbClr val="F79646"/>
                </a:solidFill>
              </a:rPr>
              <a:t>MALDI-TOF N-glycans</a:t>
            </a:r>
          </a:p>
          <a:p>
            <a:pPr eaLnBrk="1" hangingPunct="1"/>
            <a:r>
              <a:rPr lang="de-AT" sz="1800" smtClean="0">
                <a:solidFill>
                  <a:srgbClr val="F79646"/>
                </a:solidFill>
              </a:rPr>
              <a:t>HPAEC-PAD N-glycans</a:t>
            </a:r>
          </a:p>
          <a:p>
            <a:pPr eaLnBrk="1" hangingPunct="1"/>
            <a:r>
              <a:rPr lang="de-AT" sz="1800" smtClean="0">
                <a:solidFill>
                  <a:srgbClr val="F79646"/>
                </a:solidFill>
              </a:rPr>
              <a:t>MALDI-TOF O-glycans</a:t>
            </a:r>
          </a:p>
          <a:p>
            <a:pPr eaLnBrk="1" hangingPunct="1"/>
            <a:r>
              <a:rPr lang="de-AT" sz="1800" smtClean="0">
                <a:solidFill>
                  <a:srgbClr val="F79646"/>
                </a:solidFill>
              </a:rPr>
              <a:t>HPAEC-PAD sialic acids</a:t>
            </a:r>
          </a:p>
          <a:p>
            <a:pPr eaLnBrk="1" hangingPunct="1"/>
            <a:r>
              <a:rPr lang="de-AT" sz="1800" smtClean="0">
                <a:solidFill>
                  <a:srgbClr val="F79646"/>
                </a:solidFill>
              </a:rPr>
              <a:t>RP-HPLC sialic acids</a:t>
            </a:r>
          </a:p>
          <a:p>
            <a:pPr eaLnBrk="1" hangingPunct="1"/>
            <a:endParaRPr lang="en-US" sz="1800" smtClean="0">
              <a:solidFill>
                <a:srgbClr val="F79646"/>
              </a:solidFill>
            </a:endParaRPr>
          </a:p>
        </p:txBody>
      </p:sp>
      <p:grpSp>
        <p:nvGrpSpPr>
          <p:cNvPr id="3" name="Group 2"/>
          <p:cNvGrpSpPr>
            <a:grpSpLocks/>
          </p:cNvGrpSpPr>
          <p:nvPr/>
        </p:nvGrpSpPr>
        <p:grpSpPr bwMode="auto">
          <a:xfrm>
            <a:off x="1208088" y="1357313"/>
            <a:ext cx="3641725" cy="1804987"/>
            <a:chOff x="1208088" y="1357313"/>
            <a:chExt cx="3641725" cy="1804987"/>
          </a:xfrm>
        </p:grpSpPr>
        <p:sp>
          <p:nvSpPr>
            <p:cNvPr id="8" name="Freeform 17434"/>
            <p:cNvSpPr>
              <a:spLocks/>
            </p:cNvSpPr>
            <p:nvPr/>
          </p:nvSpPr>
          <p:spPr bwMode="auto">
            <a:xfrm>
              <a:off x="3668713" y="1925638"/>
              <a:ext cx="1181100" cy="1236662"/>
            </a:xfrm>
            <a:custGeom>
              <a:avLst/>
              <a:gdLst>
                <a:gd name="T0" fmla="*/ 1242420 w 1247613"/>
                <a:gd name="T1" fmla="*/ 0 h 1371600"/>
                <a:gd name="T2" fmla="*/ 1242420 w 1247613"/>
                <a:gd name="T3" fmla="*/ 0 h 1371600"/>
                <a:gd name="T4" fmla="*/ 1242420 w 1247613"/>
                <a:gd name="T5" fmla="*/ 884712 h 1371600"/>
                <a:gd name="T6" fmla="*/ 1242420 w 1247613"/>
                <a:gd name="T7" fmla="*/ 1365662 h 1371600"/>
                <a:gd name="T8" fmla="*/ 0 w 1247613"/>
                <a:gd name="T9" fmla="*/ 1371600 h 1371600"/>
                <a:gd name="T10" fmla="*/ 17831 w 1247613"/>
                <a:gd name="T11" fmla="*/ 1169719 h 1371600"/>
                <a:gd name="T12" fmla="*/ 83226 w 1247613"/>
                <a:gd name="T13" fmla="*/ 997527 h 1371600"/>
                <a:gd name="T14" fmla="*/ 107003 w 1247613"/>
                <a:gd name="T15" fmla="*/ 866899 h 1371600"/>
                <a:gd name="T16" fmla="*/ 148612 w 1247613"/>
                <a:gd name="T17" fmla="*/ 754083 h 1371600"/>
                <a:gd name="T18" fmla="*/ 237785 w 1247613"/>
                <a:gd name="T19" fmla="*/ 510639 h 1371600"/>
                <a:gd name="T20" fmla="*/ 344789 w 1247613"/>
                <a:gd name="T21" fmla="*/ 409699 h 1371600"/>
                <a:gd name="T22" fmla="*/ 445846 w 1247613"/>
                <a:gd name="T23" fmla="*/ 296883 h 1371600"/>
                <a:gd name="T24" fmla="*/ 600405 w 1247613"/>
                <a:gd name="T25" fmla="*/ 213756 h 1371600"/>
                <a:gd name="T26" fmla="*/ 731187 w 1247613"/>
                <a:gd name="T27" fmla="*/ 172192 h 1371600"/>
                <a:gd name="T28" fmla="*/ 850075 w 1247613"/>
                <a:gd name="T29" fmla="*/ 89065 h 1371600"/>
                <a:gd name="T30" fmla="*/ 992750 w 1247613"/>
                <a:gd name="T31" fmla="*/ 29688 h 1371600"/>
                <a:gd name="T32" fmla="*/ 1182976 w 1247613"/>
                <a:gd name="T33" fmla="*/ 0 h 1371600"/>
                <a:gd name="T34" fmla="*/ 1242420 w 1247613"/>
                <a:gd name="T35" fmla="*/ 0 h 137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7613" h="1371600">
                  <a:moveTo>
                    <a:pt x="1240971" y="0"/>
                  </a:moveTo>
                  <a:lnTo>
                    <a:pt x="1240971" y="0"/>
                  </a:lnTo>
                  <a:cubicBezTo>
                    <a:pt x="1253487" y="475575"/>
                    <a:pt x="1245257" y="61866"/>
                    <a:pt x="1240971" y="884712"/>
                  </a:cubicBezTo>
                  <a:cubicBezTo>
                    <a:pt x="1240136" y="1045026"/>
                    <a:pt x="1240971" y="1205345"/>
                    <a:pt x="1240971" y="1365662"/>
                  </a:cubicBezTo>
                  <a:lnTo>
                    <a:pt x="0" y="1371600"/>
                  </a:lnTo>
                  <a:lnTo>
                    <a:pt x="17813" y="1169719"/>
                  </a:lnTo>
                  <a:lnTo>
                    <a:pt x="83127" y="997527"/>
                  </a:lnTo>
                  <a:lnTo>
                    <a:pt x="106877" y="866899"/>
                  </a:lnTo>
                  <a:lnTo>
                    <a:pt x="148441" y="754083"/>
                  </a:lnTo>
                  <a:lnTo>
                    <a:pt x="237506" y="510639"/>
                  </a:lnTo>
                  <a:lnTo>
                    <a:pt x="344384" y="409699"/>
                  </a:lnTo>
                  <a:lnTo>
                    <a:pt x="445324" y="296883"/>
                  </a:lnTo>
                  <a:lnTo>
                    <a:pt x="599703" y="213756"/>
                  </a:lnTo>
                  <a:lnTo>
                    <a:pt x="730332" y="172192"/>
                  </a:lnTo>
                  <a:lnTo>
                    <a:pt x="849085" y="89065"/>
                  </a:lnTo>
                  <a:lnTo>
                    <a:pt x="991589" y="29688"/>
                  </a:lnTo>
                  <a:lnTo>
                    <a:pt x="1181594" y="0"/>
                  </a:lnTo>
                  <a:lnTo>
                    <a:pt x="1240971" y="0"/>
                  </a:lnTo>
                  <a:close/>
                </a:path>
              </a:pathLst>
            </a:custGeom>
            <a:solidFill>
              <a:sysClr val="windowText" lastClr="000000">
                <a:alpha val="41176"/>
              </a:sysClr>
            </a:solidFill>
            <a:ln w="38100" cap="flat" cmpd="sng" algn="ctr">
              <a:solidFill>
                <a:sysClr val="windowText" lastClr="000000"/>
              </a:solidFill>
              <a:prstDash val="solid"/>
              <a:round/>
              <a:headEnd type="none" w="med" len="med"/>
              <a:tailEnd type="none" w="med" len="med"/>
            </a:ln>
          </p:spPr>
          <p:txBody>
            <a:bodyPr wrap="none" lIns="90000" tIns="46800" rIns="90000" bIns="46800" anchor="ct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30740" name="TextBox 12"/>
            <p:cNvSpPr txBox="1">
              <a:spLocks noChangeArrowheads="1"/>
            </p:cNvSpPr>
            <p:nvPr/>
          </p:nvSpPr>
          <p:spPr bwMode="auto">
            <a:xfrm>
              <a:off x="1208088" y="1357313"/>
              <a:ext cx="2646362"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r>
                <a:rPr lang="de-AT" sz="1800" b="1" dirty="0" smtClean="0">
                  <a:solidFill>
                    <a:srgbClr val="000000"/>
                  </a:solidFill>
                </a:rPr>
                <a:t>Primary </a:t>
              </a:r>
              <a:r>
                <a:rPr lang="de-AT" sz="1800" b="1" dirty="0" err="1" smtClean="0">
                  <a:solidFill>
                    <a:srgbClr val="000000"/>
                  </a:solidFill>
                </a:rPr>
                <a:t>structure</a:t>
              </a:r>
              <a:r>
                <a:rPr lang="de-AT" sz="1800" b="1" dirty="0" smtClean="0">
                  <a:solidFill>
                    <a:srgbClr val="000000"/>
                  </a:solidFill>
                </a:rPr>
                <a:t> e.g.:</a:t>
              </a:r>
            </a:p>
            <a:p>
              <a:pPr algn="r" eaLnBrk="1" hangingPunct="1"/>
              <a:r>
                <a:rPr lang="de-AT" sz="1800" dirty="0" smtClean="0">
                  <a:solidFill>
                    <a:srgbClr val="F79646"/>
                  </a:solidFill>
                </a:rPr>
                <a:t>LC-MS </a:t>
              </a:r>
              <a:r>
                <a:rPr lang="de-AT" sz="1800" dirty="0" err="1" smtClean="0">
                  <a:solidFill>
                    <a:srgbClr val="F79646"/>
                  </a:solidFill>
                </a:rPr>
                <a:t>intact</a:t>
              </a:r>
              <a:r>
                <a:rPr lang="de-AT" sz="1800" dirty="0" smtClean="0">
                  <a:solidFill>
                    <a:srgbClr val="F79646"/>
                  </a:solidFill>
                </a:rPr>
                <a:t> </a:t>
              </a:r>
              <a:r>
                <a:rPr lang="de-AT" sz="1800" dirty="0" err="1" smtClean="0">
                  <a:solidFill>
                    <a:srgbClr val="F79646"/>
                  </a:solidFill>
                </a:rPr>
                <a:t>mass</a:t>
              </a:r>
              <a:endParaRPr lang="de-AT" sz="1800" dirty="0" smtClean="0">
                <a:solidFill>
                  <a:srgbClr val="F79646"/>
                </a:solidFill>
              </a:endParaRPr>
            </a:p>
            <a:p>
              <a:pPr algn="r" eaLnBrk="1" hangingPunct="1"/>
              <a:r>
                <a:rPr lang="de-AT" sz="1800" dirty="0" smtClean="0">
                  <a:solidFill>
                    <a:srgbClr val="F79646"/>
                  </a:solidFill>
                </a:rPr>
                <a:t>LC-MS </a:t>
              </a:r>
              <a:r>
                <a:rPr lang="de-AT" sz="1800" dirty="0" err="1" smtClean="0">
                  <a:solidFill>
                    <a:srgbClr val="F79646"/>
                  </a:solidFill>
                </a:rPr>
                <a:t>subunits</a:t>
              </a:r>
              <a:endParaRPr lang="de-AT" sz="1800" dirty="0" smtClean="0">
                <a:solidFill>
                  <a:srgbClr val="F79646"/>
                </a:solidFill>
              </a:endParaRPr>
            </a:p>
            <a:p>
              <a:pPr algn="r" eaLnBrk="1" hangingPunct="1"/>
              <a:r>
                <a:rPr lang="de-AT" sz="1800" dirty="0" smtClean="0">
                  <a:solidFill>
                    <a:srgbClr val="F79646"/>
                  </a:solidFill>
                </a:rPr>
                <a:t>Peptide </a:t>
              </a:r>
              <a:r>
                <a:rPr lang="de-AT" sz="1800" dirty="0" err="1" smtClean="0">
                  <a:solidFill>
                    <a:srgbClr val="F79646"/>
                  </a:solidFill>
                </a:rPr>
                <a:t>mapping</a:t>
              </a:r>
              <a:endParaRPr lang="de-AT" sz="1800" dirty="0" smtClean="0">
                <a:solidFill>
                  <a:srgbClr val="F79646"/>
                </a:solidFill>
              </a:endParaRPr>
            </a:p>
            <a:p>
              <a:pPr algn="r" eaLnBrk="1" hangingPunct="1"/>
              <a:endParaRPr lang="en-US" sz="1800" b="1" dirty="0" smtClean="0">
                <a:solidFill>
                  <a:srgbClr val="000000"/>
                </a:solidFill>
              </a:endParaRPr>
            </a:p>
          </p:txBody>
        </p:sp>
      </p:grpSp>
      <p:grpSp>
        <p:nvGrpSpPr>
          <p:cNvPr id="4" name="Group 3"/>
          <p:cNvGrpSpPr>
            <a:grpSpLocks/>
          </p:cNvGrpSpPr>
          <p:nvPr/>
        </p:nvGrpSpPr>
        <p:grpSpPr bwMode="auto">
          <a:xfrm>
            <a:off x="4733925" y="1616075"/>
            <a:ext cx="4275138" cy="1730375"/>
            <a:chOff x="4733925" y="1616075"/>
            <a:chExt cx="4275138" cy="1730375"/>
          </a:xfrm>
        </p:grpSpPr>
        <p:sp>
          <p:nvSpPr>
            <p:cNvPr id="10" name="Freeform 35"/>
            <p:cNvSpPr>
              <a:spLocks/>
            </p:cNvSpPr>
            <p:nvPr/>
          </p:nvSpPr>
          <p:spPr bwMode="auto">
            <a:xfrm>
              <a:off x="4733925" y="1924050"/>
              <a:ext cx="1254125" cy="1422400"/>
            </a:xfrm>
            <a:custGeom>
              <a:avLst/>
              <a:gdLst>
                <a:gd name="T0" fmla="*/ 154416 w 1327688"/>
                <a:gd name="T1" fmla="*/ 0 h 1575661"/>
                <a:gd name="T2" fmla="*/ 159564 w 1327688"/>
                <a:gd name="T3" fmla="*/ 1416204 h 1575661"/>
                <a:gd name="T4" fmla="*/ 5148 w 1327688"/>
                <a:gd name="T5" fmla="*/ 1411017 h 1575661"/>
                <a:gd name="T6" fmla="*/ 0 w 1327688"/>
                <a:gd name="T7" fmla="*/ 1582207 h 1575661"/>
                <a:gd name="T8" fmla="*/ 1322854 w 1327688"/>
                <a:gd name="T9" fmla="*/ 1551081 h 1575661"/>
                <a:gd name="T10" fmla="*/ 1307412 w 1327688"/>
                <a:gd name="T11" fmla="*/ 1509581 h 1575661"/>
                <a:gd name="T12" fmla="*/ 1297117 w 1327688"/>
                <a:gd name="T13" fmla="*/ 1328016 h 1575661"/>
                <a:gd name="T14" fmla="*/ 1281675 w 1327688"/>
                <a:gd name="T15" fmla="*/ 1270953 h 1575661"/>
                <a:gd name="T16" fmla="*/ 1255939 w 1327688"/>
                <a:gd name="T17" fmla="*/ 1250203 h 1575661"/>
                <a:gd name="T18" fmla="*/ 1240497 w 1327688"/>
                <a:gd name="T19" fmla="*/ 1198327 h 1575661"/>
                <a:gd name="T20" fmla="*/ 1230202 w 1327688"/>
                <a:gd name="T21" fmla="*/ 1182764 h 1575661"/>
                <a:gd name="T22" fmla="*/ 1225055 w 1327688"/>
                <a:gd name="T23" fmla="*/ 1162013 h 1575661"/>
                <a:gd name="T24" fmla="*/ 1219907 w 1327688"/>
                <a:gd name="T25" fmla="*/ 1146452 h 1575661"/>
                <a:gd name="T26" fmla="*/ 1214761 w 1327688"/>
                <a:gd name="T27" fmla="*/ 1120514 h 1575661"/>
                <a:gd name="T28" fmla="*/ 1199318 w 1327688"/>
                <a:gd name="T29" fmla="*/ 928573 h 1575661"/>
                <a:gd name="T30" fmla="*/ 1183877 w 1327688"/>
                <a:gd name="T31" fmla="*/ 902636 h 1575661"/>
                <a:gd name="T32" fmla="*/ 1168435 w 1327688"/>
                <a:gd name="T33" fmla="*/ 892261 h 1575661"/>
                <a:gd name="T34" fmla="*/ 1142698 w 1327688"/>
                <a:gd name="T35" fmla="*/ 866324 h 1575661"/>
                <a:gd name="T36" fmla="*/ 1122110 w 1327688"/>
                <a:gd name="T37" fmla="*/ 835197 h 1575661"/>
                <a:gd name="T38" fmla="*/ 1116962 w 1327688"/>
                <a:gd name="T39" fmla="*/ 819634 h 1575661"/>
                <a:gd name="T40" fmla="*/ 1106667 w 1327688"/>
                <a:gd name="T41" fmla="*/ 778134 h 1575661"/>
                <a:gd name="T42" fmla="*/ 1096372 w 1327688"/>
                <a:gd name="T43" fmla="*/ 747009 h 1575661"/>
                <a:gd name="T44" fmla="*/ 1065490 w 1327688"/>
                <a:gd name="T45" fmla="*/ 705508 h 1575661"/>
                <a:gd name="T46" fmla="*/ 1055195 w 1327688"/>
                <a:gd name="T47" fmla="*/ 664009 h 1575661"/>
                <a:gd name="T48" fmla="*/ 1039752 w 1327688"/>
                <a:gd name="T49" fmla="*/ 648446 h 1575661"/>
                <a:gd name="T50" fmla="*/ 1019165 w 1327688"/>
                <a:gd name="T51" fmla="*/ 617320 h 1575661"/>
                <a:gd name="T52" fmla="*/ 1008870 w 1327688"/>
                <a:gd name="T53" fmla="*/ 601756 h 1575661"/>
                <a:gd name="T54" fmla="*/ 993426 w 1327688"/>
                <a:gd name="T55" fmla="*/ 591381 h 1575661"/>
                <a:gd name="T56" fmla="*/ 972838 w 1327688"/>
                <a:gd name="T57" fmla="*/ 586194 h 1575661"/>
                <a:gd name="T58" fmla="*/ 957397 w 1327688"/>
                <a:gd name="T59" fmla="*/ 581007 h 1575661"/>
                <a:gd name="T60" fmla="*/ 828714 w 1327688"/>
                <a:gd name="T61" fmla="*/ 575819 h 1575661"/>
                <a:gd name="T62" fmla="*/ 797831 w 1327688"/>
                <a:gd name="T63" fmla="*/ 555070 h 1575661"/>
                <a:gd name="T64" fmla="*/ 813272 w 1327688"/>
                <a:gd name="T65" fmla="*/ 446129 h 1575661"/>
                <a:gd name="T66" fmla="*/ 787535 w 1327688"/>
                <a:gd name="T67" fmla="*/ 394253 h 1575661"/>
                <a:gd name="T68" fmla="*/ 766946 w 1327688"/>
                <a:gd name="T69" fmla="*/ 363130 h 1575661"/>
                <a:gd name="T70" fmla="*/ 756652 w 1327688"/>
                <a:gd name="T71" fmla="*/ 347567 h 1575661"/>
                <a:gd name="T72" fmla="*/ 710326 w 1327688"/>
                <a:gd name="T73" fmla="*/ 321630 h 1575661"/>
                <a:gd name="T74" fmla="*/ 679442 w 1327688"/>
                <a:gd name="T75" fmla="*/ 290503 h 1575661"/>
                <a:gd name="T76" fmla="*/ 669148 w 1327688"/>
                <a:gd name="T77" fmla="*/ 274940 h 1575661"/>
                <a:gd name="T78" fmla="*/ 653706 w 1327688"/>
                <a:gd name="T79" fmla="*/ 264567 h 1575661"/>
                <a:gd name="T80" fmla="*/ 612527 w 1327688"/>
                <a:gd name="T81" fmla="*/ 259376 h 1575661"/>
                <a:gd name="T82" fmla="*/ 591938 w 1327688"/>
                <a:gd name="T83" fmla="*/ 254192 h 1575661"/>
                <a:gd name="T84" fmla="*/ 561054 w 1327688"/>
                <a:gd name="T85" fmla="*/ 223065 h 1575661"/>
                <a:gd name="T86" fmla="*/ 530171 w 1327688"/>
                <a:gd name="T87" fmla="*/ 202315 h 1575661"/>
                <a:gd name="T88" fmla="*/ 488992 w 1327688"/>
                <a:gd name="T89" fmla="*/ 155628 h 1575661"/>
                <a:gd name="T90" fmla="*/ 468405 w 1327688"/>
                <a:gd name="T91" fmla="*/ 145254 h 1575661"/>
                <a:gd name="T92" fmla="*/ 442666 w 1327688"/>
                <a:gd name="T93" fmla="*/ 124499 h 1575661"/>
                <a:gd name="T94" fmla="*/ 432372 w 1327688"/>
                <a:gd name="T95" fmla="*/ 114125 h 1575661"/>
                <a:gd name="T96" fmla="*/ 406637 w 1327688"/>
                <a:gd name="T97" fmla="*/ 103754 h 1575661"/>
                <a:gd name="T98" fmla="*/ 380898 w 1327688"/>
                <a:gd name="T99" fmla="*/ 88190 h 1575661"/>
                <a:gd name="T100" fmla="*/ 350017 w 1327688"/>
                <a:gd name="T101" fmla="*/ 72622 h 1575661"/>
                <a:gd name="T102" fmla="*/ 324277 w 1327688"/>
                <a:gd name="T103" fmla="*/ 57061 h 1575661"/>
                <a:gd name="T104" fmla="*/ 308838 w 1327688"/>
                <a:gd name="T105" fmla="*/ 41499 h 1575661"/>
                <a:gd name="T106" fmla="*/ 277952 w 1327688"/>
                <a:gd name="T107" fmla="*/ 36315 h 1575661"/>
                <a:gd name="T108" fmla="*/ 252219 w 1327688"/>
                <a:gd name="T109" fmla="*/ 31122 h 1575661"/>
                <a:gd name="T110" fmla="*/ 221332 w 1327688"/>
                <a:gd name="T111" fmla="*/ 20754 h 1575661"/>
                <a:gd name="T112" fmla="*/ 154416 w 1327688"/>
                <a:gd name="T113" fmla="*/ 0 h 15756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7688" h="1575661">
                  <a:moveTo>
                    <a:pt x="154983" y="0"/>
                  </a:moveTo>
                  <a:lnTo>
                    <a:pt x="160149" y="1410345"/>
                  </a:lnTo>
                  <a:lnTo>
                    <a:pt x="5166" y="1405179"/>
                  </a:lnTo>
                  <a:lnTo>
                    <a:pt x="0" y="1575661"/>
                  </a:lnTo>
                  <a:lnTo>
                    <a:pt x="1327688" y="1544664"/>
                  </a:lnTo>
                  <a:cubicBezTo>
                    <a:pt x="1322522" y="1530888"/>
                    <a:pt x="1313889" y="1517950"/>
                    <a:pt x="1312190" y="1503335"/>
                  </a:cubicBezTo>
                  <a:cubicBezTo>
                    <a:pt x="1305217" y="1443370"/>
                    <a:pt x="1313696" y="1381719"/>
                    <a:pt x="1301857" y="1322522"/>
                  </a:cubicBezTo>
                  <a:cubicBezTo>
                    <a:pt x="1299084" y="1308658"/>
                    <a:pt x="1293850" y="1276933"/>
                    <a:pt x="1286359" y="1265695"/>
                  </a:cubicBezTo>
                  <a:cubicBezTo>
                    <a:pt x="1273007" y="1245665"/>
                    <a:pt x="1281917" y="1252159"/>
                    <a:pt x="1260529" y="1245030"/>
                  </a:cubicBezTo>
                  <a:cubicBezTo>
                    <a:pt x="1257641" y="1233482"/>
                    <a:pt x="1250058" y="1200911"/>
                    <a:pt x="1245030" y="1193369"/>
                  </a:cubicBezTo>
                  <a:lnTo>
                    <a:pt x="1234698" y="1177871"/>
                  </a:lnTo>
                  <a:cubicBezTo>
                    <a:pt x="1232976" y="1170983"/>
                    <a:pt x="1231483" y="1164033"/>
                    <a:pt x="1229532" y="1157206"/>
                  </a:cubicBezTo>
                  <a:cubicBezTo>
                    <a:pt x="1228036" y="1151970"/>
                    <a:pt x="1225687" y="1146991"/>
                    <a:pt x="1224366" y="1141708"/>
                  </a:cubicBezTo>
                  <a:cubicBezTo>
                    <a:pt x="1222236" y="1133190"/>
                    <a:pt x="1220922" y="1124488"/>
                    <a:pt x="1219200" y="1115878"/>
                  </a:cubicBezTo>
                  <a:cubicBezTo>
                    <a:pt x="1213682" y="944828"/>
                    <a:pt x="1230926" y="1006401"/>
                    <a:pt x="1203701" y="924732"/>
                  </a:cubicBezTo>
                  <a:cubicBezTo>
                    <a:pt x="1198436" y="908938"/>
                    <a:pt x="1201096" y="909216"/>
                    <a:pt x="1188203" y="898901"/>
                  </a:cubicBezTo>
                  <a:cubicBezTo>
                    <a:pt x="1183355" y="895022"/>
                    <a:pt x="1177378" y="892657"/>
                    <a:pt x="1172705" y="888569"/>
                  </a:cubicBezTo>
                  <a:cubicBezTo>
                    <a:pt x="1163541" y="880551"/>
                    <a:pt x="1146874" y="862739"/>
                    <a:pt x="1146874" y="862739"/>
                  </a:cubicBezTo>
                  <a:cubicBezTo>
                    <a:pt x="1134591" y="825887"/>
                    <a:pt x="1152007" y="870438"/>
                    <a:pt x="1126210" y="831742"/>
                  </a:cubicBezTo>
                  <a:cubicBezTo>
                    <a:pt x="1123189" y="827211"/>
                    <a:pt x="1122477" y="821498"/>
                    <a:pt x="1121044" y="816244"/>
                  </a:cubicBezTo>
                  <a:cubicBezTo>
                    <a:pt x="1117308" y="802544"/>
                    <a:pt x="1115203" y="788386"/>
                    <a:pt x="1110712" y="774915"/>
                  </a:cubicBezTo>
                  <a:cubicBezTo>
                    <a:pt x="1107268" y="764583"/>
                    <a:pt x="1106420" y="752980"/>
                    <a:pt x="1100379" y="743918"/>
                  </a:cubicBezTo>
                  <a:cubicBezTo>
                    <a:pt x="1077013" y="708869"/>
                    <a:pt x="1088495" y="721703"/>
                    <a:pt x="1069383" y="702589"/>
                  </a:cubicBezTo>
                  <a:cubicBezTo>
                    <a:pt x="1068638" y="698863"/>
                    <a:pt x="1063590" y="668069"/>
                    <a:pt x="1059051" y="661261"/>
                  </a:cubicBezTo>
                  <a:cubicBezTo>
                    <a:pt x="1054998" y="655182"/>
                    <a:pt x="1048038" y="651529"/>
                    <a:pt x="1043552" y="645762"/>
                  </a:cubicBezTo>
                  <a:cubicBezTo>
                    <a:pt x="1035928" y="635960"/>
                    <a:pt x="1029776" y="625098"/>
                    <a:pt x="1022888" y="614766"/>
                  </a:cubicBezTo>
                  <a:cubicBezTo>
                    <a:pt x="1019444" y="609600"/>
                    <a:pt x="1017722" y="602711"/>
                    <a:pt x="1012556" y="599267"/>
                  </a:cubicBezTo>
                  <a:cubicBezTo>
                    <a:pt x="1007390" y="595823"/>
                    <a:pt x="1002764" y="591381"/>
                    <a:pt x="997057" y="588935"/>
                  </a:cubicBezTo>
                  <a:cubicBezTo>
                    <a:pt x="990531" y="586138"/>
                    <a:pt x="983220" y="585720"/>
                    <a:pt x="976393" y="583769"/>
                  </a:cubicBezTo>
                  <a:cubicBezTo>
                    <a:pt x="971157" y="582273"/>
                    <a:pt x="966327" y="578991"/>
                    <a:pt x="960895" y="578603"/>
                  </a:cubicBezTo>
                  <a:cubicBezTo>
                    <a:pt x="917919" y="575533"/>
                    <a:pt x="874793" y="575159"/>
                    <a:pt x="831742" y="573437"/>
                  </a:cubicBezTo>
                  <a:lnTo>
                    <a:pt x="800746" y="552773"/>
                  </a:lnTo>
                  <a:lnTo>
                    <a:pt x="816244" y="444284"/>
                  </a:lnTo>
                  <a:cubicBezTo>
                    <a:pt x="783378" y="356641"/>
                    <a:pt x="816333" y="427183"/>
                    <a:pt x="790413" y="392623"/>
                  </a:cubicBezTo>
                  <a:cubicBezTo>
                    <a:pt x="782962" y="382689"/>
                    <a:pt x="776637" y="371959"/>
                    <a:pt x="769749" y="361627"/>
                  </a:cubicBezTo>
                  <a:cubicBezTo>
                    <a:pt x="766305" y="356461"/>
                    <a:pt x="764583" y="349572"/>
                    <a:pt x="759417" y="346128"/>
                  </a:cubicBezTo>
                  <a:cubicBezTo>
                    <a:pt x="723889" y="322443"/>
                    <a:pt x="740201" y="329391"/>
                    <a:pt x="712922" y="320298"/>
                  </a:cubicBezTo>
                  <a:cubicBezTo>
                    <a:pt x="702590" y="309966"/>
                    <a:pt x="690030" y="301459"/>
                    <a:pt x="681925" y="289301"/>
                  </a:cubicBezTo>
                  <a:cubicBezTo>
                    <a:pt x="678481" y="284135"/>
                    <a:pt x="675983" y="278193"/>
                    <a:pt x="671593" y="273803"/>
                  </a:cubicBezTo>
                  <a:cubicBezTo>
                    <a:pt x="667203" y="269413"/>
                    <a:pt x="662085" y="265105"/>
                    <a:pt x="656095" y="263471"/>
                  </a:cubicBezTo>
                  <a:cubicBezTo>
                    <a:pt x="642701" y="259818"/>
                    <a:pt x="628461" y="260587"/>
                    <a:pt x="614766" y="258305"/>
                  </a:cubicBezTo>
                  <a:cubicBezTo>
                    <a:pt x="607762" y="257138"/>
                    <a:pt x="600989" y="254861"/>
                    <a:pt x="594101" y="253139"/>
                  </a:cubicBezTo>
                  <a:cubicBezTo>
                    <a:pt x="543702" y="219537"/>
                    <a:pt x="620791" y="273418"/>
                    <a:pt x="563105" y="222142"/>
                  </a:cubicBezTo>
                  <a:cubicBezTo>
                    <a:pt x="553824" y="213892"/>
                    <a:pt x="532108" y="201478"/>
                    <a:pt x="532108" y="201478"/>
                  </a:cubicBezTo>
                  <a:cubicBezTo>
                    <a:pt x="521189" y="185098"/>
                    <a:pt x="508476" y="163831"/>
                    <a:pt x="490779" y="154983"/>
                  </a:cubicBezTo>
                  <a:lnTo>
                    <a:pt x="470115" y="144651"/>
                  </a:lnTo>
                  <a:cubicBezTo>
                    <a:pt x="445177" y="119710"/>
                    <a:pt x="476858" y="150044"/>
                    <a:pt x="444285" y="123986"/>
                  </a:cubicBezTo>
                  <a:cubicBezTo>
                    <a:pt x="440481" y="120943"/>
                    <a:pt x="438181" y="116071"/>
                    <a:pt x="433952" y="113654"/>
                  </a:cubicBezTo>
                  <a:cubicBezTo>
                    <a:pt x="425901" y="109053"/>
                    <a:pt x="416732" y="106766"/>
                    <a:pt x="408122" y="103322"/>
                  </a:cubicBezTo>
                  <a:cubicBezTo>
                    <a:pt x="387942" y="83140"/>
                    <a:pt x="409116" y="101235"/>
                    <a:pt x="382291" y="87823"/>
                  </a:cubicBezTo>
                  <a:cubicBezTo>
                    <a:pt x="342229" y="67793"/>
                    <a:pt x="390253" y="85311"/>
                    <a:pt x="351295" y="72325"/>
                  </a:cubicBezTo>
                  <a:cubicBezTo>
                    <a:pt x="319107" y="40140"/>
                    <a:pt x="365711" y="83660"/>
                    <a:pt x="325464" y="56827"/>
                  </a:cubicBezTo>
                  <a:cubicBezTo>
                    <a:pt x="319385" y="52774"/>
                    <a:pt x="316642" y="44295"/>
                    <a:pt x="309966" y="41328"/>
                  </a:cubicBezTo>
                  <a:cubicBezTo>
                    <a:pt x="300394" y="37074"/>
                    <a:pt x="289275" y="38036"/>
                    <a:pt x="278969" y="36162"/>
                  </a:cubicBezTo>
                  <a:cubicBezTo>
                    <a:pt x="270330" y="34591"/>
                    <a:pt x="261610" y="33306"/>
                    <a:pt x="253139" y="30996"/>
                  </a:cubicBezTo>
                  <a:cubicBezTo>
                    <a:pt x="242632" y="28130"/>
                    <a:pt x="233006" y="21440"/>
                    <a:pt x="222142" y="20664"/>
                  </a:cubicBezTo>
                  <a:lnTo>
                    <a:pt x="154983" y="0"/>
                  </a:lnTo>
                  <a:close/>
                </a:path>
              </a:pathLst>
            </a:custGeom>
            <a:solidFill>
              <a:srgbClr val="FFC000">
                <a:alpha val="47842"/>
              </a:srgbClr>
            </a:solidFill>
            <a:ln w="38100" cap="flat" cmpd="sng" algn="ctr">
              <a:solidFill>
                <a:srgbClr val="FFC000"/>
              </a:solidFill>
              <a:prstDash val="solid"/>
              <a:round/>
              <a:headEnd type="none" w="med" len="med"/>
              <a:tailEnd type="none" w="med" len="med"/>
            </a:ln>
          </p:spPr>
          <p:txBody>
            <a:bodyPr wrap="none" lIns="90000" tIns="46800" rIns="90000" bIns="46800" anchor="ct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30738" name="TextBox 13"/>
            <p:cNvSpPr txBox="1">
              <a:spLocks noChangeArrowheads="1"/>
            </p:cNvSpPr>
            <p:nvPr/>
          </p:nvSpPr>
          <p:spPr bwMode="auto">
            <a:xfrm>
              <a:off x="5835650" y="1616075"/>
              <a:ext cx="3173413"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de-AT" sz="1800" b="1" smtClean="0">
                  <a:solidFill>
                    <a:srgbClr val="FFC000"/>
                  </a:solidFill>
                </a:rPr>
                <a:t>Higher order structure e.g.:</a:t>
              </a:r>
            </a:p>
            <a:p>
              <a:pPr eaLnBrk="1" hangingPunct="1"/>
              <a:r>
                <a:rPr lang="de-AT" sz="1800" smtClean="0">
                  <a:solidFill>
                    <a:srgbClr val="F79646"/>
                  </a:solidFill>
                </a:rPr>
                <a:t>NMR</a:t>
              </a:r>
            </a:p>
            <a:p>
              <a:pPr eaLnBrk="1" hangingPunct="1"/>
              <a:r>
                <a:rPr lang="de-AT" sz="1800" smtClean="0">
                  <a:solidFill>
                    <a:srgbClr val="F79646"/>
                  </a:solidFill>
                </a:rPr>
                <a:t>CD spectroscopy</a:t>
              </a:r>
            </a:p>
            <a:p>
              <a:pPr eaLnBrk="1" hangingPunct="1"/>
              <a:r>
                <a:rPr lang="de-AT" sz="1800" smtClean="0">
                  <a:solidFill>
                    <a:srgbClr val="F79646"/>
                  </a:solidFill>
                </a:rPr>
                <a:t>FT-IR</a:t>
              </a:r>
            </a:p>
            <a:p>
              <a:pPr eaLnBrk="1" hangingPunct="1"/>
              <a:endParaRPr lang="en-US" sz="1800" b="1" smtClean="0">
                <a:solidFill>
                  <a:srgbClr val="000000"/>
                </a:solidFill>
              </a:endParaRPr>
            </a:p>
          </p:txBody>
        </p:sp>
      </p:grpSp>
      <p:grpSp>
        <p:nvGrpSpPr>
          <p:cNvPr id="5" name="Group 4"/>
          <p:cNvGrpSpPr>
            <a:grpSpLocks/>
          </p:cNvGrpSpPr>
          <p:nvPr/>
        </p:nvGrpSpPr>
        <p:grpSpPr bwMode="auto">
          <a:xfrm>
            <a:off x="31750" y="2681288"/>
            <a:ext cx="4681538" cy="1754187"/>
            <a:chOff x="31750" y="2681288"/>
            <a:chExt cx="4681538" cy="1754187"/>
          </a:xfrm>
        </p:grpSpPr>
        <p:sp>
          <p:nvSpPr>
            <p:cNvPr id="11" name="Freeform 36"/>
            <p:cNvSpPr>
              <a:spLocks/>
            </p:cNvSpPr>
            <p:nvPr/>
          </p:nvSpPr>
          <p:spPr bwMode="auto">
            <a:xfrm>
              <a:off x="3560763" y="3190875"/>
              <a:ext cx="1152525" cy="1133475"/>
            </a:xfrm>
            <a:custGeom>
              <a:avLst/>
              <a:gdLst>
                <a:gd name="T0" fmla="*/ 98233 w 1219493"/>
                <a:gd name="T1" fmla="*/ 5175 h 1255363"/>
                <a:gd name="T2" fmla="*/ 1216857 w 1219493"/>
                <a:gd name="T3" fmla="*/ 0 h 1255363"/>
                <a:gd name="T4" fmla="*/ 1216857 w 1219493"/>
                <a:gd name="T5" fmla="*/ 1258516 h 1255363"/>
                <a:gd name="T6" fmla="*/ 26070 w 1219493"/>
                <a:gd name="T7" fmla="*/ 1253338 h 1255363"/>
                <a:gd name="T8" fmla="*/ 15756 w 1219493"/>
                <a:gd name="T9" fmla="*/ 1123861 h 1255363"/>
                <a:gd name="T10" fmla="*/ 10599 w 1219493"/>
                <a:gd name="T11" fmla="*/ 1103143 h 1255363"/>
                <a:gd name="T12" fmla="*/ 5450 w 1219493"/>
                <a:gd name="T13" fmla="*/ 714713 h 1255363"/>
                <a:gd name="T14" fmla="*/ 10599 w 1219493"/>
                <a:gd name="T15" fmla="*/ 693995 h 1255363"/>
                <a:gd name="T16" fmla="*/ 20913 w 1219493"/>
                <a:gd name="T17" fmla="*/ 569701 h 1255363"/>
                <a:gd name="T18" fmla="*/ 26070 w 1219493"/>
                <a:gd name="T19" fmla="*/ 554159 h 1255363"/>
                <a:gd name="T20" fmla="*/ 36375 w 1219493"/>
                <a:gd name="T21" fmla="*/ 502372 h 1255363"/>
                <a:gd name="T22" fmla="*/ 41532 w 1219493"/>
                <a:gd name="T23" fmla="*/ 435042 h 1255363"/>
                <a:gd name="T24" fmla="*/ 46689 w 1219493"/>
                <a:gd name="T25" fmla="*/ 419508 h 1255363"/>
                <a:gd name="T26" fmla="*/ 51846 w 1219493"/>
                <a:gd name="T27" fmla="*/ 388430 h 1255363"/>
                <a:gd name="T28" fmla="*/ 56994 w 1219493"/>
                <a:gd name="T29" fmla="*/ 98399 h 1255363"/>
                <a:gd name="T30" fmla="*/ 77614 w 1219493"/>
                <a:gd name="T31" fmla="*/ 36253 h 1255363"/>
                <a:gd name="T32" fmla="*/ 87928 w 1219493"/>
                <a:gd name="T33" fmla="*/ 5175 h 1255363"/>
                <a:gd name="T34" fmla="*/ 98233 w 1219493"/>
                <a:gd name="T35" fmla="*/ 5175 h 1255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19493" h="1255363">
                  <a:moveTo>
                    <a:pt x="98449" y="5166"/>
                  </a:moveTo>
                  <a:lnTo>
                    <a:pt x="1219493" y="0"/>
                  </a:lnTo>
                  <a:lnTo>
                    <a:pt x="1219493" y="1255363"/>
                  </a:lnTo>
                  <a:lnTo>
                    <a:pt x="26124" y="1250197"/>
                  </a:lnTo>
                  <a:cubicBezTo>
                    <a:pt x="23812" y="1213210"/>
                    <a:pt x="21845" y="1160388"/>
                    <a:pt x="15792" y="1121044"/>
                  </a:cubicBezTo>
                  <a:cubicBezTo>
                    <a:pt x="14712" y="1114027"/>
                    <a:pt x="12348" y="1107268"/>
                    <a:pt x="10626" y="1100380"/>
                  </a:cubicBezTo>
                  <a:cubicBezTo>
                    <a:pt x="206" y="897214"/>
                    <a:pt x="-4424" y="910562"/>
                    <a:pt x="5459" y="712922"/>
                  </a:cubicBezTo>
                  <a:cubicBezTo>
                    <a:pt x="5814" y="705831"/>
                    <a:pt x="8904" y="699146"/>
                    <a:pt x="10626" y="692258"/>
                  </a:cubicBezTo>
                  <a:cubicBezTo>
                    <a:pt x="12091" y="671752"/>
                    <a:pt x="16920" y="594519"/>
                    <a:pt x="20958" y="568272"/>
                  </a:cubicBezTo>
                  <a:cubicBezTo>
                    <a:pt x="21786" y="562890"/>
                    <a:pt x="24943" y="558089"/>
                    <a:pt x="26124" y="552773"/>
                  </a:cubicBezTo>
                  <a:cubicBezTo>
                    <a:pt x="51460" y="438760"/>
                    <a:pt x="15869" y="583465"/>
                    <a:pt x="36456" y="501112"/>
                  </a:cubicBezTo>
                  <a:cubicBezTo>
                    <a:pt x="38178" y="478726"/>
                    <a:pt x="38837" y="456232"/>
                    <a:pt x="41622" y="433953"/>
                  </a:cubicBezTo>
                  <a:cubicBezTo>
                    <a:pt x="42297" y="428550"/>
                    <a:pt x="45607" y="423771"/>
                    <a:pt x="46788" y="418455"/>
                  </a:cubicBezTo>
                  <a:cubicBezTo>
                    <a:pt x="49060" y="408230"/>
                    <a:pt x="50232" y="397790"/>
                    <a:pt x="51954" y="387458"/>
                  </a:cubicBezTo>
                  <a:cubicBezTo>
                    <a:pt x="53676" y="291024"/>
                    <a:pt x="54198" y="194561"/>
                    <a:pt x="57120" y="98156"/>
                  </a:cubicBezTo>
                  <a:cubicBezTo>
                    <a:pt x="58790" y="43061"/>
                    <a:pt x="49364" y="55111"/>
                    <a:pt x="77785" y="36163"/>
                  </a:cubicBezTo>
                  <a:cubicBezTo>
                    <a:pt x="81229" y="25831"/>
                    <a:pt x="91561" y="15498"/>
                    <a:pt x="88117" y="5166"/>
                  </a:cubicBezTo>
                  <a:lnTo>
                    <a:pt x="98449" y="5166"/>
                  </a:lnTo>
                  <a:close/>
                </a:path>
              </a:pathLst>
            </a:custGeom>
            <a:solidFill>
              <a:srgbClr val="00B050">
                <a:alpha val="36862"/>
              </a:srgbClr>
            </a:solidFill>
            <a:ln w="38100" cap="flat" cmpd="sng" algn="ctr">
              <a:solidFill>
                <a:srgbClr val="00B050"/>
              </a:solidFill>
              <a:prstDash val="solid"/>
              <a:round/>
              <a:headEnd type="none" w="med" len="med"/>
              <a:tailEnd type="none" w="med" len="med"/>
            </a:ln>
          </p:spPr>
          <p:txBody>
            <a:bodyPr wrap="none" lIns="90000" tIns="46800" rIns="90000" bIns="46800" anchor="ct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15" name="TextBox 14"/>
            <p:cNvSpPr txBox="1"/>
            <p:nvPr/>
          </p:nvSpPr>
          <p:spPr>
            <a:xfrm>
              <a:off x="31750" y="2681288"/>
              <a:ext cx="3517900" cy="1754187"/>
            </a:xfrm>
            <a:prstGeom prst="rect">
              <a:avLst/>
            </a:prstGeom>
            <a:noFill/>
          </p:spPr>
          <p:txBody>
            <a:bodyPr wrap="none">
              <a:spAutoFit/>
            </a:bodyPr>
            <a:lstStyle/>
            <a:p>
              <a:pPr algn="r" fontAlgn="auto">
                <a:spcBef>
                  <a:spcPts val="0"/>
                </a:spcBef>
                <a:spcAft>
                  <a:spcPts val="0"/>
                </a:spcAft>
                <a:defRPr/>
              </a:pPr>
              <a:r>
                <a:rPr lang="de-AT" b="1" kern="0" dirty="0">
                  <a:solidFill>
                    <a:srgbClr val="00B050"/>
                  </a:solidFill>
                  <a:latin typeface="Arial" pitchFamily="34" charset="0"/>
                  <a:cs typeface="Arial" pitchFamily="34" charset="0"/>
                </a:rPr>
                <a:t>Impurities e.g.:</a:t>
              </a:r>
            </a:p>
            <a:p>
              <a:pPr algn="r" fontAlgn="auto">
                <a:spcBef>
                  <a:spcPts val="0"/>
                </a:spcBef>
                <a:spcAft>
                  <a:spcPts val="0"/>
                </a:spcAft>
                <a:defRPr/>
              </a:pPr>
              <a:r>
                <a:rPr lang="de-AT" kern="0" dirty="0">
                  <a:solidFill>
                    <a:srgbClr val="F79646"/>
                  </a:solidFill>
                  <a:latin typeface="Arial" pitchFamily="34" charset="0"/>
                  <a:cs typeface="Arial" pitchFamily="34" charset="0"/>
                </a:rPr>
                <a:t>CEX, </a:t>
              </a:r>
              <a:r>
                <a:rPr lang="de-AT" kern="0" dirty="0" err="1">
                  <a:solidFill>
                    <a:srgbClr val="F79646"/>
                  </a:solidFill>
                  <a:latin typeface="Arial" pitchFamily="34" charset="0"/>
                  <a:cs typeface="Arial" pitchFamily="34" charset="0"/>
                </a:rPr>
                <a:t>cIEF</a:t>
              </a:r>
              <a:r>
                <a:rPr lang="de-AT" kern="0" dirty="0">
                  <a:solidFill>
                    <a:srgbClr val="F79646"/>
                  </a:solidFill>
                  <a:latin typeface="Arial" pitchFamily="34" charset="0"/>
                  <a:cs typeface="Arial" pitchFamily="34" charset="0"/>
                </a:rPr>
                <a:t>  </a:t>
              </a:r>
              <a:r>
                <a:rPr lang="de-AT" kern="0" dirty="0" err="1">
                  <a:solidFill>
                    <a:srgbClr val="F79646"/>
                  </a:solidFill>
                  <a:latin typeface="Arial" pitchFamily="34" charset="0"/>
                  <a:cs typeface="Arial" pitchFamily="34" charset="0"/>
                </a:rPr>
                <a:t>acidic</a:t>
              </a:r>
              <a:r>
                <a:rPr lang="de-AT" kern="0" dirty="0">
                  <a:solidFill>
                    <a:srgbClr val="F79646"/>
                  </a:solidFill>
                  <a:latin typeface="Arial" pitchFamily="34" charset="0"/>
                  <a:cs typeface="Arial" pitchFamily="34" charset="0"/>
                </a:rPr>
                <a:t>/</a:t>
              </a:r>
              <a:r>
                <a:rPr lang="de-AT" kern="0" dirty="0" err="1">
                  <a:solidFill>
                    <a:srgbClr val="F79646"/>
                  </a:solidFill>
                  <a:latin typeface="Arial" pitchFamily="34" charset="0"/>
                  <a:cs typeface="Arial" pitchFamily="34" charset="0"/>
                </a:rPr>
                <a:t>basic</a:t>
              </a:r>
              <a:r>
                <a:rPr lang="de-AT" kern="0" dirty="0">
                  <a:solidFill>
                    <a:srgbClr val="F79646"/>
                  </a:solidFill>
                  <a:latin typeface="Arial" pitchFamily="34" charset="0"/>
                  <a:cs typeface="Arial" pitchFamily="34" charset="0"/>
                </a:rPr>
                <a:t> variants</a:t>
              </a:r>
            </a:p>
            <a:p>
              <a:pPr algn="r" fontAlgn="auto">
                <a:spcBef>
                  <a:spcPts val="0"/>
                </a:spcBef>
                <a:spcAft>
                  <a:spcPts val="0"/>
                </a:spcAft>
                <a:defRPr/>
              </a:pPr>
              <a:r>
                <a:rPr lang="de-AT" kern="0" dirty="0">
                  <a:solidFill>
                    <a:srgbClr val="F79646"/>
                  </a:solidFill>
                  <a:latin typeface="Arial" pitchFamily="34" charset="0"/>
                  <a:cs typeface="Arial" pitchFamily="34" charset="0"/>
                </a:rPr>
                <a:t>LC glycation</a:t>
              </a:r>
            </a:p>
            <a:p>
              <a:pPr algn="r" fontAlgn="auto">
                <a:spcBef>
                  <a:spcPts val="0"/>
                </a:spcBef>
                <a:spcAft>
                  <a:spcPts val="0"/>
                </a:spcAft>
                <a:defRPr/>
              </a:pPr>
              <a:r>
                <a:rPr lang="de-AT" kern="0" dirty="0">
                  <a:solidFill>
                    <a:srgbClr val="F79646"/>
                  </a:solidFill>
                  <a:latin typeface="Arial" pitchFamily="34" charset="0"/>
                  <a:cs typeface="Arial" pitchFamily="34" charset="0"/>
                </a:rPr>
                <a:t>Peptide mapping deamidation, </a:t>
              </a:r>
            </a:p>
            <a:p>
              <a:pPr algn="r" fontAlgn="auto">
                <a:spcBef>
                  <a:spcPts val="0"/>
                </a:spcBef>
                <a:spcAft>
                  <a:spcPts val="0"/>
                </a:spcAft>
                <a:defRPr/>
              </a:pPr>
              <a:r>
                <a:rPr lang="de-AT" kern="0" dirty="0">
                  <a:solidFill>
                    <a:srgbClr val="F79646"/>
                  </a:solidFill>
                  <a:latin typeface="Arial" pitchFamily="34" charset="0"/>
                  <a:cs typeface="Arial" pitchFamily="34" charset="0"/>
                </a:rPr>
                <a:t>oxidation, mutation, glycation</a:t>
              </a:r>
            </a:p>
            <a:p>
              <a:pPr algn="r" fontAlgn="auto">
                <a:spcBef>
                  <a:spcPts val="0"/>
                </a:spcBef>
                <a:spcAft>
                  <a:spcPts val="0"/>
                </a:spcAft>
                <a:defRPr/>
              </a:pPr>
              <a:r>
                <a:rPr lang="de-AT" kern="0" dirty="0">
                  <a:solidFill>
                    <a:srgbClr val="F79646"/>
                  </a:solidFill>
                  <a:latin typeface="Arial" pitchFamily="34" charset="0"/>
                  <a:cs typeface="Arial" pitchFamily="34" charset="0"/>
                </a:rPr>
                <a:t>SEC/FFF/AUC aggregation</a:t>
              </a:r>
            </a:p>
          </p:txBody>
        </p:sp>
      </p:grpSp>
      <p:sp>
        <p:nvSpPr>
          <p:cNvPr id="16" name="TextBox 15"/>
          <p:cNvSpPr txBox="1"/>
          <p:nvPr/>
        </p:nvSpPr>
        <p:spPr>
          <a:xfrm>
            <a:off x="3141663" y="5807075"/>
            <a:ext cx="3532187" cy="646113"/>
          </a:xfrm>
          <a:prstGeom prst="rect">
            <a:avLst/>
          </a:prstGeom>
          <a:noFill/>
        </p:spPr>
        <p:txBody>
          <a:bodyPr wrap="none">
            <a:spAutoFit/>
          </a:bodyPr>
          <a:lstStyle/>
          <a:p>
            <a:pPr fontAlgn="auto">
              <a:spcBef>
                <a:spcPts val="0"/>
              </a:spcBef>
              <a:spcAft>
                <a:spcPts val="0"/>
              </a:spcAft>
              <a:defRPr/>
            </a:pPr>
            <a:r>
              <a:rPr lang="de-AT" b="1" kern="0" dirty="0">
                <a:solidFill>
                  <a:srgbClr val="0070C0"/>
                </a:solidFill>
                <a:latin typeface="Arial" pitchFamily="34" charset="0"/>
                <a:cs typeface="Arial" pitchFamily="34" charset="0"/>
              </a:rPr>
              <a:t>Combination of attributes e.g.:</a:t>
            </a:r>
          </a:p>
          <a:p>
            <a:pPr fontAlgn="auto">
              <a:spcBef>
                <a:spcPts val="0"/>
              </a:spcBef>
              <a:spcAft>
                <a:spcPts val="0"/>
              </a:spcAft>
              <a:defRPr/>
            </a:pPr>
            <a:r>
              <a:rPr lang="de-AT" kern="0" dirty="0">
                <a:solidFill>
                  <a:srgbClr val="F79646"/>
                </a:solidFill>
                <a:latin typeface="Arial" pitchFamily="34" charset="0"/>
                <a:cs typeface="Arial" pitchFamily="34" charset="0"/>
              </a:rPr>
              <a:t>MVDA, mathematical algorithms</a:t>
            </a:r>
            <a:r>
              <a:rPr lang="de-AT" b="1" kern="0" dirty="0">
                <a:solidFill>
                  <a:srgbClr val="F79646"/>
                </a:solidFill>
                <a:latin typeface="Arial" pitchFamily="34" charset="0"/>
                <a:cs typeface="Arial" pitchFamily="34" charset="0"/>
              </a:rPr>
              <a:t> </a:t>
            </a:r>
          </a:p>
        </p:txBody>
      </p:sp>
      <p:grpSp>
        <p:nvGrpSpPr>
          <p:cNvPr id="18" name="Group 17"/>
          <p:cNvGrpSpPr>
            <a:grpSpLocks/>
          </p:cNvGrpSpPr>
          <p:nvPr/>
        </p:nvGrpSpPr>
        <p:grpSpPr bwMode="auto">
          <a:xfrm>
            <a:off x="865188" y="4344988"/>
            <a:ext cx="4010025" cy="1690687"/>
            <a:chOff x="865188" y="4344852"/>
            <a:chExt cx="4010025" cy="1690823"/>
          </a:xfrm>
        </p:grpSpPr>
        <p:sp>
          <p:nvSpPr>
            <p:cNvPr id="7" name="Freeform 17433"/>
            <p:cNvSpPr>
              <a:spLocks/>
            </p:cNvSpPr>
            <p:nvPr/>
          </p:nvSpPr>
          <p:spPr bwMode="auto">
            <a:xfrm>
              <a:off x="3562350" y="4344852"/>
              <a:ext cx="1312863" cy="792226"/>
            </a:xfrm>
            <a:custGeom>
              <a:avLst/>
              <a:gdLst>
                <a:gd name="T0" fmla="*/ 0 w 1403068"/>
                <a:gd name="T1" fmla="*/ 4536 h 887497"/>
                <a:gd name="T2" fmla="*/ 0 w 1403068"/>
                <a:gd name="T3" fmla="*/ 4536 h 887497"/>
                <a:gd name="T4" fmla="*/ 489883 w 1403068"/>
                <a:gd name="T5" fmla="*/ 1918 h 887497"/>
                <a:gd name="T6" fmla="*/ 1012863 w 1403068"/>
                <a:gd name="T7" fmla="*/ 9771 h 887497"/>
                <a:gd name="T8" fmla="*/ 1244562 w 1403068"/>
                <a:gd name="T9" fmla="*/ 7155 h 887497"/>
                <a:gd name="T10" fmla="*/ 1254493 w 1403068"/>
                <a:gd name="T11" fmla="*/ 559567 h 887497"/>
                <a:gd name="T12" fmla="*/ 380650 w 1403068"/>
                <a:gd name="T13" fmla="*/ 627638 h 887497"/>
                <a:gd name="T14" fmla="*/ 254871 w 1403068"/>
                <a:gd name="T15" fmla="*/ 533386 h 887497"/>
                <a:gd name="T16" fmla="*/ 218461 w 1403068"/>
                <a:gd name="T17" fmla="*/ 449608 h 887497"/>
                <a:gd name="T18" fmla="*/ 208530 w 1403068"/>
                <a:gd name="T19" fmla="*/ 368449 h 887497"/>
                <a:gd name="T20" fmla="*/ 175430 w 1403068"/>
                <a:gd name="T21" fmla="*/ 308231 h 887497"/>
                <a:gd name="T22" fmla="*/ 125779 w 1403068"/>
                <a:gd name="T23" fmla="*/ 219217 h 887497"/>
                <a:gd name="T24" fmla="*/ 72821 w 1403068"/>
                <a:gd name="T25" fmla="*/ 132822 h 887497"/>
                <a:gd name="T26" fmla="*/ 26481 w 1403068"/>
                <a:gd name="T27" fmla="*/ 75224 h 887497"/>
                <a:gd name="T28" fmla="*/ 0 w 1403068"/>
                <a:gd name="T29" fmla="*/ 4536 h 8874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3068" h="887497">
                  <a:moveTo>
                    <a:pt x="0" y="6415"/>
                  </a:moveTo>
                  <a:lnTo>
                    <a:pt x="0" y="6415"/>
                  </a:lnTo>
                  <a:lnTo>
                    <a:pt x="547900" y="2713"/>
                  </a:lnTo>
                  <a:cubicBezTo>
                    <a:pt x="1058152" y="4431"/>
                    <a:pt x="919935" y="-9835"/>
                    <a:pt x="1132820" y="13819"/>
                  </a:cubicBezTo>
                  <a:cubicBezTo>
                    <a:pt x="1337659" y="9552"/>
                    <a:pt x="1251272" y="10117"/>
                    <a:pt x="1391962" y="10117"/>
                  </a:cubicBezTo>
                  <a:lnTo>
                    <a:pt x="1403068" y="791244"/>
                  </a:lnTo>
                  <a:lnTo>
                    <a:pt x="425733" y="887497"/>
                  </a:lnTo>
                  <a:lnTo>
                    <a:pt x="285056" y="754224"/>
                  </a:lnTo>
                  <a:lnTo>
                    <a:pt x="244334" y="635759"/>
                  </a:lnTo>
                  <a:lnTo>
                    <a:pt x="233228" y="520996"/>
                  </a:lnTo>
                  <a:lnTo>
                    <a:pt x="196208" y="435850"/>
                  </a:lnTo>
                  <a:lnTo>
                    <a:pt x="140677" y="309981"/>
                  </a:lnTo>
                  <a:lnTo>
                    <a:pt x="81445" y="187814"/>
                  </a:lnTo>
                  <a:lnTo>
                    <a:pt x="29617" y="106369"/>
                  </a:lnTo>
                  <a:lnTo>
                    <a:pt x="0" y="6415"/>
                  </a:lnTo>
                  <a:close/>
                </a:path>
              </a:pathLst>
            </a:custGeom>
            <a:solidFill>
              <a:srgbClr val="C00000">
                <a:alpha val="30196"/>
              </a:srgbClr>
            </a:solidFill>
            <a:ln w="38100" cap="flat" cmpd="sng" algn="ctr">
              <a:solidFill>
                <a:srgbClr val="C00000"/>
              </a:solidFill>
              <a:prstDash val="solid"/>
              <a:round/>
              <a:headEnd type="none" w="med" len="med"/>
              <a:tailEnd type="none" w="med" len="med"/>
            </a:ln>
          </p:spPr>
          <p:txBody>
            <a:bodyPr wrap="none" lIns="90000" tIns="46800" rIns="90000" bIns="46800" anchor="ct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30734" name="TextBox 16"/>
            <p:cNvSpPr txBox="1">
              <a:spLocks noChangeArrowheads="1"/>
            </p:cNvSpPr>
            <p:nvPr/>
          </p:nvSpPr>
          <p:spPr bwMode="auto">
            <a:xfrm>
              <a:off x="865188" y="4557594"/>
              <a:ext cx="2684462" cy="1478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hangingPunct="1"/>
              <a:r>
                <a:rPr lang="de-AT" sz="1800" b="1" smtClean="0">
                  <a:solidFill>
                    <a:srgbClr val="C00000"/>
                  </a:solidFill>
                </a:rPr>
                <a:t>Biological activity e.g.:</a:t>
              </a:r>
            </a:p>
            <a:p>
              <a:pPr algn="r" eaLnBrk="1" hangingPunct="1"/>
              <a:r>
                <a:rPr lang="de-AT" sz="1800" smtClean="0">
                  <a:solidFill>
                    <a:srgbClr val="F79646"/>
                  </a:solidFill>
                </a:rPr>
                <a:t>Binding assay</a:t>
              </a:r>
            </a:p>
            <a:p>
              <a:pPr algn="r" eaLnBrk="1" hangingPunct="1"/>
              <a:r>
                <a:rPr lang="de-AT" sz="1800" smtClean="0">
                  <a:solidFill>
                    <a:srgbClr val="F79646"/>
                  </a:solidFill>
                </a:rPr>
                <a:t>ADCC assay</a:t>
              </a:r>
            </a:p>
            <a:p>
              <a:pPr algn="r" eaLnBrk="1" hangingPunct="1"/>
              <a:r>
                <a:rPr lang="de-AT" sz="1800" smtClean="0">
                  <a:solidFill>
                    <a:srgbClr val="F79646"/>
                  </a:solidFill>
                </a:rPr>
                <a:t>CDC assay</a:t>
              </a:r>
            </a:p>
            <a:p>
              <a:pPr algn="r" eaLnBrk="1" hangingPunct="1"/>
              <a:endParaRPr lang="de-AT" sz="1800" smtClean="0">
                <a:solidFill>
                  <a:srgbClr val="F79646"/>
                </a:solidFill>
              </a:endParaRPr>
            </a:p>
          </p:txBody>
        </p:sp>
      </p:grpSp>
      <p:sp>
        <p:nvSpPr>
          <p:cNvPr id="21" name="Прямоугольник 20"/>
          <p:cNvSpPr/>
          <p:nvPr/>
        </p:nvSpPr>
        <p:spPr>
          <a:xfrm>
            <a:off x="0" y="6642556"/>
            <a:ext cx="4572000" cy="215444"/>
          </a:xfrm>
          <a:prstGeom prst="rect">
            <a:avLst/>
          </a:prstGeom>
        </p:spPr>
        <p:txBody>
          <a:bodyPr>
            <a:spAutoFit/>
          </a:bodyPr>
          <a:lstStyle/>
          <a:p>
            <a:r>
              <a:rPr lang="en-US" sz="800" dirty="0"/>
              <a:t>Consensus Information Paper 2013. What you need to know about </a:t>
            </a:r>
            <a:r>
              <a:rPr lang="en-US" sz="800" dirty="0" err="1"/>
              <a:t>Biosimilar</a:t>
            </a:r>
            <a:r>
              <a:rPr lang="en-US" sz="800" dirty="0"/>
              <a:t> Medicinal Products </a:t>
            </a:r>
          </a:p>
        </p:txBody>
      </p:sp>
    </p:spTree>
    <p:extLst>
      <p:ext uri="{BB962C8B-B14F-4D97-AF65-F5344CB8AC3E}">
        <p14:creationId xmlns:p14="http://schemas.microsoft.com/office/powerpoint/2010/main" xmlns="" val="28475472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fltVal val="0"/>
                                          </p:val>
                                        </p:tav>
                                        <p:tav tm="100000">
                                          <p:val>
                                            <p:strVal val="#ppt_w"/>
                                          </p:val>
                                        </p:tav>
                                      </p:tavLst>
                                    </p:anim>
                                    <p:anim calcmode="lin" valueType="num">
                                      <p:cBhvr>
                                        <p:cTn id="60" dur="1000" fill="hold"/>
                                        <p:tgtEl>
                                          <p:spTgt spid="16"/>
                                        </p:tgtEl>
                                        <p:attrNameLst>
                                          <p:attrName>ppt_h</p:attrName>
                                        </p:attrNameLst>
                                      </p:cBhvr>
                                      <p:tavLst>
                                        <p:tav tm="0">
                                          <p:val>
                                            <p:fltVal val="0"/>
                                          </p:val>
                                        </p:tav>
                                        <p:tav tm="100000">
                                          <p:val>
                                            <p:strVal val="#ppt_h"/>
                                          </p:val>
                                        </p:tav>
                                      </p:tavLst>
                                    </p:anim>
                                    <p:anim calcmode="lin" valueType="num">
                                      <p:cBhvr>
                                        <p:cTn id="61" dur="1000" fill="hold"/>
                                        <p:tgtEl>
                                          <p:spTgt spid="16"/>
                                        </p:tgtEl>
                                        <p:attrNameLst>
                                          <p:attrName>style.rotation</p:attrName>
                                        </p:attrNameLst>
                                      </p:cBhvr>
                                      <p:tavLst>
                                        <p:tav tm="0">
                                          <p:val>
                                            <p:fltVal val="90"/>
                                          </p:val>
                                        </p:tav>
                                        <p:tav tm="100000">
                                          <p:val>
                                            <p:fltVal val="0"/>
                                          </p:val>
                                        </p:tav>
                                      </p:tavLst>
                                    </p:anim>
                                    <p:animEffect transition="in" filter="fade">
                                      <p:cBhvr>
                                        <p:cTn id="6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9750" y="-26988"/>
            <a:ext cx="8299450" cy="942976"/>
          </a:xfrm>
        </p:spPr>
        <p:txBody>
          <a:bodyPr/>
          <a:lstStyle/>
          <a:p>
            <a:r>
              <a:rPr lang="en-GB" b="1" smtClean="0"/>
              <a:t>Peptide mapping</a:t>
            </a:r>
            <a:endParaRPr lang="en-US" b="1" smtClean="0"/>
          </a:p>
        </p:txBody>
      </p:sp>
      <p:sp>
        <p:nvSpPr>
          <p:cNvPr id="53251" name="Rectangle 3"/>
          <p:cNvSpPr>
            <a:spLocks noGrp="1" noChangeArrowheads="1"/>
          </p:cNvSpPr>
          <p:nvPr>
            <p:ph type="body" idx="1"/>
          </p:nvPr>
        </p:nvSpPr>
        <p:spPr>
          <a:xfrm>
            <a:off x="557213" y="1228725"/>
            <a:ext cx="8666162" cy="1420813"/>
          </a:xfrm>
        </p:spPr>
        <p:txBody>
          <a:bodyPr/>
          <a:lstStyle/>
          <a:p>
            <a:pPr marL="261938" indent="-261938" defTabSz="914400" eaLnBrk="1" hangingPunct="1">
              <a:lnSpc>
                <a:spcPct val="100000"/>
              </a:lnSpc>
              <a:buSzTx/>
              <a:buFont typeface="Wingdings" pitchFamily="2" charset="2"/>
              <a:buChar char="§"/>
            </a:pPr>
            <a:r>
              <a:rPr lang="en-GB" smtClean="0"/>
              <a:t>No additional and no missing peptides were detected</a:t>
            </a:r>
          </a:p>
          <a:p>
            <a:pPr marL="261938" indent="-261938" defTabSz="914400" eaLnBrk="1" hangingPunct="1">
              <a:lnSpc>
                <a:spcPct val="100000"/>
              </a:lnSpc>
              <a:buSzTx/>
              <a:buFont typeface="Wingdings" pitchFamily="2" charset="2"/>
              <a:buChar char="§"/>
            </a:pPr>
            <a:r>
              <a:rPr lang="en-GB" smtClean="0"/>
              <a:t>Identical primary amino acid structure and disulfide bridging</a:t>
            </a:r>
          </a:p>
          <a:p>
            <a:pPr marL="261938" indent="-261938" defTabSz="914400" eaLnBrk="1" hangingPunct="1">
              <a:lnSpc>
                <a:spcPct val="100000"/>
              </a:lnSpc>
              <a:buSzTx/>
              <a:buFont typeface="Wingdings" pitchFamily="2" charset="2"/>
              <a:buChar char="§"/>
            </a:pPr>
            <a:endParaRPr lang="en-GB" smtClean="0"/>
          </a:p>
        </p:txBody>
      </p:sp>
      <p:grpSp>
        <p:nvGrpSpPr>
          <p:cNvPr id="53252" name="Group 142"/>
          <p:cNvGrpSpPr>
            <a:grpSpLocks/>
          </p:cNvGrpSpPr>
          <p:nvPr/>
        </p:nvGrpSpPr>
        <p:grpSpPr bwMode="auto">
          <a:xfrm>
            <a:off x="1463675" y="2982913"/>
            <a:ext cx="6061075" cy="2613025"/>
            <a:chOff x="885" y="1743"/>
            <a:chExt cx="3818" cy="1646"/>
          </a:xfrm>
        </p:grpSpPr>
        <p:sp>
          <p:nvSpPr>
            <p:cNvPr id="668815" name="Freeform 143"/>
            <p:cNvSpPr>
              <a:spLocks/>
            </p:cNvSpPr>
            <p:nvPr/>
          </p:nvSpPr>
          <p:spPr bwMode="auto">
            <a:xfrm>
              <a:off x="939" y="1743"/>
              <a:ext cx="3764" cy="1587"/>
            </a:xfrm>
            <a:custGeom>
              <a:avLst/>
              <a:gdLst>
                <a:gd name="T0" fmla="*/ 0 w 3764"/>
                <a:gd name="T1" fmla="*/ 0 h 1587"/>
                <a:gd name="T2" fmla="*/ 0 w 3764"/>
                <a:gd name="T3" fmla="*/ 1587 h 1587"/>
                <a:gd name="T4" fmla="*/ 3764 w 3764"/>
                <a:gd name="T5" fmla="*/ 1587 h 1587"/>
              </a:gdLst>
              <a:ahLst/>
              <a:cxnLst>
                <a:cxn ang="0">
                  <a:pos x="T0" y="T1"/>
                </a:cxn>
                <a:cxn ang="0">
                  <a:pos x="T2" y="T3"/>
                </a:cxn>
                <a:cxn ang="0">
                  <a:pos x="T4" y="T5"/>
                </a:cxn>
              </a:cxnLst>
              <a:rect l="0" t="0" r="r" b="b"/>
              <a:pathLst>
                <a:path w="3764" h="1587">
                  <a:moveTo>
                    <a:pt x="0" y="0"/>
                  </a:moveTo>
                  <a:lnTo>
                    <a:pt x="0" y="1587"/>
                  </a:lnTo>
                  <a:lnTo>
                    <a:pt x="3764" y="1587"/>
                  </a:lnTo>
                </a:path>
              </a:pathLst>
            </a:custGeom>
            <a:noFill/>
            <a:ln w="28575" cap="flat" cmpd="sng">
              <a:solidFill>
                <a:srgbClr val="00336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16" name="Line 144"/>
            <p:cNvSpPr>
              <a:spLocks noChangeShapeType="1"/>
            </p:cNvSpPr>
            <p:nvPr/>
          </p:nvSpPr>
          <p:spPr bwMode="auto">
            <a:xfrm>
              <a:off x="885" y="1747"/>
              <a:ext cx="54"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17" name="Line 145"/>
            <p:cNvSpPr>
              <a:spLocks noChangeShapeType="1"/>
            </p:cNvSpPr>
            <p:nvPr/>
          </p:nvSpPr>
          <p:spPr bwMode="auto">
            <a:xfrm>
              <a:off x="885" y="1972"/>
              <a:ext cx="54"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18" name="Line 146"/>
            <p:cNvSpPr>
              <a:spLocks noChangeShapeType="1"/>
            </p:cNvSpPr>
            <p:nvPr/>
          </p:nvSpPr>
          <p:spPr bwMode="auto">
            <a:xfrm>
              <a:off x="885" y="2199"/>
              <a:ext cx="54"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19" name="Line 147"/>
            <p:cNvSpPr>
              <a:spLocks noChangeShapeType="1"/>
            </p:cNvSpPr>
            <p:nvPr/>
          </p:nvSpPr>
          <p:spPr bwMode="auto">
            <a:xfrm>
              <a:off x="885" y="2425"/>
              <a:ext cx="54"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0" name="Line 148"/>
            <p:cNvSpPr>
              <a:spLocks noChangeShapeType="1"/>
            </p:cNvSpPr>
            <p:nvPr/>
          </p:nvSpPr>
          <p:spPr bwMode="auto">
            <a:xfrm>
              <a:off x="885" y="2652"/>
              <a:ext cx="54"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1" name="Line 149"/>
            <p:cNvSpPr>
              <a:spLocks noChangeShapeType="1"/>
            </p:cNvSpPr>
            <p:nvPr/>
          </p:nvSpPr>
          <p:spPr bwMode="auto">
            <a:xfrm>
              <a:off x="885" y="2877"/>
              <a:ext cx="54"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2" name="Line 150"/>
            <p:cNvSpPr>
              <a:spLocks noChangeShapeType="1"/>
            </p:cNvSpPr>
            <p:nvPr/>
          </p:nvSpPr>
          <p:spPr bwMode="auto">
            <a:xfrm>
              <a:off x="885" y="3104"/>
              <a:ext cx="54"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3" name="Line 151"/>
            <p:cNvSpPr>
              <a:spLocks noChangeShapeType="1"/>
            </p:cNvSpPr>
            <p:nvPr/>
          </p:nvSpPr>
          <p:spPr bwMode="auto">
            <a:xfrm>
              <a:off x="885" y="3330"/>
              <a:ext cx="54"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4" name="Line 152"/>
            <p:cNvSpPr>
              <a:spLocks noChangeShapeType="1"/>
            </p:cNvSpPr>
            <p:nvPr/>
          </p:nvSpPr>
          <p:spPr bwMode="auto">
            <a:xfrm flipV="1">
              <a:off x="939" y="3330"/>
              <a:ext cx="0" cy="59"/>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5" name="Line 153"/>
            <p:cNvSpPr>
              <a:spLocks noChangeShapeType="1"/>
            </p:cNvSpPr>
            <p:nvPr/>
          </p:nvSpPr>
          <p:spPr bwMode="auto">
            <a:xfrm flipV="1">
              <a:off x="1476" y="3330"/>
              <a:ext cx="0" cy="59"/>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6" name="Line 154"/>
            <p:cNvSpPr>
              <a:spLocks noChangeShapeType="1"/>
            </p:cNvSpPr>
            <p:nvPr/>
          </p:nvSpPr>
          <p:spPr bwMode="auto">
            <a:xfrm flipV="1">
              <a:off x="2012" y="3330"/>
              <a:ext cx="0" cy="59"/>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7" name="Line 155"/>
            <p:cNvSpPr>
              <a:spLocks noChangeShapeType="1"/>
            </p:cNvSpPr>
            <p:nvPr/>
          </p:nvSpPr>
          <p:spPr bwMode="auto">
            <a:xfrm flipV="1">
              <a:off x="2550" y="3330"/>
              <a:ext cx="0" cy="59"/>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8" name="Line 156"/>
            <p:cNvSpPr>
              <a:spLocks noChangeShapeType="1"/>
            </p:cNvSpPr>
            <p:nvPr/>
          </p:nvSpPr>
          <p:spPr bwMode="auto">
            <a:xfrm flipV="1">
              <a:off x="3087" y="3330"/>
              <a:ext cx="0" cy="59"/>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29" name="Line 157"/>
            <p:cNvSpPr>
              <a:spLocks noChangeShapeType="1"/>
            </p:cNvSpPr>
            <p:nvPr/>
          </p:nvSpPr>
          <p:spPr bwMode="auto">
            <a:xfrm flipV="1">
              <a:off x="3625" y="3330"/>
              <a:ext cx="0" cy="59"/>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30" name="Line 158"/>
            <p:cNvSpPr>
              <a:spLocks noChangeShapeType="1"/>
            </p:cNvSpPr>
            <p:nvPr/>
          </p:nvSpPr>
          <p:spPr bwMode="auto">
            <a:xfrm flipV="1">
              <a:off x="4162" y="3330"/>
              <a:ext cx="0" cy="59"/>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31" name="Line 159"/>
            <p:cNvSpPr>
              <a:spLocks noChangeShapeType="1"/>
            </p:cNvSpPr>
            <p:nvPr/>
          </p:nvSpPr>
          <p:spPr bwMode="auto">
            <a:xfrm flipV="1">
              <a:off x="4698" y="3330"/>
              <a:ext cx="0" cy="59"/>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grpSp>
      <p:sp>
        <p:nvSpPr>
          <p:cNvPr id="668832" name="Freeform 160"/>
          <p:cNvSpPr>
            <a:spLocks/>
          </p:cNvSpPr>
          <p:nvPr/>
        </p:nvSpPr>
        <p:spPr bwMode="auto">
          <a:xfrm>
            <a:off x="1576388" y="3687763"/>
            <a:ext cx="6218237" cy="3019425"/>
          </a:xfrm>
          <a:custGeom>
            <a:avLst/>
            <a:gdLst>
              <a:gd name="T0" fmla="*/ 42 w 1658"/>
              <a:gd name="T1" fmla="*/ 485 h 805"/>
              <a:gd name="T2" fmla="*/ 58 w 1658"/>
              <a:gd name="T3" fmla="*/ 485 h 805"/>
              <a:gd name="T4" fmla="*/ 78 w 1658"/>
              <a:gd name="T5" fmla="*/ 130 h 805"/>
              <a:gd name="T6" fmla="*/ 91 w 1658"/>
              <a:gd name="T7" fmla="*/ 453 h 805"/>
              <a:gd name="T8" fmla="*/ 105 w 1658"/>
              <a:gd name="T9" fmla="*/ 473 h 805"/>
              <a:gd name="T10" fmla="*/ 150 w 1658"/>
              <a:gd name="T11" fmla="*/ 479 h 805"/>
              <a:gd name="T12" fmla="*/ 209 w 1658"/>
              <a:gd name="T13" fmla="*/ 447 h 805"/>
              <a:gd name="T14" fmla="*/ 259 w 1658"/>
              <a:gd name="T15" fmla="*/ 473 h 805"/>
              <a:gd name="T16" fmla="*/ 291 w 1658"/>
              <a:gd name="T17" fmla="*/ 480 h 805"/>
              <a:gd name="T18" fmla="*/ 320 w 1658"/>
              <a:gd name="T19" fmla="*/ 485 h 805"/>
              <a:gd name="T20" fmla="*/ 422 w 1658"/>
              <a:gd name="T21" fmla="*/ 479 h 805"/>
              <a:gd name="T22" fmla="*/ 446 w 1658"/>
              <a:gd name="T23" fmla="*/ 487 h 805"/>
              <a:gd name="T24" fmla="*/ 636 w 1658"/>
              <a:gd name="T25" fmla="*/ 479 h 805"/>
              <a:gd name="T26" fmla="*/ 723 w 1658"/>
              <a:gd name="T27" fmla="*/ 472 h 805"/>
              <a:gd name="T28" fmla="*/ 743 w 1658"/>
              <a:gd name="T29" fmla="*/ 415 h 805"/>
              <a:gd name="T30" fmla="*/ 781 w 1658"/>
              <a:gd name="T31" fmla="*/ 468 h 805"/>
              <a:gd name="T32" fmla="*/ 799 w 1658"/>
              <a:gd name="T33" fmla="*/ 463 h 805"/>
              <a:gd name="T34" fmla="*/ 837 w 1658"/>
              <a:gd name="T35" fmla="*/ 422 h 805"/>
              <a:gd name="T36" fmla="*/ 871 w 1658"/>
              <a:gd name="T37" fmla="*/ 462 h 805"/>
              <a:gd name="T38" fmla="*/ 894 w 1658"/>
              <a:gd name="T39" fmla="*/ 461 h 805"/>
              <a:gd name="T40" fmla="*/ 933 w 1658"/>
              <a:gd name="T41" fmla="*/ 455 h 805"/>
              <a:gd name="T42" fmla="*/ 966 w 1658"/>
              <a:gd name="T43" fmla="*/ 449 h 805"/>
              <a:gd name="T44" fmla="*/ 983 w 1658"/>
              <a:gd name="T45" fmla="*/ 448 h 805"/>
              <a:gd name="T46" fmla="*/ 1009 w 1658"/>
              <a:gd name="T47" fmla="*/ 452 h 805"/>
              <a:gd name="T48" fmla="*/ 1024 w 1658"/>
              <a:gd name="T49" fmla="*/ 449 h 805"/>
              <a:gd name="T50" fmla="*/ 1096 w 1658"/>
              <a:gd name="T51" fmla="*/ 442 h 805"/>
              <a:gd name="T52" fmla="*/ 1120 w 1658"/>
              <a:gd name="T53" fmla="*/ 432 h 805"/>
              <a:gd name="T54" fmla="*/ 1148 w 1658"/>
              <a:gd name="T55" fmla="*/ 443 h 805"/>
              <a:gd name="T56" fmla="*/ 1168 w 1658"/>
              <a:gd name="T57" fmla="*/ 438 h 805"/>
              <a:gd name="T58" fmla="*/ 1192 w 1658"/>
              <a:gd name="T59" fmla="*/ 430 h 805"/>
              <a:gd name="T60" fmla="*/ 1227 w 1658"/>
              <a:gd name="T61" fmla="*/ 437 h 805"/>
              <a:gd name="T62" fmla="*/ 1258 w 1658"/>
              <a:gd name="T63" fmla="*/ 418 h 805"/>
              <a:gd name="T64" fmla="*/ 1279 w 1658"/>
              <a:gd name="T65" fmla="*/ 419 h 805"/>
              <a:gd name="T66" fmla="*/ 1348 w 1658"/>
              <a:gd name="T67" fmla="*/ 427 h 805"/>
              <a:gd name="T68" fmla="*/ 1366 w 1658"/>
              <a:gd name="T69" fmla="*/ 319 h 805"/>
              <a:gd name="T70" fmla="*/ 1400 w 1658"/>
              <a:gd name="T71" fmla="*/ 413 h 805"/>
              <a:gd name="T72" fmla="*/ 1417 w 1658"/>
              <a:gd name="T73" fmla="*/ 0 h 805"/>
              <a:gd name="T74" fmla="*/ 1463 w 1658"/>
              <a:gd name="T75" fmla="*/ 412 h 805"/>
              <a:gd name="T76" fmla="*/ 1476 w 1658"/>
              <a:gd name="T77" fmla="*/ 395 h 805"/>
              <a:gd name="T78" fmla="*/ 1490 w 1658"/>
              <a:gd name="T79" fmla="*/ 402 h 805"/>
              <a:gd name="T80" fmla="*/ 1515 w 1658"/>
              <a:gd name="T81" fmla="*/ 395 h 805"/>
              <a:gd name="T82" fmla="*/ 1541 w 1658"/>
              <a:gd name="T83" fmla="*/ 400 h 805"/>
              <a:gd name="T84" fmla="*/ 1573 w 1658"/>
              <a:gd name="T85" fmla="*/ 306 h 805"/>
              <a:gd name="T86" fmla="*/ 1658 w 1658"/>
              <a:gd name="T87" fmla="*/ 39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8" h="805">
                <a:moveTo>
                  <a:pt x="0" y="485"/>
                </a:moveTo>
                <a:cubicBezTo>
                  <a:pt x="42" y="485"/>
                  <a:pt x="42" y="485"/>
                  <a:pt x="42" y="485"/>
                </a:cubicBezTo>
                <a:cubicBezTo>
                  <a:pt x="46" y="465"/>
                  <a:pt x="46" y="465"/>
                  <a:pt x="46" y="465"/>
                </a:cubicBezTo>
                <a:cubicBezTo>
                  <a:pt x="58" y="485"/>
                  <a:pt x="58" y="485"/>
                  <a:pt x="58" y="485"/>
                </a:cubicBezTo>
                <a:cubicBezTo>
                  <a:pt x="69" y="485"/>
                  <a:pt x="69" y="485"/>
                  <a:pt x="69" y="485"/>
                </a:cubicBezTo>
                <a:cubicBezTo>
                  <a:pt x="78" y="130"/>
                  <a:pt x="78" y="130"/>
                  <a:pt x="78" y="130"/>
                </a:cubicBezTo>
                <a:cubicBezTo>
                  <a:pt x="87" y="805"/>
                  <a:pt x="87" y="805"/>
                  <a:pt x="87" y="805"/>
                </a:cubicBezTo>
                <a:cubicBezTo>
                  <a:pt x="91" y="453"/>
                  <a:pt x="91" y="453"/>
                  <a:pt x="91" y="453"/>
                </a:cubicBezTo>
                <a:cubicBezTo>
                  <a:pt x="99" y="480"/>
                  <a:pt x="99" y="480"/>
                  <a:pt x="99" y="480"/>
                </a:cubicBezTo>
                <a:cubicBezTo>
                  <a:pt x="105" y="473"/>
                  <a:pt x="105" y="473"/>
                  <a:pt x="105" y="473"/>
                </a:cubicBezTo>
                <a:cubicBezTo>
                  <a:pt x="144" y="473"/>
                  <a:pt x="144" y="473"/>
                  <a:pt x="144" y="473"/>
                </a:cubicBezTo>
                <a:cubicBezTo>
                  <a:pt x="150" y="479"/>
                  <a:pt x="150" y="479"/>
                  <a:pt x="150" y="479"/>
                </a:cubicBezTo>
                <a:cubicBezTo>
                  <a:pt x="201" y="480"/>
                  <a:pt x="201" y="480"/>
                  <a:pt x="201" y="480"/>
                </a:cubicBezTo>
                <a:cubicBezTo>
                  <a:pt x="209" y="447"/>
                  <a:pt x="209" y="447"/>
                  <a:pt x="209" y="447"/>
                </a:cubicBezTo>
                <a:cubicBezTo>
                  <a:pt x="221" y="473"/>
                  <a:pt x="221" y="473"/>
                  <a:pt x="221" y="473"/>
                </a:cubicBezTo>
                <a:cubicBezTo>
                  <a:pt x="259" y="473"/>
                  <a:pt x="259" y="473"/>
                  <a:pt x="259" y="473"/>
                </a:cubicBezTo>
                <a:cubicBezTo>
                  <a:pt x="267" y="480"/>
                  <a:pt x="267" y="480"/>
                  <a:pt x="267" y="480"/>
                </a:cubicBezTo>
                <a:cubicBezTo>
                  <a:pt x="291" y="480"/>
                  <a:pt x="291" y="480"/>
                  <a:pt x="291" y="480"/>
                </a:cubicBezTo>
                <a:cubicBezTo>
                  <a:pt x="297" y="485"/>
                  <a:pt x="297" y="485"/>
                  <a:pt x="297" y="485"/>
                </a:cubicBezTo>
                <a:cubicBezTo>
                  <a:pt x="320" y="485"/>
                  <a:pt x="320" y="485"/>
                  <a:pt x="320" y="485"/>
                </a:cubicBezTo>
                <a:cubicBezTo>
                  <a:pt x="327" y="479"/>
                  <a:pt x="327" y="479"/>
                  <a:pt x="327" y="479"/>
                </a:cubicBezTo>
                <a:cubicBezTo>
                  <a:pt x="422" y="479"/>
                  <a:pt x="422" y="479"/>
                  <a:pt x="422" y="479"/>
                </a:cubicBezTo>
                <a:cubicBezTo>
                  <a:pt x="426" y="487"/>
                  <a:pt x="426" y="487"/>
                  <a:pt x="426" y="487"/>
                </a:cubicBezTo>
                <a:cubicBezTo>
                  <a:pt x="446" y="487"/>
                  <a:pt x="446" y="487"/>
                  <a:pt x="446" y="487"/>
                </a:cubicBezTo>
                <a:cubicBezTo>
                  <a:pt x="462" y="479"/>
                  <a:pt x="462" y="479"/>
                  <a:pt x="462" y="479"/>
                </a:cubicBezTo>
                <a:cubicBezTo>
                  <a:pt x="636" y="479"/>
                  <a:pt x="636" y="479"/>
                  <a:pt x="636" y="479"/>
                </a:cubicBezTo>
                <a:cubicBezTo>
                  <a:pt x="649" y="473"/>
                  <a:pt x="649" y="473"/>
                  <a:pt x="649" y="473"/>
                </a:cubicBezTo>
                <a:cubicBezTo>
                  <a:pt x="723" y="472"/>
                  <a:pt x="723" y="472"/>
                  <a:pt x="723" y="472"/>
                </a:cubicBezTo>
                <a:cubicBezTo>
                  <a:pt x="736" y="457"/>
                  <a:pt x="736" y="457"/>
                  <a:pt x="736" y="457"/>
                </a:cubicBezTo>
                <a:cubicBezTo>
                  <a:pt x="743" y="415"/>
                  <a:pt x="743" y="415"/>
                  <a:pt x="743" y="415"/>
                </a:cubicBezTo>
                <a:cubicBezTo>
                  <a:pt x="755" y="469"/>
                  <a:pt x="755" y="469"/>
                  <a:pt x="755" y="469"/>
                </a:cubicBezTo>
                <a:cubicBezTo>
                  <a:pt x="781" y="468"/>
                  <a:pt x="781" y="468"/>
                  <a:pt x="781" y="468"/>
                </a:cubicBezTo>
                <a:cubicBezTo>
                  <a:pt x="793" y="452"/>
                  <a:pt x="793" y="452"/>
                  <a:pt x="793" y="452"/>
                </a:cubicBezTo>
                <a:cubicBezTo>
                  <a:pt x="799" y="463"/>
                  <a:pt x="799" y="463"/>
                  <a:pt x="799" y="463"/>
                </a:cubicBezTo>
                <a:cubicBezTo>
                  <a:pt x="827" y="463"/>
                  <a:pt x="827" y="463"/>
                  <a:pt x="827" y="463"/>
                </a:cubicBezTo>
                <a:cubicBezTo>
                  <a:pt x="837" y="422"/>
                  <a:pt x="837" y="422"/>
                  <a:pt x="837" y="422"/>
                </a:cubicBezTo>
                <a:cubicBezTo>
                  <a:pt x="845" y="462"/>
                  <a:pt x="845" y="462"/>
                  <a:pt x="845" y="462"/>
                </a:cubicBezTo>
                <a:cubicBezTo>
                  <a:pt x="871" y="462"/>
                  <a:pt x="871" y="462"/>
                  <a:pt x="871" y="462"/>
                </a:cubicBezTo>
                <a:cubicBezTo>
                  <a:pt x="882" y="283"/>
                  <a:pt x="882" y="283"/>
                  <a:pt x="882" y="283"/>
                </a:cubicBezTo>
                <a:cubicBezTo>
                  <a:pt x="894" y="461"/>
                  <a:pt x="894" y="461"/>
                  <a:pt x="894" y="461"/>
                </a:cubicBezTo>
                <a:cubicBezTo>
                  <a:pt x="927" y="461"/>
                  <a:pt x="927" y="461"/>
                  <a:pt x="927" y="461"/>
                </a:cubicBezTo>
                <a:cubicBezTo>
                  <a:pt x="933" y="455"/>
                  <a:pt x="933" y="455"/>
                  <a:pt x="933" y="455"/>
                </a:cubicBezTo>
                <a:cubicBezTo>
                  <a:pt x="957" y="455"/>
                  <a:pt x="957" y="455"/>
                  <a:pt x="957" y="455"/>
                </a:cubicBezTo>
                <a:cubicBezTo>
                  <a:pt x="966" y="449"/>
                  <a:pt x="966" y="449"/>
                  <a:pt x="966" y="449"/>
                </a:cubicBezTo>
                <a:cubicBezTo>
                  <a:pt x="976" y="265"/>
                  <a:pt x="976" y="265"/>
                  <a:pt x="976" y="265"/>
                </a:cubicBezTo>
                <a:cubicBezTo>
                  <a:pt x="983" y="448"/>
                  <a:pt x="983" y="448"/>
                  <a:pt x="983" y="448"/>
                </a:cubicBezTo>
                <a:cubicBezTo>
                  <a:pt x="988" y="452"/>
                  <a:pt x="988" y="452"/>
                  <a:pt x="988" y="452"/>
                </a:cubicBezTo>
                <a:cubicBezTo>
                  <a:pt x="1009" y="452"/>
                  <a:pt x="1009" y="452"/>
                  <a:pt x="1009" y="452"/>
                </a:cubicBezTo>
                <a:cubicBezTo>
                  <a:pt x="1020" y="442"/>
                  <a:pt x="1020" y="442"/>
                  <a:pt x="1020" y="442"/>
                </a:cubicBezTo>
                <a:cubicBezTo>
                  <a:pt x="1024" y="449"/>
                  <a:pt x="1024" y="449"/>
                  <a:pt x="1024" y="449"/>
                </a:cubicBezTo>
                <a:cubicBezTo>
                  <a:pt x="1090" y="449"/>
                  <a:pt x="1090" y="449"/>
                  <a:pt x="1090" y="449"/>
                </a:cubicBezTo>
                <a:cubicBezTo>
                  <a:pt x="1096" y="442"/>
                  <a:pt x="1096" y="442"/>
                  <a:pt x="1096" y="442"/>
                </a:cubicBezTo>
                <a:cubicBezTo>
                  <a:pt x="1114" y="442"/>
                  <a:pt x="1114" y="442"/>
                  <a:pt x="1114" y="442"/>
                </a:cubicBezTo>
                <a:cubicBezTo>
                  <a:pt x="1120" y="432"/>
                  <a:pt x="1120" y="432"/>
                  <a:pt x="1120" y="432"/>
                </a:cubicBezTo>
                <a:cubicBezTo>
                  <a:pt x="1127" y="443"/>
                  <a:pt x="1127" y="443"/>
                  <a:pt x="1127" y="443"/>
                </a:cubicBezTo>
                <a:cubicBezTo>
                  <a:pt x="1148" y="443"/>
                  <a:pt x="1148" y="443"/>
                  <a:pt x="1148" y="443"/>
                </a:cubicBezTo>
                <a:cubicBezTo>
                  <a:pt x="1159" y="422"/>
                  <a:pt x="1159" y="422"/>
                  <a:pt x="1159" y="422"/>
                </a:cubicBezTo>
                <a:cubicBezTo>
                  <a:pt x="1168" y="438"/>
                  <a:pt x="1168" y="438"/>
                  <a:pt x="1168" y="438"/>
                </a:cubicBezTo>
                <a:cubicBezTo>
                  <a:pt x="1187" y="438"/>
                  <a:pt x="1187" y="438"/>
                  <a:pt x="1187" y="438"/>
                </a:cubicBezTo>
                <a:cubicBezTo>
                  <a:pt x="1192" y="430"/>
                  <a:pt x="1192" y="430"/>
                  <a:pt x="1192" y="430"/>
                </a:cubicBezTo>
                <a:cubicBezTo>
                  <a:pt x="1222" y="430"/>
                  <a:pt x="1222" y="430"/>
                  <a:pt x="1222" y="430"/>
                </a:cubicBezTo>
                <a:cubicBezTo>
                  <a:pt x="1227" y="437"/>
                  <a:pt x="1227" y="437"/>
                  <a:pt x="1227" y="437"/>
                </a:cubicBezTo>
                <a:cubicBezTo>
                  <a:pt x="1241" y="438"/>
                  <a:pt x="1241" y="438"/>
                  <a:pt x="1241" y="438"/>
                </a:cubicBezTo>
                <a:cubicBezTo>
                  <a:pt x="1258" y="418"/>
                  <a:pt x="1258" y="418"/>
                  <a:pt x="1258" y="418"/>
                </a:cubicBezTo>
                <a:cubicBezTo>
                  <a:pt x="1258" y="418"/>
                  <a:pt x="1266" y="258"/>
                  <a:pt x="1265" y="258"/>
                </a:cubicBezTo>
                <a:cubicBezTo>
                  <a:pt x="1263" y="258"/>
                  <a:pt x="1279" y="419"/>
                  <a:pt x="1279" y="419"/>
                </a:cubicBezTo>
                <a:cubicBezTo>
                  <a:pt x="1289" y="427"/>
                  <a:pt x="1289" y="427"/>
                  <a:pt x="1289" y="427"/>
                </a:cubicBezTo>
                <a:cubicBezTo>
                  <a:pt x="1348" y="427"/>
                  <a:pt x="1348" y="427"/>
                  <a:pt x="1348" y="427"/>
                </a:cubicBezTo>
                <a:cubicBezTo>
                  <a:pt x="1354" y="418"/>
                  <a:pt x="1354" y="418"/>
                  <a:pt x="1354" y="418"/>
                </a:cubicBezTo>
                <a:cubicBezTo>
                  <a:pt x="1366" y="319"/>
                  <a:pt x="1366" y="319"/>
                  <a:pt x="1366" y="319"/>
                </a:cubicBezTo>
                <a:cubicBezTo>
                  <a:pt x="1389" y="413"/>
                  <a:pt x="1389" y="413"/>
                  <a:pt x="1389" y="413"/>
                </a:cubicBezTo>
                <a:cubicBezTo>
                  <a:pt x="1400" y="413"/>
                  <a:pt x="1400" y="413"/>
                  <a:pt x="1400" y="413"/>
                </a:cubicBezTo>
                <a:cubicBezTo>
                  <a:pt x="1409" y="391"/>
                  <a:pt x="1409" y="391"/>
                  <a:pt x="1409" y="391"/>
                </a:cubicBezTo>
                <a:cubicBezTo>
                  <a:pt x="1417" y="0"/>
                  <a:pt x="1417" y="0"/>
                  <a:pt x="1417" y="0"/>
                </a:cubicBezTo>
                <a:cubicBezTo>
                  <a:pt x="1428" y="412"/>
                  <a:pt x="1428" y="412"/>
                  <a:pt x="1428" y="412"/>
                </a:cubicBezTo>
                <a:cubicBezTo>
                  <a:pt x="1463" y="412"/>
                  <a:pt x="1463" y="412"/>
                  <a:pt x="1463" y="412"/>
                </a:cubicBezTo>
                <a:cubicBezTo>
                  <a:pt x="1472" y="251"/>
                  <a:pt x="1472" y="251"/>
                  <a:pt x="1472" y="251"/>
                </a:cubicBezTo>
                <a:cubicBezTo>
                  <a:pt x="1476" y="395"/>
                  <a:pt x="1476" y="395"/>
                  <a:pt x="1476" y="395"/>
                </a:cubicBezTo>
                <a:cubicBezTo>
                  <a:pt x="1483" y="325"/>
                  <a:pt x="1483" y="325"/>
                  <a:pt x="1483" y="325"/>
                </a:cubicBezTo>
                <a:cubicBezTo>
                  <a:pt x="1490" y="402"/>
                  <a:pt x="1490" y="402"/>
                  <a:pt x="1490" y="402"/>
                </a:cubicBezTo>
                <a:cubicBezTo>
                  <a:pt x="1499" y="413"/>
                  <a:pt x="1499" y="413"/>
                  <a:pt x="1499" y="413"/>
                </a:cubicBezTo>
                <a:cubicBezTo>
                  <a:pt x="1515" y="395"/>
                  <a:pt x="1515" y="395"/>
                  <a:pt x="1515" y="395"/>
                </a:cubicBezTo>
                <a:cubicBezTo>
                  <a:pt x="1527" y="408"/>
                  <a:pt x="1527" y="408"/>
                  <a:pt x="1527" y="408"/>
                </a:cubicBezTo>
                <a:cubicBezTo>
                  <a:pt x="1541" y="400"/>
                  <a:pt x="1541" y="400"/>
                  <a:pt x="1541" y="400"/>
                </a:cubicBezTo>
                <a:cubicBezTo>
                  <a:pt x="1560" y="399"/>
                  <a:pt x="1560" y="399"/>
                  <a:pt x="1560" y="399"/>
                </a:cubicBezTo>
                <a:cubicBezTo>
                  <a:pt x="1573" y="306"/>
                  <a:pt x="1573" y="306"/>
                  <a:pt x="1573" y="306"/>
                </a:cubicBezTo>
                <a:cubicBezTo>
                  <a:pt x="1583" y="398"/>
                  <a:pt x="1583" y="398"/>
                  <a:pt x="1583" y="398"/>
                </a:cubicBezTo>
                <a:cubicBezTo>
                  <a:pt x="1658" y="395"/>
                  <a:pt x="1658" y="395"/>
                  <a:pt x="1658" y="395"/>
                </a:cubicBezTo>
              </a:path>
            </a:pathLst>
          </a:custGeom>
          <a:noFill/>
          <a:ln w="28575" cap="flat" cmpd="sng">
            <a:solidFill>
              <a:srgbClr val="FF99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33" name="Freeform 161"/>
          <p:cNvSpPr>
            <a:spLocks/>
          </p:cNvSpPr>
          <p:nvPr/>
        </p:nvSpPr>
        <p:spPr bwMode="auto">
          <a:xfrm>
            <a:off x="1600200" y="3687763"/>
            <a:ext cx="6199188" cy="3022600"/>
          </a:xfrm>
          <a:custGeom>
            <a:avLst/>
            <a:gdLst>
              <a:gd name="T0" fmla="*/ 93 w 3905"/>
              <a:gd name="T1" fmla="*/ 1132 h 1904"/>
              <a:gd name="T2" fmla="*/ 140 w 3905"/>
              <a:gd name="T3" fmla="*/ 1146 h 1904"/>
              <a:gd name="T4" fmla="*/ 171 w 3905"/>
              <a:gd name="T5" fmla="*/ 525 h 1904"/>
              <a:gd name="T6" fmla="*/ 197 w 3905"/>
              <a:gd name="T7" fmla="*/ 1040 h 1904"/>
              <a:gd name="T8" fmla="*/ 230 w 3905"/>
              <a:gd name="T9" fmla="*/ 1104 h 1904"/>
              <a:gd name="T10" fmla="*/ 272 w 3905"/>
              <a:gd name="T11" fmla="*/ 1120 h 1904"/>
              <a:gd name="T12" fmla="*/ 303 w 3905"/>
              <a:gd name="T13" fmla="*/ 1130 h 1904"/>
              <a:gd name="T14" fmla="*/ 374 w 3905"/>
              <a:gd name="T15" fmla="*/ 1118 h 1904"/>
              <a:gd name="T16" fmla="*/ 459 w 3905"/>
              <a:gd name="T17" fmla="*/ 1040 h 1904"/>
              <a:gd name="T18" fmla="*/ 546 w 3905"/>
              <a:gd name="T19" fmla="*/ 1118 h 1904"/>
              <a:gd name="T20" fmla="*/ 745 w 3905"/>
              <a:gd name="T21" fmla="*/ 1132 h 1904"/>
              <a:gd name="T22" fmla="*/ 844 w 3905"/>
              <a:gd name="T23" fmla="*/ 1108 h 1904"/>
              <a:gd name="T24" fmla="*/ 997 w 3905"/>
              <a:gd name="T25" fmla="*/ 1132 h 1904"/>
              <a:gd name="T26" fmla="*/ 1120 w 3905"/>
              <a:gd name="T27" fmla="*/ 1118 h 1904"/>
              <a:gd name="T28" fmla="*/ 1444 w 3905"/>
              <a:gd name="T29" fmla="*/ 1132 h 1904"/>
              <a:gd name="T30" fmla="*/ 1635 w 3905"/>
              <a:gd name="T31" fmla="*/ 1118 h 1904"/>
              <a:gd name="T32" fmla="*/ 1706 w 3905"/>
              <a:gd name="T33" fmla="*/ 1104 h 1904"/>
              <a:gd name="T34" fmla="*/ 1772 w 3905"/>
              <a:gd name="T35" fmla="*/ 1092 h 1904"/>
              <a:gd name="T36" fmla="*/ 1848 w 3905"/>
              <a:gd name="T37" fmla="*/ 1044 h 1904"/>
              <a:gd name="T38" fmla="*/ 1938 w 3905"/>
              <a:gd name="T39" fmla="*/ 1092 h 1904"/>
              <a:gd name="T40" fmla="*/ 1994 w 3905"/>
              <a:gd name="T41" fmla="*/ 1092 h 1904"/>
              <a:gd name="T42" fmla="*/ 2056 w 3905"/>
              <a:gd name="T43" fmla="*/ 1035 h 1904"/>
              <a:gd name="T44" fmla="*/ 2082 w 3905"/>
              <a:gd name="T45" fmla="*/ 1037 h 1904"/>
              <a:gd name="T46" fmla="*/ 2245 w 3905"/>
              <a:gd name="T47" fmla="*/ 1078 h 1904"/>
              <a:gd name="T48" fmla="*/ 2294 w 3905"/>
              <a:gd name="T49" fmla="*/ 622 h 1904"/>
              <a:gd name="T50" fmla="*/ 2372 w 3905"/>
              <a:gd name="T51" fmla="*/ 1061 h 1904"/>
              <a:gd name="T52" fmla="*/ 2401 w 3905"/>
              <a:gd name="T53" fmla="*/ 1044 h 1904"/>
              <a:gd name="T54" fmla="*/ 2436 w 3905"/>
              <a:gd name="T55" fmla="*/ 1059 h 1904"/>
              <a:gd name="T56" fmla="*/ 2616 w 3905"/>
              <a:gd name="T57" fmla="*/ 1044 h 1904"/>
              <a:gd name="T58" fmla="*/ 2710 w 3905"/>
              <a:gd name="T59" fmla="*/ 1033 h 1904"/>
              <a:gd name="T60" fmla="*/ 2743 w 3905"/>
              <a:gd name="T61" fmla="*/ 1033 h 1904"/>
              <a:gd name="T62" fmla="*/ 2823 w 3905"/>
              <a:gd name="T63" fmla="*/ 1018 h 1904"/>
              <a:gd name="T64" fmla="*/ 2845 w 3905"/>
              <a:gd name="T65" fmla="*/ 1002 h 1904"/>
              <a:gd name="T66" fmla="*/ 2866 w 3905"/>
              <a:gd name="T67" fmla="*/ 1004 h 1904"/>
              <a:gd name="T68" fmla="*/ 2923 w 3905"/>
              <a:gd name="T69" fmla="*/ 1033 h 1904"/>
              <a:gd name="T70" fmla="*/ 2979 w 3905"/>
              <a:gd name="T71" fmla="*/ 579 h 1904"/>
              <a:gd name="T72" fmla="*/ 3147 w 3905"/>
              <a:gd name="T73" fmla="*/ 1002 h 1904"/>
              <a:gd name="T74" fmla="*/ 3220 w 3905"/>
              <a:gd name="T75" fmla="*/ 742 h 1904"/>
              <a:gd name="T76" fmla="*/ 3294 w 3905"/>
              <a:gd name="T77" fmla="*/ 990 h 1904"/>
              <a:gd name="T78" fmla="*/ 3317 w 3905"/>
              <a:gd name="T79" fmla="*/ 974 h 1904"/>
              <a:gd name="T80" fmla="*/ 3362 w 3905"/>
              <a:gd name="T81" fmla="*/ 948 h 1904"/>
              <a:gd name="T82" fmla="*/ 3449 w 3905"/>
              <a:gd name="T83" fmla="*/ 978 h 1904"/>
              <a:gd name="T84" fmla="*/ 3475 w 3905"/>
              <a:gd name="T85" fmla="*/ 917 h 1904"/>
              <a:gd name="T86" fmla="*/ 3513 w 3905"/>
              <a:gd name="T87" fmla="*/ 943 h 1904"/>
              <a:gd name="T88" fmla="*/ 3553 w 3905"/>
              <a:gd name="T89" fmla="*/ 957 h 1904"/>
              <a:gd name="T90" fmla="*/ 3667 w 3905"/>
              <a:gd name="T91" fmla="*/ 945 h 1904"/>
              <a:gd name="T92" fmla="*/ 3726 w 3905"/>
              <a:gd name="T93" fmla="*/ 917 h 1904"/>
              <a:gd name="T94" fmla="*/ 3905 w 3905"/>
              <a:gd name="T95" fmla="*/ 93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5" h="1904">
                <a:moveTo>
                  <a:pt x="0" y="1132"/>
                </a:moveTo>
                <a:lnTo>
                  <a:pt x="93" y="1132"/>
                </a:lnTo>
                <a:lnTo>
                  <a:pt x="100" y="1148"/>
                </a:lnTo>
                <a:lnTo>
                  <a:pt x="140" y="1146"/>
                </a:lnTo>
                <a:lnTo>
                  <a:pt x="156" y="1120"/>
                </a:lnTo>
                <a:lnTo>
                  <a:pt x="171" y="525"/>
                </a:lnTo>
                <a:lnTo>
                  <a:pt x="189" y="1904"/>
                </a:lnTo>
                <a:lnTo>
                  <a:pt x="197" y="1040"/>
                </a:lnTo>
                <a:lnTo>
                  <a:pt x="218" y="1120"/>
                </a:lnTo>
                <a:lnTo>
                  <a:pt x="230" y="1104"/>
                </a:lnTo>
                <a:lnTo>
                  <a:pt x="256" y="1104"/>
                </a:lnTo>
                <a:lnTo>
                  <a:pt x="272" y="1120"/>
                </a:lnTo>
                <a:lnTo>
                  <a:pt x="296" y="1120"/>
                </a:lnTo>
                <a:lnTo>
                  <a:pt x="303" y="1130"/>
                </a:lnTo>
                <a:lnTo>
                  <a:pt x="362" y="1130"/>
                </a:lnTo>
                <a:lnTo>
                  <a:pt x="374" y="1118"/>
                </a:lnTo>
                <a:lnTo>
                  <a:pt x="442" y="1118"/>
                </a:lnTo>
                <a:lnTo>
                  <a:pt x="459" y="1040"/>
                </a:lnTo>
                <a:lnTo>
                  <a:pt x="487" y="1118"/>
                </a:lnTo>
                <a:lnTo>
                  <a:pt x="546" y="1118"/>
                </a:lnTo>
                <a:lnTo>
                  <a:pt x="558" y="1132"/>
                </a:lnTo>
                <a:lnTo>
                  <a:pt x="745" y="1132"/>
                </a:lnTo>
                <a:lnTo>
                  <a:pt x="763" y="1108"/>
                </a:lnTo>
                <a:lnTo>
                  <a:pt x="844" y="1108"/>
                </a:lnTo>
                <a:lnTo>
                  <a:pt x="865" y="1132"/>
                </a:lnTo>
                <a:lnTo>
                  <a:pt x="997" y="1132"/>
                </a:lnTo>
                <a:lnTo>
                  <a:pt x="1012" y="1118"/>
                </a:lnTo>
                <a:lnTo>
                  <a:pt x="1120" y="1118"/>
                </a:lnTo>
                <a:lnTo>
                  <a:pt x="1134" y="1132"/>
                </a:lnTo>
                <a:lnTo>
                  <a:pt x="1444" y="1132"/>
                </a:lnTo>
                <a:lnTo>
                  <a:pt x="1458" y="1118"/>
                </a:lnTo>
                <a:lnTo>
                  <a:pt x="1635" y="1118"/>
                </a:lnTo>
                <a:lnTo>
                  <a:pt x="1647" y="1104"/>
                </a:lnTo>
                <a:lnTo>
                  <a:pt x="1706" y="1104"/>
                </a:lnTo>
                <a:lnTo>
                  <a:pt x="1739" y="964"/>
                </a:lnTo>
                <a:lnTo>
                  <a:pt x="1772" y="1092"/>
                </a:lnTo>
                <a:lnTo>
                  <a:pt x="1836" y="1092"/>
                </a:lnTo>
                <a:lnTo>
                  <a:pt x="1848" y="1044"/>
                </a:lnTo>
                <a:lnTo>
                  <a:pt x="1874" y="1092"/>
                </a:lnTo>
                <a:lnTo>
                  <a:pt x="1938" y="1092"/>
                </a:lnTo>
                <a:lnTo>
                  <a:pt x="1966" y="971"/>
                </a:lnTo>
                <a:lnTo>
                  <a:pt x="1994" y="1092"/>
                </a:lnTo>
                <a:lnTo>
                  <a:pt x="2032" y="1092"/>
                </a:lnTo>
                <a:lnTo>
                  <a:pt x="2056" y="1035"/>
                </a:lnTo>
                <a:lnTo>
                  <a:pt x="2065" y="638"/>
                </a:lnTo>
                <a:lnTo>
                  <a:pt x="2082" y="1037"/>
                </a:lnTo>
                <a:lnTo>
                  <a:pt x="2098" y="1078"/>
                </a:lnTo>
                <a:lnTo>
                  <a:pt x="2245" y="1078"/>
                </a:lnTo>
                <a:lnTo>
                  <a:pt x="2268" y="1059"/>
                </a:lnTo>
                <a:lnTo>
                  <a:pt x="2294" y="622"/>
                </a:lnTo>
                <a:lnTo>
                  <a:pt x="2308" y="1061"/>
                </a:lnTo>
                <a:lnTo>
                  <a:pt x="2372" y="1061"/>
                </a:lnTo>
                <a:lnTo>
                  <a:pt x="2386" y="1044"/>
                </a:lnTo>
                <a:lnTo>
                  <a:pt x="2401" y="1044"/>
                </a:lnTo>
                <a:lnTo>
                  <a:pt x="2410" y="1059"/>
                </a:lnTo>
                <a:lnTo>
                  <a:pt x="2436" y="1059"/>
                </a:lnTo>
                <a:lnTo>
                  <a:pt x="2450" y="1044"/>
                </a:lnTo>
                <a:lnTo>
                  <a:pt x="2616" y="1044"/>
                </a:lnTo>
                <a:lnTo>
                  <a:pt x="2632" y="1033"/>
                </a:lnTo>
                <a:lnTo>
                  <a:pt x="2710" y="1033"/>
                </a:lnTo>
                <a:lnTo>
                  <a:pt x="2729" y="1000"/>
                </a:lnTo>
                <a:lnTo>
                  <a:pt x="2743" y="1033"/>
                </a:lnTo>
                <a:lnTo>
                  <a:pt x="2814" y="1033"/>
                </a:lnTo>
                <a:lnTo>
                  <a:pt x="2823" y="1018"/>
                </a:lnTo>
                <a:lnTo>
                  <a:pt x="2835" y="1018"/>
                </a:lnTo>
                <a:lnTo>
                  <a:pt x="2845" y="1002"/>
                </a:lnTo>
                <a:lnTo>
                  <a:pt x="2857" y="1033"/>
                </a:lnTo>
                <a:lnTo>
                  <a:pt x="2866" y="1004"/>
                </a:lnTo>
                <a:lnTo>
                  <a:pt x="2897" y="1033"/>
                </a:lnTo>
                <a:lnTo>
                  <a:pt x="2923" y="1033"/>
                </a:lnTo>
                <a:lnTo>
                  <a:pt x="2960" y="995"/>
                </a:lnTo>
                <a:lnTo>
                  <a:pt x="2979" y="579"/>
                </a:lnTo>
                <a:lnTo>
                  <a:pt x="3017" y="1002"/>
                </a:lnTo>
                <a:lnTo>
                  <a:pt x="3147" y="1002"/>
                </a:lnTo>
                <a:lnTo>
                  <a:pt x="3173" y="985"/>
                </a:lnTo>
                <a:lnTo>
                  <a:pt x="3220" y="742"/>
                </a:lnTo>
                <a:lnTo>
                  <a:pt x="3268" y="962"/>
                </a:lnTo>
                <a:lnTo>
                  <a:pt x="3294" y="990"/>
                </a:lnTo>
                <a:lnTo>
                  <a:pt x="3305" y="990"/>
                </a:lnTo>
                <a:lnTo>
                  <a:pt x="3317" y="974"/>
                </a:lnTo>
                <a:lnTo>
                  <a:pt x="3338" y="0"/>
                </a:lnTo>
                <a:lnTo>
                  <a:pt x="3362" y="948"/>
                </a:lnTo>
                <a:lnTo>
                  <a:pt x="3383" y="978"/>
                </a:lnTo>
                <a:lnTo>
                  <a:pt x="3449" y="978"/>
                </a:lnTo>
                <a:lnTo>
                  <a:pt x="3461" y="567"/>
                </a:lnTo>
                <a:lnTo>
                  <a:pt x="3475" y="917"/>
                </a:lnTo>
                <a:lnTo>
                  <a:pt x="3501" y="796"/>
                </a:lnTo>
                <a:lnTo>
                  <a:pt x="3513" y="943"/>
                </a:lnTo>
                <a:lnTo>
                  <a:pt x="3525" y="957"/>
                </a:lnTo>
                <a:lnTo>
                  <a:pt x="3553" y="957"/>
                </a:lnTo>
                <a:lnTo>
                  <a:pt x="3556" y="945"/>
                </a:lnTo>
                <a:lnTo>
                  <a:pt x="3667" y="945"/>
                </a:lnTo>
                <a:lnTo>
                  <a:pt x="3700" y="726"/>
                </a:lnTo>
                <a:lnTo>
                  <a:pt x="3726" y="917"/>
                </a:lnTo>
                <a:lnTo>
                  <a:pt x="3738" y="936"/>
                </a:lnTo>
                <a:lnTo>
                  <a:pt x="3905" y="936"/>
                </a:lnTo>
              </a:path>
            </a:pathLst>
          </a:custGeom>
          <a:noFill/>
          <a:ln w="28575" cap="flat" cmpd="sng">
            <a:solidFill>
              <a:srgbClr val="33993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68834" name="Text Box 162"/>
          <p:cNvSpPr txBox="1">
            <a:spLocks noChangeArrowheads="1"/>
          </p:cNvSpPr>
          <p:nvPr/>
        </p:nvSpPr>
        <p:spPr bwMode="auto">
          <a:xfrm>
            <a:off x="998538" y="2816225"/>
            <a:ext cx="519112" cy="287020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r" eaLnBrk="0" hangingPunct="0">
              <a:spcAft>
                <a:spcPct val="48000"/>
              </a:spcAft>
              <a:defRPr/>
            </a:pPr>
            <a:r>
              <a:rPr lang="en-GB" sz="1600" b="1">
                <a:solidFill>
                  <a:srgbClr val="003366"/>
                </a:solidFill>
                <a:ea typeface="ＭＳ Ｐゴシック" pitchFamily="34" charset="-128"/>
                <a:cs typeface="+mn-cs"/>
              </a:rPr>
              <a:t>140</a:t>
            </a:r>
          </a:p>
          <a:p>
            <a:pPr algn="r" eaLnBrk="0" hangingPunct="0">
              <a:spcAft>
                <a:spcPct val="48000"/>
              </a:spcAft>
              <a:defRPr/>
            </a:pPr>
            <a:r>
              <a:rPr lang="en-GB" sz="1600" b="1">
                <a:solidFill>
                  <a:srgbClr val="003366"/>
                </a:solidFill>
                <a:ea typeface="ＭＳ Ｐゴシック" pitchFamily="34" charset="-128"/>
                <a:cs typeface="+mn-cs"/>
              </a:rPr>
              <a:t>120</a:t>
            </a:r>
          </a:p>
          <a:p>
            <a:pPr algn="r" eaLnBrk="0" hangingPunct="0">
              <a:spcAft>
                <a:spcPct val="48000"/>
              </a:spcAft>
              <a:defRPr/>
            </a:pPr>
            <a:r>
              <a:rPr lang="en-GB" sz="1600" b="1">
                <a:solidFill>
                  <a:srgbClr val="003366"/>
                </a:solidFill>
                <a:ea typeface="ＭＳ Ｐゴシック" pitchFamily="34" charset="-128"/>
                <a:cs typeface="+mn-cs"/>
              </a:rPr>
              <a:t>100</a:t>
            </a:r>
          </a:p>
          <a:p>
            <a:pPr algn="r" eaLnBrk="0" hangingPunct="0">
              <a:spcAft>
                <a:spcPct val="48000"/>
              </a:spcAft>
              <a:defRPr/>
            </a:pPr>
            <a:r>
              <a:rPr lang="en-GB" sz="1600" b="1">
                <a:solidFill>
                  <a:srgbClr val="003366"/>
                </a:solidFill>
                <a:ea typeface="ＭＳ Ｐゴシック" pitchFamily="34" charset="-128"/>
                <a:cs typeface="+mn-cs"/>
              </a:rPr>
              <a:t>80</a:t>
            </a:r>
          </a:p>
          <a:p>
            <a:pPr algn="r" eaLnBrk="0" hangingPunct="0">
              <a:spcAft>
                <a:spcPct val="48000"/>
              </a:spcAft>
              <a:defRPr/>
            </a:pPr>
            <a:r>
              <a:rPr lang="en-GB" sz="1600" b="1">
                <a:solidFill>
                  <a:srgbClr val="003366"/>
                </a:solidFill>
                <a:ea typeface="ＭＳ Ｐゴシック" pitchFamily="34" charset="-128"/>
                <a:cs typeface="+mn-cs"/>
              </a:rPr>
              <a:t>60</a:t>
            </a:r>
          </a:p>
          <a:p>
            <a:pPr algn="r" eaLnBrk="0" hangingPunct="0">
              <a:spcAft>
                <a:spcPct val="48000"/>
              </a:spcAft>
              <a:defRPr/>
            </a:pPr>
            <a:r>
              <a:rPr lang="en-GB" sz="1600" b="1">
                <a:solidFill>
                  <a:srgbClr val="003366"/>
                </a:solidFill>
                <a:ea typeface="ＭＳ Ｐゴシック" pitchFamily="34" charset="-128"/>
                <a:cs typeface="+mn-cs"/>
              </a:rPr>
              <a:t>40</a:t>
            </a:r>
          </a:p>
          <a:p>
            <a:pPr algn="r" eaLnBrk="0" hangingPunct="0">
              <a:spcAft>
                <a:spcPct val="48000"/>
              </a:spcAft>
              <a:defRPr/>
            </a:pPr>
            <a:r>
              <a:rPr lang="en-GB" sz="1600" b="1">
                <a:solidFill>
                  <a:srgbClr val="003366"/>
                </a:solidFill>
                <a:ea typeface="ＭＳ Ｐゴシック" pitchFamily="34" charset="-128"/>
                <a:cs typeface="+mn-cs"/>
              </a:rPr>
              <a:t>20</a:t>
            </a:r>
          </a:p>
          <a:p>
            <a:pPr algn="r" eaLnBrk="0" hangingPunct="0">
              <a:spcAft>
                <a:spcPct val="48000"/>
              </a:spcAft>
              <a:defRPr/>
            </a:pPr>
            <a:r>
              <a:rPr lang="en-GB" sz="1600" b="1">
                <a:solidFill>
                  <a:srgbClr val="003366"/>
                </a:solidFill>
                <a:ea typeface="ＭＳ Ｐゴシック" pitchFamily="34" charset="-128"/>
                <a:cs typeface="+mn-cs"/>
              </a:rPr>
              <a:t>0</a:t>
            </a:r>
          </a:p>
        </p:txBody>
      </p:sp>
      <p:sp>
        <p:nvSpPr>
          <p:cNvPr id="668835" name="Text Box 163"/>
          <p:cNvSpPr txBox="1">
            <a:spLocks noChangeArrowheads="1"/>
          </p:cNvSpPr>
          <p:nvPr/>
        </p:nvSpPr>
        <p:spPr bwMode="auto">
          <a:xfrm>
            <a:off x="1400175" y="5546725"/>
            <a:ext cx="7138988" cy="3365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1pPr>
            <a:lvl2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2pPr>
            <a:lvl3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3pPr>
            <a:lvl4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4pPr>
            <a:lvl5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5pPr>
            <a:lvl6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6pPr>
            <a:lvl7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7pPr>
            <a:lvl8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8pPr>
            <a:lvl9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9pPr>
          </a:lstStyle>
          <a:p>
            <a:pPr eaLnBrk="0" hangingPunct="0">
              <a:defRPr/>
            </a:pPr>
            <a:r>
              <a:rPr lang="en-GB" sz="1600" b="1" smtClean="0">
                <a:solidFill>
                  <a:srgbClr val="003366"/>
                </a:solidFill>
                <a:ea typeface="ＭＳ Ｐゴシック" pitchFamily="34" charset="-128"/>
                <a:cs typeface="+mn-cs"/>
              </a:rPr>
              <a:t>0	5	10	15	20	25	30	35</a:t>
            </a:r>
          </a:p>
        </p:txBody>
      </p:sp>
      <p:sp>
        <p:nvSpPr>
          <p:cNvPr id="668836" name="Text Box 164"/>
          <p:cNvSpPr txBox="1">
            <a:spLocks noChangeArrowheads="1"/>
          </p:cNvSpPr>
          <p:nvPr/>
        </p:nvSpPr>
        <p:spPr bwMode="auto">
          <a:xfrm>
            <a:off x="4065588" y="5864225"/>
            <a:ext cx="917575" cy="3365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1pPr>
            <a:lvl2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2pPr>
            <a:lvl3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3pPr>
            <a:lvl4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4pPr>
            <a:lvl5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5pPr>
            <a:lvl6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6pPr>
            <a:lvl7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7pPr>
            <a:lvl8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8pPr>
            <a:lvl9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9pPr>
          </a:lstStyle>
          <a:p>
            <a:pPr algn="ctr" eaLnBrk="0" hangingPunct="0">
              <a:defRPr/>
            </a:pPr>
            <a:r>
              <a:rPr lang="en-GB" sz="1600" b="1" smtClean="0">
                <a:solidFill>
                  <a:srgbClr val="003366"/>
                </a:solidFill>
                <a:ea typeface="ＭＳ Ｐゴシック" pitchFamily="34" charset="-128"/>
                <a:cs typeface="+mn-cs"/>
              </a:rPr>
              <a:t>Min</a:t>
            </a:r>
          </a:p>
        </p:txBody>
      </p:sp>
      <p:sp>
        <p:nvSpPr>
          <p:cNvPr id="668837" name="Text Box 165"/>
          <p:cNvSpPr txBox="1">
            <a:spLocks noChangeArrowheads="1"/>
          </p:cNvSpPr>
          <p:nvPr/>
        </p:nvSpPr>
        <p:spPr bwMode="auto">
          <a:xfrm rot="16200000">
            <a:off x="382587" y="4060826"/>
            <a:ext cx="917575" cy="3365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1pPr>
            <a:lvl2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2pPr>
            <a:lvl3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3pPr>
            <a:lvl4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4pPr>
            <a:lvl5pPr algn="l">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5pPr>
            <a:lvl6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6pPr>
            <a:lvl7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7pPr>
            <a:lvl8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8pPr>
            <a:lvl9pPr eaLnBrk="0" fontAlgn="base" hangingPunct="0">
              <a:spcBef>
                <a:spcPct val="0"/>
              </a:spcBef>
              <a:spcAft>
                <a:spcPct val="0"/>
              </a:spcAft>
              <a:tabLst>
                <a:tab pos="901700" algn="ctr"/>
                <a:tab pos="1752600" algn="ctr"/>
                <a:tab pos="2603500" algn="ctr"/>
                <a:tab pos="3467100" algn="ctr"/>
                <a:tab pos="4318000" algn="ctr"/>
                <a:tab pos="5168900" algn="ctr"/>
                <a:tab pos="6019800" algn="ctr"/>
              </a:tabLst>
              <a:defRPr sz="2400">
                <a:solidFill>
                  <a:schemeClr val="tx1"/>
                </a:solidFill>
                <a:latin typeface="Arial" charset="0"/>
              </a:defRPr>
            </a:lvl9pPr>
          </a:lstStyle>
          <a:p>
            <a:pPr algn="ctr" eaLnBrk="0" hangingPunct="0">
              <a:defRPr/>
            </a:pPr>
            <a:r>
              <a:rPr lang="en-GB" sz="1600" b="1" smtClean="0">
                <a:solidFill>
                  <a:srgbClr val="003366"/>
                </a:solidFill>
                <a:ea typeface="ＭＳ Ｐゴシック" pitchFamily="34" charset="-128"/>
                <a:cs typeface="+mn-cs"/>
              </a:rPr>
              <a:t>mAU</a:t>
            </a:r>
          </a:p>
        </p:txBody>
      </p:sp>
      <p:grpSp>
        <p:nvGrpSpPr>
          <p:cNvPr id="668838" name="Group 166"/>
          <p:cNvGrpSpPr>
            <a:grpSpLocks/>
          </p:cNvGrpSpPr>
          <p:nvPr/>
        </p:nvGrpSpPr>
        <p:grpSpPr bwMode="auto">
          <a:xfrm>
            <a:off x="2206625" y="2855913"/>
            <a:ext cx="5459413" cy="2449512"/>
            <a:chOff x="1515" y="1663"/>
            <a:chExt cx="3439" cy="1543"/>
          </a:xfrm>
        </p:grpSpPr>
        <p:sp>
          <p:nvSpPr>
            <p:cNvPr id="668839" name="Line 167"/>
            <p:cNvSpPr>
              <a:spLocks noChangeShapeType="1"/>
            </p:cNvSpPr>
            <p:nvPr/>
          </p:nvSpPr>
          <p:spPr bwMode="auto">
            <a:xfrm>
              <a:off x="1608" y="1997"/>
              <a:ext cx="0" cy="118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0" name="Line 168"/>
            <p:cNvSpPr>
              <a:spLocks noChangeShapeType="1"/>
            </p:cNvSpPr>
            <p:nvPr/>
          </p:nvSpPr>
          <p:spPr bwMode="auto">
            <a:xfrm>
              <a:off x="2866" y="1785"/>
              <a:ext cx="0" cy="130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1" name="Line 169"/>
            <p:cNvSpPr>
              <a:spLocks noChangeShapeType="1"/>
            </p:cNvSpPr>
            <p:nvPr/>
          </p:nvSpPr>
          <p:spPr bwMode="auto">
            <a:xfrm>
              <a:off x="2972" y="1997"/>
              <a:ext cx="0" cy="120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2" name="Line 170"/>
            <p:cNvSpPr>
              <a:spLocks noChangeShapeType="1"/>
            </p:cNvSpPr>
            <p:nvPr/>
          </p:nvSpPr>
          <p:spPr bwMode="auto">
            <a:xfrm>
              <a:off x="3092" y="1801"/>
              <a:ext cx="0" cy="13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3" name="Line 171"/>
            <p:cNvSpPr>
              <a:spLocks noChangeShapeType="1"/>
            </p:cNvSpPr>
            <p:nvPr/>
          </p:nvSpPr>
          <p:spPr bwMode="auto">
            <a:xfrm>
              <a:off x="3198" y="2009"/>
              <a:ext cx="0" cy="76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4" name="Line 172"/>
            <p:cNvSpPr>
              <a:spLocks noChangeShapeType="1"/>
            </p:cNvSpPr>
            <p:nvPr/>
          </p:nvSpPr>
          <p:spPr bwMode="auto">
            <a:xfrm>
              <a:off x="3419" y="2005"/>
              <a:ext cx="0" cy="714"/>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5" name="Line 173"/>
            <p:cNvSpPr>
              <a:spLocks noChangeShapeType="1"/>
            </p:cNvSpPr>
            <p:nvPr/>
          </p:nvSpPr>
          <p:spPr bwMode="auto">
            <a:xfrm>
              <a:off x="4101" y="1991"/>
              <a:ext cx="0" cy="76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6" name="Line 174"/>
            <p:cNvSpPr>
              <a:spLocks noChangeShapeType="1"/>
            </p:cNvSpPr>
            <p:nvPr/>
          </p:nvSpPr>
          <p:spPr bwMode="auto">
            <a:xfrm>
              <a:off x="4452" y="1990"/>
              <a:ext cx="0" cy="17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7" name="Line 175"/>
            <p:cNvSpPr>
              <a:spLocks noChangeShapeType="1"/>
            </p:cNvSpPr>
            <p:nvPr/>
          </p:nvSpPr>
          <p:spPr bwMode="auto">
            <a:xfrm>
              <a:off x="4582" y="1802"/>
              <a:ext cx="0" cy="93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8" name="Line 176"/>
            <p:cNvSpPr>
              <a:spLocks noChangeShapeType="1"/>
            </p:cNvSpPr>
            <p:nvPr/>
          </p:nvSpPr>
          <p:spPr bwMode="auto">
            <a:xfrm>
              <a:off x="4817" y="2000"/>
              <a:ext cx="0" cy="84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49" name="Text Box 177"/>
            <p:cNvSpPr txBox="1">
              <a:spLocks noChangeArrowheads="1"/>
            </p:cNvSpPr>
            <p:nvPr/>
          </p:nvSpPr>
          <p:spPr bwMode="auto">
            <a:xfrm>
              <a:off x="1515" y="1864"/>
              <a:ext cx="202"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06</a:t>
              </a:r>
            </a:p>
          </p:txBody>
        </p:sp>
        <p:sp>
          <p:nvSpPr>
            <p:cNvPr id="668850" name="Text Box 178"/>
            <p:cNvSpPr txBox="1">
              <a:spLocks noChangeArrowheads="1"/>
            </p:cNvSpPr>
            <p:nvPr/>
          </p:nvSpPr>
          <p:spPr bwMode="auto">
            <a:xfrm>
              <a:off x="2697" y="1663"/>
              <a:ext cx="337"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02+03</a:t>
              </a:r>
            </a:p>
          </p:txBody>
        </p:sp>
        <p:sp>
          <p:nvSpPr>
            <p:cNvPr id="668851" name="Text Box 179"/>
            <p:cNvSpPr txBox="1">
              <a:spLocks noChangeArrowheads="1"/>
            </p:cNvSpPr>
            <p:nvPr/>
          </p:nvSpPr>
          <p:spPr bwMode="auto">
            <a:xfrm>
              <a:off x="2832" y="1771"/>
              <a:ext cx="283" cy="2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04</a:t>
              </a:r>
              <a:br>
                <a:rPr lang="en-GB" sz="1000" b="1">
                  <a:solidFill>
                    <a:srgbClr val="000000"/>
                  </a:solidFill>
                  <a:ea typeface="ＭＳ Ｐゴシック" pitchFamily="34" charset="-128"/>
                  <a:cs typeface="+mn-cs"/>
                </a:rPr>
              </a:br>
              <a:r>
                <a:rPr lang="en-GB" sz="1000" b="1">
                  <a:solidFill>
                    <a:srgbClr val="000000"/>
                  </a:solidFill>
                  <a:ea typeface="ＭＳ Ｐゴシック" pitchFamily="34" charset="-128"/>
                  <a:cs typeface="+mn-cs"/>
                </a:rPr>
                <a:t>(2-2)</a:t>
              </a:r>
            </a:p>
          </p:txBody>
        </p:sp>
        <p:sp>
          <p:nvSpPr>
            <p:cNvPr id="668852" name="Text Box 180"/>
            <p:cNvSpPr txBox="1">
              <a:spLocks noChangeArrowheads="1"/>
            </p:cNvSpPr>
            <p:nvPr/>
          </p:nvSpPr>
          <p:spPr bwMode="auto">
            <a:xfrm>
              <a:off x="2989" y="1675"/>
              <a:ext cx="202"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07</a:t>
              </a:r>
            </a:p>
          </p:txBody>
        </p:sp>
        <p:sp>
          <p:nvSpPr>
            <p:cNvPr id="668853" name="Text Box 181"/>
            <p:cNvSpPr txBox="1">
              <a:spLocks noChangeArrowheads="1"/>
            </p:cNvSpPr>
            <p:nvPr/>
          </p:nvSpPr>
          <p:spPr bwMode="auto">
            <a:xfrm>
              <a:off x="3100" y="1879"/>
              <a:ext cx="202"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04</a:t>
              </a:r>
            </a:p>
          </p:txBody>
        </p:sp>
        <p:sp>
          <p:nvSpPr>
            <p:cNvPr id="668854" name="Text Box 182"/>
            <p:cNvSpPr txBox="1">
              <a:spLocks noChangeArrowheads="1"/>
            </p:cNvSpPr>
            <p:nvPr/>
          </p:nvSpPr>
          <p:spPr bwMode="auto">
            <a:xfrm>
              <a:off x="3291" y="1879"/>
              <a:ext cx="246"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012</a:t>
              </a:r>
            </a:p>
          </p:txBody>
        </p:sp>
        <p:sp>
          <p:nvSpPr>
            <p:cNvPr id="668855" name="Text Box 183"/>
            <p:cNvSpPr txBox="1">
              <a:spLocks noChangeArrowheads="1"/>
            </p:cNvSpPr>
            <p:nvPr/>
          </p:nvSpPr>
          <p:spPr bwMode="auto">
            <a:xfrm>
              <a:off x="3906" y="1867"/>
              <a:ext cx="381"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09+010</a:t>
              </a:r>
            </a:p>
          </p:txBody>
        </p:sp>
        <p:sp>
          <p:nvSpPr>
            <p:cNvPr id="668856" name="Text Box 184"/>
            <p:cNvSpPr txBox="1">
              <a:spLocks noChangeArrowheads="1"/>
            </p:cNvSpPr>
            <p:nvPr/>
          </p:nvSpPr>
          <p:spPr bwMode="auto">
            <a:xfrm>
              <a:off x="4335" y="1861"/>
              <a:ext cx="246"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011</a:t>
              </a:r>
            </a:p>
          </p:txBody>
        </p:sp>
        <p:sp>
          <p:nvSpPr>
            <p:cNvPr id="668857" name="Text Box 185"/>
            <p:cNvSpPr txBox="1">
              <a:spLocks noChangeArrowheads="1"/>
            </p:cNvSpPr>
            <p:nvPr/>
          </p:nvSpPr>
          <p:spPr bwMode="auto">
            <a:xfrm>
              <a:off x="4476" y="1681"/>
              <a:ext cx="202"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01</a:t>
              </a:r>
            </a:p>
          </p:txBody>
        </p:sp>
        <p:sp>
          <p:nvSpPr>
            <p:cNvPr id="668858" name="Text Box 186"/>
            <p:cNvSpPr txBox="1">
              <a:spLocks noChangeArrowheads="1"/>
            </p:cNvSpPr>
            <p:nvPr/>
          </p:nvSpPr>
          <p:spPr bwMode="auto">
            <a:xfrm>
              <a:off x="4671" y="1783"/>
              <a:ext cx="283" cy="2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05</a:t>
              </a:r>
            </a:p>
            <a:p>
              <a:pPr algn="ctr" eaLnBrk="0" hangingPunct="0">
                <a:defRPr/>
              </a:pPr>
              <a:r>
                <a:rPr lang="en-GB" sz="1000" b="1">
                  <a:solidFill>
                    <a:srgbClr val="000000"/>
                  </a:solidFill>
                  <a:ea typeface="ＭＳ Ｐゴシック" pitchFamily="34" charset="-128"/>
                  <a:cs typeface="+mn-cs"/>
                </a:rPr>
                <a:t>(1-4)</a:t>
              </a:r>
            </a:p>
          </p:txBody>
        </p:sp>
      </p:grpSp>
      <p:grpSp>
        <p:nvGrpSpPr>
          <p:cNvPr id="668859" name="Group 187"/>
          <p:cNvGrpSpPr>
            <a:grpSpLocks/>
          </p:cNvGrpSpPr>
          <p:nvPr/>
        </p:nvGrpSpPr>
        <p:grpSpPr bwMode="auto">
          <a:xfrm>
            <a:off x="2160588" y="2855913"/>
            <a:ext cx="5524500" cy="2449512"/>
            <a:chOff x="1486" y="1663"/>
            <a:chExt cx="3480" cy="1543"/>
          </a:xfrm>
        </p:grpSpPr>
        <p:sp>
          <p:nvSpPr>
            <p:cNvPr id="668860" name="Line 188"/>
            <p:cNvSpPr>
              <a:spLocks noChangeShapeType="1"/>
            </p:cNvSpPr>
            <p:nvPr/>
          </p:nvSpPr>
          <p:spPr bwMode="auto">
            <a:xfrm>
              <a:off x="1580" y="1997"/>
              <a:ext cx="0" cy="118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1" name="Line 189"/>
            <p:cNvSpPr>
              <a:spLocks noChangeShapeType="1"/>
            </p:cNvSpPr>
            <p:nvPr/>
          </p:nvSpPr>
          <p:spPr bwMode="auto">
            <a:xfrm>
              <a:off x="2854" y="1785"/>
              <a:ext cx="0" cy="132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2" name="Line 190"/>
            <p:cNvSpPr>
              <a:spLocks noChangeShapeType="1"/>
            </p:cNvSpPr>
            <p:nvPr/>
          </p:nvSpPr>
          <p:spPr bwMode="auto">
            <a:xfrm>
              <a:off x="2961" y="1997"/>
              <a:ext cx="0" cy="120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3" name="Line 191"/>
            <p:cNvSpPr>
              <a:spLocks noChangeShapeType="1"/>
            </p:cNvSpPr>
            <p:nvPr/>
          </p:nvSpPr>
          <p:spPr bwMode="auto">
            <a:xfrm>
              <a:off x="3083" y="1801"/>
              <a:ext cx="0" cy="13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4" name="Line 192"/>
            <p:cNvSpPr>
              <a:spLocks noChangeShapeType="1"/>
            </p:cNvSpPr>
            <p:nvPr/>
          </p:nvSpPr>
          <p:spPr bwMode="auto">
            <a:xfrm>
              <a:off x="3190" y="2009"/>
              <a:ext cx="0" cy="76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5" name="Line 193"/>
            <p:cNvSpPr>
              <a:spLocks noChangeShapeType="1"/>
            </p:cNvSpPr>
            <p:nvPr/>
          </p:nvSpPr>
          <p:spPr bwMode="auto">
            <a:xfrm>
              <a:off x="3414" y="2005"/>
              <a:ext cx="0" cy="714"/>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6" name="Line 194"/>
            <p:cNvSpPr>
              <a:spLocks noChangeShapeType="1"/>
            </p:cNvSpPr>
            <p:nvPr/>
          </p:nvSpPr>
          <p:spPr bwMode="auto">
            <a:xfrm>
              <a:off x="4104" y="1991"/>
              <a:ext cx="0" cy="76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7" name="Line 195"/>
            <p:cNvSpPr>
              <a:spLocks noChangeShapeType="1"/>
            </p:cNvSpPr>
            <p:nvPr/>
          </p:nvSpPr>
          <p:spPr bwMode="auto">
            <a:xfrm>
              <a:off x="4460" y="1990"/>
              <a:ext cx="0" cy="17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8" name="Line 196"/>
            <p:cNvSpPr>
              <a:spLocks noChangeShapeType="1"/>
            </p:cNvSpPr>
            <p:nvPr/>
          </p:nvSpPr>
          <p:spPr bwMode="auto">
            <a:xfrm>
              <a:off x="4591" y="1802"/>
              <a:ext cx="0" cy="93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69" name="Line 197"/>
            <p:cNvSpPr>
              <a:spLocks noChangeShapeType="1"/>
            </p:cNvSpPr>
            <p:nvPr/>
          </p:nvSpPr>
          <p:spPr bwMode="auto">
            <a:xfrm>
              <a:off x="4829" y="2000"/>
              <a:ext cx="0" cy="84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70" name="Text Box 198"/>
            <p:cNvSpPr txBox="1">
              <a:spLocks noChangeArrowheads="1"/>
            </p:cNvSpPr>
            <p:nvPr/>
          </p:nvSpPr>
          <p:spPr bwMode="auto">
            <a:xfrm>
              <a:off x="1486" y="1864"/>
              <a:ext cx="203"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06</a:t>
              </a:r>
            </a:p>
          </p:txBody>
        </p:sp>
        <p:sp>
          <p:nvSpPr>
            <p:cNvPr id="668871" name="Text Box 199"/>
            <p:cNvSpPr txBox="1">
              <a:spLocks noChangeArrowheads="1"/>
            </p:cNvSpPr>
            <p:nvPr/>
          </p:nvSpPr>
          <p:spPr bwMode="auto">
            <a:xfrm>
              <a:off x="2683" y="1663"/>
              <a:ext cx="337"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02+03</a:t>
              </a:r>
            </a:p>
          </p:txBody>
        </p:sp>
        <p:sp>
          <p:nvSpPr>
            <p:cNvPr id="668872" name="Text Box 200"/>
            <p:cNvSpPr txBox="1">
              <a:spLocks noChangeArrowheads="1"/>
            </p:cNvSpPr>
            <p:nvPr/>
          </p:nvSpPr>
          <p:spPr bwMode="auto">
            <a:xfrm>
              <a:off x="2862" y="1861"/>
              <a:ext cx="202"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02</a:t>
              </a:r>
            </a:p>
          </p:txBody>
        </p:sp>
        <p:sp>
          <p:nvSpPr>
            <p:cNvPr id="668873" name="Text Box 201"/>
            <p:cNvSpPr txBox="1">
              <a:spLocks noChangeArrowheads="1"/>
            </p:cNvSpPr>
            <p:nvPr/>
          </p:nvSpPr>
          <p:spPr bwMode="auto">
            <a:xfrm>
              <a:off x="2979" y="1675"/>
              <a:ext cx="202"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07</a:t>
              </a:r>
            </a:p>
          </p:txBody>
        </p:sp>
        <p:sp>
          <p:nvSpPr>
            <p:cNvPr id="668874" name="Text Box 202"/>
            <p:cNvSpPr txBox="1">
              <a:spLocks noChangeArrowheads="1"/>
            </p:cNvSpPr>
            <p:nvPr/>
          </p:nvSpPr>
          <p:spPr bwMode="auto">
            <a:xfrm>
              <a:off x="3285" y="1879"/>
              <a:ext cx="246"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012</a:t>
              </a:r>
            </a:p>
          </p:txBody>
        </p:sp>
        <p:sp>
          <p:nvSpPr>
            <p:cNvPr id="668875" name="Text Box 203"/>
            <p:cNvSpPr txBox="1">
              <a:spLocks noChangeArrowheads="1"/>
            </p:cNvSpPr>
            <p:nvPr/>
          </p:nvSpPr>
          <p:spPr bwMode="auto">
            <a:xfrm>
              <a:off x="3907" y="1867"/>
              <a:ext cx="382"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09+010</a:t>
              </a:r>
            </a:p>
          </p:txBody>
        </p:sp>
        <p:sp>
          <p:nvSpPr>
            <p:cNvPr id="668876" name="Text Box 204"/>
            <p:cNvSpPr txBox="1">
              <a:spLocks noChangeArrowheads="1"/>
            </p:cNvSpPr>
            <p:nvPr/>
          </p:nvSpPr>
          <p:spPr bwMode="auto">
            <a:xfrm>
              <a:off x="4341" y="1861"/>
              <a:ext cx="247"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011</a:t>
              </a:r>
            </a:p>
          </p:txBody>
        </p:sp>
        <p:sp>
          <p:nvSpPr>
            <p:cNvPr id="668877" name="Text Box 205"/>
            <p:cNvSpPr txBox="1">
              <a:spLocks noChangeArrowheads="1"/>
            </p:cNvSpPr>
            <p:nvPr/>
          </p:nvSpPr>
          <p:spPr bwMode="auto">
            <a:xfrm>
              <a:off x="4484" y="1681"/>
              <a:ext cx="203" cy="15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000" b="1">
                  <a:solidFill>
                    <a:srgbClr val="000000"/>
                  </a:solidFill>
                  <a:ea typeface="ＭＳ Ｐゴシック" pitchFamily="34" charset="-128"/>
                  <a:cs typeface="+mn-cs"/>
                </a:rPr>
                <a:t>01</a:t>
              </a:r>
            </a:p>
          </p:txBody>
        </p:sp>
        <p:sp>
          <p:nvSpPr>
            <p:cNvPr id="668878" name="Text Box 206"/>
            <p:cNvSpPr txBox="1">
              <a:spLocks noChangeArrowheads="1"/>
            </p:cNvSpPr>
            <p:nvPr/>
          </p:nvSpPr>
          <p:spPr bwMode="auto">
            <a:xfrm>
              <a:off x="4682" y="1783"/>
              <a:ext cx="284" cy="2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05</a:t>
              </a:r>
            </a:p>
            <a:p>
              <a:pPr algn="ctr" eaLnBrk="0" hangingPunct="0">
                <a:defRPr/>
              </a:pPr>
              <a:r>
                <a:rPr lang="en-GB" sz="1000" b="1">
                  <a:solidFill>
                    <a:srgbClr val="000000"/>
                  </a:solidFill>
                  <a:ea typeface="ＭＳ Ｐゴシック" pitchFamily="34" charset="-128"/>
                  <a:cs typeface="+mn-cs"/>
                </a:rPr>
                <a:t>(1-4)</a:t>
              </a:r>
            </a:p>
          </p:txBody>
        </p:sp>
        <p:sp>
          <p:nvSpPr>
            <p:cNvPr id="668879" name="Text Box 207"/>
            <p:cNvSpPr txBox="1">
              <a:spLocks noChangeArrowheads="1"/>
            </p:cNvSpPr>
            <p:nvPr/>
          </p:nvSpPr>
          <p:spPr bwMode="auto">
            <a:xfrm>
              <a:off x="3052" y="1771"/>
              <a:ext cx="282" cy="2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000" b="1">
                  <a:solidFill>
                    <a:srgbClr val="000000"/>
                  </a:solidFill>
                  <a:ea typeface="ＭＳ Ｐゴシック" pitchFamily="34" charset="-128"/>
                  <a:cs typeface="+mn-cs"/>
                </a:rPr>
                <a:t>04</a:t>
              </a:r>
              <a:br>
                <a:rPr lang="en-GB" sz="1000" b="1">
                  <a:solidFill>
                    <a:srgbClr val="000000"/>
                  </a:solidFill>
                  <a:ea typeface="ＭＳ Ｐゴシック" pitchFamily="34" charset="-128"/>
                  <a:cs typeface="+mn-cs"/>
                </a:rPr>
              </a:br>
              <a:r>
                <a:rPr lang="en-GB" sz="1000" b="1">
                  <a:solidFill>
                    <a:srgbClr val="000000"/>
                  </a:solidFill>
                  <a:ea typeface="ＭＳ Ｐゴシック" pitchFamily="34" charset="-128"/>
                  <a:cs typeface="+mn-cs"/>
                </a:rPr>
                <a:t>(2-2)</a:t>
              </a:r>
            </a:p>
          </p:txBody>
        </p:sp>
      </p:grpSp>
      <p:sp>
        <p:nvSpPr>
          <p:cNvPr id="668880" name="Text Box 208"/>
          <p:cNvSpPr txBox="1">
            <a:spLocks noChangeArrowheads="1"/>
          </p:cNvSpPr>
          <p:nvPr/>
        </p:nvSpPr>
        <p:spPr bwMode="auto">
          <a:xfrm>
            <a:off x="7524328" y="2276872"/>
            <a:ext cx="1656521" cy="56849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spcAft>
                <a:spcPct val="20000"/>
              </a:spcAft>
            </a:pPr>
            <a:r>
              <a:rPr lang="en-GB" sz="1400" b="1" dirty="0" err="1" smtClean="0">
                <a:solidFill>
                  <a:srgbClr val="003366"/>
                </a:solidFill>
                <a:cs typeface="+mn-cs"/>
              </a:rPr>
              <a:t>Biosimilar</a:t>
            </a:r>
            <a:r>
              <a:rPr lang="en-GB" sz="1400" b="1" dirty="0" smtClean="0">
                <a:solidFill>
                  <a:srgbClr val="003366"/>
                </a:solidFill>
                <a:cs typeface="+mn-cs"/>
              </a:rPr>
              <a:t> G-CSF</a:t>
            </a:r>
            <a:endParaRPr lang="en-GB" sz="1400" b="1" baseline="30000" dirty="0" smtClean="0">
              <a:solidFill>
                <a:srgbClr val="003366"/>
              </a:solidFill>
              <a:cs typeface="+mn-cs"/>
            </a:endParaRPr>
          </a:p>
          <a:p>
            <a:pPr eaLnBrk="0" hangingPunct="0">
              <a:spcAft>
                <a:spcPct val="20000"/>
              </a:spcAft>
            </a:pPr>
            <a:r>
              <a:rPr lang="en-GB" sz="1400" b="1" dirty="0" err="1" smtClean="0">
                <a:solidFill>
                  <a:srgbClr val="003366"/>
                </a:solidFill>
                <a:cs typeface="+mn-cs"/>
              </a:rPr>
              <a:t>Neupogen</a:t>
            </a:r>
            <a:r>
              <a:rPr lang="en-GB" sz="1400" b="1" baseline="30000" dirty="0" smtClean="0">
                <a:solidFill>
                  <a:srgbClr val="003366"/>
                </a:solidFill>
                <a:cs typeface="+mn-cs"/>
              </a:rPr>
              <a:t>®</a:t>
            </a:r>
          </a:p>
        </p:txBody>
      </p:sp>
      <p:sp>
        <p:nvSpPr>
          <p:cNvPr id="668881" name="Line 209"/>
          <p:cNvSpPr>
            <a:spLocks noChangeShapeType="1"/>
          </p:cNvSpPr>
          <p:nvPr/>
        </p:nvSpPr>
        <p:spPr bwMode="auto">
          <a:xfrm flipH="1">
            <a:off x="7283450" y="2435225"/>
            <a:ext cx="290513" cy="0"/>
          </a:xfrm>
          <a:prstGeom prst="line">
            <a:avLst/>
          </a:prstGeom>
          <a:noFill/>
          <a:ln w="28575">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82" name="Line 210"/>
          <p:cNvSpPr>
            <a:spLocks noChangeShapeType="1"/>
          </p:cNvSpPr>
          <p:nvPr/>
        </p:nvSpPr>
        <p:spPr bwMode="auto">
          <a:xfrm flipH="1">
            <a:off x="7283450" y="2708920"/>
            <a:ext cx="290513" cy="0"/>
          </a:xfrm>
          <a:prstGeom prst="line">
            <a:avLst/>
          </a:prstGeom>
          <a:noFill/>
          <a:ln w="28575">
            <a:solidFill>
              <a:srgbClr val="3399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68883" name="Text Box 211"/>
          <p:cNvSpPr txBox="1">
            <a:spLocks noChangeArrowheads="1"/>
          </p:cNvSpPr>
          <p:nvPr/>
        </p:nvSpPr>
        <p:spPr bwMode="auto">
          <a:xfrm>
            <a:off x="4249738" y="6419850"/>
            <a:ext cx="2863850" cy="244475"/>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r>
              <a:rPr lang="en-GB" sz="1000" b="1" dirty="0" err="1" smtClean="0">
                <a:solidFill>
                  <a:srgbClr val="003366"/>
                </a:solidFill>
                <a:cs typeface="+mn-cs"/>
              </a:rPr>
              <a:t>Sorgel</a:t>
            </a:r>
            <a:r>
              <a:rPr lang="en-GB" sz="1000" b="1" dirty="0" smtClean="0">
                <a:solidFill>
                  <a:srgbClr val="003366"/>
                </a:solidFill>
                <a:cs typeface="+mn-cs"/>
              </a:rPr>
              <a:t> F </a:t>
            </a:r>
            <a:r>
              <a:rPr lang="en-GB" sz="1000" b="1" i="1" dirty="0" smtClean="0">
                <a:solidFill>
                  <a:srgbClr val="003366"/>
                </a:solidFill>
                <a:cs typeface="+mn-cs"/>
              </a:rPr>
              <a:t>et al.</a:t>
            </a:r>
            <a:r>
              <a:rPr lang="en-GB" sz="1000" b="1" dirty="0" smtClean="0">
                <a:solidFill>
                  <a:srgbClr val="003366"/>
                </a:solidFill>
                <a:cs typeface="+mn-cs"/>
              </a:rPr>
              <a:t> </a:t>
            </a:r>
            <a:r>
              <a:rPr lang="en-GB" sz="1000" b="1" dirty="0" err="1" smtClean="0">
                <a:solidFill>
                  <a:srgbClr val="003366"/>
                </a:solidFill>
                <a:cs typeface="+mn-cs"/>
              </a:rPr>
              <a:t>Biodrugs</a:t>
            </a:r>
            <a:r>
              <a:rPr lang="en-GB" sz="1000" b="1" dirty="0" smtClean="0">
                <a:solidFill>
                  <a:srgbClr val="003366"/>
                </a:solidFill>
                <a:cs typeface="+mn-cs"/>
              </a:rPr>
              <a:t> 2010;24 (6) : 347-357</a:t>
            </a:r>
            <a:endParaRPr lang="en-US" sz="1000" b="1" dirty="0" smtClean="0">
              <a:solidFill>
                <a:srgbClr val="003366"/>
              </a:solidFill>
              <a:cs typeface="+mn-cs"/>
            </a:endParaRPr>
          </a:p>
        </p:txBody>
      </p:sp>
    </p:spTree>
    <p:extLst>
      <p:ext uri="{BB962C8B-B14F-4D97-AF65-F5344CB8AC3E}">
        <p14:creationId xmlns:p14="http://schemas.microsoft.com/office/powerpoint/2010/main" xmlns="" val="2627159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8832"/>
                                        </p:tgtEl>
                                        <p:attrNameLst>
                                          <p:attrName>style.visibility</p:attrName>
                                        </p:attrNameLst>
                                      </p:cBhvr>
                                      <p:to>
                                        <p:strVal val="visible"/>
                                      </p:to>
                                    </p:set>
                                    <p:animEffect transition="in" filter="wipe(left)">
                                      <p:cBhvr>
                                        <p:cTn id="7" dur="500"/>
                                        <p:tgtEl>
                                          <p:spTgt spid="66883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68838"/>
                                        </p:tgtEl>
                                        <p:attrNameLst>
                                          <p:attrName>style.visibility</p:attrName>
                                        </p:attrNameLst>
                                      </p:cBhvr>
                                      <p:to>
                                        <p:strVal val="visible"/>
                                      </p:to>
                                    </p:set>
                                    <p:animEffect transition="in" filter="wipe(up)">
                                      <p:cBhvr>
                                        <p:cTn id="11" dur="500"/>
                                        <p:tgtEl>
                                          <p:spTgt spid="6688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68833"/>
                                        </p:tgtEl>
                                        <p:attrNameLst>
                                          <p:attrName>style.visibility</p:attrName>
                                        </p:attrNameLst>
                                      </p:cBhvr>
                                      <p:to>
                                        <p:strVal val="visible"/>
                                      </p:to>
                                    </p:set>
                                    <p:animEffect transition="in" filter="wipe(left)">
                                      <p:cBhvr>
                                        <p:cTn id="16" dur="500"/>
                                        <p:tgtEl>
                                          <p:spTgt spid="668833"/>
                                        </p:tgtEl>
                                      </p:cBhvr>
                                    </p:animEffect>
                                  </p:childTnLst>
                                </p:cTn>
                              </p:par>
                              <p:par>
                                <p:cTn id="17" presetID="10" presetClass="exit" presetSubtype="0" fill="hold" nodeType="withEffect">
                                  <p:stCondLst>
                                    <p:cond delay="0"/>
                                  </p:stCondLst>
                                  <p:childTnLst>
                                    <p:animEffect transition="out" filter="fade">
                                      <p:cBhvr>
                                        <p:cTn id="18" dur="500"/>
                                        <p:tgtEl>
                                          <p:spTgt spid="668838"/>
                                        </p:tgtEl>
                                      </p:cBhvr>
                                    </p:animEffect>
                                    <p:set>
                                      <p:cBhvr>
                                        <p:cTn id="19" dur="1" fill="hold">
                                          <p:stCondLst>
                                            <p:cond delay="499"/>
                                          </p:stCondLst>
                                        </p:cTn>
                                        <p:tgtEl>
                                          <p:spTgt spid="668838"/>
                                        </p:tgtEl>
                                        <p:attrNameLst>
                                          <p:attrName>style.visibility</p:attrName>
                                        </p:attrNameLst>
                                      </p:cBhvr>
                                      <p:to>
                                        <p:strVal val="hidden"/>
                                      </p:to>
                                    </p:se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668859"/>
                                        </p:tgtEl>
                                        <p:attrNameLst>
                                          <p:attrName>style.visibility</p:attrName>
                                        </p:attrNameLst>
                                      </p:cBhvr>
                                      <p:to>
                                        <p:strVal val="visible"/>
                                      </p:to>
                                    </p:set>
                                    <p:animEffect transition="in" filter="wipe(up)">
                                      <p:cBhvr>
                                        <p:cTn id="23" dur="500"/>
                                        <p:tgtEl>
                                          <p:spTgt spid="66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9750" y="44450"/>
            <a:ext cx="8299450" cy="942975"/>
          </a:xfrm>
        </p:spPr>
        <p:txBody>
          <a:bodyPr/>
          <a:lstStyle/>
          <a:p>
            <a:r>
              <a:rPr lang="en-GB" smtClean="0"/>
              <a:t/>
            </a:r>
            <a:br>
              <a:rPr lang="en-GB" smtClean="0"/>
            </a:br>
            <a:r>
              <a:rPr lang="sl-SI" b="1" smtClean="0"/>
              <a:t>Nuclear magnetic resonance spectra</a:t>
            </a:r>
            <a:endParaRPr lang="en-US" b="1" smtClean="0"/>
          </a:p>
        </p:txBody>
      </p:sp>
      <p:sp>
        <p:nvSpPr>
          <p:cNvPr id="55299" name="Rectangle 3"/>
          <p:cNvSpPr>
            <a:spLocks noGrp="1" noChangeArrowheads="1"/>
          </p:cNvSpPr>
          <p:nvPr>
            <p:ph type="body" idx="1"/>
          </p:nvPr>
        </p:nvSpPr>
        <p:spPr>
          <a:xfrm>
            <a:off x="542925" y="5113338"/>
            <a:ext cx="8666163" cy="747712"/>
          </a:xfrm>
        </p:spPr>
        <p:txBody>
          <a:bodyPr/>
          <a:lstStyle/>
          <a:p>
            <a:pPr lvl="1" eaLnBrk="1" hangingPunct="1">
              <a:buClr>
                <a:schemeClr val="tx1"/>
              </a:buClr>
            </a:pPr>
            <a:r>
              <a:rPr lang="en-GB" sz="1800" dirty="0" smtClean="0"/>
              <a:t>NMR spectrum can be considered a structural fingerprint of the protein</a:t>
            </a:r>
          </a:p>
          <a:p>
            <a:pPr lvl="1" eaLnBrk="1" hangingPunct="1">
              <a:buClr>
                <a:schemeClr val="tx1"/>
              </a:buClr>
            </a:pPr>
            <a:r>
              <a:rPr lang="en-GB" sz="1800" dirty="0" smtClean="0">
                <a:solidFill>
                  <a:srgbClr val="003366"/>
                </a:solidFill>
              </a:rPr>
              <a:t>EP-2006 </a:t>
            </a:r>
            <a:r>
              <a:rPr lang="en-GB" sz="1800" dirty="0" smtClean="0"/>
              <a:t>shows</a:t>
            </a:r>
            <a:r>
              <a:rPr lang="sl-SI" sz="1800" dirty="0" smtClean="0"/>
              <a:t> </a:t>
            </a:r>
            <a:r>
              <a:rPr lang="sl-SI" sz="1800" dirty="0" err="1" smtClean="0"/>
              <a:t>similar</a:t>
            </a:r>
            <a:r>
              <a:rPr lang="sl-SI" sz="1800" dirty="0" smtClean="0"/>
              <a:t> </a:t>
            </a:r>
            <a:r>
              <a:rPr lang="en-GB" sz="1800" dirty="0" smtClean="0"/>
              <a:t>NMR</a:t>
            </a:r>
            <a:r>
              <a:rPr lang="sl-SI" sz="1800" dirty="0" smtClean="0"/>
              <a:t> </a:t>
            </a:r>
            <a:r>
              <a:rPr lang="sl-SI" sz="1800" dirty="0" err="1" smtClean="0"/>
              <a:t>spectr</a:t>
            </a:r>
            <a:r>
              <a:rPr lang="en-GB" sz="1800" dirty="0" smtClean="0"/>
              <a:t>um</a:t>
            </a:r>
            <a:r>
              <a:rPr lang="sl-SI" sz="1800" dirty="0" smtClean="0"/>
              <a:t> </a:t>
            </a:r>
            <a:r>
              <a:rPr lang="en-GB" sz="1800" dirty="0" smtClean="0"/>
              <a:t>as</a:t>
            </a:r>
            <a:r>
              <a:rPr lang="sl-SI" sz="1800" dirty="0" smtClean="0"/>
              <a:t> </a:t>
            </a:r>
            <a:r>
              <a:rPr lang="sl-SI" sz="1800" dirty="0" err="1" smtClean="0"/>
              <a:t>Neupogen</a:t>
            </a:r>
            <a:r>
              <a:rPr lang="en-US" sz="1800" baseline="30000" dirty="0" smtClean="0">
                <a:cs typeface="Arial" charset="0"/>
              </a:rPr>
              <a:t>®</a:t>
            </a:r>
          </a:p>
          <a:p>
            <a:pPr lvl="1" eaLnBrk="1" hangingPunct="1">
              <a:buClr>
                <a:schemeClr val="tx1"/>
              </a:buClr>
            </a:pPr>
            <a:r>
              <a:rPr lang="en-GB" sz="1800" dirty="0" smtClean="0">
                <a:cs typeface="Arial" charset="0"/>
              </a:rPr>
              <a:t>Demonstrates comparable secondary and tertiary structure</a:t>
            </a:r>
            <a:endParaRPr lang="en-US" sz="1800" dirty="0" smtClean="0"/>
          </a:p>
        </p:txBody>
      </p:sp>
      <p:grpSp>
        <p:nvGrpSpPr>
          <p:cNvPr id="55300" name="Group 104"/>
          <p:cNvGrpSpPr>
            <a:grpSpLocks/>
          </p:cNvGrpSpPr>
          <p:nvPr/>
        </p:nvGrpSpPr>
        <p:grpSpPr bwMode="auto">
          <a:xfrm>
            <a:off x="611188" y="1516063"/>
            <a:ext cx="3495675" cy="3473450"/>
            <a:chOff x="385" y="739"/>
            <a:chExt cx="2202" cy="2188"/>
          </a:xfrm>
        </p:grpSpPr>
        <p:grpSp>
          <p:nvGrpSpPr>
            <p:cNvPr id="55328" name="Group 105"/>
            <p:cNvGrpSpPr>
              <a:grpSpLocks/>
            </p:cNvGrpSpPr>
            <p:nvPr/>
          </p:nvGrpSpPr>
          <p:grpSpPr bwMode="auto">
            <a:xfrm>
              <a:off x="385" y="991"/>
              <a:ext cx="2202" cy="1936"/>
              <a:chOff x="508" y="843"/>
              <a:chExt cx="2202" cy="1936"/>
            </a:xfrm>
          </p:grpSpPr>
          <p:sp>
            <p:nvSpPr>
              <p:cNvPr id="674922" name="Freeform 106"/>
              <p:cNvSpPr>
                <a:spLocks/>
              </p:cNvSpPr>
              <p:nvPr/>
            </p:nvSpPr>
            <p:spPr bwMode="auto">
              <a:xfrm>
                <a:off x="993" y="1062"/>
                <a:ext cx="1705" cy="1337"/>
              </a:xfrm>
              <a:custGeom>
                <a:avLst/>
                <a:gdLst>
                  <a:gd name="T0" fmla="*/ 0 w 1705"/>
                  <a:gd name="T1" fmla="*/ 0 h 1337"/>
                  <a:gd name="T2" fmla="*/ 0 w 1705"/>
                  <a:gd name="T3" fmla="*/ 1337 h 1337"/>
                  <a:gd name="T4" fmla="*/ 1705 w 1705"/>
                  <a:gd name="T5" fmla="*/ 1337 h 1337"/>
                </a:gdLst>
                <a:ahLst/>
                <a:cxnLst>
                  <a:cxn ang="0">
                    <a:pos x="T0" y="T1"/>
                  </a:cxn>
                  <a:cxn ang="0">
                    <a:pos x="T2" y="T3"/>
                  </a:cxn>
                  <a:cxn ang="0">
                    <a:pos x="T4" y="T5"/>
                  </a:cxn>
                </a:cxnLst>
                <a:rect l="0" t="0" r="r" b="b"/>
                <a:pathLst>
                  <a:path w="1705" h="1337">
                    <a:moveTo>
                      <a:pt x="0" y="0"/>
                    </a:moveTo>
                    <a:lnTo>
                      <a:pt x="0" y="1337"/>
                    </a:lnTo>
                    <a:lnTo>
                      <a:pt x="1705" y="1337"/>
                    </a:lnTo>
                  </a:path>
                </a:pathLst>
              </a:custGeom>
              <a:noFill/>
              <a:ln w="28575" cap="flat" cmpd="sng">
                <a:solidFill>
                  <a:srgbClr val="00336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23" name="Line 107"/>
              <p:cNvSpPr>
                <a:spLocks noChangeShapeType="1"/>
              </p:cNvSpPr>
              <p:nvPr/>
            </p:nvSpPr>
            <p:spPr bwMode="auto">
              <a:xfrm flipV="1">
                <a:off x="1071"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24" name="Line 108"/>
              <p:cNvSpPr>
                <a:spLocks noChangeShapeType="1"/>
              </p:cNvSpPr>
              <p:nvPr/>
            </p:nvSpPr>
            <p:spPr bwMode="auto">
              <a:xfrm flipV="1">
                <a:off x="1196"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25" name="Line 109"/>
              <p:cNvSpPr>
                <a:spLocks noChangeShapeType="1"/>
              </p:cNvSpPr>
              <p:nvPr/>
            </p:nvSpPr>
            <p:spPr bwMode="auto">
              <a:xfrm flipV="1">
                <a:off x="1321"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26" name="Line 110"/>
              <p:cNvSpPr>
                <a:spLocks noChangeShapeType="1"/>
              </p:cNvSpPr>
              <p:nvPr/>
            </p:nvSpPr>
            <p:spPr bwMode="auto">
              <a:xfrm flipV="1">
                <a:off x="1446"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27" name="Line 111"/>
              <p:cNvSpPr>
                <a:spLocks noChangeShapeType="1"/>
              </p:cNvSpPr>
              <p:nvPr/>
            </p:nvSpPr>
            <p:spPr bwMode="auto">
              <a:xfrm flipV="1">
                <a:off x="1571"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28" name="Line 112"/>
              <p:cNvSpPr>
                <a:spLocks noChangeShapeType="1"/>
              </p:cNvSpPr>
              <p:nvPr/>
            </p:nvSpPr>
            <p:spPr bwMode="auto">
              <a:xfrm flipV="1">
                <a:off x="1697"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29" name="Line 113"/>
              <p:cNvSpPr>
                <a:spLocks noChangeShapeType="1"/>
              </p:cNvSpPr>
              <p:nvPr/>
            </p:nvSpPr>
            <p:spPr bwMode="auto">
              <a:xfrm flipV="1">
                <a:off x="1824"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30" name="Line 114"/>
              <p:cNvSpPr>
                <a:spLocks noChangeShapeType="1"/>
              </p:cNvSpPr>
              <p:nvPr/>
            </p:nvSpPr>
            <p:spPr bwMode="auto">
              <a:xfrm flipV="1">
                <a:off x="1949"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31" name="Line 115"/>
              <p:cNvSpPr>
                <a:spLocks noChangeShapeType="1"/>
              </p:cNvSpPr>
              <p:nvPr/>
            </p:nvSpPr>
            <p:spPr bwMode="auto">
              <a:xfrm flipV="1">
                <a:off x="2075"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32" name="Line 116"/>
              <p:cNvSpPr>
                <a:spLocks noChangeShapeType="1"/>
              </p:cNvSpPr>
              <p:nvPr/>
            </p:nvSpPr>
            <p:spPr bwMode="auto">
              <a:xfrm flipV="1">
                <a:off x="2200"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33" name="Line 117"/>
              <p:cNvSpPr>
                <a:spLocks noChangeShapeType="1"/>
              </p:cNvSpPr>
              <p:nvPr/>
            </p:nvSpPr>
            <p:spPr bwMode="auto">
              <a:xfrm flipV="1">
                <a:off x="2325"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34" name="Line 118"/>
              <p:cNvSpPr>
                <a:spLocks noChangeShapeType="1"/>
              </p:cNvSpPr>
              <p:nvPr/>
            </p:nvSpPr>
            <p:spPr bwMode="auto">
              <a:xfrm flipV="1">
                <a:off x="2450"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35" name="Line 119"/>
              <p:cNvSpPr>
                <a:spLocks noChangeShapeType="1"/>
              </p:cNvSpPr>
              <p:nvPr/>
            </p:nvSpPr>
            <p:spPr bwMode="auto">
              <a:xfrm flipV="1">
                <a:off x="2575"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36" name="Freeform 120"/>
              <p:cNvSpPr>
                <a:spLocks/>
              </p:cNvSpPr>
              <p:nvPr/>
            </p:nvSpPr>
            <p:spPr bwMode="auto">
              <a:xfrm>
                <a:off x="1007" y="1062"/>
                <a:ext cx="1703" cy="1304"/>
              </a:xfrm>
              <a:custGeom>
                <a:avLst/>
                <a:gdLst>
                  <a:gd name="T0" fmla="*/ 74 w 721"/>
                  <a:gd name="T1" fmla="*/ 537 h 552"/>
                  <a:gd name="T2" fmla="*/ 90 w 721"/>
                  <a:gd name="T3" fmla="*/ 538 h 552"/>
                  <a:gd name="T4" fmla="*/ 134 w 721"/>
                  <a:gd name="T5" fmla="*/ 530 h 552"/>
                  <a:gd name="T6" fmla="*/ 156 w 721"/>
                  <a:gd name="T7" fmla="*/ 532 h 552"/>
                  <a:gd name="T8" fmla="*/ 177 w 721"/>
                  <a:gd name="T9" fmla="*/ 479 h 552"/>
                  <a:gd name="T10" fmla="*/ 197 w 721"/>
                  <a:gd name="T11" fmla="*/ 520 h 552"/>
                  <a:gd name="T12" fmla="*/ 209 w 721"/>
                  <a:gd name="T13" fmla="*/ 487 h 552"/>
                  <a:gd name="T14" fmla="*/ 222 w 721"/>
                  <a:gd name="T15" fmla="*/ 526 h 552"/>
                  <a:gd name="T16" fmla="*/ 232 w 721"/>
                  <a:gd name="T17" fmla="*/ 419 h 552"/>
                  <a:gd name="T18" fmla="*/ 242 w 721"/>
                  <a:gd name="T19" fmla="*/ 515 h 552"/>
                  <a:gd name="T20" fmla="*/ 250 w 721"/>
                  <a:gd name="T21" fmla="*/ 485 h 552"/>
                  <a:gd name="T22" fmla="*/ 266 w 721"/>
                  <a:gd name="T23" fmla="*/ 538 h 552"/>
                  <a:gd name="T24" fmla="*/ 286 w 721"/>
                  <a:gd name="T25" fmla="*/ 534 h 552"/>
                  <a:gd name="T26" fmla="*/ 314 w 721"/>
                  <a:gd name="T27" fmla="*/ 551 h 552"/>
                  <a:gd name="T28" fmla="*/ 347 w 721"/>
                  <a:gd name="T29" fmla="*/ 527 h 552"/>
                  <a:gd name="T30" fmla="*/ 355 w 721"/>
                  <a:gd name="T31" fmla="*/ 539 h 552"/>
                  <a:gd name="T32" fmla="*/ 368 w 721"/>
                  <a:gd name="T33" fmla="*/ 524 h 552"/>
                  <a:gd name="T34" fmla="*/ 392 w 721"/>
                  <a:gd name="T35" fmla="*/ 480 h 552"/>
                  <a:gd name="T36" fmla="*/ 401 w 721"/>
                  <a:gd name="T37" fmla="*/ 502 h 552"/>
                  <a:gd name="T38" fmla="*/ 411 w 721"/>
                  <a:gd name="T39" fmla="*/ 0 h 552"/>
                  <a:gd name="T40" fmla="*/ 419 w 721"/>
                  <a:gd name="T41" fmla="*/ 526 h 552"/>
                  <a:gd name="T42" fmla="*/ 428 w 721"/>
                  <a:gd name="T43" fmla="*/ 467 h 552"/>
                  <a:gd name="T44" fmla="*/ 442 w 721"/>
                  <a:gd name="T45" fmla="*/ 526 h 552"/>
                  <a:gd name="T46" fmla="*/ 454 w 721"/>
                  <a:gd name="T47" fmla="*/ 503 h 552"/>
                  <a:gd name="T48" fmla="*/ 468 w 721"/>
                  <a:gd name="T49" fmla="*/ 526 h 552"/>
                  <a:gd name="T50" fmla="*/ 479 w 721"/>
                  <a:gd name="T51" fmla="*/ 432 h 552"/>
                  <a:gd name="T52" fmla="*/ 493 w 721"/>
                  <a:gd name="T53" fmla="*/ 507 h 552"/>
                  <a:gd name="T54" fmla="*/ 502 w 721"/>
                  <a:gd name="T55" fmla="*/ 315 h 552"/>
                  <a:gd name="T56" fmla="*/ 510 w 721"/>
                  <a:gd name="T57" fmla="*/ 460 h 552"/>
                  <a:gd name="T58" fmla="*/ 520 w 721"/>
                  <a:gd name="T59" fmla="*/ 419 h 552"/>
                  <a:gd name="T60" fmla="*/ 526 w 721"/>
                  <a:gd name="T61" fmla="*/ 460 h 552"/>
                  <a:gd name="T62" fmla="*/ 538 w 721"/>
                  <a:gd name="T63" fmla="*/ 310 h 552"/>
                  <a:gd name="T64" fmla="*/ 543 w 721"/>
                  <a:gd name="T65" fmla="*/ 551 h 552"/>
                  <a:gd name="T66" fmla="*/ 551 w 721"/>
                  <a:gd name="T67" fmla="*/ 115 h 552"/>
                  <a:gd name="T68" fmla="*/ 557 w 721"/>
                  <a:gd name="T69" fmla="*/ 402 h 552"/>
                  <a:gd name="T70" fmla="*/ 565 w 721"/>
                  <a:gd name="T71" fmla="*/ 334 h 552"/>
                  <a:gd name="T72" fmla="*/ 569 w 721"/>
                  <a:gd name="T73" fmla="*/ 515 h 552"/>
                  <a:gd name="T74" fmla="*/ 579 w 721"/>
                  <a:gd name="T75" fmla="*/ 467 h 552"/>
                  <a:gd name="T76" fmla="*/ 584 w 721"/>
                  <a:gd name="T77" fmla="*/ 538 h 552"/>
                  <a:gd name="T78" fmla="*/ 594 w 721"/>
                  <a:gd name="T79" fmla="*/ 528 h 552"/>
                  <a:gd name="T80" fmla="*/ 600 w 721"/>
                  <a:gd name="T81" fmla="*/ 552 h 552"/>
                  <a:gd name="T82" fmla="*/ 610 w 721"/>
                  <a:gd name="T83" fmla="*/ 407 h 552"/>
                  <a:gd name="T84" fmla="*/ 612 w 721"/>
                  <a:gd name="T85" fmla="*/ 551 h 552"/>
                  <a:gd name="T86" fmla="*/ 716 w 721"/>
                  <a:gd name="T87" fmla="*/ 52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1" h="552">
                    <a:moveTo>
                      <a:pt x="0" y="541"/>
                    </a:moveTo>
                    <a:cubicBezTo>
                      <a:pt x="70" y="541"/>
                      <a:pt x="70" y="541"/>
                      <a:pt x="70" y="541"/>
                    </a:cubicBezTo>
                    <a:cubicBezTo>
                      <a:pt x="74" y="537"/>
                      <a:pt x="74" y="537"/>
                      <a:pt x="74" y="537"/>
                    </a:cubicBezTo>
                    <a:cubicBezTo>
                      <a:pt x="83" y="537"/>
                      <a:pt x="83" y="537"/>
                      <a:pt x="83" y="537"/>
                    </a:cubicBezTo>
                    <a:cubicBezTo>
                      <a:pt x="89" y="523"/>
                      <a:pt x="89" y="523"/>
                      <a:pt x="89" y="523"/>
                    </a:cubicBezTo>
                    <a:cubicBezTo>
                      <a:pt x="90" y="538"/>
                      <a:pt x="90" y="538"/>
                      <a:pt x="90" y="538"/>
                    </a:cubicBezTo>
                    <a:cubicBezTo>
                      <a:pt x="125" y="538"/>
                      <a:pt x="125" y="538"/>
                      <a:pt x="125" y="538"/>
                    </a:cubicBezTo>
                    <a:cubicBezTo>
                      <a:pt x="131" y="524"/>
                      <a:pt x="131" y="524"/>
                      <a:pt x="131" y="524"/>
                    </a:cubicBezTo>
                    <a:cubicBezTo>
                      <a:pt x="134" y="530"/>
                      <a:pt x="134" y="530"/>
                      <a:pt x="134" y="530"/>
                    </a:cubicBezTo>
                    <a:cubicBezTo>
                      <a:pt x="142" y="530"/>
                      <a:pt x="142" y="530"/>
                      <a:pt x="142" y="530"/>
                    </a:cubicBezTo>
                    <a:cubicBezTo>
                      <a:pt x="148" y="510"/>
                      <a:pt x="148" y="510"/>
                      <a:pt x="148" y="510"/>
                    </a:cubicBezTo>
                    <a:cubicBezTo>
                      <a:pt x="156" y="532"/>
                      <a:pt x="156" y="532"/>
                      <a:pt x="156" y="532"/>
                    </a:cubicBezTo>
                    <a:cubicBezTo>
                      <a:pt x="167" y="488"/>
                      <a:pt x="167" y="488"/>
                      <a:pt x="167" y="488"/>
                    </a:cubicBezTo>
                    <a:cubicBezTo>
                      <a:pt x="171" y="508"/>
                      <a:pt x="171" y="508"/>
                      <a:pt x="171" y="508"/>
                    </a:cubicBezTo>
                    <a:cubicBezTo>
                      <a:pt x="177" y="479"/>
                      <a:pt x="177" y="479"/>
                      <a:pt x="177" y="479"/>
                    </a:cubicBezTo>
                    <a:cubicBezTo>
                      <a:pt x="185" y="520"/>
                      <a:pt x="185" y="520"/>
                      <a:pt x="185" y="520"/>
                    </a:cubicBezTo>
                    <a:cubicBezTo>
                      <a:pt x="191" y="449"/>
                      <a:pt x="191" y="449"/>
                      <a:pt x="191" y="449"/>
                    </a:cubicBezTo>
                    <a:cubicBezTo>
                      <a:pt x="197" y="520"/>
                      <a:pt x="197" y="520"/>
                      <a:pt x="197" y="520"/>
                    </a:cubicBezTo>
                    <a:cubicBezTo>
                      <a:pt x="202" y="505"/>
                      <a:pt x="202" y="505"/>
                      <a:pt x="202" y="505"/>
                    </a:cubicBezTo>
                    <a:cubicBezTo>
                      <a:pt x="205" y="519"/>
                      <a:pt x="205" y="519"/>
                      <a:pt x="205" y="519"/>
                    </a:cubicBezTo>
                    <a:cubicBezTo>
                      <a:pt x="209" y="487"/>
                      <a:pt x="209" y="487"/>
                      <a:pt x="209" y="487"/>
                    </a:cubicBezTo>
                    <a:cubicBezTo>
                      <a:pt x="214" y="526"/>
                      <a:pt x="214" y="526"/>
                      <a:pt x="214" y="526"/>
                    </a:cubicBezTo>
                    <a:cubicBezTo>
                      <a:pt x="219" y="512"/>
                      <a:pt x="219" y="512"/>
                      <a:pt x="219" y="512"/>
                    </a:cubicBezTo>
                    <a:cubicBezTo>
                      <a:pt x="222" y="526"/>
                      <a:pt x="222" y="526"/>
                      <a:pt x="222" y="526"/>
                    </a:cubicBezTo>
                    <a:cubicBezTo>
                      <a:pt x="228" y="491"/>
                      <a:pt x="228" y="491"/>
                      <a:pt x="228" y="491"/>
                    </a:cubicBezTo>
                    <a:cubicBezTo>
                      <a:pt x="230" y="496"/>
                      <a:pt x="230" y="496"/>
                      <a:pt x="230" y="496"/>
                    </a:cubicBezTo>
                    <a:cubicBezTo>
                      <a:pt x="232" y="419"/>
                      <a:pt x="232" y="419"/>
                      <a:pt x="232" y="419"/>
                    </a:cubicBezTo>
                    <a:cubicBezTo>
                      <a:pt x="236" y="526"/>
                      <a:pt x="236" y="526"/>
                      <a:pt x="236" y="526"/>
                    </a:cubicBezTo>
                    <a:cubicBezTo>
                      <a:pt x="239" y="468"/>
                      <a:pt x="239" y="468"/>
                      <a:pt x="239" y="468"/>
                    </a:cubicBezTo>
                    <a:cubicBezTo>
                      <a:pt x="242" y="515"/>
                      <a:pt x="242" y="515"/>
                      <a:pt x="242" y="515"/>
                    </a:cubicBezTo>
                    <a:cubicBezTo>
                      <a:pt x="245" y="504"/>
                      <a:pt x="245" y="504"/>
                      <a:pt x="245" y="504"/>
                    </a:cubicBezTo>
                    <a:cubicBezTo>
                      <a:pt x="246" y="526"/>
                      <a:pt x="246" y="526"/>
                      <a:pt x="246" y="526"/>
                    </a:cubicBezTo>
                    <a:cubicBezTo>
                      <a:pt x="250" y="485"/>
                      <a:pt x="250" y="485"/>
                      <a:pt x="250" y="485"/>
                    </a:cubicBezTo>
                    <a:cubicBezTo>
                      <a:pt x="255" y="533"/>
                      <a:pt x="255" y="533"/>
                      <a:pt x="255" y="533"/>
                    </a:cubicBezTo>
                    <a:cubicBezTo>
                      <a:pt x="260" y="528"/>
                      <a:pt x="260" y="528"/>
                      <a:pt x="260" y="528"/>
                    </a:cubicBezTo>
                    <a:cubicBezTo>
                      <a:pt x="266" y="538"/>
                      <a:pt x="266" y="538"/>
                      <a:pt x="266" y="538"/>
                    </a:cubicBezTo>
                    <a:cubicBezTo>
                      <a:pt x="270" y="512"/>
                      <a:pt x="270" y="512"/>
                      <a:pt x="270" y="512"/>
                    </a:cubicBezTo>
                    <a:cubicBezTo>
                      <a:pt x="276" y="544"/>
                      <a:pt x="276" y="544"/>
                      <a:pt x="276" y="544"/>
                    </a:cubicBezTo>
                    <a:cubicBezTo>
                      <a:pt x="286" y="534"/>
                      <a:pt x="286" y="534"/>
                      <a:pt x="286" y="534"/>
                    </a:cubicBezTo>
                    <a:cubicBezTo>
                      <a:pt x="291" y="543"/>
                      <a:pt x="291" y="543"/>
                      <a:pt x="291" y="543"/>
                    </a:cubicBezTo>
                    <a:cubicBezTo>
                      <a:pt x="309" y="543"/>
                      <a:pt x="309" y="543"/>
                      <a:pt x="309" y="543"/>
                    </a:cubicBezTo>
                    <a:cubicBezTo>
                      <a:pt x="314" y="551"/>
                      <a:pt x="314" y="551"/>
                      <a:pt x="314" y="551"/>
                    </a:cubicBezTo>
                    <a:cubicBezTo>
                      <a:pt x="318" y="543"/>
                      <a:pt x="318" y="543"/>
                      <a:pt x="318" y="543"/>
                    </a:cubicBezTo>
                    <a:cubicBezTo>
                      <a:pt x="332" y="543"/>
                      <a:pt x="332" y="543"/>
                      <a:pt x="332" y="543"/>
                    </a:cubicBezTo>
                    <a:cubicBezTo>
                      <a:pt x="347" y="527"/>
                      <a:pt x="347" y="527"/>
                      <a:pt x="347" y="527"/>
                    </a:cubicBezTo>
                    <a:cubicBezTo>
                      <a:pt x="350" y="551"/>
                      <a:pt x="350" y="551"/>
                      <a:pt x="350" y="551"/>
                    </a:cubicBezTo>
                    <a:cubicBezTo>
                      <a:pt x="351" y="431"/>
                      <a:pt x="351" y="431"/>
                      <a:pt x="351" y="431"/>
                    </a:cubicBezTo>
                    <a:cubicBezTo>
                      <a:pt x="355" y="539"/>
                      <a:pt x="355" y="539"/>
                      <a:pt x="355" y="539"/>
                    </a:cubicBezTo>
                    <a:cubicBezTo>
                      <a:pt x="362" y="516"/>
                      <a:pt x="362" y="516"/>
                      <a:pt x="362" y="516"/>
                    </a:cubicBezTo>
                    <a:cubicBezTo>
                      <a:pt x="364" y="532"/>
                      <a:pt x="364" y="532"/>
                      <a:pt x="364" y="532"/>
                    </a:cubicBezTo>
                    <a:cubicBezTo>
                      <a:pt x="368" y="524"/>
                      <a:pt x="368" y="524"/>
                      <a:pt x="368" y="524"/>
                    </a:cubicBezTo>
                    <a:cubicBezTo>
                      <a:pt x="381" y="524"/>
                      <a:pt x="381" y="524"/>
                      <a:pt x="381" y="524"/>
                    </a:cubicBezTo>
                    <a:cubicBezTo>
                      <a:pt x="386" y="517"/>
                      <a:pt x="386" y="517"/>
                      <a:pt x="386" y="517"/>
                    </a:cubicBezTo>
                    <a:cubicBezTo>
                      <a:pt x="392" y="480"/>
                      <a:pt x="392" y="480"/>
                      <a:pt x="392" y="480"/>
                    </a:cubicBezTo>
                    <a:cubicBezTo>
                      <a:pt x="393" y="508"/>
                      <a:pt x="393" y="508"/>
                      <a:pt x="393" y="508"/>
                    </a:cubicBezTo>
                    <a:cubicBezTo>
                      <a:pt x="397" y="488"/>
                      <a:pt x="397" y="488"/>
                      <a:pt x="397" y="488"/>
                    </a:cubicBezTo>
                    <a:cubicBezTo>
                      <a:pt x="401" y="502"/>
                      <a:pt x="401" y="502"/>
                      <a:pt x="401" y="502"/>
                    </a:cubicBezTo>
                    <a:cubicBezTo>
                      <a:pt x="401" y="502"/>
                      <a:pt x="406" y="487"/>
                      <a:pt x="405" y="488"/>
                    </a:cubicBezTo>
                    <a:cubicBezTo>
                      <a:pt x="404" y="488"/>
                      <a:pt x="407" y="508"/>
                      <a:pt x="407" y="508"/>
                    </a:cubicBezTo>
                    <a:cubicBezTo>
                      <a:pt x="411" y="0"/>
                      <a:pt x="411" y="0"/>
                      <a:pt x="411" y="0"/>
                    </a:cubicBezTo>
                    <a:cubicBezTo>
                      <a:pt x="413" y="551"/>
                      <a:pt x="413" y="551"/>
                      <a:pt x="413" y="551"/>
                    </a:cubicBezTo>
                    <a:cubicBezTo>
                      <a:pt x="418" y="497"/>
                      <a:pt x="418" y="497"/>
                      <a:pt x="418" y="497"/>
                    </a:cubicBezTo>
                    <a:cubicBezTo>
                      <a:pt x="419" y="526"/>
                      <a:pt x="419" y="526"/>
                      <a:pt x="419" y="526"/>
                    </a:cubicBezTo>
                    <a:cubicBezTo>
                      <a:pt x="423" y="504"/>
                      <a:pt x="423" y="504"/>
                      <a:pt x="423" y="504"/>
                    </a:cubicBezTo>
                    <a:cubicBezTo>
                      <a:pt x="427" y="520"/>
                      <a:pt x="427" y="520"/>
                      <a:pt x="427" y="520"/>
                    </a:cubicBezTo>
                    <a:cubicBezTo>
                      <a:pt x="428" y="467"/>
                      <a:pt x="428" y="467"/>
                      <a:pt x="428" y="467"/>
                    </a:cubicBezTo>
                    <a:cubicBezTo>
                      <a:pt x="432" y="520"/>
                      <a:pt x="432" y="520"/>
                      <a:pt x="432" y="520"/>
                    </a:cubicBezTo>
                    <a:cubicBezTo>
                      <a:pt x="437" y="497"/>
                      <a:pt x="437" y="497"/>
                      <a:pt x="437" y="497"/>
                    </a:cubicBezTo>
                    <a:cubicBezTo>
                      <a:pt x="442" y="526"/>
                      <a:pt x="442" y="526"/>
                      <a:pt x="442" y="526"/>
                    </a:cubicBezTo>
                    <a:cubicBezTo>
                      <a:pt x="448" y="457"/>
                      <a:pt x="448" y="457"/>
                      <a:pt x="448" y="457"/>
                    </a:cubicBezTo>
                    <a:cubicBezTo>
                      <a:pt x="451" y="533"/>
                      <a:pt x="451" y="533"/>
                      <a:pt x="451" y="533"/>
                    </a:cubicBezTo>
                    <a:cubicBezTo>
                      <a:pt x="454" y="503"/>
                      <a:pt x="454" y="503"/>
                      <a:pt x="454" y="503"/>
                    </a:cubicBezTo>
                    <a:cubicBezTo>
                      <a:pt x="456" y="526"/>
                      <a:pt x="456" y="526"/>
                      <a:pt x="456" y="526"/>
                    </a:cubicBezTo>
                    <a:cubicBezTo>
                      <a:pt x="460" y="511"/>
                      <a:pt x="460" y="511"/>
                      <a:pt x="460" y="511"/>
                    </a:cubicBezTo>
                    <a:cubicBezTo>
                      <a:pt x="468" y="526"/>
                      <a:pt x="468" y="526"/>
                      <a:pt x="468" y="526"/>
                    </a:cubicBezTo>
                    <a:cubicBezTo>
                      <a:pt x="469" y="437"/>
                      <a:pt x="469" y="437"/>
                      <a:pt x="469" y="437"/>
                    </a:cubicBezTo>
                    <a:cubicBezTo>
                      <a:pt x="474" y="502"/>
                      <a:pt x="474" y="502"/>
                      <a:pt x="474" y="502"/>
                    </a:cubicBezTo>
                    <a:cubicBezTo>
                      <a:pt x="479" y="432"/>
                      <a:pt x="479" y="432"/>
                      <a:pt x="479" y="432"/>
                    </a:cubicBezTo>
                    <a:cubicBezTo>
                      <a:pt x="483" y="490"/>
                      <a:pt x="483" y="490"/>
                      <a:pt x="483" y="490"/>
                    </a:cubicBezTo>
                    <a:cubicBezTo>
                      <a:pt x="487" y="419"/>
                      <a:pt x="487" y="419"/>
                      <a:pt x="487" y="419"/>
                    </a:cubicBezTo>
                    <a:cubicBezTo>
                      <a:pt x="493" y="507"/>
                      <a:pt x="493" y="507"/>
                      <a:pt x="493" y="507"/>
                    </a:cubicBezTo>
                    <a:cubicBezTo>
                      <a:pt x="493" y="0"/>
                      <a:pt x="493" y="0"/>
                      <a:pt x="493" y="0"/>
                    </a:cubicBezTo>
                    <a:cubicBezTo>
                      <a:pt x="496" y="448"/>
                      <a:pt x="496" y="448"/>
                      <a:pt x="496" y="448"/>
                    </a:cubicBezTo>
                    <a:cubicBezTo>
                      <a:pt x="502" y="315"/>
                      <a:pt x="502" y="315"/>
                      <a:pt x="502" y="315"/>
                    </a:cubicBezTo>
                    <a:cubicBezTo>
                      <a:pt x="501" y="453"/>
                      <a:pt x="501" y="453"/>
                      <a:pt x="501" y="453"/>
                    </a:cubicBezTo>
                    <a:cubicBezTo>
                      <a:pt x="506" y="431"/>
                      <a:pt x="506" y="431"/>
                      <a:pt x="506" y="431"/>
                    </a:cubicBezTo>
                    <a:cubicBezTo>
                      <a:pt x="510" y="460"/>
                      <a:pt x="510" y="460"/>
                      <a:pt x="510" y="460"/>
                    </a:cubicBezTo>
                    <a:cubicBezTo>
                      <a:pt x="515" y="347"/>
                      <a:pt x="515" y="347"/>
                      <a:pt x="515" y="347"/>
                    </a:cubicBezTo>
                    <a:cubicBezTo>
                      <a:pt x="515" y="448"/>
                      <a:pt x="515" y="448"/>
                      <a:pt x="515" y="448"/>
                    </a:cubicBezTo>
                    <a:cubicBezTo>
                      <a:pt x="520" y="419"/>
                      <a:pt x="520" y="419"/>
                      <a:pt x="520" y="419"/>
                    </a:cubicBezTo>
                    <a:cubicBezTo>
                      <a:pt x="520" y="466"/>
                      <a:pt x="520" y="466"/>
                      <a:pt x="520" y="466"/>
                    </a:cubicBezTo>
                    <a:cubicBezTo>
                      <a:pt x="524" y="370"/>
                      <a:pt x="524" y="370"/>
                      <a:pt x="524" y="370"/>
                    </a:cubicBezTo>
                    <a:cubicBezTo>
                      <a:pt x="526" y="460"/>
                      <a:pt x="526" y="460"/>
                      <a:pt x="526" y="460"/>
                    </a:cubicBezTo>
                    <a:cubicBezTo>
                      <a:pt x="529" y="277"/>
                      <a:pt x="529" y="277"/>
                      <a:pt x="529" y="277"/>
                    </a:cubicBezTo>
                    <a:cubicBezTo>
                      <a:pt x="533" y="484"/>
                      <a:pt x="533" y="484"/>
                      <a:pt x="533" y="484"/>
                    </a:cubicBezTo>
                    <a:cubicBezTo>
                      <a:pt x="538" y="310"/>
                      <a:pt x="538" y="310"/>
                      <a:pt x="538" y="310"/>
                    </a:cubicBezTo>
                    <a:cubicBezTo>
                      <a:pt x="539" y="514"/>
                      <a:pt x="539" y="514"/>
                      <a:pt x="539" y="514"/>
                    </a:cubicBezTo>
                    <a:cubicBezTo>
                      <a:pt x="543" y="0"/>
                      <a:pt x="543" y="0"/>
                      <a:pt x="543" y="0"/>
                    </a:cubicBezTo>
                    <a:cubicBezTo>
                      <a:pt x="543" y="551"/>
                      <a:pt x="543" y="551"/>
                      <a:pt x="543" y="551"/>
                    </a:cubicBezTo>
                    <a:cubicBezTo>
                      <a:pt x="546" y="357"/>
                      <a:pt x="546" y="357"/>
                      <a:pt x="546" y="357"/>
                    </a:cubicBezTo>
                    <a:cubicBezTo>
                      <a:pt x="548" y="484"/>
                      <a:pt x="548" y="484"/>
                      <a:pt x="548" y="484"/>
                    </a:cubicBezTo>
                    <a:cubicBezTo>
                      <a:pt x="551" y="115"/>
                      <a:pt x="551" y="115"/>
                      <a:pt x="551" y="115"/>
                    </a:cubicBezTo>
                    <a:cubicBezTo>
                      <a:pt x="555" y="410"/>
                      <a:pt x="555" y="410"/>
                      <a:pt x="555" y="410"/>
                    </a:cubicBezTo>
                    <a:cubicBezTo>
                      <a:pt x="557" y="110"/>
                      <a:pt x="557" y="110"/>
                      <a:pt x="557" y="110"/>
                    </a:cubicBezTo>
                    <a:cubicBezTo>
                      <a:pt x="557" y="402"/>
                      <a:pt x="557" y="402"/>
                      <a:pt x="557" y="402"/>
                    </a:cubicBezTo>
                    <a:cubicBezTo>
                      <a:pt x="561" y="218"/>
                      <a:pt x="561" y="218"/>
                      <a:pt x="561" y="218"/>
                    </a:cubicBezTo>
                    <a:cubicBezTo>
                      <a:pt x="561" y="412"/>
                      <a:pt x="561" y="412"/>
                      <a:pt x="561" y="412"/>
                    </a:cubicBezTo>
                    <a:cubicBezTo>
                      <a:pt x="565" y="334"/>
                      <a:pt x="565" y="334"/>
                      <a:pt x="565" y="334"/>
                    </a:cubicBezTo>
                    <a:cubicBezTo>
                      <a:pt x="565" y="496"/>
                      <a:pt x="565" y="496"/>
                      <a:pt x="565" y="496"/>
                    </a:cubicBezTo>
                    <a:cubicBezTo>
                      <a:pt x="569" y="388"/>
                      <a:pt x="569" y="388"/>
                      <a:pt x="569" y="388"/>
                    </a:cubicBezTo>
                    <a:cubicBezTo>
                      <a:pt x="569" y="515"/>
                      <a:pt x="569" y="515"/>
                      <a:pt x="569" y="515"/>
                    </a:cubicBezTo>
                    <a:cubicBezTo>
                      <a:pt x="574" y="497"/>
                      <a:pt x="574" y="497"/>
                      <a:pt x="574" y="497"/>
                    </a:cubicBezTo>
                    <a:cubicBezTo>
                      <a:pt x="574" y="532"/>
                      <a:pt x="574" y="532"/>
                      <a:pt x="574" y="532"/>
                    </a:cubicBezTo>
                    <a:cubicBezTo>
                      <a:pt x="579" y="467"/>
                      <a:pt x="579" y="467"/>
                      <a:pt x="579" y="467"/>
                    </a:cubicBezTo>
                    <a:cubicBezTo>
                      <a:pt x="580" y="526"/>
                      <a:pt x="580" y="526"/>
                      <a:pt x="580" y="526"/>
                    </a:cubicBezTo>
                    <a:cubicBezTo>
                      <a:pt x="583" y="492"/>
                      <a:pt x="583" y="492"/>
                      <a:pt x="583" y="492"/>
                    </a:cubicBezTo>
                    <a:cubicBezTo>
                      <a:pt x="584" y="538"/>
                      <a:pt x="584" y="538"/>
                      <a:pt x="584" y="538"/>
                    </a:cubicBezTo>
                    <a:cubicBezTo>
                      <a:pt x="588" y="519"/>
                      <a:pt x="588" y="519"/>
                      <a:pt x="588" y="519"/>
                    </a:cubicBezTo>
                    <a:cubicBezTo>
                      <a:pt x="590" y="538"/>
                      <a:pt x="590" y="538"/>
                      <a:pt x="590" y="538"/>
                    </a:cubicBezTo>
                    <a:cubicBezTo>
                      <a:pt x="594" y="528"/>
                      <a:pt x="594" y="528"/>
                      <a:pt x="594" y="528"/>
                    </a:cubicBezTo>
                    <a:cubicBezTo>
                      <a:pt x="597" y="552"/>
                      <a:pt x="597" y="552"/>
                      <a:pt x="597" y="552"/>
                    </a:cubicBezTo>
                    <a:cubicBezTo>
                      <a:pt x="597" y="400"/>
                      <a:pt x="597" y="400"/>
                      <a:pt x="597" y="400"/>
                    </a:cubicBezTo>
                    <a:cubicBezTo>
                      <a:pt x="600" y="552"/>
                      <a:pt x="600" y="552"/>
                      <a:pt x="600" y="552"/>
                    </a:cubicBezTo>
                    <a:cubicBezTo>
                      <a:pt x="602" y="0"/>
                      <a:pt x="602" y="0"/>
                      <a:pt x="602" y="0"/>
                    </a:cubicBezTo>
                    <a:cubicBezTo>
                      <a:pt x="603" y="552"/>
                      <a:pt x="603" y="552"/>
                      <a:pt x="603" y="552"/>
                    </a:cubicBezTo>
                    <a:cubicBezTo>
                      <a:pt x="610" y="407"/>
                      <a:pt x="610" y="407"/>
                      <a:pt x="610" y="407"/>
                    </a:cubicBezTo>
                    <a:cubicBezTo>
                      <a:pt x="608" y="552"/>
                      <a:pt x="608" y="552"/>
                      <a:pt x="608" y="552"/>
                    </a:cubicBezTo>
                    <a:cubicBezTo>
                      <a:pt x="611" y="510"/>
                      <a:pt x="611" y="510"/>
                      <a:pt x="611" y="510"/>
                    </a:cubicBezTo>
                    <a:cubicBezTo>
                      <a:pt x="612" y="551"/>
                      <a:pt x="612" y="551"/>
                      <a:pt x="612" y="551"/>
                    </a:cubicBezTo>
                    <a:cubicBezTo>
                      <a:pt x="614" y="536"/>
                      <a:pt x="614" y="536"/>
                      <a:pt x="614" y="536"/>
                    </a:cubicBezTo>
                    <a:cubicBezTo>
                      <a:pt x="713" y="536"/>
                      <a:pt x="713" y="536"/>
                      <a:pt x="713" y="536"/>
                    </a:cubicBezTo>
                    <a:cubicBezTo>
                      <a:pt x="716" y="522"/>
                      <a:pt x="716" y="522"/>
                      <a:pt x="716" y="522"/>
                    </a:cubicBezTo>
                    <a:cubicBezTo>
                      <a:pt x="716" y="545"/>
                      <a:pt x="716" y="545"/>
                      <a:pt x="716" y="545"/>
                    </a:cubicBezTo>
                    <a:cubicBezTo>
                      <a:pt x="721" y="529"/>
                      <a:pt x="721" y="529"/>
                      <a:pt x="721" y="529"/>
                    </a:cubicBezTo>
                  </a:path>
                </a:pathLst>
              </a:custGeom>
              <a:noFill/>
              <a:ln w="12700" cap="flat" cmpd="sng">
                <a:solidFill>
                  <a:srgbClr val="FF99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37" name="Line 121"/>
              <p:cNvSpPr>
                <a:spLocks noChangeShapeType="1"/>
              </p:cNvSpPr>
              <p:nvPr/>
            </p:nvSpPr>
            <p:spPr bwMode="auto">
              <a:xfrm flipV="1">
                <a:off x="992" y="1032"/>
                <a:ext cx="0" cy="66"/>
              </a:xfrm>
              <a:prstGeom prst="line">
                <a:avLst/>
              </a:prstGeom>
              <a:noFill/>
              <a:ln w="28575">
                <a:solidFill>
                  <a:srgbClr val="00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74938" name="Text Box 122"/>
              <p:cNvSpPr txBox="1">
                <a:spLocks noChangeArrowheads="1"/>
              </p:cNvSpPr>
              <p:nvPr/>
            </p:nvSpPr>
            <p:spPr bwMode="auto">
              <a:xfrm>
                <a:off x="508" y="843"/>
                <a:ext cx="1031" cy="192"/>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400" b="1">
                    <a:solidFill>
                      <a:srgbClr val="003366"/>
                    </a:solidFill>
                    <a:ea typeface="ＭＳ Ｐゴシック" pitchFamily="34" charset="-128"/>
                    <a:cs typeface="+mn-cs"/>
                  </a:rPr>
                  <a:t>Relative intensity</a:t>
                </a:r>
              </a:p>
            </p:txBody>
          </p:sp>
          <p:sp>
            <p:nvSpPr>
              <p:cNvPr id="674939" name="Text Box 123"/>
              <p:cNvSpPr txBox="1">
                <a:spLocks noChangeArrowheads="1"/>
              </p:cNvSpPr>
              <p:nvPr/>
            </p:nvSpPr>
            <p:spPr bwMode="auto">
              <a:xfrm>
                <a:off x="1652" y="2587"/>
                <a:ext cx="350" cy="192"/>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400" b="1">
                    <a:solidFill>
                      <a:srgbClr val="003366"/>
                    </a:solidFill>
                    <a:ea typeface="ＭＳ Ｐゴシック" pitchFamily="34" charset="-128"/>
                    <a:cs typeface="+mn-cs"/>
                  </a:rPr>
                  <a:t>ppm</a:t>
                </a:r>
              </a:p>
            </p:txBody>
          </p:sp>
          <p:sp>
            <p:nvSpPr>
              <p:cNvPr id="674940" name="Text Box 124"/>
              <p:cNvSpPr txBox="1">
                <a:spLocks noChangeArrowheads="1"/>
              </p:cNvSpPr>
              <p:nvPr/>
            </p:nvSpPr>
            <p:spPr bwMode="auto">
              <a:xfrm>
                <a:off x="953" y="2423"/>
                <a:ext cx="1723" cy="173"/>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lgn="l">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1pPr>
                <a:lvl2pPr algn="l">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2pPr>
                <a:lvl3pPr algn="l">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3pPr>
                <a:lvl4pPr algn="l">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4pPr>
                <a:lvl5pPr algn="l">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5pPr>
                <a:lvl6pPr eaLnBrk="0" fontAlgn="base" hangingPunct="0">
                  <a:spcBef>
                    <a:spcPct val="0"/>
                  </a:spcBef>
                  <a:spcAft>
                    <a:spcPct val="0"/>
                  </a:spcAft>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6pPr>
                <a:lvl7pPr eaLnBrk="0" fontAlgn="base" hangingPunct="0">
                  <a:spcBef>
                    <a:spcPct val="0"/>
                  </a:spcBef>
                  <a:spcAft>
                    <a:spcPct val="0"/>
                  </a:spcAft>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7pPr>
                <a:lvl8pPr eaLnBrk="0" fontAlgn="base" hangingPunct="0">
                  <a:spcBef>
                    <a:spcPct val="0"/>
                  </a:spcBef>
                  <a:spcAft>
                    <a:spcPct val="0"/>
                  </a:spcAft>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8pPr>
                <a:lvl9pPr eaLnBrk="0" fontAlgn="base" hangingPunct="0">
                  <a:spcBef>
                    <a:spcPct val="0"/>
                  </a:spcBef>
                  <a:spcAft>
                    <a:spcPct val="0"/>
                  </a:spcAft>
                  <a:tabLst>
                    <a:tab pos="290513" algn="ctr"/>
                    <a:tab pos="490538" algn="ctr"/>
                    <a:tab pos="690563" algn="ctr"/>
                    <a:tab pos="890588" algn="ctr"/>
                    <a:tab pos="1090613" algn="ctr"/>
                    <a:tab pos="1290638" algn="ctr"/>
                    <a:tab pos="1490663" algn="ctr"/>
                    <a:tab pos="1690688" algn="ctr"/>
                    <a:tab pos="1890713" algn="ctr"/>
                    <a:tab pos="2085975" algn="ctr"/>
                    <a:tab pos="2286000" algn="ctr"/>
                    <a:tab pos="2486025" algn="ctr"/>
                  </a:tabLst>
                  <a:defRPr sz="2400">
                    <a:solidFill>
                      <a:schemeClr val="tx1"/>
                    </a:solidFill>
                    <a:latin typeface="Arial" charset="0"/>
                  </a:defRPr>
                </a:lvl9pPr>
              </a:lstStyle>
              <a:p>
                <a:pPr eaLnBrk="0" hangingPunct="0">
                  <a:defRPr/>
                </a:pPr>
                <a:r>
                  <a:rPr lang="en-GB" sz="1200" b="1" smtClean="0">
                    <a:solidFill>
                      <a:srgbClr val="003366"/>
                    </a:solidFill>
                    <a:ea typeface="ＭＳ Ｐゴシック" pitchFamily="34" charset="-128"/>
                    <a:cs typeface="+mn-cs"/>
                  </a:rPr>
                  <a:t>11	10	9	8	7	6	5	4	3	2	1	0	-1</a:t>
                </a:r>
              </a:p>
            </p:txBody>
          </p:sp>
        </p:grpSp>
        <p:sp>
          <p:nvSpPr>
            <p:cNvPr id="55329" name="Text Box 125"/>
            <p:cNvSpPr txBox="1">
              <a:spLocks noChangeArrowheads="1"/>
            </p:cNvSpPr>
            <p:nvPr/>
          </p:nvSpPr>
          <p:spPr bwMode="auto">
            <a:xfrm>
              <a:off x="930" y="739"/>
              <a:ext cx="1310" cy="234"/>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buFont typeface="Wingdings" pitchFamily="2" charset="2"/>
                <a:buNone/>
              </a:pPr>
              <a:r>
                <a:rPr lang="en-GB" sz="1800" b="1" dirty="0" err="1" smtClean="0">
                  <a:solidFill>
                    <a:srgbClr val="003366"/>
                  </a:solidFill>
                  <a:cs typeface="+mn-cs"/>
                </a:rPr>
                <a:t>Biosimilar</a:t>
              </a:r>
              <a:r>
                <a:rPr lang="en-GB" sz="1800" b="1" dirty="0" smtClean="0">
                  <a:solidFill>
                    <a:srgbClr val="003366"/>
                  </a:solidFill>
                  <a:cs typeface="+mn-cs"/>
                </a:rPr>
                <a:t> G-CSF</a:t>
              </a:r>
              <a:endParaRPr lang="en-GB" sz="1800" b="1" baseline="30000" dirty="0" smtClean="0">
                <a:solidFill>
                  <a:srgbClr val="003366"/>
                </a:solidFill>
                <a:cs typeface="+mn-cs"/>
              </a:endParaRPr>
            </a:p>
          </p:txBody>
        </p:sp>
        <p:sp>
          <p:nvSpPr>
            <p:cNvPr id="674942" name="Oval 126"/>
            <p:cNvSpPr>
              <a:spLocks noChangeArrowheads="1"/>
            </p:cNvSpPr>
            <p:nvPr/>
          </p:nvSpPr>
          <p:spPr bwMode="auto">
            <a:xfrm>
              <a:off x="1752" y="2356"/>
              <a:ext cx="12" cy="12"/>
            </a:xfrm>
            <a:prstGeom prst="ellipse">
              <a:avLst/>
            </a:prstGeom>
            <a:solidFill>
              <a:srgbClr val="FF9900"/>
            </a:solidFill>
            <a:ln w="12700" algn="ctr">
              <a:solidFill>
                <a:srgbClr val="FF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cs typeface="+mn-cs"/>
              </a:endParaRPr>
            </a:p>
          </p:txBody>
        </p:sp>
        <p:sp>
          <p:nvSpPr>
            <p:cNvPr id="674943" name="Oval 127"/>
            <p:cNvSpPr>
              <a:spLocks noChangeArrowheads="1"/>
            </p:cNvSpPr>
            <p:nvPr/>
          </p:nvSpPr>
          <p:spPr bwMode="auto">
            <a:xfrm>
              <a:off x="1896" y="1928"/>
              <a:ext cx="12" cy="12"/>
            </a:xfrm>
            <a:prstGeom prst="ellipse">
              <a:avLst/>
            </a:prstGeom>
            <a:solidFill>
              <a:srgbClr val="FF9900"/>
            </a:solidFill>
            <a:ln w="12700" algn="ctr">
              <a:solidFill>
                <a:srgbClr val="FF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cs typeface="+mn-cs"/>
              </a:endParaRPr>
            </a:p>
          </p:txBody>
        </p:sp>
        <p:sp>
          <p:nvSpPr>
            <p:cNvPr id="674944" name="Oval 128"/>
            <p:cNvSpPr>
              <a:spLocks noChangeArrowheads="1"/>
            </p:cNvSpPr>
            <p:nvPr/>
          </p:nvSpPr>
          <p:spPr bwMode="auto">
            <a:xfrm>
              <a:off x="2000" y="1928"/>
              <a:ext cx="12" cy="12"/>
            </a:xfrm>
            <a:prstGeom prst="ellipse">
              <a:avLst/>
            </a:prstGeom>
            <a:solidFill>
              <a:srgbClr val="FF9900"/>
            </a:solidFill>
            <a:ln w="12700" algn="ctr">
              <a:solidFill>
                <a:srgbClr val="FF99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cs typeface="+mn-cs"/>
              </a:endParaRPr>
            </a:p>
          </p:txBody>
        </p:sp>
      </p:grpSp>
      <p:grpSp>
        <p:nvGrpSpPr>
          <p:cNvPr id="55301" name="Group 129"/>
          <p:cNvGrpSpPr>
            <a:grpSpLocks/>
          </p:cNvGrpSpPr>
          <p:nvPr/>
        </p:nvGrpSpPr>
        <p:grpSpPr bwMode="auto">
          <a:xfrm>
            <a:off x="4532313" y="1516063"/>
            <a:ext cx="3484562" cy="3473450"/>
            <a:chOff x="2855" y="739"/>
            <a:chExt cx="2195" cy="2188"/>
          </a:xfrm>
        </p:grpSpPr>
        <p:grpSp>
          <p:nvGrpSpPr>
            <p:cNvPr id="55304" name="Group 130"/>
            <p:cNvGrpSpPr>
              <a:grpSpLocks/>
            </p:cNvGrpSpPr>
            <p:nvPr/>
          </p:nvGrpSpPr>
          <p:grpSpPr bwMode="auto">
            <a:xfrm>
              <a:off x="2855" y="991"/>
              <a:ext cx="2195" cy="1936"/>
              <a:chOff x="2567" y="843"/>
              <a:chExt cx="2195" cy="1936"/>
            </a:xfrm>
          </p:grpSpPr>
          <p:sp>
            <p:nvSpPr>
              <p:cNvPr id="674947" name="Freeform 131"/>
              <p:cNvSpPr>
                <a:spLocks/>
              </p:cNvSpPr>
              <p:nvPr/>
            </p:nvSpPr>
            <p:spPr bwMode="auto">
              <a:xfrm>
                <a:off x="3052" y="1060"/>
                <a:ext cx="1703" cy="1339"/>
              </a:xfrm>
              <a:custGeom>
                <a:avLst/>
                <a:gdLst>
                  <a:gd name="T0" fmla="*/ 1703 w 1703"/>
                  <a:gd name="T1" fmla="*/ 1339 h 1339"/>
                  <a:gd name="T2" fmla="*/ 0 w 1703"/>
                  <a:gd name="T3" fmla="*/ 1339 h 1339"/>
                  <a:gd name="T4" fmla="*/ 0 w 1703"/>
                  <a:gd name="T5" fmla="*/ 0 h 1339"/>
                </a:gdLst>
                <a:ahLst/>
                <a:cxnLst>
                  <a:cxn ang="0">
                    <a:pos x="T0" y="T1"/>
                  </a:cxn>
                  <a:cxn ang="0">
                    <a:pos x="T2" y="T3"/>
                  </a:cxn>
                  <a:cxn ang="0">
                    <a:pos x="T4" y="T5"/>
                  </a:cxn>
                </a:cxnLst>
                <a:rect l="0" t="0" r="r" b="b"/>
                <a:pathLst>
                  <a:path w="1703" h="1339">
                    <a:moveTo>
                      <a:pt x="1703" y="1339"/>
                    </a:moveTo>
                    <a:lnTo>
                      <a:pt x="0" y="1339"/>
                    </a:lnTo>
                    <a:lnTo>
                      <a:pt x="0" y="0"/>
                    </a:lnTo>
                  </a:path>
                </a:pathLst>
              </a:custGeom>
              <a:noFill/>
              <a:ln w="28575" cap="flat" cmpd="sng">
                <a:solidFill>
                  <a:srgbClr val="00336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48" name="Line 132"/>
              <p:cNvSpPr>
                <a:spLocks noChangeShapeType="1"/>
              </p:cNvSpPr>
              <p:nvPr/>
            </p:nvSpPr>
            <p:spPr bwMode="auto">
              <a:xfrm flipV="1">
                <a:off x="3144"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49" name="Line 133"/>
              <p:cNvSpPr>
                <a:spLocks noChangeShapeType="1"/>
              </p:cNvSpPr>
              <p:nvPr/>
            </p:nvSpPr>
            <p:spPr bwMode="auto">
              <a:xfrm flipV="1">
                <a:off x="3267"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0" name="Line 134"/>
              <p:cNvSpPr>
                <a:spLocks noChangeShapeType="1"/>
              </p:cNvSpPr>
              <p:nvPr/>
            </p:nvSpPr>
            <p:spPr bwMode="auto">
              <a:xfrm flipV="1">
                <a:off x="3388"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1" name="Line 135"/>
              <p:cNvSpPr>
                <a:spLocks noChangeShapeType="1"/>
              </p:cNvSpPr>
              <p:nvPr/>
            </p:nvSpPr>
            <p:spPr bwMode="auto">
              <a:xfrm flipV="1">
                <a:off x="3511"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2" name="Line 136"/>
              <p:cNvSpPr>
                <a:spLocks noChangeShapeType="1"/>
              </p:cNvSpPr>
              <p:nvPr/>
            </p:nvSpPr>
            <p:spPr bwMode="auto">
              <a:xfrm flipV="1">
                <a:off x="3631"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3" name="Line 137"/>
              <p:cNvSpPr>
                <a:spLocks noChangeShapeType="1"/>
              </p:cNvSpPr>
              <p:nvPr/>
            </p:nvSpPr>
            <p:spPr bwMode="auto">
              <a:xfrm flipV="1">
                <a:off x="3754"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4" name="Line 138"/>
              <p:cNvSpPr>
                <a:spLocks noChangeShapeType="1"/>
              </p:cNvSpPr>
              <p:nvPr/>
            </p:nvSpPr>
            <p:spPr bwMode="auto">
              <a:xfrm flipV="1">
                <a:off x="3874"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5" name="Line 139"/>
              <p:cNvSpPr>
                <a:spLocks noChangeShapeType="1"/>
              </p:cNvSpPr>
              <p:nvPr/>
            </p:nvSpPr>
            <p:spPr bwMode="auto">
              <a:xfrm flipV="1">
                <a:off x="3997"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6" name="Line 140"/>
              <p:cNvSpPr>
                <a:spLocks noChangeShapeType="1"/>
              </p:cNvSpPr>
              <p:nvPr/>
            </p:nvSpPr>
            <p:spPr bwMode="auto">
              <a:xfrm flipV="1">
                <a:off x="4118"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7" name="Line 141"/>
              <p:cNvSpPr>
                <a:spLocks noChangeShapeType="1"/>
              </p:cNvSpPr>
              <p:nvPr/>
            </p:nvSpPr>
            <p:spPr bwMode="auto">
              <a:xfrm flipV="1">
                <a:off x="4240"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8" name="Line 142"/>
              <p:cNvSpPr>
                <a:spLocks noChangeShapeType="1"/>
              </p:cNvSpPr>
              <p:nvPr/>
            </p:nvSpPr>
            <p:spPr bwMode="auto">
              <a:xfrm flipV="1">
                <a:off x="4361"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59" name="Line 143"/>
              <p:cNvSpPr>
                <a:spLocks noChangeShapeType="1"/>
              </p:cNvSpPr>
              <p:nvPr/>
            </p:nvSpPr>
            <p:spPr bwMode="auto">
              <a:xfrm flipV="1">
                <a:off x="4484"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60" name="Line 144"/>
              <p:cNvSpPr>
                <a:spLocks noChangeShapeType="1"/>
              </p:cNvSpPr>
              <p:nvPr/>
            </p:nvSpPr>
            <p:spPr bwMode="auto">
              <a:xfrm flipV="1">
                <a:off x="4604" y="2399"/>
                <a:ext cx="0" cy="43"/>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61" name="Freeform 145"/>
              <p:cNvSpPr>
                <a:spLocks/>
              </p:cNvSpPr>
              <p:nvPr/>
            </p:nvSpPr>
            <p:spPr bwMode="auto">
              <a:xfrm>
                <a:off x="3071" y="1062"/>
                <a:ext cx="1691" cy="1304"/>
              </a:xfrm>
              <a:custGeom>
                <a:avLst/>
                <a:gdLst>
                  <a:gd name="T0" fmla="*/ 74 w 716"/>
                  <a:gd name="T1" fmla="*/ 532 h 552"/>
                  <a:gd name="T2" fmla="*/ 89 w 716"/>
                  <a:gd name="T3" fmla="*/ 535 h 552"/>
                  <a:gd name="T4" fmla="*/ 134 w 716"/>
                  <a:gd name="T5" fmla="*/ 525 h 552"/>
                  <a:gd name="T6" fmla="*/ 146 w 716"/>
                  <a:gd name="T7" fmla="*/ 526 h 552"/>
                  <a:gd name="T8" fmla="*/ 158 w 716"/>
                  <a:gd name="T9" fmla="*/ 485 h 552"/>
                  <a:gd name="T10" fmla="*/ 167 w 716"/>
                  <a:gd name="T11" fmla="*/ 508 h 552"/>
                  <a:gd name="T12" fmla="*/ 177 w 716"/>
                  <a:gd name="T13" fmla="*/ 473 h 552"/>
                  <a:gd name="T14" fmla="*/ 186 w 716"/>
                  <a:gd name="T15" fmla="*/ 515 h 552"/>
                  <a:gd name="T16" fmla="*/ 194 w 716"/>
                  <a:gd name="T17" fmla="*/ 449 h 552"/>
                  <a:gd name="T18" fmla="*/ 205 w 716"/>
                  <a:gd name="T19" fmla="*/ 514 h 552"/>
                  <a:gd name="T20" fmla="*/ 217 w 716"/>
                  <a:gd name="T21" fmla="*/ 504 h 552"/>
                  <a:gd name="T22" fmla="*/ 227 w 716"/>
                  <a:gd name="T23" fmla="*/ 496 h 552"/>
                  <a:gd name="T24" fmla="*/ 237 w 716"/>
                  <a:gd name="T25" fmla="*/ 467 h 552"/>
                  <a:gd name="T26" fmla="*/ 247 w 716"/>
                  <a:gd name="T27" fmla="*/ 527 h 552"/>
                  <a:gd name="T28" fmla="*/ 257 w 716"/>
                  <a:gd name="T29" fmla="*/ 523 h 552"/>
                  <a:gd name="T30" fmla="*/ 265 w 716"/>
                  <a:gd name="T31" fmla="*/ 538 h 552"/>
                  <a:gd name="T32" fmla="*/ 290 w 716"/>
                  <a:gd name="T33" fmla="*/ 537 h 552"/>
                  <a:gd name="T34" fmla="*/ 309 w 716"/>
                  <a:gd name="T35" fmla="*/ 551 h 552"/>
                  <a:gd name="T36" fmla="*/ 342 w 716"/>
                  <a:gd name="T37" fmla="*/ 516 h 552"/>
                  <a:gd name="T38" fmla="*/ 350 w 716"/>
                  <a:gd name="T39" fmla="*/ 545 h 552"/>
                  <a:gd name="T40" fmla="*/ 364 w 716"/>
                  <a:gd name="T41" fmla="*/ 512 h 552"/>
                  <a:gd name="T42" fmla="*/ 389 w 716"/>
                  <a:gd name="T43" fmla="*/ 474 h 552"/>
                  <a:gd name="T44" fmla="*/ 401 w 716"/>
                  <a:gd name="T45" fmla="*/ 497 h 552"/>
                  <a:gd name="T46" fmla="*/ 407 w 716"/>
                  <a:gd name="T47" fmla="*/ 0 h 552"/>
                  <a:gd name="T48" fmla="*/ 417 w 716"/>
                  <a:gd name="T49" fmla="*/ 506 h 552"/>
                  <a:gd name="T50" fmla="*/ 428 w 716"/>
                  <a:gd name="T51" fmla="*/ 454 h 552"/>
                  <a:gd name="T52" fmla="*/ 442 w 716"/>
                  <a:gd name="T53" fmla="*/ 521 h 552"/>
                  <a:gd name="T54" fmla="*/ 455 w 716"/>
                  <a:gd name="T55" fmla="*/ 498 h 552"/>
                  <a:gd name="T56" fmla="*/ 464 w 716"/>
                  <a:gd name="T57" fmla="*/ 520 h 552"/>
                  <a:gd name="T58" fmla="*/ 473 w 716"/>
                  <a:gd name="T59" fmla="*/ 450 h 552"/>
                  <a:gd name="T60" fmla="*/ 483 w 716"/>
                  <a:gd name="T61" fmla="*/ 479 h 552"/>
                  <a:gd name="T62" fmla="*/ 491 w 716"/>
                  <a:gd name="T63" fmla="*/ 0 h 552"/>
                  <a:gd name="T64" fmla="*/ 504 w 716"/>
                  <a:gd name="T65" fmla="*/ 447 h 552"/>
                  <a:gd name="T66" fmla="*/ 512 w 716"/>
                  <a:gd name="T67" fmla="*/ 334 h 552"/>
                  <a:gd name="T68" fmla="*/ 520 w 716"/>
                  <a:gd name="T69" fmla="*/ 460 h 552"/>
                  <a:gd name="T70" fmla="*/ 532 w 716"/>
                  <a:gd name="T71" fmla="*/ 291 h 552"/>
                  <a:gd name="T72" fmla="*/ 537 w 716"/>
                  <a:gd name="T73" fmla="*/ 552 h 552"/>
                  <a:gd name="T74" fmla="*/ 546 w 716"/>
                  <a:gd name="T75" fmla="*/ 182 h 552"/>
                  <a:gd name="T76" fmla="*/ 552 w 716"/>
                  <a:gd name="T77" fmla="*/ 411 h 552"/>
                  <a:gd name="T78" fmla="*/ 560 w 716"/>
                  <a:gd name="T79" fmla="*/ 243 h 552"/>
                  <a:gd name="T80" fmla="*/ 564 w 716"/>
                  <a:gd name="T81" fmla="*/ 515 h 552"/>
                  <a:gd name="T82" fmla="*/ 573 w 716"/>
                  <a:gd name="T83" fmla="*/ 461 h 552"/>
                  <a:gd name="T84" fmla="*/ 580 w 716"/>
                  <a:gd name="T85" fmla="*/ 521 h 552"/>
                  <a:gd name="T86" fmla="*/ 588 w 716"/>
                  <a:gd name="T87" fmla="*/ 514 h 552"/>
                  <a:gd name="T88" fmla="*/ 597 w 716"/>
                  <a:gd name="T89" fmla="*/ 552 h 552"/>
                  <a:gd name="T90" fmla="*/ 601 w 716"/>
                  <a:gd name="T91" fmla="*/ 1 h 552"/>
                  <a:gd name="T92" fmla="*/ 608 w 716"/>
                  <a:gd name="T93" fmla="*/ 545 h 552"/>
                  <a:gd name="T94" fmla="*/ 615 w 716"/>
                  <a:gd name="T95" fmla="*/ 536 h 552"/>
                  <a:gd name="T96" fmla="*/ 714 w 716"/>
                  <a:gd name="T97" fmla="*/ 5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6" h="552">
                    <a:moveTo>
                      <a:pt x="0" y="536"/>
                    </a:moveTo>
                    <a:cubicBezTo>
                      <a:pt x="70" y="536"/>
                      <a:pt x="70" y="536"/>
                      <a:pt x="70" y="536"/>
                    </a:cubicBezTo>
                    <a:cubicBezTo>
                      <a:pt x="74" y="532"/>
                      <a:pt x="74" y="532"/>
                      <a:pt x="74" y="532"/>
                    </a:cubicBezTo>
                    <a:cubicBezTo>
                      <a:pt x="79" y="537"/>
                      <a:pt x="79" y="537"/>
                      <a:pt x="79" y="537"/>
                    </a:cubicBezTo>
                    <a:cubicBezTo>
                      <a:pt x="83" y="523"/>
                      <a:pt x="83" y="523"/>
                      <a:pt x="83" y="523"/>
                    </a:cubicBezTo>
                    <a:cubicBezTo>
                      <a:pt x="89" y="535"/>
                      <a:pt x="89" y="535"/>
                      <a:pt x="89" y="535"/>
                    </a:cubicBezTo>
                    <a:cubicBezTo>
                      <a:pt x="123" y="535"/>
                      <a:pt x="123" y="535"/>
                      <a:pt x="123" y="535"/>
                    </a:cubicBezTo>
                    <a:cubicBezTo>
                      <a:pt x="128" y="519"/>
                      <a:pt x="128" y="519"/>
                      <a:pt x="128" y="519"/>
                    </a:cubicBezTo>
                    <a:cubicBezTo>
                      <a:pt x="134" y="525"/>
                      <a:pt x="134" y="525"/>
                      <a:pt x="134" y="525"/>
                    </a:cubicBezTo>
                    <a:cubicBezTo>
                      <a:pt x="139" y="525"/>
                      <a:pt x="139" y="525"/>
                      <a:pt x="139" y="525"/>
                    </a:cubicBezTo>
                    <a:cubicBezTo>
                      <a:pt x="141" y="506"/>
                      <a:pt x="141" y="506"/>
                      <a:pt x="141" y="506"/>
                    </a:cubicBezTo>
                    <a:cubicBezTo>
                      <a:pt x="146" y="526"/>
                      <a:pt x="146" y="526"/>
                      <a:pt x="146" y="526"/>
                    </a:cubicBezTo>
                    <a:cubicBezTo>
                      <a:pt x="148" y="504"/>
                      <a:pt x="148" y="504"/>
                      <a:pt x="148" y="504"/>
                    </a:cubicBezTo>
                    <a:cubicBezTo>
                      <a:pt x="154" y="526"/>
                      <a:pt x="154" y="526"/>
                      <a:pt x="154" y="526"/>
                    </a:cubicBezTo>
                    <a:cubicBezTo>
                      <a:pt x="158" y="485"/>
                      <a:pt x="158" y="485"/>
                      <a:pt x="158" y="485"/>
                    </a:cubicBezTo>
                    <a:cubicBezTo>
                      <a:pt x="162" y="508"/>
                      <a:pt x="162" y="508"/>
                      <a:pt x="162" y="508"/>
                    </a:cubicBezTo>
                    <a:cubicBezTo>
                      <a:pt x="163" y="480"/>
                      <a:pt x="163" y="480"/>
                      <a:pt x="163" y="480"/>
                    </a:cubicBezTo>
                    <a:cubicBezTo>
                      <a:pt x="167" y="508"/>
                      <a:pt x="167" y="508"/>
                      <a:pt x="167" y="508"/>
                    </a:cubicBezTo>
                    <a:cubicBezTo>
                      <a:pt x="171" y="475"/>
                      <a:pt x="171" y="475"/>
                      <a:pt x="171" y="475"/>
                    </a:cubicBezTo>
                    <a:cubicBezTo>
                      <a:pt x="175" y="509"/>
                      <a:pt x="175" y="509"/>
                      <a:pt x="175" y="509"/>
                    </a:cubicBezTo>
                    <a:cubicBezTo>
                      <a:pt x="177" y="473"/>
                      <a:pt x="177" y="473"/>
                      <a:pt x="177" y="473"/>
                    </a:cubicBezTo>
                    <a:cubicBezTo>
                      <a:pt x="180" y="515"/>
                      <a:pt x="180" y="515"/>
                      <a:pt x="180" y="515"/>
                    </a:cubicBezTo>
                    <a:cubicBezTo>
                      <a:pt x="182" y="499"/>
                      <a:pt x="182" y="499"/>
                      <a:pt x="182" y="499"/>
                    </a:cubicBezTo>
                    <a:cubicBezTo>
                      <a:pt x="186" y="515"/>
                      <a:pt x="186" y="515"/>
                      <a:pt x="186" y="515"/>
                    </a:cubicBezTo>
                    <a:cubicBezTo>
                      <a:pt x="187" y="443"/>
                      <a:pt x="187" y="443"/>
                      <a:pt x="187" y="443"/>
                    </a:cubicBezTo>
                    <a:cubicBezTo>
                      <a:pt x="192" y="515"/>
                      <a:pt x="192" y="515"/>
                      <a:pt x="192" y="515"/>
                    </a:cubicBezTo>
                    <a:cubicBezTo>
                      <a:pt x="194" y="449"/>
                      <a:pt x="194" y="449"/>
                      <a:pt x="194" y="449"/>
                    </a:cubicBezTo>
                    <a:cubicBezTo>
                      <a:pt x="199" y="515"/>
                      <a:pt x="199" y="515"/>
                      <a:pt x="199" y="515"/>
                    </a:cubicBezTo>
                    <a:cubicBezTo>
                      <a:pt x="203" y="497"/>
                      <a:pt x="203" y="497"/>
                      <a:pt x="203" y="497"/>
                    </a:cubicBezTo>
                    <a:cubicBezTo>
                      <a:pt x="205" y="514"/>
                      <a:pt x="205" y="514"/>
                      <a:pt x="205" y="514"/>
                    </a:cubicBezTo>
                    <a:cubicBezTo>
                      <a:pt x="208" y="473"/>
                      <a:pt x="208" y="473"/>
                      <a:pt x="208" y="473"/>
                    </a:cubicBezTo>
                    <a:cubicBezTo>
                      <a:pt x="214" y="527"/>
                      <a:pt x="214" y="527"/>
                      <a:pt x="214" y="527"/>
                    </a:cubicBezTo>
                    <a:cubicBezTo>
                      <a:pt x="217" y="504"/>
                      <a:pt x="217" y="504"/>
                      <a:pt x="217" y="504"/>
                    </a:cubicBezTo>
                    <a:cubicBezTo>
                      <a:pt x="221" y="521"/>
                      <a:pt x="221" y="521"/>
                      <a:pt x="221" y="521"/>
                    </a:cubicBezTo>
                    <a:cubicBezTo>
                      <a:pt x="222" y="486"/>
                      <a:pt x="222" y="486"/>
                      <a:pt x="222" y="486"/>
                    </a:cubicBezTo>
                    <a:cubicBezTo>
                      <a:pt x="227" y="496"/>
                      <a:pt x="227" y="496"/>
                      <a:pt x="227" y="496"/>
                    </a:cubicBezTo>
                    <a:cubicBezTo>
                      <a:pt x="227" y="419"/>
                      <a:pt x="227" y="419"/>
                      <a:pt x="227" y="419"/>
                    </a:cubicBezTo>
                    <a:cubicBezTo>
                      <a:pt x="235" y="508"/>
                      <a:pt x="235" y="508"/>
                      <a:pt x="235" y="508"/>
                    </a:cubicBezTo>
                    <a:cubicBezTo>
                      <a:pt x="237" y="467"/>
                      <a:pt x="237" y="467"/>
                      <a:pt x="237" y="467"/>
                    </a:cubicBezTo>
                    <a:cubicBezTo>
                      <a:pt x="240" y="520"/>
                      <a:pt x="240" y="520"/>
                      <a:pt x="240" y="520"/>
                    </a:cubicBezTo>
                    <a:cubicBezTo>
                      <a:pt x="244" y="497"/>
                      <a:pt x="244" y="497"/>
                      <a:pt x="244" y="497"/>
                    </a:cubicBezTo>
                    <a:cubicBezTo>
                      <a:pt x="247" y="527"/>
                      <a:pt x="247" y="527"/>
                      <a:pt x="247" y="527"/>
                    </a:cubicBezTo>
                    <a:cubicBezTo>
                      <a:pt x="249" y="485"/>
                      <a:pt x="249" y="485"/>
                      <a:pt x="249" y="485"/>
                    </a:cubicBezTo>
                    <a:cubicBezTo>
                      <a:pt x="253" y="532"/>
                      <a:pt x="253" y="532"/>
                      <a:pt x="253" y="532"/>
                    </a:cubicBezTo>
                    <a:cubicBezTo>
                      <a:pt x="257" y="523"/>
                      <a:pt x="257" y="523"/>
                      <a:pt x="257" y="523"/>
                    </a:cubicBezTo>
                    <a:cubicBezTo>
                      <a:pt x="258" y="539"/>
                      <a:pt x="258" y="539"/>
                      <a:pt x="258" y="539"/>
                    </a:cubicBezTo>
                    <a:cubicBezTo>
                      <a:pt x="261" y="522"/>
                      <a:pt x="261" y="522"/>
                      <a:pt x="261" y="522"/>
                    </a:cubicBezTo>
                    <a:cubicBezTo>
                      <a:pt x="265" y="538"/>
                      <a:pt x="265" y="538"/>
                      <a:pt x="265" y="538"/>
                    </a:cubicBezTo>
                    <a:cubicBezTo>
                      <a:pt x="268" y="510"/>
                      <a:pt x="268" y="510"/>
                      <a:pt x="268" y="510"/>
                    </a:cubicBezTo>
                    <a:cubicBezTo>
                      <a:pt x="273" y="537"/>
                      <a:pt x="273" y="537"/>
                      <a:pt x="273" y="537"/>
                    </a:cubicBezTo>
                    <a:cubicBezTo>
                      <a:pt x="290" y="537"/>
                      <a:pt x="290" y="537"/>
                      <a:pt x="290" y="537"/>
                    </a:cubicBezTo>
                    <a:cubicBezTo>
                      <a:pt x="295" y="543"/>
                      <a:pt x="295" y="543"/>
                      <a:pt x="295" y="543"/>
                    </a:cubicBezTo>
                    <a:cubicBezTo>
                      <a:pt x="304" y="543"/>
                      <a:pt x="304" y="543"/>
                      <a:pt x="304" y="543"/>
                    </a:cubicBezTo>
                    <a:cubicBezTo>
                      <a:pt x="309" y="551"/>
                      <a:pt x="309" y="551"/>
                      <a:pt x="309" y="551"/>
                    </a:cubicBezTo>
                    <a:cubicBezTo>
                      <a:pt x="318" y="535"/>
                      <a:pt x="318" y="535"/>
                      <a:pt x="318" y="535"/>
                    </a:cubicBezTo>
                    <a:cubicBezTo>
                      <a:pt x="327" y="536"/>
                      <a:pt x="327" y="536"/>
                      <a:pt x="327" y="536"/>
                    </a:cubicBezTo>
                    <a:cubicBezTo>
                      <a:pt x="342" y="516"/>
                      <a:pt x="342" y="516"/>
                      <a:pt x="342" y="516"/>
                    </a:cubicBezTo>
                    <a:cubicBezTo>
                      <a:pt x="345" y="551"/>
                      <a:pt x="345" y="551"/>
                      <a:pt x="345" y="551"/>
                    </a:cubicBezTo>
                    <a:cubicBezTo>
                      <a:pt x="346" y="437"/>
                      <a:pt x="346" y="437"/>
                      <a:pt x="346" y="437"/>
                    </a:cubicBezTo>
                    <a:cubicBezTo>
                      <a:pt x="350" y="545"/>
                      <a:pt x="350" y="545"/>
                      <a:pt x="350" y="545"/>
                    </a:cubicBezTo>
                    <a:cubicBezTo>
                      <a:pt x="357" y="511"/>
                      <a:pt x="357" y="511"/>
                      <a:pt x="357" y="511"/>
                    </a:cubicBezTo>
                    <a:cubicBezTo>
                      <a:pt x="363" y="519"/>
                      <a:pt x="363" y="519"/>
                      <a:pt x="363" y="519"/>
                    </a:cubicBezTo>
                    <a:cubicBezTo>
                      <a:pt x="364" y="512"/>
                      <a:pt x="364" y="512"/>
                      <a:pt x="364" y="512"/>
                    </a:cubicBezTo>
                    <a:cubicBezTo>
                      <a:pt x="377" y="513"/>
                      <a:pt x="377" y="513"/>
                      <a:pt x="377" y="513"/>
                    </a:cubicBezTo>
                    <a:cubicBezTo>
                      <a:pt x="382" y="507"/>
                      <a:pt x="382" y="507"/>
                      <a:pt x="382" y="507"/>
                    </a:cubicBezTo>
                    <a:cubicBezTo>
                      <a:pt x="389" y="474"/>
                      <a:pt x="389" y="474"/>
                      <a:pt x="389" y="474"/>
                    </a:cubicBezTo>
                    <a:cubicBezTo>
                      <a:pt x="394" y="492"/>
                      <a:pt x="394" y="492"/>
                      <a:pt x="394" y="492"/>
                    </a:cubicBezTo>
                    <a:cubicBezTo>
                      <a:pt x="398" y="481"/>
                      <a:pt x="398" y="481"/>
                      <a:pt x="398" y="481"/>
                    </a:cubicBezTo>
                    <a:cubicBezTo>
                      <a:pt x="401" y="497"/>
                      <a:pt x="401" y="497"/>
                      <a:pt x="401" y="497"/>
                    </a:cubicBezTo>
                    <a:cubicBezTo>
                      <a:pt x="404" y="481"/>
                      <a:pt x="404" y="481"/>
                      <a:pt x="404" y="481"/>
                    </a:cubicBezTo>
                    <a:cubicBezTo>
                      <a:pt x="404" y="482"/>
                      <a:pt x="405" y="551"/>
                      <a:pt x="405" y="551"/>
                    </a:cubicBezTo>
                    <a:cubicBezTo>
                      <a:pt x="407" y="0"/>
                      <a:pt x="407" y="0"/>
                      <a:pt x="407" y="0"/>
                    </a:cubicBezTo>
                    <a:cubicBezTo>
                      <a:pt x="409" y="551"/>
                      <a:pt x="409" y="551"/>
                      <a:pt x="409" y="551"/>
                    </a:cubicBezTo>
                    <a:cubicBezTo>
                      <a:pt x="414" y="503"/>
                      <a:pt x="414" y="503"/>
                      <a:pt x="414" y="503"/>
                    </a:cubicBezTo>
                    <a:cubicBezTo>
                      <a:pt x="417" y="506"/>
                      <a:pt x="417" y="506"/>
                      <a:pt x="417" y="506"/>
                    </a:cubicBezTo>
                    <a:cubicBezTo>
                      <a:pt x="422" y="498"/>
                      <a:pt x="422" y="498"/>
                      <a:pt x="422" y="498"/>
                    </a:cubicBezTo>
                    <a:cubicBezTo>
                      <a:pt x="428" y="515"/>
                      <a:pt x="428" y="515"/>
                      <a:pt x="428" y="515"/>
                    </a:cubicBezTo>
                    <a:cubicBezTo>
                      <a:pt x="428" y="454"/>
                      <a:pt x="428" y="454"/>
                      <a:pt x="428" y="454"/>
                    </a:cubicBezTo>
                    <a:cubicBezTo>
                      <a:pt x="433" y="514"/>
                      <a:pt x="433" y="514"/>
                      <a:pt x="433" y="514"/>
                    </a:cubicBezTo>
                    <a:cubicBezTo>
                      <a:pt x="437" y="500"/>
                      <a:pt x="437" y="500"/>
                      <a:pt x="437" y="500"/>
                    </a:cubicBezTo>
                    <a:cubicBezTo>
                      <a:pt x="442" y="521"/>
                      <a:pt x="442" y="521"/>
                      <a:pt x="442" y="521"/>
                    </a:cubicBezTo>
                    <a:cubicBezTo>
                      <a:pt x="443" y="449"/>
                      <a:pt x="443" y="449"/>
                      <a:pt x="443" y="449"/>
                    </a:cubicBezTo>
                    <a:cubicBezTo>
                      <a:pt x="449" y="526"/>
                      <a:pt x="449" y="526"/>
                      <a:pt x="449" y="526"/>
                    </a:cubicBezTo>
                    <a:cubicBezTo>
                      <a:pt x="455" y="498"/>
                      <a:pt x="455" y="498"/>
                      <a:pt x="455" y="498"/>
                    </a:cubicBezTo>
                    <a:cubicBezTo>
                      <a:pt x="458" y="520"/>
                      <a:pt x="458" y="520"/>
                      <a:pt x="458" y="520"/>
                    </a:cubicBezTo>
                    <a:cubicBezTo>
                      <a:pt x="460" y="506"/>
                      <a:pt x="460" y="506"/>
                      <a:pt x="460" y="506"/>
                    </a:cubicBezTo>
                    <a:cubicBezTo>
                      <a:pt x="464" y="520"/>
                      <a:pt x="464" y="520"/>
                      <a:pt x="464" y="520"/>
                    </a:cubicBezTo>
                    <a:cubicBezTo>
                      <a:pt x="466" y="425"/>
                      <a:pt x="466" y="425"/>
                      <a:pt x="466" y="425"/>
                    </a:cubicBezTo>
                    <a:cubicBezTo>
                      <a:pt x="470" y="495"/>
                      <a:pt x="470" y="495"/>
                      <a:pt x="470" y="495"/>
                    </a:cubicBezTo>
                    <a:cubicBezTo>
                      <a:pt x="473" y="450"/>
                      <a:pt x="473" y="450"/>
                      <a:pt x="473" y="450"/>
                    </a:cubicBezTo>
                    <a:cubicBezTo>
                      <a:pt x="477" y="460"/>
                      <a:pt x="477" y="460"/>
                      <a:pt x="477" y="460"/>
                    </a:cubicBezTo>
                    <a:cubicBezTo>
                      <a:pt x="478" y="425"/>
                      <a:pt x="478" y="425"/>
                      <a:pt x="478" y="425"/>
                    </a:cubicBezTo>
                    <a:cubicBezTo>
                      <a:pt x="483" y="479"/>
                      <a:pt x="483" y="479"/>
                      <a:pt x="483" y="479"/>
                    </a:cubicBezTo>
                    <a:cubicBezTo>
                      <a:pt x="484" y="401"/>
                      <a:pt x="484" y="401"/>
                      <a:pt x="484" y="401"/>
                    </a:cubicBezTo>
                    <a:cubicBezTo>
                      <a:pt x="492" y="539"/>
                      <a:pt x="492" y="539"/>
                      <a:pt x="492" y="539"/>
                    </a:cubicBezTo>
                    <a:cubicBezTo>
                      <a:pt x="491" y="0"/>
                      <a:pt x="491" y="0"/>
                      <a:pt x="491" y="0"/>
                    </a:cubicBezTo>
                    <a:cubicBezTo>
                      <a:pt x="497" y="442"/>
                      <a:pt x="497" y="442"/>
                      <a:pt x="497" y="442"/>
                    </a:cubicBezTo>
                    <a:cubicBezTo>
                      <a:pt x="500" y="297"/>
                      <a:pt x="500" y="297"/>
                      <a:pt x="500" y="297"/>
                    </a:cubicBezTo>
                    <a:cubicBezTo>
                      <a:pt x="504" y="447"/>
                      <a:pt x="504" y="447"/>
                      <a:pt x="504" y="447"/>
                    </a:cubicBezTo>
                    <a:cubicBezTo>
                      <a:pt x="506" y="426"/>
                      <a:pt x="506" y="426"/>
                      <a:pt x="506" y="426"/>
                    </a:cubicBezTo>
                    <a:cubicBezTo>
                      <a:pt x="510" y="443"/>
                      <a:pt x="510" y="443"/>
                      <a:pt x="510" y="443"/>
                    </a:cubicBezTo>
                    <a:cubicBezTo>
                      <a:pt x="512" y="334"/>
                      <a:pt x="512" y="334"/>
                      <a:pt x="512" y="334"/>
                    </a:cubicBezTo>
                    <a:cubicBezTo>
                      <a:pt x="515" y="460"/>
                      <a:pt x="515" y="460"/>
                      <a:pt x="515" y="460"/>
                    </a:cubicBezTo>
                    <a:cubicBezTo>
                      <a:pt x="518" y="352"/>
                      <a:pt x="518" y="352"/>
                      <a:pt x="518" y="352"/>
                    </a:cubicBezTo>
                    <a:cubicBezTo>
                      <a:pt x="520" y="460"/>
                      <a:pt x="520" y="460"/>
                      <a:pt x="520" y="460"/>
                    </a:cubicBezTo>
                    <a:cubicBezTo>
                      <a:pt x="524" y="255"/>
                      <a:pt x="524" y="255"/>
                      <a:pt x="524" y="255"/>
                    </a:cubicBezTo>
                    <a:cubicBezTo>
                      <a:pt x="527" y="478"/>
                      <a:pt x="527" y="478"/>
                      <a:pt x="527" y="478"/>
                    </a:cubicBezTo>
                    <a:cubicBezTo>
                      <a:pt x="532" y="291"/>
                      <a:pt x="532" y="291"/>
                      <a:pt x="532" y="291"/>
                    </a:cubicBezTo>
                    <a:cubicBezTo>
                      <a:pt x="533" y="508"/>
                      <a:pt x="533" y="508"/>
                      <a:pt x="533" y="508"/>
                    </a:cubicBezTo>
                    <a:cubicBezTo>
                      <a:pt x="536" y="298"/>
                      <a:pt x="536" y="298"/>
                      <a:pt x="536" y="298"/>
                    </a:cubicBezTo>
                    <a:cubicBezTo>
                      <a:pt x="537" y="552"/>
                      <a:pt x="537" y="552"/>
                      <a:pt x="537" y="552"/>
                    </a:cubicBezTo>
                    <a:cubicBezTo>
                      <a:pt x="537" y="1"/>
                      <a:pt x="537" y="1"/>
                      <a:pt x="537" y="1"/>
                    </a:cubicBezTo>
                    <a:cubicBezTo>
                      <a:pt x="542" y="479"/>
                      <a:pt x="542" y="479"/>
                      <a:pt x="542" y="479"/>
                    </a:cubicBezTo>
                    <a:cubicBezTo>
                      <a:pt x="546" y="182"/>
                      <a:pt x="546" y="182"/>
                      <a:pt x="546" y="182"/>
                    </a:cubicBezTo>
                    <a:cubicBezTo>
                      <a:pt x="546" y="472"/>
                      <a:pt x="546" y="472"/>
                      <a:pt x="546" y="472"/>
                    </a:cubicBezTo>
                    <a:cubicBezTo>
                      <a:pt x="551" y="74"/>
                      <a:pt x="551" y="74"/>
                      <a:pt x="551" y="74"/>
                    </a:cubicBezTo>
                    <a:cubicBezTo>
                      <a:pt x="552" y="411"/>
                      <a:pt x="552" y="411"/>
                      <a:pt x="552" y="411"/>
                    </a:cubicBezTo>
                    <a:cubicBezTo>
                      <a:pt x="555" y="80"/>
                      <a:pt x="555" y="80"/>
                      <a:pt x="555" y="80"/>
                    </a:cubicBezTo>
                    <a:cubicBezTo>
                      <a:pt x="557" y="393"/>
                      <a:pt x="557" y="393"/>
                      <a:pt x="557" y="393"/>
                    </a:cubicBezTo>
                    <a:cubicBezTo>
                      <a:pt x="560" y="243"/>
                      <a:pt x="560" y="243"/>
                      <a:pt x="560" y="243"/>
                    </a:cubicBezTo>
                    <a:cubicBezTo>
                      <a:pt x="560" y="454"/>
                      <a:pt x="560" y="454"/>
                      <a:pt x="560" y="454"/>
                    </a:cubicBezTo>
                    <a:cubicBezTo>
                      <a:pt x="565" y="329"/>
                      <a:pt x="565" y="329"/>
                      <a:pt x="565" y="329"/>
                    </a:cubicBezTo>
                    <a:cubicBezTo>
                      <a:pt x="564" y="515"/>
                      <a:pt x="564" y="515"/>
                      <a:pt x="564" y="515"/>
                    </a:cubicBezTo>
                    <a:cubicBezTo>
                      <a:pt x="568" y="472"/>
                      <a:pt x="568" y="472"/>
                      <a:pt x="568" y="472"/>
                    </a:cubicBezTo>
                    <a:cubicBezTo>
                      <a:pt x="569" y="528"/>
                      <a:pt x="569" y="528"/>
                      <a:pt x="569" y="528"/>
                    </a:cubicBezTo>
                    <a:cubicBezTo>
                      <a:pt x="573" y="461"/>
                      <a:pt x="573" y="461"/>
                      <a:pt x="573" y="461"/>
                    </a:cubicBezTo>
                    <a:cubicBezTo>
                      <a:pt x="575" y="527"/>
                      <a:pt x="575" y="527"/>
                      <a:pt x="575" y="527"/>
                    </a:cubicBezTo>
                    <a:cubicBezTo>
                      <a:pt x="578" y="465"/>
                      <a:pt x="578" y="465"/>
                      <a:pt x="578" y="465"/>
                    </a:cubicBezTo>
                    <a:cubicBezTo>
                      <a:pt x="580" y="521"/>
                      <a:pt x="580" y="521"/>
                      <a:pt x="580" y="521"/>
                    </a:cubicBezTo>
                    <a:cubicBezTo>
                      <a:pt x="583" y="487"/>
                      <a:pt x="583" y="487"/>
                      <a:pt x="583" y="487"/>
                    </a:cubicBezTo>
                    <a:cubicBezTo>
                      <a:pt x="583" y="539"/>
                      <a:pt x="583" y="539"/>
                      <a:pt x="583" y="539"/>
                    </a:cubicBezTo>
                    <a:cubicBezTo>
                      <a:pt x="588" y="514"/>
                      <a:pt x="588" y="514"/>
                      <a:pt x="588" y="514"/>
                    </a:cubicBezTo>
                    <a:cubicBezTo>
                      <a:pt x="590" y="539"/>
                      <a:pt x="590" y="539"/>
                      <a:pt x="590" y="539"/>
                    </a:cubicBezTo>
                    <a:cubicBezTo>
                      <a:pt x="592" y="510"/>
                      <a:pt x="592" y="510"/>
                      <a:pt x="592" y="510"/>
                    </a:cubicBezTo>
                    <a:cubicBezTo>
                      <a:pt x="597" y="552"/>
                      <a:pt x="597" y="552"/>
                      <a:pt x="597" y="552"/>
                    </a:cubicBezTo>
                    <a:cubicBezTo>
                      <a:pt x="597" y="400"/>
                      <a:pt x="597" y="400"/>
                      <a:pt x="597" y="400"/>
                    </a:cubicBezTo>
                    <a:cubicBezTo>
                      <a:pt x="602" y="552"/>
                      <a:pt x="602" y="552"/>
                      <a:pt x="602" y="552"/>
                    </a:cubicBezTo>
                    <a:cubicBezTo>
                      <a:pt x="601" y="1"/>
                      <a:pt x="601" y="1"/>
                      <a:pt x="601" y="1"/>
                    </a:cubicBezTo>
                    <a:cubicBezTo>
                      <a:pt x="606" y="551"/>
                      <a:pt x="606" y="551"/>
                      <a:pt x="606" y="551"/>
                    </a:cubicBezTo>
                    <a:cubicBezTo>
                      <a:pt x="607" y="407"/>
                      <a:pt x="607" y="407"/>
                      <a:pt x="607" y="407"/>
                    </a:cubicBezTo>
                    <a:cubicBezTo>
                      <a:pt x="608" y="545"/>
                      <a:pt x="608" y="545"/>
                      <a:pt x="608" y="545"/>
                    </a:cubicBezTo>
                    <a:cubicBezTo>
                      <a:pt x="612" y="535"/>
                      <a:pt x="612" y="535"/>
                      <a:pt x="612" y="535"/>
                    </a:cubicBezTo>
                    <a:cubicBezTo>
                      <a:pt x="613" y="540"/>
                      <a:pt x="613" y="540"/>
                      <a:pt x="613" y="540"/>
                    </a:cubicBezTo>
                    <a:cubicBezTo>
                      <a:pt x="615" y="536"/>
                      <a:pt x="615" y="536"/>
                      <a:pt x="615" y="536"/>
                    </a:cubicBezTo>
                    <a:cubicBezTo>
                      <a:pt x="706" y="536"/>
                      <a:pt x="706" y="536"/>
                      <a:pt x="706" y="536"/>
                    </a:cubicBezTo>
                    <a:cubicBezTo>
                      <a:pt x="710" y="523"/>
                      <a:pt x="710" y="523"/>
                      <a:pt x="710" y="523"/>
                    </a:cubicBezTo>
                    <a:cubicBezTo>
                      <a:pt x="714" y="544"/>
                      <a:pt x="714" y="544"/>
                      <a:pt x="714" y="544"/>
                    </a:cubicBezTo>
                    <a:cubicBezTo>
                      <a:pt x="716" y="522"/>
                      <a:pt x="716" y="522"/>
                      <a:pt x="716" y="522"/>
                    </a:cubicBezTo>
                  </a:path>
                </a:pathLst>
              </a:custGeom>
              <a:noFill/>
              <a:ln w="12700" cap="flat" cmpd="sng">
                <a:solidFill>
                  <a:srgbClr val="33993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4962" name="Line 146"/>
              <p:cNvSpPr>
                <a:spLocks noChangeShapeType="1"/>
              </p:cNvSpPr>
              <p:nvPr/>
            </p:nvSpPr>
            <p:spPr bwMode="auto">
              <a:xfrm flipV="1">
                <a:off x="3052" y="1032"/>
                <a:ext cx="0" cy="66"/>
              </a:xfrm>
              <a:prstGeom prst="line">
                <a:avLst/>
              </a:prstGeom>
              <a:noFill/>
              <a:ln w="28575">
                <a:solidFill>
                  <a:srgbClr val="00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74963" name="Text Box 147"/>
              <p:cNvSpPr txBox="1">
                <a:spLocks noChangeArrowheads="1"/>
              </p:cNvSpPr>
              <p:nvPr/>
            </p:nvSpPr>
            <p:spPr bwMode="auto">
              <a:xfrm>
                <a:off x="2567" y="843"/>
                <a:ext cx="1031" cy="192"/>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defRPr/>
                </a:pPr>
                <a:r>
                  <a:rPr lang="en-GB" sz="1400" b="1">
                    <a:solidFill>
                      <a:srgbClr val="003366"/>
                    </a:solidFill>
                    <a:ea typeface="ＭＳ Ｐゴシック" pitchFamily="34" charset="-128"/>
                    <a:cs typeface="+mn-cs"/>
                  </a:rPr>
                  <a:t>Relative intensity</a:t>
                </a:r>
              </a:p>
            </p:txBody>
          </p:sp>
          <p:sp>
            <p:nvSpPr>
              <p:cNvPr id="674964" name="Text Box 148"/>
              <p:cNvSpPr txBox="1">
                <a:spLocks noChangeArrowheads="1"/>
              </p:cNvSpPr>
              <p:nvPr/>
            </p:nvSpPr>
            <p:spPr bwMode="auto">
              <a:xfrm>
                <a:off x="3695" y="2587"/>
                <a:ext cx="350" cy="192"/>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defRPr/>
                </a:pPr>
                <a:r>
                  <a:rPr lang="en-GB" sz="1400" b="1">
                    <a:solidFill>
                      <a:srgbClr val="003366"/>
                    </a:solidFill>
                    <a:ea typeface="ＭＳ Ｐゴシック" pitchFamily="34" charset="-128"/>
                    <a:cs typeface="+mn-cs"/>
                  </a:rPr>
                  <a:t>ppm</a:t>
                </a:r>
              </a:p>
            </p:txBody>
          </p:sp>
          <p:sp>
            <p:nvSpPr>
              <p:cNvPr id="674965" name="Text Box 149"/>
              <p:cNvSpPr txBox="1">
                <a:spLocks noChangeArrowheads="1"/>
              </p:cNvSpPr>
              <p:nvPr/>
            </p:nvSpPr>
            <p:spPr bwMode="auto">
              <a:xfrm>
                <a:off x="3017" y="2423"/>
                <a:ext cx="1685" cy="173"/>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lgn="l">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1pPr>
                <a:lvl2pPr algn="l">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2pPr>
                <a:lvl3pPr algn="l">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3pPr>
                <a:lvl4pPr algn="l">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4pPr>
                <a:lvl5pPr algn="l">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5pPr>
                <a:lvl6pPr eaLnBrk="0" fontAlgn="base" hangingPunct="0">
                  <a:spcBef>
                    <a:spcPct val="0"/>
                  </a:spcBef>
                  <a:spcAft>
                    <a:spcPct val="0"/>
                  </a:spcAft>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6pPr>
                <a:lvl7pPr eaLnBrk="0" fontAlgn="base" hangingPunct="0">
                  <a:spcBef>
                    <a:spcPct val="0"/>
                  </a:spcBef>
                  <a:spcAft>
                    <a:spcPct val="0"/>
                  </a:spcAft>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7pPr>
                <a:lvl8pPr eaLnBrk="0" fontAlgn="base" hangingPunct="0">
                  <a:spcBef>
                    <a:spcPct val="0"/>
                  </a:spcBef>
                  <a:spcAft>
                    <a:spcPct val="0"/>
                  </a:spcAft>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8pPr>
                <a:lvl9pPr eaLnBrk="0" fontAlgn="base" hangingPunct="0">
                  <a:spcBef>
                    <a:spcPct val="0"/>
                  </a:spcBef>
                  <a:spcAft>
                    <a:spcPct val="0"/>
                  </a:spcAft>
                  <a:tabLst>
                    <a:tab pos="290513" algn="ctr"/>
                    <a:tab pos="498475" algn="ctr"/>
                    <a:tab pos="695325" algn="ctr"/>
                    <a:tab pos="885825" algn="ctr"/>
                    <a:tab pos="1082675" algn="ctr"/>
                    <a:tab pos="1270000" algn="ctr"/>
                    <a:tab pos="1466850" algn="ctr"/>
                    <a:tab pos="1654175" algn="ctr"/>
                    <a:tab pos="1851025" algn="ctr"/>
                    <a:tab pos="2044700" algn="ctr"/>
                    <a:tab pos="2238375" algn="ctr"/>
                    <a:tab pos="2425700" algn="ctr"/>
                  </a:tabLst>
                  <a:defRPr sz="2400">
                    <a:solidFill>
                      <a:schemeClr val="tx1"/>
                    </a:solidFill>
                    <a:latin typeface="Arial" charset="0"/>
                  </a:defRPr>
                </a:lvl9pPr>
              </a:lstStyle>
              <a:p>
                <a:pPr eaLnBrk="0" hangingPunct="0">
                  <a:defRPr/>
                </a:pPr>
                <a:r>
                  <a:rPr lang="en-GB" sz="1200" b="1" smtClean="0">
                    <a:solidFill>
                      <a:srgbClr val="003366"/>
                    </a:solidFill>
                    <a:ea typeface="ＭＳ Ｐゴシック" pitchFamily="34" charset="-128"/>
                    <a:cs typeface="+mn-cs"/>
                  </a:rPr>
                  <a:t>11	10	9	8	7	6	5	4	3	2	1	0	-1</a:t>
                </a:r>
              </a:p>
            </p:txBody>
          </p:sp>
        </p:grpSp>
        <p:sp>
          <p:nvSpPr>
            <p:cNvPr id="674966" name="Text Box 150"/>
            <p:cNvSpPr txBox="1">
              <a:spLocks noChangeArrowheads="1"/>
            </p:cNvSpPr>
            <p:nvPr/>
          </p:nvSpPr>
          <p:spPr bwMode="auto">
            <a:xfrm>
              <a:off x="3694" y="739"/>
              <a:ext cx="889" cy="231"/>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r>
                <a:rPr lang="en-GB" sz="1800" b="1" smtClean="0">
                  <a:solidFill>
                    <a:srgbClr val="003366"/>
                  </a:solidFill>
                  <a:cs typeface="+mn-cs"/>
                </a:rPr>
                <a:t>Neupogen</a:t>
              </a:r>
              <a:r>
                <a:rPr lang="en-GB" sz="1800" b="1" baseline="30000" smtClean="0">
                  <a:solidFill>
                    <a:srgbClr val="003366"/>
                  </a:solidFill>
                  <a:cs typeface="+mn-cs"/>
                </a:rPr>
                <a:t>®</a:t>
              </a:r>
            </a:p>
          </p:txBody>
        </p:sp>
        <p:sp>
          <p:nvSpPr>
            <p:cNvPr id="674967" name="Oval 151"/>
            <p:cNvSpPr>
              <a:spLocks noChangeArrowheads="1"/>
            </p:cNvSpPr>
            <p:nvPr/>
          </p:nvSpPr>
          <p:spPr bwMode="auto">
            <a:xfrm>
              <a:off x="4224" y="2242"/>
              <a:ext cx="12" cy="12"/>
            </a:xfrm>
            <a:prstGeom prst="ellipse">
              <a:avLst/>
            </a:prstGeom>
            <a:solidFill>
              <a:srgbClr val="339933"/>
            </a:solidFill>
            <a:ln w="12700" algn="ctr">
              <a:solidFill>
                <a:srgbClr val="3399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cs typeface="+mn-cs"/>
              </a:endParaRPr>
            </a:p>
          </p:txBody>
        </p:sp>
        <p:sp>
          <p:nvSpPr>
            <p:cNvPr id="674968" name="Oval 152"/>
            <p:cNvSpPr>
              <a:spLocks noChangeArrowheads="1"/>
            </p:cNvSpPr>
            <p:nvPr/>
          </p:nvSpPr>
          <p:spPr bwMode="auto">
            <a:xfrm>
              <a:off x="4368" y="1952"/>
              <a:ext cx="12" cy="12"/>
            </a:xfrm>
            <a:prstGeom prst="ellipse">
              <a:avLst/>
            </a:prstGeom>
            <a:solidFill>
              <a:srgbClr val="339933"/>
            </a:solidFill>
            <a:ln w="12700" algn="ctr">
              <a:solidFill>
                <a:srgbClr val="3399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cs typeface="+mn-cs"/>
              </a:endParaRPr>
            </a:p>
          </p:txBody>
        </p:sp>
        <p:sp>
          <p:nvSpPr>
            <p:cNvPr id="674969" name="Oval 153"/>
            <p:cNvSpPr>
              <a:spLocks noChangeArrowheads="1"/>
            </p:cNvSpPr>
            <p:nvPr/>
          </p:nvSpPr>
          <p:spPr bwMode="auto">
            <a:xfrm>
              <a:off x="4460" y="1952"/>
              <a:ext cx="12" cy="12"/>
            </a:xfrm>
            <a:prstGeom prst="ellipse">
              <a:avLst/>
            </a:prstGeom>
            <a:solidFill>
              <a:srgbClr val="339933"/>
            </a:solidFill>
            <a:ln w="12700" algn="ctr">
              <a:solidFill>
                <a:srgbClr val="3399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cs typeface="+mn-cs"/>
              </a:endParaRPr>
            </a:p>
          </p:txBody>
        </p:sp>
      </p:grpSp>
      <p:sp>
        <p:nvSpPr>
          <p:cNvPr id="674970" name="Text Box 154"/>
          <p:cNvSpPr txBox="1">
            <a:spLocks noChangeArrowheads="1"/>
          </p:cNvSpPr>
          <p:nvPr/>
        </p:nvSpPr>
        <p:spPr bwMode="auto">
          <a:xfrm>
            <a:off x="4075113" y="6335713"/>
            <a:ext cx="180975" cy="274637"/>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endParaRPr lang="en-US" sz="1200" smtClean="0">
              <a:solidFill>
                <a:srgbClr val="003366"/>
              </a:solidFill>
              <a:cs typeface="+mn-cs"/>
            </a:endParaRPr>
          </a:p>
        </p:txBody>
      </p:sp>
      <p:sp>
        <p:nvSpPr>
          <p:cNvPr id="674971" name="Text Box 155"/>
          <p:cNvSpPr txBox="1">
            <a:spLocks noChangeArrowheads="1"/>
          </p:cNvSpPr>
          <p:nvPr/>
        </p:nvSpPr>
        <p:spPr bwMode="auto">
          <a:xfrm>
            <a:off x="4249738" y="6419850"/>
            <a:ext cx="2863850" cy="244475"/>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r>
              <a:rPr lang="en-GB" sz="1000" b="1" smtClean="0">
                <a:solidFill>
                  <a:srgbClr val="003366"/>
                </a:solidFill>
                <a:cs typeface="+mn-cs"/>
              </a:rPr>
              <a:t>Sorgel F </a:t>
            </a:r>
            <a:r>
              <a:rPr lang="en-GB" sz="1000" b="1" i="1" smtClean="0">
                <a:solidFill>
                  <a:srgbClr val="003366"/>
                </a:solidFill>
                <a:cs typeface="+mn-cs"/>
              </a:rPr>
              <a:t>et al.</a:t>
            </a:r>
            <a:r>
              <a:rPr lang="en-GB" sz="1000" b="1" smtClean="0">
                <a:solidFill>
                  <a:srgbClr val="003366"/>
                </a:solidFill>
                <a:cs typeface="+mn-cs"/>
              </a:rPr>
              <a:t> Biodrugs 2010;24 (6) : 347-357</a:t>
            </a:r>
            <a:endParaRPr lang="en-US" sz="1000" b="1" smtClean="0">
              <a:solidFill>
                <a:srgbClr val="003366"/>
              </a:solidFill>
              <a:cs typeface="+mn-cs"/>
            </a:endParaRPr>
          </a:p>
        </p:txBody>
      </p:sp>
    </p:spTree>
    <p:extLst>
      <p:ext uri="{BB962C8B-B14F-4D97-AF65-F5344CB8AC3E}">
        <p14:creationId xmlns:p14="http://schemas.microsoft.com/office/powerpoint/2010/main" xmlns="" val="1549144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AutoShape 2"/>
          <p:cNvSpPr>
            <a:spLocks noChangeAspect="1" noChangeArrowheads="1" noTextEdit="1"/>
          </p:cNvSpPr>
          <p:nvPr/>
        </p:nvSpPr>
        <p:spPr bwMode="auto">
          <a:xfrm>
            <a:off x="0" y="-900113"/>
            <a:ext cx="4879975" cy="3324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56323" name="Rectangle 3"/>
          <p:cNvSpPr>
            <a:spLocks noGrp="1" noChangeArrowheads="1"/>
          </p:cNvSpPr>
          <p:nvPr>
            <p:ph type="title"/>
          </p:nvPr>
        </p:nvSpPr>
        <p:spPr/>
        <p:txBody>
          <a:bodyPr/>
          <a:lstStyle/>
          <a:p>
            <a:r>
              <a:rPr lang="en-US" sz="2400" b="1" smtClean="0"/>
              <a:t>Determination of receptor binding:</a:t>
            </a:r>
            <a:br>
              <a:rPr lang="en-US" sz="2400" b="1" smtClean="0"/>
            </a:br>
            <a:r>
              <a:rPr lang="en-US" sz="2400" b="1" smtClean="0"/>
              <a:t>Surface plasmon resonance spectroscopy</a:t>
            </a:r>
          </a:p>
        </p:txBody>
      </p:sp>
      <p:sp>
        <p:nvSpPr>
          <p:cNvPr id="676868" name="Rectangle 4"/>
          <p:cNvSpPr>
            <a:spLocks noChangeArrowheads="1"/>
          </p:cNvSpPr>
          <p:nvPr/>
        </p:nvSpPr>
        <p:spPr bwMode="auto">
          <a:xfrm>
            <a:off x="657225" y="5224463"/>
            <a:ext cx="8542338"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177800" indent="-177800">
              <a:lnSpc>
                <a:spcPct val="95000"/>
              </a:lnSpc>
              <a:spcBef>
                <a:spcPct val="40000"/>
              </a:spcBef>
              <a:spcAft>
                <a:spcPct val="20000"/>
              </a:spcAft>
              <a:buClr>
                <a:srgbClr val="003366"/>
              </a:buClr>
              <a:buFont typeface="Wingdings" pitchFamily="2" charset="2"/>
              <a:buChar char="§"/>
            </a:pPr>
            <a:r>
              <a:rPr lang="en-US" dirty="0" smtClean="0">
                <a:solidFill>
                  <a:srgbClr val="003366"/>
                </a:solidFill>
                <a:ea typeface="ＭＳ Ｐゴシック" pitchFamily="34" charset="-128"/>
                <a:cs typeface="+mn-cs"/>
              </a:rPr>
              <a:t>Kinetic rate constants (</a:t>
            </a:r>
            <a:r>
              <a:rPr lang="en-US" dirty="0" err="1" smtClean="0">
                <a:solidFill>
                  <a:srgbClr val="003366"/>
                </a:solidFill>
                <a:ea typeface="ＭＳ Ｐゴシック" pitchFamily="34" charset="-128"/>
                <a:cs typeface="+mn-cs"/>
              </a:rPr>
              <a:t>k</a:t>
            </a:r>
            <a:r>
              <a:rPr lang="en-US" baseline="-25000" dirty="0" err="1" smtClean="0">
                <a:solidFill>
                  <a:srgbClr val="003366"/>
                </a:solidFill>
                <a:ea typeface="ＭＳ Ｐゴシック" pitchFamily="34" charset="-128"/>
                <a:cs typeface="+mn-cs"/>
              </a:rPr>
              <a:t>on</a:t>
            </a:r>
            <a:r>
              <a:rPr lang="en-US" dirty="0" smtClean="0">
                <a:solidFill>
                  <a:srgbClr val="003366"/>
                </a:solidFill>
                <a:ea typeface="ＭＳ Ｐゴシック" pitchFamily="34" charset="-128"/>
                <a:cs typeface="+mn-cs"/>
              </a:rPr>
              <a:t> and </a:t>
            </a:r>
            <a:r>
              <a:rPr lang="en-US" dirty="0" err="1" smtClean="0">
                <a:solidFill>
                  <a:srgbClr val="003366"/>
                </a:solidFill>
                <a:ea typeface="ＭＳ Ｐゴシック" pitchFamily="34" charset="-128"/>
                <a:cs typeface="+mn-cs"/>
              </a:rPr>
              <a:t>k</a:t>
            </a:r>
            <a:r>
              <a:rPr lang="en-US" baseline="-25000" dirty="0" err="1" smtClean="0">
                <a:solidFill>
                  <a:srgbClr val="003366"/>
                </a:solidFill>
                <a:ea typeface="ＭＳ Ｐゴシック" pitchFamily="34" charset="-128"/>
                <a:cs typeface="+mn-cs"/>
              </a:rPr>
              <a:t>off</a:t>
            </a:r>
            <a:r>
              <a:rPr lang="en-US" dirty="0" smtClean="0">
                <a:solidFill>
                  <a:srgbClr val="003366"/>
                </a:solidFill>
                <a:ea typeface="ＭＳ Ｐゴシック" pitchFamily="34" charset="-128"/>
                <a:cs typeface="+mn-cs"/>
              </a:rPr>
              <a:t>) similar for </a:t>
            </a:r>
            <a:r>
              <a:rPr lang="en-GB" dirty="0" smtClean="0">
                <a:solidFill>
                  <a:srgbClr val="003366"/>
                </a:solidFill>
                <a:ea typeface="ＭＳ Ｐゴシック" pitchFamily="34" charset="-128"/>
                <a:cs typeface="+mn-cs"/>
              </a:rPr>
              <a:t>EP2006 </a:t>
            </a:r>
            <a:r>
              <a:rPr lang="en-US" dirty="0" smtClean="0">
                <a:solidFill>
                  <a:srgbClr val="003366"/>
                </a:solidFill>
                <a:ea typeface="ＭＳ Ｐゴシック" pitchFamily="34" charset="-128"/>
                <a:cs typeface="+mn-cs"/>
              </a:rPr>
              <a:t>and </a:t>
            </a:r>
            <a:r>
              <a:rPr lang="en-US" dirty="0" err="1" smtClean="0">
                <a:solidFill>
                  <a:srgbClr val="003366"/>
                </a:solidFill>
                <a:ea typeface="ＭＳ Ｐゴシック" pitchFamily="34" charset="-128"/>
                <a:cs typeface="+mn-cs"/>
              </a:rPr>
              <a:t>Neupogen</a:t>
            </a:r>
            <a:r>
              <a:rPr lang="en-US" baseline="30000" dirty="0" smtClean="0">
                <a:solidFill>
                  <a:srgbClr val="003366"/>
                </a:solidFill>
                <a:ea typeface="ＭＳ Ｐゴシック" pitchFamily="34" charset="-128"/>
                <a:cs typeface="+mn-cs"/>
              </a:rPr>
              <a:t>®</a:t>
            </a:r>
            <a:endParaRPr lang="en-US" dirty="0" smtClean="0">
              <a:solidFill>
                <a:srgbClr val="003366"/>
              </a:solidFill>
              <a:ea typeface="ＭＳ Ｐゴシック" pitchFamily="34" charset="-128"/>
              <a:cs typeface="+mn-cs"/>
            </a:endParaRPr>
          </a:p>
          <a:p>
            <a:pPr marL="177800" indent="-177800">
              <a:lnSpc>
                <a:spcPct val="95000"/>
              </a:lnSpc>
              <a:spcBef>
                <a:spcPct val="40000"/>
              </a:spcBef>
              <a:spcAft>
                <a:spcPct val="20000"/>
              </a:spcAft>
              <a:buClr>
                <a:srgbClr val="003366"/>
              </a:buClr>
              <a:buFont typeface="Wingdings" pitchFamily="2" charset="2"/>
              <a:buChar char="§"/>
            </a:pPr>
            <a:r>
              <a:rPr lang="en-US" dirty="0" smtClean="0">
                <a:solidFill>
                  <a:srgbClr val="003366"/>
                </a:solidFill>
                <a:ea typeface="ＭＳ Ｐゴシック" pitchFamily="34" charset="-128"/>
                <a:cs typeface="+mn-cs"/>
              </a:rPr>
              <a:t>No difference in equilibrium dissociation constant (KD)</a:t>
            </a:r>
          </a:p>
          <a:p>
            <a:pPr marL="177800" indent="-177800">
              <a:lnSpc>
                <a:spcPct val="95000"/>
              </a:lnSpc>
              <a:spcBef>
                <a:spcPct val="40000"/>
              </a:spcBef>
              <a:spcAft>
                <a:spcPct val="20000"/>
              </a:spcAft>
              <a:buClr>
                <a:srgbClr val="003366"/>
              </a:buClr>
              <a:buFont typeface="Wingdings" pitchFamily="2" charset="2"/>
              <a:buChar char="§"/>
            </a:pPr>
            <a:r>
              <a:rPr lang="en-GB" dirty="0" smtClean="0">
                <a:solidFill>
                  <a:srgbClr val="003366"/>
                </a:solidFill>
                <a:ea typeface="ＭＳ Ｐゴシック" pitchFamily="34" charset="-128"/>
                <a:cs typeface="+mn-cs"/>
              </a:rPr>
              <a:t>EP2006</a:t>
            </a:r>
            <a:r>
              <a:rPr lang="en-GB" b="1" dirty="0" smtClean="0">
                <a:solidFill>
                  <a:srgbClr val="003366"/>
                </a:solidFill>
                <a:ea typeface="ＭＳ Ｐゴシック" pitchFamily="34" charset="-128"/>
                <a:cs typeface="+mn-cs"/>
              </a:rPr>
              <a:t> </a:t>
            </a:r>
            <a:r>
              <a:rPr lang="en-US" dirty="0" smtClean="0">
                <a:solidFill>
                  <a:srgbClr val="003366"/>
                </a:solidFill>
                <a:ea typeface="ＭＳ Ｐゴシック" pitchFamily="34" charset="-128"/>
                <a:cs typeface="+mn-cs"/>
              </a:rPr>
              <a:t>and </a:t>
            </a:r>
            <a:r>
              <a:rPr lang="en-US" dirty="0" err="1" smtClean="0">
                <a:solidFill>
                  <a:srgbClr val="003366"/>
                </a:solidFill>
                <a:ea typeface="ＭＳ Ｐゴシック" pitchFamily="34" charset="-128"/>
                <a:cs typeface="+mn-cs"/>
              </a:rPr>
              <a:t>Neupogen</a:t>
            </a:r>
            <a:r>
              <a:rPr lang="en-US" baseline="30000" dirty="0" smtClean="0">
                <a:solidFill>
                  <a:srgbClr val="003366"/>
                </a:solidFill>
                <a:ea typeface="ＭＳ Ｐゴシック" pitchFamily="34" charset="-128"/>
                <a:cs typeface="+mn-cs"/>
              </a:rPr>
              <a:t>®</a:t>
            </a:r>
            <a:r>
              <a:rPr lang="en-US" dirty="0" smtClean="0">
                <a:solidFill>
                  <a:srgbClr val="003366"/>
                </a:solidFill>
                <a:ea typeface="ＭＳ Ｐゴシック" pitchFamily="34" charset="-128"/>
                <a:cs typeface="+mn-cs"/>
              </a:rPr>
              <a:t> show highly comparable affinity for G-CSF receptor</a:t>
            </a:r>
          </a:p>
        </p:txBody>
      </p:sp>
      <p:grpSp>
        <p:nvGrpSpPr>
          <p:cNvPr id="56325" name="Group 121"/>
          <p:cNvGrpSpPr>
            <a:grpSpLocks/>
          </p:cNvGrpSpPr>
          <p:nvPr/>
        </p:nvGrpSpPr>
        <p:grpSpPr bwMode="auto">
          <a:xfrm>
            <a:off x="1230313" y="1319213"/>
            <a:ext cx="5780087" cy="3754437"/>
            <a:chOff x="977" y="921"/>
            <a:chExt cx="3029" cy="2439"/>
          </a:xfrm>
        </p:grpSpPr>
        <p:sp>
          <p:nvSpPr>
            <p:cNvPr id="676986" name="Freeform 122"/>
            <p:cNvSpPr>
              <a:spLocks/>
            </p:cNvSpPr>
            <p:nvPr/>
          </p:nvSpPr>
          <p:spPr bwMode="auto">
            <a:xfrm>
              <a:off x="1674" y="1108"/>
              <a:ext cx="2027" cy="1247"/>
            </a:xfrm>
            <a:custGeom>
              <a:avLst/>
              <a:gdLst>
                <a:gd name="T0" fmla="*/ 33 w 2027"/>
                <a:gd name="T1" fmla="*/ 1146 h 1243"/>
                <a:gd name="T2" fmla="*/ 57 w 2027"/>
                <a:gd name="T3" fmla="*/ 1096 h 1243"/>
                <a:gd name="T4" fmla="*/ 85 w 2027"/>
                <a:gd name="T5" fmla="*/ 1044 h 1243"/>
                <a:gd name="T6" fmla="*/ 111 w 2027"/>
                <a:gd name="T7" fmla="*/ 992 h 1243"/>
                <a:gd name="T8" fmla="*/ 135 w 2027"/>
                <a:gd name="T9" fmla="*/ 940 h 1243"/>
                <a:gd name="T10" fmla="*/ 166 w 2027"/>
                <a:gd name="T11" fmla="*/ 886 h 1243"/>
                <a:gd name="T12" fmla="*/ 204 w 2027"/>
                <a:gd name="T13" fmla="*/ 832 h 1243"/>
                <a:gd name="T14" fmla="*/ 232 w 2027"/>
                <a:gd name="T15" fmla="*/ 780 h 1243"/>
                <a:gd name="T16" fmla="*/ 263 w 2027"/>
                <a:gd name="T17" fmla="*/ 723 h 1243"/>
                <a:gd name="T18" fmla="*/ 291 w 2027"/>
                <a:gd name="T19" fmla="*/ 680 h 1243"/>
                <a:gd name="T20" fmla="*/ 319 w 2027"/>
                <a:gd name="T21" fmla="*/ 640 h 1243"/>
                <a:gd name="T22" fmla="*/ 348 w 2027"/>
                <a:gd name="T23" fmla="*/ 619 h 1243"/>
                <a:gd name="T24" fmla="*/ 376 w 2027"/>
                <a:gd name="T25" fmla="*/ 584 h 1243"/>
                <a:gd name="T26" fmla="*/ 402 w 2027"/>
                <a:gd name="T27" fmla="*/ 534 h 1243"/>
                <a:gd name="T28" fmla="*/ 435 w 2027"/>
                <a:gd name="T29" fmla="*/ 508 h 1243"/>
                <a:gd name="T30" fmla="*/ 463 w 2027"/>
                <a:gd name="T31" fmla="*/ 475 h 1243"/>
                <a:gd name="T32" fmla="*/ 499 w 2027"/>
                <a:gd name="T33" fmla="*/ 430 h 1243"/>
                <a:gd name="T34" fmla="*/ 530 w 2027"/>
                <a:gd name="T35" fmla="*/ 399 h 1243"/>
                <a:gd name="T36" fmla="*/ 565 w 2027"/>
                <a:gd name="T37" fmla="*/ 373 h 1243"/>
                <a:gd name="T38" fmla="*/ 593 w 2027"/>
                <a:gd name="T39" fmla="*/ 347 h 1243"/>
                <a:gd name="T40" fmla="*/ 622 w 2027"/>
                <a:gd name="T41" fmla="*/ 317 h 1243"/>
                <a:gd name="T42" fmla="*/ 664 w 2027"/>
                <a:gd name="T43" fmla="*/ 286 h 1243"/>
                <a:gd name="T44" fmla="*/ 702 w 2027"/>
                <a:gd name="T45" fmla="*/ 250 h 1243"/>
                <a:gd name="T46" fmla="*/ 737 w 2027"/>
                <a:gd name="T47" fmla="*/ 224 h 1243"/>
                <a:gd name="T48" fmla="*/ 773 w 2027"/>
                <a:gd name="T49" fmla="*/ 191 h 1243"/>
                <a:gd name="T50" fmla="*/ 801 w 2027"/>
                <a:gd name="T51" fmla="*/ 170 h 1243"/>
                <a:gd name="T52" fmla="*/ 832 w 2027"/>
                <a:gd name="T53" fmla="*/ 139 h 1243"/>
                <a:gd name="T54" fmla="*/ 863 w 2027"/>
                <a:gd name="T55" fmla="*/ 118 h 1243"/>
                <a:gd name="T56" fmla="*/ 898 w 2027"/>
                <a:gd name="T57" fmla="*/ 99 h 1243"/>
                <a:gd name="T58" fmla="*/ 929 w 2027"/>
                <a:gd name="T59" fmla="*/ 85 h 1243"/>
                <a:gd name="T60" fmla="*/ 967 w 2027"/>
                <a:gd name="T61" fmla="*/ 54 h 1243"/>
                <a:gd name="T62" fmla="*/ 997 w 2027"/>
                <a:gd name="T63" fmla="*/ 12 h 1243"/>
                <a:gd name="T64" fmla="*/ 1026 w 2027"/>
                <a:gd name="T65" fmla="*/ 59 h 1243"/>
                <a:gd name="T66" fmla="*/ 1056 w 2027"/>
                <a:gd name="T67" fmla="*/ 76 h 1243"/>
                <a:gd name="T68" fmla="*/ 1092 w 2027"/>
                <a:gd name="T69" fmla="*/ 83 h 1243"/>
                <a:gd name="T70" fmla="*/ 1123 w 2027"/>
                <a:gd name="T71" fmla="*/ 87 h 1243"/>
                <a:gd name="T72" fmla="*/ 1156 w 2027"/>
                <a:gd name="T73" fmla="*/ 80 h 1243"/>
                <a:gd name="T74" fmla="*/ 1191 w 2027"/>
                <a:gd name="T75" fmla="*/ 90 h 1243"/>
                <a:gd name="T76" fmla="*/ 1224 w 2027"/>
                <a:gd name="T77" fmla="*/ 106 h 1243"/>
                <a:gd name="T78" fmla="*/ 1257 w 2027"/>
                <a:gd name="T79" fmla="*/ 111 h 1243"/>
                <a:gd name="T80" fmla="*/ 1290 w 2027"/>
                <a:gd name="T81" fmla="*/ 111 h 1243"/>
                <a:gd name="T82" fmla="*/ 1326 w 2027"/>
                <a:gd name="T83" fmla="*/ 123 h 1243"/>
                <a:gd name="T84" fmla="*/ 1354 w 2027"/>
                <a:gd name="T85" fmla="*/ 111 h 1243"/>
                <a:gd name="T86" fmla="*/ 1387 w 2027"/>
                <a:gd name="T87" fmla="*/ 120 h 1243"/>
                <a:gd name="T88" fmla="*/ 1418 w 2027"/>
                <a:gd name="T89" fmla="*/ 137 h 1243"/>
                <a:gd name="T90" fmla="*/ 1451 w 2027"/>
                <a:gd name="T91" fmla="*/ 132 h 1243"/>
                <a:gd name="T92" fmla="*/ 1482 w 2027"/>
                <a:gd name="T93" fmla="*/ 135 h 1243"/>
                <a:gd name="T94" fmla="*/ 1510 w 2027"/>
                <a:gd name="T95" fmla="*/ 132 h 1243"/>
                <a:gd name="T96" fmla="*/ 1541 w 2027"/>
                <a:gd name="T97" fmla="*/ 142 h 1243"/>
                <a:gd name="T98" fmla="*/ 1567 w 2027"/>
                <a:gd name="T99" fmla="*/ 149 h 1243"/>
                <a:gd name="T100" fmla="*/ 1597 w 2027"/>
                <a:gd name="T101" fmla="*/ 137 h 1243"/>
                <a:gd name="T102" fmla="*/ 1633 w 2027"/>
                <a:gd name="T103" fmla="*/ 151 h 1243"/>
                <a:gd name="T104" fmla="*/ 1666 w 2027"/>
                <a:gd name="T105" fmla="*/ 156 h 1243"/>
                <a:gd name="T106" fmla="*/ 1697 w 2027"/>
                <a:gd name="T107" fmla="*/ 158 h 1243"/>
                <a:gd name="T108" fmla="*/ 1732 w 2027"/>
                <a:gd name="T109" fmla="*/ 149 h 1243"/>
                <a:gd name="T110" fmla="*/ 1763 w 2027"/>
                <a:gd name="T111" fmla="*/ 158 h 1243"/>
                <a:gd name="T112" fmla="*/ 1798 w 2027"/>
                <a:gd name="T113" fmla="*/ 156 h 1243"/>
                <a:gd name="T114" fmla="*/ 1831 w 2027"/>
                <a:gd name="T115" fmla="*/ 184 h 1243"/>
                <a:gd name="T116" fmla="*/ 1864 w 2027"/>
                <a:gd name="T117" fmla="*/ 168 h 1243"/>
                <a:gd name="T118" fmla="*/ 1895 w 2027"/>
                <a:gd name="T119" fmla="*/ 172 h 1243"/>
                <a:gd name="T120" fmla="*/ 1928 w 2027"/>
                <a:gd name="T121" fmla="*/ 161 h 1243"/>
                <a:gd name="T122" fmla="*/ 1961 w 2027"/>
                <a:gd name="T123" fmla="*/ 182 h 1243"/>
                <a:gd name="T124" fmla="*/ 1997 w 2027"/>
                <a:gd name="T125" fmla="*/ 182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7" h="1243">
                  <a:moveTo>
                    <a:pt x="0" y="1169"/>
                  </a:moveTo>
                  <a:lnTo>
                    <a:pt x="0" y="1150"/>
                  </a:lnTo>
                  <a:lnTo>
                    <a:pt x="3" y="1169"/>
                  </a:lnTo>
                  <a:lnTo>
                    <a:pt x="3" y="1158"/>
                  </a:lnTo>
                  <a:lnTo>
                    <a:pt x="3" y="1176"/>
                  </a:lnTo>
                  <a:lnTo>
                    <a:pt x="5" y="1165"/>
                  </a:lnTo>
                  <a:lnTo>
                    <a:pt x="5" y="1186"/>
                  </a:lnTo>
                  <a:lnTo>
                    <a:pt x="10" y="1150"/>
                  </a:lnTo>
                  <a:lnTo>
                    <a:pt x="7" y="1179"/>
                  </a:lnTo>
                  <a:lnTo>
                    <a:pt x="12" y="1143"/>
                  </a:lnTo>
                  <a:lnTo>
                    <a:pt x="10" y="1174"/>
                  </a:lnTo>
                  <a:lnTo>
                    <a:pt x="15" y="1160"/>
                  </a:lnTo>
                  <a:lnTo>
                    <a:pt x="15" y="1193"/>
                  </a:lnTo>
                  <a:lnTo>
                    <a:pt x="15" y="1153"/>
                  </a:lnTo>
                  <a:lnTo>
                    <a:pt x="17" y="1172"/>
                  </a:lnTo>
                  <a:lnTo>
                    <a:pt x="17" y="1150"/>
                  </a:lnTo>
                  <a:lnTo>
                    <a:pt x="19" y="1184"/>
                  </a:lnTo>
                  <a:lnTo>
                    <a:pt x="19" y="1117"/>
                  </a:lnTo>
                  <a:lnTo>
                    <a:pt x="22" y="1243"/>
                  </a:lnTo>
                  <a:lnTo>
                    <a:pt x="24" y="1155"/>
                  </a:lnTo>
                  <a:lnTo>
                    <a:pt x="24" y="1226"/>
                  </a:lnTo>
                  <a:lnTo>
                    <a:pt x="26" y="1169"/>
                  </a:lnTo>
                  <a:lnTo>
                    <a:pt x="29" y="1184"/>
                  </a:lnTo>
                  <a:lnTo>
                    <a:pt x="29" y="1155"/>
                  </a:lnTo>
                  <a:lnTo>
                    <a:pt x="31" y="1172"/>
                  </a:lnTo>
                  <a:lnTo>
                    <a:pt x="33" y="1146"/>
                  </a:lnTo>
                  <a:lnTo>
                    <a:pt x="33" y="1169"/>
                  </a:lnTo>
                  <a:lnTo>
                    <a:pt x="36" y="1150"/>
                  </a:lnTo>
                  <a:lnTo>
                    <a:pt x="38" y="1160"/>
                  </a:lnTo>
                  <a:lnTo>
                    <a:pt x="36" y="1141"/>
                  </a:lnTo>
                  <a:lnTo>
                    <a:pt x="41" y="1158"/>
                  </a:lnTo>
                  <a:lnTo>
                    <a:pt x="38" y="1136"/>
                  </a:lnTo>
                  <a:lnTo>
                    <a:pt x="43" y="1150"/>
                  </a:lnTo>
                  <a:lnTo>
                    <a:pt x="41" y="1132"/>
                  </a:lnTo>
                  <a:lnTo>
                    <a:pt x="43" y="1153"/>
                  </a:lnTo>
                  <a:lnTo>
                    <a:pt x="45" y="1127"/>
                  </a:lnTo>
                  <a:lnTo>
                    <a:pt x="45" y="1148"/>
                  </a:lnTo>
                  <a:lnTo>
                    <a:pt x="45" y="1125"/>
                  </a:lnTo>
                  <a:lnTo>
                    <a:pt x="50" y="1146"/>
                  </a:lnTo>
                  <a:lnTo>
                    <a:pt x="45" y="1110"/>
                  </a:lnTo>
                  <a:lnTo>
                    <a:pt x="50" y="1136"/>
                  </a:lnTo>
                  <a:lnTo>
                    <a:pt x="50" y="1120"/>
                  </a:lnTo>
                  <a:lnTo>
                    <a:pt x="52" y="1129"/>
                  </a:lnTo>
                  <a:lnTo>
                    <a:pt x="52" y="1115"/>
                  </a:lnTo>
                  <a:lnTo>
                    <a:pt x="55" y="1132"/>
                  </a:lnTo>
                  <a:lnTo>
                    <a:pt x="52" y="1110"/>
                  </a:lnTo>
                  <a:lnTo>
                    <a:pt x="55" y="1117"/>
                  </a:lnTo>
                  <a:lnTo>
                    <a:pt x="52" y="1103"/>
                  </a:lnTo>
                  <a:lnTo>
                    <a:pt x="57" y="1115"/>
                  </a:lnTo>
                  <a:lnTo>
                    <a:pt x="55" y="1101"/>
                  </a:lnTo>
                  <a:lnTo>
                    <a:pt x="62" y="1122"/>
                  </a:lnTo>
                  <a:lnTo>
                    <a:pt x="57" y="1096"/>
                  </a:lnTo>
                  <a:lnTo>
                    <a:pt x="64" y="1125"/>
                  </a:lnTo>
                  <a:lnTo>
                    <a:pt x="57" y="1087"/>
                  </a:lnTo>
                  <a:lnTo>
                    <a:pt x="64" y="1110"/>
                  </a:lnTo>
                  <a:lnTo>
                    <a:pt x="62" y="1099"/>
                  </a:lnTo>
                  <a:lnTo>
                    <a:pt x="64" y="1106"/>
                  </a:lnTo>
                  <a:lnTo>
                    <a:pt x="64" y="1094"/>
                  </a:lnTo>
                  <a:lnTo>
                    <a:pt x="69" y="1113"/>
                  </a:lnTo>
                  <a:lnTo>
                    <a:pt x="64" y="1080"/>
                  </a:lnTo>
                  <a:lnTo>
                    <a:pt x="69" y="1101"/>
                  </a:lnTo>
                  <a:lnTo>
                    <a:pt x="64" y="1080"/>
                  </a:lnTo>
                  <a:lnTo>
                    <a:pt x="71" y="1096"/>
                  </a:lnTo>
                  <a:lnTo>
                    <a:pt x="69" y="1077"/>
                  </a:lnTo>
                  <a:lnTo>
                    <a:pt x="71" y="1089"/>
                  </a:lnTo>
                  <a:lnTo>
                    <a:pt x="71" y="1073"/>
                  </a:lnTo>
                  <a:lnTo>
                    <a:pt x="74" y="1084"/>
                  </a:lnTo>
                  <a:lnTo>
                    <a:pt x="74" y="1068"/>
                  </a:lnTo>
                  <a:lnTo>
                    <a:pt x="74" y="1077"/>
                  </a:lnTo>
                  <a:lnTo>
                    <a:pt x="74" y="1058"/>
                  </a:lnTo>
                  <a:lnTo>
                    <a:pt x="78" y="1077"/>
                  </a:lnTo>
                  <a:lnTo>
                    <a:pt x="78" y="1058"/>
                  </a:lnTo>
                  <a:lnTo>
                    <a:pt x="81" y="1073"/>
                  </a:lnTo>
                  <a:lnTo>
                    <a:pt x="81" y="1056"/>
                  </a:lnTo>
                  <a:lnTo>
                    <a:pt x="83" y="1063"/>
                  </a:lnTo>
                  <a:lnTo>
                    <a:pt x="81" y="1039"/>
                  </a:lnTo>
                  <a:lnTo>
                    <a:pt x="85" y="1073"/>
                  </a:lnTo>
                  <a:lnTo>
                    <a:pt x="85" y="1044"/>
                  </a:lnTo>
                  <a:lnTo>
                    <a:pt x="88" y="1054"/>
                  </a:lnTo>
                  <a:lnTo>
                    <a:pt x="88" y="1042"/>
                  </a:lnTo>
                  <a:lnTo>
                    <a:pt x="90" y="1051"/>
                  </a:lnTo>
                  <a:lnTo>
                    <a:pt x="90" y="1042"/>
                  </a:lnTo>
                  <a:lnTo>
                    <a:pt x="90" y="1047"/>
                  </a:lnTo>
                  <a:lnTo>
                    <a:pt x="92" y="1035"/>
                  </a:lnTo>
                  <a:lnTo>
                    <a:pt x="92" y="1051"/>
                  </a:lnTo>
                  <a:lnTo>
                    <a:pt x="92" y="1030"/>
                  </a:lnTo>
                  <a:lnTo>
                    <a:pt x="95" y="1047"/>
                  </a:lnTo>
                  <a:lnTo>
                    <a:pt x="97" y="1028"/>
                  </a:lnTo>
                  <a:lnTo>
                    <a:pt x="100" y="1054"/>
                  </a:lnTo>
                  <a:lnTo>
                    <a:pt x="97" y="1025"/>
                  </a:lnTo>
                  <a:lnTo>
                    <a:pt x="100" y="1030"/>
                  </a:lnTo>
                  <a:lnTo>
                    <a:pt x="100" y="1018"/>
                  </a:lnTo>
                  <a:lnTo>
                    <a:pt x="102" y="1028"/>
                  </a:lnTo>
                  <a:lnTo>
                    <a:pt x="100" y="1009"/>
                  </a:lnTo>
                  <a:lnTo>
                    <a:pt x="104" y="1030"/>
                  </a:lnTo>
                  <a:lnTo>
                    <a:pt x="104" y="1009"/>
                  </a:lnTo>
                  <a:lnTo>
                    <a:pt x="107" y="1028"/>
                  </a:lnTo>
                  <a:lnTo>
                    <a:pt x="104" y="1006"/>
                  </a:lnTo>
                  <a:lnTo>
                    <a:pt x="107" y="1016"/>
                  </a:lnTo>
                  <a:lnTo>
                    <a:pt x="107" y="995"/>
                  </a:lnTo>
                  <a:lnTo>
                    <a:pt x="111" y="1021"/>
                  </a:lnTo>
                  <a:lnTo>
                    <a:pt x="109" y="999"/>
                  </a:lnTo>
                  <a:lnTo>
                    <a:pt x="111" y="1006"/>
                  </a:lnTo>
                  <a:lnTo>
                    <a:pt x="111" y="992"/>
                  </a:lnTo>
                  <a:lnTo>
                    <a:pt x="114" y="1006"/>
                  </a:lnTo>
                  <a:lnTo>
                    <a:pt x="114" y="992"/>
                  </a:lnTo>
                  <a:lnTo>
                    <a:pt x="116" y="1004"/>
                  </a:lnTo>
                  <a:lnTo>
                    <a:pt x="114" y="985"/>
                  </a:lnTo>
                  <a:lnTo>
                    <a:pt x="118" y="995"/>
                  </a:lnTo>
                  <a:lnTo>
                    <a:pt x="118" y="980"/>
                  </a:lnTo>
                  <a:lnTo>
                    <a:pt x="118" y="990"/>
                  </a:lnTo>
                  <a:lnTo>
                    <a:pt x="118" y="976"/>
                  </a:lnTo>
                  <a:lnTo>
                    <a:pt x="121" y="985"/>
                  </a:lnTo>
                  <a:lnTo>
                    <a:pt x="121" y="973"/>
                  </a:lnTo>
                  <a:lnTo>
                    <a:pt x="123" y="985"/>
                  </a:lnTo>
                  <a:lnTo>
                    <a:pt x="123" y="971"/>
                  </a:lnTo>
                  <a:lnTo>
                    <a:pt x="126" y="983"/>
                  </a:lnTo>
                  <a:lnTo>
                    <a:pt x="126" y="969"/>
                  </a:lnTo>
                  <a:lnTo>
                    <a:pt x="128" y="978"/>
                  </a:lnTo>
                  <a:lnTo>
                    <a:pt x="126" y="964"/>
                  </a:lnTo>
                  <a:lnTo>
                    <a:pt x="130" y="973"/>
                  </a:lnTo>
                  <a:lnTo>
                    <a:pt x="128" y="957"/>
                  </a:lnTo>
                  <a:lnTo>
                    <a:pt x="130" y="969"/>
                  </a:lnTo>
                  <a:lnTo>
                    <a:pt x="130" y="954"/>
                  </a:lnTo>
                  <a:lnTo>
                    <a:pt x="133" y="962"/>
                  </a:lnTo>
                  <a:lnTo>
                    <a:pt x="130" y="943"/>
                  </a:lnTo>
                  <a:lnTo>
                    <a:pt x="135" y="959"/>
                  </a:lnTo>
                  <a:lnTo>
                    <a:pt x="135" y="947"/>
                  </a:lnTo>
                  <a:lnTo>
                    <a:pt x="137" y="952"/>
                  </a:lnTo>
                  <a:lnTo>
                    <a:pt x="135" y="940"/>
                  </a:lnTo>
                  <a:lnTo>
                    <a:pt x="137" y="954"/>
                  </a:lnTo>
                  <a:lnTo>
                    <a:pt x="137" y="938"/>
                  </a:lnTo>
                  <a:lnTo>
                    <a:pt x="140" y="954"/>
                  </a:lnTo>
                  <a:lnTo>
                    <a:pt x="140" y="921"/>
                  </a:lnTo>
                  <a:lnTo>
                    <a:pt x="142" y="945"/>
                  </a:lnTo>
                  <a:lnTo>
                    <a:pt x="144" y="933"/>
                  </a:lnTo>
                  <a:lnTo>
                    <a:pt x="144" y="943"/>
                  </a:lnTo>
                  <a:lnTo>
                    <a:pt x="144" y="921"/>
                  </a:lnTo>
                  <a:lnTo>
                    <a:pt x="147" y="938"/>
                  </a:lnTo>
                  <a:lnTo>
                    <a:pt x="144" y="917"/>
                  </a:lnTo>
                  <a:lnTo>
                    <a:pt x="149" y="943"/>
                  </a:lnTo>
                  <a:lnTo>
                    <a:pt x="149" y="917"/>
                  </a:lnTo>
                  <a:lnTo>
                    <a:pt x="152" y="931"/>
                  </a:lnTo>
                  <a:lnTo>
                    <a:pt x="152" y="917"/>
                  </a:lnTo>
                  <a:lnTo>
                    <a:pt x="154" y="924"/>
                  </a:lnTo>
                  <a:lnTo>
                    <a:pt x="154" y="912"/>
                  </a:lnTo>
                  <a:lnTo>
                    <a:pt x="156" y="931"/>
                  </a:lnTo>
                  <a:lnTo>
                    <a:pt x="156" y="905"/>
                  </a:lnTo>
                  <a:lnTo>
                    <a:pt x="159" y="928"/>
                  </a:lnTo>
                  <a:lnTo>
                    <a:pt x="159" y="895"/>
                  </a:lnTo>
                  <a:lnTo>
                    <a:pt x="161" y="921"/>
                  </a:lnTo>
                  <a:lnTo>
                    <a:pt x="161" y="898"/>
                  </a:lnTo>
                  <a:lnTo>
                    <a:pt x="163" y="910"/>
                  </a:lnTo>
                  <a:lnTo>
                    <a:pt x="163" y="898"/>
                  </a:lnTo>
                  <a:lnTo>
                    <a:pt x="166" y="907"/>
                  </a:lnTo>
                  <a:lnTo>
                    <a:pt x="166" y="886"/>
                  </a:lnTo>
                  <a:lnTo>
                    <a:pt x="168" y="902"/>
                  </a:lnTo>
                  <a:lnTo>
                    <a:pt x="170" y="886"/>
                  </a:lnTo>
                  <a:lnTo>
                    <a:pt x="170" y="902"/>
                  </a:lnTo>
                  <a:lnTo>
                    <a:pt x="170" y="874"/>
                  </a:lnTo>
                  <a:lnTo>
                    <a:pt x="175" y="900"/>
                  </a:lnTo>
                  <a:lnTo>
                    <a:pt x="175" y="876"/>
                  </a:lnTo>
                  <a:lnTo>
                    <a:pt x="178" y="881"/>
                  </a:lnTo>
                  <a:lnTo>
                    <a:pt x="178" y="862"/>
                  </a:lnTo>
                  <a:lnTo>
                    <a:pt x="180" y="884"/>
                  </a:lnTo>
                  <a:lnTo>
                    <a:pt x="180" y="865"/>
                  </a:lnTo>
                  <a:lnTo>
                    <a:pt x="185" y="886"/>
                  </a:lnTo>
                  <a:lnTo>
                    <a:pt x="182" y="855"/>
                  </a:lnTo>
                  <a:lnTo>
                    <a:pt x="185" y="872"/>
                  </a:lnTo>
                  <a:lnTo>
                    <a:pt x="185" y="843"/>
                  </a:lnTo>
                  <a:lnTo>
                    <a:pt x="189" y="876"/>
                  </a:lnTo>
                  <a:lnTo>
                    <a:pt x="189" y="848"/>
                  </a:lnTo>
                  <a:lnTo>
                    <a:pt x="192" y="874"/>
                  </a:lnTo>
                  <a:lnTo>
                    <a:pt x="192" y="841"/>
                  </a:lnTo>
                  <a:lnTo>
                    <a:pt x="194" y="867"/>
                  </a:lnTo>
                  <a:lnTo>
                    <a:pt x="194" y="834"/>
                  </a:lnTo>
                  <a:lnTo>
                    <a:pt x="196" y="865"/>
                  </a:lnTo>
                  <a:lnTo>
                    <a:pt x="196" y="839"/>
                  </a:lnTo>
                  <a:lnTo>
                    <a:pt x="199" y="853"/>
                  </a:lnTo>
                  <a:lnTo>
                    <a:pt x="199" y="827"/>
                  </a:lnTo>
                  <a:lnTo>
                    <a:pt x="204" y="853"/>
                  </a:lnTo>
                  <a:lnTo>
                    <a:pt x="204" y="832"/>
                  </a:lnTo>
                  <a:lnTo>
                    <a:pt x="206" y="855"/>
                  </a:lnTo>
                  <a:lnTo>
                    <a:pt x="204" y="822"/>
                  </a:lnTo>
                  <a:lnTo>
                    <a:pt x="206" y="839"/>
                  </a:lnTo>
                  <a:lnTo>
                    <a:pt x="206" y="817"/>
                  </a:lnTo>
                  <a:lnTo>
                    <a:pt x="208" y="832"/>
                  </a:lnTo>
                  <a:lnTo>
                    <a:pt x="208" y="815"/>
                  </a:lnTo>
                  <a:lnTo>
                    <a:pt x="211" y="836"/>
                  </a:lnTo>
                  <a:lnTo>
                    <a:pt x="211" y="808"/>
                  </a:lnTo>
                  <a:lnTo>
                    <a:pt x="213" y="822"/>
                  </a:lnTo>
                  <a:lnTo>
                    <a:pt x="215" y="808"/>
                  </a:lnTo>
                  <a:lnTo>
                    <a:pt x="218" y="832"/>
                  </a:lnTo>
                  <a:lnTo>
                    <a:pt x="215" y="803"/>
                  </a:lnTo>
                  <a:lnTo>
                    <a:pt x="218" y="815"/>
                  </a:lnTo>
                  <a:lnTo>
                    <a:pt x="218" y="791"/>
                  </a:lnTo>
                  <a:lnTo>
                    <a:pt x="220" y="808"/>
                  </a:lnTo>
                  <a:lnTo>
                    <a:pt x="220" y="791"/>
                  </a:lnTo>
                  <a:lnTo>
                    <a:pt x="222" y="808"/>
                  </a:lnTo>
                  <a:lnTo>
                    <a:pt x="222" y="789"/>
                  </a:lnTo>
                  <a:lnTo>
                    <a:pt x="225" y="803"/>
                  </a:lnTo>
                  <a:lnTo>
                    <a:pt x="225" y="789"/>
                  </a:lnTo>
                  <a:lnTo>
                    <a:pt x="227" y="808"/>
                  </a:lnTo>
                  <a:lnTo>
                    <a:pt x="225" y="777"/>
                  </a:lnTo>
                  <a:lnTo>
                    <a:pt x="230" y="801"/>
                  </a:lnTo>
                  <a:lnTo>
                    <a:pt x="230" y="784"/>
                  </a:lnTo>
                  <a:lnTo>
                    <a:pt x="232" y="801"/>
                  </a:lnTo>
                  <a:lnTo>
                    <a:pt x="232" y="780"/>
                  </a:lnTo>
                  <a:lnTo>
                    <a:pt x="234" y="794"/>
                  </a:lnTo>
                  <a:lnTo>
                    <a:pt x="234" y="775"/>
                  </a:lnTo>
                  <a:lnTo>
                    <a:pt x="237" y="789"/>
                  </a:lnTo>
                  <a:lnTo>
                    <a:pt x="234" y="768"/>
                  </a:lnTo>
                  <a:lnTo>
                    <a:pt x="237" y="796"/>
                  </a:lnTo>
                  <a:lnTo>
                    <a:pt x="237" y="761"/>
                  </a:lnTo>
                  <a:lnTo>
                    <a:pt x="239" y="787"/>
                  </a:lnTo>
                  <a:lnTo>
                    <a:pt x="241" y="763"/>
                  </a:lnTo>
                  <a:lnTo>
                    <a:pt x="244" y="782"/>
                  </a:lnTo>
                  <a:lnTo>
                    <a:pt x="241" y="761"/>
                  </a:lnTo>
                  <a:lnTo>
                    <a:pt x="244" y="770"/>
                  </a:lnTo>
                  <a:lnTo>
                    <a:pt x="244" y="747"/>
                  </a:lnTo>
                  <a:lnTo>
                    <a:pt x="248" y="780"/>
                  </a:lnTo>
                  <a:lnTo>
                    <a:pt x="246" y="756"/>
                  </a:lnTo>
                  <a:lnTo>
                    <a:pt x="248" y="768"/>
                  </a:lnTo>
                  <a:lnTo>
                    <a:pt x="251" y="742"/>
                  </a:lnTo>
                  <a:lnTo>
                    <a:pt x="251" y="773"/>
                  </a:lnTo>
                  <a:lnTo>
                    <a:pt x="253" y="749"/>
                  </a:lnTo>
                  <a:lnTo>
                    <a:pt x="253" y="761"/>
                  </a:lnTo>
                  <a:lnTo>
                    <a:pt x="256" y="735"/>
                  </a:lnTo>
                  <a:lnTo>
                    <a:pt x="258" y="768"/>
                  </a:lnTo>
                  <a:lnTo>
                    <a:pt x="258" y="730"/>
                  </a:lnTo>
                  <a:lnTo>
                    <a:pt x="260" y="756"/>
                  </a:lnTo>
                  <a:lnTo>
                    <a:pt x="260" y="737"/>
                  </a:lnTo>
                  <a:lnTo>
                    <a:pt x="263" y="754"/>
                  </a:lnTo>
                  <a:lnTo>
                    <a:pt x="263" y="723"/>
                  </a:lnTo>
                  <a:lnTo>
                    <a:pt x="265" y="749"/>
                  </a:lnTo>
                  <a:lnTo>
                    <a:pt x="265" y="713"/>
                  </a:lnTo>
                  <a:lnTo>
                    <a:pt x="270" y="747"/>
                  </a:lnTo>
                  <a:lnTo>
                    <a:pt x="270" y="725"/>
                  </a:lnTo>
                  <a:lnTo>
                    <a:pt x="272" y="732"/>
                  </a:lnTo>
                  <a:lnTo>
                    <a:pt x="272" y="716"/>
                  </a:lnTo>
                  <a:lnTo>
                    <a:pt x="274" y="730"/>
                  </a:lnTo>
                  <a:lnTo>
                    <a:pt x="274" y="718"/>
                  </a:lnTo>
                  <a:lnTo>
                    <a:pt x="277" y="732"/>
                  </a:lnTo>
                  <a:lnTo>
                    <a:pt x="277" y="711"/>
                  </a:lnTo>
                  <a:lnTo>
                    <a:pt x="277" y="721"/>
                  </a:lnTo>
                  <a:lnTo>
                    <a:pt x="277" y="702"/>
                  </a:lnTo>
                  <a:lnTo>
                    <a:pt x="279" y="721"/>
                  </a:lnTo>
                  <a:lnTo>
                    <a:pt x="279" y="692"/>
                  </a:lnTo>
                  <a:lnTo>
                    <a:pt x="281" y="713"/>
                  </a:lnTo>
                  <a:lnTo>
                    <a:pt x="284" y="706"/>
                  </a:lnTo>
                  <a:lnTo>
                    <a:pt x="284" y="723"/>
                  </a:lnTo>
                  <a:lnTo>
                    <a:pt x="284" y="706"/>
                  </a:lnTo>
                  <a:lnTo>
                    <a:pt x="286" y="718"/>
                  </a:lnTo>
                  <a:lnTo>
                    <a:pt x="286" y="695"/>
                  </a:lnTo>
                  <a:lnTo>
                    <a:pt x="291" y="711"/>
                  </a:lnTo>
                  <a:lnTo>
                    <a:pt x="289" y="692"/>
                  </a:lnTo>
                  <a:lnTo>
                    <a:pt x="291" y="697"/>
                  </a:lnTo>
                  <a:lnTo>
                    <a:pt x="291" y="690"/>
                  </a:lnTo>
                  <a:lnTo>
                    <a:pt x="293" y="697"/>
                  </a:lnTo>
                  <a:lnTo>
                    <a:pt x="291" y="680"/>
                  </a:lnTo>
                  <a:lnTo>
                    <a:pt x="296" y="697"/>
                  </a:lnTo>
                  <a:lnTo>
                    <a:pt x="296" y="687"/>
                  </a:lnTo>
                  <a:lnTo>
                    <a:pt x="298" y="699"/>
                  </a:lnTo>
                  <a:lnTo>
                    <a:pt x="298" y="680"/>
                  </a:lnTo>
                  <a:lnTo>
                    <a:pt x="303" y="704"/>
                  </a:lnTo>
                  <a:lnTo>
                    <a:pt x="298" y="661"/>
                  </a:lnTo>
                  <a:lnTo>
                    <a:pt x="303" y="692"/>
                  </a:lnTo>
                  <a:lnTo>
                    <a:pt x="300" y="673"/>
                  </a:lnTo>
                  <a:lnTo>
                    <a:pt x="305" y="697"/>
                  </a:lnTo>
                  <a:lnTo>
                    <a:pt x="305" y="678"/>
                  </a:lnTo>
                  <a:lnTo>
                    <a:pt x="305" y="685"/>
                  </a:lnTo>
                  <a:lnTo>
                    <a:pt x="307" y="673"/>
                  </a:lnTo>
                  <a:lnTo>
                    <a:pt x="307" y="687"/>
                  </a:lnTo>
                  <a:lnTo>
                    <a:pt x="307" y="669"/>
                  </a:lnTo>
                  <a:lnTo>
                    <a:pt x="310" y="683"/>
                  </a:lnTo>
                  <a:lnTo>
                    <a:pt x="310" y="666"/>
                  </a:lnTo>
                  <a:lnTo>
                    <a:pt x="312" y="678"/>
                  </a:lnTo>
                  <a:lnTo>
                    <a:pt x="310" y="661"/>
                  </a:lnTo>
                  <a:lnTo>
                    <a:pt x="317" y="687"/>
                  </a:lnTo>
                  <a:lnTo>
                    <a:pt x="310" y="647"/>
                  </a:lnTo>
                  <a:lnTo>
                    <a:pt x="317" y="673"/>
                  </a:lnTo>
                  <a:lnTo>
                    <a:pt x="315" y="654"/>
                  </a:lnTo>
                  <a:lnTo>
                    <a:pt x="319" y="666"/>
                  </a:lnTo>
                  <a:lnTo>
                    <a:pt x="317" y="652"/>
                  </a:lnTo>
                  <a:lnTo>
                    <a:pt x="319" y="661"/>
                  </a:lnTo>
                  <a:lnTo>
                    <a:pt x="319" y="640"/>
                  </a:lnTo>
                  <a:lnTo>
                    <a:pt x="322" y="657"/>
                  </a:lnTo>
                  <a:lnTo>
                    <a:pt x="319" y="633"/>
                  </a:lnTo>
                  <a:lnTo>
                    <a:pt x="326" y="666"/>
                  </a:lnTo>
                  <a:lnTo>
                    <a:pt x="324" y="638"/>
                  </a:lnTo>
                  <a:lnTo>
                    <a:pt x="329" y="669"/>
                  </a:lnTo>
                  <a:lnTo>
                    <a:pt x="326" y="643"/>
                  </a:lnTo>
                  <a:lnTo>
                    <a:pt x="329" y="652"/>
                  </a:lnTo>
                  <a:lnTo>
                    <a:pt x="329" y="638"/>
                  </a:lnTo>
                  <a:lnTo>
                    <a:pt x="331" y="647"/>
                  </a:lnTo>
                  <a:lnTo>
                    <a:pt x="331" y="626"/>
                  </a:lnTo>
                  <a:lnTo>
                    <a:pt x="333" y="652"/>
                  </a:lnTo>
                  <a:lnTo>
                    <a:pt x="333" y="631"/>
                  </a:lnTo>
                  <a:lnTo>
                    <a:pt x="336" y="638"/>
                  </a:lnTo>
                  <a:lnTo>
                    <a:pt x="336" y="626"/>
                  </a:lnTo>
                  <a:lnTo>
                    <a:pt x="336" y="635"/>
                  </a:lnTo>
                  <a:lnTo>
                    <a:pt x="336" y="621"/>
                  </a:lnTo>
                  <a:lnTo>
                    <a:pt x="338" y="635"/>
                  </a:lnTo>
                  <a:lnTo>
                    <a:pt x="338" y="614"/>
                  </a:lnTo>
                  <a:lnTo>
                    <a:pt x="341" y="633"/>
                  </a:lnTo>
                  <a:lnTo>
                    <a:pt x="341" y="626"/>
                  </a:lnTo>
                  <a:lnTo>
                    <a:pt x="343" y="633"/>
                  </a:lnTo>
                  <a:lnTo>
                    <a:pt x="343" y="624"/>
                  </a:lnTo>
                  <a:lnTo>
                    <a:pt x="345" y="628"/>
                  </a:lnTo>
                  <a:lnTo>
                    <a:pt x="345" y="624"/>
                  </a:lnTo>
                  <a:lnTo>
                    <a:pt x="345" y="640"/>
                  </a:lnTo>
                  <a:lnTo>
                    <a:pt x="348" y="619"/>
                  </a:lnTo>
                  <a:lnTo>
                    <a:pt x="348" y="628"/>
                  </a:lnTo>
                  <a:lnTo>
                    <a:pt x="348" y="612"/>
                  </a:lnTo>
                  <a:lnTo>
                    <a:pt x="350" y="626"/>
                  </a:lnTo>
                  <a:lnTo>
                    <a:pt x="350" y="610"/>
                  </a:lnTo>
                  <a:lnTo>
                    <a:pt x="352" y="621"/>
                  </a:lnTo>
                  <a:lnTo>
                    <a:pt x="352" y="607"/>
                  </a:lnTo>
                  <a:lnTo>
                    <a:pt x="355" y="626"/>
                  </a:lnTo>
                  <a:lnTo>
                    <a:pt x="355" y="598"/>
                  </a:lnTo>
                  <a:lnTo>
                    <a:pt x="355" y="614"/>
                  </a:lnTo>
                  <a:lnTo>
                    <a:pt x="357" y="600"/>
                  </a:lnTo>
                  <a:lnTo>
                    <a:pt x="357" y="631"/>
                  </a:lnTo>
                  <a:lnTo>
                    <a:pt x="359" y="595"/>
                  </a:lnTo>
                  <a:lnTo>
                    <a:pt x="359" y="614"/>
                  </a:lnTo>
                  <a:lnTo>
                    <a:pt x="362" y="584"/>
                  </a:lnTo>
                  <a:lnTo>
                    <a:pt x="362" y="612"/>
                  </a:lnTo>
                  <a:lnTo>
                    <a:pt x="364" y="591"/>
                  </a:lnTo>
                  <a:lnTo>
                    <a:pt x="367" y="605"/>
                  </a:lnTo>
                  <a:lnTo>
                    <a:pt x="367" y="581"/>
                  </a:lnTo>
                  <a:lnTo>
                    <a:pt x="369" y="600"/>
                  </a:lnTo>
                  <a:lnTo>
                    <a:pt x="369" y="586"/>
                  </a:lnTo>
                  <a:lnTo>
                    <a:pt x="371" y="607"/>
                  </a:lnTo>
                  <a:lnTo>
                    <a:pt x="371" y="581"/>
                  </a:lnTo>
                  <a:lnTo>
                    <a:pt x="374" y="598"/>
                  </a:lnTo>
                  <a:lnTo>
                    <a:pt x="374" y="586"/>
                  </a:lnTo>
                  <a:lnTo>
                    <a:pt x="374" y="605"/>
                  </a:lnTo>
                  <a:lnTo>
                    <a:pt x="376" y="584"/>
                  </a:lnTo>
                  <a:lnTo>
                    <a:pt x="376" y="593"/>
                  </a:lnTo>
                  <a:lnTo>
                    <a:pt x="378" y="576"/>
                  </a:lnTo>
                  <a:lnTo>
                    <a:pt x="378" y="591"/>
                  </a:lnTo>
                  <a:lnTo>
                    <a:pt x="378" y="572"/>
                  </a:lnTo>
                  <a:lnTo>
                    <a:pt x="381" y="581"/>
                  </a:lnTo>
                  <a:lnTo>
                    <a:pt x="381" y="569"/>
                  </a:lnTo>
                  <a:lnTo>
                    <a:pt x="383" y="586"/>
                  </a:lnTo>
                  <a:lnTo>
                    <a:pt x="383" y="562"/>
                  </a:lnTo>
                  <a:lnTo>
                    <a:pt x="383" y="581"/>
                  </a:lnTo>
                  <a:lnTo>
                    <a:pt x="385" y="560"/>
                  </a:lnTo>
                  <a:lnTo>
                    <a:pt x="385" y="584"/>
                  </a:lnTo>
                  <a:lnTo>
                    <a:pt x="388" y="567"/>
                  </a:lnTo>
                  <a:lnTo>
                    <a:pt x="388" y="593"/>
                  </a:lnTo>
                  <a:lnTo>
                    <a:pt x="388" y="558"/>
                  </a:lnTo>
                  <a:lnTo>
                    <a:pt x="390" y="569"/>
                  </a:lnTo>
                  <a:lnTo>
                    <a:pt x="390" y="555"/>
                  </a:lnTo>
                  <a:lnTo>
                    <a:pt x="393" y="567"/>
                  </a:lnTo>
                  <a:lnTo>
                    <a:pt x="393" y="543"/>
                  </a:lnTo>
                  <a:lnTo>
                    <a:pt x="395" y="576"/>
                  </a:lnTo>
                  <a:lnTo>
                    <a:pt x="395" y="539"/>
                  </a:lnTo>
                  <a:lnTo>
                    <a:pt x="397" y="562"/>
                  </a:lnTo>
                  <a:lnTo>
                    <a:pt x="400" y="550"/>
                  </a:lnTo>
                  <a:lnTo>
                    <a:pt x="402" y="562"/>
                  </a:lnTo>
                  <a:lnTo>
                    <a:pt x="402" y="546"/>
                  </a:lnTo>
                  <a:lnTo>
                    <a:pt x="407" y="567"/>
                  </a:lnTo>
                  <a:lnTo>
                    <a:pt x="402" y="534"/>
                  </a:lnTo>
                  <a:lnTo>
                    <a:pt x="407" y="553"/>
                  </a:lnTo>
                  <a:lnTo>
                    <a:pt x="407" y="536"/>
                  </a:lnTo>
                  <a:lnTo>
                    <a:pt x="411" y="558"/>
                  </a:lnTo>
                  <a:lnTo>
                    <a:pt x="407" y="532"/>
                  </a:lnTo>
                  <a:lnTo>
                    <a:pt x="411" y="548"/>
                  </a:lnTo>
                  <a:lnTo>
                    <a:pt x="409" y="534"/>
                  </a:lnTo>
                  <a:lnTo>
                    <a:pt x="414" y="543"/>
                  </a:lnTo>
                  <a:lnTo>
                    <a:pt x="411" y="520"/>
                  </a:lnTo>
                  <a:lnTo>
                    <a:pt x="416" y="553"/>
                  </a:lnTo>
                  <a:lnTo>
                    <a:pt x="416" y="532"/>
                  </a:lnTo>
                  <a:lnTo>
                    <a:pt x="419" y="539"/>
                  </a:lnTo>
                  <a:lnTo>
                    <a:pt x="416" y="515"/>
                  </a:lnTo>
                  <a:lnTo>
                    <a:pt x="421" y="534"/>
                  </a:lnTo>
                  <a:lnTo>
                    <a:pt x="421" y="527"/>
                  </a:lnTo>
                  <a:lnTo>
                    <a:pt x="421" y="548"/>
                  </a:lnTo>
                  <a:lnTo>
                    <a:pt x="423" y="524"/>
                  </a:lnTo>
                  <a:lnTo>
                    <a:pt x="423" y="543"/>
                  </a:lnTo>
                  <a:lnTo>
                    <a:pt x="423" y="522"/>
                  </a:lnTo>
                  <a:lnTo>
                    <a:pt x="426" y="532"/>
                  </a:lnTo>
                  <a:lnTo>
                    <a:pt x="428" y="513"/>
                  </a:lnTo>
                  <a:lnTo>
                    <a:pt x="428" y="532"/>
                  </a:lnTo>
                  <a:lnTo>
                    <a:pt x="428" y="508"/>
                  </a:lnTo>
                  <a:lnTo>
                    <a:pt x="433" y="546"/>
                  </a:lnTo>
                  <a:lnTo>
                    <a:pt x="433" y="513"/>
                  </a:lnTo>
                  <a:lnTo>
                    <a:pt x="435" y="522"/>
                  </a:lnTo>
                  <a:lnTo>
                    <a:pt x="435" y="508"/>
                  </a:lnTo>
                  <a:lnTo>
                    <a:pt x="440" y="527"/>
                  </a:lnTo>
                  <a:lnTo>
                    <a:pt x="435" y="496"/>
                  </a:lnTo>
                  <a:lnTo>
                    <a:pt x="440" y="529"/>
                  </a:lnTo>
                  <a:lnTo>
                    <a:pt x="437" y="489"/>
                  </a:lnTo>
                  <a:lnTo>
                    <a:pt x="442" y="520"/>
                  </a:lnTo>
                  <a:lnTo>
                    <a:pt x="442" y="503"/>
                  </a:lnTo>
                  <a:lnTo>
                    <a:pt x="445" y="513"/>
                  </a:lnTo>
                  <a:lnTo>
                    <a:pt x="442" y="496"/>
                  </a:lnTo>
                  <a:lnTo>
                    <a:pt x="445" y="517"/>
                  </a:lnTo>
                  <a:lnTo>
                    <a:pt x="447" y="496"/>
                  </a:lnTo>
                  <a:lnTo>
                    <a:pt x="447" y="506"/>
                  </a:lnTo>
                  <a:lnTo>
                    <a:pt x="449" y="494"/>
                  </a:lnTo>
                  <a:lnTo>
                    <a:pt x="452" y="520"/>
                  </a:lnTo>
                  <a:lnTo>
                    <a:pt x="452" y="489"/>
                  </a:lnTo>
                  <a:lnTo>
                    <a:pt x="454" y="503"/>
                  </a:lnTo>
                  <a:lnTo>
                    <a:pt x="452" y="484"/>
                  </a:lnTo>
                  <a:lnTo>
                    <a:pt x="456" y="503"/>
                  </a:lnTo>
                  <a:lnTo>
                    <a:pt x="454" y="484"/>
                  </a:lnTo>
                  <a:lnTo>
                    <a:pt x="456" y="496"/>
                  </a:lnTo>
                  <a:lnTo>
                    <a:pt x="456" y="472"/>
                  </a:lnTo>
                  <a:lnTo>
                    <a:pt x="461" y="506"/>
                  </a:lnTo>
                  <a:lnTo>
                    <a:pt x="459" y="484"/>
                  </a:lnTo>
                  <a:lnTo>
                    <a:pt x="461" y="494"/>
                  </a:lnTo>
                  <a:lnTo>
                    <a:pt x="461" y="480"/>
                  </a:lnTo>
                  <a:lnTo>
                    <a:pt x="463" y="508"/>
                  </a:lnTo>
                  <a:lnTo>
                    <a:pt x="463" y="475"/>
                  </a:lnTo>
                  <a:lnTo>
                    <a:pt x="466" y="506"/>
                  </a:lnTo>
                  <a:lnTo>
                    <a:pt x="466" y="477"/>
                  </a:lnTo>
                  <a:lnTo>
                    <a:pt x="468" y="487"/>
                  </a:lnTo>
                  <a:lnTo>
                    <a:pt x="468" y="472"/>
                  </a:lnTo>
                  <a:lnTo>
                    <a:pt x="470" y="480"/>
                  </a:lnTo>
                  <a:lnTo>
                    <a:pt x="470" y="472"/>
                  </a:lnTo>
                  <a:lnTo>
                    <a:pt x="473" y="480"/>
                  </a:lnTo>
                  <a:lnTo>
                    <a:pt x="475" y="461"/>
                  </a:lnTo>
                  <a:lnTo>
                    <a:pt x="473" y="482"/>
                  </a:lnTo>
                  <a:lnTo>
                    <a:pt x="475" y="468"/>
                  </a:lnTo>
                  <a:lnTo>
                    <a:pt x="480" y="494"/>
                  </a:lnTo>
                  <a:lnTo>
                    <a:pt x="478" y="465"/>
                  </a:lnTo>
                  <a:lnTo>
                    <a:pt x="480" y="472"/>
                  </a:lnTo>
                  <a:lnTo>
                    <a:pt x="480" y="456"/>
                  </a:lnTo>
                  <a:lnTo>
                    <a:pt x="485" y="480"/>
                  </a:lnTo>
                  <a:lnTo>
                    <a:pt x="482" y="458"/>
                  </a:lnTo>
                  <a:lnTo>
                    <a:pt x="485" y="470"/>
                  </a:lnTo>
                  <a:lnTo>
                    <a:pt x="485" y="454"/>
                  </a:lnTo>
                  <a:lnTo>
                    <a:pt x="487" y="482"/>
                  </a:lnTo>
                  <a:lnTo>
                    <a:pt x="487" y="451"/>
                  </a:lnTo>
                  <a:lnTo>
                    <a:pt x="489" y="468"/>
                  </a:lnTo>
                  <a:lnTo>
                    <a:pt x="489" y="451"/>
                  </a:lnTo>
                  <a:lnTo>
                    <a:pt x="494" y="470"/>
                  </a:lnTo>
                  <a:lnTo>
                    <a:pt x="492" y="446"/>
                  </a:lnTo>
                  <a:lnTo>
                    <a:pt x="494" y="463"/>
                  </a:lnTo>
                  <a:lnTo>
                    <a:pt x="499" y="430"/>
                  </a:lnTo>
                  <a:lnTo>
                    <a:pt x="496" y="465"/>
                  </a:lnTo>
                  <a:lnTo>
                    <a:pt x="499" y="442"/>
                  </a:lnTo>
                  <a:lnTo>
                    <a:pt x="501" y="458"/>
                  </a:lnTo>
                  <a:lnTo>
                    <a:pt x="501" y="423"/>
                  </a:lnTo>
                  <a:lnTo>
                    <a:pt x="506" y="465"/>
                  </a:lnTo>
                  <a:lnTo>
                    <a:pt x="506" y="425"/>
                  </a:lnTo>
                  <a:lnTo>
                    <a:pt x="511" y="461"/>
                  </a:lnTo>
                  <a:lnTo>
                    <a:pt x="508" y="430"/>
                  </a:lnTo>
                  <a:lnTo>
                    <a:pt x="511" y="442"/>
                  </a:lnTo>
                  <a:lnTo>
                    <a:pt x="511" y="428"/>
                  </a:lnTo>
                  <a:lnTo>
                    <a:pt x="515" y="442"/>
                  </a:lnTo>
                  <a:lnTo>
                    <a:pt x="513" y="423"/>
                  </a:lnTo>
                  <a:lnTo>
                    <a:pt x="518" y="435"/>
                  </a:lnTo>
                  <a:lnTo>
                    <a:pt x="515" y="423"/>
                  </a:lnTo>
                  <a:lnTo>
                    <a:pt x="518" y="432"/>
                  </a:lnTo>
                  <a:lnTo>
                    <a:pt x="520" y="425"/>
                  </a:lnTo>
                  <a:lnTo>
                    <a:pt x="525" y="444"/>
                  </a:lnTo>
                  <a:lnTo>
                    <a:pt x="522" y="421"/>
                  </a:lnTo>
                  <a:lnTo>
                    <a:pt x="525" y="428"/>
                  </a:lnTo>
                  <a:lnTo>
                    <a:pt x="522" y="397"/>
                  </a:lnTo>
                  <a:lnTo>
                    <a:pt x="527" y="423"/>
                  </a:lnTo>
                  <a:lnTo>
                    <a:pt x="527" y="413"/>
                  </a:lnTo>
                  <a:lnTo>
                    <a:pt x="530" y="423"/>
                  </a:lnTo>
                  <a:lnTo>
                    <a:pt x="530" y="411"/>
                  </a:lnTo>
                  <a:lnTo>
                    <a:pt x="532" y="418"/>
                  </a:lnTo>
                  <a:lnTo>
                    <a:pt x="530" y="399"/>
                  </a:lnTo>
                  <a:lnTo>
                    <a:pt x="534" y="425"/>
                  </a:lnTo>
                  <a:lnTo>
                    <a:pt x="534" y="404"/>
                  </a:lnTo>
                  <a:lnTo>
                    <a:pt x="537" y="418"/>
                  </a:lnTo>
                  <a:lnTo>
                    <a:pt x="537" y="402"/>
                  </a:lnTo>
                  <a:lnTo>
                    <a:pt x="539" y="418"/>
                  </a:lnTo>
                  <a:lnTo>
                    <a:pt x="539" y="399"/>
                  </a:lnTo>
                  <a:lnTo>
                    <a:pt x="541" y="409"/>
                  </a:lnTo>
                  <a:lnTo>
                    <a:pt x="541" y="390"/>
                  </a:lnTo>
                  <a:lnTo>
                    <a:pt x="546" y="416"/>
                  </a:lnTo>
                  <a:lnTo>
                    <a:pt x="544" y="385"/>
                  </a:lnTo>
                  <a:lnTo>
                    <a:pt x="551" y="402"/>
                  </a:lnTo>
                  <a:lnTo>
                    <a:pt x="548" y="387"/>
                  </a:lnTo>
                  <a:lnTo>
                    <a:pt x="551" y="395"/>
                  </a:lnTo>
                  <a:lnTo>
                    <a:pt x="551" y="387"/>
                  </a:lnTo>
                  <a:lnTo>
                    <a:pt x="556" y="399"/>
                  </a:lnTo>
                  <a:lnTo>
                    <a:pt x="553" y="385"/>
                  </a:lnTo>
                  <a:lnTo>
                    <a:pt x="556" y="392"/>
                  </a:lnTo>
                  <a:lnTo>
                    <a:pt x="556" y="383"/>
                  </a:lnTo>
                  <a:lnTo>
                    <a:pt x="560" y="409"/>
                  </a:lnTo>
                  <a:lnTo>
                    <a:pt x="556" y="366"/>
                  </a:lnTo>
                  <a:lnTo>
                    <a:pt x="563" y="395"/>
                  </a:lnTo>
                  <a:lnTo>
                    <a:pt x="560" y="378"/>
                  </a:lnTo>
                  <a:lnTo>
                    <a:pt x="565" y="392"/>
                  </a:lnTo>
                  <a:lnTo>
                    <a:pt x="563" y="376"/>
                  </a:lnTo>
                  <a:lnTo>
                    <a:pt x="565" y="383"/>
                  </a:lnTo>
                  <a:lnTo>
                    <a:pt x="565" y="373"/>
                  </a:lnTo>
                  <a:lnTo>
                    <a:pt x="567" y="378"/>
                  </a:lnTo>
                  <a:lnTo>
                    <a:pt x="565" y="366"/>
                  </a:lnTo>
                  <a:lnTo>
                    <a:pt x="572" y="390"/>
                  </a:lnTo>
                  <a:lnTo>
                    <a:pt x="570" y="366"/>
                  </a:lnTo>
                  <a:lnTo>
                    <a:pt x="572" y="383"/>
                  </a:lnTo>
                  <a:lnTo>
                    <a:pt x="570" y="361"/>
                  </a:lnTo>
                  <a:lnTo>
                    <a:pt x="572" y="373"/>
                  </a:lnTo>
                  <a:lnTo>
                    <a:pt x="572" y="352"/>
                  </a:lnTo>
                  <a:lnTo>
                    <a:pt x="574" y="395"/>
                  </a:lnTo>
                  <a:lnTo>
                    <a:pt x="574" y="366"/>
                  </a:lnTo>
                  <a:lnTo>
                    <a:pt x="577" y="390"/>
                  </a:lnTo>
                  <a:lnTo>
                    <a:pt x="577" y="361"/>
                  </a:lnTo>
                  <a:lnTo>
                    <a:pt x="579" y="373"/>
                  </a:lnTo>
                  <a:lnTo>
                    <a:pt x="577" y="350"/>
                  </a:lnTo>
                  <a:lnTo>
                    <a:pt x="584" y="380"/>
                  </a:lnTo>
                  <a:lnTo>
                    <a:pt x="582" y="357"/>
                  </a:lnTo>
                  <a:lnTo>
                    <a:pt x="584" y="371"/>
                  </a:lnTo>
                  <a:lnTo>
                    <a:pt x="584" y="359"/>
                  </a:lnTo>
                  <a:lnTo>
                    <a:pt x="586" y="369"/>
                  </a:lnTo>
                  <a:lnTo>
                    <a:pt x="586" y="354"/>
                  </a:lnTo>
                  <a:lnTo>
                    <a:pt x="589" y="364"/>
                  </a:lnTo>
                  <a:lnTo>
                    <a:pt x="589" y="352"/>
                  </a:lnTo>
                  <a:lnTo>
                    <a:pt x="591" y="361"/>
                  </a:lnTo>
                  <a:lnTo>
                    <a:pt x="589" y="335"/>
                  </a:lnTo>
                  <a:lnTo>
                    <a:pt x="593" y="373"/>
                  </a:lnTo>
                  <a:lnTo>
                    <a:pt x="593" y="347"/>
                  </a:lnTo>
                  <a:lnTo>
                    <a:pt x="596" y="371"/>
                  </a:lnTo>
                  <a:lnTo>
                    <a:pt x="596" y="347"/>
                  </a:lnTo>
                  <a:lnTo>
                    <a:pt x="596" y="364"/>
                  </a:lnTo>
                  <a:lnTo>
                    <a:pt x="598" y="343"/>
                  </a:lnTo>
                  <a:lnTo>
                    <a:pt x="600" y="352"/>
                  </a:lnTo>
                  <a:lnTo>
                    <a:pt x="598" y="321"/>
                  </a:lnTo>
                  <a:lnTo>
                    <a:pt x="600" y="357"/>
                  </a:lnTo>
                  <a:lnTo>
                    <a:pt x="603" y="335"/>
                  </a:lnTo>
                  <a:lnTo>
                    <a:pt x="603" y="364"/>
                  </a:lnTo>
                  <a:lnTo>
                    <a:pt x="603" y="333"/>
                  </a:lnTo>
                  <a:lnTo>
                    <a:pt x="605" y="343"/>
                  </a:lnTo>
                  <a:lnTo>
                    <a:pt x="608" y="328"/>
                  </a:lnTo>
                  <a:lnTo>
                    <a:pt x="605" y="352"/>
                  </a:lnTo>
                  <a:lnTo>
                    <a:pt x="610" y="333"/>
                  </a:lnTo>
                  <a:lnTo>
                    <a:pt x="610" y="343"/>
                  </a:lnTo>
                  <a:lnTo>
                    <a:pt x="612" y="324"/>
                  </a:lnTo>
                  <a:lnTo>
                    <a:pt x="615" y="354"/>
                  </a:lnTo>
                  <a:lnTo>
                    <a:pt x="615" y="326"/>
                  </a:lnTo>
                  <a:lnTo>
                    <a:pt x="617" y="340"/>
                  </a:lnTo>
                  <a:lnTo>
                    <a:pt x="617" y="326"/>
                  </a:lnTo>
                  <a:lnTo>
                    <a:pt x="617" y="335"/>
                  </a:lnTo>
                  <a:lnTo>
                    <a:pt x="619" y="317"/>
                  </a:lnTo>
                  <a:lnTo>
                    <a:pt x="619" y="345"/>
                  </a:lnTo>
                  <a:lnTo>
                    <a:pt x="622" y="324"/>
                  </a:lnTo>
                  <a:lnTo>
                    <a:pt x="622" y="338"/>
                  </a:lnTo>
                  <a:lnTo>
                    <a:pt x="622" y="317"/>
                  </a:lnTo>
                  <a:lnTo>
                    <a:pt x="624" y="328"/>
                  </a:lnTo>
                  <a:lnTo>
                    <a:pt x="626" y="319"/>
                  </a:lnTo>
                  <a:lnTo>
                    <a:pt x="626" y="331"/>
                  </a:lnTo>
                  <a:lnTo>
                    <a:pt x="631" y="307"/>
                  </a:lnTo>
                  <a:lnTo>
                    <a:pt x="626" y="343"/>
                  </a:lnTo>
                  <a:lnTo>
                    <a:pt x="636" y="295"/>
                  </a:lnTo>
                  <a:lnTo>
                    <a:pt x="631" y="340"/>
                  </a:lnTo>
                  <a:lnTo>
                    <a:pt x="636" y="307"/>
                  </a:lnTo>
                  <a:lnTo>
                    <a:pt x="636" y="328"/>
                  </a:lnTo>
                  <a:lnTo>
                    <a:pt x="641" y="295"/>
                  </a:lnTo>
                  <a:lnTo>
                    <a:pt x="638" y="338"/>
                  </a:lnTo>
                  <a:lnTo>
                    <a:pt x="641" y="298"/>
                  </a:lnTo>
                  <a:lnTo>
                    <a:pt x="641" y="317"/>
                  </a:lnTo>
                  <a:lnTo>
                    <a:pt x="643" y="293"/>
                  </a:lnTo>
                  <a:lnTo>
                    <a:pt x="648" y="319"/>
                  </a:lnTo>
                  <a:lnTo>
                    <a:pt x="645" y="298"/>
                  </a:lnTo>
                  <a:lnTo>
                    <a:pt x="650" y="317"/>
                  </a:lnTo>
                  <a:lnTo>
                    <a:pt x="650" y="295"/>
                  </a:lnTo>
                  <a:lnTo>
                    <a:pt x="652" y="312"/>
                  </a:lnTo>
                  <a:lnTo>
                    <a:pt x="652" y="286"/>
                  </a:lnTo>
                  <a:lnTo>
                    <a:pt x="657" y="305"/>
                  </a:lnTo>
                  <a:lnTo>
                    <a:pt x="657" y="288"/>
                  </a:lnTo>
                  <a:lnTo>
                    <a:pt x="662" y="302"/>
                  </a:lnTo>
                  <a:lnTo>
                    <a:pt x="659" y="274"/>
                  </a:lnTo>
                  <a:lnTo>
                    <a:pt x="664" y="314"/>
                  </a:lnTo>
                  <a:lnTo>
                    <a:pt x="664" y="286"/>
                  </a:lnTo>
                  <a:lnTo>
                    <a:pt x="669" y="298"/>
                  </a:lnTo>
                  <a:lnTo>
                    <a:pt x="664" y="274"/>
                  </a:lnTo>
                  <a:lnTo>
                    <a:pt x="669" y="300"/>
                  </a:lnTo>
                  <a:lnTo>
                    <a:pt x="669" y="274"/>
                  </a:lnTo>
                  <a:lnTo>
                    <a:pt x="671" y="286"/>
                  </a:lnTo>
                  <a:lnTo>
                    <a:pt x="676" y="269"/>
                  </a:lnTo>
                  <a:lnTo>
                    <a:pt x="674" y="298"/>
                  </a:lnTo>
                  <a:lnTo>
                    <a:pt x="678" y="265"/>
                  </a:lnTo>
                  <a:lnTo>
                    <a:pt x="678" y="286"/>
                  </a:lnTo>
                  <a:lnTo>
                    <a:pt x="681" y="272"/>
                  </a:lnTo>
                  <a:lnTo>
                    <a:pt x="683" y="288"/>
                  </a:lnTo>
                  <a:lnTo>
                    <a:pt x="683" y="267"/>
                  </a:lnTo>
                  <a:lnTo>
                    <a:pt x="685" y="286"/>
                  </a:lnTo>
                  <a:lnTo>
                    <a:pt x="685" y="265"/>
                  </a:lnTo>
                  <a:lnTo>
                    <a:pt x="685" y="279"/>
                  </a:lnTo>
                  <a:lnTo>
                    <a:pt x="688" y="255"/>
                  </a:lnTo>
                  <a:lnTo>
                    <a:pt x="688" y="269"/>
                  </a:lnTo>
                  <a:lnTo>
                    <a:pt x="690" y="262"/>
                  </a:lnTo>
                  <a:lnTo>
                    <a:pt x="693" y="269"/>
                  </a:lnTo>
                  <a:lnTo>
                    <a:pt x="695" y="255"/>
                  </a:lnTo>
                  <a:lnTo>
                    <a:pt x="693" y="269"/>
                  </a:lnTo>
                  <a:lnTo>
                    <a:pt x="700" y="250"/>
                  </a:lnTo>
                  <a:lnTo>
                    <a:pt x="700" y="276"/>
                  </a:lnTo>
                  <a:lnTo>
                    <a:pt x="700" y="250"/>
                  </a:lnTo>
                  <a:lnTo>
                    <a:pt x="702" y="262"/>
                  </a:lnTo>
                  <a:lnTo>
                    <a:pt x="702" y="250"/>
                  </a:lnTo>
                  <a:lnTo>
                    <a:pt x="702" y="276"/>
                  </a:lnTo>
                  <a:lnTo>
                    <a:pt x="704" y="246"/>
                  </a:lnTo>
                  <a:lnTo>
                    <a:pt x="707" y="265"/>
                  </a:lnTo>
                  <a:lnTo>
                    <a:pt x="704" y="241"/>
                  </a:lnTo>
                  <a:lnTo>
                    <a:pt x="709" y="260"/>
                  </a:lnTo>
                  <a:lnTo>
                    <a:pt x="709" y="246"/>
                  </a:lnTo>
                  <a:lnTo>
                    <a:pt x="711" y="253"/>
                  </a:lnTo>
                  <a:lnTo>
                    <a:pt x="711" y="243"/>
                  </a:lnTo>
                  <a:lnTo>
                    <a:pt x="716" y="255"/>
                  </a:lnTo>
                  <a:lnTo>
                    <a:pt x="714" y="236"/>
                  </a:lnTo>
                  <a:lnTo>
                    <a:pt x="716" y="250"/>
                  </a:lnTo>
                  <a:lnTo>
                    <a:pt x="714" y="234"/>
                  </a:lnTo>
                  <a:lnTo>
                    <a:pt x="719" y="248"/>
                  </a:lnTo>
                  <a:lnTo>
                    <a:pt x="719" y="239"/>
                  </a:lnTo>
                  <a:lnTo>
                    <a:pt x="719" y="262"/>
                  </a:lnTo>
                  <a:lnTo>
                    <a:pt x="723" y="229"/>
                  </a:lnTo>
                  <a:lnTo>
                    <a:pt x="721" y="253"/>
                  </a:lnTo>
                  <a:lnTo>
                    <a:pt x="728" y="220"/>
                  </a:lnTo>
                  <a:lnTo>
                    <a:pt x="723" y="260"/>
                  </a:lnTo>
                  <a:lnTo>
                    <a:pt x="728" y="232"/>
                  </a:lnTo>
                  <a:lnTo>
                    <a:pt x="730" y="243"/>
                  </a:lnTo>
                  <a:lnTo>
                    <a:pt x="730" y="217"/>
                  </a:lnTo>
                  <a:lnTo>
                    <a:pt x="735" y="258"/>
                  </a:lnTo>
                  <a:lnTo>
                    <a:pt x="733" y="217"/>
                  </a:lnTo>
                  <a:lnTo>
                    <a:pt x="735" y="236"/>
                  </a:lnTo>
                  <a:lnTo>
                    <a:pt x="737" y="224"/>
                  </a:lnTo>
                  <a:lnTo>
                    <a:pt x="742" y="248"/>
                  </a:lnTo>
                  <a:lnTo>
                    <a:pt x="740" y="224"/>
                  </a:lnTo>
                  <a:lnTo>
                    <a:pt x="742" y="232"/>
                  </a:lnTo>
                  <a:lnTo>
                    <a:pt x="740" y="217"/>
                  </a:lnTo>
                  <a:lnTo>
                    <a:pt x="745" y="232"/>
                  </a:lnTo>
                  <a:lnTo>
                    <a:pt x="745" y="217"/>
                  </a:lnTo>
                  <a:lnTo>
                    <a:pt x="747" y="224"/>
                  </a:lnTo>
                  <a:lnTo>
                    <a:pt x="747" y="213"/>
                  </a:lnTo>
                  <a:lnTo>
                    <a:pt x="747" y="232"/>
                  </a:lnTo>
                  <a:lnTo>
                    <a:pt x="749" y="206"/>
                  </a:lnTo>
                  <a:lnTo>
                    <a:pt x="749" y="229"/>
                  </a:lnTo>
                  <a:lnTo>
                    <a:pt x="752" y="198"/>
                  </a:lnTo>
                  <a:lnTo>
                    <a:pt x="752" y="220"/>
                  </a:lnTo>
                  <a:lnTo>
                    <a:pt x="756" y="198"/>
                  </a:lnTo>
                  <a:lnTo>
                    <a:pt x="756" y="220"/>
                  </a:lnTo>
                  <a:lnTo>
                    <a:pt x="759" y="203"/>
                  </a:lnTo>
                  <a:lnTo>
                    <a:pt x="759" y="220"/>
                  </a:lnTo>
                  <a:lnTo>
                    <a:pt x="761" y="201"/>
                  </a:lnTo>
                  <a:lnTo>
                    <a:pt x="761" y="208"/>
                  </a:lnTo>
                  <a:lnTo>
                    <a:pt x="763" y="201"/>
                  </a:lnTo>
                  <a:lnTo>
                    <a:pt x="763" y="220"/>
                  </a:lnTo>
                  <a:lnTo>
                    <a:pt x="768" y="187"/>
                  </a:lnTo>
                  <a:lnTo>
                    <a:pt x="766" y="206"/>
                  </a:lnTo>
                  <a:lnTo>
                    <a:pt x="771" y="182"/>
                  </a:lnTo>
                  <a:lnTo>
                    <a:pt x="771" y="206"/>
                  </a:lnTo>
                  <a:lnTo>
                    <a:pt x="773" y="191"/>
                  </a:lnTo>
                  <a:lnTo>
                    <a:pt x="773" y="210"/>
                  </a:lnTo>
                  <a:lnTo>
                    <a:pt x="773" y="187"/>
                  </a:lnTo>
                  <a:lnTo>
                    <a:pt x="775" y="203"/>
                  </a:lnTo>
                  <a:lnTo>
                    <a:pt x="775" y="184"/>
                  </a:lnTo>
                  <a:lnTo>
                    <a:pt x="778" y="203"/>
                  </a:lnTo>
                  <a:lnTo>
                    <a:pt x="780" y="191"/>
                  </a:lnTo>
                  <a:lnTo>
                    <a:pt x="780" y="201"/>
                  </a:lnTo>
                  <a:lnTo>
                    <a:pt x="780" y="175"/>
                  </a:lnTo>
                  <a:lnTo>
                    <a:pt x="782" y="198"/>
                  </a:lnTo>
                  <a:lnTo>
                    <a:pt x="785" y="180"/>
                  </a:lnTo>
                  <a:lnTo>
                    <a:pt x="785" y="206"/>
                  </a:lnTo>
                  <a:lnTo>
                    <a:pt x="787" y="182"/>
                  </a:lnTo>
                  <a:lnTo>
                    <a:pt x="787" y="194"/>
                  </a:lnTo>
                  <a:lnTo>
                    <a:pt x="789" y="187"/>
                  </a:lnTo>
                  <a:lnTo>
                    <a:pt x="787" y="210"/>
                  </a:lnTo>
                  <a:lnTo>
                    <a:pt x="792" y="187"/>
                  </a:lnTo>
                  <a:lnTo>
                    <a:pt x="792" y="198"/>
                  </a:lnTo>
                  <a:lnTo>
                    <a:pt x="792" y="184"/>
                  </a:lnTo>
                  <a:lnTo>
                    <a:pt x="794" y="208"/>
                  </a:lnTo>
                  <a:lnTo>
                    <a:pt x="794" y="184"/>
                  </a:lnTo>
                  <a:lnTo>
                    <a:pt x="797" y="196"/>
                  </a:lnTo>
                  <a:lnTo>
                    <a:pt x="794" y="177"/>
                  </a:lnTo>
                  <a:lnTo>
                    <a:pt x="797" y="187"/>
                  </a:lnTo>
                  <a:lnTo>
                    <a:pt x="799" y="170"/>
                  </a:lnTo>
                  <a:lnTo>
                    <a:pt x="799" y="187"/>
                  </a:lnTo>
                  <a:lnTo>
                    <a:pt x="801" y="170"/>
                  </a:lnTo>
                  <a:lnTo>
                    <a:pt x="799" y="191"/>
                  </a:lnTo>
                  <a:lnTo>
                    <a:pt x="804" y="170"/>
                  </a:lnTo>
                  <a:lnTo>
                    <a:pt x="804" y="180"/>
                  </a:lnTo>
                  <a:lnTo>
                    <a:pt x="804" y="158"/>
                  </a:lnTo>
                  <a:lnTo>
                    <a:pt x="806" y="177"/>
                  </a:lnTo>
                  <a:lnTo>
                    <a:pt x="806" y="156"/>
                  </a:lnTo>
                  <a:lnTo>
                    <a:pt x="808" y="177"/>
                  </a:lnTo>
                  <a:lnTo>
                    <a:pt x="811" y="172"/>
                  </a:lnTo>
                  <a:lnTo>
                    <a:pt x="813" y="191"/>
                  </a:lnTo>
                  <a:lnTo>
                    <a:pt x="811" y="165"/>
                  </a:lnTo>
                  <a:lnTo>
                    <a:pt x="813" y="184"/>
                  </a:lnTo>
                  <a:lnTo>
                    <a:pt x="813" y="151"/>
                  </a:lnTo>
                  <a:lnTo>
                    <a:pt x="815" y="177"/>
                  </a:lnTo>
                  <a:lnTo>
                    <a:pt x="818" y="158"/>
                  </a:lnTo>
                  <a:lnTo>
                    <a:pt x="818" y="172"/>
                  </a:lnTo>
                  <a:lnTo>
                    <a:pt x="818" y="161"/>
                  </a:lnTo>
                  <a:lnTo>
                    <a:pt x="820" y="177"/>
                  </a:lnTo>
                  <a:lnTo>
                    <a:pt x="818" y="142"/>
                  </a:lnTo>
                  <a:lnTo>
                    <a:pt x="825" y="184"/>
                  </a:lnTo>
                  <a:lnTo>
                    <a:pt x="822" y="158"/>
                  </a:lnTo>
                  <a:lnTo>
                    <a:pt x="825" y="170"/>
                  </a:lnTo>
                  <a:lnTo>
                    <a:pt x="825" y="158"/>
                  </a:lnTo>
                  <a:lnTo>
                    <a:pt x="827" y="177"/>
                  </a:lnTo>
                  <a:lnTo>
                    <a:pt x="827" y="156"/>
                  </a:lnTo>
                  <a:lnTo>
                    <a:pt x="830" y="163"/>
                  </a:lnTo>
                  <a:lnTo>
                    <a:pt x="832" y="139"/>
                  </a:lnTo>
                  <a:lnTo>
                    <a:pt x="832" y="165"/>
                  </a:lnTo>
                  <a:lnTo>
                    <a:pt x="834" y="132"/>
                  </a:lnTo>
                  <a:lnTo>
                    <a:pt x="837" y="161"/>
                  </a:lnTo>
                  <a:lnTo>
                    <a:pt x="839" y="151"/>
                  </a:lnTo>
                  <a:lnTo>
                    <a:pt x="839" y="161"/>
                  </a:lnTo>
                  <a:lnTo>
                    <a:pt x="841" y="154"/>
                  </a:lnTo>
                  <a:lnTo>
                    <a:pt x="841" y="161"/>
                  </a:lnTo>
                  <a:lnTo>
                    <a:pt x="841" y="146"/>
                  </a:lnTo>
                  <a:lnTo>
                    <a:pt x="844" y="156"/>
                  </a:lnTo>
                  <a:lnTo>
                    <a:pt x="844" y="142"/>
                  </a:lnTo>
                  <a:lnTo>
                    <a:pt x="846" y="151"/>
                  </a:lnTo>
                  <a:lnTo>
                    <a:pt x="846" y="132"/>
                  </a:lnTo>
                  <a:lnTo>
                    <a:pt x="851" y="151"/>
                  </a:lnTo>
                  <a:lnTo>
                    <a:pt x="848" y="125"/>
                  </a:lnTo>
                  <a:lnTo>
                    <a:pt x="851" y="142"/>
                  </a:lnTo>
                  <a:lnTo>
                    <a:pt x="851" y="116"/>
                  </a:lnTo>
                  <a:lnTo>
                    <a:pt x="856" y="154"/>
                  </a:lnTo>
                  <a:lnTo>
                    <a:pt x="853" y="123"/>
                  </a:lnTo>
                  <a:lnTo>
                    <a:pt x="856" y="130"/>
                  </a:lnTo>
                  <a:lnTo>
                    <a:pt x="856" y="118"/>
                  </a:lnTo>
                  <a:lnTo>
                    <a:pt x="860" y="137"/>
                  </a:lnTo>
                  <a:lnTo>
                    <a:pt x="860" y="123"/>
                  </a:lnTo>
                  <a:lnTo>
                    <a:pt x="863" y="132"/>
                  </a:lnTo>
                  <a:lnTo>
                    <a:pt x="860" y="118"/>
                  </a:lnTo>
                  <a:lnTo>
                    <a:pt x="863" y="137"/>
                  </a:lnTo>
                  <a:lnTo>
                    <a:pt x="863" y="118"/>
                  </a:lnTo>
                  <a:lnTo>
                    <a:pt x="867" y="135"/>
                  </a:lnTo>
                  <a:lnTo>
                    <a:pt x="865" y="120"/>
                  </a:lnTo>
                  <a:lnTo>
                    <a:pt x="870" y="135"/>
                  </a:lnTo>
                  <a:lnTo>
                    <a:pt x="867" y="111"/>
                  </a:lnTo>
                  <a:lnTo>
                    <a:pt x="872" y="146"/>
                  </a:lnTo>
                  <a:lnTo>
                    <a:pt x="870" y="120"/>
                  </a:lnTo>
                  <a:lnTo>
                    <a:pt x="874" y="137"/>
                  </a:lnTo>
                  <a:lnTo>
                    <a:pt x="872" y="116"/>
                  </a:lnTo>
                  <a:lnTo>
                    <a:pt x="874" y="125"/>
                  </a:lnTo>
                  <a:lnTo>
                    <a:pt x="874" y="116"/>
                  </a:lnTo>
                  <a:lnTo>
                    <a:pt x="879" y="135"/>
                  </a:lnTo>
                  <a:lnTo>
                    <a:pt x="877" y="111"/>
                  </a:lnTo>
                  <a:lnTo>
                    <a:pt x="882" y="132"/>
                  </a:lnTo>
                  <a:lnTo>
                    <a:pt x="877" y="99"/>
                  </a:lnTo>
                  <a:lnTo>
                    <a:pt x="886" y="132"/>
                  </a:lnTo>
                  <a:lnTo>
                    <a:pt x="882" y="97"/>
                  </a:lnTo>
                  <a:lnTo>
                    <a:pt x="886" y="120"/>
                  </a:lnTo>
                  <a:lnTo>
                    <a:pt x="889" y="102"/>
                  </a:lnTo>
                  <a:lnTo>
                    <a:pt x="889" y="132"/>
                  </a:lnTo>
                  <a:lnTo>
                    <a:pt x="891" y="97"/>
                  </a:lnTo>
                  <a:lnTo>
                    <a:pt x="891" y="120"/>
                  </a:lnTo>
                  <a:lnTo>
                    <a:pt x="893" y="106"/>
                  </a:lnTo>
                  <a:lnTo>
                    <a:pt x="896" y="123"/>
                  </a:lnTo>
                  <a:lnTo>
                    <a:pt x="896" y="90"/>
                  </a:lnTo>
                  <a:lnTo>
                    <a:pt x="898" y="116"/>
                  </a:lnTo>
                  <a:lnTo>
                    <a:pt x="898" y="99"/>
                  </a:lnTo>
                  <a:lnTo>
                    <a:pt x="900" y="104"/>
                  </a:lnTo>
                  <a:lnTo>
                    <a:pt x="900" y="90"/>
                  </a:lnTo>
                  <a:lnTo>
                    <a:pt x="903" y="109"/>
                  </a:lnTo>
                  <a:lnTo>
                    <a:pt x="905" y="99"/>
                  </a:lnTo>
                  <a:lnTo>
                    <a:pt x="905" y="116"/>
                  </a:lnTo>
                  <a:lnTo>
                    <a:pt x="908" y="92"/>
                  </a:lnTo>
                  <a:lnTo>
                    <a:pt x="908" y="109"/>
                  </a:lnTo>
                  <a:lnTo>
                    <a:pt x="910" y="85"/>
                  </a:lnTo>
                  <a:lnTo>
                    <a:pt x="910" y="106"/>
                  </a:lnTo>
                  <a:lnTo>
                    <a:pt x="912" y="94"/>
                  </a:lnTo>
                  <a:lnTo>
                    <a:pt x="912" y="116"/>
                  </a:lnTo>
                  <a:lnTo>
                    <a:pt x="915" y="92"/>
                  </a:lnTo>
                  <a:lnTo>
                    <a:pt x="917" y="113"/>
                  </a:lnTo>
                  <a:lnTo>
                    <a:pt x="917" y="94"/>
                  </a:lnTo>
                  <a:lnTo>
                    <a:pt x="919" y="106"/>
                  </a:lnTo>
                  <a:lnTo>
                    <a:pt x="919" y="83"/>
                  </a:lnTo>
                  <a:lnTo>
                    <a:pt x="922" y="102"/>
                  </a:lnTo>
                  <a:lnTo>
                    <a:pt x="922" y="90"/>
                  </a:lnTo>
                  <a:lnTo>
                    <a:pt x="924" y="109"/>
                  </a:lnTo>
                  <a:lnTo>
                    <a:pt x="922" y="83"/>
                  </a:lnTo>
                  <a:lnTo>
                    <a:pt x="926" y="97"/>
                  </a:lnTo>
                  <a:lnTo>
                    <a:pt x="926" y="85"/>
                  </a:lnTo>
                  <a:lnTo>
                    <a:pt x="926" y="99"/>
                  </a:lnTo>
                  <a:lnTo>
                    <a:pt x="926" y="83"/>
                  </a:lnTo>
                  <a:lnTo>
                    <a:pt x="929" y="106"/>
                  </a:lnTo>
                  <a:lnTo>
                    <a:pt x="929" y="85"/>
                  </a:lnTo>
                  <a:lnTo>
                    <a:pt x="931" y="97"/>
                  </a:lnTo>
                  <a:lnTo>
                    <a:pt x="934" y="76"/>
                  </a:lnTo>
                  <a:lnTo>
                    <a:pt x="934" y="94"/>
                  </a:lnTo>
                  <a:lnTo>
                    <a:pt x="936" y="78"/>
                  </a:lnTo>
                  <a:lnTo>
                    <a:pt x="936" y="92"/>
                  </a:lnTo>
                  <a:lnTo>
                    <a:pt x="938" y="61"/>
                  </a:lnTo>
                  <a:lnTo>
                    <a:pt x="938" y="90"/>
                  </a:lnTo>
                  <a:lnTo>
                    <a:pt x="941" y="76"/>
                  </a:lnTo>
                  <a:lnTo>
                    <a:pt x="941" y="97"/>
                  </a:lnTo>
                  <a:lnTo>
                    <a:pt x="948" y="59"/>
                  </a:lnTo>
                  <a:lnTo>
                    <a:pt x="945" y="83"/>
                  </a:lnTo>
                  <a:lnTo>
                    <a:pt x="948" y="73"/>
                  </a:lnTo>
                  <a:lnTo>
                    <a:pt x="945" y="90"/>
                  </a:lnTo>
                  <a:lnTo>
                    <a:pt x="952" y="61"/>
                  </a:lnTo>
                  <a:lnTo>
                    <a:pt x="948" y="92"/>
                  </a:lnTo>
                  <a:lnTo>
                    <a:pt x="952" y="69"/>
                  </a:lnTo>
                  <a:lnTo>
                    <a:pt x="955" y="83"/>
                  </a:lnTo>
                  <a:lnTo>
                    <a:pt x="955" y="57"/>
                  </a:lnTo>
                  <a:lnTo>
                    <a:pt x="955" y="97"/>
                  </a:lnTo>
                  <a:lnTo>
                    <a:pt x="960" y="54"/>
                  </a:lnTo>
                  <a:lnTo>
                    <a:pt x="957" y="87"/>
                  </a:lnTo>
                  <a:lnTo>
                    <a:pt x="962" y="50"/>
                  </a:lnTo>
                  <a:lnTo>
                    <a:pt x="962" y="78"/>
                  </a:lnTo>
                  <a:lnTo>
                    <a:pt x="964" y="57"/>
                  </a:lnTo>
                  <a:lnTo>
                    <a:pt x="967" y="87"/>
                  </a:lnTo>
                  <a:lnTo>
                    <a:pt x="967" y="54"/>
                  </a:lnTo>
                  <a:lnTo>
                    <a:pt x="969" y="66"/>
                  </a:lnTo>
                  <a:lnTo>
                    <a:pt x="971" y="54"/>
                  </a:lnTo>
                  <a:lnTo>
                    <a:pt x="974" y="80"/>
                  </a:lnTo>
                  <a:lnTo>
                    <a:pt x="971" y="50"/>
                  </a:lnTo>
                  <a:lnTo>
                    <a:pt x="974" y="57"/>
                  </a:lnTo>
                  <a:lnTo>
                    <a:pt x="976" y="43"/>
                  </a:lnTo>
                  <a:lnTo>
                    <a:pt x="976" y="57"/>
                  </a:lnTo>
                  <a:lnTo>
                    <a:pt x="978" y="47"/>
                  </a:lnTo>
                  <a:lnTo>
                    <a:pt x="978" y="57"/>
                  </a:lnTo>
                  <a:lnTo>
                    <a:pt x="983" y="28"/>
                  </a:lnTo>
                  <a:lnTo>
                    <a:pt x="981" y="54"/>
                  </a:lnTo>
                  <a:lnTo>
                    <a:pt x="986" y="38"/>
                  </a:lnTo>
                  <a:lnTo>
                    <a:pt x="983" y="54"/>
                  </a:lnTo>
                  <a:lnTo>
                    <a:pt x="986" y="43"/>
                  </a:lnTo>
                  <a:lnTo>
                    <a:pt x="983" y="66"/>
                  </a:lnTo>
                  <a:lnTo>
                    <a:pt x="988" y="45"/>
                  </a:lnTo>
                  <a:lnTo>
                    <a:pt x="988" y="71"/>
                  </a:lnTo>
                  <a:lnTo>
                    <a:pt x="990" y="45"/>
                  </a:lnTo>
                  <a:lnTo>
                    <a:pt x="990" y="64"/>
                  </a:lnTo>
                  <a:lnTo>
                    <a:pt x="990" y="43"/>
                  </a:lnTo>
                  <a:lnTo>
                    <a:pt x="993" y="52"/>
                  </a:lnTo>
                  <a:lnTo>
                    <a:pt x="995" y="38"/>
                  </a:lnTo>
                  <a:lnTo>
                    <a:pt x="995" y="57"/>
                  </a:lnTo>
                  <a:lnTo>
                    <a:pt x="997" y="0"/>
                  </a:lnTo>
                  <a:lnTo>
                    <a:pt x="995" y="106"/>
                  </a:lnTo>
                  <a:lnTo>
                    <a:pt x="997" y="12"/>
                  </a:lnTo>
                  <a:lnTo>
                    <a:pt x="997" y="116"/>
                  </a:lnTo>
                  <a:lnTo>
                    <a:pt x="1000" y="9"/>
                  </a:lnTo>
                  <a:lnTo>
                    <a:pt x="1000" y="116"/>
                  </a:lnTo>
                  <a:lnTo>
                    <a:pt x="1000" y="26"/>
                  </a:lnTo>
                  <a:lnTo>
                    <a:pt x="1002" y="57"/>
                  </a:lnTo>
                  <a:lnTo>
                    <a:pt x="1004" y="47"/>
                  </a:lnTo>
                  <a:lnTo>
                    <a:pt x="1004" y="59"/>
                  </a:lnTo>
                  <a:lnTo>
                    <a:pt x="1007" y="43"/>
                  </a:lnTo>
                  <a:lnTo>
                    <a:pt x="1007" y="66"/>
                  </a:lnTo>
                  <a:lnTo>
                    <a:pt x="1009" y="52"/>
                  </a:lnTo>
                  <a:lnTo>
                    <a:pt x="1009" y="69"/>
                  </a:lnTo>
                  <a:lnTo>
                    <a:pt x="1011" y="57"/>
                  </a:lnTo>
                  <a:lnTo>
                    <a:pt x="1011" y="69"/>
                  </a:lnTo>
                  <a:lnTo>
                    <a:pt x="1014" y="59"/>
                  </a:lnTo>
                  <a:lnTo>
                    <a:pt x="1011" y="78"/>
                  </a:lnTo>
                  <a:lnTo>
                    <a:pt x="1014" y="50"/>
                  </a:lnTo>
                  <a:lnTo>
                    <a:pt x="1016" y="66"/>
                  </a:lnTo>
                  <a:lnTo>
                    <a:pt x="1019" y="50"/>
                  </a:lnTo>
                  <a:lnTo>
                    <a:pt x="1016" y="76"/>
                  </a:lnTo>
                  <a:lnTo>
                    <a:pt x="1019" y="61"/>
                  </a:lnTo>
                  <a:lnTo>
                    <a:pt x="1019" y="73"/>
                  </a:lnTo>
                  <a:lnTo>
                    <a:pt x="1021" y="57"/>
                  </a:lnTo>
                  <a:lnTo>
                    <a:pt x="1021" y="78"/>
                  </a:lnTo>
                  <a:lnTo>
                    <a:pt x="1023" y="61"/>
                  </a:lnTo>
                  <a:lnTo>
                    <a:pt x="1023" y="80"/>
                  </a:lnTo>
                  <a:lnTo>
                    <a:pt x="1026" y="59"/>
                  </a:lnTo>
                  <a:lnTo>
                    <a:pt x="1026" y="73"/>
                  </a:lnTo>
                  <a:lnTo>
                    <a:pt x="1028" y="61"/>
                  </a:lnTo>
                  <a:lnTo>
                    <a:pt x="1028" y="73"/>
                  </a:lnTo>
                  <a:lnTo>
                    <a:pt x="1030" y="66"/>
                  </a:lnTo>
                  <a:lnTo>
                    <a:pt x="1033" y="85"/>
                  </a:lnTo>
                  <a:lnTo>
                    <a:pt x="1033" y="69"/>
                  </a:lnTo>
                  <a:lnTo>
                    <a:pt x="1035" y="76"/>
                  </a:lnTo>
                  <a:lnTo>
                    <a:pt x="1035" y="69"/>
                  </a:lnTo>
                  <a:lnTo>
                    <a:pt x="1035" y="92"/>
                  </a:lnTo>
                  <a:lnTo>
                    <a:pt x="1040" y="57"/>
                  </a:lnTo>
                  <a:lnTo>
                    <a:pt x="1040" y="80"/>
                  </a:lnTo>
                  <a:lnTo>
                    <a:pt x="1040" y="76"/>
                  </a:lnTo>
                  <a:lnTo>
                    <a:pt x="1040" y="80"/>
                  </a:lnTo>
                  <a:lnTo>
                    <a:pt x="1042" y="61"/>
                  </a:lnTo>
                  <a:lnTo>
                    <a:pt x="1042" y="85"/>
                  </a:lnTo>
                  <a:lnTo>
                    <a:pt x="1045" y="73"/>
                  </a:lnTo>
                  <a:lnTo>
                    <a:pt x="1045" y="87"/>
                  </a:lnTo>
                  <a:lnTo>
                    <a:pt x="1047" y="73"/>
                  </a:lnTo>
                  <a:lnTo>
                    <a:pt x="1047" y="94"/>
                  </a:lnTo>
                  <a:lnTo>
                    <a:pt x="1049" y="76"/>
                  </a:lnTo>
                  <a:lnTo>
                    <a:pt x="1052" y="104"/>
                  </a:lnTo>
                  <a:lnTo>
                    <a:pt x="1052" y="78"/>
                  </a:lnTo>
                  <a:lnTo>
                    <a:pt x="1054" y="90"/>
                  </a:lnTo>
                  <a:lnTo>
                    <a:pt x="1054" y="80"/>
                  </a:lnTo>
                  <a:lnTo>
                    <a:pt x="1056" y="87"/>
                  </a:lnTo>
                  <a:lnTo>
                    <a:pt x="1056" y="76"/>
                  </a:lnTo>
                  <a:lnTo>
                    <a:pt x="1059" y="85"/>
                  </a:lnTo>
                  <a:lnTo>
                    <a:pt x="1061" y="71"/>
                  </a:lnTo>
                  <a:lnTo>
                    <a:pt x="1059" y="85"/>
                  </a:lnTo>
                  <a:lnTo>
                    <a:pt x="1063" y="64"/>
                  </a:lnTo>
                  <a:lnTo>
                    <a:pt x="1063" y="90"/>
                  </a:lnTo>
                  <a:lnTo>
                    <a:pt x="1066" y="78"/>
                  </a:lnTo>
                  <a:lnTo>
                    <a:pt x="1066" y="87"/>
                  </a:lnTo>
                  <a:lnTo>
                    <a:pt x="1068" y="80"/>
                  </a:lnTo>
                  <a:lnTo>
                    <a:pt x="1068" y="102"/>
                  </a:lnTo>
                  <a:lnTo>
                    <a:pt x="1073" y="69"/>
                  </a:lnTo>
                  <a:lnTo>
                    <a:pt x="1071" y="97"/>
                  </a:lnTo>
                  <a:lnTo>
                    <a:pt x="1073" y="85"/>
                  </a:lnTo>
                  <a:lnTo>
                    <a:pt x="1075" y="111"/>
                  </a:lnTo>
                  <a:lnTo>
                    <a:pt x="1075" y="64"/>
                  </a:lnTo>
                  <a:lnTo>
                    <a:pt x="1078" y="94"/>
                  </a:lnTo>
                  <a:lnTo>
                    <a:pt x="1080" y="83"/>
                  </a:lnTo>
                  <a:lnTo>
                    <a:pt x="1080" y="106"/>
                  </a:lnTo>
                  <a:lnTo>
                    <a:pt x="1082" y="66"/>
                  </a:lnTo>
                  <a:lnTo>
                    <a:pt x="1082" y="92"/>
                  </a:lnTo>
                  <a:lnTo>
                    <a:pt x="1085" y="71"/>
                  </a:lnTo>
                  <a:lnTo>
                    <a:pt x="1085" y="90"/>
                  </a:lnTo>
                  <a:lnTo>
                    <a:pt x="1087" y="83"/>
                  </a:lnTo>
                  <a:lnTo>
                    <a:pt x="1087" y="92"/>
                  </a:lnTo>
                  <a:lnTo>
                    <a:pt x="1089" y="83"/>
                  </a:lnTo>
                  <a:lnTo>
                    <a:pt x="1089" y="92"/>
                  </a:lnTo>
                  <a:lnTo>
                    <a:pt x="1092" y="83"/>
                  </a:lnTo>
                  <a:lnTo>
                    <a:pt x="1092" y="94"/>
                  </a:lnTo>
                  <a:lnTo>
                    <a:pt x="1092" y="78"/>
                  </a:lnTo>
                  <a:lnTo>
                    <a:pt x="1094" y="97"/>
                  </a:lnTo>
                  <a:lnTo>
                    <a:pt x="1094" y="78"/>
                  </a:lnTo>
                  <a:lnTo>
                    <a:pt x="1097" y="97"/>
                  </a:lnTo>
                  <a:lnTo>
                    <a:pt x="1099" y="83"/>
                  </a:lnTo>
                  <a:lnTo>
                    <a:pt x="1097" y="109"/>
                  </a:lnTo>
                  <a:lnTo>
                    <a:pt x="1104" y="73"/>
                  </a:lnTo>
                  <a:lnTo>
                    <a:pt x="1101" y="99"/>
                  </a:lnTo>
                  <a:lnTo>
                    <a:pt x="1104" y="66"/>
                  </a:lnTo>
                  <a:lnTo>
                    <a:pt x="1104" y="104"/>
                  </a:lnTo>
                  <a:lnTo>
                    <a:pt x="1106" y="85"/>
                  </a:lnTo>
                  <a:lnTo>
                    <a:pt x="1106" y="102"/>
                  </a:lnTo>
                  <a:lnTo>
                    <a:pt x="1108" y="80"/>
                  </a:lnTo>
                  <a:lnTo>
                    <a:pt x="1108" y="99"/>
                  </a:lnTo>
                  <a:lnTo>
                    <a:pt x="1111" y="80"/>
                  </a:lnTo>
                  <a:lnTo>
                    <a:pt x="1111" y="104"/>
                  </a:lnTo>
                  <a:lnTo>
                    <a:pt x="1115" y="71"/>
                  </a:lnTo>
                  <a:lnTo>
                    <a:pt x="1113" y="111"/>
                  </a:lnTo>
                  <a:lnTo>
                    <a:pt x="1118" y="78"/>
                  </a:lnTo>
                  <a:lnTo>
                    <a:pt x="1113" y="116"/>
                  </a:lnTo>
                  <a:lnTo>
                    <a:pt x="1118" y="87"/>
                  </a:lnTo>
                  <a:lnTo>
                    <a:pt x="1118" y="111"/>
                  </a:lnTo>
                  <a:lnTo>
                    <a:pt x="1120" y="92"/>
                  </a:lnTo>
                  <a:lnTo>
                    <a:pt x="1123" y="104"/>
                  </a:lnTo>
                  <a:lnTo>
                    <a:pt x="1123" y="87"/>
                  </a:lnTo>
                  <a:lnTo>
                    <a:pt x="1123" y="104"/>
                  </a:lnTo>
                  <a:lnTo>
                    <a:pt x="1125" y="78"/>
                  </a:lnTo>
                  <a:lnTo>
                    <a:pt x="1127" y="113"/>
                  </a:lnTo>
                  <a:lnTo>
                    <a:pt x="1127" y="83"/>
                  </a:lnTo>
                  <a:lnTo>
                    <a:pt x="1132" y="116"/>
                  </a:lnTo>
                  <a:lnTo>
                    <a:pt x="1132" y="90"/>
                  </a:lnTo>
                  <a:lnTo>
                    <a:pt x="1132" y="106"/>
                  </a:lnTo>
                  <a:lnTo>
                    <a:pt x="1137" y="80"/>
                  </a:lnTo>
                  <a:lnTo>
                    <a:pt x="1134" y="106"/>
                  </a:lnTo>
                  <a:lnTo>
                    <a:pt x="1141" y="92"/>
                  </a:lnTo>
                  <a:lnTo>
                    <a:pt x="1139" y="104"/>
                  </a:lnTo>
                  <a:lnTo>
                    <a:pt x="1141" y="97"/>
                  </a:lnTo>
                  <a:lnTo>
                    <a:pt x="1141" y="106"/>
                  </a:lnTo>
                  <a:lnTo>
                    <a:pt x="1144" y="99"/>
                  </a:lnTo>
                  <a:lnTo>
                    <a:pt x="1144" y="111"/>
                  </a:lnTo>
                  <a:lnTo>
                    <a:pt x="1146" y="80"/>
                  </a:lnTo>
                  <a:lnTo>
                    <a:pt x="1146" y="111"/>
                  </a:lnTo>
                  <a:lnTo>
                    <a:pt x="1149" y="78"/>
                  </a:lnTo>
                  <a:lnTo>
                    <a:pt x="1151" y="123"/>
                  </a:lnTo>
                  <a:lnTo>
                    <a:pt x="1151" y="94"/>
                  </a:lnTo>
                  <a:lnTo>
                    <a:pt x="1153" y="109"/>
                  </a:lnTo>
                  <a:lnTo>
                    <a:pt x="1153" y="92"/>
                  </a:lnTo>
                  <a:lnTo>
                    <a:pt x="1153" y="123"/>
                  </a:lnTo>
                  <a:lnTo>
                    <a:pt x="1156" y="97"/>
                  </a:lnTo>
                  <a:lnTo>
                    <a:pt x="1156" y="123"/>
                  </a:lnTo>
                  <a:lnTo>
                    <a:pt x="1156" y="80"/>
                  </a:lnTo>
                  <a:lnTo>
                    <a:pt x="1158" y="109"/>
                  </a:lnTo>
                  <a:lnTo>
                    <a:pt x="1160" y="92"/>
                  </a:lnTo>
                  <a:lnTo>
                    <a:pt x="1160" y="118"/>
                  </a:lnTo>
                  <a:lnTo>
                    <a:pt x="1165" y="85"/>
                  </a:lnTo>
                  <a:lnTo>
                    <a:pt x="1163" y="113"/>
                  </a:lnTo>
                  <a:lnTo>
                    <a:pt x="1170" y="87"/>
                  </a:lnTo>
                  <a:lnTo>
                    <a:pt x="1165" y="120"/>
                  </a:lnTo>
                  <a:lnTo>
                    <a:pt x="1172" y="94"/>
                  </a:lnTo>
                  <a:lnTo>
                    <a:pt x="1170" y="104"/>
                  </a:lnTo>
                  <a:lnTo>
                    <a:pt x="1174" y="92"/>
                  </a:lnTo>
                  <a:lnTo>
                    <a:pt x="1170" y="120"/>
                  </a:lnTo>
                  <a:lnTo>
                    <a:pt x="1174" y="97"/>
                  </a:lnTo>
                  <a:lnTo>
                    <a:pt x="1174" y="120"/>
                  </a:lnTo>
                  <a:lnTo>
                    <a:pt x="1177" y="97"/>
                  </a:lnTo>
                  <a:lnTo>
                    <a:pt x="1177" y="106"/>
                  </a:lnTo>
                  <a:lnTo>
                    <a:pt x="1177" y="80"/>
                  </a:lnTo>
                  <a:lnTo>
                    <a:pt x="1179" y="116"/>
                  </a:lnTo>
                  <a:lnTo>
                    <a:pt x="1179" y="92"/>
                  </a:lnTo>
                  <a:lnTo>
                    <a:pt x="1182" y="118"/>
                  </a:lnTo>
                  <a:lnTo>
                    <a:pt x="1182" y="99"/>
                  </a:lnTo>
                  <a:lnTo>
                    <a:pt x="1184" y="116"/>
                  </a:lnTo>
                  <a:lnTo>
                    <a:pt x="1184" y="85"/>
                  </a:lnTo>
                  <a:lnTo>
                    <a:pt x="1189" y="123"/>
                  </a:lnTo>
                  <a:lnTo>
                    <a:pt x="1189" y="99"/>
                  </a:lnTo>
                  <a:lnTo>
                    <a:pt x="1191" y="113"/>
                  </a:lnTo>
                  <a:lnTo>
                    <a:pt x="1191" y="90"/>
                  </a:lnTo>
                  <a:lnTo>
                    <a:pt x="1193" y="125"/>
                  </a:lnTo>
                  <a:lnTo>
                    <a:pt x="1196" y="106"/>
                  </a:lnTo>
                  <a:lnTo>
                    <a:pt x="1196" y="116"/>
                  </a:lnTo>
                  <a:lnTo>
                    <a:pt x="1196" y="99"/>
                  </a:lnTo>
                  <a:lnTo>
                    <a:pt x="1198" y="111"/>
                  </a:lnTo>
                  <a:lnTo>
                    <a:pt x="1198" y="83"/>
                  </a:lnTo>
                  <a:lnTo>
                    <a:pt x="1200" y="113"/>
                  </a:lnTo>
                  <a:lnTo>
                    <a:pt x="1200" y="104"/>
                  </a:lnTo>
                  <a:lnTo>
                    <a:pt x="1203" y="130"/>
                  </a:lnTo>
                  <a:lnTo>
                    <a:pt x="1208" y="87"/>
                  </a:lnTo>
                  <a:lnTo>
                    <a:pt x="1205" y="125"/>
                  </a:lnTo>
                  <a:lnTo>
                    <a:pt x="1210" y="92"/>
                  </a:lnTo>
                  <a:lnTo>
                    <a:pt x="1210" y="123"/>
                  </a:lnTo>
                  <a:lnTo>
                    <a:pt x="1212" y="104"/>
                  </a:lnTo>
                  <a:lnTo>
                    <a:pt x="1210" y="128"/>
                  </a:lnTo>
                  <a:lnTo>
                    <a:pt x="1215" y="109"/>
                  </a:lnTo>
                  <a:lnTo>
                    <a:pt x="1215" y="118"/>
                  </a:lnTo>
                  <a:lnTo>
                    <a:pt x="1217" y="104"/>
                  </a:lnTo>
                  <a:lnTo>
                    <a:pt x="1217" y="118"/>
                  </a:lnTo>
                  <a:lnTo>
                    <a:pt x="1219" y="109"/>
                  </a:lnTo>
                  <a:lnTo>
                    <a:pt x="1219" y="118"/>
                  </a:lnTo>
                  <a:lnTo>
                    <a:pt x="1222" y="109"/>
                  </a:lnTo>
                  <a:lnTo>
                    <a:pt x="1222" y="118"/>
                  </a:lnTo>
                  <a:lnTo>
                    <a:pt x="1222" y="109"/>
                  </a:lnTo>
                  <a:lnTo>
                    <a:pt x="1222" y="123"/>
                  </a:lnTo>
                  <a:lnTo>
                    <a:pt x="1224" y="106"/>
                  </a:lnTo>
                  <a:lnTo>
                    <a:pt x="1226" y="120"/>
                  </a:lnTo>
                  <a:lnTo>
                    <a:pt x="1226" y="99"/>
                  </a:lnTo>
                  <a:lnTo>
                    <a:pt x="1229" y="116"/>
                  </a:lnTo>
                  <a:lnTo>
                    <a:pt x="1229" y="87"/>
                  </a:lnTo>
                  <a:lnTo>
                    <a:pt x="1231" y="120"/>
                  </a:lnTo>
                  <a:lnTo>
                    <a:pt x="1231" y="97"/>
                  </a:lnTo>
                  <a:lnTo>
                    <a:pt x="1234" y="130"/>
                  </a:lnTo>
                  <a:lnTo>
                    <a:pt x="1234" y="97"/>
                  </a:lnTo>
                  <a:lnTo>
                    <a:pt x="1236" y="125"/>
                  </a:lnTo>
                  <a:lnTo>
                    <a:pt x="1236" y="109"/>
                  </a:lnTo>
                  <a:lnTo>
                    <a:pt x="1238" y="120"/>
                  </a:lnTo>
                  <a:lnTo>
                    <a:pt x="1238" y="94"/>
                  </a:lnTo>
                  <a:lnTo>
                    <a:pt x="1241" y="118"/>
                  </a:lnTo>
                  <a:lnTo>
                    <a:pt x="1241" y="109"/>
                  </a:lnTo>
                  <a:lnTo>
                    <a:pt x="1243" y="123"/>
                  </a:lnTo>
                  <a:lnTo>
                    <a:pt x="1243" y="109"/>
                  </a:lnTo>
                  <a:lnTo>
                    <a:pt x="1243" y="125"/>
                  </a:lnTo>
                  <a:lnTo>
                    <a:pt x="1248" y="106"/>
                  </a:lnTo>
                  <a:lnTo>
                    <a:pt x="1248" y="135"/>
                  </a:lnTo>
                  <a:lnTo>
                    <a:pt x="1250" y="104"/>
                  </a:lnTo>
                  <a:lnTo>
                    <a:pt x="1250" y="144"/>
                  </a:lnTo>
                  <a:lnTo>
                    <a:pt x="1252" y="113"/>
                  </a:lnTo>
                  <a:lnTo>
                    <a:pt x="1252" y="130"/>
                  </a:lnTo>
                  <a:lnTo>
                    <a:pt x="1255" y="106"/>
                  </a:lnTo>
                  <a:lnTo>
                    <a:pt x="1255" y="144"/>
                  </a:lnTo>
                  <a:lnTo>
                    <a:pt x="1257" y="111"/>
                  </a:lnTo>
                  <a:lnTo>
                    <a:pt x="1260" y="130"/>
                  </a:lnTo>
                  <a:lnTo>
                    <a:pt x="1260" y="104"/>
                  </a:lnTo>
                  <a:lnTo>
                    <a:pt x="1262" y="132"/>
                  </a:lnTo>
                  <a:lnTo>
                    <a:pt x="1264" y="118"/>
                  </a:lnTo>
                  <a:lnTo>
                    <a:pt x="1267" y="130"/>
                  </a:lnTo>
                  <a:lnTo>
                    <a:pt x="1264" y="111"/>
                  </a:lnTo>
                  <a:lnTo>
                    <a:pt x="1267" y="125"/>
                  </a:lnTo>
                  <a:lnTo>
                    <a:pt x="1269" y="106"/>
                  </a:lnTo>
                  <a:lnTo>
                    <a:pt x="1269" y="132"/>
                  </a:lnTo>
                  <a:lnTo>
                    <a:pt x="1271" y="116"/>
                  </a:lnTo>
                  <a:lnTo>
                    <a:pt x="1271" y="130"/>
                  </a:lnTo>
                  <a:lnTo>
                    <a:pt x="1276" y="99"/>
                  </a:lnTo>
                  <a:lnTo>
                    <a:pt x="1276" y="125"/>
                  </a:lnTo>
                  <a:lnTo>
                    <a:pt x="1278" y="116"/>
                  </a:lnTo>
                  <a:lnTo>
                    <a:pt x="1278" y="125"/>
                  </a:lnTo>
                  <a:lnTo>
                    <a:pt x="1281" y="120"/>
                  </a:lnTo>
                  <a:lnTo>
                    <a:pt x="1278" y="139"/>
                  </a:lnTo>
                  <a:lnTo>
                    <a:pt x="1283" y="106"/>
                  </a:lnTo>
                  <a:lnTo>
                    <a:pt x="1283" y="135"/>
                  </a:lnTo>
                  <a:lnTo>
                    <a:pt x="1283" y="106"/>
                  </a:lnTo>
                  <a:lnTo>
                    <a:pt x="1286" y="135"/>
                  </a:lnTo>
                  <a:lnTo>
                    <a:pt x="1286" y="99"/>
                  </a:lnTo>
                  <a:lnTo>
                    <a:pt x="1290" y="142"/>
                  </a:lnTo>
                  <a:lnTo>
                    <a:pt x="1290" y="113"/>
                  </a:lnTo>
                  <a:lnTo>
                    <a:pt x="1293" y="125"/>
                  </a:lnTo>
                  <a:lnTo>
                    <a:pt x="1290" y="111"/>
                  </a:lnTo>
                  <a:lnTo>
                    <a:pt x="1295" y="128"/>
                  </a:lnTo>
                  <a:lnTo>
                    <a:pt x="1295" y="118"/>
                  </a:lnTo>
                  <a:lnTo>
                    <a:pt x="1295" y="139"/>
                  </a:lnTo>
                  <a:lnTo>
                    <a:pt x="1302" y="106"/>
                  </a:lnTo>
                  <a:lnTo>
                    <a:pt x="1300" y="135"/>
                  </a:lnTo>
                  <a:lnTo>
                    <a:pt x="1302" y="123"/>
                  </a:lnTo>
                  <a:lnTo>
                    <a:pt x="1304" y="146"/>
                  </a:lnTo>
                  <a:lnTo>
                    <a:pt x="1304" y="118"/>
                  </a:lnTo>
                  <a:lnTo>
                    <a:pt x="1307" y="132"/>
                  </a:lnTo>
                  <a:lnTo>
                    <a:pt x="1309" y="109"/>
                  </a:lnTo>
                  <a:lnTo>
                    <a:pt x="1307" y="137"/>
                  </a:lnTo>
                  <a:lnTo>
                    <a:pt x="1312" y="111"/>
                  </a:lnTo>
                  <a:lnTo>
                    <a:pt x="1309" y="139"/>
                  </a:lnTo>
                  <a:lnTo>
                    <a:pt x="1312" y="116"/>
                  </a:lnTo>
                  <a:lnTo>
                    <a:pt x="1314" y="128"/>
                  </a:lnTo>
                  <a:lnTo>
                    <a:pt x="1314" y="118"/>
                  </a:lnTo>
                  <a:lnTo>
                    <a:pt x="1316" y="132"/>
                  </a:lnTo>
                  <a:lnTo>
                    <a:pt x="1314" y="111"/>
                  </a:lnTo>
                  <a:lnTo>
                    <a:pt x="1316" y="132"/>
                  </a:lnTo>
                  <a:lnTo>
                    <a:pt x="1319" y="118"/>
                  </a:lnTo>
                  <a:lnTo>
                    <a:pt x="1319" y="142"/>
                  </a:lnTo>
                  <a:lnTo>
                    <a:pt x="1323" y="106"/>
                  </a:lnTo>
                  <a:lnTo>
                    <a:pt x="1321" y="135"/>
                  </a:lnTo>
                  <a:lnTo>
                    <a:pt x="1323" y="120"/>
                  </a:lnTo>
                  <a:lnTo>
                    <a:pt x="1321" y="144"/>
                  </a:lnTo>
                  <a:lnTo>
                    <a:pt x="1326" y="123"/>
                  </a:lnTo>
                  <a:lnTo>
                    <a:pt x="1326" y="139"/>
                  </a:lnTo>
                  <a:lnTo>
                    <a:pt x="1323" y="104"/>
                  </a:lnTo>
                  <a:lnTo>
                    <a:pt x="1328" y="146"/>
                  </a:lnTo>
                  <a:lnTo>
                    <a:pt x="1328" y="120"/>
                  </a:lnTo>
                  <a:lnTo>
                    <a:pt x="1330" y="130"/>
                  </a:lnTo>
                  <a:lnTo>
                    <a:pt x="1333" y="116"/>
                  </a:lnTo>
                  <a:lnTo>
                    <a:pt x="1333" y="132"/>
                  </a:lnTo>
                  <a:lnTo>
                    <a:pt x="1335" y="125"/>
                  </a:lnTo>
                  <a:lnTo>
                    <a:pt x="1335" y="132"/>
                  </a:lnTo>
                  <a:lnTo>
                    <a:pt x="1338" y="120"/>
                  </a:lnTo>
                  <a:lnTo>
                    <a:pt x="1335" y="139"/>
                  </a:lnTo>
                  <a:lnTo>
                    <a:pt x="1340" y="118"/>
                  </a:lnTo>
                  <a:lnTo>
                    <a:pt x="1340" y="137"/>
                  </a:lnTo>
                  <a:lnTo>
                    <a:pt x="1340" y="109"/>
                  </a:lnTo>
                  <a:lnTo>
                    <a:pt x="1342" y="137"/>
                  </a:lnTo>
                  <a:lnTo>
                    <a:pt x="1342" y="120"/>
                  </a:lnTo>
                  <a:lnTo>
                    <a:pt x="1345" y="149"/>
                  </a:lnTo>
                  <a:lnTo>
                    <a:pt x="1345" y="125"/>
                  </a:lnTo>
                  <a:lnTo>
                    <a:pt x="1347" y="139"/>
                  </a:lnTo>
                  <a:lnTo>
                    <a:pt x="1347" y="123"/>
                  </a:lnTo>
                  <a:lnTo>
                    <a:pt x="1347" y="146"/>
                  </a:lnTo>
                  <a:lnTo>
                    <a:pt x="1349" y="111"/>
                  </a:lnTo>
                  <a:lnTo>
                    <a:pt x="1349" y="154"/>
                  </a:lnTo>
                  <a:lnTo>
                    <a:pt x="1352" y="118"/>
                  </a:lnTo>
                  <a:lnTo>
                    <a:pt x="1354" y="151"/>
                  </a:lnTo>
                  <a:lnTo>
                    <a:pt x="1354" y="111"/>
                  </a:lnTo>
                  <a:lnTo>
                    <a:pt x="1354" y="135"/>
                  </a:lnTo>
                  <a:lnTo>
                    <a:pt x="1356" y="116"/>
                  </a:lnTo>
                  <a:lnTo>
                    <a:pt x="1356" y="132"/>
                  </a:lnTo>
                  <a:lnTo>
                    <a:pt x="1359" y="116"/>
                  </a:lnTo>
                  <a:lnTo>
                    <a:pt x="1359" y="132"/>
                  </a:lnTo>
                  <a:lnTo>
                    <a:pt x="1361" y="123"/>
                  </a:lnTo>
                  <a:lnTo>
                    <a:pt x="1361" y="139"/>
                  </a:lnTo>
                  <a:lnTo>
                    <a:pt x="1366" y="116"/>
                  </a:lnTo>
                  <a:lnTo>
                    <a:pt x="1363" y="137"/>
                  </a:lnTo>
                  <a:lnTo>
                    <a:pt x="1366" y="130"/>
                  </a:lnTo>
                  <a:lnTo>
                    <a:pt x="1363" y="151"/>
                  </a:lnTo>
                  <a:lnTo>
                    <a:pt x="1368" y="130"/>
                  </a:lnTo>
                  <a:lnTo>
                    <a:pt x="1368" y="142"/>
                  </a:lnTo>
                  <a:lnTo>
                    <a:pt x="1371" y="128"/>
                  </a:lnTo>
                  <a:lnTo>
                    <a:pt x="1373" y="156"/>
                  </a:lnTo>
                  <a:lnTo>
                    <a:pt x="1373" y="125"/>
                  </a:lnTo>
                  <a:lnTo>
                    <a:pt x="1373" y="135"/>
                  </a:lnTo>
                  <a:lnTo>
                    <a:pt x="1375" y="111"/>
                  </a:lnTo>
                  <a:lnTo>
                    <a:pt x="1375" y="137"/>
                  </a:lnTo>
                  <a:lnTo>
                    <a:pt x="1378" y="123"/>
                  </a:lnTo>
                  <a:lnTo>
                    <a:pt x="1378" y="151"/>
                  </a:lnTo>
                  <a:lnTo>
                    <a:pt x="1380" y="128"/>
                  </a:lnTo>
                  <a:lnTo>
                    <a:pt x="1382" y="142"/>
                  </a:lnTo>
                  <a:lnTo>
                    <a:pt x="1382" y="130"/>
                  </a:lnTo>
                  <a:lnTo>
                    <a:pt x="1382" y="139"/>
                  </a:lnTo>
                  <a:lnTo>
                    <a:pt x="1387" y="120"/>
                  </a:lnTo>
                  <a:lnTo>
                    <a:pt x="1385" y="137"/>
                  </a:lnTo>
                  <a:lnTo>
                    <a:pt x="1389" y="123"/>
                  </a:lnTo>
                  <a:lnTo>
                    <a:pt x="1387" y="137"/>
                  </a:lnTo>
                  <a:lnTo>
                    <a:pt x="1392" y="130"/>
                  </a:lnTo>
                  <a:lnTo>
                    <a:pt x="1392" y="144"/>
                  </a:lnTo>
                  <a:lnTo>
                    <a:pt x="1394" y="123"/>
                  </a:lnTo>
                  <a:lnTo>
                    <a:pt x="1397" y="151"/>
                  </a:lnTo>
                  <a:lnTo>
                    <a:pt x="1397" y="132"/>
                  </a:lnTo>
                  <a:lnTo>
                    <a:pt x="1399" y="156"/>
                  </a:lnTo>
                  <a:lnTo>
                    <a:pt x="1399" y="132"/>
                  </a:lnTo>
                  <a:lnTo>
                    <a:pt x="1401" y="142"/>
                  </a:lnTo>
                  <a:lnTo>
                    <a:pt x="1404" y="130"/>
                  </a:lnTo>
                  <a:lnTo>
                    <a:pt x="1404" y="137"/>
                  </a:lnTo>
                  <a:lnTo>
                    <a:pt x="1404" y="128"/>
                  </a:lnTo>
                  <a:lnTo>
                    <a:pt x="1406" y="139"/>
                  </a:lnTo>
                  <a:lnTo>
                    <a:pt x="1406" y="128"/>
                  </a:lnTo>
                  <a:lnTo>
                    <a:pt x="1406" y="151"/>
                  </a:lnTo>
                  <a:lnTo>
                    <a:pt x="1408" y="130"/>
                  </a:lnTo>
                  <a:lnTo>
                    <a:pt x="1411" y="139"/>
                  </a:lnTo>
                  <a:lnTo>
                    <a:pt x="1411" y="113"/>
                  </a:lnTo>
                  <a:lnTo>
                    <a:pt x="1411" y="144"/>
                  </a:lnTo>
                  <a:lnTo>
                    <a:pt x="1415" y="118"/>
                  </a:lnTo>
                  <a:lnTo>
                    <a:pt x="1413" y="149"/>
                  </a:lnTo>
                  <a:lnTo>
                    <a:pt x="1418" y="118"/>
                  </a:lnTo>
                  <a:lnTo>
                    <a:pt x="1413" y="158"/>
                  </a:lnTo>
                  <a:lnTo>
                    <a:pt x="1418" y="137"/>
                  </a:lnTo>
                  <a:lnTo>
                    <a:pt x="1418" y="149"/>
                  </a:lnTo>
                  <a:lnTo>
                    <a:pt x="1425" y="116"/>
                  </a:lnTo>
                  <a:lnTo>
                    <a:pt x="1420" y="156"/>
                  </a:lnTo>
                  <a:lnTo>
                    <a:pt x="1425" y="128"/>
                  </a:lnTo>
                  <a:lnTo>
                    <a:pt x="1425" y="156"/>
                  </a:lnTo>
                  <a:lnTo>
                    <a:pt x="1427" y="135"/>
                  </a:lnTo>
                  <a:lnTo>
                    <a:pt x="1427" y="161"/>
                  </a:lnTo>
                  <a:lnTo>
                    <a:pt x="1427" y="132"/>
                  </a:lnTo>
                  <a:lnTo>
                    <a:pt x="1430" y="144"/>
                  </a:lnTo>
                  <a:lnTo>
                    <a:pt x="1432" y="132"/>
                  </a:lnTo>
                  <a:lnTo>
                    <a:pt x="1432" y="158"/>
                  </a:lnTo>
                  <a:lnTo>
                    <a:pt x="1434" y="123"/>
                  </a:lnTo>
                  <a:lnTo>
                    <a:pt x="1434" y="149"/>
                  </a:lnTo>
                  <a:lnTo>
                    <a:pt x="1437" y="132"/>
                  </a:lnTo>
                  <a:lnTo>
                    <a:pt x="1437" y="146"/>
                  </a:lnTo>
                  <a:lnTo>
                    <a:pt x="1439" y="135"/>
                  </a:lnTo>
                  <a:lnTo>
                    <a:pt x="1437" y="156"/>
                  </a:lnTo>
                  <a:lnTo>
                    <a:pt x="1439" y="120"/>
                  </a:lnTo>
                  <a:lnTo>
                    <a:pt x="1439" y="149"/>
                  </a:lnTo>
                  <a:lnTo>
                    <a:pt x="1444" y="123"/>
                  </a:lnTo>
                  <a:lnTo>
                    <a:pt x="1441" y="146"/>
                  </a:lnTo>
                  <a:lnTo>
                    <a:pt x="1444" y="135"/>
                  </a:lnTo>
                  <a:lnTo>
                    <a:pt x="1446" y="163"/>
                  </a:lnTo>
                  <a:lnTo>
                    <a:pt x="1446" y="123"/>
                  </a:lnTo>
                  <a:lnTo>
                    <a:pt x="1446" y="146"/>
                  </a:lnTo>
                  <a:lnTo>
                    <a:pt x="1451" y="132"/>
                  </a:lnTo>
                  <a:lnTo>
                    <a:pt x="1451" y="158"/>
                  </a:lnTo>
                  <a:lnTo>
                    <a:pt x="1453" y="132"/>
                  </a:lnTo>
                  <a:lnTo>
                    <a:pt x="1453" y="151"/>
                  </a:lnTo>
                  <a:lnTo>
                    <a:pt x="1456" y="132"/>
                  </a:lnTo>
                  <a:lnTo>
                    <a:pt x="1456" y="151"/>
                  </a:lnTo>
                  <a:lnTo>
                    <a:pt x="1458" y="139"/>
                  </a:lnTo>
                  <a:lnTo>
                    <a:pt x="1458" y="149"/>
                  </a:lnTo>
                  <a:lnTo>
                    <a:pt x="1460" y="132"/>
                  </a:lnTo>
                  <a:lnTo>
                    <a:pt x="1460" y="144"/>
                  </a:lnTo>
                  <a:lnTo>
                    <a:pt x="1460" y="137"/>
                  </a:lnTo>
                  <a:lnTo>
                    <a:pt x="1460" y="158"/>
                  </a:lnTo>
                  <a:lnTo>
                    <a:pt x="1463" y="125"/>
                  </a:lnTo>
                  <a:lnTo>
                    <a:pt x="1463" y="149"/>
                  </a:lnTo>
                  <a:lnTo>
                    <a:pt x="1467" y="123"/>
                  </a:lnTo>
                  <a:lnTo>
                    <a:pt x="1465" y="149"/>
                  </a:lnTo>
                  <a:lnTo>
                    <a:pt x="1472" y="123"/>
                  </a:lnTo>
                  <a:lnTo>
                    <a:pt x="1470" y="144"/>
                  </a:lnTo>
                  <a:lnTo>
                    <a:pt x="1472" y="135"/>
                  </a:lnTo>
                  <a:lnTo>
                    <a:pt x="1470" y="149"/>
                  </a:lnTo>
                  <a:lnTo>
                    <a:pt x="1475" y="135"/>
                  </a:lnTo>
                  <a:lnTo>
                    <a:pt x="1475" y="142"/>
                  </a:lnTo>
                  <a:lnTo>
                    <a:pt x="1479" y="123"/>
                  </a:lnTo>
                  <a:lnTo>
                    <a:pt x="1477" y="149"/>
                  </a:lnTo>
                  <a:lnTo>
                    <a:pt x="1482" y="125"/>
                  </a:lnTo>
                  <a:lnTo>
                    <a:pt x="1477" y="158"/>
                  </a:lnTo>
                  <a:lnTo>
                    <a:pt x="1482" y="135"/>
                  </a:lnTo>
                  <a:lnTo>
                    <a:pt x="1482" y="146"/>
                  </a:lnTo>
                  <a:lnTo>
                    <a:pt x="1486" y="120"/>
                  </a:lnTo>
                  <a:lnTo>
                    <a:pt x="1482" y="146"/>
                  </a:lnTo>
                  <a:lnTo>
                    <a:pt x="1486" y="135"/>
                  </a:lnTo>
                  <a:lnTo>
                    <a:pt x="1484" y="149"/>
                  </a:lnTo>
                  <a:lnTo>
                    <a:pt x="1489" y="137"/>
                  </a:lnTo>
                  <a:lnTo>
                    <a:pt x="1489" y="149"/>
                  </a:lnTo>
                  <a:lnTo>
                    <a:pt x="1491" y="137"/>
                  </a:lnTo>
                  <a:lnTo>
                    <a:pt x="1489" y="154"/>
                  </a:lnTo>
                  <a:lnTo>
                    <a:pt x="1493" y="142"/>
                  </a:lnTo>
                  <a:lnTo>
                    <a:pt x="1491" y="156"/>
                  </a:lnTo>
                  <a:lnTo>
                    <a:pt x="1496" y="135"/>
                  </a:lnTo>
                  <a:lnTo>
                    <a:pt x="1493" y="158"/>
                  </a:lnTo>
                  <a:lnTo>
                    <a:pt x="1498" y="132"/>
                  </a:lnTo>
                  <a:lnTo>
                    <a:pt x="1498" y="144"/>
                  </a:lnTo>
                  <a:lnTo>
                    <a:pt x="1501" y="132"/>
                  </a:lnTo>
                  <a:lnTo>
                    <a:pt x="1498" y="151"/>
                  </a:lnTo>
                  <a:lnTo>
                    <a:pt x="1501" y="118"/>
                  </a:lnTo>
                  <a:lnTo>
                    <a:pt x="1501" y="149"/>
                  </a:lnTo>
                  <a:lnTo>
                    <a:pt x="1503" y="130"/>
                  </a:lnTo>
                  <a:lnTo>
                    <a:pt x="1505" y="161"/>
                  </a:lnTo>
                  <a:lnTo>
                    <a:pt x="1505" y="135"/>
                  </a:lnTo>
                  <a:lnTo>
                    <a:pt x="1508" y="144"/>
                  </a:lnTo>
                  <a:lnTo>
                    <a:pt x="1508" y="132"/>
                  </a:lnTo>
                  <a:lnTo>
                    <a:pt x="1508" y="144"/>
                  </a:lnTo>
                  <a:lnTo>
                    <a:pt x="1510" y="132"/>
                  </a:lnTo>
                  <a:lnTo>
                    <a:pt x="1510" y="146"/>
                  </a:lnTo>
                  <a:lnTo>
                    <a:pt x="1512" y="128"/>
                  </a:lnTo>
                  <a:lnTo>
                    <a:pt x="1512" y="149"/>
                  </a:lnTo>
                  <a:lnTo>
                    <a:pt x="1512" y="137"/>
                  </a:lnTo>
                  <a:lnTo>
                    <a:pt x="1512" y="154"/>
                  </a:lnTo>
                  <a:lnTo>
                    <a:pt x="1515" y="142"/>
                  </a:lnTo>
                  <a:lnTo>
                    <a:pt x="1515" y="163"/>
                  </a:lnTo>
                  <a:lnTo>
                    <a:pt x="1517" y="142"/>
                  </a:lnTo>
                  <a:lnTo>
                    <a:pt x="1519" y="149"/>
                  </a:lnTo>
                  <a:lnTo>
                    <a:pt x="1519" y="142"/>
                  </a:lnTo>
                  <a:lnTo>
                    <a:pt x="1522" y="149"/>
                  </a:lnTo>
                  <a:lnTo>
                    <a:pt x="1527" y="123"/>
                  </a:lnTo>
                  <a:lnTo>
                    <a:pt x="1524" y="149"/>
                  </a:lnTo>
                  <a:lnTo>
                    <a:pt x="1527" y="142"/>
                  </a:lnTo>
                  <a:lnTo>
                    <a:pt x="1527" y="149"/>
                  </a:lnTo>
                  <a:lnTo>
                    <a:pt x="1529" y="144"/>
                  </a:lnTo>
                  <a:lnTo>
                    <a:pt x="1529" y="151"/>
                  </a:lnTo>
                  <a:lnTo>
                    <a:pt x="1531" y="132"/>
                  </a:lnTo>
                  <a:lnTo>
                    <a:pt x="1531" y="156"/>
                  </a:lnTo>
                  <a:lnTo>
                    <a:pt x="1534" y="135"/>
                  </a:lnTo>
                  <a:lnTo>
                    <a:pt x="1531" y="161"/>
                  </a:lnTo>
                  <a:lnTo>
                    <a:pt x="1536" y="142"/>
                  </a:lnTo>
                  <a:lnTo>
                    <a:pt x="1534" y="168"/>
                  </a:lnTo>
                  <a:lnTo>
                    <a:pt x="1538" y="132"/>
                  </a:lnTo>
                  <a:lnTo>
                    <a:pt x="1538" y="151"/>
                  </a:lnTo>
                  <a:lnTo>
                    <a:pt x="1541" y="142"/>
                  </a:lnTo>
                  <a:lnTo>
                    <a:pt x="1541" y="154"/>
                  </a:lnTo>
                  <a:lnTo>
                    <a:pt x="1541" y="142"/>
                  </a:lnTo>
                  <a:lnTo>
                    <a:pt x="1541" y="168"/>
                  </a:lnTo>
                  <a:lnTo>
                    <a:pt x="1543" y="142"/>
                  </a:lnTo>
                  <a:lnTo>
                    <a:pt x="1545" y="154"/>
                  </a:lnTo>
                  <a:lnTo>
                    <a:pt x="1543" y="125"/>
                  </a:lnTo>
                  <a:lnTo>
                    <a:pt x="1545" y="151"/>
                  </a:lnTo>
                  <a:lnTo>
                    <a:pt x="1548" y="142"/>
                  </a:lnTo>
                  <a:lnTo>
                    <a:pt x="1548" y="151"/>
                  </a:lnTo>
                  <a:lnTo>
                    <a:pt x="1548" y="125"/>
                  </a:lnTo>
                  <a:lnTo>
                    <a:pt x="1550" y="163"/>
                  </a:lnTo>
                  <a:lnTo>
                    <a:pt x="1555" y="139"/>
                  </a:lnTo>
                  <a:lnTo>
                    <a:pt x="1552" y="163"/>
                  </a:lnTo>
                  <a:lnTo>
                    <a:pt x="1555" y="146"/>
                  </a:lnTo>
                  <a:lnTo>
                    <a:pt x="1555" y="158"/>
                  </a:lnTo>
                  <a:lnTo>
                    <a:pt x="1557" y="146"/>
                  </a:lnTo>
                  <a:lnTo>
                    <a:pt x="1557" y="170"/>
                  </a:lnTo>
                  <a:lnTo>
                    <a:pt x="1557" y="135"/>
                  </a:lnTo>
                  <a:lnTo>
                    <a:pt x="1560" y="165"/>
                  </a:lnTo>
                  <a:lnTo>
                    <a:pt x="1562" y="146"/>
                  </a:lnTo>
                  <a:lnTo>
                    <a:pt x="1562" y="161"/>
                  </a:lnTo>
                  <a:lnTo>
                    <a:pt x="1564" y="149"/>
                  </a:lnTo>
                  <a:lnTo>
                    <a:pt x="1562" y="175"/>
                  </a:lnTo>
                  <a:lnTo>
                    <a:pt x="1564" y="142"/>
                  </a:lnTo>
                  <a:lnTo>
                    <a:pt x="1567" y="158"/>
                  </a:lnTo>
                  <a:lnTo>
                    <a:pt x="1567" y="149"/>
                  </a:lnTo>
                  <a:lnTo>
                    <a:pt x="1569" y="161"/>
                  </a:lnTo>
                  <a:lnTo>
                    <a:pt x="1569" y="149"/>
                  </a:lnTo>
                  <a:lnTo>
                    <a:pt x="1569" y="163"/>
                  </a:lnTo>
                  <a:lnTo>
                    <a:pt x="1571" y="146"/>
                  </a:lnTo>
                  <a:lnTo>
                    <a:pt x="1571" y="156"/>
                  </a:lnTo>
                  <a:lnTo>
                    <a:pt x="1571" y="135"/>
                  </a:lnTo>
                  <a:lnTo>
                    <a:pt x="1574" y="172"/>
                  </a:lnTo>
                  <a:lnTo>
                    <a:pt x="1574" y="144"/>
                  </a:lnTo>
                  <a:lnTo>
                    <a:pt x="1576" y="163"/>
                  </a:lnTo>
                  <a:lnTo>
                    <a:pt x="1578" y="130"/>
                  </a:lnTo>
                  <a:lnTo>
                    <a:pt x="1576" y="168"/>
                  </a:lnTo>
                  <a:lnTo>
                    <a:pt x="1581" y="146"/>
                  </a:lnTo>
                  <a:lnTo>
                    <a:pt x="1581" y="168"/>
                  </a:lnTo>
                  <a:lnTo>
                    <a:pt x="1581" y="149"/>
                  </a:lnTo>
                  <a:lnTo>
                    <a:pt x="1583" y="163"/>
                  </a:lnTo>
                  <a:lnTo>
                    <a:pt x="1583" y="139"/>
                  </a:lnTo>
                  <a:lnTo>
                    <a:pt x="1586" y="161"/>
                  </a:lnTo>
                  <a:lnTo>
                    <a:pt x="1588" y="151"/>
                  </a:lnTo>
                  <a:lnTo>
                    <a:pt x="1588" y="163"/>
                  </a:lnTo>
                  <a:lnTo>
                    <a:pt x="1590" y="142"/>
                  </a:lnTo>
                  <a:lnTo>
                    <a:pt x="1590" y="168"/>
                  </a:lnTo>
                  <a:lnTo>
                    <a:pt x="1595" y="137"/>
                  </a:lnTo>
                  <a:lnTo>
                    <a:pt x="1595" y="158"/>
                  </a:lnTo>
                  <a:lnTo>
                    <a:pt x="1597" y="151"/>
                  </a:lnTo>
                  <a:lnTo>
                    <a:pt x="1595" y="170"/>
                  </a:lnTo>
                  <a:lnTo>
                    <a:pt x="1597" y="137"/>
                  </a:lnTo>
                  <a:lnTo>
                    <a:pt x="1600" y="161"/>
                  </a:lnTo>
                  <a:lnTo>
                    <a:pt x="1600" y="151"/>
                  </a:lnTo>
                  <a:lnTo>
                    <a:pt x="1600" y="172"/>
                  </a:lnTo>
                  <a:lnTo>
                    <a:pt x="1604" y="146"/>
                  </a:lnTo>
                  <a:lnTo>
                    <a:pt x="1602" y="170"/>
                  </a:lnTo>
                  <a:lnTo>
                    <a:pt x="1607" y="151"/>
                  </a:lnTo>
                  <a:lnTo>
                    <a:pt x="1607" y="170"/>
                  </a:lnTo>
                  <a:lnTo>
                    <a:pt x="1609" y="156"/>
                  </a:lnTo>
                  <a:lnTo>
                    <a:pt x="1609" y="165"/>
                  </a:lnTo>
                  <a:lnTo>
                    <a:pt x="1612" y="156"/>
                  </a:lnTo>
                  <a:lnTo>
                    <a:pt x="1612" y="168"/>
                  </a:lnTo>
                  <a:lnTo>
                    <a:pt x="1614" y="139"/>
                  </a:lnTo>
                  <a:lnTo>
                    <a:pt x="1616" y="177"/>
                  </a:lnTo>
                  <a:lnTo>
                    <a:pt x="1619" y="154"/>
                  </a:lnTo>
                  <a:lnTo>
                    <a:pt x="1619" y="182"/>
                  </a:lnTo>
                  <a:lnTo>
                    <a:pt x="1621" y="149"/>
                  </a:lnTo>
                  <a:lnTo>
                    <a:pt x="1621" y="168"/>
                  </a:lnTo>
                  <a:lnTo>
                    <a:pt x="1623" y="154"/>
                  </a:lnTo>
                  <a:lnTo>
                    <a:pt x="1623" y="170"/>
                  </a:lnTo>
                  <a:lnTo>
                    <a:pt x="1626" y="146"/>
                  </a:lnTo>
                  <a:lnTo>
                    <a:pt x="1626" y="168"/>
                  </a:lnTo>
                  <a:lnTo>
                    <a:pt x="1628" y="154"/>
                  </a:lnTo>
                  <a:lnTo>
                    <a:pt x="1628" y="163"/>
                  </a:lnTo>
                  <a:lnTo>
                    <a:pt x="1628" y="137"/>
                  </a:lnTo>
                  <a:lnTo>
                    <a:pt x="1630" y="168"/>
                  </a:lnTo>
                  <a:lnTo>
                    <a:pt x="1633" y="151"/>
                  </a:lnTo>
                  <a:lnTo>
                    <a:pt x="1633" y="172"/>
                  </a:lnTo>
                  <a:lnTo>
                    <a:pt x="1635" y="149"/>
                  </a:lnTo>
                  <a:lnTo>
                    <a:pt x="1635" y="170"/>
                  </a:lnTo>
                  <a:lnTo>
                    <a:pt x="1640" y="149"/>
                  </a:lnTo>
                  <a:lnTo>
                    <a:pt x="1638" y="177"/>
                  </a:lnTo>
                  <a:lnTo>
                    <a:pt x="1642" y="144"/>
                  </a:lnTo>
                  <a:lnTo>
                    <a:pt x="1642" y="168"/>
                  </a:lnTo>
                  <a:lnTo>
                    <a:pt x="1645" y="161"/>
                  </a:lnTo>
                  <a:lnTo>
                    <a:pt x="1645" y="177"/>
                  </a:lnTo>
                  <a:lnTo>
                    <a:pt x="1647" y="154"/>
                  </a:lnTo>
                  <a:lnTo>
                    <a:pt x="1647" y="170"/>
                  </a:lnTo>
                  <a:lnTo>
                    <a:pt x="1649" y="158"/>
                  </a:lnTo>
                  <a:lnTo>
                    <a:pt x="1649" y="170"/>
                  </a:lnTo>
                  <a:lnTo>
                    <a:pt x="1652" y="156"/>
                  </a:lnTo>
                  <a:lnTo>
                    <a:pt x="1652" y="165"/>
                  </a:lnTo>
                  <a:lnTo>
                    <a:pt x="1652" y="144"/>
                  </a:lnTo>
                  <a:lnTo>
                    <a:pt x="1654" y="168"/>
                  </a:lnTo>
                  <a:lnTo>
                    <a:pt x="1659" y="142"/>
                  </a:lnTo>
                  <a:lnTo>
                    <a:pt x="1656" y="168"/>
                  </a:lnTo>
                  <a:lnTo>
                    <a:pt x="1661" y="156"/>
                  </a:lnTo>
                  <a:lnTo>
                    <a:pt x="1656" y="180"/>
                  </a:lnTo>
                  <a:lnTo>
                    <a:pt x="1661" y="158"/>
                  </a:lnTo>
                  <a:lnTo>
                    <a:pt x="1661" y="172"/>
                  </a:lnTo>
                  <a:lnTo>
                    <a:pt x="1664" y="156"/>
                  </a:lnTo>
                  <a:lnTo>
                    <a:pt x="1664" y="165"/>
                  </a:lnTo>
                  <a:lnTo>
                    <a:pt x="1666" y="156"/>
                  </a:lnTo>
                  <a:lnTo>
                    <a:pt x="1666" y="168"/>
                  </a:lnTo>
                  <a:lnTo>
                    <a:pt x="1666" y="142"/>
                  </a:lnTo>
                  <a:lnTo>
                    <a:pt x="1668" y="170"/>
                  </a:lnTo>
                  <a:lnTo>
                    <a:pt x="1668" y="154"/>
                  </a:lnTo>
                  <a:lnTo>
                    <a:pt x="1671" y="182"/>
                  </a:lnTo>
                  <a:lnTo>
                    <a:pt x="1671" y="161"/>
                  </a:lnTo>
                  <a:lnTo>
                    <a:pt x="1673" y="172"/>
                  </a:lnTo>
                  <a:lnTo>
                    <a:pt x="1671" y="149"/>
                  </a:lnTo>
                  <a:lnTo>
                    <a:pt x="1675" y="182"/>
                  </a:lnTo>
                  <a:lnTo>
                    <a:pt x="1675" y="146"/>
                  </a:lnTo>
                  <a:lnTo>
                    <a:pt x="1678" y="165"/>
                  </a:lnTo>
                  <a:lnTo>
                    <a:pt x="1678" y="151"/>
                  </a:lnTo>
                  <a:lnTo>
                    <a:pt x="1680" y="172"/>
                  </a:lnTo>
                  <a:lnTo>
                    <a:pt x="1682" y="158"/>
                  </a:lnTo>
                  <a:lnTo>
                    <a:pt x="1680" y="180"/>
                  </a:lnTo>
                  <a:lnTo>
                    <a:pt x="1685" y="146"/>
                  </a:lnTo>
                  <a:lnTo>
                    <a:pt x="1685" y="168"/>
                  </a:lnTo>
                  <a:lnTo>
                    <a:pt x="1687" y="154"/>
                  </a:lnTo>
                  <a:lnTo>
                    <a:pt x="1685" y="175"/>
                  </a:lnTo>
                  <a:lnTo>
                    <a:pt x="1690" y="151"/>
                  </a:lnTo>
                  <a:lnTo>
                    <a:pt x="1690" y="180"/>
                  </a:lnTo>
                  <a:lnTo>
                    <a:pt x="1692" y="156"/>
                  </a:lnTo>
                  <a:lnTo>
                    <a:pt x="1692" y="168"/>
                  </a:lnTo>
                  <a:lnTo>
                    <a:pt x="1694" y="161"/>
                  </a:lnTo>
                  <a:lnTo>
                    <a:pt x="1697" y="187"/>
                  </a:lnTo>
                  <a:lnTo>
                    <a:pt x="1697" y="158"/>
                  </a:lnTo>
                  <a:lnTo>
                    <a:pt x="1697" y="170"/>
                  </a:lnTo>
                  <a:lnTo>
                    <a:pt x="1701" y="144"/>
                  </a:lnTo>
                  <a:lnTo>
                    <a:pt x="1699" y="165"/>
                  </a:lnTo>
                  <a:lnTo>
                    <a:pt x="1701" y="161"/>
                  </a:lnTo>
                  <a:lnTo>
                    <a:pt x="1701" y="165"/>
                  </a:lnTo>
                  <a:lnTo>
                    <a:pt x="1704" y="156"/>
                  </a:lnTo>
                  <a:lnTo>
                    <a:pt x="1704" y="177"/>
                  </a:lnTo>
                  <a:lnTo>
                    <a:pt x="1708" y="142"/>
                  </a:lnTo>
                  <a:lnTo>
                    <a:pt x="1706" y="170"/>
                  </a:lnTo>
                  <a:lnTo>
                    <a:pt x="1711" y="156"/>
                  </a:lnTo>
                  <a:lnTo>
                    <a:pt x="1711" y="170"/>
                  </a:lnTo>
                  <a:lnTo>
                    <a:pt x="1711" y="161"/>
                  </a:lnTo>
                  <a:lnTo>
                    <a:pt x="1713" y="165"/>
                  </a:lnTo>
                  <a:lnTo>
                    <a:pt x="1713" y="144"/>
                  </a:lnTo>
                  <a:lnTo>
                    <a:pt x="1715" y="170"/>
                  </a:lnTo>
                  <a:lnTo>
                    <a:pt x="1718" y="158"/>
                  </a:lnTo>
                  <a:lnTo>
                    <a:pt x="1718" y="165"/>
                  </a:lnTo>
                  <a:lnTo>
                    <a:pt x="1720" y="154"/>
                  </a:lnTo>
                  <a:lnTo>
                    <a:pt x="1720" y="165"/>
                  </a:lnTo>
                  <a:lnTo>
                    <a:pt x="1723" y="156"/>
                  </a:lnTo>
                  <a:lnTo>
                    <a:pt x="1720" y="175"/>
                  </a:lnTo>
                  <a:lnTo>
                    <a:pt x="1725" y="156"/>
                  </a:lnTo>
                  <a:lnTo>
                    <a:pt x="1725" y="163"/>
                  </a:lnTo>
                  <a:lnTo>
                    <a:pt x="1727" y="156"/>
                  </a:lnTo>
                  <a:lnTo>
                    <a:pt x="1727" y="175"/>
                  </a:lnTo>
                  <a:lnTo>
                    <a:pt x="1732" y="149"/>
                  </a:lnTo>
                  <a:lnTo>
                    <a:pt x="1732" y="182"/>
                  </a:lnTo>
                  <a:lnTo>
                    <a:pt x="1734" y="161"/>
                  </a:lnTo>
                  <a:lnTo>
                    <a:pt x="1734" y="172"/>
                  </a:lnTo>
                  <a:lnTo>
                    <a:pt x="1739" y="144"/>
                  </a:lnTo>
                  <a:lnTo>
                    <a:pt x="1739" y="172"/>
                  </a:lnTo>
                  <a:lnTo>
                    <a:pt x="1744" y="146"/>
                  </a:lnTo>
                  <a:lnTo>
                    <a:pt x="1739" y="187"/>
                  </a:lnTo>
                  <a:lnTo>
                    <a:pt x="1744" y="156"/>
                  </a:lnTo>
                  <a:lnTo>
                    <a:pt x="1744" y="170"/>
                  </a:lnTo>
                  <a:lnTo>
                    <a:pt x="1746" y="161"/>
                  </a:lnTo>
                  <a:lnTo>
                    <a:pt x="1746" y="175"/>
                  </a:lnTo>
                  <a:lnTo>
                    <a:pt x="1746" y="161"/>
                  </a:lnTo>
                  <a:lnTo>
                    <a:pt x="1749" y="180"/>
                  </a:lnTo>
                  <a:lnTo>
                    <a:pt x="1749" y="161"/>
                  </a:lnTo>
                  <a:lnTo>
                    <a:pt x="1751" y="182"/>
                  </a:lnTo>
                  <a:lnTo>
                    <a:pt x="1749" y="149"/>
                  </a:lnTo>
                  <a:lnTo>
                    <a:pt x="1753" y="170"/>
                  </a:lnTo>
                  <a:lnTo>
                    <a:pt x="1753" y="156"/>
                  </a:lnTo>
                  <a:lnTo>
                    <a:pt x="1758" y="187"/>
                  </a:lnTo>
                  <a:lnTo>
                    <a:pt x="1756" y="161"/>
                  </a:lnTo>
                  <a:lnTo>
                    <a:pt x="1758" y="180"/>
                  </a:lnTo>
                  <a:lnTo>
                    <a:pt x="1760" y="163"/>
                  </a:lnTo>
                  <a:lnTo>
                    <a:pt x="1760" y="177"/>
                  </a:lnTo>
                  <a:lnTo>
                    <a:pt x="1760" y="158"/>
                  </a:lnTo>
                  <a:lnTo>
                    <a:pt x="1765" y="184"/>
                  </a:lnTo>
                  <a:lnTo>
                    <a:pt x="1763" y="158"/>
                  </a:lnTo>
                  <a:lnTo>
                    <a:pt x="1765" y="180"/>
                  </a:lnTo>
                  <a:lnTo>
                    <a:pt x="1767" y="163"/>
                  </a:lnTo>
                  <a:lnTo>
                    <a:pt x="1767" y="177"/>
                  </a:lnTo>
                  <a:lnTo>
                    <a:pt x="1770" y="156"/>
                  </a:lnTo>
                  <a:lnTo>
                    <a:pt x="1770" y="187"/>
                  </a:lnTo>
                  <a:lnTo>
                    <a:pt x="1772" y="170"/>
                  </a:lnTo>
                  <a:lnTo>
                    <a:pt x="1772" y="187"/>
                  </a:lnTo>
                  <a:lnTo>
                    <a:pt x="1775" y="170"/>
                  </a:lnTo>
                  <a:lnTo>
                    <a:pt x="1775" y="187"/>
                  </a:lnTo>
                  <a:lnTo>
                    <a:pt x="1777" y="170"/>
                  </a:lnTo>
                  <a:lnTo>
                    <a:pt x="1777" y="191"/>
                  </a:lnTo>
                  <a:lnTo>
                    <a:pt x="1782" y="151"/>
                  </a:lnTo>
                  <a:lnTo>
                    <a:pt x="1782" y="175"/>
                  </a:lnTo>
                  <a:lnTo>
                    <a:pt x="1782" y="165"/>
                  </a:lnTo>
                  <a:lnTo>
                    <a:pt x="1784" y="194"/>
                  </a:lnTo>
                  <a:lnTo>
                    <a:pt x="1784" y="156"/>
                  </a:lnTo>
                  <a:lnTo>
                    <a:pt x="1786" y="172"/>
                  </a:lnTo>
                  <a:lnTo>
                    <a:pt x="1786" y="163"/>
                  </a:lnTo>
                  <a:lnTo>
                    <a:pt x="1789" y="177"/>
                  </a:lnTo>
                  <a:lnTo>
                    <a:pt x="1789" y="168"/>
                  </a:lnTo>
                  <a:lnTo>
                    <a:pt x="1789" y="184"/>
                  </a:lnTo>
                  <a:lnTo>
                    <a:pt x="1791" y="165"/>
                  </a:lnTo>
                  <a:lnTo>
                    <a:pt x="1791" y="187"/>
                  </a:lnTo>
                  <a:lnTo>
                    <a:pt x="1793" y="165"/>
                  </a:lnTo>
                  <a:lnTo>
                    <a:pt x="1793" y="182"/>
                  </a:lnTo>
                  <a:lnTo>
                    <a:pt x="1798" y="156"/>
                  </a:lnTo>
                  <a:lnTo>
                    <a:pt x="1801" y="194"/>
                  </a:lnTo>
                  <a:lnTo>
                    <a:pt x="1798" y="151"/>
                  </a:lnTo>
                  <a:lnTo>
                    <a:pt x="1803" y="184"/>
                  </a:lnTo>
                  <a:lnTo>
                    <a:pt x="1803" y="156"/>
                  </a:lnTo>
                  <a:lnTo>
                    <a:pt x="1805" y="180"/>
                  </a:lnTo>
                  <a:lnTo>
                    <a:pt x="1805" y="154"/>
                  </a:lnTo>
                  <a:lnTo>
                    <a:pt x="1808" y="182"/>
                  </a:lnTo>
                  <a:lnTo>
                    <a:pt x="1810" y="165"/>
                  </a:lnTo>
                  <a:lnTo>
                    <a:pt x="1810" y="180"/>
                  </a:lnTo>
                  <a:lnTo>
                    <a:pt x="1812" y="172"/>
                  </a:lnTo>
                  <a:lnTo>
                    <a:pt x="1812" y="184"/>
                  </a:lnTo>
                  <a:lnTo>
                    <a:pt x="1817" y="154"/>
                  </a:lnTo>
                  <a:lnTo>
                    <a:pt x="1815" y="180"/>
                  </a:lnTo>
                  <a:lnTo>
                    <a:pt x="1817" y="168"/>
                  </a:lnTo>
                  <a:lnTo>
                    <a:pt x="1819" y="180"/>
                  </a:lnTo>
                  <a:lnTo>
                    <a:pt x="1819" y="158"/>
                  </a:lnTo>
                  <a:lnTo>
                    <a:pt x="1822" y="172"/>
                  </a:lnTo>
                  <a:lnTo>
                    <a:pt x="1822" y="154"/>
                  </a:lnTo>
                  <a:lnTo>
                    <a:pt x="1822" y="177"/>
                  </a:lnTo>
                  <a:lnTo>
                    <a:pt x="1824" y="111"/>
                  </a:lnTo>
                  <a:lnTo>
                    <a:pt x="1824" y="191"/>
                  </a:lnTo>
                  <a:lnTo>
                    <a:pt x="1827" y="111"/>
                  </a:lnTo>
                  <a:lnTo>
                    <a:pt x="1824" y="208"/>
                  </a:lnTo>
                  <a:lnTo>
                    <a:pt x="1829" y="175"/>
                  </a:lnTo>
                  <a:lnTo>
                    <a:pt x="1829" y="194"/>
                  </a:lnTo>
                  <a:lnTo>
                    <a:pt x="1831" y="184"/>
                  </a:lnTo>
                  <a:lnTo>
                    <a:pt x="1831" y="196"/>
                  </a:lnTo>
                  <a:lnTo>
                    <a:pt x="1834" y="184"/>
                  </a:lnTo>
                  <a:lnTo>
                    <a:pt x="1834" y="203"/>
                  </a:lnTo>
                  <a:lnTo>
                    <a:pt x="1836" y="182"/>
                  </a:lnTo>
                  <a:lnTo>
                    <a:pt x="1836" y="262"/>
                  </a:lnTo>
                  <a:lnTo>
                    <a:pt x="1838" y="116"/>
                  </a:lnTo>
                  <a:lnTo>
                    <a:pt x="1838" y="265"/>
                  </a:lnTo>
                  <a:lnTo>
                    <a:pt x="1841" y="113"/>
                  </a:lnTo>
                  <a:lnTo>
                    <a:pt x="1841" y="182"/>
                  </a:lnTo>
                  <a:lnTo>
                    <a:pt x="1843" y="163"/>
                  </a:lnTo>
                  <a:lnTo>
                    <a:pt x="1843" y="191"/>
                  </a:lnTo>
                  <a:lnTo>
                    <a:pt x="1848" y="158"/>
                  </a:lnTo>
                  <a:lnTo>
                    <a:pt x="1848" y="191"/>
                  </a:lnTo>
                  <a:lnTo>
                    <a:pt x="1850" y="170"/>
                  </a:lnTo>
                  <a:lnTo>
                    <a:pt x="1848" y="198"/>
                  </a:lnTo>
                  <a:lnTo>
                    <a:pt x="1853" y="172"/>
                  </a:lnTo>
                  <a:lnTo>
                    <a:pt x="1853" y="201"/>
                  </a:lnTo>
                  <a:lnTo>
                    <a:pt x="1855" y="161"/>
                  </a:lnTo>
                  <a:lnTo>
                    <a:pt x="1855" y="189"/>
                  </a:lnTo>
                  <a:lnTo>
                    <a:pt x="1857" y="170"/>
                  </a:lnTo>
                  <a:lnTo>
                    <a:pt x="1860" y="184"/>
                  </a:lnTo>
                  <a:lnTo>
                    <a:pt x="1860" y="156"/>
                  </a:lnTo>
                  <a:lnTo>
                    <a:pt x="1862" y="196"/>
                  </a:lnTo>
                  <a:lnTo>
                    <a:pt x="1862" y="170"/>
                  </a:lnTo>
                  <a:lnTo>
                    <a:pt x="1864" y="194"/>
                  </a:lnTo>
                  <a:lnTo>
                    <a:pt x="1864" y="168"/>
                  </a:lnTo>
                  <a:lnTo>
                    <a:pt x="1867" y="180"/>
                  </a:lnTo>
                  <a:lnTo>
                    <a:pt x="1867" y="156"/>
                  </a:lnTo>
                  <a:lnTo>
                    <a:pt x="1867" y="184"/>
                  </a:lnTo>
                  <a:lnTo>
                    <a:pt x="1869" y="168"/>
                  </a:lnTo>
                  <a:lnTo>
                    <a:pt x="1869" y="191"/>
                  </a:lnTo>
                  <a:lnTo>
                    <a:pt x="1871" y="165"/>
                  </a:lnTo>
                  <a:lnTo>
                    <a:pt x="1871" y="182"/>
                  </a:lnTo>
                  <a:lnTo>
                    <a:pt x="1874" y="175"/>
                  </a:lnTo>
                  <a:lnTo>
                    <a:pt x="1874" y="184"/>
                  </a:lnTo>
                  <a:lnTo>
                    <a:pt x="1876" y="177"/>
                  </a:lnTo>
                  <a:lnTo>
                    <a:pt x="1876" y="198"/>
                  </a:lnTo>
                  <a:lnTo>
                    <a:pt x="1879" y="175"/>
                  </a:lnTo>
                  <a:lnTo>
                    <a:pt x="1879" y="180"/>
                  </a:lnTo>
                  <a:lnTo>
                    <a:pt x="1881" y="165"/>
                  </a:lnTo>
                  <a:lnTo>
                    <a:pt x="1881" y="189"/>
                  </a:lnTo>
                  <a:lnTo>
                    <a:pt x="1883" y="170"/>
                  </a:lnTo>
                  <a:lnTo>
                    <a:pt x="1881" y="201"/>
                  </a:lnTo>
                  <a:lnTo>
                    <a:pt x="1888" y="165"/>
                  </a:lnTo>
                  <a:lnTo>
                    <a:pt x="1886" y="191"/>
                  </a:lnTo>
                  <a:lnTo>
                    <a:pt x="1890" y="172"/>
                  </a:lnTo>
                  <a:lnTo>
                    <a:pt x="1888" y="194"/>
                  </a:lnTo>
                  <a:lnTo>
                    <a:pt x="1893" y="175"/>
                  </a:lnTo>
                  <a:lnTo>
                    <a:pt x="1893" y="184"/>
                  </a:lnTo>
                  <a:lnTo>
                    <a:pt x="1895" y="175"/>
                  </a:lnTo>
                  <a:lnTo>
                    <a:pt x="1893" y="194"/>
                  </a:lnTo>
                  <a:lnTo>
                    <a:pt x="1895" y="172"/>
                  </a:lnTo>
                  <a:lnTo>
                    <a:pt x="1897" y="182"/>
                  </a:lnTo>
                  <a:lnTo>
                    <a:pt x="1895" y="156"/>
                  </a:lnTo>
                  <a:lnTo>
                    <a:pt x="1902" y="198"/>
                  </a:lnTo>
                  <a:lnTo>
                    <a:pt x="1900" y="170"/>
                  </a:lnTo>
                  <a:lnTo>
                    <a:pt x="1904" y="194"/>
                  </a:lnTo>
                  <a:lnTo>
                    <a:pt x="1904" y="170"/>
                  </a:lnTo>
                  <a:lnTo>
                    <a:pt x="1907" y="194"/>
                  </a:lnTo>
                  <a:lnTo>
                    <a:pt x="1904" y="158"/>
                  </a:lnTo>
                  <a:lnTo>
                    <a:pt x="1907" y="184"/>
                  </a:lnTo>
                  <a:lnTo>
                    <a:pt x="1909" y="170"/>
                  </a:lnTo>
                  <a:lnTo>
                    <a:pt x="1909" y="187"/>
                  </a:lnTo>
                  <a:lnTo>
                    <a:pt x="1912" y="177"/>
                  </a:lnTo>
                  <a:lnTo>
                    <a:pt x="1912" y="191"/>
                  </a:lnTo>
                  <a:lnTo>
                    <a:pt x="1914" y="177"/>
                  </a:lnTo>
                  <a:lnTo>
                    <a:pt x="1914" y="187"/>
                  </a:lnTo>
                  <a:lnTo>
                    <a:pt x="1914" y="177"/>
                  </a:lnTo>
                  <a:lnTo>
                    <a:pt x="1919" y="194"/>
                  </a:lnTo>
                  <a:lnTo>
                    <a:pt x="1916" y="170"/>
                  </a:lnTo>
                  <a:lnTo>
                    <a:pt x="1921" y="187"/>
                  </a:lnTo>
                  <a:lnTo>
                    <a:pt x="1921" y="175"/>
                  </a:lnTo>
                  <a:lnTo>
                    <a:pt x="1921" y="187"/>
                  </a:lnTo>
                  <a:lnTo>
                    <a:pt x="1921" y="170"/>
                  </a:lnTo>
                  <a:lnTo>
                    <a:pt x="1926" y="198"/>
                  </a:lnTo>
                  <a:lnTo>
                    <a:pt x="1923" y="170"/>
                  </a:lnTo>
                  <a:lnTo>
                    <a:pt x="1928" y="187"/>
                  </a:lnTo>
                  <a:lnTo>
                    <a:pt x="1928" y="161"/>
                  </a:lnTo>
                  <a:lnTo>
                    <a:pt x="1930" y="191"/>
                  </a:lnTo>
                  <a:lnTo>
                    <a:pt x="1930" y="180"/>
                  </a:lnTo>
                  <a:lnTo>
                    <a:pt x="1933" y="203"/>
                  </a:lnTo>
                  <a:lnTo>
                    <a:pt x="1933" y="180"/>
                  </a:lnTo>
                  <a:lnTo>
                    <a:pt x="1935" y="196"/>
                  </a:lnTo>
                  <a:lnTo>
                    <a:pt x="1935" y="180"/>
                  </a:lnTo>
                  <a:lnTo>
                    <a:pt x="1938" y="191"/>
                  </a:lnTo>
                  <a:lnTo>
                    <a:pt x="1940" y="177"/>
                  </a:lnTo>
                  <a:lnTo>
                    <a:pt x="1940" y="189"/>
                  </a:lnTo>
                  <a:lnTo>
                    <a:pt x="1942" y="175"/>
                  </a:lnTo>
                  <a:lnTo>
                    <a:pt x="1940" y="196"/>
                  </a:lnTo>
                  <a:lnTo>
                    <a:pt x="1945" y="180"/>
                  </a:lnTo>
                  <a:lnTo>
                    <a:pt x="1945" y="206"/>
                  </a:lnTo>
                  <a:lnTo>
                    <a:pt x="1947" y="170"/>
                  </a:lnTo>
                  <a:lnTo>
                    <a:pt x="1947" y="189"/>
                  </a:lnTo>
                  <a:lnTo>
                    <a:pt x="1949" y="180"/>
                  </a:lnTo>
                  <a:lnTo>
                    <a:pt x="1949" y="191"/>
                  </a:lnTo>
                  <a:lnTo>
                    <a:pt x="1952" y="182"/>
                  </a:lnTo>
                  <a:lnTo>
                    <a:pt x="1949" y="198"/>
                  </a:lnTo>
                  <a:lnTo>
                    <a:pt x="1952" y="168"/>
                  </a:lnTo>
                  <a:lnTo>
                    <a:pt x="1954" y="189"/>
                  </a:lnTo>
                  <a:lnTo>
                    <a:pt x="1954" y="175"/>
                  </a:lnTo>
                  <a:lnTo>
                    <a:pt x="1956" y="201"/>
                  </a:lnTo>
                  <a:lnTo>
                    <a:pt x="1959" y="172"/>
                  </a:lnTo>
                  <a:lnTo>
                    <a:pt x="1961" y="196"/>
                  </a:lnTo>
                  <a:lnTo>
                    <a:pt x="1961" y="182"/>
                  </a:lnTo>
                  <a:lnTo>
                    <a:pt x="1961" y="189"/>
                  </a:lnTo>
                  <a:lnTo>
                    <a:pt x="1966" y="165"/>
                  </a:lnTo>
                  <a:lnTo>
                    <a:pt x="1966" y="189"/>
                  </a:lnTo>
                  <a:lnTo>
                    <a:pt x="1968" y="175"/>
                  </a:lnTo>
                  <a:lnTo>
                    <a:pt x="1968" y="189"/>
                  </a:lnTo>
                  <a:lnTo>
                    <a:pt x="1971" y="182"/>
                  </a:lnTo>
                  <a:lnTo>
                    <a:pt x="1968" y="194"/>
                  </a:lnTo>
                  <a:lnTo>
                    <a:pt x="1971" y="172"/>
                  </a:lnTo>
                  <a:lnTo>
                    <a:pt x="1973" y="196"/>
                  </a:lnTo>
                  <a:lnTo>
                    <a:pt x="1973" y="170"/>
                  </a:lnTo>
                  <a:lnTo>
                    <a:pt x="1975" y="191"/>
                  </a:lnTo>
                  <a:lnTo>
                    <a:pt x="1978" y="177"/>
                  </a:lnTo>
                  <a:lnTo>
                    <a:pt x="1978" y="196"/>
                  </a:lnTo>
                  <a:lnTo>
                    <a:pt x="1980" y="182"/>
                  </a:lnTo>
                  <a:lnTo>
                    <a:pt x="1982" y="208"/>
                  </a:lnTo>
                  <a:lnTo>
                    <a:pt x="1982" y="175"/>
                  </a:lnTo>
                  <a:lnTo>
                    <a:pt x="1987" y="201"/>
                  </a:lnTo>
                  <a:lnTo>
                    <a:pt x="1990" y="170"/>
                  </a:lnTo>
                  <a:lnTo>
                    <a:pt x="1990" y="196"/>
                  </a:lnTo>
                  <a:lnTo>
                    <a:pt x="1992" y="187"/>
                  </a:lnTo>
                  <a:lnTo>
                    <a:pt x="1992" y="196"/>
                  </a:lnTo>
                  <a:lnTo>
                    <a:pt x="1992" y="175"/>
                  </a:lnTo>
                  <a:lnTo>
                    <a:pt x="1992" y="210"/>
                  </a:lnTo>
                  <a:lnTo>
                    <a:pt x="1994" y="182"/>
                  </a:lnTo>
                  <a:lnTo>
                    <a:pt x="1994" y="198"/>
                  </a:lnTo>
                  <a:lnTo>
                    <a:pt x="1997" y="182"/>
                  </a:lnTo>
                  <a:lnTo>
                    <a:pt x="1999" y="198"/>
                  </a:lnTo>
                  <a:lnTo>
                    <a:pt x="1999" y="175"/>
                  </a:lnTo>
                  <a:lnTo>
                    <a:pt x="2001" y="194"/>
                  </a:lnTo>
                  <a:lnTo>
                    <a:pt x="2004" y="165"/>
                  </a:lnTo>
                  <a:lnTo>
                    <a:pt x="2004" y="191"/>
                  </a:lnTo>
                  <a:lnTo>
                    <a:pt x="2006" y="165"/>
                  </a:lnTo>
                  <a:lnTo>
                    <a:pt x="2006" y="182"/>
                  </a:lnTo>
                  <a:lnTo>
                    <a:pt x="2008" y="175"/>
                  </a:lnTo>
                  <a:lnTo>
                    <a:pt x="2006" y="198"/>
                  </a:lnTo>
                  <a:lnTo>
                    <a:pt x="2011" y="177"/>
                  </a:lnTo>
                  <a:lnTo>
                    <a:pt x="2011" y="194"/>
                  </a:lnTo>
                  <a:lnTo>
                    <a:pt x="2013" y="172"/>
                  </a:lnTo>
                  <a:lnTo>
                    <a:pt x="2016" y="194"/>
                  </a:lnTo>
                  <a:lnTo>
                    <a:pt x="2016" y="180"/>
                  </a:lnTo>
                  <a:lnTo>
                    <a:pt x="2016" y="201"/>
                  </a:lnTo>
                  <a:lnTo>
                    <a:pt x="2020" y="175"/>
                  </a:lnTo>
                  <a:lnTo>
                    <a:pt x="2020" y="194"/>
                  </a:lnTo>
                  <a:lnTo>
                    <a:pt x="2023" y="175"/>
                  </a:lnTo>
                  <a:lnTo>
                    <a:pt x="2023" y="187"/>
                  </a:lnTo>
                  <a:lnTo>
                    <a:pt x="2025" y="172"/>
                  </a:lnTo>
                  <a:lnTo>
                    <a:pt x="2025" y="184"/>
                  </a:lnTo>
                  <a:lnTo>
                    <a:pt x="2027" y="177"/>
                  </a:lnTo>
                  <a:lnTo>
                    <a:pt x="2027" y="184"/>
                  </a:lnTo>
                </a:path>
              </a:pathLst>
            </a:custGeom>
            <a:noFill/>
            <a:ln w="4763" cap="sq">
              <a:solidFill>
                <a:srgbClr val="FFC979"/>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6987" name="Freeform 123"/>
            <p:cNvSpPr>
              <a:spLocks/>
            </p:cNvSpPr>
            <p:nvPr/>
          </p:nvSpPr>
          <p:spPr bwMode="auto">
            <a:xfrm>
              <a:off x="1674" y="1103"/>
              <a:ext cx="2027" cy="1252"/>
            </a:xfrm>
            <a:custGeom>
              <a:avLst/>
              <a:gdLst>
                <a:gd name="T0" fmla="*/ 31 w 2027"/>
                <a:gd name="T1" fmla="*/ 1174 h 1252"/>
                <a:gd name="T2" fmla="*/ 55 w 2027"/>
                <a:gd name="T3" fmla="*/ 1125 h 1252"/>
                <a:gd name="T4" fmla="*/ 90 w 2027"/>
                <a:gd name="T5" fmla="*/ 1044 h 1252"/>
                <a:gd name="T6" fmla="*/ 118 w 2027"/>
                <a:gd name="T7" fmla="*/ 1004 h 1252"/>
                <a:gd name="T8" fmla="*/ 142 w 2027"/>
                <a:gd name="T9" fmla="*/ 962 h 1252"/>
                <a:gd name="T10" fmla="*/ 178 w 2027"/>
                <a:gd name="T11" fmla="*/ 896 h 1252"/>
                <a:gd name="T12" fmla="*/ 225 w 2027"/>
                <a:gd name="T13" fmla="*/ 811 h 1252"/>
                <a:gd name="T14" fmla="*/ 256 w 2027"/>
                <a:gd name="T15" fmla="*/ 768 h 1252"/>
                <a:gd name="T16" fmla="*/ 281 w 2027"/>
                <a:gd name="T17" fmla="*/ 709 h 1252"/>
                <a:gd name="T18" fmla="*/ 310 w 2027"/>
                <a:gd name="T19" fmla="*/ 674 h 1252"/>
                <a:gd name="T20" fmla="*/ 341 w 2027"/>
                <a:gd name="T21" fmla="*/ 631 h 1252"/>
                <a:gd name="T22" fmla="*/ 369 w 2027"/>
                <a:gd name="T23" fmla="*/ 615 h 1252"/>
                <a:gd name="T24" fmla="*/ 390 w 2027"/>
                <a:gd name="T25" fmla="*/ 565 h 1252"/>
                <a:gd name="T26" fmla="*/ 416 w 2027"/>
                <a:gd name="T27" fmla="*/ 527 h 1252"/>
                <a:gd name="T28" fmla="*/ 449 w 2027"/>
                <a:gd name="T29" fmla="*/ 499 h 1252"/>
                <a:gd name="T30" fmla="*/ 480 w 2027"/>
                <a:gd name="T31" fmla="*/ 466 h 1252"/>
                <a:gd name="T32" fmla="*/ 520 w 2027"/>
                <a:gd name="T33" fmla="*/ 409 h 1252"/>
                <a:gd name="T34" fmla="*/ 551 w 2027"/>
                <a:gd name="T35" fmla="*/ 376 h 1252"/>
                <a:gd name="T36" fmla="*/ 586 w 2027"/>
                <a:gd name="T37" fmla="*/ 359 h 1252"/>
                <a:gd name="T38" fmla="*/ 619 w 2027"/>
                <a:gd name="T39" fmla="*/ 324 h 1252"/>
                <a:gd name="T40" fmla="*/ 650 w 2027"/>
                <a:gd name="T41" fmla="*/ 288 h 1252"/>
                <a:gd name="T42" fmla="*/ 690 w 2027"/>
                <a:gd name="T43" fmla="*/ 263 h 1252"/>
                <a:gd name="T44" fmla="*/ 730 w 2027"/>
                <a:gd name="T45" fmla="*/ 225 h 1252"/>
                <a:gd name="T46" fmla="*/ 763 w 2027"/>
                <a:gd name="T47" fmla="*/ 203 h 1252"/>
                <a:gd name="T48" fmla="*/ 797 w 2027"/>
                <a:gd name="T49" fmla="*/ 170 h 1252"/>
                <a:gd name="T50" fmla="*/ 827 w 2027"/>
                <a:gd name="T51" fmla="*/ 142 h 1252"/>
                <a:gd name="T52" fmla="*/ 846 w 2027"/>
                <a:gd name="T53" fmla="*/ 137 h 1252"/>
                <a:gd name="T54" fmla="*/ 874 w 2027"/>
                <a:gd name="T55" fmla="*/ 118 h 1252"/>
                <a:gd name="T56" fmla="*/ 898 w 2027"/>
                <a:gd name="T57" fmla="*/ 99 h 1252"/>
                <a:gd name="T58" fmla="*/ 929 w 2027"/>
                <a:gd name="T59" fmla="*/ 88 h 1252"/>
                <a:gd name="T60" fmla="*/ 967 w 2027"/>
                <a:gd name="T61" fmla="*/ 52 h 1252"/>
                <a:gd name="T62" fmla="*/ 1000 w 2027"/>
                <a:gd name="T63" fmla="*/ 0 h 1252"/>
                <a:gd name="T64" fmla="*/ 1035 w 2027"/>
                <a:gd name="T65" fmla="*/ 55 h 1252"/>
                <a:gd name="T66" fmla="*/ 1066 w 2027"/>
                <a:gd name="T67" fmla="*/ 69 h 1252"/>
                <a:gd name="T68" fmla="*/ 1101 w 2027"/>
                <a:gd name="T69" fmla="*/ 74 h 1252"/>
                <a:gd name="T70" fmla="*/ 1130 w 2027"/>
                <a:gd name="T71" fmla="*/ 78 h 1252"/>
                <a:gd name="T72" fmla="*/ 1165 w 2027"/>
                <a:gd name="T73" fmla="*/ 71 h 1252"/>
                <a:gd name="T74" fmla="*/ 1200 w 2027"/>
                <a:gd name="T75" fmla="*/ 81 h 1252"/>
                <a:gd name="T76" fmla="*/ 1234 w 2027"/>
                <a:gd name="T77" fmla="*/ 95 h 1252"/>
                <a:gd name="T78" fmla="*/ 1267 w 2027"/>
                <a:gd name="T79" fmla="*/ 97 h 1252"/>
                <a:gd name="T80" fmla="*/ 1300 w 2027"/>
                <a:gd name="T81" fmla="*/ 97 h 1252"/>
                <a:gd name="T82" fmla="*/ 1333 w 2027"/>
                <a:gd name="T83" fmla="*/ 107 h 1252"/>
                <a:gd name="T84" fmla="*/ 1363 w 2027"/>
                <a:gd name="T85" fmla="*/ 99 h 1252"/>
                <a:gd name="T86" fmla="*/ 1397 w 2027"/>
                <a:gd name="T87" fmla="*/ 104 h 1252"/>
                <a:gd name="T88" fmla="*/ 1427 w 2027"/>
                <a:gd name="T89" fmla="*/ 118 h 1252"/>
                <a:gd name="T90" fmla="*/ 1451 w 2027"/>
                <a:gd name="T91" fmla="*/ 123 h 1252"/>
                <a:gd name="T92" fmla="*/ 1482 w 2027"/>
                <a:gd name="T93" fmla="*/ 125 h 1252"/>
                <a:gd name="T94" fmla="*/ 1510 w 2027"/>
                <a:gd name="T95" fmla="*/ 123 h 1252"/>
                <a:gd name="T96" fmla="*/ 1541 w 2027"/>
                <a:gd name="T97" fmla="*/ 130 h 1252"/>
                <a:gd name="T98" fmla="*/ 1569 w 2027"/>
                <a:gd name="T99" fmla="*/ 137 h 1252"/>
                <a:gd name="T100" fmla="*/ 1597 w 2027"/>
                <a:gd name="T101" fmla="*/ 128 h 1252"/>
                <a:gd name="T102" fmla="*/ 1633 w 2027"/>
                <a:gd name="T103" fmla="*/ 137 h 1252"/>
                <a:gd name="T104" fmla="*/ 1666 w 2027"/>
                <a:gd name="T105" fmla="*/ 142 h 1252"/>
                <a:gd name="T106" fmla="*/ 1697 w 2027"/>
                <a:gd name="T107" fmla="*/ 144 h 1252"/>
                <a:gd name="T108" fmla="*/ 1732 w 2027"/>
                <a:gd name="T109" fmla="*/ 137 h 1252"/>
                <a:gd name="T110" fmla="*/ 1765 w 2027"/>
                <a:gd name="T111" fmla="*/ 144 h 1252"/>
                <a:gd name="T112" fmla="*/ 1798 w 2027"/>
                <a:gd name="T113" fmla="*/ 142 h 1252"/>
                <a:gd name="T114" fmla="*/ 1834 w 2027"/>
                <a:gd name="T115" fmla="*/ 177 h 1252"/>
                <a:gd name="T116" fmla="*/ 1864 w 2027"/>
                <a:gd name="T117" fmla="*/ 163 h 1252"/>
                <a:gd name="T118" fmla="*/ 1897 w 2027"/>
                <a:gd name="T119" fmla="*/ 166 h 1252"/>
                <a:gd name="T120" fmla="*/ 1928 w 2027"/>
                <a:gd name="T121" fmla="*/ 156 h 1252"/>
                <a:gd name="T122" fmla="*/ 1961 w 2027"/>
                <a:gd name="T123" fmla="*/ 175 h 1252"/>
                <a:gd name="T124" fmla="*/ 1999 w 2027"/>
                <a:gd name="T125" fmla="*/ 175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7" h="1252">
                  <a:moveTo>
                    <a:pt x="0" y="1193"/>
                  </a:moveTo>
                  <a:lnTo>
                    <a:pt x="0" y="1177"/>
                  </a:lnTo>
                  <a:lnTo>
                    <a:pt x="3" y="1193"/>
                  </a:lnTo>
                  <a:lnTo>
                    <a:pt x="3" y="1184"/>
                  </a:lnTo>
                  <a:lnTo>
                    <a:pt x="3" y="1198"/>
                  </a:lnTo>
                  <a:lnTo>
                    <a:pt x="5" y="1189"/>
                  </a:lnTo>
                  <a:lnTo>
                    <a:pt x="3" y="1207"/>
                  </a:lnTo>
                  <a:lnTo>
                    <a:pt x="7" y="1179"/>
                  </a:lnTo>
                  <a:lnTo>
                    <a:pt x="7" y="1200"/>
                  </a:lnTo>
                  <a:lnTo>
                    <a:pt x="12" y="1172"/>
                  </a:lnTo>
                  <a:lnTo>
                    <a:pt x="10" y="1198"/>
                  </a:lnTo>
                  <a:lnTo>
                    <a:pt x="15" y="1184"/>
                  </a:lnTo>
                  <a:lnTo>
                    <a:pt x="15" y="1212"/>
                  </a:lnTo>
                  <a:lnTo>
                    <a:pt x="15" y="1179"/>
                  </a:lnTo>
                  <a:lnTo>
                    <a:pt x="17" y="1193"/>
                  </a:lnTo>
                  <a:lnTo>
                    <a:pt x="17" y="1177"/>
                  </a:lnTo>
                  <a:lnTo>
                    <a:pt x="19" y="1205"/>
                  </a:lnTo>
                  <a:lnTo>
                    <a:pt x="19" y="1151"/>
                  </a:lnTo>
                  <a:lnTo>
                    <a:pt x="22" y="1252"/>
                  </a:lnTo>
                  <a:lnTo>
                    <a:pt x="24" y="1181"/>
                  </a:lnTo>
                  <a:lnTo>
                    <a:pt x="24" y="1238"/>
                  </a:lnTo>
                  <a:lnTo>
                    <a:pt x="24" y="1193"/>
                  </a:lnTo>
                  <a:lnTo>
                    <a:pt x="26" y="1205"/>
                  </a:lnTo>
                  <a:lnTo>
                    <a:pt x="29" y="1181"/>
                  </a:lnTo>
                  <a:lnTo>
                    <a:pt x="29" y="1196"/>
                  </a:lnTo>
                  <a:lnTo>
                    <a:pt x="31" y="1174"/>
                  </a:lnTo>
                  <a:lnTo>
                    <a:pt x="33" y="1193"/>
                  </a:lnTo>
                  <a:lnTo>
                    <a:pt x="36" y="1179"/>
                  </a:lnTo>
                  <a:lnTo>
                    <a:pt x="36" y="1186"/>
                  </a:lnTo>
                  <a:lnTo>
                    <a:pt x="36" y="1172"/>
                  </a:lnTo>
                  <a:lnTo>
                    <a:pt x="41" y="1184"/>
                  </a:lnTo>
                  <a:lnTo>
                    <a:pt x="38" y="1165"/>
                  </a:lnTo>
                  <a:lnTo>
                    <a:pt x="43" y="1177"/>
                  </a:lnTo>
                  <a:lnTo>
                    <a:pt x="41" y="1163"/>
                  </a:lnTo>
                  <a:lnTo>
                    <a:pt x="43" y="1181"/>
                  </a:lnTo>
                  <a:lnTo>
                    <a:pt x="43" y="1160"/>
                  </a:lnTo>
                  <a:lnTo>
                    <a:pt x="45" y="1177"/>
                  </a:lnTo>
                  <a:lnTo>
                    <a:pt x="45" y="1155"/>
                  </a:lnTo>
                  <a:lnTo>
                    <a:pt x="48" y="1174"/>
                  </a:lnTo>
                  <a:lnTo>
                    <a:pt x="45" y="1146"/>
                  </a:lnTo>
                  <a:lnTo>
                    <a:pt x="50" y="1167"/>
                  </a:lnTo>
                  <a:lnTo>
                    <a:pt x="50" y="1153"/>
                  </a:lnTo>
                  <a:lnTo>
                    <a:pt x="50" y="1160"/>
                  </a:lnTo>
                  <a:lnTo>
                    <a:pt x="52" y="1151"/>
                  </a:lnTo>
                  <a:lnTo>
                    <a:pt x="55" y="1163"/>
                  </a:lnTo>
                  <a:lnTo>
                    <a:pt x="52" y="1146"/>
                  </a:lnTo>
                  <a:lnTo>
                    <a:pt x="55" y="1153"/>
                  </a:lnTo>
                  <a:lnTo>
                    <a:pt x="52" y="1141"/>
                  </a:lnTo>
                  <a:lnTo>
                    <a:pt x="55" y="1148"/>
                  </a:lnTo>
                  <a:lnTo>
                    <a:pt x="52" y="1132"/>
                  </a:lnTo>
                  <a:lnTo>
                    <a:pt x="57" y="1137"/>
                  </a:lnTo>
                  <a:lnTo>
                    <a:pt x="55" y="1125"/>
                  </a:lnTo>
                  <a:lnTo>
                    <a:pt x="59" y="1130"/>
                  </a:lnTo>
                  <a:lnTo>
                    <a:pt x="57" y="1115"/>
                  </a:lnTo>
                  <a:lnTo>
                    <a:pt x="64" y="1122"/>
                  </a:lnTo>
                  <a:lnTo>
                    <a:pt x="64" y="1096"/>
                  </a:lnTo>
                  <a:lnTo>
                    <a:pt x="69" y="1118"/>
                  </a:lnTo>
                  <a:lnTo>
                    <a:pt x="71" y="1085"/>
                  </a:lnTo>
                  <a:lnTo>
                    <a:pt x="71" y="1106"/>
                  </a:lnTo>
                  <a:lnTo>
                    <a:pt x="69" y="1073"/>
                  </a:lnTo>
                  <a:lnTo>
                    <a:pt x="74" y="1096"/>
                  </a:lnTo>
                  <a:lnTo>
                    <a:pt x="71" y="1073"/>
                  </a:lnTo>
                  <a:lnTo>
                    <a:pt x="78" y="1087"/>
                  </a:lnTo>
                  <a:lnTo>
                    <a:pt x="76" y="1073"/>
                  </a:lnTo>
                  <a:lnTo>
                    <a:pt x="78" y="1080"/>
                  </a:lnTo>
                  <a:lnTo>
                    <a:pt x="78" y="1068"/>
                  </a:lnTo>
                  <a:lnTo>
                    <a:pt x="78" y="1078"/>
                  </a:lnTo>
                  <a:lnTo>
                    <a:pt x="78" y="1063"/>
                  </a:lnTo>
                  <a:lnTo>
                    <a:pt x="81" y="1073"/>
                  </a:lnTo>
                  <a:lnTo>
                    <a:pt x="81" y="1059"/>
                  </a:lnTo>
                  <a:lnTo>
                    <a:pt x="85" y="1070"/>
                  </a:lnTo>
                  <a:lnTo>
                    <a:pt x="85" y="1056"/>
                  </a:lnTo>
                  <a:lnTo>
                    <a:pt x="88" y="1068"/>
                  </a:lnTo>
                  <a:lnTo>
                    <a:pt x="85" y="1056"/>
                  </a:lnTo>
                  <a:lnTo>
                    <a:pt x="88" y="1061"/>
                  </a:lnTo>
                  <a:lnTo>
                    <a:pt x="88" y="1042"/>
                  </a:lnTo>
                  <a:lnTo>
                    <a:pt x="92" y="1068"/>
                  </a:lnTo>
                  <a:lnTo>
                    <a:pt x="90" y="1044"/>
                  </a:lnTo>
                  <a:lnTo>
                    <a:pt x="92" y="1052"/>
                  </a:lnTo>
                  <a:lnTo>
                    <a:pt x="92" y="1044"/>
                  </a:lnTo>
                  <a:lnTo>
                    <a:pt x="95" y="1049"/>
                  </a:lnTo>
                  <a:lnTo>
                    <a:pt x="97" y="1042"/>
                  </a:lnTo>
                  <a:lnTo>
                    <a:pt x="97" y="1047"/>
                  </a:lnTo>
                  <a:lnTo>
                    <a:pt x="100" y="1037"/>
                  </a:lnTo>
                  <a:lnTo>
                    <a:pt x="100" y="1052"/>
                  </a:lnTo>
                  <a:lnTo>
                    <a:pt x="100" y="1035"/>
                  </a:lnTo>
                  <a:lnTo>
                    <a:pt x="102" y="1047"/>
                  </a:lnTo>
                  <a:lnTo>
                    <a:pt x="104" y="1033"/>
                  </a:lnTo>
                  <a:lnTo>
                    <a:pt x="107" y="1052"/>
                  </a:lnTo>
                  <a:lnTo>
                    <a:pt x="104" y="1028"/>
                  </a:lnTo>
                  <a:lnTo>
                    <a:pt x="107" y="1035"/>
                  </a:lnTo>
                  <a:lnTo>
                    <a:pt x="107" y="1023"/>
                  </a:lnTo>
                  <a:lnTo>
                    <a:pt x="109" y="1033"/>
                  </a:lnTo>
                  <a:lnTo>
                    <a:pt x="107" y="1016"/>
                  </a:lnTo>
                  <a:lnTo>
                    <a:pt x="111" y="1033"/>
                  </a:lnTo>
                  <a:lnTo>
                    <a:pt x="111" y="1016"/>
                  </a:lnTo>
                  <a:lnTo>
                    <a:pt x="111" y="1033"/>
                  </a:lnTo>
                  <a:lnTo>
                    <a:pt x="111" y="1014"/>
                  </a:lnTo>
                  <a:lnTo>
                    <a:pt x="114" y="1021"/>
                  </a:lnTo>
                  <a:lnTo>
                    <a:pt x="111" y="1004"/>
                  </a:lnTo>
                  <a:lnTo>
                    <a:pt x="116" y="1026"/>
                  </a:lnTo>
                  <a:lnTo>
                    <a:pt x="116" y="1009"/>
                  </a:lnTo>
                  <a:lnTo>
                    <a:pt x="118" y="1014"/>
                  </a:lnTo>
                  <a:lnTo>
                    <a:pt x="118" y="1004"/>
                  </a:lnTo>
                  <a:lnTo>
                    <a:pt x="121" y="1014"/>
                  </a:lnTo>
                  <a:lnTo>
                    <a:pt x="121" y="1002"/>
                  </a:lnTo>
                  <a:lnTo>
                    <a:pt x="123" y="1011"/>
                  </a:lnTo>
                  <a:lnTo>
                    <a:pt x="121" y="997"/>
                  </a:lnTo>
                  <a:lnTo>
                    <a:pt x="123" y="1004"/>
                  </a:lnTo>
                  <a:lnTo>
                    <a:pt x="123" y="992"/>
                  </a:lnTo>
                  <a:lnTo>
                    <a:pt x="126" y="1002"/>
                  </a:lnTo>
                  <a:lnTo>
                    <a:pt x="126" y="990"/>
                  </a:lnTo>
                  <a:lnTo>
                    <a:pt x="128" y="997"/>
                  </a:lnTo>
                  <a:lnTo>
                    <a:pt x="128" y="988"/>
                  </a:lnTo>
                  <a:lnTo>
                    <a:pt x="130" y="997"/>
                  </a:lnTo>
                  <a:lnTo>
                    <a:pt x="130" y="985"/>
                  </a:lnTo>
                  <a:lnTo>
                    <a:pt x="133" y="995"/>
                  </a:lnTo>
                  <a:lnTo>
                    <a:pt x="133" y="983"/>
                  </a:lnTo>
                  <a:lnTo>
                    <a:pt x="135" y="992"/>
                  </a:lnTo>
                  <a:lnTo>
                    <a:pt x="133" y="981"/>
                  </a:lnTo>
                  <a:lnTo>
                    <a:pt x="137" y="988"/>
                  </a:lnTo>
                  <a:lnTo>
                    <a:pt x="135" y="976"/>
                  </a:lnTo>
                  <a:lnTo>
                    <a:pt x="137" y="983"/>
                  </a:lnTo>
                  <a:lnTo>
                    <a:pt x="137" y="974"/>
                  </a:lnTo>
                  <a:lnTo>
                    <a:pt x="140" y="978"/>
                  </a:lnTo>
                  <a:lnTo>
                    <a:pt x="137" y="962"/>
                  </a:lnTo>
                  <a:lnTo>
                    <a:pt x="142" y="976"/>
                  </a:lnTo>
                  <a:lnTo>
                    <a:pt x="142" y="967"/>
                  </a:lnTo>
                  <a:lnTo>
                    <a:pt x="144" y="971"/>
                  </a:lnTo>
                  <a:lnTo>
                    <a:pt x="142" y="962"/>
                  </a:lnTo>
                  <a:lnTo>
                    <a:pt x="144" y="974"/>
                  </a:lnTo>
                  <a:lnTo>
                    <a:pt x="144" y="959"/>
                  </a:lnTo>
                  <a:lnTo>
                    <a:pt x="147" y="971"/>
                  </a:lnTo>
                  <a:lnTo>
                    <a:pt x="152" y="926"/>
                  </a:lnTo>
                  <a:lnTo>
                    <a:pt x="149" y="967"/>
                  </a:lnTo>
                  <a:lnTo>
                    <a:pt x="152" y="955"/>
                  </a:lnTo>
                  <a:lnTo>
                    <a:pt x="152" y="964"/>
                  </a:lnTo>
                  <a:lnTo>
                    <a:pt x="156" y="926"/>
                  </a:lnTo>
                  <a:lnTo>
                    <a:pt x="154" y="959"/>
                  </a:lnTo>
                  <a:lnTo>
                    <a:pt x="156" y="922"/>
                  </a:lnTo>
                  <a:lnTo>
                    <a:pt x="156" y="962"/>
                  </a:lnTo>
                  <a:lnTo>
                    <a:pt x="159" y="922"/>
                  </a:lnTo>
                  <a:lnTo>
                    <a:pt x="163" y="931"/>
                  </a:lnTo>
                  <a:lnTo>
                    <a:pt x="163" y="922"/>
                  </a:lnTo>
                  <a:lnTo>
                    <a:pt x="163" y="926"/>
                  </a:lnTo>
                  <a:lnTo>
                    <a:pt x="166" y="917"/>
                  </a:lnTo>
                  <a:lnTo>
                    <a:pt x="163" y="955"/>
                  </a:lnTo>
                  <a:lnTo>
                    <a:pt x="166" y="912"/>
                  </a:lnTo>
                  <a:lnTo>
                    <a:pt x="170" y="931"/>
                  </a:lnTo>
                  <a:lnTo>
                    <a:pt x="168" y="903"/>
                  </a:lnTo>
                  <a:lnTo>
                    <a:pt x="173" y="924"/>
                  </a:lnTo>
                  <a:lnTo>
                    <a:pt x="173" y="907"/>
                  </a:lnTo>
                  <a:lnTo>
                    <a:pt x="173" y="915"/>
                  </a:lnTo>
                  <a:lnTo>
                    <a:pt x="175" y="907"/>
                  </a:lnTo>
                  <a:lnTo>
                    <a:pt x="178" y="912"/>
                  </a:lnTo>
                  <a:lnTo>
                    <a:pt x="178" y="896"/>
                  </a:lnTo>
                  <a:lnTo>
                    <a:pt x="180" y="910"/>
                  </a:lnTo>
                  <a:lnTo>
                    <a:pt x="180" y="896"/>
                  </a:lnTo>
                  <a:lnTo>
                    <a:pt x="182" y="910"/>
                  </a:lnTo>
                  <a:lnTo>
                    <a:pt x="182" y="886"/>
                  </a:lnTo>
                  <a:lnTo>
                    <a:pt x="187" y="907"/>
                  </a:lnTo>
                  <a:lnTo>
                    <a:pt x="185" y="889"/>
                  </a:lnTo>
                  <a:lnTo>
                    <a:pt x="187" y="893"/>
                  </a:lnTo>
                  <a:lnTo>
                    <a:pt x="187" y="879"/>
                  </a:lnTo>
                  <a:lnTo>
                    <a:pt x="189" y="896"/>
                  </a:lnTo>
                  <a:lnTo>
                    <a:pt x="192" y="879"/>
                  </a:lnTo>
                  <a:lnTo>
                    <a:pt x="189" y="872"/>
                  </a:lnTo>
                  <a:lnTo>
                    <a:pt x="187" y="893"/>
                  </a:lnTo>
                  <a:lnTo>
                    <a:pt x="201" y="865"/>
                  </a:lnTo>
                  <a:lnTo>
                    <a:pt x="204" y="839"/>
                  </a:lnTo>
                  <a:lnTo>
                    <a:pt x="206" y="851"/>
                  </a:lnTo>
                  <a:lnTo>
                    <a:pt x="211" y="822"/>
                  </a:lnTo>
                  <a:lnTo>
                    <a:pt x="211" y="829"/>
                  </a:lnTo>
                  <a:lnTo>
                    <a:pt x="213" y="818"/>
                  </a:lnTo>
                  <a:lnTo>
                    <a:pt x="213" y="825"/>
                  </a:lnTo>
                  <a:lnTo>
                    <a:pt x="218" y="813"/>
                  </a:lnTo>
                  <a:lnTo>
                    <a:pt x="220" y="837"/>
                  </a:lnTo>
                  <a:lnTo>
                    <a:pt x="220" y="815"/>
                  </a:lnTo>
                  <a:lnTo>
                    <a:pt x="222" y="827"/>
                  </a:lnTo>
                  <a:lnTo>
                    <a:pt x="220" y="806"/>
                  </a:lnTo>
                  <a:lnTo>
                    <a:pt x="225" y="827"/>
                  </a:lnTo>
                  <a:lnTo>
                    <a:pt x="225" y="811"/>
                  </a:lnTo>
                  <a:lnTo>
                    <a:pt x="230" y="829"/>
                  </a:lnTo>
                  <a:lnTo>
                    <a:pt x="225" y="803"/>
                  </a:lnTo>
                  <a:lnTo>
                    <a:pt x="230" y="815"/>
                  </a:lnTo>
                  <a:lnTo>
                    <a:pt x="230" y="799"/>
                  </a:lnTo>
                  <a:lnTo>
                    <a:pt x="232" y="811"/>
                  </a:lnTo>
                  <a:lnTo>
                    <a:pt x="232" y="796"/>
                  </a:lnTo>
                  <a:lnTo>
                    <a:pt x="234" y="813"/>
                  </a:lnTo>
                  <a:lnTo>
                    <a:pt x="234" y="792"/>
                  </a:lnTo>
                  <a:lnTo>
                    <a:pt x="237" y="803"/>
                  </a:lnTo>
                  <a:lnTo>
                    <a:pt x="237" y="792"/>
                  </a:lnTo>
                  <a:lnTo>
                    <a:pt x="239" y="811"/>
                  </a:lnTo>
                  <a:lnTo>
                    <a:pt x="239" y="787"/>
                  </a:lnTo>
                  <a:lnTo>
                    <a:pt x="241" y="796"/>
                  </a:lnTo>
                  <a:lnTo>
                    <a:pt x="239" y="778"/>
                  </a:lnTo>
                  <a:lnTo>
                    <a:pt x="244" y="792"/>
                  </a:lnTo>
                  <a:lnTo>
                    <a:pt x="241" y="778"/>
                  </a:lnTo>
                  <a:lnTo>
                    <a:pt x="246" y="792"/>
                  </a:lnTo>
                  <a:lnTo>
                    <a:pt x="246" y="778"/>
                  </a:lnTo>
                  <a:lnTo>
                    <a:pt x="248" y="787"/>
                  </a:lnTo>
                  <a:lnTo>
                    <a:pt x="248" y="775"/>
                  </a:lnTo>
                  <a:lnTo>
                    <a:pt x="251" y="789"/>
                  </a:lnTo>
                  <a:lnTo>
                    <a:pt x="248" y="766"/>
                  </a:lnTo>
                  <a:lnTo>
                    <a:pt x="251" y="785"/>
                  </a:lnTo>
                  <a:lnTo>
                    <a:pt x="253" y="773"/>
                  </a:lnTo>
                  <a:lnTo>
                    <a:pt x="256" y="785"/>
                  </a:lnTo>
                  <a:lnTo>
                    <a:pt x="256" y="768"/>
                  </a:lnTo>
                  <a:lnTo>
                    <a:pt x="258" y="780"/>
                  </a:lnTo>
                  <a:lnTo>
                    <a:pt x="256" y="763"/>
                  </a:lnTo>
                  <a:lnTo>
                    <a:pt x="258" y="775"/>
                  </a:lnTo>
                  <a:lnTo>
                    <a:pt x="258" y="759"/>
                  </a:lnTo>
                  <a:lnTo>
                    <a:pt x="260" y="782"/>
                  </a:lnTo>
                  <a:lnTo>
                    <a:pt x="260" y="752"/>
                  </a:lnTo>
                  <a:lnTo>
                    <a:pt x="263" y="773"/>
                  </a:lnTo>
                  <a:lnTo>
                    <a:pt x="263" y="756"/>
                  </a:lnTo>
                  <a:lnTo>
                    <a:pt x="263" y="756"/>
                  </a:lnTo>
                  <a:lnTo>
                    <a:pt x="260" y="740"/>
                  </a:lnTo>
                  <a:lnTo>
                    <a:pt x="263" y="747"/>
                  </a:lnTo>
                  <a:lnTo>
                    <a:pt x="260" y="728"/>
                  </a:lnTo>
                  <a:lnTo>
                    <a:pt x="267" y="754"/>
                  </a:lnTo>
                  <a:lnTo>
                    <a:pt x="265" y="735"/>
                  </a:lnTo>
                  <a:lnTo>
                    <a:pt x="267" y="744"/>
                  </a:lnTo>
                  <a:lnTo>
                    <a:pt x="270" y="723"/>
                  </a:lnTo>
                  <a:lnTo>
                    <a:pt x="270" y="749"/>
                  </a:lnTo>
                  <a:lnTo>
                    <a:pt x="272" y="728"/>
                  </a:lnTo>
                  <a:lnTo>
                    <a:pt x="272" y="737"/>
                  </a:lnTo>
                  <a:lnTo>
                    <a:pt x="274" y="718"/>
                  </a:lnTo>
                  <a:lnTo>
                    <a:pt x="277" y="744"/>
                  </a:lnTo>
                  <a:lnTo>
                    <a:pt x="277" y="714"/>
                  </a:lnTo>
                  <a:lnTo>
                    <a:pt x="279" y="735"/>
                  </a:lnTo>
                  <a:lnTo>
                    <a:pt x="279" y="721"/>
                  </a:lnTo>
                  <a:lnTo>
                    <a:pt x="281" y="735"/>
                  </a:lnTo>
                  <a:lnTo>
                    <a:pt x="281" y="709"/>
                  </a:lnTo>
                  <a:lnTo>
                    <a:pt x="284" y="730"/>
                  </a:lnTo>
                  <a:lnTo>
                    <a:pt x="284" y="702"/>
                  </a:lnTo>
                  <a:lnTo>
                    <a:pt x="289" y="728"/>
                  </a:lnTo>
                  <a:lnTo>
                    <a:pt x="289" y="709"/>
                  </a:lnTo>
                  <a:lnTo>
                    <a:pt x="291" y="716"/>
                  </a:lnTo>
                  <a:lnTo>
                    <a:pt x="291" y="702"/>
                  </a:lnTo>
                  <a:lnTo>
                    <a:pt x="293" y="716"/>
                  </a:lnTo>
                  <a:lnTo>
                    <a:pt x="293" y="704"/>
                  </a:lnTo>
                  <a:lnTo>
                    <a:pt x="296" y="716"/>
                  </a:lnTo>
                  <a:lnTo>
                    <a:pt x="296" y="700"/>
                  </a:lnTo>
                  <a:lnTo>
                    <a:pt x="296" y="707"/>
                  </a:lnTo>
                  <a:lnTo>
                    <a:pt x="296" y="692"/>
                  </a:lnTo>
                  <a:lnTo>
                    <a:pt x="298" y="707"/>
                  </a:lnTo>
                  <a:lnTo>
                    <a:pt x="298" y="683"/>
                  </a:lnTo>
                  <a:lnTo>
                    <a:pt x="300" y="702"/>
                  </a:lnTo>
                  <a:lnTo>
                    <a:pt x="303" y="695"/>
                  </a:lnTo>
                  <a:lnTo>
                    <a:pt x="303" y="709"/>
                  </a:lnTo>
                  <a:lnTo>
                    <a:pt x="303" y="695"/>
                  </a:lnTo>
                  <a:lnTo>
                    <a:pt x="305" y="704"/>
                  </a:lnTo>
                  <a:lnTo>
                    <a:pt x="303" y="685"/>
                  </a:lnTo>
                  <a:lnTo>
                    <a:pt x="307" y="700"/>
                  </a:lnTo>
                  <a:lnTo>
                    <a:pt x="307" y="683"/>
                  </a:lnTo>
                  <a:lnTo>
                    <a:pt x="307" y="688"/>
                  </a:lnTo>
                  <a:lnTo>
                    <a:pt x="310" y="681"/>
                  </a:lnTo>
                  <a:lnTo>
                    <a:pt x="312" y="688"/>
                  </a:lnTo>
                  <a:lnTo>
                    <a:pt x="310" y="674"/>
                  </a:lnTo>
                  <a:lnTo>
                    <a:pt x="312" y="688"/>
                  </a:lnTo>
                  <a:lnTo>
                    <a:pt x="312" y="681"/>
                  </a:lnTo>
                  <a:lnTo>
                    <a:pt x="317" y="688"/>
                  </a:lnTo>
                  <a:lnTo>
                    <a:pt x="315" y="674"/>
                  </a:lnTo>
                  <a:lnTo>
                    <a:pt x="322" y="692"/>
                  </a:lnTo>
                  <a:lnTo>
                    <a:pt x="317" y="659"/>
                  </a:lnTo>
                  <a:lnTo>
                    <a:pt x="322" y="683"/>
                  </a:lnTo>
                  <a:lnTo>
                    <a:pt x="319" y="666"/>
                  </a:lnTo>
                  <a:lnTo>
                    <a:pt x="324" y="688"/>
                  </a:lnTo>
                  <a:lnTo>
                    <a:pt x="324" y="671"/>
                  </a:lnTo>
                  <a:lnTo>
                    <a:pt x="324" y="678"/>
                  </a:lnTo>
                  <a:lnTo>
                    <a:pt x="326" y="669"/>
                  </a:lnTo>
                  <a:lnTo>
                    <a:pt x="326" y="681"/>
                  </a:lnTo>
                  <a:lnTo>
                    <a:pt x="326" y="664"/>
                  </a:lnTo>
                  <a:lnTo>
                    <a:pt x="329" y="676"/>
                  </a:lnTo>
                  <a:lnTo>
                    <a:pt x="329" y="662"/>
                  </a:lnTo>
                  <a:lnTo>
                    <a:pt x="331" y="671"/>
                  </a:lnTo>
                  <a:lnTo>
                    <a:pt x="329" y="657"/>
                  </a:lnTo>
                  <a:lnTo>
                    <a:pt x="333" y="681"/>
                  </a:lnTo>
                  <a:lnTo>
                    <a:pt x="329" y="648"/>
                  </a:lnTo>
                  <a:lnTo>
                    <a:pt x="336" y="666"/>
                  </a:lnTo>
                  <a:lnTo>
                    <a:pt x="333" y="655"/>
                  </a:lnTo>
                  <a:lnTo>
                    <a:pt x="336" y="662"/>
                  </a:lnTo>
                  <a:lnTo>
                    <a:pt x="336" y="652"/>
                  </a:lnTo>
                  <a:lnTo>
                    <a:pt x="338" y="659"/>
                  </a:lnTo>
                  <a:lnTo>
                    <a:pt x="341" y="631"/>
                  </a:lnTo>
                  <a:lnTo>
                    <a:pt x="341" y="655"/>
                  </a:lnTo>
                  <a:lnTo>
                    <a:pt x="343" y="626"/>
                  </a:lnTo>
                  <a:lnTo>
                    <a:pt x="343" y="664"/>
                  </a:lnTo>
                  <a:lnTo>
                    <a:pt x="345" y="631"/>
                  </a:lnTo>
                  <a:lnTo>
                    <a:pt x="348" y="664"/>
                  </a:lnTo>
                  <a:lnTo>
                    <a:pt x="348" y="633"/>
                  </a:lnTo>
                  <a:lnTo>
                    <a:pt x="348" y="652"/>
                  </a:lnTo>
                  <a:lnTo>
                    <a:pt x="350" y="629"/>
                  </a:lnTo>
                  <a:lnTo>
                    <a:pt x="350" y="648"/>
                  </a:lnTo>
                  <a:lnTo>
                    <a:pt x="352" y="622"/>
                  </a:lnTo>
                  <a:lnTo>
                    <a:pt x="352" y="652"/>
                  </a:lnTo>
                  <a:lnTo>
                    <a:pt x="355" y="624"/>
                  </a:lnTo>
                  <a:lnTo>
                    <a:pt x="357" y="631"/>
                  </a:lnTo>
                  <a:lnTo>
                    <a:pt x="357" y="622"/>
                  </a:lnTo>
                  <a:lnTo>
                    <a:pt x="359" y="629"/>
                  </a:lnTo>
                  <a:lnTo>
                    <a:pt x="357" y="617"/>
                  </a:lnTo>
                  <a:lnTo>
                    <a:pt x="359" y="629"/>
                  </a:lnTo>
                  <a:lnTo>
                    <a:pt x="357" y="600"/>
                  </a:lnTo>
                  <a:lnTo>
                    <a:pt x="362" y="626"/>
                  </a:lnTo>
                  <a:lnTo>
                    <a:pt x="364" y="622"/>
                  </a:lnTo>
                  <a:lnTo>
                    <a:pt x="364" y="626"/>
                  </a:lnTo>
                  <a:lnTo>
                    <a:pt x="364" y="619"/>
                  </a:lnTo>
                  <a:lnTo>
                    <a:pt x="367" y="624"/>
                  </a:lnTo>
                  <a:lnTo>
                    <a:pt x="367" y="619"/>
                  </a:lnTo>
                  <a:lnTo>
                    <a:pt x="369" y="631"/>
                  </a:lnTo>
                  <a:lnTo>
                    <a:pt x="369" y="615"/>
                  </a:lnTo>
                  <a:lnTo>
                    <a:pt x="369" y="624"/>
                  </a:lnTo>
                  <a:lnTo>
                    <a:pt x="367" y="600"/>
                  </a:lnTo>
                  <a:lnTo>
                    <a:pt x="371" y="619"/>
                  </a:lnTo>
                  <a:lnTo>
                    <a:pt x="369" y="598"/>
                  </a:lnTo>
                  <a:lnTo>
                    <a:pt x="374" y="617"/>
                  </a:lnTo>
                  <a:lnTo>
                    <a:pt x="371" y="596"/>
                  </a:lnTo>
                  <a:lnTo>
                    <a:pt x="376" y="619"/>
                  </a:lnTo>
                  <a:lnTo>
                    <a:pt x="374" y="589"/>
                  </a:lnTo>
                  <a:lnTo>
                    <a:pt x="376" y="603"/>
                  </a:lnTo>
                  <a:lnTo>
                    <a:pt x="376" y="591"/>
                  </a:lnTo>
                  <a:lnTo>
                    <a:pt x="378" y="624"/>
                  </a:lnTo>
                  <a:lnTo>
                    <a:pt x="378" y="586"/>
                  </a:lnTo>
                  <a:lnTo>
                    <a:pt x="381" y="600"/>
                  </a:lnTo>
                  <a:lnTo>
                    <a:pt x="381" y="577"/>
                  </a:lnTo>
                  <a:lnTo>
                    <a:pt x="383" y="600"/>
                  </a:lnTo>
                  <a:lnTo>
                    <a:pt x="383" y="584"/>
                  </a:lnTo>
                  <a:lnTo>
                    <a:pt x="385" y="593"/>
                  </a:lnTo>
                  <a:lnTo>
                    <a:pt x="385" y="574"/>
                  </a:lnTo>
                  <a:lnTo>
                    <a:pt x="388" y="589"/>
                  </a:lnTo>
                  <a:lnTo>
                    <a:pt x="390" y="579"/>
                  </a:lnTo>
                  <a:lnTo>
                    <a:pt x="385" y="586"/>
                  </a:lnTo>
                  <a:lnTo>
                    <a:pt x="385" y="565"/>
                  </a:lnTo>
                  <a:lnTo>
                    <a:pt x="388" y="579"/>
                  </a:lnTo>
                  <a:lnTo>
                    <a:pt x="388" y="567"/>
                  </a:lnTo>
                  <a:lnTo>
                    <a:pt x="390" y="584"/>
                  </a:lnTo>
                  <a:lnTo>
                    <a:pt x="390" y="565"/>
                  </a:lnTo>
                  <a:lnTo>
                    <a:pt x="393" y="574"/>
                  </a:lnTo>
                  <a:lnTo>
                    <a:pt x="393" y="560"/>
                  </a:lnTo>
                  <a:lnTo>
                    <a:pt x="395" y="572"/>
                  </a:lnTo>
                  <a:lnTo>
                    <a:pt x="395" y="555"/>
                  </a:lnTo>
                  <a:lnTo>
                    <a:pt x="397" y="565"/>
                  </a:lnTo>
                  <a:lnTo>
                    <a:pt x="397" y="555"/>
                  </a:lnTo>
                  <a:lnTo>
                    <a:pt x="397" y="570"/>
                  </a:lnTo>
                  <a:lnTo>
                    <a:pt x="397" y="551"/>
                  </a:lnTo>
                  <a:lnTo>
                    <a:pt x="400" y="565"/>
                  </a:lnTo>
                  <a:lnTo>
                    <a:pt x="400" y="548"/>
                  </a:lnTo>
                  <a:lnTo>
                    <a:pt x="402" y="565"/>
                  </a:lnTo>
                  <a:lnTo>
                    <a:pt x="402" y="553"/>
                  </a:lnTo>
                  <a:lnTo>
                    <a:pt x="404" y="574"/>
                  </a:lnTo>
                  <a:lnTo>
                    <a:pt x="402" y="546"/>
                  </a:lnTo>
                  <a:lnTo>
                    <a:pt x="407" y="555"/>
                  </a:lnTo>
                  <a:lnTo>
                    <a:pt x="404" y="544"/>
                  </a:lnTo>
                  <a:lnTo>
                    <a:pt x="407" y="555"/>
                  </a:lnTo>
                  <a:lnTo>
                    <a:pt x="407" y="534"/>
                  </a:lnTo>
                  <a:lnTo>
                    <a:pt x="411" y="560"/>
                  </a:lnTo>
                  <a:lnTo>
                    <a:pt x="411" y="532"/>
                  </a:lnTo>
                  <a:lnTo>
                    <a:pt x="414" y="551"/>
                  </a:lnTo>
                  <a:lnTo>
                    <a:pt x="414" y="541"/>
                  </a:lnTo>
                  <a:lnTo>
                    <a:pt x="419" y="548"/>
                  </a:lnTo>
                  <a:lnTo>
                    <a:pt x="416" y="537"/>
                  </a:lnTo>
                  <a:lnTo>
                    <a:pt x="421" y="553"/>
                  </a:lnTo>
                  <a:lnTo>
                    <a:pt x="416" y="527"/>
                  </a:lnTo>
                  <a:lnTo>
                    <a:pt x="421" y="544"/>
                  </a:lnTo>
                  <a:lnTo>
                    <a:pt x="421" y="529"/>
                  </a:lnTo>
                  <a:lnTo>
                    <a:pt x="426" y="546"/>
                  </a:lnTo>
                  <a:lnTo>
                    <a:pt x="421" y="525"/>
                  </a:lnTo>
                  <a:lnTo>
                    <a:pt x="426" y="539"/>
                  </a:lnTo>
                  <a:lnTo>
                    <a:pt x="426" y="527"/>
                  </a:lnTo>
                  <a:lnTo>
                    <a:pt x="428" y="534"/>
                  </a:lnTo>
                  <a:lnTo>
                    <a:pt x="428" y="515"/>
                  </a:lnTo>
                  <a:lnTo>
                    <a:pt x="433" y="541"/>
                  </a:lnTo>
                  <a:lnTo>
                    <a:pt x="430" y="525"/>
                  </a:lnTo>
                  <a:lnTo>
                    <a:pt x="433" y="532"/>
                  </a:lnTo>
                  <a:lnTo>
                    <a:pt x="428" y="520"/>
                  </a:lnTo>
                  <a:lnTo>
                    <a:pt x="435" y="527"/>
                  </a:lnTo>
                  <a:lnTo>
                    <a:pt x="435" y="520"/>
                  </a:lnTo>
                  <a:lnTo>
                    <a:pt x="435" y="537"/>
                  </a:lnTo>
                  <a:lnTo>
                    <a:pt x="437" y="518"/>
                  </a:lnTo>
                  <a:lnTo>
                    <a:pt x="440" y="534"/>
                  </a:lnTo>
                  <a:lnTo>
                    <a:pt x="440" y="518"/>
                  </a:lnTo>
                  <a:lnTo>
                    <a:pt x="442" y="525"/>
                  </a:lnTo>
                  <a:lnTo>
                    <a:pt x="440" y="518"/>
                  </a:lnTo>
                  <a:lnTo>
                    <a:pt x="445" y="525"/>
                  </a:lnTo>
                  <a:lnTo>
                    <a:pt x="442" y="513"/>
                  </a:lnTo>
                  <a:lnTo>
                    <a:pt x="447" y="537"/>
                  </a:lnTo>
                  <a:lnTo>
                    <a:pt x="445" y="518"/>
                  </a:lnTo>
                  <a:lnTo>
                    <a:pt x="447" y="511"/>
                  </a:lnTo>
                  <a:lnTo>
                    <a:pt x="449" y="499"/>
                  </a:lnTo>
                  <a:lnTo>
                    <a:pt x="452" y="515"/>
                  </a:lnTo>
                  <a:lnTo>
                    <a:pt x="449" y="492"/>
                  </a:lnTo>
                  <a:lnTo>
                    <a:pt x="454" y="518"/>
                  </a:lnTo>
                  <a:lnTo>
                    <a:pt x="452" y="485"/>
                  </a:lnTo>
                  <a:lnTo>
                    <a:pt x="456" y="511"/>
                  </a:lnTo>
                  <a:lnTo>
                    <a:pt x="456" y="496"/>
                  </a:lnTo>
                  <a:lnTo>
                    <a:pt x="456" y="503"/>
                  </a:lnTo>
                  <a:lnTo>
                    <a:pt x="456" y="489"/>
                  </a:lnTo>
                  <a:lnTo>
                    <a:pt x="459" y="508"/>
                  </a:lnTo>
                  <a:lnTo>
                    <a:pt x="461" y="492"/>
                  </a:lnTo>
                  <a:lnTo>
                    <a:pt x="461" y="499"/>
                  </a:lnTo>
                  <a:lnTo>
                    <a:pt x="463" y="489"/>
                  </a:lnTo>
                  <a:lnTo>
                    <a:pt x="468" y="503"/>
                  </a:lnTo>
                  <a:lnTo>
                    <a:pt x="463" y="485"/>
                  </a:lnTo>
                  <a:lnTo>
                    <a:pt x="470" y="489"/>
                  </a:lnTo>
                  <a:lnTo>
                    <a:pt x="466" y="482"/>
                  </a:lnTo>
                  <a:lnTo>
                    <a:pt x="473" y="487"/>
                  </a:lnTo>
                  <a:lnTo>
                    <a:pt x="470" y="473"/>
                  </a:lnTo>
                  <a:lnTo>
                    <a:pt x="473" y="482"/>
                  </a:lnTo>
                  <a:lnTo>
                    <a:pt x="473" y="466"/>
                  </a:lnTo>
                  <a:lnTo>
                    <a:pt x="475" y="492"/>
                  </a:lnTo>
                  <a:lnTo>
                    <a:pt x="475" y="473"/>
                  </a:lnTo>
                  <a:lnTo>
                    <a:pt x="478" y="480"/>
                  </a:lnTo>
                  <a:lnTo>
                    <a:pt x="478" y="470"/>
                  </a:lnTo>
                  <a:lnTo>
                    <a:pt x="480" y="494"/>
                  </a:lnTo>
                  <a:lnTo>
                    <a:pt x="480" y="466"/>
                  </a:lnTo>
                  <a:lnTo>
                    <a:pt x="482" y="489"/>
                  </a:lnTo>
                  <a:lnTo>
                    <a:pt x="482" y="468"/>
                  </a:lnTo>
                  <a:lnTo>
                    <a:pt x="485" y="475"/>
                  </a:lnTo>
                  <a:lnTo>
                    <a:pt x="485" y="463"/>
                  </a:lnTo>
                  <a:lnTo>
                    <a:pt x="487" y="470"/>
                  </a:lnTo>
                  <a:lnTo>
                    <a:pt x="487" y="463"/>
                  </a:lnTo>
                  <a:lnTo>
                    <a:pt x="487" y="470"/>
                  </a:lnTo>
                  <a:lnTo>
                    <a:pt x="496" y="444"/>
                  </a:lnTo>
                  <a:lnTo>
                    <a:pt x="489" y="473"/>
                  </a:lnTo>
                  <a:lnTo>
                    <a:pt x="499" y="451"/>
                  </a:lnTo>
                  <a:lnTo>
                    <a:pt x="501" y="459"/>
                  </a:lnTo>
                  <a:lnTo>
                    <a:pt x="501" y="449"/>
                  </a:lnTo>
                  <a:lnTo>
                    <a:pt x="504" y="454"/>
                  </a:lnTo>
                  <a:lnTo>
                    <a:pt x="504" y="440"/>
                  </a:lnTo>
                  <a:lnTo>
                    <a:pt x="504" y="449"/>
                  </a:lnTo>
                  <a:lnTo>
                    <a:pt x="504" y="433"/>
                  </a:lnTo>
                  <a:lnTo>
                    <a:pt x="506" y="440"/>
                  </a:lnTo>
                  <a:lnTo>
                    <a:pt x="506" y="428"/>
                  </a:lnTo>
                  <a:lnTo>
                    <a:pt x="506" y="449"/>
                  </a:lnTo>
                  <a:lnTo>
                    <a:pt x="508" y="426"/>
                  </a:lnTo>
                  <a:lnTo>
                    <a:pt x="511" y="440"/>
                  </a:lnTo>
                  <a:lnTo>
                    <a:pt x="508" y="426"/>
                  </a:lnTo>
                  <a:lnTo>
                    <a:pt x="513" y="442"/>
                  </a:lnTo>
                  <a:lnTo>
                    <a:pt x="513" y="421"/>
                  </a:lnTo>
                  <a:lnTo>
                    <a:pt x="515" y="435"/>
                  </a:lnTo>
                  <a:lnTo>
                    <a:pt x="520" y="409"/>
                  </a:lnTo>
                  <a:lnTo>
                    <a:pt x="518" y="437"/>
                  </a:lnTo>
                  <a:lnTo>
                    <a:pt x="520" y="418"/>
                  </a:lnTo>
                  <a:lnTo>
                    <a:pt x="520" y="430"/>
                  </a:lnTo>
                  <a:lnTo>
                    <a:pt x="522" y="402"/>
                  </a:lnTo>
                  <a:lnTo>
                    <a:pt x="527" y="437"/>
                  </a:lnTo>
                  <a:lnTo>
                    <a:pt x="525" y="407"/>
                  </a:lnTo>
                  <a:lnTo>
                    <a:pt x="530" y="433"/>
                  </a:lnTo>
                  <a:lnTo>
                    <a:pt x="530" y="409"/>
                  </a:lnTo>
                  <a:lnTo>
                    <a:pt x="532" y="418"/>
                  </a:lnTo>
                  <a:lnTo>
                    <a:pt x="530" y="407"/>
                  </a:lnTo>
                  <a:lnTo>
                    <a:pt x="537" y="418"/>
                  </a:lnTo>
                  <a:lnTo>
                    <a:pt x="534" y="402"/>
                  </a:lnTo>
                  <a:lnTo>
                    <a:pt x="537" y="414"/>
                  </a:lnTo>
                  <a:lnTo>
                    <a:pt x="537" y="404"/>
                  </a:lnTo>
                  <a:lnTo>
                    <a:pt x="539" y="411"/>
                  </a:lnTo>
                  <a:lnTo>
                    <a:pt x="541" y="404"/>
                  </a:lnTo>
                  <a:lnTo>
                    <a:pt x="544" y="421"/>
                  </a:lnTo>
                  <a:lnTo>
                    <a:pt x="544" y="400"/>
                  </a:lnTo>
                  <a:lnTo>
                    <a:pt x="546" y="400"/>
                  </a:lnTo>
                  <a:lnTo>
                    <a:pt x="544" y="383"/>
                  </a:lnTo>
                  <a:lnTo>
                    <a:pt x="548" y="395"/>
                  </a:lnTo>
                  <a:lnTo>
                    <a:pt x="548" y="388"/>
                  </a:lnTo>
                  <a:lnTo>
                    <a:pt x="551" y="395"/>
                  </a:lnTo>
                  <a:lnTo>
                    <a:pt x="551" y="385"/>
                  </a:lnTo>
                  <a:lnTo>
                    <a:pt x="553" y="392"/>
                  </a:lnTo>
                  <a:lnTo>
                    <a:pt x="551" y="376"/>
                  </a:lnTo>
                  <a:lnTo>
                    <a:pt x="556" y="397"/>
                  </a:lnTo>
                  <a:lnTo>
                    <a:pt x="556" y="381"/>
                  </a:lnTo>
                  <a:lnTo>
                    <a:pt x="558" y="390"/>
                  </a:lnTo>
                  <a:lnTo>
                    <a:pt x="558" y="378"/>
                  </a:lnTo>
                  <a:lnTo>
                    <a:pt x="560" y="392"/>
                  </a:lnTo>
                  <a:lnTo>
                    <a:pt x="560" y="376"/>
                  </a:lnTo>
                  <a:lnTo>
                    <a:pt x="563" y="383"/>
                  </a:lnTo>
                  <a:lnTo>
                    <a:pt x="563" y="369"/>
                  </a:lnTo>
                  <a:lnTo>
                    <a:pt x="570" y="392"/>
                  </a:lnTo>
                  <a:lnTo>
                    <a:pt x="565" y="366"/>
                  </a:lnTo>
                  <a:lnTo>
                    <a:pt x="572" y="383"/>
                  </a:lnTo>
                  <a:lnTo>
                    <a:pt x="570" y="369"/>
                  </a:lnTo>
                  <a:lnTo>
                    <a:pt x="572" y="376"/>
                  </a:lnTo>
                  <a:lnTo>
                    <a:pt x="572" y="371"/>
                  </a:lnTo>
                  <a:lnTo>
                    <a:pt x="577" y="378"/>
                  </a:lnTo>
                  <a:lnTo>
                    <a:pt x="574" y="369"/>
                  </a:lnTo>
                  <a:lnTo>
                    <a:pt x="577" y="376"/>
                  </a:lnTo>
                  <a:lnTo>
                    <a:pt x="577" y="366"/>
                  </a:lnTo>
                  <a:lnTo>
                    <a:pt x="582" y="388"/>
                  </a:lnTo>
                  <a:lnTo>
                    <a:pt x="577" y="355"/>
                  </a:lnTo>
                  <a:lnTo>
                    <a:pt x="584" y="376"/>
                  </a:lnTo>
                  <a:lnTo>
                    <a:pt x="582" y="362"/>
                  </a:lnTo>
                  <a:lnTo>
                    <a:pt x="586" y="376"/>
                  </a:lnTo>
                  <a:lnTo>
                    <a:pt x="584" y="362"/>
                  </a:lnTo>
                  <a:lnTo>
                    <a:pt x="586" y="366"/>
                  </a:lnTo>
                  <a:lnTo>
                    <a:pt x="586" y="359"/>
                  </a:lnTo>
                  <a:lnTo>
                    <a:pt x="589" y="364"/>
                  </a:lnTo>
                  <a:lnTo>
                    <a:pt x="586" y="355"/>
                  </a:lnTo>
                  <a:lnTo>
                    <a:pt x="593" y="374"/>
                  </a:lnTo>
                  <a:lnTo>
                    <a:pt x="591" y="355"/>
                  </a:lnTo>
                  <a:lnTo>
                    <a:pt x="593" y="366"/>
                  </a:lnTo>
                  <a:lnTo>
                    <a:pt x="593" y="350"/>
                  </a:lnTo>
                  <a:lnTo>
                    <a:pt x="593" y="359"/>
                  </a:lnTo>
                  <a:lnTo>
                    <a:pt x="593" y="350"/>
                  </a:lnTo>
                  <a:lnTo>
                    <a:pt x="596" y="376"/>
                  </a:lnTo>
                  <a:lnTo>
                    <a:pt x="596" y="355"/>
                  </a:lnTo>
                  <a:lnTo>
                    <a:pt x="598" y="374"/>
                  </a:lnTo>
                  <a:lnTo>
                    <a:pt x="598" y="350"/>
                  </a:lnTo>
                  <a:lnTo>
                    <a:pt x="605" y="355"/>
                  </a:lnTo>
                  <a:lnTo>
                    <a:pt x="603" y="340"/>
                  </a:lnTo>
                  <a:lnTo>
                    <a:pt x="610" y="343"/>
                  </a:lnTo>
                  <a:lnTo>
                    <a:pt x="608" y="331"/>
                  </a:lnTo>
                  <a:lnTo>
                    <a:pt x="610" y="357"/>
                  </a:lnTo>
                  <a:lnTo>
                    <a:pt x="612" y="333"/>
                  </a:lnTo>
                  <a:lnTo>
                    <a:pt x="615" y="340"/>
                  </a:lnTo>
                  <a:lnTo>
                    <a:pt x="615" y="329"/>
                  </a:lnTo>
                  <a:lnTo>
                    <a:pt x="617" y="336"/>
                  </a:lnTo>
                  <a:lnTo>
                    <a:pt x="617" y="329"/>
                  </a:lnTo>
                  <a:lnTo>
                    <a:pt x="617" y="336"/>
                  </a:lnTo>
                  <a:lnTo>
                    <a:pt x="617" y="314"/>
                  </a:lnTo>
                  <a:lnTo>
                    <a:pt x="619" y="345"/>
                  </a:lnTo>
                  <a:lnTo>
                    <a:pt x="619" y="324"/>
                  </a:lnTo>
                  <a:lnTo>
                    <a:pt x="622" y="343"/>
                  </a:lnTo>
                  <a:lnTo>
                    <a:pt x="622" y="324"/>
                  </a:lnTo>
                  <a:lnTo>
                    <a:pt x="624" y="338"/>
                  </a:lnTo>
                  <a:lnTo>
                    <a:pt x="624" y="319"/>
                  </a:lnTo>
                  <a:lnTo>
                    <a:pt x="626" y="329"/>
                  </a:lnTo>
                  <a:lnTo>
                    <a:pt x="626" y="303"/>
                  </a:lnTo>
                  <a:lnTo>
                    <a:pt x="626" y="331"/>
                  </a:lnTo>
                  <a:lnTo>
                    <a:pt x="629" y="314"/>
                  </a:lnTo>
                  <a:lnTo>
                    <a:pt x="629" y="338"/>
                  </a:lnTo>
                  <a:lnTo>
                    <a:pt x="631" y="312"/>
                  </a:lnTo>
                  <a:lnTo>
                    <a:pt x="631" y="322"/>
                  </a:lnTo>
                  <a:lnTo>
                    <a:pt x="633" y="298"/>
                  </a:lnTo>
                  <a:lnTo>
                    <a:pt x="633" y="317"/>
                  </a:lnTo>
                  <a:lnTo>
                    <a:pt x="636" y="303"/>
                  </a:lnTo>
                  <a:lnTo>
                    <a:pt x="636" y="310"/>
                  </a:lnTo>
                  <a:lnTo>
                    <a:pt x="638" y="296"/>
                  </a:lnTo>
                  <a:lnTo>
                    <a:pt x="641" y="319"/>
                  </a:lnTo>
                  <a:lnTo>
                    <a:pt x="641" y="296"/>
                  </a:lnTo>
                  <a:lnTo>
                    <a:pt x="643" y="307"/>
                  </a:lnTo>
                  <a:lnTo>
                    <a:pt x="643" y="296"/>
                  </a:lnTo>
                  <a:lnTo>
                    <a:pt x="645" y="305"/>
                  </a:lnTo>
                  <a:lnTo>
                    <a:pt x="645" y="288"/>
                  </a:lnTo>
                  <a:lnTo>
                    <a:pt x="645" y="312"/>
                  </a:lnTo>
                  <a:lnTo>
                    <a:pt x="648" y="296"/>
                  </a:lnTo>
                  <a:lnTo>
                    <a:pt x="648" y="307"/>
                  </a:lnTo>
                  <a:lnTo>
                    <a:pt x="650" y="288"/>
                  </a:lnTo>
                  <a:lnTo>
                    <a:pt x="650" y="298"/>
                  </a:lnTo>
                  <a:lnTo>
                    <a:pt x="652" y="291"/>
                  </a:lnTo>
                  <a:lnTo>
                    <a:pt x="652" y="300"/>
                  </a:lnTo>
                  <a:lnTo>
                    <a:pt x="657" y="281"/>
                  </a:lnTo>
                  <a:lnTo>
                    <a:pt x="655" y="310"/>
                  </a:lnTo>
                  <a:lnTo>
                    <a:pt x="662" y="272"/>
                  </a:lnTo>
                  <a:lnTo>
                    <a:pt x="659" y="307"/>
                  </a:lnTo>
                  <a:lnTo>
                    <a:pt x="662" y="281"/>
                  </a:lnTo>
                  <a:lnTo>
                    <a:pt x="662" y="298"/>
                  </a:lnTo>
                  <a:lnTo>
                    <a:pt x="667" y="270"/>
                  </a:lnTo>
                  <a:lnTo>
                    <a:pt x="667" y="305"/>
                  </a:lnTo>
                  <a:lnTo>
                    <a:pt x="667" y="274"/>
                  </a:lnTo>
                  <a:lnTo>
                    <a:pt x="669" y="288"/>
                  </a:lnTo>
                  <a:lnTo>
                    <a:pt x="669" y="270"/>
                  </a:lnTo>
                  <a:lnTo>
                    <a:pt x="674" y="291"/>
                  </a:lnTo>
                  <a:lnTo>
                    <a:pt x="674" y="274"/>
                  </a:lnTo>
                  <a:lnTo>
                    <a:pt x="676" y="288"/>
                  </a:lnTo>
                  <a:lnTo>
                    <a:pt x="676" y="272"/>
                  </a:lnTo>
                  <a:lnTo>
                    <a:pt x="681" y="286"/>
                  </a:lnTo>
                  <a:lnTo>
                    <a:pt x="678" y="263"/>
                  </a:lnTo>
                  <a:lnTo>
                    <a:pt x="685" y="279"/>
                  </a:lnTo>
                  <a:lnTo>
                    <a:pt x="683" y="265"/>
                  </a:lnTo>
                  <a:lnTo>
                    <a:pt x="688" y="277"/>
                  </a:lnTo>
                  <a:lnTo>
                    <a:pt x="685" y="265"/>
                  </a:lnTo>
                  <a:lnTo>
                    <a:pt x="693" y="286"/>
                  </a:lnTo>
                  <a:lnTo>
                    <a:pt x="690" y="263"/>
                  </a:lnTo>
                  <a:lnTo>
                    <a:pt x="695" y="274"/>
                  </a:lnTo>
                  <a:lnTo>
                    <a:pt x="693" y="265"/>
                  </a:lnTo>
                  <a:lnTo>
                    <a:pt x="697" y="265"/>
                  </a:lnTo>
                  <a:lnTo>
                    <a:pt x="697" y="244"/>
                  </a:lnTo>
                  <a:lnTo>
                    <a:pt x="700" y="253"/>
                  </a:lnTo>
                  <a:lnTo>
                    <a:pt x="702" y="239"/>
                  </a:lnTo>
                  <a:lnTo>
                    <a:pt x="700" y="263"/>
                  </a:lnTo>
                  <a:lnTo>
                    <a:pt x="704" y="234"/>
                  </a:lnTo>
                  <a:lnTo>
                    <a:pt x="707" y="253"/>
                  </a:lnTo>
                  <a:lnTo>
                    <a:pt x="707" y="241"/>
                  </a:lnTo>
                  <a:lnTo>
                    <a:pt x="709" y="255"/>
                  </a:lnTo>
                  <a:lnTo>
                    <a:pt x="709" y="239"/>
                  </a:lnTo>
                  <a:lnTo>
                    <a:pt x="711" y="253"/>
                  </a:lnTo>
                  <a:lnTo>
                    <a:pt x="711" y="237"/>
                  </a:lnTo>
                  <a:lnTo>
                    <a:pt x="714" y="248"/>
                  </a:lnTo>
                  <a:lnTo>
                    <a:pt x="716" y="227"/>
                  </a:lnTo>
                  <a:lnTo>
                    <a:pt x="716" y="241"/>
                  </a:lnTo>
                  <a:lnTo>
                    <a:pt x="719" y="234"/>
                  </a:lnTo>
                  <a:lnTo>
                    <a:pt x="719" y="239"/>
                  </a:lnTo>
                  <a:lnTo>
                    <a:pt x="723" y="227"/>
                  </a:lnTo>
                  <a:lnTo>
                    <a:pt x="721" y="241"/>
                  </a:lnTo>
                  <a:lnTo>
                    <a:pt x="726" y="225"/>
                  </a:lnTo>
                  <a:lnTo>
                    <a:pt x="726" y="246"/>
                  </a:lnTo>
                  <a:lnTo>
                    <a:pt x="728" y="225"/>
                  </a:lnTo>
                  <a:lnTo>
                    <a:pt x="728" y="234"/>
                  </a:lnTo>
                  <a:lnTo>
                    <a:pt x="730" y="225"/>
                  </a:lnTo>
                  <a:lnTo>
                    <a:pt x="728" y="246"/>
                  </a:lnTo>
                  <a:lnTo>
                    <a:pt x="730" y="220"/>
                  </a:lnTo>
                  <a:lnTo>
                    <a:pt x="735" y="237"/>
                  </a:lnTo>
                  <a:lnTo>
                    <a:pt x="733" y="215"/>
                  </a:lnTo>
                  <a:lnTo>
                    <a:pt x="735" y="232"/>
                  </a:lnTo>
                  <a:lnTo>
                    <a:pt x="735" y="220"/>
                  </a:lnTo>
                  <a:lnTo>
                    <a:pt x="737" y="227"/>
                  </a:lnTo>
                  <a:lnTo>
                    <a:pt x="737" y="218"/>
                  </a:lnTo>
                  <a:lnTo>
                    <a:pt x="742" y="229"/>
                  </a:lnTo>
                  <a:lnTo>
                    <a:pt x="740" y="213"/>
                  </a:lnTo>
                  <a:lnTo>
                    <a:pt x="745" y="225"/>
                  </a:lnTo>
                  <a:lnTo>
                    <a:pt x="742" y="211"/>
                  </a:lnTo>
                  <a:lnTo>
                    <a:pt x="745" y="222"/>
                  </a:lnTo>
                  <a:lnTo>
                    <a:pt x="747" y="215"/>
                  </a:lnTo>
                  <a:lnTo>
                    <a:pt x="745" y="234"/>
                  </a:lnTo>
                  <a:lnTo>
                    <a:pt x="752" y="206"/>
                  </a:lnTo>
                  <a:lnTo>
                    <a:pt x="749" y="227"/>
                  </a:lnTo>
                  <a:lnTo>
                    <a:pt x="754" y="199"/>
                  </a:lnTo>
                  <a:lnTo>
                    <a:pt x="752" y="232"/>
                  </a:lnTo>
                  <a:lnTo>
                    <a:pt x="756" y="208"/>
                  </a:lnTo>
                  <a:lnTo>
                    <a:pt x="759" y="218"/>
                  </a:lnTo>
                  <a:lnTo>
                    <a:pt x="759" y="199"/>
                  </a:lnTo>
                  <a:lnTo>
                    <a:pt x="763" y="229"/>
                  </a:lnTo>
                  <a:lnTo>
                    <a:pt x="761" y="196"/>
                  </a:lnTo>
                  <a:lnTo>
                    <a:pt x="763" y="213"/>
                  </a:lnTo>
                  <a:lnTo>
                    <a:pt x="763" y="203"/>
                  </a:lnTo>
                  <a:lnTo>
                    <a:pt x="768" y="222"/>
                  </a:lnTo>
                  <a:lnTo>
                    <a:pt x="766" y="203"/>
                  </a:lnTo>
                  <a:lnTo>
                    <a:pt x="768" y="211"/>
                  </a:lnTo>
                  <a:lnTo>
                    <a:pt x="768" y="199"/>
                  </a:lnTo>
                  <a:lnTo>
                    <a:pt x="771" y="211"/>
                  </a:lnTo>
                  <a:lnTo>
                    <a:pt x="771" y="199"/>
                  </a:lnTo>
                  <a:lnTo>
                    <a:pt x="773" y="206"/>
                  </a:lnTo>
                  <a:lnTo>
                    <a:pt x="773" y="196"/>
                  </a:lnTo>
                  <a:lnTo>
                    <a:pt x="775" y="211"/>
                  </a:lnTo>
                  <a:lnTo>
                    <a:pt x="775" y="189"/>
                  </a:lnTo>
                  <a:lnTo>
                    <a:pt x="775" y="211"/>
                  </a:lnTo>
                  <a:lnTo>
                    <a:pt x="780" y="185"/>
                  </a:lnTo>
                  <a:lnTo>
                    <a:pt x="780" y="201"/>
                  </a:lnTo>
                  <a:lnTo>
                    <a:pt x="782" y="185"/>
                  </a:lnTo>
                  <a:lnTo>
                    <a:pt x="782" y="201"/>
                  </a:lnTo>
                  <a:lnTo>
                    <a:pt x="782" y="180"/>
                  </a:lnTo>
                  <a:lnTo>
                    <a:pt x="782" y="194"/>
                  </a:lnTo>
                  <a:lnTo>
                    <a:pt x="785" y="177"/>
                  </a:lnTo>
                  <a:lnTo>
                    <a:pt x="785" y="185"/>
                  </a:lnTo>
                  <a:lnTo>
                    <a:pt x="787" y="177"/>
                  </a:lnTo>
                  <a:lnTo>
                    <a:pt x="787" y="194"/>
                  </a:lnTo>
                  <a:lnTo>
                    <a:pt x="792" y="166"/>
                  </a:lnTo>
                  <a:lnTo>
                    <a:pt x="789" y="182"/>
                  </a:lnTo>
                  <a:lnTo>
                    <a:pt x="794" y="161"/>
                  </a:lnTo>
                  <a:lnTo>
                    <a:pt x="794" y="182"/>
                  </a:lnTo>
                  <a:lnTo>
                    <a:pt x="797" y="170"/>
                  </a:lnTo>
                  <a:lnTo>
                    <a:pt x="797" y="187"/>
                  </a:lnTo>
                  <a:lnTo>
                    <a:pt x="797" y="168"/>
                  </a:lnTo>
                  <a:lnTo>
                    <a:pt x="799" y="180"/>
                  </a:lnTo>
                  <a:lnTo>
                    <a:pt x="799" y="163"/>
                  </a:lnTo>
                  <a:lnTo>
                    <a:pt x="801" y="180"/>
                  </a:lnTo>
                  <a:lnTo>
                    <a:pt x="804" y="170"/>
                  </a:lnTo>
                  <a:lnTo>
                    <a:pt x="804" y="177"/>
                  </a:lnTo>
                  <a:lnTo>
                    <a:pt x="804" y="156"/>
                  </a:lnTo>
                  <a:lnTo>
                    <a:pt x="806" y="175"/>
                  </a:lnTo>
                  <a:lnTo>
                    <a:pt x="808" y="161"/>
                  </a:lnTo>
                  <a:lnTo>
                    <a:pt x="808" y="180"/>
                  </a:lnTo>
                  <a:lnTo>
                    <a:pt x="811" y="163"/>
                  </a:lnTo>
                  <a:lnTo>
                    <a:pt x="811" y="173"/>
                  </a:lnTo>
                  <a:lnTo>
                    <a:pt x="813" y="151"/>
                  </a:lnTo>
                  <a:lnTo>
                    <a:pt x="811" y="185"/>
                  </a:lnTo>
                  <a:lnTo>
                    <a:pt x="815" y="151"/>
                  </a:lnTo>
                  <a:lnTo>
                    <a:pt x="815" y="161"/>
                  </a:lnTo>
                  <a:lnTo>
                    <a:pt x="815" y="151"/>
                  </a:lnTo>
                  <a:lnTo>
                    <a:pt x="818" y="170"/>
                  </a:lnTo>
                  <a:lnTo>
                    <a:pt x="818" y="149"/>
                  </a:lnTo>
                  <a:lnTo>
                    <a:pt x="820" y="159"/>
                  </a:lnTo>
                  <a:lnTo>
                    <a:pt x="820" y="149"/>
                  </a:lnTo>
                  <a:lnTo>
                    <a:pt x="822" y="156"/>
                  </a:lnTo>
                  <a:lnTo>
                    <a:pt x="825" y="144"/>
                  </a:lnTo>
                  <a:lnTo>
                    <a:pt x="825" y="156"/>
                  </a:lnTo>
                  <a:lnTo>
                    <a:pt x="827" y="142"/>
                  </a:lnTo>
                  <a:lnTo>
                    <a:pt x="825" y="161"/>
                  </a:lnTo>
                  <a:lnTo>
                    <a:pt x="830" y="142"/>
                  </a:lnTo>
                  <a:lnTo>
                    <a:pt x="830" y="151"/>
                  </a:lnTo>
                  <a:lnTo>
                    <a:pt x="830" y="135"/>
                  </a:lnTo>
                  <a:lnTo>
                    <a:pt x="832" y="149"/>
                  </a:lnTo>
                  <a:lnTo>
                    <a:pt x="832" y="130"/>
                  </a:lnTo>
                  <a:lnTo>
                    <a:pt x="834" y="149"/>
                  </a:lnTo>
                  <a:lnTo>
                    <a:pt x="837" y="144"/>
                  </a:lnTo>
                  <a:lnTo>
                    <a:pt x="839" y="159"/>
                  </a:lnTo>
                  <a:lnTo>
                    <a:pt x="837" y="140"/>
                  </a:lnTo>
                  <a:lnTo>
                    <a:pt x="839" y="154"/>
                  </a:lnTo>
                  <a:lnTo>
                    <a:pt x="839" y="128"/>
                  </a:lnTo>
                  <a:lnTo>
                    <a:pt x="841" y="149"/>
                  </a:lnTo>
                  <a:lnTo>
                    <a:pt x="844" y="133"/>
                  </a:lnTo>
                  <a:lnTo>
                    <a:pt x="844" y="144"/>
                  </a:lnTo>
                  <a:lnTo>
                    <a:pt x="844" y="135"/>
                  </a:lnTo>
                  <a:lnTo>
                    <a:pt x="846" y="149"/>
                  </a:lnTo>
                  <a:lnTo>
                    <a:pt x="844" y="121"/>
                  </a:lnTo>
                  <a:lnTo>
                    <a:pt x="851" y="154"/>
                  </a:lnTo>
                  <a:lnTo>
                    <a:pt x="848" y="133"/>
                  </a:lnTo>
                  <a:lnTo>
                    <a:pt x="851" y="142"/>
                  </a:lnTo>
                  <a:lnTo>
                    <a:pt x="851" y="135"/>
                  </a:lnTo>
                  <a:lnTo>
                    <a:pt x="841" y="168"/>
                  </a:lnTo>
                  <a:lnTo>
                    <a:pt x="841" y="151"/>
                  </a:lnTo>
                  <a:lnTo>
                    <a:pt x="844" y="159"/>
                  </a:lnTo>
                  <a:lnTo>
                    <a:pt x="846" y="137"/>
                  </a:lnTo>
                  <a:lnTo>
                    <a:pt x="846" y="159"/>
                  </a:lnTo>
                  <a:lnTo>
                    <a:pt x="848" y="121"/>
                  </a:lnTo>
                  <a:lnTo>
                    <a:pt x="848" y="142"/>
                  </a:lnTo>
                  <a:lnTo>
                    <a:pt x="851" y="135"/>
                  </a:lnTo>
                  <a:lnTo>
                    <a:pt x="851" y="142"/>
                  </a:lnTo>
                  <a:lnTo>
                    <a:pt x="853" y="135"/>
                  </a:lnTo>
                  <a:lnTo>
                    <a:pt x="856" y="142"/>
                  </a:lnTo>
                  <a:lnTo>
                    <a:pt x="856" y="130"/>
                  </a:lnTo>
                  <a:lnTo>
                    <a:pt x="856" y="137"/>
                  </a:lnTo>
                  <a:lnTo>
                    <a:pt x="858" y="128"/>
                  </a:lnTo>
                  <a:lnTo>
                    <a:pt x="858" y="135"/>
                  </a:lnTo>
                  <a:lnTo>
                    <a:pt x="858" y="121"/>
                  </a:lnTo>
                  <a:lnTo>
                    <a:pt x="863" y="137"/>
                  </a:lnTo>
                  <a:lnTo>
                    <a:pt x="863" y="128"/>
                  </a:lnTo>
                  <a:lnTo>
                    <a:pt x="865" y="140"/>
                  </a:lnTo>
                  <a:lnTo>
                    <a:pt x="865" y="118"/>
                  </a:lnTo>
                  <a:lnTo>
                    <a:pt x="867" y="133"/>
                  </a:lnTo>
                  <a:lnTo>
                    <a:pt x="867" y="125"/>
                  </a:lnTo>
                  <a:lnTo>
                    <a:pt x="870" y="128"/>
                  </a:lnTo>
                  <a:lnTo>
                    <a:pt x="870" y="121"/>
                  </a:lnTo>
                  <a:lnTo>
                    <a:pt x="872" y="130"/>
                  </a:lnTo>
                  <a:lnTo>
                    <a:pt x="872" y="121"/>
                  </a:lnTo>
                  <a:lnTo>
                    <a:pt x="874" y="128"/>
                  </a:lnTo>
                  <a:lnTo>
                    <a:pt x="872" y="116"/>
                  </a:lnTo>
                  <a:lnTo>
                    <a:pt x="877" y="133"/>
                  </a:lnTo>
                  <a:lnTo>
                    <a:pt x="874" y="118"/>
                  </a:lnTo>
                  <a:lnTo>
                    <a:pt x="879" y="130"/>
                  </a:lnTo>
                  <a:lnTo>
                    <a:pt x="877" y="118"/>
                  </a:lnTo>
                  <a:lnTo>
                    <a:pt x="882" y="128"/>
                  </a:lnTo>
                  <a:lnTo>
                    <a:pt x="879" y="109"/>
                  </a:lnTo>
                  <a:lnTo>
                    <a:pt x="884" y="137"/>
                  </a:lnTo>
                  <a:lnTo>
                    <a:pt x="882" y="116"/>
                  </a:lnTo>
                  <a:lnTo>
                    <a:pt x="884" y="133"/>
                  </a:lnTo>
                  <a:lnTo>
                    <a:pt x="884" y="114"/>
                  </a:lnTo>
                  <a:lnTo>
                    <a:pt x="886" y="123"/>
                  </a:lnTo>
                  <a:lnTo>
                    <a:pt x="886" y="128"/>
                  </a:lnTo>
                  <a:lnTo>
                    <a:pt x="889" y="130"/>
                  </a:lnTo>
                  <a:lnTo>
                    <a:pt x="889" y="123"/>
                  </a:lnTo>
                  <a:lnTo>
                    <a:pt x="893" y="130"/>
                  </a:lnTo>
                  <a:lnTo>
                    <a:pt x="889" y="114"/>
                  </a:lnTo>
                  <a:lnTo>
                    <a:pt x="886" y="125"/>
                  </a:lnTo>
                  <a:lnTo>
                    <a:pt x="893" y="111"/>
                  </a:lnTo>
                  <a:lnTo>
                    <a:pt x="886" y="116"/>
                  </a:lnTo>
                  <a:lnTo>
                    <a:pt x="889" y="102"/>
                  </a:lnTo>
                  <a:lnTo>
                    <a:pt x="889" y="125"/>
                  </a:lnTo>
                  <a:lnTo>
                    <a:pt x="891" y="97"/>
                  </a:lnTo>
                  <a:lnTo>
                    <a:pt x="893" y="118"/>
                  </a:lnTo>
                  <a:lnTo>
                    <a:pt x="893" y="104"/>
                  </a:lnTo>
                  <a:lnTo>
                    <a:pt x="896" y="118"/>
                  </a:lnTo>
                  <a:lnTo>
                    <a:pt x="896" y="92"/>
                  </a:lnTo>
                  <a:lnTo>
                    <a:pt x="898" y="114"/>
                  </a:lnTo>
                  <a:lnTo>
                    <a:pt x="898" y="99"/>
                  </a:lnTo>
                  <a:lnTo>
                    <a:pt x="900" y="104"/>
                  </a:lnTo>
                  <a:lnTo>
                    <a:pt x="900" y="90"/>
                  </a:lnTo>
                  <a:lnTo>
                    <a:pt x="903" y="107"/>
                  </a:lnTo>
                  <a:lnTo>
                    <a:pt x="905" y="99"/>
                  </a:lnTo>
                  <a:lnTo>
                    <a:pt x="905" y="114"/>
                  </a:lnTo>
                  <a:lnTo>
                    <a:pt x="908" y="95"/>
                  </a:lnTo>
                  <a:lnTo>
                    <a:pt x="908" y="109"/>
                  </a:lnTo>
                  <a:lnTo>
                    <a:pt x="910" y="88"/>
                  </a:lnTo>
                  <a:lnTo>
                    <a:pt x="910" y="104"/>
                  </a:lnTo>
                  <a:lnTo>
                    <a:pt x="912" y="95"/>
                  </a:lnTo>
                  <a:lnTo>
                    <a:pt x="915" y="114"/>
                  </a:lnTo>
                  <a:lnTo>
                    <a:pt x="915" y="95"/>
                  </a:lnTo>
                  <a:lnTo>
                    <a:pt x="917" y="111"/>
                  </a:lnTo>
                  <a:lnTo>
                    <a:pt x="917" y="97"/>
                  </a:lnTo>
                  <a:lnTo>
                    <a:pt x="919" y="104"/>
                  </a:lnTo>
                  <a:lnTo>
                    <a:pt x="919" y="85"/>
                  </a:lnTo>
                  <a:lnTo>
                    <a:pt x="922" y="102"/>
                  </a:lnTo>
                  <a:lnTo>
                    <a:pt x="922" y="92"/>
                  </a:lnTo>
                  <a:lnTo>
                    <a:pt x="924" y="107"/>
                  </a:lnTo>
                  <a:lnTo>
                    <a:pt x="922" y="88"/>
                  </a:lnTo>
                  <a:lnTo>
                    <a:pt x="926" y="97"/>
                  </a:lnTo>
                  <a:lnTo>
                    <a:pt x="926" y="88"/>
                  </a:lnTo>
                  <a:lnTo>
                    <a:pt x="926" y="99"/>
                  </a:lnTo>
                  <a:lnTo>
                    <a:pt x="926" y="85"/>
                  </a:lnTo>
                  <a:lnTo>
                    <a:pt x="929" y="107"/>
                  </a:lnTo>
                  <a:lnTo>
                    <a:pt x="929" y="88"/>
                  </a:lnTo>
                  <a:lnTo>
                    <a:pt x="931" y="97"/>
                  </a:lnTo>
                  <a:lnTo>
                    <a:pt x="934" y="81"/>
                  </a:lnTo>
                  <a:lnTo>
                    <a:pt x="934" y="95"/>
                  </a:lnTo>
                  <a:lnTo>
                    <a:pt x="936" y="81"/>
                  </a:lnTo>
                  <a:lnTo>
                    <a:pt x="938" y="95"/>
                  </a:lnTo>
                  <a:lnTo>
                    <a:pt x="941" y="69"/>
                  </a:lnTo>
                  <a:lnTo>
                    <a:pt x="941" y="90"/>
                  </a:lnTo>
                  <a:lnTo>
                    <a:pt x="941" y="81"/>
                  </a:lnTo>
                  <a:lnTo>
                    <a:pt x="941" y="97"/>
                  </a:lnTo>
                  <a:lnTo>
                    <a:pt x="948" y="69"/>
                  </a:lnTo>
                  <a:lnTo>
                    <a:pt x="945" y="88"/>
                  </a:lnTo>
                  <a:lnTo>
                    <a:pt x="948" y="78"/>
                  </a:lnTo>
                  <a:lnTo>
                    <a:pt x="945" y="90"/>
                  </a:lnTo>
                  <a:lnTo>
                    <a:pt x="952" y="69"/>
                  </a:lnTo>
                  <a:lnTo>
                    <a:pt x="948" y="95"/>
                  </a:lnTo>
                  <a:lnTo>
                    <a:pt x="952" y="76"/>
                  </a:lnTo>
                  <a:lnTo>
                    <a:pt x="955" y="88"/>
                  </a:lnTo>
                  <a:lnTo>
                    <a:pt x="955" y="66"/>
                  </a:lnTo>
                  <a:lnTo>
                    <a:pt x="955" y="97"/>
                  </a:lnTo>
                  <a:lnTo>
                    <a:pt x="960" y="62"/>
                  </a:lnTo>
                  <a:lnTo>
                    <a:pt x="957" y="90"/>
                  </a:lnTo>
                  <a:lnTo>
                    <a:pt x="962" y="48"/>
                  </a:lnTo>
                  <a:lnTo>
                    <a:pt x="962" y="81"/>
                  </a:lnTo>
                  <a:lnTo>
                    <a:pt x="964" y="55"/>
                  </a:lnTo>
                  <a:lnTo>
                    <a:pt x="967" y="78"/>
                  </a:lnTo>
                  <a:lnTo>
                    <a:pt x="967" y="52"/>
                  </a:lnTo>
                  <a:lnTo>
                    <a:pt x="969" y="62"/>
                  </a:lnTo>
                  <a:lnTo>
                    <a:pt x="971" y="52"/>
                  </a:lnTo>
                  <a:lnTo>
                    <a:pt x="974" y="71"/>
                  </a:lnTo>
                  <a:lnTo>
                    <a:pt x="971" y="48"/>
                  </a:lnTo>
                  <a:lnTo>
                    <a:pt x="974" y="55"/>
                  </a:lnTo>
                  <a:lnTo>
                    <a:pt x="976" y="43"/>
                  </a:lnTo>
                  <a:lnTo>
                    <a:pt x="976" y="55"/>
                  </a:lnTo>
                  <a:lnTo>
                    <a:pt x="978" y="45"/>
                  </a:lnTo>
                  <a:lnTo>
                    <a:pt x="978" y="55"/>
                  </a:lnTo>
                  <a:lnTo>
                    <a:pt x="983" y="31"/>
                  </a:lnTo>
                  <a:lnTo>
                    <a:pt x="981" y="50"/>
                  </a:lnTo>
                  <a:lnTo>
                    <a:pt x="986" y="38"/>
                  </a:lnTo>
                  <a:lnTo>
                    <a:pt x="983" y="52"/>
                  </a:lnTo>
                  <a:lnTo>
                    <a:pt x="986" y="43"/>
                  </a:lnTo>
                  <a:lnTo>
                    <a:pt x="983" y="59"/>
                  </a:lnTo>
                  <a:lnTo>
                    <a:pt x="988" y="43"/>
                  </a:lnTo>
                  <a:lnTo>
                    <a:pt x="988" y="66"/>
                  </a:lnTo>
                  <a:lnTo>
                    <a:pt x="995" y="40"/>
                  </a:lnTo>
                  <a:lnTo>
                    <a:pt x="1000" y="64"/>
                  </a:lnTo>
                  <a:lnTo>
                    <a:pt x="1000" y="48"/>
                  </a:lnTo>
                  <a:lnTo>
                    <a:pt x="1002" y="55"/>
                  </a:lnTo>
                  <a:lnTo>
                    <a:pt x="1004" y="43"/>
                  </a:lnTo>
                  <a:lnTo>
                    <a:pt x="1004" y="57"/>
                  </a:lnTo>
                  <a:lnTo>
                    <a:pt x="1000" y="0"/>
                  </a:lnTo>
                  <a:lnTo>
                    <a:pt x="1004" y="99"/>
                  </a:lnTo>
                  <a:lnTo>
                    <a:pt x="1000" y="0"/>
                  </a:lnTo>
                  <a:lnTo>
                    <a:pt x="997" y="137"/>
                  </a:lnTo>
                  <a:lnTo>
                    <a:pt x="1009" y="33"/>
                  </a:lnTo>
                  <a:lnTo>
                    <a:pt x="1000" y="137"/>
                  </a:lnTo>
                  <a:lnTo>
                    <a:pt x="1004" y="10"/>
                  </a:lnTo>
                  <a:lnTo>
                    <a:pt x="1011" y="57"/>
                  </a:lnTo>
                  <a:lnTo>
                    <a:pt x="1014" y="50"/>
                  </a:lnTo>
                  <a:lnTo>
                    <a:pt x="1014" y="59"/>
                  </a:lnTo>
                  <a:lnTo>
                    <a:pt x="1016" y="48"/>
                  </a:lnTo>
                  <a:lnTo>
                    <a:pt x="1014" y="64"/>
                  </a:lnTo>
                  <a:lnTo>
                    <a:pt x="1019" y="55"/>
                  </a:lnTo>
                  <a:lnTo>
                    <a:pt x="1016" y="66"/>
                  </a:lnTo>
                  <a:lnTo>
                    <a:pt x="1021" y="57"/>
                  </a:lnTo>
                  <a:lnTo>
                    <a:pt x="1021" y="66"/>
                  </a:lnTo>
                  <a:lnTo>
                    <a:pt x="1023" y="59"/>
                  </a:lnTo>
                  <a:lnTo>
                    <a:pt x="1021" y="76"/>
                  </a:lnTo>
                  <a:lnTo>
                    <a:pt x="1023" y="52"/>
                  </a:lnTo>
                  <a:lnTo>
                    <a:pt x="1023" y="66"/>
                  </a:lnTo>
                  <a:lnTo>
                    <a:pt x="1028" y="48"/>
                  </a:lnTo>
                  <a:lnTo>
                    <a:pt x="1026" y="74"/>
                  </a:lnTo>
                  <a:lnTo>
                    <a:pt x="1028" y="57"/>
                  </a:lnTo>
                  <a:lnTo>
                    <a:pt x="1028" y="66"/>
                  </a:lnTo>
                  <a:lnTo>
                    <a:pt x="1030" y="55"/>
                  </a:lnTo>
                  <a:lnTo>
                    <a:pt x="1030" y="71"/>
                  </a:lnTo>
                  <a:lnTo>
                    <a:pt x="1033" y="57"/>
                  </a:lnTo>
                  <a:lnTo>
                    <a:pt x="1033" y="74"/>
                  </a:lnTo>
                  <a:lnTo>
                    <a:pt x="1035" y="55"/>
                  </a:lnTo>
                  <a:lnTo>
                    <a:pt x="1035" y="69"/>
                  </a:lnTo>
                  <a:lnTo>
                    <a:pt x="1037" y="57"/>
                  </a:lnTo>
                  <a:lnTo>
                    <a:pt x="1037" y="66"/>
                  </a:lnTo>
                  <a:lnTo>
                    <a:pt x="1040" y="62"/>
                  </a:lnTo>
                  <a:lnTo>
                    <a:pt x="1042" y="76"/>
                  </a:lnTo>
                  <a:lnTo>
                    <a:pt x="1042" y="64"/>
                  </a:lnTo>
                  <a:lnTo>
                    <a:pt x="1045" y="69"/>
                  </a:lnTo>
                  <a:lnTo>
                    <a:pt x="1045" y="64"/>
                  </a:lnTo>
                  <a:lnTo>
                    <a:pt x="1045" y="81"/>
                  </a:lnTo>
                  <a:lnTo>
                    <a:pt x="1049" y="55"/>
                  </a:lnTo>
                  <a:lnTo>
                    <a:pt x="1047" y="74"/>
                  </a:lnTo>
                  <a:lnTo>
                    <a:pt x="1049" y="69"/>
                  </a:lnTo>
                  <a:lnTo>
                    <a:pt x="1049" y="74"/>
                  </a:lnTo>
                  <a:lnTo>
                    <a:pt x="1052" y="57"/>
                  </a:lnTo>
                  <a:lnTo>
                    <a:pt x="1052" y="76"/>
                  </a:lnTo>
                  <a:lnTo>
                    <a:pt x="1054" y="66"/>
                  </a:lnTo>
                  <a:lnTo>
                    <a:pt x="1054" y="78"/>
                  </a:lnTo>
                  <a:lnTo>
                    <a:pt x="1056" y="69"/>
                  </a:lnTo>
                  <a:lnTo>
                    <a:pt x="1056" y="85"/>
                  </a:lnTo>
                  <a:lnTo>
                    <a:pt x="1059" y="69"/>
                  </a:lnTo>
                  <a:lnTo>
                    <a:pt x="1061" y="90"/>
                  </a:lnTo>
                  <a:lnTo>
                    <a:pt x="1061" y="71"/>
                  </a:lnTo>
                  <a:lnTo>
                    <a:pt x="1063" y="81"/>
                  </a:lnTo>
                  <a:lnTo>
                    <a:pt x="1063" y="71"/>
                  </a:lnTo>
                  <a:lnTo>
                    <a:pt x="1066" y="78"/>
                  </a:lnTo>
                  <a:lnTo>
                    <a:pt x="1066" y="69"/>
                  </a:lnTo>
                  <a:lnTo>
                    <a:pt x="1066" y="76"/>
                  </a:lnTo>
                  <a:lnTo>
                    <a:pt x="1071" y="64"/>
                  </a:lnTo>
                  <a:lnTo>
                    <a:pt x="1068" y="78"/>
                  </a:lnTo>
                  <a:lnTo>
                    <a:pt x="1073" y="59"/>
                  </a:lnTo>
                  <a:lnTo>
                    <a:pt x="1073" y="81"/>
                  </a:lnTo>
                  <a:lnTo>
                    <a:pt x="1075" y="71"/>
                  </a:lnTo>
                  <a:lnTo>
                    <a:pt x="1075" y="78"/>
                  </a:lnTo>
                  <a:lnTo>
                    <a:pt x="1078" y="74"/>
                  </a:lnTo>
                  <a:lnTo>
                    <a:pt x="1075" y="90"/>
                  </a:lnTo>
                  <a:lnTo>
                    <a:pt x="1080" y="64"/>
                  </a:lnTo>
                  <a:lnTo>
                    <a:pt x="1080" y="88"/>
                  </a:lnTo>
                  <a:lnTo>
                    <a:pt x="1082" y="76"/>
                  </a:lnTo>
                  <a:lnTo>
                    <a:pt x="1082" y="97"/>
                  </a:lnTo>
                  <a:lnTo>
                    <a:pt x="1085" y="59"/>
                  </a:lnTo>
                  <a:lnTo>
                    <a:pt x="1087" y="83"/>
                  </a:lnTo>
                  <a:lnTo>
                    <a:pt x="1087" y="76"/>
                  </a:lnTo>
                  <a:lnTo>
                    <a:pt x="1087" y="95"/>
                  </a:lnTo>
                  <a:lnTo>
                    <a:pt x="1092" y="62"/>
                  </a:lnTo>
                  <a:lnTo>
                    <a:pt x="1092" y="83"/>
                  </a:lnTo>
                  <a:lnTo>
                    <a:pt x="1094" y="64"/>
                  </a:lnTo>
                  <a:lnTo>
                    <a:pt x="1094" y="81"/>
                  </a:lnTo>
                  <a:lnTo>
                    <a:pt x="1097" y="74"/>
                  </a:lnTo>
                  <a:lnTo>
                    <a:pt x="1097" y="81"/>
                  </a:lnTo>
                  <a:lnTo>
                    <a:pt x="1099" y="76"/>
                  </a:lnTo>
                  <a:lnTo>
                    <a:pt x="1099" y="83"/>
                  </a:lnTo>
                  <a:lnTo>
                    <a:pt x="1101" y="74"/>
                  </a:lnTo>
                  <a:lnTo>
                    <a:pt x="1101" y="83"/>
                  </a:lnTo>
                  <a:lnTo>
                    <a:pt x="1101" y="71"/>
                  </a:lnTo>
                  <a:lnTo>
                    <a:pt x="1101" y="85"/>
                  </a:lnTo>
                  <a:lnTo>
                    <a:pt x="1104" y="71"/>
                  </a:lnTo>
                  <a:lnTo>
                    <a:pt x="1104" y="88"/>
                  </a:lnTo>
                  <a:lnTo>
                    <a:pt x="1108" y="76"/>
                  </a:lnTo>
                  <a:lnTo>
                    <a:pt x="1106" y="95"/>
                  </a:lnTo>
                  <a:lnTo>
                    <a:pt x="1111" y="66"/>
                  </a:lnTo>
                  <a:lnTo>
                    <a:pt x="1111" y="88"/>
                  </a:lnTo>
                  <a:lnTo>
                    <a:pt x="1113" y="62"/>
                  </a:lnTo>
                  <a:lnTo>
                    <a:pt x="1113" y="92"/>
                  </a:lnTo>
                  <a:lnTo>
                    <a:pt x="1115" y="76"/>
                  </a:lnTo>
                  <a:lnTo>
                    <a:pt x="1115" y="90"/>
                  </a:lnTo>
                  <a:lnTo>
                    <a:pt x="1118" y="71"/>
                  </a:lnTo>
                  <a:lnTo>
                    <a:pt x="1118" y="88"/>
                  </a:lnTo>
                  <a:lnTo>
                    <a:pt x="1120" y="74"/>
                  </a:lnTo>
                  <a:lnTo>
                    <a:pt x="1120" y="92"/>
                  </a:lnTo>
                  <a:lnTo>
                    <a:pt x="1125" y="66"/>
                  </a:lnTo>
                  <a:lnTo>
                    <a:pt x="1123" y="99"/>
                  </a:lnTo>
                  <a:lnTo>
                    <a:pt x="1127" y="71"/>
                  </a:lnTo>
                  <a:lnTo>
                    <a:pt x="1123" y="102"/>
                  </a:lnTo>
                  <a:lnTo>
                    <a:pt x="1127" y="81"/>
                  </a:lnTo>
                  <a:lnTo>
                    <a:pt x="1127" y="97"/>
                  </a:lnTo>
                  <a:lnTo>
                    <a:pt x="1130" y="83"/>
                  </a:lnTo>
                  <a:lnTo>
                    <a:pt x="1130" y="90"/>
                  </a:lnTo>
                  <a:lnTo>
                    <a:pt x="1130" y="78"/>
                  </a:lnTo>
                  <a:lnTo>
                    <a:pt x="1132" y="92"/>
                  </a:lnTo>
                  <a:lnTo>
                    <a:pt x="1134" y="71"/>
                  </a:lnTo>
                  <a:lnTo>
                    <a:pt x="1137" y="99"/>
                  </a:lnTo>
                  <a:lnTo>
                    <a:pt x="1137" y="76"/>
                  </a:lnTo>
                  <a:lnTo>
                    <a:pt x="1141" y="102"/>
                  </a:lnTo>
                  <a:lnTo>
                    <a:pt x="1139" y="81"/>
                  </a:lnTo>
                  <a:lnTo>
                    <a:pt x="1141" y="92"/>
                  </a:lnTo>
                  <a:lnTo>
                    <a:pt x="1146" y="74"/>
                  </a:lnTo>
                  <a:lnTo>
                    <a:pt x="1144" y="95"/>
                  </a:lnTo>
                  <a:lnTo>
                    <a:pt x="1151" y="83"/>
                  </a:lnTo>
                  <a:lnTo>
                    <a:pt x="1149" y="92"/>
                  </a:lnTo>
                  <a:lnTo>
                    <a:pt x="1151" y="85"/>
                  </a:lnTo>
                  <a:lnTo>
                    <a:pt x="1151" y="95"/>
                  </a:lnTo>
                  <a:lnTo>
                    <a:pt x="1153" y="88"/>
                  </a:lnTo>
                  <a:lnTo>
                    <a:pt x="1153" y="99"/>
                  </a:lnTo>
                  <a:lnTo>
                    <a:pt x="1156" y="74"/>
                  </a:lnTo>
                  <a:lnTo>
                    <a:pt x="1156" y="97"/>
                  </a:lnTo>
                  <a:lnTo>
                    <a:pt x="1158" y="71"/>
                  </a:lnTo>
                  <a:lnTo>
                    <a:pt x="1160" y="107"/>
                  </a:lnTo>
                  <a:lnTo>
                    <a:pt x="1160" y="85"/>
                  </a:lnTo>
                  <a:lnTo>
                    <a:pt x="1163" y="95"/>
                  </a:lnTo>
                  <a:lnTo>
                    <a:pt x="1163" y="83"/>
                  </a:lnTo>
                  <a:lnTo>
                    <a:pt x="1160" y="107"/>
                  </a:lnTo>
                  <a:lnTo>
                    <a:pt x="1165" y="88"/>
                  </a:lnTo>
                  <a:lnTo>
                    <a:pt x="1165" y="107"/>
                  </a:lnTo>
                  <a:lnTo>
                    <a:pt x="1165" y="71"/>
                  </a:lnTo>
                  <a:lnTo>
                    <a:pt x="1167" y="95"/>
                  </a:lnTo>
                  <a:lnTo>
                    <a:pt x="1170" y="83"/>
                  </a:lnTo>
                  <a:lnTo>
                    <a:pt x="1170" y="104"/>
                  </a:lnTo>
                  <a:lnTo>
                    <a:pt x="1174" y="76"/>
                  </a:lnTo>
                  <a:lnTo>
                    <a:pt x="1172" y="99"/>
                  </a:lnTo>
                  <a:lnTo>
                    <a:pt x="1179" y="81"/>
                  </a:lnTo>
                  <a:lnTo>
                    <a:pt x="1172" y="104"/>
                  </a:lnTo>
                  <a:lnTo>
                    <a:pt x="1179" y="83"/>
                  </a:lnTo>
                  <a:lnTo>
                    <a:pt x="1179" y="92"/>
                  </a:lnTo>
                  <a:lnTo>
                    <a:pt x="1182" y="83"/>
                  </a:lnTo>
                  <a:lnTo>
                    <a:pt x="1179" y="104"/>
                  </a:lnTo>
                  <a:lnTo>
                    <a:pt x="1184" y="85"/>
                  </a:lnTo>
                  <a:lnTo>
                    <a:pt x="1184" y="107"/>
                  </a:lnTo>
                  <a:lnTo>
                    <a:pt x="1186" y="88"/>
                  </a:lnTo>
                  <a:lnTo>
                    <a:pt x="1186" y="95"/>
                  </a:lnTo>
                  <a:lnTo>
                    <a:pt x="1186" y="74"/>
                  </a:lnTo>
                  <a:lnTo>
                    <a:pt x="1189" y="102"/>
                  </a:lnTo>
                  <a:lnTo>
                    <a:pt x="1189" y="83"/>
                  </a:lnTo>
                  <a:lnTo>
                    <a:pt x="1191" y="102"/>
                  </a:lnTo>
                  <a:lnTo>
                    <a:pt x="1191" y="90"/>
                  </a:lnTo>
                  <a:lnTo>
                    <a:pt x="1193" y="102"/>
                  </a:lnTo>
                  <a:lnTo>
                    <a:pt x="1193" y="78"/>
                  </a:lnTo>
                  <a:lnTo>
                    <a:pt x="1196" y="107"/>
                  </a:lnTo>
                  <a:lnTo>
                    <a:pt x="1198" y="88"/>
                  </a:lnTo>
                  <a:lnTo>
                    <a:pt x="1200" y="99"/>
                  </a:lnTo>
                  <a:lnTo>
                    <a:pt x="1200" y="81"/>
                  </a:lnTo>
                  <a:lnTo>
                    <a:pt x="1203" y="109"/>
                  </a:lnTo>
                  <a:lnTo>
                    <a:pt x="1203" y="92"/>
                  </a:lnTo>
                  <a:lnTo>
                    <a:pt x="1205" y="102"/>
                  </a:lnTo>
                  <a:lnTo>
                    <a:pt x="1205" y="88"/>
                  </a:lnTo>
                  <a:lnTo>
                    <a:pt x="1208" y="97"/>
                  </a:lnTo>
                  <a:lnTo>
                    <a:pt x="1208" y="76"/>
                  </a:lnTo>
                  <a:lnTo>
                    <a:pt x="1210" y="99"/>
                  </a:lnTo>
                  <a:lnTo>
                    <a:pt x="1210" y="92"/>
                  </a:lnTo>
                  <a:lnTo>
                    <a:pt x="1210" y="114"/>
                  </a:lnTo>
                  <a:lnTo>
                    <a:pt x="1217" y="78"/>
                  </a:lnTo>
                  <a:lnTo>
                    <a:pt x="1215" y="109"/>
                  </a:lnTo>
                  <a:lnTo>
                    <a:pt x="1219" y="83"/>
                  </a:lnTo>
                  <a:lnTo>
                    <a:pt x="1219" y="107"/>
                  </a:lnTo>
                  <a:lnTo>
                    <a:pt x="1222" y="92"/>
                  </a:lnTo>
                  <a:lnTo>
                    <a:pt x="1219" y="111"/>
                  </a:lnTo>
                  <a:lnTo>
                    <a:pt x="1224" y="95"/>
                  </a:lnTo>
                  <a:lnTo>
                    <a:pt x="1224" y="104"/>
                  </a:lnTo>
                  <a:lnTo>
                    <a:pt x="1226" y="92"/>
                  </a:lnTo>
                  <a:lnTo>
                    <a:pt x="1226" y="102"/>
                  </a:lnTo>
                  <a:lnTo>
                    <a:pt x="1229" y="95"/>
                  </a:lnTo>
                  <a:lnTo>
                    <a:pt x="1229" y="102"/>
                  </a:lnTo>
                  <a:lnTo>
                    <a:pt x="1229" y="95"/>
                  </a:lnTo>
                  <a:lnTo>
                    <a:pt x="1229" y="104"/>
                  </a:lnTo>
                  <a:lnTo>
                    <a:pt x="1231" y="95"/>
                  </a:lnTo>
                  <a:lnTo>
                    <a:pt x="1231" y="107"/>
                  </a:lnTo>
                  <a:lnTo>
                    <a:pt x="1234" y="95"/>
                  </a:lnTo>
                  <a:lnTo>
                    <a:pt x="1234" y="104"/>
                  </a:lnTo>
                  <a:lnTo>
                    <a:pt x="1236" y="90"/>
                  </a:lnTo>
                  <a:lnTo>
                    <a:pt x="1238" y="102"/>
                  </a:lnTo>
                  <a:lnTo>
                    <a:pt x="1236" y="78"/>
                  </a:lnTo>
                  <a:lnTo>
                    <a:pt x="1238" y="104"/>
                  </a:lnTo>
                  <a:lnTo>
                    <a:pt x="1241" y="85"/>
                  </a:lnTo>
                  <a:lnTo>
                    <a:pt x="1243" y="111"/>
                  </a:lnTo>
                  <a:lnTo>
                    <a:pt x="1243" y="85"/>
                  </a:lnTo>
                  <a:lnTo>
                    <a:pt x="1245" y="109"/>
                  </a:lnTo>
                  <a:lnTo>
                    <a:pt x="1245" y="95"/>
                  </a:lnTo>
                  <a:lnTo>
                    <a:pt x="1248" y="104"/>
                  </a:lnTo>
                  <a:lnTo>
                    <a:pt x="1248" y="85"/>
                  </a:lnTo>
                  <a:lnTo>
                    <a:pt x="1248" y="104"/>
                  </a:lnTo>
                  <a:lnTo>
                    <a:pt x="1250" y="95"/>
                  </a:lnTo>
                  <a:lnTo>
                    <a:pt x="1252" y="107"/>
                  </a:lnTo>
                  <a:lnTo>
                    <a:pt x="1252" y="95"/>
                  </a:lnTo>
                  <a:lnTo>
                    <a:pt x="1252" y="109"/>
                  </a:lnTo>
                  <a:lnTo>
                    <a:pt x="1257" y="95"/>
                  </a:lnTo>
                  <a:lnTo>
                    <a:pt x="1257" y="116"/>
                  </a:lnTo>
                  <a:lnTo>
                    <a:pt x="1260" y="92"/>
                  </a:lnTo>
                  <a:lnTo>
                    <a:pt x="1260" y="123"/>
                  </a:lnTo>
                  <a:lnTo>
                    <a:pt x="1262" y="99"/>
                  </a:lnTo>
                  <a:lnTo>
                    <a:pt x="1262" y="114"/>
                  </a:lnTo>
                  <a:lnTo>
                    <a:pt x="1264" y="95"/>
                  </a:lnTo>
                  <a:lnTo>
                    <a:pt x="1262" y="123"/>
                  </a:lnTo>
                  <a:lnTo>
                    <a:pt x="1267" y="97"/>
                  </a:lnTo>
                  <a:lnTo>
                    <a:pt x="1269" y="114"/>
                  </a:lnTo>
                  <a:lnTo>
                    <a:pt x="1269" y="92"/>
                  </a:lnTo>
                  <a:lnTo>
                    <a:pt x="1271" y="114"/>
                  </a:lnTo>
                  <a:lnTo>
                    <a:pt x="1271" y="104"/>
                  </a:lnTo>
                  <a:lnTo>
                    <a:pt x="1276" y="111"/>
                  </a:lnTo>
                  <a:lnTo>
                    <a:pt x="1274" y="97"/>
                  </a:lnTo>
                  <a:lnTo>
                    <a:pt x="1276" y="109"/>
                  </a:lnTo>
                  <a:lnTo>
                    <a:pt x="1276" y="95"/>
                  </a:lnTo>
                  <a:lnTo>
                    <a:pt x="1278" y="114"/>
                  </a:lnTo>
                  <a:lnTo>
                    <a:pt x="1281" y="99"/>
                  </a:lnTo>
                  <a:lnTo>
                    <a:pt x="1281" y="114"/>
                  </a:lnTo>
                  <a:lnTo>
                    <a:pt x="1286" y="88"/>
                  </a:lnTo>
                  <a:lnTo>
                    <a:pt x="1286" y="109"/>
                  </a:lnTo>
                  <a:lnTo>
                    <a:pt x="1288" y="102"/>
                  </a:lnTo>
                  <a:lnTo>
                    <a:pt x="1288" y="109"/>
                  </a:lnTo>
                  <a:lnTo>
                    <a:pt x="1290" y="104"/>
                  </a:lnTo>
                  <a:lnTo>
                    <a:pt x="1288" y="121"/>
                  </a:lnTo>
                  <a:lnTo>
                    <a:pt x="1293" y="95"/>
                  </a:lnTo>
                  <a:lnTo>
                    <a:pt x="1290" y="116"/>
                  </a:lnTo>
                  <a:lnTo>
                    <a:pt x="1293" y="92"/>
                  </a:lnTo>
                  <a:lnTo>
                    <a:pt x="1295" y="118"/>
                  </a:lnTo>
                  <a:lnTo>
                    <a:pt x="1295" y="88"/>
                  </a:lnTo>
                  <a:lnTo>
                    <a:pt x="1300" y="121"/>
                  </a:lnTo>
                  <a:lnTo>
                    <a:pt x="1300" y="99"/>
                  </a:lnTo>
                  <a:lnTo>
                    <a:pt x="1302" y="109"/>
                  </a:lnTo>
                  <a:lnTo>
                    <a:pt x="1300" y="97"/>
                  </a:lnTo>
                  <a:lnTo>
                    <a:pt x="1304" y="111"/>
                  </a:lnTo>
                  <a:lnTo>
                    <a:pt x="1304" y="104"/>
                  </a:lnTo>
                  <a:lnTo>
                    <a:pt x="1304" y="121"/>
                  </a:lnTo>
                  <a:lnTo>
                    <a:pt x="1309" y="95"/>
                  </a:lnTo>
                  <a:lnTo>
                    <a:pt x="1309" y="116"/>
                  </a:lnTo>
                  <a:lnTo>
                    <a:pt x="1312" y="109"/>
                  </a:lnTo>
                  <a:lnTo>
                    <a:pt x="1314" y="128"/>
                  </a:lnTo>
                  <a:lnTo>
                    <a:pt x="1314" y="104"/>
                  </a:lnTo>
                  <a:lnTo>
                    <a:pt x="1314" y="116"/>
                  </a:lnTo>
                  <a:lnTo>
                    <a:pt x="1316" y="97"/>
                  </a:lnTo>
                  <a:lnTo>
                    <a:pt x="1316" y="118"/>
                  </a:lnTo>
                  <a:lnTo>
                    <a:pt x="1321" y="99"/>
                  </a:lnTo>
                  <a:lnTo>
                    <a:pt x="1319" y="121"/>
                  </a:lnTo>
                  <a:lnTo>
                    <a:pt x="1321" y="102"/>
                  </a:lnTo>
                  <a:lnTo>
                    <a:pt x="1323" y="111"/>
                  </a:lnTo>
                  <a:lnTo>
                    <a:pt x="1323" y="104"/>
                  </a:lnTo>
                  <a:lnTo>
                    <a:pt x="1326" y="116"/>
                  </a:lnTo>
                  <a:lnTo>
                    <a:pt x="1323" y="99"/>
                  </a:lnTo>
                  <a:lnTo>
                    <a:pt x="1326" y="116"/>
                  </a:lnTo>
                  <a:lnTo>
                    <a:pt x="1328" y="102"/>
                  </a:lnTo>
                  <a:lnTo>
                    <a:pt x="1328" y="123"/>
                  </a:lnTo>
                  <a:lnTo>
                    <a:pt x="1333" y="95"/>
                  </a:lnTo>
                  <a:lnTo>
                    <a:pt x="1330" y="116"/>
                  </a:lnTo>
                  <a:lnTo>
                    <a:pt x="1333" y="107"/>
                  </a:lnTo>
                  <a:lnTo>
                    <a:pt x="1330" y="125"/>
                  </a:lnTo>
                  <a:lnTo>
                    <a:pt x="1333" y="107"/>
                  </a:lnTo>
                  <a:lnTo>
                    <a:pt x="1335" y="121"/>
                  </a:lnTo>
                  <a:lnTo>
                    <a:pt x="1333" y="92"/>
                  </a:lnTo>
                  <a:lnTo>
                    <a:pt x="1338" y="125"/>
                  </a:lnTo>
                  <a:lnTo>
                    <a:pt x="1338" y="107"/>
                  </a:lnTo>
                  <a:lnTo>
                    <a:pt x="1340" y="114"/>
                  </a:lnTo>
                  <a:lnTo>
                    <a:pt x="1342" y="102"/>
                  </a:lnTo>
                  <a:lnTo>
                    <a:pt x="1342" y="114"/>
                  </a:lnTo>
                  <a:lnTo>
                    <a:pt x="1345" y="109"/>
                  </a:lnTo>
                  <a:lnTo>
                    <a:pt x="1345" y="114"/>
                  </a:lnTo>
                  <a:lnTo>
                    <a:pt x="1347" y="104"/>
                  </a:lnTo>
                  <a:lnTo>
                    <a:pt x="1345" y="121"/>
                  </a:lnTo>
                  <a:lnTo>
                    <a:pt x="1349" y="104"/>
                  </a:lnTo>
                  <a:lnTo>
                    <a:pt x="1347" y="118"/>
                  </a:lnTo>
                  <a:lnTo>
                    <a:pt x="1349" y="95"/>
                  </a:lnTo>
                  <a:lnTo>
                    <a:pt x="1352" y="118"/>
                  </a:lnTo>
                  <a:lnTo>
                    <a:pt x="1352" y="107"/>
                  </a:lnTo>
                  <a:lnTo>
                    <a:pt x="1354" y="128"/>
                  </a:lnTo>
                  <a:lnTo>
                    <a:pt x="1354" y="109"/>
                  </a:lnTo>
                  <a:lnTo>
                    <a:pt x="1356" y="121"/>
                  </a:lnTo>
                  <a:lnTo>
                    <a:pt x="1356" y="107"/>
                  </a:lnTo>
                  <a:lnTo>
                    <a:pt x="1356" y="125"/>
                  </a:lnTo>
                  <a:lnTo>
                    <a:pt x="1359" y="97"/>
                  </a:lnTo>
                  <a:lnTo>
                    <a:pt x="1359" y="133"/>
                  </a:lnTo>
                  <a:lnTo>
                    <a:pt x="1361" y="104"/>
                  </a:lnTo>
                  <a:lnTo>
                    <a:pt x="1363" y="130"/>
                  </a:lnTo>
                  <a:lnTo>
                    <a:pt x="1363" y="99"/>
                  </a:lnTo>
                  <a:lnTo>
                    <a:pt x="1363" y="116"/>
                  </a:lnTo>
                  <a:lnTo>
                    <a:pt x="1366" y="102"/>
                  </a:lnTo>
                  <a:lnTo>
                    <a:pt x="1366" y="114"/>
                  </a:lnTo>
                  <a:lnTo>
                    <a:pt x="1368" y="102"/>
                  </a:lnTo>
                  <a:lnTo>
                    <a:pt x="1368" y="114"/>
                  </a:lnTo>
                  <a:lnTo>
                    <a:pt x="1371" y="107"/>
                  </a:lnTo>
                  <a:lnTo>
                    <a:pt x="1371" y="121"/>
                  </a:lnTo>
                  <a:lnTo>
                    <a:pt x="1375" y="102"/>
                  </a:lnTo>
                  <a:lnTo>
                    <a:pt x="1373" y="118"/>
                  </a:lnTo>
                  <a:lnTo>
                    <a:pt x="1375" y="114"/>
                  </a:lnTo>
                  <a:lnTo>
                    <a:pt x="1373" y="130"/>
                  </a:lnTo>
                  <a:lnTo>
                    <a:pt x="1378" y="111"/>
                  </a:lnTo>
                  <a:lnTo>
                    <a:pt x="1378" y="123"/>
                  </a:lnTo>
                  <a:lnTo>
                    <a:pt x="1380" y="111"/>
                  </a:lnTo>
                  <a:lnTo>
                    <a:pt x="1382" y="135"/>
                  </a:lnTo>
                  <a:lnTo>
                    <a:pt x="1382" y="109"/>
                  </a:lnTo>
                  <a:lnTo>
                    <a:pt x="1382" y="116"/>
                  </a:lnTo>
                  <a:lnTo>
                    <a:pt x="1382" y="97"/>
                  </a:lnTo>
                  <a:lnTo>
                    <a:pt x="1385" y="118"/>
                  </a:lnTo>
                  <a:lnTo>
                    <a:pt x="1387" y="107"/>
                  </a:lnTo>
                  <a:lnTo>
                    <a:pt x="1387" y="130"/>
                  </a:lnTo>
                  <a:lnTo>
                    <a:pt x="1389" y="111"/>
                  </a:lnTo>
                  <a:lnTo>
                    <a:pt x="1389" y="123"/>
                  </a:lnTo>
                  <a:lnTo>
                    <a:pt x="1392" y="111"/>
                  </a:lnTo>
                  <a:lnTo>
                    <a:pt x="1392" y="121"/>
                  </a:lnTo>
                  <a:lnTo>
                    <a:pt x="1397" y="104"/>
                  </a:lnTo>
                  <a:lnTo>
                    <a:pt x="1394" y="118"/>
                  </a:lnTo>
                  <a:lnTo>
                    <a:pt x="1399" y="107"/>
                  </a:lnTo>
                  <a:lnTo>
                    <a:pt x="1397" y="121"/>
                  </a:lnTo>
                  <a:lnTo>
                    <a:pt x="1399" y="114"/>
                  </a:lnTo>
                  <a:lnTo>
                    <a:pt x="1401" y="125"/>
                  </a:lnTo>
                  <a:lnTo>
                    <a:pt x="1401" y="107"/>
                  </a:lnTo>
                  <a:lnTo>
                    <a:pt x="1406" y="130"/>
                  </a:lnTo>
                  <a:lnTo>
                    <a:pt x="1406" y="114"/>
                  </a:lnTo>
                  <a:lnTo>
                    <a:pt x="1408" y="133"/>
                  </a:lnTo>
                  <a:lnTo>
                    <a:pt x="1408" y="114"/>
                  </a:lnTo>
                  <a:lnTo>
                    <a:pt x="1411" y="121"/>
                  </a:lnTo>
                  <a:lnTo>
                    <a:pt x="1411" y="114"/>
                  </a:lnTo>
                  <a:lnTo>
                    <a:pt x="1413" y="121"/>
                  </a:lnTo>
                  <a:lnTo>
                    <a:pt x="1413" y="111"/>
                  </a:lnTo>
                  <a:lnTo>
                    <a:pt x="1415" y="121"/>
                  </a:lnTo>
                  <a:lnTo>
                    <a:pt x="1415" y="111"/>
                  </a:lnTo>
                  <a:lnTo>
                    <a:pt x="1415" y="130"/>
                  </a:lnTo>
                  <a:lnTo>
                    <a:pt x="1418" y="114"/>
                  </a:lnTo>
                  <a:lnTo>
                    <a:pt x="1420" y="121"/>
                  </a:lnTo>
                  <a:lnTo>
                    <a:pt x="1420" y="99"/>
                  </a:lnTo>
                  <a:lnTo>
                    <a:pt x="1420" y="123"/>
                  </a:lnTo>
                  <a:lnTo>
                    <a:pt x="1425" y="104"/>
                  </a:lnTo>
                  <a:lnTo>
                    <a:pt x="1423" y="128"/>
                  </a:lnTo>
                  <a:lnTo>
                    <a:pt x="1427" y="104"/>
                  </a:lnTo>
                  <a:lnTo>
                    <a:pt x="1423" y="137"/>
                  </a:lnTo>
                  <a:lnTo>
                    <a:pt x="1427" y="118"/>
                  </a:lnTo>
                  <a:lnTo>
                    <a:pt x="1427" y="128"/>
                  </a:lnTo>
                  <a:lnTo>
                    <a:pt x="1434" y="102"/>
                  </a:lnTo>
                  <a:lnTo>
                    <a:pt x="1430" y="135"/>
                  </a:lnTo>
                  <a:lnTo>
                    <a:pt x="1434" y="111"/>
                  </a:lnTo>
                  <a:lnTo>
                    <a:pt x="1434" y="135"/>
                  </a:lnTo>
                  <a:lnTo>
                    <a:pt x="1437" y="118"/>
                  </a:lnTo>
                  <a:lnTo>
                    <a:pt x="1437" y="137"/>
                  </a:lnTo>
                  <a:lnTo>
                    <a:pt x="1437" y="114"/>
                  </a:lnTo>
                  <a:lnTo>
                    <a:pt x="1439" y="123"/>
                  </a:lnTo>
                  <a:lnTo>
                    <a:pt x="1439" y="114"/>
                  </a:lnTo>
                  <a:lnTo>
                    <a:pt x="1432" y="144"/>
                  </a:lnTo>
                  <a:lnTo>
                    <a:pt x="1434" y="116"/>
                  </a:lnTo>
                  <a:lnTo>
                    <a:pt x="1434" y="135"/>
                  </a:lnTo>
                  <a:lnTo>
                    <a:pt x="1437" y="123"/>
                  </a:lnTo>
                  <a:lnTo>
                    <a:pt x="1437" y="135"/>
                  </a:lnTo>
                  <a:lnTo>
                    <a:pt x="1439" y="125"/>
                  </a:lnTo>
                  <a:lnTo>
                    <a:pt x="1439" y="142"/>
                  </a:lnTo>
                  <a:lnTo>
                    <a:pt x="1439" y="114"/>
                  </a:lnTo>
                  <a:lnTo>
                    <a:pt x="1441" y="135"/>
                  </a:lnTo>
                  <a:lnTo>
                    <a:pt x="1444" y="116"/>
                  </a:lnTo>
                  <a:lnTo>
                    <a:pt x="1444" y="135"/>
                  </a:lnTo>
                  <a:lnTo>
                    <a:pt x="1446" y="125"/>
                  </a:lnTo>
                  <a:lnTo>
                    <a:pt x="1446" y="147"/>
                  </a:lnTo>
                  <a:lnTo>
                    <a:pt x="1446" y="116"/>
                  </a:lnTo>
                  <a:lnTo>
                    <a:pt x="1449" y="135"/>
                  </a:lnTo>
                  <a:lnTo>
                    <a:pt x="1451" y="123"/>
                  </a:lnTo>
                  <a:lnTo>
                    <a:pt x="1451" y="142"/>
                  </a:lnTo>
                  <a:lnTo>
                    <a:pt x="1453" y="123"/>
                  </a:lnTo>
                  <a:lnTo>
                    <a:pt x="1453" y="140"/>
                  </a:lnTo>
                  <a:lnTo>
                    <a:pt x="1458" y="123"/>
                  </a:lnTo>
                  <a:lnTo>
                    <a:pt x="1456" y="137"/>
                  </a:lnTo>
                  <a:lnTo>
                    <a:pt x="1458" y="128"/>
                  </a:lnTo>
                  <a:lnTo>
                    <a:pt x="1458" y="135"/>
                  </a:lnTo>
                  <a:lnTo>
                    <a:pt x="1460" y="123"/>
                  </a:lnTo>
                  <a:lnTo>
                    <a:pt x="1460" y="133"/>
                  </a:lnTo>
                  <a:lnTo>
                    <a:pt x="1463" y="125"/>
                  </a:lnTo>
                  <a:lnTo>
                    <a:pt x="1460" y="144"/>
                  </a:lnTo>
                  <a:lnTo>
                    <a:pt x="1463" y="118"/>
                  </a:lnTo>
                  <a:lnTo>
                    <a:pt x="1465" y="137"/>
                  </a:lnTo>
                  <a:lnTo>
                    <a:pt x="1467" y="114"/>
                  </a:lnTo>
                  <a:lnTo>
                    <a:pt x="1467" y="135"/>
                  </a:lnTo>
                  <a:lnTo>
                    <a:pt x="1472" y="116"/>
                  </a:lnTo>
                  <a:lnTo>
                    <a:pt x="1470" y="133"/>
                  </a:lnTo>
                  <a:lnTo>
                    <a:pt x="1472" y="125"/>
                  </a:lnTo>
                  <a:lnTo>
                    <a:pt x="1472" y="135"/>
                  </a:lnTo>
                  <a:lnTo>
                    <a:pt x="1475" y="125"/>
                  </a:lnTo>
                  <a:lnTo>
                    <a:pt x="1475" y="130"/>
                  </a:lnTo>
                  <a:lnTo>
                    <a:pt x="1479" y="116"/>
                  </a:lnTo>
                  <a:lnTo>
                    <a:pt x="1477" y="137"/>
                  </a:lnTo>
                  <a:lnTo>
                    <a:pt x="1482" y="116"/>
                  </a:lnTo>
                  <a:lnTo>
                    <a:pt x="1477" y="144"/>
                  </a:lnTo>
                  <a:lnTo>
                    <a:pt x="1482" y="125"/>
                  </a:lnTo>
                  <a:lnTo>
                    <a:pt x="1482" y="135"/>
                  </a:lnTo>
                  <a:lnTo>
                    <a:pt x="1486" y="114"/>
                  </a:lnTo>
                  <a:lnTo>
                    <a:pt x="1484" y="135"/>
                  </a:lnTo>
                  <a:lnTo>
                    <a:pt x="1486" y="125"/>
                  </a:lnTo>
                  <a:lnTo>
                    <a:pt x="1486" y="135"/>
                  </a:lnTo>
                  <a:lnTo>
                    <a:pt x="1489" y="128"/>
                  </a:lnTo>
                  <a:lnTo>
                    <a:pt x="1489" y="137"/>
                  </a:lnTo>
                  <a:lnTo>
                    <a:pt x="1491" y="128"/>
                  </a:lnTo>
                  <a:lnTo>
                    <a:pt x="1491" y="140"/>
                  </a:lnTo>
                  <a:lnTo>
                    <a:pt x="1493" y="130"/>
                  </a:lnTo>
                  <a:lnTo>
                    <a:pt x="1491" y="142"/>
                  </a:lnTo>
                  <a:lnTo>
                    <a:pt x="1496" y="125"/>
                  </a:lnTo>
                  <a:lnTo>
                    <a:pt x="1493" y="144"/>
                  </a:lnTo>
                  <a:lnTo>
                    <a:pt x="1501" y="123"/>
                  </a:lnTo>
                  <a:lnTo>
                    <a:pt x="1498" y="133"/>
                  </a:lnTo>
                  <a:lnTo>
                    <a:pt x="1501" y="123"/>
                  </a:lnTo>
                  <a:lnTo>
                    <a:pt x="1501" y="137"/>
                  </a:lnTo>
                  <a:lnTo>
                    <a:pt x="1503" y="111"/>
                  </a:lnTo>
                  <a:lnTo>
                    <a:pt x="1503" y="135"/>
                  </a:lnTo>
                  <a:lnTo>
                    <a:pt x="1505" y="121"/>
                  </a:lnTo>
                  <a:lnTo>
                    <a:pt x="1505" y="147"/>
                  </a:lnTo>
                  <a:lnTo>
                    <a:pt x="1508" y="123"/>
                  </a:lnTo>
                  <a:lnTo>
                    <a:pt x="1508" y="133"/>
                  </a:lnTo>
                  <a:lnTo>
                    <a:pt x="1510" y="123"/>
                  </a:lnTo>
                  <a:lnTo>
                    <a:pt x="1510" y="133"/>
                  </a:lnTo>
                  <a:lnTo>
                    <a:pt x="1510" y="123"/>
                  </a:lnTo>
                  <a:lnTo>
                    <a:pt x="1510" y="135"/>
                  </a:lnTo>
                  <a:lnTo>
                    <a:pt x="1512" y="118"/>
                  </a:lnTo>
                  <a:lnTo>
                    <a:pt x="1512" y="137"/>
                  </a:lnTo>
                  <a:lnTo>
                    <a:pt x="1515" y="125"/>
                  </a:lnTo>
                  <a:lnTo>
                    <a:pt x="1515" y="140"/>
                  </a:lnTo>
                  <a:lnTo>
                    <a:pt x="1517" y="130"/>
                  </a:lnTo>
                  <a:lnTo>
                    <a:pt x="1517" y="147"/>
                  </a:lnTo>
                  <a:lnTo>
                    <a:pt x="1519" y="130"/>
                  </a:lnTo>
                  <a:lnTo>
                    <a:pt x="1519" y="137"/>
                  </a:lnTo>
                  <a:lnTo>
                    <a:pt x="1522" y="130"/>
                  </a:lnTo>
                  <a:lnTo>
                    <a:pt x="1522" y="137"/>
                  </a:lnTo>
                  <a:lnTo>
                    <a:pt x="1529" y="116"/>
                  </a:lnTo>
                  <a:lnTo>
                    <a:pt x="1524" y="135"/>
                  </a:lnTo>
                  <a:lnTo>
                    <a:pt x="1527" y="130"/>
                  </a:lnTo>
                  <a:lnTo>
                    <a:pt x="1527" y="137"/>
                  </a:lnTo>
                  <a:lnTo>
                    <a:pt x="1529" y="133"/>
                  </a:lnTo>
                  <a:lnTo>
                    <a:pt x="1529" y="140"/>
                  </a:lnTo>
                  <a:lnTo>
                    <a:pt x="1531" y="123"/>
                  </a:lnTo>
                  <a:lnTo>
                    <a:pt x="1531" y="142"/>
                  </a:lnTo>
                  <a:lnTo>
                    <a:pt x="1536" y="125"/>
                  </a:lnTo>
                  <a:lnTo>
                    <a:pt x="1534" y="147"/>
                  </a:lnTo>
                  <a:lnTo>
                    <a:pt x="1536" y="130"/>
                  </a:lnTo>
                  <a:lnTo>
                    <a:pt x="1534" y="151"/>
                  </a:lnTo>
                  <a:lnTo>
                    <a:pt x="1541" y="123"/>
                  </a:lnTo>
                  <a:lnTo>
                    <a:pt x="1538" y="137"/>
                  </a:lnTo>
                  <a:lnTo>
                    <a:pt x="1541" y="130"/>
                  </a:lnTo>
                  <a:lnTo>
                    <a:pt x="1541" y="140"/>
                  </a:lnTo>
                  <a:lnTo>
                    <a:pt x="1543" y="130"/>
                  </a:lnTo>
                  <a:lnTo>
                    <a:pt x="1543" y="151"/>
                  </a:lnTo>
                  <a:lnTo>
                    <a:pt x="1545" y="130"/>
                  </a:lnTo>
                  <a:lnTo>
                    <a:pt x="1545" y="140"/>
                  </a:lnTo>
                  <a:lnTo>
                    <a:pt x="1545" y="116"/>
                  </a:lnTo>
                  <a:lnTo>
                    <a:pt x="1548" y="137"/>
                  </a:lnTo>
                  <a:lnTo>
                    <a:pt x="1548" y="130"/>
                  </a:lnTo>
                  <a:lnTo>
                    <a:pt x="1550" y="137"/>
                  </a:lnTo>
                  <a:lnTo>
                    <a:pt x="1548" y="118"/>
                  </a:lnTo>
                  <a:lnTo>
                    <a:pt x="1550" y="149"/>
                  </a:lnTo>
                  <a:lnTo>
                    <a:pt x="1555" y="128"/>
                  </a:lnTo>
                  <a:lnTo>
                    <a:pt x="1552" y="149"/>
                  </a:lnTo>
                  <a:lnTo>
                    <a:pt x="1557" y="135"/>
                  </a:lnTo>
                  <a:lnTo>
                    <a:pt x="1557" y="144"/>
                  </a:lnTo>
                  <a:lnTo>
                    <a:pt x="1557" y="135"/>
                  </a:lnTo>
                  <a:lnTo>
                    <a:pt x="1560" y="154"/>
                  </a:lnTo>
                  <a:lnTo>
                    <a:pt x="1560" y="123"/>
                  </a:lnTo>
                  <a:lnTo>
                    <a:pt x="1560" y="149"/>
                  </a:lnTo>
                  <a:lnTo>
                    <a:pt x="1562" y="135"/>
                  </a:lnTo>
                  <a:lnTo>
                    <a:pt x="1562" y="144"/>
                  </a:lnTo>
                  <a:lnTo>
                    <a:pt x="1564" y="137"/>
                  </a:lnTo>
                  <a:lnTo>
                    <a:pt x="1562" y="159"/>
                  </a:lnTo>
                  <a:lnTo>
                    <a:pt x="1567" y="130"/>
                  </a:lnTo>
                  <a:lnTo>
                    <a:pt x="1567" y="144"/>
                  </a:lnTo>
                  <a:lnTo>
                    <a:pt x="1569" y="137"/>
                  </a:lnTo>
                  <a:lnTo>
                    <a:pt x="1569" y="144"/>
                  </a:lnTo>
                  <a:lnTo>
                    <a:pt x="1569" y="137"/>
                  </a:lnTo>
                  <a:lnTo>
                    <a:pt x="1571" y="149"/>
                  </a:lnTo>
                  <a:lnTo>
                    <a:pt x="1571" y="135"/>
                  </a:lnTo>
                  <a:lnTo>
                    <a:pt x="1571" y="142"/>
                  </a:lnTo>
                  <a:lnTo>
                    <a:pt x="1574" y="123"/>
                  </a:lnTo>
                  <a:lnTo>
                    <a:pt x="1574" y="156"/>
                  </a:lnTo>
                  <a:lnTo>
                    <a:pt x="1576" y="133"/>
                  </a:lnTo>
                  <a:lnTo>
                    <a:pt x="1576" y="147"/>
                  </a:lnTo>
                  <a:lnTo>
                    <a:pt x="1578" y="123"/>
                  </a:lnTo>
                  <a:lnTo>
                    <a:pt x="1576" y="151"/>
                  </a:lnTo>
                  <a:lnTo>
                    <a:pt x="1581" y="135"/>
                  </a:lnTo>
                  <a:lnTo>
                    <a:pt x="1581" y="151"/>
                  </a:lnTo>
                  <a:lnTo>
                    <a:pt x="1583" y="137"/>
                  </a:lnTo>
                  <a:lnTo>
                    <a:pt x="1583" y="147"/>
                  </a:lnTo>
                  <a:lnTo>
                    <a:pt x="1583" y="128"/>
                  </a:lnTo>
                  <a:lnTo>
                    <a:pt x="1588" y="144"/>
                  </a:lnTo>
                  <a:lnTo>
                    <a:pt x="1588" y="137"/>
                  </a:lnTo>
                  <a:lnTo>
                    <a:pt x="1588" y="149"/>
                  </a:lnTo>
                  <a:lnTo>
                    <a:pt x="1593" y="130"/>
                  </a:lnTo>
                  <a:lnTo>
                    <a:pt x="1590" y="151"/>
                  </a:lnTo>
                  <a:lnTo>
                    <a:pt x="1595" y="125"/>
                  </a:lnTo>
                  <a:lnTo>
                    <a:pt x="1595" y="144"/>
                  </a:lnTo>
                  <a:lnTo>
                    <a:pt x="1597" y="140"/>
                  </a:lnTo>
                  <a:lnTo>
                    <a:pt x="1595" y="154"/>
                  </a:lnTo>
                  <a:lnTo>
                    <a:pt x="1597" y="128"/>
                  </a:lnTo>
                  <a:lnTo>
                    <a:pt x="1600" y="147"/>
                  </a:lnTo>
                  <a:lnTo>
                    <a:pt x="1602" y="137"/>
                  </a:lnTo>
                  <a:lnTo>
                    <a:pt x="1602" y="154"/>
                  </a:lnTo>
                  <a:lnTo>
                    <a:pt x="1604" y="135"/>
                  </a:lnTo>
                  <a:lnTo>
                    <a:pt x="1602" y="154"/>
                  </a:lnTo>
                  <a:lnTo>
                    <a:pt x="1607" y="140"/>
                  </a:lnTo>
                  <a:lnTo>
                    <a:pt x="1609" y="154"/>
                  </a:lnTo>
                  <a:lnTo>
                    <a:pt x="1609" y="142"/>
                  </a:lnTo>
                  <a:lnTo>
                    <a:pt x="1612" y="149"/>
                  </a:lnTo>
                  <a:lnTo>
                    <a:pt x="1614" y="142"/>
                  </a:lnTo>
                  <a:lnTo>
                    <a:pt x="1614" y="151"/>
                  </a:lnTo>
                  <a:lnTo>
                    <a:pt x="1616" y="130"/>
                  </a:lnTo>
                  <a:lnTo>
                    <a:pt x="1616" y="161"/>
                  </a:lnTo>
                  <a:lnTo>
                    <a:pt x="1619" y="140"/>
                  </a:lnTo>
                  <a:lnTo>
                    <a:pt x="1621" y="163"/>
                  </a:lnTo>
                  <a:lnTo>
                    <a:pt x="1621" y="137"/>
                  </a:lnTo>
                  <a:lnTo>
                    <a:pt x="1623" y="151"/>
                  </a:lnTo>
                  <a:lnTo>
                    <a:pt x="1623" y="140"/>
                  </a:lnTo>
                  <a:lnTo>
                    <a:pt x="1623" y="154"/>
                  </a:lnTo>
                  <a:lnTo>
                    <a:pt x="1626" y="135"/>
                  </a:lnTo>
                  <a:lnTo>
                    <a:pt x="1626" y="151"/>
                  </a:lnTo>
                  <a:lnTo>
                    <a:pt x="1628" y="142"/>
                  </a:lnTo>
                  <a:lnTo>
                    <a:pt x="1630" y="147"/>
                  </a:lnTo>
                  <a:lnTo>
                    <a:pt x="1630" y="128"/>
                  </a:lnTo>
                  <a:lnTo>
                    <a:pt x="1630" y="151"/>
                  </a:lnTo>
                  <a:lnTo>
                    <a:pt x="1633" y="137"/>
                  </a:lnTo>
                  <a:lnTo>
                    <a:pt x="1635" y="156"/>
                  </a:lnTo>
                  <a:lnTo>
                    <a:pt x="1635" y="135"/>
                  </a:lnTo>
                  <a:lnTo>
                    <a:pt x="1638" y="154"/>
                  </a:lnTo>
                  <a:lnTo>
                    <a:pt x="1640" y="135"/>
                  </a:lnTo>
                  <a:lnTo>
                    <a:pt x="1638" y="159"/>
                  </a:lnTo>
                  <a:lnTo>
                    <a:pt x="1645" y="133"/>
                  </a:lnTo>
                  <a:lnTo>
                    <a:pt x="1642" y="151"/>
                  </a:lnTo>
                  <a:lnTo>
                    <a:pt x="1645" y="147"/>
                  </a:lnTo>
                  <a:lnTo>
                    <a:pt x="1647" y="159"/>
                  </a:lnTo>
                  <a:lnTo>
                    <a:pt x="1649" y="140"/>
                  </a:lnTo>
                  <a:lnTo>
                    <a:pt x="1649" y="154"/>
                  </a:lnTo>
                  <a:lnTo>
                    <a:pt x="1652" y="144"/>
                  </a:lnTo>
                  <a:lnTo>
                    <a:pt x="1652" y="154"/>
                  </a:lnTo>
                  <a:lnTo>
                    <a:pt x="1652" y="142"/>
                  </a:lnTo>
                  <a:lnTo>
                    <a:pt x="1654" y="149"/>
                  </a:lnTo>
                  <a:lnTo>
                    <a:pt x="1654" y="133"/>
                  </a:lnTo>
                  <a:lnTo>
                    <a:pt x="1656" y="151"/>
                  </a:lnTo>
                  <a:lnTo>
                    <a:pt x="1659" y="130"/>
                  </a:lnTo>
                  <a:lnTo>
                    <a:pt x="1659" y="151"/>
                  </a:lnTo>
                  <a:lnTo>
                    <a:pt x="1661" y="142"/>
                  </a:lnTo>
                  <a:lnTo>
                    <a:pt x="1659" y="161"/>
                  </a:lnTo>
                  <a:lnTo>
                    <a:pt x="1664" y="144"/>
                  </a:lnTo>
                  <a:lnTo>
                    <a:pt x="1661" y="156"/>
                  </a:lnTo>
                  <a:lnTo>
                    <a:pt x="1664" y="142"/>
                  </a:lnTo>
                  <a:lnTo>
                    <a:pt x="1666" y="149"/>
                  </a:lnTo>
                  <a:lnTo>
                    <a:pt x="1666" y="142"/>
                  </a:lnTo>
                  <a:lnTo>
                    <a:pt x="1666" y="151"/>
                  </a:lnTo>
                  <a:lnTo>
                    <a:pt x="1666" y="130"/>
                  </a:lnTo>
                  <a:lnTo>
                    <a:pt x="1668" y="154"/>
                  </a:lnTo>
                  <a:lnTo>
                    <a:pt x="1668" y="140"/>
                  </a:lnTo>
                  <a:lnTo>
                    <a:pt x="1671" y="163"/>
                  </a:lnTo>
                  <a:lnTo>
                    <a:pt x="1673" y="144"/>
                  </a:lnTo>
                  <a:lnTo>
                    <a:pt x="1673" y="154"/>
                  </a:lnTo>
                  <a:lnTo>
                    <a:pt x="1673" y="135"/>
                  </a:lnTo>
                  <a:lnTo>
                    <a:pt x="1675" y="163"/>
                  </a:lnTo>
                  <a:lnTo>
                    <a:pt x="1675" y="135"/>
                  </a:lnTo>
                  <a:lnTo>
                    <a:pt x="1678" y="149"/>
                  </a:lnTo>
                  <a:lnTo>
                    <a:pt x="1680" y="140"/>
                  </a:lnTo>
                  <a:lnTo>
                    <a:pt x="1680" y="154"/>
                  </a:lnTo>
                  <a:lnTo>
                    <a:pt x="1682" y="142"/>
                  </a:lnTo>
                  <a:lnTo>
                    <a:pt x="1682" y="161"/>
                  </a:lnTo>
                  <a:lnTo>
                    <a:pt x="1685" y="135"/>
                  </a:lnTo>
                  <a:lnTo>
                    <a:pt x="1685" y="151"/>
                  </a:lnTo>
                  <a:lnTo>
                    <a:pt x="1687" y="140"/>
                  </a:lnTo>
                  <a:lnTo>
                    <a:pt x="1687" y="159"/>
                  </a:lnTo>
                  <a:lnTo>
                    <a:pt x="1690" y="137"/>
                  </a:lnTo>
                  <a:lnTo>
                    <a:pt x="1690" y="161"/>
                  </a:lnTo>
                  <a:lnTo>
                    <a:pt x="1692" y="142"/>
                  </a:lnTo>
                  <a:lnTo>
                    <a:pt x="1692" y="151"/>
                  </a:lnTo>
                  <a:lnTo>
                    <a:pt x="1694" y="144"/>
                  </a:lnTo>
                  <a:lnTo>
                    <a:pt x="1699" y="166"/>
                  </a:lnTo>
                  <a:lnTo>
                    <a:pt x="1697" y="144"/>
                  </a:lnTo>
                  <a:lnTo>
                    <a:pt x="1699" y="151"/>
                  </a:lnTo>
                  <a:lnTo>
                    <a:pt x="1701" y="133"/>
                  </a:lnTo>
                  <a:lnTo>
                    <a:pt x="1701" y="149"/>
                  </a:lnTo>
                  <a:lnTo>
                    <a:pt x="1704" y="144"/>
                  </a:lnTo>
                  <a:lnTo>
                    <a:pt x="1704" y="151"/>
                  </a:lnTo>
                  <a:lnTo>
                    <a:pt x="1706" y="142"/>
                  </a:lnTo>
                  <a:lnTo>
                    <a:pt x="1704" y="161"/>
                  </a:lnTo>
                  <a:lnTo>
                    <a:pt x="1708" y="130"/>
                  </a:lnTo>
                  <a:lnTo>
                    <a:pt x="1708" y="154"/>
                  </a:lnTo>
                  <a:lnTo>
                    <a:pt x="1711" y="142"/>
                  </a:lnTo>
                  <a:lnTo>
                    <a:pt x="1711" y="154"/>
                  </a:lnTo>
                  <a:lnTo>
                    <a:pt x="1713" y="144"/>
                  </a:lnTo>
                  <a:lnTo>
                    <a:pt x="1713" y="151"/>
                  </a:lnTo>
                  <a:lnTo>
                    <a:pt x="1715" y="133"/>
                  </a:lnTo>
                  <a:lnTo>
                    <a:pt x="1718" y="154"/>
                  </a:lnTo>
                  <a:lnTo>
                    <a:pt x="1718" y="144"/>
                  </a:lnTo>
                  <a:lnTo>
                    <a:pt x="1718" y="149"/>
                  </a:lnTo>
                  <a:lnTo>
                    <a:pt x="1723" y="140"/>
                  </a:lnTo>
                  <a:lnTo>
                    <a:pt x="1720" y="149"/>
                  </a:lnTo>
                  <a:lnTo>
                    <a:pt x="1723" y="142"/>
                  </a:lnTo>
                  <a:lnTo>
                    <a:pt x="1723" y="156"/>
                  </a:lnTo>
                  <a:lnTo>
                    <a:pt x="1725" y="142"/>
                  </a:lnTo>
                  <a:lnTo>
                    <a:pt x="1725" y="149"/>
                  </a:lnTo>
                  <a:lnTo>
                    <a:pt x="1730" y="142"/>
                  </a:lnTo>
                  <a:lnTo>
                    <a:pt x="1727" y="156"/>
                  </a:lnTo>
                  <a:lnTo>
                    <a:pt x="1732" y="137"/>
                  </a:lnTo>
                  <a:lnTo>
                    <a:pt x="1734" y="163"/>
                  </a:lnTo>
                  <a:lnTo>
                    <a:pt x="1734" y="147"/>
                  </a:lnTo>
                  <a:lnTo>
                    <a:pt x="1737" y="154"/>
                  </a:lnTo>
                  <a:lnTo>
                    <a:pt x="1739" y="133"/>
                  </a:lnTo>
                  <a:lnTo>
                    <a:pt x="1739" y="156"/>
                  </a:lnTo>
                  <a:lnTo>
                    <a:pt x="1744" y="135"/>
                  </a:lnTo>
                  <a:lnTo>
                    <a:pt x="1739" y="168"/>
                  </a:lnTo>
                  <a:lnTo>
                    <a:pt x="1744" y="142"/>
                  </a:lnTo>
                  <a:lnTo>
                    <a:pt x="1744" y="154"/>
                  </a:lnTo>
                  <a:lnTo>
                    <a:pt x="1746" y="144"/>
                  </a:lnTo>
                  <a:lnTo>
                    <a:pt x="1746" y="156"/>
                  </a:lnTo>
                  <a:lnTo>
                    <a:pt x="1749" y="147"/>
                  </a:lnTo>
                  <a:lnTo>
                    <a:pt x="1749" y="161"/>
                  </a:lnTo>
                  <a:lnTo>
                    <a:pt x="1751" y="147"/>
                  </a:lnTo>
                  <a:lnTo>
                    <a:pt x="1751" y="163"/>
                  </a:lnTo>
                  <a:lnTo>
                    <a:pt x="1751" y="137"/>
                  </a:lnTo>
                  <a:lnTo>
                    <a:pt x="1753" y="154"/>
                  </a:lnTo>
                  <a:lnTo>
                    <a:pt x="1753" y="142"/>
                  </a:lnTo>
                  <a:lnTo>
                    <a:pt x="1758" y="168"/>
                  </a:lnTo>
                  <a:lnTo>
                    <a:pt x="1758" y="147"/>
                  </a:lnTo>
                  <a:lnTo>
                    <a:pt x="1760" y="161"/>
                  </a:lnTo>
                  <a:lnTo>
                    <a:pt x="1760" y="149"/>
                  </a:lnTo>
                  <a:lnTo>
                    <a:pt x="1763" y="159"/>
                  </a:lnTo>
                  <a:lnTo>
                    <a:pt x="1763" y="144"/>
                  </a:lnTo>
                  <a:lnTo>
                    <a:pt x="1765" y="166"/>
                  </a:lnTo>
                  <a:lnTo>
                    <a:pt x="1765" y="144"/>
                  </a:lnTo>
                  <a:lnTo>
                    <a:pt x="1767" y="161"/>
                  </a:lnTo>
                  <a:lnTo>
                    <a:pt x="1767" y="149"/>
                  </a:lnTo>
                  <a:lnTo>
                    <a:pt x="1767" y="159"/>
                  </a:lnTo>
                  <a:lnTo>
                    <a:pt x="1772" y="142"/>
                  </a:lnTo>
                  <a:lnTo>
                    <a:pt x="1772" y="166"/>
                  </a:lnTo>
                  <a:lnTo>
                    <a:pt x="1772" y="154"/>
                  </a:lnTo>
                  <a:lnTo>
                    <a:pt x="1775" y="168"/>
                  </a:lnTo>
                  <a:lnTo>
                    <a:pt x="1775" y="154"/>
                  </a:lnTo>
                  <a:lnTo>
                    <a:pt x="1777" y="166"/>
                  </a:lnTo>
                  <a:lnTo>
                    <a:pt x="1777" y="154"/>
                  </a:lnTo>
                  <a:lnTo>
                    <a:pt x="1777" y="170"/>
                  </a:lnTo>
                  <a:lnTo>
                    <a:pt x="1782" y="137"/>
                  </a:lnTo>
                  <a:lnTo>
                    <a:pt x="1782" y="159"/>
                  </a:lnTo>
                  <a:lnTo>
                    <a:pt x="1784" y="149"/>
                  </a:lnTo>
                  <a:lnTo>
                    <a:pt x="1786" y="173"/>
                  </a:lnTo>
                  <a:lnTo>
                    <a:pt x="1784" y="142"/>
                  </a:lnTo>
                  <a:lnTo>
                    <a:pt x="1786" y="156"/>
                  </a:lnTo>
                  <a:lnTo>
                    <a:pt x="1789" y="147"/>
                  </a:lnTo>
                  <a:lnTo>
                    <a:pt x="1789" y="159"/>
                  </a:lnTo>
                  <a:lnTo>
                    <a:pt x="1791" y="151"/>
                  </a:lnTo>
                  <a:lnTo>
                    <a:pt x="1789" y="166"/>
                  </a:lnTo>
                  <a:lnTo>
                    <a:pt x="1793" y="149"/>
                  </a:lnTo>
                  <a:lnTo>
                    <a:pt x="1793" y="166"/>
                  </a:lnTo>
                  <a:lnTo>
                    <a:pt x="1793" y="149"/>
                  </a:lnTo>
                  <a:lnTo>
                    <a:pt x="1796" y="163"/>
                  </a:lnTo>
                  <a:lnTo>
                    <a:pt x="1798" y="142"/>
                  </a:lnTo>
                  <a:lnTo>
                    <a:pt x="1801" y="173"/>
                  </a:lnTo>
                  <a:lnTo>
                    <a:pt x="1801" y="140"/>
                  </a:lnTo>
                  <a:lnTo>
                    <a:pt x="1803" y="175"/>
                  </a:lnTo>
                  <a:lnTo>
                    <a:pt x="1803" y="142"/>
                  </a:lnTo>
                  <a:lnTo>
                    <a:pt x="1805" y="173"/>
                  </a:lnTo>
                  <a:lnTo>
                    <a:pt x="1808" y="151"/>
                  </a:lnTo>
                  <a:lnTo>
                    <a:pt x="1808" y="175"/>
                  </a:lnTo>
                  <a:lnTo>
                    <a:pt x="1810" y="161"/>
                  </a:lnTo>
                  <a:lnTo>
                    <a:pt x="1812" y="173"/>
                  </a:lnTo>
                  <a:lnTo>
                    <a:pt x="1812" y="166"/>
                  </a:lnTo>
                  <a:lnTo>
                    <a:pt x="1812" y="177"/>
                  </a:lnTo>
                  <a:lnTo>
                    <a:pt x="1819" y="151"/>
                  </a:lnTo>
                  <a:lnTo>
                    <a:pt x="1817" y="173"/>
                  </a:lnTo>
                  <a:lnTo>
                    <a:pt x="1819" y="163"/>
                  </a:lnTo>
                  <a:lnTo>
                    <a:pt x="1819" y="173"/>
                  </a:lnTo>
                  <a:lnTo>
                    <a:pt x="1822" y="156"/>
                  </a:lnTo>
                  <a:lnTo>
                    <a:pt x="1822" y="168"/>
                  </a:lnTo>
                  <a:lnTo>
                    <a:pt x="1824" y="151"/>
                  </a:lnTo>
                  <a:lnTo>
                    <a:pt x="1824" y="170"/>
                  </a:lnTo>
                  <a:lnTo>
                    <a:pt x="1824" y="111"/>
                  </a:lnTo>
                  <a:lnTo>
                    <a:pt x="1824" y="182"/>
                  </a:lnTo>
                  <a:lnTo>
                    <a:pt x="1827" y="111"/>
                  </a:lnTo>
                  <a:lnTo>
                    <a:pt x="1827" y="196"/>
                  </a:lnTo>
                  <a:lnTo>
                    <a:pt x="1831" y="168"/>
                  </a:lnTo>
                  <a:lnTo>
                    <a:pt x="1831" y="185"/>
                  </a:lnTo>
                  <a:lnTo>
                    <a:pt x="1834" y="177"/>
                  </a:lnTo>
                  <a:lnTo>
                    <a:pt x="1834" y="185"/>
                  </a:lnTo>
                  <a:lnTo>
                    <a:pt x="1834" y="177"/>
                  </a:lnTo>
                  <a:lnTo>
                    <a:pt x="1834" y="192"/>
                  </a:lnTo>
                  <a:lnTo>
                    <a:pt x="1836" y="175"/>
                  </a:lnTo>
                  <a:lnTo>
                    <a:pt x="1838" y="265"/>
                  </a:lnTo>
                  <a:lnTo>
                    <a:pt x="1838" y="111"/>
                  </a:lnTo>
                  <a:lnTo>
                    <a:pt x="1841" y="265"/>
                  </a:lnTo>
                  <a:lnTo>
                    <a:pt x="1841" y="109"/>
                  </a:lnTo>
                  <a:lnTo>
                    <a:pt x="1843" y="173"/>
                  </a:lnTo>
                  <a:lnTo>
                    <a:pt x="1845" y="159"/>
                  </a:lnTo>
                  <a:lnTo>
                    <a:pt x="1845" y="182"/>
                  </a:lnTo>
                  <a:lnTo>
                    <a:pt x="1850" y="156"/>
                  </a:lnTo>
                  <a:lnTo>
                    <a:pt x="1848" y="182"/>
                  </a:lnTo>
                  <a:lnTo>
                    <a:pt x="1850" y="163"/>
                  </a:lnTo>
                  <a:lnTo>
                    <a:pt x="1850" y="189"/>
                  </a:lnTo>
                  <a:lnTo>
                    <a:pt x="1853" y="168"/>
                  </a:lnTo>
                  <a:lnTo>
                    <a:pt x="1855" y="189"/>
                  </a:lnTo>
                  <a:lnTo>
                    <a:pt x="1855" y="159"/>
                  </a:lnTo>
                  <a:lnTo>
                    <a:pt x="1857" y="180"/>
                  </a:lnTo>
                  <a:lnTo>
                    <a:pt x="1857" y="166"/>
                  </a:lnTo>
                  <a:lnTo>
                    <a:pt x="1860" y="177"/>
                  </a:lnTo>
                  <a:lnTo>
                    <a:pt x="1860" y="154"/>
                  </a:lnTo>
                  <a:lnTo>
                    <a:pt x="1864" y="187"/>
                  </a:lnTo>
                  <a:lnTo>
                    <a:pt x="1864" y="166"/>
                  </a:lnTo>
                  <a:lnTo>
                    <a:pt x="1867" y="185"/>
                  </a:lnTo>
                  <a:lnTo>
                    <a:pt x="1864" y="163"/>
                  </a:lnTo>
                  <a:lnTo>
                    <a:pt x="1867" y="173"/>
                  </a:lnTo>
                  <a:lnTo>
                    <a:pt x="1869" y="151"/>
                  </a:lnTo>
                  <a:lnTo>
                    <a:pt x="1869" y="175"/>
                  </a:lnTo>
                  <a:lnTo>
                    <a:pt x="1869" y="163"/>
                  </a:lnTo>
                  <a:lnTo>
                    <a:pt x="1869" y="182"/>
                  </a:lnTo>
                  <a:lnTo>
                    <a:pt x="1874" y="161"/>
                  </a:lnTo>
                  <a:lnTo>
                    <a:pt x="1874" y="175"/>
                  </a:lnTo>
                  <a:lnTo>
                    <a:pt x="1876" y="170"/>
                  </a:lnTo>
                  <a:lnTo>
                    <a:pt x="1874" y="177"/>
                  </a:lnTo>
                  <a:lnTo>
                    <a:pt x="1879" y="170"/>
                  </a:lnTo>
                  <a:lnTo>
                    <a:pt x="1876" y="189"/>
                  </a:lnTo>
                  <a:lnTo>
                    <a:pt x="1879" y="168"/>
                  </a:lnTo>
                  <a:lnTo>
                    <a:pt x="1881" y="173"/>
                  </a:lnTo>
                  <a:lnTo>
                    <a:pt x="1881" y="161"/>
                  </a:lnTo>
                  <a:lnTo>
                    <a:pt x="1881" y="182"/>
                  </a:lnTo>
                  <a:lnTo>
                    <a:pt x="1883" y="163"/>
                  </a:lnTo>
                  <a:lnTo>
                    <a:pt x="1883" y="189"/>
                  </a:lnTo>
                  <a:lnTo>
                    <a:pt x="1888" y="161"/>
                  </a:lnTo>
                  <a:lnTo>
                    <a:pt x="1886" y="182"/>
                  </a:lnTo>
                  <a:lnTo>
                    <a:pt x="1890" y="166"/>
                  </a:lnTo>
                  <a:lnTo>
                    <a:pt x="1888" y="185"/>
                  </a:lnTo>
                  <a:lnTo>
                    <a:pt x="1893" y="168"/>
                  </a:lnTo>
                  <a:lnTo>
                    <a:pt x="1893" y="175"/>
                  </a:lnTo>
                  <a:lnTo>
                    <a:pt x="1895" y="168"/>
                  </a:lnTo>
                  <a:lnTo>
                    <a:pt x="1895" y="185"/>
                  </a:lnTo>
                  <a:lnTo>
                    <a:pt x="1897" y="166"/>
                  </a:lnTo>
                  <a:lnTo>
                    <a:pt x="1897" y="175"/>
                  </a:lnTo>
                  <a:lnTo>
                    <a:pt x="1897" y="154"/>
                  </a:lnTo>
                  <a:lnTo>
                    <a:pt x="1902" y="187"/>
                  </a:lnTo>
                  <a:lnTo>
                    <a:pt x="1902" y="166"/>
                  </a:lnTo>
                  <a:lnTo>
                    <a:pt x="1904" y="185"/>
                  </a:lnTo>
                  <a:lnTo>
                    <a:pt x="1904" y="166"/>
                  </a:lnTo>
                  <a:lnTo>
                    <a:pt x="1909" y="182"/>
                  </a:lnTo>
                  <a:lnTo>
                    <a:pt x="1904" y="156"/>
                  </a:lnTo>
                  <a:lnTo>
                    <a:pt x="1909" y="177"/>
                  </a:lnTo>
                  <a:lnTo>
                    <a:pt x="1909" y="166"/>
                  </a:lnTo>
                  <a:lnTo>
                    <a:pt x="1909" y="180"/>
                  </a:lnTo>
                  <a:lnTo>
                    <a:pt x="1912" y="170"/>
                  </a:lnTo>
                  <a:lnTo>
                    <a:pt x="1912" y="182"/>
                  </a:lnTo>
                  <a:lnTo>
                    <a:pt x="1914" y="170"/>
                  </a:lnTo>
                  <a:lnTo>
                    <a:pt x="1914" y="177"/>
                  </a:lnTo>
                  <a:lnTo>
                    <a:pt x="1916" y="170"/>
                  </a:lnTo>
                  <a:lnTo>
                    <a:pt x="1919" y="185"/>
                  </a:lnTo>
                  <a:lnTo>
                    <a:pt x="1916" y="166"/>
                  </a:lnTo>
                  <a:lnTo>
                    <a:pt x="1921" y="177"/>
                  </a:lnTo>
                  <a:lnTo>
                    <a:pt x="1921" y="170"/>
                  </a:lnTo>
                  <a:lnTo>
                    <a:pt x="1923" y="177"/>
                  </a:lnTo>
                  <a:lnTo>
                    <a:pt x="1923" y="166"/>
                  </a:lnTo>
                  <a:lnTo>
                    <a:pt x="1928" y="187"/>
                  </a:lnTo>
                  <a:lnTo>
                    <a:pt x="1926" y="166"/>
                  </a:lnTo>
                  <a:lnTo>
                    <a:pt x="1930" y="177"/>
                  </a:lnTo>
                  <a:lnTo>
                    <a:pt x="1928" y="156"/>
                  </a:lnTo>
                  <a:lnTo>
                    <a:pt x="1930" y="182"/>
                  </a:lnTo>
                  <a:lnTo>
                    <a:pt x="1933" y="173"/>
                  </a:lnTo>
                  <a:lnTo>
                    <a:pt x="1935" y="192"/>
                  </a:lnTo>
                  <a:lnTo>
                    <a:pt x="1935" y="173"/>
                  </a:lnTo>
                  <a:lnTo>
                    <a:pt x="1938" y="187"/>
                  </a:lnTo>
                  <a:lnTo>
                    <a:pt x="1938" y="173"/>
                  </a:lnTo>
                  <a:lnTo>
                    <a:pt x="1940" y="182"/>
                  </a:lnTo>
                  <a:lnTo>
                    <a:pt x="1940" y="170"/>
                  </a:lnTo>
                  <a:lnTo>
                    <a:pt x="1940" y="180"/>
                  </a:lnTo>
                  <a:lnTo>
                    <a:pt x="1945" y="168"/>
                  </a:lnTo>
                  <a:lnTo>
                    <a:pt x="1942" y="187"/>
                  </a:lnTo>
                  <a:lnTo>
                    <a:pt x="1945" y="173"/>
                  </a:lnTo>
                  <a:lnTo>
                    <a:pt x="1945" y="194"/>
                  </a:lnTo>
                  <a:lnTo>
                    <a:pt x="1949" y="163"/>
                  </a:lnTo>
                  <a:lnTo>
                    <a:pt x="1949" y="180"/>
                  </a:lnTo>
                  <a:lnTo>
                    <a:pt x="1949" y="173"/>
                  </a:lnTo>
                  <a:lnTo>
                    <a:pt x="1949" y="182"/>
                  </a:lnTo>
                  <a:lnTo>
                    <a:pt x="1952" y="175"/>
                  </a:lnTo>
                  <a:lnTo>
                    <a:pt x="1952" y="189"/>
                  </a:lnTo>
                  <a:lnTo>
                    <a:pt x="1954" y="163"/>
                  </a:lnTo>
                  <a:lnTo>
                    <a:pt x="1954" y="180"/>
                  </a:lnTo>
                  <a:lnTo>
                    <a:pt x="1956" y="168"/>
                  </a:lnTo>
                  <a:lnTo>
                    <a:pt x="1959" y="189"/>
                  </a:lnTo>
                  <a:lnTo>
                    <a:pt x="1959" y="168"/>
                  </a:lnTo>
                  <a:lnTo>
                    <a:pt x="1961" y="187"/>
                  </a:lnTo>
                  <a:lnTo>
                    <a:pt x="1961" y="175"/>
                  </a:lnTo>
                  <a:lnTo>
                    <a:pt x="1964" y="180"/>
                  </a:lnTo>
                  <a:lnTo>
                    <a:pt x="1966" y="161"/>
                  </a:lnTo>
                  <a:lnTo>
                    <a:pt x="1966" y="180"/>
                  </a:lnTo>
                  <a:lnTo>
                    <a:pt x="1971" y="168"/>
                  </a:lnTo>
                  <a:lnTo>
                    <a:pt x="1968" y="180"/>
                  </a:lnTo>
                  <a:lnTo>
                    <a:pt x="1971" y="175"/>
                  </a:lnTo>
                  <a:lnTo>
                    <a:pt x="1971" y="185"/>
                  </a:lnTo>
                  <a:lnTo>
                    <a:pt x="1973" y="168"/>
                  </a:lnTo>
                  <a:lnTo>
                    <a:pt x="1973" y="187"/>
                  </a:lnTo>
                  <a:lnTo>
                    <a:pt x="1975" y="166"/>
                  </a:lnTo>
                  <a:lnTo>
                    <a:pt x="1975" y="182"/>
                  </a:lnTo>
                  <a:lnTo>
                    <a:pt x="1978" y="170"/>
                  </a:lnTo>
                  <a:lnTo>
                    <a:pt x="1980" y="187"/>
                  </a:lnTo>
                  <a:lnTo>
                    <a:pt x="1980" y="175"/>
                  </a:lnTo>
                  <a:lnTo>
                    <a:pt x="1985" y="196"/>
                  </a:lnTo>
                  <a:lnTo>
                    <a:pt x="1982" y="170"/>
                  </a:lnTo>
                  <a:lnTo>
                    <a:pt x="1987" y="189"/>
                  </a:lnTo>
                  <a:lnTo>
                    <a:pt x="1990" y="166"/>
                  </a:lnTo>
                  <a:lnTo>
                    <a:pt x="1990" y="187"/>
                  </a:lnTo>
                  <a:lnTo>
                    <a:pt x="1992" y="177"/>
                  </a:lnTo>
                  <a:lnTo>
                    <a:pt x="1992" y="187"/>
                  </a:lnTo>
                  <a:lnTo>
                    <a:pt x="1994" y="168"/>
                  </a:lnTo>
                  <a:lnTo>
                    <a:pt x="1992" y="199"/>
                  </a:lnTo>
                  <a:lnTo>
                    <a:pt x="1997" y="175"/>
                  </a:lnTo>
                  <a:lnTo>
                    <a:pt x="1997" y="187"/>
                  </a:lnTo>
                  <a:lnTo>
                    <a:pt x="1999" y="175"/>
                  </a:lnTo>
                  <a:lnTo>
                    <a:pt x="1999" y="189"/>
                  </a:lnTo>
                  <a:lnTo>
                    <a:pt x="2001" y="168"/>
                  </a:lnTo>
                  <a:lnTo>
                    <a:pt x="2001" y="185"/>
                  </a:lnTo>
                  <a:lnTo>
                    <a:pt x="2004" y="161"/>
                  </a:lnTo>
                  <a:lnTo>
                    <a:pt x="2004" y="182"/>
                  </a:lnTo>
                  <a:lnTo>
                    <a:pt x="2006" y="161"/>
                  </a:lnTo>
                  <a:lnTo>
                    <a:pt x="2008" y="175"/>
                  </a:lnTo>
                  <a:lnTo>
                    <a:pt x="2008" y="170"/>
                  </a:lnTo>
                  <a:lnTo>
                    <a:pt x="2008" y="187"/>
                  </a:lnTo>
                  <a:lnTo>
                    <a:pt x="2013" y="170"/>
                  </a:lnTo>
                  <a:lnTo>
                    <a:pt x="2011" y="185"/>
                  </a:lnTo>
                  <a:lnTo>
                    <a:pt x="2016" y="168"/>
                  </a:lnTo>
                  <a:lnTo>
                    <a:pt x="2016" y="185"/>
                  </a:lnTo>
                  <a:lnTo>
                    <a:pt x="2018" y="173"/>
                  </a:lnTo>
                  <a:lnTo>
                    <a:pt x="2018" y="192"/>
                  </a:lnTo>
                  <a:lnTo>
                    <a:pt x="2020" y="168"/>
                  </a:lnTo>
                  <a:lnTo>
                    <a:pt x="2020" y="185"/>
                  </a:lnTo>
                  <a:lnTo>
                    <a:pt x="2023" y="168"/>
                  </a:lnTo>
                  <a:lnTo>
                    <a:pt x="2025" y="177"/>
                  </a:lnTo>
                  <a:lnTo>
                    <a:pt x="2027" y="168"/>
                  </a:lnTo>
                  <a:lnTo>
                    <a:pt x="2027" y="177"/>
                  </a:lnTo>
                  <a:lnTo>
                    <a:pt x="2027" y="170"/>
                  </a:lnTo>
                  <a:lnTo>
                    <a:pt x="2027" y="177"/>
                  </a:lnTo>
                </a:path>
              </a:pathLst>
            </a:custGeom>
            <a:noFill/>
            <a:ln w="4763" cap="sq">
              <a:solidFill>
                <a:srgbClr val="99FF6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6988" name="Freeform 124"/>
            <p:cNvSpPr>
              <a:spLocks/>
            </p:cNvSpPr>
            <p:nvPr/>
          </p:nvSpPr>
          <p:spPr bwMode="auto">
            <a:xfrm>
              <a:off x="1674" y="1134"/>
              <a:ext cx="2027" cy="1220"/>
            </a:xfrm>
            <a:custGeom>
              <a:avLst/>
              <a:gdLst>
                <a:gd name="T0" fmla="*/ 31 w 2027"/>
                <a:gd name="T1" fmla="*/ 1136 h 1233"/>
                <a:gd name="T2" fmla="*/ 55 w 2027"/>
                <a:gd name="T3" fmla="*/ 1087 h 1233"/>
                <a:gd name="T4" fmla="*/ 83 w 2027"/>
                <a:gd name="T5" fmla="*/ 1039 h 1233"/>
                <a:gd name="T6" fmla="*/ 109 w 2027"/>
                <a:gd name="T7" fmla="*/ 987 h 1233"/>
                <a:gd name="T8" fmla="*/ 144 w 2027"/>
                <a:gd name="T9" fmla="*/ 940 h 1233"/>
                <a:gd name="T10" fmla="*/ 178 w 2027"/>
                <a:gd name="T11" fmla="*/ 886 h 1233"/>
                <a:gd name="T12" fmla="*/ 213 w 2027"/>
                <a:gd name="T13" fmla="*/ 834 h 1233"/>
                <a:gd name="T14" fmla="*/ 241 w 2027"/>
                <a:gd name="T15" fmla="*/ 780 h 1233"/>
                <a:gd name="T16" fmla="*/ 272 w 2027"/>
                <a:gd name="T17" fmla="*/ 725 h 1233"/>
                <a:gd name="T18" fmla="*/ 300 w 2027"/>
                <a:gd name="T19" fmla="*/ 680 h 1233"/>
                <a:gd name="T20" fmla="*/ 329 w 2027"/>
                <a:gd name="T21" fmla="*/ 640 h 1233"/>
                <a:gd name="T22" fmla="*/ 357 w 2027"/>
                <a:gd name="T23" fmla="*/ 619 h 1233"/>
                <a:gd name="T24" fmla="*/ 385 w 2027"/>
                <a:gd name="T25" fmla="*/ 584 h 1233"/>
                <a:gd name="T26" fmla="*/ 411 w 2027"/>
                <a:gd name="T27" fmla="*/ 534 h 1233"/>
                <a:gd name="T28" fmla="*/ 445 w 2027"/>
                <a:gd name="T29" fmla="*/ 508 h 1233"/>
                <a:gd name="T30" fmla="*/ 475 w 2027"/>
                <a:gd name="T31" fmla="*/ 477 h 1233"/>
                <a:gd name="T32" fmla="*/ 508 w 2027"/>
                <a:gd name="T33" fmla="*/ 432 h 1233"/>
                <a:gd name="T34" fmla="*/ 539 w 2027"/>
                <a:gd name="T35" fmla="*/ 399 h 1233"/>
                <a:gd name="T36" fmla="*/ 574 w 2027"/>
                <a:gd name="T37" fmla="*/ 378 h 1233"/>
                <a:gd name="T38" fmla="*/ 603 w 2027"/>
                <a:gd name="T39" fmla="*/ 352 h 1233"/>
                <a:gd name="T40" fmla="*/ 633 w 2027"/>
                <a:gd name="T41" fmla="*/ 321 h 1233"/>
                <a:gd name="T42" fmla="*/ 674 w 2027"/>
                <a:gd name="T43" fmla="*/ 291 h 1233"/>
                <a:gd name="T44" fmla="*/ 714 w 2027"/>
                <a:gd name="T45" fmla="*/ 257 h 1233"/>
                <a:gd name="T46" fmla="*/ 747 w 2027"/>
                <a:gd name="T47" fmla="*/ 229 h 1233"/>
                <a:gd name="T48" fmla="*/ 782 w 2027"/>
                <a:gd name="T49" fmla="*/ 198 h 1233"/>
                <a:gd name="T50" fmla="*/ 813 w 2027"/>
                <a:gd name="T51" fmla="*/ 184 h 1233"/>
                <a:gd name="T52" fmla="*/ 844 w 2027"/>
                <a:gd name="T53" fmla="*/ 151 h 1233"/>
                <a:gd name="T54" fmla="*/ 874 w 2027"/>
                <a:gd name="T55" fmla="*/ 142 h 1233"/>
                <a:gd name="T56" fmla="*/ 900 w 2027"/>
                <a:gd name="T57" fmla="*/ 113 h 1233"/>
                <a:gd name="T58" fmla="*/ 931 w 2027"/>
                <a:gd name="T59" fmla="*/ 102 h 1233"/>
                <a:gd name="T60" fmla="*/ 969 w 2027"/>
                <a:gd name="T61" fmla="*/ 68 h 1233"/>
                <a:gd name="T62" fmla="*/ 1000 w 2027"/>
                <a:gd name="T63" fmla="*/ 0 h 1233"/>
                <a:gd name="T64" fmla="*/ 1028 w 2027"/>
                <a:gd name="T65" fmla="*/ 68 h 1233"/>
                <a:gd name="T66" fmla="*/ 1056 w 2027"/>
                <a:gd name="T67" fmla="*/ 85 h 1233"/>
                <a:gd name="T68" fmla="*/ 1092 w 2027"/>
                <a:gd name="T69" fmla="*/ 92 h 1233"/>
                <a:gd name="T70" fmla="*/ 1123 w 2027"/>
                <a:gd name="T71" fmla="*/ 97 h 1233"/>
                <a:gd name="T72" fmla="*/ 1158 w 2027"/>
                <a:gd name="T73" fmla="*/ 90 h 1233"/>
                <a:gd name="T74" fmla="*/ 1193 w 2027"/>
                <a:gd name="T75" fmla="*/ 99 h 1233"/>
                <a:gd name="T76" fmla="*/ 1226 w 2027"/>
                <a:gd name="T77" fmla="*/ 116 h 1233"/>
                <a:gd name="T78" fmla="*/ 1257 w 2027"/>
                <a:gd name="T79" fmla="*/ 120 h 1233"/>
                <a:gd name="T80" fmla="*/ 1293 w 2027"/>
                <a:gd name="T81" fmla="*/ 120 h 1233"/>
                <a:gd name="T82" fmla="*/ 1326 w 2027"/>
                <a:gd name="T83" fmla="*/ 132 h 1233"/>
                <a:gd name="T84" fmla="*/ 1354 w 2027"/>
                <a:gd name="T85" fmla="*/ 120 h 1233"/>
                <a:gd name="T86" fmla="*/ 1387 w 2027"/>
                <a:gd name="T87" fmla="*/ 130 h 1233"/>
                <a:gd name="T88" fmla="*/ 1420 w 2027"/>
                <a:gd name="T89" fmla="*/ 146 h 1233"/>
                <a:gd name="T90" fmla="*/ 1451 w 2027"/>
                <a:gd name="T91" fmla="*/ 142 h 1233"/>
                <a:gd name="T92" fmla="*/ 1482 w 2027"/>
                <a:gd name="T93" fmla="*/ 144 h 1233"/>
                <a:gd name="T94" fmla="*/ 1510 w 2027"/>
                <a:gd name="T95" fmla="*/ 142 h 1233"/>
                <a:gd name="T96" fmla="*/ 1541 w 2027"/>
                <a:gd name="T97" fmla="*/ 151 h 1233"/>
                <a:gd name="T98" fmla="*/ 1569 w 2027"/>
                <a:gd name="T99" fmla="*/ 158 h 1233"/>
                <a:gd name="T100" fmla="*/ 1597 w 2027"/>
                <a:gd name="T101" fmla="*/ 146 h 1233"/>
                <a:gd name="T102" fmla="*/ 1633 w 2027"/>
                <a:gd name="T103" fmla="*/ 161 h 1233"/>
                <a:gd name="T104" fmla="*/ 1666 w 2027"/>
                <a:gd name="T105" fmla="*/ 165 h 1233"/>
                <a:gd name="T106" fmla="*/ 1697 w 2027"/>
                <a:gd name="T107" fmla="*/ 168 h 1233"/>
                <a:gd name="T108" fmla="*/ 1732 w 2027"/>
                <a:gd name="T109" fmla="*/ 158 h 1233"/>
                <a:gd name="T110" fmla="*/ 1765 w 2027"/>
                <a:gd name="T111" fmla="*/ 168 h 1233"/>
                <a:gd name="T112" fmla="*/ 1798 w 2027"/>
                <a:gd name="T113" fmla="*/ 165 h 1233"/>
                <a:gd name="T114" fmla="*/ 1834 w 2027"/>
                <a:gd name="T115" fmla="*/ 194 h 1233"/>
                <a:gd name="T116" fmla="*/ 1864 w 2027"/>
                <a:gd name="T117" fmla="*/ 177 h 1233"/>
                <a:gd name="T118" fmla="*/ 1897 w 2027"/>
                <a:gd name="T119" fmla="*/ 182 h 1233"/>
                <a:gd name="T120" fmla="*/ 1928 w 2027"/>
                <a:gd name="T121" fmla="*/ 170 h 1233"/>
                <a:gd name="T122" fmla="*/ 1961 w 2027"/>
                <a:gd name="T123" fmla="*/ 191 h 1233"/>
                <a:gd name="T124" fmla="*/ 1999 w 2027"/>
                <a:gd name="T125" fmla="*/ 191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7" h="1233">
                  <a:moveTo>
                    <a:pt x="0" y="1158"/>
                  </a:moveTo>
                  <a:lnTo>
                    <a:pt x="0" y="1139"/>
                  </a:lnTo>
                  <a:lnTo>
                    <a:pt x="0" y="1160"/>
                  </a:lnTo>
                  <a:lnTo>
                    <a:pt x="3" y="1146"/>
                  </a:lnTo>
                  <a:lnTo>
                    <a:pt x="3" y="1167"/>
                  </a:lnTo>
                  <a:lnTo>
                    <a:pt x="5" y="1153"/>
                  </a:lnTo>
                  <a:lnTo>
                    <a:pt x="3" y="1176"/>
                  </a:lnTo>
                  <a:lnTo>
                    <a:pt x="7" y="1141"/>
                  </a:lnTo>
                  <a:lnTo>
                    <a:pt x="7" y="1167"/>
                  </a:lnTo>
                  <a:lnTo>
                    <a:pt x="10" y="1134"/>
                  </a:lnTo>
                  <a:lnTo>
                    <a:pt x="10" y="1165"/>
                  </a:lnTo>
                  <a:lnTo>
                    <a:pt x="12" y="1148"/>
                  </a:lnTo>
                  <a:lnTo>
                    <a:pt x="15" y="1181"/>
                  </a:lnTo>
                  <a:lnTo>
                    <a:pt x="15" y="1143"/>
                  </a:lnTo>
                  <a:lnTo>
                    <a:pt x="17" y="1160"/>
                  </a:lnTo>
                  <a:lnTo>
                    <a:pt x="17" y="1139"/>
                  </a:lnTo>
                  <a:lnTo>
                    <a:pt x="19" y="1174"/>
                  </a:lnTo>
                  <a:lnTo>
                    <a:pt x="19" y="1108"/>
                  </a:lnTo>
                  <a:lnTo>
                    <a:pt x="19" y="1233"/>
                  </a:lnTo>
                  <a:lnTo>
                    <a:pt x="22" y="1143"/>
                  </a:lnTo>
                  <a:lnTo>
                    <a:pt x="24" y="1217"/>
                  </a:lnTo>
                  <a:lnTo>
                    <a:pt x="24" y="1160"/>
                  </a:lnTo>
                  <a:lnTo>
                    <a:pt x="26" y="1174"/>
                  </a:lnTo>
                  <a:lnTo>
                    <a:pt x="29" y="1146"/>
                  </a:lnTo>
                  <a:lnTo>
                    <a:pt x="29" y="1160"/>
                  </a:lnTo>
                  <a:lnTo>
                    <a:pt x="31" y="1136"/>
                  </a:lnTo>
                  <a:lnTo>
                    <a:pt x="33" y="1160"/>
                  </a:lnTo>
                  <a:lnTo>
                    <a:pt x="36" y="1141"/>
                  </a:lnTo>
                  <a:lnTo>
                    <a:pt x="36" y="1150"/>
                  </a:lnTo>
                  <a:lnTo>
                    <a:pt x="36" y="1132"/>
                  </a:lnTo>
                  <a:lnTo>
                    <a:pt x="41" y="1148"/>
                  </a:lnTo>
                  <a:lnTo>
                    <a:pt x="38" y="1124"/>
                  </a:lnTo>
                  <a:lnTo>
                    <a:pt x="41" y="1139"/>
                  </a:lnTo>
                  <a:lnTo>
                    <a:pt x="41" y="1122"/>
                  </a:lnTo>
                  <a:lnTo>
                    <a:pt x="43" y="1143"/>
                  </a:lnTo>
                  <a:lnTo>
                    <a:pt x="43" y="1117"/>
                  </a:lnTo>
                  <a:lnTo>
                    <a:pt x="45" y="1139"/>
                  </a:lnTo>
                  <a:lnTo>
                    <a:pt x="45" y="1113"/>
                  </a:lnTo>
                  <a:lnTo>
                    <a:pt x="48" y="1134"/>
                  </a:lnTo>
                  <a:lnTo>
                    <a:pt x="45" y="1099"/>
                  </a:lnTo>
                  <a:lnTo>
                    <a:pt x="50" y="1127"/>
                  </a:lnTo>
                  <a:lnTo>
                    <a:pt x="50" y="1110"/>
                  </a:lnTo>
                  <a:lnTo>
                    <a:pt x="50" y="1117"/>
                  </a:lnTo>
                  <a:lnTo>
                    <a:pt x="52" y="1106"/>
                  </a:lnTo>
                  <a:lnTo>
                    <a:pt x="55" y="1122"/>
                  </a:lnTo>
                  <a:lnTo>
                    <a:pt x="52" y="1101"/>
                  </a:lnTo>
                  <a:lnTo>
                    <a:pt x="55" y="1108"/>
                  </a:lnTo>
                  <a:lnTo>
                    <a:pt x="52" y="1094"/>
                  </a:lnTo>
                  <a:lnTo>
                    <a:pt x="55" y="1106"/>
                  </a:lnTo>
                  <a:lnTo>
                    <a:pt x="55" y="1089"/>
                  </a:lnTo>
                  <a:lnTo>
                    <a:pt x="59" y="1113"/>
                  </a:lnTo>
                  <a:lnTo>
                    <a:pt x="55" y="1087"/>
                  </a:lnTo>
                  <a:lnTo>
                    <a:pt x="62" y="1115"/>
                  </a:lnTo>
                  <a:lnTo>
                    <a:pt x="57" y="1077"/>
                  </a:lnTo>
                  <a:lnTo>
                    <a:pt x="62" y="1101"/>
                  </a:lnTo>
                  <a:lnTo>
                    <a:pt x="62" y="1089"/>
                  </a:lnTo>
                  <a:lnTo>
                    <a:pt x="64" y="1094"/>
                  </a:lnTo>
                  <a:lnTo>
                    <a:pt x="64" y="1084"/>
                  </a:lnTo>
                  <a:lnTo>
                    <a:pt x="67" y="1103"/>
                  </a:lnTo>
                  <a:lnTo>
                    <a:pt x="62" y="1070"/>
                  </a:lnTo>
                  <a:lnTo>
                    <a:pt x="67" y="1091"/>
                  </a:lnTo>
                  <a:lnTo>
                    <a:pt x="64" y="1068"/>
                  </a:lnTo>
                  <a:lnTo>
                    <a:pt x="69" y="1087"/>
                  </a:lnTo>
                  <a:lnTo>
                    <a:pt x="69" y="1068"/>
                  </a:lnTo>
                  <a:lnTo>
                    <a:pt x="71" y="1077"/>
                  </a:lnTo>
                  <a:lnTo>
                    <a:pt x="71" y="1063"/>
                  </a:lnTo>
                  <a:lnTo>
                    <a:pt x="71" y="1080"/>
                  </a:lnTo>
                  <a:lnTo>
                    <a:pt x="71" y="1063"/>
                  </a:lnTo>
                  <a:lnTo>
                    <a:pt x="74" y="1073"/>
                  </a:lnTo>
                  <a:lnTo>
                    <a:pt x="74" y="1056"/>
                  </a:lnTo>
                  <a:lnTo>
                    <a:pt x="78" y="1073"/>
                  </a:lnTo>
                  <a:lnTo>
                    <a:pt x="76" y="1056"/>
                  </a:lnTo>
                  <a:lnTo>
                    <a:pt x="78" y="1068"/>
                  </a:lnTo>
                  <a:lnTo>
                    <a:pt x="78" y="1054"/>
                  </a:lnTo>
                  <a:lnTo>
                    <a:pt x="81" y="1058"/>
                  </a:lnTo>
                  <a:lnTo>
                    <a:pt x="78" y="1035"/>
                  </a:lnTo>
                  <a:lnTo>
                    <a:pt x="85" y="1068"/>
                  </a:lnTo>
                  <a:lnTo>
                    <a:pt x="83" y="1039"/>
                  </a:lnTo>
                  <a:lnTo>
                    <a:pt x="85" y="1049"/>
                  </a:lnTo>
                  <a:lnTo>
                    <a:pt x="85" y="1037"/>
                  </a:lnTo>
                  <a:lnTo>
                    <a:pt x="88" y="1047"/>
                  </a:lnTo>
                  <a:lnTo>
                    <a:pt x="88" y="1037"/>
                  </a:lnTo>
                  <a:lnTo>
                    <a:pt x="90" y="1042"/>
                  </a:lnTo>
                  <a:lnTo>
                    <a:pt x="90" y="1032"/>
                  </a:lnTo>
                  <a:lnTo>
                    <a:pt x="90" y="1047"/>
                  </a:lnTo>
                  <a:lnTo>
                    <a:pt x="92" y="1025"/>
                  </a:lnTo>
                  <a:lnTo>
                    <a:pt x="92" y="1042"/>
                  </a:lnTo>
                  <a:lnTo>
                    <a:pt x="95" y="1023"/>
                  </a:lnTo>
                  <a:lnTo>
                    <a:pt x="100" y="1049"/>
                  </a:lnTo>
                  <a:lnTo>
                    <a:pt x="97" y="1021"/>
                  </a:lnTo>
                  <a:lnTo>
                    <a:pt x="100" y="1025"/>
                  </a:lnTo>
                  <a:lnTo>
                    <a:pt x="97" y="1013"/>
                  </a:lnTo>
                  <a:lnTo>
                    <a:pt x="100" y="1023"/>
                  </a:lnTo>
                  <a:lnTo>
                    <a:pt x="100" y="1004"/>
                  </a:lnTo>
                  <a:lnTo>
                    <a:pt x="102" y="1025"/>
                  </a:lnTo>
                  <a:lnTo>
                    <a:pt x="102" y="1004"/>
                  </a:lnTo>
                  <a:lnTo>
                    <a:pt x="104" y="1023"/>
                  </a:lnTo>
                  <a:lnTo>
                    <a:pt x="102" y="1002"/>
                  </a:lnTo>
                  <a:lnTo>
                    <a:pt x="107" y="1011"/>
                  </a:lnTo>
                  <a:lnTo>
                    <a:pt x="104" y="990"/>
                  </a:lnTo>
                  <a:lnTo>
                    <a:pt x="109" y="1016"/>
                  </a:lnTo>
                  <a:lnTo>
                    <a:pt x="109" y="995"/>
                  </a:lnTo>
                  <a:lnTo>
                    <a:pt x="109" y="1002"/>
                  </a:lnTo>
                  <a:lnTo>
                    <a:pt x="109" y="987"/>
                  </a:lnTo>
                  <a:lnTo>
                    <a:pt x="111" y="1002"/>
                  </a:lnTo>
                  <a:lnTo>
                    <a:pt x="111" y="987"/>
                  </a:lnTo>
                  <a:lnTo>
                    <a:pt x="116" y="999"/>
                  </a:lnTo>
                  <a:lnTo>
                    <a:pt x="114" y="980"/>
                  </a:lnTo>
                  <a:lnTo>
                    <a:pt x="116" y="990"/>
                  </a:lnTo>
                  <a:lnTo>
                    <a:pt x="116" y="976"/>
                  </a:lnTo>
                  <a:lnTo>
                    <a:pt x="118" y="985"/>
                  </a:lnTo>
                  <a:lnTo>
                    <a:pt x="118" y="971"/>
                  </a:lnTo>
                  <a:lnTo>
                    <a:pt x="121" y="980"/>
                  </a:lnTo>
                  <a:lnTo>
                    <a:pt x="121" y="969"/>
                  </a:lnTo>
                  <a:lnTo>
                    <a:pt x="126" y="1004"/>
                  </a:lnTo>
                  <a:lnTo>
                    <a:pt x="123" y="966"/>
                  </a:lnTo>
                  <a:lnTo>
                    <a:pt x="126" y="978"/>
                  </a:lnTo>
                  <a:lnTo>
                    <a:pt x="128" y="966"/>
                  </a:lnTo>
                  <a:lnTo>
                    <a:pt x="130" y="976"/>
                  </a:lnTo>
                  <a:lnTo>
                    <a:pt x="130" y="964"/>
                  </a:lnTo>
                  <a:lnTo>
                    <a:pt x="135" y="973"/>
                  </a:lnTo>
                  <a:lnTo>
                    <a:pt x="137" y="959"/>
                  </a:lnTo>
                  <a:lnTo>
                    <a:pt x="140" y="969"/>
                  </a:lnTo>
                  <a:lnTo>
                    <a:pt x="140" y="957"/>
                  </a:lnTo>
                  <a:lnTo>
                    <a:pt x="142" y="961"/>
                  </a:lnTo>
                  <a:lnTo>
                    <a:pt x="140" y="943"/>
                  </a:lnTo>
                  <a:lnTo>
                    <a:pt x="144" y="959"/>
                  </a:lnTo>
                  <a:lnTo>
                    <a:pt x="144" y="947"/>
                  </a:lnTo>
                  <a:lnTo>
                    <a:pt x="147" y="954"/>
                  </a:lnTo>
                  <a:lnTo>
                    <a:pt x="144" y="940"/>
                  </a:lnTo>
                  <a:lnTo>
                    <a:pt x="149" y="954"/>
                  </a:lnTo>
                  <a:lnTo>
                    <a:pt x="149" y="938"/>
                  </a:lnTo>
                  <a:lnTo>
                    <a:pt x="152" y="954"/>
                  </a:lnTo>
                  <a:lnTo>
                    <a:pt x="152" y="921"/>
                  </a:lnTo>
                  <a:lnTo>
                    <a:pt x="152" y="947"/>
                  </a:lnTo>
                  <a:lnTo>
                    <a:pt x="154" y="933"/>
                  </a:lnTo>
                  <a:lnTo>
                    <a:pt x="154" y="943"/>
                  </a:lnTo>
                  <a:lnTo>
                    <a:pt x="154" y="921"/>
                  </a:lnTo>
                  <a:lnTo>
                    <a:pt x="156" y="940"/>
                  </a:lnTo>
                  <a:lnTo>
                    <a:pt x="156" y="917"/>
                  </a:lnTo>
                  <a:lnTo>
                    <a:pt x="161" y="943"/>
                  </a:lnTo>
                  <a:lnTo>
                    <a:pt x="159" y="917"/>
                  </a:lnTo>
                  <a:lnTo>
                    <a:pt x="161" y="931"/>
                  </a:lnTo>
                  <a:lnTo>
                    <a:pt x="161" y="919"/>
                  </a:lnTo>
                  <a:lnTo>
                    <a:pt x="163" y="926"/>
                  </a:lnTo>
                  <a:lnTo>
                    <a:pt x="163" y="912"/>
                  </a:lnTo>
                  <a:lnTo>
                    <a:pt x="166" y="931"/>
                  </a:lnTo>
                  <a:lnTo>
                    <a:pt x="166" y="905"/>
                  </a:lnTo>
                  <a:lnTo>
                    <a:pt x="168" y="931"/>
                  </a:lnTo>
                  <a:lnTo>
                    <a:pt x="168" y="895"/>
                  </a:lnTo>
                  <a:lnTo>
                    <a:pt x="170" y="921"/>
                  </a:lnTo>
                  <a:lnTo>
                    <a:pt x="170" y="900"/>
                  </a:lnTo>
                  <a:lnTo>
                    <a:pt x="173" y="910"/>
                  </a:lnTo>
                  <a:lnTo>
                    <a:pt x="175" y="900"/>
                  </a:lnTo>
                  <a:lnTo>
                    <a:pt x="175" y="907"/>
                  </a:lnTo>
                  <a:lnTo>
                    <a:pt x="178" y="886"/>
                  </a:lnTo>
                  <a:lnTo>
                    <a:pt x="180" y="905"/>
                  </a:lnTo>
                  <a:lnTo>
                    <a:pt x="180" y="886"/>
                  </a:lnTo>
                  <a:lnTo>
                    <a:pt x="182" y="902"/>
                  </a:lnTo>
                  <a:lnTo>
                    <a:pt x="180" y="874"/>
                  </a:lnTo>
                  <a:lnTo>
                    <a:pt x="187" y="902"/>
                  </a:lnTo>
                  <a:lnTo>
                    <a:pt x="185" y="876"/>
                  </a:lnTo>
                  <a:lnTo>
                    <a:pt x="187" y="884"/>
                  </a:lnTo>
                  <a:lnTo>
                    <a:pt x="187" y="865"/>
                  </a:lnTo>
                  <a:lnTo>
                    <a:pt x="189" y="886"/>
                  </a:lnTo>
                  <a:lnTo>
                    <a:pt x="189" y="867"/>
                  </a:lnTo>
                  <a:lnTo>
                    <a:pt x="194" y="886"/>
                  </a:lnTo>
                  <a:lnTo>
                    <a:pt x="192" y="858"/>
                  </a:lnTo>
                  <a:lnTo>
                    <a:pt x="194" y="872"/>
                  </a:lnTo>
                  <a:lnTo>
                    <a:pt x="194" y="843"/>
                  </a:lnTo>
                  <a:lnTo>
                    <a:pt x="199" y="876"/>
                  </a:lnTo>
                  <a:lnTo>
                    <a:pt x="199" y="848"/>
                  </a:lnTo>
                  <a:lnTo>
                    <a:pt x="201" y="874"/>
                  </a:lnTo>
                  <a:lnTo>
                    <a:pt x="201" y="841"/>
                  </a:lnTo>
                  <a:lnTo>
                    <a:pt x="204" y="867"/>
                  </a:lnTo>
                  <a:lnTo>
                    <a:pt x="204" y="834"/>
                  </a:lnTo>
                  <a:lnTo>
                    <a:pt x="208" y="865"/>
                  </a:lnTo>
                  <a:lnTo>
                    <a:pt x="206" y="839"/>
                  </a:lnTo>
                  <a:lnTo>
                    <a:pt x="208" y="853"/>
                  </a:lnTo>
                  <a:lnTo>
                    <a:pt x="208" y="827"/>
                  </a:lnTo>
                  <a:lnTo>
                    <a:pt x="213" y="853"/>
                  </a:lnTo>
                  <a:lnTo>
                    <a:pt x="213" y="834"/>
                  </a:lnTo>
                  <a:lnTo>
                    <a:pt x="215" y="858"/>
                  </a:lnTo>
                  <a:lnTo>
                    <a:pt x="213" y="822"/>
                  </a:lnTo>
                  <a:lnTo>
                    <a:pt x="215" y="839"/>
                  </a:lnTo>
                  <a:lnTo>
                    <a:pt x="215" y="817"/>
                  </a:lnTo>
                  <a:lnTo>
                    <a:pt x="218" y="832"/>
                  </a:lnTo>
                  <a:lnTo>
                    <a:pt x="220" y="815"/>
                  </a:lnTo>
                  <a:lnTo>
                    <a:pt x="222" y="836"/>
                  </a:lnTo>
                  <a:lnTo>
                    <a:pt x="222" y="810"/>
                  </a:lnTo>
                  <a:lnTo>
                    <a:pt x="222" y="824"/>
                  </a:lnTo>
                  <a:lnTo>
                    <a:pt x="225" y="810"/>
                  </a:lnTo>
                  <a:lnTo>
                    <a:pt x="227" y="832"/>
                  </a:lnTo>
                  <a:lnTo>
                    <a:pt x="225" y="803"/>
                  </a:lnTo>
                  <a:lnTo>
                    <a:pt x="227" y="815"/>
                  </a:lnTo>
                  <a:lnTo>
                    <a:pt x="227" y="791"/>
                  </a:lnTo>
                  <a:lnTo>
                    <a:pt x="230" y="810"/>
                  </a:lnTo>
                  <a:lnTo>
                    <a:pt x="230" y="791"/>
                  </a:lnTo>
                  <a:lnTo>
                    <a:pt x="232" y="808"/>
                  </a:lnTo>
                  <a:lnTo>
                    <a:pt x="234" y="791"/>
                  </a:lnTo>
                  <a:lnTo>
                    <a:pt x="234" y="806"/>
                  </a:lnTo>
                  <a:lnTo>
                    <a:pt x="234" y="789"/>
                  </a:lnTo>
                  <a:lnTo>
                    <a:pt x="237" y="808"/>
                  </a:lnTo>
                  <a:lnTo>
                    <a:pt x="237" y="777"/>
                  </a:lnTo>
                  <a:lnTo>
                    <a:pt x="239" y="801"/>
                  </a:lnTo>
                  <a:lnTo>
                    <a:pt x="239" y="784"/>
                  </a:lnTo>
                  <a:lnTo>
                    <a:pt x="244" y="801"/>
                  </a:lnTo>
                  <a:lnTo>
                    <a:pt x="241" y="780"/>
                  </a:lnTo>
                  <a:lnTo>
                    <a:pt x="244" y="796"/>
                  </a:lnTo>
                  <a:lnTo>
                    <a:pt x="244" y="775"/>
                  </a:lnTo>
                  <a:lnTo>
                    <a:pt x="246" y="789"/>
                  </a:lnTo>
                  <a:lnTo>
                    <a:pt x="244" y="768"/>
                  </a:lnTo>
                  <a:lnTo>
                    <a:pt x="248" y="796"/>
                  </a:lnTo>
                  <a:lnTo>
                    <a:pt x="248" y="761"/>
                  </a:lnTo>
                  <a:lnTo>
                    <a:pt x="248" y="787"/>
                  </a:lnTo>
                  <a:lnTo>
                    <a:pt x="251" y="765"/>
                  </a:lnTo>
                  <a:lnTo>
                    <a:pt x="253" y="782"/>
                  </a:lnTo>
                  <a:lnTo>
                    <a:pt x="253" y="761"/>
                  </a:lnTo>
                  <a:lnTo>
                    <a:pt x="256" y="770"/>
                  </a:lnTo>
                  <a:lnTo>
                    <a:pt x="253" y="747"/>
                  </a:lnTo>
                  <a:lnTo>
                    <a:pt x="258" y="782"/>
                  </a:lnTo>
                  <a:lnTo>
                    <a:pt x="258" y="756"/>
                  </a:lnTo>
                  <a:lnTo>
                    <a:pt x="258" y="768"/>
                  </a:lnTo>
                  <a:lnTo>
                    <a:pt x="263" y="742"/>
                  </a:lnTo>
                  <a:lnTo>
                    <a:pt x="260" y="775"/>
                  </a:lnTo>
                  <a:lnTo>
                    <a:pt x="263" y="749"/>
                  </a:lnTo>
                  <a:lnTo>
                    <a:pt x="265" y="761"/>
                  </a:lnTo>
                  <a:lnTo>
                    <a:pt x="265" y="735"/>
                  </a:lnTo>
                  <a:lnTo>
                    <a:pt x="270" y="770"/>
                  </a:lnTo>
                  <a:lnTo>
                    <a:pt x="267" y="730"/>
                  </a:lnTo>
                  <a:lnTo>
                    <a:pt x="270" y="756"/>
                  </a:lnTo>
                  <a:lnTo>
                    <a:pt x="270" y="737"/>
                  </a:lnTo>
                  <a:lnTo>
                    <a:pt x="272" y="756"/>
                  </a:lnTo>
                  <a:lnTo>
                    <a:pt x="272" y="725"/>
                  </a:lnTo>
                  <a:lnTo>
                    <a:pt x="277" y="749"/>
                  </a:lnTo>
                  <a:lnTo>
                    <a:pt x="274" y="716"/>
                  </a:lnTo>
                  <a:lnTo>
                    <a:pt x="279" y="747"/>
                  </a:lnTo>
                  <a:lnTo>
                    <a:pt x="279" y="725"/>
                  </a:lnTo>
                  <a:lnTo>
                    <a:pt x="281" y="732"/>
                  </a:lnTo>
                  <a:lnTo>
                    <a:pt x="281" y="716"/>
                  </a:lnTo>
                  <a:lnTo>
                    <a:pt x="284" y="732"/>
                  </a:lnTo>
                  <a:lnTo>
                    <a:pt x="284" y="718"/>
                  </a:lnTo>
                  <a:lnTo>
                    <a:pt x="286" y="732"/>
                  </a:lnTo>
                  <a:lnTo>
                    <a:pt x="286" y="711"/>
                  </a:lnTo>
                  <a:lnTo>
                    <a:pt x="289" y="721"/>
                  </a:lnTo>
                  <a:lnTo>
                    <a:pt x="286" y="704"/>
                  </a:lnTo>
                  <a:lnTo>
                    <a:pt x="289" y="721"/>
                  </a:lnTo>
                  <a:lnTo>
                    <a:pt x="289" y="692"/>
                  </a:lnTo>
                  <a:lnTo>
                    <a:pt x="291" y="716"/>
                  </a:lnTo>
                  <a:lnTo>
                    <a:pt x="293" y="706"/>
                  </a:lnTo>
                  <a:lnTo>
                    <a:pt x="293" y="723"/>
                  </a:lnTo>
                  <a:lnTo>
                    <a:pt x="296" y="706"/>
                  </a:lnTo>
                  <a:lnTo>
                    <a:pt x="296" y="721"/>
                  </a:lnTo>
                  <a:lnTo>
                    <a:pt x="296" y="695"/>
                  </a:lnTo>
                  <a:lnTo>
                    <a:pt x="300" y="711"/>
                  </a:lnTo>
                  <a:lnTo>
                    <a:pt x="298" y="692"/>
                  </a:lnTo>
                  <a:lnTo>
                    <a:pt x="300" y="697"/>
                  </a:lnTo>
                  <a:lnTo>
                    <a:pt x="300" y="690"/>
                  </a:lnTo>
                  <a:lnTo>
                    <a:pt x="303" y="699"/>
                  </a:lnTo>
                  <a:lnTo>
                    <a:pt x="300" y="680"/>
                  </a:lnTo>
                  <a:lnTo>
                    <a:pt x="305" y="699"/>
                  </a:lnTo>
                  <a:lnTo>
                    <a:pt x="305" y="687"/>
                  </a:lnTo>
                  <a:lnTo>
                    <a:pt x="307" y="699"/>
                  </a:lnTo>
                  <a:lnTo>
                    <a:pt x="307" y="680"/>
                  </a:lnTo>
                  <a:lnTo>
                    <a:pt x="312" y="704"/>
                  </a:lnTo>
                  <a:lnTo>
                    <a:pt x="307" y="661"/>
                  </a:lnTo>
                  <a:lnTo>
                    <a:pt x="312" y="692"/>
                  </a:lnTo>
                  <a:lnTo>
                    <a:pt x="312" y="673"/>
                  </a:lnTo>
                  <a:lnTo>
                    <a:pt x="315" y="697"/>
                  </a:lnTo>
                  <a:lnTo>
                    <a:pt x="315" y="678"/>
                  </a:lnTo>
                  <a:lnTo>
                    <a:pt x="317" y="685"/>
                  </a:lnTo>
                  <a:lnTo>
                    <a:pt x="317" y="673"/>
                  </a:lnTo>
                  <a:lnTo>
                    <a:pt x="317" y="690"/>
                  </a:lnTo>
                  <a:lnTo>
                    <a:pt x="317" y="671"/>
                  </a:lnTo>
                  <a:lnTo>
                    <a:pt x="319" y="683"/>
                  </a:lnTo>
                  <a:lnTo>
                    <a:pt x="319" y="666"/>
                  </a:lnTo>
                  <a:lnTo>
                    <a:pt x="322" y="678"/>
                  </a:lnTo>
                  <a:lnTo>
                    <a:pt x="322" y="661"/>
                  </a:lnTo>
                  <a:lnTo>
                    <a:pt x="326" y="690"/>
                  </a:lnTo>
                  <a:lnTo>
                    <a:pt x="322" y="647"/>
                  </a:lnTo>
                  <a:lnTo>
                    <a:pt x="326" y="673"/>
                  </a:lnTo>
                  <a:lnTo>
                    <a:pt x="326" y="657"/>
                  </a:lnTo>
                  <a:lnTo>
                    <a:pt x="329" y="666"/>
                  </a:lnTo>
                  <a:lnTo>
                    <a:pt x="329" y="654"/>
                  </a:lnTo>
                  <a:lnTo>
                    <a:pt x="331" y="661"/>
                  </a:lnTo>
                  <a:lnTo>
                    <a:pt x="329" y="640"/>
                  </a:lnTo>
                  <a:lnTo>
                    <a:pt x="331" y="657"/>
                  </a:lnTo>
                  <a:lnTo>
                    <a:pt x="331" y="633"/>
                  </a:lnTo>
                  <a:lnTo>
                    <a:pt x="336" y="669"/>
                  </a:lnTo>
                  <a:lnTo>
                    <a:pt x="333" y="638"/>
                  </a:lnTo>
                  <a:lnTo>
                    <a:pt x="338" y="669"/>
                  </a:lnTo>
                  <a:lnTo>
                    <a:pt x="336" y="643"/>
                  </a:lnTo>
                  <a:lnTo>
                    <a:pt x="338" y="654"/>
                  </a:lnTo>
                  <a:lnTo>
                    <a:pt x="338" y="638"/>
                  </a:lnTo>
                  <a:lnTo>
                    <a:pt x="341" y="647"/>
                  </a:lnTo>
                  <a:lnTo>
                    <a:pt x="341" y="628"/>
                  </a:lnTo>
                  <a:lnTo>
                    <a:pt x="345" y="652"/>
                  </a:lnTo>
                  <a:lnTo>
                    <a:pt x="343" y="631"/>
                  </a:lnTo>
                  <a:lnTo>
                    <a:pt x="345" y="640"/>
                  </a:lnTo>
                  <a:lnTo>
                    <a:pt x="345" y="626"/>
                  </a:lnTo>
                  <a:lnTo>
                    <a:pt x="348" y="635"/>
                  </a:lnTo>
                  <a:lnTo>
                    <a:pt x="345" y="621"/>
                  </a:lnTo>
                  <a:lnTo>
                    <a:pt x="348" y="635"/>
                  </a:lnTo>
                  <a:lnTo>
                    <a:pt x="348" y="614"/>
                  </a:lnTo>
                  <a:lnTo>
                    <a:pt x="350" y="635"/>
                  </a:lnTo>
                  <a:lnTo>
                    <a:pt x="352" y="626"/>
                  </a:lnTo>
                  <a:lnTo>
                    <a:pt x="352" y="633"/>
                  </a:lnTo>
                  <a:lnTo>
                    <a:pt x="352" y="624"/>
                  </a:lnTo>
                  <a:lnTo>
                    <a:pt x="355" y="628"/>
                  </a:lnTo>
                  <a:lnTo>
                    <a:pt x="355" y="624"/>
                  </a:lnTo>
                  <a:lnTo>
                    <a:pt x="357" y="640"/>
                  </a:lnTo>
                  <a:lnTo>
                    <a:pt x="357" y="619"/>
                  </a:lnTo>
                  <a:lnTo>
                    <a:pt x="359" y="631"/>
                  </a:lnTo>
                  <a:lnTo>
                    <a:pt x="357" y="612"/>
                  </a:lnTo>
                  <a:lnTo>
                    <a:pt x="359" y="626"/>
                  </a:lnTo>
                  <a:lnTo>
                    <a:pt x="359" y="609"/>
                  </a:lnTo>
                  <a:lnTo>
                    <a:pt x="362" y="624"/>
                  </a:lnTo>
                  <a:lnTo>
                    <a:pt x="362" y="609"/>
                  </a:lnTo>
                  <a:lnTo>
                    <a:pt x="364" y="626"/>
                  </a:lnTo>
                  <a:lnTo>
                    <a:pt x="364" y="598"/>
                  </a:lnTo>
                  <a:lnTo>
                    <a:pt x="367" y="617"/>
                  </a:lnTo>
                  <a:lnTo>
                    <a:pt x="367" y="602"/>
                  </a:lnTo>
                  <a:lnTo>
                    <a:pt x="367" y="631"/>
                  </a:lnTo>
                  <a:lnTo>
                    <a:pt x="369" y="598"/>
                  </a:lnTo>
                  <a:lnTo>
                    <a:pt x="371" y="614"/>
                  </a:lnTo>
                  <a:lnTo>
                    <a:pt x="371" y="584"/>
                  </a:lnTo>
                  <a:lnTo>
                    <a:pt x="374" y="612"/>
                  </a:lnTo>
                  <a:lnTo>
                    <a:pt x="374" y="591"/>
                  </a:lnTo>
                  <a:lnTo>
                    <a:pt x="376" y="605"/>
                  </a:lnTo>
                  <a:lnTo>
                    <a:pt x="376" y="584"/>
                  </a:lnTo>
                  <a:lnTo>
                    <a:pt x="378" y="600"/>
                  </a:lnTo>
                  <a:lnTo>
                    <a:pt x="381" y="588"/>
                  </a:lnTo>
                  <a:lnTo>
                    <a:pt x="381" y="607"/>
                  </a:lnTo>
                  <a:lnTo>
                    <a:pt x="381" y="581"/>
                  </a:lnTo>
                  <a:lnTo>
                    <a:pt x="383" y="600"/>
                  </a:lnTo>
                  <a:lnTo>
                    <a:pt x="383" y="586"/>
                  </a:lnTo>
                  <a:lnTo>
                    <a:pt x="385" y="605"/>
                  </a:lnTo>
                  <a:lnTo>
                    <a:pt x="385" y="584"/>
                  </a:lnTo>
                  <a:lnTo>
                    <a:pt x="388" y="593"/>
                  </a:lnTo>
                  <a:lnTo>
                    <a:pt x="388" y="576"/>
                  </a:lnTo>
                  <a:lnTo>
                    <a:pt x="390" y="593"/>
                  </a:lnTo>
                  <a:lnTo>
                    <a:pt x="388" y="572"/>
                  </a:lnTo>
                  <a:lnTo>
                    <a:pt x="390" y="584"/>
                  </a:lnTo>
                  <a:lnTo>
                    <a:pt x="393" y="569"/>
                  </a:lnTo>
                  <a:lnTo>
                    <a:pt x="393" y="588"/>
                  </a:lnTo>
                  <a:lnTo>
                    <a:pt x="393" y="562"/>
                  </a:lnTo>
                  <a:lnTo>
                    <a:pt x="395" y="581"/>
                  </a:lnTo>
                  <a:lnTo>
                    <a:pt x="395" y="560"/>
                  </a:lnTo>
                  <a:lnTo>
                    <a:pt x="395" y="584"/>
                  </a:lnTo>
                  <a:lnTo>
                    <a:pt x="397" y="567"/>
                  </a:lnTo>
                  <a:lnTo>
                    <a:pt x="400" y="593"/>
                  </a:lnTo>
                  <a:lnTo>
                    <a:pt x="397" y="558"/>
                  </a:lnTo>
                  <a:lnTo>
                    <a:pt x="400" y="572"/>
                  </a:lnTo>
                  <a:lnTo>
                    <a:pt x="400" y="555"/>
                  </a:lnTo>
                  <a:lnTo>
                    <a:pt x="402" y="569"/>
                  </a:lnTo>
                  <a:lnTo>
                    <a:pt x="402" y="543"/>
                  </a:lnTo>
                  <a:lnTo>
                    <a:pt x="407" y="576"/>
                  </a:lnTo>
                  <a:lnTo>
                    <a:pt x="404" y="539"/>
                  </a:lnTo>
                  <a:lnTo>
                    <a:pt x="409" y="562"/>
                  </a:lnTo>
                  <a:lnTo>
                    <a:pt x="409" y="550"/>
                  </a:lnTo>
                  <a:lnTo>
                    <a:pt x="411" y="562"/>
                  </a:lnTo>
                  <a:lnTo>
                    <a:pt x="411" y="546"/>
                  </a:lnTo>
                  <a:lnTo>
                    <a:pt x="416" y="567"/>
                  </a:lnTo>
                  <a:lnTo>
                    <a:pt x="411" y="534"/>
                  </a:lnTo>
                  <a:lnTo>
                    <a:pt x="416" y="555"/>
                  </a:lnTo>
                  <a:lnTo>
                    <a:pt x="416" y="539"/>
                  </a:lnTo>
                  <a:lnTo>
                    <a:pt x="421" y="558"/>
                  </a:lnTo>
                  <a:lnTo>
                    <a:pt x="416" y="532"/>
                  </a:lnTo>
                  <a:lnTo>
                    <a:pt x="421" y="548"/>
                  </a:lnTo>
                  <a:lnTo>
                    <a:pt x="421" y="534"/>
                  </a:lnTo>
                  <a:lnTo>
                    <a:pt x="423" y="543"/>
                  </a:lnTo>
                  <a:lnTo>
                    <a:pt x="423" y="520"/>
                  </a:lnTo>
                  <a:lnTo>
                    <a:pt x="428" y="553"/>
                  </a:lnTo>
                  <a:lnTo>
                    <a:pt x="426" y="532"/>
                  </a:lnTo>
                  <a:lnTo>
                    <a:pt x="428" y="539"/>
                  </a:lnTo>
                  <a:lnTo>
                    <a:pt x="426" y="515"/>
                  </a:lnTo>
                  <a:lnTo>
                    <a:pt x="430" y="536"/>
                  </a:lnTo>
                  <a:lnTo>
                    <a:pt x="430" y="527"/>
                  </a:lnTo>
                  <a:lnTo>
                    <a:pt x="430" y="548"/>
                  </a:lnTo>
                  <a:lnTo>
                    <a:pt x="433" y="524"/>
                  </a:lnTo>
                  <a:lnTo>
                    <a:pt x="433" y="543"/>
                  </a:lnTo>
                  <a:lnTo>
                    <a:pt x="435" y="522"/>
                  </a:lnTo>
                  <a:lnTo>
                    <a:pt x="437" y="532"/>
                  </a:lnTo>
                  <a:lnTo>
                    <a:pt x="437" y="513"/>
                  </a:lnTo>
                  <a:lnTo>
                    <a:pt x="437" y="532"/>
                  </a:lnTo>
                  <a:lnTo>
                    <a:pt x="440" y="508"/>
                  </a:lnTo>
                  <a:lnTo>
                    <a:pt x="442" y="546"/>
                  </a:lnTo>
                  <a:lnTo>
                    <a:pt x="442" y="513"/>
                  </a:lnTo>
                  <a:lnTo>
                    <a:pt x="445" y="522"/>
                  </a:lnTo>
                  <a:lnTo>
                    <a:pt x="445" y="508"/>
                  </a:lnTo>
                  <a:lnTo>
                    <a:pt x="449" y="529"/>
                  </a:lnTo>
                  <a:lnTo>
                    <a:pt x="445" y="496"/>
                  </a:lnTo>
                  <a:lnTo>
                    <a:pt x="452" y="529"/>
                  </a:lnTo>
                  <a:lnTo>
                    <a:pt x="449" y="489"/>
                  </a:lnTo>
                  <a:lnTo>
                    <a:pt x="452" y="520"/>
                  </a:lnTo>
                  <a:lnTo>
                    <a:pt x="452" y="503"/>
                  </a:lnTo>
                  <a:lnTo>
                    <a:pt x="454" y="513"/>
                  </a:lnTo>
                  <a:lnTo>
                    <a:pt x="454" y="496"/>
                  </a:lnTo>
                  <a:lnTo>
                    <a:pt x="456" y="517"/>
                  </a:lnTo>
                  <a:lnTo>
                    <a:pt x="456" y="496"/>
                  </a:lnTo>
                  <a:lnTo>
                    <a:pt x="459" y="508"/>
                  </a:lnTo>
                  <a:lnTo>
                    <a:pt x="459" y="494"/>
                  </a:lnTo>
                  <a:lnTo>
                    <a:pt x="463" y="522"/>
                  </a:lnTo>
                  <a:lnTo>
                    <a:pt x="461" y="489"/>
                  </a:lnTo>
                  <a:lnTo>
                    <a:pt x="463" y="503"/>
                  </a:lnTo>
                  <a:lnTo>
                    <a:pt x="461" y="484"/>
                  </a:lnTo>
                  <a:lnTo>
                    <a:pt x="466" y="503"/>
                  </a:lnTo>
                  <a:lnTo>
                    <a:pt x="463" y="484"/>
                  </a:lnTo>
                  <a:lnTo>
                    <a:pt x="466" y="496"/>
                  </a:lnTo>
                  <a:lnTo>
                    <a:pt x="466" y="475"/>
                  </a:lnTo>
                  <a:lnTo>
                    <a:pt x="470" y="508"/>
                  </a:lnTo>
                  <a:lnTo>
                    <a:pt x="470" y="484"/>
                  </a:lnTo>
                  <a:lnTo>
                    <a:pt x="473" y="494"/>
                  </a:lnTo>
                  <a:lnTo>
                    <a:pt x="473" y="482"/>
                  </a:lnTo>
                  <a:lnTo>
                    <a:pt x="473" y="510"/>
                  </a:lnTo>
                  <a:lnTo>
                    <a:pt x="475" y="477"/>
                  </a:lnTo>
                  <a:lnTo>
                    <a:pt x="478" y="506"/>
                  </a:lnTo>
                  <a:lnTo>
                    <a:pt x="475" y="477"/>
                  </a:lnTo>
                  <a:lnTo>
                    <a:pt x="480" y="489"/>
                  </a:lnTo>
                  <a:lnTo>
                    <a:pt x="478" y="472"/>
                  </a:lnTo>
                  <a:lnTo>
                    <a:pt x="480" y="482"/>
                  </a:lnTo>
                  <a:lnTo>
                    <a:pt x="480" y="472"/>
                  </a:lnTo>
                  <a:lnTo>
                    <a:pt x="482" y="480"/>
                  </a:lnTo>
                  <a:lnTo>
                    <a:pt x="485" y="461"/>
                  </a:lnTo>
                  <a:lnTo>
                    <a:pt x="485" y="482"/>
                  </a:lnTo>
                  <a:lnTo>
                    <a:pt x="485" y="470"/>
                  </a:lnTo>
                  <a:lnTo>
                    <a:pt x="489" y="494"/>
                  </a:lnTo>
                  <a:lnTo>
                    <a:pt x="487" y="468"/>
                  </a:lnTo>
                  <a:lnTo>
                    <a:pt x="489" y="475"/>
                  </a:lnTo>
                  <a:lnTo>
                    <a:pt x="489" y="456"/>
                  </a:lnTo>
                  <a:lnTo>
                    <a:pt x="494" y="480"/>
                  </a:lnTo>
                  <a:lnTo>
                    <a:pt x="494" y="458"/>
                  </a:lnTo>
                  <a:lnTo>
                    <a:pt x="496" y="470"/>
                  </a:lnTo>
                  <a:lnTo>
                    <a:pt x="494" y="454"/>
                  </a:lnTo>
                  <a:lnTo>
                    <a:pt x="496" y="482"/>
                  </a:lnTo>
                  <a:lnTo>
                    <a:pt x="496" y="451"/>
                  </a:lnTo>
                  <a:lnTo>
                    <a:pt x="499" y="468"/>
                  </a:lnTo>
                  <a:lnTo>
                    <a:pt x="499" y="451"/>
                  </a:lnTo>
                  <a:lnTo>
                    <a:pt x="504" y="472"/>
                  </a:lnTo>
                  <a:lnTo>
                    <a:pt x="501" y="446"/>
                  </a:lnTo>
                  <a:lnTo>
                    <a:pt x="506" y="463"/>
                  </a:lnTo>
                  <a:lnTo>
                    <a:pt x="508" y="432"/>
                  </a:lnTo>
                  <a:lnTo>
                    <a:pt x="508" y="465"/>
                  </a:lnTo>
                  <a:lnTo>
                    <a:pt x="511" y="442"/>
                  </a:lnTo>
                  <a:lnTo>
                    <a:pt x="511" y="458"/>
                  </a:lnTo>
                  <a:lnTo>
                    <a:pt x="511" y="423"/>
                  </a:lnTo>
                  <a:lnTo>
                    <a:pt x="515" y="465"/>
                  </a:lnTo>
                  <a:lnTo>
                    <a:pt x="515" y="428"/>
                  </a:lnTo>
                  <a:lnTo>
                    <a:pt x="520" y="461"/>
                  </a:lnTo>
                  <a:lnTo>
                    <a:pt x="518" y="430"/>
                  </a:lnTo>
                  <a:lnTo>
                    <a:pt x="520" y="442"/>
                  </a:lnTo>
                  <a:lnTo>
                    <a:pt x="520" y="428"/>
                  </a:lnTo>
                  <a:lnTo>
                    <a:pt x="525" y="442"/>
                  </a:lnTo>
                  <a:lnTo>
                    <a:pt x="522" y="423"/>
                  </a:lnTo>
                  <a:lnTo>
                    <a:pt x="527" y="437"/>
                  </a:lnTo>
                  <a:lnTo>
                    <a:pt x="527" y="425"/>
                  </a:lnTo>
                  <a:lnTo>
                    <a:pt x="530" y="435"/>
                  </a:lnTo>
                  <a:lnTo>
                    <a:pt x="530" y="425"/>
                  </a:lnTo>
                  <a:lnTo>
                    <a:pt x="534" y="444"/>
                  </a:lnTo>
                  <a:lnTo>
                    <a:pt x="532" y="420"/>
                  </a:lnTo>
                  <a:lnTo>
                    <a:pt x="534" y="430"/>
                  </a:lnTo>
                  <a:lnTo>
                    <a:pt x="532" y="399"/>
                  </a:lnTo>
                  <a:lnTo>
                    <a:pt x="537" y="423"/>
                  </a:lnTo>
                  <a:lnTo>
                    <a:pt x="539" y="413"/>
                  </a:lnTo>
                  <a:lnTo>
                    <a:pt x="539" y="423"/>
                  </a:lnTo>
                  <a:lnTo>
                    <a:pt x="539" y="411"/>
                  </a:lnTo>
                  <a:lnTo>
                    <a:pt x="541" y="418"/>
                  </a:lnTo>
                  <a:lnTo>
                    <a:pt x="539" y="399"/>
                  </a:lnTo>
                  <a:lnTo>
                    <a:pt x="544" y="425"/>
                  </a:lnTo>
                  <a:lnTo>
                    <a:pt x="544" y="406"/>
                  </a:lnTo>
                  <a:lnTo>
                    <a:pt x="546" y="418"/>
                  </a:lnTo>
                  <a:lnTo>
                    <a:pt x="546" y="402"/>
                  </a:lnTo>
                  <a:lnTo>
                    <a:pt x="548" y="420"/>
                  </a:lnTo>
                  <a:lnTo>
                    <a:pt x="551" y="399"/>
                  </a:lnTo>
                  <a:lnTo>
                    <a:pt x="551" y="409"/>
                  </a:lnTo>
                  <a:lnTo>
                    <a:pt x="551" y="390"/>
                  </a:lnTo>
                  <a:lnTo>
                    <a:pt x="558" y="420"/>
                  </a:lnTo>
                  <a:lnTo>
                    <a:pt x="553" y="387"/>
                  </a:lnTo>
                  <a:lnTo>
                    <a:pt x="560" y="409"/>
                  </a:lnTo>
                  <a:lnTo>
                    <a:pt x="558" y="392"/>
                  </a:lnTo>
                  <a:lnTo>
                    <a:pt x="563" y="402"/>
                  </a:lnTo>
                  <a:lnTo>
                    <a:pt x="563" y="392"/>
                  </a:lnTo>
                  <a:lnTo>
                    <a:pt x="565" y="404"/>
                  </a:lnTo>
                  <a:lnTo>
                    <a:pt x="563" y="390"/>
                  </a:lnTo>
                  <a:lnTo>
                    <a:pt x="567" y="399"/>
                  </a:lnTo>
                  <a:lnTo>
                    <a:pt x="565" y="387"/>
                  </a:lnTo>
                  <a:lnTo>
                    <a:pt x="572" y="413"/>
                  </a:lnTo>
                  <a:lnTo>
                    <a:pt x="567" y="371"/>
                  </a:lnTo>
                  <a:lnTo>
                    <a:pt x="572" y="399"/>
                  </a:lnTo>
                  <a:lnTo>
                    <a:pt x="570" y="383"/>
                  </a:lnTo>
                  <a:lnTo>
                    <a:pt x="574" y="399"/>
                  </a:lnTo>
                  <a:lnTo>
                    <a:pt x="572" y="383"/>
                  </a:lnTo>
                  <a:lnTo>
                    <a:pt x="574" y="387"/>
                  </a:lnTo>
                  <a:lnTo>
                    <a:pt x="574" y="378"/>
                  </a:lnTo>
                  <a:lnTo>
                    <a:pt x="577" y="385"/>
                  </a:lnTo>
                  <a:lnTo>
                    <a:pt x="577" y="373"/>
                  </a:lnTo>
                  <a:lnTo>
                    <a:pt x="582" y="397"/>
                  </a:lnTo>
                  <a:lnTo>
                    <a:pt x="579" y="373"/>
                  </a:lnTo>
                  <a:lnTo>
                    <a:pt x="582" y="387"/>
                  </a:lnTo>
                  <a:lnTo>
                    <a:pt x="582" y="366"/>
                  </a:lnTo>
                  <a:lnTo>
                    <a:pt x="584" y="378"/>
                  </a:lnTo>
                  <a:lnTo>
                    <a:pt x="584" y="357"/>
                  </a:lnTo>
                  <a:lnTo>
                    <a:pt x="584" y="399"/>
                  </a:lnTo>
                  <a:lnTo>
                    <a:pt x="586" y="371"/>
                  </a:lnTo>
                  <a:lnTo>
                    <a:pt x="586" y="397"/>
                  </a:lnTo>
                  <a:lnTo>
                    <a:pt x="589" y="369"/>
                  </a:lnTo>
                  <a:lnTo>
                    <a:pt x="589" y="380"/>
                  </a:lnTo>
                  <a:lnTo>
                    <a:pt x="589" y="354"/>
                  </a:lnTo>
                  <a:lnTo>
                    <a:pt x="593" y="385"/>
                  </a:lnTo>
                  <a:lnTo>
                    <a:pt x="591" y="361"/>
                  </a:lnTo>
                  <a:lnTo>
                    <a:pt x="593" y="376"/>
                  </a:lnTo>
                  <a:lnTo>
                    <a:pt x="596" y="364"/>
                  </a:lnTo>
                  <a:lnTo>
                    <a:pt x="598" y="373"/>
                  </a:lnTo>
                  <a:lnTo>
                    <a:pt x="598" y="359"/>
                  </a:lnTo>
                  <a:lnTo>
                    <a:pt x="600" y="369"/>
                  </a:lnTo>
                  <a:lnTo>
                    <a:pt x="600" y="359"/>
                  </a:lnTo>
                  <a:lnTo>
                    <a:pt x="600" y="366"/>
                  </a:lnTo>
                  <a:lnTo>
                    <a:pt x="600" y="343"/>
                  </a:lnTo>
                  <a:lnTo>
                    <a:pt x="603" y="378"/>
                  </a:lnTo>
                  <a:lnTo>
                    <a:pt x="603" y="352"/>
                  </a:lnTo>
                  <a:lnTo>
                    <a:pt x="605" y="376"/>
                  </a:lnTo>
                  <a:lnTo>
                    <a:pt x="605" y="354"/>
                  </a:lnTo>
                  <a:lnTo>
                    <a:pt x="608" y="369"/>
                  </a:lnTo>
                  <a:lnTo>
                    <a:pt x="608" y="347"/>
                  </a:lnTo>
                  <a:lnTo>
                    <a:pt x="610" y="359"/>
                  </a:lnTo>
                  <a:lnTo>
                    <a:pt x="610" y="326"/>
                  </a:lnTo>
                  <a:lnTo>
                    <a:pt x="610" y="361"/>
                  </a:lnTo>
                  <a:lnTo>
                    <a:pt x="612" y="340"/>
                  </a:lnTo>
                  <a:lnTo>
                    <a:pt x="615" y="369"/>
                  </a:lnTo>
                  <a:lnTo>
                    <a:pt x="615" y="338"/>
                  </a:lnTo>
                  <a:lnTo>
                    <a:pt x="617" y="347"/>
                  </a:lnTo>
                  <a:lnTo>
                    <a:pt x="617" y="335"/>
                  </a:lnTo>
                  <a:lnTo>
                    <a:pt x="617" y="357"/>
                  </a:lnTo>
                  <a:lnTo>
                    <a:pt x="619" y="338"/>
                  </a:lnTo>
                  <a:lnTo>
                    <a:pt x="619" y="347"/>
                  </a:lnTo>
                  <a:lnTo>
                    <a:pt x="622" y="328"/>
                  </a:lnTo>
                  <a:lnTo>
                    <a:pt x="624" y="361"/>
                  </a:lnTo>
                  <a:lnTo>
                    <a:pt x="624" y="331"/>
                  </a:lnTo>
                  <a:lnTo>
                    <a:pt x="626" y="345"/>
                  </a:lnTo>
                  <a:lnTo>
                    <a:pt x="626" y="331"/>
                  </a:lnTo>
                  <a:lnTo>
                    <a:pt x="629" y="340"/>
                  </a:lnTo>
                  <a:lnTo>
                    <a:pt x="629" y="324"/>
                  </a:lnTo>
                  <a:lnTo>
                    <a:pt x="629" y="352"/>
                  </a:lnTo>
                  <a:lnTo>
                    <a:pt x="631" y="331"/>
                  </a:lnTo>
                  <a:lnTo>
                    <a:pt x="631" y="345"/>
                  </a:lnTo>
                  <a:lnTo>
                    <a:pt x="633" y="321"/>
                  </a:lnTo>
                  <a:lnTo>
                    <a:pt x="633" y="333"/>
                  </a:lnTo>
                  <a:lnTo>
                    <a:pt x="636" y="324"/>
                  </a:lnTo>
                  <a:lnTo>
                    <a:pt x="636" y="335"/>
                  </a:lnTo>
                  <a:lnTo>
                    <a:pt x="641" y="312"/>
                  </a:lnTo>
                  <a:lnTo>
                    <a:pt x="638" y="347"/>
                  </a:lnTo>
                  <a:lnTo>
                    <a:pt x="645" y="302"/>
                  </a:lnTo>
                  <a:lnTo>
                    <a:pt x="643" y="345"/>
                  </a:lnTo>
                  <a:lnTo>
                    <a:pt x="648" y="312"/>
                  </a:lnTo>
                  <a:lnTo>
                    <a:pt x="645" y="335"/>
                  </a:lnTo>
                  <a:lnTo>
                    <a:pt x="650" y="300"/>
                  </a:lnTo>
                  <a:lnTo>
                    <a:pt x="650" y="343"/>
                  </a:lnTo>
                  <a:lnTo>
                    <a:pt x="652" y="302"/>
                  </a:lnTo>
                  <a:lnTo>
                    <a:pt x="652" y="321"/>
                  </a:lnTo>
                  <a:lnTo>
                    <a:pt x="652" y="300"/>
                  </a:lnTo>
                  <a:lnTo>
                    <a:pt x="657" y="324"/>
                  </a:lnTo>
                  <a:lnTo>
                    <a:pt x="657" y="305"/>
                  </a:lnTo>
                  <a:lnTo>
                    <a:pt x="662" y="321"/>
                  </a:lnTo>
                  <a:lnTo>
                    <a:pt x="659" y="300"/>
                  </a:lnTo>
                  <a:lnTo>
                    <a:pt x="664" y="319"/>
                  </a:lnTo>
                  <a:lnTo>
                    <a:pt x="662" y="291"/>
                  </a:lnTo>
                  <a:lnTo>
                    <a:pt x="669" y="309"/>
                  </a:lnTo>
                  <a:lnTo>
                    <a:pt x="667" y="293"/>
                  </a:lnTo>
                  <a:lnTo>
                    <a:pt x="671" y="307"/>
                  </a:lnTo>
                  <a:lnTo>
                    <a:pt x="669" y="281"/>
                  </a:lnTo>
                  <a:lnTo>
                    <a:pt x="676" y="319"/>
                  </a:lnTo>
                  <a:lnTo>
                    <a:pt x="674" y="291"/>
                  </a:lnTo>
                  <a:lnTo>
                    <a:pt x="678" y="302"/>
                  </a:lnTo>
                  <a:lnTo>
                    <a:pt x="676" y="279"/>
                  </a:lnTo>
                  <a:lnTo>
                    <a:pt x="681" y="305"/>
                  </a:lnTo>
                  <a:lnTo>
                    <a:pt x="681" y="279"/>
                  </a:lnTo>
                  <a:lnTo>
                    <a:pt x="683" y="293"/>
                  </a:lnTo>
                  <a:lnTo>
                    <a:pt x="685" y="274"/>
                  </a:lnTo>
                  <a:lnTo>
                    <a:pt x="683" y="302"/>
                  </a:lnTo>
                  <a:lnTo>
                    <a:pt x="688" y="269"/>
                  </a:lnTo>
                  <a:lnTo>
                    <a:pt x="688" y="291"/>
                  </a:lnTo>
                  <a:lnTo>
                    <a:pt x="690" y="279"/>
                  </a:lnTo>
                  <a:lnTo>
                    <a:pt x="693" y="293"/>
                  </a:lnTo>
                  <a:lnTo>
                    <a:pt x="693" y="272"/>
                  </a:lnTo>
                  <a:lnTo>
                    <a:pt x="695" y="291"/>
                  </a:lnTo>
                  <a:lnTo>
                    <a:pt x="695" y="269"/>
                  </a:lnTo>
                  <a:lnTo>
                    <a:pt x="697" y="283"/>
                  </a:lnTo>
                  <a:lnTo>
                    <a:pt x="697" y="260"/>
                  </a:lnTo>
                  <a:lnTo>
                    <a:pt x="700" y="276"/>
                  </a:lnTo>
                  <a:lnTo>
                    <a:pt x="700" y="267"/>
                  </a:lnTo>
                  <a:lnTo>
                    <a:pt x="702" y="274"/>
                  </a:lnTo>
                  <a:lnTo>
                    <a:pt x="707" y="260"/>
                  </a:lnTo>
                  <a:lnTo>
                    <a:pt x="704" y="276"/>
                  </a:lnTo>
                  <a:lnTo>
                    <a:pt x="709" y="255"/>
                  </a:lnTo>
                  <a:lnTo>
                    <a:pt x="709" y="283"/>
                  </a:lnTo>
                  <a:lnTo>
                    <a:pt x="711" y="257"/>
                  </a:lnTo>
                  <a:lnTo>
                    <a:pt x="711" y="267"/>
                  </a:lnTo>
                  <a:lnTo>
                    <a:pt x="714" y="257"/>
                  </a:lnTo>
                  <a:lnTo>
                    <a:pt x="711" y="283"/>
                  </a:lnTo>
                  <a:lnTo>
                    <a:pt x="714" y="250"/>
                  </a:lnTo>
                  <a:lnTo>
                    <a:pt x="719" y="269"/>
                  </a:lnTo>
                  <a:lnTo>
                    <a:pt x="716" y="246"/>
                  </a:lnTo>
                  <a:lnTo>
                    <a:pt x="719" y="265"/>
                  </a:lnTo>
                  <a:lnTo>
                    <a:pt x="719" y="250"/>
                  </a:lnTo>
                  <a:lnTo>
                    <a:pt x="721" y="257"/>
                  </a:lnTo>
                  <a:lnTo>
                    <a:pt x="721" y="248"/>
                  </a:lnTo>
                  <a:lnTo>
                    <a:pt x="726" y="260"/>
                  </a:lnTo>
                  <a:lnTo>
                    <a:pt x="723" y="243"/>
                  </a:lnTo>
                  <a:lnTo>
                    <a:pt x="726" y="255"/>
                  </a:lnTo>
                  <a:lnTo>
                    <a:pt x="726" y="239"/>
                  </a:lnTo>
                  <a:lnTo>
                    <a:pt x="728" y="253"/>
                  </a:lnTo>
                  <a:lnTo>
                    <a:pt x="730" y="243"/>
                  </a:lnTo>
                  <a:lnTo>
                    <a:pt x="728" y="267"/>
                  </a:lnTo>
                  <a:lnTo>
                    <a:pt x="733" y="234"/>
                  </a:lnTo>
                  <a:lnTo>
                    <a:pt x="733" y="257"/>
                  </a:lnTo>
                  <a:lnTo>
                    <a:pt x="737" y="224"/>
                  </a:lnTo>
                  <a:lnTo>
                    <a:pt x="733" y="265"/>
                  </a:lnTo>
                  <a:lnTo>
                    <a:pt x="740" y="236"/>
                  </a:lnTo>
                  <a:lnTo>
                    <a:pt x="742" y="248"/>
                  </a:lnTo>
                  <a:lnTo>
                    <a:pt x="742" y="222"/>
                  </a:lnTo>
                  <a:lnTo>
                    <a:pt x="747" y="262"/>
                  </a:lnTo>
                  <a:lnTo>
                    <a:pt x="745" y="222"/>
                  </a:lnTo>
                  <a:lnTo>
                    <a:pt x="747" y="241"/>
                  </a:lnTo>
                  <a:lnTo>
                    <a:pt x="747" y="229"/>
                  </a:lnTo>
                  <a:lnTo>
                    <a:pt x="752" y="253"/>
                  </a:lnTo>
                  <a:lnTo>
                    <a:pt x="749" y="229"/>
                  </a:lnTo>
                  <a:lnTo>
                    <a:pt x="752" y="239"/>
                  </a:lnTo>
                  <a:lnTo>
                    <a:pt x="749" y="222"/>
                  </a:lnTo>
                  <a:lnTo>
                    <a:pt x="754" y="239"/>
                  </a:lnTo>
                  <a:lnTo>
                    <a:pt x="754" y="224"/>
                  </a:lnTo>
                  <a:lnTo>
                    <a:pt x="756" y="234"/>
                  </a:lnTo>
                  <a:lnTo>
                    <a:pt x="756" y="220"/>
                  </a:lnTo>
                  <a:lnTo>
                    <a:pt x="756" y="239"/>
                  </a:lnTo>
                  <a:lnTo>
                    <a:pt x="759" y="213"/>
                  </a:lnTo>
                  <a:lnTo>
                    <a:pt x="759" y="239"/>
                  </a:lnTo>
                  <a:lnTo>
                    <a:pt x="761" y="206"/>
                  </a:lnTo>
                  <a:lnTo>
                    <a:pt x="763" y="227"/>
                  </a:lnTo>
                  <a:lnTo>
                    <a:pt x="766" y="206"/>
                  </a:lnTo>
                  <a:lnTo>
                    <a:pt x="766" y="227"/>
                  </a:lnTo>
                  <a:lnTo>
                    <a:pt x="768" y="213"/>
                  </a:lnTo>
                  <a:lnTo>
                    <a:pt x="768" y="227"/>
                  </a:lnTo>
                  <a:lnTo>
                    <a:pt x="771" y="210"/>
                  </a:lnTo>
                  <a:lnTo>
                    <a:pt x="773" y="217"/>
                  </a:lnTo>
                  <a:lnTo>
                    <a:pt x="773" y="210"/>
                  </a:lnTo>
                  <a:lnTo>
                    <a:pt x="773" y="227"/>
                  </a:lnTo>
                  <a:lnTo>
                    <a:pt x="778" y="194"/>
                  </a:lnTo>
                  <a:lnTo>
                    <a:pt x="778" y="215"/>
                  </a:lnTo>
                  <a:lnTo>
                    <a:pt x="780" y="189"/>
                  </a:lnTo>
                  <a:lnTo>
                    <a:pt x="780" y="213"/>
                  </a:lnTo>
                  <a:lnTo>
                    <a:pt x="782" y="198"/>
                  </a:lnTo>
                  <a:lnTo>
                    <a:pt x="782" y="220"/>
                  </a:lnTo>
                  <a:lnTo>
                    <a:pt x="782" y="196"/>
                  </a:lnTo>
                  <a:lnTo>
                    <a:pt x="787" y="213"/>
                  </a:lnTo>
                  <a:lnTo>
                    <a:pt x="787" y="191"/>
                  </a:lnTo>
                  <a:lnTo>
                    <a:pt x="787" y="213"/>
                  </a:lnTo>
                  <a:lnTo>
                    <a:pt x="789" y="198"/>
                  </a:lnTo>
                  <a:lnTo>
                    <a:pt x="789" y="210"/>
                  </a:lnTo>
                  <a:lnTo>
                    <a:pt x="792" y="182"/>
                  </a:lnTo>
                  <a:lnTo>
                    <a:pt x="792" y="206"/>
                  </a:lnTo>
                  <a:lnTo>
                    <a:pt x="794" y="187"/>
                  </a:lnTo>
                  <a:lnTo>
                    <a:pt x="794" y="213"/>
                  </a:lnTo>
                  <a:lnTo>
                    <a:pt x="797" y="191"/>
                  </a:lnTo>
                  <a:lnTo>
                    <a:pt x="799" y="201"/>
                  </a:lnTo>
                  <a:lnTo>
                    <a:pt x="799" y="194"/>
                  </a:lnTo>
                  <a:lnTo>
                    <a:pt x="799" y="217"/>
                  </a:lnTo>
                  <a:lnTo>
                    <a:pt x="801" y="194"/>
                  </a:lnTo>
                  <a:lnTo>
                    <a:pt x="801" y="206"/>
                  </a:lnTo>
                  <a:lnTo>
                    <a:pt x="804" y="191"/>
                  </a:lnTo>
                  <a:lnTo>
                    <a:pt x="804" y="217"/>
                  </a:lnTo>
                  <a:lnTo>
                    <a:pt x="806" y="191"/>
                  </a:lnTo>
                  <a:lnTo>
                    <a:pt x="806" y="203"/>
                  </a:lnTo>
                  <a:lnTo>
                    <a:pt x="808" y="191"/>
                  </a:lnTo>
                  <a:lnTo>
                    <a:pt x="808" y="201"/>
                  </a:lnTo>
                  <a:lnTo>
                    <a:pt x="811" y="184"/>
                  </a:lnTo>
                  <a:lnTo>
                    <a:pt x="811" y="198"/>
                  </a:lnTo>
                  <a:lnTo>
                    <a:pt x="813" y="184"/>
                  </a:lnTo>
                  <a:lnTo>
                    <a:pt x="811" y="203"/>
                  </a:lnTo>
                  <a:lnTo>
                    <a:pt x="815" y="184"/>
                  </a:lnTo>
                  <a:lnTo>
                    <a:pt x="815" y="194"/>
                  </a:lnTo>
                  <a:lnTo>
                    <a:pt x="815" y="172"/>
                  </a:lnTo>
                  <a:lnTo>
                    <a:pt x="818" y="189"/>
                  </a:lnTo>
                  <a:lnTo>
                    <a:pt x="820" y="168"/>
                  </a:lnTo>
                  <a:lnTo>
                    <a:pt x="820" y="189"/>
                  </a:lnTo>
                  <a:lnTo>
                    <a:pt x="822" y="184"/>
                  </a:lnTo>
                  <a:lnTo>
                    <a:pt x="825" y="203"/>
                  </a:lnTo>
                  <a:lnTo>
                    <a:pt x="825" y="180"/>
                  </a:lnTo>
                  <a:lnTo>
                    <a:pt x="825" y="196"/>
                  </a:lnTo>
                  <a:lnTo>
                    <a:pt x="827" y="165"/>
                  </a:lnTo>
                  <a:lnTo>
                    <a:pt x="827" y="189"/>
                  </a:lnTo>
                  <a:lnTo>
                    <a:pt x="830" y="172"/>
                  </a:lnTo>
                  <a:lnTo>
                    <a:pt x="830" y="184"/>
                  </a:lnTo>
                  <a:lnTo>
                    <a:pt x="832" y="172"/>
                  </a:lnTo>
                  <a:lnTo>
                    <a:pt x="834" y="189"/>
                  </a:lnTo>
                  <a:lnTo>
                    <a:pt x="832" y="156"/>
                  </a:lnTo>
                  <a:lnTo>
                    <a:pt x="837" y="198"/>
                  </a:lnTo>
                  <a:lnTo>
                    <a:pt x="834" y="172"/>
                  </a:lnTo>
                  <a:lnTo>
                    <a:pt x="837" y="184"/>
                  </a:lnTo>
                  <a:lnTo>
                    <a:pt x="839" y="172"/>
                  </a:lnTo>
                  <a:lnTo>
                    <a:pt x="839" y="191"/>
                  </a:lnTo>
                  <a:lnTo>
                    <a:pt x="841" y="168"/>
                  </a:lnTo>
                  <a:lnTo>
                    <a:pt x="841" y="177"/>
                  </a:lnTo>
                  <a:lnTo>
                    <a:pt x="844" y="151"/>
                  </a:lnTo>
                  <a:lnTo>
                    <a:pt x="846" y="180"/>
                  </a:lnTo>
                  <a:lnTo>
                    <a:pt x="848" y="144"/>
                  </a:lnTo>
                  <a:lnTo>
                    <a:pt x="848" y="172"/>
                  </a:lnTo>
                  <a:lnTo>
                    <a:pt x="851" y="163"/>
                  </a:lnTo>
                  <a:lnTo>
                    <a:pt x="851" y="175"/>
                  </a:lnTo>
                  <a:lnTo>
                    <a:pt x="853" y="165"/>
                  </a:lnTo>
                  <a:lnTo>
                    <a:pt x="853" y="172"/>
                  </a:lnTo>
                  <a:lnTo>
                    <a:pt x="856" y="158"/>
                  </a:lnTo>
                  <a:lnTo>
                    <a:pt x="856" y="168"/>
                  </a:lnTo>
                  <a:lnTo>
                    <a:pt x="856" y="154"/>
                  </a:lnTo>
                  <a:lnTo>
                    <a:pt x="858" y="163"/>
                  </a:lnTo>
                  <a:lnTo>
                    <a:pt x="858" y="146"/>
                  </a:lnTo>
                  <a:lnTo>
                    <a:pt x="860" y="168"/>
                  </a:lnTo>
                  <a:lnTo>
                    <a:pt x="863" y="154"/>
                  </a:lnTo>
                  <a:lnTo>
                    <a:pt x="863" y="168"/>
                  </a:lnTo>
                  <a:lnTo>
                    <a:pt x="865" y="144"/>
                  </a:lnTo>
                  <a:lnTo>
                    <a:pt x="867" y="163"/>
                  </a:lnTo>
                  <a:lnTo>
                    <a:pt x="867" y="151"/>
                  </a:lnTo>
                  <a:lnTo>
                    <a:pt x="867" y="156"/>
                  </a:lnTo>
                  <a:lnTo>
                    <a:pt x="870" y="146"/>
                  </a:lnTo>
                  <a:lnTo>
                    <a:pt x="872" y="158"/>
                  </a:lnTo>
                  <a:lnTo>
                    <a:pt x="872" y="146"/>
                  </a:lnTo>
                  <a:lnTo>
                    <a:pt x="872" y="154"/>
                  </a:lnTo>
                  <a:lnTo>
                    <a:pt x="872" y="142"/>
                  </a:lnTo>
                  <a:lnTo>
                    <a:pt x="874" y="161"/>
                  </a:lnTo>
                  <a:lnTo>
                    <a:pt x="874" y="142"/>
                  </a:lnTo>
                  <a:lnTo>
                    <a:pt x="879" y="158"/>
                  </a:lnTo>
                  <a:lnTo>
                    <a:pt x="877" y="144"/>
                  </a:lnTo>
                  <a:lnTo>
                    <a:pt x="879" y="154"/>
                  </a:lnTo>
                  <a:lnTo>
                    <a:pt x="879" y="132"/>
                  </a:lnTo>
                  <a:lnTo>
                    <a:pt x="884" y="165"/>
                  </a:lnTo>
                  <a:lnTo>
                    <a:pt x="882" y="142"/>
                  </a:lnTo>
                  <a:lnTo>
                    <a:pt x="886" y="158"/>
                  </a:lnTo>
                  <a:lnTo>
                    <a:pt x="884" y="137"/>
                  </a:lnTo>
                  <a:lnTo>
                    <a:pt x="886" y="146"/>
                  </a:lnTo>
                  <a:lnTo>
                    <a:pt x="886" y="137"/>
                  </a:lnTo>
                  <a:lnTo>
                    <a:pt x="891" y="156"/>
                  </a:lnTo>
                  <a:lnTo>
                    <a:pt x="889" y="132"/>
                  </a:lnTo>
                  <a:lnTo>
                    <a:pt x="893" y="154"/>
                  </a:lnTo>
                  <a:lnTo>
                    <a:pt x="889" y="120"/>
                  </a:lnTo>
                  <a:lnTo>
                    <a:pt x="898" y="158"/>
                  </a:lnTo>
                  <a:lnTo>
                    <a:pt x="893" y="116"/>
                  </a:lnTo>
                  <a:lnTo>
                    <a:pt x="898" y="146"/>
                  </a:lnTo>
                  <a:lnTo>
                    <a:pt x="900" y="128"/>
                  </a:lnTo>
                  <a:lnTo>
                    <a:pt x="900" y="158"/>
                  </a:lnTo>
                  <a:lnTo>
                    <a:pt x="903" y="123"/>
                  </a:lnTo>
                  <a:lnTo>
                    <a:pt x="903" y="146"/>
                  </a:lnTo>
                  <a:lnTo>
                    <a:pt x="905" y="130"/>
                  </a:lnTo>
                  <a:lnTo>
                    <a:pt x="896" y="132"/>
                  </a:lnTo>
                  <a:lnTo>
                    <a:pt x="896" y="118"/>
                  </a:lnTo>
                  <a:lnTo>
                    <a:pt x="900" y="132"/>
                  </a:lnTo>
                  <a:lnTo>
                    <a:pt x="900" y="113"/>
                  </a:lnTo>
                  <a:lnTo>
                    <a:pt x="900" y="118"/>
                  </a:lnTo>
                  <a:lnTo>
                    <a:pt x="903" y="104"/>
                  </a:lnTo>
                  <a:lnTo>
                    <a:pt x="903" y="125"/>
                  </a:lnTo>
                  <a:lnTo>
                    <a:pt x="905" y="113"/>
                  </a:lnTo>
                  <a:lnTo>
                    <a:pt x="905" y="130"/>
                  </a:lnTo>
                  <a:lnTo>
                    <a:pt x="908" y="109"/>
                  </a:lnTo>
                  <a:lnTo>
                    <a:pt x="910" y="125"/>
                  </a:lnTo>
                  <a:lnTo>
                    <a:pt x="910" y="99"/>
                  </a:lnTo>
                  <a:lnTo>
                    <a:pt x="912" y="120"/>
                  </a:lnTo>
                  <a:lnTo>
                    <a:pt x="915" y="109"/>
                  </a:lnTo>
                  <a:lnTo>
                    <a:pt x="915" y="132"/>
                  </a:lnTo>
                  <a:lnTo>
                    <a:pt x="917" y="109"/>
                  </a:lnTo>
                  <a:lnTo>
                    <a:pt x="917" y="130"/>
                  </a:lnTo>
                  <a:lnTo>
                    <a:pt x="919" y="111"/>
                  </a:lnTo>
                  <a:lnTo>
                    <a:pt x="919" y="120"/>
                  </a:lnTo>
                  <a:lnTo>
                    <a:pt x="922" y="97"/>
                  </a:lnTo>
                  <a:lnTo>
                    <a:pt x="922" y="118"/>
                  </a:lnTo>
                  <a:lnTo>
                    <a:pt x="924" y="104"/>
                  </a:lnTo>
                  <a:lnTo>
                    <a:pt x="926" y="123"/>
                  </a:lnTo>
                  <a:lnTo>
                    <a:pt x="924" y="99"/>
                  </a:lnTo>
                  <a:lnTo>
                    <a:pt x="926" y="113"/>
                  </a:lnTo>
                  <a:lnTo>
                    <a:pt x="926" y="102"/>
                  </a:lnTo>
                  <a:lnTo>
                    <a:pt x="929" y="116"/>
                  </a:lnTo>
                  <a:lnTo>
                    <a:pt x="929" y="97"/>
                  </a:lnTo>
                  <a:lnTo>
                    <a:pt x="929" y="123"/>
                  </a:lnTo>
                  <a:lnTo>
                    <a:pt x="931" y="102"/>
                  </a:lnTo>
                  <a:lnTo>
                    <a:pt x="931" y="111"/>
                  </a:lnTo>
                  <a:lnTo>
                    <a:pt x="934" y="90"/>
                  </a:lnTo>
                  <a:lnTo>
                    <a:pt x="934" y="109"/>
                  </a:lnTo>
                  <a:lnTo>
                    <a:pt x="936" y="92"/>
                  </a:lnTo>
                  <a:lnTo>
                    <a:pt x="938" y="106"/>
                  </a:lnTo>
                  <a:lnTo>
                    <a:pt x="941" y="78"/>
                  </a:lnTo>
                  <a:lnTo>
                    <a:pt x="941" y="104"/>
                  </a:lnTo>
                  <a:lnTo>
                    <a:pt x="943" y="90"/>
                  </a:lnTo>
                  <a:lnTo>
                    <a:pt x="941" y="111"/>
                  </a:lnTo>
                  <a:lnTo>
                    <a:pt x="950" y="76"/>
                  </a:lnTo>
                  <a:lnTo>
                    <a:pt x="945" y="99"/>
                  </a:lnTo>
                  <a:lnTo>
                    <a:pt x="950" y="87"/>
                  </a:lnTo>
                  <a:lnTo>
                    <a:pt x="948" y="104"/>
                  </a:lnTo>
                  <a:lnTo>
                    <a:pt x="952" y="76"/>
                  </a:lnTo>
                  <a:lnTo>
                    <a:pt x="950" y="109"/>
                  </a:lnTo>
                  <a:lnTo>
                    <a:pt x="955" y="85"/>
                  </a:lnTo>
                  <a:lnTo>
                    <a:pt x="955" y="99"/>
                  </a:lnTo>
                  <a:lnTo>
                    <a:pt x="957" y="73"/>
                  </a:lnTo>
                  <a:lnTo>
                    <a:pt x="955" y="111"/>
                  </a:lnTo>
                  <a:lnTo>
                    <a:pt x="960" y="68"/>
                  </a:lnTo>
                  <a:lnTo>
                    <a:pt x="960" y="104"/>
                  </a:lnTo>
                  <a:lnTo>
                    <a:pt x="964" y="64"/>
                  </a:lnTo>
                  <a:lnTo>
                    <a:pt x="962" y="92"/>
                  </a:lnTo>
                  <a:lnTo>
                    <a:pt x="964" y="73"/>
                  </a:lnTo>
                  <a:lnTo>
                    <a:pt x="969" y="102"/>
                  </a:lnTo>
                  <a:lnTo>
                    <a:pt x="969" y="68"/>
                  </a:lnTo>
                  <a:lnTo>
                    <a:pt x="969" y="83"/>
                  </a:lnTo>
                  <a:lnTo>
                    <a:pt x="971" y="68"/>
                  </a:lnTo>
                  <a:lnTo>
                    <a:pt x="976" y="94"/>
                  </a:lnTo>
                  <a:lnTo>
                    <a:pt x="974" y="64"/>
                  </a:lnTo>
                  <a:lnTo>
                    <a:pt x="976" y="73"/>
                  </a:lnTo>
                  <a:lnTo>
                    <a:pt x="976" y="59"/>
                  </a:lnTo>
                  <a:lnTo>
                    <a:pt x="978" y="71"/>
                  </a:lnTo>
                  <a:lnTo>
                    <a:pt x="978" y="61"/>
                  </a:lnTo>
                  <a:lnTo>
                    <a:pt x="981" y="71"/>
                  </a:lnTo>
                  <a:lnTo>
                    <a:pt x="986" y="45"/>
                  </a:lnTo>
                  <a:lnTo>
                    <a:pt x="983" y="68"/>
                  </a:lnTo>
                  <a:lnTo>
                    <a:pt x="986" y="52"/>
                  </a:lnTo>
                  <a:lnTo>
                    <a:pt x="986" y="71"/>
                  </a:lnTo>
                  <a:lnTo>
                    <a:pt x="988" y="57"/>
                  </a:lnTo>
                  <a:lnTo>
                    <a:pt x="986" y="80"/>
                  </a:lnTo>
                  <a:lnTo>
                    <a:pt x="988" y="59"/>
                  </a:lnTo>
                  <a:lnTo>
                    <a:pt x="988" y="87"/>
                  </a:lnTo>
                  <a:lnTo>
                    <a:pt x="990" y="54"/>
                  </a:lnTo>
                  <a:lnTo>
                    <a:pt x="990" y="73"/>
                  </a:lnTo>
                  <a:lnTo>
                    <a:pt x="993" y="52"/>
                  </a:lnTo>
                  <a:lnTo>
                    <a:pt x="995" y="61"/>
                  </a:lnTo>
                  <a:lnTo>
                    <a:pt x="995" y="47"/>
                  </a:lnTo>
                  <a:lnTo>
                    <a:pt x="995" y="66"/>
                  </a:lnTo>
                  <a:lnTo>
                    <a:pt x="997" y="0"/>
                  </a:lnTo>
                  <a:lnTo>
                    <a:pt x="997" y="73"/>
                  </a:lnTo>
                  <a:lnTo>
                    <a:pt x="1000" y="0"/>
                  </a:lnTo>
                  <a:lnTo>
                    <a:pt x="1000" y="71"/>
                  </a:lnTo>
                  <a:lnTo>
                    <a:pt x="1000" y="19"/>
                  </a:lnTo>
                  <a:lnTo>
                    <a:pt x="1000" y="76"/>
                  </a:lnTo>
                  <a:lnTo>
                    <a:pt x="1002" y="12"/>
                  </a:lnTo>
                  <a:lnTo>
                    <a:pt x="1004" y="66"/>
                  </a:lnTo>
                  <a:lnTo>
                    <a:pt x="1004" y="57"/>
                  </a:lnTo>
                  <a:lnTo>
                    <a:pt x="1004" y="68"/>
                  </a:lnTo>
                  <a:lnTo>
                    <a:pt x="1009" y="52"/>
                  </a:lnTo>
                  <a:lnTo>
                    <a:pt x="1007" y="76"/>
                  </a:lnTo>
                  <a:lnTo>
                    <a:pt x="1009" y="61"/>
                  </a:lnTo>
                  <a:lnTo>
                    <a:pt x="1009" y="78"/>
                  </a:lnTo>
                  <a:lnTo>
                    <a:pt x="1011" y="66"/>
                  </a:lnTo>
                  <a:lnTo>
                    <a:pt x="1011" y="78"/>
                  </a:lnTo>
                  <a:lnTo>
                    <a:pt x="1014" y="68"/>
                  </a:lnTo>
                  <a:lnTo>
                    <a:pt x="1011" y="87"/>
                  </a:lnTo>
                  <a:lnTo>
                    <a:pt x="1016" y="59"/>
                  </a:lnTo>
                  <a:lnTo>
                    <a:pt x="1016" y="78"/>
                  </a:lnTo>
                  <a:lnTo>
                    <a:pt x="1021" y="59"/>
                  </a:lnTo>
                  <a:lnTo>
                    <a:pt x="1016" y="85"/>
                  </a:lnTo>
                  <a:lnTo>
                    <a:pt x="1021" y="71"/>
                  </a:lnTo>
                  <a:lnTo>
                    <a:pt x="1019" y="83"/>
                  </a:lnTo>
                  <a:lnTo>
                    <a:pt x="1023" y="66"/>
                  </a:lnTo>
                  <a:lnTo>
                    <a:pt x="1021" y="87"/>
                  </a:lnTo>
                  <a:lnTo>
                    <a:pt x="1023" y="71"/>
                  </a:lnTo>
                  <a:lnTo>
                    <a:pt x="1023" y="90"/>
                  </a:lnTo>
                  <a:lnTo>
                    <a:pt x="1028" y="68"/>
                  </a:lnTo>
                  <a:lnTo>
                    <a:pt x="1028" y="83"/>
                  </a:lnTo>
                  <a:lnTo>
                    <a:pt x="1030" y="71"/>
                  </a:lnTo>
                  <a:lnTo>
                    <a:pt x="1030" y="83"/>
                  </a:lnTo>
                  <a:lnTo>
                    <a:pt x="1033" y="76"/>
                  </a:lnTo>
                  <a:lnTo>
                    <a:pt x="1033" y="94"/>
                  </a:lnTo>
                  <a:lnTo>
                    <a:pt x="1035" y="78"/>
                  </a:lnTo>
                  <a:lnTo>
                    <a:pt x="1035" y="85"/>
                  </a:lnTo>
                  <a:lnTo>
                    <a:pt x="1037" y="78"/>
                  </a:lnTo>
                  <a:lnTo>
                    <a:pt x="1035" y="102"/>
                  </a:lnTo>
                  <a:lnTo>
                    <a:pt x="1040" y="66"/>
                  </a:lnTo>
                  <a:lnTo>
                    <a:pt x="1040" y="90"/>
                  </a:lnTo>
                  <a:lnTo>
                    <a:pt x="1042" y="85"/>
                  </a:lnTo>
                  <a:lnTo>
                    <a:pt x="1042" y="90"/>
                  </a:lnTo>
                  <a:lnTo>
                    <a:pt x="1042" y="71"/>
                  </a:lnTo>
                  <a:lnTo>
                    <a:pt x="1045" y="94"/>
                  </a:lnTo>
                  <a:lnTo>
                    <a:pt x="1047" y="83"/>
                  </a:lnTo>
                  <a:lnTo>
                    <a:pt x="1045" y="97"/>
                  </a:lnTo>
                  <a:lnTo>
                    <a:pt x="1047" y="85"/>
                  </a:lnTo>
                  <a:lnTo>
                    <a:pt x="1047" y="104"/>
                  </a:lnTo>
                  <a:lnTo>
                    <a:pt x="1049" y="85"/>
                  </a:lnTo>
                  <a:lnTo>
                    <a:pt x="1052" y="113"/>
                  </a:lnTo>
                  <a:lnTo>
                    <a:pt x="1052" y="87"/>
                  </a:lnTo>
                  <a:lnTo>
                    <a:pt x="1054" y="99"/>
                  </a:lnTo>
                  <a:lnTo>
                    <a:pt x="1056" y="90"/>
                  </a:lnTo>
                  <a:lnTo>
                    <a:pt x="1056" y="97"/>
                  </a:lnTo>
                  <a:lnTo>
                    <a:pt x="1056" y="85"/>
                  </a:lnTo>
                  <a:lnTo>
                    <a:pt x="1059" y="94"/>
                  </a:lnTo>
                  <a:lnTo>
                    <a:pt x="1063" y="80"/>
                  </a:lnTo>
                  <a:lnTo>
                    <a:pt x="1061" y="94"/>
                  </a:lnTo>
                  <a:lnTo>
                    <a:pt x="1066" y="73"/>
                  </a:lnTo>
                  <a:lnTo>
                    <a:pt x="1063" y="99"/>
                  </a:lnTo>
                  <a:lnTo>
                    <a:pt x="1066" y="87"/>
                  </a:lnTo>
                  <a:lnTo>
                    <a:pt x="1068" y="97"/>
                  </a:lnTo>
                  <a:lnTo>
                    <a:pt x="1068" y="90"/>
                  </a:lnTo>
                  <a:lnTo>
                    <a:pt x="1068" y="111"/>
                  </a:lnTo>
                  <a:lnTo>
                    <a:pt x="1073" y="78"/>
                  </a:lnTo>
                  <a:lnTo>
                    <a:pt x="1073" y="106"/>
                  </a:lnTo>
                  <a:lnTo>
                    <a:pt x="1075" y="94"/>
                  </a:lnTo>
                  <a:lnTo>
                    <a:pt x="1075" y="120"/>
                  </a:lnTo>
                  <a:lnTo>
                    <a:pt x="1075" y="73"/>
                  </a:lnTo>
                  <a:lnTo>
                    <a:pt x="1078" y="104"/>
                  </a:lnTo>
                  <a:lnTo>
                    <a:pt x="1080" y="92"/>
                  </a:lnTo>
                  <a:lnTo>
                    <a:pt x="1080" y="116"/>
                  </a:lnTo>
                  <a:lnTo>
                    <a:pt x="1085" y="76"/>
                  </a:lnTo>
                  <a:lnTo>
                    <a:pt x="1085" y="102"/>
                  </a:lnTo>
                  <a:lnTo>
                    <a:pt x="1087" y="80"/>
                  </a:lnTo>
                  <a:lnTo>
                    <a:pt x="1087" y="99"/>
                  </a:lnTo>
                  <a:lnTo>
                    <a:pt x="1087" y="92"/>
                  </a:lnTo>
                  <a:lnTo>
                    <a:pt x="1087" y="102"/>
                  </a:lnTo>
                  <a:lnTo>
                    <a:pt x="1089" y="92"/>
                  </a:lnTo>
                  <a:lnTo>
                    <a:pt x="1092" y="102"/>
                  </a:lnTo>
                  <a:lnTo>
                    <a:pt x="1092" y="92"/>
                  </a:lnTo>
                  <a:lnTo>
                    <a:pt x="1092" y="104"/>
                  </a:lnTo>
                  <a:lnTo>
                    <a:pt x="1094" y="87"/>
                  </a:lnTo>
                  <a:lnTo>
                    <a:pt x="1094" y="106"/>
                  </a:lnTo>
                  <a:lnTo>
                    <a:pt x="1097" y="87"/>
                  </a:lnTo>
                  <a:lnTo>
                    <a:pt x="1097" y="109"/>
                  </a:lnTo>
                  <a:lnTo>
                    <a:pt x="1099" y="92"/>
                  </a:lnTo>
                  <a:lnTo>
                    <a:pt x="1099" y="118"/>
                  </a:lnTo>
                  <a:lnTo>
                    <a:pt x="1104" y="83"/>
                  </a:lnTo>
                  <a:lnTo>
                    <a:pt x="1101" y="109"/>
                  </a:lnTo>
                  <a:lnTo>
                    <a:pt x="1106" y="78"/>
                  </a:lnTo>
                  <a:lnTo>
                    <a:pt x="1104" y="113"/>
                  </a:lnTo>
                  <a:lnTo>
                    <a:pt x="1106" y="94"/>
                  </a:lnTo>
                  <a:lnTo>
                    <a:pt x="1106" y="111"/>
                  </a:lnTo>
                  <a:lnTo>
                    <a:pt x="1108" y="90"/>
                  </a:lnTo>
                  <a:lnTo>
                    <a:pt x="1108" y="109"/>
                  </a:lnTo>
                  <a:lnTo>
                    <a:pt x="1113" y="90"/>
                  </a:lnTo>
                  <a:lnTo>
                    <a:pt x="1113" y="116"/>
                  </a:lnTo>
                  <a:lnTo>
                    <a:pt x="1115" y="80"/>
                  </a:lnTo>
                  <a:lnTo>
                    <a:pt x="1113" y="123"/>
                  </a:lnTo>
                  <a:lnTo>
                    <a:pt x="1118" y="87"/>
                  </a:lnTo>
                  <a:lnTo>
                    <a:pt x="1115" y="125"/>
                  </a:lnTo>
                  <a:lnTo>
                    <a:pt x="1120" y="99"/>
                  </a:lnTo>
                  <a:lnTo>
                    <a:pt x="1118" y="120"/>
                  </a:lnTo>
                  <a:lnTo>
                    <a:pt x="1123" y="102"/>
                  </a:lnTo>
                  <a:lnTo>
                    <a:pt x="1123" y="113"/>
                  </a:lnTo>
                  <a:lnTo>
                    <a:pt x="1123" y="97"/>
                  </a:lnTo>
                  <a:lnTo>
                    <a:pt x="1125" y="113"/>
                  </a:lnTo>
                  <a:lnTo>
                    <a:pt x="1127" y="87"/>
                  </a:lnTo>
                  <a:lnTo>
                    <a:pt x="1127" y="123"/>
                  </a:lnTo>
                  <a:lnTo>
                    <a:pt x="1130" y="92"/>
                  </a:lnTo>
                  <a:lnTo>
                    <a:pt x="1132" y="125"/>
                  </a:lnTo>
                  <a:lnTo>
                    <a:pt x="1132" y="102"/>
                  </a:lnTo>
                  <a:lnTo>
                    <a:pt x="1134" y="116"/>
                  </a:lnTo>
                  <a:lnTo>
                    <a:pt x="1137" y="90"/>
                  </a:lnTo>
                  <a:lnTo>
                    <a:pt x="1137" y="116"/>
                  </a:lnTo>
                  <a:lnTo>
                    <a:pt x="1144" y="102"/>
                  </a:lnTo>
                  <a:lnTo>
                    <a:pt x="1141" y="113"/>
                  </a:lnTo>
                  <a:lnTo>
                    <a:pt x="1144" y="106"/>
                  </a:lnTo>
                  <a:lnTo>
                    <a:pt x="1144" y="116"/>
                  </a:lnTo>
                  <a:lnTo>
                    <a:pt x="1146" y="109"/>
                  </a:lnTo>
                  <a:lnTo>
                    <a:pt x="1144" y="120"/>
                  </a:lnTo>
                  <a:lnTo>
                    <a:pt x="1146" y="90"/>
                  </a:lnTo>
                  <a:lnTo>
                    <a:pt x="1149" y="120"/>
                  </a:lnTo>
                  <a:lnTo>
                    <a:pt x="1151" y="87"/>
                  </a:lnTo>
                  <a:lnTo>
                    <a:pt x="1151" y="132"/>
                  </a:lnTo>
                  <a:lnTo>
                    <a:pt x="1153" y="104"/>
                  </a:lnTo>
                  <a:lnTo>
                    <a:pt x="1153" y="118"/>
                  </a:lnTo>
                  <a:lnTo>
                    <a:pt x="1156" y="104"/>
                  </a:lnTo>
                  <a:lnTo>
                    <a:pt x="1153" y="132"/>
                  </a:lnTo>
                  <a:lnTo>
                    <a:pt x="1158" y="106"/>
                  </a:lnTo>
                  <a:lnTo>
                    <a:pt x="1158" y="132"/>
                  </a:lnTo>
                  <a:lnTo>
                    <a:pt x="1158" y="90"/>
                  </a:lnTo>
                  <a:lnTo>
                    <a:pt x="1160" y="118"/>
                  </a:lnTo>
                  <a:lnTo>
                    <a:pt x="1160" y="102"/>
                  </a:lnTo>
                  <a:lnTo>
                    <a:pt x="1160" y="128"/>
                  </a:lnTo>
                  <a:lnTo>
                    <a:pt x="1165" y="94"/>
                  </a:lnTo>
                  <a:lnTo>
                    <a:pt x="1163" y="123"/>
                  </a:lnTo>
                  <a:lnTo>
                    <a:pt x="1170" y="99"/>
                  </a:lnTo>
                  <a:lnTo>
                    <a:pt x="1165" y="130"/>
                  </a:lnTo>
                  <a:lnTo>
                    <a:pt x="1172" y="104"/>
                  </a:lnTo>
                  <a:lnTo>
                    <a:pt x="1172" y="116"/>
                  </a:lnTo>
                  <a:lnTo>
                    <a:pt x="1174" y="102"/>
                  </a:lnTo>
                  <a:lnTo>
                    <a:pt x="1172" y="130"/>
                  </a:lnTo>
                  <a:lnTo>
                    <a:pt x="1174" y="106"/>
                  </a:lnTo>
                  <a:lnTo>
                    <a:pt x="1174" y="130"/>
                  </a:lnTo>
                  <a:lnTo>
                    <a:pt x="1177" y="106"/>
                  </a:lnTo>
                  <a:lnTo>
                    <a:pt x="1179" y="116"/>
                  </a:lnTo>
                  <a:lnTo>
                    <a:pt x="1177" y="90"/>
                  </a:lnTo>
                  <a:lnTo>
                    <a:pt x="1182" y="125"/>
                  </a:lnTo>
                  <a:lnTo>
                    <a:pt x="1182" y="102"/>
                  </a:lnTo>
                  <a:lnTo>
                    <a:pt x="1184" y="128"/>
                  </a:lnTo>
                  <a:lnTo>
                    <a:pt x="1184" y="111"/>
                  </a:lnTo>
                  <a:lnTo>
                    <a:pt x="1186" y="125"/>
                  </a:lnTo>
                  <a:lnTo>
                    <a:pt x="1184" y="94"/>
                  </a:lnTo>
                  <a:lnTo>
                    <a:pt x="1189" y="132"/>
                  </a:lnTo>
                  <a:lnTo>
                    <a:pt x="1189" y="109"/>
                  </a:lnTo>
                  <a:lnTo>
                    <a:pt x="1191" y="123"/>
                  </a:lnTo>
                  <a:lnTo>
                    <a:pt x="1193" y="99"/>
                  </a:lnTo>
                  <a:lnTo>
                    <a:pt x="1196" y="135"/>
                  </a:lnTo>
                  <a:lnTo>
                    <a:pt x="1196" y="116"/>
                  </a:lnTo>
                  <a:lnTo>
                    <a:pt x="1198" y="125"/>
                  </a:lnTo>
                  <a:lnTo>
                    <a:pt x="1196" y="109"/>
                  </a:lnTo>
                  <a:lnTo>
                    <a:pt x="1198" y="120"/>
                  </a:lnTo>
                  <a:lnTo>
                    <a:pt x="1200" y="92"/>
                  </a:lnTo>
                  <a:lnTo>
                    <a:pt x="1200" y="123"/>
                  </a:lnTo>
                  <a:lnTo>
                    <a:pt x="1203" y="113"/>
                  </a:lnTo>
                  <a:lnTo>
                    <a:pt x="1203" y="139"/>
                  </a:lnTo>
                  <a:lnTo>
                    <a:pt x="1208" y="97"/>
                  </a:lnTo>
                  <a:lnTo>
                    <a:pt x="1208" y="135"/>
                  </a:lnTo>
                  <a:lnTo>
                    <a:pt x="1212" y="102"/>
                  </a:lnTo>
                  <a:lnTo>
                    <a:pt x="1210" y="132"/>
                  </a:lnTo>
                  <a:lnTo>
                    <a:pt x="1212" y="113"/>
                  </a:lnTo>
                  <a:lnTo>
                    <a:pt x="1212" y="137"/>
                  </a:lnTo>
                  <a:lnTo>
                    <a:pt x="1215" y="118"/>
                  </a:lnTo>
                  <a:lnTo>
                    <a:pt x="1215" y="128"/>
                  </a:lnTo>
                  <a:lnTo>
                    <a:pt x="1217" y="113"/>
                  </a:lnTo>
                  <a:lnTo>
                    <a:pt x="1217" y="128"/>
                  </a:lnTo>
                  <a:lnTo>
                    <a:pt x="1219" y="118"/>
                  </a:lnTo>
                  <a:lnTo>
                    <a:pt x="1222" y="128"/>
                  </a:lnTo>
                  <a:lnTo>
                    <a:pt x="1222" y="118"/>
                  </a:lnTo>
                  <a:lnTo>
                    <a:pt x="1222" y="128"/>
                  </a:lnTo>
                  <a:lnTo>
                    <a:pt x="1224" y="118"/>
                  </a:lnTo>
                  <a:lnTo>
                    <a:pt x="1224" y="132"/>
                  </a:lnTo>
                  <a:lnTo>
                    <a:pt x="1226" y="116"/>
                  </a:lnTo>
                  <a:lnTo>
                    <a:pt x="1226" y="130"/>
                  </a:lnTo>
                  <a:lnTo>
                    <a:pt x="1229" y="111"/>
                  </a:lnTo>
                  <a:lnTo>
                    <a:pt x="1229" y="128"/>
                  </a:lnTo>
                  <a:lnTo>
                    <a:pt x="1229" y="97"/>
                  </a:lnTo>
                  <a:lnTo>
                    <a:pt x="1231" y="130"/>
                  </a:lnTo>
                  <a:lnTo>
                    <a:pt x="1231" y="106"/>
                  </a:lnTo>
                  <a:lnTo>
                    <a:pt x="1234" y="139"/>
                  </a:lnTo>
                  <a:lnTo>
                    <a:pt x="1234" y="106"/>
                  </a:lnTo>
                  <a:lnTo>
                    <a:pt x="1236" y="135"/>
                  </a:lnTo>
                  <a:lnTo>
                    <a:pt x="1238" y="118"/>
                  </a:lnTo>
                  <a:lnTo>
                    <a:pt x="1238" y="130"/>
                  </a:lnTo>
                  <a:lnTo>
                    <a:pt x="1238" y="104"/>
                  </a:lnTo>
                  <a:lnTo>
                    <a:pt x="1241" y="128"/>
                  </a:lnTo>
                  <a:lnTo>
                    <a:pt x="1243" y="118"/>
                  </a:lnTo>
                  <a:lnTo>
                    <a:pt x="1243" y="132"/>
                  </a:lnTo>
                  <a:lnTo>
                    <a:pt x="1245" y="118"/>
                  </a:lnTo>
                  <a:lnTo>
                    <a:pt x="1245" y="135"/>
                  </a:lnTo>
                  <a:lnTo>
                    <a:pt x="1248" y="116"/>
                  </a:lnTo>
                  <a:lnTo>
                    <a:pt x="1250" y="144"/>
                  </a:lnTo>
                  <a:lnTo>
                    <a:pt x="1250" y="113"/>
                  </a:lnTo>
                  <a:lnTo>
                    <a:pt x="1252" y="154"/>
                  </a:lnTo>
                  <a:lnTo>
                    <a:pt x="1252" y="123"/>
                  </a:lnTo>
                  <a:lnTo>
                    <a:pt x="1255" y="139"/>
                  </a:lnTo>
                  <a:lnTo>
                    <a:pt x="1257" y="116"/>
                  </a:lnTo>
                  <a:lnTo>
                    <a:pt x="1255" y="154"/>
                  </a:lnTo>
                  <a:lnTo>
                    <a:pt x="1257" y="120"/>
                  </a:lnTo>
                  <a:lnTo>
                    <a:pt x="1260" y="139"/>
                  </a:lnTo>
                  <a:lnTo>
                    <a:pt x="1260" y="113"/>
                  </a:lnTo>
                  <a:lnTo>
                    <a:pt x="1264" y="142"/>
                  </a:lnTo>
                  <a:lnTo>
                    <a:pt x="1264" y="128"/>
                  </a:lnTo>
                  <a:lnTo>
                    <a:pt x="1267" y="139"/>
                  </a:lnTo>
                  <a:lnTo>
                    <a:pt x="1267" y="120"/>
                  </a:lnTo>
                  <a:lnTo>
                    <a:pt x="1269" y="135"/>
                  </a:lnTo>
                  <a:lnTo>
                    <a:pt x="1269" y="116"/>
                  </a:lnTo>
                  <a:lnTo>
                    <a:pt x="1271" y="142"/>
                  </a:lnTo>
                  <a:lnTo>
                    <a:pt x="1274" y="125"/>
                  </a:lnTo>
                  <a:lnTo>
                    <a:pt x="1274" y="139"/>
                  </a:lnTo>
                  <a:lnTo>
                    <a:pt x="1278" y="109"/>
                  </a:lnTo>
                  <a:lnTo>
                    <a:pt x="1276" y="135"/>
                  </a:lnTo>
                  <a:lnTo>
                    <a:pt x="1281" y="125"/>
                  </a:lnTo>
                  <a:lnTo>
                    <a:pt x="1278" y="135"/>
                  </a:lnTo>
                  <a:lnTo>
                    <a:pt x="1281" y="130"/>
                  </a:lnTo>
                  <a:lnTo>
                    <a:pt x="1281" y="149"/>
                  </a:lnTo>
                  <a:lnTo>
                    <a:pt x="1283" y="116"/>
                  </a:lnTo>
                  <a:lnTo>
                    <a:pt x="1283" y="144"/>
                  </a:lnTo>
                  <a:lnTo>
                    <a:pt x="1286" y="116"/>
                  </a:lnTo>
                  <a:lnTo>
                    <a:pt x="1288" y="144"/>
                  </a:lnTo>
                  <a:lnTo>
                    <a:pt x="1286" y="109"/>
                  </a:lnTo>
                  <a:lnTo>
                    <a:pt x="1293" y="151"/>
                  </a:lnTo>
                  <a:lnTo>
                    <a:pt x="1290" y="125"/>
                  </a:lnTo>
                  <a:lnTo>
                    <a:pt x="1295" y="135"/>
                  </a:lnTo>
                  <a:lnTo>
                    <a:pt x="1293" y="120"/>
                  </a:lnTo>
                  <a:lnTo>
                    <a:pt x="1295" y="137"/>
                  </a:lnTo>
                  <a:lnTo>
                    <a:pt x="1297" y="128"/>
                  </a:lnTo>
                  <a:lnTo>
                    <a:pt x="1297" y="151"/>
                  </a:lnTo>
                  <a:lnTo>
                    <a:pt x="1302" y="116"/>
                  </a:lnTo>
                  <a:lnTo>
                    <a:pt x="1302" y="144"/>
                  </a:lnTo>
                  <a:lnTo>
                    <a:pt x="1302" y="132"/>
                  </a:lnTo>
                  <a:lnTo>
                    <a:pt x="1304" y="156"/>
                  </a:lnTo>
                  <a:lnTo>
                    <a:pt x="1304" y="128"/>
                  </a:lnTo>
                  <a:lnTo>
                    <a:pt x="1307" y="144"/>
                  </a:lnTo>
                  <a:lnTo>
                    <a:pt x="1309" y="118"/>
                  </a:lnTo>
                  <a:lnTo>
                    <a:pt x="1307" y="146"/>
                  </a:lnTo>
                  <a:lnTo>
                    <a:pt x="1314" y="120"/>
                  </a:lnTo>
                  <a:lnTo>
                    <a:pt x="1309" y="149"/>
                  </a:lnTo>
                  <a:lnTo>
                    <a:pt x="1314" y="125"/>
                  </a:lnTo>
                  <a:lnTo>
                    <a:pt x="1314" y="137"/>
                  </a:lnTo>
                  <a:lnTo>
                    <a:pt x="1316" y="128"/>
                  </a:lnTo>
                  <a:lnTo>
                    <a:pt x="1316" y="142"/>
                  </a:lnTo>
                  <a:lnTo>
                    <a:pt x="1316" y="120"/>
                  </a:lnTo>
                  <a:lnTo>
                    <a:pt x="1319" y="142"/>
                  </a:lnTo>
                  <a:lnTo>
                    <a:pt x="1319" y="128"/>
                  </a:lnTo>
                  <a:lnTo>
                    <a:pt x="1319" y="151"/>
                  </a:lnTo>
                  <a:lnTo>
                    <a:pt x="1323" y="116"/>
                  </a:lnTo>
                  <a:lnTo>
                    <a:pt x="1323" y="144"/>
                  </a:lnTo>
                  <a:lnTo>
                    <a:pt x="1326" y="130"/>
                  </a:lnTo>
                  <a:lnTo>
                    <a:pt x="1323" y="154"/>
                  </a:lnTo>
                  <a:lnTo>
                    <a:pt x="1326" y="132"/>
                  </a:lnTo>
                  <a:lnTo>
                    <a:pt x="1326" y="149"/>
                  </a:lnTo>
                  <a:lnTo>
                    <a:pt x="1326" y="113"/>
                  </a:lnTo>
                  <a:lnTo>
                    <a:pt x="1330" y="156"/>
                  </a:lnTo>
                  <a:lnTo>
                    <a:pt x="1330" y="130"/>
                  </a:lnTo>
                  <a:lnTo>
                    <a:pt x="1330" y="139"/>
                  </a:lnTo>
                  <a:lnTo>
                    <a:pt x="1333" y="125"/>
                  </a:lnTo>
                  <a:lnTo>
                    <a:pt x="1333" y="142"/>
                  </a:lnTo>
                  <a:lnTo>
                    <a:pt x="1335" y="135"/>
                  </a:lnTo>
                  <a:lnTo>
                    <a:pt x="1335" y="142"/>
                  </a:lnTo>
                  <a:lnTo>
                    <a:pt x="1338" y="130"/>
                  </a:lnTo>
                  <a:lnTo>
                    <a:pt x="1338" y="149"/>
                  </a:lnTo>
                  <a:lnTo>
                    <a:pt x="1340" y="128"/>
                  </a:lnTo>
                  <a:lnTo>
                    <a:pt x="1340" y="146"/>
                  </a:lnTo>
                  <a:lnTo>
                    <a:pt x="1340" y="118"/>
                  </a:lnTo>
                  <a:lnTo>
                    <a:pt x="1342" y="146"/>
                  </a:lnTo>
                  <a:lnTo>
                    <a:pt x="1345" y="132"/>
                  </a:lnTo>
                  <a:lnTo>
                    <a:pt x="1345" y="158"/>
                  </a:lnTo>
                  <a:lnTo>
                    <a:pt x="1347" y="135"/>
                  </a:lnTo>
                  <a:lnTo>
                    <a:pt x="1347" y="149"/>
                  </a:lnTo>
                  <a:lnTo>
                    <a:pt x="1349" y="132"/>
                  </a:lnTo>
                  <a:lnTo>
                    <a:pt x="1349" y="156"/>
                  </a:lnTo>
                  <a:lnTo>
                    <a:pt x="1352" y="120"/>
                  </a:lnTo>
                  <a:lnTo>
                    <a:pt x="1349" y="163"/>
                  </a:lnTo>
                  <a:lnTo>
                    <a:pt x="1352" y="130"/>
                  </a:lnTo>
                  <a:lnTo>
                    <a:pt x="1356" y="161"/>
                  </a:lnTo>
                  <a:lnTo>
                    <a:pt x="1354" y="120"/>
                  </a:lnTo>
                  <a:lnTo>
                    <a:pt x="1356" y="144"/>
                  </a:lnTo>
                  <a:lnTo>
                    <a:pt x="1359" y="125"/>
                  </a:lnTo>
                  <a:lnTo>
                    <a:pt x="1359" y="142"/>
                  </a:lnTo>
                  <a:lnTo>
                    <a:pt x="1361" y="125"/>
                  </a:lnTo>
                  <a:lnTo>
                    <a:pt x="1361" y="142"/>
                  </a:lnTo>
                  <a:lnTo>
                    <a:pt x="1363" y="132"/>
                  </a:lnTo>
                  <a:lnTo>
                    <a:pt x="1361" y="151"/>
                  </a:lnTo>
                  <a:lnTo>
                    <a:pt x="1366" y="125"/>
                  </a:lnTo>
                  <a:lnTo>
                    <a:pt x="1363" y="146"/>
                  </a:lnTo>
                  <a:lnTo>
                    <a:pt x="1366" y="139"/>
                  </a:lnTo>
                  <a:lnTo>
                    <a:pt x="1363" y="161"/>
                  </a:lnTo>
                  <a:lnTo>
                    <a:pt x="1368" y="139"/>
                  </a:lnTo>
                  <a:lnTo>
                    <a:pt x="1371" y="151"/>
                  </a:lnTo>
                  <a:lnTo>
                    <a:pt x="1371" y="137"/>
                  </a:lnTo>
                  <a:lnTo>
                    <a:pt x="1373" y="165"/>
                  </a:lnTo>
                  <a:lnTo>
                    <a:pt x="1373" y="135"/>
                  </a:lnTo>
                  <a:lnTo>
                    <a:pt x="1375" y="144"/>
                  </a:lnTo>
                  <a:lnTo>
                    <a:pt x="1375" y="120"/>
                  </a:lnTo>
                  <a:lnTo>
                    <a:pt x="1378" y="146"/>
                  </a:lnTo>
                  <a:lnTo>
                    <a:pt x="1378" y="132"/>
                  </a:lnTo>
                  <a:lnTo>
                    <a:pt x="1380" y="161"/>
                  </a:lnTo>
                  <a:lnTo>
                    <a:pt x="1382" y="137"/>
                  </a:lnTo>
                  <a:lnTo>
                    <a:pt x="1382" y="151"/>
                  </a:lnTo>
                  <a:lnTo>
                    <a:pt x="1385" y="139"/>
                  </a:lnTo>
                  <a:lnTo>
                    <a:pt x="1385" y="149"/>
                  </a:lnTo>
                  <a:lnTo>
                    <a:pt x="1387" y="130"/>
                  </a:lnTo>
                  <a:lnTo>
                    <a:pt x="1387" y="146"/>
                  </a:lnTo>
                  <a:lnTo>
                    <a:pt x="1389" y="132"/>
                  </a:lnTo>
                  <a:lnTo>
                    <a:pt x="1389" y="149"/>
                  </a:lnTo>
                  <a:lnTo>
                    <a:pt x="1392" y="139"/>
                  </a:lnTo>
                  <a:lnTo>
                    <a:pt x="1394" y="154"/>
                  </a:lnTo>
                  <a:lnTo>
                    <a:pt x="1394" y="132"/>
                  </a:lnTo>
                  <a:lnTo>
                    <a:pt x="1397" y="161"/>
                  </a:lnTo>
                  <a:lnTo>
                    <a:pt x="1399" y="142"/>
                  </a:lnTo>
                  <a:lnTo>
                    <a:pt x="1401" y="165"/>
                  </a:lnTo>
                  <a:lnTo>
                    <a:pt x="1401" y="142"/>
                  </a:lnTo>
                  <a:lnTo>
                    <a:pt x="1404" y="151"/>
                  </a:lnTo>
                  <a:lnTo>
                    <a:pt x="1404" y="139"/>
                  </a:lnTo>
                  <a:lnTo>
                    <a:pt x="1404" y="149"/>
                  </a:lnTo>
                  <a:lnTo>
                    <a:pt x="1404" y="137"/>
                  </a:lnTo>
                  <a:lnTo>
                    <a:pt x="1406" y="149"/>
                  </a:lnTo>
                  <a:lnTo>
                    <a:pt x="1408" y="137"/>
                  </a:lnTo>
                  <a:lnTo>
                    <a:pt x="1406" y="161"/>
                  </a:lnTo>
                  <a:lnTo>
                    <a:pt x="1411" y="139"/>
                  </a:lnTo>
                  <a:lnTo>
                    <a:pt x="1411" y="149"/>
                  </a:lnTo>
                  <a:lnTo>
                    <a:pt x="1411" y="125"/>
                  </a:lnTo>
                  <a:lnTo>
                    <a:pt x="1413" y="154"/>
                  </a:lnTo>
                  <a:lnTo>
                    <a:pt x="1415" y="128"/>
                  </a:lnTo>
                  <a:lnTo>
                    <a:pt x="1413" y="158"/>
                  </a:lnTo>
                  <a:lnTo>
                    <a:pt x="1420" y="128"/>
                  </a:lnTo>
                  <a:lnTo>
                    <a:pt x="1415" y="168"/>
                  </a:lnTo>
                  <a:lnTo>
                    <a:pt x="1420" y="146"/>
                  </a:lnTo>
                  <a:lnTo>
                    <a:pt x="1420" y="158"/>
                  </a:lnTo>
                  <a:lnTo>
                    <a:pt x="1425" y="125"/>
                  </a:lnTo>
                  <a:lnTo>
                    <a:pt x="1420" y="165"/>
                  </a:lnTo>
                  <a:lnTo>
                    <a:pt x="1427" y="137"/>
                  </a:lnTo>
                  <a:lnTo>
                    <a:pt x="1425" y="165"/>
                  </a:lnTo>
                  <a:lnTo>
                    <a:pt x="1427" y="144"/>
                  </a:lnTo>
                  <a:lnTo>
                    <a:pt x="1430" y="170"/>
                  </a:lnTo>
                  <a:lnTo>
                    <a:pt x="1430" y="142"/>
                  </a:lnTo>
                  <a:lnTo>
                    <a:pt x="1432" y="154"/>
                  </a:lnTo>
                  <a:lnTo>
                    <a:pt x="1432" y="142"/>
                  </a:lnTo>
                  <a:lnTo>
                    <a:pt x="1432" y="168"/>
                  </a:lnTo>
                  <a:lnTo>
                    <a:pt x="1434" y="132"/>
                  </a:lnTo>
                  <a:lnTo>
                    <a:pt x="1434" y="158"/>
                  </a:lnTo>
                  <a:lnTo>
                    <a:pt x="1437" y="142"/>
                  </a:lnTo>
                  <a:lnTo>
                    <a:pt x="1437" y="156"/>
                  </a:lnTo>
                  <a:lnTo>
                    <a:pt x="1439" y="144"/>
                  </a:lnTo>
                  <a:lnTo>
                    <a:pt x="1439" y="165"/>
                  </a:lnTo>
                  <a:lnTo>
                    <a:pt x="1439" y="130"/>
                  </a:lnTo>
                  <a:lnTo>
                    <a:pt x="1441" y="158"/>
                  </a:lnTo>
                  <a:lnTo>
                    <a:pt x="1444" y="132"/>
                  </a:lnTo>
                  <a:lnTo>
                    <a:pt x="1444" y="156"/>
                  </a:lnTo>
                  <a:lnTo>
                    <a:pt x="1446" y="144"/>
                  </a:lnTo>
                  <a:lnTo>
                    <a:pt x="1446" y="172"/>
                  </a:lnTo>
                  <a:lnTo>
                    <a:pt x="1446" y="132"/>
                  </a:lnTo>
                  <a:lnTo>
                    <a:pt x="1449" y="156"/>
                  </a:lnTo>
                  <a:lnTo>
                    <a:pt x="1451" y="142"/>
                  </a:lnTo>
                  <a:lnTo>
                    <a:pt x="1451" y="168"/>
                  </a:lnTo>
                  <a:lnTo>
                    <a:pt x="1453" y="142"/>
                  </a:lnTo>
                  <a:lnTo>
                    <a:pt x="1453" y="161"/>
                  </a:lnTo>
                  <a:lnTo>
                    <a:pt x="1458" y="142"/>
                  </a:lnTo>
                  <a:lnTo>
                    <a:pt x="1456" y="161"/>
                  </a:lnTo>
                  <a:lnTo>
                    <a:pt x="1458" y="149"/>
                  </a:lnTo>
                  <a:lnTo>
                    <a:pt x="1458" y="158"/>
                  </a:lnTo>
                  <a:lnTo>
                    <a:pt x="1460" y="142"/>
                  </a:lnTo>
                  <a:lnTo>
                    <a:pt x="1460" y="156"/>
                  </a:lnTo>
                  <a:lnTo>
                    <a:pt x="1463" y="146"/>
                  </a:lnTo>
                  <a:lnTo>
                    <a:pt x="1460" y="168"/>
                  </a:lnTo>
                  <a:lnTo>
                    <a:pt x="1463" y="135"/>
                  </a:lnTo>
                  <a:lnTo>
                    <a:pt x="1465" y="158"/>
                  </a:lnTo>
                  <a:lnTo>
                    <a:pt x="1467" y="132"/>
                  </a:lnTo>
                  <a:lnTo>
                    <a:pt x="1467" y="158"/>
                  </a:lnTo>
                  <a:lnTo>
                    <a:pt x="1472" y="132"/>
                  </a:lnTo>
                  <a:lnTo>
                    <a:pt x="1470" y="154"/>
                  </a:lnTo>
                  <a:lnTo>
                    <a:pt x="1472" y="144"/>
                  </a:lnTo>
                  <a:lnTo>
                    <a:pt x="1472" y="158"/>
                  </a:lnTo>
                  <a:lnTo>
                    <a:pt x="1475" y="144"/>
                  </a:lnTo>
                  <a:lnTo>
                    <a:pt x="1475" y="151"/>
                  </a:lnTo>
                  <a:lnTo>
                    <a:pt x="1479" y="132"/>
                  </a:lnTo>
                  <a:lnTo>
                    <a:pt x="1477" y="158"/>
                  </a:lnTo>
                  <a:lnTo>
                    <a:pt x="1482" y="135"/>
                  </a:lnTo>
                  <a:lnTo>
                    <a:pt x="1477" y="168"/>
                  </a:lnTo>
                  <a:lnTo>
                    <a:pt x="1482" y="144"/>
                  </a:lnTo>
                  <a:lnTo>
                    <a:pt x="1482" y="156"/>
                  </a:lnTo>
                  <a:lnTo>
                    <a:pt x="1486" y="130"/>
                  </a:lnTo>
                  <a:lnTo>
                    <a:pt x="1484" y="156"/>
                  </a:lnTo>
                  <a:lnTo>
                    <a:pt x="1486" y="144"/>
                  </a:lnTo>
                  <a:lnTo>
                    <a:pt x="1486" y="158"/>
                  </a:lnTo>
                  <a:lnTo>
                    <a:pt x="1489" y="146"/>
                  </a:lnTo>
                  <a:lnTo>
                    <a:pt x="1489" y="161"/>
                  </a:lnTo>
                  <a:lnTo>
                    <a:pt x="1491" y="146"/>
                  </a:lnTo>
                  <a:lnTo>
                    <a:pt x="1491" y="163"/>
                  </a:lnTo>
                  <a:lnTo>
                    <a:pt x="1493" y="151"/>
                  </a:lnTo>
                  <a:lnTo>
                    <a:pt x="1491" y="165"/>
                  </a:lnTo>
                  <a:lnTo>
                    <a:pt x="1496" y="146"/>
                  </a:lnTo>
                  <a:lnTo>
                    <a:pt x="1493" y="168"/>
                  </a:lnTo>
                  <a:lnTo>
                    <a:pt x="1501" y="142"/>
                  </a:lnTo>
                  <a:lnTo>
                    <a:pt x="1498" y="154"/>
                  </a:lnTo>
                  <a:lnTo>
                    <a:pt x="1501" y="142"/>
                  </a:lnTo>
                  <a:lnTo>
                    <a:pt x="1501" y="161"/>
                  </a:lnTo>
                  <a:lnTo>
                    <a:pt x="1503" y="128"/>
                  </a:lnTo>
                  <a:lnTo>
                    <a:pt x="1503" y="158"/>
                  </a:lnTo>
                  <a:lnTo>
                    <a:pt x="1505" y="139"/>
                  </a:lnTo>
                  <a:lnTo>
                    <a:pt x="1505" y="170"/>
                  </a:lnTo>
                  <a:lnTo>
                    <a:pt x="1508" y="144"/>
                  </a:lnTo>
                  <a:lnTo>
                    <a:pt x="1508" y="154"/>
                  </a:lnTo>
                  <a:lnTo>
                    <a:pt x="1510" y="144"/>
                  </a:lnTo>
                  <a:lnTo>
                    <a:pt x="1510" y="154"/>
                  </a:lnTo>
                  <a:lnTo>
                    <a:pt x="1510" y="142"/>
                  </a:lnTo>
                  <a:lnTo>
                    <a:pt x="1510" y="156"/>
                  </a:lnTo>
                  <a:lnTo>
                    <a:pt x="1512" y="137"/>
                  </a:lnTo>
                  <a:lnTo>
                    <a:pt x="1512" y="158"/>
                  </a:lnTo>
                  <a:lnTo>
                    <a:pt x="1515" y="146"/>
                  </a:lnTo>
                  <a:lnTo>
                    <a:pt x="1515" y="163"/>
                  </a:lnTo>
                  <a:lnTo>
                    <a:pt x="1517" y="151"/>
                  </a:lnTo>
                  <a:lnTo>
                    <a:pt x="1517" y="172"/>
                  </a:lnTo>
                  <a:lnTo>
                    <a:pt x="1519" y="151"/>
                  </a:lnTo>
                  <a:lnTo>
                    <a:pt x="1519" y="158"/>
                  </a:lnTo>
                  <a:lnTo>
                    <a:pt x="1522" y="151"/>
                  </a:lnTo>
                  <a:lnTo>
                    <a:pt x="1522" y="158"/>
                  </a:lnTo>
                  <a:lnTo>
                    <a:pt x="1529" y="132"/>
                  </a:lnTo>
                  <a:lnTo>
                    <a:pt x="1524" y="158"/>
                  </a:lnTo>
                  <a:lnTo>
                    <a:pt x="1527" y="151"/>
                  </a:lnTo>
                  <a:lnTo>
                    <a:pt x="1527" y="158"/>
                  </a:lnTo>
                  <a:lnTo>
                    <a:pt x="1529" y="154"/>
                  </a:lnTo>
                  <a:lnTo>
                    <a:pt x="1529" y="161"/>
                  </a:lnTo>
                  <a:lnTo>
                    <a:pt x="1531" y="142"/>
                  </a:lnTo>
                  <a:lnTo>
                    <a:pt x="1531" y="165"/>
                  </a:lnTo>
                  <a:lnTo>
                    <a:pt x="1536" y="144"/>
                  </a:lnTo>
                  <a:lnTo>
                    <a:pt x="1534" y="170"/>
                  </a:lnTo>
                  <a:lnTo>
                    <a:pt x="1536" y="151"/>
                  </a:lnTo>
                  <a:lnTo>
                    <a:pt x="1534" y="177"/>
                  </a:lnTo>
                  <a:lnTo>
                    <a:pt x="1541" y="142"/>
                  </a:lnTo>
                  <a:lnTo>
                    <a:pt x="1538" y="161"/>
                  </a:lnTo>
                  <a:lnTo>
                    <a:pt x="1541" y="151"/>
                  </a:lnTo>
                  <a:lnTo>
                    <a:pt x="1541" y="163"/>
                  </a:lnTo>
                  <a:lnTo>
                    <a:pt x="1543" y="151"/>
                  </a:lnTo>
                  <a:lnTo>
                    <a:pt x="1543" y="177"/>
                  </a:lnTo>
                  <a:lnTo>
                    <a:pt x="1545" y="151"/>
                  </a:lnTo>
                  <a:lnTo>
                    <a:pt x="1545" y="163"/>
                  </a:lnTo>
                  <a:lnTo>
                    <a:pt x="1545" y="135"/>
                  </a:lnTo>
                  <a:lnTo>
                    <a:pt x="1548" y="161"/>
                  </a:lnTo>
                  <a:lnTo>
                    <a:pt x="1548" y="151"/>
                  </a:lnTo>
                  <a:lnTo>
                    <a:pt x="1550" y="161"/>
                  </a:lnTo>
                  <a:lnTo>
                    <a:pt x="1548" y="135"/>
                  </a:lnTo>
                  <a:lnTo>
                    <a:pt x="1550" y="175"/>
                  </a:lnTo>
                  <a:lnTo>
                    <a:pt x="1555" y="149"/>
                  </a:lnTo>
                  <a:lnTo>
                    <a:pt x="1552" y="172"/>
                  </a:lnTo>
                  <a:lnTo>
                    <a:pt x="1557" y="156"/>
                  </a:lnTo>
                  <a:lnTo>
                    <a:pt x="1557" y="168"/>
                  </a:lnTo>
                  <a:lnTo>
                    <a:pt x="1557" y="156"/>
                  </a:lnTo>
                  <a:lnTo>
                    <a:pt x="1560" y="180"/>
                  </a:lnTo>
                  <a:lnTo>
                    <a:pt x="1560" y="144"/>
                  </a:lnTo>
                  <a:lnTo>
                    <a:pt x="1560" y="175"/>
                  </a:lnTo>
                  <a:lnTo>
                    <a:pt x="1562" y="156"/>
                  </a:lnTo>
                  <a:lnTo>
                    <a:pt x="1562" y="170"/>
                  </a:lnTo>
                  <a:lnTo>
                    <a:pt x="1564" y="161"/>
                  </a:lnTo>
                  <a:lnTo>
                    <a:pt x="1562" y="184"/>
                  </a:lnTo>
                  <a:lnTo>
                    <a:pt x="1567" y="151"/>
                  </a:lnTo>
                  <a:lnTo>
                    <a:pt x="1567" y="168"/>
                  </a:lnTo>
                  <a:lnTo>
                    <a:pt x="1569" y="158"/>
                  </a:lnTo>
                  <a:lnTo>
                    <a:pt x="1569" y="170"/>
                  </a:lnTo>
                  <a:lnTo>
                    <a:pt x="1569" y="158"/>
                  </a:lnTo>
                  <a:lnTo>
                    <a:pt x="1571" y="172"/>
                  </a:lnTo>
                  <a:lnTo>
                    <a:pt x="1571" y="156"/>
                  </a:lnTo>
                  <a:lnTo>
                    <a:pt x="1571" y="165"/>
                  </a:lnTo>
                  <a:lnTo>
                    <a:pt x="1574" y="144"/>
                  </a:lnTo>
                  <a:lnTo>
                    <a:pt x="1574" y="182"/>
                  </a:lnTo>
                  <a:lnTo>
                    <a:pt x="1576" y="154"/>
                  </a:lnTo>
                  <a:lnTo>
                    <a:pt x="1576" y="172"/>
                  </a:lnTo>
                  <a:lnTo>
                    <a:pt x="1578" y="142"/>
                  </a:lnTo>
                  <a:lnTo>
                    <a:pt x="1576" y="177"/>
                  </a:lnTo>
                  <a:lnTo>
                    <a:pt x="1581" y="156"/>
                  </a:lnTo>
                  <a:lnTo>
                    <a:pt x="1581" y="177"/>
                  </a:lnTo>
                  <a:lnTo>
                    <a:pt x="1583" y="161"/>
                  </a:lnTo>
                  <a:lnTo>
                    <a:pt x="1583" y="172"/>
                  </a:lnTo>
                  <a:lnTo>
                    <a:pt x="1583" y="149"/>
                  </a:lnTo>
                  <a:lnTo>
                    <a:pt x="1588" y="170"/>
                  </a:lnTo>
                  <a:lnTo>
                    <a:pt x="1588" y="161"/>
                  </a:lnTo>
                  <a:lnTo>
                    <a:pt x="1588" y="172"/>
                  </a:lnTo>
                  <a:lnTo>
                    <a:pt x="1593" y="151"/>
                  </a:lnTo>
                  <a:lnTo>
                    <a:pt x="1590" y="180"/>
                  </a:lnTo>
                  <a:lnTo>
                    <a:pt x="1595" y="146"/>
                  </a:lnTo>
                  <a:lnTo>
                    <a:pt x="1595" y="168"/>
                  </a:lnTo>
                  <a:lnTo>
                    <a:pt x="1597" y="161"/>
                  </a:lnTo>
                  <a:lnTo>
                    <a:pt x="1595" y="180"/>
                  </a:lnTo>
                  <a:lnTo>
                    <a:pt x="1597" y="146"/>
                  </a:lnTo>
                  <a:lnTo>
                    <a:pt x="1600" y="170"/>
                  </a:lnTo>
                  <a:lnTo>
                    <a:pt x="1602" y="161"/>
                  </a:lnTo>
                  <a:lnTo>
                    <a:pt x="1602" y="182"/>
                  </a:lnTo>
                  <a:lnTo>
                    <a:pt x="1604" y="156"/>
                  </a:lnTo>
                  <a:lnTo>
                    <a:pt x="1602" y="180"/>
                  </a:lnTo>
                  <a:lnTo>
                    <a:pt x="1607" y="163"/>
                  </a:lnTo>
                  <a:lnTo>
                    <a:pt x="1609" y="180"/>
                  </a:lnTo>
                  <a:lnTo>
                    <a:pt x="1609" y="165"/>
                  </a:lnTo>
                  <a:lnTo>
                    <a:pt x="1612" y="175"/>
                  </a:lnTo>
                  <a:lnTo>
                    <a:pt x="1614" y="165"/>
                  </a:lnTo>
                  <a:lnTo>
                    <a:pt x="1614" y="180"/>
                  </a:lnTo>
                  <a:lnTo>
                    <a:pt x="1616" y="151"/>
                  </a:lnTo>
                  <a:lnTo>
                    <a:pt x="1616" y="187"/>
                  </a:lnTo>
                  <a:lnTo>
                    <a:pt x="1619" y="163"/>
                  </a:lnTo>
                  <a:lnTo>
                    <a:pt x="1621" y="191"/>
                  </a:lnTo>
                  <a:lnTo>
                    <a:pt x="1621" y="161"/>
                  </a:lnTo>
                  <a:lnTo>
                    <a:pt x="1623" y="177"/>
                  </a:lnTo>
                  <a:lnTo>
                    <a:pt x="1623" y="163"/>
                  </a:lnTo>
                  <a:lnTo>
                    <a:pt x="1623" y="180"/>
                  </a:lnTo>
                  <a:lnTo>
                    <a:pt x="1626" y="156"/>
                  </a:lnTo>
                  <a:lnTo>
                    <a:pt x="1626" y="177"/>
                  </a:lnTo>
                  <a:lnTo>
                    <a:pt x="1628" y="165"/>
                  </a:lnTo>
                  <a:lnTo>
                    <a:pt x="1630" y="172"/>
                  </a:lnTo>
                  <a:lnTo>
                    <a:pt x="1630" y="146"/>
                  </a:lnTo>
                  <a:lnTo>
                    <a:pt x="1630" y="177"/>
                  </a:lnTo>
                  <a:lnTo>
                    <a:pt x="1633" y="161"/>
                  </a:lnTo>
                  <a:lnTo>
                    <a:pt x="1635" y="182"/>
                  </a:lnTo>
                  <a:lnTo>
                    <a:pt x="1635" y="158"/>
                  </a:lnTo>
                  <a:lnTo>
                    <a:pt x="1638" y="182"/>
                  </a:lnTo>
                  <a:lnTo>
                    <a:pt x="1640" y="158"/>
                  </a:lnTo>
                  <a:lnTo>
                    <a:pt x="1638" y="187"/>
                  </a:lnTo>
                  <a:lnTo>
                    <a:pt x="1645" y="154"/>
                  </a:lnTo>
                  <a:lnTo>
                    <a:pt x="1642" y="177"/>
                  </a:lnTo>
                  <a:lnTo>
                    <a:pt x="1645" y="172"/>
                  </a:lnTo>
                  <a:lnTo>
                    <a:pt x="1647" y="187"/>
                  </a:lnTo>
                  <a:lnTo>
                    <a:pt x="1649" y="163"/>
                  </a:lnTo>
                  <a:lnTo>
                    <a:pt x="1649" y="180"/>
                  </a:lnTo>
                  <a:lnTo>
                    <a:pt x="1652" y="168"/>
                  </a:lnTo>
                  <a:lnTo>
                    <a:pt x="1652" y="180"/>
                  </a:lnTo>
                  <a:lnTo>
                    <a:pt x="1652" y="165"/>
                  </a:lnTo>
                  <a:lnTo>
                    <a:pt x="1654" y="175"/>
                  </a:lnTo>
                  <a:lnTo>
                    <a:pt x="1654" y="154"/>
                  </a:lnTo>
                  <a:lnTo>
                    <a:pt x="1656" y="177"/>
                  </a:lnTo>
                  <a:lnTo>
                    <a:pt x="1659" y="151"/>
                  </a:lnTo>
                  <a:lnTo>
                    <a:pt x="1659" y="177"/>
                  </a:lnTo>
                  <a:lnTo>
                    <a:pt x="1661" y="165"/>
                  </a:lnTo>
                  <a:lnTo>
                    <a:pt x="1659" y="189"/>
                  </a:lnTo>
                  <a:lnTo>
                    <a:pt x="1664" y="168"/>
                  </a:lnTo>
                  <a:lnTo>
                    <a:pt x="1661" y="182"/>
                  </a:lnTo>
                  <a:lnTo>
                    <a:pt x="1664" y="165"/>
                  </a:lnTo>
                  <a:lnTo>
                    <a:pt x="1666" y="175"/>
                  </a:lnTo>
                  <a:lnTo>
                    <a:pt x="1666" y="165"/>
                  </a:lnTo>
                  <a:lnTo>
                    <a:pt x="1666" y="177"/>
                  </a:lnTo>
                  <a:lnTo>
                    <a:pt x="1666" y="151"/>
                  </a:lnTo>
                  <a:lnTo>
                    <a:pt x="1668" y="180"/>
                  </a:lnTo>
                  <a:lnTo>
                    <a:pt x="1668" y="163"/>
                  </a:lnTo>
                  <a:lnTo>
                    <a:pt x="1671" y="191"/>
                  </a:lnTo>
                  <a:lnTo>
                    <a:pt x="1673" y="170"/>
                  </a:lnTo>
                  <a:lnTo>
                    <a:pt x="1673" y="182"/>
                  </a:lnTo>
                  <a:lnTo>
                    <a:pt x="1673" y="158"/>
                  </a:lnTo>
                  <a:lnTo>
                    <a:pt x="1675" y="191"/>
                  </a:lnTo>
                  <a:lnTo>
                    <a:pt x="1675" y="156"/>
                  </a:lnTo>
                  <a:lnTo>
                    <a:pt x="1678" y="175"/>
                  </a:lnTo>
                  <a:lnTo>
                    <a:pt x="1680" y="161"/>
                  </a:lnTo>
                  <a:lnTo>
                    <a:pt x="1680" y="182"/>
                  </a:lnTo>
                  <a:lnTo>
                    <a:pt x="1682" y="168"/>
                  </a:lnTo>
                  <a:lnTo>
                    <a:pt x="1682" y="189"/>
                  </a:lnTo>
                  <a:lnTo>
                    <a:pt x="1685" y="156"/>
                  </a:lnTo>
                  <a:lnTo>
                    <a:pt x="1685" y="180"/>
                  </a:lnTo>
                  <a:lnTo>
                    <a:pt x="1687" y="163"/>
                  </a:lnTo>
                  <a:lnTo>
                    <a:pt x="1687" y="184"/>
                  </a:lnTo>
                  <a:lnTo>
                    <a:pt x="1690" y="161"/>
                  </a:lnTo>
                  <a:lnTo>
                    <a:pt x="1690" y="189"/>
                  </a:lnTo>
                  <a:lnTo>
                    <a:pt x="1692" y="165"/>
                  </a:lnTo>
                  <a:lnTo>
                    <a:pt x="1692" y="177"/>
                  </a:lnTo>
                  <a:lnTo>
                    <a:pt x="1694" y="170"/>
                  </a:lnTo>
                  <a:lnTo>
                    <a:pt x="1699" y="196"/>
                  </a:lnTo>
                  <a:lnTo>
                    <a:pt x="1697" y="168"/>
                  </a:lnTo>
                  <a:lnTo>
                    <a:pt x="1699" y="180"/>
                  </a:lnTo>
                  <a:lnTo>
                    <a:pt x="1701" y="156"/>
                  </a:lnTo>
                  <a:lnTo>
                    <a:pt x="1701" y="175"/>
                  </a:lnTo>
                  <a:lnTo>
                    <a:pt x="1704" y="170"/>
                  </a:lnTo>
                  <a:lnTo>
                    <a:pt x="1704" y="175"/>
                  </a:lnTo>
                  <a:lnTo>
                    <a:pt x="1706" y="165"/>
                  </a:lnTo>
                  <a:lnTo>
                    <a:pt x="1704" y="187"/>
                  </a:lnTo>
                  <a:lnTo>
                    <a:pt x="1708" y="151"/>
                  </a:lnTo>
                  <a:lnTo>
                    <a:pt x="1708" y="180"/>
                  </a:lnTo>
                  <a:lnTo>
                    <a:pt x="1711" y="165"/>
                  </a:lnTo>
                  <a:lnTo>
                    <a:pt x="1711" y="180"/>
                  </a:lnTo>
                  <a:lnTo>
                    <a:pt x="1713" y="170"/>
                  </a:lnTo>
                  <a:lnTo>
                    <a:pt x="1713" y="177"/>
                  </a:lnTo>
                  <a:lnTo>
                    <a:pt x="1715" y="154"/>
                  </a:lnTo>
                  <a:lnTo>
                    <a:pt x="1718" y="182"/>
                  </a:lnTo>
                  <a:lnTo>
                    <a:pt x="1718" y="168"/>
                  </a:lnTo>
                  <a:lnTo>
                    <a:pt x="1718" y="175"/>
                  </a:lnTo>
                  <a:lnTo>
                    <a:pt x="1723" y="163"/>
                  </a:lnTo>
                  <a:lnTo>
                    <a:pt x="1720" y="175"/>
                  </a:lnTo>
                  <a:lnTo>
                    <a:pt x="1723" y="168"/>
                  </a:lnTo>
                  <a:lnTo>
                    <a:pt x="1723" y="184"/>
                  </a:lnTo>
                  <a:lnTo>
                    <a:pt x="1725" y="165"/>
                  </a:lnTo>
                  <a:lnTo>
                    <a:pt x="1725" y="172"/>
                  </a:lnTo>
                  <a:lnTo>
                    <a:pt x="1730" y="165"/>
                  </a:lnTo>
                  <a:lnTo>
                    <a:pt x="1727" y="184"/>
                  </a:lnTo>
                  <a:lnTo>
                    <a:pt x="1732" y="158"/>
                  </a:lnTo>
                  <a:lnTo>
                    <a:pt x="1734" y="191"/>
                  </a:lnTo>
                  <a:lnTo>
                    <a:pt x="1734" y="170"/>
                  </a:lnTo>
                  <a:lnTo>
                    <a:pt x="1737" y="182"/>
                  </a:lnTo>
                  <a:lnTo>
                    <a:pt x="1739" y="154"/>
                  </a:lnTo>
                  <a:lnTo>
                    <a:pt x="1739" y="182"/>
                  </a:lnTo>
                  <a:lnTo>
                    <a:pt x="1744" y="156"/>
                  </a:lnTo>
                  <a:lnTo>
                    <a:pt x="1739" y="196"/>
                  </a:lnTo>
                  <a:lnTo>
                    <a:pt x="1744" y="165"/>
                  </a:lnTo>
                  <a:lnTo>
                    <a:pt x="1744" y="180"/>
                  </a:lnTo>
                  <a:lnTo>
                    <a:pt x="1746" y="170"/>
                  </a:lnTo>
                  <a:lnTo>
                    <a:pt x="1746" y="184"/>
                  </a:lnTo>
                  <a:lnTo>
                    <a:pt x="1749" y="172"/>
                  </a:lnTo>
                  <a:lnTo>
                    <a:pt x="1749" y="189"/>
                  </a:lnTo>
                  <a:lnTo>
                    <a:pt x="1751" y="170"/>
                  </a:lnTo>
                  <a:lnTo>
                    <a:pt x="1751" y="191"/>
                  </a:lnTo>
                  <a:lnTo>
                    <a:pt x="1751" y="158"/>
                  </a:lnTo>
                  <a:lnTo>
                    <a:pt x="1753" y="182"/>
                  </a:lnTo>
                  <a:lnTo>
                    <a:pt x="1753" y="168"/>
                  </a:lnTo>
                  <a:lnTo>
                    <a:pt x="1758" y="196"/>
                  </a:lnTo>
                  <a:lnTo>
                    <a:pt x="1758" y="172"/>
                  </a:lnTo>
                  <a:lnTo>
                    <a:pt x="1760" y="189"/>
                  </a:lnTo>
                  <a:lnTo>
                    <a:pt x="1760" y="175"/>
                  </a:lnTo>
                  <a:lnTo>
                    <a:pt x="1763" y="187"/>
                  </a:lnTo>
                  <a:lnTo>
                    <a:pt x="1763" y="168"/>
                  </a:lnTo>
                  <a:lnTo>
                    <a:pt x="1765" y="194"/>
                  </a:lnTo>
                  <a:lnTo>
                    <a:pt x="1765" y="168"/>
                  </a:lnTo>
                  <a:lnTo>
                    <a:pt x="1767" y="189"/>
                  </a:lnTo>
                  <a:lnTo>
                    <a:pt x="1767" y="172"/>
                  </a:lnTo>
                  <a:lnTo>
                    <a:pt x="1767" y="187"/>
                  </a:lnTo>
                  <a:lnTo>
                    <a:pt x="1772" y="165"/>
                  </a:lnTo>
                  <a:lnTo>
                    <a:pt x="1772" y="196"/>
                  </a:lnTo>
                  <a:lnTo>
                    <a:pt x="1772" y="180"/>
                  </a:lnTo>
                  <a:lnTo>
                    <a:pt x="1775" y="196"/>
                  </a:lnTo>
                  <a:lnTo>
                    <a:pt x="1775" y="180"/>
                  </a:lnTo>
                  <a:lnTo>
                    <a:pt x="1777" y="196"/>
                  </a:lnTo>
                  <a:lnTo>
                    <a:pt x="1777" y="180"/>
                  </a:lnTo>
                  <a:lnTo>
                    <a:pt x="1777" y="201"/>
                  </a:lnTo>
                  <a:lnTo>
                    <a:pt x="1782" y="161"/>
                  </a:lnTo>
                  <a:lnTo>
                    <a:pt x="1782" y="184"/>
                  </a:lnTo>
                  <a:lnTo>
                    <a:pt x="1784" y="175"/>
                  </a:lnTo>
                  <a:lnTo>
                    <a:pt x="1786" y="203"/>
                  </a:lnTo>
                  <a:lnTo>
                    <a:pt x="1784" y="165"/>
                  </a:lnTo>
                  <a:lnTo>
                    <a:pt x="1786" y="182"/>
                  </a:lnTo>
                  <a:lnTo>
                    <a:pt x="1789" y="172"/>
                  </a:lnTo>
                  <a:lnTo>
                    <a:pt x="1789" y="187"/>
                  </a:lnTo>
                  <a:lnTo>
                    <a:pt x="1791" y="177"/>
                  </a:lnTo>
                  <a:lnTo>
                    <a:pt x="1789" y="194"/>
                  </a:lnTo>
                  <a:lnTo>
                    <a:pt x="1793" y="175"/>
                  </a:lnTo>
                  <a:lnTo>
                    <a:pt x="1793" y="196"/>
                  </a:lnTo>
                  <a:lnTo>
                    <a:pt x="1793" y="175"/>
                  </a:lnTo>
                  <a:lnTo>
                    <a:pt x="1796" y="191"/>
                  </a:lnTo>
                  <a:lnTo>
                    <a:pt x="1798" y="165"/>
                  </a:lnTo>
                  <a:lnTo>
                    <a:pt x="1801" y="203"/>
                  </a:lnTo>
                  <a:lnTo>
                    <a:pt x="1801" y="163"/>
                  </a:lnTo>
                  <a:lnTo>
                    <a:pt x="1803" y="194"/>
                  </a:lnTo>
                  <a:lnTo>
                    <a:pt x="1803" y="165"/>
                  </a:lnTo>
                  <a:lnTo>
                    <a:pt x="1805" y="189"/>
                  </a:lnTo>
                  <a:lnTo>
                    <a:pt x="1808" y="163"/>
                  </a:lnTo>
                  <a:lnTo>
                    <a:pt x="1808" y="191"/>
                  </a:lnTo>
                  <a:lnTo>
                    <a:pt x="1810" y="175"/>
                  </a:lnTo>
                  <a:lnTo>
                    <a:pt x="1812" y="189"/>
                  </a:lnTo>
                  <a:lnTo>
                    <a:pt x="1812" y="182"/>
                  </a:lnTo>
                  <a:lnTo>
                    <a:pt x="1812" y="194"/>
                  </a:lnTo>
                  <a:lnTo>
                    <a:pt x="1819" y="165"/>
                  </a:lnTo>
                  <a:lnTo>
                    <a:pt x="1817" y="189"/>
                  </a:lnTo>
                  <a:lnTo>
                    <a:pt x="1819" y="177"/>
                  </a:lnTo>
                  <a:lnTo>
                    <a:pt x="1819" y="189"/>
                  </a:lnTo>
                  <a:lnTo>
                    <a:pt x="1822" y="168"/>
                  </a:lnTo>
                  <a:lnTo>
                    <a:pt x="1822" y="184"/>
                  </a:lnTo>
                  <a:lnTo>
                    <a:pt x="1824" y="163"/>
                  </a:lnTo>
                  <a:lnTo>
                    <a:pt x="1824" y="187"/>
                  </a:lnTo>
                  <a:lnTo>
                    <a:pt x="1824" y="120"/>
                  </a:lnTo>
                  <a:lnTo>
                    <a:pt x="1824" y="201"/>
                  </a:lnTo>
                  <a:lnTo>
                    <a:pt x="1827" y="123"/>
                  </a:lnTo>
                  <a:lnTo>
                    <a:pt x="1827" y="217"/>
                  </a:lnTo>
                  <a:lnTo>
                    <a:pt x="1831" y="184"/>
                  </a:lnTo>
                  <a:lnTo>
                    <a:pt x="1831" y="206"/>
                  </a:lnTo>
                  <a:lnTo>
                    <a:pt x="1834" y="194"/>
                  </a:lnTo>
                  <a:lnTo>
                    <a:pt x="1834" y="206"/>
                  </a:lnTo>
                  <a:lnTo>
                    <a:pt x="1834" y="194"/>
                  </a:lnTo>
                  <a:lnTo>
                    <a:pt x="1834" y="213"/>
                  </a:lnTo>
                  <a:lnTo>
                    <a:pt x="1836" y="191"/>
                  </a:lnTo>
                  <a:lnTo>
                    <a:pt x="1838" y="272"/>
                  </a:lnTo>
                  <a:lnTo>
                    <a:pt x="1838" y="125"/>
                  </a:lnTo>
                  <a:lnTo>
                    <a:pt x="1841" y="281"/>
                  </a:lnTo>
                  <a:lnTo>
                    <a:pt x="1841" y="123"/>
                  </a:lnTo>
                  <a:lnTo>
                    <a:pt x="1843" y="191"/>
                  </a:lnTo>
                  <a:lnTo>
                    <a:pt x="1845" y="172"/>
                  </a:lnTo>
                  <a:lnTo>
                    <a:pt x="1845" y="203"/>
                  </a:lnTo>
                  <a:lnTo>
                    <a:pt x="1850" y="170"/>
                  </a:lnTo>
                  <a:lnTo>
                    <a:pt x="1848" y="201"/>
                  </a:lnTo>
                  <a:lnTo>
                    <a:pt x="1850" y="180"/>
                  </a:lnTo>
                  <a:lnTo>
                    <a:pt x="1850" y="208"/>
                  </a:lnTo>
                  <a:lnTo>
                    <a:pt x="1853" y="182"/>
                  </a:lnTo>
                  <a:lnTo>
                    <a:pt x="1855" y="210"/>
                  </a:lnTo>
                  <a:lnTo>
                    <a:pt x="1855" y="170"/>
                  </a:lnTo>
                  <a:lnTo>
                    <a:pt x="1857" y="198"/>
                  </a:lnTo>
                  <a:lnTo>
                    <a:pt x="1857" y="180"/>
                  </a:lnTo>
                  <a:lnTo>
                    <a:pt x="1860" y="194"/>
                  </a:lnTo>
                  <a:lnTo>
                    <a:pt x="1860" y="165"/>
                  </a:lnTo>
                  <a:lnTo>
                    <a:pt x="1864" y="206"/>
                  </a:lnTo>
                  <a:lnTo>
                    <a:pt x="1864" y="180"/>
                  </a:lnTo>
                  <a:lnTo>
                    <a:pt x="1867" y="203"/>
                  </a:lnTo>
                  <a:lnTo>
                    <a:pt x="1864" y="177"/>
                  </a:lnTo>
                  <a:lnTo>
                    <a:pt x="1867" y="189"/>
                  </a:lnTo>
                  <a:lnTo>
                    <a:pt x="1869" y="165"/>
                  </a:lnTo>
                  <a:lnTo>
                    <a:pt x="1869" y="194"/>
                  </a:lnTo>
                  <a:lnTo>
                    <a:pt x="1869" y="177"/>
                  </a:lnTo>
                  <a:lnTo>
                    <a:pt x="1869" y="201"/>
                  </a:lnTo>
                  <a:lnTo>
                    <a:pt x="1874" y="175"/>
                  </a:lnTo>
                  <a:lnTo>
                    <a:pt x="1874" y="191"/>
                  </a:lnTo>
                  <a:lnTo>
                    <a:pt x="1876" y="184"/>
                  </a:lnTo>
                  <a:lnTo>
                    <a:pt x="1874" y="194"/>
                  </a:lnTo>
                  <a:lnTo>
                    <a:pt x="1879" y="187"/>
                  </a:lnTo>
                  <a:lnTo>
                    <a:pt x="1876" y="210"/>
                  </a:lnTo>
                  <a:lnTo>
                    <a:pt x="1879" y="184"/>
                  </a:lnTo>
                  <a:lnTo>
                    <a:pt x="1881" y="189"/>
                  </a:lnTo>
                  <a:lnTo>
                    <a:pt x="1881" y="175"/>
                  </a:lnTo>
                  <a:lnTo>
                    <a:pt x="1881" y="198"/>
                  </a:lnTo>
                  <a:lnTo>
                    <a:pt x="1883" y="180"/>
                  </a:lnTo>
                  <a:lnTo>
                    <a:pt x="1883" y="210"/>
                  </a:lnTo>
                  <a:lnTo>
                    <a:pt x="1888" y="175"/>
                  </a:lnTo>
                  <a:lnTo>
                    <a:pt x="1886" y="201"/>
                  </a:lnTo>
                  <a:lnTo>
                    <a:pt x="1890" y="182"/>
                  </a:lnTo>
                  <a:lnTo>
                    <a:pt x="1888" y="203"/>
                  </a:lnTo>
                  <a:lnTo>
                    <a:pt x="1893" y="184"/>
                  </a:lnTo>
                  <a:lnTo>
                    <a:pt x="1893" y="194"/>
                  </a:lnTo>
                  <a:lnTo>
                    <a:pt x="1895" y="184"/>
                  </a:lnTo>
                  <a:lnTo>
                    <a:pt x="1895" y="203"/>
                  </a:lnTo>
                  <a:lnTo>
                    <a:pt x="1897" y="182"/>
                  </a:lnTo>
                  <a:lnTo>
                    <a:pt x="1897" y="191"/>
                  </a:lnTo>
                  <a:lnTo>
                    <a:pt x="1897" y="165"/>
                  </a:lnTo>
                  <a:lnTo>
                    <a:pt x="1902" y="208"/>
                  </a:lnTo>
                  <a:lnTo>
                    <a:pt x="1902" y="180"/>
                  </a:lnTo>
                  <a:lnTo>
                    <a:pt x="1904" y="203"/>
                  </a:lnTo>
                  <a:lnTo>
                    <a:pt x="1904" y="180"/>
                  </a:lnTo>
                  <a:lnTo>
                    <a:pt x="1909" y="203"/>
                  </a:lnTo>
                  <a:lnTo>
                    <a:pt x="1904" y="168"/>
                  </a:lnTo>
                  <a:lnTo>
                    <a:pt x="1909" y="194"/>
                  </a:lnTo>
                  <a:lnTo>
                    <a:pt x="1909" y="180"/>
                  </a:lnTo>
                  <a:lnTo>
                    <a:pt x="1909" y="196"/>
                  </a:lnTo>
                  <a:lnTo>
                    <a:pt x="1912" y="187"/>
                  </a:lnTo>
                  <a:lnTo>
                    <a:pt x="1912" y="201"/>
                  </a:lnTo>
                  <a:lnTo>
                    <a:pt x="1914" y="187"/>
                  </a:lnTo>
                  <a:lnTo>
                    <a:pt x="1914" y="196"/>
                  </a:lnTo>
                  <a:lnTo>
                    <a:pt x="1916" y="187"/>
                  </a:lnTo>
                  <a:lnTo>
                    <a:pt x="1919" y="203"/>
                  </a:lnTo>
                  <a:lnTo>
                    <a:pt x="1916" y="182"/>
                  </a:lnTo>
                  <a:lnTo>
                    <a:pt x="1921" y="196"/>
                  </a:lnTo>
                  <a:lnTo>
                    <a:pt x="1921" y="184"/>
                  </a:lnTo>
                  <a:lnTo>
                    <a:pt x="1923" y="196"/>
                  </a:lnTo>
                  <a:lnTo>
                    <a:pt x="1923" y="180"/>
                  </a:lnTo>
                  <a:lnTo>
                    <a:pt x="1928" y="208"/>
                  </a:lnTo>
                  <a:lnTo>
                    <a:pt x="1926" y="182"/>
                  </a:lnTo>
                  <a:lnTo>
                    <a:pt x="1930" y="196"/>
                  </a:lnTo>
                  <a:lnTo>
                    <a:pt x="1928" y="170"/>
                  </a:lnTo>
                  <a:lnTo>
                    <a:pt x="1930" y="201"/>
                  </a:lnTo>
                  <a:lnTo>
                    <a:pt x="1933" y="189"/>
                  </a:lnTo>
                  <a:lnTo>
                    <a:pt x="1935" y="213"/>
                  </a:lnTo>
                  <a:lnTo>
                    <a:pt x="1935" y="191"/>
                  </a:lnTo>
                  <a:lnTo>
                    <a:pt x="1938" y="206"/>
                  </a:lnTo>
                  <a:lnTo>
                    <a:pt x="1938" y="189"/>
                  </a:lnTo>
                  <a:lnTo>
                    <a:pt x="1940" y="201"/>
                  </a:lnTo>
                  <a:lnTo>
                    <a:pt x="1940" y="187"/>
                  </a:lnTo>
                  <a:lnTo>
                    <a:pt x="1940" y="198"/>
                  </a:lnTo>
                  <a:lnTo>
                    <a:pt x="1945" y="184"/>
                  </a:lnTo>
                  <a:lnTo>
                    <a:pt x="1942" y="206"/>
                  </a:lnTo>
                  <a:lnTo>
                    <a:pt x="1945" y="191"/>
                  </a:lnTo>
                  <a:lnTo>
                    <a:pt x="1945" y="215"/>
                  </a:lnTo>
                  <a:lnTo>
                    <a:pt x="1949" y="180"/>
                  </a:lnTo>
                  <a:lnTo>
                    <a:pt x="1949" y="198"/>
                  </a:lnTo>
                  <a:lnTo>
                    <a:pt x="1949" y="189"/>
                  </a:lnTo>
                  <a:lnTo>
                    <a:pt x="1949" y="201"/>
                  </a:lnTo>
                  <a:lnTo>
                    <a:pt x="1952" y="191"/>
                  </a:lnTo>
                  <a:lnTo>
                    <a:pt x="1952" y="208"/>
                  </a:lnTo>
                  <a:lnTo>
                    <a:pt x="1954" y="177"/>
                  </a:lnTo>
                  <a:lnTo>
                    <a:pt x="1954" y="198"/>
                  </a:lnTo>
                  <a:lnTo>
                    <a:pt x="1956" y="184"/>
                  </a:lnTo>
                  <a:lnTo>
                    <a:pt x="1959" y="210"/>
                  </a:lnTo>
                  <a:lnTo>
                    <a:pt x="1959" y="182"/>
                  </a:lnTo>
                  <a:lnTo>
                    <a:pt x="1961" y="206"/>
                  </a:lnTo>
                  <a:lnTo>
                    <a:pt x="1961" y="191"/>
                  </a:lnTo>
                  <a:lnTo>
                    <a:pt x="1964" y="198"/>
                  </a:lnTo>
                  <a:lnTo>
                    <a:pt x="1966" y="175"/>
                  </a:lnTo>
                  <a:lnTo>
                    <a:pt x="1966" y="198"/>
                  </a:lnTo>
                  <a:lnTo>
                    <a:pt x="1971" y="184"/>
                  </a:lnTo>
                  <a:lnTo>
                    <a:pt x="1968" y="198"/>
                  </a:lnTo>
                  <a:lnTo>
                    <a:pt x="1971" y="191"/>
                  </a:lnTo>
                  <a:lnTo>
                    <a:pt x="1971" y="203"/>
                  </a:lnTo>
                  <a:lnTo>
                    <a:pt x="1973" y="184"/>
                  </a:lnTo>
                  <a:lnTo>
                    <a:pt x="1973" y="206"/>
                  </a:lnTo>
                  <a:lnTo>
                    <a:pt x="1975" y="180"/>
                  </a:lnTo>
                  <a:lnTo>
                    <a:pt x="1975" y="201"/>
                  </a:lnTo>
                  <a:lnTo>
                    <a:pt x="1978" y="187"/>
                  </a:lnTo>
                  <a:lnTo>
                    <a:pt x="1980" y="206"/>
                  </a:lnTo>
                  <a:lnTo>
                    <a:pt x="1980" y="191"/>
                  </a:lnTo>
                  <a:lnTo>
                    <a:pt x="1985" y="217"/>
                  </a:lnTo>
                  <a:lnTo>
                    <a:pt x="1982" y="187"/>
                  </a:lnTo>
                  <a:lnTo>
                    <a:pt x="1987" y="210"/>
                  </a:lnTo>
                  <a:lnTo>
                    <a:pt x="1990" y="182"/>
                  </a:lnTo>
                  <a:lnTo>
                    <a:pt x="1990" y="206"/>
                  </a:lnTo>
                  <a:lnTo>
                    <a:pt x="1992" y="196"/>
                  </a:lnTo>
                  <a:lnTo>
                    <a:pt x="1992" y="206"/>
                  </a:lnTo>
                  <a:lnTo>
                    <a:pt x="1994" y="184"/>
                  </a:lnTo>
                  <a:lnTo>
                    <a:pt x="1992" y="220"/>
                  </a:lnTo>
                  <a:lnTo>
                    <a:pt x="1997" y="191"/>
                  </a:lnTo>
                  <a:lnTo>
                    <a:pt x="1997" y="208"/>
                  </a:lnTo>
                  <a:lnTo>
                    <a:pt x="1999" y="191"/>
                  </a:lnTo>
                  <a:lnTo>
                    <a:pt x="1999" y="208"/>
                  </a:lnTo>
                  <a:lnTo>
                    <a:pt x="2001" y="184"/>
                  </a:lnTo>
                  <a:lnTo>
                    <a:pt x="2001" y="203"/>
                  </a:lnTo>
                  <a:lnTo>
                    <a:pt x="2004" y="175"/>
                  </a:lnTo>
                  <a:lnTo>
                    <a:pt x="2004" y="201"/>
                  </a:lnTo>
                  <a:lnTo>
                    <a:pt x="2006" y="175"/>
                  </a:lnTo>
                  <a:lnTo>
                    <a:pt x="2008" y="191"/>
                  </a:lnTo>
                  <a:lnTo>
                    <a:pt x="2008" y="187"/>
                  </a:lnTo>
                  <a:lnTo>
                    <a:pt x="2008" y="208"/>
                  </a:lnTo>
                  <a:lnTo>
                    <a:pt x="2013" y="187"/>
                  </a:lnTo>
                  <a:lnTo>
                    <a:pt x="2011" y="203"/>
                  </a:lnTo>
                  <a:lnTo>
                    <a:pt x="2016" y="182"/>
                  </a:lnTo>
                  <a:lnTo>
                    <a:pt x="2016" y="203"/>
                  </a:lnTo>
                  <a:lnTo>
                    <a:pt x="2018" y="189"/>
                  </a:lnTo>
                  <a:lnTo>
                    <a:pt x="2018" y="210"/>
                  </a:lnTo>
                  <a:lnTo>
                    <a:pt x="2020" y="184"/>
                  </a:lnTo>
                  <a:lnTo>
                    <a:pt x="2020" y="203"/>
                  </a:lnTo>
                  <a:lnTo>
                    <a:pt x="2023" y="184"/>
                  </a:lnTo>
                  <a:lnTo>
                    <a:pt x="2025" y="196"/>
                  </a:lnTo>
                  <a:lnTo>
                    <a:pt x="2027" y="182"/>
                  </a:lnTo>
                  <a:lnTo>
                    <a:pt x="2027" y="194"/>
                  </a:lnTo>
                  <a:lnTo>
                    <a:pt x="2027" y="187"/>
                  </a:lnTo>
                  <a:lnTo>
                    <a:pt x="2027" y="194"/>
                  </a:lnTo>
                </a:path>
              </a:pathLst>
            </a:custGeom>
            <a:noFill/>
            <a:ln w="4763" cap="flat">
              <a:solidFill>
                <a:srgbClr val="FF99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6989" name="Freeform 125"/>
            <p:cNvSpPr>
              <a:spLocks/>
            </p:cNvSpPr>
            <p:nvPr/>
          </p:nvSpPr>
          <p:spPr bwMode="auto">
            <a:xfrm>
              <a:off x="1674" y="1127"/>
              <a:ext cx="2027" cy="1193"/>
            </a:xfrm>
            <a:custGeom>
              <a:avLst/>
              <a:gdLst>
                <a:gd name="T0" fmla="*/ 31 w 2027"/>
                <a:gd name="T1" fmla="*/ 1143 h 1193"/>
                <a:gd name="T2" fmla="*/ 55 w 2027"/>
                <a:gd name="T3" fmla="*/ 1094 h 1193"/>
                <a:gd name="T4" fmla="*/ 83 w 2027"/>
                <a:gd name="T5" fmla="*/ 1042 h 1193"/>
                <a:gd name="T6" fmla="*/ 109 w 2027"/>
                <a:gd name="T7" fmla="*/ 990 h 1193"/>
                <a:gd name="T8" fmla="*/ 135 w 2027"/>
                <a:gd name="T9" fmla="*/ 938 h 1193"/>
                <a:gd name="T10" fmla="*/ 170 w 2027"/>
                <a:gd name="T11" fmla="*/ 888 h 1193"/>
                <a:gd name="T12" fmla="*/ 206 w 2027"/>
                <a:gd name="T13" fmla="*/ 834 h 1193"/>
                <a:gd name="T14" fmla="*/ 234 w 2027"/>
                <a:gd name="T15" fmla="*/ 782 h 1193"/>
                <a:gd name="T16" fmla="*/ 265 w 2027"/>
                <a:gd name="T17" fmla="*/ 728 h 1193"/>
                <a:gd name="T18" fmla="*/ 293 w 2027"/>
                <a:gd name="T19" fmla="*/ 683 h 1193"/>
                <a:gd name="T20" fmla="*/ 322 w 2027"/>
                <a:gd name="T21" fmla="*/ 642 h 1193"/>
                <a:gd name="T22" fmla="*/ 350 w 2027"/>
                <a:gd name="T23" fmla="*/ 621 h 1193"/>
                <a:gd name="T24" fmla="*/ 378 w 2027"/>
                <a:gd name="T25" fmla="*/ 586 h 1193"/>
                <a:gd name="T26" fmla="*/ 404 w 2027"/>
                <a:gd name="T27" fmla="*/ 536 h 1193"/>
                <a:gd name="T28" fmla="*/ 437 w 2027"/>
                <a:gd name="T29" fmla="*/ 510 h 1193"/>
                <a:gd name="T30" fmla="*/ 468 w 2027"/>
                <a:gd name="T31" fmla="*/ 479 h 1193"/>
                <a:gd name="T32" fmla="*/ 501 w 2027"/>
                <a:gd name="T33" fmla="*/ 435 h 1193"/>
                <a:gd name="T34" fmla="*/ 532 w 2027"/>
                <a:gd name="T35" fmla="*/ 402 h 1193"/>
                <a:gd name="T36" fmla="*/ 567 w 2027"/>
                <a:gd name="T37" fmla="*/ 380 h 1193"/>
                <a:gd name="T38" fmla="*/ 596 w 2027"/>
                <a:gd name="T39" fmla="*/ 354 h 1193"/>
                <a:gd name="T40" fmla="*/ 626 w 2027"/>
                <a:gd name="T41" fmla="*/ 324 h 1193"/>
                <a:gd name="T42" fmla="*/ 667 w 2027"/>
                <a:gd name="T43" fmla="*/ 293 h 1193"/>
                <a:gd name="T44" fmla="*/ 707 w 2027"/>
                <a:gd name="T45" fmla="*/ 260 h 1193"/>
                <a:gd name="T46" fmla="*/ 740 w 2027"/>
                <a:gd name="T47" fmla="*/ 231 h 1193"/>
                <a:gd name="T48" fmla="*/ 775 w 2027"/>
                <a:gd name="T49" fmla="*/ 201 h 1193"/>
                <a:gd name="T50" fmla="*/ 806 w 2027"/>
                <a:gd name="T51" fmla="*/ 184 h 1193"/>
                <a:gd name="T52" fmla="*/ 837 w 2027"/>
                <a:gd name="T53" fmla="*/ 153 h 1193"/>
                <a:gd name="T54" fmla="*/ 867 w 2027"/>
                <a:gd name="T55" fmla="*/ 144 h 1193"/>
                <a:gd name="T56" fmla="*/ 903 w 2027"/>
                <a:gd name="T57" fmla="*/ 118 h 1193"/>
                <a:gd name="T58" fmla="*/ 931 w 2027"/>
                <a:gd name="T59" fmla="*/ 99 h 1193"/>
                <a:gd name="T60" fmla="*/ 969 w 2027"/>
                <a:gd name="T61" fmla="*/ 61 h 1193"/>
                <a:gd name="T62" fmla="*/ 1000 w 2027"/>
                <a:gd name="T63" fmla="*/ 0 h 1193"/>
                <a:gd name="T64" fmla="*/ 1028 w 2027"/>
                <a:gd name="T65" fmla="*/ 68 h 1193"/>
                <a:gd name="T66" fmla="*/ 1056 w 2027"/>
                <a:gd name="T67" fmla="*/ 85 h 1193"/>
                <a:gd name="T68" fmla="*/ 1092 w 2027"/>
                <a:gd name="T69" fmla="*/ 90 h 1193"/>
                <a:gd name="T70" fmla="*/ 1123 w 2027"/>
                <a:gd name="T71" fmla="*/ 94 h 1193"/>
                <a:gd name="T72" fmla="*/ 1158 w 2027"/>
                <a:gd name="T73" fmla="*/ 87 h 1193"/>
                <a:gd name="T74" fmla="*/ 1193 w 2027"/>
                <a:gd name="T75" fmla="*/ 99 h 1193"/>
                <a:gd name="T76" fmla="*/ 1226 w 2027"/>
                <a:gd name="T77" fmla="*/ 116 h 1193"/>
                <a:gd name="T78" fmla="*/ 1257 w 2027"/>
                <a:gd name="T79" fmla="*/ 120 h 1193"/>
                <a:gd name="T80" fmla="*/ 1293 w 2027"/>
                <a:gd name="T81" fmla="*/ 118 h 1193"/>
                <a:gd name="T82" fmla="*/ 1326 w 2027"/>
                <a:gd name="T83" fmla="*/ 130 h 1193"/>
                <a:gd name="T84" fmla="*/ 1354 w 2027"/>
                <a:gd name="T85" fmla="*/ 120 h 1193"/>
                <a:gd name="T86" fmla="*/ 1387 w 2027"/>
                <a:gd name="T87" fmla="*/ 130 h 1193"/>
                <a:gd name="T88" fmla="*/ 1420 w 2027"/>
                <a:gd name="T89" fmla="*/ 144 h 1193"/>
                <a:gd name="T90" fmla="*/ 1451 w 2027"/>
                <a:gd name="T91" fmla="*/ 139 h 1193"/>
                <a:gd name="T92" fmla="*/ 1482 w 2027"/>
                <a:gd name="T93" fmla="*/ 144 h 1193"/>
                <a:gd name="T94" fmla="*/ 1510 w 2027"/>
                <a:gd name="T95" fmla="*/ 142 h 1193"/>
                <a:gd name="T96" fmla="*/ 1541 w 2027"/>
                <a:gd name="T97" fmla="*/ 151 h 1193"/>
                <a:gd name="T98" fmla="*/ 1569 w 2027"/>
                <a:gd name="T99" fmla="*/ 158 h 1193"/>
                <a:gd name="T100" fmla="*/ 1597 w 2027"/>
                <a:gd name="T101" fmla="*/ 146 h 1193"/>
                <a:gd name="T102" fmla="*/ 1633 w 2027"/>
                <a:gd name="T103" fmla="*/ 161 h 1193"/>
                <a:gd name="T104" fmla="*/ 1666 w 2027"/>
                <a:gd name="T105" fmla="*/ 165 h 1193"/>
                <a:gd name="T106" fmla="*/ 1697 w 2027"/>
                <a:gd name="T107" fmla="*/ 168 h 1193"/>
                <a:gd name="T108" fmla="*/ 1732 w 2027"/>
                <a:gd name="T109" fmla="*/ 158 h 1193"/>
                <a:gd name="T110" fmla="*/ 1765 w 2027"/>
                <a:gd name="T111" fmla="*/ 165 h 1193"/>
                <a:gd name="T112" fmla="*/ 1798 w 2027"/>
                <a:gd name="T113" fmla="*/ 165 h 1193"/>
                <a:gd name="T114" fmla="*/ 1834 w 2027"/>
                <a:gd name="T115" fmla="*/ 194 h 1193"/>
                <a:gd name="T116" fmla="*/ 1864 w 2027"/>
                <a:gd name="T117" fmla="*/ 177 h 1193"/>
                <a:gd name="T118" fmla="*/ 1897 w 2027"/>
                <a:gd name="T119" fmla="*/ 179 h 1193"/>
                <a:gd name="T120" fmla="*/ 1928 w 2027"/>
                <a:gd name="T121" fmla="*/ 170 h 1193"/>
                <a:gd name="T122" fmla="*/ 1961 w 2027"/>
                <a:gd name="T123" fmla="*/ 189 h 1193"/>
                <a:gd name="T124" fmla="*/ 1999 w 2027"/>
                <a:gd name="T125" fmla="*/ 189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7" h="1193">
                  <a:moveTo>
                    <a:pt x="0" y="1165"/>
                  </a:moveTo>
                  <a:lnTo>
                    <a:pt x="0" y="1148"/>
                  </a:lnTo>
                  <a:lnTo>
                    <a:pt x="0" y="1167"/>
                  </a:lnTo>
                  <a:lnTo>
                    <a:pt x="3" y="1155"/>
                  </a:lnTo>
                  <a:lnTo>
                    <a:pt x="3" y="1174"/>
                  </a:lnTo>
                  <a:lnTo>
                    <a:pt x="5" y="1162"/>
                  </a:lnTo>
                  <a:lnTo>
                    <a:pt x="3" y="1183"/>
                  </a:lnTo>
                  <a:lnTo>
                    <a:pt x="7" y="1148"/>
                  </a:lnTo>
                  <a:lnTo>
                    <a:pt x="7" y="1174"/>
                  </a:lnTo>
                  <a:lnTo>
                    <a:pt x="10" y="1141"/>
                  </a:lnTo>
                  <a:lnTo>
                    <a:pt x="10" y="1172"/>
                  </a:lnTo>
                  <a:lnTo>
                    <a:pt x="12" y="1141"/>
                  </a:lnTo>
                  <a:lnTo>
                    <a:pt x="15" y="1174"/>
                  </a:lnTo>
                  <a:lnTo>
                    <a:pt x="15" y="1150"/>
                  </a:lnTo>
                  <a:lnTo>
                    <a:pt x="17" y="1167"/>
                  </a:lnTo>
                  <a:lnTo>
                    <a:pt x="17" y="1148"/>
                  </a:lnTo>
                  <a:lnTo>
                    <a:pt x="19" y="1181"/>
                  </a:lnTo>
                  <a:lnTo>
                    <a:pt x="19" y="1155"/>
                  </a:lnTo>
                  <a:lnTo>
                    <a:pt x="19" y="1193"/>
                  </a:lnTo>
                  <a:lnTo>
                    <a:pt x="22" y="1150"/>
                  </a:lnTo>
                  <a:lnTo>
                    <a:pt x="24" y="1181"/>
                  </a:lnTo>
                  <a:lnTo>
                    <a:pt x="24" y="1167"/>
                  </a:lnTo>
                  <a:lnTo>
                    <a:pt x="26" y="1181"/>
                  </a:lnTo>
                  <a:lnTo>
                    <a:pt x="29" y="1153"/>
                  </a:lnTo>
                  <a:lnTo>
                    <a:pt x="29" y="1169"/>
                  </a:lnTo>
                  <a:lnTo>
                    <a:pt x="31" y="1143"/>
                  </a:lnTo>
                  <a:lnTo>
                    <a:pt x="33" y="1167"/>
                  </a:lnTo>
                  <a:lnTo>
                    <a:pt x="36" y="1148"/>
                  </a:lnTo>
                  <a:lnTo>
                    <a:pt x="36" y="1157"/>
                  </a:lnTo>
                  <a:lnTo>
                    <a:pt x="36" y="1139"/>
                  </a:lnTo>
                  <a:lnTo>
                    <a:pt x="41" y="1155"/>
                  </a:lnTo>
                  <a:lnTo>
                    <a:pt x="38" y="1131"/>
                  </a:lnTo>
                  <a:lnTo>
                    <a:pt x="41" y="1148"/>
                  </a:lnTo>
                  <a:lnTo>
                    <a:pt x="41" y="1129"/>
                  </a:lnTo>
                  <a:lnTo>
                    <a:pt x="43" y="1150"/>
                  </a:lnTo>
                  <a:lnTo>
                    <a:pt x="43" y="1124"/>
                  </a:lnTo>
                  <a:lnTo>
                    <a:pt x="45" y="1146"/>
                  </a:lnTo>
                  <a:lnTo>
                    <a:pt x="45" y="1122"/>
                  </a:lnTo>
                  <a:lnTo>
                    <a:pt x="48" y="1141"/>
                  </a:lnTo>
                  <a:lnTo>
                    <a:pt x="45" y="1106"/>
                  </a:lnTo>
                  <a:lnTo>
                    <a:pt x="50" y="1134"/>
                  </a:lnTo>
                  <a:lnTo>
                    <a:pt x="50" y="1117"/>
                  </a:lnTo>
                  <a:lnTo>
                    <a:pt x="50" y="1124"/>
                  </a:lnTo>
                  <a:lnTo>
                    <a:pt x="52" y="1113"/>
                  </a:lnTo>
                  <a:lnTo>
                    <a:pt x="55" y="1129"/>
                  </a:lnTo>
                  <a:lnTo>
                    <a:pt x="52" y="1108"/>
                  </a:lnTo>
                  <a:lnTo>
                    <a:pt x="55" y="1115"/>
                  </a:lnTo>
                  <a:lnTo>
                    <a:pt x="52" y="1101"/>
                  </a:lnTo>
                  <a:lnTo>
                    <a:pt x="55" y="1113"/>
                  </a:lnTo>
                  <a:lnTo>
                    <a:pt x="55" y="1096"/>
                  </a:lnTo>
                  <a:lnTo>
                    <a:pt x="59" y="1120"/>
                  </a:lnTo>
                  <a:lnTo>
                    <a:pt x="55" y="1094"/>
                  </a:lnTo>
                  <a:lnTo>
                    <a:pt x="62" y="1122"/>
                  </a:lnTo>
                  <a:lnTo>
                    <a:pt x="57" y="1084"/>
                  </a:lnTo>
                  <a:lnTo>
                    <a:pt x="62" y="1108"/>
                  </a:lnTo>
                  <a:lnTo>
                    <a:pt x="62" y="1096"/>
                  </a:lnTo>
                  <a:lnTo>
                    <a:pt x="64" y="1101"/>
                  </a:lnTo>
                  <a:lnTo>
                    <a:pt x="64" y="1091"/>
                  </a:lnTo>
                  <a:lnTo>
                    <a:pt x="67" y="1110"/>
                  </a:lnTo>
                  <a:lnTo>
                    <a:pt x="62" y="1077"/>
                  </a:lnTo>
                  <a:lnTo>
                    <a:pt x="67" y="1098"/>
                  </a:lnTo>
                  <a:lnTo>
                    <a:pt x="64" y="1075"/>
                  </a:lnTo>
                  <a:lnTo>
                    <a:pt x="69" y="1094"/>
                  </a:lnTo>
                  <a:lnTo>
                    <a:pt x="69" y="1075"/>
                  </a:lnTo>
                  <a:lnTo>
                    <a:pt x="71" y="1084"/>
                  </a:lnTo>
                  <a:lnTo>
                    <a:pt x="71" y="1070"/>
                  </a:lnTo>
                  <a:lnTo>
                    <a:pt x="71" y="1080"/>
                  </a:lnTo>
                  <a:lnTo>
                    <a:pt x="71" y="1063"/>
                  </a:lnTo>
                  <a:lnTo>
                    <a:pt x="74" y="1075"/>
                  </a:lnTo>
                  <a:lnTo>
                    <a:pt x="74" y="1056"/>
                  </a:lnTo>
                  <a:lnTo>
                    <a:pt x="78" y="1072"/>
                  </a:lnTo>
                  <a:lnTo>
                    <a:pt x="76" y="1056"/>
                  </a:lnTo>
                  <a:lnTo>
                    <a:pt x="81" y="1070"/>
                  </a:lnTo>
                  <a:lnTo>
                    <a:pt x="78" y="1054"/>
                  </a:lnTo>
                  <a:lnTo>
                    <a:pt x="81" y="1061"/>
                  </a:lnTo>
                  <a:lnTo>
                    <a:pt x="81" y="1037"/>
                  </a:lnTo>
                  <a:lnTo>
                    <a:pt x="85" y="1070"/>
                  </a:lnTo>
                  <a:lnTo>
                    <a:pt x="83" y="1042"/>
                  </a:lnTo>
                  <a:lnTo>
                    <a:pt x="85" y="1051"/>
                  </a:lnTo>
                  <a:lnTo>
                    <a:pt x="85" y="1039"/>
                  </a:lnTo>
                  <a:lnTo>
                    <a:pt x="88" y="1046"/>
                  </a:lnTo>
                  <a:lnTo>
                    <a:pt x="90" y="1037"/>
                  </a:lnTo>
                  <a:lnTo>
                    <a:pt x="90" y="1044"/>
                  </a:lnTo>
                  <a:lnTo>
                    <a:pt x="92" y="1032"/>
                  </a:lnTo>
                  <a:lnTo>
                    <a:pt x="90" y="1049"/>
                  </a:lnTo>
                  <a:lnTo>
                    <a:pt x="92" y="1028"/>
                  </a:lnTo>
                  <a:lnTo>
                    <a:pt x="95" y="1044"/>
                  </a:lnTo>
                  <a:lnTo>
                    <a:pt x="95" y="1025"/>
                  </a:lnTo>
                  <a:lnTo>
                    <a:pt x="100" y="1049"/>
                  </a:lnTo>
                  <a:lnTo>
                    <a:pt x="97" y="1020"/>
                  </a:lnTo>
                  <a:lnTo>
                    <a:pt x="100" y="1028"/>
                  </a:lnTo>
                  <a:lnTo>
                    <a:pt x="100" y="1016"/>
                  </a:lnTo>
                  <a:lnTo>
                    <a:pt x="102" y="1025"/>
                  </a:lnTo>
                  <a:lnTo>
                    <a:pt x="100" y="1006"/>
                  </a:lnTo>
                  <a:lnTo>
                    <a:pt x="102" y="1025"/>
                  </a:lnTo>
                  <a:lnTo>
                    <a:pt x="102" y="1006"/>
                  </a:lnTo>
                  <a:lnTo>
                    <a:pt x="104" y="1025"/>
                  </a:lnTo>
                  <a:lnTo>
                    <a:pt x="104" y="1002"/>
                  </a:lnTo>
                  <a:lnTo>
                    <a:pt x="107" y="1013"/>
                  </a:lnTo>
                  <a:lnTo>
                    <a:pt x="104" y="992"/>
                  </a:lnTo>
                  <a:lnTo>
                    <a:pt x="109" y="1018"/>
                  </a:lnTo>
                  <a:lnTo>
                    <a:pt x="109" y="997"/>
                  </a:lnTo>
                  <a:lnTo>
                    <a:pt x="111" y="1004"/>
                  </a:lnTo>
                  <a:lnTo>
                    <a:pt x="109" y="990"/>
                  </a:lnTo>
                  <a:lnTo>
                    <a:pt x="111" y="1002"/>
                  </a:lnTo>
                  <a:lnTo>
                    <a:pt x="114" y="990"/>
                  </a:lnTo>
                  <a:lnTo>
                    <a:pt x="116" y="999"/>
                  </a:lnTo>
                  <a:lnTo>
                    <a:pt x="114" y="983"/>
                  </a:lnTo>
                  <a:lnTo>
                    <a:pt x="116" y="992"/>
                  </a:lnTo>
                  <a:lnTo>
                    <a:pt x="116" y="978"/>
                  </a:lnTo>
                  <a:lnTo>
                    <a:pt x="118" y="987"/>
                  </a:lnTo>
                  <a:lnTo>
                    <a:pt x="118" y="973"/>
                  </a:lnTo>
                  <a:lnTo>
                    <a:pt x="121" y="983"/>
                  </a:lnTo>
                  <a:lnTo>
                    <a:pt x="121" y="968"/>
                  </a:lnTo>
                  <a:lnTo>
                    <a:pt x="123" y="983"/>
                  </a:lnTo>
                  <a:lnTo>
                    <a:pt x="123" y="968"/>
                  </a:lnTo>
                  <a:lnTo>
                    <a:pt x="126" y="980"/>
                  </a:lnTo>
                  <a:lnTo>
                    <a:pt x="126" y="964"/>
                  </a:lnTo>
                  <a:lnTo>
                    <a:pt x="128" y="976"/>
                  </a:lnTo>
                  <a:lnTo>
                    <a:pt x="126" y="961"/>
                  </a:lnTo>
                  <a:lnTo>
                    <a:pt x="128" y="971"/>
                  </a:lnTo>
                  <a:lnTo>
                    <a:pt x="128" y="954"/>
                  </a:lnTo>
                  <a:lnTo>
                    <a:pt x="130" y="964"/>
                  </a:lnTo>
                  <a:lnTo>
                    <a:pt x="130" y="952"/>
                  </a:lnTo>
                  <a:lnTo>
                    <a:pt x="133" y="959"/>
                  </a:lnTo>
                  <a:lnTo>
                    <a:pt x="130" y="940"/>
                  </a:lnTo>
                  <a:lnTo>
                    <a:pt x="133" y="957"/>
                  </a:lnTo>
                  <a:lnTo>
                    <a:pt x="135" y="943"/>
                  </a:lnTo>
                  <a:lnTo>
                    <a:pt x="135" y="950"/>
                  </a:lnTo>
                  <a:lnTo>
                    <a:pt x="135" y="938"/>
                  </a:lnTo>
                  <a:lnTo>
                    <a:pt x="137" y="952"/>
                  </a:lnTo>
                  <a:lnTo>
                    <a:pt x="137" y="933"/>
                  </a:lnTo>
                  <a:lnTo>
                    <a:pt x="140" y="952"/>
                  </a:lnTo>
                  <a:lnTo>
                    <a:pt x="140" y="919"/>
                  </a:lnTo>
                  <a:lnTo>
                    <a:pt x="142" y="943"/>
                  </a:lnTo>
                  <a:lnTo>
                    <a:pt x="142" y="928"/>
                  </a:lnTo>
                  <a:lnTo>
                    <a:pt x="144" y="940"/>
                  </a:lnTo>
                  <a:lnTo>
                    <a:pt x="144" y="919"/>
                  </a:lnTo>
                  <a:lnTo>
                    <a:pt x="147" y="935"/>
                  </a:lnTo>
                  <a:lnTo>
                    <a:pt x="144" y="914"/>
                  </a:lnTo>
                  <a:lnTo>
                    <a:pt x="149" y="938"/>
                  </a:lnTo>
                  <a:lnTo>
                    <a:pt x="149" y="914"/>
                  </a:lnTo>
                  <a:lnTo>
                    <a:pt x="152" y="926"/>
                  </a:lnTo>
                  <a:lnTo>
                    <a:pt x="152" y="914"/>
                  </a:lnTo>
                  <a:lnTo>
                    <a:pt x="152" y="921"/>
                  </a:lnTo>
                  <a:lnTo>
                    <a:pt x="154" y="909"/>
                  </a:lnTo>
                  <a:lnTo>
                    <a:pt x="156" y="928"/>
                  </a:lnTo>
                  <a:lnTo>
                    <a:pt x="154" y="902"/>
                  </a:lnTo>
                  <a:lnTo>
                    <a:pt x="159" y="926"/>
                  </a:lnTo>
                  <a:lnTo>
                    <a:pt x="156" y="893"/>
                  </a:lnTo>
                  <a:lnTo>
                    <a:pt x="161" y="919"/>
                  </a:lnTo>
                  <a:lnTo>
                    <a:pt x="161" y="895"/>
                  </a:lnTo>
                  <a:lnTo>
                    <a:pt x="163" y="905"/>
                  </a:lnTo>
                  <a:lnTo>
                    <a:pt x="168" y="900"/>
                  </a:lnTo>
                  <a:lnTo>
                    <a:pt x="168" y="909"/>
                  </a:lnTo>
                  <a:lnTo>
                    <a:pt x="170" y="888"/>
                  </a:lnTo>
                  <a:lnTo>
                    <a:pt x="173" y="905"/>
                  </a:lnTo>
                  <a:lnTo>
                    <a:pt x="173" y="888"/>
                  </a:lnTo>
                  <a:lnTo>
                    <a:pt x="175" y="905"/>
                  </a:lnTo>
                  <a:lnTo>
                    <a:pt x="173" y="876"/>
                  </a:lnTo>
                  <a:lnTo>
                    <a:pt x="180" y="902"/>
                  </a:lnTo>
                  <a:lnTo>
                    <a:pt x="178" y="879"/>
                  </a:lnTo>
                  <a:lnTo>
                    <a:pt x="180" y="886"/>
                  </a:lnTo>
                  <a:lnTo>
                    <a:pt x="180" y="867"/>
                  </a:lnTo>
                  <a:lnTo>
                    <a:pt x="182" y="886"/>
                  </a:lnTo>
                  <a:lnTo>
                    <a:pt x="182" y="869"/>
                  </a:lnTo>
                  <a:lnTo>
                    <a:pt x="187" y="888"/>
                  </a:lnTo>
                  <a:lnTo>
                    <a:pt x="185" y="860"/>
                  </a:lnTo>
                  <a:lnTo>
                    <a:pt x="187" y="874"/>
                  </a:lnTo>
                  <a:lnTo>
                    <a:pt x="187" y="846"/>
                  </a:lnTo>
                  <a:lnTo>
                    <a:pt x="192" y="879"/>
                  </a:lnTo>
                  <a:lnTo>
                    <a:pt x="192" y="850"/>
                  </a:lnTo>
                  <a:lnTo>
                    <a:pt x="194" y="876"/>
                  </a:lnTo>
                  <a:lnTo>
                    <a:pt x="194" y="843"/>
                  </a:lnTo>
                  <a:lnTo>
                    <a:pt x="196" y="869"/>
                  </a:lnTo>
                  <a:lnTo>
                    <a:pt x="196" y="836"/>
                  </a:lnTo>
                  <a:lnTo>
                    <a:pt x="201" y="867"/>
                  </a:lnTo>
                  <a:lnTo>
                    <a:pt x="199" y="841"/>
                  </a:lnTo>
                  <a:lnTo>
                    <a:pt x="201" y="855"/>
                  </a:lnTo>
                  <a:lnTo>
                    <a:pt x="201" y="829"/>
                  </a:lnTo>
                  <a:lnTo>
                    <a:pt x="206" y="855"/>
                  </a:lnTo>
                  <a:lnTo>
                    <a:pt x="206" y="834"/>
                  </a:lnTo>
                  <a:lnTo>
                    <a:pt x="208" y="860"/>
                  </a:lnTo>
                  <a:lnTo>
                    <a:pt x="206" y="824"/>
                  </a:lnTo>
                  <a:lnTo>
                    <a:pt x="208" y="841"/>
                  </a:lnTo>
                  <a:lnTo>
                    <a:pt x="208" y="820"/>
                  </a:lnTo>
                  <a:lnTo>
                    <a:pt x="211" y="834"/>
                  </a:lnTo>
                  <a:lnTo>
                    <a:pt x="213" y="817"/>
                  </a:lnTo>
                  <a:lnTo>
                    <a:pt x="215" y="839"/>
                  </a:lnTo>
                  <a:lnTo>
                    <a:pt x="215" y="810"/>
                  </a:lnTo>
                  <a:lnTo>
                    <a:pt x="215" y="827"/>
                  </a:lnTo>
                  <a:lnTo>
                    <a:pt x="218" y="810"/>
                  </a:lnTo>
                  <a:lnTo>
                    <a:pt x="220" y="834"/>
                  </a:lnTo>
                  <a:lnTo>
                    <a:pt x="218" y="805"/>
                  </a:lnTo>
                  <a:lnTo>
                    <a:pt x="220" y="817"/>
                  </a:lnTo>
                  <a:lnTo>
                    <a:pt x="220" y="794"/>
                  </a:lnTo>
                  <a:lnTo>
                    <a:pt x="222" y="810"/>
                  </a:lnTo>
                  <a:lnTo>
                    <a:pt x="222" y="794"/>
                  </a:lnTo>
                  <a:lnTo>
                    <a:pt x="225" y="810"/>
                  </a:lnTo>
                  <a:lnTo>
                    <a:pt x="227" y="794"/>
                  </a:lnTo>
                  <a:lnTo>
                    <a:pt x="227" y="805"/>
                  </a:lnTo>
                  <a:lnTo>
                    <a:pt x="227" y="791"/>
                  </a:lnTo>
                  <a:lnTo>
                    <a:pt x="230" y="810"/>
                  </a:lnTo>
                  <a:lnTo>
                    <a:pt x="230" y="779"/>
                  </a:lnTo>
                  <a:lnTo>
                    <a:pt x="232" y="803"/>
                  </a:lnTo>
                  <a:lnTo>
                    <a:pt x="232" y="787"/>
                  </a:lnTo>
                  <a:lnTo>
                    <a:pt x="237" y="803"/>
                  </a:lnTo>
                  <a:lnTo>
                    <a:pt x="234" y="782"/>
                  </a:lnTo>
                  <a:lnTo>
                    <a:pt x="237" y="796"/>
                  </a:lnTo>
                  <a:lnTo>
                    <a:pt x="237" y="777"/>
                  </a:lnTo>
                  <a:lnTo>
                    <a:pt x="239" y="791"/>
                  </a:lnTo>
                  <a:lnTo>
                    <a:pt x="237" y="770"/>
                  </a:lnTo>
                  <a:lnTo>
                    <a:pt x="241" y="798"/>
                  </a:lnTo>
                  <a:lnTo>
                    <a:pt x="241" y="763"/>
                  </a:lnTo>
                  <a:lnTo>
                    <a:pt x="241" y="789"/>
                  </a:lnTo>
                  <a:lnTo>
                    <a:pt x="244" y="768"/>
                  </a:lnTo>
                  <a:lnTo>
                    <a:pt x="246" y="784"/>
                  </a:lnTo>
                  <a:lnTo>
                    <a:pt x="246" y="763"/>
                  </a:lnTo>
                  <a:lnTo>
                    <a:pt x="248" y="772"/>
                  </a:lnTo>
                  <a:lnTo>
                    <a:pt x="246" y="749"/>
                  </a:lnTo>
                  <a:lnTo>
                    <a:pt x="251" y="782"/>
                  </a:lnTo>
                  <a:lnTo>
                    <a:pt x="251" y="758"/>
                  </a:lnTo>
                  <a:lnTo>
                    <a:pt x="251" y="770"/>
                  </a:lnTo>
                  <a:lnTo>
                    <a:pt x="256" y="744"/>
                  </a:lnTo>
                  <a:lnTo>
                    <a:pt x="253" y="777"/>
                  </a:lnTo>
                  <a:lnTo>
                    <a:pt x="256" y="751"/>
                  </a:lnTo>
                  <a:lnTo>
                    <a:pt x="258" y="763"/>
                  </a:lnTo>
                  <a:lnTo>
                    <a:pt x="258" y="737"/>
                  </a:lnTo>
                  <a:lnTo>
                    <a:pt x="263" y="772"/>
                  </a:lnTo>
                  <a:lnTo>
                    <a:pt x="260" y="732"/>
                  </a:lnTo>
                  <a:lnTo>
                    <a:pt x="263" y="758"/>
                  </a:lnTo>
                  <a:lnTo>
                    <a:pt x="263" y="739"/>
                  </a:lnTo>
                  <a:lnTo>
                    <a:pt x="265" y="758"/>
                  </a:lnTo>
                  <a:lnTo>
                    <a:pt x="265" y="728"/>
                  </a:lnTo>
                  <a:lnTo>
                    <a:pt x="270" y="751"/>
                  </a:lnTo>
                  <a:lnTo>
                    <a:pt x="267" y="716"/>
                  </a:lnTo>
                  <a:lnTo>
                    <a:pt x="272" y="749"/>
                  </a:lnTo>
                  <a:lnTo>
                    <a:pt x="272" y="728"/>
                  </a:lnTo>
                  <a:lnTo>
                    <a:pt x="274" y="735"/>
                  </a:lnTo>
                  <a:lnTo>
                    <a:pt x="274" y="718"/>
                  </a:lnTo>
                  <a:lnTo>
                    <a:pt x="277" y="735"/>
                  </a:lnTo>
                  <a:lnTo>
                    <a:pt x="277" y="720"/>
                  </a:lnTo>
                  <a:lnTo>
                    <a:pt x="279" y="735"/>
                  </a:lnTo>
                  <a:lnTo>
                    <a:pt x="279" y="713"/>
                  </a:lnTo>
                  <a:lnTo>
                    <a:pt x="281" y="723"/>
                  </a:lnTo>
                  <a:lnTo>
                    <a:pt x="279" y="706"/>
                  </a:lnTo>
                  <a:lnTo>
                    <a:pt x="281" y="723"/>
                  </a:lnTo>
                  <a:lnTo>
                    <a:pt x="281" y="694"/>
                  </a:lnTo>
                  <a:lnTo>
                    <a:pt x="284" y="718"/>
                  </a:lnTo>
                  <a:lnTo>
                    <a:pt x="286" y="709"/>
                  </a:lnTo>
                  <a:lnTo>
                    <a:pt x="286" y="725"/>
                  </a:lnTo>
                  <a:lnTo>
                    <a:pt x="289" y="709"/>
                  </a:lnTo>
                  <a:lnTo>
                    <a:pt x="289" y="723"/>
                  </a:lnTo>
                  <a:lnTo>
                    <a:pt x="289" y="697"/>
                  </a:lnTo>
                  <a:lnTo>
                    <a:pt x="293" y="713"/>
                  </a:lnTo>
                  <a:lnTo>
                    <a:pt x="291" y="694"/>
                  </a:lnTo>
                  <a:lnTo>
                    <a:pt x="293" y="699"/>
                  </a:lnTo>
                  <a:lnTo>
                    <a:pt x="293" y="692"/>
                  </a:lnTo>
                  <a:lnTo>
                    <a:pt x="296" y="699"/>
                  </a:lnTo>
                  <a:lnTo>
                    <a:pt x="293" y="683"/>
                  </a:lnTo>
                  <a:lnTo>
                    <a:pt x="298" y="702"/>
                  </a:lnTo>
                  <a:lnTo>
                    <a:pt x="298" y="690"/>
                  </a:lnTo>
                  <a:lnTo>
                    <a:pt x="300" y="702"/>
                  </a:lnTo>
                  <a:lnTo>
                    <a:pt x="300" y="683"/>
                  </a:lnTo>
                  <a:lnTo>
                    <a:pt x="305" y="706"/>
                  </a:lnTo>
                  <a:lnTo>
                    <a:pt x="300" y="664"/>
                  </a:lnTo>
                  <a:lnTo>
                    <a:pt x="305" y="694"/>
                  </a:lnTo>
                  <a:lnTo>
                    <a:pt x="305" y="676"/>
                  </a:lnTo>
                  <a:lnTo>
                    <a:pt x="307" y="699"/>
                  </a:lnTo>
                  <a:lnTo>
                    <a:pt x="307" y="680"/>
                  </a:lnTo>
                  <a:lnTo>
                    <a:pt x="310" y="687"/>
                  </a:lnTo>
                  <a:lnTo>
                    <a:pt x="310" y="676"/>
                  </a:lnTo>
                  <a:lnTo>
                    <a:pt x="310" y="692"/>
                  </a:lnTo>
                  <a:lnTo>
                    <a:pt x="310" y="673"/>
                  </a:lnTo>
                  <a:lnTo>
                    <a:pt x="312" y="685"/>
                  </a:lnTo>
                  <a:lnTo>
                    <a:pt x="312" y="668"/>
                  </a:lnTo>
                  <a:lnTo>
                    <a:pt x="315" y="680"/>
                  </a:lnTo>
                  <a:lnTo>
                    <a:pt x="315" y="664"/>
                  </a:lnTo>
                  <a:lnTo>
                    <a:pt x="319" y="692"/>
                  </a:lnTo>
                  <a:lnTo>
                    <a:pt x="315" y="650"/>
                  </a:lnTo>
                  <a:lnTo>
                    <a:pt x="319" y="676"/>
                  </a:lnTo>
                  <a:lnTo>
                    <a:pt x="319" y="659"/>
                  </a:lnTo>
                  <a:lnTo>
                    <a:pt x="322" y="668"/>
                  </a:lnTo>
                  <a:lnTo>
                    <a:pt x="322" y="657"/>
                  </a:lnTo>
                  <a:lnTo>
                    <a:pt x="324" y="664"/>
                  </a:lnTo>
                  <a:lnTo>
                    <a:pt x="322" y="642"/>
                  </a:lnTo>
                  <a:lnTo>
                    <a:pt x="324" y="659"/>
                  </a:lnTo>
                  <a:lnTo>
                    <a:pt x="324" y="635"/>
                  </a:lnTo>
                  <a:lnTo>
                    <a:pt x="329" y="668"/>
                  </a:lnTo>
                  <a:lnTo>
                    <a:pt x="326" y="640"/>
                  </a:lnTo>
                  <a:lnTo>
                    <a:pt x="331" y="671"/>
                  </a:lnTo>
                  <a:lnTo>
                    <a:pt x="329" y="645"/>
                  </a:lnTo>
                  <a:lnTo>
                    <a:pt x="331" y="654"/>
                  </a:lnTo>
                  <a:lnTo>
                    <a:pt x="331" y="640"/>
                  </a:lnTo>
                  <a:lnTo>
                    <a:pt x="333" y="650"/>
                  </a:lnTo>
                  <a:lnTo>
                    <a:pt x="333" y="631"/>
                  </a:lnTo>
                  <a:lnTo>
                    <a:pt x="338" y="654"/>
                  </a:lnTo>
                  <a:lnTo>
                    <a:pt x="336" y="633"/>
                  </a:lnTo>
                  <a:lnTo>
                    <a:pt x="338" y="642"/>
                  </a:lnTo>
                  <a:lnTo>
                    <a:pt x="338" y="628"/>
                  </a:lnTo>
                  <a:lnTo>
                    <a:pt x="341" y="638"/>
                  </a:lnTo>
                  <a:lnTo>
                    <a:pt x="338" y="624"/>
                  </a:lnTo>
                  <a:lnTo>
                    <a:pt x="341" y="638"/>
                  </a:lnTo>
                  <a:lnTo>
                    <a:pt x="341" y="616"/>
                  </a:lnTo>
                  <a:lnTo>
                    <a:pt x="343" y="638"/>
                  </a:lnTo>
                  <a:lnTo>
                    <a:pt x="345" y="628"/>
                  </a:lnTo>
                  <a:lnTo>
                    <a:pt x="345" y="635"/>
                  </a:lnTo>
                  <a:lnTo>
                    <a:pt x="345" y="626"/>
                  </a:lnTo>
                  <a:lnTo>
                    <a:pt x="348" y="631"/>
                  </a:lnTo>
                  <a:lnTo>
                    <a:pt x="348" y="626"/>
                  </a:lnTo>
                  <a:lnTo>
                    <a:pt x="350" y="642"/>
                  </a:lnTo>
                  <a:lnTo>
                    <a:pt x="350" y="621"/>
                  </a:lnTo>
                  <a:lnTo>
                    <a:pt x="352" y="633"/>
                  </a:lnTo>
                  <a:lnTo>
                    <a:pt x="350" y="614"/>
                  </a:lnTo>
                  <a:lnTo>
                    <a:pt x="352" y="628"/>
                  </a:lnTo>
                  <a:lnTo>
                    <a:pt x="352" y="612"/>
                  </a:lnTo>
                  <a:lnTo>
                    <a:pt x="355" y="624"/>
                  </a:lnTo>
                  <a:lnTo>
                    <a:pt x="355" y="612"/>
                  </a:lnTo>
                  <a:lnTo>
                    <a:pt x="357" y="628"/>
                  </a:lnTo>
                  <a:lnTo>
                    <a:pt x="357" y="600"/>
                  </a:lnTo>
                  <a:lnTo>
                    <a:pt x="359" y="619"/>
                  </a:lnTo>
                  <a:lnTo>
                    <a:pt x="359" y="605"/>
                  </a:lnTo>
                  <a:lnTo>
                    <a:pt x="359" y="633"/>
                  </a:lnTo>
                  <a:lnTo>
                    <a:pt x="362" y="600"/>
                  </a:lnTo>
                  <a:lnTo>
                    <a:pt x="364" y="616"/>
                  </a:lnTo>
                  <a:lnTo>
                    <a:pt x="364" y="586"/>
                  </a:lnTo>
                  <a:lnTo>
                    <a:pt x="367" y="614"/>
                  </a:lnTo>
                  <a:lnTo>
                    <a:pt x="367" y="593"/>
                  </a:lnTo>
                  <a:lnTo>
                    <a:pt x="369" y="607"/>
                  </a:lnTo>
                  <a:lnTo>
                    <a:pt x="369" y="583"/>
                  </a:lnTo>
                  <a:lnTo>
                    <a:pt x="371" y="602"/>
                  </a:lnTo>
                  <a:lnTo>
                    <a:pt x="371" y="591"/>
                  </a:lnTo>
                  <a:lnTo>
                    <a:pt x="374" y="609"/>
                  </a:lnTo>
                  <a:lnTo>
                    <a:pt x="374" y="583"/>
                  </a:lnTo>
                  <a:lnTo>
                    <a:pt x="376" y="600"/>
                  </a:lnTo>
                  <a:lnTo>
                    <a:pt x="376" y="588"/>
                  </a:lnTo>
                  <a:lnTo>
                    <a:pt x="378" y="607"/>
                  </a:lnTo>
                  <a:lnTo>
                    <a:pt x="378" y="586"/>
                  </a:lnTo>
                  <a:lnTo>
                    <a:pt x="381" y="595"/>
                  </a:lnTo>
                  <a:lnTo>
                    <a:pt x="381" y="579"/>
                  </a:lnTo>
                  <a:lnTo>
                    <a:pt x="383" y="593"/>
                  </a:lnTo>
                  <a:lnTo>
                    <a:pt x="381" y="574"/>
                  </a:lnTo>
                  <a:lnTo>
                    <a:pt x="383" y="586"/>
                  </a:lnTo>
                  <a:lnTo>
                    <a:pt x="385" y="572"/>
                  </a:lnTo>
                  <a:lnTo>
                    <a:pt x="385" y="591"/>
                  </a:lnTo>
                  <a:lnTo>
                    <a:pt x="385" y="565"/>
                  </a:lnTo>
                  <a:lnTo>
                    <a:pt x="388" y="583"/>
                  </a:lnTo>
                  <a:lnTo>
                    <a:pt x="388" y="562"/>
                  </a:lnTo>
                  <a:lnTo>
                    <a:pt x="388" y="586"/>
                  </a:lnTo>
                  <a:lnTo>
                    <a:pt x="390" y="569"/>
                  </a:lnTo>
                  <a:lnTo>
                    <a:pt x="393" y="595"/>
                  </a:lnTo>
                  <a:lnTo>
                    <a:pt x="390" y="560"/>
                  </a:lnTo>
                  <a:lnTo>
                    <a:pt x="393" y="574"/>
                  </a:lnTo>
                  <a:lnTo>
                    <a:pt x="393" y="557"/>
                  </a:lnTo>
                  <a:lnTo>
                    <a:pt x="395" y="572"/>
                  </a:lnTo>
                  <a:lnTo>
                    <a:pt x="395" y="546"/>
                  </a:lnTo>
                  <a:lnTo>
                    <a:pt x="400" y="579"/>
                  </a:lnTo>
                  <a:lnTo>
                    <a:pt x="397" y="541"/>
                  </a:lnTo>
                  <a:lnTo>
                    <a:pt x="402" y="565"/>
                  </a:lnTo>
                  <a:lnTo>
                    <a:pt x="402" y="553"/>
                  </a:lnTo>
                  <a:lnTo>
                    <a:pt x="404" y="565"/>
                  </a:lnTo>
                  <a:lnTo>
                    <a:pt x="404" y="548"/>
                  </a:lnTo>
                  <a:lnTo>
                    <a:pt x="409" y="569"/>
                  </a:lnTo>
                  <a:lnTo>
                    <a:pt x="404" y="536"/>
                  </a:lnTo>
                  <a:lnTo>
                    <a:pt x="409" y="555"/>
                  </a:lnTo>
                  <a:lnTo>
                    <a:pt x="409" y="541"/>
                  </a:lnTo>
                  <a:lnTo>
                    <a:pt x="414" y="560"/>
                  </a:lnTo>
                  <a:lnTo>
                    <a:pt x="409" y="534"/>
                  </a:lnTo>
                  <a:lnTo>
                    <a:pt x="414" y="550"/>
                  </a:lnTo>
                  <a:lnTo>
                    <a:pt x="414" y="536"/>
                  </a:lnTo>
                  <a:lnTo>
                    <a:pt x="416" y="546"/>
                  </a:lnTo>
                  <a:lnTo>
                    <a:pt x="416" y="522"/>
                  </a:lnTo>
                  <a:lnTo>
                    <a:pt x="421" y="555"/>
                  </a:lnTo>
                  <a:lnTo>
                    <a:pt x="419" y="534"/>
                  </a:lnTo>
                  <a:lnTo>
                    <a:pt x="421" y="541"/>
                  </a:lnTo>
                  <a:lnTo>
                    <a:pt x="419" y="517"/>
                  </a:lnTo>
                  <a:lnTo>
                    <a:pt x="423" y="539"/>
                  </a:lnTo>
                  <a:lnTo>
                    <a:pt x="423" y="529"/>
                  </a:lnTo>
                  <a:lnTo>
                    <a:pt x="423" y="550"/>
                  </a:lnTo>
                  <a:lnTo>
                    <a:pt x="426" y="527"/>
                  </a:lnTo>
                  <a:lnTo>
                    <a:pt x="426" y="546"/>
                  </a:lnTo>
                  <a:lnTo>
                    <a:pt x="428" y="524"/>
                  </a:lnTo>
                  <a:lnTo>
                    <a:pt x="430" y="534"/>
                  </a:lnTo>
                  <a:lnTo>
                    <a:pt x="430" y="515"/>
                  </a:lnTo>
                  <a:lnTo>
                    <a:pt x="430" y="534"/>
                  </a:lnTo>
                  <a:lnTo>
                    <a:pt x="433" y="510"/>
                  </a:lnTo>
                  <a:lnTo>
                    <a:pt x="435" y="548"/>
                  </a:lnTo>
                  <a:lnTo>
                    <a:pt x="435" y="515"/>
                  </a:lnTo>
                  <a:lnTo>
                    <a:pt x="437" y="524"/>
                  </a:lnTo>
                  <a:lnTo>
                    <a:pt x="437" y="510"/>
                  </a:lnTo>
                  <a:lnTo>
                    <a:pt x="442" y="529"/>
                  </a:lnTo>
                  <a:lnTo>
                    <a:pt x="437" y="498"/>
                  </a:lnTo>
                  <a:lnTo>
                    <a:pt x="445" y="531"/>
                  </a:lnTo>
                  <a:lnTo>
                    <a:pt x="442" y="491"/>
                  </a:lnTo>
                  <a:lnTo>
                    <a:pt x="445" y="522"/>
                  </a:lnTo>
                  <a:lnTo>
                    <a:pt x="445" y="505"/>
                  </a:lnTo>
                  <a:lnTo>
                    <a:pt x="447" y="515"/>
                  </a:lnTo>
                  <a:lnTo>
                    <a:pt x="447" y="498"/>
                  </a:lnTo>
                  <a:lnTo>
                    <a:pt x="449" y="520"/>
                  </a:lnTo>
                  <a:lnTo>
                    <a:pt x="449" y="498"/>
                  </a:lnTo>
                  <a:lnTo>
                    <a:pt x="452" y="510"/>
                  </a:lnTo>
                  <a:lnTo>
                    <a:pt x="452" y="496"/>
                  </a:lnTo>
                  <a:lnTo>
                    <a:pt x="456" y="524"/>
                  </a:lnTo>
                  <a:lnTo>
                    <a:pt x="454" y="491"/>
                  </a:lnTo>
                  <a:lnTo>
                    <a:pt x="456" y="505"/>
                  </a:lnTo>
                  <a:lnTo>
                    <a:pt x="454" y="487"/>
                  </a:lnTo>
                  <a:lnTo>
                    <a:pt x="459" y="505"/>
                  </a:lnTo>
                  <a:lnTo>
                    <a:pt x="456" y="487"/>
                  </a:lnTo>
                  <a:lnTo>
                    <a:pt x="459" y="498"/>
                  </a:lnTo>
                  <a:lnTo>
                    <a:pt x="459" y="477"/>
                  </a:lnTo>
                  <a:lnTo>
                    <a:pt x="463" y="510"/>
                  </a:lnTo>
                  <a:lnTo>
                    <a:pt x="463" y="487"/>
                  </a:lnTo>
                  <a:lnTo>
                    <a:pt x="466" y="496"/>
                  </a:lnTo>
                  <a:lnTo>
                    <a:pt x="466" y="484"/>
                  </a:lnTo>
                  <a:lnTo>
                    <a:pt x="466" y="510"/>
                  </a:lnTo>
                  <a:lnTo>
                    <a:pt x="468" y="479"/>
                  </a:lnTo>
                  <a:lnTo>
                    <a:pt x="470" y="508"/>
                  </a:lnTo>
                  <a:lnTo>
                    <a:pt x="468" y="479"/>
                  </a:lnTo>
                  <a:lnTo>
                    <a:pt x="470" y="491"/>
                  </a:lnTo>
                  <a:lnTo>
                    <a:pt x="470" y="475"/>
                  </a:lnTo>
                  <a:lnTo>
                    <a:pt x="473" y="482"/>
                  </a:lnTo>
                  <a:lnTo>
                    <a:pt x="473" y="475"/>
                  </a:lnTo>
                  <a:lnTo>
                    <a:pt x="475" y="482"/>
                  </a:lnTo>
                  <a:lnTo>
                    <a:pt x="478" y="463"/>
                  </a:lnTo>
                  <a:lnTo>
                    <a:pt x="478" y="484"/>
                  </a:lnTo>
                  <a:lnTo>
                    <a:pt x="478" y="472"/>
                  </a:lnTo>
                  <a:lnTo>
                    <a:pt x="482" y="496"/>
                  </a:lnTo>
                  <a:lnTo>
                    <a:pt x="480" y="470"/>
                  </a:lnTo>
                  <a:lnTo>
                    <a:pt x="482" y="477"/>
                  </a:lnTo>
                  <a:lnTo>
                    <a:pt x="482" y="458"/>
                  </a:lnTo>
                  <a:lnTo>
                    <a:pt x="487" y="482"/>
                  </a:lnTo>
                  <a:lnTo>
                    <a:pt x="487" y="461"/>
                  </a:lnTo>
                  <a:lnTo>
                    <a:pt x="489" y="472"/>
                  </a:lnTo>
                  <a:lnTo>
                    <a:pt x="487" y="456"/>
                  </a:lnTo>
                  <a:lnTo>
                    <a:pt x="489" y="484"/>
                  </a:lnTo>
                  <a:lnTo>
                    <a:pt x="489" y="453"/>
                  </a:lnTo>
                  <a:lnTo>
                    <a:pt x="492" y="470"/>
                  </a:lnTo>
                  <a:lnTo>
                    <a:pt x="492" y="453"/>
                  </a:lnTo>
                  <a:lnTo>
                    <a:pt x="496" y="475"/>
                  </a:lnTo>
                  <a:lnTo>
                    <a:pt x="494" y="449"/>
                  </a:lnTo>
                  <a:lnTo>
                    <a:pt x="499" y="465"/>
                  </a:lnTo>
                  <a:lnTo>
                    <a:pt x="501" y="435"/>
                  </a:lnTo>
                  <a:lnTo>
                    <a:pt x="501" y="468"/>
                  </a:lnTo>
                  <a:lnTo>
                    <a:pt x="504" y="444"/>
                  </a:lnTo>
                  <a:lnTo>
                    <a:pt x="504" y="461"/>
                  </a:lnTo>
                  <a:lnTo>
                    <a:pt x="504" y="425"/>
                  </a:lnTo>
                  <a:lnTo>
                    <a:pt x="508" y="468"/>
                  </a:lnTo>
                  <a:lnTo>
                    <a:pt x="508" y="430"/>
                  </a:lnTo>
                  <a:lnTo>
                    <a:pt x="513" y="463"/>
                  </a:lnTo>
                  <a:lnTo>
                    <a:pt x="511" y="432"/>
                  </a:lnTo>
                  <a:lnTo>
                    <a:pt x="513" y="444"/>
                  </a:lnTo>
                  <a:lnTo>
                    <a:pt x="513" y="430"/>
                  </a:lnTo>
                  <a:lnTo>
                    <a:pt x="518" y="444"/>
                  </a:lnTo>
                  <a:lnTo>
                    <a:pt x="515" y="425"/>
                  </a:lnTo>
                  <a:lnTo>
                    <a:pt x="520" y="439"/>
                  </a:lnTo>
                  <a:lnTo>
                    <a:pt x="520" y="427"/>
                  </a:lnTo>
                  <a:lnTo>
                    <a:pt x="522" y="437"/>
                  </a:lnTo>
                  <a:lnTo>
                    <a:pt x="522" y="427"/>
                  </a:lnTo>
                  <a:lnTo>
                    <a:pt x="527" y="446"/>
                  </a:lnTo>
                  <a:lnTo>
                    <a:pt x="525" y="423"/>
                  </a:lnTo>
                  <a:lnTo>
                    <a:pt x="527" y="432"/>
                  </a:lnTo>
                  <a:lnTo>
                    <a:pt x="525" y="402"/>
                  </a:lnTo>
                  <a:lnTo>
                    <a:pt x="530" y="425"/>
                  </a:lnTo>
                  <a:lnTo>
                    <a:pt x="530" y="416"/>
                  </a:lnTo>
                  <a:lnTo>
                    <a:pt x="532" y="425"/>
                  </a:lnTo>
                  <a:lnTo>
                    <a:pt x="532" y="413"/>
                  </a:lnTo>
                  <a:lnTo>
                    <a:pt x="534" y="420"/>
                  </a:lnTo>
                  <a:lnTo>
                    <a:pt x="532" y="402"/>
                  </a:lnTo>
                  <a:lnTo>
                    <a:pt x="537" y="427"/>
                  </a:lnTo>
                  <a:lnTo>
                    <a:pt x="537" y="409"/>
                  </a:lnTo>
                  <a:lnTo>
                    <a:pt x="539" y="420"/>
                  </a:lnTo>
                  <a:lnTo>
                    <a:pt x="539" y="404"/>
                  </a:lnTo>
                  <a:lnTo>
                    <a:pt x="541" y="420"/>
                  </a:lnTo>
                  <a:lnTo>
                    <a:pt x="544" y="402"/>
                  </a:lnTo>
                  <a:lnTo>
                    <a:pt x="544" y="411"/>
                  </a:lnTo>
                  <a:lnTo>
                    <a:pt x="544" y="392"/>
                  </a:lnTo>
                  <a:lnTo>
                    <a:pt x="551" y="423"/>
                  </a:lnTo>
                  <a:lnTo>
                    <a:pt x="546" y="390"/>
                  </a:lnTo>
                  <a:lnTo>
                    <a:pt x="553" y="411"/>
                  </a:lnTo>
                  <a:lnTo>
                    <a:pt x="551" y="394"/>
                  </a:lnTo>
                  <a:lnTo>
                    <a:pt x="556" y="404"/>
                  </a:lnTo>
                  <a:lnTo>
                    <a:pt x="556" y="394"/>
                  </a:lnTo>
                  <a:lnTo>
                    <a:pt x="558" y="406"/>
                  </a:lnTo>
                  <a:lnTo>
                    <a:pt x="556" y="392"/>
                  </a:lnTo>
                  <a:lnTo>
                    <a:pt x="560" y="402"/>
                  </a:lnTo>
                  <a:lnTo>
                    <a:pt x="558" y="390"/>
                  </a:lnTo>
                  <a:lnTo>
                    <a:pt x="565" y="416"/>
                  </a:lnTo>
                  <a:lnTo>
                    <a:pt x="560" y="373"/>
                  </a:lnTo>
                  <a:lnTo>
                    <a:pt x="565" y="402"/>
                  </a:lnTo>
                  <a:lnTo>
                    <a:pt x="563" y="385"/>
                  </a:lnTo>
                  <a:lnTo>
                    <a:pt x="567" y="402"/>
                  </a:lnTo>
                  <a:lnTo>
                    <a:pt x="565" y="385"/>
                  </a:lnTo>
                  <a:lnTo>
                    <a:pt x="567" y="390"/>
                  </a:lnTo>
                  <a:lnTo>
                    <a:pt x="567" y="380"/>
                  </a:lnTo>
                  <a:lnTo>
                    <a:pt x="570" y="387"/>
                  </a:lnTo>
                  <a:lnTo>
                    <a:pt x="570" y="373"/>
                  </a:lnTo>
                  <a:lnTo>
                    <a:pt x="574" y="399"/>
                  </a:lnTo>
                  <a:lnTo>
                    <a:pt x="572" y="376"/>
                  </a:lnTo>
                  <a:lnTo>
                    <a:pt x="574" y="390"/>
                  </a:lnTo>
                  <a:lnTo>
                    <a:pt x="574" y="368"/>
                  </a:lnTo>
                  <a:lnTo>
                    <a:pt x="577" y="380"/>
                  </a:lnTo>
                  <a:lnTo>
                    <a:pt x="577" y="359"/>
                  </a:lnTo>
                  <a:lnTo>
                    <a:pt x="577" y="402"/>
                  </a:lnTo>
                  <a:lnTo>
                    <a:pt x="579" y="373"/>
                  </a:lnTo>
                  <a:lnTo>
                    <a:pt x="579" y="397"/>
                  </a:lnTo>
                  <a:lnTo>
                    <a:pt x="582" y="368"/>
                  </a:lnTo>
                  <a:lnTo>
                    <a:pt x="582" y="383"/>
                  </a:lnTo>
                  <a:lnTo>
                    <a:pt x="582" y="357"/>
                  </a:lnTo>
                  <a:lnTo>
                    <a:pt x="586" y="387"/>
                  </a:lnTo>
                  <a:lnTo>
                    <a:pt x="584" y="364"/>
                  </a:lnTo>
                  <a:lnTo>
                    <a:pt x="586" y="378"/>
                  </a:lnTo>
                  <a:lnTo>
                    <a:pt x="589" y="366"/>
                  </a:lnTo>
                  <a:lnTo>
                    <a:pt x="591" y="376"/>
                  </a:lnTo>
                  <a:lnTo>
                    <a:pt x="591" y="361"/>
                  </a:lnTo>
                  <a:lnTo>
                    <a:pt x="593" y="371"/>
                  </a:lnTo>
                  <a:lnTo>
                    <a:pt x="593" y="361"/>
                  </a:lnTo>
                  <a:lnTo>
                    <a:pt x="593" y="368"/>
                  </a:lnTo>
                  <a:lnTo>
                    <a:pt x="593" y="345"/>
                  </a:lnTo>
                  <a:lnTo>
                    <a:pt x="596" y="380"/>
                  </a:lnTo>
                  <a:lnTo>
                    <a:pt x="596" y="354"/>
                  </a:lnTo>
                  <a:lnTo>
                    <a:pt x="598" y="378"/>
                  </a:lnTo>
                  <a:lnTo>
                    <a:pt x="598" y="357"/>
                  </a:lnTo>
                  <a:lnTo>
                    <a:pt x="600" y="371"/>
                  </a:lnTo>
                  <a:lnTo>
                    <a:pt x="600" y="350"/>
                  </a:lnTo>
                  <a:lnTo>
                    <a:pt x="603" y="361"/>
                  </a:lnTo>
                  <a:lnTo>
                    <a:pt x="603" y="328"/>
                  </a:lnTo>
                  <a:lnTo>
                    <a:pt x="603" y="364"/>
                  </a:lnTo>
                  <a:lnTo>
                    <a:pt x="605" y="342"/>
                  </a:lnTo>
                  <a:lnTo>
                    <a:pt x="608" y="371"/>
                  </a:lnTo>
                  <a:lnTo>
                    <a:pt x="608" y="340"/>
                  </a:lnTo>
                  <a:lnTo>
                    <a:pt x="608" y="350"/>
                  </a:lnTo>
                  <a:lnTo>
                    <a:pt x="610" y="338"/>
                  </a:lnTo>
                  <a:lnTo>
                    <a:pt x="610" y="359"/>
                  </a:lnTo>
                  <a:lnTo>
                    <a:pt x="612" y="340"/>
                  </a:lnTo>
                  <a:lnTo>
                    <a:pt x="612" y="350"/>
                  </a:lnTo>
                  <a:lnTo>
                    <a:pt x="615" y="331"/>
                  </a:lnTo>
                  <a:lnTo>
                    <a:pt x="617" y="364"/>
                  </a:lnTo>
                  <a:lnTo>
                    <a:pt x="617" y="333"/>
                  </a:lnTo>
                  <a:lnTo>
                    <a:pt x="619" y="347"/>
                  </a:lnTo>
                  <a:lnTo>
                    <a:pt x="619" y="333"/>
                  </a:lnTo>
                  <a:lnTo>
                    <a:pt x="622" y="342"/>
                  </a:lnTo>
                  <a:lnTo>
                    <a:pt x="622" y="326"/>
                  </a:lnTo>
                  <a:lnTo>
                    <a:pt x="622" y="354"/>
                  </a:lnTo>
                  <a:lnTo>
                    <a:pt x="624" y="331"/>
                  </a:lnTo>
                  <a:lnTo>
                    <a:pt x="624" y="347"/>
                  </a:lnTo>
                  <a:lnTo>
                    <a:pt x="626" y="324"/>
                  </a:lnTo>
                  <a:lnTo>
                    <a:pt x="626" y="335"/>
                  </a:lnTo>
                  <a:lnTo>
                    <a:pt x="629" y="326"/>
                  </a:lnTo>
                  <a:lnTo>
                    <a:pt x="629" y="338"/>
                  </a:lnTo>
                  <a:lnTo>
                    <a:pt x="633" y="314"/>
                  </a:lnTo>
                  <a:lnTo>
                    <a:pt x="631" y="350"/>
                  </a:lnTo>
                  <a:lnTo>
                    <a:pt x="638" y="305"/>
                  </a:lnTo>
                  <a:lnTo>
                    <a:pt x="636" y="347"/>
                  </a:lnTo>
                  <a:lnTo>
                    <a:pt x="641" y="314"/>
                  </a:lnTo>
                  <a:lnTo>
                    <a:pt x="638" y="335"/>
                  </a:lnTo>
                  <a:lnTo>
                    <a:pt x="643" y="302"/>
                  </a:lnTo>
                  <a:lnTo>
                    <a:pt x="643" y="345"/>
                  </a:lnTo>
                  <a:lnTo>
                    <a:pt x="645" y="305"/>
                  </a:lnTo>
                  <a:lnTo>
                    <a:pt x="645" y="324"/>
                  </a:lnTo>
                  <a:lnTo>
                    <a:pt x="645" y="302"/>
                  </a:lnTo>
                  <a:lnTo>
                    <a:pt x="650" y="326"/>
                  </a:lnTo>
                  <a:lnTo>
                    <a:pt x="650" y="307"/>
                  </a:lnTo>
                  <a:lnTo>
                    <a:pt x="655" y="324"/>
                  </a:lnTo>
                  <a:lnTo>
                    <a:pt x="652" y="302"/>
                  </a:lnTo>
                  <a:lnTo>
                    <a:pt x="657" y="319"/>
                  </a:lnTo>
                  <a:lnTo>
                    <a:pt x="655" y="293"/>
                  </a:lnTo>
                  <a:lnTo>
                    <a:pt x="662" y="312"/>
                  </a:lnTo>
                  <a:lnTo>
                    <a:pt x="659" y="295"/>
                  </a:lnTo>
                  <a:lnTo>
                    <a:pt x="664" y="309"/>
                  </a:lnTo>
                  <a:lnTo>
                    <a:pt x="662" y="283"/>
                  </a:lnTo>
                  <a:lnTo>
                    <a:pt x="669" y="321"/>
                  </a:lnTo>
                  <a:lnTo>
                    <a:pt x="667" y="293"/>
                  </a:lnTo>
                  <a:lnTo>
                    <a:pt x="671" y="305"/>
                  </a:lnTo>
                  <a:lnTo>
                    <a:pt x="669" y="281"/>
                  </a:lnTo>
                  <a:lnTo>
                    <a:pt x="674" y="307"/>
                  </a:lnTo>
                  <a:lnTo>
                    <a:pt x="674" y="281"/>
                  </a:lnTo>
                  <a:lnTo>
                    <a:pt x="676" y="295"/>
                  </a:lnTo>
                  <a:lnTo>
                    <a:pt x="678" y="276"/>
                  </a:lnTo>
                  <a:lnTo>
                    <a:pt x="676" y="305"/>
                  </a:lnTo>
                  <a:lnTo>
                    <a:pt x="681" y="272"/>
                  </a:lnTo>
                  <a:lnTo>
                    <a:pt x="681" y="293"/>
                  </a:lnTo>
                  <a:lnTo>
                    <a:pt x="683" y="279"/>
                  </a:lnTo>
                  <a:lnTo>
                    <a:pt x="685" y="295"/>
                  </a:lnTo>
                  <a:lnTo>
                    <a:pt x="685" y="274"/>
                  </a:lnTo>
                  <a:lnTo>
                    <a:pt x="688" y="293"/>
                  </a:lnTo>
                  <a:lnTo>
                    <a:pt x="688" y="272"/>
                  </a:lnTo>
                  <a:lnTo>
                    <a:pt x="690" y="286"/>
                  </a:lnTo>
                  <a:lnTo>
                    <a:pt x="690" y="262"/>
                  </a:lnTo>
                  <a:lnTo>
                    <a:pt x="693" y="276"/>
                  </a:lnTo>
                  <a:lnTo>
                    <a:pt x="693" y="269"/>
                  </a:lnTo>
                  <a:lnTo>
                    <a:pt x="695" y="276"/>
                  </a:lnTo>
                  <a:lnTo>
                    <a:pt x="700" y="262"/>
                  </a:lnTo>
                  <a:lnTo>
                    <a:pt x="697" y="276"/>
                  </a:lnTo>
                  <a:lnTo>
                    <a:pt x="702" y="257"/>
                  </a:lnTo>
                  <a:lnTo>
                    <a:pt x="702" y="283"/>
                  </a:lnTo>
                  <a:lnTo>
                    <a:pt x="704" y="257"/>
                  </a:lnTo>
                  <a:lnTo>
                    <a:pt x="704" y="269"/>
                  </a:lnTo>
                  <a:lnTo>
                    <a:pt x="707" y="260"/>
                  </a:lnTo>
                  <a:lnTo>
                    <a:pt x="704" y="286"/>
                  </a:lnTo>
                  <a:lnTo>
                    <a:pt x="707" y="253"/>
                  </a:lnTo>
                  <a:lnTo>
                    <a:pt x="711" y="272"/>
                  </a:lnTo>
                  <a:lnTo>
                    <a:pt x="709" y="248"/>
                  </a:lnTo>
                  <a:lnTo>
                    <a:pt x="711" y="267"/>
                  </a:lnTo>
                  <a:lnTo>
                    <a:pt x="711" y="253"/>
                  </a:lnTo>
                  <a:lnTo>
                    <a:pt x="714" y="260"/>
                  </a:lnTo>
                  <a:lnTo>
                    <a:pt x="714" y="250"/>
                  </a:lnTo>
                  <a:lnTo>
                    <a:pt x="719" y="262"/>
                  </a:lnTo>
                  <a:lnTo>
                    <a:pt x="716" y="246"/>
                  </a:lnTo>
                  <a:lnTo>
                    <a:pt x="719" y="257"/>
                  </a:lnTo>
                  <a:lnTo>
                    <a:pt x="719" y="241"/>
                  </a:lnTo>
                  <a:lnTo>
                    <a:pt x="721" y="255"/>
                  </a:lnTo>
                  <a:lnTo>
                    <a:pt x="723" y="246"/>
                  </a:lnTo>
                  <a:lnTo>
                    <a:pt x="721" y="269"/>
                  </a:lnTo>
                  <a:lnTo>
                    <a:pt x="726" y="236"/>
                  </a:lnTo>
                  <a:lnTo>
                    <a:pt x="726" y="260"/>
                  </a:lnTo>
                  <a:lnTo>
                    <a:pt x="730" y="227"/>
                  </a:lnTo>
                  <a:lnTo>
                    <a:pt x="726" y="267"/>
                  </a:lnTo>
                  <a:lnTo>
                    <a:pt x="733" y="239"/>
                  </a:lnTo>
                  <a:lnTo>
                    <a:pt x="733" y="250"/>
                  </a:lnTo>
                  <a:lnTo>
                    <a:pt x="735" y="224"/>
                  </a:lnTo>
                  <a:lnTo>
                    <a:pt x="740" y="264"/>
                  </a:lnTo>
                  <a:lnTo>
                    <a:pt x="737" y="224"/>
                  </a:lnTo>
                  <a:lnTo>
                    <a:pt x="740" y="243"/>
                  </a:lnTo>
                  <a:lnTo>
                    <a:pt x="740" y="231"/>
                  </a:lnTo>
                  <a:lnTo>
                    <a:pt x="745" y="255"/>
                  </a:lnTo>
                  <a:lnTo>
                    <a:pt x="742" y="231"/>
                  </a:lnTo>
                  <a:lnTo>
                    <a:pt x="745" y="241"/>
                  </a:lnTo>
                  <a:lnTo>
                    <a:pt x="742" y="224"/>
                  </a:lnTo>
                  <a:lnTo>
                    <a:pt x="747" y="241"/>
                  </a:lnTo>
                  <a:lnTo>
                    <a:pt x="747" y="227"/>
                  </a:lnTo>
                  <a:lnTo>
                    <a:pt x="749" y="234"/>
                  </a:lnTo>
                  <a:lnTo>
                    <a:pt x="749" y="222"/>
                  </a:lnTo>
                  <a:lnTo>
                    <a:pt x="749" y="241"/>
                  </a:lnTo>
                  <a:lnTo>
                    <a:pt x="752" y="215"/>
                  </a:lnTo>
                  <a:lnTo>
                    <a:pt x="752" y="239"/>
                  </a:lnTo>
                  <a:lnTo>
                    <a:pt x="754" y="208"/>
                  </a:lnTo>
                  <a:lnTo>
                    <a:pt x="756" y="229"/>
                  </a:lnTo>
                  <a:lnTo>
                    <a:pt x="759" y="208"/>
                  </a:lnTo>
                  <a:lnTo>
                    <a:pt x="759" y="229"/>
                  </a:lnTo>
                  <a:lnTo>
                    <a:pt x="761" y="215"/>
                  </a:lnTo>
                  <a:lnTo>
                    <a:pt x="761" y="229"/>
                  </a:lnTo>
                  <a:lnTo>
                    <a:pt x="763" y="213"/>
                  </a:lnTo>
                  <a:lnTo>
                    <a:pt x="766" y="220"/>
                  </a:lnTo>
                  <a:lnTo>
                    <a:pt x="766" y="213"/>
                  </a:lnTo>
                  <a:lnTo>
                    <a:pt x="766" y="229"/>
                  </a:lnTo>
                  <a:lnTo>
                    <a:pt x="771" y="196"/>
                  </a:lnTo>
                  <a:lnTo>
                    <a:pt x="771" y="217"/>
                  </a:lnTo>
                  <a:lnTo>
                    <a:pt x="773" y="191"/>
                  </a:lnTo>
                  <a:lnTo>
                    <a:pt x="773" y="215"/>
                  </a:lnTo>
                  <a:lnTo>
                    <a:pt x="775" y="201"/>
                  </a:lnTo>
                  <a:lnTo>
                    <a:pt x="775" y="222"/>
                  </a:lnTo>
                  <a:lnTo>
                    <a:pt x="775" y="198"/>
                  </a:lnTo>
                  <a:lnTo>
                    <a:pt x="780" y="213"/>
                  </a:lnTo>
                  <a:lnTo>
                    <a:pt x="780" y="194"/>
                  </a:lnTo>
                  <a:lnTo>
                    <a:pt x="780" y="215"/>
                  </a:lnTo>
                  <a:lnTo>
                    <a:pt x="782" y="201"/>
                  </a:lnTo>
                  <a:lnTo>
                    <a:pt x="782" y="210"/>
                  </a:lnTo>
                  <a:lnTo>
                    <a:pt x="785" y="184"/>
                  </a:lnTo>
                  <a:lnTo>
                    <a:pt x="785" y="208"/>
                  </a:lnTo>
                  <a:lnTo>
                    <a:pt x="787" y="189"/>
                  </a:lnTo>
                  <a:lnTo>
                    <a:pt x="787" y="215"/>
                  </a:lnTo>
                  <a:lnTo>
                    <a:pt x="789" y="194"/>
                  </a:lnTo>
                  <a:lnTo>
                    <a:pt x="792" y="203"/>
                  </a:lnTo>
                  <a:lnTo>
                    <a:pt x="792" y="196"/>
                  </a:lnTo>
                  <a:lnTo>
                    <a:pt x="792" y="220"/>
                  </a:lnTo>
                  <a:lnTo>
                    <a:pt x="794" y="196"/>
                  </a:lnTo>
                  <a:lnTo>
                    <a:pt x="794" y="208"/>
                  </a:lnTo>
                  <a:lnTo>
                    <a:pt x="797" y="194"/>
                  </a:lnTo>
                  <a:lnTo>
                    <a:pt x="797" y="220"/>
                  </a:lnTo>
                  <a:lnTo>
                    <a:pt x="799" y="194"/>
                  </a:lnTo>
                  <a:lnTo>
                    <a:pt x="799" y="205"/>
                  </a:lnTo>
                  <a:lnTo>
                    <a:pt x="799" y="191"/>
                  </a:lnTo>
                  <a:lnTo>
                    <a:pt x="801" y="201"/>
                  </a:lnTo>
                  <a:lnTo>
                    <a:pt x="804" y="187"/>
                  </a:lnTo>
                  <a:lnTo>
                    <a:pt x="804" y="201"/>
                  </a:lnTo>
                  <a:lnTo>
                    <a:pt x="806" y="184"/>
                  </a:lnTo>
                  <a:lnTo>
                    <a:pt x="804" y="205"/>
                  </a:lnTo>
                  <a:lnTo>
                    <a:pt x="808" y="184"/>
                  </a:lnTo>
                  <a:lnTo>
                    <a:pt x="808" y="196"/>
                  </a:lnTo>
                  <a:lnTo>
                    <a:pt x="808" y="175"/>
                  </a:lnTo>
                  <a:lnTo>
                    <a:pt x="811" y="191"/>
                  </a:lnTo>
                  <a:lnTo>
                    <a:pt x="813" y="170"/>
                  </a:lnTo>
                  <a:lnTo>
                    <a:pt x="813" y="191"/>
                  </a:lnTo>
                  <a:lnTo>
                    <a:pt x="815" y="187"/>
                  </a:lnTo>
                  <a:lnTo>
                    <a:pt x="818" y="205"/>
                  </a:lnTo>
                  <a:lnTo>
                    <a:pt x="818" y="182"/>
                  </a:lnTo>
                  <a:lnTo>
                    <a:pt x="818" y="198"/>
                  </a:lnTo>
                  <a:lnTo>
                    <a:pt x="820" y="168"/>
                  </a:lnTo>
                  <a:lnTo>
                    <a:pt x="820" y="191"/>
                  </a:lnTo>
                  <a:lnTo>
                    <a:pt x="822" y="175"/>
                  </a:lnTo>
                  <a:lnTo>
                    <a:pt x="822" y="187"/>
                  </a:lnTo>
                  <a:lnTo>
                    <a:pt x="825" y="175"/>
                  </a:lnTo>
                  <a:lnTo>
                    <a:pt x="827" y="191"/>
                  </a:lnTo>
                  <a:lnTo>
                    <a:pt x="825" y="158"/>
                  </a:lnTo>
                  <a:lnTo>
                    <a:pt x="830" y="201"/>
                  </a:lnTo>
                  <a:lnTo>
                    <a:pt x="827" y="175"/>
                  </a:lnTo>
                  <a:lnTo>
                    <a:pt x="830" y="184"/>
                  </a:lnTo>
                  <a:lnTo>
                    <a:pt x="832" y="175"/>
                  </a:lnTo>
                  <a:lnTo>
                    <a:pt x="832" y="194"/>
                  </a:lnTo>
                  <a:lnTo>
                    <a:pt x="834" y="170"/>
                  </a:lnTo>
                  <a:lnTo>
                    <a:pt x="834" y="179"/>
                  </a:lnTo>
                  <a:lnTo>
                    <a:pt x="837" y="153"/>
                  </a:lnTo>
                  <a:lnTo>
                    <a:pt x="839" y="182"/>
                  </a:lnTo>
                  <a:lnTo>
                    <a:pt x="841" y="146"/>
                  </a:lnTo>
                  <a:lnTo>
                    <a:pt x="841" y="175"/>
                  </a:lnTo>
                  <a:lnTo>
                    <a:pt x="844" y="165"/>
                  </a:lnTo>
                  <a:lnTo>
                    <a:pt x="844" y="175"/>
                  </a:lnTo>
                  <a:lnTo>
                    <a:pt x="846" y="168"/>
                  </a:lnTo>
                  <a:lnTo>
                    <a:pt x="846" y="175"/>
                  </a:lnTo>
                  <a:lnTo>
                    <a:pt x="848" y="161"/>
                  </a:lnTo>
                  <a:lnTo>
                    <a:pt x="848" y="170"/>
                  </a:lnTo>
                  <a:lnTo>
                    <a:pt x="848" y="156"/>
                  </a:lnTo>
                  <a:lnTo>
                    <a:pt x="851" y="165"/>
                  </a:lnTo>
                  <a:lnTo>
                    <a:pt x="851" y="149"/>
                  </a:lnTo>
                  <a:lnTo>
                    <a:pt x="853" y="170"/>
                  </a:lnTo>
                  <a:lnTo>
                    <a:pt x="856" y="156"/>
                  </a:lnTo>
                  <a:lnTo>
                    <a:pt x="856" y="170"/>
                  </a:lnTo>
                  <a:lnTo>
                    <a:pt x="858" y="146"/>
                  </a:lnTo>
                  <a:lnTo>
                    <a:pt x="860" y="165"/>
                  </a:lnTo>
                  <a:lnTo>
                    <a:pt x="860" y="153"/>
                  </a:lnTo>
                  <a:lnTo>
                    <a:pt x="860" y="158"/>
                  </a:lnTo>
                  <a:lnTo>
                    <a:pt x="863" y="149"/>
                  </a:lnTo>
                  <a:lnTo>
                    <a:pt x="865" y="161"/>
                  </a:lnTo>
                  <a:lnTo>
                    <a:pt x="865" y="149"/>
                  </a:lnTo>
                  <a:lnTo>
                    <a:pt x="865" y="156"/>
                  </a:lnTo>
                  <a:lnTo>
                    <a:pt x="865" y="144"/>
                  </a:lnTo>
                  <a:lnTo>
                    <a:pt x="867" y="163"/>
                  </a:lnTo>
                  <a:lnTo>
                    <a:pt x="867" y="144"/>
                  </a:lnTo>
                  <a:lnTo>
                    <a:pt x="872" y="161"/>
                  </a:lnTo>
                  <a:lnTo>
                    <a:pt x="870" y="146"/>
                  </a:lnTo>
                  <a:lnTo>
                    <a:pt x="872" y="156"/>
                  </a:lnTo>
                  <a:lnTo>
                    <a:pt x="872" y="135"/>
                  </a:lnTo>
                  <a:lnTo>
                    <a:pt x="877" y="168"/>
                  </a:lnTo>
                  <a:lnTo>
                    <a:pt x="874" y="144"/>
                  </a:lnTo>
                  <a:lnTo>
                    <a:pt x="879" y="161"/>
                  </a:lnTo>
                  <a:lnTo>
                    <a:pt x="877" y="139"/>
                  </a:lnTo>
                  <a:lnTo>
                    <a:pt x="879" y="149"/>
                  </a:lnTo>
                  <a:lnTo>
                    <a:pt x="879" y="139"/>
                  </a:lnTo>
                  <a:lnTo>
                    <a:pt x="884" y="158"/>
                  </a:lnTo>
                  <a:lnTo>
                    <a:pt x="882" y="135"/>
                  </a:lnTo>
                  <a:lnTo>
                    <a:pt x="886" y="156"/>
                  </a:lnTo>
                  <a:lnTo>
                    <a:pt x="882" y="123"/>
                  </a:lnTo>
                  <a:lnTo>
                    <a:pt x="891" y="156"/>
                  </a:lnTo>
                  <a:lnTo>
                    <a:pt x="886" y="118"/>
                  </a:lnTo>
                  <a:lnTo>
                    <a:pt x="891" y="144"/>
                  </a:lnTo>
                  <a:lnTo>
                    <a:pt x="893" y="123"/>
                  </a:lnTo>
                  <a:lnTo>
                    <a:pt x="893" y="153"/>
                  </a:lnTo>
                  <a:lnTo>
                    <a:pt x="896" y="118"/>
                  </a:lnTo>
                  <a:lnTo>
                    <a:pt x="896" y="144"/>
                  </a:lnTo>
                  <a:lnTo>
                    <a:pt x="898" y="127"/>
                  </a:lnTo>
                  <a:lnTo>
                    <a:pt x="900" y="144"/>
                  </a:lnTo>
                  <a:lnTo>
                    <a:pt x="898" y="113"/>
                  </a:lnTo>
                  <a:lnTo>
                    <a:pt x="903" y="137"/>
                  </a:lnTo>
                  <a:lnTo>
                    <a:pt x="903" y="118"/>
                  </a:lnTo>
                  <a:lnTo>
                    <a:pt x="905" y="125"/>
                  </a:lnTo>
                  <a:lnTo>
                    <a:pt x="905" y="109"/>
                  </a:lnTo>
                  <a:lnTo>
                    <a:pt x="908" y="130"/>
                  </a:lnTo>
                  <a:lnTo>
                    <a:pt x="910" y="118"/>
                  </a:lnTo>
                  <a:lnTo>
                    <a:pt x="910" y="137"/>
                  </a:lnTo>
                  <a:lnTo>
                    <a:pt x="912" y="113"/>
                  </a:lnTo>
                  <a:lnTo>
                    <a:pt x="912" y="130"/>
                  </a:lnTo>
                  <a:lnTo>
                    <a:pt x="915" y="104"/>
                  </a:lnTo>
                  <a:lnTo>
                    <a:pt x="915" y="125"/>
                  </a:lnTo>
                  <a:lnTo>
                    <a:pt x="917" y="113"/>
                  </a:lnTo>
                  <a:lnTo>
                    <a:pt x="917" y="137"/>
                  </a:lnTo>
                  <a:lnTo>
                    <a:pt x="919" y="113"/>
                  </a:lnTo>
                  <a:lnTo>
                    <a:pt x="922" y="135"/>
                  </a:lnTo>
                  <a:lnTo>
                    <a:pt x="922" y="116"/>
                  </a:lnTo>
                  <a:lnTo>
                    <a:pt x="924" y="125"/>
                  </a:lnTo>
                  <a:lnTo>
                    <a:pt x="924" y="101"/>
                  </a:lnTo>
                  <a:lnTo>
                    <a:pt x="922" y="116"/>
                  </a:lnTo>
                  <a:lnTo>
                    <a:pt x="924" y="104"/>
                  </a:lnTo>
                  <a:lnTo>
                    <a:pt x="926" y="123"/>
                  </a:lnTo>
                  <a:lnTo>
                    <a:pt x="924" y="97"/>
                  </a:lnTo>
                  <a:lnTo>
                    <a:pt x="926" y="111"/>
                  </a:lnTo>
                  <a:lnTo>
                    <a:pt x="926" y="101"/>
                  </a:lnTo>
                  <a:lnTo>
                    <a:pt x="929" y="113"/>
                  </a:lnTo>
                  <a:lnTo>
                    <a:pt x="929" y="97"/>
                  </a:lnTo>
                  <a:lnTo>
                    <a:pt x="929" y="120"/>
                  </a:lnTo>
                  <a:lnTo>
                    <a:pt x="931" y="99"/>
                  </a:lnTo>
                  <a:lnTo>
                    <a:pt x="931" y="111"/>
                  </a:lnTo>
                  <a:lnTo>
                    <a:pt x="934" y="90"/>
                  </a:lnTo>
                  <a:lnTo>
                    <a:pt x="934" y="109"/>
                  </a:lnTo>
                  <a:lnTo>
                    <a:pt x="936" y="92"/>
                  </a:lnTo>
                  <a:lnTo>
                    <a:pt x="938" y="106"/>
                  </a:lnTo>
                  <a:lnTo>
                    <a:pt x="941" y="71"/>
                  </a:lnTo>
                  <a:lnTo>
                    <a:pt x="941" y="94"/>
                  </a:lnTo>
                  <a:lnTo>
                    <a:pt x="943" y="83"/>
                  </a:lnTo>
                  <a:lnTo>
                    <a:pt x="941" y="104"/>
                  </a:lnTo>
                  <a:lnTo>
                    <a:pt x="950" y="68"/>
                  </a:lnTo>
                  <a:lnTo>
                    <a:pt x="945" y="92"/>
                  </a:lnTo>
                  <a:lnTo>
                    <a:pt x="950" y="80"/>
                  </a:lnTo>
                  <a:lnTo>
                    <a:pt x="948" y="97"/>
                  </a:lnTo>
                  <a:lnTo>
                    <a:pt x="952" y="68"/>
                  </a:lnTo>
                  <a:lnTo>
                    <a:pt x="950" y="101"/>
                  </a:lnTo>
                  <a:lnTo>
                    <a:pt x="955" y="78"/>
                  </a:lnTo>
                  <a:lnTo>
                    <a:pt x="955" y="92"/>
                  </a:lnTo>
                  <a:lnTo>
                    <a:pt x="957" y="66"/>
                  </a:lnTo>
                  <a:lnTo>
                    <a:pt x="955" y="104"/>
                  </a:lnTo>
                  <a:lnTo>
                    <a:pt x="960" y="61"/>
                  </a:lnTo>
                  <a:lnTo>
                    <a:pt x="960" y="97"/>
                  </a:lnTo>
                  <a:lnTo>
                    <a:pt x="964" y="59"/>
                  </a:lnTo>
                  <a:lnTo>
                    <a:pt x="962" y="85"/>
                  </a:lnTo>
                  <a:lnTo>
                    <a:pt x="964" y="66"/>
                  </a:lnTo>
                  <a:lnTo>
                    <a:pt x="969" y="94"/>
                  </a:lnTo>
                  <a:lnTo>
                    <a:pt x="969" y="61"/>
                  </a:lnTo>
                  <a:lnTo>
                    <a:pt x="969" y="75"/>
                  </a:lnTo>
                  <a:lnTo>
                    <a:pt x="971" y="61"/>
                  </a:lnTo>
                  <a:lnTo>
                    <a:pt x="976" y="87"/>
                  </a:lnTo>
                  <a:lnTo>
                    <a:pt x="974" y="59"/>
                  </a:lnTo>
                  <a:lnTo>
                    <a:pt x="976" y="66"/>
                  </a:lnTo>
                  <a:lnTo>
                    <a:pt x="976" y="52"/>
                  </a:lnTo>
                  <a:lnTo>
                    <a:pt x="978" y="66"/>
                  </a:lnTo>
                  <a:lnTo>
                    <a:pt x="978" y="54"/>
                  </a:lnTo>
                  <a:lnTo>
                    <a:pt x="981" y="66"/>
                  </a:lnTo>
                  <a:lnTo>
                    <a:pt x="986" y="38"/>
                  </a:lnTo>
                  <a:lnTo>
                    <a:pt x="983" y="61"/>
                  </a:lnTo>
                  <a:lnTo>
                    <a:pt x="986" y="47"/>
                  </a:lnTo>
                  <a:lnTo>
                    <a:pt x="986" y="64"/>
                  </a:lnTo>
                  <a:lnTo>
                    <a:pt x="988" y="52"/>
                  </a:lnTo>
                  <a:lnTo>
                    <a:pt x="986" y="73"/>
                  </a:lnTo>
                  <a:lnTo>
                    <a:pt x="988" y="52"/>
                  </a:lnTo>
                  <a:lnTo>
                    <a:pt x="988" y="80"/>
                  </a:lnTo>
                  <a:lnTo>
                    <a:pt x="990" y="52"/>
                  </a:lnTo>
                  <a:lnTo>
                    <a:pt x="990" y="71"/>
                  </a:lnTo>
                  <a:lnTo>
                    <a:pt x="993" y="52"/>
                  </a:lnTo>
                  <a:lnTo>
                    <a:pt x="995" y="61"/>
                  </a:lnTo>
                  <a:lnTo>
                    <a:pt x="995" y="47"/>
                  </a:lnTo>
                  <a:lnTo>
                    <a:pt x="995" y="66"/>
                  </a:lnTo>
                  <a:lnTo>
                    <a:pt x="997" y="0"/>
                  </a:lnTo>
                  <a:lnTo>
                    <a:pt x="997" y="116"/>
                  </a:lnTo>
                  <a:lnTo>
                    <a:pt x="1000" y="0"/>
                  </a:lnTo>
                  <a:lnTo>
                    <a:pt x="1000" y="123"/>
                  </a:lnTo>
                  <a:lnTo>
                    <a:pt x="1000" y="19"/>
                  </a:lnTo>
                  <a:lnTo>
                    <a:pt x="1000" y="123"/>
                  </a:lnTo>
                  <a:lnTo>
                    <a:pt x="1002" y="12"/>
                  </a:lnTo>
                  <a:lnTo>
                    <a:pt x="1004" y="64"/>
                  </a:lnTo>
                  <a:lnTo>
                    <a:pt x="1004" y="54"/>
                  </a:lnTo>
                  <a:lnTo>
                    <a:pt x="1004" y="66"/>
                  </a:lnTo>
                  <a:lnTo>
                    <a:pt x="1009" y="52"/>
                  </a:lnTo>
                  <a:lnTo>
                    <a:pt x="1007" y="73"/>
                  </a:lnTo>
                  <a:lnTo>
                    <a:pt x="1009" y="61"/>
                  </a:lnTo>
                  <a:lnTo>
                    <a:pt x="1009" y="78"/>
                  </a:lnTo>
                  <a:lnTo>
                    <a:pt x="1011" y="64"/>
                  </a:lnTo>
                  <a:lnTo>
                    <a:pt x="1011" y="78"/>
                  </a:lnTo>
                  <a:lnTo>
                    <a:pt x="1014" y="66"/>
                  </a:lnTo>
                  <a:lnTo>
                    <a:pt x="1011" y="87"/>
                  </a:lnTo>
                  <a:lnTo>
                    <a:pt x="1016" y="57"/>
                  </a:lnTo>
                  <a:lnTo>
                    <a:pt x="1016" y="75"/>
                  </a:lnTo>
                  <a:lnTo>
                    <a:pt x="1021" y="57"/>
                  </a:lnTo>
                  <a:lnTo>
                    <a:pt x="1016" y="83"/>
                  </a:lnTo>
                  <a:lnTo>
                    <a:pt x="1021" y="71"/>
                  </a:lnTo>
                  <a:lnTo>
                    <a:pt x="1019" y="83"/>
                  </a:lnTo>
                  <a:lnTo>
                    <a:pt x="1023" y="66"/>
                  </a:lnTo>
                  <a:lnTo>
                    <a:pt x="1021" y="85"/>
                  </a:lnTo>
                  <a:lnTo>
                    <a:pt x="1023" y="71"/>
                  </a:lnTo>
                  <a:lnTo>
                    <a:pt x="1023" y="90"/>
                  </a:lnTo>
                  <a:lnTo>
                    <a:pt x="1028" y="68"/>
                  </a:lnTo>
                  <a:lnTo>
                    <a:pt x="1028" y="83"/>
                  </a:lnTo>
                  <a:lnTo>
                    <a:pt x="1030" y="68"/>
                  </a:lnTo>
                  <a:lnTo>
                    <a:pt x="1030" y="83"/>
                  </a:lnTo>
                  <a:lnTo>
                    <a:pt x="1033" y="75"/>
                  </a:lnTo>
                  <a:lnTo>
                    <a:pt x="1033" y="92"/>
                  </a:lnTo>
                  <a:lnTo>
                    <a:pt x="1035" y="78"/>
                  </a:lnTo>
                  <a:lnTo>
                    <a:pt x="1035" y="85"/>
                  </a:lnTo>
                  <a:lnTo>
                    <a:pt x="1037" y="78"/>
                  </a:lnTo>
                  <a:lnTo>
                    <a:pt x="1035" y="99"/>
                  </a:lnTo>
                  <a:lnTo>
                    <a:pt x="1040" y="66"/>
                  </a:lnTo>
                  <a:lnTo>
                    <a:pt x="1040" y="87"/>
                  </a:lnTo>
                  <a:lnTo>
                    <a:pt x="1042" y="83"/>
                  </a:lnTo>
                  <a:lnTo>
                    <a:pt x="1042" y="90"/>
                  </a:lnTo>
                  <a:lnTo>
                    <a:pt x="1042" y="71"/>
                  </a:lnTo>
                  <a:lnTo>
                    <a:pt x="1045" y="92"/>
                  </a:lnTo>
                  <a:lnTo>
                    <a:pt x="1047" y="80"/>
                  </a:lnTo>
                  <a:lnTo>
                    <a:pt x="1045" y="97"/>
                  </a:lnTo>
                  <a:lnTo>
                    <a:pt x="1047" y="83"/>
                  </a:lnTo>
                  <a:lnTo>
                    <a:pt x="1047" y="104"/>
                  </a:lnTo>
                  <a:lnTo>
                    <a:pt x="1049" y="85"/>
                  </a:lnTo>
                  <a:lnTo>
                    <a:pt x="1052" y="111"/>
                  </a:lnTo>
                  <a:lnTo>
                    <a:pt x="1052" y="85"/>
                  </a:lnTo>
                  <a:lnTo>
                    <a:pt x="1054" y="97"/>
                  </a:lnTo>
                  <a:lnTo>
                    <a:pt x="1056" y="87"/>
                  </a:lnTo>
                  <a:lnTo>
                    <a:pt x="1056" y="97"/>
                  </a:lnTo>
                  <a:lnTo>
                    <a:pt x="1056" y="85"/>
                  </a:lnTo>
                  <a:lnTo>
                    <a:pt x="1059" y="94"/>
                  </a:lnTo>
                  <a:lnTo>
                    <a:pt x="1063" y="78"/>
                  </a:lnTo>
                  <a:lnTo>
                    <a:pt x="1061" y="94"/>
                  </a:lnTo>
                  <a:lnTo>
                    <a:pt x="1066" y="71"/>
                  </a:lnTo>
                  <a:lnTo>
                    <a:pt x="1063" y="97"/>
                  </a:lnTo>
                  <a:lnTo>
                    <a:pt x="1066" y="85"/>
                  </a:lnTo>
                  <a:lnTo>
                    <a:pt x="1068" y="97"/>
                  </a:lnTo>
                  <a:lnTo>
                    <a:pt x="1068" y="87"/>
                  </a:lnTo>
                  <a:lnTo>
                    <a:pt x="1068" y="111"/>
                  </a:lnTo>
                  <a:lnTo>
                    <a:pt x="1073" y="78"/>
                  </a:lnTo>
                  <a:lnTo>
                    <a:pt x="1073" y="106"/>
                  </a:lnTo>
                  <a:lnTo>
                    <a:pt x="1075" y="92"/>
                  </a:lnTo>
                  <a:lnTo>
                    <a:pt x="1075" y="118"/>
                  </a:lnTo>
                  <a:lnTo>
                    <a:pt x="1075" y="73"/>
                  </a:lnTo>
                  <a:lnTo>
                    <a:pt x="1078" y="101"/>
                  </a:lnTo>
                  <a:lnTo>
                    <a:pt x="1080" y="92"/>
                  </a:lnTo>
                  <a:lnTo>
                    <a:pt x="1080" y="116"/>
                  </a:lnTo>
                  <a:lnTo>
                    <a:pt x="1085" y="73"/>
                  </a:lnTo>
                  <a:lnTo>
                    <a:pt x="1085" y="101"/>
                  </a:lnTo>
                  <a:lnTo>
                    <a:pt x="1087" y="78"/>
                  </a:lnTo>
                  <a:lnTo>
                    <a:pt x="1087" y="97"/>
                  </a:lnTo>
                  <a:lnTo>
                    <a:pt x="1087" y="90"/>
                  </a:lnTo>
                  <a:lnTo>
                    <a:pt x="1087" y="99"/>
                  </a:lnTo>
                  <a:lnTo>
                    <a:pt x="1089" y="92"/>
                  </a:lnTo>
                  <a:lnTo>
                    <a:pt x="1092" y="99"/>
                  </a:lnTo>
                  <a:lnTo>
                    <a:pt x="1092" y="90"/>
                  </a:lnTo>
                  <a:lnTo>
                    <a:pt x="1092" y="101"/>
                  </a:lnTo>
                  <a:lnTo>
                    <a:pt x="1094" y="85"/>
                  </a:lnTo>
                  <a:lnTo>
                    <a:pt x="1094" y="104"/>
                  </a:lnTo>
                  <a:lnTo>
                    <a:pt x="1097" y="87"/>
                  </a:lnTo>
                  <a:lnTo>
                    <a:pt x="1097" y="106"/>
                  </a:lnTo>
                  <a:lnTo>
                    <a:pt x="1099" y="92"/>
                  </a:lnTo>
                  <a:lnTo>
                    <a:pt x="1099" y="116"/>
                  </a:lnTo>
                  <a:lnTo>
                    <a:pt x="1104" y="80"/>
                  </a:lnTo>
                  <a:lnTo>
                    <a:pt x="1101" y="106"/>
                  </a:lnTo>
                  <a:lnTo>
                    <a:pt x="1106" y="75"/>
                  </a:lnTo>
                  <a:lnTo>
                    <a:pt x="1104" y="113"/>
                  </a:lnTo>
                  <a:lnTo>
                    <a:pt x="1106" y="92"/>
                  </a:lnTo>
                  <a:lnTo>
                    <a:pt x="1106" y="109"/>
                  </a:lnTo>
                  <a:lnTo>
                    <a:pt x="1108" y="87"/>
                  </a:lnTo>
                  <a:lnTo>
                    <a:pt x="1108" y="109"/>
                  </a:lnTo>
                  <a:lnTo>
                    <a:pt x="1113" y="90"/>
                  </a:lnTo>
                  <a:lnTo>
                    <a:pt x="1113" y="113"/>
                  </a:lnTo>
                  <a:lnTo>
                    <a:pt x="1115" y="80"/>
                  </a:lnTo>
                  <a:lnTo>
                    <a:pt x="1113" y="120"/>
                  </a:lnTo>
                  <a:lnTo>
                    <a:pt x="1118" y="87"/>
                  </a:lnTo>
                  <a:lnTo>
                    <a:pt x="1115" y="125"/>
                  </a:lnTo>
                  <a:lnTo>
                    <a:pt x="1120" y="97"/>
                  </a:lnTo>
                  <a:lnTo>
                    <a:pt x="1118" y="120"/>
                  </a:lnTo>
                  <a:lnTo>
                    <a:pt x="1123" y="101"/>
                  </a:lnTo>
                  <a:lnTo>
                    <a:pt x="1123" y="111"/>
                  </a:lnTo>
                  <a:lnTo>
                    <a:pt x="1123" y="94"/>
                  </a:lnTo>
                  <a:lnTo>
                    <a:pt x="1125" y="111"/>
                  </a:lnTo>
                  <a:lnTo>
                    <a:pt x="1127" y="85"/>
                  </a:lnTo>
                  <a:lnTo>
                    <a:pt x="1127" y="123"/>
                  </a:lnTo>
                  <a:lnTo>
                    <a:pt x="1130" y="92"/>
                  </a:lnTo>
                  <a:lnTo>
                    <a:pt x="1132" y="123"/>
                  </a:lnTo>
                  <a:lnTo>
                    <a:pt x="1132" y="99"/>
                  </a:lnTo>
                  <a:lnTo>
                    <a:pt x="1134" y="113"/>
                  </a:lnTo>
                  <a:lnTo>
                    <a:pt x="1137" y="90"/>
                  </a:lnTo>
                  <a:lnTo>
                    <a:pt x="1137" y="116"/>
                  </a:lnTo>
                  <a:lnTo>
                    <a:pt x="1144" y="99"/>
                  </a:lnTo>
                  <a:lnTo>
                    <a:pt x="1141" y="113"/>
                  </a:lnTo>
                  <a:lnTo>
                    <a:pt x="1144" y="106"/>
                  </a:lnTo>
                  <a:lnTo>
                    <a:pt x="1144" y="116"/>
                  </a:lnTo>
                  <a:lnTo>
                    <a:pt x="1146" y="106"/>
                  </a:lnTo>
                  <a:lnTo>
                    <a:pt x="1144" y="120"/>
                  </a:lnTo>
                  <a:lnTo>
                    <a:pt x="1146" y="90"/>
                  </a:lnTo>
                  <a:lnTo>
                    <a:pt x="1149" y="118"/>
                  </a:lnTo>
                  <a:lnTo>
                    <a:pt x="1151" y="87"/>
                  </a:lnTo>
                  <a:lnTo>
                    <a:pt x="1151" y="130"/>
                  </a:lnTo>
                  <a:lnTo>
                    <a:pt x="1153" y="104"/>
                  </a:lnTo>
                  <a:lnTo>
                    <a:pt x="1153" y="116"/>
                  </a:lnTo>
                  <a:lnTo>
                    <a:pt x="1156" y="101"/>
                  </a:lnTo>
                  <a:lnTo>
                    <a:pt x="1153" y="130"/>
                  </a:lnTo>
                  <a:lnTo>
                    <a:pt x="1158" y="106"/>
                  </a:lnTo>
                  <a:lnTo>
                    <a:pt x="1158" y="130"/>
                  </a:lnTo>
                  <a:lnTo>
                    <a:pt x="1158" y="87"/>
                  </a:lnTo>
                  <a:lnTo>
                    <a:pt x="1160" y="116"/>
                  </a:lnTo>
                  <a:lnTo>
                    <a:pt x="1160" y="101"/>
                  </a:lnTo>
                  <a:lnTo>
                    <a:pt x="1160" y="127"/>
                  </a:lnTo>
                  <a:lnTo>
                    <a:pt x="1165" y="92"/>
                  </a:lnTo>
                  <a:lnTo>
                    <a:pt x="1163" y="120"/>
                  </a:lnTo>
                  <a:lnTo>
                    <a:pt x="1170" y="97"/>
                  </a:lnTo>
                  <a:lnTo>
                    <a:pt x="1165" y="127"/>
                  </a:lnTo>
                  <a:lnTo>
                    <a:pt x="1172" y="101"/>
                  </a:lnTo>
                  <a:lnTo>
                    <a:pt x="1172" y="113"/>
                  </a:lnTo>
                  <a:lnTo>
                    <a:pt x="1174" y="99"/>
                  </a:lnTo>
                  <a:lnTo>
                    <a:pt x="1172" y="127"/>
                  </a:lnTo>
                  <a:lnTo>
                    <a:pt x="1174" y="106"/>
                  </a:lnTo>
                  <a:lnTo>
                    <a:pt x="1174" y="130"/>
                  </a:lnTo>
                  <a:lnTo>
                    <a:pt x="1177" y="106"/>
                  </a:lnTo>
                  <a:lnTo>
                    <a:pt x="1179" y="116"/>
                  </a:lnTo>
                  <a:lnTo>
                    <a:pt x="1177" y="90"/>
                  </a:lnTo>
                  <a:lnTo>
                    <a:pt x="1182" y="125"/>
                  </a:lnTo>
                  <a:lnTo>
                    <a:pt x="1182" y="101"/>
                  </a:lnTo>
                  <a:lnTo>
                    <a:pt x="1184" y="125"/>
                  </a:lnTo>
                  <a:lnTo>
                    <a:pt x="1184" y="109"/>
                  </a:lnTo>
                  <a:lnTo>
                    <a:pt x="1186" y="123"/>
                  </a:lnTo>
                  <a:lnTo>
                    <a:pt x="1184" y="94"/>
                  </a:lnTo>
                  <a:lnTo>
                    <a:pt x="1189" y="132"/>
                  </a:lnTo>
                  <a:lnTo>
                    <a:pt x="1189" y="109"/>
                  </a:lnTo>
                  <a:lnTo>
                    <a:pt x="1191" y="120"/>
                  </a:lnTo>
                  <a:lnTo>
                    <a:pt x="1193" y="99"/>
                  </a:lnTo>
                  <a:lnTo>
                    <a:pt x="1196" y="135"/>
                  </a:lnTo>
                  <a:lnTo>
                    <a:pt x="1196" y="113"/>
                  </a:lnTo>
                  <a:lnTo>
                    <a:pt x="1198" y="123"/>
                  </a:lnTo>
                  <a:lnTo>
                    <a:pt x="1196" y="106"/>
                  </a:lnTo>
                  <a:lnTo>
                    <a:pt x="1198" y="118"/>
                  </a:lnTo>
                  <a:lnTo>
                    <a:pt x="1200" y="92"/>
                  </a:lnTo>
                  <a:lnTo>
                    <a:pt x="1200" y="123"/>
                  </a:lnTo>
                  <a:lnTo>
                    <a:pt x="1203" y="113"/>
                  </a:lnTo>
                  <a:lnTo>
                    <a:pt x="1203" y="137"/>
                  </a:lnTo>
                  <a:lnTo>
                    <a:pt x="1208" y="97"/>
                  </a:lnTo>
                  <a:lnTo>
                    <a:pt x="1208" y="135"/>
                  </a:lnTo>
                  <a:lnTo>
                    <a:pt x="1212" y="101"/>
                  </a:lnTo>
                  <a:lnTo>
                    <a:pt x="1210" y="130"/>
                  </a:lnTo>
                  <a:lnTo>
                    <a:pt x="1212" y="113"/>
                  </a:lnTo>
                  <a:lnTo>
                    <a:pt x="1212" y="135"/>
                  </a:lnTo>
                  <a:lnTo>
                    <a:pt x="1215" y="116"/>
                  </a:lnTo>
                  <a:lnTo>
                    <a:pt x="1215" y="127"/>
                  </a:lnTo>
                  <a:lnTo>
                    <a:pt x="1217" y="113"/>
                  </a:lnTo>
                  <a:lnTo>
                    <a:pt x="1217" y="125"/>
                  </a:lnTo>
                  <a:lnTo>
                    <a:pt x="1219" y="118"/>
                  </a:lnTo>
                  <a:lnTo>
                    <a:pt x="1222" y="125"/>
                  </a:lnTo>
                  <a:lnTo>
                    <a:pt x="1222" y="116"/>
                  </a:lnTo>
                  <a:lnTo>
                    <a:pt x="1222" y="127"/>
                  </a:lnTo>
                  <a:lnTo>
                    <a:pt x="1224" y="116"/>
                  </a:lnTo>
                  <a:lnTo>
                    <a:pt x="1224" y="132"/>
                  </a:lnTo>
                  <a:lnTo>
                    <a:pt x="1226" y="116"/>
                  </a:lnTo>
                  <a:lnTo>
                    <a:pt x="1226" y="127"/>
                  </a:lnTo>
                  <a:lnTo>
                    <a:pt x="1229" y="109"/>
                  </a:lnTo>
                  <a:lnTo>
                    <a:pt x="1229" y="125"/>
                  </a:lnTo>
                  <a:lnTo>
                    <a:pt x="1229" y="97"/>
                  </a:lnTo>
                  <a:lnTo>
                    <a:pt x="1231" y="127"/>
                  </a:lnTo>
                  <a:lnTo>
                    <a:pt x="1231" y="104"/>
                  </a:lnTo>
                  <a:lnTo>
                    <a:pt x="1234" y="137"/>
                  </a:lnTo>
                  <a:lnTo>
                    <a:pt x="1234" y="104"/>
                  </a:lnTo>
                  <a:lnTo>
                    <a:pt x="1236" y="132"/>
                  </a:lnTo>
                  <a:lnTo>
                    <a:pt x="1238" y="116"/>
                  </a:lnTo>
                  <a:lnTo>
                    <a:pt x="1238" y="127"/>
                  </a:lnTo>
                  <a:lnTo>
                    <a:pt x="1238" y="104"/>
                  </a:lnTo>
                  <a:lnTo>
                    <a:pt x="1241" y="127"/>
                  </a:lnTo>
                  <a:lnTo>
                    <a:pt x="1243" y="116"/>
                  </a:lnTo>
                  <a:lnTo>
                    <a:pt x="1243" y="130"/>
                  </a:lnTo>
                  <a:lnTo>
                    <a:pt x="1245" y="118"/>
                  </a:lnTo>
                  <a:lnTo>
                    <a:pt x="1245" y="132"/>
                  </a:lnTo>
                  <a:lnTo>
                    <a:pt x="1248" y="116"/>
                  </a:lnTo>
                  <a:lnTo>
                    <a:pt x="1250" y="144"/>
                  </a:lnTo>
                  <a:lnTo>
                    <a:pt x="1250" y="111"/>
                  </a:lnTo>
                  <a:lnTo>
                    <a:pt x="1252" y="153"/>
                  </a:lnTo>
                  <a:lnTo>
                    <a:pt x="1252" y="120"/>
                  </a:lnTo>
                  <a:lnTo>
                    <a:pt x="1255" y="139"/>
                  </a:lnTo>
                  <a:lnTo>
                    <a:pt x="1257" y="116"/>
                  </a:lnTo>
                  <a:lnTo>
                    <a:pt x="1255" y="151"/>
                  </a:lnTo>
                  <a:lnTo>
                    <a:pt x="1257" y="120"/>
                  </a:lnTo>
                  <a:lnTo>
                    <a:pt x="1260" y="139"/>
                  </a:lnTo>
                  <a:lnTo>
                    <a:pt x="1260" y="111"/>
                  </a:lnTo>
                  <a:lnTo>
                    <a:pt x="1264" y="139"/>
                  </a:lnTo>
                  <a:lnTo>
                    <a:pt x="1264" y="127"/>
                  </a:lnTo>
                  <a:lnTo>
                    <a:pt x="1267" y="137"/>
                  </a:lnTo>
                  <a:lnTo>
                    <a:pt x="1267" y="118"/>
                  </a:lnTo>
                  <a:lnTo>
                    <a:pt x="1269" y="132"/>
                  </a:lnTo>
                  <a:lnTo>
                    <a:pt x="1269" y="116"/>
                  </a:lnTo>
                  <a:lnTo>
                    <a:pt x="1271" y="139"/>
                  </a:lnTo>
                  <a:lnTo>
                    <a:pt x="1274" y="123"/>
                  </a:lnTo>
                  <a:lnTo>
                    <a:pt x="1274" y="139"/>
                  </a:lnTo>
                  <a:lnTo>
                    <a:pt x="1278" y="109"/>
                  </a:lnTo>
                  <a:lnTo>
                    <a:pt x="1276" y="132"/>
                  </a:lnTo>
                  <a:lnTo>
                    <a:pt x="1281" y="123"/>
                  </a:lnTo>
                  <a:lnTo>
                    <a:pt x="1278" y="135"/>
                  </a:lnTo>
                  <a:lnTo>
                    <a:pt x="1281" y="127"/>
                  </a:lnTo>
                  <a:lnTo>
                    <a:pt x="1281" y="149"/>
                  </a:lnTo>
                  <a:lnTo>
                    <a:pt x="1283" y="113"/>
                  </a:lnTo>
                  <a:lnTo>
                    <a:pt x="1283" y="144"/>
                  </a:lnTo>
                  <a:lnTo>
                    <a:pt x="1286" y="113"/>
                  </a:lnTo>
                  <a:lnTo>
                    <a:pt x="1288" y="144"/>
                  </a:lnTo>
                  <a:lnTo>
                    <a:pt x="1286" y="106"/>
                  </a:lnTo>
                  <a:lnTo>
                    <a:pt x="1293" y="149"/>
                  </a:lnTo>
                  <a:lnTo>
                    <a:pt x="1290" y="123"/>
                  </a:lnTo>
                  <a:lnTo>
                    <a:pt x="1295" y="135"/>
                  </a:lnTo>
                  <a:lnTo>
                    <a:pt x="1293" y="118"/>
                  </a:lnTo>
                  <a:lnTo>
                    <a:pt x="1295" y="137"/>
                  </a:lnTo>
                  <a:lnTo>
                    <a:pt x="1297" y="125"/>
                  </a:lnTo>
                  <a:lnTo>
                    <a:pt x="1297" y="149"/>
                  </a:lnTo>
                  <a:lnTo>
                    <a:pt x="1302" y="116"/>
                  </a:lnTo>
                  <a:lnTo>
                    <a:pt x="1302" y="142"/>
                  </a:lnTo>
                  <a:lnTo>
                    <a:pt x="1302" y="132"/>
                  </a:lnTo>
                  <a:lnTo>
                    <a:pt x="1304" y="156"/>
                  </a:lnTo>
                  <a:lnTo>
                    <a:pt x="1304" y="127"/>
                  </a:lnTo>
                  <a:lnTo>
                    <a:pt x="1307" y="142"/>
                  </a:lnTo>
                  <a:lnTo>
                    <a:pt x="1309" y="118"/>
                  </a:lnTo>
                  <a:lnTo>
                    <a:pt x="1307" y="146"/>
                  </a:lnTo>
                  <a:lnTo>
                    <a:pt x="1314" y="120"/>
                  </a:lnTo>
                  <a:lnTo>
                    <a:pt x="1309" y="149"/>
                  </a:lnTo>
                  <a:lnTo>
                    <a:pt x="1314" y="123"/>
                  </a:lnTo>
                  <a:lnTo>
                    <a:pt x="1314" y="135"/>
                  </a:lnTo>
                  <a:lnTo>
                    <a:pt x="1316" y="127"/>
                  </a:lnTo>
                  <a:lnTo>
                    <a:pt x="1316" y="142"/>
                  </a:lnTo>
                  <a:lnTo>
                    <a:pt x="1316" y="120"/>
                  </a:lnTo>
                  <a:lnTo>
                    <a:pt x="1319" y="142"/>
                  </a:lnTo>
                  <a:lnTo>
                    <a:pt x="1319" y="125"/>
                  </a:lnTo>
                  <a:lnTo>
                    <a:pt x="1319" y="151"/>
                  </a:lnTo>
                  <a:lnTo>
                    <a:pt x="1323" y="116"/>
                  </a:lnTo>
                  <a:lnTo>
                    <a:pt x="1323" y="142"/>
                  </a:lnTo>
                  <a:lnTo>
                    <a:pt x="1326" y="130"/>
                  </a:lnTo>
                  <a:lnTo>
                    <a:pt x="1323" y="153"/>
                  </a:lnTo>
                  <a:lnTo>
                    <a:pt x="1326" y="130"/>
                  </a:lnTo>
                  <a:lnTo>
                    <a:pt x="1326" y="149"/>
                  </a:lnTo>
                  <a:lnTo>
                    <a:pt x="1326" y="113"/>
                  </a:lnTo>
                  <a:lnTo>
                    <a:pt x="1330" y="153"/>
                  </a:lnTo>
                  <a:lnTo>
                    <a:pt x="1330" y="130"/>
                  </a:lnTo>
                  <a:lnTo>
                    <a:pt x="1330" y="139"/>
                  </a:lnTo>
                  <a:lnTo>
                    <a:pt x="1333" y="125"/>
                  </a:lnTo>
                  <a:lnTo>
                    <a:pt x="1333" y="139"/>
                  </a:lnTo>
                  <a:lnTo>
                    <a:pt x="1335" y="132"/>
                  </a:lnTo>
                  <a:lnTo>
                    <a:pt x="1335" y="139"/>
                  </a:lnTo>
                  <a:lnTo>
                    <a:pt x="1338" y="127"/>
                  </a:lnTo>
                  <a:lnTo>
                    <a:pt x="1338" y="149"/>
                  </a:lnTo>
                  <a:lnTo>
                    <a:pt x="1340" y="127"/>
                  </a:lnTo>
                  <a:lnTo>
                    <a:pt x="1340" y="146"/>
                  </a:lnTo>
                  <a:lnTo>
                    <a:pt x="1340" y="116"/>
                  </a:lnTo>
                  <a:lnTo>
                    <a:pt x="1342" y="146"/>
                  </a:lnTo>
                  <a:lnTo>
                    <a:pt x="1345" y="130"/>
                  </a:lnTo>
                  <a:lnTo>
                    <a:pt x="1345" y="158"/>
                  </a:lnTo>
                  <a:lnTo>
                    <a:pt x="1347" y="135"/>
                  </a:lnTo>
                  <a:lnTo>
                    <a:pt x="1347" y="149"/>
                  </a:lnTo>
                  <a:lnTo>
                    <a:pt x="1349" y="130"/>
                  </a:lnTo>
                  <a:lnTo>
                    <a:pt x="1349" y="153"/>
                  </a:lnTo>
                  <a:lnTo>
                    <a:pt x="1352" y="118"/>
                  </a:lnTo>
                  <a:lnTo>
                    <a:pt x="1349" y="163"/>
                  </a:lnTo>
                  <a:lnTo>
                    <a:pt x="1352" y="127"/>
                  </a:lnTo>
                  <a:lnTo>
                    <a:pt x="1356" y="161"/>
                  </a:lnTo>
                  <a:lnTo>
                    <a:pt x="1354" y="120"/>
                  </a:lnTo>
                  <a:lnTo>
                    <a:pt x="1356" y="144"/>
                  </a:lnTo>
                  <a:lnTo>
                    <a:pt x="1359" y="123"/>
                  </a:lnTo>
                  <a:lnTo>
                    <a:pt x="1359" y="139"/>
                  </a:lnTo>
                  <a:lnTo>
                    <a:pt x="1361" y="123"/>
                  </a:lnTo>
                  <a:lnTo>
                    <a:pt x="1361" y="139"/>
                  </a:lnTo>
                  <a:lnTo>
                    <a:pt x="1363" y="132"/>
                  </a:lnTo>
                  <a:lnTo>
                    <a:pt x="1361" y="149"/>
                  </a:lnTo>
                  <a:lnTo>
                    <a:pt x="1366" y="125"/>
                  </a:lnTo>
                  <a:lnTo>
                    <a:pt x="1363" y="146"/>
                  </a:lnTo>
                  <a:lnTo>
                    <a:pt x="1366" y="139"/>
                  </a:lnTo>
                  <a:lnTo>
                    <a:pt x="1363" y="161"/>
                  </a:lnTo>
                  <a:lnTo>
                    <a:pt x="1368" y="137"/>
                  </a:lnTo>
                  <a:lnTo>
                    <a:pt x="1371" y="149"/>
                  </a:lnTo>
                  <a:lnTo>
                    <a:pt x="1371" y="137"/>
                  </a:lnTo>
                  <a:lnTo>
                    <a:pt x="1373" y="165"/>
                  </a:lnTo>
                  <a:lnTo>
                    <a:pt x="1373" y="135"/>
                  </a:lnTo>
                  <a:lnTo>
                    <a:pt x="1375" y="142"/>
                  </a:lnTo>
                  <a:lnTo>
                    <a:pt x="1375" y="118"/>
                  </a:lnTo>
                  <a:lnTo>
                    <a:pt x="1378" y="146"/>
                  </a:lnTo>
                  <a:lnTo>
                    <a:pt x="1378" y="130"/>
                  </a:lnTo>
                  <a:lnTo>
                    <a:pt x="1380" y="161"/>
                  </a:lnTo>
                  <a:lnTo>
                    <a:pt x="1382" y="137"/>
                  </a:lnTo>
                  <a:lnTo>
                    <a:pt x="1382" y="151"/>
                  </a:lnTo>
                  <a:lnTo>
                    <a:pt x="1385" y="137"/>
                  </a:lnTo>
                  <a:lnTo>
                    <a:pt x="1385" y="146"/>
                  </a:lnTo>
                  <a:lnTo>
                    <a:pt x="1387" y="130"/>
                  </a:lnTo>
                  <a:lnTo>
                    <a:pt x="1387" y="146"/>
                  </a:lnTo>
                  <a:lnTo>
                    <a:pt x="1389" y="132"/>
                  </a:lnTo>
                  <a:lnTo>
                    <a:pt x="1389" y="146"/>
                  </a:lnTo>
                  <a:lnTo>
                    <a:pt x="1392" y="137"/>
                  </a:lnTo>
                  <a:lnTo>
                    <a:pt x="1394" y="153"/>
                  </a:lnTo>
                  <a:lnTo>
                    <a:pt x="1394" y="130"/>
                  </a:lnTo>
                  <a:lnTo>
                    <a:pt x="1397" y="158"/>
                  </a:lnTo>
                  <a:lnTo>
                    <a:pt x="1399" y="139"/>
                  </a:lnTo>
                  <a:lnTo>
                    <a:pt x="1401" y="163"/>
                  </a:lnTo>
                  <a:lnTo>
                    <a:pt x="1401" y="139"/>
                  </a:lnTo>
                  <a:lnTo>
                    <a:pt x="1404" y="149"/>
                  </a:lnTo>
                  <a:lnTo>
                    <a:pt x="1404" y="139"/>
                  </a:lnTo>
                  <a:lnTo>
                    <a:pt x="1404" y="146"/>
                  </a:lnTo>
                  <a:lnTo>
                    <a:pt x="1404" y="135"/>
                  </a:lnTo>
                  <a:lnTo>
                    <a:pt x="1406" y="146"/>
                  </a:lnTo>
                  <a:lnTo>
                    <a:pt x="1408" y="135"/>
                  </a:lnTo>
                  <a:lnTo>
                    <a:pt x="1406" y="158"/>
                  </a:lnTo>
                  <a:lnTo>
                    <a:pt x="1411" y="139"/>
                  </a:lnTo>
                  <a:lnTo>
                    <a:pt x="1411" y="146"/>
                  </a:lnTo>
                  <a:lnTo>
                    <a:pt x="1411" y="123"/>
                  </a:lnTo>
                  <a:lnTo>
                    <a:pt x="1413" y="151"/>
                  </a:lnTo>
                  <a:lnTo>
                    <a:pt x="1415" y="127"/>
                  </a:lnTo>
                  <a:lnTo>
                    <a:pt x="1413" y="158"/>
                  </a:lnTo>
                  <a:lnTo>
                    <a:pt x="1420" y="127"/>
                  </a:lnTo>
                  <a:lnTo>
                    <a:pt x="1415" y="168"/>
                  </a:lnTo>
                  <a:lnTo>
                    <a:pt x="1420" y="144"/>
                  </a:lnTo>
                  <a:lnTo>
                    <a:pt x="1420" y="156"/>
                  </a:lnTo>
                  <a:lnTo>
                    <a:pt x="1425" y="123"/>
                  </a:lnTo>
                  <a:lnTo>
                    <a:pt x="1420" y="165"/>
                  </a:lnTo>
                  <a:lnTo>
                    <a:pt x="1427" y="137"/>
                  </a:lnTo>
                  <a:lnTo>
                    <a:pt x="1425" y="165"/>
                  </a:lnTo>
                  <a:lnTo>
                    <a:pt x="1427" y="144"/>
                  </a:lnTo>
                  <a:lnTo>
                    <a:pt x="1430" y="168"/>
                  </a:lnTo>
                  <a:lnTo>
                    <a:pt x="1430" y="139"/>
                  </a:lnTo>
                  <a:lnTo>
                    <a:pt x="1432" y="151"/>
                  </a:lnTo>
                  <a:lnTo>
                    <a:pt x="1432" y="142"/>
                  </a:lnTo>
                  <a:lnTo>
                    <a:pt x="1432" y="168"/>
                  </a:lnTo>
                  <a:lnTo>
                    <a:pt x="1434" y="132"/>
                  </a:lnTo>
                  <a:lnTo>
                    <a:pt x="1434" y="156"/>
                  </a:lnTo>
                  <a:lnTo>
                    <a:pt x="1437" y="139"/>
                  </a:lnTo>
                  <a:lnTo>
                    <a:pt x="1437" y="153"/>
                  </a:lnTo>
                  <a:lnTo>
                    <a:pt x="1439" y="144"/>
                  </a:lnTo>
                  <a:lnTo>
                    <a:pt x="1439" y="163"/>
                  </a:lnTo>
                  <a:lnTo>
                    <a:pt x="1439" y="127"/>
                  </a:lnTo>
                  <a:lnTo>
                    <a:pt x="1441" y="156"/>
                  </a:lnTo>
                  <a:lnTo>
                    <a:pt x="1444" y="130"/>
                  </a:lnTo>
                  <a:lnTo>
                    <a:pt x="1444" y="156"/>
                  </a:lnTo>
                  <a:lnTo>
                    <a:pt x="1446" y="144"/>
                  </a:lnTo>
                  <a:lnTo>
                    <a:pt x="1446" y="170"/>
                  </a:lnTo>
                  <a:lnTo>
                    <a:pt x="1446" y="132"/>
                  </a:lnTo>
                  <a:lnTo>
                    <a:pt x="1449" y="153"/>
                  </a:lnTo>
                  <a:lnTo>
                    <a:pt x="1451" y="139"/>
                  </a:lnTo>
                  <a:lnTo>
                    <a:pt x="1451" y="165"/>
                  </a:lnTo>
                  <a:lnTo>
                    <a:pt x="1453" y="142"/>
                  </a:lnTo>
                  <a:lnTo>
                    <a:pt x="1453" y="161"/>
                  </a:lnTo>
                  <a:lnTo>
                    <a:pt x="1458" y="139"/>
                  </a:lnTo>
                  <a:lnTo>
                    <a:pt x="1456" y="158"/>
                  </a:lnTo>
                  <a:lnTo>
                    <a:pt x="1458" y="146"/>
                  </a:lnTo>
                  <a:lnTo>
                    <a:pt x="1458" y="156"/>
                  </a:lnTo>
                  <a:lnTo>
                    <a:pt x="1460" y="142"/>
                  </a:lnTo>
                  <a:lnTo>
                    <a:pt x="1460" y="153"/>
                  </a:lnTo>
                  <a:lnTo>
                    <a:pt x="1463" y="144"/>
                  </a:lnTo>
                  <a:lnTo>
                    <a:pt x="1460" y="168"/>
                  </a:lnTo>
                  <a:lnTo>
                    <a:pt x="1463" y="135"/>
                  </a:lnTo>
                  <a:lnTo>
                    <a:pt x="1465" y="158"/>
                  </a:lnTo>
                  <a:lnTo>
                    <a:pt x="1467" y="130"/>
                  </a:lnTo>
                  <a:lnTo>
                    <a:pt x="1467" y="156"/>
                  </a:lnTo>
                  <a:lnTo>
                    <a:pt x="1472" y="130"/>
                  </a:lnTo>
                  <a:lnTo>
                    <a:pt x="1470" y="153"/>
                  </a:lnTo>
                  <a:lnTo>
                    <a:pt x="1472" y="144"/>
                  </a:lnTo>
                  <a:lnTo>
                    <a:pt x="1472" y="156"/>
                  </a:lnTo>
                  <a:lnTo>
                    <a:pt x="1475" y="144"/>
                  </a:lnTo>
                  <a:lnTo>
                    <a:pt x="1475" y="151"/>
                  </a:lnTo>
                  <a:lnTo>
                    <a:pt x="1479" y="132"/>
                  </a:lnTo>
                  <a:lnTo>
                    <a:pt x="1477" y="158"/>
                  </a:lnTo>
                  <a:lnTo>
                    <a:pt x="1482" y="132"/>
                  </a:lnTo>
                  <a:lnTo>
                    <a:pt x="1477" y="165"/>
                  </a:lnTo>
                  <a:lnTo>
                    <a:pt x="1482" y="144"/>
                  </a:lnTo>
                  <a:lnTo>
                    <a:pt x="1482" y="156"/>
                  </a:lnTo>
                  <a:lnTo>
                    <a:pt x="1486" y="130"/>
                  </a:lnTo>
                  <a:lnTo>
                    <a:pt x="1484" y="156"/>
                  </a:lnTo>
                  <a:lnTo>
                    <a:pt x="1486" y="144"/>
                  </a:lnTo>
                  <a:lnTo>
                    <a:pt x="1486" y="156"/>
                  </a:lnTo>
                  <a:lnTo>
                    <a:pt x="1489" y="146"/>
                  </a:lnTo>
                  <a:lnTo>
                    <a:pt x="1489" y="158"/>
                  </a:lnTo>
                  <a:lnTo>
                    <a:pt x="1491" y="146"/>
                  </a:lnTo>
                  <a:lnTo>
                    <a:pt x="1491" y="163"/>
                  </a:lnTo>
                  <a:lnTo>
                    <a:pt x="1493" y="149"/>
                  </a:lnTo>
                  <a:lnTo>
                    <a:pt x="1491" y="165"/>
                  </a:lnTo>
                  <a:lnTo>
                    <a:pt x="1496" y="144"/>
                  </a:lnTo>
                  <a:lnTo>
                    <a:pt x="1493" y="168"/>
                  </a:lnTo>
                  <a:lnTo>
                    <a:pt x="1501" y="139"/>
                  </a:lnTo>
                  <a:lnTo>
                    <a:pt x="1498" y="153"/>
                  </a:lnTo>
                  <a:lnTo>
                    <a:pt x="1501" y="142"/>
                  </a:lnTo>
                  <a:lnTo>
                    <a:pt x="1501" y="161"/>
                  </a:lnTo>
                  <a:lnTo>
                    <a:pt x="1503" y="127"/>
                  </a:lnTo>
                  <a:lnTo>
                    <a:pt x="1503" y="156"/>
                  </a:lnTo>
                  <a:lnTo>
                    <a:pt x="1505" y="137"/>
                  </a:lnTo>
                  <a:lnTo>
                    <a:pt x="1505" y="170"/>
                  </a:lnTo>
                  <a:lnTo>
                    <a:pt x="1508" y="142"/>
                  </a:lnTo>
                  <a:lnTo>
                    <a:pt x="1508" y="151"/>
                  </a:lnTo>
                  <a:lnTo>
                    <a:pt x="1510" y="142"/>
                  </a:lnTo>
                  <a:lnTo>
                    <a:pt x="1510" y="151"/>
                  </a:lnTo>
                  <a:lnTo>
                    <a:pt x="1510" y="142"/>
                  </a:lnTo>
                  <a:lnTo>
                    <a:pt x="1510" y="156"/>
                  </a:lnTo>
                  <a:lnTo>
                    <a:pt x="1512" y="135"/>
                  </a:lnTo>
                  <a:lnTo>
                    <a:pt x="1512" y="158"/>
                  </a:lnTo>
                  <a:lnTo>
                    <a:pt x="1515" y="144"/>
                  </a:lnTo>
                  <a:lnTo>
                    <a:pt x="1515" y="161"/>
                  </a:lnTo>
                  <a:lnTo>
                    <a:pt x="1517" y="151"/>
                  </a:lnTo>
                  <a:lnTo>
                    <a:pt x="1517" y="170"/>
                  </a:lnTo>
                  <a:lnTo>
                    <a:pt x="1519" y="149"/>
                  </a:lnTo>
                  <a:lnTo>
                    <a:pt x="1519" y="158"/>
                  </a:lnTo>
                  <a:lnTo>
                    <a:pt x="1522" y="151"/>
                  </a:lnTo>
                  <a:lnTo>
                    <a:pt x="1522" y="158"/>
                  </a:lnTo>
                  <a:lnTo>
                    <a:pt x="1529" y="132"/>
                  </a:lnTo>
                  <a:lnTo>
                    <a:pt x="1524" y="156"/>
                  </a:lnTo>
                  <a:lnTo>
                    <a:pt x="1527" y="151"/>
                  </a:lnTo>
                  <a:lnTo>
                    <a:pt x="1527" y="158"/>
                  </a:lnTo>
                  <a:lnTo>
                    <a:pt x="1529" y="151"/>
                  </a:lnTo>
                  <a:lnTo>
                    <a:pt x="1529" y="161"/>
                  </a:lnTo>
                  <a:lnTo>
                    <a:pt x="1531" y="139"/>
                  </a:lnTo>
                  <a:lnTo>
                    <a:pt x="1531" y="163"/>
                  </a:lnTo>
                  <a:lnTo>
                    <a:pt x="1536" y="144"/>
                  </a:lnTo>
                  <a:lnTo>
                    <a:pt x="1534" y="170"/>
                  </a:lnTo>
                  <a:lnTo>
                    <a:pt x="1536" y="151"/>
                  </a:lnTo>
                  <a:lnTo>
                    <a:pt x="1534" y="175"/>
                  </a:lnTo>
                  <a:lnTo>
                    <a:pt x="1541" y="139"/>
                  </a:lnTo>
                  <a:lnTo>
                    <a:pt x="1538" y="161"/>
                  </a:lnTo>
                  <a:lnTo>
                    <a:pt x="1541" y="151"/>
                  </a:lnTo>
                  <a:lnTo>
                    <a:pt x="1541" y="161"/>
                  </a:lnTo>
                  <a:lnTo>
                    <a:pt x="1543" y="151"/>
                  </a:lnTo>
                  <a:lnTo>
                    <a:pt x="1543" y="177"/>
                  </a:lnTo>
                  <a:lnTo>
                    <a:pt x="1545" y="151"/>
                  </a:lnTo>
                  <a:lnTo>
                    <a:pt x="1545" y="163"/>
                  </a:lnTo>
                  <a:lnTo>
                    <a:pt x="1545" y="132"/>
                  </a:lnTo>
                  <a:lnTo>
                    <a:pt x="1548" y="158"/>
                  </a:lnTo>
                  <a:lnTo>
                    <a:pt x="1548" y="151"/>
                  </a:lnTo>
                  <a:lnTo>
                    <a:pt x="1550" y="158"/>
                  </a:lnTo>
                  <a:lnTo>
                    <a:pt x="1548" y="135"/>
                  </a:lnTo>
                  <a:lnTo>
                    <a:pt x="1550" y="172"/>
                  </a:lnTo>
                  <a:lnTo>
                    <a:pt x="1555" y="149"/>
                  </a:lnTo>
                  <a:lnTo>
                    <a:pt x="1552" y="172"/>
                  </a:lnTo>
                  <a:lnTo>
                    <a:pt x="1557" y="153"/>
                  </a:lnTo>
                  <a:lnTo>
                    <a:pt x="1557" y="165"/>
                  </a:lnTo>
                  <a:lnTo>
                    <a:pt x="1557" y="153"/>
                  </a:lnTo>
                  <a:lnTo>
                    <a:pt x="1560" y="179"/>
                  </a:lnTo>
                  <a:lnTo>
                    <a:pt x="1560" y="142"/>
                  </a:lnTo>
                  <a:lnTo>
                    <a:pt x="1560" y="172"/>
                  </a:lnTo>
                  <a:lnTo>
                    <a:pt x="1562" y="156"/>
                  </a:lnTo>
                  <a:lnTo>
                    <a:pt x="1562" y="168"/>
                  </a:lnTo>
                  <a:lnTo>
                    <a:pt x="1564" y="158"/>
                  </a:lnTo>
                  <a:lnTo>
                    <a:pt x="1562" y="184"/>
                  </a:lnTo>
                  <a:lnTo>
                    <a:pt x="1567" y="151"/>
                  </a:lnTo>
                  <a:lnTo>
                    <a:pt x="1567" y="168"/>
                  </a:lnTo>
                  <a:lnTo>
                    <a:pt x="1569" y="158"/>
                  </a:lnTo>
                  <a:lnTo>
                    <a:pt x="1569" y="168"/>
                  </a:lnTo>
                  <a:lnTo>
                    <a:pt x="1569" y="158"/>
                  </a:lnTo>
                  <a:lnTo>
                    <a:pt x="1571" y="172"/>
                  </a:lnTo>
                  <a:lnTo>
                    <a:pt x="1571" y="156"/>
                  </a:lnTo>
                  <a:lnTo>
                    <a:pt x="1571" y="165"/>
                  </a:lnTo>
                  <a:lnTo>
                    <a:pt x="1574" y="142"/>
                  </a:lnTo>
                  <a:lnTo>
                    <a:pt x="1574" y="179"/>
                  </a:lnTo>
                  <a:lnTo>
                    <a:pt x="1576" y="151"/>
                  </a:lnTo>
                  <a:lnTo>
                    <a:pt x="1576" y="172"/>
                  </a:lnTo>
                  <a:lnTo>
                    <a:pt x="1578" y="139"/>
                  </a:lnTo>
                  <a:lnTo>
                    <a:pt x="1576" y="177"/>
                  </a:lnTo>
                  <a:lnTo>
                    <a:pt x="1581" y="156"/>
                  </a:lnTo>
                  <a:lnTo>
                    <a:pt x="1581" y="177"/>
                  </a:lnTo>
                  <a:lnTo>
                    <a:pt x="1583" y="158"/>
                  </a:lnTo>
                  <a:lnTo>
                    <a:pt x="1583" y="170"/>
                  </a:lnTo>
                  <a:lnTo>
                    <a:pt x="1583" y="149"/>
                  </a:lnTo>
                  <a:lnTo>
                    <a:pt x="1588" y="168"/>
                  </a:lnTo>
                  <a:lnTo>
                    <a:pt x="1588" y="161"/>
                  </a:lnTo>
                  <a:lnTo>
                    <a:pt x="1588" y="172"/>
                  </a:lnTo>
                  <a:lnTo>
                    <a:pt x="1593" y="149"/>
                  </a:lnTo>
                  <a:lnTo>
                    <a:pt x="1590" y="177"/>
                  </a:lnTo>
                  <a:lnTo>
                    <a:pt x="1595" y="144"/>
                  </a:lnTo>
                  <a:lnTo>
                    <a:pt x="1595" y="168"/>
                  </a:lnTo>
                  <a:lnTo>
                    <a:pt x="1597" y="161"/>
                  </a:lnTo>
                  <a:lnTo>
                    <a:pt x="1595" y="179"/>
                  </a:lnTo>
                  <a:lnTo>
                    <a:pt x="1597" y="146"/>
                  </a:lnTo>
                  <a:lnTo>
                    <a:pt x="1600" y="170"/>
                  </a:lnTo>
                  <a:lnTo>
                    <a:pt x="1602" y="161"/>
                  </a:lnTo>
                  <a:lnTo>
                    <a:pt x="1602" y="179"/>
                  </a:lnTo>
                  <a:lnTo>
                    <a:pt x="1604" y="153"/>
                  </a:lnTo>
                  <a:lnTo>
                    <a:pt x="1602" y="177"/>
                  </a:lnTo>
                  <a:lnTo>
                    <a:pt x="1607" y="161"/>
                  </a:lnTo>
                  <a:lnTo>
                    <a:pt x="1609" y="179"/>
                  </a:lnTo>
                  <a:lnTo>
                    <a:pt x="1609" y="163"/>
                  </a:lnTo>
                  <a:lnTo>
                    <a:pt x="1612" y="175"/>
                  </a:lnTo>
                  <a:lnTo>
                    <a:pt x="1614" y="163"/>
                  </a:lnTo>
                  <a:lnTo>
                    <a:pt x="1614" y="177"/>
                  </a:lnTo>
                  <a:lnTo>
                    <a:pt x="1616" y="149"/>
                  </a:lnTo>
                  <a:lnTo>
                    <a:pt x="1616" y="187"/>
                  </a:lnTo>
                  <a:lnTo>
                    <a:pt x="1619" y="163"/>
                  </a:lnTo>
                  <a:lnTo>
                    <a:pt x="1621" y="191"/>
                  </a:lnTo>
                  <a:lnTo>
                    <a:pt x="1621" y="158"/>
                  </a:lnTo>
                  <a:lnTo>
                    <a:pt x="1623" y="175"/>
                  </a:lnTo>
                  <a:lnTo>
                    <a:pt x="1623" y="161"/>
                  </a:lnTo>
                  <a:lnTo>
                    <a:pt x="1623" y="177"/>
                  </a:lnTo>
                  <a:lnTo>
                    <a:pt x="1626" y="156"/>
                  </a:lnTo>
                  <a:lnTo>
                    <a:pt x="1626" y="175"/>
                  </a:lnTo>
                  <a:lnTo>
                    <a:pt x="1628" y="163"/>
                  </a:lnTo>
                  <a:lnTo>
                    <a:pt x="1630" y="170"/>
                  </a:lnTo>
                  <a:lnTo>
                    <a:pt x="1630" y="146"/>
                  </a:lnTo>
                  <a:lnTo>
                    <a:pt x="1630" y="175"/>
                  </a:lnTo>
                  <a:lnTo>
                    <a:pt x="1633" y="161"/>
                  </a:lnTo>
                  <a:lnTo>
                    <a:pt x="1635" y="182"/>
                  </a:lnTo>
                  <a:lnTo>
                    <a:pt x="1635" y="156"/>
                  </a:lnTo>
                  <a:lnTo>
                    <a:pt x="1638" y="179"/>
                  </a:lnTo>
                  <a:lnTo>
                    <a:pt x="1640" y="156"/>
                  </a:lnTo>
                  <a:lnTo>
                    <a:pt x="1638" y="184"/>
                  </a:lnTo>
                  <a:lnTo>
                    <a:pt x="1645" y="151"/>
                  </a:lnTo>
                  <a:lnTo>
                    <a:pt x="1642" y="175"/>
                  </a:lnTo>
                  <a:lnTo>
                    <a:pt x="1645" y="170"/>
                  </a:lnTo>
                  <a:lnTo>
                    <a:pt x="1647" y="187"/>
                  </a:lnTo>
                  <a:lnTo>
                    <a:pt x="1649" y="161"/>
                  </a:lnTo>
                  <a:lnTo>
                    <a:pt x="1649" y="177"/>
                  </a:lnTo>
                  <a:lnTo>
                    <a:pt x="1652" y="168"/>
                  </a:lnTo>
                  <a:lnTo>
                    <a:pt x="1652" y="179"/>
                  </a:lnTo>
                  <a:lnTo>
                    <a:pt x="1652" y="163"/>
                  </a:lnTo>
                  <a:lnTo>
                    <a:pt x="1654" y="175"/>
                  </a:lnTo>
                  <a:lnTo>
                    <a:pt x="1654" y="153"/>
                  </a:lnTo>
                  <a:lnTo>
                    <a:pt x="1656" y="175"/>
                  </a:lnTo>
                  <a:lnTo>
                    <a:pt x="1659" y="149"/>
                  </a:lnTo>
                  <a:lnTo>
                    <a:pt x="1659" y="175"/>
                  </a:lnTo>
                  <a:lnTo>
                    <a:pt x="1661" y="165"/>
                  </a:lnTo>
                  <a:lnTo>
                    <a:pt x="1659" y="187"/>
                  </a:lnTo>
                  <a:lnTo>
                    <a:pt x="1664" y="168"/>
                  </a:lnTo>
                  <a:lnTo>
                    <a:pt x="1661" y="182"/>
                  </a:lnTo>
                  <a:lnTo>
                    <a:pt x="1664" y="165"/>
                  </a:lnTo>
                  <a:lnTo>
                    <a:pt x="1666" y="175"/>
                  </a:lnTo>
                  <a:lnTo>
                    <a:pt x="1666" y="165"/>
                  </a:lnTo>
                  <a:lnTo>
                    <a:pt x="1666" y="175"/>
                  </a:lnTo>
                  <a:lnTo>
                    <a:pt x="1666" y="149"/>
                  </a:lnTo>
                  <a:lnTo>
                    <a:pt x="1668" y="179"/>
                  </a:lnTo>
                  <a:lnTo>
                    <a:pt x="1668" y="161"/>
                  </a:lnTo>
                  <a:lnTo>
                    <a:pt x="1671" y="191"/>
                  </a:lnTo>
                  <a:lnTo>
                    <a:pt x="1673" y="168"/>
                  </a:lnTo>
                  <a:lnTo>
                    <a:pt x="1673" y="179"/>
                  </a:lnTo>
                  <a:lnTo>
                    <a:pt x="1673" y="156"/>
                  </a:lnTo>
                  <a:lnTo>
                    <a:pt x="1675" y="189"/>
                  </a:lnTo>
                  <a:lnTo>
                    <a:pt x="1675" y="153"/>
                  </a:lnTo>
                  <a:lnTo>
                    <a:pt x="1678" y="175"/>
                  </a:lnTo>
                  <a:lnTo>
                    <a:pt x="1680" y="161"/>
                  </a:lnTo>
                  <a:lnTo>
                    <a:pt x="1680" y="179"/>
                  </a:lnTo>
                  <a:lnTo>
                    <a:pt x="1682" y="165"/>
                  </a:lnTo>
                  <a:lnTo>
                    <a:pt x="1682" y="187"/>
                  </a:lnTo>
                  <a:lnTo>
                    <a:pt x="1685" y="156"/>
                  </a:lnTo>
                  <a:lnTo>
                    <a:pt x="1685" y="177"/>
                  </a:lnTo>
                  <a:lnTo>
                    <a:pt x="1687" y="161"/>
                  </a:lnTo>
                  <a:lnTo>
                    <a:pt x="1687" y="184"/>
                  </a:lnTo>
                  <a:lnTo>
                    <a:pt x="1690" y="158"/>
                  </a:lnTo>
                  <a:lnTo>
                    <a:pt x="1690" y="187"/>
                  </a:lnTo>
                  <a:lnTo>
                    <a:pt x="1692" y="165"/>
                  </a:lnTo>
                  <a:lnTo>
                    <a:pt x="1692" y="177"/>
                  </a:lnTo>
                  <a:lnTo>
                    <a:pt x="1694" y="168"/>
                  </a:lnTo>
                  <a:lnTo>
                    <a:pt x="1699" y="194"/>
                  </a:lnTo>
                  <a:lnTo>
                    <a:pt x="1697" y="168"/>
                  </a:lnTo>
                  <a:lnTo>
                    <a:pt x="1699" y="177"/>
                  </a:lnTo>
                  <a:lnTo>
                    <a:pt x="1701" y="153"/>
                  </a:lnTo>
                  <a:lnTo>
                    <a:pt x="1701" y="175"/>
                  </a:lnTo>
                  <a:lnTo>
                    <a:pt x="1704" y="168"/>
                  </a:lnTo>
                  <a:lnTo>
                    <a:pt x="1704" y="175"/>
                  </a:lnTo>
                  <a:lnTo>
                    <a:pt x="1706" y="165"/>
                  </a:lnTo>
                  <a:lnTo>
                    <a:pt x="1704" y="187"/>
                  </a:lnTo>
                  <a:lnTo>
                    <a:pt x="1708" y="151"/>
                  </a:lnTo>
                  <a:lnTo>
                    <a:pt x="1708" y="177"/>
                  </a:lnTo>
                  <a:lnTo>
                    <a:pt x="1711" y="165"/>
                  </a:lnTo>
                  <a:lnTo>
                    <a:pt x="1711" y="179"/>
                  </a:lnTo>
                  <a:lnTo>
                    <a:pt x="1713" y="168"/>
                  </a:lnTo>
                  <a:lnTo>
                    <a:pt x="1713" y="175"/>
                  </a:lnTo>
                  <a:lnTo>
                    <a:pt x="1715" y="153"/>
                  </a:lnTo>
                  <a:lnTo>
                    <a:pt x="1718" y="179"/>
                  </a:lnTo>
                  <a:lnTo>
                    <a:pt x="1718" y="168"/>
                  </a:lnTo>
                  <a:lnTo>
                    <a:pt x="1718" y="175"/>
                  </a:lnTo>
                  <a:lnTo>
                    <a:pt x="1723" y="161"/>
                  </a:lnTo>
                  <a:lnTo>
                    <a:pt x="1720" y="172"/>
                  </a:lnTo>
                  <a:lnTo>
                    <a:pt x="1723" y="165"/>
                  </a:lnTo>
                  <a:lnTo>
                    <a:pt x="1723" y="182"/>
                  </a:lnTo>
                  <a:lnTo>
                    <a:pt x="1725" y="165"/>
                  </a:lnTo>
                  <a:lnTo>
                    <a:pt x="1725" y="172"/>
                  </a:lnTo>
                  <a:lnTo>
                    <a:pt x="1730" y="165"/>
                  </a:lnTo>
                  <a:lnTo>
                    <a:pt x="1727" y="182"/>
                  </a:lnTo>
                  <a:lnTo>
                    <a:pt x="1732" y="158"/>
                  </a:lnTo>
                  <a:lnTo>
                    <a:pt x="1734" y="191"/>
                  </a:lnTo>
                  <a:lnTo>
                    <a:pt x="1734" y="170"/>
                  </a:lnTo>
                  <a:lnTo>
                    <a:pt x="1737" y="179"/>
                  </a:lnTo>
                  <a:lnTo>
                    <a:pt x="1739" y="153"/>
                  </a:lnTo>
                  <a:lnTo>
                    <a:pt x="1739" y="182"/>
                  </a:lnTo>
                  <a:lnTo>
                    <a:pt x="1744" y="153"/>
                  </a:lnTo>
                  <a:lnTo>
                    <a:pt x="1739" y="196"/>
                  </a:lnTo>
                  <a:lnTo>
                    <a:pt x="1744" y="165"/>
                  </a:lnTo>
                  <a:lnTo>
                    <a:pt x="1744" y="179"/>
                  </a:lnTo>
                  <a:lnTo>
                    <a:pt x="1746" y="168"/>
                  </a:lnTo>
                  <a:lnTo>
                    <a:pt x="1746" y="182"/>
                  </a:lnTo>
                  <a:lnTo>
                    <a:pt x="1749" y="170"/>
                  </a:lnTo>
                  <a:lnTo>
                    <a:pt x="1749" y="187"/>
                  </a:lnTo>
                  <a:lnTo>
                    <a:pt x="1751" y="170"/>
                  </a:lnTo>
                  <a:lnTo>
                    <a:pt x="1751" y="189"/>
                  </a:lnTo>
                  <a:lnTo>
                    <a:pt x="1751" y="158"/>
                  </a:lnTo>
                  <a:lnTo>
                    <a:pt x="1753" y="179"/>
                  </a:lnTo>
                  <a:lnTo>
                    <a:pt x="1753" y="165"/>
                  </a:lnTo>
                  <a:lnTo>
                    <a:pt x="1758" y="196"/>
                  </a:lnTo>
                  <a:lnTo>
                    <a:pt x="1758" y="170"/>
                  </a:lnTo>
                  <a:lnTo>
                    <a:pt x="1760" y="189"/>
                  </a:lnTo>
                  <a:lnTo>
                    <a:pt x="1760" y="172"/>
                  </a:lnTo>
                  <a:lnTo>
                    <a:pt x="1763" y="184"/>
                  </a:lnTo>
                  <a:lnTo>
                    <a:pt x="1763" y="165"/>
                  </a:lnTo>
                  <a:lnTo>
                    <a:pt x="1765" y="194"/>
                  </a:lnTo>
                  <a:lnTo>
                    <a:pt x="1765" y="165"/>
                  </a:lnTo>
                  <a:lnTo>
                    <a:pt x="1767" y="187"/>
                  </a:lnTo>
                  <a:lnTo>
                    <a:pt x="1767" y="172"/>
                  </a:lnTo>
                  <a:lnTo>
                    <a:pt x="1767" y="187"/>
                  </a:lnTo>
                  <a:lnTo>
                    <a:pt x="1772" y="163"/>
                  </a:lnTo>
                  <a:lnTo>
                    <a:pt x="1772" y="194"/>
                  </a:lnTo>
                  <a:lnTo>
                    <a:pt x="1772" y="177"/>
                  </a:lnTo>
                  <a:lnTo>
                    <a:pt x="1775" y="196"/>
                  </a:lnTo>
                  <a:lnTo>
                    <a:pt x="1775" y="179"/>
                  </a:lnTo>
                  <a:lnTo>
                    <a:pt x="1777" y="194"/>
                  </a:lnTo>
                  <a:lnTo>
                    <a:pt x="1777" y="177"/>
                  </a:lnTo>
                  <a:lnTo>
                    <a:pt x="1777" y="201"/>
                  </a:lnTo>
                  <a:lnTo>
                    <a:pt x="1782" y="161"/>
                  </a:lnTo>
                  <a:lnTo>
                    <a:pt x="1782" y="184"/>
                  </a:lnTo>
                  <a:lnTo>
                    <a:pt x="1784" y="172"/>
                  </a:lnTo>
                  <a:lnTo>
                    <a:pt x="1786" y="201"/>
                  </a:lnTo>
                  <a:lnTo>
                    <a:pt x="1784" y="165"/>
                  </a:lnTo>
                  <a:lnTo>
                    <a:pt x="1786" y="182"/>
                  </a:lnTo>
                  <a:lnTo>
                    <a:pt x="1789" y="170"/>
                  </a:lnTo>
                  <a:lnTo>
                    <a:pt x="1789" y="184"/>
                  </a:lnTo>
                  <a:lnTo>
                    <a:pt x="1791" y="175"/>
                  </a:lnTo>
                  <a:lnTo>
                    <a:pt x="1789" y="194"/>
                  </a:lnTo>
                  <a:lnTo>
                    <a:pt x="1793" y="172"/>
                  </a:lnTo>
                  <a:lnTo>
                    <a:pt x="1793" y="194"/>
                  </a:lnTo>
                  <a:lnTo>
                    <a:pt x="1793" y="172"/>
                  </a:lnTo>
                  <a:lnTo>
                    <a:pt x="1796" y="191"/>
                  </a:lnTo>
                  <a:lnTo>
                    <a:pt x="1798" y="165"/>
                  </a:lnTo>
                  <a:lnTo>
                    <a:pt x="1801" y="203"/>
                  </a:lnTo>
                  <a:lnTo>
                    <a:pt x="1801" y="161"/>
                  </a:lnTo>
                  <a:lnTo>
                    <a:pt x="1803" y="191"/>
                  </a:lnTo>
                  <a:lnTo>
                    <a:pt x="1803" y="165"/>
                  </a:lnTo>
                  <a:lnTo>
                    <a:pt x="1805" y="187"/>
                  </a:lnTo>
                  <a:lnTo>
                    <a:pt x="1808" y="161"/>
                  </a:lnTo>
                  <a:lnTo>
                    <a:pt x="1808" y="191"/>
                  </a:lnTo>
                  <a:lnTo>
                    <a:pt x="1810" y="172"/>
                  </a:lnTo>
                  <a:lnTo>
                    <a:pt x="1812" y="189"/>
                  </a:lnTo>
                  <a:lnTo>
                    <a:pt x="1812" y="179"/>
                  </a:lnTo>
                  <a:lnTo>
                    <a:pt x="1812" y="194"/>
                  </a:lnTo>
                  <a:lnTo>
                    <a:pt x="1819" y="163"/>
                  </a:lnTo>
                  <a:lnTo>
                    <a:pt x="1817" y="187"/>
                  </a:lnTo>
                  <a:lnTo>
                    <a:pt x="1819" y="177"/>
                  </a:lnTo>
                  <a:lnTo>
                    <a:pt x="1819" y="187"/>
                  </a:lnTo>
                  <a:lnTo>
                    <a:pt x="1822" y="165"/>
                  </a:lnTo>
                  <a:lnTo>
                    <a:pt x="1822" y="182"/>
                  </a:lnTo>
                  <a:lnTo>
                    <a:pt x="1824" y="161"/>
                  </a:lnTo>
                  <a:lnTo>
                    <a:pt x="1824" y="184"/>
                  </a:lnTo>
                  <a:lnTo>
                    <a:pt x="1824" y="120"/>
                  </a:lnTo>
                  <a:lnTo>
                    <a:pt x="1824" y="198"/>
                  </a:lnTo>
                  <a:lnTo>
                    <a:pt x="1827" y="120"/>
                  </a:lnTo>
                  <a:lnTo>
                    <a:pt x="1827" y="217"/>
                  </a:lnTo>
                  <a:lnTo>
                    <a:pt x="1831" y="184"/>
                  </a:lnTo>
                  <a:lnTo>
                    <a:pt x="1831" y="203"/>
                  </a:lnTo>
                  <a:lnTo>
                    <a:pt x="1834" y="194"/>
                  </a:lnTo>
                  <a:lnTo>
                    <a:pt x="1834" y="203"/>
                  </a:lnTo>
                  <a:lnTo>
                    <a:pt x="1834" y="194"/>
                  </a:lnTo>
                  <a:lnTo>
                    <a:pt x="1834" y="213"/>
                  </a:lnTo>
                  <a:lnTo>
                    <a:pt x="1836" y="189"/>
                  </a:lnTo>
                  <a:lnTo>
                    <a:pt x="1838" y="272"/>
                  </a:lnTo>
                  <a:lnTo>
                    <a:pt x="1838" y="123"/>
                  </a:lnTo>
                  <a:lnTo>
                    <a:pt x="1841" y="272"/>
                  </a:lnTo>
                  <a:lnTo>
                    <a:pt x="1841" y="123"/>
                  </a:lnTo>
                  <a:lnTo>
                    <a:pt x="1843" y="189"/>
                  </a:lnTo>
                  <a:lnTo>
                    <a:pt x="1845" y="172"/>
                  </a:lnTo>
                  <a:lnTo>
                    <a:pt x="1845" y="201"/>
                  </a:lnTo>
                  <a:lnTo>
                    <a:pt x="1850" y="168"/>
                  </a:lnTo>
                  <a:lnTo>
                    <a:pt x="1848" y="201"/>
                  </a:lnTo>
                  <a:lnTo>
                    <a:pt x="1850" y="177"/>
                  </a:lnTo>
                  <a:lnTo>
                    <a:pt x="1850" y="208"/>
                  </a:lnTo>
                  <a:lnTo>
                    <a:pt x="1853" y="182"/>
                  </a:lnTo>
                  <a:lnTo>
                    <a:pt x="1855" y="208"/>
                  </a:lnTo>
                  <a:lnTo>
                    <a:pt x="1855" y="170"/>
                  </a:lnTo>
                  <a:lnTo>
                    <a:pt x="1857" y="198"/>
                  </a:lnTo>
                  <a:lnTo>
                    <a:pt x="1857" y="179"/>
                  </a:lnTo>
                  <a:lnTo>
                    <a:pt x="1860" y="194"/>
                  </a:lnTo>
                  <a:lnTo>
                    <a:pt x="1860" y="165"/>
                  </a:lnTo>
                  <a:lnTo>
                    <a:pt x="1864" y="205"/>
                  </a:lnTo>
                  <a:lnTo>
                    <a:pt x="1864" y="179"/>
                  </a:lnTo>
                  <a:lnTo>
                    <a:pt x="1867" y="203"/>
                  </a:lnTo>
                  <a:lnTo>
                    <a:pt x="1864" y="177"/>
                  </a:lnTo>
                  <a:lnTo>
                    <a:pt x="1867" y="189"/>
                  </a:lnTo>
                  <a:lnTo>
                    <a:pt x="1869" y="163"/>
                  </a:lnTo>
                  <a:lnTo>
                    <a:pt x="1869" y="191"/>
                  </a:lnTo>
                  <a:lnTo>
                    <a:pt x="1869" y="177"/>
                  </a:lnTo>
                  <a:lnTo>
                    <a:pt x="1869" y="198"/>
                  </a:lnTo>
                  <a:lnTo>
                    <a:pt x="1874" y="175"/>
                  </a:lnTo>
                  <a:lnTo>
                    <a:pt x="1874" y="191"/>
                  </a:lnTo>
                  <a:lnTo>
                    <a:pt x="1876" y="184"/>
                  </a:lnTo>
                  <a:lnTo>
                    <a:pt x="1874" y="194"/>
                  </a:lnTo>
                  <a:lnTo>
                    <a:pt x="1879" y="184"/>
                  </a:lnTo>
                  <a:lnTo>
                    <a:pt x="1876" y="208"/>
                  </a:lnTo>
                  <a:lnTo>
                    <a:pt x="1879" y="184"/>
                  </a:lnTo>
                  <a:lnTo>
                    <a:pt x="1881" y="189"/>
                  </a:lnTo>
                  <a:lnTo>
                    <a:pt x="1881" y="172"/>
                  </a:lnTo>
                  <a:lnTo>
                    <a:pt x="1881" y="198"/>
                  </a:lnTo>
                  <a:lnTo>
                    <a:pt x="1883" y="177"/>
                  </a:lnTo>
                  <a:lnTo>
                    <a:pt x="1883" y="208"/>
                  </a:lnTo>
                  <a:lnTo>
                    <a:pt x="1888" y="172"/>
                  </a:lnTo>
                  <a:lnTo>
                    <a:pt x="1886" y="198"/>
                  </a:lnTo>
                  <a:lnTo>
                    <a:pt x="1890" y="179"/>
                  </a:lnTo>
                  <a:lnTo>
                    <a:pt x="1888" y="203"/>
                  </a:lnTo>
                  <a:lnTo>
                    <a:pt x="1893" y="182"/>
                  </a:lnTo>
                  <a:lnTo>
                    <a:pt x="1893" y="191"/>
                  </a:lnTo>
                  <a:lnTo>
                    <a:pt x="1895" y="182"/>
                  </a:lnTo>
                  <a:lnTo>
                    <a:pt x="1895" y="203"/>
                  </a:lnTo>
                  <a:lnTo>
                    <a:pt x="1897" y="179"/>
                  </a:lnTo>
                  <a:lnTo>
                    <a:pt x="1897" y="191"/>
                  </a:lnTo>
                  <a:lnTo>
                    <a:pt x="1897" y="163"/>
                  </a:lnTo>
                  <a:lnTo>
                    <a:pt x="1902" y="208"/>
                  </a:lnTo>
                  <a:lnTo>
                    <a:pt x="1902" y="177"/>
                  </a:lnTo>
                  <a:lnTo>
                    <a:pt x="1904" y="203"/>
                  </a:lnTo>
                  <a:lnTo>
                    <a:pt x="1904" y="179"/>
                  </a:lnTo>
                  <a:lnTo>
                    <a:pt x="1909" y="201"/>
                  </a:lnTo>
                  <a:lnTo>
                    <a:pt x="1904" y="168"/>
                  </a:lnTo>
                  <a:lnTo>
                    <a:pt x="1909" y="194"/>
                  </a:lnTo>
                  <a:lnTo>
                    <a:pt x="1909" y="179"/>
                  </a:lnTo>
                  <a:lnTo>
                    <a:pt x="1909" y="196"/>
                  </a:lnTo>
                  <a:lnTo>
                    <a:pt x="1912" y="187"/>
                  </a:lnTo>
                  <a:lnTo>
                    <a:pt x="1912" y="201"/>
                  </a:lnTo>
                  <a:lnTo>
                    <a:pt x="1914" y="187"/>
                  </a:lnTo>
                  <a:lnTo>
                    <a:pt x="1914" y="196"/>
                  </a:lnTo>
                  <a:lnTo>
                    <a:pt x="1916" y="187"/>
                  </a:lnTo>
                  <a:lnTo>
                    <a:pt x="1919" y="203"/>
                  </a:lnTo>
                  <a:lnTo>
                    <a:pt x="1916" y="179"/>
                  </a:lnTo>
                  <a:lnTo>
                    <a:pt x="1921" y="196"/>
                  </a:lnTo>
                  <a:lnTo>
                    <a:pt x="1921" y="184"/>
                  </a:lnTo>
                  <a:lnTo>
                    <a:pt x="1923" y="194"/>
                  </a:lnTo>
                  <a:lnTo>
                    <a:pt x="1923" y="179"/>
                  </a:lnTo>
                  <a:lnTo>
                    <a:pt x="1928" y="205"/>
                  </a:lnTo>
                  <a:lnTo>
                    <a:pt x="1926" y="179"/>
                  </a:lnTo>
                  <a:lnTo>
                    <a:pt x="1930" y="194"/>
                  </a:lnTo>
                  <a:lnTo>
                    <a:pt x="1928" y="170"/>
                  </a:lnTo>
                  <a:lnTo>
                    <a:pt x="1930" y="201"/>
                  </a:lnTo>
                  <a:lnTo>
                    <a:pt x="1933" y="187"/>
                  </a:lnTo>
                  <a:lnTo>
                    <a:pt x="1935" y="210"/>
                  </a:lnTo>
                  <a:lnTo>
                    <a:pt x="1935" y="189"/>
                  </a:lnTo>
                  <a:lnTo>
                    <a:pt x="1938" y="205"/>
                  </a:lnTo>
                  <a:lnTo>
                    <a:pt x="1938" y="187"/>
                  </a:lnTo>
                  <a:lnTo>
                    <a:pt x="1940" y="198"/>
                  </a:lnTo>
                  <a:lnTo>
                    <a:pt x="1940" y="187"/>
                  </a:lnTo>
                  <a:lnTo>
                    <a:pt x="1940" y="196"/>
                  </a:lnTo>
                  <a:lnTo>
                    <a:pt x="1945" y="184"/>
                  </a:lnTo>
                  <a:lnTo>
                    <a:pt x="1942" y="205"/>
                  </a:lnTo>
                  <a:lnTo>
                    <a:pt x="1945" y="189"/>
                  </a:lnTo>
                  <a:lnTo>
                    <a:pt x="1945" y="213"/>
                  </a:lnTo>
                  <a:lnTo>
                    <a:pt x="1949" y="177"/>
                  </a:lnTo>
                  <a:lnTo>
                    <a:pt x="1949" y="196"/>
                  </a:lnTo>
                  <a:lnTo>
                    <a:pt x="1949" y="189"/>
                  </a:lnTo>
                  <a:lnTo>
                    <a:pt x="1949" y="198"/>
                  </a:lnTo>
                  <a:lnTo>
                    <a:pt x="1952" y="189"/>
                  </a:lnTo>
                  <a:lnTo>
                    <a:pt x="1952" y="208"/>
                  </a:lnTo>
                  <a:lnTo>
                    <a:pt x="1954" y="177"/>
                  </a:lnTo>
                  <a:lnTo>
                    <a:pt x="1954" y="198"/>
                  </a:lnTo>
                  <a:lnTo>
                    <a:pt x="1956" y="182"/>
                  </a:lnTo>
                  <a:lnTo>
                    <a:pt x="1959" y="210"/>
                  </a:lnTo>
                  <a:lnTo>
                    <a:pt x="1959" y="182"/>
                  </a:lnTo>
                  <a:lnTo>
                    <a:pt x="1961" y="205"/>
                  </a:lnTo>
                  <a:lnTo>
                    <a:pt x="1961" y="189"/>
                  </a:lnTo>
                  <a:lnTo>
                    <a:pt x="1964" y="196"/>
                  </a:lnTo>
                  <a:lnTo>
                    <a:pt x="1966" y="172"/>
                  </a:lnTo>
                  <a:lnTo>
                    <a:pt x="1966" y="198"/>
                  </a:lnTo>
                  <a:lnTo>
                    <a:pt x="1971" y="184"/>
                  </a:lnTo>
                  <a:lnTo>
                    <a:pt x="1968" y="198"/>
                  </a:lnTo>
                  <a:lnTo>
                    <a:pt x="1971" y="191"/>
                  </a:lnTo>
                  <a:lnTo>
                    <a:pt x="1971" y="203"/>
                  </a:lnTo>
                  <a:lnTo>
                    <a:pt x="1973" y="182"/>
                  </a:lnTo>
                  <a:lnTo>
                    <a:pt x="1973" y="205"/>
                  </a:lnTo>
                  <a:lnTo>
                    <a:pt x="1975" y="179"/>
                  </a:lnTo>
                  <a:lnTo>
                    <a:pt x="1975" y="198"/>
                  </a:lnTo>
                  <a:lnTo>
                    <a:pt x="1978" y="187"/>
                  </a:lnTo>
                  <a:lnTo>
                    <a:pt x="1980" y="205"/>
                  </a:lnTo>
                  <a:lnTo>
                    <a:pt x="1980" y="189"/>
                  </a:lnTo>
                  <a:lnTo>
                    <a:pt x="1985" y="215"/>
                  </a:lnTo>
                  <a:lnTo>
                    <a:pt x="1982" y="184"/>
                  </a:lnTo>
                  <a:lnTo>
                    <a:pt x="1987" y="210"/>
                  </a:lnTo>
                  <a:lnTo>
                    <a:pt x="1990" y="179"/>
                  </a:lnTo>
                  <a:lnTo>
                    <a:pt x="1990" y="205"/>
                  </a:lnTo>
                  <a:lnTo>
                    <a:pt x="1992" y="194"/>
                  </a:lnTo>
                  <a:lnTo>
                    <a:pt x="1992" y="205"/>
                  </a:lnTo>
                  <a:lnTo>
                    <a:pt x="1994" y="184"/>
                  </a:lnTo>
                  <a:lnTo>
                    <a:pt x="1992" y="220"/>
                  </a:lnTo>
                  <a:lnTo>
                    <a:pt x="1997" y="191"/>
                  </a:lnTo>
                  <a:lnTo>
                    <a:pt x="1997" y="205"/>
                  </a:lnTo>
                  <a:lnTo>
                    <a:pt x="1999" y="189"/>
                  </a:lnTo>
                  <a:lnTo>
                    <a:pt x="1999" y="208"/>
                  </a:lnTo>
                  <a:lnTo>
                    <a:pt x="2001" y="184"/>
                  </a:lnTo>
                  <a:lnTo>
                    <a:pt x="2001" y="203"/>
                  </a:lnTo>
                  <a:lnTo>
                    <a:pt x="2004" y="175"/>
                  </a:lnTo>
                  <a:lnTo>
                    <a:pt x="2004" y="198"/>
                  </a:lnTo>
                  <a:lnTo>
                    <a:pt x="2006" y="172"/>
                  </a:lnTo>
                  <a:lnTo>
                    <a:pt x="2008" y="191"/>
                  </a:lnTo>
                  <a:lnTo>
                    <a:pt x="2008" y="184"/>
                  </a:lnTo>
                  <a:lnTo>
                    <a:pt x="2008" y="208"/>
                  </a:lnTo>
                  <a:lnTo>
                    <a:pt x="2013" y="187"/>
                  </a:lnTo>
                  <a:lnTo>
                    <a:pt x="2011" y="203"/>
                  </a:lnTo>
                  <a:lnTo>
                    <a:pt x="2016" y="182"/>
                  </a:lnTo>
                  <a:lnTo>
                    <a:pt x="2016" y="201"/>
                  </a:lnTo>
                  <a:lnTo>
                    <a:pt x="2018" y="187"/>
                  </a:lnTo>
                  <a:lnTo>
                    <a:pt x="2018" y="210"/>
                  </a:lnTo>
                  <a:lnTo>
                    <a:pt x="2020" y="182"/>
                  </a:lnTo>
                  <a:lnTo>
                    <a:pt x="2020" y="203"/>
                  </a:lnTo>
                  <a:lnTo>
                    <a:pt x="2023" y="182"/>
                  </a:lnTo>
                  <a:lnTo>
                    <a:pt x="2025" y="196"/>
                  </a:lnTo>
                  <a:lnTo>
                    <a:pt x="2027" y="182"/>
                  </a:lnTo>
                  <a:lnTo>
                    <a:pt x="2027" y="194"/>
                  </a:lnTo>
                  <a:lnTo>
                    <a:pt x="2027" y="187"/>
                  </a:lnTo>
                  <a:lnTo>
                    <a:pt x="2027" y="194"/>
                  </a:lnTo>
                </a:path>
              </a:pathLst>
            </a:custGeom>
            <a:noFill/>
            <a:ln w="4763" cap="flat">
              <a:solidFill>
                <a:srgbClr val="FFCC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6990" name="Freeform 126"/>
            <p:cNvSpPr>
              <a:spLocks/>
            </p:cNvSpPr>
            <p:nvPr/>
          </p:nvSpPr>
          <p:spPr bwMode="auto">
            <a:xfrm>
              <a:off x="1673" y="1125"/>
              <a:ext cx="2027" cy="1229"/>
            </a:xfrm>
            <a:custGeom>
              <a:avLst/>
              <a:gdLst>
                <a:gd name="T0" fmla="*/ 31 w 2027"/>
                <a:gd name="T1" fmla="*/ 1137 h 1234"/>
                <a:gd name="T2" fmla="*/ 55 w 2027"/>
                <a:gd name="T3" fmla="*/ 1087 h 1234"/>
                <a:gd name="T4" fmla="*/ 83 w 2027"/>
                <a:gd name="T5" fmla="*/ 1035 h 1234"/>
                <a:gd name="T6" fmla="*/ 109 w 2027"/>
                <a:gd name="T7" fmla="*/ 983 h 1234"/>
                <a:gd name="T8" fmla="*/ 135 w 2027"/>
                <a:gd name="T9" fmla="*/ 931 h 1234"/>
                <a:gd name="T10" fmla="*/ 166 w 2027"/>
                <a:gd name="T11" fmla="*/ 877 h 1234"/>
                <a:gd name="T12" fmla="*/ 201 w 2027"/>
                <a:gd name="T13" fmla="*/ 822 h 1234"/>
                <a:gd name="T14" fmla="*/ 232 w 2027"/>
                <a:gd name="T15" fmla="*/ 770 h 1234"/>
                <a:gd name="T16" fmla="*/ 260 w 2027"/>
                <a:gd name="T17" fmla="*/ 714 h 1234"/>
                <a:gd name="T18" fmla="*/ 289 w 2027"/>
                <a:gd name="T19" fmla="*/ 671 h 1234"/>
                <a:gd name="T20" fmla="*/ 319 w 2027"/>
                <a:gd name="T21" fmla="*/ 631 h 1234"/>
                <a:gd name="T22" fmla="*/ 345 w 2027"/>
                <a:gd name="T23" fmla="*/ 610 h 1234"/>
                <a:gd name="T24" fmla="*/ 376 w 2027"/>
                <a:gd name="T25" fmla="*/ 572 h 1234"/>
                <a:gd name="T26" fmla="*/ 402 w 2027"/>
                <a:gd name="T27" fmla="*/ 525 h 1234"/>
                <a:gd name="T28" fmla="*/ 433 w 2027"/>
                <a:gd name="T29" fmla="*/ 499 h 1234"/>
                <a:gd name="T30" fmla="*/ 463 w 2027"/>
                <a:gd name="T31" fmla="*/ 466 h 1234"/>
                <a:gd name="T32" fmla="*/ 499 w 2027"/>
                <a:gd name="T33" fmla="*/ 421 h 1234"/>
                <a:gd name="T34" fmla="*/ 530 w 2027"/>
                <a:gd name="T35" fmla="*/ 390 h 1234"/>
                <a:gd name="T36" fmla="*/ 565 w 2027"/>
                <a:gd name="T37" fmla="*/ 369 h 1234"/>
                <a:gd name="T38" fmla="*/ 591 w 2027"/>
                <a:gd name="T39" fmla="*/ 343 h 1234"/>
                <a:gd name="T40" fmla="*/ 622 w 2027"/>
                <a:gd name="T41" fmla="*/ 312 h 1234"/>
                <a:gd name="T42" fmla="*/ 664 w 2027"/>
                <a:gd name="T43" fmla="*/ 281 h 1234"/>
                <a:gd name="T44" fmla="*/ 702 w 2027"/>
                <a:gd name="T45" fmla="*/ 246 h 1234"/>
                <a:gd name="T46" fmla="*/ 735 w 2027"/>
                <a:gd name="T47" fmla="*/ 220 h 1234"/>
                <a:gd name="T48" fmla="*/ 771 w 2027"/>
                <a:gd name="T49" fmla="*/ 189 h 1234"/>
                <a:gd name="T50" fmla="*/ 801 w 2027"/>
                <a:gd name="T51" fmla="*/ 173 h 1234"/>
                <a:gd name="T52" fmla="*/ 834 w 2027"/>
                <a:gd name="T53" fmla="*/ 142 h 1234"/>
                <a:gd name="T54" fmla="*/ 863 w 2027"/>
                <a:gd name="T55" fmla="*/ 133 h 1234"/>
                <a:gd name="T56" fmla="*/ 900 w 2027"/>
                <a:gd name="T57" fmla="*/ 109 h 1234"/>
                <a:gd name="T58" fmla="*/ 931 w 2027"/>
                <a:gd name="T59" fmla="*/ 97 h 1234"/>
                <a:gd name="T60" fmla="*/ 969 w 2027"/>
                <a:gd name="T61" fmla="*/ 64 h 1234"/>
                <a:gd name="T62" fmla="*/ 1000 w 2027"/>
                <a:gd name="T63" fmla="*/ 0 h 1234"/>
                <a:gd name="T64" fmla="*/ 1028 w 2027"/>
                <a:gd name="T65" fmla="*/ 69 h 1234"/>
                <a:gd name="T66" fmla="*/ 1056 w 2027"/>
                <a:gd name="T67" fmla="*/ 85 h 1234"/>
                <a:gd name="T68" fmla="*/ 1092 w 2027"/>
                <a:gd name="T69" fmla="*/ 92 h 1234"/>
                <a:gd name="T70" fmla="*/ 1123 w 2027"/>
                <a:gd name="T71" fmla="*/ 97 h 1234"/>
                <a:gd name="T72" fmla="*/ 1158 w 2027"/>
                <a:gd name="T73" fmla="*/ 90 h 1234"/>
                <a:gd name="T74" fmla="*/ 1193 w 2027"/>
                <a:gd name="T75" fmla="*/ 100 h 1234"/>
                <a:gd name="T76" fmla="*/ 1226 w 2027"/>
                <a:gd name="T77" fmla="*/ 116 h 1234"/>
                <a:gd name="T78" fmla="*/ 1257 w 2027"/>
                <a:gd name="T79" fmla="*/ 121 h 1234"/>
                <a:gd name="T80" fmla="*/ 1293 w 2027"/>
                <a:gd name="T81" fmla="*/ 121 h 1234"/>
                <a:gd name="T82" fmla="*/ 1326 w 2027"/>
                <a:gd name="T83" fmla="*/ 133 h 1234"/>
                <a:gd name="T84" fmla="*/ 1354 w 2027"/>
                <a:gd name="T85" fmla="*/ 123 h 1234"/>
                <a:gd name="T86" fmla="*/ 1387 w 2027"/>
                <a:gd name="T87" fmla="*/ 130 h 1234"/>
                <a:gd name="T88" fmla="*/ 1420 w 2027"/>
                <a:gd name="T89" fmla="*/ 147 h 1234"/>
                <a:gd name="T90" fmla="*/ 1451 w 2027"/>
                <a:gd name="T91" fmla="*/ 142 h 1234"/>
                <a:gd name="T92" fmla="*/ 1482 w 2027"/>
                <a:gd name="T93" fmla="*/ 144 h 1234"/>
                <a:gd name="T94" fmla="*/ 1510 w 2027"/>
                <a:gd name="T95" fmla="*/ 142 h 1234"/>
                <a:gd name="T96" fmla="*/ 1541 w 2027"/>
                <a:gd name="T97" fmla="*/ 154 h 1234"/>
                <a:gd name="T98" fmla="*/ 1569 w 2027"/>
                <a:gd name="T99" fmla="*/ 159 h 1234"/>
                <a:gd name="T100" fmla="*/ 1597 w 2027"/>
                <a:gd name="T101" fmla="*/ 149 h 1234"/>
                <a:gd name="T102" fmla="*/ 1633 w 2027"/>
                <a:gd name="T103" fmla="*/ 161 h 1234"/>
                <a:gd name="T104" fmla="*/ 1666 w 2027"/>
                <a:gd name="T105" fmla="*/ 168 h 1234"/>
                <a:gd name="T106" fmla="*/ 1697 w 2027"/>
                <a:gd name="T107" fmla="*/ 170 h 1234"/>
                <a:gd name="T108" fmla="*/ 1732 w 2027"/>
                <a:gd name="T109" fmla="*/ 161 h 1234"/>
                <a:gd name="T110" fmla="*/ 1765 w 2027"/>
                <a:gd name="T111" fmla="*/ 168 h 1234"/>
                <a:gd name="T112" fmla="*/ 1798 w 2027"/>
                <a:gd name="T113" fmla="*/ 168 h 1234"/>
                <a:gd name="T114" fmla="*/ 1834 w 2027"/>
                <a:gd name="T115" fmla="*/ 194 h 1234"/>
                <a:gd name="T116" fmla="*/ 1864 w 2027"/>
                <a:gd name="T117" fmla="*/ 178 h 1234"/>
                <a:gd name="T118" fmla="*/ 1897 w 2027"/>
                <a:gd name="T119" fmla="*/ 182 h 1234"/>
                <a:gd name="T120" fmla="*/ 1928 w 2027"/>
                <a:gd name="T121" fmla="*/ 170 h 1234"/>
                <a:gd name="T122" fmla="*/ 1961 w 2027"/>
                <a:gd name="T123" fmla="*/ 192 h 1234"/>
                <a:gd name="T124" fmla="*/ 1999 w 2027"/>
                <a:gd name="T125" fmla="*/ 192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7" h="1234">
                  <a:moveTo>
                    <a:pt x="0" y="1158"/>
                  </a:moveTo>
                  <a:lnTo>
                    <a:pt x="0" y="1141"/>
                  </a:lnTo>
                  <a:lnTo>
                    <a:pt x="0" y="1160"/>
                  </a:lnTo>
                  <a:lnTo>
                    <a:pt x="3" y="1148"/>
                  </a:lnTo>
                  <a:lnTo>
                    <a:pt x="3" y="1167"/>
                  </a:lnTo>
                  <a:lnTo>
                    <a:pt x="5" y="1156"/>
                  </a:lnTo>
                  <a:lnTo>
                    <a:pt x="3" y="1177"/>
                  </a:lnTo>
                  <a:lnTo>
                    <a:pt x="7" y="1141"/>
                  </a:lnTo>
                  <a:lnTo>
                    <a:pt x="7" y="1167"/>
                  </a:lnTo>
                  <a:lnTo>
                    <a:pt x="10" y="1134"/>
                  </a:lnTo>
                  <a:lnTo>
                    <a:pt x="10" y="1165"/>
                  </a:lnTo>
                  <a:lnTo>
                    <a:pt x="12" y="1151"/>
                  </a:lnTo>
                  <a:lnTo>
                    <a:pt x="15" y="1182"/>
                  </a:lnTo>
                  <a:lnTo>
                    <a:pt x="15" y="1144"/>
                  </a:lnTo>
                  <a:lnTo>
                    <a:pt x="17" y="1160"/>
                  </a:lnTo>
                  <a:lnTo>
                    <a:pt x="17" y="1141"/>
                  </a:lnTo>
                  <a:lnTo>
                    <a:pt x="19" y="1174"/>
                  </a:lnTo>
                  <a:lnTo>
                    <a:pt x="19" y="1108"/>
                  </a:lnTo>
                  <a:lnTo>
                    <a:pt x="19" y="1234"/>
                  </a:lnTo>
                  <a:lnTo>
                    <a:pt x="22" y="1146"/>
                  </a:lnTo>
                  <a:lnTo>
                    <a:pt x="24" y="1217"/>
                  </a:lnTo>
                  <a:lnTo>
                    <a:pt x="24" y="1160"/>
                  </a:lnTo>
                  <a:lnTo>
                    <a:pt x="26" y="1174"/>
                  </a:lnTo>
                  <a:lnTo>
                    <a:pt x="29" y="1146"/>
                  </a:lnTo>
                  <a:lnTo>
                    <a:pt x="29" y="1163"/>
                  </a:lnTo>
                  <a:lnTo>
                    <a:pt x="31" y="1137"/>
                  </a:lnTo>
                  <a:lnTo>
                    <a:pt x="33" y="1160"/>
                  </a:lnTo>
                  <a:lnTo>
                    <a:pt x="36" y="1141"/>
                  </a:lnTo>
                  <a:lnTo>
                    <a:pt x="36" y="1151"/>
                  </a:lnTo>
                  <a:lnTo>
                    <a:pt x="36" y="1132"/>
                  </a:lnTo>
                  <a:lnTo>
                    <a:pt x="41" y="1148"/>
                  </a:lnTo>
                  <a:lnTo>
                    <a:pt x="38" y="1125"/>
                  </a:lnTo>
                  <a:lnTo>
                    <a:pt x="41" y="1141"/>
                  </a:lnTo>
                  <a:lnTo>
                    <a:pt x="41" y="1122"/>
                  </a:lnTo>
                  <a:lnTo>
                    <a:pt x="43" y="1144"/>
                  </a:lnTo>
                  <a:lnTo>
                    <a:pt x="43" y="1118"/>
                  </a:lnTo>
                  <a:lnTo>
                    <a:pt x="45" y="1139"/>
                  </a:lnTo>
                  <a:lnTo>
                    <a:pt x="45" y="1115"/>
                  </a:lnTo>
                  <a:lnTo>
                    <a:pt x="48" y="1134"/>
                  </a:lnTo>
                  <a:lnTo>
                    <a:pt x="45" y="1101"/>
                  </a:lnTo>
                  <a:lnTo>
                    <a:pt x="50" y="1127"/>
                  </a:lnTo>
                  <a:lnTo>
                    <a:pt x="50" y="1111"/>
                  </a:lnTo>
                  <a:lnTo>
                    <a:pt x="50" y="1118"/>
                  </a:lnTo>
                  <a:lnTo>
                    <a:pt x="52" y="1106"/>
                  </a:lnTo>
                  <a:lnTo>
                    <a:pt x="55" y="1122"/>
                  </a:lnTo>
                  <a:lnTo>
                    <a:pt x="52" y="1101"/>
                  </a:lnTo>
                  <a:lnTo>
                    <a:pt x="55" y="1108"/>
                  </a:lnTo>
                  <a:lnTo>
                    <a:pt x="52" y="1094"/>
                  </a:lnTo>
                  <a:lnTo>
                    <a:pt x="55" y="1106"/>
                  </a:lnTo>
                  <a:lnTo>
                    <a:pt x="55" y="1092"/>
                  </a:lnTo>
                  <a:lnTo>
                    <a:pt x="59" y="1113"/>
                  </a:lnTo>
                  <a:lnTo>
                    <a:pt x="55" y="1087"/>
                  </a:lnTo>
                  <a:lnTo>
                    <a:pt x="62" y="1115"/>
                  </a:lnTo>
                  <a:lnTo>
                    <a:pt x="57" y="1078"/>
                  </a:lnTo>
                  <a:lnTo>
                    <a:pt x="62" y="1101"/>
                  </a:lnTo>
                  <a:lnTo>
                    <a:pt x="62" y="1089"/>
                  </a:lnTo>
                  <a:lnTo>
                    <a:pt x="64" y="1097"/>
                  </a:lnTo>
                  <a:lnTo>
                    <a:pt x="64" y="1085"/>
                  </a:lnTo>
                  <a:lnTo>
                    <a:pt x="67" y="1104"/>
                  </a:lnTo>
                  <a:lnTo>
                    <a:pt x="62" y="1071"/>
                  </a:lnTo>
                  <a:lnTo>
                    <a:pt x="67" y="1092"/>
                  </a:lnTo>
                  <a:lnTo>
                    <a:pt x="64" y="1071"/>
                  </a:lnTo>
                  <a:lnTo>
                    <a:pt x="69" y="1087"/>
                  </a:lnTo>
                  <a:lnTo>
                    <a:pt x="69" y="1068"/>
                  </a:lnTo>
                  <a:lnTo>
                    <a:pt x="71" y="1080"/>
                  </a:lnTo>
                  <a:lnTo>
                    <a:pt x="71" y="1063"/>
                  </a:lnTo>
                  <a:lnTo>
                    <a:pt x="71" y="1075"/>
                  </a:lnTo>
                  <a:lnTo>
                    <a:pt x="71" y="1056"/>
                  </a:lnTo>
                  <a:lnTo>
                    <a:pt x="74" y="1068"/>
                  </a:lnTo>
                  <a:lnTo>
                    <a:pt x="74" y="1049"/>
                  </a:lnTo>
                  <a:lnTo>
                    <a:pt x="78" y="1068"/>
                  </a:lnTo>
                  <a:lnTo>
                    <a:pt x="76" y="1049"/>
                  </a:lnTo>
                  <a:lnTo>
                    <a:pt x="81" y="1063"/>
                  </a:lnTo>
                  <a:lnTo>
                    <a:pt x="78" y="1047"/>
                  </a:lnTo>
                  <a:lnTo>
                    <a:pt x="81" y="1054"/>
                  </a:lnTo>
                  <a:lnTo>
                    <a:pt x="81" y="1030"/>
                  </a:lnTo>
                  <a:lnTo>
                    <a:pt x="85" y="1063"/>
                  </a:lnTo>
                  <a:lnTo>
                    <a:pt x="83" y="1035"/>
                  </a:lnTo>
                  <a:lnTo>
                    <a:pt x="85" y="1045"/>
                  </a:lnTo>
                  <a:lnTo>
                    <a:pt x="85" y="1033"/>
                  </a:lnTo>
                  <a:lnTo>
                    <a:pt x="88" y="1042"/>
                  </a:lnTo>
                  <a:lnTo>
                    <a:pt x="90" y="1033"/>
                  </a:lnTo>
                  <a:lnTo>
                    <a:pt x="90" y="1037"/>
                  </a:lnTo>
                  <a:lnTo>
                    <a:pt x="92" y="1026"/>
                  </a:lnTo>
                  <a:lnTo>
                    <a:pt x="90" y="1042"/>
                  </a:lnTo>
                  <a:lnTo>
                    <a:pt x="92" y="1021"/>
                  </a:lnTo>
                  <a:lnTo>
                    <a:pt x="95" y="1037"/>
                  </a:lnTo>
                  <a:lnTo>
                    <a:pt x="95" y="1019"/>
                  </a:lnTo>
                  <a:lnTo>
                    <a:pt x="100" y="1042"/>
                  </a:lnTo>
                  <a:lnTo>
                    <a:pt x="97" y="1014"/>
                  </a:lnTo>
                  <a:lnTo>
                    <a:pt x="100" y="1021"/>
                  </a:lnTo>
                  <a:lnTo>
                    <a:pt x="100" y="1009"/>
                  </a:lnTo>
                  <a:lnTo>
                    <a:pt x="102" y="1019"/>
                  </a:lnTo>
                  <a:lnTo>
                    <a:pt x="100" y="1000"/>
                  </a:lnTo>
                  <a:lnTo>
                    <a:pt x="102" y="1021"/>
                  </a:lnTo>
                  <a:lnTo>
                    <a:pt x="102" y="1000"/>
                  </a:lnTo>
                  <a:lnTo>
                    <a:pt x="104" y="1019"/>
                  </a:lnTo>
                  <a:lnTo>
                    <a:pt x="104" y="997"/>
                  </a:lnTo>
                  <a:lnTo>
                    <a:pt x="107" y="1007"/>
                  </a:lnTo>
                  <a:lnTo>
                    <a:pt x="104" y="985"/>
                  </a:lnTo>
                  <a:lnTo>
                    <a:pt x="109" y="1011"/>
                  </a:lnTo>
                  <a:lnTo>
                    <a:pt x="109" y="990"/>
                  </a:lnTo>
                  <a:lnTo>
                    <a:pt x="111" y="997"/>
                  </a:lnTo>
                  <a:lnTo>
                    <a:pt x="109" y="983"/>
                  </a:lnTo>
                  <a:lnTo>
                    <a:pt x="111" y="997"/>
                  </a:lnTo>
                  <a:lnTo>
                    <a:pt x="114" y="983"/>
                  </a:lnTo>
                  <a:lnTo>
                    <a:pt x="116" y="993"/>
                  </a:lnTo>
                  <a:lnTo>
                    <a:pt x="114" y="976"/>
                  </a:lnTo>
                  <a:lnTo>
                    <a:pt x="116" y="985"/>
                  </a:lnTo>
                  <a:lnTo>
                    <a:pt x="116" y="971"/>
                  </a:lnTo>
                  <a:lnTo>
                    <a:pt x="118" y="981"/>
                  </a:lnTo>
                  <a:lnTo>
                    <a:pt x="118" y="967"/>
                  </a:lnTo>
                  <a:lnTo>
                    <a:pt x="121" y="976"/>
                  </a:lnTo>
                  <a:lnTo>
                    <a:pt x="121" y="964"/>
                  </a:lnTo>
                  <a:lnTo>
                    <a:pt x="123" y="976"/>
                  </a:lnTo>
                  <a:lnTo>
                    <a:pt x="123" y="962"/>
                  </a:lnTo>
                  <a:lnTo>
                    <a:pt x="126" y="974"/>
                  </a:lnTo>
                  <a:lnTo>
                    <a:pt x="126" y="957"/>
                  </a:lnTo>
                  <a:lnTo>
                    <a:pt x="128" y="969"/>
                  </a:lnTo>
                  <a:lnTo>
                    <a:pt x="126" y="955"/>
                  </a:lnTo>
                  <a:lnTo>
                    <a:pt x="128" y="964"/>
                  </a:lnTo>
                  <a:lnTo>
                    <a:pt x="128" y="948"/>
                  </a:lnTo>
                  <a:lnTo>
                    <a:pt x="130" y="959"/>
                  </a:lnTo>
                  <a:lnTo>
                    <a:pt x="130" y="945"/>
                  </a:lnTo>
                  <a:lnTo>
                    <a:pt x="133" y="952"/>
                  </a:lnTo>
                  <a:lnTo>
                    <a:pt x="130" y="934"/>
                  </a:lnTo>
                  <a:lnTo>
                    <a:pt x="133" y="950"/>
                  </a:lnTo>
                  <a:lnTo>
                    <a:pt x="135" y="936"/>
                  </a:lnTo>
                  <a:lnTo>
                    <a:pt x="135" y="943"/>
                  </a:lnTo>
                  <a:lnTo>
                    <a:pt x="135" y="931"/>
                  </a:lnTo>
                  <a:lnTo>
                    <a:pt x="137" y="945"/>
                  </a:lnTo>
                  <a:lnTo>
                    <a:pt x="137" y="929"/>
                  </a:lnTo>
                  <a:lnTo>
                    <a:pt x="140" y="945"/>
                  </a:lnTo>
                  <a:lnTo>
                    <a:pt x="140" y="912"/>
                  </a:lnTo>
                  <a:lnTo>
                    <a:pt x="142" y="936"/>
                  </a:lnTo>
                  <a:lnTo>
                    <a:pt x="142" y="922"/>
                  </a:lnTo>
                  <a:lnTo>
                    <a:pt x="144" y="934"/>
                  </a:lnTo>
                  <a:lnTo>
                    <a:pt x="144" y="912"/>
                  </a:lnTo>
                  <a:lnTo>
                    <a:pt x="147" y="929"/>
                  </a:lnTo>
                  <a:lnTo>
                    <a:pt x="144" y="908"/>
                  </a:lnTo>
                  <a:lnTo>
                    <a:pt x="149" y="934"/>
                  </a:lnTo>
                  <a:lnTo>
                    <a:pt x="149" y="908"/>
                  </a:lnTo>
                  <a:lnTo>
                    <a:pt x="152" y="922"/>
                  </a:lnTo>
                  <a:lnTo>
                    <a:pt x="152" y="908"/>
                  </a:lnTo>
                  <a:lnTo>
                    <a:pt x="152" y="915"/>
                  </a:lnTo>
                  <a:lnTo>
                    <a:pt x="154" y="903"/>
                  </a:lnTo>
                  <a:lnTo>
                    <a:pt x="156" y="922"/>
                  </a:lnTo>
                  <a:lnTo>
                    <a:pt x="154" y="896"/>
                  </a:lnTo>
                  <a:lnTo>
                    <a:pt x="159" y="919"/>
                  </a:lnTo>
                  <a:lnTo>
                    <a:pt x="156" y="886"/>
                  </a:lnTo>
                  <a:lnTo>
                    <a:pt x="161" y="912"/>
                  </a:lnTo>
                  <a:lnTo>
                    <a:pt x="161" y="889"/>
                  </a:lnTo>
                  <a:lnTo>
                    <a:pt x="163" y="898"/>
                  </a:lnTo>
                  <a:lnTo>
                    <a:pt x="163" y="889"/>
                  </a:lnTo>
                  <a:lnTo>
                    <a:pt x="166" y="898"/>
                  </a:lnTo>
                  <a:lnTo>
                    <a:pt x="166" y="877"/>
                  </a:lnTo>
                  <a:lnTo>
                    <a:pt x="168" y="893"/>
                  </a:lnTo>
                  <a:lnTo>
                    <a:pt x="168" y="877"/>
                  </a:lnTo>
                  <a:lnTo>
                    <a:pt x="170" y="893"/>
                  </a:lnTo>
                  <a:lnTo>
                    <a:pt x="170" y="865"/>
                  </a:lnTo>
                  <a:lnTo>
                    <a:pt x="175" y="891"/>
                  </a:lnTo>
                  <a:lnTo>
                    <a:pt x="173" y="867"/>
                  </a:lnTo>
                  <a:lnTo>
                    <a:pt x="178" y="872"/>
                  </a:lnTo>
                  <a:lnTo>
                    <a:pt x="178" y="853"/>
                  </a:lnTo>
                  <a:lnTo>
                    <a:pt x="178" y="874"/>
                  </a:lnTo>
                  <a:lnTo>
                    <a:pt x="180" y="856"/>
                  </a:lnTo>
                  <a:lnTo>
                    <a:pt x="182" y="877"/>
                  </a:lnTo>
                  <a:lnTo>
                    <a:pt x="180" y="846"/>
                  </a:lnTo>
                  <a:lnTo>
                    <a:pt x="185" y="863"/>
                  </a:lnTo>
                  <a:lnTo>
                    <a:pt x="185" y="834"/>
                  </a:lnTo>
                  <a:lnTo>
                    <a:pt x="189" y="867"/>
                  </a:lnTo>
                  <a:lnTo>
                    <a:pt x="187" y="839"/>
                  </a:lnTo>
                  <a:lnTo>
                    <a:pt x="189" y="865"/>
                  </a:lnTo>
                  <a:lnTo>
                    <a:pt x="189" y="832"/>
                  </a:lnTo>
                  <a:lnTo>
                    <a:pt x="194" y="856"/>
                  </a:lnTo>
                  <a:lnTo>
                    <a:pt x="194" y="825"/>
                  </a:lnTo>
                  <a:lnTo>
                    <a:pt x="196" y="853"/>
                  </a:lnTo>
                  <a:lnTo>
                    <a:pt x="196" y="830"/>
                  </a:lnTo>
                  <a:lnTo>
                    <a:pt x="199" y="844"/>
                  </a:lnTo>
                  <a:lnTo>
                    <a:pt x="196" y="818"/>
                  </a:lnTo>
                  <a:lnTo>
                    <a:pt x="201" y="844"/>
                  </a:lnTo>
                  <a:lnTo>
                    <a:pt x="201" y="822"/>
                  </a:lnTo>
                  <a:lnTo>
                    <a:pt x="206" y="846"/>
                  </a:lnTo>
                  <a:lnTo>
                    <a:pt x="201" y="813"/>
                  </a:lnTo>
                  <a:lnTo>
                    <a:pt x="206" y="830"/>
                  </a:lnTo>
                  <a:lnTo>
                    <a:pt x="206" y="808"/>
                  </a:lnTo>
                  <a:lnTo>
                    <a:pt x="208" y="822"/>
                  </a:lnTo>
                  <a:lnTo>
                    <a:pt x="208" y="806"/>
                  </a:lnTo>
                  <a:lnTo>
                    <a:pt x="211" y="827"/>
                  </a:lnTo>
                  <a:lnTo>
                    <a:pt x="211" y="799"/>
                  </a:lnTo>
                  <a:lnTo>
                    <a:pt x="213" y="813"/>
                  </a:lnTo>
                  <a:lnTo>
                    <a:pt x="213" y="799"/>
                  </a:lnTo>
                  <a:lnTo>
                    <a:pt x="215" y="822"/>
                  </a:lnTo>
                  <a:lnTo>
                    <a:pt x="215" y="794"/>
                  </a:lnTo>
                  <a:lnTo>
                    <a:pt x="218" y="804"/>
                  </a:lnTo>
                  <a:lnTo>
                    <a:pt x="215" y="782"/>
                  </a:lnTo>
                  <a:lnTo>
                    <a:pt x="220" y="799"/>
                  </a:lnTo>
                  <a:lnTo>
                    <a:pt x="218" y="780"/>
                  </a:lnTo>
                  <a:lnTo>
                    <a:pt x="222" y="799"/>
                  </a:lnTo>
                  <a:lnTo>
                    <a:pt x="222" y="780"/>
                  </a:lnTo>
                  <a:lnTo>
                    <a:pt x="225" y="794"/>
                  </a:lnTo>
                  <a:lnTo>
                    <a:pt x="225" y="778"/>
                  </a:lnTo>
                  <a:lnTo>
                    <a:pt x="227" y="799"/>
                  </a:lnTo>
                  <a:lnTo>
                    <a:pt x="225" y="768"/>
                  </a:lnTo>
                  <a:lnTo>
                    <a:pt x="227" y="792"/>
                  </a:lnTo>
                  <a:lnTo>
                    <a:pt x="230" y="775"/>
                  </a:lnTo>
                  <a:lnTo>
                    <a:pt x="232" y="792"/>
                  </a:lnTo>
                  <a:lnTo>
                    <a:pt x="232" y="770"/>
                  </a:lnTo>
                  <a:lnTo>
                    <a:pt x="234" y="785"/>
                  </a:lnTo>
                  <a:lnTo>
                    <a:pt x="232" y="766"/>
                  </a:lnTo>
                  <a:lnTo>
                    <a:pt x="234" y="780"/>
                  </a:lnTo>
                  <a:lnTo>
                    <a:pt x="234" y="759"/>
                  </a:lnTo>
                  <a:lnTo>
                    <a:pt x="237" y="787"/>
                  </a:lnTo>
                  <a:lnTo>
                    <a:pt x="237" y="752"/>
                  </a:lnTo>
                  <a:lnTo>
                    <a:pt x="239" y="778"/>
                  </a:lnTo>
                  <a:lnTo>
                    <a:pt x="239" y="754"/>
                  </a:lnTo>
                  <a:lnTo>
                    <a:pt x="244" y="773"/>
                  </a:lnTo>
                  <a:lnTo>
                    <a:pt x="241" y="752"/>
                  </a:lnTo>
                  <a:lnTo>
                    <a:pt x="244" y="761"/>
                  </a:lnTo>
                  <a:lnTo>
                    <a:pt x="241" y="737"/>
                  </a:lnTo>
                  <a:lnTo>
                    <a:pt x="246" y="770"/>
                  </a:lnTo>
                  <a:lnTo>
                    <a:pt x="246" y="745"/>
                  </a:lnTo>
                  <a:lnTo>
                    <a:pt x="248" y="759"/>
                  </a:lnTo>
                  <a:lnTo>
                    <a:pt x="251" y="730"/>
                  </a:lnTo>
                  <a:lnTo>
                    <a:pt x="248" y="763"/>
                  </a:lnTo>
                  <a:lnTo>
                    <a:pt x="253" y="737"/>
                  </a:lnTo>
                  <a:lnTo>
                    <a:pt x="253" y="749"/>
                  </a:lnTo>
                  <a:lnTo>
                    <a:pt x="256" y="726"/>
                  </a:lnTo>
                  <a:lnTo>
                    <a:pt x="258" y="759"/>
                  </a:lnTo>
                  <a:lnTo>
                    <a:pt x="258" y="721"/>
                  </a:lnTo>
                  <a:lnTo>
                    <a:pt x="260" y="747"/>
                  </a:lnTo>
                  <a:lnTo>
                    <a:pt x="260" y="728"/>
                  </a:lnTo>
                  <a:lnTo>
                    <a:pt x="263" y="745"/>
                  </a:lnTo>
                  <a:lnTo>
                    <a:pt x="260" y="714"/>
                  </a:lnTo>
                  <a:lnTo>
                    <a:pt x="265" y="740"/>
                  </a:lnTo>
                  <a:lnTo>
                    <a:pt x="265" y="704"/>
                  </a:lnTo>
                  <a:lnTo>
                    <a:pt x="270" y="737"/>
                  </a:lnTo>
                  <a:lnTo>
                    <a:pt x="270" y="714"/>
                  </a:lnTo>
                  <a:lnTo>
                    <a:pt x="270" y="723"/>
                  </a:lnTo>
                  <a:lnTo>
                    <a:pt x="272" y="707"/>
                  </a:lnTo>
                  <a:lnTo>
                    <a:pt x="272" y="721"/>
                  </a:lnTo>
                  <a:lnTo>
                    <a:pt x="274" y="709"/>
                  </a:lnTo>
                  <a:lnTo>
                    <a:pt x="274" y="723"/>
                  </a:lnTo>
                  <a:lnTo>
                    <a:pt x="274" y="702"/>
                  </a:lnTo>
                  <a:lnTo>
                    <a:pt x="277" y="711"/>
                  </a:lnTo>
                  <a:lnTo>
                    <a:pt x="274" y="693"/>
                  </a:lnTo>
                  <a:lnTo>
                    <a:pt x="279" y="711"/>
                  </a:lnTo>
                  <a:lnTo>
                    <a:pt x="279" y="683"/>
                  </a:lnTo>
                  <a:lnTo>
                    <a:pt x="281" y="704"/>
                  </a:lnTo>
                  <a:lnTo>
                    <a:pt x="281" y="695"/>
                  </a:lnTo>
                  <a:lnTo>
                    <a:pt x="281" y="714"/>
                  </a:lnTo>
                  <a:lnTo>
                    <a:pt x="284" y="697"/>
                  </a:lnTo>
                  <a:lnTo>
                    <a:pt x="284" y="709"/>
                  </a:lnTo>
                  <a:lnTo>
                    <a:pt x="284" y="685"/>
                  </a:lnTo>
                  <a:lnTo>
                    <a:pt x="289" y="702"/>
                  </a:lnTo>
                  <a:lnTo>
                    <a:pt x="289" y="683"/>
                  </a:lnTo>
                  <a:lnTo>
                    <a:pt x="289" y="688"/>
                  </a:lnTo>
                  <a:lnTo>
                    <a:pt x="289" y="681"/>
                  </a:lnTo>
                  <a:lnTo>
                    <a:pt x="291" y="688"/>
                  </a:lnTo>
                  <a:lnTo>
                    <a:pt x="289" y="671"/>
                  </a:lnTo>
                  <a:lnTo>
                    <a:pt x="293" y="688"/>
                  </a:lnTo>
                  <a:lnTo>
                    <a:pt x="293" y="678"/>
                  </a:lnTo>
                  <a:lnTo>
                    <a:pt x="298" y="690"/>
                  </a:lnTo>
                  <a:lnTo>
                    <a:pt x="296" y="671"/>
                  </a:lnTo>
                  <a:lnTo>
                    <a:pt x="300" y="695"/>
                  </a:lnTo>
                  <a:lnTo>
                    <a:pt x="296" y="652"/>
                  </a:lnTo>
                  <a:lnTo>
                    <a:pt x="303" y="683"/>
                  </a:lnTo>
                  <a:lnTo>
                    <a:pt x="300" y="662"/>
                  </a:lnTo>
                  <a:lnTo>
                    <a:pt x="305" y="688"/>
                  </a:lnTo>
                  <a:lnTo>
                    <a:pt x="303" y="669"/>
                  </a:lnTo>
                  <a:lnTo>
                    <a:pt x="305" y="676"/>
                  </a:lnTo>
                  <a:lnTo>
                    <a:pt x="305" y="664"/>
                  </a:lnTo>
                  <a:lnTo>
                    <a:pt x="307" y="678"/>
                  </a:lnTo>
                  <a:lnTo>
                    <a:pt x="307" y="659"/>
                  </a:lnTo>
                  <a:lnTo>
                    <a:pt x="310" y="674"/>
                  </a:lnTo>
                  <a:lnTo>
                    <a:pt x="307" y="657"/>
                  </a:lnTo>
                  <a:lnTo>
                    <a:pt x="312" y="669"/>
                  </a:lnTo>
                  <a:lnTo>
                    <a:pt x="310" y="652"/>
                  </a:lnTo>
                  <a:lnTo>
                    <a:pt x="315" y="678"/>
                  </a:lnTo>
                  <a:lnTo>
                    <a:pt x="310" y="638"/>
                  </a:lnTo>
                  <a:lnTo>
                    <a:pt x="315" y="664"/>
                  </a:lnTo>
                  <a:lnTo>
                    <a:pt x="315" y="645"/>
                  </a:lnTo>
                  <a:lnTo>
                    <a:pt x="317" y="657"/>
                  </a:lnTo>
                  <a:lnTo>
                    <a:pt x="317" y="643"/>
                  </a:lnTo>
                  <a:lnTo>
                    <a:pt x="319" y="652"/>
                  </a:lnTo>
                  <a:lnTo>
                    <a:pt x="319" y="631"/>
                  </a:lnTo>
                  <a:lnTo>
                    <a:pt x="322" y="648"/>
                  </a:lnTo>
                  <a:lnTo>
                    <a:pt x="319" y="624"/>
                  </a:lnTo>
                  <a:lnTo>
                    <a:pt x="324" y="657"/>
                  </a:lnTo>
                  <a:lnTo>
                    <a:pt x="322" y="629"/>
                  </a:lnTo>
                  <a:lnTo>
                    <a:pt x="326" y="659"/>
                  </a:lnTo>
                  <a:lnTo>
                    <a:pt x="324" y="633"/>
                  </a:lnTo>
                  <a:lnTo>
                    <a:pt x="329" y="643"/>
                  </a:lnTo>
                  <a:lnTo>
                    <a:pt x="326" y="629"/>
                  </a:lnTo>
                  <a:lnTo>
                    <a:pt x="329" y="638"/>
                  </a:lnTo>
                  <a:lnTo>
                    <a:pt x="329" y="617"/>
                  </a:lnTo>
                  <a:lnTo>
                    <a:pt x="333" y="643"/>
                  </a:lnTo>
                  <a:lnTo>
                    <a:pt x="333" y="622"/>
                  </a:lnTo>
                  <a:lnTo>
                    <a:pt x="336" y="629"/>
                  </a:lnTo>
                  <a:lnTo>
                    <a:pt x="333" y="617"/>
                  </a:lnTo>
                  <a:lnTo>
                    <a:pt x="336" y="626"/>
                  </a:lnTo>
                  <a:lnTo>
                    <a:pt x="336" y="612"/>
                  </a:lnTo>
                  <a:lnTo>
                    <a:pt x="338" y="624"/>
                  </a:lnTo>
                  <a:lnTo>
                    <a:pt x="338" y="605"/>
                  </a:lnTo>
                  <a:lnTo>
                    <a:pt x="341" y="624"/>
                  </a:lnTo>
                  <a:lnTo>
                    <a:pt x="341" y="617"/>
                  </a:lnTo>
                  <a:lnTo>
                    <a:pt x="343" y="624"/>
                  </a:lnTo>
                  <a:lnTo>
                    <a:pt x="343" y="615"/>
                  </a:lnTo>
                  <a:lnTo>
                    <a:pt x="343" y="619"/>
                  </a:lnTo>
                  <a:lnTo>
                    <a:pt x="345" y="615"/>
                  </a:lnTo>
                  <a:lnTo>
                    <a:pt x="345" y="631"/>
                  </a:lnTo>
                  <a:lnTo>
                    <a:pt x="345" y="610"/>
                  </a:lnTo>
                  <a:lnTo>
                    <a:pt x="348" y="619"/>
                  </a:lnTo>
                  <a:lnTo>
                    <a:pt x="348" y="603"/>
                  </a:lnTo>
                  <a:lnTo>
                    <a:pt x="350" y="615"/>
                  </a:lnTo>
                  <a:lnTo>
                    <a:pt x="348" y="600"/>
                  </a:lnTo>
                  <a:lnTo>
                    <a:pt x="350" y="612"/>
                  </a:lnTo>
                  <a:lnTo>
                    <a:pt x="352" y="598"/>
                  </a:lnTo>
                  <a:lnTo>
                    <a:pt x="352" y="617"/>
                  </a:lnTo>
                  <a:lnTo>
                    <a:pt x="355" y="589"/>
                  </a:lnTo>
                  <a:lnTo>
                    <a:pt x="355" y="605"/>
                  </a:lnTo>
                  <a:lnTo>
                    <a:pt x="357" y="591"/>
                  </a:lnTo>
                  <a:lnTo>
                    <a:pt x="355" y="622"/>
                  </a:lnTo>
                  <a:lnTo>
                    <a:pt x="359" y="586"/>
                  </a:lnTo>
                  <a:lnTo>
                    <a:pt x="359" y="603"/>
                  </a:lnTo>
                  <a:lnTo>
                    <a:pt x="362" y="574"/>
                  </a:lnTo>
                  <a:lnTo>
                    <a:pt x="362" y="603"/>
                  </a:lnTo>
                  <a:lnTo>
                    <a:pt x="364" y="582"/>
                  </a:lnTo>
                  <a:lnTo>
                    <a:pt x="367" y="593"/>
                  </a:lnTo>
                  <a:lnTo>
                    <a:pt x="367" y="572"/>
                  </a:lnTo>
                  <a:lnTo>
                    <a:pt x="367" y="591"/>
                  </a:lnTo>
                  <a:lnTo>
                    <a:pt x="369" y="577"/>
                  </a:lnTo>
                  <a:lnTo>
                    <a:pt x="369" y="598"/>
                  </a:lnTo>
                  <a:lnTo>
                    <a:pt x="371" y="572"/>
                  </a:lnTo>
                  <a:lnTo>
                    <a:pt x="371" y="589"/>
                  </a:lnTo>
                  <a:lnTo>
                    <a:pt x="374" y="577"/>
                  </a:lnTo>
                  <a:lnTo>
                    <a:pt x="374" y="593"/>
                  </a:lnTo>
                  <a:lnTo>
                    <a:pt x="376" y="572"/>
                  </a:lnTo>
                  <a:lnTo>
                    <a:pt x="376" y="584"/>
                  </a:lnTo>
                  <a:lnTo>
                    <a:pt x="376" y="567"/>
                  </a:lnTo>
                  <a:lnTo>
                    <a:pt x="378" y="582"/>
                  </a:lnTo>
                  <a:lnTo>
                    <a:pt x="378" y="560"/>
                  </a:lnTo>
                  <a:lnTo>
                    <a:pt x="381" y="572"/>
                  </a:lnTo>
                  <a:lnTo>
                    <a:pt x="381" y="560"/>
                  </a:lnTo>
                  <a:lnTo>
                    <a:pt x="381" y="577"/>
                  </a:lnTo>
                  <a:lnTo>
                    <a:pt x="381" y="553"/>
                  </a:lnTo>
                  <a:lnTo>
                    <a:pt x="383" y="572"/>
                  </a:lnTo>
                  <a:lnTo>
                    <a:pt x="383" y="551"/>
                  </a:lnTo>
                  <a:lnTo>
                    <a:pt x="385" y="572"/>
                  </a:lnTo>
                  <a:lnTo>
                    <a:pt x="385" y="558"/>
                  </a:lnTo>
                  <a:lnTo>
                    <a:pt x="388" y="584"/>
                  </a:lnTo>
                  <a:lnTo>
                    <a:pt x="388" y="548"/>
                  </a:lnTo>
                  <a:lnTo>
                    <a:pt x="390" y="560"/>
                  </a:lnTo>
                  <a:lnTo>
                    <a:pt x="390" y="546"/>
                  </a:lnTo>
                  <a:lnTo>
                    <a:pt x="393" y="558"/>
                  </a:lnTo>
                  <a:lnTo>
                    <a:pt x="393" y="532"/>
                  </a:lnTo>
                  <a:lnTo>
                    <a:pt x="395" y="567"/>
                  </a:lnTo>
                  <a:lnTo>
                    <a:pt x="395" y="530"/>
                  </a:lnTo>
                  <a:lnTo>
                    <a:pt x="397" y="553"/>
                  </a:lnTo>
                  <a:lnTo>
                    <a:pt x="397" y="541"/>
                  </a:lnTo>
                  <a:lnTo>
                    <a:pt x="402" y="553"/>
                  </a:lnTo>
                  <a:lnTo>
                    <a:pt x="400" y="537"/>
                  </a:lnTo>
                  <a:lnTo>
                    <a:pt x="407" y="558"/>
                  </a:lnTo>
                  <a:lnTo>
                    <a:pt x="402" y="525"/>
                  </a:lnTo>
                  <a:lnTo>
                    <a:pt x="407" y="544"/>
                  </a:lnTo>
                  <a:lnTo>
                    <a:pt x="404" y="527"/>
                  </a:lnTo>
                  <a:lnTo>
                    <a:pt x="409" y="548"/>
                  </a:lnTo>
                  <a:lnTo>
                    <a:pt x="404" y="522"/>
                  </a:lnTo>
                  <a:lnTo>
                    <a:pt x="411" y="539"/>
                  </a:lnTo>
                  <a:lnTo>
                    <a:pt x="409" y="525"/>
                  </a:lnTo>
                  <a:lnTo>
                    <a:pt x="411" y="534"/>
                  </a:lnTo>
                  <a:lnTo>
                    <a:pt x="411" y="511"/>
                  </a:lnTo>
                  <a:lnTo>
                    <a:pt x="416" y="541"/>
                  </a:lnTo>
                  <a:lnTo>
                    <a:pt x="416" y="522"/>
                  </a:lnTo>
                  <a:lnTo>
                    <a:pt x="419" y="530"/>
                  </a:lnTo>
                  <a:lnTo>
                    <a:pt x="416" y="506"/>
                  </a:lnTo>
                  <a:lnTo>
                    <a:pt x="419" y="525"/>
                  </a:lnTo>
                  <a:lnTo>
                    <a:pt x="421" y="518"/>
                  </a:lnTo>
                  <a:lnTo>
                    <a:pt x="421" y="539"/>
                  </a:lnTo>
                  <a:lnTo>
                    <a:pt x="423" y="515"/>
                  </a:lnTo>
                  <a:lnTo>
                    <a:pt x="423" y="534"/>
                  </a:lnTo>
                  <a:lnTo>
                    <a:pt x="423" y="513"/>
                  </a:lnTo>
                  <a:lnTo>
                    <a:pt x="426" y="522"/>
                  </a:lnTo>
                  <a:lnTo>
                    <a:pt x="426" y="501"/>
                  </a:lnTo>
                  <a:lnTo>
                    <a:pt x="428" y="522"/>
                  </a:lnTo>
                  <a:lnTo>
                    <a:pt x="428" y="499"/>
                  </a:lnTo>
                  <a:lnTo>
                    <a:pt x="433" y="537"/>
                  </a:lnTo>
                  <a:lnTo>
                    <a:pt x="433" y="504"/>
                  </a:lnTo>
                  <a:lnTo>
                    <a:pt x="433" y="513"/>
                  </a:lnTo>
                  <a:lnTo>
                    <a:pt x="433" y="499"/>
                  </a:lnTo>
                  <a:lnTo>
                    <a:pt x="437" y="518"/>
                  </a:lnTo>
                  <a:lnTo>
                    <a:pt x="435" y="487"/>
                  </a:lnTo>
                  <a:lnTo>
                    <a:pt x="440" y="518"/>
                  </a:lnTo>
                  <a:lnTo>
                    <a:pt x="437" y="480"/>
                  </a:lnTo>
                  <a:lnTo>
                    <a:pt x="442" y="511"/>
                  </a:lnTo>
                  <a:lnTo>
                    <a:pt x="442" y="494"/>
                  </a:lnTo>
                  <a:lnTo>
                    <a:pt x="442" y="504"/>
                  </a:lnTo>
                  <a:lnTo>
                    <a:pt x="442" y="485"/>
                  </a:lnTo>
                  <a:lnTo>
                    <a:pt x="445" y="508"/>
                  </a:lnTo>
                  <a:lnTo>
                    <a:pt x="447" y="487"/>
                  </a:lnTo>
                  <a:lnTo>
                    <a:pt x="447" y="496"/>
                  </a:lnTo>
                  <a:lnTo>
                    <a:pt x="449" y="485"/>
                  </a:lnTo>
                  <a:lnTo>
                    <a:pt x="452" y="511"/>
                  </a:lnTo>
                  <a:lnTo>
                    <a:pt x="449" y="480"/>
                  </a:lnTo>
                  <a:lnTo>
                    <a:pt x="454" y="494"/>
                  </a:lnTo>
                  <a:lnTo>
                    <a:pt x="452" y="475"/>
                  </a:lnTo>
                  <a:lnTo>
                    <a:pt x="454" y="494"/>
                  </a:lnTo>
                  <a:lnTo>
                    <a:pt x="454" y="475"/>
                  </a:lnTo>
                  <a:lnTo>
                    <a:pt x="456" y="485"/>
                  </a:lnTo>
                  <a:lnTo>
                    <a:pt x="454" y="463"/>
                  </a:lnTo>
                  <a:lnTo>
                    <a:pt x="459" y="496"/>
                  </a:lnTo>
                  <a:lnTo>
                    <a:pt x="459" y="475"/>
                  </a:lnTo>
                  <a:lnTo>
                    <a:pt x="461" y="482"/>
                  </a:lnTo>
                  <a:lnTo>
                    <a:pt x="461" y="470"/>
                  </a:lnTo>
                  <a:lnTo>
                    <a:pt x="461" y="499"/>
                  </a:lnTo>
                  <a:lnTo>
                    <a:pt x="463" y="466"/>
                  </a:lnTo>
                  <a:lnTo>
                    <a:pt x="466" y="496"/>
                  </a:lnTo>
                  <a:lnTo>
                    <a:pt x="466" y="468"/>
                  </a:lnTo>
                  <a:lnTo>
                    <a:pt x="468" y="478"/>
                  </a:lnTo>
                  <a:lnTo>
                    <a:pt x="466" y="463"/>
                  </a:lnTo>
                  <a:lnTo>
                    <a:pt x="470" y="470"/>
                  </a:lnTo>
                  <a:lnTo>
                    <a:pt x="470" y="463"/>
                  </a:lnTo>
                  <a:lnTo>
                    <a:pt x="470" y="470"/>
                  </a:lnTo>
                  <a:lnTo>
                    <a:pt x="473" y="452"/>
                  </a:lnTo>
                  <a:lnTo>
                    <a:pt x="473" y="473"/>
                  </a:lnTo>
                  <a:lnTo>
                    <a:pt x="475" y="459"/>
                  </a:lnTo>
                  <a:lnTo>
                    <a:pt x="480" y="485"/>
                  </a:lnTo>
                  <a:lnTo>
                    <a:pt x="478" y="456"/>
                  </a:lnTo>
                  <a:lnTo>
                    <a:pt x="480" y="463"/>
                  </a:lnTo>
                  <a:lnTo>
                    <a:pt x="480" y="444"/>
                  </a:lnTo>
                  <a:lnTo>
                    <a:pt x="482" y="470"/>
                  </a:lnTo>
                  <a:lnTo>
                    <a:pt x="482" y="449"/>
                  </a:lnTo>
                  <a:lnTo>
                    <a:pt x="485" y="461"/>
                  </a:lnTo>
                  <a:lnTo>
                    <a:pt x="485" y="444"/>
                  </a:lnTo>
                  <a:lnTo>
                    <a:pt x="485" y="473"/>
                  </a:lnTo>
                  <a:lnTo>
                    <a:pt x="487" y="442"/>
                  </a:lnTo>
                  <a:lnTo>
                    <a:pt x="489" y="459"/>
                  </a:lnTo>
                  <a:lnTo>
                    <a:pt x="487" y="442"/>
                  </a:lnTo>
                  <a:lnTo>
                    <a:pt x="492" y="461"/>
                  </a:lnTo>
                  <a:lnTo>
                    <a:pt x="492" y="437"/>
                  </a:lnTo>
                  <a:lnTo>
                    <a:pt x="494" y="454"/>
                  </a:lnTo>
                  <a:lnTo>
                    <a:pt x="499" y="421"/>
                  </a:lnTo>
                  <a:lnTo>
                    <a:pt x="496" y="456"/>
                  </a:lnTo>
                  <a:lnTo>
                    <a:pt x="499" y="433"/>
                  </a:lnTo>
                  <a:lnTo>
                    <a:pt x="499" y="449"/>
                  </a:lnTo>
                  <a:lnTo>
                    <a:pt x="501" y="414"/>
                  </a:lnTo>
                  <a:lnTo>
                    <a:pt x="506" y="456"/>
                  </a:lnTo>
                  <a:lnTo>
                    <a:pt x="504" y="416"/>
                  </a:lnTo>
                  <a:lnTo>
                    <a:pt x="508" y="452"/>
                  </a:lnTo>
                  <a:lnTo>
                    <a:pt x="508" y="421"/>
                  </a:lnTo>
                  <a:lnTo>
                    <a:pt x="511" y="433"/>
                  </a:lnTo>
                  <a:lnTo>
                    <a:pt x="508" y="418"/>
                  </a:lnTo>
                  <a:lnTo>
                    <a:pt x="515" y="433"/>
                  </a:lnTo>
                  <a:lnTo>
                    <a:pt x="513" y="414"/>
                  </a:lnTo>
                  <a:lnTo>
                    <a:pt x="515" y="426"/>
                  </a:lnTo>
                  <a:lnTo>
                    <a:pt x="515" y="414"/>
                  </a:lnTo>
                  <a:lnTo>
                    <a:pt x="518" y="423"/>
                  </a:lnTo>
                  <a:lnTo>
                    <a:pt x="520" y="416"/>
                  </a:lnTo>
                  <a:lnTo>
                    <a:pt x="525" y="435"/>
                  </a:lnTo>
                  <a:lnTo>
                    <a:pt x="522" y="411"/>
                  </a:lnTo>
                  <a:lnTo>
                    <a:pt x="525" y="418"/>
                  </a:lnTo>
                  <a:lnTo>
                    <a:pt x="522" y="388"/>
                  </a:lnTo>
                  <a:lnTo>
                    <a:pt x="527" y="411"/>
                  </a:lnTo>
                  <a:lnTo>
                    <a:pt x="527" y="404"/>
                  </a:lnTo>
                  <a:lnTo>
                    <a:pt x="530" y="414"/>
                  </a:lnTo>
                  <a:lnTo>
                    <a:pt x="530" y="402"/>
                  </a:lnTo>
                  <a:lnTo>
                    <a:pt x="532" y="409"/>
                  </a:lnTo>
                  <a:lnTo>
                    <a:pt x="530" y="390"/>
                  </a:lnTo>
                  <a:lnTo>
                    <a:pt x="534" y="416"/>
                  </a:lnTo>
                  <a:lnTo>
                    <a:pt x="534" y="395"/>
                  </a:lnTo>
                  <a:lnTo>
                    <a:pt x="537" y="409"/>
                  </a:lnTo>
                  <a:lnTo>
                    <a:pt x="537" y="393"/>
                  </a:lnTo>
                  <a:lnTo>
                    <a:pt x="539" y="409"/>
                  </a:lnTo>
                  <a:lnTo>
                    <a:pt x="539" y="390"/>
                  </a:lnTo>
                  <a:lnTo>
                    <a:pt x="541" y="400"/>
                  </a:lnTo>
                  <a:lnTo>
                    <a:pt x="541" y="381"/>
                  </a:lnTo>
                  <a:lnTo>
                    <a:pt x="546" y="411"/>
                  </a:lnTo>
                  <a:lnTo>
                    <a:pt x="544" y="376"/>
                  </a:lnTo>
                  <a:lnTo>
                    <a:pt x="551" y="397"/>
                  </a:lnTo>
                  <a:lnTo>
                    <a:pt x="548" y="383"/>
                  </a:lnTo>
                  <a:lnTo>
                    <a:pt x="551" y="390"/>
                  </a:lnTo>
                  <a:lnTo>
                    <a:pt x="551" y="383"/>
                  </a:lnTo>
                  <a:lnTo>
                    <a:pt x="553" y="395"/>
                  </a:lnTo>
                  <a:lnTo>
                    <a:pt x="553" y="381"/>
                  </a:lnTo>
                  <a:lnTo>
                    <a:pt x="556" y="388"/>
                  </a:lnTo>
                  <a:lnTo>
                    <a:pt x="556" y="378"/>
                  </a:lnTo>
                  <a:lnTo>
                    <a:pt x="560" y="402"/>
                  </a:lnTo>
                  <a:lnTo>
                    <a:pt x="556" y="362"/>
                  </a:lnTo>
                  <a:lnTo>
                    <a:pt x="560" y="390"/>
                  </a:lnTo>
                  <a:lnTo>
                    <a:pt x="560" y="374"/>
                  </a:lnTo>
                  <a:lnTo>
                    <a:pt x="565" y="388"/>
                  </a:lnTo>
                  <a:lnTo>
                    <a:pt x="563" y="371"/>
                  </a:lnTo>
                  <a:lnTo>
                    <a:pt x="565" y="378"/>
                  </a:lnTo>
                  <a:lnTo>
                    <a:pt x="565" y="369"/>
                  </a:lnTo>
                  <a:lnTo>
                    <a:pt x="567" y="374"/>
                  </a:lnTo>
                  <a:lnTo>
                    <a:pt x="565" y="362"/>
                  </a:lnTo>
                  <a:lnTo>
                    <a:pt x="570" y="385"/>
                  </a:lnTo>
                  <a:lnTo>
                    <a:pt x="567" y="362"/>
                  </a:lnTo>
                  <a:lnTo>
                    <a:pt x="572" y="378"/>
                  </a:lnTo>
                  <a:lnTo>
                    <a:pt x="570" y="357"/>
                  </a:lnTo>
                  <a:lnTo>
                    <a:pt x="572" y="369"/>
                  </a:lnTo>
                  <a:lnTo>
                    <a:pt x="572" y="348"/>
                  </a:lnTo>
                  <a:lnTo>
                    <a:pt x="574" y="390"/>
                  </a:lnTo>
                  <a:lnTo>
                    <a:pt x="574" y="362"/>
                  </a:lnTo>
                  <a:lnTo>
                    <a:pt x="577" y="385"/>
                  </a:lnTo>
                  <a:lnTo>
                    <a:pt x="577" y="357"/>
                  </a:lnTo>
                  <a:lnTo>
                    <a:pt x="579" y="369"/>
                  </a:lnTo>
                  <a:lnTo>
                    <a:pt x="577" y="345"/>
                  </a:lnTo>
                  <a:lnTo>
                    <a:pt x="584" y="376"/>
                  </a:lnTo>
                  <a:lnTo>
                    <a:pt x="582" y="352"/>
                  </a:lnTo>
                  <a:lnTo>
                    <a:pt x="584" y="367"/>
                  </a:lnTo>
                  <a:lnTo>
                    <a:pt x="584" y="355"/>
                  </a:lnTo>
                  <a:lnTo>
                    <a:pt x="586" y="364"/>
                  </a:lnTo>
                  <a:lnTo>
                    <a:pt x="586" y="350"/>
                  </a:lnTo>
                  <a:lnTo>
                    <a:pt x="589" y="359"/>
                  </a:lnTo>
                  <a:lnTo>
                    <a:pt x="589" y="348"/>
                  </a:lnTo>
                  <a:lnTo>
                    <a:pt x="591" y="357"/>
                  </a:lnTo>
                  <a:lnTo>
                    <a:pt x="589" y="331"/>
                  </a:lnTo>
                  <a:lnTo>
                    <a:pt x="591" y="369"/>
                  </a:lnTo>
                  <a:lnTo>
                    <a:pt x="591" y="343"/>
                  </a:lnTo>
                  <a:lnTo>
                    <a:pt x="593" y="364"/>
                  </a:lnTo>
                  <a:lnTo>
                    <a:pt x="593" y="343"/>
                  </a:lnTo>
                  <a:lnTo>
                    <a:pt x="596" y="359"/>
                  </a:lnTo>
                  <a:lnTo>
                    <a:pt x="598" y="338"/>
                  </a:lnTo>
                  <a:lnTo>
                    <a:pt x="598" y="348"/>
                  </a:lnTo>
                  <a:lnTo>
                    <a:pt x="598" y="317"/>
                  </a:lnTo>
                  <a:lnTo>
                    <a:pt x="600" y="352"/>
                  </a:lnTo>
                  <a:lnTo>
                    <a:pt x="600" y="331"/>
                  </a:lnTo>
                  <a:lnTo>
                    <a:pt x="603" y="359"/>
                  </a:lnTo>
                  <a:lnTo>
                    <a:pt x="603" y="329"/>
                  </a:lnTo>
                  <a:lnTo>
                    <a:pt x="605" y="338"/>
                  </a:lnTo>
                  <a:lnTo>
                    <a:pt x="608" y="324"/>
                  </a:lnTo>
                  <a:lnTo>
                    <a:pt x="605" y="348"/>
                  </a:lnTo>
                  <a:lnTo>
                    <a:pt x="610" y="329"/>
                  </a:lnTo>
                  <a:lnTo>
                    <a:pt x="610" y="338"/>
                  </a:lnTo>
                  <a:lnTo>
                    <a:pt x="610" y="319"/>
                  </a:lnTo>
                  <a:lnTo>
                    <a:pt x="612" y="350"/>
                  </a:lnTo>
                  <a:lnTo>
                    <a:pt x="612" y="322"/>
                  </a:lnTo>
                  <a:lnTo>
                    <a:pt x="615" y="336"/>
                  </a:lnTo>
                  <a:lnTo>
                    <a:pt x="615" y="322"/>
                  </a:lnTo>
                  <a:lnTo>
                    <a:pt x="617" y="331"/>
                  </a:lnTo>
                  <a:lnTo>
                    <a:pt x="619" y="312"/>
                  </a:lnTo>
                  <a:lnTo>
                    <a:pt x="619" y="341"/>
                  </a:lnTo>
                  <a:lnTo>
                    <a:pt x="622" y="319"/>
                  </a:lnTo>
                  <a:lnTo>
                    <a:pt x="622" y="333"/>
                  </a:lnTo>
                  <a:lnTo>
                    <a:pt x="622" y="312"/>
                  </a:lnTo>
                  <a:lnTo>
                    <a:pt x="624" y="322"/>
                  </a:lnTo>
                  <a:lnTo>
                    <a:pt x="626" y="315"/>
                  </a:lnTo>
                  <a:lnTo>
                    <a:pt x="624" y="326"/>
                  </a:lnTo>
                  <a:lnTo>
                    <a:pt x="631" y="303"/>
                  </a:lnTo>
                  <a:lnTo>
                    <a:pt x="626" y="336"/>
                  </a:lnTo>
                  <a:lnTo>
                    <a:pt x="633" y="291"/>
                  </a:lnTo>
                  <a:lnTo>
                    <a:pt x="631" y="336"/>
                  </a:lnTo>
                  <a:lnTo>
                    <a:pt x="636" y="303"/>
                  </a:lnTo>
                  <a:lnTo>
                    <a:pt x="636" y="324"/>
                  </a:lnTo>
                  <a:lnTo>
                    <a:pt x="638" y="291"/>
                  </a:lnTo>
                  <a:lnTo>
                    <a:pt x="638" y="333"/>
                  </a:lnTo>
                  <a:lnTo>
                    <a:pt x="641" y="293"/>
                  </a:lnTo>
                  <a:lnTo>
                    <a:pt x="641" y="312"/>
                  </a:lnTo>
                  <a:lnTo>
                    <a:pt x="643" y="289"/>
                  </a:lnTo>
                  <a:lnTo>
                    <a:pt x="648" y="315"/>
                  </a:lnTo>
                  <a:lnTo>
                    <a:pt x="645" y="293"/>
                  </a:lnTo>
                  <a:lnTo>
                    <a:pt x="650" y="310"/>
                  </a:lnTo>
                  <a:lnTo>
                    <a:pt x="648" y="291"/>
                  </a:lnTo>
                  <a:lnTo>
                    <a:pt x="652" y="307"/>
                  </a:lnTo>
                  <a:lnTo>
                    <a:pt x="650" y="281"/>
                  </a:lnTo>
                  <a:lnTo>
                    <a:pt x="657" y="300"/>
                  </a:lnTo>
                  <a:lnTo>
                    <a:pt x="655" y="284"/>
                  </a:lnTo>
                  <a:lnTo>
                    <a:pt x="662" y="298"/>
                  </a:lnTo>
                  <a:lnTo>
                    <a:pt x="659" y="270"/>
                  </a:lnTo>
                  <a:lnTo>
                    <a:pt x="664" y="310"/>
                  </a:lnTo>
                  <a:lnTo>
                    <a:pt x="664" y="281"/>
                  </a:lnTo>
                  <a:lnTo>
                    <a:pt x="667" y="293"/>
                  </a:lnTo>
                  <a:lnTo>
                    <a:pt x="664" y="270"/>
                  </a:lnTo>
                  <a:lnTo>
                    <a:pt x="669" y="296"/>
                  </a:lnTo>
                  <a:lnTo>
                    <a:pt x="669" y="270"/>
                  </a:lnTo>
                  <a:lnTo>
                    <a:pt x="671" y="281"/>
                  </a:lnTo>
                  <a:lnTo>
                    <a:pt x="674" y="265"/>
                  </a:lnTo>
                  <a:lnTo>
                    <a:pt x="674" y="293"/>
                  </a:lnTo>
                  <a:lnTo>
                    <a:pt x="676" y="260"/>
                  </a:lnTo>
                  <a:lnTo>
                    <a:pt x="678" y="281"/>
                  </a:lnTo>
                  <a:lnTo>
                    <a:pt x="681" y="267"/>
                  </a:lnTo>
                  <a:lnTo>
                    <a:pt x="681" y="284"/>
                  </a:lnTo>
                  <a:lnTo>
                    <a:pt x="683" y="263"/>
                  </a:lnTo>
                  <a:lnTo>
                    <a:pt x="683" y="281"/>
                  </a:lnTo>
                  <a:lnTo>
                    <a:pt x="685" y="260"/>
                  </a:lnTo>
                  <a:lnTo>
                    <a:pt x="685" y="274"/>
                  </a:lnTo>
                  <a:lnTo>
                    <a:pt x="688" y="251"/>
                  </a:lnTo>
                  <a:lnTo>
                    <a:pt x="688" y="265"/>
                  </a:lnTo>
                  <a:lnTo>
                    <a:pt x="690" y="255"/>
                  </a:lnTo>
                  <a:lnTo>
                    <a:pt x="690" y="265"/>
                  </a:lnTo>
                  <a:lnTo>
                    <a:pt x="695" y="251"/>
                  </a:lnTo>
                  <a:lnTo>
                    <a:pt x="693" y="265"/>
                  </a:lnTo>
                  <a:lnTo>
                    <a:pt x="697" y="246"/>
                  </a:lnTo>
                  <a:lnTo>
                    <a:pt x="700" y="272"/>
                  </a:lnTo>
                  <a:lnTo>
                    <a:pt x="700" y="246"/>
                  </a:lnTo>
                  <a:lnTo>
                    <a:pt x="702" y="258"/>
                  </a:lnTo>
                  <a:lnTo>
                    <a:pt x="702" y="246"/>
                  </a:lnTo>
                  <a:lnTo>
                    <a:pt x="702" y="272"/>
                  </a:lnTo>
                  <a:lnTo>
                    <a:pt x="704" y="241"/>
                  </a:lnTo>
                  <a:lnTo>
                    <a:pt x="707" y="260"/>
                  </a:lnTo>
                  <a:lnTo>
                    <a:pt x="704" y="237"/>
                  </a:lnTo>
                  <a:lnTo>
                    <a:pt x="709" y="255"/>
                  </a:lnTo>
                  <a:lnTo>
                    <a:pt x="709" y="241"/>
                  </a:lnTo>
                  <a:lnTo>
                    <a:pt x="711" y="248"/>
                  </a:lnTo>
                  <a:lnTo>
                    <a:pt x="709" y="239"/>
                  </a:lnTo>
                  <a:lnTo>
                    <a:pt x="714" y="251"/>
                  </a:lnTo>
                  <a:lnTo>
                    <a:pt x="714" y="232"/>
                  </a:lnTo>
                  <a:lnTo>
                    <a:pt x="716" y="246"/>
                  </a:lnTo>
                  <a:lnTo>
                    <a:pt x="714" y="230"/>
                  </a:lnTo>
                  <a:lnTo>
                    <a:pt x="719" y="244"/>
                  </a:lnTo>
                  <a:lnTo>
                    <a:pt x="719" y="234"/>
                  </a:lnTo>
                  <a:lnTo>
                    <a:pt x="719" y="255"/>
                  </a:lnTo>
                  <a:lnTo>
                    <a:pt x="723" y="225"/>
                  </a:lnTo>
                  <a:lnTo>
                    <a:pt x="721" y="248"/>
                  </a:lnTo>
                  <a:lnTo>
                    <a:pt x="728" y="215"/>
                  </a:lnTo>
                  <a:lnTo>
                    <a:pt x="723" y="255"/>
                  </a:lnTo>
                  <a:lnTo>
                    <a:pt x="728" y="227"/>
                  </a:lnTo>
                  <a:lnTo>
                    <a:pt x="730" y="239"/>
                  </a:lnTo>
                  <a:lnTo>
                    <a:pt x="730" y="213"/>
                  </a:lnTo>
                  <a:lnTo>
                    <a:pt x="735" y="253"/>
                  </a:lnTo>
                  <a:lnTo>
                    <a:pt x="733" y="213"/>
                  </a:lnTo>
                  <a:lnTo>
                    <a:pt x="735" y="230"/>
                  </a:lnTo>
                  <a:lnTo>
                    <a:pt x="735" y="220"/>
                  </a:lnTo>
                  <a:lnTo>
                    <a:pt x="742" y="244"/>
                  </a:lnTo>
                  <a:lnTo>
                    <a:pt x="740" y="220"/>
                  </a:lnTo>
                  <a:lnTo>
                    <a:pt x="742" y="227"/>
                  </a:lnTo>
                  <a:lnTo>
                    <a:pt x="740" y="213"/>
                  </a:lnTo>
                  <a:lnTo>
                    <a:pt x="745" y="230"/>
                  </a:lnTo>
                  <a:lnTo>
                    <a:pt x="742" y="215"/>
                  </a:lnTo>
                  <a:lnTo>
                    <a:pt x="745" y="222"/>
                  </a:lnTo>
                  <a:lnTo>
                    <a:pt x="745" y="211"/>
                  </a:lnTo>
                  <a:lnTo>
                    <a:pt x="747" y="230"/>
                  </a:lnTo>
                  <a:lnTo>
                    <a:pt x="749" y="204"/>
                  </a:lnTo>
                  <a:lnTo>
                    <a:pt x="749" y="227"/>
                  </a:lnTo>
                  <a:lnTo>
                    <a:pt x="752" y="196"/>
                  </a:lnTo>
                  <a:lnTo>
                    <a:pt x="752" y="218"/>
                  </a:lnTo>
                  <a:lnTo>
                    <a:pt x="754" y="196"/>
                  </a:lnTo>
                  <a:lnTo>
                    <a:pt x="754" y="218"/>
                  </a:lnTo>
                  <a:lnTo>
                    <a:pt x="759" y="201"/>
                  </a:lnTo>
                  <a:lnTo>
                    <a:pt x="759" y="218"/>
                  </a:lnTo>
                  <a:lnTo>
                    <a:pt x="761" y="199"/>
                  </a:lnTo>
                  <a:lnTo>
                    <a:pt x="761" y="206"/>
                  </a:lnTo>
                  <a:lnTo>
                    <a:pt x="763" y="199"/>
                  </a:lnTo>
                  <a:lnTo>
                    <a:pt x="763" y="218"/>
                  </a:lnTo>
                  <a:lnTo>
                    <a:pt x="766" y="185"/>
                  </a:lnTo>
                  <a:lnTo>
                    <a:pt x="766" y="204"/>
                  </a:lnTo>
                  <a:lnTo>
                    <a:pt x="768" y="180"/>
                  </a:lnTo>
                  <a:lnTo>
                    <a:pt x="771" y="204"/>
                  </a:lnTo>
                  <a:lnTo>
                    <a:pt x="771" y="189"/>
                  </a:lnTo>
                  <a:lnTo>
                    <a:pt x="773" y="208"/>
                  </a:lnTo>
                  <a:lnTo>
                    <a:pt x="773" y="185"/>
                  </a:lnTo>
                  <a:lnTo>
                    <a:pt x="775" y="201"/>
                  </a:lnTo>
                  <a:lnTo>
                    <a:pt x="775" y="182"/>
                  </a:lnTo>
                  <a:lnTo>
                    <a:pt x="778" y="204"/>
                  </a:lnTo>
                  <a:lnTo>
                    <a:pt x="778" y="189"/>
                  </a:lnTo>
                  <a:lnTo>
                    <a:pt x="780" y="199"/>
                  </a:lnTo>
                  <a:lnTo>
                    <a:pt x="780" y="173"/>
                  </a:lnTo>
                  <a:lnTo>
                    <a:pt x="782" y="196"/>
                  </a:lnTo>
                  <a:lnTo>
                    <a:pt x="785" y="178"/>
                  </a:lnTo>
                  <a:lnTo>
                    <a:pt x="785" y="204"/>
                  </a:lnTo>
                  <a:lnTo>
                    <a:pt x="787" y="180"/>
                  </a:lnTo>
                  <a:lnTo>
                    <a:pt x="787" y="192"/>
                  </a:lnTo>
                  <a:lnTo>
                    <a:pt x="789" y="185"/>
                  </a:lnTo>
                  <a:lnTo>
                    <a:pt x="787" y="208"/>
                  </a:lnTo>
                  <a:lnTo>
                    <a:pt x="792" y="185"/>
                  </a:lnTo>
                  <a:lnTo>
                    <a:pt x="789" y="196"/>
                  </a:lnTo>
                  <a:lnTo>
                    <a:pt x="792" y="182"/>
                  </a:lnTo>
                  <a:lnTo>
                    <a:pt x="794" y="206"/>
                  </a:lnTo>
                  <a:lnTo>
                    <a:pt x="794" y="182"/>
                  </a:lnTo>
                  <a:lnTo>
                    <a:pt x="797" y="194"/>
                  </a:lnTo>
                  <a:lnTo>
                    <a:pt x="797" y="180"/>
                  </a:lnTo>
                  <a:lnTo>
                    <a:pt x="797" y="189"/>
                  </a:lnTo>
                  <a:lnTo>
                    <a:pt x="801" y="173"/>
                  </a:lnTo>
                  <a:lnTo>
                    <a:pt x="799" y="189"/>
                  </a:lnTo>
                  <a:lnTo>
                    <a:pt x="801" y="173"/>
                  </a:lnTo>
                  <a:lnTo>
                    <a:pt x="801" y="194"/>
                  </a:lnTo>
                  <a:lnTo>
                    <a:pt x="804" y="173"/>
                  </a:lnTo>
                  <a:lnTo>
                    <a:pt x="806" y="182"/>
                  </a:lnTo>
                  <a:lnTo>
                    <a:pt x="806" y="161"/>
                  </a:lnTo>
                  <a:lnTo>
                    <a:pt x="808" y="180"/>
                  </a:lnTo>
                  <a:lnTo>
                    <a:pt x="808" y="159"/>
                  </a:lnTo>
                  <a:lnTo>
                    <a:pt x="808" y="180"/>
                  </a:lnTo>
                  <a:lnTo>
                    <a:pt x="811" y="175"/>
                  </a:lnTo>
                  <a:lnTo>
                    <a:pt x="813" y="194"/>
                  </a:lnTo>
                  <a:lnTo>
                    <a:pt x="813" y="168"/>
                  </a:lnTo>
                  <a:lnTo>
                    <a:pt x="815" y="187"/>
                  </a:lnTo>
                  <a:lnTo>
                    <a:pt x="815" y="154"/>
                  </a:lnTo>
                  <a:lnTo>
                    <a:pt x="818" y="180"/>
                  </a:lnTo>
                  <a:lnTo>
                    <a:pt x="818" y="161"/>
                  </a:lnTo>
                  <a:lnTo>
                    <a:pt x="820" y="175"/>
                  </a:lnTo>
                  <a:lnTo>
                    <a:pt x="820" y="163"/>
                  </a:lnTo>
                  <a:lnTo>
                    <a:pt x="822" y="180"/>
                  </a:lnTo>
                  <a:lnTo>
                    <a:pt x="820" y="144"/>
                  </a:lnTo>
                  <a:lnTo>
                    <a:pt x="825" y="187"/>
                  </a:lnTo>
                  <a:lnTo>
                    <a:pt x="825" y="161"/>
                  </a:lnTo>
                  <a:lnTo>
                    <a:pt x="827" y="173"/>
                  </a:lnTo>
                  <a:lnTo>
                    <a:pt x="827" y="161"/>
                  </a:lnTo>
                  <a:lnTo>
                    <a:pt x="830" y="180"/>
                  </a:lnTo>
                  <a:lnTo>
                    <a:pt x="830" y="159"/>
                  </a:lnTo>
                  <a:lnTo>
                    <a:pt x="832" y="166"/>
                  </a:lnTo>
                  <a:lnTo>
                    <a:pt x="834" y="142"/>
                  </a:lnTo>
                  <a:lnTo>
                    <a:pt x="834" y="168"/>
                  </a:lnTo>
                  <a:lnTo>
                    <a:pt x="837" y="135"/>
                  </a:lnTo>
                  <a:lnTo>
                    <a:pt x="837" y="163"/>
                  </a:lnTo>
                  <a:lnTo>
                    <a:pt x="839" y="154"/>
                  </a:lnTo>
                  <a:lnTo>
                    <a:pt x="839" y="163"/>
                  </a:lnTo>
                  <a:lnTo>
                    <a:pt x="841" y="156"/>
                  </a:lnTo>
                  <a:lnTo>
                    <a:pt x="844" y="163"/>
                  </a:lnTo>
                  <a:lnTo>
                    <a:pt x="844" y="149"/>
                  </a:lnTo>
                  <a:lnTo>
                    <a:pt x="844" y="159"/>
                  </a:lnTo>
                  <a:lnTo>
                    <a:pt x="846" y="144"/>
                  </a:lnTo>
                  <a:lnTo>
                    <a:pt x="846" y="154"/>
                  </a:lnTo>
                  <a:lnTo>
                    <a:pt x="848" y="135"/>
                  </a:lnTo>
                  <a:lnTo>
                    <a:pt x="851" y="159"/>
                  </a:lnTo>
                  <a:lnTo>
                    <a:pt x="851" y="144"/>
                  </a:lnTo>
                  <a:lnTo>
                    <a:pt x="853" y="159"/>
                  </a:lnTo>
                  <a:lnTo>
                    <a:pt x="856" y="135"/>
                  </a:lnTo>
                  <a:lnTo>
                    <a:pt x="856" y="152"/>
                  </a:lnTo>
                  <a:lnTo>
                    <a:pt x="856" y="142"/>
                  </a:lnTo>
                  <a:lnTo>
                    <a:pt x="858" y="147"/>
                  </a:lnTo>
                  <a:lnTo>
                    <a:pt x="858" y="135"/>
                  </a:lnTo>
                  <a:lnTo>
                    <a:pt x="860" y="149"/>
                  </a:lnTo>
                  <a:lnTo>
                    <a:pt x="860" y="135"/>
                  </a:lnTo>
                  <a:lnTo>
                    <a:pt x="863" y="144"/>
                  </a:lnTo>
                  <a:lnTo>
                    <a:pt x="860" y="130"/>
                  </a:lnTo>
                  <a:lnTo>
                    <a:pt x="865" y="152"/>
                  </a:lnTo>
                  <a:lnTo>
                    <a:pt x="863" y="133"/>
                  </a:lnTo>
                  <a:lnTo>
                    <a:pt x="867" y="149"/>
                  </a:lnTo>
                  <a:lnTo>
                    <a:pt x="865" y="133"/>
                  </a:lnTo>
                  <a:lnTo>
                    <a:pt x="870" y="144"/>
                  </a:lnTo>
                  <a:lnTo>
                    <a:pt x="867" y="123"/>
                  </a:lnTo>
                  <a:lnTo>
                    <a:pt x="872" y="156"/>
                  </a:lnTo>
                  <a:lnTo>
                    <a:pt x="872" y="133"/>
                  </a:lnTo>
                  <a:lnTo>
                    <a:pt x="874" y="149"/>
                  </a:lnTo>
                  <a:lnTo>
                    <a:pt x="872" y="128"/>
                  </a:lnTo>
                  <a:lnTo>
                    <a:pt x="874" y="137"/>
                  </a:lnTo>
                  <a:lnTo>
                    <a:pt x="874" y="128"/>
                  </a:lnTo>
                  <a:lnTo>
                    <a:pt x="879" y="144"/>
                  </a:lnTo>
                  <a:lnTo>
                    <a:pt x="877" y="123"/>
                  </a:lnTo>
                  <a:lnTo>
                    <a:pt x="884" y="144"/>
                  </a:lnTo>
                  <a:lnTo>
                    <a:pt x="879" y="109"/>
                  </a:lnTo>
                  <a:lnTo>
                    <a:pt x="886" y="144"/>
                  </a:lnTo>
                  <a:lnTo>
                    <a:pt x="882" y="107"/>
                  </a:lnTo>
                  <a:lnTo>
                    <a:pt x="889" y="130"/>
                  </a:lnTo>
                  <a:lnTo>
                    <a:pt x="891" y="111"/>
                  </a:lnTo>
                  <a:lnTo>
                    <a:pt x="889" y="142"/>
                  </a:lnTo>
                  <a:lnTo>
                    <a:pt x="891" y="107"/>
                  </a:lnTo>
                  <a:lnTo>
                    <a:pt x="893" y="133"/>
                  </a:lnTo>
                  <a:lnTo>
                    <a:pt x="893" y="116"/>
                  </a:lnTo>
                  <a:lnTo>
                    <a:pt x="896" y="133"/>
                  </a:lnTo>
                  <a:lnTo>
                    <a:pt x="896" y="100"/>
                  </a:lnTo>
                  <a:lnTo>
                    <a:pt x="900" y="128"/>
                  </a:lnTo>
                  <a:lnTo>
                    <a:pt x="900" y="109"/>
                  </a:lnTo>
                  <a:lnTo>
                    <a:pt x="900" y="114"/>
                  </a:lnTo>
                  <a:lnTo>
                    <a:pt x="903" y="100"/>
                  </a:lnTo>
                  <a:lnTo>
                    <a:pt x="903" y="118"/>
                  </a:lnTo>
                  <a:lnTo>
                    <a:pt x="905" y="109"/>
                  </a:lnTo>
                  <a:lnTo>
                    <a:pt x="905" y="126"/>
                  </a:lnTo>
                  <a:lnTo>
                    <a:pt x="908" y="104"/>
                  </a:lnTo>
                  <a:lnTo>
                    <a:pt x="910" y="121"/>
                  </a:lnTo>
                  <a:lnTo>
                    <a:pt x="910" y="95"/>
                  </a:lnTo>
                  <a:lnTo>
                    <a:pt x="912" y="116"/>
                  </a:lnTo>
                  <a:lnTo>
                    <a:pt x="915" y="104"/>
                  </a:lnTo>
                  <a:lnTo>
                    <a:pt x="915" y="128"/>
                  </a:lnTo>
                  <a:lnTo>
                    <a:pt x="917" y="104"/>
                  </a:lnTo>
                  <a:lnTo>
                    <a:pt x="917" y="126"/>
                  </a:lnTo>
                  <a:lnTo>
                    <a:pt x="919" y="104"/>
                  </a:lnTo>
                  <a:lnTo>
                    <a:pt x="919" y="116"/>
                  </a:lnTo>
                  <a:lnTo>
                    <a:pt x="922" y="92"/>
                  </a:lnTo>
                  <a:lnTo>
                    <a:pt x="922" y="111"/>
                  </a:lnTo>
                  <a:lnTo>
                    <a:pt x="924" y="100"/>
                  </a:lnTo>
                  <a:lnTo>
                    <a:pt x="926" y="118"/>
                  </a:lnTo>
                  <a:lnTo>
                    <a:pt x="924" y="95"/>
                  </a:lnTo>
                  <a:lnTo>
                    <a:pt x="926" y="109"/>
                  </a:lnTo>
                  <a:lnTo>
                    <a:pt x="926" y="97"/>
                  </a:lnTo>
                  <a:lnTo>
                    <a:pt x="929" y="109"/>
                  </a:lnTo>
                  <a:lnTo>
                    <a:pt x="929" y="92"/>
                  </a:lnTo>
                  <a:lnTo>
                    <a:pt x="929" y="118"/>
                  </a:lnTo>
                  <a:lnTo>
                    <a:pt x="931" y="97"/>
                  </a:lnTo>
                  <a:lnTo>
                    <a:pt x="931" y="107"/>
                  </a:lnTo>
                  <a:lnTo>
                    <a:pt x="934" y="85"/>
                  </a:lnTo>
                  <a:lnTo>
                    <a:pt x="934" y="104"/>
                  </a:lnTo>
                  <a:lnTo>
                    <a:pt x="936" y="88"/>
                  </a:lnTo>
                  <a:lnTo>
                    <a:pt x="938" y="102"/>
                  </a:lnTo>
                  <a:lnTo>
                    <a:pt x="941" y="71"/>
                  </a:lnTo>
                  <a:lnTo>
                    <a:pt x="941" y="100"/>
                  </a:lnTo>
                  <a:lnTo>
                    <a:pt x="943" y="85"/>
                  </a:lnTo>
                  <a:lnTo>
                    <a:pt x="941" y="107"/>
                  </a:lnTo>
                  <a:lnTo>
                    <a:pt x="950" y="71"/>
                  </a:lnTo>
                  <a:lnTo>
                    <a:pt x="945" y="95"/>
                  </a:lnTo>
                  <a:lnTo>
                    <a:pt x="950" y="83"/>
                  </a:lnTo>
                  <a:lnTo>
                    <a:pt x="948" y="100"/>
                  </a:lnTo>
                  <a:lnTo>
                    <a:pt x="952" y="71"/>
                  </a:lnTo>
                  <a:lnTo>
                    <a:pt x="950" y="104"/>
                  </a:lnTo>
                  <a:lnTo>
                    <a:pt x="955" y="81"/>
                  </a:lnTo>
                  <a:lnTo>
                    <a:pt x="955" y="95"/>
                  </a:lnTo>
                  <a:lnTo>
                    <a:pt x="957" y="69"/>
                  </a:lnTo>
                  <a:lnTo>
                    <a:pt x="955" y="107"/>
                  </a:lnTo>
                  <a:lnTo>
                    <a:pt x="960" y="64"/>
                  </a:lnTo>
                  <a:lnTo>
                    <a:pt x="960" y="100"/>
                  </a:lnTo>
                  <a:lnTo>
                    <a:pt x="964" y="59"/>
                  </a:lnTo>
                  <a:lnTo>
                    <a:pt x="962" y="88"/>
                  </a:lnTo>
                  <a:lnTo>
                    <a:pt x="964" y="69"/>
                  </a:lnTo>
                  <a:lnTo>
                    <a:pt x="969" y="97"/>
                  </a:lnTo>
                  <a:lnTo>
                    <a:pt x="969" y="64"/>
                  </a:lnTo>
                  <a:lnTo>
                    <a:pt x="969" y="78"/>
                  </a:lnTo>
                  <a:lnTo>
                    <a:pt x="971" y="64"/>
                  </a:lnTo>
                  <a:lnTo>
                    <a:pt x="976" y="90"/>
                  </a:lnTo>
                  <a:lnTo>
                    <a:pt x="974" y="59"/>
                  </a:lnTo>
                  <a:lnTo>
                    <a:pt x="976" y="69"/>
                  </a:lnTo>
                  <a:lnTo>
                    <a:pt x="976" y="55"/>
                  </a:lnTo>
                  <a:lnTo>
                    <a:pt x="978" y="66"/>
                  </a:lnTo>
                  <a:lnTo>
                    <a:pt x="978" y="57"/>
                  </a:lnTo>
                  <a:lnTo>
                    <a:pt x="981" y="66"/>
                  </a:lnTo>
                  <a:lnTo>
                    <a:pt x="986" y="41"/>
                  </a:lnTo>
                  <a:lnTo>
                    <a:pt x="983" y="64"/>
                  </a:lnTo>
                  <a:lnTo>
                    <a:pt x="986" y="48"/>
                  </a:lnTo>
                  <a:lnTo>
                    <a:pt x="986" y="66"/>
                  </a:lnTo>
                  <a:lnTo>
                    <a:pt x="988" y="52"/>
                  </a:lnTo>
                  <a:lnTo>
                    <a:pt x="986" y="76"/>
                  </a:lnTo>
                  <a:lnTo>
                    <a:pt x="988" y="55"/>
                  </a:lnTo>
                  <a:lnTo>
                    <a:pt x="988" y="83"/>
                  </a:lnTo>
                  <a:lnTo>
                    <a:pt x="990" y="55"/>
                  </a:lnTo>
                  <a:lnTo>
                    <a:pt x="990" y="74"/>
                  </a:lnTo>
                  <a:lnTo>
                    <a:pt x="993" y="52"/>
                  </a:lnTo>
                  <a:lnTo>
                    <a:pt x="995" y="64"/>
                  </a:lnTo>
                  <a:lnTo>
                    <a:pt x="995" y="50"/>
                  </a:lnTo>
                  <a:lnTo>
                    <a:pt x="995" y="66"/>
                  </a:lnTo>
                  <a:lnTo>
                    <a:pt x="997" y="0"/>
                  </a:lnTo>
                  <a:lnTo>
                    <a:pt x="997" y="118"/>
                  </a:lnTo>
                  <a:lnTo>
                    <a:pt x="1000" y="0"/>
                  </a:lnTo>
                  <a:lnTo>
                    <a:pt x="1000" y="126"/>
                  </a:lnTo>
                  <a:lnTo>
                    <a:pt x="1000" y="19"/>
                  </a:lnTo>
                  <a:lnTo>
                    <a:pt x="1000" y="126"/>
                  </a:lnTo>
                  <a:lnTo>
                    <a:pt x="1002" y="15"/>
                  </a:lnTo>
                  <a:lnTo>
                    <a:pt x="1004" y="66"/>
                  </a:lnTo>
                  <a:lnTo>
                    <a:pt x="1004" y="57"/>
                  </a:lnTo>
                  <a:lnTo>
                    <a:pt x="1004" y="69"/>
                  </a:lnTo>
                  <a:lnTo>
                    <a:pt x="1009" y="52"/>
                  </a:lnTo>
                  <a:lnTo>
                    <a:pt x="1007" y="76"/>
                  </a:lnTo>
                  <a:lnTo>
                    <a:pt x="1009" y="64"/>
                  </a:lnTo>
                  <a:lnTo>
                    <a:pt x="1009" y="78"/>
                  </a:lnTo>
                  <a:lnTo>
                    <a:pt x="1011" y="66"/>
                  </a:lnTo>
                  <a:lnTo>
                    <a:pt x="1011" y="78"/>
                  </a:lnTo>
                  <a:lnTo>
                    <a:pt x="1014" y="69"/>
                  </a:lnTo>
                  <a:lnTo>
                    <a:pt x="1011" y="88"/>
                  </a:lnTo>
                  <a:lnTo>
                    <a:pt x="1016" y="59"/>
                  </a:lnTo>
                  <a:lnTo>
                    <a:pt x="1016" y="78"/>
                  </a:lnTo>
                  <a:lnTo>
                    <a:pt x="1021" y="59"/>
                  </a:lnTo>
                  <a:lnTo>
                    <a:pt x="1016" y="85"/>
                  </a:lnTo>
                  <a:lnTo>
                    <a:pt x="1021" y="71"/>
                  </a:lnTo>
                  <a:lnTo>
                    <a:pt x="1019" y="83"/>
                  </a:lnTo>
                  <a:lnTo>
                    <a:pt x="1023" y="66"/>
                  </a:lnTo>
                  <a:lnTo>
                    <a:pt x="1021" y="88"/>
                  </a:lnTo>
                  <a:lnTo>
                    <a:pt x="1023" y="71"/>
                  </a:lnTo>
                  <a:lnTo>
                    <a:pt x="1023" y="90"/>
                  </a:lnTo>
                  <a:lnTo>
                    <a:pt x="1028" y="69"/>
                  </a:lnTo>
                  <a:lnTo>
                    <a:pt x="1028" y="85"/>
                  </a:lnTo>
                  <a:lnTo>
                    <a:pt x="1030" y="71"/>
                  </a:lnTo>
                  <a:lnTo>
                    <a:pt x="1030" y="83"/>
                  </a:lnTo>
                  <a:lnTo>
                    <a:pt x="1033" y="78"/>
                  </a:lnTo>
                  <a:lnTo>
                    <a:pt x="1033" y="95"/>
                  </a:lnTo>
                  <a:lnTo>
                    <a:pt x="1035" y="78"/>
                  </a:lnTo>
                  <a:lnTo>
                    <a:pt x="1035" y="85"/>
                  </a:lnTo>
                  <a:lnTo>
                    <a:pt x="1037" y="78"/>
                  </a:lnTo>
                  <a:lnTo>
                    <a:pt x="1035" y="102"/>
                  </a:lnTo>
                  <a:lnTo>
                    <a:pt x="1040" y="66"/>
                  </a:lnTo>
                  <a:lnTo>
                    <a:pt x="1040" y="90"/>
                  </a:lnTo>
                  <a:lnTo>
                    <a:pt x="1042" y="85"/>
                  </a:lnTo>
                  <a:lnTo>
                    <a:pt x="1042" y="90"/>
                  </a:lnTo>
                  <a:lnTo>
                    <a:pt x="1042" y="71"/>
                  </a:lnTo>
                  <a:lnTo>
                    <a:pt x="1045" y="95"/>
                  </a:lnTo>
                  <a:lnTo>
                    <a:pt x="1047" y="83"/>
                  </a:lnTo>
                  <a:lnTo>
                    <a:pt x="1045" y="97"/>
                  </a:lnTo>
                  <a:lnTo>
                    <a:pt x="1047" y="85"/>
                  </a:lnTo>
                  <a:lnTo>
                    <a:pt x="1047" y="107"/>
                  </a:lnTo>
                  <a:lnTo>
                    <a:pt x="1049" y="88"/>
                  </a:lnTo>
                  <a:lnTo>
                    <a:pt x="1052" y="114"/>
                  </a:lnTo>
                  <a:lnTo>
                    <a:pt x="1052" y="88"/>
                  </a:lnTo>
                  <a:lnTo>
                    <a:pt x="1054" y="100"/>
                  </a:lnTo>
                  <a:lnTo>
                    <a:pt x="1056" y="90"/>
                  </a:lnTo>
                  <a:lnTo>
                    <a:pt x="1056" y="100"/>
                  </a:lnTo>
                  <a:lnTo>
                    <a:pt x="1056" y="85"/>
                  </a:lnTo>
                  <a:lnTo>
                    <a:pt x="1059" y="95"/>
                  </a:lnTo>
                  <a:lnTo>
                    <a:pt x="1063" y="81"/>
                  </a:lnTo>
                  <a:lnTo>
                    <a:pt x="1061" y="97"/>
                  </a:lnTo>
                  <a:lnTo>
                    <a:pt x="1066" y="74"/>
                  </a:lnTo>
                  <a:lnTo>
                    <a:pt x="1063" y="100"/>
                  </a:lnTo>
                  <a:lnTo>
                    <a:pt x="1066" y="88"/>
                  </a:lnTo>
                  <a:lnTo>
                    <a:pt x="1068" y="97"/>
                  </a:lnTo>
                  <a:lnTo>
                    <a:pt x="1068" y="90"/>
                  </a:lnTo>
                  <a:lnTo>
                    <a:pt x="1068" y="114"/>
                  </a:lnTo>
                  <a:lnTo>
                    <a:pt x="1073" y="78"/>
                  </a:lnTo>
                  <a:lnTo>
                    <a:pt x="1073" y="107"/>
                  </a:lnTo>
                  <a:lnTo>
                    <a:pt x="1075" y="95"/>
                  </a:lnTo>
                  <a:lnTo>
                    <a:pt x="1075" y="121"/>
                  </a:lnTo>
                  <a:lnTo>
                    <a:pt x="1075" y="76"/>
                  </a:lnTo>
                  <a:lnTo>
                    <a:pt x="1078" y="104"/>
                  </a:lnTo>
                  <a:lnTo>
                    <a:pt x="1080" y="95"/>
                  </a:lnTo>
                  <a:lnTo>
                    <a:pt x="1080" y="118"/>
                  </a:lnTo>
                  <a:lnTo>
                    <a:pt x="1085" y="76"/>
                  </a:lnTo>
                  <a:lnTo>
                    <a:pt x="1085" y="102"/>
                  </a:lnTo>
                  <a:lnTo>
                    <a:pt x="1087" y="81"/>
                  </a:lnTo>
                  <a:lnTo>
                    <a:pt x="1087" y="100"/>
                  </a:lnTo>
                  <a:lnTo>
                    <a:pt x="1087" y="92"/>
                  </a:lnTo>
                  <a:lnTo>
                    <a:pt x="1087" y="102"/>
                  </a:lnTo>
                  <a:lnTo>
                    <a:pt x="1089" y="92"/>
                  </a:lnTo>
                  <a:lnTo>
                    <a:pt x="1092" y="102"/>
                  </a:lnTo>
                  <a:lnTo>
                    <a:pt x="1092" y="92"/>
                  </a:lnTo>
                  <a:lnTo>
                    <a:pt x="1092" y="104"/>
                  </a:lnTo>
                  <a:lnTo>
                    <a:pt x="1094" y="88"/>
                  </a:lnTo>
                  <a:lnTo>
                    <a:pt x="1094" y="107"/>
                  </a:lnTo>
                  <a:lnTo>
                    <a:pt x="1097" y="88"/>
                  </a:lnTo>
                  <a:lnTo>
                    <a:pt x="1097" y="109"/>
                  </a:lnTo>
                  <a:lnTo>
                    <a:pt x="1099" y="95"/>
                  </a:lnTo>
                  <a:lnTo>
                    <a:pt x="1099" y="118"/>
                  </a:lnTo>
                  <a:lnTo>
                    <a:pt x="1104" y="83"/>
                  </a:lnTo>
                  <a:lnTo>
                    <a:pt x="1101" y="109"/>
                  </a:lnTo>
                  <a:lnTo>
                    <a:pt x="1106" y="78"/>
                  </a:lnTo>
                  <a:lnTo>
                    <a:pt x="1104" y="116"/>
                  </a:lnTo>
                  <a:lnTo>
                    <a:pt x="1106" y="95"/>
                  </a:lnTo>
                  <a:lnTo>
                    <a:pt x="1106" y="111"/>
                  </a:lnTo>
                  <a:lnTo>
                    <a:pt x="1108" y="90"/>
                  </a:lnTo>
                  <a:lnTo>
                    <a:pt x="1108" y="109"/>
                  </a:lnTo>
                  <a:lnTo>
                    <a:pt x="1113" y="90"/>
                  </a:lnTo>
                  <a:lnTo>
                    <a:pt x="1113" y="116"/>
                  </a:lnTo>
                  <a:lnTo>
                    <a:pt x="1115" y="83"/>
                  </a:lnTo>
                  <a:lnTo>
                    <a:pt x="1113" y="123"/>
                  </a:lnTo>
                  <a:lnTo>
                    <a:pt x="1118" y="88"/>
                  </a:lnTo>
                  <a:lnTo>
                    <a:pt x="1115" y="126"/>
                  </a:lnTo>
                  <a:lnTo>
                    <a:pt x="1120" y="100"/>
                  </a:lnTo>
                  <a:lnTo>
                    <a:pt x="1118" y="121"/>
                  </a:lnTo>
                  <a:lnTo>
                    <a:pt x="1123" y="104"/>
                  </a:lnTo>
                  <a:lnTo>
                    <a:pt x="1123" y="114"/>
                  </a:lnTo>
                  <a:lnTo>
                    <a:pt x="1123" y="97"/>
                  </a:lnTo>
                  <a:lnTo>
                    <a:pt x="1125" y="114"/>
                  </a:lnTo>
                  <a:lnTo>
                    <a:pt x="1127" y="88"/>
                  </a:lnTo>
                  <a:lnTo>
                    <a:pt x="1127" y="126"/>
                  </a:lnTo>
                  <a:lnTo>
                    <a:pt x="1130" y="92"/>
                  </a:lnTo>
                  <a:lnTo>
                    <a:pt x="1132" y="126"/>
                  </a:lnTo>
                  <a:lnTo>
                    <a:pt x="1132" y="102"/>
                  </a:lnTo>
                  <a:lnTo>
                    <a:pt x="1134" y="116"/>
                  </a:lnTo>
                  <a:lnTo>
                    <a:pt x="1137" y="90"/>
                  </a:lnTo>
                  <a:lnTo>
                    <a:pt x="1137" y="116"/>
                  </a:lnTo>
                  <a:lnTo>
                    <a:pt x="1144" y="102"/>
                  </a:lnTo>
                  <a:lnTo>
                    <a:pt x="1141" y="114"/>
                  </a:lnTo>
                  <a:lnTo>
                    <a:pt x="1144" y="107"/>
                  </a:lnTo>
                  <a:lnTo>
                    <a:pt x="1144" y="116"/>
                  </a:lnTo>
                  <a:lnTo>
                    <a:pt x="1146" y="109"/>
                  </a:lnTo>
                  <a:lnTo>
                    <a:pt x="1144" y="123"/>
                  </a:lnTo>
                  <a:lnTo>
                    <a:pt x="1146" y="90"/>
                  </a:lnTo>
                  <a:lnTo>
                    <a:pt x="1149" y="121"/>
                  </a:lnTo>
                  <a:lnTo>
                    <a:pt x="1151" y="88"/>
                  </a:lnTo>
                  <a:lnTo>
                    <a:pt x="1151" y="133"/>
                  </a:lnTo>
                  <a:lnTo>
                    <a:pt x="1153" y="104"/>
                  </a:lnTo>
                  <a:lnTo>
                    <a:pt x="1153" y="118"/>
                  </a:lnTo>
                  <a:lnTo>
                    <a:pt x="1156" y="104"/>
                  </a:lnTo>
                  <a:lnTo>
                    <a:pt x="1153" y="133"/>
                  </a:lnTo>
                  <a:lnTo>
                    <a:pt x="1158" y="109"/>
                  </a:lnTo>
                  <a:lnTo>
                    <a:pt x="1158" y="133"/>
                  </a:lnTo>
                  <a:lnTo>
                    <a:pt x="1158" y="90"/>
                  </a:lnTo>
                  <a:lnTo>
                    <a:pt x="1160" y="118"/>
                  </a:lnTo>
                  <a:lnTo>
                    <a:pt x="1160" y="104"/>
                  </a:lnTo>
                  <a:lnTo>
                    <a:pt x="1160" y="130"/>
                  </a:lnTo>
                  <a:lnTo>
                    <a:pt x="1165" y="95"/>
                  </a:lnTo>
                  <a:lnTo>
                    <a:pt x="1163" y="123"/>
                  </a:lnTo>
                  <a:lnTo>
                    <a:pt x="1170" y="100"/>
                  </a:lnTo>
                  <a:lnTo>
                    <a:pt x="1165" y="130"/>
                  </a:lnTo>
                  <a:lnTo>
                    <a:pt x="1172" y="104"/>
                  </a:lnTo>
                  <a:lnTo>
                    <a:pt x="1172" y="116"/>
                  </a:lnTo>
                  <a:lnTo>
                    <a:pt x="1174" y="102"/>
                  </a:lnTo>
                  <a:lnTo>
                    <a:pt x="1172" y="130"/>
                  </a:lnTo>
                  <a:lnTo>
                    <a:pt x="1174" y="107"/>
                  </a:lnTo>
                  <a:lnTo>
                    <a:pt x="1174" y="133"/>
                  </a:lnTo>
                  <a:lnTo>
                    <a:pt x="1177" y="107"/>
                  </a:lnTo>
                  <a:lnTo>
                    <a:pt x="1179" y="116"/>
                  </a:lnTo>
                  <a:lnTo>
                    <a:pt x="1177" y="90"/>
                  </a:lnTo>
                  <a:lnTo>
                    <a:pt x="1182" y="126"/>
                  </a:lnTo>
                  <a:lnTo>
                    <a:pt x="1182" y="102"/>
                  </a:lnTo>
                  <a:lnTo>
                    <a:pt x="1184" y="128"/>
                  </a:lnTo>
                  <a:lnTo>
                    <a:pt x="1184" y="111"/>
                  </a:lnTo>
                  <a:lnTo>
                    <a:pt x="1186" y="126"/>
                  </a:lnTo>
                  <a:lnTo>
                    <a:pt x="1184" y="97"/>
                  </a:lnTo>
                  <a:lnTo>
                    <a:pt x="1189" y="133"/>
                  </a:lnTo>
                  <a:lnTo>
                    <a:pt x="1189" y="109"/>
                  </a:lnTo>
                  <a:lnTo>
                    <a:pt x="1191" y="123"/>
                  </a:lnTo>
                  <a:lnTo>
                    <a:pt x="1193" y="100"/>
                  </a:lnTo>
                  <a:lnTo>
                    <a:pt x="1196" y="135"/>
                  </a:lnTo>
                  <a:lnTo>
                    <a:pt x="1196" y="116"/>
                  </a:lnTo>
                  <a:lnTo>
                    <a:pt x="1198" y="126"/>
                  </a:lnTo>
                  <a:lnTo>
                    <a:pt x="1196" y="109"/>
                  </a:lnTo>
                  <a:lnTo>
                    <a:pt x="1198" y="121"/>
                  </a:lnTo>
                  <a:lnTo>
                    <a:pt x="1200" y="95"/>
                  </a:lnTo>
                  <a:lnTo>
                    <a:pt x="1200" y="123"/>
                  </a:lnTo>
                  <a:lnTo>
                    <a:pt x="1203" y="116"/>
                  </a:lnTo>
                  <a:lnTo>
                    <a:pt x="1203" y="140"/>
                  </a:lnTo>
                  <a:lnTo>
                    <a:pt x="1208" y="100"/>
                  </a:lnTo>
                  <a:lnTo>
                    <a:pt x="1208" y="135"/>
                  </a:lnTo>
                  <a:lnTo>
                    <a:pt x="1212" y="104"/>
                  </a:lnTo>
                  <a:lnTo>
                    <a:pt x="1210" y="133"/>
                  </a:lnTo>
                  <a:lnTo>
                    <a:pt x="1212" y="114"/>
                  </a:lnTo>
                  <a:lnTo>
                    <a:pt x="1212" y="137"/>
                  </a:lnTo>
                  <a:lnTo>
                    <a:pt x="1215" y="118"/>
                  </a:lnTo>
                  <a:lnTo>
                    <a:pt x="1215" y="128"/>
                  </a:lnTo>
                  <a:lnTo>
                    <a:pt x="1217" y="116"/>
                  </a:lnTo>
                  <a:lnTo>
                    <a:pt x="1217" y="128"/>
                  </a:lnTo>
                  <a:lnTo>
                    <a:pt x="1219" y="118"/>
                  </a:lnTo>
                  <a:lnTo>
                    <a:pt x="1222" y="128"/>
                  </a:lnTo>
                  <a:lnTo>
                    <a:pt x="1222" y="118"/>
                  </a:lnTo>
                  <a:lnTo>
                    <a:pt x="1222" y="128"/>
                  </a:lnTo>
                  <a:lnTo>
                    <a:pt x="1224" y="118"/>
                  </a:lnTo>
                  <a:lnTo>
                    <a:pt x="1224" y="133"/>
                  </a:lnTo>
                  <a:lnTo>
                    <a:pt x="1226" y="116"/>
                  </a:lnTo>
                  <a:lnTo>
                    <a:pt x="1226" y="130"/>
                  </a:lnTo>
                  <a:lnTo>
                    <a:pt x="1229" y="111"/>
                  </a:lnTo>
                  <a:lnTo>
                    <a:pt x="1229" y="128"/>
                  </a:lnTo>
                  <a:lnTo>
                    <a:pt x="1229" y="100"/>
                  </a:lnTo>
                  <a:lnTo>
                    <a:pt x="1231" y="130"/>
                  </a:lnTo>
                  <a:lnTo>
                    <a:pt x="1231" y="107"/>
                  </a:lnTo>
                  <a:lnTo>
                    <a:pt x="1234" y="140"/>
                  </a:lnTo>
                  <a:lnTo>
                    <a:pt x="1234" y="107"/>
                  </a:lnTo>
                  <a:lnTo>
                    <a:pt x="1236" y="135"/>
                  </a:lnTo>
                  <a:lnTo>
                    <a:pt x="1238" y="118"/>
                  </a:lnTo>
                  <a:lnTo>
                    <a:pt x="1238" y="130"/>
                  </a:lnTo>
                  <a:lnTo>
                    <a:pt x="1238" y="107"/>
                  </a:lnTo>
                  <a:lnTo>
                    <a:pt x="1241" y="128"/>
                  </a:lnTo>
                  <a:lnTo>
                    <a:pt x="1243" y="118"/>
                  </a:lnTo>
                  <a:lnTo>
                    <a:pt x="1243" y="133"/>
                  </a:lnTo>
                  <a:lnTo>
                    <a:pt x="1245" y="118"/>
                  </a:lnTo>
                  <a:lnTo>
                    <a:pt x="1245" y="135"/>
                  </a:lnTo>
                  <a:lnTo>
                    <a:pt x="1248" y="116"/>
                  </a:lnTo>
                  <a:lnTo>
                    <a:pt x="1250" y="144"/>
                  </a:lnTo>
                  <a:lnTo>
                    <a:pt x="1250" y="114"/>
                  </a:lnTo>
                  <a:lnTo>
                    <a:pt x="1252" y="154"/>
                  </a:lnTo>
                  <a:lnTo>
                    <a:pt x="1252" y="123"/>
                  </a:lnTo>
                  <a:lnTo>
                    <a:pt x="1255" y="140"/>
                  </a:lnTo>
                  <a:lnTo>
                    <a:pt x="1257" y="116"/>
                  </a:lnTo>
                  <a:lnTo>
                    <a:pt x="1255" y="154"/>
                  </a:lnTo>
                  <a:lnTo>
                    <a:pt x="1257" y="121"/>
                  </a:lnTo>
                  <a:lnTo>
                    <a:pt x="1260" y="142"/>
                  </a:lnTo>
                  <a:lnTo>
                    <a:pt x="1260" y="114"/>
                  </a:lnTo>
                  <a:lnTo>
                    <a:pt x="1264" y="142"/>
                  </a:lnTo>
                  <a:lnTo>
                    <a:pt x="1264" y="128"/>
                  </a:lnTo>
                  <a:lnTo>
                    <a:pt x="1267" y="140"/>
                  </a:lnTo>
                  <a:lnTo>
                    <a:pt x="1267" y="121"/>
                  </a:lnTo>
                  <a:lnTo>
                    <a:pt x="1269" y="135"/>
                  </a:lnTo>
                  <a:lnTo>
                    <a:pt x="1269" y="116"/>
                  </a:lnTo>
                  <a:lnTo>
                    <a:pt x="1271" y="142"/>
                  </a:lnTo>
                  <a:lnTo>
                    <a:pt x="1274" y="126"/>
                  </a:lnTo>
                  <a:lnTo>
                    <a:pt x="1274" y="140"/>
                  </a:lnTo>
                  <a:lnTo>
                    <a:pt x="1278" y="109"/>
                  </a:lnTo>
                  <a:lnTo>
                    <a:pt x="1276" y="135"/>
                  </a:lnTo>
                  <a:lnTo>
                    <a:pt x="1281" y="126"/>
                  </a:lnTo>
                  <a:lnTo>
                    <a:pt x="1278" y="135"/>
                  </a:lnTo>
                  <a:lnTo>
                    <a:pt x="1281" y="130"/>
                  </a:lnTo>
                  <a:lnTo>
                    <a:pt x="1281" y="152"/>
                  </a:lnTo>
                  <a:lnTo>
                    <a:pt x="1283" y="116"/>
                  </a:lnTo>
                  <a:lnTo>
                    <a:pt x="1283" y="144"/>
                  </a:lnTo>
                  <a:lnTo>
                    <a:pt x="1286" y="116"/>
                  </a:lnTo>
                  <a:lnTo>
                    <a:pt x="1288" y="144"/>
                  </a:lnTo>
                  <a:lnTo>
                    <a:pt x="1286" y="109"/>
                  </a:lnTo>
                  <a:lnTo>
                    <a:pt x="1293" y="152"/>
                  </a:lnTo>
                  <a:lnTo>
                    <a:pt x="1290" y="126"/>
                  </a:lnTo>
                  <a:lnTo>
                    <a:pt x="1295" y="137"/>
                  </a:lnTo>
                  <a:lnTo>
                    <a:pt x="1293" y="121"/>
                  </a:lnTo>
                  <a:lnTo>
                    <a:pt x="1295" y="137"/>
                  </a:lnTo>
                  <a:lnTo>
                    <a:pt x="1297" y="128"/>
                  </a:lnTo>
                  <a:lnTo>
                    <a:pt x="1297" y="152"/>
                  </a:lnTo>
                  <a:lnTo>
                    <a:pt x="1302" y="116"/>
                  </a:lnTo>
                  <a:lnTo>
                    <a:pt x="1302" y="144"/>
                  </a:lnTo>
                  <a:lnTo>
                    <a:pt x="1302" y="135"/>
                  </a:lnTo>
                  <a:lnTo>
                    <a:pt x="1304" y="159"/>
                  </a:lnTo>
                  <a:lnTo>
                    <a:pt x="1304" y="130"/>
                  </a:lnTo>
                  <a:lnTo>
                    <a:pt x="1307" y="144"/>
                  </a:lnTo>
                  <a:lnTo>
                    <a:pt x="1309" y="121"/>
                  </a:lnTo>
                  <a:lnTo>
                    <a:pt x="1307" y="149"/>
                  </a:lnTo>
                  <a:lnTo>
                    <a:pt x="1314" y="123"/>
                  </a:lnTo>
                  <a:lnTo>
                    <a:pt x="1309" y="152"/>
                  </a:lnTo>
                  <a:lnTo>
                    <a:pt x="1314" y="126"/>
                  </a:lnTo>
                  <a:lnTo>
                    <a:pt x="1314" y="137"/>
                  </a:lnTo>
                  <a:lnTo>
                    <a:pt x="1316" y="128"/>
                  </a:lnTo>
                  <a:lnTo>
                    <a:pt x="1316" y="142"/>
                  </a:lnTo>
                  <a:lnTo>
                    <a:pt x="1316" y="123"/>
                  </a:lnTo>
                  <a:lnTo>
                    <a:pt x="1319" y="142"/>
                  </a:lnTo>
                  <a:lnTo>
                    <a:pt x="1319" y="128"/>
                  </a:lnTo>
                  <a:lnTo>
                    <a:pt x="1319" y="152"/>
                  </a:lnTo>
                  <a:lnTo>
                    <a:pt x="1323" y="116"/>
                  </a:lnTo>
                  <a:lnTo>
                    <a:pt x="1323" y="144"/>
                  </a:lnTo>
                  <a:lnTo>
                    <a:pt x="1326" y="133"/>
                  </a:lnTo>
                  <a:lnTo>
                    <a:pt x="1323" y="156"/>
                  </a:lnTo>
                  <a:lnTo>
                    <a:pt x="1326" y="133"/>
                  </a:lnTo>
                  <a:lnTo>
                    <a:pt x="1326" y="152"/>
                  </a:lnTo>
                  <a:lnTo>
                    <a:pt x="1326" y="114"/>
                  </a:lnTo>
                  <a:lnTo>
                    <a:pt x="1330" y="156"/>
                  </a:lnTo>
                  <a:lnTo>
                    <a:pt x="1330" y="130"/>
                  </a:lnTo>
                  <a:lnTo>
                    <a:pt x="1330" y="140"/>
                  </a:lnTo>
                  <a:lnTo>
                    <a:pt x="1333" y="126"/>
                  </a:lnTo>
                  <a:lnTo>
                    <a:pt x="1333" y="142"/>
                  </a:lnTo>
                  <a:lnTo>
                    <a:pt x="1335" y="135"/>
                  </a:lnTo>
                  <a:lnTo>
                    <a:pt x="1335" y="142"/>
                  </a:lnTo>
                  <a:lnTo>
                    <a:pt x="1338" y="130"/>
                  </a:lnTo>
                  <a:lnTo>
                    <a:pt x="1338" y="152"/>
                  </a:lnTo>
                  <a:lnTo>
                    <a:pt x="1340" y="130"/>
                  </a:lnTo>
                  <a:lnTo>
                    <a:pt x="1340" y="147"/>
                  </a:lnTo>
                  <a:lnTo>
                    <a:pt x="1340" y="118"/>
                  </a:lnTo>
                  <a:lnTo>
                    <a:pt x="1342" y="147"/>
                  </a:lnTo>
                  <a:lnTo>
                    <a:pt x="1345" y="133"/>
                  </a:lnTo>
                  <a:lnTo>
                    <a:pt x="1345" y="159"/>
                  </a:lnTo>
                  <a:lnTo>
                    <a:pt x="1347" y="137"/>
                  </a:lnTo>
                  <a:lnTo>
                    <a:pt x="1347" y="149"/>
                  </a:lnTo>
                  <a:lnTo>
                    <a:pt x="1349" y="133"/>
                  </a:lnTo>
                  <a:lnTo>
                    <a:pt x="1349" y="156"/>
                  </a:lnTo>
                  <a:lnTo>
                    <a:pt x="1352" y="121"/>
                  </a:lnTo>
                  <a:lnTo>
                    <a:pt x="1349" y="163"/>
                  </a:lnTo>
                  <a:lnTo>
                    <a:pt x="1352" y="130"/>
                  </a:lnTo>
                  <a:lnTo>
                    <a:pt x="1356" y="161"/>
                  </a:lnTo>
                  <a:lnTo>
                    <a:pt x="1354" y="123"/>
                  </a:lnTo>
                  <a:lnTo>
                    <a:pt x="1356" y="144"/>
                  </a:lnTo>
                  <a:lnTo>
                    <a:pt x="1359" y="126"/>
                  </a:lnTo>
                  <a:lnTo>
                    <a:pt x="1359" y="142"/>
                  </a:lnTo>
                  <a:lnTo>
                    <a:pt x="1361" y="126"/>
                  </a:lnTo>
                  <a:lnTo>
                    <a:pt x="1361" y="142"/>
                  </a:lnTo>
                  <a:lnTo>
                    <a:pt x="1363" y="133"/>
                  </a:lnTo>
                  <a:lnTo>
                    <a:pt x="1361" y="152"/>
                  </a:lnTo>
                  <a:lnTo>
                    <a:pt x="1366" y="126"/>
                  </a:lnTo>
                  <a:lnTo>
                    <a:pt x="1363" y="147"/>
                  </a:lnTo>
                  <a:lnTo>
                    <a:pt x="1366" y="140"/>
                  </a:lnTo>
                  <a:lnTo>
                    <a:pt x="1363" y="163"/>
                  </a:lnTo>
                  <a:lnTo>
                    <a:pt x="1368" y="140"/>
                  </a:lnTo>
                  <a:lnTo>
                    <a:pt x="1371" y="152"/>
                  </a:lnTo>
                  <a:lnTo>
                    <a:pt x="1371" y="137"/>
                  </a:lnTo>
                  <a:lnTo>
                    <a:pt x="1373" y="166"/>
                  </a:lnTo>
                  <a:lnTo>
                    <a:pt x="1373" y="137"/>
                  </a:lnTo>
                  <a:lnTo>
                    <a:pt x="1375" y="144"/>
                  </a:lnTo>
                  <a:lnTo>
                    <a:pt x="1375" y="121"/>
                  </a:lnTo>
                  <a:lnTo>
                    <a:pt x="1378" y="147"/>
                  </a:lnTo>
                  <a:lnTo>
                    <a:pt x="1378" y="133"/>
                  </a:lnTo>
                  <a:lnTo>
                    <a:pt x="1380" y="163"/>
                  </a:lnTo>
                  <a:lnTo>
                    <a:pt x="1382" y="137"/>
                  </a:lnTo>
                  <a:lnTo>
                    <a:pt x="1382" y="152"/>
                  </a:lnTo>
                  <a:lnTo>
                    <a:pt x="1385" y="140"/>
                  </a:lnTo>
                  <a:lnTo>
                    <a:pt x="1385" y="149"/>
                  </a:lnTo>
                  <a:lnTo>
                    <a:pt x="1387" y="130"/>
                  </a:lnTo>
                  <a:lnTo>
                    <a:pt x="1387" y="149"/>
                  </a:lnTo>
                  <a:lnTo>
                    <a:pt x="1389" y="133"/>
                  </a:lnTo>
                  <a:lnTo>
                    <a:pt x="1389" y="149"/>
                  </a:lnTo>
                  <a:lnTo>
                    <a:pt x="1392" y="140"/>
                  </a:lnTo>
                  <a:lnTo>
                    <a:pt x="1394" y="156"/>
                  </a:lnTo>
                  <a:lnTo>
                    <a:pt x="1394" y="133"/>
                  </a:lnTo>
                  <a:lnTo>
                    <a:pt x="1397" y="161"/>
                  </a:lnTo>
                  <a:lnTo>
                    <a:pt x="1399" y="142"/>
                  </a:lnTo>
                  <a:lnTo>
                    <a:pt x="1401" y="166"/>
                  </a:lnTo>
                  <a:lnTo>
                    <a:pt x="1401" y="142"/>
                  </a:lnTo>
                  <a:lnTo>
                    <a:pt x="1404" y="152"/>
                  </a:lnTo>
                  <a:lnTo>
                    <a:pt x="1404" y="142"/>
                  </a:lnTo>
                  <a:lnTo>
                    <a:pt x="1404" y="149"/>
                  </a:lnTo>
                  <a:lnTo>
                    <a:pt x="1404" y="137"/>
                  </a:lnTo>
                  <a:lnTo>
                    <a:pt x="1406" y="149"/>
                  </a:lnTo>
                  <a:lnTo>
                    <a:pt x="1408" y="137"/>
                  </a:lnTo>
                  <a:lnTo>
                    <a:pt x="1406" y="161"/>
                  </a:lnTo>
                  <a:lnTo>
                    <a:pt x="1411" y="140"/>
                  </a:lnTo>
                  <a:lnTo>
                    <a:pt x="1411" y="149"/>
                  </a:lnTo>
                  <a:lnTo>
                    <a:pt x="1411" y="126"/>
                  </a:lnTo>
                  <a:lnTo>
                    <a:pt x="1413" y="154"/>
                  </a:lnTo>
                  <a:lnTo>
                    <a:pt x="1415" y="128"/>
                  </a:lnTo>
                  <a:lnTo>
                    <a:pt x="1413" y="159"/>
                  </a:lnTo>
                  <a:lnTo>
                    <a:pt x="1420" y="128"/>
                  </a:lnTo>
                  <a:lnTo>
                    <a:pt x="1415" y="168"/>
                  </a:lnTo>
                  <a:lnTo>
                    <a:pt x="1420" y="147"/>
                  </a:lnTo>
                  <a:lnTo>
                    <a:pt x="1420" y="159"/>
                  </a:lnTo>
                  <a:lnTo>
                    <a:pt x="1425" y="126"/>
                  </a:lnTo>
                  <a:lnTo>
                    <a:pt x="1420" y="166"/>
                  </a:lnTo>
                  <a:lnTo>
                    <a:pt x="1427" y="137"/>
                  </a:lnTo>
                  <a:lnTo>
                    <a:pt x="1425" y="166"/>
                  </a:lnTo>
                  <a:lnTo>
                    <a:pt x="1427" y="147"/>
                  </a:lnTo>
                  <a:lnTo>
                    <a:pt x="1430" y="170"/>
                  </a:lnTo>
                  <a:lnTo>
                    <a:pt x="1430" y="142"/>
                  </a:lnTo>
                  <a:lnTo>
                    <a:pt x="1432" y="154"/>
                  </a:lnTo>
                  <a:lnTo>
                    <a:pt x="1432" y="142"/>
                  </a:lnTo>
                  <a:lnTo>
                    <a:pt x="1432" y="168"/>
                  </a:lnTo>
                  <a:lnTo>
                    <a:pt x="1434" y="133"/>
                  </a:lnTo>
                  <a:lnTo>
                    <a:pt x="1434" y="159"/>
                  </a:lnTo>
                  <a:lnTo>
                    <a:pt x="1437" y="142"/>
                  </a:lnTo>
                  <a:lnTo>
                    <a:pt x="1437" y="156"/>
                  </a:lnTo>
                  <a:lnTo>
                    <a:pt x="1439" y="144"/>
                  </a:lnTo>
                  <a:lnTo>
                    <a:pt x="1439" y="166"/>
                  </a:lnTo>
                  <a:lnTo>
                    <a:pt x="1439" y="130"/>
                  </a:lnTo>
                  <a:lnTo>
                    <a:pt x="1441" y="159"/>
                  </a:lnTo>
                  <a:lnTo>
                    <a:pt x="1444" y="133"/>
                  </a:lnTo>
                  <a:lnTo>
                    <a:pt x="1444" y="156"/>
                  </a:lnTo>
                  <a:lnTo>
                    <a:pt x="1446" y="144"/>
                  </a:lnTo>
                  <a:lnTo>
                    <a:pt x="1446" y="173"/>
                  </a:lnTo>
                  <a:lnTo>
                    <a:pt x="1446" y="133"/>
                  </a:lnTo>
                  <a:lnTo>
                    <a:pt x="1449" y="156"/>
                  </a:lnTo>
                  <a:lnTo>
                    <a:pt x="1451" y="142"/>
                  </a:lnTo>
                  <a:lnTo>
                    <a:pt x="1451" y="168"/>
                  </a:lnTo>
                  <a:lnTo>
                    <a:pt x="1453" y="142"/>
                  </a:lnTo>
                  <a:lnTo>
                    <a:pt x="1453" y="163"/>
                  </a:lnTo>
                  <a:lnTo>
                    <a:pt x="1458" y="142"/>
                  </a:lnTo>
                  <a:lnTo>
                    <a:pt x="1456" y="161"/>
                  </a:lnTo>
                  <a:lnTo>
                    <a:pt x="1458" y="149"/>
                  </a:lnTo>
                  <a:lnTo>
                    <a:pt x="1458" y="159"/>
                  </a:lnTo>
                  <a:lnTo>
                    <a:pt x="1460" y="142"/>
                  </a:lnTo>
                  <a:lnTo>
                    <a:pt x="1460" y="156"/>
                  </a:lnTo>
                  <a:lnTo>
                    <a:pt x="1463" y="147"/>
                  </a:lnTo>
                  <a:lnTo>
                    <a:pt x="1460" y="168"/>
                  </a:lnTo>
                  <a:lnTo>
                    <a:pt x="1463" y="137"/>
                  </a:lnTo>
                  <a:lnTo>
                    <a:pt x="1465" y="161"/>
                  </a:lnTo>
                  <a:lnTo>
                    <a:pt x="1467" y="133"/>
                  </a:lnTo>
                  <a:lnTo>
                    <a:pt x="1467" y="159"/>
                  </a:lnTo>
                  <a:lnTo>
                    <a:pt x="1472" y="133"/>
                  </a:lnTo>
                  <a:lnTo>
                    <a:pt x="1470" y="154"/>
                  </a:lnTo>
                  <a:lnTo>
                    <a:pt x="1472" y="144"/>
                  </a:lnTo>
                  <a:lnTo>
                    <a:pt x="1472" y="159"/>
                  </a:lnTo>
                  <a:lnTo>
                    <a:pt x="1475" y="144"/>
                  </a:lnTo>
                  <a:lnTo>
                    <a:pt x="1475" y="154"/>
                  </a:lnTo>
                  <a:lnTo>
                    <a:pt x="1479" y="135"/>
                  </a:lnTo>
                  <a:lnTo>
                    <a:pt x="1477" y="159"/>
                  </a:lnTo>
                  <a:lnTo>
                    <a:pt x="1482" y="135"/>
                  </a:lnTo>
                  <a:lnTo>
                    <a:pt x="1477" y="168"/>
                  </a:lnTo>
                  <a:lnTo>
                    <a:pt x="1482" y="144"/>
                  </a:lnTo>
                  <a:lnTo>
                    <a:pt x="1482" y="159"/>
                  </a:lnTo>
                  <a:lnTo>
                    <a:pt x="1486" y="133"/>
                  </a:lnTo>
                  <a:lnTo>
                    <a:pt x="1484" y="156"/>
                  </a:lnTo>
                  <a:lnTo>
                    <a:pt x="1486" y="144"/>
                  </a:lnTo>
                  <a:lnTo>
                    <a:pt x="1486" y="159"/>
                  </a:lnTo>
                  <a:lnTo>
                    <a:pt x="1489" y="149"/>
                  </a:lnTo>
                  <a:lnTo>
                    <a:pt x="1489" y="161"/>
                  </a:lnTo>
                  <a:lnTo>
                    <a:pt x="1491" y="149"/>
                  </a:lnTo>
                  <a:lnTo>
                    <a:pt x="1491" y="163"/>
                  </a:lnTo>
                  <a:lnTo>
                    <a:pt x="1493" y="152"/>
                  </a:lnTo>
                  <a:lnTo>
                    <a:pt x="1491" y="166"/>
                  </a:lnTo>
                  <a:lnTo>
                    <a:pt x="1496" y="147"/>
                  </a:lnTo>
                  <a:lnTo>
                    <a:pt x="1493" y="170"/>
                  </a:lnTo>
                  <a:lnTo>
                    <a:pt x="1501" y="142"/>
                  </a:lnTo>
                  <a:lnTo>
                    <a:pt x="1498" y="154"/>
                  </a:lnTo>
                  <a:lnTo>
                    <a:pt x="1501" y="144"/>
                  </a:lnTo>
                  <a:lnTo>
                    <a:pt x="1501" y="161"/>
                  </a:lnTo>
                  <a:lnTo>
                    <a:pt x="1503" y="128"/>
                  </a:lnTo>
                  <a:lnTo>
                    <a:pt x="1503" y="159"/>
                  </a:lnTo>
                  <a:lnTo>
                    <a:pt x="1505" y="140"/>
                  </a:lnTo>
                  <a:lnTo>
                    <a:pt x="1505" y="170"/>
                  </a:lnTo>
                  <a:lnTo>
                    <a:pt x="1508" y="144"/>
                  </a:lnTo>
                  <a:lnTo>
                    <a:pt x="1508" y="154"/>
                  </a:lnTo>
                  <a:lnTo>
                    <a:pt x="1510" y="144"/>
                  </a:lnTo>
                  <a:lnTo>
                    <a:pt x="1510" y="154"/>
                  </a:lnTo>
                  <a:lnTo>
                    <a:pt x="1510" y="142"/>
                  </a:lnTo>
                  <a:lnTo>
                    <a:pt x="1510" y="159"/>
                  </a:lnTo>
                  <a:lnTo>
                    <a:pt x="1512" y="137"/>
                  </a:lnTo>
                  <a:lnTo>
                    <a:pt x="1512" y="159"/>
                  </a:lnTo>
                  <a:lnTo>
                    <a:pt x="1515" y="147"/>
                  </a:lnTo>
                  <a:lnTo>
                    <a:pt x="1515" y="163"/>
                  </a:lnTo>
                  <a:lnTo>
                    <a:pt x="1517" y="152"/>
                  </a:lnTo>
                  <a:lnTo>
                    <a:pt x="1517" y="173"/>
                  </a:lnTo>
                  <a:lnTo>
                    <a:pt x="1519" y="152"/>
                  </a:lnTo>
                  <a:lnTo>
                    <a:pt x="1519" y="159"/>
                  </a:lnTo>
                  <a:lnTo>
                    <a:pt x="1522" y="152"/>
                  </a:lnTo>
                  <a:lnTo>
                    <a:pt x="1522" y="159"/>
                  </a:lnTo>
                  <a:lnTo>
                    <a:pt x="1529" y="133"/>
                  </a:lnTo>
                  <a:lnTo>
                    <a:pt x="1524" y="159"/>
                  </a:lnTo>
                  <a:lnTo>
                    <a:pt x="1527" y="152"/>
                  </a:lnTo>
                  <a:lnTo>
                    <a:pt x="1527" y="159"/>
                  </a:lnTo>
                  <a:lnTo>
                    <a:pt x="1529" y="154"/>
                  </a:lnTo>
                  <a:lnTo>
                    <a:pt x="1529" y="163"/>
                  </a:lnTo>
                  <a:lnTo>
                    <a:pt x="1531" y="142"/>
                  </a:lnTo>
                  <a:lnTo>
                    <a:pt x="1531" y="166"/>
                  </a:lnTo>
                  <a:lnTo>
                    <a:pt x="1536" y="144"/>
                  </a:lnTo>
                  <a:lnTo>
                    <a:pt x="1534" y="170"/>
                  </a:lnTo>
                  <a:lnTo>
                    <a:pt x="1536" y="154"/>
                  </a:lnTo>
                  <a:lnTo>
                    <a:pt x="1534" y="178"/>
                  </a:lnTo>
                  <a:lnTo>
                    <a:pt x="1541" y="142"/>
                  </a:lnTo>
                  <a:lnTo>
                    <a:pt x="1538" y="161"/>
                  </a:lnTo>
                  <a:lnTo>
                    <a:pt x="1541" y="154"/>
                  </a:lnTo>
                  <a:lnTo>
                    <a:pt x="1541" y="163"/>
                  </a:lnTo>
                  <a:lnTo>
                    <a:pt x="1543" y="152"/>
                  </a:lnTo>
                  <a:lnTo>
                    <a:pt x="1543" y="178"/>
                  </a:lnTo>
                  <a:lnTo>
                    <a:pt x="1545" y="152"/>
                  </a:lnTo>
                  <a:lnTo>
                    <a:pt x="1545" y="163"/>
                  </a:lnTo>
                  <a:lnTo>
                    <a:pt x="1545" y="135"/>
                  </a:lnTo>
                  <a:lnTo>
                    <a:pt x="1548" y="161"/>
                  </a:lnTo>
                  <a:lnTo>
                    <a:pt x="1548" y="152"/>
                  </a:lnTo>
                  <a:lnTo>
                    <a:pt x="1550" y="161"/>
                  </a:lnTo>
                  <a:lnTo>
                    <a:pt x="1548" y="137"/>
                  </a:lnTo>
                  <a:lnTo>
                    <a:pt x="1550" y="175"/>
                  </a:lnTo>
                  <a:lnTo>
                    <a:pt x="1555" y="149"/>
                  </a:lnTo>
                  <a:lnTo>
                    <a:pt x="1552" y="173"/>
                  </a:lnTo>
                  <a:lnTo>
                    <a:pt x="1557" y="156"/>
                  </a:lnTo>
                  <a:lnTo>
                    <a:pt x="1557" y="168"/>
                  </a:lnTo>
                  <a:lnTo>
                    <a:pt x="1557" y="156"/>
                  </a:lnTo>
                  <a:lnTo>
                    <a:pt x="1560" y="180"/>
                  </a:lnTo>
                  <a:lnTo>
                    <a:pt x="1560" y="144"/>
                  </a:lnTo>
                  <a:lnTo>
                    <a:pt x="1560" y="175"/>
                  </a:lnTo>
                  <a:lnTo>
                    <a:pt x="1562" y="156"/>
                  </a:lnTo>
                  <a:lnTo>
                    <a:pt x="1562" y="170"/>
                  </a:lnTo>
                  <a:lnTo>
                    <a:pt x="1564" y="161"/>
                  </a:lnTo>
                  <a:lnTo>
                    <a:pt x="1562" y="187"/>
                  </a:lnTo>
                  <a:lnTo>
                    <a:pt x="1567" y="154"/>
                  </a:lnTo>
                  <a:lnTo>
                    <a:pt x="1567" y="170"/>
                  </a:lnTo>
                  <a:lnTo>
                    <a:pt x="1569" y="159"/>
                  </a:lnTo>
                  <a:lnTo>
                    <a:pt x="1569" y="170"/>
                  </a:lnTo>
                  <a:lnTo>
                    <a:pt x="1569" y="159"/>
                  </a:lnTo>
                  <a:lnTo>
                    <a:pt x="1571" y="175"/>
                  </a:lnTo>
                  <a:lnTo>
                    <a:pt x="1571" y="159"/>
                  </a:lnTo>
                  <a:lnTo>
                    <a:pt x="1571" y="166"/>
                  </a:lnTo>
                  <a:lnTo>
                    <a:pt x="1574" y="144"/>
                  </a:lnTo>
                  <a:lnTo>
                    <a:pt x="1574" y="182"/>
                  </a:lnTo>
                  <a:lnTo>
                    <a:pt x="1576" y="154"/>
                  </a:lnTo>
                  <a:lnTo>
                    <a:pt x="1576" y="173"/>
                  </a:lnTo>
                  <a:lnTo>
                    <a:pt x="1578" y="142"/>
                  </a:lnTo>
                  <a:lnTo>
                    <a:pt x="1576" y="178"/>
                  </a:lnTo>
                  <a:lnTo>
                    <a:pt x="1581" y="156"/>
                  </a:lnTo>
                  <a:lnTo>
                    <a:pt x="1581" y="178"/>
                  </a:lnTo>
                  <a:lnTo>
                    <a:pt x="1583" y="161"/>
                  </a:lnTo>
                  <a:lnTo>
                    <a:pt x="1583" y="173"/>
                  </a:lnTo>
                  <a:lnTo>
                    <a:pt x="1583" y="149"/>
                  </a:lnTo>
                  <a:lnTo>
                    <a:pt x="1588" y="170"/>
                  </a:lnTo>
                  <a:lnTo>
                    <a:pt x="1588" y="161"/>
                  </a:lnTo>
                  <a:lnTo>
                    <a:pt x="1588" y="175"/>
                  </a:lnTo>
                  <a:lnTo>
                    <a:pt x="1593" y="152"/>
                  </a:lnTo>
                  <a:lnTo>
                    <a:pt x="1590" y="180"/>
                  </a:lnTo>
                  <a:lnTo>
                    <a:pt x="1595" y="147"/>
                  </a:lnTo>
                  <a:lnTo>
                    <a:pt x="1595" y="170"/>
                  </a:lnTo>
                  <a:lnTo>
                    <a:pt x="1597" y="163"/>
                  </a:lnTo>
                  <a:lnTo>
                    <a:pt x="1595" y="182"/>
                  </a:lnTo>
                  <a:lnTo>
                    <a:pt x="1597" y="149"/>
                  </a:lnTo>
                  <a:lnTo>
                    <a:pt x="1600" y="170"/>
                  </a:lnTo>
                  <a:lnTo>
                    <a:pt x="1602" y="161"/>
                  </a:lnTo>
                  <a:lnTo>
                    <a:pt x="1602" y="182"/>
                  </a:lnTo>
                  <a:lnTo>
                    <a:pt x="1604" y="156"/>
                  </a:lnTo>
                  <a:lnTo>
                    <a:pt x="1602" y="180"/>
                  </a:lnTo>
                  <a:lnTo>
                    <a:pt x="1607" y="163"/>
                  </a:lnTo>
                  <a:lnTo>
                    <a:pt x="1609" y="180"/>
                  </a:lnTo>
                  <a:lnTo>
                    <a:pt x="1609" y="166"/>
                  </a:lnTo>
                  <a:lnTo>
                    <a:pt x="1612" y="175"/>
                  </a:lnTo>
                  <a:lnTo>
                    <a:pt x="1614" y="166"/>
                  </a:lnTo>
                  <a:lnTo>
                    <a:pt x="1614" y="180"/>
                  </a:lnTo>
                  <a:lnTo>
                    <a:pt x="1616" y="152"/>
                  </a:lnTo>
                  <a:lnTo>
                    <a:pt x="1616" y="189"/>
                  </a:lnTo>
                  <a:lnTo>
                    <a:pt x="1619" y="163"/>
                  </a:lnTo>
                  <a:lnTo>
                    <a:pt x="1621" y="194"/>
                  </a:lnTo>
                  <a:lnTo>
                    <a:pt x="1621" y="161"/>
                  </a:lnTo>
                  <a:lnTo>
                    <a:pt x="1623" y="178"/>
                  </a:lnTo>
                  <a:lnTo>
                    <a:pt x="1623" y="163"/>
                  </a:lnTo>
                  <a:lnTo>
                    <a:pt x="1623" y="180"/>
                  </a:lnTo>
                  <a:lnTo>
                    <a:pt x="1626" y="156"/>
                  </a:lnTo>
                  <a:lnTo>
                    <a:pt x="1626" y="178"/>
                  </a:lnTo>
                  <a:lnTo>
                    <a:pt x="1628" y="166"/>
                  </a:lnTo>
                  <a:lnTo>
                    <a:pt x="1630" y="173"/>
                  </a:lnTo>
                  <a:lnTo>
                    <a:pt x="1630" y="149"/>
                  </a:lnTo>
                  <a:lnTo>
                    <a:pt x="1630" y="178"/>
                  </a:lnTo>
                  <a:lnTo>
                    <a:pt x="1633" y="161"/>
                  </a:lnTo>
                  <a:lnTo>
                    <a:pt x="1635" y="182"/>
                  </a:lnTo>
                  <a:lnTo>
                    <a:pt x="1635" y="159"/>
                  </a:lnTo>
                  <a:lnTo>
                    <a:pt x="1638" y="182"/>
                  </a:lnTo>
                  <a:lnTo>
                    <a:pt x="1640" y="159"/>
                  </a:lnTo>
                  <a:lnTo>
                    <a:pt x="1638" y="187"/>
                  </a:lnTo>
                  <a:lnTo>
                    <a:pt x="1645" y="154"/>
                  </a:lnTo>
                  <a:lnTo>
                    <a:pt x="1642" y="178"/>
                  </a:lnTo>
                  <a:lnTo>
                    <a:pt x="1645" y="173"/>
                  </a:lnTo>
                  <a:lnTo>
                    <a:pt x="1647" y="187"/>
                  </a:lnTo>
                  <a:lnTo>
                    <a:pt x="1649" y="163"/>
                  </a:lnTo>
                  <a:lnTo>
                    <a:pt x="1649" y="180"/>
                  </a:lnTo>
                  <a:lnTo>
                    <a:pt x="1652" y="168"/>
                  </a:lnTo>
                  <a:lnTo>
                    <a:pt x="1652" y="180"/>
                  </a:lnTo>
                  <a:lnTo>
                    <a:pt x="1652" y="166"/>
                  </a:lnTo>
                  <a:lnTo>
                    <a:pt x="1654" y="175"/>
                  </a:lnTo>
                  <a:lnTo>
                    <a:pt x="1654" y="156"/>
                  </a:lnTo>
                  <a:lnTo>
                    <a:pt x="1656" y="178"/>
                  </a:lnTo>
                  <a:lnTo>
                    <a:pt x="1659" y="152"/>
                  </a:lnTo>
                  <a:lnTo>
                    <a:pt x="1659" y="178"/>
                  </a:lnTo>
                  <a:lnTo>
                    <a:pt x="1661" y="168"/>
                  </a:lnTo>
                  <a:lnTo>
                    <a:pt x="1659" y="189"/>
                  </a:lnTo>
                  <a:lnTo>
                    <a:pt x="1664" y="168"/>
                  </a:lnTo>
                  <a:lnTo>
                    <a:pt x="1661" y="182"/>
                  </a:lnTo>
                  <a:lnTo>
                    <a:pt x="1664" y="168"/>
                  </a:lnTo>
                  <a:lnTo>
                    <a:pt x="1666" y="175"/>
                  </a:lnTo>
                  <a:lnTo>
                    <a:pt x="1666" y="168"/>
                  </a:lnTo>
                  <a:lnTo>
                    <a:pt x="1666" y="178"/>
                  </a:lnTo>
                  <a:lnTo>
                    <a:pt x="1666" y="152"/>
                  </a:lnTo>
                  <a:lnTo>
                    <a:pt x="1668" y="180"/>
                  </a:lnTo>
                  <a:lnTo>
                    <a:pt x="1668" y="163"/>
                  </a:lnTo>
                  <a:lnTo>
                    <a:pt x="1671" y="192"/>
                  </a:lnTo>
                  <a:lnTo>
                    <a:pt x="1673" y="170"/>
                  </a:lnTo>
                  <a:lnTo>
                    <a:pt x="1673" y="182"/>
                  </a:lnTo>
                  <a:lnTo>
                    <a:pt x="1673" y="159"/>
                  </a:lnTo>
                  <a:lnTo>
                    <a:pt x="1675" y="192"/>
                  </a:lnTo>
                  <a:lnTo>
                    <a:pt x="1675" y="156"/>
                  </a:lnTo>
                  <a:lnTo>
                    <a:pt x="1678" y="175"/>
                  </a:lnTo>
                  <a:lnTo>
                    <a:pt x="1680" y="163"/>
                  </a:lnTo>
                  <a:lnTo>
                    <a:pt x="1680" y="182"/>
                  </a:lnTo>
                  <a:lnTo>
                    <a:pt x="1682" y="168"/>
                  </a:lnTo>
                  <a:lnTo>
                    <a:pt x="1682" y="189"/>
                  </a:lnTo>
                  <a:lnTo>
                    <a:pt x="1685" y="156"/>
                  </a:lnTo>
                  <a:lnTo>
                    <a:pt x="1685" y="180"/>
                  </a:lnTo>
                  <a:lnTo>
                    <a:pt x="1687" y="163"/>
                  </a:lnTo>
                  <a:lnTo>
                    <a:pt x="1687" y="187"/>
                  </a:lnTo>
                  <a:lnTo>
                    <a:pt x="1690" y="161"/>
                  </a:lnTo>
                  <a:lnTo>
                    <a:pt x="1690" y="189"/>
                  </a:lnTo>
                  <a:lnTo>
                    <a:pt x="1692" y="166"/>
                  </a:lnTo>
                  <a:lnTo>
                    <a:pt x="1692" y="178"/>
                  </a:lnTo>
                  <a:lnTo>
                    <a:pt x="1694" y="170"/>
                  </a:lnTo>
                  <a:lnTo>
                    <a:pt x="1699" y="196"/>
                  </a:lnTo>
                  <a:lnTo>
                    <a:pt x="1697" y="170"/>
                  </a:lnTo>
                  <a:lnTo>
                    <a:pt x="1699" y="180"/>
                  </a:lnTo>
                  <a:lnTo>
                    <a:pt x="1701" y="156"/>
                  </a:lnTo>
                  <a:lnTo>
                    <a:pt x="1701" y="178"/>
                  </a:lnTo>
                  <a:lnTo>
                    <a:pt x="1704" y="170"/>
                  </a:lnTo>
                  <a:lnTo>
                    <a:pt x="1704" y="178"/>
                  </a:lnTo>
                  <a:lnTo>
                    <a:pt x="1706" y="166"/>
                  </a:lnTo>
                  <a:lnTo>
                    <a:pt x="1704" y="189"/>
                  </a:lnTo>
                  <a:lnTo>
                    <a:pt x="1708" y="152"/>
                  </a:lnTo>
                  <a:lnTo>
                    <a:pt x="1708" y="180"/>
                  </a:lnTo>
                  <a:lnTo>
                    <a:pt x="1711" y="168"/>
                  </a:lnTo>
                  <a:lnTo>
                    <a:pt x="1711" y="180"/>
                  </a:lnTo>
                  <a:lnTo>
                    <a:pt x="1713" y="170"/>
                  </a:lnTo>
                  <a:lnTo>
                    <a:pt x="1713" y="178"/>
                  </a:lnTo>
                  <a:lnTo>
                    <a:pt x="1715" y="154"/>
                  </a:lnTo>
                  <a:lnTo>
                    <a:pt x="1718" y="182"/>
                  </a:lnTo>
                  <a:lnTo>
                    <a:pt x="1718" y="168"/>
                  </a:lnTo>
                  <a:lnTo>
                    <a:pt x="1718" y="175"/>
                  </a:lnTo>
                  <a:lnTo>
                    <a:pt x="1723" y="163"/>
                  </a:lnTo>
                  <a:lnTo>
                    <a:pt x="1720" y="175"/>
                  </a:lnTo>
                  <a:lnTo>
                    <a:pt x="1723" y="168"/>
                  </a:lnTo>
                  <a:lnTo>
                    <a:pt x="1723" y="185"/>
                  </a:lnTo>
                  <a:lnTo>
                    <a:pt x="1725" y="166"/>
                  </a:lnTo>
                  <a:lnTo>
                    <a:pt x="1725" y="175"/>
                  </a:lnTo>
                  <a:lnTo>
                    <a:pt x="1730" y="168"/>
                  </a:lnTo>
                  <a:lnTo>
                    <a:pt x="1727" y="185"/>
                  </a:lnTo>
                  <a:lnTo>
                    <a:pt x="1732" y="161"/>
                  </a:lnTo>
                  <a:lnTo>
                    <a:pt x="1734" y="192"/>
                  </a:lnTo>
                  <a:lnTo>
                    <a:pt x="1734" y="170"/>
                  </a:lnTo>
                  <a:lnTo>
                    <a:pt x="1737" y="182"/>
                  </a:lnTo>
                  <a:lnTo>
                    <a:pt x="1739" y="154"/>
                  </a:lnTo>
                  <a:lnTo>
                    <a:pt x="1739" y="185"/>
                  </a:lnTo>
                  <a:lnTo>
                    <a:pt x="1744" y="156"/>
                  </a:lnTo>
                  <a:lnTo>
                    <a:pt x="1739" y="196"/>
                  </a:lnTo>
                  <a:lnTo>
                    <a:pt x="1744" y="166"/>
                  </a:lnTo>
                  <a:lnTo>
                    <a:pt x="1744" y="180"/>
                  </a:lnTo>
                  <a:lnTo>
                    <a:pt x="1746" y="170"/>
                  </a:lnTo>
                  <a:lnTo>
                    <a:pt x="1746" y="185"/>
                  </a:lnTo>
                  <a:lnTo>
                    <a:pt x="1749" y="173"/>
                  </a:lnTo>
                  <a:lnTo>
                    <a:pt x="1749" y="189"/>
                  </a:lnTo>
                  <a:lnTo>
                    <a:pt x="1751" y="170"/>
                  </a:lnTo>
                  <a:lnTo>
                    <a:pt x="1751" y="192"/>
                  </a:lnTo>
                  <a:lnTo>
                    <a:pt x="1751" y="159"/>
                  </a:lnTo>
                  <a:lnTo>
                    <a:pt x="1753" y="182"/>
                  </a:lnTo>
                  <a:lnTo>
                    <a:pt x="1753" y="168"/>
                  </a:lnTo>
                  <a:lnTo>
                    <a:pt x="1758" y="199"/>
                  </a:lnTo>
                  <a:lnTo>
                    <a:pt x="1758" y="173"/>
                  </a:lnTo>
                  <a:lnTo>
                    <a:pt x="1760" y="189"/>
                  </a:lnTo>
                  <a:lnTo>
                    <a:pt x="1760" y="175"/>
                  </a:lnTo>
                  <a:lnTo>
                    <a:pt x="1763" y="187"/>
                  </a:lnTo>
                  <a:lnTo>
                    <a:pt x="1763" y="168"/>
                  </a:lnTo>
                  <a:lnTo>
                    <a:pt x="1765" y="196"/>
                  </a:lnTo>
                  <a:lnTo>
                    <a:pt x="1765" y="168"/>
                  </a:lnTo>
                  <a:lnTo>
                    <a:pt x="1767" y="189"/>
                  </a:lnTo>
                  <a:lnTo>
                    <a:pt x="1767" y="175"/>
                  </a:lnTo>
                  <a:lnTo>
                    <a:pt x="1767" y="187"/>
                  </a:lnTo>
                  <a:lnTo>
                    <a:pt x="1772" y="166"/>
                  </a:lnTo>
                  <a:lnTo>
                    <a:pt x="1772" y="196"/>
                  </a:lnTo>
                  <a:lnTo>
                    <a:pt x="1772" y="180"/>
                  </a:lnTo>
                  <a:lnTo>
                    <a:pt x="1775" y="196"/>
                  </a:lnTo>
                  <a:lnTo>
                    <a:pt x="1775" y="180"/>
                  </a:lnTo>
                  <a:lnTo>
                    <a:pt x="1777" y="196"/>
                  </a:lnTo>
                  <a:lnTo>
                    <a:pt x="1777" y="180"/>
                  </a:lnTo>
                  <a:lnTo>
                    <a:pt x="1777" y="201"/>
                  </a:lnTo>
                  <a:lnTo>
                    <a:pt x="1782" y="161"/>
                  </a:lnTo>
                  <a:lnTo>
                    <a:pt x="1782" y="185"/>
                  </a:lnTo>
                  <a:lnTo>
                    <a:pt x="1784" y="175"/>
                  </a:lnTo>
                  <a:lnTo>
                    <a:pt x="1786" y="204"/>
                  </a:lnTo>
                  <a:lnTo>
                    <a:pt x="1784" y="166"/>
                  </a:lnTo>
                  <a:lnTo>
                    <a:pt x="1786" y="185"/>
                  </a:lnTo>
                  <a:lnTo>
                    <a:pt x="1789" y="173"/>
                  </a:lnTo>
                  <a:lnTo>
                    <a:pt x="1789" y="187"/>
                  </a:lnTo>
                  <a:lnTo>
                    <a:pt x="1791" y="178"/>
                  </a:lnTo>
                  <a:lnTo>
                    <a:pt x="1789" y="194"/>
                  </a:lnTo>
                  <a:lnTo>
                    <a:pt x="1793" y="175"/>
                  </a:lnTo>
                  <a:lnTo>
                    <a:pt x="1793" y="196"/>
                  </a:lnTo>
                  <a:lnTo>
                    <a:pt x="1793" y="175"/>
                  </a:lnTo>
                  <a:lnTo>
                    <a:pt x="1796" y="194"/>
                  </a:lnTo>
                  <a:lnTo>
                    <a:pt x="1798" y="168"/>
                  </a:lnTo>
                  <a:lnTo>
                    <a:pt x="1801" y="204"/>
                  </a:lnTo>
                  <a:lnTo>
                    <a:pt x="1801" y="163"/>
                  </a:lnTo>
                  <a:lnTo>
                    <a:pt x="1803" y="194"/>
                  </a:lnTo>
                  <a:lnTo>
                    <a:pt x="1803" y="166"/>
                  </a:lnTo>
                  <a:lnTo>
                    <a:pt x="1805" y="189"/>
                  </a:lnTo>
                  <a:lnTo>
                    <a:pt x="1808" y="163"/>
                  </a:lnTo>
                  <a:lnTo>
                    <a:pt x="1808" y="192"/>
                  </a:lnTo>
                  <a:lnTo>
                    <a:pt x="1810" y="175"/>
                  </a:lnTo>
                  <a:lnTo>
                    <a:pt x="1812" y="189"/>
                  </a:lnTo>
                  <a:lnTo>
                    <a:pt x="1812" y="182"/>
                  </a:lnTo>
                  <a:lnTo>
                    <a:pt x="1812" y="194"/>
                  </a:lnTo>
                  <a:lnTo>
                    <a:pt x="1819" y="166"/>
                  </a:lnTo>
                  <a:lnTo>
                    <a:pt x="1817" y="189"/>
                  </a:lnTo>
                  <a:lnTo>
                    <a:pt x="1819" y="178"/>
                  </a:lnTo>
                  <a:lnTo>
                    <a:pt x="1819" y="189"/>
                  </a:lnTo>
                  <a:lnTo>
                    <a:pt x="1822" y="168"/>
                  </a:lnTo>
                  <a:lnTo>
                    <a:pt x="1822" y="185"/>
                  </a:lnTo>
                  <a:lnTo>
                    <a:pt x="1824" y="163"/>
                  </a:lnTo>
                  <a:lnTo>
                    <a:pt x="1824" y="187"/>
                  </a:lnTo>
                  <a:lnTo>
                    <a:pt x="1824" y="123"/>
                  </a:lnTo>
                  <a:lnTo>
                    <a:pt x="1824" y="201"/>
                  </a:lnTo>
                  <a:lnTo>
                    <a:pt x="1827" y="123"/>
                  </a:lnTo>
                  <a:lnTo>
                    <a:pt x="1827" y="218"/>
                  </a:lnTo>
                  <a:lnTo>
                    <a:pt x="1831" y="185"/>
                  </a:lnTo>
                  <a:lnTo>
                    <a:pt x="1831" y="206"/>
                  </a:lnTo>
                  <a:lnTo>
                    <a:pt x="1834" y="194"/>
                  </a:lnTo>
                  <a:lnTo>
                    <a:pt x="1834" y="206"/>
                  </a:lnTo>
                  <a:lnTo>
                    <a:pt x="1834" y="194"/>
                  </a:lnTo>
                  <a:lnTo>
                    <a:pt x="1834" y="213"/>
                  </a:lnTo>
                  <a:lnTo>
                    <a:pt x="1836" y="192"/>
                  </a:lnTo>
                  <a:lnTo>
                    <a:pt x="1838" y="274"/>
                  </a:lnTo>
                  <a:lnTo>
                    <a:pt x="1838" y="126"/>
                  </a:lnTo>
                  <a:lnTo>
                    <a:pt x="1841" y="274"/>
                  </a:lnTo>
                  <a:lnTo>
                    <a:pt x="1841" y="126"/>
                  </a:lnTo>
                  <a:lnTo>
                    <a:pt x="1843" y="192"/>
                  </a:lnTo>
                  <a:lnTo>
                    <a:pt x="1845" y="173"/>
                  </a:lnTo>
                  <a:lnTo>
                    <a:pt x="1845" y="204"/>
                  </a:lnTo>
                  <a:lnTo>
                    <a:pt x="1850" y="170"/>
                  </a:lnTo>
                  <a:lnTo>
                    <a:pt x="1848" y="201"/>
                  </a:lnTo>
                  <a:lnTo>
                    <a:pt x="1850" y="180"/>
                  </a:lnTo>
                  <a:lnTo>
                    <a:pt x="1850" y="211"/>
                  </a:lnTo>
                  <a:lnTo>
                    <a:pt x="1853" y="182"/>
                  </a:lnTo>
                  <a:lnTo>
                    <a:pt x="1855" y="211"/>
                  </a:lnTo>
                  <a:lnTo>
                    <a:pt x="1855" y="170"/>
                  </a:lnTo>
                  <a:lnTo>
                    <a:pt x="1857" y="199"/>
                  </a:lnTo>
                  <a:lnTo>
                    <a:pt x="1857" y="182"/>
                  </a:lnTo>
                  <a:lnTo>
                    <a:pt x="1860" y="194"/>
                  </a:lnTo>
                  <a:lnTo>
                    <a:pt x="1860" y="168"/>
                  </a:lnTo>
                  <a:lnTo>
                    <a:pt x="1864" y="206"/>
                  </a:lnTo>
                  <a:lnTo>
                    <a:pt x="1864" y="182"/>
                  </a:lnTo>
                  <a:lnTo>
                    <a:pt x="1867" y="206"/>
                  </a:lnTo>
                  <a:lnTo>
                    <a:pt x="1864" y="178"/>
                  </a:lnTo>
                  <a:lnTo>
                    <a:pt x="1867" y="189"/>
                  </a:lnTo>
                  <a:lnTo>
                    <a:pt x="1869" y="166"/>
                  </a:lnTo>
                  <a:lnTo>
                    <a:pt x="1869" y="194"/>
                  </a:lnTo>
                  <a:lnTo>
                    <a:pt x="1869" y="178"/>
                  </a:lnTo>
                  <a:lnTo>
                    <a:pt x="1869" y="201"/>
                  </a:lnTo>
                  <a:lnTo>
                    <a:pt x="1874" y="178"/>
                  </a:lnTo>
                  <a:lnTo>
                    <a:pt x="1874" y="192"/>
                  </a:lnTo>
                  <a:lnTo>
                    <a:pt x="1876" y="185"/>
                  </a:lnTo>
                  <a:lnTo>
                    <a:pt x="1874" y="196"/>
                  </a:lnTo>
                  <a:lnTo>
                    <a:pt x="1879" y="187"/>
                  </a:lnTo>
                  <a:lnTo>
                    <a:pt x="1876" y="211"/>
                  </a:lnTo>
                  <a:lnTo>
                    <a:pt x="1879" y="185"/>
                  </a:lnTo>
                  <a:lnTo>
                    <a:pt x="1881" y="192"/>
                  </a:lnTo>
                  <a:lnTo>
                    <a:pt x="1881" y="175"/>
                  </a:lnTo>
                  <a:lnTo>
                    <a:pt x="1881" y="201"/>
                  </a:lnTo>
                  <a:lnTo>
                    <a:pt x="1883" y="180"/>
                  </a:lnTo>
                  <a:lnTo>
                    <a:pt x="1883" y="211"/>
                  </a:lnTo>
                  <a:lnTo>
                    <a:pt x="1888" y="175"/>
                  </a:lnTo>
                  <a:lnTo>
                    <a:pt x="1886" y="201"/>
                  </a:lnTo>
                  <a:lnTo>
                    <a:pt x="1890" y="182"/>
                  </a:lnTo>
                  <a:lnTo>
                    <a:pt x="1888" y="204"/>
                  </a:lnTo>
                  <a:lnTo>
                    <a:pt x="1893" y="185"/>
                  </a:lnTo>
                  <a:lnTo>
                    <a:pt x="1893" y="194"/>
                  </a:lnTo>
                  <a:lnTo>
                    <a:pt x="1895" y="185"/>
                  </a:lnTo>
                  <a:lnTo>
                    <a:pt x="1895" y="206"/>
                  </a:lnTo>
                  <a:lnTo>
                    <a:pt x="1897" y="182"/>
                  </a:lnTo>
                  <a:lnTo>
                    <a:pt x="1897" y="194"/>
                  </a:lnTo>
                  <a:lnTo>
                    <a:pt x="1897" y="166"/>
                  </a:lnTo>
                  <a:lnTo>
                    <a:pt x="1902" y="208"/>
                  </a:lnTo>
                  <a:lnTo>
                    <a:pt x="1902" y="180"/>
                  </a:lnTo>
                  <a:lnTo>
                    <a:pt x="1904" y="204"/>
                  </a:lnTo>
                  <a:lnTo>
                    <a:pt x="1904" y="182"/>
                  </a:lnTo>
                  <a:lnTo>
                    <a:pt x="1909" y="204"/>
                  </a:lnTo>
                  <a:lnTo>
                    <a:pt x="1904" y="170"/>
                  </a:lnTo>
                  <a:lnTo>
                    <a:pt x="1909" y="194"/>
                  </a:lnTo>
                  <a:lnTo>
                    <a:pt x="1909" y="180"/>
                  </a:lnTo>
                  <a:lnTo>
                    <a:pt x="1909" y="199"/>
                  </a:lnTo>
                  <a:lnTo>
                    <a:pt x="1912" y="189"/>
                  </a:lnTo>
                  <a:lnTo>
                    <a:pt x="1912" y="204"/>
                  </a:lnTo>
                  <a:lnTo>
                    <a:pt x="1914" y="187"/>
                  </a:lnTo>
                  <a:lnTo>
                    <a:pt x="1914" y="196"/>
                  </a:lnTo>
                  <a:lnTo>
                    <a:pt x="1916" y="187"/>
                  </a:lnTo>
                  <a:lnTo>
                    <a:pt x="1919" y="206"/>
                  </a:lnTo>
                  <a:lnTo>
                    <a:pt x="1916" y="182"/>
                  </a:lnTo>
                  <a:lnTo>
                    <a:pt x="1921" y="196"/>
                  </a:lnTo>
                  <a:lnTo>
                    <a:pt x="1921" y="187"/>
                  </a:lnTo>
                  <a:lnTo>
                    <a:pt x="1923" y="196"/>
                  </a:lnTo>
                  <a:lnTo>
                    <a:pt x="1923" y="182"/>
                  </a:lnTo>
                  <a:lnTo>
                    <a:pt x="1928" y="208"/>
                  </a:lnTo>
                  <a:lnTo>
                    <a:pt x="1926" y="182"/>
                  </a:lnTo>
                  <a:lnTo>
                    <a:pt x="1930" y="196"/>
                  </a:lnTo>
                  <a:lnTo>
                    <a:pt x="1928" y="170"/>
                  </a:lnTo>
                  <a:lnTo>
                    <a:pt x="1930" y="204"/>
                  </a:lnTo>
                  <a:lnTo>
                    <a:pt x="1933" y="189"/>
                  </a:lnTo>
                  <a:lnTo>
                    <a:pt x="1935" y="213"/>
                  </a:lnTo>
                  <a:lnTo>
                    <a:pt x="1935" y="192"/>
                  </a:lnTo>
                  <a:lnTo>
                    <a:pt x="1938" y="206"/>
                  </a:lnTo>
                  <a:lnTo>
                    <a:pt x="1938" y="189"/>
                  </a:lnTo>
                  <a:lnTo>
                    <a:pt x="1940" y="201"/>
                  </a:lnTo>
                  <a:lnTo>
                    <a:pt x="1940" y="189"/>
                  </a:lnTo>
                  <a:lnTo>
                    <a:pt x="1940" y="199"/>
                  </a:lnTo>
                  <a:lnTo>
                    <a:pt x="1945" y="185"/>
                  </a:lnTo>
                  <a:lnTo>
                    <a:pt x="1942" y="206"/>
                  </a:lnTo>
                  <a:lnTo>
                    <a:pt x="1945" y="192"/>
                  </a:lnTo>
                  <a:lnTo>
                    <a:pt x="1945" y="215"/>
                  </a:lnTo>
                  <a:lnTo>
                    <a:pt x="1949" y="180"/>
                  </a:lnTo>
                  <a:lnTo>
                    <a:pt x="1949" y="199"/>
                  </a:lnTo>
                  <a:lnTo>
                    <a:pt x="1949" y="192"/>
                  </a:lnTo>
                  <a:lnTo>
                    <a:pt x="1949" y="201"/>
                  </a:lnTo>
                  <a:lnTo>
                    <a:pt x="1952" y="192"/>
                  </a:lnTo>
                  <a:lnTo>
                    <a:pt x="1952" y="211"/>
                  </a:lnTo>
                  <a:lnTo>
                    <a:pt x="1954" y="180"/>
                  </a:lnTo>
                  <a:lnTo>
                    <a:pt x="1954" y="199"/>
                  </a:lnTo>
                  <a:lnTo>
                    <a:pt x="1956" y="185"/>
                  </a:lnTo>
                  <a:lnTo>
                    <a:pt x="1959" y="213"/>
                  </a:lnTo>
                  <a:lnTo>
                    <a:pt x="1959" y="185"/>
                  </a:lnTo>
                  <a:lnTo>
                    <a:pt x="1961" y="208"/>
                  </a:lnTo>
                  <a:lnTo>
                    <a:pt x="1961" y="192"/>
                  </a:lnTo>
                  <a:lnTo>
                    <a:pt x="1964" y="199"/>
                  </a:lnTo>
                  <a:lnTo>
                    <a:pt x="1966" y="175"/>
                  </a:lnTo>
                  <a:lnTo>
                    <a:pt x="1966" y="201"/>
                  </a:lnTo>
                  <a:lnTo>
                    <a:pt x="1971" y="185"/>
                  </a:lnTo>
                  <a:lnTo>
                    <a:pt x="1968" y="199"/>
                  </a:lnTo>
                  <a:lnTo>
                    <a:pt x="1971" y="192"/>
                  </a:lnTo>
                  <a:lnTo>
                    <a:pt x="1971" y="204"/>
                  </a:lnTo>
                  <a:lnTo>
                    <a:pt x="1973" y="185"/>
                  </a:lnTo>
                  <a:lnTo>
                    <a:pt x="1973" y="206"/>
                  </a:lnTo>
                  <a:lnTo>
                    <a:pt x="1975" y="182"/>
                  </a:lnTo>
                  <a:lnTo>
                    <a:pt x="1975" y="201"/>
                  </a:lnTo>
                  <a:lnTo>
                    <a:pt x="1978" y="189"/>
                  </a:lnTo>
                  <a:lnTo>
                    <a:pt x="1980" y="206"/>
                  </a:lnTo>
                  <a:lnTo>
                    <a:pt x="1980" y="192"/>
                  </a:lnTo>
                  <a:lnTo>
                    <a:pt x="1985" y="218"/>
                  </a:lnTo>
                  <a:lnTo>
                    <a:pt x="1982" y="187"/>
                  </a:lnTo>
                  <a:lnTo>
                    <a:pt x="1987" y="211"/>
                  </a:lnTo>
                  <a:lnTo>
                    <a:pt x="1990" y="182"/>
                  </a:lnTo>
                  <a:lnTo>
                    <a:pt x="1990" y="206"/>
                  </a:lnTo>
                  <a:lnTo>
                    <a:pt x="1992" y="196"/>
                  </a:lnTo>
                  <a:lnTo>
                    <a:pt x="1992" y="208"/>
                  </a:lnTo>
                  <a:lnTo>
                    <a:pt x="1994" y="185"/>
                  </a:lnTo>
                  <a:lnTo>
                    <a:pt x="1992" y="220"/>
                  </a:lnTo>
                  <a:lnTo>
                    <a:pt x="1997" y="192"/>
                  </a:lnTo>
                  <a:lnTo>
                    <a:pt x="1997" y="208"/>
                  </a:lnTo>
                  <a:lnTo>
                    <a:pt x="1999" y="192"/>
                  </a:lnTo>
                  <a:lnTo>
                    <a:pt x="1999" y="211"/>
                  </a:lnTo>
                  <a:lnTo>
                    <a:pt x="2001" y="185"/>
                  </a:lnTo>
                  <a:lnTo>
                    <a:pt x="2001" y="204"/>
                  </a:lnTo>
                  <a:lnTo>
                    <a:pt x="2004" y="175"/>
                  </a:lnTo>
                  <a:lnTo>
                    <a:pt x="2004" y="201"/>
                  </a:lnTo>
                  <a:lnTo>
                    <a:pt x="2006" y="175"/>
                  </a:lnTo>
                  <a:lnTo>
                    <a:pt x="2008" y="192"/>
                  </a:lnTo>
                  <a:lnTo>
                    <a:pt x="2008" y="187"/>
                  </a:lnTo>
                  <a:lnTo>
                    <a:pt x="2008" y="208"/>
                  </a:lnTo>
                  <a:lnTo>
                    <a:pt x="2013" y="187"/>
                  </a:lnTo>
                  <a:lnTo>
                    <a:pt x="2011" y="204"/>
                  </a:lnTo>
                  <a:lnTo>
                    <a:pt x="2016" y="185"/>
                  </a:lnTo>
                  <a:lnTo>
                    <a:pt x="2016" y="204"/>
                  </a:lnTo>
                  <a:lnTo>
                    <a:pt x="2018" y="189"/>
                  </a:lnTo>
                  <a:lnTo>
                    <a:pt x="2018" y="213"/>
                  </a:lnTo>
                  <a:lnTo>
                    <a:pt x="2020" y="185"/>
                  </a:lnTo>
                  <a:lnTo>
                    <a:pt x="2020" y="204"/>
                  </a:lnTo>
                  <a:lnTo>
                    <a:pt x="2023" y="185"/>
                  </a:lnTo>
                  <a:lnTo>
                    <a:pt x="2025" y="196"/>
                  </a:lnTo>
                  <a:lnTo>
                    <a:pt x="2027" y="182"/>
                  </a:lnTo>
                  <a:lnTo>
                    <a:pt x="2027" y="196"/>
                  </a:lnTo>
                  <a:lnTo>
                    <a:pt x="2027" y="187"/>
                  </a:lnTo>
                  <a:lnTo>
                    <a:pt x="2027" y="196"/>
                  </a:lnTo>
                </a:path>
              </a:pathLst>
            </a:custGeom>
            <a:noFill/>
            <a:ln w="4763" cap="sq">
              <a:solidFill>
                <a:srgbClr val="88D88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6991" name="Freeform 127"/>
            <p:cNvSpPr>
              <a:spLocks/>
            </p:cNvSpPr>
            <p:nvPr/>
          </p:nvSpPr>
          <p:spPr bwMode="auto">
            <a:xfrm>
              <a:off x="1674" y="1125"/>
              <a:ext cx="2027" cy="1240"/>
            </a:xfrm>
            <a:custGeom>
              <a:avLst/>
              <a:gdLst>
                <a:gd name="T0" fmla="*/ 31 w 2027"/>
                <a:gd name="T1" fmla="*/ 1143 h 1240"/>
                <a:gd name="T2" fmla="*/ 59 w 2027"/>
                <a:gd name="T3" fmla="*/ 1093 h 1240"/>
                <a:gd name="T4" fmla="*/ 85 w 2027"/>
                <a:gd name="T5" fmla="*/ 1041 h 1240"/>
                <a:gd name="T6" fmla="*/ 114 w 2027"/>
                <a:gd name="T7" fmla="*/ 989 h 1240"/>
                <a:gd name="T8" fmla="*/ 137 w 2027"/>
                <a:gd name="T9" fmla="*/ 937 h 1240"/>
                <a:gd name="T10" fmla="*/ 170 w 2027"/>
                <a:gd name="T11" fmla="*/ 885 h 1240"/>
                <a:gd name="T12" fmla="*/ 206 w 2027"/>
                <a:gd name="T13" fmla="*/ 833 h 1240"/>
                <a:gd name="T14" fmla="*/ 237 w 2027"/>
                <a:gd name="T15" fmla="*/ 779 h 1240"/>
                <a:gd name="T16" fmla="*/ 267 w 2027"/>
                <a:gd name="T17" fmla="*/ 725 h 1240"/>
                <a:gd name="T18" fmla="*/ 293 w 2027"/>
                <a:gd name="T19" fmla="*/ 680 h 1240"/>
                <a:gd name="T20" fmla="*/ 324 w 2027"/>
                <a:gd name="T21" fmla="*/ 640 h 1240"/>
                <a:gd name="T22" fmla="*/ 352 w 2027"/>
                <a:gd name="T23" fmla="*/ 618 h 1240"/>
                <a:gd name="T24" fmla="*/ 381 w 2027"/>
                <a:gd name="T25" fmla="*/ 583 h 1240"/>
                <a:gd name="T26" fmla="*/ 407 w 2027"/>
                <a:gd name="T27" fmla="*/ 536 h 1240"/>
                <a:gd name="T28" fmla="*/ 440 w 2027"/>
                <a:gd name="T29" fmla="*/ 507 h 1240"/>
                <a:gd name="T30" fmla="*/ 468 w 2027"/>
                <a:gd name="T31" fmla="*/ 477 h 1240"/>
                <a:gd name="T32" fmla="*/ 504 w 2027"/>
                <a:gd name="T33" fmla="*/ 432 h 1240"/>
                <a:gd name="T34" fmla="*/ 534 w 2027"/>
                <a:gd name="T35" fmla="*/ 401 h 1240"/>
                <a:gd name="T36" fmla="*/ 565 w 2027"/>
                <a:gd name="T37" fmla="*/ 373 h 1240"/>
                <a:gd name="T38" fmla="*/ 591 w 2027"/>
                <a:gd name="T39" fmla="*/ 347 h 1240"/>
                <a:gd name="T40" fmla="*/ 622 w 2027"/>
                <a:gd name="T41" fmla="*/ 316 h 1240"/>
                <a:gd name="T42" fmla="*/ 664 w 2027"/>
                <a:gd name="T43" fmla="*/ 285 h 1240"/>
                <a:gd name="T44" fmla="*/ 702 w 2027"/>
                <a:gd name="T45" fmla="*/ 252 h 1240"/>
                <a:gd name="T46" fmla="*/ 735 w 2027"/>
                <a:gd name="T47" fmla="*/ 224 h 1240"/>
                <a:gd name="T48" fmla="*/ 771 w 2027"/>
                <a:gd name="T49" fmla="*/ 193 h 1240"/>
                <a:gd name="T50" fmla="*/ 801 w 2027"/>
                <a:gd name="T51" fmla="*/ 177 h 1240"/>
                <a:gd name="T52" fmla="*/ 834 w 2027"/>
                <a:gd name="T53" fmla="*/ 146 h 1240"/>
                <a:gd name="T54" fmla="*/ 863 w 2027"/>
                <a:gd name="T55" fmla="*/ 115 h 1240"/>
                <a:gd name="T56" fmla="*/ 900 w 2027"/>
                <a:gd name="T57" fmla="*/ 92 h 1240"/>
                <a:gd name="T58" fmla="*/ 931 w 2027"/>
                <a:gd name="T59" fmla="*/ 80 h 1240"/>
                <a:gd name="T60" fmla="*/ 969 w 2027"/>
                <a:gd name="T61" fmla="*/ 68 h 1240"/>
                <a:gd name="T62" fmla="*/ 997 w 2027"/>
                <a:gd name="T63" fmla="*/ 0 h 1240"/>
                <a:gd name="T64" fmla="*/ 1028 w 2027"/>
                <a:gd name="T65" fmla="*/ 54 h 1240"/>
                <a:gd name="T66" fmla="*/ 1056 w 2027"/>
                <a:gd name="T67" fmla="*/ 70 h 1240"/>
                <a:gd name="T68" fmla="*/ 1092 w 2027"/>
                <a:gd name="T69" fmla="*/ 75 h 1240"/>
                <a:gd name="T70" fmla="*/ 1123 w 2027"/>
                <a:gd name="T71" fmla="*/ 80 h 1240"/>
                <a:gd name="T72" fmla="*/ 1158 w 2027"/>
                <a:gd name="T73" fmla="*/ 73 h 1240"/>
                <a:gd name="T74" fmla="*/ 1193 w 2027"/>
                <a:gd name="T75" fmla="*/ 85 h 1240"/>
                <a:gd name="T76" fmla="*/ 1226 w 2027"/>
                <a:gd name="T77" fmla="*/ 101 h 1240"/>
                <a:gd name="T78" fmla="*/ 1257 w 2027"/>
                <a:gd name="T79" fmla="*/ 106 h 1240"/>
                <a:gd name="T80" fmla="*/ 1293 w 2027"/>
                <a:gd name="T81" fmla="*/ 103 h 1240"/>
                <a:gd name="T82" fmla="*/ 1326 w 2027"/>
                <a:gd name="T83" fmla="*/ 115 h 1240"/>
                <a:gd name="T84" fmla="*/ 1354 w 2027"/>
                <a:gd name="T85" fmla="*/ 106 h 1240"/>
                <a:gd name="T86" fmla="*/ 1387 w 2027"/>
                <a:gd name="T87" fmla="*/ 115 h 1240"/>
                <a:gd name="T88" fmla="*/ 1420 w 2027"/>
                <a:gd name="T89" fmla="*/ 129 h 1240"/>
                <a:gd name="T90" fmla="*/ 1451 w 2027"/>
                <a:gd name="T91" fmla="*/ 125 h 1240"/>
                <a:gd name="T92" fmla="*/ 1482 w 2027"/>
                <a:gd name="T93" fmla="*/ 129 h 1240"/>
                <a:gd name="T94" fmla="*/ 1510 w 2027"/>
                <a:gd name="T95" fmla="*/ 127 h 1240"/>
                <a:gd name="T96" fmla="*/ 1541 w 2027"/>
                <a:gd name="T97" fmla="*/ 137 h 1240"/>
                <a:gd name="T98" fmla="*/ 1569 w 2027"/>
                <a:gd name="T99" fmla="*/ 144 h 1240"/>
                <a:gd name="T100" fmla="*/ 1597 w 2027"/>
                <a:gd name="T101" fmla="*/ 132 h 1240"/>
                <a:gd name="T102" fmla="*/ 1633 w 2027"/>
                <a:gd name="T103" fmla="*/ 146 h 1240"/>
                <a:gd name="T104" fmla="*/ 1666 w 2027"/>
                <a:gd name="T105" fmla="*/ 151 h 1240"/>
                <a:gd name="T106" fmla="*/ 1697 w 2027"/>
                <a:gd name="T107" fmla="*/ 153 h 1240"/>
                <a:gd name="T108" fmla="*/ 1732 w 2027"/>
                <a:gd name="T109" fmla="*/ 144 h 1240"/>
                <a:gd name="T110" fmla="*/ 1765 w 2027"/>
                <a:gd name="T111" fmla="*/ 153 h 1240"/>
                <a:gd name="T112" fmla="*/ 1798 w 2027"/>
                <a:gd name="T113" fmla="*/ 151 h 1240"/>
                <a:gd name="T114" fmla="*/ 1834 w 2027"/>
                <a:gd name="T115" fmla="*/ 179 h 1240"/>
                <a:gd name="T116" fmla="*/ 1864 w 2027"/>
                <a:gd name="T117" fmla="*/ 163 h 1240"/>
                <a:gd name="T118" fmla="*/ 1897 w 2027"/>
                <a:gd name="T119" fmla="*/ 167 h 1240"/>
                <a:gd name="T120" fmla="*/ 1928 w 2027"/>
                <a:gd name="T121" fmla="*/ 155 h 1240"/>
                <a:gd name="T122" fmla="*/ 1961 w 2027"/>
                <a:gd name="T123" fmla="*/ 177 h 1240"/>
                <a:gd name="T124" fmla="*/ 1999 w 2027"/>
                <a:gd name="T125" fmla="*/ 17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7" h="1240">
                  <a:moveTo>
                    <a:pt x="0" y="1164"/>
                  </a:moveTo>
                  <a:lnTo>
                    <a:pt x="0" y="1145"/>
                  </a:lnTo>
                  <a:lnTo>
                    <a:pt x="0" y="1164"/>
                  </a:lnTo>
                  <a:lnTo>
                    <a:pt x="3" y="1152"/>
                  </a:lnTo>
                  <a:lnTo>
                    <a:pt x="3" y="1171"/>
                  </a:lnTo>
                  <a:lnTo>
                    <a:pt x="5" y="1159"/>
                  </a:lnTo>
                  <a:lnTo>
                    <a:pt x="3" y="1181"/>
                  </a:lnTo>
                  <a:lnTo>
                    <a:pt x="7" y="1148"/>
                  </a:lnTo>
                  <a:lnTo>
                    <a:pt x="7" y="1174"/>
                  </a:lnTo>
                  <a:lnTo>
                    <a:pt x="10" y="1138"/>
                  </a:lnTo>
                  <a:lnTo>
                    <a:pt x="10" y="1169"/>
                  </a:lnTo>
                  <a:lnTo>
                    <a:pt x="12" y="1155"/>
                  </a:lnTo>
                  <a:lnTo>
                    <a:pt x="15" y="1188"/>
                  </a:lnTo>
                  <a:lnTo>
                    <a:pt x="15" y="1148"/>
                  </a:lnTo>
                  <a:lnTo>
                    <a:pt x="17" y="1167"/>
                  </a:lnTo>
                  <a:lnTo>
                    <a:pt x="17" y="1145"/>
                  </a:lnTo>
                  <a:lnTo>
                    <a:pt x="19" y="1178"/>
                  </a:lnTo>
                  <a:lnTo>
                    <a:pt x="19" y="1112"/>
                  </a:lnTo>
                  <a:lnTo>
                    <a:pt x="19" y="1240"/>
                  </a:lnTo>
                  <a:lnTo>
                    <a:pt x="22" y="1150"/>
                  </a:lnTo>
                  <a:lnTo>
                    <a:pt x="24" y="1221"/>
                  </a:lnTo>
                  <a:lnTo>
                    <a:pt x="24" y="1164"/>
                  </a:lnTo>
                  <a:lnTo>
                    <a:pt x="26" y="1178"/>
                  </a:lnTo>
                  <a:lnTo>
                    <a:pt x="29" y="1150"/>
                  </a:lnTo>
                  <a:lnTo>
                    <a:pt x="29" y="1167"/>
                  </a:lnTo>
                  <a:lnTo>
                    <a:pt x="31" y="1143"/>
                  </a:lnTo>
                  <a:lnTo>
                    <a:pt x="33" y="1167"/>
                  </a:lnTo>
                  <a:lnTo>
                    <a:pt x="36" y="1148"/>
                  </a:lnTo>
                  <a:lnTo>
                    <a:pt x="36" y="1155"/>
                  </a:lnTo>
                  <a:lnTo>
                    <a:pt x="36" y="1138"/>
                  </a:lnTo>
                  <a:lnTo>
                    <a:pt x="41" y="1155"/>
                  </a:lnTo>
                  <a:lnTo>
                    <a:pt x="38" y="1131"/>
                  </a:lnTo>
                  <a:lnTo>
                    <a:pt x="41" y="1145"/>
                  </a:lnTo>
                  <a:lnTo>
                    <a:pt x="41" y="1126"/>
                  </a:lnTo>
                  <a:lnTo>
                    <a:pt x="43" y="1150"/>
                  </a:lnTo>
                  <a:lnTo>
                    <a:pt x="43" y="1122"/>
                  </a:lnTo>
                  <a:lnTo>
                    <a:pt x="45" y="1143"/>
                  </a:lnTo>
                  <a:lnTo>
                    <a:pt x="45" y="1119"/>
                  </a:lnTo>
                  <a:lnTo>
                    <a:pt x="48" y="1141"/>
                  </a:lnTo>
                  <a:lnTo>
                    <a:pt x="45" y="1105"/>
                  </a:lnTo>
                  <a:lnTo>
                    <a:pt x="50" y="1131"/>
                  </a:lnTo>
                  <a:lnTo>
                    <a:pt x="50" y="1115"/>
                  </a:lnTo>
                  <a:lnTo>
                    <a:pt x="50" y="1124"/>
                  </a:lnTo>
                  <a:lnTo>
                    <a:pt x="52" y="1110"/>
                  </a:lnTo>
                  <a:lnTo>
                    <a:pt x="55" y="1126"/>
                  </a:lnTo>
                  <a:lnTo>
                    <a:pt x="52" y="1108"/>
                  </a:lnTo>
                  <a:lnTo>
                    <a:pt x="55" y="1115"/>
                  </a:lnTo>
                  <a:lnTo>
                    <a:pt x="52" y="1100"/>
                  </a:lnTo>
                  <a:lnTo>
                    <a:pt x="55" y="1110"/>
                  </a:lnTo>
                  <a:lnTo>
                    <a:pt x="55" y="1096"/>
                  </a:lnTo>
                  <a:lnTo>
                    <a:pt x="59" y="1117"/>
                  </a:lnTo>
                  <a:lnTo>
                    <a:pt x="59" y="1093"/>
                  </a:lnTo>
                  <a:lnTo>
                    <a:pt x="62" y="1119"/>
                  </a:lnTo>
                  <a:lnTo>
                    <a:pt x="59" y="1084"/>
                  </a:lnTo>
                  <a:lnTo>
                    <a:pt x="62" y="1108"/>
                  </a:lnTo>
                  <a:lnTo>
                    <a:pt x="64" y="1096"/>
                  </a:lnTo>
                  <a:lnTo>
                    <a:pt x="64" y="1100"/>
                  </a:lnTo>
                  <a:lnTo>
                    <a:pt x="67" y="1091"/>
                  </a:lnTo>
                  <a:lnTo>
                    <a:pt x="67" y="1108"/>
                  </a:lnTo>
                  <a:lnTo>
                    <a:pt x="64" y="1077"/>
                  </a:lnTo>
                  <a:lnTo>
                    <a:pt x="67" y="1096"/>
                  </a:lnTo>
                  <a:lnTo>
                    <a:pt x="67" y="1077"/>
                  </a:lnTo>
                  <a:lnTo>
                    <a:pt x="74" y="1093"/>
                  </a:lnTo>
                  <a:lnTo>
                    <a:pt x="71" y="1077"/>
                  </a:lnTo>
                  <a:lnTo>
                    <a:pt x="74" y="1086"/>
                  </a:lnTo>
                  <a:lnTo>
                    <a:pt x="74" y="1070"/>
                  </a:lnTo>
                  <a:lnTo>
                    <a:pt x="74" y="1082"/>
                  </a:lnTo>
                  <a:lnTo>
                    <a:pt x="74" y="1065"/>
                  </a:lnTo>
                  <a:lnTo>
                    <a:pt x="76" y="1074"/>
                  </a:lnTo>
                  <a:lnTo>
                    <a:pt x="76" y="1058"/>
                  </a:lnTo>
                  <a:lnTo>
                    <a:pt x="81" y="1074"/>
                  </a:lnTo>
                  <a:lnTo>
                    <a:pt x="81" y="1056"/>
                  </a:lnTo>
                  <a:lnTo>
                    <a:pt x="83" y="1070"/>
                  </a:lnTo>
                  <a:lnTo>
                    <a:pt x="81" y="1056"/>
                  </a:lnTo>
                  <a:lnTo>
                    <a:pt x="83" y="1060"/>
                  </a:lnTo>
                  <a:lnTo>
                    <a:pt x="83" y="1037"/>
                  </a:lnTo>
                  <a:lnTo>
                    <a:pt x="88" y="1070"/>
                  </a:lnTo>
                  <a:lnTo>
                    <a:pt x="85" y="1041"/>
                  </a:lnTo>
                  <a:lnTo>
                    <a:pt x="88" y="1051"/>
                  </a:lnTo>
                  <a:lnTo>
                    <a:pt x="88" y="1039"/>
                  </a:lnTo>
                  <a:lnTo>
                    <a:pt x="90" y="1048"/>
                  </a:lnTo>
                  <a:lnTo>
                    <a:pt x="92" y="1039"/>
                  </a:lnTo>
                  <a:lnTo>
                    <a:pt x="92" y="1044"/>
                  </a:lnTo>
                  <a:lnTo>
                    <a:pt x="95" y="1034"/>
                  </a:lnTo>
                  <a:lnTo>
                    <a:pt x="95" y="1048"/>
                  </a:lnTo>
                  <a:lnTo>
                    <a:pt x="95" y="1027"/>
                  </a:lnTo>
                  <a:lnTo>
                    <a:pt x="97" y="1044"/>
                  </a:lnTo>
                  <a:lnTo>
                    <a:pt x="100" y="1025"/>
                  </a:lnTo>
                  <a:lnTo>
                    <a:pt x="102" y="1051"/>
                  </a:lnTo>
                  <a:lnTo>
                    <a:pt x="100" y="1022"/>
                  </a:lnTo>
                  <a:lnTo>
                    <a:pt x="102" y="1027"/>
                  </a:lnTo>
                  <a:lnTo>
                    <a:pt x="102" y="1015"/>
                  </a:lnTo>
                  <a:lnTo>
                    <a:pt x="104" y="1025"/>
                  </a:lnTo>
                  <a:lnTo>
                    <a:pt x="102" y="1006"/>
                  </a:lnTo>
                  <a:lnTo>
                    <a:pt x="107" y="1027"/>
                  </a:lnTo>
                  <a:lnTo>
                    <a:pt x="107" y="1006"/>
                  </a:lnTo>
                  <a:lnTo>
                    <a:pt x="107" y="1025"/>
                  </a:lnTo>
                  <a:lnTo>
                    <a:pt x="107" y="1004"/>
                  </a:lnTo>
                  <a:lnTo>
                    <a:pt x="109" y="1013"/>
                  </a:lnTo>
                  <a:lnTo>
                    <a:pt x="107" y="992"/>
                  </a:lnTo>
                  <a:lnTo>
                    <a:pt x="111" y="1018"/>
                  </a:lnTo>
                  <a:lnTo>
                    <a:pt x="111" y="996"/>
                  </a:lnTo>
                  <a:lnTo>
                    <a:pt x="114" y="1004"/>
                  </a:lnTo>
                  <a:lnTo>
                    <a:pt x="114" y="989"/>
                  </a:lnTo>
                  <a:lnTo>
                    <a:pt x="116" y="1004"/>
                  </a:lnTo>
                  <a:lnTo>
                    <a:pt x="116" y="989"/>
                  </a:lnTo>
                  <a:lnTo>
                    <a:pt x="118" y="1001"/>
                  </a:lnTo>
                  <a:lnTo>
                    <a:pt x="116" y="982"/>
                  </a:lnTo>
                  <a:lnTo>
                    <a:pt x="118" y="992"/>
                  </a:lnTo>
                  <a:lnTo>
                    <a:pt x="118" y="978"/>
                  </a:lnTo>
                  <a:lnTo>
                    <a:pt x="121" y="987"/>
                  </a:lnTo>
                  <a:lnTo>
                    <a:pt x="121" y="973"/>
                  </a:lnTo>
                  <a:lnTo>
                    <a:pt x="123" y="982"/>
                  </a:lnTo>
                  <a:lnTo>
                    <a:pt x="123" y="970"/>
                  </a:lnTo>
                  <a:lnTo>
                    <a:pt x="126" y="982"/>
                  </a:lnTo>
                  <a:lnTo>
                    <a:pt x="126" y="968"/>
                  </a:lnTo>
                  <a:lnTo>
                    <a:pt x="128" y="980"/>
                  </a:lnTo>
                  <a:lnTo>
                    <a:pt x="128" y="966"/>
                  </a:lnTo>
                  <a:lnTo>
                    <a:pt x="130" y="975"/>
                  </a:lnTo>
                  <a:lnTo>
                    <a:pt x="128" y="961"/>
                  </a:lnTo>
                  <a:lnTo>
                    <a:pt x="133" y="970"/>
                  </a:lnTo>
                  <a:lnTo>
                    <a:pt x="130" y="954"/>
                  </a:lnTo>
                  <a:lnTo>
                    <a:pt x="133" y="966"/>
                  </a:lnTo>
                  <a:lnTo>
                    <a:pt x="133" y="952"/>
                  </a:lnTo>
                  <a:lnTo>
                    <a:pt x="135" y="959"/>
                  </a:lnTo>
                  <a:lnTo>
                    <a:pt x="133" y="940"/>
                  </a:lnTo>
                  <a:lnTo>
                    <a:pt x="137" y="956"/>
                  </a:lnTo>
                  <a:lnTo>
                    <a:pt x="137" y="945"/>
                  </a:lnTo>
                  <a:lnTo>
                    <a:pt x="140" y="949"/>
                  </a:lnTo>
                  <a:lnTo>
                    <a:pt x="137" y="937"/>
                  </a:lnTo>
                  <a:lnTo>
                    <a:pt x="140" y="952"/>
                  </a:lnTo>
                  <a:lnTo>
                    <a:pt x="140" y="935"/>
                  </a:lnTo>
                  <a:lnTo>
                    <a:pt x="142" y="952"/>
                  </a:lnTo>
                  <a:lnTo>
                    <a:pt x="147" y="926"/>
                  </a:lnTo>
                  <a:lnTo>
                    <a:pt x="144" y="942"/>
                  </a:lnTo>
                  <a:lnTo>
                    <a:pt x="147" y="930"/>
                  </a:lnTo>
                  <a:lnTo>
                    <a:pt x="147" y="940"/>
                  </a:lnTo>
                  <a:lnTo>
                    <a:pt x="152" y="926"/>
                  </a:lnTo>
                  <a:lnTo>
                    <a:pt x="149" y="935"/>
                  </a:lnTo>
                  <a:lnTo>
                    <a:pt x="149" y="916"/>
                  </a:lnTo>
                  <a:lnTo>
                    <a:pt x="152" y="940"/>
                  </a:lnTo>
                  <a:lnTo>
                    <a:pt x="154" y="916"/>
                  </a:lnTo>
                  <a:lnTo>
                    <a:pt x="152" y="926"/>
                  </a:lnTo>
                  <a:lnTo>
                    <a:pt x="156" y="919"/>
                  </a:lnTo>
                  <a:lnTo>
                    <a:pt x="159" y="926"/>
                  </a:lnTo>
                  <a:lnTo>
                    <a:pt x="159" y="911"/>
                  </a:lnTo>
                  <a:lnTo>
                    <a:pt x="156" y="926"/>
                  </a:lnTo>
                  <a:lnTo>
                    <a:pt x="161" y="904"/>
                  </a:lnTo>
                  <a:lnTo>
                    <a:pt x="159" y="923"/>
                  </a:lnTo>
                  <a:lnTo>
                    <a:pt x="161" y="895"/>
                  </a:lnTo>
                  <a:lnTo>
                    <a:pt x="166" y="921"/>
                  </a:lnTo>
                  <a:lnTo>
                    <a:pt x="166" y="900"/>
                  </a:lnTo>
                  <a:lnTo>
                    <a:pt x="168" y="909"/>
                  </a:lnTo>
                  <a:lnTo>
                    <a:pt x="168" y="900"/>
                  </a:lnTo>
                  <a:lnTo>
                    <a:pt x="170" y="907"/>
                  </a:lnTo>
                  <a:lnTo>
                    <a:pt x="170" y="885"/>
                  </a:lnTo>
                  <a:lnTo>
                    <a:pt x="173" y="904"/>
                  </a:lnTo>
                  <a:lnTo>
                    <a:pt x="173" y="885"/>
                  </a:lnTo>
                  <a:lnTo>
                    <a:pt x="175" y="902"/>
                  </a:lnTo>
                  <a:lnTo>
                    <a:pt x="175" y="874"/>
                  </a:lnTo>
                  <a:lnTo>
                    <a:pt x="180" y="902"/>
                  </a:lnTo>
                  <a:lnTo>
                    <a:pt x="178" y="876"/>
                  </a:lnTo>
                  <a:lnTo>
                    <a:pt x="182" y="883"/>
                  </a:lnTo>
                  <a:lnTo>
                    <a:pt x="182" y="864"/>
                  </a:lnTo>
                  <a:lnTo>
                    <a:pt x="182" y="885"/>
                  </a:lnTo>
                  <a:lnTo>
                    <a:pt x="185" y="867"/>
                  </a:lnTo>
                  <a:lnTo>
                    <a:pt x="189" y="888"/>
                  </a:lnTo>
                  <a:lnTo>
                    <a:pt x="185" y="857"/>
                  </a:lnTo>
                  <a:lnTo>
                    <a:pt x="189" y="871"/>
                  </a:lnTo>
                  <a:lnTo>
                    <a:pt x="189" y="843"/>
                  </a:lnTo>
                  <a:lnTo>
                    <a:pt x="194" y="876"/>
                  </a:lnTo>
                  <a:lnTo>
                    <a:pt x="194" y="850"/>
                  </a:lnTo>
                  <a:lnTo>
                    <a:pt x="196" y="874"/>
                  </a:lnTo>
                  <a:lnTo>
                    <a:pt x="196" y="841"/>
                  </a:lnTo>
                  <a:lnTo>
                    <a:pt x="199" y="867"/>
                  </a:lnTo>
                  <a:lnTo>
                    <a:pt x="199" y="836"/>
                  </a:lnTo>
                  <a:lnTo>
                    <a:pt x="201" y="864"/>
                  </a:lnTo>
                  <a:lnTo>
                    <a:pt x="201" y="841"/>
                  </a:lnTo>
                  <a:lnTo>
                    <a:pt x="204" y="852"/>
                  </a:lnTo>
                  <a:lnTo>
                    <a:pt x="204" y="826"/>
                  </a:lnTo>
                  <a:lnTo>
                    <a:pt x="208" y="852"/>
                  </a:lnTo>
                  <a:lnTo>
                    <a:pt x="206" y="833"/>
                  </a:lnTo>
                  <a:lnTo>
                    <a:pt x="211" y="857"/>
                  </a:lnTo>
                  <a:lnTo>
                    <a:pt x="206" y="824"/>
                  </a:lnTo>
                  <a:lnTo>
                    <a:pt x="211" y="838"/>
                  </a:lnTo>
                  <a:lnTo>
                    <a:pt x="211" y="817"/>
                  </a:lnTo>
                  <a:lnTo>
                    <a:pt x="213" y="831"/>
                  </a:lnTo>
                  <a:lnTo>
                    <a:pt x="213" y="817"/>
                  </a:lnTo>
                  <a:lnTo>
                    <a:pt x="215" y="836"/>
                  </a:lnTo>
                  <a:lnTo>
                    <a:pt x="215" y="810"/>
                  </a:lnTo>
                  <a:lnTo>
                    <a:pt x="218" y="824"/>
                  </a:lnTo>
                  <a:lnTo>
                    <a:pt x="218" y="810"/>
                  </a:lnTo>
                  <a:lnTo>
                    <a:pt x="222" y="833"/>
                  </a:lnTo>
                  <a:lnTo>
                    <a:pt x="220" y="803"/>
                  </a:lnTo>
                  <a:lnTo>
                    <a:pt x="222" y="815"/>
                  </a:lnTo>
                  <a:lnTo>
                    <a:pt x="222" y="791"/>
                  </a:lnTo>
                  <a:lnTo>
                    <a:pt x="225" y="810"/>
                  </a:lnTo>
                  <a:lnTo>
                    <a:pt x="225" y="791"/>
                  </a:lnTo>
                  <a:lnTo>
                    <a:pt x="227" y="810"/>
                  </a:lnTo>
                  <a:lnTo>
                    <a:pt x="227" y="791"/>
                  </a:lnTo>
                  <a:lnTo>
                    <a:pt x="230" y="805"/>
                  </a:lnTo>
                  <a:lnTo>
                    <a:pt x="230" y="789"/>
                  </a:lnTo>
                  <a:lnTo>
                    <a:pt x="232" y="807"/>
                  </a:lnTo>
                  <a:lnTo>
                    <a:pt x="230" y="777"/>
                  </a:lnTo>
                  <a:lnTo>
                    <a:pt x="234" y="800"/>
                  </a:lnTo>
                  <a:lnTo>
                    <a:pt x="234" y="786"/>
                  </a:lnTo>
                  <a:lnTo>
                    <a:pt x="237" y="800"/>
                  </a:lnTo>
                  <a:lnTo>
                    <a:pt x="237" y="779"/>
                  </a:lnTo>
                  <a:lnTo>
                    <a:pt x="239" y="796"/>
                  </a:lnTo>
                  <a:lnTo>
                    <a:pt x="239" y="777"/>
                  </a:lnTo>
                  <a:lnTo>
                    <a:pt x="239" y="789"/>
                  </a:lnTo>
                  <a:lnTo>
                    <a:pt x="239" y="767"/>
                  </a:lnTo>
                  <a:lnTo>
                    <a:pt x="241" y="798"/>
                  </a:lnTo>
                  <a:lnTo>
                    <a:pt x="241" y="760"/>
                  </a:lnTo>
                  <a:lnTo>
                    <a:pt x="244" y="786"/>
                  </a:lnTo>
                  <a:lnTo>
                    <a:pt x="244" y="765"/>
                  </a:lnTo>
                  <a:lnTo>
                    <a:pt x="248" y="781"/>
                  </a:lnTo>
                  <a:lnTo>
                    <a:pt x="246" y="760"/>
                  </a:lnTo>
                  <a:lnTo>
                    <a:pt x="248" y="772"/>
                  </a:lnTo>
                  <a:lnTo>
                    <a:pt x="246" y="748"/>
                  </a:lnTo>
                  <a:lnTo>
                    <a:pt x="251" y="781"/>
                  </a:lnTo>
                  <a:lnTo>
                    <a:pt x="251" y="756"/>
                  </a:lnTo>
                  <a:lnTo>
                    <a:pt x="253" y="767"/>
                  </a:lnTo>
                  <a:lnTo>
                    <a:pt x="256" y="741"/>
                  </a:lnTo>
                  <a:lnTo>
                    <a:pt x="256" y="774"/>
                  </a:lnTo>
                  <a:lnTo>
                    <a:pt x="258" y="748"/>
                  </a:lnTo>
                  <a:lnTo>
                    <a:pt x="258" y="760"/>
                  </a:lnTo>
                  <a:lnTo>
                    <a:pt x="260" y="734"/>
                  </a:lnTo>
                  <a:lnTo>
                    <a:pt x="263" y="770"/>
                  </a:lnTo>
                  <a:lnTo>
                    <a:pt x="263" y="730"/>
                  </a:lnTo>
                  <a:lnTo>
                    <a:pt x="265" y="756"/>
                  </a:lnTo>
                  <a:lnTo>
                    <a:pt x="265" y="737"/>
                  </a:lnTo>
                  <a:lnTo>
                    <a:pt x="267" y="756"/>
                  </a:lnTo>
                  <a:lnTo>
                    <a:pt x="267" y="725"/>
                  </a:lnTo>
                  <a:lnTo>
                    <a:pt x="270" y="748"/>
                  </a:lnTo>
                  <a:lnTo>
                    <a:pt x="270" y="715"/>
                  </a:lnTo>
                  <a:lnTo>
                    <a:pt x="274" y="746"/>
                  </a:lnTo>
                  <a:lnTo>
                    <a:pt x="274" y="725"/>
                  </a:lnTo>
                  <a:lnTo>
                    <a:pt x="277" y="734"/>
                  </a:lnTo>
                  <a:lnTo>
                    <a:pt x="277" y="715"/>
                  </a:lnTo>
                  <a:lnTo>
                    <a:pt x="279" y="732"/>
                  </a:lnTo>
                  <a:lnTo>
                    <a:pt x="279" y="718"/>
                  </a:lnTo>
                  <a:lnTo>
                    <a:pt x="279" y="732"/>
                  </a:lnTo>
                  <a:lnTo>
                    <a:pt x="281" y="713"/>
                  </a:lnTo>
                  <a:lnTo>
                    <a:pt x="281" y="720"/>
                  </a:lnTo>
                  <a:lnTo>
                    <a:pt x="281" y="704"/>
                  </a:lnTo>
                  <a:lnTo>
                    <a:pt x="284" y="720"/>
                  </a:lnTo>
                  <a:lnTo>
                    <a:pt x="284" y="692"/>
                  </a:lnTo>
                  <a:lnTo>
                    <a:pt x="286" y="715"/>
                  </a:lnTo>
                  <a:lnTo>
                    <a:pt x="286" y="706"/>
                  </a:lnTo>
                  <a:lnTo>
                    <a:pt x="289" y="725"/>
                  </a:lnTo>
                  <a:lnTo>
                    <a:pt x="289" y="706"/>
                  </a:lnTo>
                  <a:lnTo>
                    <a:pt x="291" y="720"/>
                  </a:lnTo>
                  <a:lnTo>
                    <a:pt x="289" y="694"/>
                  </a:lnTo>
                  <a:lnTo>
                    <a:pt x="293" y="713"/>
                  </a:lnTo>
                  <a:lnTo>
                    <a:pt x="293" y="692"/>
                  </a:lnTo>
                  <a:lnTo>
                    <a:pt x="293" y="696"/>
                  </a:lnTo>
                  <a:lnTo>
                    <a:pt x="293" y="689"/>
                  </a:lnTo>
                  <a:lnTo>
                    <a:pt x="296" y="699"/>
                  </a:lnTo>
                  <a:lnTo>
                    <a:pt x="293" y="680"/>
                  </a:lnTo>
                  <a:lnTo>
                    <a:pt x="298" y="699"/>
                  </a:lnTo>
                  <a:lnTo>
                    <a:pt x="298" y="687"/>
                  </a:lnTo>
                  <a:lnTo>
                    <a:pt x="303" y="699"/>
                  </a:lnTo>
                  <a:lnTo>
                    <a:pt x="300" y="680"/>
                  </a:lnTo>
                  <a:lnTo>
                    <a:pt x="307" y="704"/>
                  </a:lnTo>
                  <a:lnTo>
                    <a:pt x="300" y="661"/>
                  </a:lnTo>
                  <a:lnTo>
                    <a:pt x="307" y="694"/>
                  </a:lnTo>
                  <a:lnTo>
                    <a:pt x="305" y="673"/>
                  </a:lnTo>
                  <a:lnTo>
                    <a:pt x="310" y="696"/>
                  </a:lnTo>
                  <a:lnTo>
                    <a:pt x="310" y="678"/>
                  </a:lnTo>
                  <a:lnTo>
                    <a:pt x="310" y="687"/>
                  </a:lnTo>
                  <a:lnTo>
                    <a:pt x="310" y="673"/>
                  </a:lnTo>
                  <a:lnTo>
                    <a:pt x="312" y="689"/>
                  </a:lnTo>
                  <a:lnTo>
                    <a:pt x="312" y="670"/>
                  </a:lnTo>
                  <a:lnTo>
                    <a:pt x="315" y="685"/>
                  </a:lnTo>
                  <a:lnTo>
                    <a:pt x="315" y="666"/>
                  </a:lnTo>
                  <a:lnTo>
                    <a:pt x="317" y="678"/>
                  </a:lnTo>
                  <a:lnTo>
                    <a:pt x="315" y="661"/>
                  </a:lnTo>
                  <a:lnTo>
                    <a:pt x="319" y="689"/>
                  </a:lnTo>
                  <a:lnTo>
                    <a:pt x="315" y="647"/>
                  </a:lnTo>
                  <a:lnTo>
                    <a:pt x="319" y="673"/>
                  </a:lnTo>
                  <a:lnTo>
                    <a:pt x="319" y="656"/>
                  </a:lnTo>
                  <a:lnTo>
                    <a:pt x="322" y="666"/>
                  </a:lnTo>
                  <a:lnTo>
                    <a:pt x="322" y="654"/>
                  </a:lnTo>
                  <a:lnTo>
                    <a:pt x="324" y="663"/>
                  </a:lnTo>
                  <a:lnTo>
                    <a:pt x="324" y="640"/>
                  </a:lnTo>
                  <a:lnTo>
                    <a:pt x="326" y="659"/>
                  </a:lnTo>
                  <a:lnTo>
                    <a:pt x="324" y="635"/>
                  </a:lnTo>
                  <a:lnTo>
                    <a:pt x="329" y="668"/>
                  </a:lnTo>
                  <a:lnTo>
                    <a:pt x="326" y="640"/>
                  </a:lnTo>
                  <a:lnTo>
                    <a:pt x="333" y="668"/>
                  </a:lnTo>
                  <a:lnTo>
                    <a:pt x="331" y="644"/>
                  </a:lnTo>
                  <a:lnTo>
                    <a:pt x="333" y="654"/>
                  </a:lnTo>
                  <a:lnTo>
                    <a:pt x="331" y="637"/>
                  </a:lnTo>
                  <a:lnTo>
                    <a:pt x="336" y="649"/>
                  </a:lnTo>
                  <a:lnTo>
                    <a:pt x="333" y="628"/>
                  </a:lnTo>
                  <a:lnTo>
                    <a:pt x="338" y="654"/>
                  </a:lnTo>
                  <a:lnTo>
                    <a:pt x="338" y="630"/>
                  </a:lnTo>
                  <a:lnTo>
                    <a:pt x="341" y="640"/>
                  </a:lnTo>
                  <a:lnTo>
                    <a:pt x="341" y="626"/>
                  </a:lnTo>
                  <a:lnTo>
                    <a:pt x="341" y="635"/>
                  </a:lnTo>
                  <a:lnTo>
                    <a:pt x="341" y="621"/>
                  </a:lnTo>
                  <a:lnTo>
                    <a:pt x="343" y="635"/>
                  </a:lnTo>
                  <a:lnTo>
                    <a:pt x="343" y="614"/>
                  </a:lnTo>
                  <a:lnTo>
                    <a:pt x="345" y="635"/>
                  </a:lnTo>
                  <a:lnTo>
                    <a:pt x="345" y="626"/>
                  </a:lnTo>
                  <a:lnTo>
                    <a:pt x="348" y="633"/>
                  </a:lnTo>
                  <a:lnTo>
                    <a:pt x="348" y="623"/>
                  </a:lnTo>
                  <a:lnTo>
                    <a:pt x="350" y="630"/>
                  </a:lnTo>
                  <a:lnTo>
                    <a:pt x="350" y="623"/>
                  </a:lnTo>
                  <a:lnTo>
                    <a:pt x="350" y="640"/>
                  </a:lnTo>
                  <a:lnTo>
                    <a:pt x="352" y="618"/>
                  </a:lnTo>
                  <a:lnTo>
                    <a:pt x="352" y="630"/>
                  </a:lnTo>
                  <a:lnTo>
                    <a:pt x="352" y="614"/>
                  </a:lnTo>
                  <a:lnTo>
                    <a:pt x="355" y="626"/>
                  </a:lnTo>
                  <a:lnTo>
                    <a:pt x="355" y="609"/>
                  </a:lnTo>
                  <a:lnTo>
                    <a:pt x="357" y="623"/>
                  </a:lnTo>
                  <a:lnTo>
                    <a:pt x="357" y="609"/>
                  </a:lnTo>
                  <a:lnTo>
                    <a:pt x="357" y="626"/>
                  </a:lnTo>
                  <a:lnTo>
                    <a:pt x="359" y="597"/>
                  </a:lnTo>
                  <a:lnTo>
                    <a:pt x="359" y="616"/>
                  </a:lnTo>
                  <a:lnTo>
                    <a:pt x="362" y="602"/>
                  </a:lnTo>
                  <a:lnTo>
                    <a:pt x="362" y="633"/>
                  </a:lnTo>
                  <a:lnTo>
                    <a:pt x="364" y="597"/>
                  </a:lnTo>
                  <a:lnTo>
                    <a:pt x="364" y="614"/>
                  </a:lnTo>
                  <a:lnTo>
                    <a:pt x="367" y="583"/>
                  </a:lnTo>
                  <a:lnTo>
                    <a:pt x="367" y="611"/>
                  </a:lnTo>
                  <a:lnTo>
                    <a:pt x="369" y="593"/>
                  </a:lnTo>
                  <a:lnTo>
                    <a:pt x="371" y="604"/>
                  </a:lnTo>
                  <a:lnTo>
                    <a:pt x="371" y="583"/>
                  </a:lnTo>
                  <a:lnTo>
                    <a:pt x="374" y="600"/>
                  </a:lnTo>
                  <a:lnTo>
                    <a:pt x="374" y="588"/>
                  </a:lnTo>
                  <a:lnTo>
                    <a:pt x="374" y="609"/>
                  </a:lnTo>
                  <a:lnTo>
                    <a:pt x="376" y="581"/>
                  </a:lnTo>
                  <a:lnTo>
                    <a:pt x="378" y="600"/>
                  </a:lnTo>
                  <a:lnTo>
                    <a:pt x="378" y="585"/>
                  </a:lnTo>
                  <a:lnTo>
                    <a:pt x="378" y="604"/>
                  </a:lnTo>
                  <a:lnTo>
                    <a:pt x="381" y="583"/>
                  </a:lnTo>
                  <a:lnTo>
                    <a:pt x="381" y="593"/>
                  </a:lnTo>
                  <a:lnTo>
                    <a:pt x="383" y="576"/>
                  </a:lnTo>
                  <a:lnTo>
                    <a:pt x="383" y="593"/>
                  </a:lnTo>
                  <a:lnTo>
                    <a:pt x="383" y="571"/>
                  </a:lnTo>
                  <a:lnTo>
                    <a:pt x="385" y="583"/>
                  </a:lnTo>
                  <a:lnTo>
                    <a:pt x="385" y="569"/>
                  </a:lnTo>
                  <a:lnTo>
                    <a:pt x="385" y="588"/>
                  </a:lnTo>
                  <a:lnTo>
                    <a:pt x="385" y="562"/>
                  </a:lnTo>
                  <a:lnTo>
                    <a:pt x="388" y="583"/>
                  </a:lnTo>
                  <a:lnTo>
                    <a:pt x="388" y="559"/>
                  </a:lnTo>
                  <a:lnTo>
                    <a:pt x="390" y="583"/>
                  </a:lnTo>
                  <a:lnTo>
                    <a:pt x="390" y="567"/>
                  </a:lnTo>
                  <a:lnTo>
                    <a:pt x="393" y="593"/>
                  </a:lnTo>
                  <a:lnTo>
                    <a:pt x="393" y="557"/>
                  </a:lnTo>
                  <a:lnTo>
                    <a:pt x="395" y="571"/>
                  </a:lnTo>
                  <a:lnTo>
                    <a:pt x="395" y="555"/>
                  </a:lnTo>
                  <a:lnTo>
                    <a:pt x="397" y="569"/>
                  </a:lnTo>
                  <a:lnTo>
                    <a:pt x="397" y="543"/>
                  </a:lnTo>
                  <a:lnTo>
                    <a:pt x="400" y="576"/>
                  </a:lnTo>
                  <a:lnTo>
                    <a:pt x="400" y="541"/>
                  </a:lnTo>
                  <a:lnTo>
                    <a:pt x="402" y="564"/>
                  </a:lnTo>
                  <a:lnTo>
                    <a:pt x="404" y="552"/>
                  </a:lnTo>
                  <a:lnTo>
                    <a:pt x="407" y="562"/>
                  </a:lnTo>
                  <a:lnTo>
                    <a:pt x="407" y="548"/>
                  </a:lnTo>
                  <a:lnTo>
                    <a:pt x="411" y="569"/>
                  </a:lnTo>
                  <a:lnTo>
                    <a:pt x="407" y="536"/>
                  </a:lnTo>
                  <a:lnTo>
                    <a:pt x="411" y="555"/>
                  </a:lnTo>
                  <a:lnTo>
                    <a:pt x="411" y="538"/>
                  </a:lnTo>
                  <a:lnTo>
                    <a:pt x="414" y="557"/>
                  </a:lnTo>
                  <a:lnTo>
                    <a:pt x="411" y="531"/>
                  </a:lnTo>
                  <a:lnTo>
                    <a:pt x="416" y="548"/>
                  </a:lnTo>
                  <a:lnTo>
                    <a:pt x="414" y="536"/>
                  </a:lnTo>
                  <a:lnTo>
                    <a:pt x="419" y="545"/>
                  </a:lnTo>
                  <a:lnTo>
                    <a:pt x="416" y="519"/>
                  </a:lnTo>
                  <a:lnTo>
                    <a:pt x="421" y="552"/>
                  </a:lnTo>
                  <a:lnTo>
                    <a:pt x="421" y="531"/>
                  </a:lnTo>
                  <a:lnTo>
                    <a:pt x="423" y="541"/>
                  </a:lnTo>
                  <a:lnTo>
                    <a:pt x="421" y="517"/>
                  </a:lnTo>
                  <a:lnTo>
                    <a:pt x="426" y="536"/>
                  </a:lnTo>
                  <a:lnTo>
                    <a:pt x="426" y="526"/>
                  </a:lnTo>
                  <a:lnTo>
                    <a:pt x="426" y="548"/>
                  </a:lnTo>
                  <a:lnTo>
                    <a:pt x="428" y="524"/>
                  </a:lnTo>
                  <a:lnTo>
                    <a:pt x="428" y="543"/>
                  </a:lnTo>
                  <a:lnTo>
                    <a:pt x="428" y="522"/>
                  </a:lnTo>
                  <a:lnTo>
                    <a:pt x="430" y="531"/>
                  </a:lnTo>
                  <a:lnTo>
                    <a:pt x="433" y="512"/>
                  </a:lnTo>
                  <a:lnTo>
                    <a:pt x="433" y="531"/>
                  </a:lnTo>
                  <a:lnTo>
                    <a:pt x="433" y="510"/>
                  </a:lnTo>
                  <a:lnTo>
                    <a:pt x="437" y="545"/>
                  </a:lnTo>
                  <a:lnTo>
                    <a:pt x="437" y="512"/>
                  </a:lnTo>
                  <a:lnTo>
                    <a:pt x="437" y="522"/>
                  </a:lnTo>
                  <a:lnTo>
                    <a:pt x="440" y="507"/>
                  </a:lnTo>
                  <a:lnTo>
                    <a:pt x="442" y="529"/>
                  </a:lnTo>
                  <a:lnTo>
                    <a:pt x="440" y="496"/>
                  </a:lnTo>
                  <a:lnTo>
                    <a:pt x="445" y="529"/>
                  </a:lnTo>
                  <a:lnTo>
                    <a:pt x="442" y="491"/>
                  </a:lnTo>
                  <a:lnTo>
                    <a:pt x="447" y="519"/>
                  </a:lnTo>
                  <a:lnTo>
                    <a:pt x="447" y="505"/>
                  </a:lnTo>
                  <a:lnTo>
                    <a:pt x="449" y="512"/>
                  </a:lnTo>
                  <a:lnTo>
                    <a:pt x="447" y="496"/>
                  </a:lnTo>
                  <a:lnTo>
                    <a:pt x="449" y="519"/>
                  </a:lnTo>
                  <a:lnTo>
                    <a:pt x="452" y="498"/>
                  </a:lnTo>
                  <a:lnTo>
                    <a:pt x="452" y="507"/>
                  </a:lnTo>
                  <a:lnTo>
                    <a:pt x="454" y="493"/>
                  </a:lnTo>
                  <a:lnTo>
                    <a:pt x="456" y="522"/>
                  </a:lnTo>
                  <a:lnTo>
                    <a:pt x="454" y="491"/>
                  </a:lnTo>
                  <a:lnTo>
                    <a:pt x="459" y="505"/>
                  </a:lnTo>
                  <a:lnTo>
                    <a:pt x="456" y="486"/>
                  </a:lnTo>
                  <a:lnTo>
                    <a:pt x="461" y="503"/>
                  </a:lnTo>
                  <a:lnTo>
                    <a:pt x="459" y="484"/>
                  </a:lnTo>
                  <a:lnTo>
                    <a:pt x="461" y="496"/>
                  </a:lnTo>
                  <a:lnTo>
                    <a:pt x="461" y="474"/>
                  </a:lnTo>
                  <a:lnTo>
                    <a:pt x="463" y="507"/>
                  </a:lnTo>
                  <a:lnTo>
                    <a:pt x="463" y="484"/>
                  </a:lnTo>
                  <a:lnTo>
                    <a:pt x="466" y="493"/>
                  </a:lnTo>
                  <a:lnTo>
                    <a:pt x="466" y="481"/>
                  </a:lnTo>
                  <a:lnTo>
                    <a:pt x="468" y="510"/>
                  </a:lnTo>
                  <a:lnTo>
                    <a:pt x="468" y="477"/>
                  </a:lnTo>
                  <a:lnTo>
                    <a:pt x="470" y="505"/>
                  </a:lnTo>
                  <a:lnTo>
                    <a:pt x="470" y="477"/>
                  </a:lnTo>
                  <a:lnTo>
                    <a:pt x="473" y="489"/>
                  </a:lnTo>
                  <a:lnTo>
                    <a:pt x="473" y="474"/>
                  </a:lnTo>
                  <a:lnTo>
                    <a:pt x="475" y="481"/>
                  </a:lnTo>
                  <a:lnTo>
                    <a:pt x="475" y="474"/>
                  </a:lnTo>
                  <a:lnTo>
                    <a:pt x="475" y="481"/>
                  </a:lnTo>
                  <a:lnTo>
                    <a:pt x="478" y="460"/>
                  </a:lnTo>
                  <a:lnTo>
                    <a:pt x="478" y="481"/>
                  </a:lnTo>
                  <a:lnTo>
                    <a:pt x="480" y="470"/>
                  </a:lnTo>
                  <a:lnTo>
                    <a:pt x="485" y="493"/>
                  </a:lnTo>
                  <a:lnTo>
                    <a:pt x="482" y="467"/>
                  </a:lnTo>
                  <a:lnTo>
                    <a:pt x="485" y="474"/>
                  </a:lnTo>
                  <a:lnTo>
                    <a:pt x="485" y="455"/>
                  </a:lnTo>
                  <a:lnTo>
                    <a:pt x="487" y="479"/>
                  </a:lnTo>
                  <a:lnTo>
                    <a:pt x="487" y="460"/>
                  </a:lnTo>
                  <a:lnTo>
                    <a:pt x="489" y="470"/>
                  </a:lnTo>
                  <a:lnTo>
                    <a:pt x="489" y="455"/>
                  </a:lnTo>
                  <a:lnTo>
                    <a:pt x="492" y="481"/>
                  </a:lnTo>
                  <a:lnTo>
                    <a:pt x="492" y="453"/>
                  </a:lnTo>
                  <a:lnTo>
                    <a:pt x="494" y="467"/>
                  </a:lnTo>
                  <a:lnTo>
                    <a:pt x="494" y="451"/>
                  </a:lnTo>
                  <a:lnTo>
                    <a:pt x="499" y="472"/>
                  </a:lnTo>
                  <a:lnTo>
                    <a:pt x="496" y="446"/>
                  </a:lnTo>
                  <a:lnTo>
                    <a:pt x="499" y="463"/>
                  </a:lnTo>
                  <a:lnTo>
                    <a:pt x="504" y="432"/>
                  </a:lnTo>
                  <a:lnTo>
                    <a:pt x="501" y="465"/>
                  </a:lnTo>
                  <a:lnTo>
                    <a:pt x="504" y="441"/>
                  </a:lnTo>
                  <a:lnTo>
                    <a:pt x="506" y="458"/>
                  </a:lnTo>
                  <a:lnTo>
                    <a:pt x="506" y="425"/>
                  </a:lnTo>
                  <a:lnTo>
                    <a:pt x="511" y="465"/>
                  </a:lnTo>
                  <a:lnTo>
                    <a:pt x="511" y="427"/>
                  </a:lnTo>
                  <a:lnTo>
                    <a:pt x="515" y="460"/>
                  </a:lnTo>
                  <a:lnTo>
                    <a:pt x="513" y="432"/>
                  </a:lnTo>
                  <a:lnTo>
                    <a:pt x="515" y="441"/>
                  </a:lnTo>
                  <a:lnTo>
                    <a:pt x="515" y="427"/>
                  </a:lnTo>
                  <a:lnTo>
                    <a:pt x="520" y="441"/>
                  </a:lnTo>
                  <a:lnTo>
                    <a:pt x="518" y="425"/>
                  </a:lnTo>
                  <a:lnTo>
                    <a:pt x="520" y="437"/>
                  </a:lnTo>
                  <a:lnTo>
                    <a:pt x="520" y="425"/>
                  </a:lnTo>
                  <a:lnTo>
                    <a:pt x="522" y="434"/>
                  </a:lnTo>
                  <a:lnTo>
                    <a:pt x="525" y="425"/>
                  </a:lnTo>
                  <a:lnTo>
                    <a:pt x="530" y="444"/>
                  </a:lnTo>
                  <a:lnTo>
                    <a:pt x="527" y="420"/>
                  </a:lnTo>
                  <a:lnTo>
                    <a:pt x="530" y="429"/>
                  </a:lnTo>
                  <a:lnTo>
                    <a:pt x="527" y="399"/>
                  </a:lnTo>
                  <a:lnTo>
                    <a:pt x="532" y="422"/>
                  </a:lnTo>
                  <a:lnTo>
                    <a:pt x="532" y="413"/>
                  </a:lnTo>
                  <a:lnTo>
                    <a:pt x="534" y="422"/>
                  </a:lnTo>
                  <a:lnTo>
                    <a:pt x="534" y="411"/>
                  </a:lnTo>
                  <a:lnTo>
                    <a:pt x="537" y="420"/>
                  </a:lnTo>
                  <a:lnTo>
                    <a:pt x="534" y="401"/>
                  </a:lnTo>
                  <a:lnTo>
                    <a:pt x="539" y="425"/>
                  </a:lnTo>
                  <a:lnTo>
                    <a:pt x="539" y="406"/>
                  </a:lnTo>
                  <a:lnTo>
                    <a:pt x="541" y="418"/>
                  </a:lnTo>
                  <a:lnTo>
                    <a:pt x="541" y="404"/>
                  </a:lnTo>
                  <a:lnTo>
                    <a:pt x="544" y="420"/>
                  </a:lnTo>
                  <a:lnTo>
                    <a:pt x="544" y="399"/>
                  </a:lnTo>
                  <a:lnTo>
                    <a:pt x="546" y="411"/>
                  </a:lnTo>
                  <a:lnTo>
                    <a:pt x="546" y="389"/>
                  </a:lnTo>
                  <a:lnTo>
                    <a:pt x="551" y="420"/>
                  </a:lnTo>
                  <a:lnTo>
                    <a:pt x="548" y="387"/>
                  </a:lnTo>
                  <a:lnTo>
                    <a:pt x="556" y="408"/>
                  </a:lnTo>
                  <a:lnTo>
                    <a:pt x="553" y="392"/>
                  </a:lnTo>
                  <a:lnTo>
                    <a:pt x="556" y="401"/>
                  </a:lnTo>
                  <a:lnTo>
                    <a:pt x="556" y="394"/>
                  </a:lnTo>
                  <a:lnTo>
                    <a:pt x="553" y="399"/>
                  </a:lnTo>
                  <a:lnTo>
                    <a:pt x="553" y="385"/>
                  </a:lnTo>
                  <a:lnTo>
                    <a:pt x="556" y="394"/>
                  </a:lnTo>
                  <a:lnTo>
                    <a:pt x="556" y="382"/>
                  </a:lnTo>
                  <a:lnTo>
                    <a:pt x="560" y="408"/>
                  </a:lnTo>
                  <a:lnTo>
                    <a:pt x="556" y="366"/>
                  </a:lnTo>
                  <a:lnTo>
                    <a:pt x="560" y="394"/>
                  </a:lnTo>
                  <a:lnTo>
                    <a:pt x="560" y="378"/>
                  </a:lnTo>
                  <a:lnTo>
                    <a:pt x="565" y="394"/>
                  </a:lnTo>
                  <a:lnTo>
                    <a:pt x="563" y="378"/>
                  </a:lnTo>
                  <a:lnTo>
                    <a:pt x="565" y="382"/>
                  </a:lnTo>
                  <a:lnTo>
                    <a:pt x="565" y="373"/>
                  </a:lnTo>
                  <a:lnTo>
                    <a:pt x="567" y="380"/>
                  </a:lnTo>
                  <a:lnTo>
                    <a:pt x="565" y="366"/>
                  </a:lnTo>
                  <a:lnTo>
                    <a:pt x="570" y="392"/>
                  </a:lnTo>
                  <a:lnTo>
                    <a:pt x="567" y="368"/>
                  </a:lnTo>
                  <a:lnTo>
                    <a:pt x="572" y="382"/>
                  </a:lnTo>
                  <a:lnTo>
                    <a:pt x="570" y="361"/>
                  </a:lnTo>
                  <a:lnTo>
                    <a:pt x="572" y="373"/>
                  </a:lnTo>
                  <a:lnTo>
                    <a:pt x="572" y="352"/>
                  </a:lnTo>
                  <a:lnTo>
                    <a:pt x="574" y="394"/>
                  </a:lnTo>
                  <a:lnTo>
                    <a:pt x="574" y="366"/>
                  </a:lnTo>
                  <a:lnTo>
                    <a:pt x="577" y="389"/>
                  </a:lnTo>
                  <a:lnTo>
                    <a:pt x="577" y="361"/>
                  </a:lnTo>
                  <a:lnTo>
                    <a:pt x="579" y="375"/>
                  </a:lnTo>
                  <a:lnTo>
                    <a:pt x="577" y="349"/>
                  </a:lnTo>
                  <a:lnTo>
                    <a:pt x="584" y="380"/>
                  </a:lnTo>
                  <a:lnTo>
                    <a:pt x="582" y="356"/>
                  </a:lnTo>
                  <a:lnTo>
                    <a:pt x="584" y="370"/>
                  </a:lnTo>
                  <a:lnTo>
                    <a:pt x="584" y="359"/>
                  </a:lnTo>
                  <a:lnTo>
                    <a:pt x="586" y="368"/>
                  </a:lnTo>
                  <a:lnTo>
                    <a:pt x="586" y="354"/>
                  </a:lnTo>
                  <a:lnTo>
                    <a:pt x="589" y="363"/>
                  </a:lnTo>
                  <a:lnTo>
                    <a:pt x="589" y="354"/>
                  </a:lnTo>
                  <a:lnTo>
                    <a:pt x="591" y="361"/>
                  </a:lnTo>
                  <a:lnTo>
                    <a:pt x="589" y="337"/>
                  </a:lnTo>
                  <a:lnTo>
                    <a:pt x="591" y="373"/>
                  </a:lnTo>
                  <a:lnTo>
                    <a:pt x="591" y="347"/>
                  </a:lnTo>
                  <a:lnTo>
                    <a:pt x="593" y="370"/>
                  </a:lnTo>
                  <a:lnTo>
                    <a:pt x="593" y="349"/>
                  </a:lnTo>
                  <a:lnTo>
                    <a:pt x="596" y="363"/>
                  </a:lnTo>
                  <a:lnTo>
                    <a:pt x="598" y="342"/>
                  </a:lnTo>
                  <a:lnTo>
                    <a:pt x="598" y="354"/>
                  </a:lnTo>
                  <a:lnTo>
                    <a:pt x="598" y="321"/>
                  </a:lnTo>
                  <a:lnTo>
                    <a:pt x="600" y="356"/>
                  </a:lnTo>
                  <a:lnTo>
                    <a:pt x="600" y="335"/>
                  </a:lnTo>
                  <a:lnTo>
                    <a:pt x="603" y="363"/>
                  </a:lnTo>
                  <a:lnTo>
                    <a:pt x="603" y="333"/>
                  </a:lnTo>
                  <a:lnTo>
                    <a:pt x="605" y="342"/>
                  </a:lnTo>
                  <a:lnTo>
                    <a:pt x="608" y="330"/>
                  </a:lnTo>
                  <a:lnTo>
                    <a:pt x="605" y="352"/>
                  </a:lnTo>
                  <a:lnTo>
                    <a:pt x="610" y="333"/>
                  </a:lnTo>
                  <a:lnTo>
                    <a:pt x="610" y="342"/>
                  </a:lnTo>
                  <a:lnTo>
                    <a:pt x="610" y="323"/>
                  </a:lnTo>
                  <a:lnTo>
                    <a:pt x="612" y="356"/>
                  </a:lnTo>
                  <a:lnTo>
                    <a:pt x="612" y="326"/>
                  </a:lnTo>
                  <a:lnTo>
                    <a:pt x="615" y="340"/>
                  </a:lnTo>
                  <a:lnTo>
                    <a:pt x="615" y="326"/>
                  </a:lnTo>
                  <a:lnTo>
                    <a:pt x="617" y="335"/>
                  </a:lnTo>
                  <a:lnTo>
                    <a:pt x="619" y="318"/>
                  </a:lnTo>
                  <a:lnTo>
                    <a:pt x="619" y="347"/>
                  </a:lnTo>
                  <a:lnTo>
                    <a:pt x="622" y="323"/>
                  </a:lnTo>
                  <a:lnTo>
                    <a:pt x="622" y="340"/>
                  </a:lnTo>
                  <a:lnTo>
                    <a:pt x="622" y="316"/>
                  </a:lnTo>
                  <a:lnTo>
                    <a:pt x="624" y="328"/>
                  </a:lnTo>
                  <a:lnTo>
                    <a:pt x="626" y="318"/>
                  </a:lnTo>
                  <a:lnTo>
                    <a:pt x="624" y="330"/>
                  </a:lnTo>
                  <a:lnTo>
                    <a:pt x="631" y="307"/>
                  </a:lnTo>
                  <a:lnTo>
                    <a:pt x="626" y="342"/>
                  </a:lnTo>
                  <a:lnTo>
                    <a:pt x="633" y="297"/>
                  </a:lnTo>
                  <a:lnTo>
                    <a:pt x="631" y="340"/>
                  </a:lnTo>
                  <a:lnTo>
                    <a:pt x="636" y="307"/>
                  </a:lnTo>
                  <a:lnTo>
                    <a:pt x="636" y="328"/>
                  </a:lnTo>
                  <a:lnTo>
                    <a:pt x="638" y="295"/>
                  </a:lnTo>
                  <a:lnTo>
                    <a:pt x="638" y="337"/>
                  </a:lnTo>
                  <a:lnTo>
                    <a:pt x="641" y="297"/>
                  </a:lnTo>
                  <a:lnTo>
                    <a:pt x="641" y="316"/>
                  </a:lnTo>
                  <a:lnTo>
                    <a:pt x="643" y="295"/>
                  </a:lnTo>
                  <a:lnTo>
                    <a:pt x="648" y="318"/>
                  </a:lnTo>
                  <a:lnTo>
                    <a:pt x="645" y="300"/>
                  </a:lnTo>
                  <a:lnTo>
                    <a:pt x="650" y="316"/>
                  </a:lnTo>
                  <a:lnTo>
                    <a:pt x="648" y="295"/>
                  </a:lnTo>
                  <a:lnTo>
                    <a:pt x="652" y="311"/>
                  </a:lnTo>
                  <a:lnTo>
                    <a:pt x="650" y="285"/>
                  </a:lnTo>
                  <a:lnTo>
                    <a:pt x="657" y="304"/>
                  </a:lnTo>
                  <a:lnTo>
                    <a:pt x="655" y="288"/>
                  </a:lnTo>
                  <a:lnTo>
                    <a:pt x="662" y="302"/>
                  </a:lnTo>
                  <a:lnTo>
                    <a:pt x="659" y="276"/>
                  </a:lnTo>
                  <a:lnTo>
                    <a:pt x="664" y="314"/>
                  </a:lnTo>
                  <a:lnTo>
                    <a:pt x="664" y="285"/>
                  </a:lnTo>
                  <a:lnTo>
                    <a:pt x="667" y="297"/>
                  </a:lnTo>
                  <a:lnTo>
                    <a:pt x="664" y="274"/>
                  </a:lnTo>
                  <a:lnTo>
                    <a:pt x="669" y="300"/>
                  </a:lnTo>
                  <a:lnTo>
                    <a:pt x="669" y="274"/>
                  </a:lnTo>
                  <a:lnTo>
                    <a:pt x="671" y="288"/>
                  </a:lnTo>
                  <a:lnTo>
                    <a:pt x="674" y="269"/>
                  </a:lnTo>
                  <a:lnTo>
                    <a:pt x="674" y="297"/>
                  </a:lnTo>
                  <a:lnTo>
                    <a:pt x="676" y="264"/>
                  </a:lnTo>
                  <a:lnTo>
                    <a:pt x="678" y="285"/>
                  </a:lnTo>
                  <a:lnTo>
                    <a:pt x="681" y="271"/>
                  </a:lnTo>
                  <a:lnTo>
                    <a:pt x="681" y="288"/>
                  </a:lnTo>
                  <a:lnTo>
                    <a:pt x="683" y="266"/>
                  </a:lnTo>
                  <a:lnTo>
                    <a:pt x="683" y="285"/>
                  </a:lnTo>
                  <a:lnTo>
                    <a:pt x="685" y="264"/>
                  </a:lnTo>
                  <a:lnTo>
                    <a:pt x="685" y="278"/>
                  </a:lnTo>
                  <a:lnTo>
                    <a:pt x="688" y="255"/>
                  </a:lnTo>
                  <a:lnTo>
                    <a:pt x="688" y="269"/>
                  </a:lnTo>
                  <a:lnTo>
                    <a:pt x="690" y="262"/>
                  </a:lnTo>
                  <a:lnTo>
                    <a:pt x="690" y="269"/>
                  </a:lnTo>
                  <a:lnTo>
                    <a:pt x="695" y="255"/>
                  </a:lnTo>
                  <a:lnTo>
                    <a:pt x="693" y="269"/>
                  </a:lnTo>
                  <a:lnTo>
                    <a:pt x="697" y="250"/>
                  </a:lnTo>
                  <a:lnTo>
                    <a:pt x="700" y="276"/>
                  </a:lnTo>
                  <a:lnTo>
                    <a:pt x="700" y="250"/>
                  </a:lnTo>
                  <a:lnTo>
                    <a:pt x="702" y="262"/>
                  </a:lnTo>
                  <a:lnTo>
                    <a:pt x="702" y="252"/>
                  </a:lnTo>
                  <a:lnTo>
                    <a:pt x="702" y="278"/>
                  </a:lnTo>
                  <a:lnTo>
                    <a:pt x="704" y="245"/>
                  </a:lnTo>
                  <a:lnTo>
                    <a:pt x="707" y="264"/>
                  </a:lnTo>
                  <a:lnTo>
                    <a:pt x="704" y="241"/>
                  </a:lnTo>
                  <a:lnTo>
                    <a:pt x="709" y="259"/>
                  </a:lnTo>
                  <a:lnTo>
                    <a:pt x="709" y="245"/>
                  </a:lnTo>
                  <a:lnTo>
                    <a:pt x="711" y="252"/>
                  </a:lnTo>
                  <a:lnTo>
                    <a:pt x="709" y="243"/>
                  </a:lnTo>
                  <a:lnTo>
                    <a:pt x="714" y="255"/>
                  </a:lnTo>
                  <a:lnTo>
                    <a:pt x="714" y="238"/>
                  </a:lnTo>
                  <a:lnTo>
                    <a:pt x="716" y="250"/>
                  </a:lnTo>
                  <a:lnTo>
                    <a:pt x="714" y="233"/>
                  </a:lnTo>
                  <a:lnTo>
                    <a:pt x="719" y="248"/>
                  </a:lnTo>
                  <a:lnTo>
                    <a:pt x="719" y="238"/>
                  </a:lnTo>
                  <a:lnTo>
                    <a:pt x="719" y="262"/>
                  </a:lnTo>
                  <a:lnTo>
                    <a:pt x="723" y="229"/>
                  </a:lnTo>
                  <a:lnTo>
                    <a:pt x="721" y="252"/>
                  </a:lnTo>
                  <a:lnTo>
                    <a:pt x="728" y="219"/>
                  </a:lnTo>
                  <a:lnTo>
                    <a:pt x="723" y="259"/>
                  </a:lnTo>
                  <a:lnTo>
                    <a:pt x="728" y="231"/>
                  </a:lnTo>
                  <a:lnTo>
                    <a:pt x="730" y="243"/>
                  </a:lnTo>
                  <a:lnTo>
                    <a:pt x="730" y="217"/>
                  </a:lnTo>
                  <a:lnTo>
                    <a:pt x="735" y="257"/>
                  </a:lnTo>
                  <a:lnTo>
                    <a:pt x="733" y="217"/>
                  </a:lnTo>
                  <a:lnTo>
                    <a:pt x="735" y="236"/>
                  </a:lnTo>
                  <a:lnTo>
                    <a:pt x="735" y="224"/>
                  </a:lnTo>
                  <a:lnTo>
                    <a:pt x="742" y="248"/>
                  </a:lnTo>
                  <a:lnTo>
                    <a:pt x="740" y="224"/>
                  </a:lnTo>
                  <a:lnTo>
                    <a:pt x="742" y="233"/>
                  </a:lnTo>
                  <a:lnTo>
                    <a:pt x="740" y="217"/>
                  </a:lnTo>
                  <a:lnTo>
                    <a:pt x="745" y="233"/>
                  </a:lnTo>
                  <a:lnTo>
                    <a:pt x="742" y="219"/>
                  </a:lnTo>
                  <a:lnTo>
                    <a:pt x="745" y="226"/>
                  </a:lnTo>
                  <a:lnTo>
                    <a:pt x="745" y="215"/>
                  </a:lnTo>
                  <a:lnTo>
                    <a:pt x="747" y="233"/>
                  </a:lnTo>
                  <a:lnTo>
                    <a:pt x="749" y="207"/>
                  </a:lnTo>
                  <a:lnTo>
                    <a:pt x="749" y="231"/>
                  </a:lnTo>
                  <a:lnTo>
                    <a:pt x="752" y="200"/>
                  </a:lnTo>
                  <a:lnTo>
                    <a:pt x="752" y="222"/>
                  </a:lnTo>
                  <a:lnTo>
                    <a:pt x="754" y="200"/>
                  </a:lnTo>
                  <a:lnTo>
                    <a:pt x="754" y="222"/>
                  </a:lnTo>
                  <a:lnTo>
                    <a:pt x="759" y="207"/>
                  </a:lnTo>
                  <a:lnTo>
                    <a:pt x="759" y="222"/>
                  </a:lnTo>
                  <a:lnTo>
                    <a:pt x="761" y="205"/>
                  </a:lnTo>
                  <a:lnTo>
                    <a:pt x="761" y="212"/>
                  </a:lnTo>
                  <a:lnTo>
                    <a:pt x="763" y="205"/>
                  </a:lnTo>
                  <a:lnTo>
                    <a:pt x="763" y="222"/>
                  </a:lnTo>
                  <a:lnTo>
                    <a:pt x="766" y="189"/>
                  </a:lnTo>
                  <a:lnTo>
                    <a:pt x="766" y="210"/>
                  </a:lnTo>
                  <a:lnTo>
                    <a:pt x="768" y="184"/>
                  </a:lnTo>
                  <a:lnTo>
                    <a:pt x="771" y="207"/>
                  </a:lnTo>
                  <a:lnTo>
                    <a:pt x="771" y="193"/>
                  </a:lnTo>
                  <a:lnTo>
                    <a:pt x="773" y="215"/>
                  </a:lnTo>
                  <a:lnTo>
                    <a:pt x="773" y="191"/>
                  </a:lnTo>
                  <a:lnTo>
                    <a:pt x="775" y="205"/>
                  </a:lnTo>
                  <a:lnTo>
                    <a:pt x="775" y="186"/>
                  </a:lnTo>
                  <a:lnTo>
                    <a:pt x="778" y="207"/>
                  </a:lnTo>
                  <a:lnTo>
                    <a:pt x="778" y="193"/>
                  </a:lnTo>
                  <a:lnTo>
                    <a:pt x="780" y="203"/>
                  </a:lnTo>
                  <a:lnTo>
                    <a:pt x="780" y="177"/>
                  </a:lnTo>
                  <a:lnTo>
                    <a:pt x="782" y="200"/>
                  </a:lnTo>
                  <a:lnTo>
                    <a:pt x="785" y="181"/>
                  </a:lnTo>
                  <a:lnTo>
                    <a:pt x="785" y="207"/>
                  </a:lnTo>
                  <a:lnTo>
                    <a:pt x="787" y="186"/>
                  </a:lnTo>
                  <a:lnTo>
                    <a:pt x="787" y="196"/>
                  </a:lnTo>
                  <a:lnTo>
                    <a:pt x="789" y="189"/>
                  </a:lnTo>
                  <a:lnTo>
                    <a:pt x="787" y="212"/>
                  </a:lnTo>
                  <a:lnTo>
                    <a:pt x="792" y="189"/>
                  </a:lnTo>
                  <a:lnTo>
                    <a:pt x="789" y="200"/>
                  </a:lnTo>
                  <a:lnTo>
                    <a:pt x="792" y="186"/>
                  </a:lnTo>
                  <a:lnTo>
                    <a:pt x="794" y="212"/>
                  </a:lnTo>
                  <a:lnTo>
                    <a:pt x="794" y="186"/>
                  </a:lnTo>
                  <a:lnTo>
                    <a:pt x="797" y="198"/>
                  </a:lnTo>
                  <a:lnTo>
                    <a:pt x="797" y="184"/>
                  </a:lnTo>
                  <a:lnTo>
                    <a:pt x="797" y="193"/>
                  </a:lnTo>
                  <a:lnTo>
                    <a:pt x="801" y="179"/>
                  </a:lnTo>
                  <a:lnTo>
                    <a:pt x="799" y="193"/>
                  </a:lnTo>
                  <a:lnTo>
                    <a:pt x="801" y="177"/>
                  </a:lnTo>
                  <a:lnTo>
                    <a:pt x="801" y="198"/>
                  </a:lnTo>
                  <a:lnTo>
                    <a:pt x="804" y="177"/>
                  </a:lnTo>
                  <a:lnTo>
                    <a:pt x="806" y="189"/>
                  </a:lnTo>
                  <a:lnTo>
                    <a:pt x="806" y="167"/>
                  </a:lnTo>
                  <a:lnTo>
                    <a:pt x="808" y="184"/>
                  </a:lnTo>
                  <a:lnTo>
                    <a:pt x="808" y="163"/>
                  </a:lnTo>
                  <a:lnTo>
                    <a:pt x="808" y="184"/>
                  </a:lnTo>
                  <a:lnTo>
                    <a:pt x="811" y="179"/>
                  </a:lnTo>
                  <a:lnTo>
                    <a:pt x="813" y="198"/>
                  </a:lnTo>
                  <a:lnTo>
                    <a:pt x="813" y="174"/>
                  </a:lnTo>
                  <a:lnTo>
                    <a:pt x="815" y="191"/>
                  </a:lnTo>
                  <a:lnTo>
                    <a:pt x="815" y="160"/>
                  </a:lnTo>
                  <a:lnTo>
                    <a:pt x="818" y="184"/>
                  </a:lnTo>
                  <a:lnTo>
                    <a:pt x="818" y="167"/>
                  </a:lnTo>
                  <a:lnTo>
                    <a:pt x="820" y="179"/>
                  </a:lnTo>
                  <a:lnTo>
                    <a:pt x="820" y="167"/>
                  </a:lnTo>
                  <a:lnTo>
                    <a:pt x="822" y="184"/>
                  </a:lnTo>
                  <a:lnTo>
                    <a:pt x="820" y="151"/>
                  </a:lnTo>
                  <a:lnTo>
                    <a:pt x="825" y="193"/>
                  </a:lnTo>
                  <a:lnTo>
                    <a:pt x="825" y="167"/>
                  </a:lnTo>
                  <a:lnTo>
                    <a:pt x="827" y="177"/>
                  </a:lnTo>
                  <a:lnTo>
                    <a:pt x="827" y="167"/>
                  </a:lnTo>
                  <a:lnTo>
                    <a:pt x="830" y="186"/>
                  </a:lnTo>
                  <a:lnTo>
                    <a:pt x="830" y="163"/>
                  </a:lnTo>
                  <a:lnTo>
                    <a:pt x="832" y="172"/>
                  </a:lnTo>
                  <a:lnTo>
                    <a:pt x="834" y="146"/>
                  </a:lnTo>
                  <a:lnTo>
                    <a:pt x="834" y="174"/>
                  </a:lnTo>
                  <a:lnTo>
                    <a:pt x="837" y="139"/>
                  </a:lnTo>
                  <a:lnTo>
                    <a:pt x="837" y="167"/>
                  </a:lnTo>
                  <a:lnTo>
                    <a:pt x="839" y="158"/>
                  </a:lnTo>
                  <a:lnTo>
                    <a:pt x="839" y="167"/>
                  </a:lnTo>
                  <a:lnTo>
                    <a:pt x="841" y="160"/>
                  </a:lnTo>
                  <a:lnTo>
                    <a:pt x="844" y="167"/>
                  </a:lnTo>
                  <a:lnTo>
                    <a:pt x="844" y="153"/>
                  </a:lnTo>
                  <a:lnTo>
                    <a:pt x="844" y="163"/>
                  </a:lnTo>
                  <a:lnTo>
                    <a:pt x="846" y="148"/>
                  </a:lnTo>
                  <a:lnTo>
                    <a:pt x="846" y="158"/>
                  </a:lnTo>
                  <a:lnTo>
                    <a:pt x="848" y="141"/>
                  </a:lnTo>
                  <a:lnTo>
                    <a:pt x="851" y="141"/>
                  </a:lnTo>
                  <a:lnTo>
                    <a:pt x="851" y="127"/>
                  </a:lnTo>
                  <a:lnTo>
                    <a:pt x="853" y="144"/>
                  </a:lnTo>
                  <a:lnTo>
                    <a:pt x="856" y="118"/>
                  </a:lnTo>
                  <a:lnTo>
                    <a:pt x="856" y="137"/>
                  </a:lnTo>
                  <a:lnTo>
                    <a:pt x="856" y="125"/>
                  </a:lnTo>
                  <a:lnTo>
                    <a:pt x="858" y="129"/>
                  </a:lnTo>
                  <a:lnTo>
                    <a:pt x="858" y="120"/>
                  </a:lnTo>
                  <a:lnTo>
                    <a:pt x="860" y="134"/>
                  </a:lnTo>
                  <a:lnTo>
                    <a:pt x="860" y="120"/>
                  </a:lnTo>
                  <a:lnTo>
                    <a:pt x="863" y="127"/>
                  </a:lnTo>
                  <a:lnTo>
                    <a:pt x="860" y="115"/>
                  </a:lnTo>
                  <a:lnTo>
                    <a:pt x="865" y="134"/>
                  </a:lnTo>
                  <a:lnTo>
                    <a:pt x="863" y="115"/>
                  </a:lnTo>
                  <a:lnTo>
                    <a:pt x="867" y="132"/>
                  </a:lnTo>
                  <a:lnTo>
                    <a:pt x="865" y="118"/>
                  </a:lnTo>
                  <a:lnTo>
                    <a:pt x="870" y="127"/>
                  </a:lnTo>
                  <a:lnTo>
                    <a:pt x="867" y="108"/>
                  </a:lnTo>
                  <a:lnTo>
                    <a:pt x="872" y="139"/>
                  </a:lnTo>
                  <a:lnTo>
                    <a:pt x="872" y="115"/>
                  </a:lnTo>
                  <a:lnTo>
                    <a:pt x="874" y="132"/>
                  </a:lnTo>
                  <a:lnTo>
                    <a:pt x="872" y="111"/>
                  </a:lnTo>
                  <a:lnTo>
                    <a:pt x="874" y="120"/>
                  </a:lnTo>
                  <a:lnTo>
                    <a:pt x="874" y="111"/>
                  </a:lnTo>
                  <a:lnTo>
                    <a:pt x="879" y="129"/>
                  </a:lnTo>
                  <a:lnTo>
                    <a:pt x="877" y="106"/>
                  </a:lnTo>
                  <a:lnTo>
                    <a:pt x="884" y="127"/>
                  </a:lnTo>
                  <a:lnTo>
                    <a:pt x="879" y="94"/>
                  </a:lnTo>
                  <a:lnTo>
                    <a:pt x="886" y="127"/>
                  </a:lnTo>
                  <a:lnTo>
                    <a:pt x="882" y="89"/>
                  </a:lnTo>
                  <a:lnTo>
                    <a:pt x="889" y="115"/>
                  </a:lnTo>
                  <a:lnTo>
                    <a:pt x="891" y="96"/>
                  </a:lnTo>
                  <a:lnTo>
                    <a:pt x="889" y="127"/>
                  </a:lnTo>
                  <a:lnTo>
                    <a:pt x="891" y="92"/>
                  </a:lnTo>
                  <a:lnTo>
                    <a:pt x="893" y="115"/>
                  </a:lnTo>
                  <a:lnTo>
                    <a:pt x="893" y="99"/>
                  </a:lnTo>
                  <a:lnTo>
                    <a:pt x="896" y="115"/>
                  </a:lnTo>
                  <a:lnTo>
                    <a:pt x="896" y="85"/>
                  </a:lnTo>
                  <a:lnTo>
                    <a:pt x="900" y="111"/>
                  </a:lnTo>
                  <a:lnTo>
                    <a:pt x="900" y="92"/>
                  </a:lnTo>
                  <a:lnTo>
                    <a:pt x="900" y="99"/>
                  </a:lnTo>
                  <a:lnTo>
                    <a:pt x="903" y="82"/>
                  </a:lnTo>
                  <a:lnTo>
                    <a:pt x="903" y="103"/>
                  </a:lnTo>
                  <a:lnTo>
                    <a:pt x="905" y="92"/>
                  </a:lnTo>
                  <a:lnTo>
                    <a:pt x="905" y="111"/>
                  </a:lnTo>
                  <a:lnTo>
                    <a:pt x="908" y="87"/>
                  </a:lnTo>
                  <a:lnTo>
                    <a:pt x="910" y="103"/>
                  </a:lnTo>
                  <a:lnTo>
                    <a:pt x="910" y="77"/>
                  </a:lnTo>
                  <a:lnTo>
                    <a:pt x="912" y="99"/>
                  </a:lnTo>
                  <a:lnTo>
                    <a:pt x="915" y="87"/>
                  </a:lnTo>
                  <a:lnTo>
                    <a:pt x="915" y="111"/>
                  </a:lnTo>
                  <a:lnTo>
                    <a:pt x="917" y="87"/>
                  </a:lnTo>
                  <a:lnTo>
                    <a:pt x="917" y="108"/>
                  </a:lnTo>
                  <a:lnTo>
                    <a:pt x="919" y="89"/>
                  </a:lnTo>
                  <a:lnTo>
                    <a:pt x="919" y="101"/>
                  </a:lnTo>
                  <a:lnTo>
                    <a:pt x="922" y="77"/>
                  </a:lnTo>
                  <a:lnTo>
                    <a:pt x="922" y="96"/>
                  </a:lnTo>
                  <a:lnTo>
                    <a:pt x="924" y="85"/>
                  </a:lnTo>
                  <a:lnTo>
                    <a:pt x="926" y="103"/>
                  </a:lnTo>
                  <a:lnTo>
                    <a:pt x="924" y="77"/>
                  </a:lnTo>
                  <a:lnTo>
                    <a:pt x="926" y="92"/>
                  </a:lnTo>
                  <a:lnTo>
                    <a:pt x="926" y="80"/>
                  </a:lnTo>
                  <a:lnTo>
                    <a:pt x="929" y="94"/>
                  </a:lnTo>
                  <a:lnTo>
                    <a:pt x="929" y="77"/>
                  </a:lnTo>
                  <a:lnTo>
                    <a:pt x="929" y="101"/>
                  </a:lnTo>
                  <a:lnTo>
                    <a:pt x="931" y="80"/>
                  </a:lnTo>
                  <a:lnTo>
                    <a:pt x="931" y="89"/>
                  </a:lnTo>
                  <a:lnTo>
                    <a:pt x="934" y="70"/>
                  </a:lnTo>
                  <a:lnTo>
                    <a:pt x="934" y="87"/>
                  </a:lnTo>
                  <a:lnTo>
                    <a:pt x="936" y="70"/>
                  </a:lnTo>
                  <a:lnTo>
                    <a:pt x="938" y="87"/>
                  </a:lnTo>
                  <a:lnTo>
                    <a:pt x="941" y="56"/>
                  </a:lnTo>
                  <a:lnTo>
                    <a:pt x="941" y="82"/>
                  </a:lnTo>
                  <a:lnTo>
                    <a:pt x="943" y="68"/>
                  </a:lnTo>
                  <a:lnTo>
                    <a:pt x="945" y="89"/>
                  </a:lnTo>
                  <a:lnTo>
                    <a:pt x="943" y="75"/>
                  </a:lnTo>
                  <a:lnTo>
                    <a:pt x="945" y="77"/>
                  </a:lnTo>
                  <a:lnTo>
                    <a:pt x="948" y="87"/>
                  </a:lnTo>
                  <a:lnTo>
                    <a:pt x="950" y="92"/>
                  </a:lnTo>
                  <a:lnTo>
                    <a:pt x="955" y="75"/>
                  </a:lnTo>
                  <a:lnTo>
                    <a:pt x="952" y="99"/>
                  </a:lnTo>
                  <a:lnTo>
                    <a:pt x="955" y="82"/>
                  </a:lnTo>
                  <a:lnTo>
                    <a:pt x="955" y="96"/>
                  </a:lnTo>
                  <a:lnTo>
                    <a:pt x="957" y="70"/>
                  </a:lnTo>
                  <a:lnTo>
                    <a:pt x="957" y="94"/>
                  </a:lnTo>
                  <a:lnTo>
                    <a:pt x="962" y="68"/>
                  </a:lnTo>
                  <a:lnTo>
                    <a:pt x="960" y="101"/>
                  </a:lnTo>
                  <a:lnTo>
                    <a:pt x="964" y="63"/>
                  </a:lnTo>
                  <a:lnTo>
                    <a:pt x="962" y="89"/>
                  </a:lnTo>
                  <a:lnTo>
                    <a:pt x="967" y="70"/>
                  </a:lnTo>
                  <a:lnTo>
                    <a:pt x="969" y="101"/>
                  </a:lnTo>
                  <a:lnTo>
                    <a:pt x="969" y="68"/>
                  </a:lnTo>
                  <a:lnTo>
                    <a:pt x="969" y="80"/>
                  </a:lnTo>
                  <a:lnTo>
                    <a:pt x="971" y="68"/>
                  </a:lnTo>
                  <a:lnTo>
                    <a:pt x="976" y="94"/>
                  </a:lnTo>
                  <a:lnTo>
                    <a:pt x="974" y="63"/>
                  </a:lnTo>
                  <a:lnTo>
                    <a:pt x="978" y="87"/>
                  </a:lnTo>
                  <a:lnTo>
                    <a:pt x="978" y="56"/>
                  </a:lnTo>
                  <a:lnTo>
                    <a:pt x="978" y="70"/>
                  </a:lnTo>
                  <a:lnTo>
                    <a:pt x="978" y="61"/>
                  </a:lnTo>
                  <a:lnTo>
                    <a:pt x="983" y="89"/>
                  </a:lnTo>
                  <a:lnTo>
                    <a:pt x="986" y="42"/>
                  </a:lnTo>
                  <a:lnTo>
                    <a:pt x="983" y="66"/>
                  </a:lnTo>
                  <a:lnTo>
                    <a:pt x="986" y="52"/>
                  </a:lnTo>
                  <a:lnTo>
                    <a:pt x="986" y="68"/>
                  </a:lnTo>
                  <a:lnTo>
                    <a:pt x="988" y="56"/>
                  </a:lnTo>
                  <a:lnTo>
                    <a:pt x="986" y="77"/>
                  </a:lnTo>
                  <a:lnTo>
                    <a:pt x="990" y="59"/>
                  </a:lnTo>
                  <a:lnTo>
                    <a:pt x="988" y="85"/>
                  </a:lnTo>
                  <a:lnTo>
                    <a:pt x="990" y="59"/>
                  </a:lnTo>
                  <a:lnTo>
                    <a:pt x="993" y="77"/>
                  </a:lnTo>
                  <a:lnTo>
                    <a:pt x="993" y="42"/>
                  </a:lnTo>
                  <a:lnTo>
                    <a:pt x="995" y="52"/>
                  </a:lnTo>
                  <a:lnTo>
                    <a:pt x="993" y="103"/>
                  </a:lnTo>
                  <a:lnTo>
                    <a:pt x="993" y="113"/>
                  </a:lnTo>
                  <a:lnTo>
                    <a:pt x="993" y="89"/>
                  </a:lnTo>
                  <a:lnTo>
                    <a:pt x="995" y="99"/>
                  </a:lnTo>
                  <a:lnTo>
                    <a:pt x="997" y="0"/>
                  </a:lnTo>
                  <a:lnTo>
                    <a:pt x="995" y="212"/>
                  </a:lnTo>
                  <a:lnTo>
                    <a:pt x="997" y="108"/>
                  </a:lnTo>
                  <a:lnTo>
                    <a:pt x="997" y="212"/>
                  </a:lnTo>
                  <a:lnTo>
                    <a:pt x="1000" y="101"/>
                  </a:lnTo>
                  <a:lnTo>
                    <a:pt x="997" y="111"/>
                  </a:lnTo>
                  <a:lnTo>
                    <a:pt x="1000" y="82"/>
                  </a:lnTo>
                  <a:lnTo>
                    <a:pt x="1002" y="59"/>
                  </a:lnTo>
                  <a:lnTo>
                    <a:pt x="1009" y="42"/>
                  </a:lnTo>
                  <a:lnTo>
                    <a:pt x="1007" y="63"/>
                  </a:lnTo>
                  <a:lnTo>
                    <a:pt x="1011" y="52"/>
                  </a:lnTo>
                  <a:lnTo>
                    <a:pt x="1009" y="68"/>
                  </a:lnTo>
                  <a:lnTo>
                    <a:pt x="1011" y="54"/>
                  </a:lnTo>
                  <a:lnTo>
                    <a:pt x="1011" y="68"/>
                  </a:lnTo>
                  <a:lnTo>
                    <a:pt x="1014" y="56"/>
                  </a:lnTo>
                  <a:lnTo>
                    <a:pt x="1014" y="77"/>
                  </a:lnTo>
                  <a:lnTo>
                    <a:pt x="1016" y="49"/>
                  </a:lnTo>
                  <a:lnTo>
                    <a:pt x="1016" y="66"/>
                  </a:lnTo>
                  <a:lnTo>
                    <a:pt x="1021" y="42"/>
                  </a:lnTo>
                  <a:lnTo>
                    <a:pt x="1019" y="73"/>
                  </a:lnTo>
                  <a:lnTo>
                    <a:pt x="1021" y="56"/>
                  </a:lnTo>
                  <a:lnTo>
                    <a:pt x="1021" y="73"/>
                  </a:lnTo>
                  <a:lnTo>
                    <a:pt x="1023" y="52"/>
                  </a:lnTo>
                  <a:lnTo>
                    <a:pt x="1021" y="70"/>
                  </a:lnTo>
                  <a:lnTo>
                    <a:pt x="1023" y="56"/>
                  </a:lnTo>
                  <a:lnTo>
                    <a:pt x="1023" y="75"/>
                  </a:lnTo>
                  <a:lnTo>
                    <a:pt x="1028" y="54"/>
                  </a:lnTo>
                  <a:lnTo>
                    <a:pt x="1028" y="68"/>
                  </a:lnTo>
                  <a:lnTo>
                    <a:pt x="1030" y="56"/>
                  </a:lnTo>
                  <a:lnTo>
                    <a:pt x="1030" y="68"/>
                  </a:lnTo>
                  <a:lnTo>
                    <a:pt x="1033" y="61"/>
                  </a:lnTo>
                  <a:lnTo>
                    <a:pt x="1033" y="80"/>
                  </a:lnTo>
                  <a:lnTo>
                    <a:pt x="1035" y="63"/>
                  </a:lnTo>
                  <a:lnTo>
                    <a:pt x="1035" y="70"/>
                  </a:lnTo>
                  <a:lnTo>
                    <a:pt x="1037" y="63"/>
                  </a:lnTo>
                  <a:lnTo>
                    <a:pt x="1035" y="85"/>
                  </a:lnTo>
                  <a:lnTo>
                    <a:pt x="1040" y="52"/>
                  </a:lnTo>
                  <a:lnTo>
                    <a:pt x="1040" y="75"/>
                  </a:lnTo>
                  <a:lnTo>
                    <a:pt x="1042" y="68"/>
                  </a:lnTo>
                  <a:lnTo>
                    <a:pt x="1042" y="75"/>
                  </a:lnTo>
                  <a:lnTo>
                    <a:pt x="1042" y="56"/>
                  </a:lnTo>
                  <a:lnTo>
                    <a:pt x="1045" y="77"/>
                  </a:lnTo>
                  <a:lnTo>
                    <a:pt x="1047" y="68"/>
                  </a:lnTo>
                  <a:lnTo>
                    <a:pt x="1045" y="82"/>
                  </a:lnTo>
                  <a:lnTo>
                    <a:pt x="1047" y="68"/>
                  </a:lnTo>
                  <a:lnTo>
                    <a:pt x="1047" y="89"/>
                  </a:lnTo>
                  <a:lnTo>
                    <a:pt x="1049" y="70"/>
                  </a:lnTo>
                  <a:lnTo>
                    <a:pt x="1052" y="96"/>
                  </a:lnTo>
                  <a:lnTo>
                    <a:pt x="1052" y="70"/>
                  </a:lnTo>
                  <a:lnTo>
                    <a:pt x="1054" y="85"/>
                  </a:lnTo>
                  <a:lnTo>
                    <a:pt x="1056" y="73"/>
                  </a:lnTo>
                  <a:lnTo>
                    <a:pt x="1056" y="82"/>
                  </a:lnTo>
                  <a:lnTo>
                    <a:pt x="1056" y="70"/>
                  </a:lnTo>
                  <a:lnTo>
                    <a:pt x="1059" y="80"/>
                  </a:lnTo>
                  <a:lnTo>
                    <a:pt x="1063" y="63"/>
                  </a:lnTo>
                  <a:lnTo>
                    <a:pt x="1061" y="80"/>
                  </a:lnTo>
                  <a:lnTo>
                    <a:pt x="1066" y="56"/>
                  </a:lnTo>
                  <a:lnTo>
                    <a:pt x="1063" y="82"/>
                  </a:lnTo>
                  <a:lnTo>
                    <a:pt x="1066" y="73"/>
                  </a:lnTo>
                  <a:lnTo>
                    <a:pt x="1068" y="82"/>
                  </a:lnTo>
                  <a:lnTo>
                    <a:pt x="1068" y="75"/>
                  </a:lnTo>
                  <a:lnTo>
                    <a:pt x="1068" y="96"/>
                  </a:lnTo>
                  <a:lnTo>
                    <a:pt x="1073" y="63"/>
                  </a:lnTo>
                  <a:lnTo>
                    <a:pt x="1073" y="92"/>
                  </a:lnTo>
                  <a:lnTo>
                    <a:pt x="1075" y="80"/>
                  </a:lnTo>
                  <a:lnTo>
                    <a:pt x="1075" y="106"/>
                  </a:lnTo>
                  <a:lnTo>
                    <a:pt x="1075" y="59"/>
                  </a:lnTo>
                  <a:lnTo>
                    <a:pt x="1078" y="89"/>
                  </a:lnTo>
                  <a:lnTo>
                    <a:pt x="1080" y="77"/>
                  </a:lnTo>
                  <a:lnTo>
                    <a:pt x="1080" y="101"/>
                  </a:lnTo>
                  <a:lnTo>
                    <a:pt x="1085" y="59"/>
                  </a:lnTo>
                  <a:lnTo>
                    <a:pt x="1085" y="87"/>
                  </a:lnTo>
                  <a:lnTo>
                    <a:pt x="1087" y="63"/>
                  </a:lnTo>
                  <a:lnTo>
                    <a:pt x="1087" y="82"/>
                  </a:lnTo>
                  <a:lnTo>
                    <a:pt x="1087" y="75"/>
                  </a:lnTo>
                  <a:lnTo>
                    <a:pt x="1087" y="85"/>
                  </a:lnTo>
                  <a:lnTo>
                    <a:pt x="1089" y="77"/>
                  </a:lnTo>
                  <a:lnTo>
                    <a:pt x="1092" y="87"/>
                  </a:lnTo>
                  <a:lnTo>
                    <a:pt x="1092" y="75"/>
                  </a:lnTo>
                  <a:lnTo>
                    <a:pt x="1092" y="87"/>
                  </a:lnTo>
                  <a:lnTo>
                    <a:pt x="1094" y="70"/>
                  </a:lnTo>
                  <a:lnTo>
                    <a:pt x="1094" y="92"/>
                  </a:lnTo>
                  <a:lnTo>
                    <a:pt x="1097" y="73"/>
                  </a:lnTo>
                  <a:lnTo>
                    <a:pt x="1097" y="92"/>
                  </a:lnTo>
                  <a:lnTo>
                    <a:pt x="1099" y="77"/>
                  </a:lnTo>
                  <a:lnTo>
                    <a:pt x="1099" y="101"/>
                  </a:lnTo>
                  <a:lnTo>
                    <a:pt x="1104" y="66"/>
                  </a:lnTo>
                  <a:lnTo>
                    <a:pt x="1101" y="92"/>
                  </a:lnTo>
                  <a:lnTo>
                    <a:pt x="1106" y="61"/>
                  </a:lnTo>
                  <a:lnTo>
                    <a:pt x="1104" y="99"/>
                  </a:lnTo>
                  <a:lnTo>
                    <a:pt x="1106" y="77"/>
                  </a:lnTo>
                  <a:lnTo>
                    <a:pt x="1106" y="94"/>
                  </a:lnTo>
                  <a:lnTo>
                    <a:pt x="1108" y="75"/>
                  </a:lnTo>
                  <a:lnTo>
                    <a:pt x="1108" y="94"/>
                  </a:lnTo>
                  <a:lnTo>
                    <a:pt x="1113" y="75"/>
                  </a:lnTo>
                  <a:lnTo>
                    <a:pt x="1113" y="99"/>
                  </a:lnTo>
                  <a:lnTo>
                    <a:pt x="1115" y="66"/>
                  </a:lnTo>
                  <a:lnTo>
                    <a:pt x="1113" y="106"/>
                  </a:lnTo>
                  <a:lnTo>
                    <a:pt x="1118" y="73"/>
                  </a:lnTo>
                  <a:lnTo>
                    <a:pt x="1115" y="111"/>
                  </a:lnTo>
                  <a:lnTo>
                    <a:pt x="1120" y="82"/>
                  </a:lnTo>
                  <a:lnTo>
                    <a:pt x="1118" y="106"/>
                  </a:lnTo>
                  <a:lnTo>
                    <a:pt x="1123" y="87"/>
                  </a:lnTo>
                  <a:lnTo>
                    <a:pt x="1123" y="96"/>
                  </a:lnTo>
                  <a:lnTo>
                    <a:pt x="1123" y="80"/>
                  </a:lnTo>
                  <a:lnTo>
                    <a:pt x="1125" y="99"/>
                  </a:lnTo>
                  <a:lnTo>
                    <a:pt x="1127" y="70"/>
                  </a:lnTo>
                  <a:lnTo>
                    <a:pt x="1127" y="108"/>
                  </a:lnTo>
                  <a:lnTo>
                    <a:pt x="1130" y="77"/>
                  </a:lnTo>
                  <a:lnTo>
                    <a:pt x="1132" y="111"/>
                  </a:lnTo>
                  <a:lnTo>
                    <a:pt x="1132" y="85"/>
                  </a:lnTo>
                  <a:lnTo>
                    <a:pt x="1134" y="99"/>
                  </a:lnTo>
                  <a:lnTo>
                    <a:pt x="1137" y="75"/>
                  </a:lnTo>
                  <a:lnTo>
                    <a:pt x="1137" y="101"/>
                  </a:lnTo>
                  <a:lnTo>
                    <a:pt x="1144" y="87"/>
                  </a:lnTo>
                  <a:lnTo>
                    <a:pt x="1141" y="99"/>
                  </a:lnTo>
                  <a:lnTo>
                    <a:pt x="1144" y="92"/>
                  </a:lnTo>
                  <a:lnTo>
                    <a:pt x="1144" y="101"/>
                  </a:lnTo>
                  <a:lnTo>
                    <a:pt x="1146" y="92"/>
                  </a:lnTo>
                  <a:lnTo>
                    <a:pt x="1144" y="106"/>
                  </a:lnTo>
                  <a:lnTo>
                    <a:pt x="1146" y="75"/>
                  </a:lnTo>
                  <a:lnTo>
                    <a:pt x="1149" y="103"/>
                  </a:lnTo>
                  <a:lnTo>
                    <a:pt x="1151" y="73"/>
                  </a:lnTo>
                  <a:lnTo>
                    <a:pt x="1151" y="118"/>
                  </a:lnTo>
                  <a:lnTo>
                    <a:pt x="1153" y="89"/>
                  </a:lnTo>
                  <a:lnTo>
                    <a:pt x="1153" y="101"/>
                  </a:lnTo>
                  <a:lnTo>
                    <a:pt x="1156" y="87"/>
                  </a:lnTo>
                  <a:lnTo>
                    <a:pt x="1153" y="118"/>
                  </a:lnTo>
                  <a:lnTo>
                    <a:pt x="1158" y="92"/>
                  </a:lnTo>
                  <a:lnTo>
                    <a:pt x="1158" y="118"/>
                  </a:lnTo>
                  <a:lnTo>
                    <a:pt x="1158" y="73"/>
                  </a:lnTo>
                  <a:lnTo>
                    <a:pt x="1160" y="101"/>
                  </a:lnTo>
                  <a:lnTo>
                    <a:pt x="1160" y="87"/>
                  </a:lnTo>
                  <a:lnTo>
                    <a:pt x="1160" y="113"/>
                  </a:lnTo>
                  <a:lnTo>
                    <a:pt x="1165" y="77"/>
                  </a:lnTo>
                  <a:lnTo>
                    <a:pt x="1163" y="108"/>
                  </a:lnTo>
                  <a:lnTo>
                    <a:pt x="1170" y="82"/>
                  </a:lnTo>
                  <a:lnTo>
                    <a:pt x="1165" y="115"/>
                  </a:lnTo>
                  <a:lnTo>
                    <a:pt x="1172" y="87"/>
                  </a:lnTo>
                  <a:lnTo>
                    <a:pt x="1172" y="99"/>
                  </a:lnTo>
                  <a:lnTo>
                    <a:pt x="1174" y="87"/>
                  </a:lnTo>
                  <a:lnTo>
                    <a:pt x="1172" y="113"/>
                  </a:lnTo>
                  <a:lnTo>
                    <a:pt x="1174" y="92"/>
                  </a:lnTo>
                  <a:lnTo>
                    <a:pt x="1174" y="115"/>
                  </a:lnTo>
                  <a:lnTo>
                    <a:pt x="1177" y="92"/>
                  </a:lnTo>
                  <a:lnTo>
                    <a:pt x="1179" y="101"/>
                  </a:lnTo>
                  <a:lnTo>
                    <a:pt x="1177" y="75"/>
                  </a:lnTo>
                  <a:lnTo>
                    <a:pt x="1182" y="111"/>
                  </a:lnTo>
                  <a:lnTo>
                    <a:pt x="1182" y="87"/>
                  </a:lnTo>
                  <a:lnTo>
                    <a:pt x="1184" y="111"/>
                  </a:lnTo>
                  <a:lnTo>
                    <a:pt x="1184" y="94"/>
                  </a:lnTo>
                  <a:lnTo>
                    <a:pt x="1186" y="111"/>
                  </a:lnTo>
                  <a:lnTo>
                    <a:pt x="1184" y="80"/>
                  </a:lnTo>
                  <a:lnTo>
                    <a:pt x="1189" y="118"/>
                  </a:lnTo>
                  <a:lnTo>
                    <a:pt x="1189" y="94"/>
                  </a:lnTo>
                  <a:lnTo>
                    <a:pt x="1191" y="106"/>
                  </a:lnTo>
                  <a:lnTo>
                    <a:pt x="1193" y="85"/>
                  </a:lnTo>
                  <a:lnTo>
                    <a:pt x="1196" y="120"/>
                  </a:lnTo>
                  <a:lnTo>
                    <a:pt x="1196" y="101"/>
                  </a:lnTo>
                  <a:lnTo>
                    <a:pt x="1198" y="111"/>
                  </a:lnTo>
                  <a:lnTo>
                    <a:pt x="1196" y="94"/>
                  </a:lnTo>
                  <a:lnTo>
                    <a:pt x="1198" y="106"/>
                  </a:lnTo>
                  <a:lnTo>
                    <a:pt x="1200" y="77"/>
                  </a:lnTo>
                  <a:lnTo>
                    <a:pt x="1200" y="108"/>
                  </a:lnTo>
                  <a:lnTo>
                    <a:pt x="1203" y="99"/>
                  </a:lnTo>
                  <a:lnTo>
                    <a:pt x="1203" y="125"/>
                  </a:lnTo>
                  <a:lnTo>
                    <a:pt x="1208" y="82"/>
                  </a:lnTo>
                  <a:lnTo>
                    <a:pt x="1208" y="120"/>
                  </a:lnTo>
                  <a:lnTo>
                    <a:pt x="1212" y="87"/>
                  </a:lnTo>
                  <a:lnTo>
                    <a:pt x="1210" y="118"/>
                  </a:lnTo>
                  <a:lnTo>
                    <a:pt x="1212" y="99"/>
                  </a:lnTo>
                  <a:lnTo>
                    <a:pt x="1212" y="120"/>
                  </a:lnTo>
                  <a:lnTo>
                    <a:pt x="1215" y="101"/>
                  </a:lnTo>
                  <a:lnTo>
                    <a:pt x="1215" y="113"/>
                  </a:lnTo>
                  <a:lnTo>
                    <a:pt x="1217" y="99"/>
                  </a:lnTo>
                  <a:lnTo>
                    <a:pt x="1217" y="111"/>
                  </a:lnTo>
                  <a:lnTo>
                    <a:pt x="1219" y="103"/>
                  </a:lnTo>
                  <a:lnTo>
                    <a:pt x="1222" y="111"/>
                  </a:lnTo>
                  <a:lnTo>
                    <a:pt x="1222" y="103"/>
                  </a:lnTo>
                  <a:lnTo>
                    <a:pt x="1222" y="113"/>
                  </a:lnTo>
                  <a:lnTo>
                    <a:pt x="1224" y="101"/>
                  </a:lnTo>
                  <a:lnTo>
                    <a:pt x="1224" y="118"/>
                  </a:lnTo>
                  <a:lnTo>
                    <a:pt x="1226" y="101"/>
                  </a:lnTo>
                  <a:lnTo>
                    <a:pt x="1226" y="115"/>
                  </a:lnTo>
                  <a:lnTo>
                    <a:pt x="1229" y="94"/>
                  </a:lnTo>
                  <a:lnTo>
                    <a:pt x="1229" y="111"/>
                  </a:lnTo>
                  <a:lnTo>
                    <a:pt x="1229" y="82"/>
                  </a:lnTo>
                  <a:lnTo>
                    <a:pt x="1231" y="113"/>
                  </a:lnTo>
                  <a:lnTo>
                    <a:pt x="1231" y="92"/>
                  </a:lnTo>
                  <a:lnTo>
                    <a:pt x="1234" y="122"/>
                  </a:lnTo>
                  <a:lnTo>
                    <a:pt x="1234" y="92"/>
                  </a:lnTo>
                  <a:lnTo>
                    <a:pt x="1236" y="120"/>
                  </a:lnTo>
                  <a:lnTo>
                    <a:pt x="1238" y="101"/>
                  </a:lnTo>
                  <a:lnTo>
                    <a:pt x="1238" y="113"/>
                  </a:lnTo>
                  <a:lnTo>
                    <a:pt x="1238" y="89"/>
                  </a:lnTo>
                  <a:lnTo>
                    <a:pt x="1241" y="113"/>
                  </a:lnTo>
                  <a:lnTo>
                    <a:pt x="1243" y="103"/>
                  </a:lnTo>
                  <a:lnTo>
                    <a:pt x="1243" y="115"/>
                  </a:lnTo>
                  <a:lnTo>
                    <a:pt x="1245" y="103"/>
                  </a:lnTo>
                  <a:lnTo>
                    <a:pt x="1245" y="118"/>
                  </a:lnTo>
                  <a:lnTo>
                    <a:pt x="1248" y="101"/>
                  </a:lnTo>
                  <a:lnTo>
                    <a:pt x="1250" y="129"/>
                  </a:lnTo>
                  <a:lnTo>
                    <a:pt x="1250" y="96"/>
                  </a:lnTo>
                  <a:lnTo>
                    <a:pt x="1252" y="127"/>
                  </a:lnTo>
                  <a:lnTo>
                    <a:pt x="1252" y="108"/>
                  </a:lnTo>
                  <a:lnTo>
                    <a:pt x="1255" y="125"/>
                  </a:lnTo>
                  <a:lnTo>
                    <a:pt x="1257" y="101"/>
                  </a:lnTo>
                  <a:lnTo>
                    <a:pt x="1255" y="127"/>
                  </a:lnTo>
                  <a:lnTo>
                    <a:pt x="1257" y="106"/>
                  </a:lnTo>
                  <a:lnTo>
                    <a:pt x="1260" y="125"/>
                  </a:lnTo>
                  <a:lnTo>
                    <a:pt x="1260" y="96"/>
                  </a:lnTo>
                  <a:lnTo>
                    <a:pt x="1264" y="125"/>
                  </a:lnTo>
                  <a:lnTo>
                    <a:pt x="1264" y="113"/>
                  </a:lnTo>
                  <a:lnTo>
                    <a:pt x="1267" y="122"/>
                  </a:lnTo>
                  <a:lnTo>
                    <a:pt x="1267" y="103"/>
                  </a:lnTo>
                  <a:lnTo>
                    <a:pt x="1269" y="120"/>
                  </a:lnTo>
                  <a:lnTo>
                    <a:pt x="1269" y="101"/>
                  </a:lnTo>
                  <a:lnTo>
                    <a:pt x="1271" y="127"/>
                  </a:lnTo>
                  <a:lnTo>
                    <a:pt x="1274" y="108"/>
                  </a:lnTo>
                  <a:lnTo>
                    <a:pt x="1274" y="125"/>
                  </a:lnTo>
                  <a:lnTo>
                    <a:pt x="1278" y="94"/>
                  </a:lnTo>
                  <a:lnTo>
                    <a:pt x="1276" y="118"/>
                  </a:lnTo>
                  <a:lnTo>
                    <a:pt x="1281" y="108"/>
                  </a:lnTo>
                  <a:lnTo>
                    <a:pt x="1278" y="120"/>
                  </a:lnTo>
                  <a:lnTo>
                    <a:pt x="1281" y="113"/>
                  </a:lnTo>
                  <a:lnTo>
                    <a:pt x="1281" y="134"/>
                  </a:lnTo>
                  <a:lnTo>
                    <a:pt x="1283" y="101"/>
                  </a:lnTo>
                  <a:lnTo>
                    <a:pt x="1283" y="129"/>
                  </a:lnTo>
                  <a:lnTo>
                    <a:pt x="1286" y="101"/>
                  </a:lnTo>
                  <a:lnTo>
                    <a:pt x="1288" y="129"/>
                  </a:lnTo>
                  <a:lnTo>
                    <a:pt x="1286" y="94"/>
                  </a:lnTo>
                  <a:lnTo>
                    <a:pt x="1293" y="134"/>
                  </a:lnTo>
                  <a:lnTo>
                    <a:pt x="1290" y="108"/>
                  </a:lnTo>
                  <a:lnTo>
                    <a:pt x="1295" y="120"/>
                  </a:lnTo>
                  <a:lnTo>
                    <a:pt x="1293" y="103"/>
                  </a:lnTo>
                  <a:lnTo>
                    <a:pt x="1295" y="122"/>
                  </a:lnTo>
                  <a:lnTo>
                    <a:pt x="1297" y="113"/>
                  </a:lnTo>
                  <a:lnTo>
                    <a:pt x="1297" y="134"/>
                  </a:lnTo>
                  <a:lnTo>
                    <a:pt x="1302" y="101"/>
                  </a:lnTo>
                  <a:lnTo>
                    <a:pt x="1302" y="127"/>
                  </a:lnTo>
                  <a:lnTo>
                    <a:pt x="1302" y="118"/>
                  </a:lnTo>
                  <a:lnTo>
                    <a:pt x="1304" y="141"/>
                  </a:lnTo>
                  <a:lnTo>
                    <a:pt x="1304" y="113"/>
                  </a:lnTo>
                  <a:lnTo>
                    <a:pt x="1307" y="127"/>
                  </a:lnTo>
                  <a:lnTo>
                    <a:pt x="1309" y="103"/>
                  </a:lnTo>
                  <a:lnTo>
                    <a:pt x="1307" y="132"/>
                  </a:lnTo>
                  <a:lnTo>
                    <a:pt x="1314" y="106"/>
                  </a:lnTo>
                  <a:lnTo>
                    <a:pt x="1309" y="134"/>
                  </a:lnTo>
                  <a:lnTo>
                    <a:pt x="1314" y="111"/>
                  </a:lnTo>
                  <a:lnTo>
                    <a:pt x="1314" y="122"/>
                  </a:lnTo>
                  <a:lnTo>
                    <a:pt x="1316" y="113"/>
                  </a:lnTo>
                  <a:lnTo>
                    <a:pt x="1316" y="127"/>
                  </a:lnTo>
                  <a:lnTo>
                    <a:pt x="1316" y="106"/>
                  </a:lnTo>
                  <a:lnTo>
                    <a:pt x="1319" y="127"/>
                  </a:lnTo>
                  <a:lnTo>
                    <a:pt x="1319" y="111"/>
                  </a:lnTo>
                  <a:lnTo>
                    <a:pt x="1319" y="137"/>
                  </a:lnTo>
                  <a:lnTo>
                    <a:pt x="1323" y="101"/>
                  </a:lnTo>
                  <a:lnTo>
                    <a:pt x="1323" y="127"/>
                  </a:lnTo>
                  <a:lnTo>
                    <a:pt x="1326" y="115"/>
                  </a:lnTo>
                  <a:lnTo>
                    <a:pt x="1323" y="139"/>
                  </a:lnTo>
                  <a:lnTo>
                    <a:pt x="1326" y="115"/>
                  </a:lnTo>
                  <a:lnTo>
                    <a:pt x="1326" y="134"/>
                  </a:lnTo>
                  <a:lnTo>
                    <a:pt x="1326" y="99"/>
                  </a:lnTo>
                  <a:lnTo>
                    <a:pt x="1330" y="141"/>
                  </a:lnTo>
                  <a:lnTo>
                    <a:pt x="1330" y="115"/>
                  </a:lnTo>
                  <a:lnTo>
                    <a:pt x="1330" y="125"/>
                  </a:lnTo>
                  <a:lnTo>
                    <a:pt x="1333" y="111"/>
                  </a:lnTo>
                  <a:lnTo>
                    <a:pt x="1333" y="125"/>
                  </a:lnTo>
                  <a:lnTo>
                    <a:pt x="1335" y="118"/>
                  </a:lnTo>
                  <a:lnTo>
                    <a:pt x="1335" y="127"/>
                  </a:lnTo>
                  <a:lnTo>
                    <a:pt x="1338" y="115"/>
                  </a:lnTo>
                  <a:lnTo>
                    <a:pt x="1338" y="134"/>
                  </a:lnTo>
                  <a:lnTo>
                    <a:pt x="1340" y="113"/>
                  </a:lnTo>
                  <a:lnTo>
                    <a:pt x="1340" y="132"/>
                  </a:lnTo>
                  <a:lnTo>
                    <a:pt x="1340" y="101"/>
                  </a:lnTo>
                  <a:lnTo>
                    <a:pt x="1342" y="132"/>
                  </a:lnTo>
                  <a:lnTo>
                    <a:pt x="1345" y="115"/>
                  </a:lnTo>
                  <a:lnTo>
                    <a:pt x="1345" y="144"/>
                  </a:lnTo>
                  <a:lnTo>
                    <a:pt x="1347" y="120"/>
                  </a:lnTo>
                  <a:lnTo>
                    <a:pt x="1347" y="134"/>
                  </a:lnTo>
                  <a:lnTo>
                    <a:pt x="1349" y="115"/>
                  </a:lnTo>
                  <a:lnTo>
                    <a:pt x="1349" y="139"/>
                  </a:lnTo>
                  <a:lnTo>
                    <a:pt x="1352" y="106"/>
                  </a:lnTo>
                  <a:lnTo>
                    <a:pt x="1349" y="148"/>
                  </a:lnTo>
                  <a:lnTo>
                    <a:pt x="1352" y="113"/>
                  </a:lnTo>
                  <a:lnTo>
                    <a:pt x="1356" y="146"/>
                  </a:lnTo>
                  <a:lnTo>
                    <a:pt x="1354" y="106"/>
                  </a:lnTo>
                  <a:lnTo>
                    <a:pt x="1356" y="129"/>
                  </a:lnTo>
                  <a:lnTo>
                    <a:pt x="1359" y="111"/>
                  </a:lnTo>
                  <a:lnTo>
                    <a:pt x="1359" y="127"/>
                  </a:lnTo>
                  <a:lnTo>
                    <a:pt x="1361" y="111"/>
                  </a:lnTo>
                  <a:lnTo>
                    <a:pt x="1361" y="127"/>
                  </a:lnTo>
                  <a:lnTo>
                    <a:pt x="1363" y="118"/>
                  </a:lnTo>
                  <a:lnTo>
                    <a:pt x="1361" y="134"/>
                  </a:lnTo>
                  <a:lnTo>
                    <a:pt x="1366" y="111"/>
                  </a:lnTo>
                  <a:lnTo>
                    <a:pt x="1363" y="132"/>
                  </a:lnTo>
                  <a:lnTo>
                    <a:pt x="1366" y="125"/>
                  </a:lnTo>
                  <a:lnTo>
                    <a:pt x="1363" y="146"/>
                  </a:lnTo>
                  <a:lnTo>
                    <a:pt x="1368" y="122"/>
                  </a:lnTo>
                  <a:lnTo>
                    <a:pt x="1371" y="137"/>
                  </a:lnTo>
                  <a:lnTo>
                    <a:pt x="1371" y="122"/>
                  </a:lnTo>
                  <a:lnTo>
                    <a:pt x="1373" y="151"/>
                  </a:lnTo>
                  <a:lnTo>
                    <a:pt x="1373" y="120"/>
                  </a:lnTo>
                  <a:lnTo>
                    <a:pt x="1375" y="129"/>
                  </a:lnTo>
                  <a:lnTo>
                    <a:pt x="1375" y="106"/>
                  </a:lnTo>
                  <a:lnTo>
                    <a:pt x="1378" y="132"/>
                  </a:lnTo>
                  <a:lnTo>
                    <a:pt x="1378" y="118"/>
                  </a:lnTo>
                  <a:lnTo>
                    <a:pt x="1380" y="146"/>
                  </a:lnTo>
                  <a:lnTo>
                    <a:pt x="1382" y="122"/>
                  </a:lnTo>
                  <a:lnTo>
                    <a:pt x="1382" y="137"/>
                  </a:lnTo>
                  <a:lnTo>
                    <a:pt x="1385" y="122"/>
                  </a:lnTo>
                  <a:lnTo>
                    <a:pt x="1385" y="132"/>
                  </a:lnTo>
                  <a:lnTo>
                    <a:pt x="1387" y="115"/>
                  </a:lnTo>
                  <a:lnTo>
                    <a:pt x="1387" y="132"/>
                  </a:lnTo>
                  <a:lnTo>
                    <a:pt x="1389" y="118"/>
                  </a:lnTo>
                  <a:lnTo>
                    <a:pt x="1389" y="132"/>
                  </a:lnTo>
                  <a:lnTo>
                    <a:pt x="1392" y="125"/>
                  </a:lnTo>
                  <a:lnTo>
                    <a:pt x="1394" y="139"/>
                  </a:lnTo>
                  <a:lnTo>
                    <a:pt x="1394" y="115"/>
                  </a:lnTo>
                  <a:lnTo>
                    <a:pt x="1397" y="146"/>
                  </a:lnTo>
                  <a:lnTo>
                    <a:pt x="1399" y="127"/>
                  </a:lnTo>
                  <a:lnTo>
                    <a:pt x="1401" y="148"/>
                  </a:lnTo>
                  <a:lnTo>
                    <a:pt x="1401" y="127"/>
                  </a:lnTo>
                  <a:lnTo>
                    <a:pt x="1404" y="134"/>
                  </a:lnTo>
                  <a:lnTo>
                    <a:pt x="1404" y="125"/>
                  </a:lnTo>
                  <a:lnTo>
                    <a:pt x="1404" y="132"/>
                  </a:lnTo>
                  <a:lnTo>
                    <a:pt x="1404" y="122"/>
                  </a:lnTo>
                  <a:lnTo>
                    <a:pt x="1406" y="134"/>
                  </a:lnTo>
                  <a:lnTo>
                    <a:pt x="1408" y="122"/>
                  </a:lnTo>
                  <a:lnTo>
                    <a:pt x="1406" y="144"/>
                  </a:lnTo>
                  <a:lnTo>
                    <a:pt x="1411" y="125"/>
                  </a:lnTo>
                  <a:lnTo>
                    <a:pt x="1411" y="134"/>
                  </a:lnTo>
                  <a:lnTo>
                    <a:pt x="1411" y="108"/>
                  </a:lnTo>
                  <a:lnTo>
                    <a:pt x="1413" y="139"/>
                  </a:lnTo>
                  <a:lnTo>
                    <a:pt x="1415" y="113"/>
                  </a:lnTo>
                  <a:lnTo>
                    <a:pt x="1413" y="144"/>
                  </a:lnTo>
                  <a:lnTo>
                    <a:pt x="1420" y="113"/>
                  </a:lnTo>
                  <a:lnTo>
                    <a:pt x="1415" y="153"/>
                  </a:lnTo>
                  <a:lnTo>
                    <a:pt x="1420" y="129"/>
                  </a:lnTo>
                  <a:lnTo>
                    <a:pt x="1420" y="141"/>
                  </a:lnTo>
                  <a:lnTo>
                    <a:pt x="1425" y="108"/>
                  </a:lnTo>
                  <a:lnTo>
                    <a:pt x="1420" y="151"/>
                  </a:lnTo>
                  <a:lnTo>
                    <a:pt x="1427" y="122"/>
                  </a:lnTo>
                  <a:lnTo>
                    <a:pt x="1425" y="151"/>
                  </a:lnTo>
                  <a:lnTo>
                    <a:pt x="1427" y="129"/>
                  </a:lnTo>
                  <a:lnTo>
                    <a:pt x="1430" y="155"/>
                  </a:lnTo>
                  <a:lnTo>
                    <a:pt x="1430" y="127"/>
                  </a:lnTo>
                  <a:lnTo>
                    <a:pt x="1432" y="137"/>
                  </a:lnTo>
                  <a:lnTo>
                    <a:pt x="1432" y="127"/>
                  </a:lnTo>
                  <a:lnTo>
                    <a:pt x="1432" y="153"/>
                  </a:lnTo>
                  <a:lnTo>
                    <a:pt x="1434" y="118"/>
                  </a:lnTo>
                  <a:lnTo>
                    <a:pt x="1434" y="144"/>
                  </a:lnTo>
                  <a:lnTo>
                    <a:pt x="1437" y="127"/>
                  </a:lnTo>
                  <a:lnTo>
                    <a:pt x="1437" y="141"/>
                  </a:lnTo>
                  <a:lnTo>
                    <a:pt x="1439" y="129"/>
                  </a:lnTo>
                  <a:lnTo>
                    <a:pt x="1439" y="151"/>
                  </a:lnTo>
                  <a:lnTo>
                    <a:pt x="1439" y="113"/>
                  </a:lnTo>
                  <a:lnTo>
                    <a:pt x="1441" y="144"/>
                  </a:lnTo>
                  <a:lnTo>
                    <a:pt x="1444" y="118"/>
                  </a:lnTo>
                  <a:lnTo>
                    <a:pt x="1444" y="141"/>
                  </a:lnTo>
                  <a:lnTo>
                    <a:pt x="1446" y="129"/>
                  </a:lnTo>
                  <a:lnTo>
                    <a:pt x="1446" y="155"/>
                  </a:lnTo>
                  <a:lnTo>
                    <a:pt x="1446" y="118"/>
                  </a:lnTo>
                  <a:lnTo>
                    <a:pt x="1449" y="141"/>
                  </a:lnTo>
                  <a:lnTo>
                    <a:pt x="1451" y="125"/>
                  </a:lnTo>
                  <a:lnTo>
                    <a:pt x="1451" y="151"/>
                  </a:lnTo>
                  <a:lnTo>
                    <a:pt x="1453" y="127"/>
                  </a:lnTo>
                  <a:lnTo>
                    <a:pt x="1453" y="146"/>
                  </a:lnTo>
                  <a:lnTo>
                    <a:pt x="1458" y="127"/>
                  </a:lnTo>
                  <a:lnTo>
                    <a:pt x="1456" y="146"/>
                  </a:lnTo>
                  <a:lnTo>
                    <a:pt x="1458" y="132"/>
                  </a:lnTo>
                  <a:lnTo>
                    <a:pt x="1458" y="144"/>
                  </a:lnTo>
                  <a:lnTo>
                    <a:pt x="1460" y="127"/>
                  </a:lnTo>
                  <a:lnTo>
                    <a:pt x="1460" y="139"/>
                  </a:lnTo>
                  <a:lnTo>
                    <a:pt x="1463" y="129"/>
                  </a:lnTo>
                  <a:lnTo>
                    <a:pt x="1460" y="153"/>
                  </a:lnTo>
                  <a:lnTo>
                    <a:pt x="1463" y="120"/>
                  </a:lnTo>
                  <a:lnTo>
                    <a:pt x="1465" y="144"/>
                  </a:lnTo>
                  <a:lnTo>
                    <a:pt x="1467" y="115"/>
                  </a:lnTo>
                  <a:lnTo>
                    <a:pt x="1467" y="141"/>
                  </a:lnTo>
                  <a:lnTo>
                    <a:pt x="1472" y="118"/>
                  </a:lnTo>
                  <a:lnTo>
                    <a:pt x="1470" y="139"/>
                  </a:lnTo>
                  <a:lnTo>
                    <a:pt x="1472" y="129"/>
                  </a:lnTo>
                  <a:lnTo>
                    <a:pt x="1472" y="144"/>
                  </a:lnTo>
                  <a:lnTo>
                    <a:pt x="1475" y="129"/>
                  </a:lnTo>
                  <a:lnTo>
                    <a:pt x="1475" y="137"/>
                  </a:lnTo>
                  <a:lnTo>
                    <a:pt x="1479" y="118"/>
                  </a:lnTo>
                  <a:lnTo>
                    <a:pt x="1477" y="144"/>
                  </a:lnTo>
                  <a:lnTo>
                    <a:pt x="1482" y="120"/>
                  </a:lnTo>
                  <a:lnTo>
                    <a:pt x="1477" y="151"/>
                  </a:lnTo>
                  <a:lnTo>
                    <a:pt x="1482" y="129"/>
                  </a:lnTo>
                  <a:lnTo>
                    <a:pt x="1482" y="141"/>
                  </a:lnTo>
                  <a:lnTo>
                    <a:pt x="1486" y="115"/>
                  </a:lnTo>
                  <a:lnTo>
                    <a:pt x="1484" y="141"/>
                  </a:lnTo>
                  <a:lnTo>
                    <a:pt x="1486" y="129"/>
                  </a:lnTo>
                  <a:lnTo>
                    <a:pt x="1486" y="144"/>
                  </a:lnTo>
                  <a:lnTo>
                    <a:pt x="1489" y="132"/>
                  </a:lnTo>
                  <a:lnTo>
                    <a:pt x="1489" y="144"/>
                  </a:lnTo>
                  <a:lnTo>
                    <a:pt x="1491" y="132"/>
                  </a:lnTo>
                  <a:lnTo>
                    <a:pt x="1491" y="148"/>
                  </a:lnTo>
                  <a:lnTo>
                    <a:pt x="1493" y="134"/>
                  </a:lnTo>
                  <a:lnTo>
                    <a:pt x="1491" y="151"/>
                  </a:lnTo>
                  <a:lnTo>
                    <a:pt x="1496" y="129"/>
                  </a:lnTo>
                  <a:lnTo>
                    <a:pt x="1493" y="153"/>
                  </a:lnTo>
                  <a:lnTo>
                    <a:pt x="1501" y="127"/>
                  </a:lnTo>
                  <a:lnTo>
                    <a:pt x="1498" y="139"/>
                  </a:lnTo>
                  <a:lnTo>
                    <a:pt x="1501" y="127"/>
                  </a:lnTo>
                  <a:lnTo>
                    <a:pt x="1501" y="146"/>
                  </a:lnTo>
                  <a:lnTo>
                    <a:pt x="1503" y="113"/>
                  </a:lnTo>
                  <a:lnTo>
                    <a:pt x="1503" y="141"/>
                  </a:lnTo>
                  <a:lnTo>
                    <a:pt x="1505" y="125"/>
                  </a:lnTo>
                  <a:lnTo>
                    <a:pt x="1505" y="155"/>
                  </a:lnTo>
                  <a:lnTo>
                    <a:pt x="1508" y="127"/>
                  </a:lnTo>
                  <a:lnTo>
                    <a:pt x="1508" y="139"/>
                  </a:lnTo>
                  <a:lnTo>
                    <a:pt x="1510" y="127"/>
                  </a:lnTo>
                  <a:lnTo>
                    <a:pt x="1510" y="137"/>
                  </a:lnTo>
                  <a:lnTo>
                    <a:pt x="1510" y="127"/>
                  </a:lnTo>
                  <a:lnTo>
                    <a:pt x="1510" y="141"/>
                  </a:lnTo>
                  <a:lnTo>
                    <a:pt x="1512" y="122"/>
                  </a:lnTo>
                  <a:lnTo>
                    <a:pt x="1512" y="144"/>
                  </a:lnTo>
                  <a:lnTo>
                    <a:pt x="1515" y="129"/>
                  </a:lnTo>
                  <a:lnTo>
                    <a:pt x="1515" y="148"/>
                  </a:lnTo>
                  <a:lnTo>
                    <a:pt x="1517" y="137"/>
                  </a:lnTo>
                  <a:lnTo>
                    <a:pt x="1517" y="155"/>
                  </a:lnTo>
                  <a:lnTo>
                    <a:pt x="1519" y="137"/>
                  </a:lnTo>
                  <a:lnTo>
                    <a:pt x="1519" y="144"/>
                  </a:lnTo>
                  <a:lnTo>
                    <a:pt x="1522" y="137"/>
                  </a:lnTo>
                  <a:lnTo>
                    <a:pt x="1522" y="144"/>
                  </a:lnTo>
                  <a:lnTo>
                    <a:pt x="1529" y="118"/>
                  </a:lnTo>
                  <a:lnTo>
                    <a:pt x="1524" y="144"/>
                  </a:lnTo>
                  <a:lnTo>
                    <a:pt x="1527" y="137"/>
                  </a:lnTo>
                  <a:lnTo>
                    <a:pt x="1527" y="144"/>
                  </a:lnTo>
                  <a:lnTo>
                    <a:pt x="1529" y="139"/>
                  </a:lnTo>
                  <a:lnTo>
                    <a:pt x="1529" y="146"/>
                  </a:lnTo>
                  <a:lnTo>
                    <a:pt x="1531" y="127"/>
                  </a:lnTo>
                  <a:lnTo>
                    <a:pt x="1531" y="148"/>
                  </a:lnTo>
                  <a:lnTo>
                    <a:pt x="1536" y="129"/>
                  </a:lnTo>
                  <a:lnTo>
                    <a:pt x="1534" y="155"/>
                  </a:lnTo>
                  <a:lnTo>
                    <a:pt x="1536" y="137"/>
                  </a:lnTo>
                  <a:lnTo>
                    <a:pt x="1534" y="163"/>
                  </a:lnTo>
                  <a:lnTo>
                    <a:pt x="1541" y="127"/>
                  </a:lnTo>
                  <a:lnTo>
                    <a:pt x="1538" y="146"/>
                  </a:lnTo>
                  <a:lnTo>
                    <a:pt x="1541" y="137"/>
                  </a:lnTo>
                  <a:lnTo>
                    <a:pt x="1541" y="146"/>
                  </a:lnTo>
                  <a:lnTo>
                    <a:pt x="1543" y="137"/>
                  </a:lnTo>
                  <a:lnTo>
                    <a:pt x="1543" y="163"/>
                  </a:lnTo>
                  <a:lnTo>
                    <a:pt x="1545" y="137"/>
                  </a:lnTo>
                  <a:lnTo>
                    <a:pt x="1545" y="148"/>
                  </a:lnTo>
                  <a:lnTo>
                    <a:pt x="1545" y="120"/>
                  </a:lnTo>
                  <a:lnTo>
                    <a:pt x="1548" y="144"/>
                  </a:lnTo>
                  <a:lnTo>
                    <a:pt x="1548" y="137"/>
                  </a:lnTo>
                  <a:lnTo>
                    <a:pt x="1550" y="144"/>
                  </a:lnTo>
                  <a:lnTo>
                    <a:pt x="1548" y="120"/>
                  </a:lnTo>
                  <a:lnTo>
                    <a:pt x="1550" y="158"/>
                  </a:lnTo>
                  <a:lnTo>
                    <a:pt x="1555" y="134"/>
                  </a:lnTo>
                  <a:lnTo>
                    <a:pt x="1552" y="158"/>
                  </a:lnTo>
                  <a:lnTo>
                    <a:pt x="1557" y="141"/>
                  </a:lnTo>
                  <a:lnTo>
                    <a:pt x="1557" y="153"/>
                  </a:lnTo>
                  <a:lnTo>
                    <a:pt x="1557" y="141"/>
                  </a:lnTo>
                  <a:lnTo>
                    <a:pt x="1560" y="165"/>
                  </a:lnTo>
                  <a:lnTo>
                    <a:pt x="1560" y="127"/>
                  </a:lnTo>
                  <a:lnTo>
                    <a:pt x="1560" y="160"/>
                  </a:lnTo>
                  <a:lnTo>
                    <a:pt x="1562" y="141"/>
                  </a:lnTo>
                  <a:lnTo>
                    <a:pt x="1562" y="155"/>
                  </a:lnTo>
                  <a:lnTo>
                    <a:pt x="1564" y="144"/>
                  </a:lnTo>
                  <a:lnTo>
                    <a:pt x="1562" y="170"/>
                  </a:lnTo>
                  <a:lnTo>
                    <a:pt x="1567" y="137"/>
                  </a:lnTo>
                  <a:lnTo>
                    <a:pt x="1567" y="153"/>
                  </a:lnTo>
                  <a:lnTo>
                    <a:pt x="1569" y="144"/>
                  </a:lnTo>
                  <a:lnTo>
                    <a:pt x="1569" y="153"/>
                  </a:lnTo>
                  <a:lnTo>
                    <a:pt x="1569" y="144"/>
                  </a:lnTo>
                  <a:lnTo>
                    <a:pt x="1571" y="158"/>
                  </a:lnTo>
                  <a:lnTo>
                    <a:pt x="1571" y="141"/>
                  </a:lnTo>
                  <a:lnTo>
                    <a:pt x="1571" y="151"/>
                  </a:lnTo>
                  <a:lnTo>
                    <a:pt x="1574" y="127"/>
                  </a:lnTo>
                  <a:lnTo>
                    <a:pt x="1574" y="167"/>
                  </a:lnTo>
                  <a:lnTo>
                    <a:pt x="1576" y="139"/>
                  </a:lnTo>
                  <a:lnTo>
                    <a:pt x="1576" y="158"/>
                  </a:lnTo>
                  <a:lnTo>
                    <a:pt x="1578" y="125"/>
                  </a:lnTo>
                  <a:lnTo>
                    <a:pt x="1576" y="163"/>
                  </a:lnTo>
                  <a:lnTo>
                    <a:pt x="1581" y="141"/>
                  </a:lnTo>
                  <a:lnTo>
                    <a:pt x="1581" y="163"/>
                  </a:lnTo>
                  <a:lnTo>
                    <a:pt x="1583" y="144"/>
                  </a:lnTo>
                  <a:lnTo>
                    <a:pt x="1583" y="158"/>
                  </a:lnTo>
                  <a:lnTo>
                    <a:pt x="1583" y="134"/>
                  </a:lnTo>
                  <a:lnTo>
                    <a:pt x="1588" y="153"/>
                  </a:lnTo>
                  <a:lnTo>
                    <a:pt x="1588" y="146"/>
                  </a:lnTo>
                  <a:lnTo>
                    <a:pt x="1588" y="158"/>
                  </a:lnTo>
                  <a:lnTo>
                    <a:pt x="1593" y="134"/>
                  </a:lnTo>
                  <a:lnTo>
                    <a:pt x="1590" y="163"/>
                  </a:lnTo>
                  <a:lnTo>
                    <a:pt x="1595" y="132"/>
                  </a:lnTo>
                  <a:lnTo>
                    <a:pt x="1595" y="153"/>
                  </a:lnTo>
                  <a:lnTo>
                    <a:pt x="1597" y="146"/>
                  </a:lnTo>
                  <a:lnTo>
                    <a:pt x="1595" y="165"/>
                  </a:lnTo>
                  <a:lnTo>
                    <a:pt x="1597" y="132"/>
                  </a:lnTo>
                  <a:lnTo>
                    <a:pt x="1600" y="155"/>
                  </a:lnTo>
                  <a:lnTo>
                    <a:pt x="1602" y="146"/>
                  </a:lnTo>
                  <a:lnTo>
                    <a:pt x="1602" y="165"/>
                  </a:lnTo>
                  <a:lnTo>
                    <a:pt x="1604" y="139"/>
                  </a:lnTo>
                  <a:lnTo>
                    <a:pt x="1602" y="165"/>
                  </a:lnTo>
                  <a:lnTo>
                    <a:pt x="1607" y="146"/>
                  </a:lnTo>
                  <a:lnTo>
                    <a:pt x="1609" y="165"/>
                  </a:lnTo>
                  <a:lnTo>
                    <a:pt x="1609" y="148"/>
                  </a:lnTo>
                  <a:lnTo>
                    <a:pt x="1612" y="160"/>
                  </a:lnTo>
                  <a:lnTo>
                    <a:pt x="1614" y="148"/>
                  </a:lnTo>
                  <a:lnTo>
                    <a:pt x="1614" y="163"/>
                  </a:lnTo>
                  <a:lnTo>
                    <a:pt x="1616" y="134"/>
                  </a:lnTo>
                  <a:lnTo>
                    <a:pt x="1616" y="172"/>
                  </a:lnTo>
                  <a:lnTo>
                    <a:pt x="1619" y="148"/>
                  </a:lnTo>
                  <a:lnTo>
                    <a:pt x="1621" y="177"/>
                  </a:lnTo>
                  <a:lnTo>
                    <a:pt x="1621" y="144"/>
                  </a:lnTo>
                  <a:lnTo>
                    <a:pt x="1623" y="160"/>
                  </a:lnTo>
                  <a:lnTo>
                    <a:pt x="1623" y="148"/>
                  </a:lnTo>
                  <a:lnTo>
                    <a:pt x="1623" y="165"/>
                  </a:lnTo>
                  <a:lnTo>
                    <a:pt x="1626" y="141"/>
                  </a:lnTo>
                  <a:lnTo>
                    <a:pt x="1626" y="160"/>
                  </a:lnTo>
                  <a:lnTo>
                    <a:pt x="1628" y="148"/>
                  </a:lnTo>
                  <a:lnTo>
                    <a:pt x="1630" y="158"/>
                  </a:lnTo>
                  <a:lnTo>
                    <a:pt x="1630" y="132"/>
                  </a:lnTo>
                  <a:lnTo>
                    <a:pt x="1630" y="163"/>
                  </a:lnTo>
                  <a:lnTo>
                    <a:pt x="1633" y="146"/>
                  </a:lnTo>
                  <a:lnTo>
                    <a:pt x="1635" y="167"/>
                  </a:lnTo>
                  <a:lnTo>
                    <a:pt x="1635" y="144"/>
                  </a:lnTo>
                  <a:lnTo>
                    <a:pt x="1638" y="165"/>
                  </a:lnTo>
                  <a:lnTo>
                    <a:pt x="1640" y="144"/>
                  </a:lnTo>
                  <a:lnTo>
                    <a:pt x="1638" y="170"/>
                  </a:lnTo>
                  <a:lnTo>
                    <a:pt x="1645" y="139"/>
                  </a:lnTo>
                  <a:lnTo>
                    <a:pt x="1642" y="160"/>
                  </a:lnTo>
                  <a:lnTo>
                    <a:pt x="1645" y="155"/>
                  </a:lnTo>
                  <a:lnTo>
                    <a:pt x="1647" y="172"/>
                  </a:lnTo>
                  <a:lnTo>
                    <a:pt x="1649" y="146"/>
                  </a:lnTo>
                  <a:lnTo>
                    <a:pt x="1649" y="165"/>
                  </a:lnTo>
                  <a:lnTo>
                    <a:pt x="1652" y="153"/>
                  </a:lnTo>
                  <a:lnTo>
                    <a:pt x="1652" y="165"/>
                  </a:lnTo>
                  <a:lnTo>
                    <a:pt x="1652" y="148"/>
                  </a:lnTo>
                  <a:lnTo>
                    <a:pt x="1654" y="160"/>
                  </a:lnTo>
                  <a:lnTo>
                    <a:pt x="1654" y="139"/>
                  </a:lnTo>
                  <a:lnTo>
                    <a:pt x="1656" y="163"/>
                  </a:lnTo>
                  <a:lnTo>
                    <a:pt x="1659" y="137"/>
                  </a:lnTo>
                  <a:lnTo>
                    <a:pt x="1659" y="160"/>
                  </a:lnTo>
                  <a:lnTo>
                    <a:pt x="1661" y="151"/>
                  </a:lnTo>
                  <a:lnTo>
                    <a:pt x="1659" y="174"/>
                  </a:lnTo>
                  <a:lnTo>
                    <a:pt x="1664" y="153"/>
                  </a:lnTo>
                  <a:lnTo>
                    <a:pt x="1661" y="167"/>
                  </a:lnTo>
                  <a:lnTo>
                    <a:pt x="1664" y="151"/>
                  </a:lnTo>
                  <a:lnTo>
                    <a:pt x="1666" y="160"/>
                  </a:lnTo>
                  <a:lnTo>
                    <a:pt x="1666" y="151"/>
                  </a:lnTo>
                  <a:lnTo>
                    <a:pt x="1666" y="160"/>
                  </a:lnTo>
                  <a:lnTo>
                    <a:pt x="1666" y="134"/>
                  </a:lnTo>
                  <a:lnTo>
                    <a:pt x="1668" y="165"/>
                  </a:lnTo>
                  <a:lnTo>
                    <a:pt x="1668" y="148"/>
                  </a:lnTo>
                  <a:lnTo>
                    <a:pt x="1671" y="177"/>
                  </a:lnTo>
                  <a:lnTo>
                    <a:pt x="1673" y="155"/>
                  </a:lnTo>
                  <a:lnTo>
                    <a:pt x="1673" y="165"/>
                  </a:lnTo>
                  <a:lnTo>
                    <a:pt x="1673" y="141"/>
                  </a:lnTo>
                  <a:lnTo>
                    <a:pt x="1675" y="177"/>
                  </a:lnTo>
                  <a:lnTo>
                    <a:pt x="1675" y="139"/>
                  </a:lnTo>
                  <a:lnTo>
                    <a:pt x="1678" y="160"/>
                  </a:lnTo>
                  <a:lnTo>
                    <a:pt x="1680" y="146"/>
                  </a:lnTo>
                  <a:lnTo>
                    <a:pt x="1680" y="167"/>
                  </a:lnTo>
                  <a:lnTo>
                    <a:pt x="1682" y="151"/>
                  </a:lnTo>
                  <a:lnTo>
                    <a:pt x="1682" y="174"/>
                  </a:lnTo>
                  <a:lnTo>
                    <a:pt x="1685" y="141"/>
                  </a:lnTo>
                  <a:lnTo>
                    <a:pt x="1685" y="163"/>
                  </a:lnTo>
                  <a:lnTo>
                    <a:pt x="1687" y="148"/>
                  </a:lnTo>
                  <a:lnTo>
                    <a:pt x="1687" y="170"/>
                  </a:lnTo>
                  <a:lnTo>
                    <a:pt x="1690" y="146"/>
                  </a:lnTo>
                  <a:lnTo>
                    <a:pt x="1690" y="174"/>
                  </a:lnTo>
                  <a:lnTo>
                    <a:pt x="1692" y="151"/>
                  </a:lnTo>
                  <a:lnTo>
                    <a:pt x="1692" y="163"/>
                  </a:lnTo>
                  <a:lnTo>
                    <a:pt x="1694" y="155"/>
                  </a:lnTo>
                  <a:lnTo>
                    <a:pt x="1699" y="179"/>
                  </a:lnTo>
                  <a:lnTo>
                    <a:pt x="1697" y="153"/>
                  </a:lnTo>
                  <a:lnTo>
                    <a:pt x="1699" y="163"/>
                  </a:lnTo>
                  <a:lnTo>
                    <a:pt x="1701" y="139"/>
                  </a:lnTo>
                  <a:lnTo>
                    <a:pt x="1701" y="160"/>
                  </a:lnTo>
                  <a:lnTo>
                    <a:pt x="1704" y="153"/>
                  </a:lnTo>
                  <a:lnTo>
                    <a:pt x="1704" y="160"/>
                  </a:lnTo>
                  <a:lnTo>
                    <a:pt x="1706" y="151"/>
                  </a:lnTo>
                  <a:lnTo>
                    <a:pt x="1704" y="172"/>
                  </a:lnTo>
                  <a:lnTo>
                    <a:pt x="1708" y="137"/>
                  </a:lnTo>
                  <a:lnTo>
                    <a:pt x="1708" y="165"/>
                  </a:lnTo>
                  <a:lnTo>
                    <a:pt x="1711" y="151"/>
                  </a:lnTo>
                  <a:lnTo>
                    <a:pt x="1711" y="165"/>
                  </a:lnTo>
                  <a:lnTo>
                    <a:pt x="1713" y="155"/>
                  </a:lnTo>
                  <a:lnTo>
                    <a:pt x="1713" y="160"/>
                  </a:lnTo>
                  <a:lnTo>
                    <a:pt x="1715" y="139"/>
                  </a:lnTo>
                  <a:lnTo>
                    <a:pt x="1718" y="165"/>
                  </a:lnTo>
                  <a:lnTo>
                    <a:pt x="1718" y="153"/>
                  </a:lnTo>
                  <a:lnTo>
                    <a:pt x="1718" y="160"/>
                  </a:lnTo>
                  <a:lnTo>
                    <a:pt x="1723" y="146"/>
                  </a:lnTo>
                  <a:lnTo>
                    <a:pt x="1720" y="158"/>
                  </a:lnTo>
                  <a:lnTo>
                    <a:pt x="1723" y="151"/>
                  </a:lnTo>
                  <a:lnTo>
                    <a:pt x="1723" y="167"/>
                  </a:lnTo>
                  <a:lnTo>
                    <a:pt x="1725" y="151"/>
                  </a:lnTo>
                  <a:lnTo>
                    <a:pt x="1725" y="158"/>
                  </a:lnTo>
                  <a:lnTo>
                    <a:pt x="1730" y="151"/>
                  </a:lnTo>
                  <a:lnTo>
                    <a:pt x="1727" y="170"/>
                  </a:lnTo>
                  <a:lnTo>
                    <a:pt x="1732" y="144"/>
                  </a:lnTo>
                  <a:lnTo>
                    <a:pt x="1734" y="177"/>
                  </a:lnTo>
                  <a:lnTo>
                    <a:pt x="1734" y="155"/>
                  </a:lnTo>
                  <a:lnTo>
                    <a:pt x="1737" y="165"/>
                  </a:lnTo>
                  <a:lnTo>
                    <a:pt x="1739" y="139"/>
                  </a:lnTo>
                  <a:lnTo>
                    <a:pt x="1739" y="167"/>
                  </a:lnTo>
                  <a:lnTo>
                    <a:pt x="1744" y="139"/>
                  </a:lnTo>
                  <a:lnTo>
                    <a:pt x="1739" y="181"/>
                  </a:lnTo>
                  <a:lnTo>
                    <a:pt x="1744" y="151"/>
                  </a:lnTo>
                  <a:lnTo>
                    <a:pt x="1744" y="165"/>
                  </a:lnTo>
                  <a:lnTo>
                    <a:pt x="1746" y="155"/>
                  </a:lnTo>
                  <a:lnTo>
                    <a:pt x="1746" y="170"/>
                  </a:lnTo>
                  <a:lnTo>
                    <a:pt x="1749" y="155"/>
                  </a:lnTo>
                  <a:lnTo>
                    <a:pt x="1749" y="174"/>
                  </a:lnTo>
                  <a:lnTo>
                    <a:pt x="1751" y="155"/>
                  </a:lnTo>
                  <a:lnTo>
                    <a:pt x="1751" y="177"/>
                  </a:lnTo>
                  <a:lnTo>
                    <a:pt x="1751" y="144"/>
                  </a:lnTo>
                  <a:lnTo>
                    <a:pt x="1753" y="165"/>
                  </a:lnTo>
                  <a:lnTo>
                    <a:pt x="1753" y="151"/>
                  </a:lnTo>
                  <a:lnTo>
                    <a:pt x="1758" y="181"/>
                  </a:lnTo>
                  <a:lnTo>
                    <a:pt x="1758" y="155"/>
                  </a:lnTo>
                  <a:lnTo>
                    <a:pt x="1760" y="174"/>
                  </a:lnTo>
                  <a:lnTo>
                    <a:pt x="1760" y="158"/>
                  </a:lnTo>
                  <a:lnTo>
                    <a:pt x="1763" y="170"/>
                  </a:lnTo>
                  <a:lnTo>
                    <a:pt x="1763" y="153"/>
                  </a:lnTo>
                  <a:lnTo>
                    <a:pt x="1765" y="179"/>
                  </a:lnTo>
                  <a:lnTo>
                    <a:pt x="1765" y="153"/>
                  </a:lnTo>
                  <a:lnTo>
                    <a:pt x="1767" y="172"/>
                  </a:lnTo>
                  <a:lnTo>
                    <a:pt x="1767" y="158"/>
                  </a:lnTo>
                  <a:lnTo>
                    <a:pt x="1767" y="172"/>
                  </a:lnTo>
                  <a:lnTo>
                    <a:pt x="1772" y="151"/>
                  </a:lnTo>
                  <a:lnTo>
                    <a:pt x="1772" y="179"/>
                  </a:lnTo>
                  <a:lnTo>
                    <a:pt x="1772" y="165"/>
                  </a:lnTo>
                  <a:lnTo>
                    <a:pt x="1775" y="181"/>
                  </a:lnTo>
                  <a:lnTo>
                    <a:pt x="1775" y="165"/>
                  </a:lnTo>
                  <a:lnTo>
                    <a:pt x="1777" y="179"/>
                  </a:lnTo>
                  <a:lnTo>
                    <a:pt x="1777" y="165"/>
                  </a:lnTo>
                  <a:lnTo>
                    <a:pt x="1777" y="186"/>
                  </a:lnTo>
                  <a:lnTo>
                    <a:pt x="1782" y="146"/>
                  </a:lnTo>
                  <a:lnTo>
                    <a:pt x="1782" y="170"/>
                  </a:lnTo>
                  <a:lnTo>
                    <a:pt x="1784" y="158"/>
                  </a:lnTo>
                  <a:lnTo>
                    <a:pt x="1786" y="186"/>
                  </a:lnTo>
                  <a:lnTo>
                    <a:pt x="1784" y="151"/>
                  </a:lnTo>
                  <a:lnTo>
                    <a:pt x="1786" y="167"/>
                  </a:lnTo>
                  <a:lnTo>
                    <a:pt x="1789" y="158"/>
                  </a:lnTo>
                  <a:lnTo>
                    <a:pt x="1789" y="170"/>
                  </a:lnTo>
                  <a:lnTo>
                    <a:pt x="1791" y="163"/>
                  </a:lnTo>
                  <a:lnTo>
                    <a:pt x="1789" y="179"/>
                  </a:lnTo>
                  <a:lnTo>
                    <a:pt x="1793" y="158"/>
                  </a:lnTo>
                  <a:lnTo>
                    <a:pt x="1793" y="181"/>
                  </a:lnTo>
                  <a:lnTo>
                    <a:pt x="1793" y="158"/>
                  </a:lnTo>
                  <a:lnTo>
                    <a:pt x="1796" y="177"/>
                  </a:lnTo>
                  <a:lnTo>
                    <a:pt x="1798" y="151"/>
                  </a:lnTo>
                  <a:lnTo>
                    <a:pt x="1801" y="189"/>
                  </a:lnTo>
                  <a:lnTo>
                    <a:pt x="1801" y="146"/>
                  </a:lnTo>
                  <a:lnTo>
                    <a:pt x="1803" y="179"/>
                  </a:lnTo>
                  <a:lnTo>
                    <a:pt x="1803" y="151"/>
                  </a:lnTo>
                  <a:lnTo>
                    <a:pt x="1805" y="174"/>
                  </a:lnTo>
                  <a:lnTo>
                    <a:pt x="1808" y="148"/>
                  </a:lnTo>
                  <a:lnTo>
                    <a:pt x="1808" y="177"/>
                  </a:lnTo>
                  <a:lnTo>
                    <a:pt x="1810" y="160"/>
                  </a:lnTo>
                  <a:lnTo>
                    <a:pt x="1812" y="174"/>
                  </a:lnTo>
                  <a:lnTo>
                    <a:pt x="1812" y="165"/>
                  </a:lnTo>
                  <a:lnTo>
                    <a:pt x="1812" y="179"/>
                  </a:lnTo>
                  <a:lnTo>
                    <a:pt x="1819" y="148"/>
                  </a:lnTo>
                  <a:lnTo>
                    <a:pt x="1817" y="172"/>
                  </a:lnTo>
                  <a:lnTo>
                    <a:pt x="1819" y="163"/>
                  </a:lnTo>
                  <a:lnTo>
                    <a:pt x="1819" y="172"/>
                  </a:lnTo>
                  <a:lnTo>
                    <a:pt x="1822" y="153"/>
                  </a:lnTo>
                  <a:lnTo>
                    <a:pt x="1822" y="167"/>
                  </a:lnTo>
                  <a:lnTo>
                    <a:pt x="1824" y="148"/>
                  </a:lnTo>
                  <a:lnTo>
                    <a:pt x="1824" y="170"/>
                  </a:lnTo>
                  <a:lnTo>
                    <a:pt x="1824" y="115"/>
                  </a:lnTo>
                  <a:lnTo>
                    <a:pt x="1824" y="184"/>
                  </a:lnTo>
                  <a:lnTo>
                    <a:pt x="1827" y="118"/>
                  </a:lnTo>
                  <a:lnTo>
                    <a:pt x="1827" y="203"/>
                  </a:lnTo>
                  <a:lnTo>
                    <a:pt x="1831" y="170"/>
                  </a:lnTo>
                  <a:lnTo>
                    <a:pt x="1831" y="189"/>
                  </a:lnTo>
                  <a:lnTo>
                    <a:pt x="1834" y="179"/>
                  </a:lnTo>
                  <a:lnTo>
                    <a:pt x="1834" y="191"/>
                  </a:lnTo>
                  <a:lnTo>
                    <a:pt x="1834" y="179"/>
                  </a:lnTo>
                  <a:lnTo>
                    <a:pt x="1834" y="198"/>
                  </a:lnTo>
                  <a:lnTo>
                    <a:pt x="1836" y="174"/>
                  </a:lnTo>
                  <a:lnTo>
                    <a:pt x="1836" y="196"/>
                  </a:lnTo>
                  <a:lnTo>
                    <a:pt x="1836" y="111"/>
                  </a:lnTo>
                  <a:lnTo>
                    <a:pt x="1838" y="198"/>
                  </a:lnTo>
                  <a:lnTo>
                    <a:pt x="1841" y="122"/>
                  </a:lnTo>
                  <a:lnTo>
                    <a:pt x="1843" y="174"/>
                  </a:lnTo>
                  <a:lnTo>
                    <a:pt x="1845" y="158"/>
                  </a:lnTo>
                  <a:lnTo>
                    <a:pt x="1845" y="186"/>
                  </a:lnTo>
                  <a:lnTo>
                    <a:pt x="1850" y="153"/>
                  </a:lnTo>
                  <a:lnTo>
                    <a:pt x="1848" y="186"/>
                  </a:lnTo>
                  <a:lnTo>
                    <a:pt x="1850" y="163"/>
                  </a:lnTo>
                  <a:lnTo>
                    <a:pt x="1850" y="193"/>
                  </a:lnTo>
                  <a:lnTo>
                    <a:pt x="1853" y="167"/>
                  </a:lnTo>
                  <a:lnTo>
                    <a:pt x="1855" y="193"/>
                  </a:lnTo>
                  <a:lnTo>
                    <a:pt x="1855" y="155"/>
                  </a:lnTo>
                  <a:lnTo>
                    <a:pt x="1857" y="184"/>
                  </a:lnTo>
                  <a:lnTo>
                    <a:pt x="1857" y="165"/>
                  </a:lnTo>
                  <a:lnTo>
                    <a:pt x="1860" y="179"/>
                  </a:lnTo>
                  <a:lnTo>
                    <a:pt x="1860" y="151"/>
                  </a:lnTo>
                  <a:lnTo>
                    <a:pt x="1864" y="191"/>
                  </a:lnTo>
                  <a:lnTo>
                    <a:pt x="1864" y="165"/>
                  </a:lnTo>
                  <a:lnTo>
                    <a:pt x="1867" y="189"/>
                  </a:lnTo>
                  <a:lnTo>
                    <a:pt x="1864" y="163"/>
                  </a:lnTo>
                  <a:lnTo>
                    <a:pt x="1867" y="174"/>
                  </a:lnTo>
                  <a:lnTo>
                    <a:pt x="1869" y="148"/>
                  </a:lnTo>
                  <a:lnTo>
                    <a:pt x="1869" y="177"/>
                  </a:lnTo>
                  <a:lnTo>
                    <a:pt x="1869" y="163"/>
                  </a:lnTo>
                  <a:lnTo>
                    <a:pt x="1869" y="184"/>
                  </a:lnTo>
                  <a:lnTo>
                    <a:pt x="1874" y="160"/>
                  </a:lnTo>
                  <a:lnTo>
                    <a:pt x="1874" y="177"/>
                  </a:lnTo>
                  <a:lnTo>
                    <a:pt x="1876" y="170"/>
                  </a:lnTo>
                  <a:lnTo>
                    <a:pt x="1874" y="179"/>
                  </a:lnTo>
                  <a:lnTo>
                    <a:pt x="1879" y="172"/>
                  </a:lnTo>
                  <a:lnTo>
                    <a:pt x="1876" y="193"/>
                  </a:lnTo>
                  <a:lnTo>
                    <a:pt x="1879" y="170"/>
                  </a:lnTo>
                  <a:lnTo>
                    <a:pt x="1881" y="174"/>
                  </a:lnTo>
                  <a:lnTo>
                    <a:pt x="1881" y="160"/>
                  </a:lnTo>
                  <a:lnTo>
                    <a:pt x="1881" y="184"/>
                  </a:lnTo>
                  <a:lnTo>
                    <a:pt x="1883" y="163"/>
                  </a:lnTo>
                  <a:lnTo>
                    <a:pt x="1883" y="193"/>
                  </a:lnTo>
                  <a:lnTo>
                    <a:pt x="1888" y="158"/>
                  </a:lnTo>
                  <a:lnTo>
                    <a:pt x="1886" y="184"/>
                  </a:lnTo>
                  <a:lnTo>
                    <a:pt x="1890" y="167"/>
                  </a:lnTo>
                  <a:lnTo>
                    <a:pt x="1888" y="189"/>
                  </a:lnTo>
                  <a:lnTo>
                    <a:pt x="1893" y="170"/>
                  </a:lnTo>
                  <a:lnTo>
                    <a:pt x="1893" y="179"/>
                  </a:lnTo>
                  <a:lnTo>
                    <a:pt x="1895" y="170"/>
                  </a:lnTo>
                  <a:lnTo>
                    <a:pt x="1895" y="189"/>
                  </a:lnTo>
                  <a:lnTo>
                    <a:pt x="1897" y="167"/>
                  </a:lnTo>
                  <a:lnTo>
                    <a:pt x="1897" y="177"/>
                  </a:lnTo>
                  <a:lnTo>
                    <a:pt x="1897" y="151"/>
                  </a:lnTo>
                  <a:lnTo>
                    <a:pt x="1902" y="193"/>
                  </a:lnTo>
                  <a:lnTo>
                    <a:pt x="1902" y="165"/>
                  </a:lnTo>
                  <a:lnTo>
                    <a:pt x="1904" y="189"/>
                  </a:lnTo>
                  <a:lnTo>
                    <a:pt x="1904" y="165"/>
                  </a:lnTo>
                  <a:lnTo>
                    <a:pt x="1909" y="186"/>
                  </a:lnTo>
                  <a:lnTo>
                    <a:pt x="1904" y="153"/>
                  </a:lnTo>
                  <a:lnTo>
                    <a:pt x="1909" y="179"/>
                  </a:lnTo>
                  <a:lnTo>
                    <a:pt x="1909" y="165"/>
                  </a:lnTo>
                  <a:lnTo>
                    <a:pt x="1909" y="181"/>
                  </a:lnTo>
                  <a:lnTo>
                    <a:pt x="1912" y="172"/>
                  </a:lnTo>
                  <a:lnTo>
                    <a:pt x="1912" y="186"/>
                  </a:lnTo>
                  <a:lnTo>
                    <a:pt x="1914" y="172"/>
                  </a:lnTo>
                  <a:lnTo>
                    <a:pt x="1914" y="181"/>
                  </a:lnTo>
                  <a:lnTo>
                    <a:pt x="1916" y="172"/>
                  </a:lnTo>
                  <a:lnTo>
                    <a:pt x="1919" y="189"/>
                  </a:lnTo>
                  <a:lnTo>
                    <a:pt x="1916" y="165"/>
                  </a:lnTo>
                  <a:lnTo>
                    <a:pt x="1921" y="181"/>
                  </a:lnTo>
                  <a:lnTo>
                    <a:pt x="1921" y="170"/>
                  </a:lnTo>
                  <a:lnTo>
                    <a:pt x="1923" y="181"/>
                  </a:lnTo>
                  <a:lnTo>
                    <a:pt x="1923" y="165"/>
                  </a:lnTo>
                  <a:lnTo>
                    <a:pt x="1928" y="193"/>
                  </a:lnTo>
                  <a:lnTo>
                    <a:pt x="1926" y="165"/>
                  </a:lnTo>
                  <a:lnTo>
                    <a:pt x="1930" y="179"/>
                  </a:lnTo>
                  <a:lnTo>
                    <a:pt x="1928" y="155"/>
                  </a:lnTo>
                  <a:lnTo>
                    <a:pt x="1930" y="186"/>
                  </a:lnTo>
                  <a:lnTo>
                    <a:pt x="1933" y="172"/>
                  </a:lnTo>
                  <a:lnTo>
                    <a:pt x="1935" y="196"/>
                  </a:lnTo>
                  <a:lnTo>
                    <a:pt x="1935" y="174"/>
                  </a:lnTo>
                  <a:lnTo>
                    <a:pt x="1938" y="191"/>
                  </a:lnTo>
                  <a:lnTo>
                    <a:pt x="1938" y="172"/>
                  </a:lnTo>
                  <a:lnTo>
                    <a:pt x="1940" y="186"/>
                  </a:lnTo>
                  <a:lnTo>
                    <a:pt x="1940" y="172"/>
                  </a:lnTo>
                  <a:lnTo>
                    <a:pt x="1940" y="184"/>
                  </a:lnTo>
                  <a:lnTo>
                    <a:pt x="1945" y="170"/>
                  </a:lnTo>
                  <a:lnTo>
                    <a:pt x="1942" y="191"/>
                  </a:lnTo>
                  <a:lnTo>
                    <a:pt x="1945" y="174"/>
                  </a:lnTo>
                  <a:lnTo>
                    <a:pt x="1945" y="200"/>
                  </a:lnTo>
                  <a:lnTo>
                    <a:pt x="1949" y="163"/>
                  </a:lnTo>
                  <a:lnTo>
                    <a:pt x="1949" y="181"/>
                  </a:lnTo>
                  <a:lnTo>
                    <a:pt x="1949" y="174"/>
                  </a:lnTo>
                  <a:lnTo>
                    <a:pt x="1949" y="186"/>
                  </a:lnTo>
                  <a:lnTo>
                    <a:pt x="1952" y="177"/>
                  </a:lnTo>
                  <a:lnTo>
                    <a:pt x="1952" y="193"/>
                  </a:lnTo>
                  <a:lnTo>
                    <a:pt x="1954" y="163"/>
                  </a:lnTo>
                  <a:lnTo>
                    <a:pt x="1954" y="184"/>
                  </a:lnTo>
                  <a:lnTo>
                    <a:pt x="1956" y="167"/>
                  </a:lnTo>
                  <a:lnTo>
                    <a:pt x="1959" y="196"/>
                  </a:lnTo>
                  <a:lnTo>
                    <a:pt x="1959" y="167"/>
                  </a:lnTo>
                  <a:lnTo>
                    <a:pt x="1961" y="191"/>
                  </a:lnTo>
                  <a:lnTo>
                    <a:pt x="1961" y="177"/>
                  </a:lnTo>
                  <a:lnTo>
                    <a:pt x="1964" y="184"/>
                  </a:lnTo>
                  <a:lnTo>
                    <a:pt x="1966" y="160"/>
                  </a:lnTo>
                  <a:lnTo>
                    <a:pt x="1966" y="184"/>
                  </a:lnTo>
                  <a:lnTo>
                    <a:pt x="1971" y="170"/>
                  </a:lnTo>
                  <a:lnTo>
                    <a:pt x="1968" y="184"/>
                  </a:lnTo>
                  <a:lnTo>
                    <a:pt x="1971" y="177"/>
                  </a:lnTo>
                  <a:lnTo>
                    <a:pt x="1971" y="189"/>
                  </a:lnTo>
                  <a:lnTo>
                    <a:pt x="1973" y="167"/>
                  </a:lnTo>
                  <a:lnTo>
                    <a:pt x="1973" y="191"/>
                  </a:lnTo>
                  <a:lnTo>
                    <a:pt x="1975" y="165"/>
                  </a:lnTo>
                  <a:lnTo>
                    <a:pt x="1975" y="186"/>
                  </a:lnTo>
                  <a:lnTo>
                    <a:pt x="1978" y="172"/>
                  </a:lnTo>
                  <a:lnTo>
                    <a:pt x="1980" y="191"/>
                  </a:lnTo>
                  <a:lnTo>
                    <a:pt x="1980" y="177"/>
                  </a:lnTo>
                  <a:lnTo>
                    <a:pt x="1985" y="203"/>
                  </a:lnTo>
                  <a:lnTo>
                    <a:pt x="1982" y="170"/>
                  </a:lnTo>
                  <a:lnTo>
                    <a:pt x="1987" y="196"/>
                  </a:lnTo>
                  <a:lnTo>
                    <a:pt x="1990" y="165"/>
                  </a:lnTo>
                  <a:lnTo>
                    <a:pt x="1990" y="191"/>
                  </a:lnTo>
                  <a:lnTo>
                    <a:pt x="1992" y="181"/>
                  </a:lnTo>
                  <a:lnTo>
                    <a:pt x="1992" y="191"/>
                  </a:lnTo>
                  <a:lnTo>
                    <a:pt x="1994" y="170"/>
                  </a:lnTo>
                  <a:lnTo>
                    <a:pt x="1992" y="205"/>
                  </a:lnTo>
                  <a:lnTo>
                    <a:pt x="1997" y="177"/>
                  </a:lnTo>
                  <a:lnTo>
                    <a:pt x="1997" y="193"/>
                  </a:lnTo>
                  <a:lnTo>
                    <a:pt x="1999" y="174"/>
                  </a:lnTo>
                  <a:lnTo>
                    <a:pt x="1999" y="193"/>
                  </a:lnTo>
                  <a:lnTo>
                    <a:pt x="2001" y="170"/>
                  </a:lnTo>
                  <a:lnTo>
                    <a:pt x="2001" y="189"/>
                  </a:lnTo>
                  <a:lnTo>
                    <a:pt x="2004" y="160"/>
                  </a:lnTo>
                  <a:lnTo>
                    <a:pt x="2004" y="186"/>
                  </a:lnTo>
                  <a:lnTo>
                    <a:pt x="2006" y="160"/>
                  </a:lnTo>
                  <a:lnTo>
                    <a:pt x="2008" y="177"/>
                  </a:lnTo>
                  <a:lnTo>
                    <a:pt x="2008" y="170"/>
                  </a:lnTo>
                  <a:lnTo>
                    <a:pt x="2008" y="193"/>
                  </a:lnTo>
                  <a:lnTo>
                    <a:pt x="2013" y="172"/>
                  </a:lnTo>
                  <a:lnTo>
                    <a:pt x="2011" y="189"/>
                  </a:lnTo>
                  <a:lnTo>
                    <a:pt x="2016" y="167"/>
                  </a:lnTo>
                  <a:lnTo>
                    <a:pt x="2016" y="189"/>
                  </a:lnTo>
                  <a:lnTo>
                    <a:pt x="2018" y="172"/>
                  </a:lnTo>
                  <a:lnTo>
                    <a:pt x="2018" y="196"/>
                  </a:lnTo>
                  <a:lnTo>
                    <a:pt x="2020" y="167"/>
                  </a:lnTo>
                  <a:lnTo>
                    <a:pt x="2020" y="189"/>
                  </a:lnTo>
                  <a:lnTo>
                    <a:pt x="2023" y="170"/>
                  </a:lnTo>
                  <a:lnTo>
                    <a:pt x="2025" y="181"/>
                  </a:lnTo>
                  <a:lnTo>
                    <a:pt x="2027" y="167"/>
                  </a:lnTo>
                  <a:lnTo>
                    <a:pt x="2027" y="179"/>
                  </a:lnTo>
                  <a:lnTo>
                    <a:pt x="2027" y="172"/>
                  </a:lnTo>
                  <a:lnTo>
                    <a:pt x="2027" y="179"/>
                  </a:lnTo>
                </a:path>
              </a:pathLst>
            </a:custGeom>
            <a:noFill/>
            <a:ln w="4763" cap="sq">
              <a:solidFill>
                <a:srgbClr val="33993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6992" name="Line 128"/>
            <p:cNvSpPr>
              <a:spLocks noChangeShapeType="1"/>
            </p:cNvSpPr>
            <p:nvPr/>
          </p:nvSpPr>
          <p:spPr bwMode="auto">
            <a:xfrm>
              <a:off x="1450" y="3129"/>
              <a:ext cx="2460" cy="0"/>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76993" name="Line 129"/>
            <p:cNvSpPr>
              <a:spLocks noChangeShapeType="1"/>
            </p:cNvSpPr>
            <p:nvPr/>
          </p:nvSpPr>
          <p:spPr bwMode="auto">
            <a:xfrm flipH="1">
              <a:off x="2756" y="3089"/>
              <a:ext cx="2" cy="123"/>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algn="ctr" eaLnBrk="0" hangingPunct="0">
                <a:defRPr/>
              </a:pPr>
              <a:endParaRPr lang="en-US" sz="1600">
                <a:solidFill>
                  <a:srgbClr val="003366"/>
                </a:solidFill>
                <a:ea typeface="ＭＳ Ｐゴシック" pitchFamily="34" charset="-128"/>
                <a:cs typeface="+mn-cs"/>
              </a:endParaRPr>
            </a:p>
          </p:txBody>
        </p:sp>
        <p:sp>
          <p:nvSpPr>
            <p:cNvPr id="676994" name="Text Box 130"/>
            <p:cNvSpPr txBox="1">
              <a:spLocks noChangeArrowheads="1"/>
            </p:cNvSpPr>
            <p:nvPr/>
          </p:nvSpPr>
          <p:spPr bwMode="auto">
            <a:xfrm>
              <a:off x="1655" y="3182"/>
              <a:ext cx="715" cy="178"/>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r>
                <a:rPr lang="en-GB" sz="1200" b="1" smtClean="0">
                  <a:solidFill>
                    <a:srgbClr val="003366"/>
                  </a:solidFill>
                  <a:cs typeface="+mn-cs"/>
                </a:rPr>
                <a:t>Association rate</a:t>
              </a:r>
              <a:endParaRPr lang="en-US" sz="1200" b="1" smtClean="0">
                <a:solidFill>
                  <a:srgbClr val="003366"/>
                </a:solidFill>
                <a:cs typeface="+mn-cs"/>
              </a:endParaRPr>
            </a:p>
          </p:txBody>
        </p:sp>
        <p:sp>
          <p:nvSpPr>
            <p:cNvPr id="676995" name="Text Box 131"/>
            <p:cNvSpPr txBox="1">
              <a:spLocks noChangeArrowheads="1"/>
            </p:cNvSpPr>
            <p:nvPr/>
          </p:nvSpPr>
          <p:spPr bwMode="auto">
            <a:xfrm>
              <a:off x="2934" y="3182"/>
              <a:ext cx="826" cy="178"/>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r>
                <a:rPr lang="en-GB" sz="1200" b="1" smtClean="0">
                  <a:solidFill>
                    <a:srgbClr val="003366"/>
                  </a:solidFill>
                  <a:cs typeface="+mn-cs"/>
                </a:rPr>
                <a:t>Disassociation rate</a:t>
              </a:r>
              <a:endParaRPr lang="en-US" sz="1200" b="1" smtClean="0">
                <a:solidFill>
                  <a:srgbClr val="003366"/>
                </a:solidFill>
                <a:cs typeface="+mn-cs"/>
              </a:endParaRPr>
            </a:p>
          </p:txBody>
        </p:sp>
        <p:grpSp>
          <p:nvGrpSpPr>
            <p:cNvPr id="56338" name="Group 132"/>
            <p:cNvGrpSpPr>
              <a:grpSpLocks/>
            </p:cNvGrpSpPr>
            <p:nvPr/>
          </p:nvGrpSpPr>
          <p:grpSpPr bwMode="auto">
            <a:xfrm>
              <a:off x="1403" y="921"/>
              <a:ext cx="2506" cy="1713"/>
              <a:chOff x="485" y="1353"/>
              <a:chExt cx="2506" cy="1713"/>
            </a:xfrm>
          </p:grpSpPr>
          <p:sp>
            <p:nvSpPr>
              <p:cNvPr id="676997" name="Freeform 133"/>
              <p:cNvSpPr>
                <a:spLocks/>
              </p:cNvSpPr>
              <p:nvPr/>
            </p:nvSpPr>
            <p:spPr bwMode="auto">
              <a:xfrm>
                <a:off x="534" y="1353"/>
                <a:ext cx="2457" cy="1666"/>
              </a:xfrm>
              <a:custGeom>
                <a:avLst/>
                <a:gdLst>
                  <a:gd name="T0" fmla="*/ 0 w 2457"/>
                  <a:gd name="T1" fmla="*/ 0 h 1666"/>
                  <a:gd name="T2" fmla="*/ 0 w 2457"/>
                  <a:gd name="T3" fmla="*/ 1666 h 1666"/>
                  <a:gd name="T4" fmla="*/ 2457 w 2457"/>
                  <a:gd name="T5" fmla="*/ 1666 h 1666"/>
                </a:gdLst>
                <a:ahLst/>
                <a:cxnLst>
                  <a:cxn ang="0">
                    <a:pos x="T0" y="T1"/>
                  </a:cxn>
                  <a:cxn ang="0">
                    <a:pos x="T2" y="T3"/>
                  </a:cxn>
                  <a:cxn ang="0">
                    <a:pos x="T4" y="T5"/>
                  </a:cxn>
                </a:cxnLst>
                <a:rect l="0" t="0" r="r" b="b"/>
                <a:pathLst>
                  <a:path w="2457" h="1666">
                    <a:moveTo>
                      <a:pt x="0" y="0"/>
                    </a:moveTo>
                    <a:lnTo>
                      <a:pt x="0" y="1666"/>
                    </a:lnTo>
                    <a:lnTo>
                      <a:pt x="2457" y="1666"/>
                    </a:lnTo>
                  </a:path>
                </a:pathLst>
              </a:custGeom>
              <a:noFill/>
              <a:ln w="28575" cap="flat" cmpd="sng">
                <a:solidFill>
                  <a:srgbClr val="00336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6998" name="Line 134"/>
              <p:cNvSpPr>
                <a:spLocks noChangeShapeType="1"/>
              </p:cNvSpPr>
              <p:nvPr/>
            </p:nvSpPr>
            <p:spPr bwMode="auto">
              <a:xfrm flipV="1">
                <a:off x="534" y="3016"/>
                <a:ext cx="0" cy="5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6999" name="Line 135"/>
              <p:cNvSpPr>
                <a:spLocks noChangeShapeType="1"/>
              </p:cNvSpPr>
              <p:nvPr/>
            </p:nvSpPr>
            <p:spPr bwMode="auto">
              <a:xfrm flipV="1">
                <a:off x="860" y="3016"/>
                <a:ext cx="0" cy="5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0" name="Line 136"/>
              <p:cNvSpPr>
                <a:spLocks noChangeShapeType="1"/>
              </p:cNvSpPr>
              <p:nvPr/>
            </p:nvSpPr>
            <p:spPr bwMode="auto">
              <a:xfrm flipV="1">
                <a:off x="1186" y="3016"/>
                <a:ext cx="0" cy="5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1" name="Line 137"/>
              <p:cNvSpPr>
                <a:spLocks noChangeShapeType="1"/>
              </p:cNvSpPr>
              <p:nvPr/>
            </p:nvSpPr>
            <p:spPr bwMode="auto">
              <a:xfrm flipV="1">
                <a:off x="1512" y="3016"/>
                <a:ext cx="0" cy="5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2" name="Line 138"/>
              <p:cNvSpPr>
                <a:spLocks noChangeShapeType="1"/>
              </p:cNvSpPr>
              <p:nvPr/>
            </p:nvSpPr>
            <p:spPr bwMode="auto">
              <a:xfrm flipV="1">
                <a:off x="1838" y="3016"/>
                <a:ext cx="0" cy="5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3" name="Line 139"/>
              <p:cNvSpPr>
                <a:spLocks noChangeShapeType="1"/>
              </p:cNvSpPr>
              <p:nvPr/>
            </p:nvSpPr>
            <p:spPr bwMode="auto">
              <a:xfrm flipV="1">
                <a:off x="2164" y="3016"/>
                <a:ext cx="0" cy="5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4" name="Line 140"/>
              <p:cNvSpPr>
                <a:spLocks noChangeShapeType="1"/>
              </p:cNvSpPr>
              <p:nvPr/>
            </p:nvSpPr>
            <p:spPr bwMode="auto">
              <a:xfrm flipV="1">
                <a:off x="2490" y="3016"/>
                <a:ext cx="0" cy="5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5" name="Line 141"/>
              <p:cNvSpPr>
                <a:spLocks noChangeShapeType="1"/>
              </p:cNvSpPr>
              <p:nvPr/>
            </p:nvSpPr>
            <p:spPr bwMode="auto">
              <a:xfrm flipV="1">
                <a:off x="2816" y="3016"/>
                <a:ext cx="0" cy="5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6" name="Line 142"/>
              <p:cNvSpPr>
                <a:spLocks noChangeShapeType="1"/>
              </p:cNvSpPr>
              <p:nvPr/>
            </p:nvSpPr>
            <p:spPr bwMode="auto">
              <a:xfrm>
                <a:off x="485" y="1495"/>
                <a:ext cx="49"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7" name="Line 143"/>
              <p:cNvSpPr>
                <a:spLocks noChangeShapeType="1"/>
              </p:cNvSpPr>
              <p:nvPr/>
            </p:nvSpPr>
            <p:spPr bwMode="auto">
              <a:xfrm>
                <a:off x="485" y="1800"/>
                <a:ext cx="49"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8" name="Line 144"/>
              <p:cNvSpPr>
                <a:spLocks noChangeShapeType="1"/>
              </p:cNvSpPr>
              <p:nvPr/>
            </p:nvSpPr>
            <p:spPr bwMode="auto">
              <a:xfrm>
                <a:off x="485" y="2105"/>
                <a:ext cx="49"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09" name="Line 145"/>
              <p:cNvSpPr>
                <a:spLocks noChangeShapeType="1"/>
              </p:cNvSpPr>
              <p:nvPr/>
            </p:nvSpPr>
            <p:spPr bwMode="auto">
              <a:xfrm>
                <a:off x="485" y="2409"/>
                <a:ext cx="49"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10" name="Line 146"/>
              <p:cNvSpPr>
                <a:spLocks noChangeShapeType="1"/>
              </p:cNvSpPr>
              <p:nvPr/>
            </p:nvSpPr>
            <p:spPr bwMode="auto">
              <a:xfrm>
                <a:off x="485" y="2714"/>
                <a:ext cx="49"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11" name="Line 147"/>
              <p:cNvSpPr>
                <a:spLocks noChangeShapeType="1"/>
              </p:cNvSpPr>
              <p:nvPr/>
            </p:nvSpPr>
            <p:spPr bwMode="auto">
              <a:xfrm>
                <a:off x="485" y="3019"/>
                <a:ext cx="49" cy="0"/>
              </a:xfrm>
              <a:prstGeom prst="line">
                <a:avLst/>
              </a:prstGeom>
              <a:noFill/>
              <a:ln w="28575">
                <a:solidFill>
                  <a:srgbClr val="003366"/>
                </a:solidFill>
                <a:miter lim="800000"/>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grpSp>
        <p:sp>
          <p:nvSpPr>
            <p:cNvPr id="677012" name="Rectangle 148"/>
            <p:cNvSpPr>
              <a:spLocks noChangeArrowheads="1"/>
            </p:cNvSpPr>
            <p:nvPr/>
          </p:nvSpPr>
          <p:spPr bwMode="auto">
            <a:xfrm>
              <a:off x="1413" y="2626"/>
              <a:ext cx="59"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0</a:t>
              </a:r>
              <a:endParaRPr lang="en-GB" sz="1600" b="1" u="sng" smtClean="0">
                <a:solidFill>
                  <a:srgbClr val="003366"/>
                </a:solidFill>
                <a:ea typeface="ＭＳ Ｐゴシック" pitchFamily="34" charset="-128"/>
                <a:cs typeface="+mn-cs"/>
              </a:endParaRPr>
            </a:p>
          </p:txBody>
        </p:sp>
        <p:sp>
          <p:nvSpPr>
            <p:cNvPr id="677013" name="Rectangle 149"/>
            <p:cNvSpPr>
              <a:spLocks noChangeArrowheads="1"/>
            </p:cNvSpPr>
            <p:nvPr/>
          </p:nvSpPr>
          <p:spPr bwMode="auto">
            <a:xfrm>
              <a:off x="1664" y="2626"/>
              <a:ext cx="177"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200</a:t>
              </a:r>
              <a:endParaRPr lang="en-GB" sz="1600" b="1" u="sng" smtClean="0">
                <a:solidFill>
                  <a:srgbClr val="003366"/>
                </a:solidFill>
                <a:ea typeface="ＭＳ Ｐゴシック" pitchFamily="34" charset="-128"/>
                <a:cs typeface="+mn-cs"/>
              </a:endParaRPr>
            </a:p>
          </p:txBody>
        </p:sp>
        <p:sp>
          <p:nvSpPr>
            <p:cNvPr id="677014" name="Rectangle 150"/>
            <p:cNvSpPr>
              <a:spLocks noChangeArrowheads="1"/>
            </p:cNvSpPr>
            <p:nvPr/>
          </p:nvSpPr>
          <p:spPr bwMode="auto">
            <a:xfrm>
              <a:off x="2000" y="2626"/>
              <a:ext cx="176"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400</a:t>
              </a:r>
              <a:endParaRPr lang="en-GB" sz="1600" b="1" u="sng" smtClean="0">
                <a:solidFill>
                  <a:srgbClr val="003366"/>
                </a:solidFill>
                <a:ea typeface="ＭＳ Ｐゴシック" pitchFamily="34" charset="-128"/>
                <a:cs typeface="+mn-cs"/>
              </a:endParaRPr>
            </a:p>
          </p:txBody>
        </p:sp>
        <p:sp>
          <p:nvSpPr>
            <p:cNvPr id="677015" name="Rectangle 151"/>
            <p:cNvSpPr>
              <a:spLocks noChangeArrowheads="1"/>
            </p:cNvSpPr>
            <p:nvPr/>
          </p:nvSpPr>
          <p:spPr bwMode="auto">
            <a:xfrm>
              <a:off x="2309" y="2626"/>
              <a:ext cx="177"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600</a:t>
              </a:r>
              <a:endParaRPr lang="en-GB" sz="1600" b="1" u="sng" smtClean="0">
                <a:solidFill>
                  <a:srgbClr val="003366"/>
                </a:solidFill>
                <a:ea typeface="ＭＳ Ｐゴシック" pitchFamily="34" charset="-128"/>
                <a:cs typeface="+mn-cs"/>
              </a:endParaRPr>
            </a:p>
          </p:txBody>
        </p:sp>
        <p:sp>
          <p:nvSpPr>
            <p:cNvPr id="677016" name="Rectangle 152"/>
            <p:cNvSpPr>
              <a:spLocks noChangeArrowheads="1"/>
            </p:cNvSpPr>
            <p:nvPr/>
          </p:nvSpPr>
          <p:spPr bwMode="auto">
            <a:xfrm>
              <a:off x="2645" y="2626"/>
              <a:ext cx="177"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800</a:t>
              </a:r>
              <a:endParaRPr lang="en-GB" sz="1600" b="1" u="sng" smtClean="0">
                <a:solidFill>
                  <a:srgbClr val="003366"/>
                </a:solidFill>
                <a:ea typeface="ＭＳ Ｐゴシック" pitchFamily="34" charset="-128"/>
                <a:cs typeface="+mn-cs"/>
              </a:endParaRPr>
            </a:p>
          </p:txBody>
        </p:sp>
        <p:sp>
          <p:nvSpPr>
            <p:cNvPr id="677017" name="Rectangle 153"/>
            <p:cNvSpPr>
              <a:spLocks noChangeArrowheads="1"/>
            </p:cNvSpPr>
            <p:nvPr/>
          </p:nvSpPr>
          <p:spPr bwMode="auto">
            <a:xfrm>
              <a:off x="2942" y="2626"/>
              <a:ext cx="236"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1000</a:t>
              </a:r>
              <a:endParaRPr lang="en-GB" sz="1600" b="1" u="sng" smtClean="0">
                <a:solidFill>
                  <a:srgbClr val="003366"/>
                </a:solidFill>
                <a:ea typeface="ＭＳ Ｐゴシック" pitchFamily="34" charset="-128"/>
                <a:cs typeface="+mn-cs"/>
              </a:endParaRPr>
            </a:p>
          </p:txBody>
        </p:sp>
        <p:sp>
          <p:nvSpPr>
            <p:cNvPr id="677018" name="Rectangle 154"/>
            <p:cNvSpPr>
              <a:spLocks noChangeArrowheads="1"/>
            </p:cNvSpPr>
            <p:nvPr/>
          </p:nvSpPr>
          <p:spPr bwMode="auto">
            <a:xfrm>
              <a:off x="3259" y="2626"/>
              <a:ext cx="236"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1200</a:t>
              </a:r>
              <a:endParaRPr lang="en-GB" sz="1600" b="1" u="sng" smtClean="0">
                <a:solidFill>
                  <a:srgbClr val="003366"/>
                </a:solidFill>
                <a:ea typeface="ＭＳ Ｐゴシック" pitchFamily="34" charset="-128"/>
                <a:cs typeface="+mn-cs"/>
              </a:endParaRPr>
            </a:p>
          </p:txBody>
        </p:sp>
        <p:sp>
          <p:nvSpPr>
            <p:cNvPr id="677019" name="Rectangle 155"/>
            <p:cNvSpPr>
              <a:spLocks noChangeArrowheads="1"/>
            </p:cNvSpPr>
            <p:nvPr/>
          </p:nvSpPr>
          <p:spPr bwMode="auto">
            <a:xfrm>
              <a:off x="3586" y="2626"/>
              <a:ext cx="236"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1400</a:t>
              </a:r>
              <a:endParaRPr lang="en-GB" sz="1600" b="1" u="sng" smtClean="0">
                <a:solidFill>
                  <a:srgbClr val="003366"/>
                </a:solidFill>
                <a:ea typeface="ＭＳ Ｐゴシック" pitchFamily="34" charset="-128"/>
                <a:cs typeface="+mn-cs"/>
              </a:endParaRPr>
            </a:p>
          </p:txBody>
        </p:sp>
        <p:sp>
          <p:nvSpPr>
            <p:cNvPr id="677020" name="Rectangle 156"/>
            <p:cNvSpPr>
              <a:spLocks noChangeArrowheads="1"/>
            </p:cNvSpPr>
            <p:nvPr/>
          </p:nvSpPr>
          <p:spPr bwMode="auto">
            <a:xfrm rot="16200000">
              <a:off x="472" y="1726"/>
              <a:ext cx="113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rel. response (RU)</a:t>
              </a:r>
              <a:endParaRPr lang="en-GB" sz="1600" b="1" u="sng" smtClean="0">
                <a:solidFill>
                  <a:srgbClr val="003366"/>
                </a:solidFill>
                <a:ea typeface="ＭＳ Ｐゴシック" pitchFamily="34" charset="-128"/>
                <a:cs typeface="+mn-cs"/>
              </a:endParaRPr>
            </a:p>
          </p:txBody>
        </p:sp>
        <p:sp>
          <p:nvSpPr>
            <p:cNvPr id="677021" name="Rectangle 157"/>
            <p:cNvSpPr>
              <a:spLocks noChangeArrowheads="1"/>
            </p:cNvSpPr>
            <p:nvPr/>
          </p:nvSpPr>
          <p:spPr bwMode="auto">
            <a:xfrm>
              <a:off x="2375" y="2834"/>
              <a:ext cx="380"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600" b="1" smtClean="0">
                  <a:solidFill>
                    <a:srgbClr val="003366"/>
                  </a:solidFill>
                  <a:ea typeface="ＭＳ Ｐゴシック" pitchFamily="34" charset="-128"/>
                  <a:cs typeface="+mn-cs"/>
                </a:rPr>
                <a:t>time (s)</a:t>
              </a:r>
              <a:endParaRPr lang="en-GB" sz="1600" b="1" u="sng" smtClean="0">
                <a:solidFill>
                  <a:srgbClr val="003366"/>
                </a:solidFill>
                <a:ea typeface="ＭＳ Ｐゴシック" pitchFamily="34" charset="-128"/>
                <a:cs typeface="+mn-cs"/>
              </a:endParaRPr>
            </a:p>
          </p:txBody>
        </p:sp>
        <p:sp>
          <p:nvSpPr>
            <p:cNvPr id="677022" name="Line 158"/>
            <p:cNvSpPr>
              <a:spLocks noChangeShapeType="1"/>
            </p:cNvSpPr>
            <p:nvPr/>
          </p:nvSpPr>
          <p:spPr bwMode="auto">
            <a:xfrm>
              <a:off x="2512" y="1828"/>
              <a:ext cx="198" cy="0"/>
            </a:xfrm>
            <a:prstGeom prst="line">
              <a:avLst/>
            </a:prstGeom>
            <a:noFill/>
            <a:ln w="19050">
              <a:solidFill>
                <a:srgbClr val="FF9900"/>
              </a:solidFill>
              <a:round/>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23" name="Rectangle 159"/>
            <p:cNvSpPr>
              <a:spLocks noChangeArrowheads="1"/>
            </p:cNvSpPr>
            <p:nvPr/>
          </p:nvSpPr>
          <p:spPr bwMode="auto">
            <a:xfrm>
              <a:off x="2710" y="1777"/>
              <a:ext cx="22"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 </a:t>
              </a:r>
              <a:endParaRPr lang="en-GB" sz="1400" b="1" u="sng" smtClean="0">
                <a:solidFill>
                  <a:srgbClr val="003366"/>
                </a:solidFill>
                <a:ea typeface="ＭＳ Ｐゴシック" pitchFamily="34" charset="-128"/>
                <a:cs typeface="+mn-cs"/>
              </a:endParaRPr>
            </a:p>
          </p:txBody>
        </p:sp>
        <p:sp>
          <p:nvSpPr>
            <p:cNvPr id="677024" name="Rectangle 160"/>
            <p:cNvSpPr>
              <a:spLocks noChangeArrowheads="1"/>
            </p:cNvSpPr>
            <p:nvPr/>
          </p:nvSpPr>
          <p:spPr bwMode="auto">
            <a:xfrm>
              <a:off x="2734" y="1777"/>
              <a:ext cx="90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buFont typeface="Wingdings" pitchFamily="2" charset="2"/>
                <a:buNone/>
              </a:pPr>
              <a:r>
                <a:rPr lang="en-GB" sz="1200" b="1" dirty="0" smtClean="0">
                  <a:solidFill>
                    <a:srgbClr val="003366"/>
                  </a:solidFill>
                  <a:ea typeface="ＭＳ Ｐゴシック" pitchFamily="34" charset="-128"/>
                  <a:cs typeface="+mn-cs"/>
                </a:rPr>
                <a:t>1 </a:t>
              </a:r>
              <a:r>
                <a:rPr lang="en-GB" sz="1200" b="1" dirty="0" err="1" smtClean="0">
                  <a:solidFill>
                    <a:srgbClr val="003366"/>
                  </a:solidFill>
                  <a:ea typeface="ＭＳ Ｐゴシック" pitchFamily="34" charset="-128"/>
                  <a:cs typeface="+mn-cs"/>
                </a:rPr>
                <a:t>nM</a:t>
              </a:r>
              <a:r>
                <a:rPr lang="en-GB" sz="1200" b="1" dirty="0" smtClean="0">
                  <a:solidFill>
                    <a:srgbClr val="003366"/>
                  </a:solidFill>
                  <a:ea typeface="ＭＳ Ｐゴシック" pitchFamily="34" charset="-128"/>
                  <a:cs typeface="+mn-cs"/>
                </a:rPr>
                <a:t> EP2006</a:t>
              </a:r>
              <a:r>
                <a:rPr lang="en-GB" sz="1200" b="1" baseline="30000" dirty="0">
                  <a:solidFill>
                    <a:srgbClr val="003366"/>
                  </a:solidFill>
                  <a:ea typeface="ＭＳ Ｐゴシック" pitchFamily="34" charset="-128"/>
                  <a:cs typeface="+mn-cs"/>
                </a:rPr>
                <a:t> </a:t>
              </a:r>
              <a:r>
                <a:rPr lang="en-GB" sz="1200" b="1" dirty="0" smtClean="0">
                  <a:solidFill>
                    <a:srgbClr val="003366"/>
                  </a:solidFill>
                  <a:ea typeface="ＭＳ Ｐゴシック" pitchFamily="34" charset="-128"/>
                  <a:cs typeface="+mn-cs"/>
                </a:rPr>
                <a:t>#48200403</a:t>
              </a:r>
              <a:endParaRPr lang="en-GB" sz="1400" b="1" u="sng" dirty="0" smtClean="0">
                <a:solidFill>
                  <a:srgbClr val="003366"/>
                </a:solidFill>
                <a:ea typeface="ＭＳ Ｐゴシック" pitchFamily="34" charset="-128"/>
                <a:cs typeface="+mn-cs"/>
              </a:endParaRPr>
            </a:p>
          </p:txBody>
        </p:sp>
        <p:sp>
          <p:nvSpPr>
            <p:cNvPr id="677025" name="Line 161"/>
            <p:cNvSpPr>
              <a:spLocks noChangeShapeType="1"/>
            </p:cNvSpPr>
            <p:nvPr/>
          </p:nvSpPr>
          <p:spPr bwMode="auto">
            <a:xfrm>
              <a:off x="2512" y="1936"/>
              <a:ext cx="198" cy="0"/>
            </a:xfrm>
            <a:prstGeom prst="line">
              <a:avLst/>
            </a:prstGeom>
            <a:noFill/>
            <a:ln w="19050">
              <a:solidFill>
                <a:srgbClr val="FFCC00"/>
              </a:solidFill>
              <a:round/>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26" name="Rectangle 162"/>
            <p:cNvSpPr>
              <a:spLocks noChangeArrowheads="1"/>
            </p:cNvSpPr>
            <p:nvPr/>
          </p:nvSpPr>
          <p:spPr bwMode="auto">
            <a:xfrm>
              <a:off x="2710" y="1886"/>
              <a:ext cx="22"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 </a:t>
              </a:r>
              <a:endParaRPr lang="en-GB" sz="1400" b="1" u="sng" smtClean="0">
                <a:solidFill>
                  <a:srgbClr val="003366"/>
                </a:solidFill>
                <a:ea typeface="ＭＳ Ｐゴシック" pitchFamily="34" charset="-128"/>
                <a:cs typeface="+mn-cs"/>
              </a:endParaRPr>
            </a:p>
          </p:txBody>
        </p:sp>
        <p:sp>
          <p:nvSpPr>
            <p:cNvPr id="677027" name="Rectangle 163"/>
            <p:cNvSpPr>
              <a:spLocks noChangeArrowheads="1"/>
            </p:cNvSpPr>
            <p:nvPr/>
          </p:nvSpPr>
          <p:spPr bwMode="auto">
            <a:xfrm>
              <a:off x="2734" y="1886"/>
              <a:ext cx="916"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buFont typeface="Wingdings" pitchFamily="2" charset="2"/>
                <a:buNone/>
                <a:defRPr/>
              </a:pPr>
              <a:r>
                <a:rPr lang="en-GB" sz="1200" b="1" dirty="0">
                  <a:solidFill>
                    <a:srgbClr val="003366"/>
                  </a:solidFill>
                  <a:ea typeface="ＭＳ Ｐゴシック" pitchFamily="34" charset="-128"/>
                  <a:cs typeface="+mn-cs"/>
                </a:rPr>
                <a:t>1 </a:t>
              </a:r>
              <a:r>
                <a:rPr lang="en-GB" sz="1200" b="1" dirty="0" err="1">
                  <a:solidFill>
                    <a:srgbClr val="003366"/>
                  </a:solidFill>
                  <a:ea typeface="ＭＳ Ｐゴシック" pitchFamily="34" charset="-128"/>
                  <a:cs typeface="+mn-cs"/>
                </a:rPr>
                <a:t>nM</a:t>
              </a:r>
              <a:r>
                <a:rPr lang="en-GB" sz="1200" b="1" dirty="0">
                  <a:solidFill>
                    <a:srgbClr val="003366"/>
                  </a:solidFill>
                  <a:ea typeface="ＭＳ Ｐゴシック" pitchFamily="34" charset="-128"/>
                  <a:cs typeface="+mn-cs"/>
                </a:rPr>
                <a:t> </a:t>
              </a:r>
              <a:r>
                <a:rPr lang="en-GB" sz="1200" b="1" dirty="0" smtClean="0">
                  <a:solidFill>
                    <a:srgbClr val="003366"/>
                  </a:solidFill>
                  <a:ea typeface="ＭＳ Ｐゴシック" pitchFamily="34" charset="-128"/>
                  <a:cs typeface="+mn-cs"/>
                </a:rPr>
                <a:t>EP2006 #48200404</a:t>
              </a:r>
              <a:endParaRPr lang="en-GB" sz="1200" b="1" dirty="0">
                <a:solidFill>
                  <a:srgbClr val="003366"/>
                </a:solidFill>
                <a:ea typeface="ＭＳ Ｐゴシック" pitchFamily="34" charset="-128"/>
                <a:cs typeface="+mn-cs"/>
              </a:endParaRPr>
            </a:p>
          </p:txBody>
        </p:sp>
        <p:sp>
          <p:nvSpPr>
            <p:cNvPr id="677028" name="Line 164"/>
            <p:cNvSpPr>
              <a:spLocks noChangeShapeType="1"/>
            </p:cNvSpPr>
            <p:nvPr/>
          </p:nvSpPr>
          <p:spPr bwMode="auto">
            <a:xfrm>
              <a:off x="2512" y="2045"/>
              <a:ext cx="198" cy="0"/>
            </a:xfrm>
            <a:prstGeom prst="line">
              <a:avLst/>
            </a:prstGeom>
            <a:noFill/>
            <a:ln w="19050">
              <a:solidFill>
                <a:srgbClr val="FFC979"/>
              </a:solidFill>
              <a:round/>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29" name="Rectangle 165"/>
            <p:cNvSpPr>
              <a:spLocks noChangeArrowheads="1"/>
            </p:cNvSpPr>
            <p:nvPr/>
          </p:nvSpPr>
          <p:spPr bwMode="auto">
            <a:xfrm>
              <a:off x="2710" y="1995"/>
              <a:ext cx="22"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 </a:t>
              </a:r>
              <a:endParaRPr lang="en-GB" sz="1400" b="1" u="sng" smtClean="0">
                <a:solidFill>
                  <a:srgbClr val="003366"/>
                </a:solidFill>
                <a:ea typeface="ＭＳ Ｐゴシック" pitchFamily="34" charset="-128"/>
                <a:cs typeface="+mn-cs"/>
              </a:endParaRPr>
            </a:p>
          </p:txBody>
        </p:sp>
        <p:sp>
          <p:nvSpPr>
            <p:cNvPr id="677030" name="Rectangle 166"/>
            <p:cNvSpPr>
              <a:spLocks noChangeArrowheads="1"/>
            </p:cNvSpPr>
            <p:nvPr/>
          </p:nvSpPr>
          <p:spPr bwMode="auto">
            <a:xfrm>
              <a:off x="2734" y="1995"/>
              <a:ext cx="916"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buFont typeface="Wingdings" pitchFamily="2" charset="2"/>
                <a:buNone/>
                <a:defRPr/>
              </a:pPr>
              <a:r>
                <a:rPr lang="en-GB" sz="1200" b="1" dirty="0">
                  <a:solidFill>
                    <a:srgbClr val="003366"/>
                  </a:solidFill>
                  <a:ea typeface="ＭＳ Ｐゴシック" pitchFamily="34" charset="-128"/>
                  <a:cs typeface="+mn-cs"/>
                </a:rPr>
                <a:t>1 </a:t>
              </a:r>
              <a:r>
                <a:rPr lang="en-GB" sz="1200" b="1" dirty="0" err="1">
                  <a:solidFill>
                    <a:srgbClr val="003366"/>
                  </a:solidFill>
                  <a:ea typeface="ＭＳ Ｐゴシック" pitchFamily="34" charset="-128"/>
                  <a:cs typeface="+mn-cs"/>
                </a:rPr>
                <a:t>nM</a:t>
              </a:r>
              <a:r>
                <a:rPr lang="en-GB" sz="1200" b="1" dirty="0">
                  <a:solidFill>
                    <a:srgbClr val="003366"/>
                  </a:solidFill>
                  <a:ea typeface="ＭＳ Ｐゴシック" pitchFamily="34" charset="-128"/>
                  <a:cs typeface="+mn-cs"/>
                </a:rPr>
                <a:t> </a:t>
              </a:r>
              <a:r>
                <a:rPr lang="en-GB" sz="1200" b="1" dirty="0" smtClean="0">
                  <a:solidFill>
                    <a:srgbClr val="003366"/>
                  </a:solidFill>
                  <a:ea typeface="ＭＳ Ｐゴシック" pitchFamily="34" charset="-128"/>
                  <a:cs typeface="+mn-cs"/>
                </a:rPr>
                <a:t>EP2006 #48200405</a:t>
              </a:r>
              <a:endParaRPr lang="en-GB" sz="1200" b="1" dirty="0">
                <a:solidFill>
                  <a:srgbClr val="003366"/>
                </a:solidFill>
                <a:ea typeface="ＭＳ Ｐゴシック" pitchFamily="34" charset="-128"/>
                <a:cs typeface="+mn-cs"/>
              </a:endParaRPr>
            </a:p>
          </p:txBody>
        </p:sp>
        <p:sp>
          <p:nvSpPr>
            <p:cNvPr id="677031" name="Line 167"/>
            <p:cNvSpPr>
              <a:spLocks noChangeShapeType="1"/>
            </p:cNvSpPr>
            <p:nvPr/>
          </p:nvSpPr>
          <p:spPr bwMode="auto">
            <a:xfrm>
              <a:off x="2512" y="2154"/>
              <a:ext cx="198" cy="0"/>
            </a:xfrm>
            <a:prstGeom prst="line">
              <a:avLst/>
            </a:prstGeom>
            <a:noFill/>
            <a:ln w="19050">
              <a:solidFill>
                <a:srgbClr val="339933"/>
              </a:solidFill>
              <a:round/>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32" name="Rectangle 168"/>
            <p:cNvSpPr>
              <a:spLocks noChangeArrowheads="1"/>
            </p:cNvSpPr>
            <p:nvPr/>
          </p:nvSpPr>
          <p:spPr bwMode="auto">
            <a:xfrm>
              <a:off x="2710" y="2104"/>
              <a:ext cx="22"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 </a:t>
              </a:r>
              <a:endParaRPr lang="en-GB" sz="1400" b="1" u="sng" smtClean="0">
                <a:solidFill>
                  <a:srgbClr val="003366"/>
                </a:solidFill>
                <a:ea typeface="ＭＳ Ｐゴシック" pitchFamily="34" charset="-128"/>
                <a:cs typeface="+mn-cs"/>
              </a:endParaRPr>
            </a:p>
          </p:txBody>
        </p:sp>
        <p:sp>
          <p:nvSpPr>
            <p:cNvPr id="677033" name="Rectangle 169"/>
            <p:cNvSpPr>
              <a:spLocks noChangeArrowheads="1"/>
            </p:cNvSpPr>
            <p:nvPr/>
          </p:nvSpPr>
          <p:spPr bwMode="auto">
            <a:xfrm>
              <a:off x="2734" y="2104"/>
              <a:ext cx="1016"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1 nM Neupogen #N1113AG</a:t>
              </a:r>
              <a:endParaRPr lang="en-GB" sz="1400" b="1" u="sng" smtClean="0">
                <a:solidFill>
                  <a:srgbClr val="003366"/>
                </a:solidFill>
                <a:ea typeface="ＭＳ Ｐゴシック" pitchFamily="34" charset="-128"/>
                <a:cs typeface="+mn-cs"/>
              </a:endParaRPr>
            </a:p>
          </p:txBody>
        </p:sp>
        <p:sp>
          <p:nvSpPr>
            <p:cNvPr id="677034" name="Line 170"/>
            <p:cNvSpPr>
              <a:spLocks noChangeShapeType="1"/>
            </p:cNvSpPr>
            <p:nvPr/>
          </p:nvSpPr>
          <p:spPr bwMode="auto">
            <a:xfrm>
              <a:off x="2512" y="2263"/>
              <a:ext cx="198" cy="0"/>
            </a:xfrm>
            <a:prstGeom prst="line">
              <a:avLst/>
            </a:prstGeom>
            <a:noFill/>
            <a:ln w="19050">
              <a:solidFill>
                <a:srgbClr val="99FF66"/>
              </a:solidFill>
              <a:round/>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35" name="Rectangle 171"/>
            <p:cNvSpPr>
              <a:spLocks noChangeArrowheads="1"/>
            </p:cNvSpPr>
            <p:nvPr/>
          </p:nvSpPr>
          <p:spPr bwMode="auto">
            <a:xfrm>
              <a:off x="2710" y="2212"/>
              <a:ext cx="22"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 </a:t>
              </a:r>
              <a:endParaRPr lang="en-GB" sz="1400" b="1" u="sng" smtClean="0">
                <a:solidFill>
                  <a:srgbClr val="003366"/>
                </a:solidFill>
                <a:ea typeface="ＭＳ Ｐゴシック" pitchFamily="34" charset="-128"/>
                <a:cs typeface="+mn-cs"/>
              </a:endParaRPr>
            </a:p>
          </p:txBody>
        </p:sp>
        <p:sp>
          <p:nvSpPr>
            <p:cNvPr id="677036" name="Rectangle 172"/>
            <p:cNvSpPr>
              <a:spLocks noChangeArrowheads="1"/>
            </p:cNvSpPr>
            <p:nvPr/>
          </p:nvSpPr>
          <p:spPr bwMode="auto">
            <a:xfrm>
              <a:off x="2734" y="2212"/>
              <a:ext cx="100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1 nM Neupogen #N1144AE</a:t>
              </a:r>
              <a:endParaRPr lang="en-GB" sz="1400" b="1" u="sng" smtClean="0">
                <a:solidFill>
                  <a:srgbClr val="003366"/>
                </a:solidFill>
                <a:ea typeface="ＭＳ Ｐゴシック" pitchFamily="34" charset="-128"/>
                <a:cs typeface="+mn-cs"/>
              </a:endParaRPr>
            </a:p>
          </p:txBody>
        </p:sp>
        <p:sp>
          <p:nvSpPr>
            <p:cNvPr id="677037" name="Line 173"/>
            <p:cNvSpPr>
              <a:spLocks noChangeShapeType="1"/>
            </p:cNvSpPr>
            <p:nvPr/>
          </p:nvSpPr>
          <p:spPr bwMode="auto">
            <a:xfrm>
              <a:off x="2512" y="2371"/>
              <a:ext cx="198" cy="0"/>
            </a:xfrm>
            <a:prstGeom prst="line">
              <a:avLst/>
            </a:prstGeom>
            <a:noFill/>
            <a:ln w="19050">
              <a:solidFill>
                <a:srgbClr val="88D888"/>
              </a:solidFill>
              <a:round/>
              <a:headEnd/>
              <a:tailEnd/>
            </a:ln>
            <a:extLst>
              <a:ext uri="{909E8E84-426E-40DD-AFC4-6F175D3DCCD1}">
                <a14:hiddenFill xmlns:a14="http://schemas.microsoft.com/office/drawing/2010/main" xmlns="">
                  <a:noFill/>
                </a14:hiddenFill>
              </a:ext>
            </a:extLst>
          </p:spPr>
          <p:txBody>
            <a:bodyPr/>
            <a:lstStyle/>
            <a:p>
              <a:pPr algn="ctr" eaLnBrk="0" hangingPunct="0">
                <a:defRPr/>
              </a:pPr>
              <a:endParaRPr lang="en-US" sz="1600">
                <a:solidFill>
                  <a:srgbClr val="003366"/>
                </a:solidFill>
                <a:ea typeface="ＭＳ Ｐゴシック" pitchFamily="34" charset="-128"/>
                <a:cs typeface="+mn-cs"/>
              </a:endParaRPr>
            </a:p>
          </p:txBody>
        </p:sp>
        <p:sp>
          <p:nvSpPr>
            <p:cNvPr id="677038" name="Rectangle 174"/>
            <p:cNvSpPr>
              <a:spLocks noChangeArrowheads="1"/>
            </p:cNvSpPr>
            <p:nvPr/>
          </p:nvSpPr>
          <p:spPr bwMode="auto">
            <a:xfrm>
              <a:off x="2710" y="2321"/>
              <a:ext cx="22"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 </a:t>
              </a:r>
              <a:endParaRPr lang="en-GB" sz="1400" b="1" u="sng" smtClean="0">
                <a:solidFill>
                  <a:srgbClr val="003366"/>
                </a:solidFill>
                <a:ea typeface="ＭＳ Ｐゴシック" pitchFamily="34" charset="-128"/>
                <a:cs typeface="+mn-cs"/>
              </a:endParaRPr>
            </a:p>
          </p:txBody>
        </p:sp>
        <p:sp>
          <p:nvSpPr>
            <p:cNvPr id="677039" name="Rectangle 175"/>
            <p:cNvSpPr>
              <a:spLocks noChangeArrowheads="1"/>
            </p:cNvSpPr>
            <p:nvPr/>
          </p:nvSpPr>
          <p:spPr bwMode="auto">
            <a:xfrm>
              <a:off x="2734" y="2321"/>
              <a:ext cx="997" cy="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smtClean="0">
                  <a:solidFill>
                    <a:srgbClr val="003366"/>
                  </a:solidFill>
                  <a:ea typeface="ＭＳ Ｐゴシック" pitchFamily="34" charset="-128"/>
                  <a:cs typeface="+mn-cs"/>
                </a:rPr>
                <a:t>1 nM Neupogen #N1114AJ</a:t>
              </a:r>
              <a:endParaRPr lang="en-GB" sz="1400" b="1" u="sng" smtClean="0">
                <a:solidFill>
                  <a:srgbClr val="003366"/>
                </a:solidFill>
                <a:ea typeface="ＭＳ Ｐゴシック" pitchFamily="34" charset="-128"/>
                <a:cs typeface="+mn-cs"/>
              </a:endParaRPr>
            </a:p>
          </p:txBody>
        </p:sp>
        <p:sp>
          <p:nvSpPr>
            <p:cNvPr id="677040" name="Rectangle 176"/>
            <p:cNvSpPr>
              <a:spLocks noChangeArrowheads="1"/>
            </p:cNvSpPr>
            <p:nvPr/>
          </p:nvSpPr>
          <p:spPr bwMode="auto">
            <a:xfrm>
              <a:off x="3984" y="1010"/>
              <a:ext cx="17" cy="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000" smtClean="0">
                  <a:solidFill>
                    <a:srgbClr val="000000"/>
                  </a:solidFill>
                  <a:latin typeface="Times New Roman" pitchFamily="18" charset="0"/>
                  <a:ea typeface="ＭＳ Ｐゴシック" pitchFamily="34" charset="-128"/>
                  <a:cs typeface="+mn-cs"/>
                </a:rPr>
                <a:t> </a:t>
              </a:r>
              <a:endParaRPr lang="en-GB" sz="1400" b="1" u="sng" smtClean="0">
                <a:solidFill>
                  <a:srgbClr val="000000"/>
                </a:solidFill>
                <a:ea typeface="ＭＳ Ｐゴシック" pitchFamily="34" charset="-128"/>
                <a:cs typeface="+mn-cs"/>
              </a:endParaRPr>
            </a:p>
          </p:txBody>
        </p:sp>
        <p:sp>
          <p:nvSpPr>
            <p:cNvPr id="677041" name="Rectangle 177"/>
            <p:cNvSpPr>
              <a:spLocks noChangeArrowheads="1"/>
            </p:cNvSpPr>
            <p:nvPr/>
          </p:nvSpPr>
          <p:spPr bwMode="auto">
            <a:xfrm>
              <a:off x="3989" y="1018"/>
              <a:ext cx="17" cy="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000" smtClean="0">
                  <a:solidFill>
                    <a:srgbClr val="000000"/>
                  </a:solidFill>
                  <a:latin typeface="Times New Roman" pitchFamily="18" charset="0"/>
                  <a:ea typeface="ＭＳ Ｐゴシック" pitchFamily="34" charset="-128"/>
                  <a:cs typeface="+mn-cs"/>
                </a:rPr>
                <a:t> </a:t>
              </a:r>
              <a:endParaRPr lang="en-GB" sz="1400" b="1" u="sng" smtClean="0">
                <a:solidFill>
                  <a:srgbClr val="000000"/>
                </a:solidFill>
                <a:ea typeface="ＭＳ Ｐゴシック" pitchFamily="34" charset="-128"/>
                <a:cs typeface="+mn-cs"/>
              </a:endParaRPr>
            </a:p>
          </p:txBody>
        </p:sp>
        <p:sp>
          <p:nvSpPr>
            <p:cNvPr id="677042" name="Text Box 178"/>
            <p:cNvSpPr txBox="1">
              <a:spLocks noChangeArrowheads="1"/>
            </p:cNvSpPr>
            <p:nvPr/>
          </p:nvSpPr>
          <p:spPr bwMode="auto">
            <a:xfrm>
              <a:off x="1190" y="960"/>
              <a:ext cx="249" cy="1781"/>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r" eaLnBrk="0" hangingPunct="0">
                <a:spcAft>
                  <a:spcPct val="97000"/>
                </a:spcAft>
                <a:defRPr/>
              </a:pPr>
              <a:r>
                <a:rPr lang="en-GB" sz="1600" b="1">
                  <a:solidFill>
                    <a:srgbClr val="003366"/>
                  </a:solidFill>
                  <a:ea typeface="ＭＳ Ｐゴシック" pitchFamily="34" charset="-128"/>
                  <a:cs typeface="+mn-cs"/>
                </a:rPr>
                <a:t>80</a:t>
              </a:r>
            </a:p>
            <a:p>
              <a:pPr algn="r" eaLnBrk="0" hangingPunct="0">
                <a:spcAft>
                  <a:spcPct val="97000"/>
                </a:spcAft>
                <a:defRPr/>
              </a:pPr>
              <a:r>
                <a:rPr lang="en-GB" sz="1600" b="1">
                  <a:solidFill>
                    <a:srgbClr val="003366"/>
                  </a:solidFill>
                  <a:ea typeface="ＭＳ Ｐゴシック" pitchFamily="34" charset="-128"/>
                  <a:cs typeface="+mn-cs"/>
                </a:rPr>
                <a:t>60</a:t>
              </a:r>
            </a:p>
            <a:p>
              <a:pPr algn="r" eaLnBrk="0" hangingPunct="0">
                <a:spcAft>
                  <a:spcPct val="97000"/>
                </a:spcAft>
                <a:defRPr/>
              </a:pPr>
              <a:r>
                <a:rPr lang="en-GB" sz="1600" b="1">
                  <a:solidFill>
                    <a:srgbClr val="003366"/>
                  </a:solidFill>
                  <a:ea typeface="ＭＳ Ｐゴシック" pitchFamily="34" charset="-128"/>
                  <a:cs typeface="+mn-cs"/>
                </a:rPr>
                <a:t>40</a:t>
              </a:r>
            </a:p>
            <a:p>
              <a:pPr algn="r" eaLnBrk="0" hangingPunct="0">
                <a:spcAft>
                  <a:spcPct val="97000"/>
                </a:spcAft>
                <a:defRPr/>
              </a:pPr>
              <a:r>
                <a:rPr lang="en-GB" sz="1600" b="1">
                  <a:solidFill>
                    <a:srgbClr val="003366"/>
                  </a:solidFill>
                  <a:ea typeface="ＭＳ Ｐゴシック" pitchFamily="34" charset="-128"/>
                  <a:cs typeface="+mn-cs"/>
                </a:rPr>
                <a:t>20</a:t>
              </a:r>
            </a:p>
            <a:p>
              <a:pPr algn="r" eaLnBrk="0" hangingPunct="0">
                <a:spcAft>
                  <a:spcPct val="97000"/>
                </a:spcAft>
                <a:defRPr/>
              </a:pPr>
              <a:r>
                <a:rPr lang="en-GB" sz="1600" b="1">
                  <a:solidFill>
                    <a:srgbClr val="003366"/>
                  </a:solidFill>
                  <a:ea typeface="ＭＳ Ｐゴシック" pitchFamily="34" charset="-128"/>
                  <a:cs typeface="+mn-cs"/>
                </a:rPr>
                <a:t>0</a:t>
              </a:r>
            </a:p>
            <a:p>
              <a:pPr algn="r" eaLnBrk="0" hangingPunct="0">
                <a:spcAft>
                  <a:spcPct val="97000"/>
                </a:spcAft>
                <a:defRPr/>
              </a:pPr>
              <a:r>
                <a:rPr lang="en-GB" sz="1600" b="1">
                  <a:solidFill>
                    <a:srgbClr val="003366"/>
                  </a:solidFill>
                  <a:ea typeface="ＭＳ Ｐゴシック" pitchFamily="34" charset="-128"/>
                  <a:cs typeface="+mn-cs"/>
                </a:rPr>
                <a:t>-20</a:t>
              </a:r>
            </a:p>
          </p:txBody>
        </p:sp>
      </p:grpSp>
      <p:sp>
        <p:nvSpPr>
          <p:cNvPr id="677043" name="Text Box 179"/>
          <p:cNvSpPr txBox="1">
            <a:spLocks noChangeArrowheads="1"/>
          </p:cNvSpPr>
          <p:nvPr/>
        </p:nvSpPr>
        <p:spPr bwMode="auto">
          <a:xfrm>
            <a:off x="4060825" y="6437313"/>
            <a:ext cx="180975" cy="274637"/>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endParaRPr lang="en-US" sz="1200" smtClean="0">
              <a:solidFill>
                <a:srgbClr val="003366"/>
              </a:solidFill>
              <a:cs typeface="+mn-cs"/>
            </a:endParaRPr>
          </a:p>
        </p:txBody>
      </p:sp>
      <p:sp>
        <p:nvSpPr>
          <p:cNvPr id="677044" name="Text Box 180"/>
          <p:cNvSpPr txBox="1">
            <a:spLocks noChangeArrowheads="1"/>
          </p:cNvSpPr>
          <p:nvPr/>
        </p:nvSpPr>
        <p:spPr bwMode="auto">
          <a:xfrm>
            <a:off x="4249738" y="6419850"/>
            <a:ext cx="2863850" cy="244475"/>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r>
              <a:rPr lang="en-GB" sz="1000" b="1" smtClean="0">
                <a:solidFill>
                  <a:srgbClr val="003366"/>
                </a:solidFill>
                <a:cs typeface="+mn-cs"/>
              </a:rPr>
              <a:t>Sorgel F </a:t>
            </a:r>
            <a:r>
              <a:rPr lang="en-GB" sz="1000" b="1" i="1" smtClean="0">
                <a:solidFill>
                  <a:srgbClr val="003366"/>
                </a:solidFill>
                <a:cs typeface="+mn-cs"/>
              </a:rPr>
              <a:t>et al.</a:t>
            </a:r>
            <a:r>
              <a:rPr lang="en-GB" sz="1000" b="1" smtClean="0">
                <a:solidFill>
                  <a:srgbClr val="003366"/>
                </a:solidFill>
                <a:cs typeface="+mn-cs"/>
              </a:rPr>
              <a:t> Biodrugs 2010;24 (6) : 347-357</a:t>
            </a:r>
            <a:endParaRPr lang="en-US" sz="1000" b="1" smtClean="0">
              <a:solidFill>
                <a:srgbClr val="003366"/>
              </a:solidFill>
              <a:cs typeface="+mn-cs"/>
            </a:endParaRPr>
          </a:p>
        </p:txBody>
      </p:sp>
    </p:spTree>
    <p:extLst>
      <p:ext uri="{BB962C8B-B14F-4D97-AF65-F5344CB8AC3E}">
        <p14:creationId xmlns:p14="http://schemas.microsoft.com/office/powerpoint/2010/main" xmlns="" val="3374461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Rectangle 2" hidden="1"/>
          <p:cNvGraphicFramePr>
            <a:graphicFrameLocks/>
          </p:cNvGraphicFramePr>
          <p:nvPr/>
        </p:nvGraphicFramePr>
        <p:xfrm>
          <a:off x="0" y="0"/>
          <a:ext cx="158750" cy="158750"/>
        </p:xfrm>
        <a:graphic>
          <a:graphicData uri="http://schemas.openxmlformats.org/presentationml/2006/ole">
            <p:oleObj spid="_x0000_s321558" name="think-cell Slide" r:id="rId22" imgW="0" imgH="0" progId="">
              <p:embed/>
            </p:oleObj>
          </a:graphicData>
        </a:graphic>
      </p:graphicFrame>
      <p:sp>
        <p:nvSpPr>
          <p:cNvPr id="6147" name="Text Box 18"/>
          <p:cNvSpPr txBox="1">
            <a:spLocks noChangeArrowheads="1"/>
          </p:cNvSpPr>
          <p:nvPr>
            <p:custDataLst>
              <p:tags r:id="rId3"/>
            </p:custDataLst>
          </p:nvPr>
        </p:nvSpPr>
        <p:spPr bwMode="auto">
          <a:xfrm>
            <a:off x="209550" y="1484313"/>
            <a:ext cx="8712200" cy="327025"/>
          </a:xfrm>
          <a:prstGeom prst="rect">
            <a:avLst/>
          </a:prstGeom>
          <a:solidFill>
            <a:schemeClr val="bg2"/>
          </a:solidFill>
          <a:ln w="9525">
            <a:solidFill>
              <a:schemeClr val="tx1"/>
            </a:solidFill>
            <a:miter lim="800000"/>
            <a:headEnd/>
            <a:tailEnd/>
          </a:ln>
        </p:spPr>
        <p:txBody>
          <a:bodyPr lIns="0" tIns="36000" rIns="0" bIns="360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a:r>
              <a:rPr lang="en-US" sz="1600" b="1" smtClean="0">
                <a:solidFill>
                  <a:srgbClr val="003366"/>
                </a:solidFill>
                <a:cs typeface="Arial"/>
              </a:rPr>
              <a:t>Isoelectric focusing gels</a:t>
            </a:r>
          </a:p>
        </p:txBody>
      </p:sp>
      <p:sp>
        <p:nvSpPr>
          <p:cNvPr id="8196" name="Rectangle 2"/>
          <p:cNvSpPr>
            <a:spLocks noChangeArrowheads="1"/>
          </p:cNvSpPr>
          <p:nvPr>
            <p:custDataLst>
              <p:tags r:id="rId4"/>
            </p:custDataLst>
          </p:nvPr>
        </p:nvSpPr>
        <p:spPr bwMode="auto">
          <a:xfrm>
            <a:off x="209550" y="1917700"/>
            <a:ext cx="8712200" cy="3671888"/>
          </a:xfrm>
          <a:prstGeom prst="rect">
            <a:avLst/>
          </a:prstGeom>
          <a:noFill/>
          <a:ln w="127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GB" b="1">
              <a:solidFill>
                <a:srgbClr val="FFFFFF"/>
              </a:solidFill>
              <a:latin typeface="Arial" pitchFamily="34" charset="0"/>
              <a:ea typeface="ＭＳ Ｐゴシック" pitchFamily="34" charset="-128"/>
              <a:cs typeface="Arial"/>
            </a:endParaRPr>
          </a:p>
        </p:txBody>
      </p:sp>
      <p:sp>
        <p:nvSpPr>
          <p:cNvPr id="6149" name="Rectangle 2"/>
          <p:cNvSpPr>
            <a:spLocks noGrp="1" noChangeArrowheads="1"/>
          </p:cNvSpPr>
          <p:nvPr>
            <p:ph type="title" idx="4294967295"/>
            <p:custDataLst>
              <p:tags r:id="rId5"/>
            </p:custDataLst>
          </p:nvPr>
        </p:nvSpPr>
        <p:spPr>
          <a:xfrm>
            <a:off x="357188" y="201613"/>
            <a:ext cx="8786812" cy="911225"/>
          </a:xfrm>
        </p:spPr>
        <p:txBody>
          <a:bodyPr>
            <a:spAutoFit/>
          </a:bodyPr>
          <a:lstStyle/>
          <a:p>
            <a:pPr eaLnBrk="1" hangingPunct="1"/>
            <a:r>
              <a:rPr lang="en-US" smtClean="0"/>
              <a:t>Non-comparable “copy biologics” – not approved in highly regulated markets – are NOT biosimilars</a:t>
            </a:r>
          </a:p>
        </p:txBody>
      </p:sp>
      <p:pic>
        <p:nvPicPr>
          <p:cNvPr id="6150" name="Picture 6"/>
          <p:cNvPicPr>
            <a:picLocks noChangeAspect="1" noChangeArrowheads="1"/>
          </p:cNvPicPr>
          <p:nvPr>
            <p:custDataLst>
              <p:tags r:id="rId6"/>
            </p:custDataLst>
          </p:nvPr>
        </p:nvPicPr>
        <p:blipFill>
          <a:blip r:embed="rId23" cstate="print">
            <a:extLst>
              <a:ext uri="{28A0092B-C50C-407E-A947-70E740481C1C}">
                <a14:useLocalDpi xmlns:a14="http://schemas.microsoft.com/office/drawing/2010/main" xmlns="" val="0"/>
              </a:ext>
            </a:extLst>
          </a:blip>
          <a:srcRect/>
          <a:stretch>
            <a:fillRect/>
          </a:stretch>
        </p:blipFill>
        <p:spPr bwMode="auto">
          <a:xfrm>
            <a:off x="962025" y="2600325"/>
            <a:ext cx="3825875"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1" name="Rectangle 9"/>
          <p:cNvSpPr>
            <a:spLocks noChangeArrowheads="1"/>
          </p:cNvSpPr>
          <p:nvPr>
            <p:custDataLst>
              <p:tags r:id="rId7"/>
            </p:custDataLst>
          </p:nvPr>
        </p:nvSpPr>
        <p:spPr bwMode="auto">
          <a:xfrm>
            <a:off x="328613" y="5086350"/>
            <a:ext cx="44561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smtClean="0">
                <a:solidFill>
                  <a:srgbClr val="003366"/>
                </a:solidFill>
                <a:latin typeface="Arial" pitchFamily="34" charset="0"/>
                <a:ea typeface="ＭＳ Ｐゴシック" pitchFamily="34" charset="-128"/>
                <a:cs typeface="Arial"/>
              </a:rPr>
              <a:t>Sample  E   IA   IB  IIA   IIB  IIIA  IIIB  IV    V   VII  VIII  E </a:t>
            </a:r>
          </a:p>
        </p:txBody>
      </p:sp>
      <p:sp>
        <p:nvSpPr>
          <p:cNvPr id="6152" name="Text Box 10"/>
          <p:cNvSpPr txBox="1">
            <a:spLocks noChangeArrowheads="1"/>
          </p:cNvSpPr>
          <p:nvPr>
            <p:custDataLst>
              <p:tags r:id="rId8"/>
            </p:custDataLst>
          </p:nvPr>
        </p:nvSpPr>
        <p:spPr bwMode="auto">
          <a:xfrm>
            <a:off x="4818063" y="5661025"/>
            <a:ext cx="4121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r>
              <a:rPr lang="en-US" sz="1000" smtClean="0">
                <a:solidFill>
                  <a:srgbClr val="003366"/>
                </a:solidFill>
                <a:cs typeface="Arial"/>
              </a:rPr>
              <a:t>Brockmeyer C &amp; Seidl A et al. </a:t>
            </a:r>
            <a:r>
              <a:rPr lang="en-US" sz="1000" i="1" smtClean="0">
                <a:solidFill>
                  <a:srgbClr val="003366"/>
                </a:solidFill>
                <a:cs typeface="Arial"/>
              </a:rPr>
              <a:t>Eur J Hosp Pharm Pract</a:t>
            </a:r>
            <a:r>
              <a:rPr lang="en-US" sz="1000" smtClean="0">
                <a:solidFill>
                  <a:srgbClr val="003366"/>
                </a:solidFill>
                <a:cs typeface="Arial"/>
              </a:rPr>
              <a:t> 2009;15:34–40</a:t>
            </a:r>
          </a:p>
        </p:txBody>
      </p:sp>
      <p:sp>
        <p:nvSpPr>
          <p:cNvPr id="6153" name="Text Box 33"/>
          <p:cNvSpPr txBox="1">
            <a:spLocks noChangeArrowheads="1"/>
          </p:cNvSpPr>
          <p:nvPr>
            <p:custDataLst>
              <p:tags r:id="rId9"/>
            </p:custDataLst>
          </p:nvPr>
        </p:nvSpPr>
        <p:spPr bwMode="auto">
          <a:xfrm>
            <a:off x="717550" y="5661025"/>
            <a:ext cx="38258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a:r>
              <a:rPr lang="en-US" sz="1000" smtClean="0">
                <a:solidFill>
                  <a:srgbClr val="003366"/>
                </a:solidFill>
                <a:cs typeface="Arial"/>
              </a:rPr>
              <a:t>Schellekens H et al. </a:t>
            </a:r>
            <a:r>
              <a:rPr lang="en-US" sz="1000" i="1" smtClean="0">
                <a:solidFill>
                  <a:srgbClr val="003366"/>
                </a:solidFill>
                <a:cs typeface="Arial"/>
              </a:rPr>
              <a:t>Eur J Hosp Pharm Pract</a:t>
            </a:r>
            <a:r>
              <a:rPr lang="en-US" sz="1000" smtClean="0">
                <a:solidFill>
                  <a:srgbClr val="003366"/>
                </a:solidFill>
                <a:cs typeface="Arial"/>
              </a:rPr>
              <a:t> 2004;3:43–7</a:t>
            </a:r>
          </a:p>
        </p:txBody>
      </p:sp>
      <p:sp>
        <p:nvSpPr>
          <p:cNvPr id="6154" name="Text Box 17"/>
          <p:cNvSpPr txBox="1">
            <a:spLocks noChangeArrowheads="1"/>
          </p:cNvSpPr>
          <p:nvPr>
            <p:custDataLst>
              <p:tags r:id="rId10"/>
            </p:custDataLst>
          </p:nvPr>
        </p:nvSpPr>
        <p:spPr bwMode="auto">
          <a:xfrm>
            <a:off x="6091238" y="1960563"/>
            <a:ext cx="23336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a:r>
              <a:rPr lang="en-US" sz="1600" smtClean="0">
                <a:solidFill>
                  <a:srgbClr val="003366"/>
                </a:solidFill>
                <a:cs typeface="Arial"/>
              </a:rPr>
              <a:t>Approved biosimilar in EU</a:t>
            </a:r>
          </a:p>
        </p:txBody>
      </p:sp>
      <p:pic>
        <p:nvPicPr>
          <p:cNvPr id="6155" name="Picture 20"/>
          <p:cNvPicPr>
            <a:picLocks noChangeAspect="1" noChangeArrowheads="1"/>
          </p:cNvPicPr>
          <p:nvPr>
            <p:custDataLst>
              <p:tags r:id="rId11"/>
            </p:custDataLst>
          </p:nvPr>
        </p:nvPicPr>
        <p:blipFill>
          <a:blip r:embed="rId24" cstate="print">
            <a:extLst>
              <a:ext uri="{28A0092B-C50C-407E-A947-70E740481C1C}">
                <a14:useLocalDpi xmlns:a14="http://schemas.microsoft.com/office/drawing/2010/main" xmlns="" val="0"/>
              </a:ext>
            </a:extLst>
          </a:blip>
          <a:srcRect/>
          <a:stretch>
            <a:fillRect/>
          </a:stretch>
        </p:blipFill>
        <p:spPr bwMode="auto">
          <a:xfrm>
            <a:off x="5694363" y="2600325"/>
            <a:ext cx="1304925"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3"/>
          <p:cNvPicPr>
            <a:picLocks noChangeAspect="1" noChangeArrowheads="1"/>
          </p:cNvPicPr>
          <p:nvPr>
            <p:custDataLst>
              <p:tags r:id="rId12"/>
            </p:custDataLst>
          </p:nvPr>
        </p:nvPicPr>
        <p:blipFill>
          <a:blip r:embed="rId25" cstate="print">
            <a:extLst>
              <a:ext uri="{28A0092B-C50C-407E-A947-70E740481C1C}">
                <a14:useLocalDpi xmlns:a14="http://schemas.microsoft.com/office/drawing/2010/main" xmlns="" val="0"/>
              </a:ext>
            </a:extLst>
          </a:blip>
          <a:srcRect/>
          <a:stretch>
            <a:fillRect/>
          </a:stretch>
        </p:blipFill>
        <p:spPr bwMode="auto">
          <a:xfrm>
            <a:off x="7451725" y="2600325"/>
            <a:ext cx="1238250"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7" name="Rectangle 1"/>
          <p:cNvSpPr>
            <a:spLocks noChangeArrowheads="1"/>
          </p:cNvSpPr>
          <p:nvPr>
            <p:custDataLst>
              <p:tags r:id="rId13"/>
            </p:custDataLst>
          </p:nvPr>
        </p:nvSpPr>
        <p:spPr bwMode="auto">
          <a:xfrm>
            <a:off x="5164138" y="5086350"/>
            <a:ext cx="6572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smtClean="0">
                <a:solidFill>
                  <a:srgbClr val="003366"/>
                </a:solidFill>
                <a:latin typeface="Arial" pitchFamily="34" charset="0"/>
                <a:ea typeface="ＭＳ Ｐゴシック" pitchFamily="34" charset="-128"/>
                <a:cs typeface="Arial"/>
              </a:rPr>
              <a:t>Sample </a:t>
            </a:r>
          </a:p>
        </p:txBody>
      </p:sp>
      <p:sp>
        <p:nvSpPr>
          <p:cNvPr id="6158" name="Rectangle 21"/>
          <p:cNvSpPr>
            <a:spLocks noChangeArrowheads="1"/>
          </p:cNvSpPr>
          <p:nvPr>
            <p:custDataLst>
              <p:tags r:id="rId14"/>
            </p:custDataLst>
          </p:nvPr>
        </p:nvSpPr>
        <p:spPr bwMode="auto">
          <a:xfrm>
            <a:off x="5988050" y="5086350"/>
            <a:ext cx="10001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smtClean="0">
                <a:solidFill>
                  <a:srgbClr val="003366"/>
                </a:solidFill>
                <a:latin typeface="Arial" pitchFamily="34" charset="0"/>
                <a:ea typeface="ＭＳ Ｐゴシック" pitchFamily="34" charset="-128"/>
                <a:cs typeface="Arial"/>
              </a:rPr>
              <a:t>1</a:t>
            </a:r>
          </a:p>
        </p:txBody>
      </p:sp>
      <p:sp>
        <p:nvSpPr>
          <p:cNvPr id="6159" name="Rectangle 22"/>
          <p:cNvSpPr>
            <a:spLocks noChangeArrowheads="1"/>
          </p:cNvSpPr>
          <p:nvPr>
            <p:custDataLst>
              <p:tags r:id="rId15"/>
            </p:custDataLst>
          </p:nvPr>
        </p:nvSpPr>
        <p:spPr bwMode="auto">
          <a:xfrm>
            <a:off x="6583363" y="5086350"/>
            <a:ext cx="100012"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smtClean="0">
                <a:solidFill>
                  <a:srgbClr val="003366"/>
                </a:solidFill>
                <a:latin typeface="Arial" pitchFamily="34" charset="0"/>
                <a:ea typeface="ＭＳ Ｐゴシック" pitchFamily="34" charset="-128"/>
                <a:cs typeface="Arial"/>
              </a:rPr>
              <a:t>2</a:t>
            </a:r>
          </a:p>
        </p:txBody>
      </p:sp>
      <p:sp>
        <p:nvSpPr>
          <p:cNvPr id="6160" name="Rectangle 23"/>
          <p:cNvSpPr>
            <a:spLocks noChangeArrowheads="1"/>
          </p:cNvSpPr>
          <p:nvPr>
            <p:custDataLst>
              <p:tags r:id="rId16"/>
            </p:custDataLst>
          </p:nvPr>
        </p:nvSpPr>
        <p:spPr bwMode="auto">
          <a:xfrm>
            <a:off x="7750175" y="5086350"/>
            <a:ext cx="10001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smtClean="0">
                <a:solidFill>
                  <a:srgbClr val="003366"/>
                </a:solidFill>
                <a:latin typeface="Arial" pitchFamily="34" charset="0"/>
                <a:ea typeface="ＭＳ Ｐゴシック" pitchFamily="34" charset="-128"/>
                <a:cs typeface="Arial"/>
              </a:rPr>
              <a:t>3</a:t>
            </a:r>
          </a:p>
        </p:txBody>
      </p:sp>
      <p:sp>
        <p:nvSpPr>
          <p:cNvPr id="6161" name="Rectangle 24"/>
          <p:cNvSpPr>
            <a:spLocks noChangeArrowheads="1"/>
          </p:cNvSpPr>
          <p:nvPr>
            <p:custDataLst>
              <p:tags r:id="rId17"/>
            </p:custDataLst>
          </p:nvPr>
        </p:nvSpPr>
        <p:spPr bwMode="auto">
          <a:xfrm>
            <a:off x="8345488" y="5086350"/>
            <a:ext cx="100012"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smtClean="0">
                <a:solidFill>
                  <a:srgbClr val="003366"/>
                </a:solidFill>
                <a:latin typeface="Arial" pitchFamily="34" charset="0"/>
                <a:ea typeface="ＭＳ Ｐゴシック" pitchFamily="34" charset="-128"/>
                <a:cs typeface="Arial"/>
              </a:rPr>
              <a:t>4</a:t>
            </a:r>
          </a:p>
        </p:txBody>
      </p:sp>
      <p:sp>
        <p:nvSpPr>
          <p:cNvPr id="6162" name="Rectangle 25"/>
          <p:cNvSpPr>
            <a:spLocks noChangeArrowheads="1"/>
          </p:cNvSpPr>
          <p:nvPr>
            <p:custDataLst>
              <p:tags r:id="rId18"/>
            </p:custDataLst>
          </p:nvPr>
        </p:nvSpPr>
        <p:spPr bwMode="auto">
          <a:xfrm>
            <a:off x="6180138" y="2276475"/>
            <a:ext cx="21463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smtClean="0">
                <a:solidFill>
                  <a:srgbClr val="003366"/>
                </a:solidFill>
                <a:latin typeface="Arial" pitchFamily="34" charset="0"/>
                <a:ea typeface="ＭＳ Ｐゴシック" pitchFamily="34" charset="-128"/>
                <a:cs typeface="Arial"/>
              </a:rPr>
              <a:t>NO</a:t>
            </a:r>
            <a:r>
              <a:rPr lang="en-US" sz="1400" smtClean="0">
                <a:solidFill>
                  <a:srgbClr val="003366"/>
                </a:solidFill>
                <a:latin typeface="Arial" pitchFamily="34" charset="0"/>
                <a:ea typeface="ＭＳ Ｐゴシック" pitchFamily="34" charset="-128"/>
                <a:cs typeface="Arial"/>
              </a:rPr>
              <a:t> difference to originator </a:t>
            </a:r>
          </a:p>
        </p:txBody>
      </p:sp>
      <p:sp>
        <p:nvSpPr>
          <p:cNvPr id="6163" name="Text Box 17"/>
          <p:cNvSpPr txBox="1">
            <a:spLocks noChangeArrowheads="1"/>
          </p:cNvSpPr>
          <p:nvPr>
            <p:custDataLst>
              <p:tags r:id="rId19"/>
            </p:custDataLst>
          </p:nvPr>
        </p:nvSpPr>
        <p:spPr bwMode="auto">
          <a:xfrm>
            <a:off x="882650" y="1960563"/>
            <a:ext cx="398621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a:r>
              <a:rPr lang="en-US" sz="1600" smtClean="0">
                <a:solidFill>
                  <a:srgbClr val="003366"/>
                </a:solidFill>
                <a:cs typeface="Arial"/>
              </a:rPr>
              <a:t>Non-comparable “copy biologic” ≠ biosimilar</a:t>
            </a:r>
          </a:p>
        </p:txBody>
      </p:sp>
      <p:sp>
        <p:nvSpPr>
          <p:cNvPr id="6164" name="Rectangle 27"/>
          <p:cNvSpPr>
            <a:spLocks noChangeArrowheads="1"/>
          </p:cNvSpPr>
          <p:nvPr>
            <p:custDataLst>
              <p:tags r:id="rId20"/>
            </p:custDataLst>
          </p:nvPr>
        </p:nvSpPr>
        <p:spPr bwMode="auto">
          <a:xfrm>
            <a:off x="1709738" y="2276475"/>
            <a:ext cx="22399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smtClean="0">
                <a:solidFill>
                  <a:srgbClr val="003366"/>
                </a:solidFill>
                <a:latin typeface="Arial" pitchFamily="34" charset="0"/>
                <a:ea typeface="ＭＳ Ｐゴシック" pitchFamily="34" charset="-128"/>
                <a:cs typeface="Arial"/>
              </a:rPr>
              <a:t>NOT </a:t>
            </a:r>
            <a:r>
              <a:rPr lang="en-US" sz="1400" smtClean="0">
                <a:solidFill>
                  <a:srgbClr val="003366"/>
                </a:solidFill>
                <a:latin typeface="Arial" pitchFamily="34" charset="0"/>
                <a:ea typeface="ＭＳ Ｐゴシック" pitchFamily="34" charset="-128"/>
                <a:cs typeface="Arial"/>
              </a:rPr>
              <a:t>similar to Reference E </a:t>
            </a:r>
          </a:p>
        </p:txBody>
      </p:sp>
    </p:spTree>
    <p:custDataLst>
      <p:tags r:id="rId2"/>
    </p:custDataLst>
    <p:extLst>
      <p:ext uri="{BB962C8B-B14F-4D97-AF65-F5344CB8AC3E}">
        <p14:creationId xmlns:p14="http://schemas.microsoft.com/office/powerpoint/2010/main" xmlns="" val="424115421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7788" y="893763"/>
            <a:ext cx="2716212" cy="34861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92163" name="Title 3"/>
          <p:cNvSpPr>
            <a:spLocks noGrp="1"/>
          </p:cNvSpPr>
          <p:nvPr>
            <p:ph type="title"/>
          </p:nvPr>
        </p:nvSpPr>
        <p:spPr/>
        <p:txBody>
          <a:bodyPr/>
          <a:lstStyle/>
          <a:p>
            <a:r>
              <a:rPr lang="en-GB" smtClean="0"/>
              <a:t>Questions initially raised over </a:t>
            </a:r>
            <a:br>
              <a:rPr lang="en-GB" smtClean="0"/>
            </a:br>
            <a:r>
              <a:rPr lang="en-GB" smtClean="0"/>
              <a:t>the use of biosimilars</a:t>
            </a:r>
          </a:p>
        </p:txBody>
      </p:sp>
      <p:sp>
        <p:nvSpPr>
          <p:cNvPr id="92164" name="Content Placeholder 6"/>
          <p:cNvSpPr>
            <a:spLocks noGrp="1"/>
          </p:cNvSpPr>
          <p:nvPr>
            <p:ph sz="half" idx="1"/>
          </p:nvPr>
        </p:nvSpPr>
        <p:spPr>
          <a:xfrm>
            <a:off x="457200" y="1427163"/>
            <a:ext cx="4419600" cy="5097462"/>
          </a:xfrm>
        </p:spPr>
        <p:txBody>
          <a:bodyPr/>
          <a:lstStyle/>
          <a:p>
            <a:pPr>
              <a:spcAft>
                <a:spcPts val="1800"/>
              </a:spcAft>
            </a:pPr>
            <a:r>
              <a:rPr lang="en-GB" sz="2400" dirty="0" smtClean="0"/>
              <a:t>What’s a </a:t>
            </a:r>
            <a:r>
              <a:rPr lang="en-GB" sz="2400" dirty="0" err="1" smtClean="0"/>
              <a:t>biosimilar</a:t>
            </a:r>
            <a:r>
              <a:rPr lang="en-GB" sz="2400" dirty="0" smtClean="0"/>
              <a:t> ?</a:t>
            </a:r>
          </a:p>
          <a:p>
            <a:pPr>
              <a:spcAft>
                <a:spcPts val="1800"/>
              </a:spcAft>
            </a:pPr>
            <a:r>
              <a:rPr lang="en-GB" sz="2400" dirty="0" smtClean="0"/>
              <a:t>Traceability</a:t>
            </a:r>
          </a:p>
          <a:p>
            <a:pPr>
              <a:spcAft>
                <a:spcPts val="1800"/>
              </a:spcAft>
            </a:pPr>
            <a:r>
              <a:rPr lang="en-GB" sz="2400" dirty="0" smtClean="0"/>
              <a:t>Quality of product</a:t>
            </a:r>
          </a:p>
          <a:p>
            <a:pPr>
              <a:spcAft>
                <a:spcPts val="1800"/>
              </a:spcAft>
            </a:pPr>
            <a:r>
              <a:rPr lang="en-GB" sz="2400" dirty="0" smtClean="0"/>
              <a:t>Are </a:t>
            </a:r>
            <a:r>
              <a:rPr lang="en-GB" sz="2400" dirty="0" err="1" smtClean="0"/>
              <a:t>biosimilars</a:t>
            </a:r>
            <a:r>
              <a:rPr lang="en-GB" sz="2400" dirty="0" smtClean="0"/>
              <a:t> safe and efficacious ?</a:t>
            </a:r>
          </a:p>
          <a:p>
            <a:pPr>
              <a:spcAft>
                <a:spcPts val="1800"/>
              </a:spcAft>
            </a:pPr>
            <a:r>
              <a:rPr lang="en-GB" sz="2400" dirty="0" smtClean="0"/>
              <a:t>Immunogenicity</a:t>
            </a:r>
          </a:p>
          <a:p>
            <a:pPr>
              <a:spcAft>
                <a:spcPts val="1800"/>
              </a:spcAft>
            </a:pPr>
            <a:endParaRPr lang="en-GB" sz="2400" dirty="0" smtClean="0"/>
          </a:p>
        </p:txBody>
      </p:sp>
      <p:pic>
        <p:nvPicPr>
          <p:cNvPr id="9216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9575" y="1849438"/>
            <a:ext cx="2924175" cy="384968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9216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45075" y="2847975"/>
            <a:ext cx="2854325" cy="36845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5284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Rectangle 2" hidden="1"/>
          <p:cNvGraphicFramePr>
            <a:graphicFrameLocks/>
          </p:cNvGraphicFramePr>
          <p:nvPr/>
        </p:nvGraphicFramePr>
        <p:xfrm>
          <a:off x="0" y="0"/>
          <a:ext cx="158750" cy="158750"/>
        </p:xfrm>
        <a:graphic>
          <a:graphicData uri="http://schemas.openxmlformats.org/presentationml/2006/ole">
            <p:oleObj spid="_x0000_s438286" name="think-cell Slide" r:id="rId6" imgW="0" imgH="0" progId="">
              <p:embed/>
            </p:oleObj>
          </a:graphicData>
        </a:graphic>
      </p:graphicFrame>
      <p:sp>
        <p:nvSpPr>
          <p:cNvPr id="108547" name="Line 73"/>
          <p:cNvSpPr>
            <a:spLocks noChangeShapeType="1"/>
          </p:cNvSpPr>
          <p:nvPr/>
        </p:nvSpPr>
        <p:spPr bwMode="auto">
          <a:xfrm>
            <a:off x="7554913" y="449897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mtClean="0">
              <a:solidFill>
                <a:srgbClr val="003366"/>
              </a:solidFill>
              <a:latin typeface="Arial" pitchFamily="34" charset="0"/>
              <a:cs typeface="Arial" pitchFamily="34" charset="0"/>
            </a:endParaRPr>
          </a:p>
        </p:txBody>
      </p:sp>
      <p:sp>
        <p:nvSpPr>
          <p:cNvPr id="108548" name="Title 2"/>
          <p:cNvSpPr>
            <a:spLocks noGrp="1"/>
          </p:cNvSpPr>
          <p:nvPr>
            <p:ph type="title"/>
          </p:nvPr>
        </p:nvSpPr>
        <p:spPr>
          <a:xfrm>
            <a:off x="457200" y="-26988"/>
            <a:ext cx="8229600" cy="863601"/>
          </a:xfrm>
        </p:spPr>
        <p:txBody>
          <a:bodyPr/>
          <a:lstStyle/>
          <a:p>
            <a:r>
              <a:rPr lang="en-GB" sz="2400" smtClean="0"/>
              <a:t>Quality Attributes Demonstrated</a:t>
            </a:r>
          </a:p>
        </p:txBody>
      </p:sp>
      <p:sp>
        <p:nvSpPr>
          <p:cNvPr id="108549" name="TextBox 1"/>
          <p:cNvSpPr txBox="1">
            <a:spLocks noChangeArrowheads="1"/>
          </p:cNvSpPr>
          <p:nvPr/>
        </p:nvSpPr>
        <p:spPr bwMode="auto">
          <a:xfrm>
            <a:off x="444500" y="6308725"/>
            <a:ext cx="5059363"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smtClean="0">
                <a:solidFill>
                  <a:srgbClr val="FFFFFF"/>
                </a:solidFill>
              </a:rPr>
              <a:t/>
            </a:r>
            <a:br>
              <a:rPr lang="en-GB" sz="1000" smtClean="0">
                <a:solidFill>
                  <a:srgbClr val="FFFFFF"/>
                </a:solidFill>
              </a:rPr>
            </a:br>
            <a:r>
              <a:rPr lang="en-GB" sz="1000" smtClean="0">
                <a:solidFill>
                  <a:srgbClr val="FFFFFF"/>
                </a:solidFill>
              </a:rPr>
              <a:t>Binocrit</a:t>
            </a:r>
            <a:r>
              <a:rPr lang="en-GB" sz="1000" baseline="30000" smtClean="0">
                <a:solidFill>
                  <a:srgbClr val="FFFFFF"/>
                </a:solidFill>
              </a:rPr>
              <a:t>®</a:t>
            </a:r>
            <a:r>
              <a:rPr lang="en-GB" sz="1000" smtClean="0">
                <a:solidFill>
                  <a:srgbClr val="FFFFFF"/>
                </a:solidFill>
              </a:rPr>
              <a:t> European Product Assessment Report – 13 Sept 2007 - Scientific Discussion</a:t>
            </a:r>
          </a:p>
          <a:p>
            <a:pPr eaLnBrk="1" hangingPunct="1">
              <a:lnSpc>
                <a:spcPct val="90000"/>
              </a:lnSpc>
            </a:pPr>
            <a:r>
              <a:rPr lang="en-GB" sz="1000" smtClean="0">
                <a:solidFill>
                  <a:srgbClr val="FFFFFF"/>
                </a:solidFill>
              </a:rPr>
              <a:t>Binocrit</a:t>
            </a:r>
            <a:r>
              <a:rPr lang="en-GB" sz="1000" baseline="30000" smtClean="0">
                <a:solidFill>
                  <a:srgbClr val="FFFFFF"/>
                </a:solidFill>
              </a:rPr>
              <a:t>®</a:t>
            </a:r>
            <a:r>
              <a:rPr lang="en-GB" sz="1000" smtClean="0">
                <a:solidFill>
                  <a:srgbClr val="FFFFFF"/>
                </a:solidFill>
              </a:rPr>
              <a:t> SPC 18/04/2011, Sorgel et al Biodrugs 2010, Zarzio SPC 12/08/2011</a:t>
            </a:r>
          </a:p>
          <a:p>
            <a:pPr eaLnBrk="1" hangingPunct="1"/>
            <a:endParaRPr lang="en-US" sz="1200" smtClean="0">
              <a:solidFill>
                <a:srgbClr val="FFFFFF"/>
              </a:solidFill>
            </a:endParaRPr>
          </a:p>
        </p:txBody>
      </p:sp>
      <p:grpSp>
        <p:nvGrpSpPr>
          <p:cNvPr id="14" name="Gruppieren 17"/>
          <p:cNvGrpSpPr/>
          <p:nvPr>
            <p:custDataLst>
              <p:tags r:id="rId2"/>
            </p:custDataLst>
          </p:nvPr>
        </p:nvGrpSpPr>
        <p:grpSpPr>
          <a:xfrm>
            <a:off x="513761" y="2198085"/>
            <a:ext cx="3898848" cy="2095011"/>
            <a:chOff x="2663788" y="1796074"/>
            <a:chExt cx="6048672" cy="3351201"/>
          </a:xfrm>
          <a:solidFill>
            <a:schemeClr val="bg2"/>
          </a:solidFill>
        </p:grpSpPr>
        <p:sp>
          <p:nvSpPr>
            <p:cNvPr id="15" name="Abgerundetes Rechteck 8"/>
            <p:cNvSpPr/>
            <p:nvPr/>
          </p:nvSpPr>
          <p:spPr>
            <a:xfrm>
              <a:off x="2663788" y="1796074"/>
              <a:ext cx="6048672" cy="631910"/>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Absence of </a:t>
              </a:r>
              <a:r>
                <a:rPr lang="en-US" sz="1400" dirty="0" err="1">
                  <a:solidFill>
                    <a:srgbClr val="003366"/>
                  </a:solidFill>
                </a:rPr>
                <a:t>dimers</a:t>
              </a:r>
              <a:r>
                <a:rPr lang="en-US" sz="1400" dirty="0">
                  <a:solidFill>
                    <a:srgbClr val="003366"/>
                  </a:solidFill>
                </a:rPr>
                <a:t> or aggregates in drug substance or drug product</a:t>
              </a:r>
            </a:p>
          </p:txBody>
        </p:sp>
        <p:sp>
          <p:nvSpPr>
            <p:cNvPr id="16" name="Abgerundetes Rechteck 9"/>
            <p:cNvSpPr/>
            <p:nvPr/>
          </p:nvSpPr>
          <p:spPr>
            <a:xfrm>
              <a:off x="2663788" y="2466070"/>
              <a:ext cx="6048672" cy="631910"/>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Low content of </a:t>
              </a:r>
              <a:r>
                <a:rPr lang="en-US" sz="1400" dirty="0" err="1">
                  <a:solidFill>
                    <a:srgbClr val="003366"/>
                  </a:solidFill>
                </a:rPr>
                <a:t>oxidised</a:t>
              </a:r>
              <a:r>
                <a:rPr lang="en-US" sz="1400" dirty="0">
                  <a:solidFill>
                    <a:srgbClr val="003366"/>
                  </a:solidFill>
                </a:rPr>
                <a:t> methionine in lower strengths (16.8 µg/mL)</a:t>
              </a:r>
            </a:p>
          </p:txBody>
        </p:sp>
        <p:sp>
          <p:nvSpPr>
            <p:cNvPr id="17" name="Abgerundetes Rechteck 11"/>
            <p:cNvSpPr>
              <a:spLocks/>
            </p:cNvSpPr>
            <p:nvPr/>
          </p:nvSpPr>
          <p:spPr>
            <a:xfrm>
              <a:off x="2663788" y="3175370"/>
              <a:ext cx="6048672" cy="631912"/>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Low content of silicon oil</a:t>
              </a:r>
            </a:p>
          </p:txBody>
        </p:sp>
        <p:sp>
          <p:nvSpPr>
            <p:cNvPr id="18" name="Abgerundetes Rechteck 12"/>
            <p:cNvSpPr>
              <a:spLocks/>
            </p:cNvSpPr>
            <p:nvPr/>
          </p:nvSpPr>
          <p:spPr>
            <a:xfrm>
              <a:off x="2663788" y="3845370"/>
              <a:ext cx="6048672" cy="631912"/>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Low batch-to-batch variation</a:t>
              </a:r>
            </a:p>
          </p:txBody>
        </p:sp>
        <p:sp>
          <p:nvSpPr>
            <p:cNvPr id="19" name="Abgerundetes Rechteck 13"/>
            <p:cNvSpPr>
              <a:spLocks/>
            </p:cNvSpPr>
            <p:nvPr/>
          </p:nvSpPr>
          <p:spPr>
            <a:xfrm>
              <a:off x="2663788" y="4515363"/>
              <a:ext cx="6048672" cy="631912"/>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Extended shelf-life of 24 months</a:t>
              </a:r>
            </a:p>
          </p:txBody>
        </p:sp>
      </p:grpSp>
      <p:sp>
        <p:nvSpPr>
          <p:cNvPr id="108551" name="TextBox 4"/>
          <p:cNvSpPr txBox="1">
            <a:spLocks noChangeArrowheads="1"/>
          </p:cNvSpPr>
          <p:nvPr/>
        </p:nvSpPr>
        <p:spPr bwMode="auto">
          <a:xfrm>
            <a:off x="473075" y="1574800"/>
            <a:ext cx="25998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err="1" smtClean="0">
                <a:solidFill>
                  <a:srgbClr val="003366"/>
                </a:solidFill>
              </a:rPr>
              <a:t>Biosimilar</a:t>
            </a:r>
            <a:r>
              <a:rPr lang="en-US" b="1" dirty="0" smtClean="0">
                <a:solidFill>
                  <a:srgbClr val="003366"/>
                </a:solidFill>
              </a:rPr>
              <a:t> ESA HX575</a:t>
            </a:r>
          </a:p>
        </p:txBody>
      </p:sp>
      <p:sp>
        <p:nvSpPr>
          <p:cNvPr id="108552" name="TextBox 17"/>
          <p:cNvSpPr txBox="1">
            <a:spLocks noChangeArrowheads="1"/>
          </p:cNvSpPr>
          <p:nvPr/>
        </p:nvSpPr>
        <p:spPr bwMode="auto">
          <a:xfrm>
            <a:off x="4919663" y="1557338"/>
            <a:ext cx="296747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err="1" smtClean="0">
                <a:solidFill>
                  <a:srgbClr val="003366"/>
                </a:solidFill>
                <a:ea typeface="ＭＳ Ｐゴシック" pitchFamily="34" charset="-128"/>
              </a:rPr>
              <a:t>Biosimilar</a:t>
            </a:r>
            <a:r>
              <a:rPr lang="en-US" b="1" dirty="0" smtClean="0">
                <a:solidFill>
                  <a:srgbClr val="003366"/>
                </a:solidFill>
                <a:ea typeface="ＭＳ Ｐゴシック" pitchFamily="34" charset="-128"/>
              </a:rPr>
              <a:t> G-CSF EP2006</a:t>
            </a:r>
          </a:p>
          <a:p>
            <a:pPr eaLnBrk="1" hangingPunct="1"/>
            <a:endParaRPr lang="en-US" dirty="0" smtClean="0">
              <a:solidFill>
                <a:srgbClr val="003366"/>
              </a:solidFill>
            </a:endParaRPr>
          </a:p>
        </p:txBody>
      </p:sp>
      <p:grpSp>
        <p:nvGrpSpPr>
          <p:cNvPr id="23" name="Gruppieren 17"/>
          <p:cNvGrpSpPr/>
          <p:nvPr>
            <p:custDataLst>
              <p:tags r:id="rId3"/>
            </p:custDataLst>
          </p:nvPr>
        </p:nvGrpSpPr>
        <p:grpSpPr>
          <a:xfrm>
            <a:off x="4902601" y="2209990"/>
            <a:ext cx="3898848" cy="1651594"/>
            <a:chOff x="2663788" y="1796074"/>
            <a:chExt cx="6048672" cy="2641902"/>
          </a:xfrm>
          <a:solidFill>
            <a:schemeClr val="bg2"/>
          </a:solidFill>
        </p:grpSpPr>
        <p:sp>
          <p:nvSpPr>
            <p:cNvPr id="24" name="Abgerundetes Rechteck 8"/>
            <p:cNvSpPr/>
            <p:nvPr/>
          </p:nvSpPr>
          <p:spPr>
            <a:xfrm>
              <a:off x="2663788" y="1796074"/>
              <a:ext cx="6048672" cy="631910"/>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Low amount of product related variants </a:t>
              </a:r>
            </a:p>
          </p:txBody>
        </p:sp>
        <p:sp>
          <p:nvSpPr>
            <p:cNvPr id="25" name="Abgerundetes Rechteck 9"/>
            <p:cNvSpPr/>
            <p:nvPr/>
          </p:nvSpPr>
          <p:spPr>
            <a:xfrm>
              <a:off x="2663788" y="2466070"/>
              <a:ext cx="6048672" cy="631910"/>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Low amount of impurities</a:t>
              </a:r>
            </a:p>
          </p:txBody>
        </p:sp>
        <p:sp>
          <p:nvSpPr>
            <p:cNvPr id="26" name="Abgerundetes Rechteck 10"/>
            <p:cNvSpPr/>
            <p:nvPr/>
          </p:nvSpPr>
          <p:spPr>
            <a:xfrm>
              <a:off x="2663788" y="3136069"/>
              <a:ext cx="6048672" cy="631910"/>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Shelf-life of 30 months</a:t>
              </a:r>
            </a:p>
          </p:txBody>
        </p:sp>
        <p:sp>
          <p:nvSpPr>
            <p:cNvPr id="27" name="Abgerundetes Rechteck 11"/>
            <p:cNvSpPr>
              <a:spLocks/>
            </p:cNvSpPr>
            <p:nvPr/>
          </p:nvSpPr>
          <p:spPr>
            <a:xfrm>
              <a:off x="2663788" y="3806066"/>
              <a:ext cx="6048672" cy="631910"/>
            </a:xfrm>
            <a:prstGeom prst="roundRect">
              <a:avLst/>
            </a:prstGeom>
            <a:grpFill/>
            <a:ln>
              <a:solidFill>
                <a:schemeClr val="bg2"/>
              </a:solidFill>
            </a:ln>
          </p:spPr>
          <p:txBody>
            <a:bodyPr anchor="ctr"/>
            <a:lstStyle/>
            <a:p>
              <a:pPr>
                <a:lnSpc>
                  <a:spcPct val="95000"/>
                </a:lnSpc>
                <a:spcBef>
                  <a:spcPct val="40000"/>
                </a:spcBef>
                <a:spcAft>
                  <a:spcPct val="20000"/>
                </a:spcAft>
                <a:buClr>
                  <a:srgbClr val="003366"/>
                </a:buClr>
                <a:buSzPct val="110000"/>
                <a:defRPr/>
              </a:pPr>
              <a:r>
                <a:rPr lang="en-US" sz="1400" dirty="0">
                  <a:solidFill>
                    <a:srgbClr val="003366"/>
                  </a:solidFill>
                </a:rPr>
                <a:t>Extended out of fridge of 72 </a:t>
              </a:r>
              <a:r>
                <a:rPr lang="en-US" sz="1400" dirty="0" err="1">
                  <a:solidFill>
                    <a:srgbClr val="003366"/>
                  </a:solidFill>
                </a:rPr>
                <a:t>hrs</a:t>
              </a:r>
              <a:endParaRPr lang="en-US" sz="1400" dirty="0">
                <a:solidFill>
                  <a:srgbClr val="003366"/>
                </a:solidFill>
              </a:endParaRPr>
            </a:p>
          </p:txBody>
        </p:sp>
      </p:grpSp>
    </p:spTree>
    <p:extLst>
      <p:ext uri="{BB962C8B-B14F-4D97-AF65-F5344CB8AC3E}">
        <p14:creationId xmlns:p14="http://schemas.microsoft.com/office/powerpoint/2010/main" xmlns="" val="1669773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1"/>
          <p:cNvSpPr>
            <a:spLocks noGrp="1"/>
          </p:cNvSpPr>
          <p:nvPr>
            <p:ph type="title"/>
          </p:nvPr>
        </p:nvSpPr>
        <p:spPr>
          <a:xfrm>
            <a:off x="457200" y="533400"/>
            <a:ext cx="7643813" cy="879475"/>
          </a:xfrm>
        </p:spPr>
        <p:txBody>
          <a:bodyPr/>
          <a:lstStyle/>
          <a:p>
            <a:r>
              <a:rPr lang="en-GB" smtClean="0"/>
              <a:t>Modern generation Biosimilar manufactured using state-of-the-art technology</a:t>
            </a:r>
            <a:r>
              <a:rPr lang="en-US" smtClean="0"/>
              <a:t/>
            </a:r>
            <a:br>
              <a:rPr lang="en-US" smtClean="0"/>
            </a:br>
            <a:endParaRPr lang="de-DE" smtClean="0"/>
          </a:p>
        </p:txBody>
      </p:sp>
      <p:sp>
        <p:nvSpPr>
          <p:cNvPr id="109571" name="Text Box 10"/>
          <p:cNvSpPr txBox="1">
            <a:spLocks noChangeArrowheads="1"/>
          </p:cNvSpPr>
          <p:nvPr/>
        </p:nvSpPr>
        <p:spPr bwMode="auto">
          <a:xfrm>
            <a:off x="457200" y="6492875"/>
            <a:ext cx="698182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smtClean="0">
                <a:solidFill>
                  <a:srgbClr val="FFFFFF"/>
                </a:solidFill>
              </a:rPr>
              <a:t>Schellekens et al. </a:t>
            </a:r>
            <a:r>
              <a:rPr lang="en-GB" sz="1000" i="1" smtClean="0">
                <a:solidFill>
                  <a:srgbClr val="FFFFFF"/>
                </a:solidFill>
              </a:rPr>
              <a:t>Nat Biotech </a:t>
            </a:r>
            <a:r>
              <a:rPr lang="en-GB" sz="1000" smtClean="0">
                <a:solidFill>
                  <a:srgbClr val="FFFFFF"/>
                </a:solidFill>
              </a:rPr>
              <a:t>2010; 28: 28-31</a:t>
            </a:r>
          </a:p>
        </p:txBody>
      </p:sp>
      <p:sp>
        <p:nvSpPr>
          <p:cNvPr id="109572" name="Text Box 8"/>
          <p:cNvSpPr>
            <a:spLocks noChangeArrowheads="1"/>
          </p:cNvSpPr>
          <p:nvPr/>
        </p:nvSpPr>
        <p:spPr bwMode="auto">
          <a:xfrm>
            <a:off x="3708400" y="1835150"/>
            <a:ext cx="5086350" cy="1492250"/>
          </a:xfrm>
          <a:prstGeom prst="roundRect">
            <a:avLst>
              <a:gd name="adj" fmla="val 13185"/>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en-GB" sz="1400" smtClean="0">
                <a:solidFill>
                  <a:srgbClr val="000000"/>
                </a:solidFill>
                <a:latin typeface="Arial" pitchFamily="34" charset="0"/>
                <a:ea typeface="ＭＳ Ｐゴシック" pitchFamily="34" charset="-128"/>
                <a:cs typeface="Arial" pitchFamily="34" charset="0"/>
              </a:rPr>
              <a:t>‘According to the EPARs, the biosimilar epoetin alfas and one of the biosimilar filgrastims have </a:t>
            </a:r>
            <a:r>
              <a:rPr lang="en-GB" sz="1400" b="1" smtClean="0">
                <a:solidFill>
                  <a:srgbClr val="000000"/>
                </a:solidFill>
                <a:latin typeface="Arial" pitchFamily="34" charset="0"/>
                <a:ea typeface="ＭＳ Ｐゴシック" pitchFamily="34" charset="-128"/>
                <a:cs typeface="Arial" pitchFamily="34" charset="0"/>
              </a:rPr>
              <a:t>fewer impurities and less modified product</a:t>
            </a:r>
            <a:r>
              <a:rPr lang="en-GB" sz="1400" smtClean="0">
                <a:solidFill>
                  <a:srgbClr val="000000"/>
                </a:solidFill>
                <a:latin typeface="Arial" pitchFamily="34" charset="0"/>
                <a:ea typeface="ＭＳ Ｐゴシック" pitchFamily="34" charset="-128"/>
                <a:cs typeface="Arial" pitchFamily="34" charset="0"/>
              </a:rPr>
              <a:t> </a:t>
            </a:r>
            <a:r>
              <a:rPr lang="en-GB" sz="1400" b="1" smtClean="0">
                <a:solidFill>
                  <a:srgbClr val="000000"/>
                </a:solidFill>
                <a:latin typeface="Arial" pitchFamily="34" charset="0"/>
                <a:ea typeface="ＭＳ Ｐゴシック" pitchFamily="34" charset="-128"/>
                <a:cs typeface="Arial" pitchFamily="34" charset="0"/>
              </a:rPr>
              <a:t>than their reference products</a:t>
            </a:r>
            <a:r>
              <a:rPr lang="en-GB" sz="1400" smtClean="0">
                <a:solidFill>
                  <a:srgbClr val="000000"/>
                </a:solidFill>
                <a:latin typeface="Arial" pitchFamily="34" charset="0"/>
                <a:ea typeface="ＭＳ Ｐゴシック" pitchFamily="34" charset="-128"/>
                <a:cs typeface="Arial" pitchFamily="34" charset="0"/>
              </a:rPr>
              <a:t>.  We have recently analysed the physical chemical characteristics of both biosimilar epoetins and have found the </a:t>
            </a:r>
            <a:r>
              <a:rPr lang="en-GB" sz="1400" b="1" smtClean="0">
                <a:solidFill>
                  <a:srgbClr val="000000"/>
                </a:solidFill>
                <a:latin typeface="Arial" pitchFamily="34" charset="0"/>
                <a:ea typeface="ＭＳ Ｐゴシック" pitchFamily="34" charset="-128"/>
                <a:cs typeface="Arial" pitchFamily="34" charset="0"/>
              </a:rPr>
              <a:t>quality of these biosimilars to exceed the original product</a:t>
            </a:r>
            <a:r>
              <a:rPr lang="en-GB" sz="1400" smtClean="0">
                <a:solidFill>
                  <a:srgbClr val="000000"/>
                </a:solidFill>
                <a:latin typeface="Arial" pitchFamily="34" charset="0"/>
                <a:ea typeface="ＭＳ Ｐゴシック" pitchFamily="34" charset="-128"/>
                <a:cs typeface="Arial" pitchFamily="34" charset="0"/>
              </a:rPr>
              <a:t>’</a:t>
            </a:r>
            <a:endParaRPr lang="en-US" sz="1400" smtClean="0">
              <a:solidFill>
                <a:srgbClr val="000000"/>
              </a:solidFill>
              <a:latin typeface="Arial" pitchFamily="34" charset="0"/>
              <a:ea typeface="ＭＳ Ｐゴシック" pitchFamily="34" charset="-128"/>
              <a:cs typeface="Arial" pitchFamily="34" charset="0"/>
            </a:endParaRPr>
          </a:p>
        </p:txBody>
      </p:sp>
      <p:sp>
        <p:nvSpPr>
          <p:cNvPr id="109573" name="Text Box 9"/>
          <p:cNvSpPr>
            <a:spLocks noChangeArrowheads="1"/>
          </p:cNvSpPr>
          <p:nvPr/>
        </p:nvSpPr>
        <p:spPr bwMode="auto">
          <a:xfrm>
            <a:off x="3709988" y="3392488"/>
            <a:ext cx="5132387" cy="2605087"/>
          </a:xfrm>
          <a:prstGeom prst="roundRect">
            <a:avLst>
              <a:gd name="adj" fmla="val 9676"/>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en-GB" sz="1400" smtClean="0">
                <a:solidFill>
                  <a:srgbClr val="000000"/>
                </a:solidFill>
                <a:latin typeface="Arial" pitchFamily="34" charset="0"/>
                <a:ea typeface="ＭＳ Ｐゴシック" pitchFamily="34" charset="-128"/>
                <a:cs typeface="Arial" pitchFamily="34" charset="0"/>
              </a:rPr>
              <a:t>‘Since the introduction of the first recombinant DNA-derived therapeutic proteins, the technology to produce and purify these products has greatly improved. Biosimilar manufacturers are consequently using </a:t>
            </a:r>
            <a:r>
              <a:rPr lang="en-GB" sz="1400" b="1" smtClean="0">
                <a:solidFill>
                  <a:srgbClr val="000000"/>
                </a:solidFill>
                <a:latin typeface="Arial" pitchFamily="34" charset="0"/>
                <a:ea typeface="ＭＳ Ｐゴシック" pitchFamily="34" charset="-128"/>
                <a:cs typeface="Arial" pitchFamily="34" charset="0"/>
              </a:rPr>
              <a:t>state-of-the-art technology</a:t>
            </a:r>
            <a:r>
              <a:rPr lang="en-GB" sz="1400" smtClean="0">
                <a:solidFill>
                  <a:srgbClr val="000000"/>
                </a:solidFill>
                <a:latin typeface="Arial" pitchFamily="34" charset="0"/>
                <a:ea typeface="ＭＳ Ｐゴシック" pitchFamily="34" charset="-128"/>
                <a:cs typeface="Arial" pitchFamily="34" charset="0"/>
              </a:rPr>
              <a:t>; in contrast, brand manufacturers of the original products are often locked into old technologies because changing methods has major financial and regulatory consequences. With this in mind, it seems much more logical for regulators to expect </a:t>
            </a:r>
            <a:r>
              <a:rPr lang="en-GB" sz="1400" b="1" smtClean="0">
                <a:solidFill>
                  <a:srgbClr val="000000"/>
                </a:solidFill>
                <a:latin typeface="Arial" pitchFamily="34" charset="0"/>
                <a:ea typeface="ＭＳ Ｐゴシック" pitchFamily="34" charset="-128"/>
                <a:cs typeface="Arial" pitchFamily="34" charset="0"/>
              </a:rPr>
              <a:t>biosimilars to be produced by the best technology</a:t>
            </a:r>
            <a:r>
              <a:rPr lang="en-GB" sz="1400" smtClean="0">
                <a:solidFill>
                  <a:srgbClr val="000000"/>
                </a:solidFill>
                <a:latin typeface="Arial" pitchFamily="34" charset="0"/>
                <a:ea typeface="ＭＳ Ｐゴシック" pitchFamily="34" charset="-128"/>
                <a:cs typeface="Arial" pitchFamily="34" charset="0"/>
              </a:rPr>
              <a:t> on offer rather than to mandate that they are of comparable quality to the brands’</a:t>
            </a:r>
            <a:endParaRPr lang="en-US" sz="1400" smtClean="0">
              <a:solidFill>
                <a:srgbClr val="000000"/>
              </a:solidFill>
              <a:latin typeface="Arial" pitchFamily="34" charset="0"/>
              <a:ea typeface="ＭＳ Ｐゴシック" pitchFamily="34" charset="-128"/>
              <a:cs typeface="Arial" pitchFamily="34" charset="0"/>
            </a:endParaRPr>
          </a:p>
        </p:txBody>
      </p:sp>
      <p:pic>
        <p:nvPicPr>
          <p:cNvPr id="7" name="Picture 12"/>
          <p:cNvPicPr>
            <a:picLocks noChangeAspect="1" noChangeArrowheads="1"/>
          </p:cNvPicPr>
          <p:nvPr/>
        </p:nvPicPr>
        <p:blipFill>
          <a:blip r:embed="rId2" cstate="print"/>
          <a:srcRect/>
          <a:stretch>
            <a:fillRect/>
          </a:stretch>
        </p:blipFill>
        <p:spPr bwMode="auto">
          <a:xfrm>
            <a:off x="550863" y="1835150"/>
            <a:ext cx="2995612" cy="416242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328430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Rectangle 2" hidden="1"/>
          <p:cNvGraphicFramePr>
            <a:graphicFrameLocks/>
          </p:cNvGraphicFramePr>
          <p:nvPr/>
        </p:nvGraphicFramePr>
        <p:xfrm>
          <a:off x="0" y="0"/>
          <a:ext cx="158750" cy="158750"/>
        </p:xfrm>
        <a:graphic>
          <a:graphicData uri="http://schemas.openxmlformats.org/presentationml/2006/ole">
            <p:oleObj spid="_x0000_s110702" name="think-cell Slide" r:id="rId4" imgW="0" imgH="0" progId="">
              <p:embed/>
            </p:oleObj>
          </a:graphicData>
        </a:graphic>
      </p:graphicFrame>
      <p:sp>
        <p:nvSpPr>
          <p:cNvPr id="108547" name="Line 73"/>
          <p:cNvSpPr>
            <a:spLocks noChangeShapeType="1"/>
          </p:cNvSpPr>
          <p:nvPr/>
        </p:nvSpPr>
        <p:spPr bwMode="auto">
          <a:xfrm>
            <a:off x="7554913" y="449897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mtClean="0">
              <a:solidFill>
                <a:srgbClr val="003366"/>
              </a:solidFill>
              <a:latin typeface="Arial" pitchFamily="34" charset="0"/>
              <a:cs typeface="Arial" pitchFamily="34" charset="0"/>
            </a:endParaRPr>
          </a:p>
        </p:txBody>
      </p:sp>
      <p:sp>
        <p:nvSpPr>
          <p:cNvPr id="108548" name="Title 2"/>
          <p:cNvSpPr>
            <a:spLocks noGrp="1"/>
          </p:cNvSpPr>
          <p:nvPr>
            <p:ph type="title"/>
          </p:nvPr>
        </p:nvSpPr>
        <p:spPr>
          <a:xfrm>
            <a:off x="457200" y="-26988"/>
            <a:ext cx="8229600" cy="863601"/>
          </a:xfrm>
        </p:spPr>
        <p:txBody>
          <a:bodyPr/>
          <a:lstStyle/>
          <a:p>
            <a:r>
              <a:rPr lang="en-GB" sz="2400" dirty="0" smtClean="0"/>
              <a:t>Latest Global Nephrology Anaemia KDIGO guidelines recognise EMA </a:t>
            </a:r>
            <a:r>
              <a:rPr lang="en-GB" sz="2400" dirty="0" err="1" smtClean="0"/>
              <a:t>biosimilar</a:t>
            </a:r>
            <a:r>
              <a:rPr lang="en-GB" sz="2400" dirty="0" smtClean="0"/>
              <a:t> approved ESAs</a:t>
            </a:r>
          </a:p>
        </p:txBody>
      </p:sp>
      <p:sp>
        <p:nvSpPr>
          <p:cNvPr id="108549" name="TextBox 1"/>
          <p:cNvSpPr txBox="1">
            <a:spLocks noChangeArrowheads="1"/>
          </p:cNvSpPr>
          <p:nvPr/>
        </p:nvSpPr>
        <p:spPr bwMode="auto">
          <a:xfrm>
            <a:off x="444500" y="6308725"/>
            <a:ext cx="15872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dirty="0" smtClean="0">
                <a:solidFill>
                  <a:srgbClr val="FFFFFF"/>
                </a:solidFill>
              </a:rPr>
              <a:t/>
            </a:r>
            <a:br>
              <a:rPr lang="en-GB" sz="1000" dirty="0" smtClean="0">
                <a:solidFill>
                  <a:srgbClr val="FFFFFF"/>
                </a:solidFill>
              </a:rPr>
            </a:br>
            <a:r>
              <a:rPr lang="en-GB" sz="1000" dirty="0" smtClean="0">
                <a:solidFill>
                  <a:srgbClr val="FFFFFF"/>
                </a:solidFill>
              </a:rPr>
              <a:t>KDIGO 2013 Guidelines </a:t>
            </a:r>
            <a:endParaRPr lang="en-US" sz="1200" dirty="0" smtClean="0">
              <a:solidFill>
                <a:srgbClr val="FFFFFF"/>
              </a:solidFill>
            </a:endParaRPr>
          </a:p>
        </p:txBody>
      </p:sp>
      <p:pic>
        <p:nvPicPr>
          <p:cNvPr id="110687" name="Picture 9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2604095"/>
            <a:ext cx="2838450" cy="37052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0689" name="Picture 9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512" y="1628800"/>
            <a:ext cx="8784976" cy="78980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1507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txBox="1">
            <a:spLocks/>
          </p:cNvSpPr>
          <p:nvPr/>
        </p:nvSpPr>
        <p:spPr bwMode="auto">
          <a:xfrm>
            <a:off x="609600" y="188640"/>
            <a:ext cx="7634808"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lnSpc>
                <a:spcPct val="95000"/>
              </a:lnSpc>
              <a:buClr>
                <a:srgbClr val="99BDE7"/>
              </a:buClr>
              <a:buFont typeface="Wingdings" pitchFamily="2" charset="2"/>
              <a:buNone/>
            </a:pPr>
            <a:r>
              <a:rPr lang="en-GB" dirty="0" smtClean="0">
                <a:solidFill>
                  <a:srgbClr val="003366"/>
                </a:solidFill>
                <a:cs typeface="+mn-cs"/>
              </a:rPr>
              <a:t>Latest EORTC 2010 G-CSF Guidelines Recognise </a:t>
            </a:r>
            <a:r>
              <a:rPr lang="en-GB" dirty="0" err="1" smtClean="0">
                <a:solidFill>
                  <a:srgbClr val="003366"/>
                </a:solidFill>
                <a:cs typeface="+mn-cs"/>
              </a:rPr>
              <a:t>Biosimilar</a:t>
            </a:r>
            <a:r>
              <a:rPr lang="en-GB" dirty="0" smtClean="0">
                <a:solidFill>
                  <a:srgbClr val="003366"/>
                </a:solidFill>
                <a:cs typeface="+mn-cs"/>
              </a:rPr>
              <a:t> G-CSFs as a treatment option in Europe</a:t>
            </a:r>
            <a:r>
              <a:rPr lang="en-GB" sz="2800" dirty="0" smtClean="0">
                <a:solidFill>
                  <a:srgbClr val="003366"/>
                </a:solidFill>
                <a:cs typeface="+mn-cs"/>
              </a:rPr>
              <a:t/>
            </a:r>
            <a:br>
              <a:rPr lang="en-GB" sz="2800" dirty="0" smtClean="0">
                <a:solidFill>
                  <a:srgbClr val="003366"/>
                </a:solidFill>
                <a:cs typeface="+mn-cs"/>
              </a:rPr>
            </a:br>
            <a:endParaRPr lang="en-US" dirty="0" smtClean="0">
              <a:solidFill>
                <a:srgbClr val="003366"/>
              </a:solidFill>
              <a:cs typeface="+mn-cs"/>
            </a:endParaRPr>
          </a:p>
        </p:txBody>
      </p:sp>
      <p:pic>
        <p:nvPicPr>
          <p:cNvPr id="8" name="Picture 3"/>
          <p:cNvPicPr>
            <a:picLocks noChangeAspect="1" noChangeArrowheads="1"/>
          </p:cNvPicPr>
          <p:nvPr/>
        </p:nvPicPr>
        <p:blipFill>
          <a:blip r:embed="rId3" cstate="print"/>
          <a:srcRect/>
          <a:stretch>
            <a:fillRect/>
          </a:stretch>
        </p:blipFill>
        <p:spPr bwMode="auto">
          <a:xfrm>
            <a:off x="539750" y="1311275"/>
            <a:ext cx="2609850" cy="3486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94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8513" y="1306513"/>
            <a:ext cx="2528887" cy="3484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 name="Table 9"/>
          <p:cNvGraphicFramePr>
            <a:graphicFrameLocks noGrp="1"/>
          </p:cNvGraphicFramePr>
          <p:nvPr/>
        </p:nvGraphicFramePr>
        <p:xfrm>
          <a:off x="539750" y="5080000"/>
          <a:ext cx="8316913" cy="1057275"/>
        </p:xfrm>
        <a:graphic>
          <a:graphicData uri="http://schemas.openxmlformats.org/drawingml/2006/table">
            <a:tbl>
              <a:tblPr/>
              <a:tblGrid>
                <a:gridCol w="330200"/>
                <a:gridCol w="7132638"/>
                <a:gridCol w="854075"/>
              </a:tblGrid>
              <a:tr h="1057275">
                <a:tc>
                  <a:txBody>
                    <a:bodyPr/>
                    <a:lstStyle/>
                    <a:p>
                      <a:pPr marL="0" marR="0" lvl="0" indent="0" algn="l" defTabSz="914400" rtl="0" eaLnBrk="1" fontAlgn="base" latinLnBrk="0" hangingPunct="1">
                        <a:lnSpc>
                          <a:spcPts val="1800"/>
                        </a:lnSpc>
                        <a:spcBef>
                          <a:spcPts val="1200"/>
                        </a:spcBef>
                        <a:spcAft>
                          <a:spcPts val="1200"/>
                        </a:spcAft>
                        <a:buClr>
                          <a:schemeClr val="tx2"/>
                        </a:buClr>
                        <a:buSzPct val="110000"/>
                        <a:buFontTx/>
                        <a:buNone/>
                        <a:tabLst/>
                      </a:pPr>
                      <a:r>
                        <a:rPr kumimoji="0" lang="en-GB" sz="1400" b="0" i="0" u="none" strike="noStrike" cap="none" normalizeH="0" baseline="0" dirty="0" smtClean="0">
                          <a:ln>
                            <a:noFill/>
                          </a:ln>
                          <a:solidFill>
                            <a:srgbClr val="003366"/>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4FA"/>
                    </a:solidFill>
                  </a:tcPr>
                </a:tc>
                <a:tc>
                  <a:txBody>
                    <a:bodyPr/>
                    <a:lstStyle/>
                    <a:p>
                      <a:pPr marL="0" marR="0" lvl="0" indent="0" algn="l" defTabSz="914400" rtl="0" eaLnBrk="1" fontAlgn="base" latinLnBrk="0" hangingPunct="1">
                        <a:lnSpc>
                          <a:spcPts val="1800"/>
                        </a:lnSpc>
                        <a:spcBef>
                          <a:spcPts val="1200"/>
                        </a:spcBef>
                        <a:spcAft>
                          <a:spcPts val="1200"/>
                        </a:spcAft>
                        <a:buClr>
                          <a:schemeClr val="tx2"/>
                        </a:buClr>
                        <a:buSzPct val="110000"/>
                        <a:buFontTx/>
                        <a:buNone/>
                        <a:tabLst/>
                      </a:pPr>
                      <a:r>
                        <a:rPr kumimoji="0" lang="en-GB" sz="1400" b="0" i="0" u="none" strike="noStrike" cap="none" normalizeH="0" baseline="0" smtClean="0">
                          <a:ln>
                            <a:noFill/>
                          </a:ln>
                          <a:solidFill>
                            <a:srgbClr val="003366"/>
                          </a:solidFill>
                          <a:effectLst/>
                          <a:latin typeface="Arial" charset="0"/>
                        </a:rPr>
                        <a:t>Filgrastim, lenograstim and pegfilgrastim have clinical efficacy and we recommend the use of any of these agents, according to current administration guidelines, to prevent FN and FN-related complications, where indicated. </a:t>
                      </a:r>
                      <a:br>
                        <a:rPr kumimoji="0" lang="en-GB" sz="1400" b="0" i="0" u="none" strike="noStrike" cap="none" normalizeH="0" baseline="0" smtClean="0">
                          <a:ln>
                            <a:noFill/>
                          </a:ln>
                          <a:solidFill>
                            <a:srgbClr val="003366"/>
                          </a:solidFill>
                          <a:effectLst/>
                          <a:latin typeface="Arial" charset="0"/>
                        </a:rPr>
                      </a:br>
                      <a:r>
                        <a:rPr kumimoji="0" lang="en-GB" sz="1400" b="1" i="0" u="none" strike="noStrike" cap="none" normalizeH="0" baseline="0" smtClean="0">
                          <a:ln>
                            <a:noFill/>
                          </a:ln>
                          <a:solidFill>
                            <a:srgbClr val="003366"/>
                          </a:solidFill>
                          <a:effectLst/>
                          <a:latin typeface="Arial" charset="0"/>
                        </a:rPr>
                        <a:t>Filgrastim biosimilars are now also a treatment option in Europe.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4FA"/>
                    </a:solidFill>
                  </a:tcPr>
                </a:tc>
                <a:tc>
                  <a:txBody>
                    <a:bodyPr/>
                    <a:lstStyle/>
                    <a:p>
                      <a:pPr marL="0" marR="0" lvl="0" indent="0" algn="ctr" defTabSz="914400" rtl="0" eaLnBrk="1" fontAlgn="base" latinLnBrk="0" hangingPunct="1">
                        <a:lnSpc>
                          <a:spcPts val="1800"/>
                        </a:lnSpc>
                        <a:spcBef>
                          <a:spcPts val="1200"/>
                        </a:spcBef>
                        <a:spcAft>
                          <a:spcPts val="1200"/>
                        </a:spcAft>
                        <a:buClr>
                          <a:schemeClr val="tx2"/>
                        </a:buClr>
                        <a:buSzPct val="110000"/>
                        <a:buFontTx/>
                        <a:buNone/>
                        <a:tabLst/>
                      </a:pPr>
                      <a:r>
                        <a:rPr kumimoji="0" lang="en-GB" sz="1400" b="0" i="0" u="none" strike="noStrike" cap="none" normalizeH="0" baseline="0" dirty="0" smtClean="0">
                          <a:ln>
                            <a:noFill/>
                          </a:ln>
                          <a:solidFill>
                            <a:srgbClr val="003366"/>
                          </a:solidFill>
                          <a:effectLst/>
                          <a:latin typeface="Arial"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4FA"/>
                    </a:solidFill>
                  </a:tcPr>
                </a:tc>
              </a:tr>
            </a:tbl>
          </a:graphicData>
        </a:graphic>
      </p:graphicFrame>
      <p:sp>
        <p:nvSpPr>
          <p:cNvPr id="82959" name="TextBox 3"/>
          <p:cNvSpPr txBox="1">
            <a:spLocks noChangeArrowheads="1"/>
          </p:cNvSpPr>
          <p:nvPr/>
        </p:nvSpPr>
        <p:spPr bwMode="auto">
          <a:xfrm>
            <a:off x="539750" y="6524625"/>
            <a:ext cx="19065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spcAft>
                <a:spcPct val="50000"/>
              </a:spcAft>
              <a:buClr>
                <a:srgbClr val="99BDE7"/>
              </a:buClr>
              <a:buFont typeface="Wingdings" pitchFamily="2" charset="2"/>
              <a:buNone/>
            </a:pPr>
            <a:r>
              <a:rPr lang="en-US" sz="1200" smtClean="0">
                <a:solidFill>
                  <a:srgbClr val="003366"/>
                </a:solidFill>
                <a:cs typeface="+mn-cs"/>
              </a:rPr>
              <a:t>Aapro MS et al EJC 2011</a:t>
            </a:r>
          </a:p>
        </p:txBody>
      </p:sp>
    </p:spTree>
    <p:extLst>
      <p:ext uri="{BB962C8B-B14F-4D97-AF65-F5344CB8AC3E}">
        <p14:creationId xmlns:p14="http://schemas.microsoft.com/office/powerpoint/2010/main" xmlns="" val="1460058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7788" y="893763"/>
            <a:ext cx="2716212" cy="34861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110595" name="Title 3"/>
          <p:cNvSpPr>
            <a:spLocks noGrp="1"/>
          </p:cNvSpPr>
          <p:nvPr>
            <p:ph type="title"/>
          </p:nvPr>
        </p:nvSpPr>
        <p:spPr/>
        <p:txBody>
          <a:bodyPr/>
          <a:lstStyle/>
          <a:p>
            <a:r>
              <a:rPr lang="en-GB" smtClean="0"/>
              <a:t>Questions initially raised over </a:t>
            </a:r>
            <a:br>
              <a:rPr lang="en-GB" smtClean="0"/>
            </a:br>
            <a:r>
              <a:rPr lang="en-GB" smtClean="0"/>
              <a:t>the use of biosimilars</a:t>
            </a:r>
          </a:p>
        </p:txBody>
      </p:sp>
      <p:sp>
        <p:nvSpPr>
          <p:cNvPr id="6148" name="Content Placeholder 6"/>
          <p:cNvSpPr>
            <a:spLocks noGrp="1"/>
          </p:cNvSpPr>
          <p:nvPr>
            <p:ph sz="half" idx="1"/>
          </p:nvPr>
        </p:nvSpPr>
        <p:spPr>
          <a:xfrm>
            <a:off x="457200" y="1427163"/>
            <a:ext cx="4903788" cy="5097462"/>
          </a:xfrm>
        </p:spPr>
        <p:txBody>
          <a:bodyPr/>
          <a:lstStyle/>
          <a:p>
            <a:pPr>
              <a:spcAft>
                <a:spcPts val="1800"/>
              </a:spcAft>
            </a:pPr>
            <a:r>
              <a:rPr lang="en-GB" sz="2400" dirty="0" smtClean="0">
                <a:solidFill>
                  <a:schemeClr val="bg2"/>
                </a:solidFill>
              </a:rPr>
              <a:t>What’s a </a:t>
            </a:r>
            <a:r>
              <a:rPr lang="en-GB" sz="2400" dirty="0" err="1" smtClean="0">
                <a:solidFill>
                  <a:schemeClr val="bg2"/>
                </a:solidFill>
              </a:rPr>
              <a:t>biosimilar</a:t>
            </a:r>
            <a:r>
              <a:rPr lang="en-GB" sz="2400" dirty="0" smtClean="0">
                <a:solidFill>
                  <a:schemeClr val="bg2"/>
                </a:solidFill>
              </a:rPr>
              <a:t> ?</a:t>
            </a:r>
            <a:endParaRPr lang="en-GB" sz="2400" dirty="0" smtClean="0">
              <a:solidFill>
                <a:srgbClr val="ADD6FF"/>
              </a:solidFill>
            </a:endParaRPr>
          </a:p>
          <a:p>
            <a:pPr>
              <a:spcAft>
                <a:spcPts val="1800"/>
              </a:spcAft>
            </a:pPr>
            <a:r>
              <a:rPr lang="en-GB" sz="2400" dirty="0" smtClean="0">
                <a:solidFill>
                  <a:srgbClr val="ADD6FF"/>
                </a:solidFill>
              </a:rPr>
              <a:t>Traceability</a:t>
            </a:r>
          </a:p>
          <a:p>
            <a:pPr>
              <a:spcAft>
                <a:spcPts val="1800"/>
              </a:spcAft>
            </a:pPr>
            <a:r>
              <a:rPr lang="en-GB" sz="2400" dirty="0" smtClean="0">
                <a:solidFill>
                  <a:srgbClr val="ADD6FF"/>
                </a:solidFill>
              </a:rPr>
              <a:t>Quality of product</a:t>
            </a:r>
          </a:p>
          <a:p>
            <a:pPr>
              <a:spcAft>
                <a:spcPts val="1800"/>
              </a:spcAft>
            </a:pPr>
            <a:r>
              <a:rPr lang="en-GB" sz="2400" dirty="0"/>
              <a:t>Are </a:t>
            </a:r>
            <a:r>
              <a:rPr lang="en-GB" sz="2400" dirty="0" err="1"/>
              <a:t>biosimilars</a:t>
            </a:r>
            <a:r>
              <a:rPr lang="en-GB" sz="2400" dirty="0"/>
              <a:t> safe and efficacious ?</a:t>
            </a:r>
            <a:endParaRPr lang="en-GB" sz="2400" dirty="0">
              <a:solidFill>
                <a:srgbClr val="ADD6FF"/>
              </a:solidFill>
            </a:endParaRPr>
          </a:p>
          <a:p>
            <a:pPr>
              <a:spcAft>
                <a:spcPts val="1800"/>
              </a:spcAft>
            </a:pPr>
            <a:r>
              <a:rPr lang="en-GB" sz="2400" dirty="0" smtClean="0">
                <a:solidFill>
                  <a:srgbClr val="ADD6FF"/>
                </a:solidFill>
              </a:rPr>
              <a:t>Immunogenicity</a:t>
            </a:r>
          </a:p>
          <a:p>
            <a:pPr>
              <a:spcAft>
                <a:spcPts val="1800"/>
              </a:spcAft>
            </a:pPr>
            <a:endParaRPr lang="en-GB" sz="2400" dirty="0" smtClean="0"/>
          </a:p>
        </p:txBody>
      </p:sp>
      <p:pic>
        <p:nvPicPr>
          <p:cNvPr id="11059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9575" y="1849438"/>
            <a:ext cx="2924175" cy="384968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11059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18125" y="2847975"/>
            <a:ext cx="2854325" cy="36845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6809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p:cNvSpPr>
            <a:spLocks noGrp="1" noChangeArrowheads="1"/>
          </p:cNvSpPr>
          <p:nvPr>
            <p:ph type="title"/>
          </p:nvPr>
        </p:nvSpPr>
        <p:spPr>
          <a:xfrm>
            <a:off x="376238" y="109538"/>
            <a:ext cx="8299450" cy="942975"/>
          </a:xfrm>
        </p:spPr>
        <p:txBody>
          <a:bodyPr/>
          <a:lstStyle/>
          <a:p>
            <a:r>
              <a:rPr lang="en-US" dirty="0" smtClean="0"/>
              <a:t>Summary of experience from clinical development studies for </a:t>
            </a:r>
            <a:r>
              <a:rPr lang="en-US" dirty="0" err="1" smtClean="0"/>
              <a:t>Biosimilar</a:t>
            </a:r>
            <a:r>
              <a:rPr lang="en-US" dirty="0" smtClean="0"/>
              <a:t> HX575 and EP2006</a:t>
            </a:r>
          </a:p>
        </p:txBody>
      </p:sp>
      <p:sp>
        <p:nvSpPr>
          <p:cNvPr id="65540" name="Text Box 65"/>
          <p:cNvSpPr txBox="1">
            <a:spLocks noChangeArrowheads="1"/>
          </p:cNvSpPr>
          <p:nvPr/>
        </p:nvSpPr>
        <p:spPr bwMode="auto">
          <a:xfrm>
            <a:off x="271463" y="3471863"/>
            <a:ext cx="184150" cy="45720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endParaRPr lang="en-US" smtClean="0">
              <a:solidFill>
                <a:srgbClr val="003366"/>
              </a:solidFill>
              <a:latin typeface="Times New Roman" pitchFamily="18" charset="0"/>
              <a:cs typeface="+mn-cs"/>
            </a:endParaRPr>
          </a:p>
        </p:txBody>
      </p:sp>
      <p:sp>
        <p:nvSpPr>
          <p:cNvPr id="65541" name="Text Box 66"/>
          <p:cNvSpPr txBox="1">
            <a:spLocks noChangeArrowheads="1"/>
          </p:cNvSpPr>
          <p:nvPr/>
        </p:nvSpPr>
        <p:spPr bwMode="auto">
          <a:xfrm rot="-5400000">
            <a:off x="-683419" y="3652044"/>
            <a:ext cx="2303463" cy="39687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r>
              <a:rPr lang="en-GB" sz="2000" b="1" smtClean="0">
                <a:solidFill>
                  <a:srgbClr val="003366"/>
                </a:solidFill>
                <a:cs typeface="+mn-cs"/>
              </a:rPr>
              <a:t>COMPARABILITY</a:t>
            </a:r>
            <a:endParaRPr lang="en-US" sz="2000" b="1" smtClean="0">
              <a:solidFill>
                <a:srgbClr val="003366"/>
              </a:solidFill>
              <a:cs typeface="+mn-cs"/>
            </a:endParaRPr>
          </a:p>
        </p:txBody>
      </p:sp>
      <p:sp>
        <p:nvSpPr>
          <p:cNvPr id="65542" name="Line 67"/>
          <p:cNvSpPr>
            <a:spLocks noChangeShapeType="1"/>
          </p:cNvSpPr>
          <p:nvPr/>
        </p:nvSpPr>
        <p:spPr bwMode="auto">
          <a:xfrm flipV="1">
            <a:off x="455613" y="1636713"/>
            <a:ext cx="1587" cy="1090612"/>
          </a:xfrm>
          <a:prstGeom prst="line">
            <a:avLst/>
          </a:prstGeom>
          <a:noFill/>
          <a:ln w="76200">
            <a:solidFill>
              <a:srgbClr val="00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latin typeface="Arial" pitchFamily="34" charset="0"/>
              <a:ea typeface="ＭＳ Ｐゴシック" pitchFamily="34" charset="-128"/>
              <a:cs typeface="+mn-cs"/>
            </a:endParaRPr>
          </a:p>
        </p:txBody>
      </p:sp>
      <p:sp>
        <p:nvSpPr>
          <p:cNvPr id="65544" name="Text Box 73"/>
          <p:cNvSpPr txBox="1">
            <a:spLocks noChangeArrowheads="1"/>
          </p:cNvSpPr>
          <p:nvPr/>
        </p:nvSpPr>
        <p:spPr bwMode="auto">
          <a:xfrm>
            <a:off x="2549525" y="5716588"/>
            <a:ext cx="2317750" cy="30480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r>
              <a:rPr lang="en-GB" sz="1400" b="1" smtClean="0">
                <a:solidFill>
                  <a:srgbClr val="FFFFFF"/>
                </a:solidFill>
                <a:cs typeface="+mn-cs"/>
              </a:rPr>
              <a:t>Physical characterisation</a:t>
            </a:r>
            <a:endParaRPr lang="en-US" sz="1400" b="1" smtClean="0">
              <a:solidFill>
                <a:srgbClr val="FFFFFF"/>
              </a:solidFill>
              <a:cs typeface="+mn-cs"/>
            </a:endParaRPr>
          </a:p>
        </p:txBody>
      </p:sp>
      <p:sp>
        <p:nvSpPr>
          <p:cNvPr id="65545" name="Text Box 74"/>
          <p:cNvSpPr txBox="1">
            <a:spLocks noChangeArrowheads="1"/>
          </p:cNvSpPr>
          <p:nvPr/>
        </p:nvSpPr>
        <p:spPr bwMode="auto">
          <a:xfrm>
            <a:off x="2663825" y="3767138"/>
            <a:ext cx="2089150" cy="51752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r>
              <a:rPr lang="en-GB" sz="1400" b="1" i="1" smtClean="0">
                <a:solidFill>
                  <a:srgbClr val="FFFFFF"/>
                </a:solidFill>
                <a:cs typeface="+mn-cs"/>
              </a:rPr>
              <a:t>In vitro</a:t>
            </a:r>
            <a:r>
              <a:rPr lang="en-GB" sz="1400" b="1" smtClean="0">
                <a:solidFill>
                  <a:srgbClr val="FFFFFF"/>
                </a:solidFill>
                <a:cs typeface="+mn-cs"/>
              </a:rPr>
              <a:t> pharmacology</a:t>
            </a:r>
            <a:br>
              <a:rPr lang="en-GB" sz="1400" b="1" smtClean="0">
                <a:solidFill>
                  <a:srgbClr val="FFFFFF"/>
                </a:solidFill>
                <a:cs typeface="+mn-cs"/>
              </a:rPr>
            </a:br>
            <a:r>
              <a:rPr lang="en-GB" sz="1400" b="1" smtClean="0">
                <a:solidFill>
                  <a:srgbClr val="FFFFFF"/>
                </a:solidFill>
                <a:cs typeface="+mn-cs"/>
              </a:rPr>
              <a:t>and preclinical studies</a:t>
            </a:r>
            <a:endParaRPr lang="en-US" sz="1400" b="1" smtClean="0">
              <a:solidFill>
                <a:srgbClr val="FFFFFF"/>
              </a:solidFill>
              <a:cs typeface="+mn-cs"/>
            </a:endParaRPr>
          </a:p>
        </p:txBody>
      </p:sp>
      <p:sp>
        <p:nvSpPr>
          <p:cNvPr id="65546" name="Text Box 75"/>
          <p:cNvSpPr txBox="1">
            <a:spLocks noChangeArrowheads="1"/>
          </p:cNvSpPr>
          <p:nvPr/>
        </p:nvSpPr>
        <p:spPr bwMode="auto">
          <a:xfrm>
            <a:off x="3200400" y="2036763"/>
            <a:ext cx="1017588" cy="7302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eaLnBrk="0" hangingPunct="0"/>
            <a:r>
              <a:rPr lang="en-GB" sz="1400" b="1" smtClean="0">
                <a:solidFill>
                  <a:srgbClr val="FFFFFF"/>
                </a:solidFill>
                <a:cs typeface="+mn-cs"/>
              </a:rPr>
              <a:t>Clinical </a:t>
            </a:r>
            <a:br>
              <a:rPr lang="en-GB" sz="1400" b="1" smtClean="0">
                <a:solidFill>
                  <a:srgbClr val="FFFFFF"/>
                </a:solidFill>
                <a:cs typeface="+mn-cs"/>
              </a:rPr>
            </a:br>
            <a:r>
              <a:rPr lang="en-GB" sz="1400" b="1" smtClean="0">
                <a:solidFill>
                  <a:srgbClr val="FFFFFF"/>
                </a:solidFill>
                <a:cs typeface="+mn-cs"/>
              </a:rPr>
              <a:t>safety</a:t>
            </a:r>
            <a:br>
              <a:rPr lang="en-GB" sz="1400" b="1" smtClean="0">
                <a:solidFill>
                  <a:srgbClr val="FFFFFF"/>
                </a:solidFill>
                <a:cs typeface="+mn-cs"/>
              </a:rPr>
            </a:br>
            <a:r>
              <a:rPr lang="en-GB" sz="1400" b="1" smtClean="0">
                <a:solidFill>
                  <a:srgbClr val="FFFFFF"/>
                </a:solidFill>
                <a:cs typeface="+mn-cs"/>
              </a:rPr>
              <a:t>&amp; efficacy</a:t>
            </a:r>
            <a:endParaRPr lang="en-US" sz="1400" b="1" smtClean="0">
              <a:solidFill>
                <a:srgbClr val="FFFFFF"/>
              </a:solidFill>
              <a:cs typeface="+mn-cs"/>
            </a:endParaRPr>
          </a:p>
        </p:txBody>
      </p:sp>
      <p:sp>
        <p:nvSpPr>
          <p:cNvPr id="65547" name="AutoShape 76"/>
          <p:cNvSpPr>
            <a:spLocks noChangeArrowheads="1"/>
          </p:cNvSpPr>
          <p:nvPr/>
        </p:nvSpPr>
        <p:spPr bwMode="auto">
          <a:xfrm>
            <a:off x="1290638" y="2144713"/>
            <a:ext cx="4687887" cy="4032250"/>
          </a:xfrm>
          <a:prstGeom prst="triangle">
            <a:avLst>
              <a:gd name="adj" fmla="val 50000"/>
            </a:avLst>
          </a:prstGeom>
          <a:solidFill>
            <a:srgbClr val="003366"/>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5548" name="AutoShape 77"/>
          <p:cNvSpPr>
            <a:spLocks noChangeArrowheads="1"/>
          </p:cNvSpPr>
          <p:nvPr/>
        </p:nvSpPr>
        <p:spPr bwMode="auto">
          <a:xfrm>
            <a:off x="1768475" y="2144713"/>
            <a:ext cx="3729038" cy="3246437"/>
          </a:xfrm>
          <a:prstGeom prst="triangle">
            <a:avLst>
              <a:gd name="adj" fmla="val 50000"/>
            </a:avLst>
          </a:prstGeom>
          <a:solidFill>
            <a:srgbClr val="006699"/>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5549" name="AutoShape 78"/>
          <p:cNvSpPr>
            <a:spLocks noChangeArrowheads="1"/>
          </p:cNvSpPr>
          <p:nvPr/>
        </p:nvSpPr>
        <p:spPr bwMode="auto">
          <a:xfrm>
            <a:off x="2217738" y="2144713"/>
            <a:ext cx="2844800" cy="2462212"/>
          </a:xfrm>
          <a:prstGeom prst="triangle">
            <a:avLst>
              <a:gd name="adj" fmla="val 50000"/>
            </a:avLst>
          </a:prstGeom>
          <a:solidFill>
            <a:srgbClr val="2972A3"/>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5550" name="AutoShape 79"/>
          <p:cNvSpPr>
            <a:spLocks noChangeArrowheads="1"/>
          </p:cNvSpPr>
          <p:nvPr/>
        </p:nvSpPr>
        <p:spPr bwMode="auto">
          <a:xfrm>
            <a:off x="2697163" y="2144713"/>
            <a:ext cx="1885950" cy="1649412"/>
          </a:xfrm>
          <a:prstGeom prst="triangle">
            <a:avLst>
              <a:gd name="adj" fmla="val 50000"/>
            </a:avLst>
          </a:prstGeom>
          <a:solidFill>
            <a:srgbClr val="0099CC"/>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5551" name="AutoShape 80"/>
          <p:cNvSpPr>
            <a:spLocks noChangeArrowheads="1"/>
          </p:cNvSpPr>
          <p:nvPr/>
        </p:nvSpPr>
        <p:spPr bwMode="auto">
          <a:xfrm>
            <a:off x="3148013" y="2144713"/>
            <a:ext cx="987425" cy="850900"/>
          </a:xfrm>
          <a:prstGeom prst="triangle">
            <a:avLst>
              <a:gd name="adj" fmla="val 50000"/>
            </a:avLst>
          </a:prstGeom>
          <a:solidFill>
            <a:srgbClr val="66CCFF"/>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5552" name="Text Box 85"/>
          <p:cNvSpPr txBox="1">
            <a:spLocks noChangeArrowheads="1"/>
          </p:cNvSpPr>
          <p:nvPr/>
        </p:nvSpPr>
        <p:spPr bwMode="auto">
          <a:xfrm>
            <a:off x="3132138" y="2667000"/>
            <a:ext cx="1017587" cy="58102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eaLnBrk="0" hangingPunct="0"/>
            <a:r>
              <a:rPr lang="en-GB" sz="1600" b="1" smtClean="0">
                <a:solidFill>
                  <a:srgbClr val="FFFFFF"/>
                </a:solidFill>
                <a:cs typeface="+mn-cs"/>
              </a:rPr>
              <a:t>Clinical </a:t>
            </a:r>
            <a:br>
              <a:rPr lang="en-GB" sz="1600" b="1" smtClean="0">
                <a:solidFill>
                  <a:srgbClr val="FFFFFF"/>
                </a:solidFill>
                <a:cs typeface="+mn-cs"/>
              </a:rPr>
            </a:br>
            <a:endParaRPr lang="en-US" sz="1600" b="1" smtClean="0">
              <a:solidFill>
                <a:srgbClr val="FFFFFF"/>
              </a:solidFill>
              <a:cs typeface="+mn-cs"/>
            </a:endParaRPr>
          </a:p>
        </p:txBody>
      </p:sp>
      <p:sp>
        <p:nvSpPr>
          <p:cNvPr id="65553" name="Line 86"/>
          <p:cNvSpPr>
            <a:spLocks noChangeShapeType="1"/>
          </p:cNvSpPr>
          <p:nvPr/>
        </p:nvSpPr>
        <p:spPr bwMode="auto">
          <a:xfrm>
            <a:off x="715963" y="2998788"/>
            <a:ext cx="8272462" cy="14287"/>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latin typeface="Arial" pitchFamily="34" charset="0"/>
              <a:ea typeface="ＭＳ Ｐゴシック" pitchFamily="34" charset="-128"/>
              <a:cs typeface="+mn-cs"/>
            </a:endParaRPr>
          </a:p>
        </p:txBody>
      </p:sp>
      <p:sp>
        <p:nvSpPr>
          <p:cNvPr id="65554" name="Line 87"/>
          <p:cNvSpPr>
            <a:spLocks noChangeShapeType="1"/>
          </p:cNvSpPr>
          <p:nvPr/>
        </p:nvSpPr>
        <p:spPr bwMode="auto">
          <a:xfrm>
            <a:off x="696913" y="5408613"/>
            <a:ext cx="8272462" cy="14287"/>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latin typeface="Arial" pitchFamily="34" charset="0"/>
              <a:ea typeface="ＭＳ Ｐゴシック" pitchFamily="34" charset="-128"/>
              <a:cs typeface="+mn-cs"/>
            </a:endParaRPr>
          </a:p>
        </p:txBody>
      </p:sp>
      <p:sp>
        <p:nvSpPr>
          <p:cNvPr id="65555" name="Line 88"/>
          <p:cNvSpPr>
            <a:spLocks noChangeShapeType="1"/>
          </p:cNvSpPr>
          <p:nvPr/>
        </p:nvSpPr>
        <p:spPr bwMode="auto">
          <a:xfrm>
            <a:off x="684213" y="4610100"/>
            <a:ext cx="8272462" cy="14288"/>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latin typeface="Arial" pitchFamily="34" charset="0"/>
              <a:ea typeface="ＭＳ Ｐゴシック" pitchFamily="34" charset="-128"/>
              <a:cs typeface="+mn-cs"/>
            </a:endParaRPr>
          </a:p>
        </p:txBody>
      </p:sp>
      <p:sp>
        <p:nvSpPr>
          <p:cNvPr id="65556" name="Line 89"/>
          <p:cNvSpPr>
            <a:spLocks noChangeShapeType="1"/>
          </p:cNvSpPr>
          <p:nvPr/>
        </p:nvSpPr>
        <p:spPr bwMode="auto">
          <a:xfrm>
            <a:off x="700088" y="3797300"/>
            <a:ext cx="8272462" cy="14288"/>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latin typeface="Arial" pitchFamily="34" charset="0"/>
              <a:ea typeface="ＭＳ Ｐゴシック" pitchFamily="34" charset="-128"/>
              <a:cs typeface="+mn-cs"/>
            </a:endParaRPr>
          </a:p>
        </p:txBody>
      </p:sp>
      <p:sp>
        <p:nvSpPr>
          <p:cNvPr id="65557" name="AutoShape 90"/>
          <p:cNvSpPr>
            <a:spLocks noChangeArrowheads="1"/>
          </p:cNvSpPr>
          <p:nvPr/>
        </p:nvSpPr>
        <p:spPr bwMode="auto">
          <a:xfrm flipV="1">
            <a:off x="2671763" y="1541463"/>
            <a:ext cx="1941512" cy="546100"/>
          </a:xfrm>
          <a:prstGeom prst="triangle">
            <a:avLst>
              <a:gd name="adj" fmla="val 50000"/>
            </a:avLst>
          </a:prstGeom>
          <a:solidFill>
            <a:srgbClr val="003366"/>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latin typeface="Arial" pitchFamily="34" charset="0"/>
              <a:ea typeface="ＭＳ Ｐゴシック" pitchFamily="34" charset="-128"/>
              <a:cs typeface="+mn-cs"/>
            </a:endParaRPr>
          </a:p>
        </p:txBody>
      </p:sp>
      <p:sp>
        <p:nvSpPr>
          <p:cNvPr id="65558" name="Line 92"/>
          <p:cNvSpPr>
            <a:spLocks noChangeShapeType="1"/>
          </p:cNvSpPr>
          <p:nvPr/>
        </p:nvSpPr>
        <p:spPr bwMode="auto">
          <a:xfrm>
            <a:off x="703263" y="2114550"/>
            <a:ext cx="8272462" cy="14288"/>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latin typeface="Arial" pitchFamily="34" charset="0"/>
              <a:ea typeface="ＭＳ Ｐゴシック" pitchFamily="34" charset="-128"/>
              <a:cs typeface="+mn-cs"/>
            </a:endParaRPr>
          </a:p>
        </p:txBody>
      </p:sp>
      <p:sp>
        <p:nvSpPr>
          <p:cNvPr id="65559" name="Line 94"/>
          <p:cNvSpPr>
            <a:spLocks noChangeShapeType="1"/>
          </p:cNvSpPr>
          <p:nvPr/>
        </p:nvSpPr>
        <p:spPr bwMode="auto">
          <a:xfrm flipH="1">
            <a:off x="455613" y="5005388"/>
            <a:ext cx="1587" cy="123348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xmlns="" val="3358296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1"/>
          <p:cNvSpPr>
            <a:spLocks noGrp="1"/>
          </p:cNvSpPr>
          <p:nvPr>
            <p:ph type="title"/>
          </p:nvPr>
        </p:nvSpPr>
        <p:spPr>
          <a:xfrm>
            <a:off x="457200" y="274638"/>
            <a:ext cx="7931150" cy="879475"/>
          </a:xfrm>
        </p:spPr>
        <p:txBody>
          <a:bodyPr/>
          <a:lstStyle/>
          <a:p>
            <a:r>
              <a:rPr lang="it-IT" sz="2000" dirty="0" err="1" smtClean="0"/>
              <a:t>Biosimilar</a:t>
            </a:r>
            <a:r>
              <a:rPr lang="it-IT" sz="2000" dirty="0" smtClean="0"/>
              <a:t> </a:t>
            </a:r>
            <a:r>
              <a:rPr lang="it-IT" sz="2000" dirty="0" err="1" smtClean="0"/>
              <a:t>Epo</a:t>
            </a:r>
            <a:r>
              <a:rPr lang="it-IT" sz="2000" dirty="0" smtClean="0"/>
              <a:t> alfa </a:t>
            </a:r>
            <a:r>
              <a:rPr lang="it-IT" sz="2000" dirty="0" err="1" smtClean="0"/>
              <a:t>Phase</a:t>
            </a:r>
            <a:r>
              <a:rPr lang="it-IT" sz="2000" dirty="0" smtClean="0"/>
              <a:t> 3 in </a:t>
            </a:r>
            <a:r>
              <a:rPr lang="it-IT" sz="2000" dirty="0" err="1" smtClean="0"/>
              <a:t>Nephrology</a:t>
            </a:r>
            <a:r>
              <a:rPr lang="it-IT" sz="2000" dirty="0" smtClean="0"/>
              <a:t> : </a:t>
            </a:r>
            <a:r>
              <a:rPr lang="it-IT" sz="2000" dirty="0" err="1" smtClean="0"/>
              <a:t>Comparable</a:t>
            </a:r>
            <a:r>
              <a:rPr lang="it-IT" sz="2000" dirty="0" smtClean="0"/>
              <a:t> </a:t>
            </a:r>
            <a:r>
              <a:rPr lang="it-IT" sz="2000" dirty="0" err="1" smtClean="0"/>
              <a:t>Hb</a:t>
            </a:r>
            <a:r>
              <a:rPr lang="it-IT" sz="2000" dirty="0" smtClean="0"/>
              <a:t> </a:t>
            </a:r>
            <a:r>
              <a:rPr lang="it-IT" sz="2000" dirty="0" err="1" smtClean="0"/>
              <a:t>levels</a:t>
            </a:r>
            <a:r>
              <a:rPr lang="it-IT" sz="2000" dirty="0" smtClean="0"/>
              <a:t> and </a:t>
            </a:r>
            <a:r>
              <a:rPr lang="it-IT" sz="2000" dirty="0" err="1" smtClean="0"/>
              <a:t>epoetin</a:t>
            </a:r>
            <a:r>
              <a:rPr lang="it-IT" sz="2000" dirty="0" smtClean="0"/>
              <a:t> dose for the </a:t>
            </a:r>
            <a:r>
              <a:rPr lang="it-IT" sz="2000" dirty="0" err="1" smtClean="0"/>
              <a:t>study</a:t>
            </a:r>
            <a:r>
              <a:rPr lang="it-IT" sz="2000" dirty="0" smtClean="0"/>
              <a:t> </a:t>
            </a:r>
            <a:r>
              <a:rPr lang="it-IT" sz="2000" dirty="0" err="1" smtClean="0"/>
              <a:t>duration</a:t>
            </a:r>
            <a:endParaRPr lang="de-DE" sz="2000" dirty="0" smtClean="0"/>
          </a:p>
        </p:txBody>
      </p:sp>
      <p:sp>
        <p:nvSpPr>
          <p:cNvPr id="3" name="Textplatzhalter 2"/>
          <p:cNvSpPr>
            <a:spLocks noGrp="1"/>
          </p:cNvSpPr>
          <p:nvPr>
            <p:ph type="body" sz="quarter" idx="10"/>
          </p:nvPr>
        </p:nvSpPr>
        <p:spPr>
          <a:xfrm>
            <a:off x="468313" y="1454150"/>
            <a:ext cx="8459787" cy="512763"/>
          </a:xfrm>
        </p:spPr>
        <p:txBody>
          <a:bodyPr/>
          <a:lstStyle/>
          <a:p>
            <a:pPr eaLnBrk="1" hangingPunct="1"/>
            <a:r>
              <a:rPr lang="en-GB">
                <a:solidFill>
                  <a:srgbClr val="C40027"/>
                </a:solidFill>
                <a:latin typeface="Arial" pitchFamily="34" charset="0"/>
                <a:cs typeface="Arial" pitchFamily="34" charset="0"/>
              </a:rPr>
              <a:t>Long-term development of Hb levels and epoetin dosage</a:t>
            </a:r>
          </a:p>
          <a:p>
            <a:pPr eaLnBrk="1" hangingPunct="1"/>
            <a:r>
              <a:rPr lang="en-GB">
                <a:solidFill>
                  <a:srgbClr val="C40027"/>
                </a:solidFill>
                <a:latin typeface="Arial" pitchFamily="34" charset="0"/>
                <a:cs typeface="Arial" pitchFamily="34" charset="0"/>
              </a:rPr>
              <a:t>ITT group excluding protocol violators* </a:t>
            </a:r>
            <a:endParaRPr>
              <a:solidFill>
                <a:srgbClr val="C40027"/>
              </a:solidFill>
              <a:latin typeface="Arial" pitchFamily="34" charset="0"/>
              <a:cs typeface="Arial" pitchFamily="34" charset="0"/>
            </a:endParaRPr>
          </a:p>
        </p:txBody>
      </p:sp>
      <p:sp>
        <p:nvSpPr>
          <p:cNvPr id="393" name="Text Box 13"/>
          <p:cNvSpPr txBox="1">
            <a:spLocks noChangeArrowheads="1"/>
          </p:cNvSpPr>
          <p:nvPr/>
        </p:nvSpPr>
        <p:spPr bwMode="auto">
          <a:xfrm>
            <a:off x="431800" y="6242050"/>
            <a:ext cx="3570288" cy="139700"/>
          </a:xfrm>
          <a:prstGeom prst="rect">
            <a:avLst/>
          </a:prstGeom>
          <a:noFill/>
          <a:ln w="9525">
            <a:noFill/>
            <a:miter lim="800000"/>
            <a:headEnd/>
            <a:tailEnd/>
          </a:ln>
        </p:spPr>
        <p:txBody>
          <a:bodyPr wrap="none" lIns="0" tIns="0" rIns="0" bIns="0" anchor="b">
            <a:spAutoFit/>
          </a:bodyPr>
          <a:lstStyle/>
          <a:p>
            <a:pPr>
              <a:lnSpc>
                <a:spcPct val="90000"/>
              </a:lnSpc>
              <a:defRPr/>
            </a:pPr>
            <a:r>
              <a:rPr lang="en-GB" sz="1000" kern="0" dirty="0">
                <a:solidFill>
                  <a:sysClr val="windowText" lastClr="000000"/>
                </a:solidFill>
                <a:ea typeface="ＭＳ Ｐゴシック" pitchFamily="34" charset="-128"/>
                <a:cs typeface="Arial"/>
              </a:rPr>
              <a:t>Adapted from </a:t>
            </a:r>
            <a:r>
              <a:rPr lang="en-GB" sz="1000" dirty="0">
                <a:solidFill>
                  <a:srgbClr val="000000"/>
                </a:solidFill>
                <a:latin typeface="Arial" pitchFamily="34" charset="0"/>
                <a:ea typeface="ＭＳ Ｐゴシック" pitchFamily="34" charset="-128"/>
                <a:cs typeface="Arial"/>
              </a:rPr>
              <a:t>Haag-Weber et al. </a:t>
            </a:r>
            <a:r>
              <a:rPr lang="en-GB" sz="1000" i="1" dirty="0" err="1">
                <a:solidFill>
                  <a:srgbClr val="000000"/>
                </a:solidFill>
                <a:latin typeface="Arial" pitchFamily="34" charset="0"/>
                <a:ea typeface="ＭＳ Ｐゴシック" pitchFamily="34" charset="-128"/>
                <a:cs typeface="Arial"/>
              </a:rPr>
              <a:t>Clin</a:t>
            </a:r>
            <a:r>
              <a:rPr lang="en-GB" sz="1000" i="1" dirty="0">
                <a:solidFill>
                  <a:srgbClr val="000000"/>
                </a:solidFill>
                <a:latin typeface="Arial" pitchFamily="34" charset="0"/>
                <a:ea typeface="ＭＳ Ｐゴシック" pitchFamily="34" charset="-128"/>
                <a:cs typeface="Arial"/>
              </a:rPr>
              <a:t> </a:t>
            </a:r>
            <a:r>
              <a:rPr lang="en-GB" sz="1000" i="1" dirty="0" err="1">
                <a:solidFill>
                  <a:srgbClr val="000000"/>
                </a:solidFill>
                <a:latin typeface="Arial" pitchFamily="34" charset="0"/>
                <a:ea typeface="ＭＳ Ｐゴシック" pitchFamily="34" charset="-128"/>
                <a:cs typeface="Arial"/>
              </a:rPr>
              <a:t>Nephrol</a:t>
            </a:r>
            <a:r>
              <a:rPr lang="en-GB" sz="1000" dirty="0">
                <a:solidFill>
                  <a:srgbClr val="000000"/>
                </a:solidFill>
                <a:latin typeface="Arial" pitchFamily="34" charset="0"/>
                <a:ea typeface="ＭＳ Ｐゴシック" pitchFamily="34" charset="-128"/>
                <a:cs typeface="Arial"/>
              </a:rPr>
              <a:t> 2009; 72: 380-90</a:t>
            </a:r>
          </a:p>
        </p:txBody>
      </p:sp>
      <p:sp>
        <p:nvSpPr>
          <p:cNvPr id="579" name="Rectangle 790"/>
          <p:cNvSpPr>
            <a:spLocks noChangeArrowheads="1"/>
          </p:cNvSpPr>
          <p:nvPr/>
        </p:nvSpPr>
        <p:spPr bwMode="auto">
          <a:xfrm>
            <a:off x="4718050" y="5108575"/>
            <a:ext cx="1198563" cy="23018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900" kern="0" dirty="0">
                <a:solidFill>
                  <a:sysClr val="windowText" lastClr="000000"/>
                </a:solidFill>
                <a:ea typeface="ＭＳ Ｐゴシック" pitchFamily="34" charset="-128"/>
                <a:cs typeface="Arial"/>
              </a:rPr>
              <a:t>Part II (HX575 only)</a:t>
            </a:r>
          </a:p>
        </p:txBody>
      </p:sp>
      <p:sp>
        <p:nvSpPr>
          <p:cNvPr id="580" name="Rectangle 791"/>
          <p:cNvSpPr>
            <a:spLocks noChangeArrowheads="1"/>
          </p:cNvSpPr>
          <p:nvPr/>
        </p:nvSpPr>
        <p:spPr bwMode="auto">
          <a:xfrm>
            <a:off x="1908175" y="5419725"/>
            <a:ext cx="603250" cy="36512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900" kern="0" dirty="0" err="1">
                <a:solidFill>
                  <a:sysClr val="windowText" lastClr="000000"/>
                </a:solidFill>
                <a:ea typeface="ＭＳ Ｐゴシック" pitchFamily="34" charset="-128"/>
                <a:cs typeface="Arial"/>
              </a:rPr>
              <a:t>Scr</a:t>
            </a:r>
            <a:r>
              <a:rPr lang="en-GB" sz="900" kern="0" dirty="0">
                <a:solidFill>
                  <a:sysClr val="windowText" lastClr="000000"/>
                </a:solidFill>
                <a:ea typeface="ＭＳ Ｐゴシック" pitchFamily="34" charset="-128"/>
                <a:cs typeface="Arial"/>
              </a:rPr>
              <a:t>/bas.</a:t>
            </a:r>
          </a:p>
          <a:p>
            <a:pPr algn="ctr" fontAlgn="auto">
              <a:spcBef>
                <a:spcPts val="0"/>
              </a:spcBef>
              <a:spcAft>
                <a:spcPts val="0"/>
              </a:spcAft>
              <a:defRPr/>
            </a:pPr>
            <a:r>
              <a:rPr lang="en-GB" sz="900" kern="0" dirty="0">
                <a:solidFill>
                  <a:sysClr val="windowText" lastClr="000000"/>
                </a:solidFill>
                <a:ea typeface="ＭＳ Ｐゴシック" pitchFamily="34" charset="-128"/>
                <a:cs typeface="Arial"/>
              </a:rPr>
              <a:t>period</a:t>
            </a:r>
          </a:p>
        </p:txBody>
      </p:sp>
      <p:sp>
        <p:nvSpPr>
          <p:cNvPr id="581" name="Rectangle 792"/>
          <p:cNvSpPr>
            <a:spLocks noChangeArrowheads="1"/>
          </p:cNvSpPr>
          <p:nvPr/>
        </p:nvSpPr>
        <p:spPr bwMode="auto">
          <a:xfrm>
            <a:off x="3306763" y="5784850"/>
            <a:ext cx="25304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200" kern="0" dirty="0">
                <a:solidFill>
                  <a:sysClr val="windowText" lastClr="000000"/>
                </a:solidFill>
                <a:ea typeface="ＭＳ Ｐゴシック" pitchFamily="34" charset="-128"/>
                <a:cs typeface="Arial"/>
              </a:rPr>
              <a:t>Study week</a:t>
            </a:r>
          </a:p>
        </p:txBody>
      </p:sp>
      <p:sp>
        <p:nvSpPr>
          <p:cNvPr id="582" name="Text Box 793"/>
          <p:cNvSpPr txBox="1">
            <a:spLocks noChangeArrowheads="1"/>
          </p:cNvSpPr>
          <p:nvPr/>
        </p:nvSpPr>
        <p:spPr bwMode="auto">
          <a:xfrm>
            <a:off x="1801813" y="2425700"/>
            <a:ext cx="352425" cy="2608263"/>
          </a:xfrm>
          <a:prstGeom prst="rect">
            <a:avLst/>
          </a:prstGeom>
          <a:noFill/>
          <a:ln w="9525">
            <a:noFill/>
            <a:miter lim="800000"/>
            <a:headEnd/>
            <a:tailEnd/>
          </a:ln>
        </p:spPr>
        <p:txBody>
          <a:bodyPr wrap="none">
            <a:spAutoFit/>
          </a:bodyPr>
          <a:lstStyle/>
          <a:p>
            <a:pPr algn="r" fontAlgn="auto">
              <a:spcBef>
                <a:spcPts val="0"/>
              </a:spcBef>
              <a:spcAft>
                <a:spcPct val="83000"/>
              </a:spcAft>
              <a:defRPr/>
            </a:pPr>
            <a:r>
              <a:rPr lang="en-GB" sz="1200" kern="0" dirty="0">
                <a:solidFill>
                  <a:sysClr val="windowText" lastClr="000000"/>
                </a:solidFill>
                <a:ea typeface="ＭＳ Ｐゴシック" pitchFamily="34" charset="-128"/>
                <a:cs typeface="Arial"/>
              </a:rPr>
              <a:t>15</a:t>
            </a:r>
          </a:p>
          <a:p>
            <a:pPr algn="r" fontAlgn="auto">
              <a:spcBef>
                <a:spcPts val="0"/>
              </a:spcBef>
              <a:spcAft>
                <a:spcPct val="83000"/>
              </a:spcAft>
              <a:defRPr/>
            </a:pPr>
            <a:r>
              <a:rPr lang="en-GB" sz="1200" kern="0" dirty="0">
                <a:solidFill>
                  <a:sysClr val="windowText" lastClr="000000"/>
                </a:solidFill>
                <a:ea typeface="ＭＳ Ｐゴシック" pitchFamily="34" charset="-128"/>
                <a:cs typeface="Arial"/>
              </a:rPr>
              <a:t>14</a:t>
            </a:r>
          </a:p>
          <a:p>
            <a:pPr algn="r" fontAlgn="auto">
              <a:spcBef>
                <a:spcPts val="0"/>
              </a:spcBef>
              <a:spcAft>
                <a:spcPct val="83000"/>
              </a:spcAft>
              <a:defRPr/>
            </a:pPr>
            <a:r>
              <a:rPr lang="en-GB" sz="1200" kern="0" dirty="0">
                <a:solidFill>
                  <a:sysClr val="windowText" lastClr="000000"/>
                </a:solidFill>
                <a:ea typeface="ＭＳ Ｐゴシック" pitchFamily="34" charset="-128"/>
                <a:cs typeface="Arial"/>
              </a:rPr>
              <a:t>13</a:t>
            </a:r>
          </a:p>
          <a:p>
            <a:pPr algn="r" fontAlgn="auto">
              <a:spcBef>
                <a:spcPts val="0"/>
              </a:spcBef>
              <a:spcAft>
                <a:spcPct val="83000"/>
              </a:spcAft>
              <a:defRPr/>
            </a:pPr>
            <a:r>
              <a:rPr lang="en-GB" sz="1200" kern="0" dirty="0">
                <a:solidFill>
                  <a:sysClr val="windowText" lastClr="000000"/>
                </a:solidFill>
                <a:ea typeface="ＭＳ Ｐゴシック" pitchFamily="34" charset="-128"/>
                <a:cs typeface="Arial"/>
              </a:rPr>
              <a:t>12</a:t>
            </a:r>
          </a:p>
          <a:p>
            <a:pPr algn="r" fontAlgn="auto">
              <a:spcBef>
                <a:spcPts val="0"/>
              </a:spcBef>
              <a:spcAft>
                <a:spcPct val="83000"/>
              </a:spcAft>
              <a:defRPr/>
            </a:pPr>
            <a:r>
              <a:rPr lang="en-GB" sz="1200" kern="0" dirty="0">
                <a:solidFill>
                  <a:sysClr val="windowText" lastClr="000000"/>
                </a:solidFill>
                <a:ea typeface="ＭＳ Ｐゴシック" pitchFamily="34" charset="-128"/>
                <a:cs typeface="Arial"/>
              </a:rPr>
              <a:t>11</a:t>
            </a:r>
          </a:p>
          <a:p>
            <a:pPr algn="r" fontAlgn="auto">
              <a:spcBef>
                <a:spcPts val="0"/>
              </a:spcBef>
              <a:spcAft>
                <a:spcPct val="83000"/>
              </a:spcAft>
              <a:defRPr/>
            </a:pPr>
            <a:r>
              <a:rPr lang="en-GB" sz="1200" kern="0" dirty="0">
                <a:solidFill>
                  <a:sysClr val="windowText" lastClr="000000"/>
                </a:solidFill>
                <a:ea typeface="ＭＳ Ｐゴシック" pitchFamily="34" charset="-128"/>
                <a:cs typeface="Arial"/>
              </a:rPr>
              <a:t>10</a:t>
            </a:r>
          </a:p>
          <a:p>
            <a:pPr algn="r" fontAlgn="auto">
              <a:spcBef>
                <a:spcPts val="0"/>
              </a:spcBef>
              <a:spcAft>
                <a:spcPct val="83000"/>
              </a:spcAft>
              <a:defRPr/>
            </a:pPr>
            <a:r>
              <a:rPr lang="en-GB" sz="1200" kern="0" dirty="0">
                <a:solidFill>
                  <a:sysClr val="windowText" lastClr="000000"/>
                </a:solidFill>
                <a:ea typeface="ＭＳ Ｐゴシック" pitchFamily="34" charset="-128"/>
                <a:cs typeface="Arial"/>
              </a:rPr>
              <a:t>9</a:t>
            </a:r>
          </a:p>
          <a:p>
            <a:pPr algn="r" fontAlgn="auto">
              <a:spcBef>
                <a:spcPts val="0"/>
              </a:spcBef>
              <a:spcAft>
                <a:spcPct val="83000"/>
              </a:spcAft>
              <a:defRPr/>
            </a:pPr>
            <a:r>
              <a:rPr lang="en-GB" sz="1200" kern="0" dirty="0">
                <a:solidFill>
                  <a:sysClr val="windowText" lastClr="000000"/>
                </a:solidFill>
                <a:ea typeface="ＭＳ Ｐゴシック" pitchFamily="34" charset="-128"/>
                <a:cs typeface="Arial"/>
              </a:rPr>
              <a:t>8</a:t>
            </a:r>
          </a:p>
        </p:txBody>
      </p:sp>
      <p:sp>
        <p:nvSpPr>
          <p:cNvPr id="584" name="Rectangle 1068"/>
          <p:cNvSpPr>
            <a:spLocks noChangeArrowheads="1"/>
          </p:cNvSpPr>
          <p:nvPr/>
        </p:nvSpPr>
        <p:spPr bwMode="auto">
          <a:xfrm>
            <a:off x="4606925" y="2163763"/>
            <a:ext cx="2354263" cy="27463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1200" kern="0" dirty="0">
                <a:solidFill>
                  <a:srgbClr val="000000"/>
                </a:solidFill>
                <a:ea typeface="ＭＳ Ｐゴシック" pitchFamily="34" charset="-128"/>
                <a:cs typeface="Arial"/>
              </a:rPr>
              <a:t>Mean </a:t>
            </a:r>
            <a:r>
              <a:rPr lang="en-GB" sz="1200" kern="0" dirty="0" err="1">
                <a:solidFill>
                  <a:srgbClr val="000000"/>
                </a:solidFill>
                <a:ea typeface="ＭＳ Ｐゴシック" pitchFamily="34" charset="-128"/>
                <a:cs typeface="Arial"/>
              </a:rPr>
              <a:t>Epoetin</a:t>
            </a:r>
            <a:r>
              <a:rPr lang="en-GB" sz="1200" kern="0" dirty="0">
                <a:solidFill>
                  <a:srgbClr val="000000"/>
                </a:solidFill>
                <a:ea typeface="ＭＳ Ｐゴシック" pitchFamily="34" charset="-128"/>
                <a:cs typeface="Arial"/>
              </a:rPr>
              <a:t> dosage (IU/week)</a:t>
            </a:r>
          </a:p>
        </p:txBody>
      </p:sp>
      <p:grpSp>
        <p:nvGrpSpPr>
          <p:cNvPr id="111626" name="Gruppieren 593"/>
          <p:cNvGrpSpPr>
            <a:grpSpLocks/>
          </p:cNvGrpSpPr>
          <p:nvPr/>
        </p:nvGrpSpPr>
        <p:grpSpPr bwMode="auto">
          <a:xfrm>
            <a:off x="2146300" y="2565400"/>
            <a:ext cx="4259263" cy="2895600"/>
            <a:chOff x="1246188" y="2432050"/>
            <a:chExt cx="4875212" cy="2908300"/>
          </a:xfrm>
        </p:grpSpPr>
        <p:sp>
          <p:nvSpPr>
            <p:cNvPr id="394" name="Line 536"/>
            <p:cNvSpPr>
              <a:spLocks noChangeShapeType="1"/>
            </p:cNvSpPr>
            <p:nvPr/>
          </p:nvSpPr>
          <p:spPr bwMode="auto">
            <a:xfrm>
              <a:off x="6023278" y="2440023"/>
              <a:ext cx="98122"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395" name="Line 537"/>
            <p:cNvSpPr>
              <a:spLocks noChangeShapeType="1"/>
            </p:cNvSpPr>
            <p:nvPr/>
          </p:nvSpPr>
          <p:spPr bwMode="auto">
            <a:xfrm>
              <a:off x="6023278" y="2734998"/>
              <a:ext cx="98122"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396" name="Line 538"/>
            <p:cNvSpPr>
              <a:spLocks noChangeShapeType="1"/>
            </p:cNvSpPr>
            <p:nvPr/>
          </p:nvSpPr>
          <p:spPr bwMode="auto">
            <a:xfrm>
              <a:off x="6023278" y="3031568"/>
              <a:ext cx="98122"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397" name="Line 539"/>
            <p:cNvSpPr>
              <a:spLocks noChangeShapeType="1"/>
            </p:cNvSpPr>
            <p:nvPr/>
          </p:nvSpPr>
          <p:spPr bwMode="auto">
            <a:xfrm>
              <a:off x="6023278" y="3328138"/>
              <a:ext cx="98122"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398" name="Line 540"/>
            <p:cNvSpPr>
              <a:spLocks noChangeShapeType="1"/>
            </p:cNvSpPr>
            <p:nvPr/>
          </p:nvSpPr>
          <p:spPr bwMode="auto">
            <a:xfrm>
              <a:off x="6023278" y="3624708"/>
              <a:ext cx="98122"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399" name="Line 541"/>
            <p:cNvSpPr>
              <a:spLocks noChangeShapeType="1"/>
            </p:cNvSpPr>
            <p:nvPr/>
          </p:nvSpPr>
          <p:spPr bwMode="auto">
            <a:xfrm>
              <a:off x="6023278" y="3919684"/>
              <a:ext cx="98122"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00" name="Line 543"/>
            <p:cNvSpPr>
              <a:spLocks noChangeShapeType="1"/>
            </p:cNvSpPr>
            <p:nvPr/>
          </p:nvSpPr>
          <p:spPr bwMode="auto">
            <a:xfrm>
              <a:off x="6023278" y="4511229"/>
              <a:ext cx="98122"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01" name="Line 544"/>
            <p:cNvSpPr>
              <a:spLocks noChangeShapeType="1"/>
            </p:cNvSpPr>
            <p:nvPr/>
          </p:nvSpPr>
          <p:spPr bwMode="auto">
            <a:xfrm>
              <a:off x="6023278" y="4807799"/>
              <a:ext cx="98122"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02" name="Line 545"/>
            <p:cNvSpPr>
              <a:spLocks noChangeShapeType="1"/>
            </p:cNvSpPr>
            <p:nvPr/>
          </p:nvSpPr>
          <p:spPr bwMode="auto">
            <a:xfrm>
              <a:off x="6014192" y="5105964"/>
              <a:ext cx="107208"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03" name="Line 546"/>
            <p:cNvSpPr>
              <a:spLocks noChangeShapeType="1"/>
            </p:cNvSpPr>
            <p:nvPr/>
          </p:nvSpPr>
          <p:spPr bwMode="auto">
            <a:xfrm>
              <a:off x="1246188" y="2773265"/>
              <a:ext cx="92671"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04" name="Line 547"/>
            <p:cNvSpPr>
              <a:spLocks noChangeShapeType="1"/>
            </p:cNvSpPr>
            <p:nvPr/>
          </p:nvSpPr>
          <p:spPr bwMode="auto">
            <a:xfrm>
              <a:off x="1355212" y="4995946"/>
              <a:ext cx="2276795" cy="0"/>
            </a:xfrm>
            <a:prstGeom prst="line">
              <a:avLst/>
            </a:prstGeom>
            <a:noFill/>
            <a:ln w="25400">
              <a:solidFill>
                <a:srgbClr val="AF2727"/>
              </a:solidFill>
              <a:round/>
              <a:headEnd type="triangle" w="med" len="med"/>
              <a:tailEnd type="triangle" w="med" len="me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05" name="Line 548"/>
            <p:cNvSpPr>
              <a:spLocks noChangeShapeType="1"/>
            </p:cNvSpPr>
            <p:nvPr/>
          </p:nvSpPr>
          <p:spPr bwMode="auto">
            <a:xfrm>
              <a:off x="3657447" y="4995946"/>
              <a:ext cx="2344026" cy="0"/>
            </a:xfrm>
            <a:prstGeom prst="line">
              <a:avLst/>
            </a:prstGeom>
            <a:noFill/>
            <a:ln w="25400">
              <a:solidFill>
                <a:srgbClr val="AF2727"/>
              </a:solidFill>
              <a:round/>
              <a:headEnd type="triangle" w="med" len="med"/>
              <a:tailEnd type="triangle" w="med" len="me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06" name="Line 549"/>
            <p:cNvSpPr>
              <a:spLocks noChangeShapeType="1"/>
            </p:cNvSpPr>
            <p:nvPr/>
          </p:nvSpPr>
          <p:spPr bwMode="auto">
            <a:xfrm flipV="1">
              <a:off x="1257090" y="4852444"/>
              <a:ext cx="152634" cy="2391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07" name="Line 550"/>
            <p:cNvSpPr>
              <a:spLocks noChangeShapeType="1"/>
            </p:cNvSpPr>
            <p:nvPr/>
          </p:nvSpPr>
          <p:spPr bwMode="auto">
            <a:xfrm flipV="1">
              <a:off x="1257090" y="4906656"/>
              <a:ext cx="152634" cy="25511"/>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nvGrpSpPr>
            <p:cNvPr id="111697" name="Group 1078"/>
            <p:cNvGrpSpPr>
              <a:grpSpLocks/>
            </p:cNvGrpSpPr>
            <p:nvPr/>
          </p:nvGrpSpPr>
          <p:grpSpPr bwMode="auto">
            <a:xfrm>
              <a:off x="3662363" y="4133850"/>
              <a:ext cx="2459037" cy="161925"/>
              <a:chOff x="2307" y="2604"/>
              <a:chExt cx="1549" cy="102"/>
            </a:xfrm>
          </p:grpSpPr>
          <p:sp>
            <p:nvSpPr>
              <p:cNvPr id="409" name="Line 542"/>
              <p:cNvSpPr>
                <a:spLocks noChangeShapeType="1"/>
              </p:cNvSpPr>
              <p:nvPr/>
            </p:nvSpPr>
            <p:spPr bwMode="auto">
              <a:xfrm>
                <a:off x="3794" y="2656"/>
                <a:ext cx="62" cy="0"/>
              </a:xfrm>
              <a:prstGeom prst="line">
                <a:avLst/>
              </a:prstGeom>
              <a:noFill/>
              <a:ln w="12700">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10" name="Freeform 551"/>
              <p:cNvSpPr>
                <a:spLocks/>
              </p:cNvSpPr>
              <p:nvPr/>
            </p:nvSpPr>
            <p:spPr bwMode="auto">
              <a:xfrm>
                <a:off x="2307" y="2627"/>
                <a:ext cx="1393" cy="58"/>
              </a:xfrm>
              <a:custGeom>
                <a:avLst/>
                <a:gdLst>
                  <a:gd name="T0" fmla="*/ 0 w 1393"/>
                  <a:gd name="T1" fmla="*/ 10 h 58"/>
                  <a:gd name="T2" fmla="*/ 87 w 1393"/>
                  <a:gd name="T3" fmla="*/ 33 h 58"/>
                  <a:gd name="T4" fmla="*/ 185 w 1393"/>
                  <a:gd name="T5" fmla="*/ 37 h 58"/>
                  <a:gd name="T6" fmla="*/ 286 w 1393"/>
                  <a:gd name="T7" fmla="*/ 58 h 58"/>
                  <a:gd name="T8" fmla="*/ 386 w 1393"/>
                  <a:gd name="T9" fmla="*/ 40 h 58"/>
                  <a:gd name="T10" fmla="*/ 486 w 1393"/>
                  <a:gd name="T11" fmla="*/ 37 h 58"/>
                  <a:gd name="T12" fmla="*/ 584 w 1393"/>
                  <a:gd name="T13" fmla="*/ 48 h 58"/>
                  <a:gd name="T14" fmla="*/ 685 w 1393"/>
                  <a:gd name="T15" fmla="*/ 44 h 58"/>
                  <a:gd name="T16" fmla="*/ 785 w 1393"/>
                  <a:gd name="T17" fmla="*/ 29 h 58"/>
                  <a:gd name="T18" fmla="*/ 887 w 1393"/>
                  <a:gd name="T19" fmla="*/ 19 h 58"/>
                  <a:gd name="T20" fmla="*/ 985 w 1393"/>
                  <a:gd name="T21" fmla="*/ 2 h 58"/>
                  <a:gd name="T22" fmla="*/ 1084 w 1393"/>
                  <a:gd name="T23" fmla="*/ 15 h 58"/>
                  <a:gd name="T24" fmla="*/ 1194 w 1393"/>
                  <a:gd name="T25" fmla="*/ 6 h 58"/>
                  <a:gd name="T26" fmla="*/ 1294 w 1393"/>
                  <a:gd name="T27" fmla="*/ 4 h 58"/>
                  <a:gd name="T28" fmla="*/ 1393 w 1393"/>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3"/>
                  <a:gd name="T46" fmla="*/ 0 h 58"/>
                  <a:gd name="T47" fmla="*/ 1393 w 1393"/>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3" h="58">
                    <a:moveTo>
                      <a:pt x="0" y="10"/>
                    </a:moveTo>
                    <a:lnTo>
                      <a:pt x="87" y="33"/>
                    </a:lnTo>
                    <a:lnTo>
                      <a:pt x="185" y="37"/>
                    </a:lnTo>
                    <a:lnTo>
                      <a:pt x="286" y="58"/>
                    </a:lnTo>
                    <a:lnTo>
                      <a:pt x="386" y="40"/>
                    </a:lnTo>
                    <a:lnTo>
                      <a:pt x="486" y="37"/>
                    </a:lnTo>
                    <a:lnTo>
                      <a:pt x="584" y="48"/>
                    </a:lnTo>
                    <a:lnTo>
                      <a:pt x="685" y="44"/>
                    </a:lnTo>
                    <a:lnTo>
                      <a:pt x="785" y="29"/>
                    </a:lnTo>
                    <a:lnTo>
                      <a:pt x="887" y="19"/>
                    </a:lnTo>
                    <a:lnTo>
                      <a:pt x="985" y="2"/>
                    </a:lnTo>
                    <a:lnTo>
                      <a:pt x="1084" y="15"/>
                    </a:lnTo>
                    <a:lnTo>
                      <a:pt x="1194" y="6"/>
                    </a:lnTo>
                    <a:lnTo>
                      <a:pt x="1294" y="4"/>
                    </a:lnTo>
                    <a:lnTo>
                      <a:pt x="1393" y="0"/>
                    </a:lnTo>
                  </a:path>
                </a:pathLst>
              </a:custGeom>
              <a:noFill/>
              <a:ln w="12700" cmpd="sng">
                <a:solidFill>
                  <a:srgbClr val="C40027"/>
                </a:solid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11" name="Rectangle 552"/>
              <p:cNvSpPr>
                <a:spLocks noChangeArrowheads="1"/>
              </p:cNvSpPr>
              <p:nvPr/>
            </p:nvSpPr>
            <p:spPr bwMode="auto">
              <a:xfrm>
                <a:off x="2375" y="2639"/>
                <a:ext cx="42" cy="44"/>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12" name="Rectangle 554"/>
              <p:cNvSpPr>
                <a:spLocks noChangeArrowheads="1"/>
              </p:cNvSpPr>
              <p:nvPr/>
            </p:nvSpPr>
            <p:spPr bwMode="auto">
              <a:xfrm>
                <a:off x="2470" y="2642"/>
                <a:ext cx="43" cy="45"/>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13" name="Rectangle 556"/>
              <p:cNvSpPr>
                <a:spLocks noChangeArrowheads="1"/>
              </p:cNvSpPr>
              <p:nvPr/>
            </p:nvSpPr>
            <p:spPr bwMode="auto">
              <a:xfrm>
                <a:off x="2572" y="2664"/>
                <a:ext cx="42" cy="42"/>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14" name="Rectangle 558"/>
              <p:cNvSpPr>
                <a:spLocks noChangeArrowheads="1"/>
              </p:cNvSpPr>
              <p:nvPr/>
            </p:nvSpPr>
            <p:spPr bwMode="auto">
              <a:xfrm>
                <a:off x="2670" y="2644"/>
                <a:ext cx="45" cy="44"/>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15" name="Rectangle 560"/>
              <p:cNvSpPr>
                <a:spLocks noChangeArrowheads="1"/>
              </p:cNvSpPr>
              <p:nvPr/>
            </p:nvSpPr>
            <p:spPr bwMode="auto">
              <a:xfrm>
                <a:off x="2772" y="2642"/>
                <a:ext cx="45" cy="45"/>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16" name="Rectangle 562"/>
              <p:cNvSpPr>
                <a:spLocks noChangeArrowheads="1"/>
              </p:cNvSpPr>
              <p:nvPr/>
            </p:nvSpPr>
            <p:spPr bwMode="auto">
              <a:xfrm>
                <a:off x="2870" y="2652"/>
                <a:ext cx="41" cy="44"/>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17" name="Rectangle 564"/>
              <p:cNvSpPr>
                <a:spLocks noChangeArrowheads="1"/>
              </p:cNvSpPr>
              <p:nvPr/>
            </p:nvSpPr>
            <p:spPr bwMode="auto">
              <a:xfrm>
                <a:off x="2971" y="2648"/>
                <a:ext cx="42" cy="44"/>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18" name="Rectangle 566"/>
              <p:cNvSpPr>
                <a:spLocks noChangeArrowheads="1"/>
              </p:cNvSpPr>
              <p:nvPr/>
            </p:nvSpPr>
            <p:spPr bwMode="auto">
              <a:xfrm>
                <a:off x="3071" y="2635"/>
                <a:ext cx="42" cy="44"/>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19" name="Rectangle 568"/>
              <p:cNvSpPr>
                <a:spLocks noChangeArrowheads="1"/>
              </p:cNvSpPr>
              <p:nvPr/>
            </p:nvSpPr>
            <p:spPr bwMode="auto">
              <a:xfrm>
                <a:off x="3173" y="2625"/>
                <a:ext cx="42" cy="42"/>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20" name="Rectangle 570"/>
              <p:cNvSpPr>
                <a:spLocks noChangeArrowheads="1"/>
              </p:cNvSpPr>
              <p:nvPr/>
            </p:nvSpPr>
            <p:spPr bwMode="auto">
              <a:xfrm>
                <a:off x="3269" y="2614"/>
                <a:ext cx="46" cy="42"/>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21" name="Rectangle 572"/>
              <p:cNvSpPr>
                <a:spLocks noChangeArrowheads="1"/>
              </p:cNvSpPr>
              <p:nvPr/>
            </p:nvSpPr>
            <p:spPr bwMode="auto">
              <a:xfrm>
                <a:off x="3370" y="2621"/>
                <a:ext cx="48" cy="43"/>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22" name="Rectangle 574"/>
              <p:cNvSpPr>
                <a:spLocks noChangeArrowheads="1"/>
              </p:cNvSpPr>
              <p:nvPr/>
            </p:nvSpPr>
            <p:spPr bwMode="auto">
              <a:xfrm>
                <a:off x="3481" y="2612"/>
                <a:ext cx="43" cy="42"/>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23" name="Rectangle 576"/>
              <p:cNvSpPr>
                <a:spLocks noChangeArrowheads="1"/>
              </p:cNvSpPr>
              <p:nvPr/>
            </p:nvSpPr>
            <p:spPr bwMode="auto">
              <a:xfrm>
                <a:off x="3579" y="2610"/>
                <a:ext cx="43" cy="42"/>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24" name="Rectangle 578"/>
              <p:cNvSpPr>
                <a:spLocks noChangeArrowheads="1"/>
              </p:cNvSpPr>
              <p:nvPr/>
            </p:nvSpPr>
            <p:spPr bwMode="auto">
              <a:xfrm>
                <a:off x="3679" y="2604"/>
                <a:ext cx="42" cy="44"/>
              </a:xfrm>
              <a:prstGeom prst="rect">
                <a:avLst/>
              </a:prstGeom>
              <a:solidFill>
                <a:srgbClr val="C40027"/>
              </a:solidFill>
              <a:ln w="9525">
                <a:solidFill>
                  <a:srgbClr val="C40027"/>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grpSp>
        <p:grpSp>
          <p:nvGrpSpPr>
            <p:cNvPr id="111698" name="Group 1080"/>
            <p:cNvGrpSpPr>
              <a:grpSpLocks/>
            </p:cNvGrpSpPr>
            <p:nvPr/>
          </p:nvGrpSpPr>
          <p:grpSpPr bwMode="auto">
            <a:xfrm>
              <a:off x="1377950" y="4103688"/>
              <a:ext cx="2293938" cy="139700"/>
              <a:chOff x="868" y="2585"/>
              <a:chExt cx="1445" cy="88"/>
            </a:xfrm>
          </p:grpSpPr>
          <p:sp>
            <p:nvSpPr>
              <p:cNvPr id="426" name="Rectangle 580"/>
              <p:cNvSpPr>
                <a:spLocks noChangeArrowheads="1"/>
              </p:cNvSpPr>
              <p:nvPr/>
            </p:nvSpPr>
            <p:spPr bwMode="auto">
              <a:xfrm>
                <a:off x="967" y="2585"/>
                <a:ext cx="41" cy="44"/>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27" name="Freeform 581"/>
              <p:cNvSpPr>
                <a:spLocks/>
              </p:cNvSpPr>
              <p:nvPr/>
            </p:nvSpPr>
            <p:spPr bwMode="auto">
              <a:xfrm>
                <a:off x="890" y="2606"/>
                <a:ext cx="1400" cy="44"/>
              </a:xfrm>
              <a:custGeom>
                <a:avLst/>
                <a:gdLst>
                  <a:gd name="T0" fmla="*/ 0 w 1400"/>
                  <a:gd name="T1" fmla="*/ 36 h 44"/>
                  <a:gd name="T2" fmla="*/ 97 w 1400"/>
                  <a:gd name="T3" fmla="*/ 0 h 44"/>
                  <a:gd name="T4" fmla="*/ 199 w 1400"/>
                  <a:gd name="T5" fmla="*/ 8 h 44"/>
                  <a:gd name="T6" fmla="*/ 307 w 1400"/>
                  <a:gd name="T7" fmla="*/ 6 h 44"/>
                  <a:gd name="T8" fmla="*/ 402 w 1400"/>
                  <a:gd name="T9" fmla="*/ 11 h 44"/>
                  <a:gd name="T10" fmla="*/ 502 w 1400"/>
                  <a:gd name="T11" fmla="*/ 29 h 44"/>
                  <a:gd name="T12" fmla="*/ 602 w 1400"/>
                  <a:gd name="T13" fmla="*/ 13 h 44"/>
                  <a:gd name="T14" fmla="*/ 698 w 1400"/>
                  <a:gd name="T15" fmla="*/ 23 h 44"/>
                  <a:gd name="T16" fmla="*/ 802 w 1400"/>
                  <a:gd name="T17" fmla="*/ 27 h 44"/>
                  <a:gd name="T18" fmla="*/ 899 w 1400"/>
                  <a:gd name="T19" fmla="*/ 36 h 44"/>
                  <a:gd name="T20" fmla="*/ 1009 w 1400"/>
                  <a:gd name="T21" fmla="*/ 34 h 44"/>
                  <a:gd name="T22" fmla="*/ 1103 w 1400"/>
                  <a:gd name="T23" fmla="*/ 42 h 44"/>
                  <a:gd name="T24" fmla="*/ 1204 w 1400"/>
                  <a:gd name="T25" fmla="*/ 44 h 44"/>
                  <a:gd name="T26" fmla="*/ 1302 w 1400"/>
                  <a:gd name="T27" fmla="*/ 34 h 44"/>
                  <a:gd name="T28" fmla="*/ 1400 w 1400"/>
                  <a:gd name="T29" fmla="*/ 33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0"/>
                  <a:gd name="T46" fmla="*/ 0 h 44"/>
                  <a:gd name="T47" fmla="*/ 1400 w 1400"/>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0" h="44">
                    <a:moveTo>
                      <a:pt x="0" y="36"/>
                    </a:moveTo>
                    <a:lnTo>
                      <a:pt x="97" y="0"/>
                    </a:lnTo>
                    <a:lnTo>
                      <a:pt x="199" y="8"/>
                    </a:lnTo>
                    <a:lnTo>
                      <a:pt x="307" y="6"/>
                    </a:lnTo>
                    <a:lnTo>
                      <a:pt x="402" y="11"/>
                    </a:lnTo>
                    <a:lnTo>
                      <a:pt x="502" y="29"/>
                    </a:lnTo>
                    <a:lnTo>
                      <a:pt x="602" y="13"/>
                    </a:lnTo>
                    <a:lnTo>
                      <a:pt x="698" y="23"/>
                    </a:lnTo>
                    <a:lnTo>
                      <a:pt x="802" y="27"/>
                    </a:lnTo>
                    <a:lnTo>
                      <a:pt x="899" y="36"/>
                    </a:lnTo>
                    <a:lnTo>
                      <a:pt x="1009" y="34"/>
                    </a:lnTo>
                    <a:lnTo>
                      <a:pt x="1103" y="42"/>
                    </a:lnTo>
                    <a:lnTo>
                      <a:pt x="1204" y="44"/>
                    </a:lnTo>
                    <a:lnTo>
                      <a:pt x="1302" y="34"/>
                    </a:lnTo>
                    <a:lnTo>
                      <a:pt x="1400" y="33"/>
                    </a:lnTo>
                  </a:path>
                </a:pathLst>
              </a:custGeom>
              <a:noFill/>
              <a:ln w="12700" cmpd="sng">
                <a:solidFill>
                  <a:srgbClr val="353232"/>
                </a:solid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28" name="Rectangle 582"/>
              <p:cNvSpPr>
                <a:spLocks noChangeArrowheads="1"/>
              </p:cNvSpPr>
              <p:nvPr/>
            </p:nvSpPr>
            <p:spPr bwMode="auto">
              <a:xfrm>
                <a:off x="2270" y="2617"/>
                <a:ext cx="43" cy="43"/>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29" name="Rectangle 583"/>
              <p:cNvSpPr>
                <a:spLocks noChangeArrowheads="1"/>
              </p:cNvSpPr>
              <p:nvPr/>
            </p:nvSpPr>
            <p:spPr bwMode="auto">
              <a:xfrm>
                <a:off x="2169" y="2619"/>
                <a:ext cx="46" cy="43"/>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0" name="Rectangle 584"/>
              <p:cNvSpPr>
                <a:spLocks noChangeArrowheads="1"/>
              </p:cNvSpPr>
              <p:nvPr/>
            </p:nvSpPr>
            <p:spPr bwMode="auto">
              <a:xfrm>
                <a:off x="2073" y="2629"/>
                <a:ext cx="43" cy="44"/>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1" name="Rectangle 585"/>
              <p:cNvSpPr>
                <a:spLocks noChangeArrowheads="1"/>
              </p:cNvSpPr>
              <p:nvPr/>
            </p:nvSpPr>
            <p:spPr bwMode="auto">
              <a:xfrm>
                <a:off x="1972" y="2627"/>
                <a:ext cx="42" cy="44"/>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2" name="Rectangle 586"/>
              <p:cNvSpPr>
                <a:spLocks noChangeArrowheads="1"/>
              </p:cNvSpPr>
              <p:nvPr/>
            </p:nvSpPr>
            <p:spPr bwMode="auto">
              <a:xfrm>
                <a:off x="1878" y="2619"/>
                <a:ext cx="45" cy="43"/>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3" name="Rectangle 587"/>
              <p:cNvSpPr>
                <a:spLocks noChangeArrowheads="1"/>
              </p:cNvSpPr>
              <p:nvPr/>
            </p:nvSpPr>
            <p:spPr bwMode="auto">
              <a:xfrm>
                <a:off x="1768" y="2621"/>
                <a:ext cx="43" cy="43"/>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4" name="Rectangle 588"/>
              <p:cNvSpPr>
                <a:spLocks noChangeArrowheads="1"/>
              </p:cNvSpPr>
              <p:nvPr/>
            </p:nvSpPr>
            <p:spPr bwMode="auto">
              <a:xfrm>
                <a:off x="1670" y="2612"/>
                <a:ext cx="47" cy="42"/>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5" name="Rectangle 589"/>
              <p:cNvSpPr>
                <a:spLocks noChangeArrowheads="1"/>
              </p:cNvSpPr>
              <p:nvPr/>
            </p:nvSpPr>
            <p:spPr bwMode="auto">
              <a:xfrm>
                <a:off x="1567" y="2606"/>
                <a:ext cx="42" cy="44"/>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6" name="Rectangle 590"/>
              <p:cNvSpPr>
                <a:spLocks noChangeArrowheads="1"/>
              </p:cNvSpPr>
              <p:nvPr/>
            </p:nvSpPr>
            <p:spPr bwMode="auto">
              <a:xfrm>
                <a:off x="1473" y="2596"/>
                <a:ext cx="40" cy="44"/>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7" name="Rectangle 591"/>
              <p:cNvSpPr>
                <a:spLocks noChangeArrowheads="1"/>
              </p:cNvSpPr>
              <p:nvPr/>
            </p:nvSpPr>
            <p:spPr bwMode="auto">
              <a:xfrm>
                <a:off x="1371" y="2614"/>
                <a:ext cx="46" cy="42"/>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8" name="Rectangle 592"/>
              <p:cNvSpPr>
                <a:spLocks noChangeArrowheads="1"/>
              </p:cNvSpPr>
              <p:nvPr/>
            </p:nvSpPr>
            <p:spPr bwMode="auto">
              <a:xfrm>
                <a:off x="1267" y="2602"/>
                <a:ext cx="48" cy="44"/>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39" name="Rectangle 593"/>
              <p:cNvSpPr>
                <a:spLocks noChangeArrowheads="1"/>
              </p:cNvSpPr>
              <p:nvPr/>
            </p:nvSpPr>
            <p:spPr bwMode="auto">
              <a:xfrm>
                <a:off x="1173" y="2589"/>
                <a:ext cx="47" cy="44"/>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40" name="Rectangle 594"/>
              <p:cNvSpPr>
                <a:spLocks noChangeArrowheads="1"/>
              </p:cNvSpPr>
              <p:nvPr/>
            </p:nvSpPr>
            <p:spPr bwMode="auto">
              <a:xfrm>
                <a:off x="1070" y="2591"/>
                <a:ext cx="40" cy="44"/>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41" name="Rectangle 595"/>
              <p:cNvSpPr>
                <a:spLocks noChangeArrowheads="1"/>
              </p:cNvSpPr>
              <p:nvPr/>
            </p:nvSpPr>
            <p:spPr bwMode="auto">
              <a:xfrm>
                <a:off x="872" y="2621"/>
                <a:ext cx="40" cy="43"/>
              </a:xfrm>
              <a:prstGeom prst="rect">
                <a:avLst/>
              </a:prstGeom>
              <a:solidFill>
                <a:srgbClr val="353232"/>
              </a:solidFill>
              <a:ln w="9525">
                <a:solidFill>
                  <a:srgbClr val="353232"/>
                </a:solid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grpSp>
        <p:grpSp>
          <p:nvGrpSpPr>
            <p:cNvPr id="111699" name="Group 1084"/>
            <p:cNvGrpSpPr>
              <a:grpSpLocks/>
            </p:cNvGrpSpPr>
            <p:nvPr/>
          </p:nvGrpSpPr>
          <p:grpSpPr bwMode="auto">
            <a:xfrm>
              <a:off x="1377950" y="3371850"/>
              <a:ext cx="2293938" cy="234950"/>
              <a:chOff x="868" y="2124"/>
              <a:chExt cx="1445" cy="148"/>
            </a:xfrm>
          </p:grpSpPr>
          <p:sp>
            <p:nvSpPr>
              <p:cNvPr id="443" name="Freeform 535"/>
              <p:cNvSpPr>
                <a:spLocks/>
              </p:cNvSpPr>
              <p:nvPr/>
            </p:nvSpPr>
            <p:spPr bwMode="auto">
              <a:xfrm>
                <a:off x="888" y="2147"/>
                <a:ext cx="1404" cy="112"/>
              </a:xfrm>
              <a:custGeom>
                <a:avLst/>
                <a:gdLst>
                  <a:gd name="T0" fmla="*/ 0 w 1404"/>
                  <a:gd name="T1" fmla="*/ 50 h 112"/>
                  <a:gd name="T2" fmla="*/ 105 w 1404"/>
                  <a:gd name="T3" fmla="*/ 41 h 112"/>
                  <a:gd name="T4" fmla="*/ 201 w 1404"/>
                  <a:gd name="T5" fmla="*/ 22 h 112"/>
                  <a:gd name="T6" fmla="*/ 309 w 1404"/>
                  <a:gd name="T7" fmla="*/ 0 h 112"/>
                  <a:gd name="T8" fmla="*/ 401 w 1404"/>
                  <a:gd name="T9" fmla="*/ 20 h 112"/>
                  <a:gd name="T10" fmla="*/ 504 w 1404"/>
                  <a:gd name="T11" fmla="*/ 45 h 112"/>
                  <a:gd name="T12" fmla="*/ 604 w 1404"/>
                  <a:gd name="T13" fmla="*/ 60 h 112"/>
                  <a:gd name="T14" fmla="*/ 700 w 1404"/>
                  <a:gd name="T15" fmla="*/ 45 h 112"/>
                  <a:gd name="T16" fmla="*/ 804 w 1404"/>
                  <a:gd name="T17" fmla="*/ 43 h 112"/>
                  <a:gd name="T18" fmla="*/ 901 w 1404"/>
                  <a:gd name="T19" fmla="*/ 45 h 112"/>
                  <a:gd name="T20" fmla="*/ 1011 w 1404"/>
                  <a:gd name="T21" fmla="*/ 43 h 112"/>
                  <a:gd name="T22" fmla="*/ 1099 w 1404"/>
                  <a:gd name="T23" fmla="*/ 50 h 112"/>
                  <a:gd name="T24" fmla="*/ 1206 w 1404"/>
                  <a:gd name="T25" fmla="*/ 58 h 112"/>
                  <a:gd name="T26" fmla="*/ 1304 w 1404"/>
                  <a:gd name="T27" fmla="*/ 102 h 112"/>
                  <a:gd name="T28" fmla="*/ 1404 w 1404"/>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4"/>
                  <a:gd name="T46" fmla="*/ 0 h 112"/>
                  <a:gd name="T47" fmla="*/ 1404 w 1404"/>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4" h="112">
                    <a:moveTo>
                      <a:pt x="0" y="50"/>
                    </a:moveTo>
                    <a:lnTo>
                      <a:pt x="105" y="41"/>
                    </a:lnTo>
                    <a:lnTo>
                      <a:pt x="201" y="22"/>
                    </a:lnTo>
                    <a:lnTo>
                      <a:pt x="309" y="0"/>
                    </a:lnTo>
                    <a:lnTo>
                      <a:pt x="401" y="20"/>
                    </a:lnTo>
                    <a:lnTo>
                      <a:pt x="504" y="45"/>
                    </a:lnTo>
                    <a:lnTo>
                      <a:pt x="604" y="60"/>
                    </a:lnTo>
                    <a:lnTo>
                      <a:pt x="700" y="45"/>
                    </a:lnTo>
                    <a:lnTo>
                      <a:pt x="804" y="43"/>
                    </a:lnTo>
                    <a:lnTo>
                      <a:pt x="901" y="45"/>
                    </a:lnTo>
                    <a:lnTo>
                      <a:pt x="1011" y="43"/>
                    </a:lnTo>
                    <a:lnTo>
                      <a:pt x="1099" y="50"/>
                    </a:lnTo>
                    <a:lnTo>
                      <a:pt x="1206" y="58"/>
                    </a:lnTo>
                    <a:lnTo>
                      <a:pt x="1304" y="102"/>
                    </a:lnTo>
                    <a:lnTo>
                      <a:pt x="1404" y="112"/>
                    </a:lnTo>
                  </a:path>
                </a:pathLst>
              </a:custGeom>
              <a:noFill/>
              <a:ln w="12700" cmpd="sng">
                <a:solidFill>
                  <a:srgbClr val="777B7F"/>
                </a:solid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44" name="Rectangle 596"/>
              <p:cNvSpPr>
                <a:spLocks noChangeArrowheads="1"/>
              </p:cNvSpPr>
              <p:nvPr/>
            </p:nvSpPr>
            <p:spPr bwMode="auto">
              <a:xfrm>
                <a:off x="967" y="2170"/>
                <a:ext cx="41" cy="45"/>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45" name="Rectangle 597"/>
              <p:cNvSpPr>
                <a:spLocks noChangeArrowheads="1"/>
              </p:cNvSpPr>
              <p:nvPr/>
            </p:nvSpPr>
            <p:spPr bwMode="auto">
              <a:xfrm>
                <a:off x="2270" y="2228"/>
                <a:ext cx="43"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46" name="Rectangle 598"/>
              <p:cNvSpPr>
                <a:spLocks noChangeArrowheads="1"/>
              </p:cNvSpPr>
              <p:nvPr/>
            </p:nvSpPr>
            <p:spPr bwMode="auto">
              <a:xfrm>
                <a:off x="2169" y="2228"/>
                <a:ext cx="46"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47" name="Rectangle 599"/>
              <p:cNvSpPr>
                <a:spLocks noChangeArrowheads="1"/>
              </p:cNvSpPr>
              <p:nvPr/>
            </p:nvSpPr>
            <p:spPr bwMode="auto">
              <a:xfrm>
                <a:off x="2073" y="2184"/>
                <a:ext cx="43"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48" name="Rectangle 600"/>
              <p:cNvSpPr>
                <a:spLocks noChangeArrowheads="1"/>
              </p:cNvSpPr>
              <p:nvPr/>
            </p:nvSpPr>
            <p:spPr bwMode="auto">
              <a:xfrm>
                <a:off x="1972" y="2174"/>
                <a:ext cx="42"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49" name="Rectangle 601"/>
              <p:cNvSpPr>
                <a:spLocks noChangeArrowheads="1"/>
              </p:cNvSpPr>
              <p:nvPr/>
            </p:nvSpPr>
            <p:spPr bwMode="auto">
              <a:xfrm>
                <a:off x="1878" y="2169"/>
                <a:ext cx="45"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0" name="Rectangle 602"/>
              <p:cNvSpPr>
                <a:spLocks noChangeArrowheads="1"/>
              </p:cNvSpPr>
              <p:nvPr/>
            </p:nvSpPr>
            <p:spPr bwMode="auto">
              <a:xfrm>
                <a:off x="1768" y="2169"/>
                <a:ext cx="43"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1" name="Rectangle 603"/>
              <p:cNvSpPr>
                <a:spLocks noChangeArrowheads="1"/>
              </p:cNvSpPr>
              <p:nvPr/>
            </p:nvSpPr>
            <p:spPr bwMode="auto">
              <a:xfrm>
                <a:off x="1670" y="2167"/>
                <a:ext cx="47"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2" name="Rectangle 604"/>
              <p:cNvSpPr>
                <a:spLocks noChangeArrowheads="1"/>
              </p:cNvSpPr>
              <p:nvPr/>
            </p:nvSpPr>
            <p:spPr bwMode="auto">
              <a:xfrm>
                <a:off x="1567" y="2169"/>
                <a:ext cx="42"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3" name="Rectangle 605"/>
              <p:cNvSpPr>
                <a:spLocks noChangeArrowheads="1"/>
              </p:cNvSpPr>
              <p:nvPr/>
            </p:nvSpPr>
            <p:spPr bwMode="auto">
              <a:xfrm>
                <a:off x="1473" y="2184"/>
                <a:ext cx="40"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4" name="Rectangle 606"/>
              <p:cNvSpPr>
                <a:spLocks noChangeArrowheads="1"/>
              </p:cNvSpPr>
              <p:nvPr/>
            </p:nvSpPr>
            <p:spPr bwMode="auto">
              <a:xfrm>
                <a:off x="1371" y="2169"/>
                <a:ext cx="46"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5" name="Rectangle 607"/>
              <p:cNvSpPr>
                <a:spLocks noChangeArrowheads="1"/>
              </p:cNvSpPr>
              <p:nvPr/>
            </p:nvSpPr>
            <p:spPr bwMode="auto">
              <a:xfrm>
                <a:off x="1267" y="2145"/>
                <a:ext cx="48" cy="43"/>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6" name="Rectangle 608"/>
              <p:cNvSpPr>
                <a:spLocks noChangeArrowheads="1"/>
              </p:cNvSpPr>
              <p:nvPr/>
            </p:nvSpPr>
            <p:spPr bwMode="auto">
              <a:xfrm>
                <a:off x="1173" y="2124"/>
                <a:ext cx="47" cy="45"/>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7" name="Rectangle 609"/>
              <p:cNvSpPr>
                <a:spLocks noChangeArrowheads="1"/>
              </p:cNvSpPr>
              <p:nvPr/>
            </p:nvSpPr>
            <p:spPr bwMode="auto">
              <a:xfrm>
                <a:off x="1070" y="2145"/>
                <a:ext cx="40" cy="45"/>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458" name="Rectangle 610"/>
              <p:cNvSpPr>
                <a:spLocks noChangeArrowheads="1"/>
              </p:cNvSpPr>
              <p:nvPr/>
            </p:nvSpPr>
            <p:spPr bwMode="auto">
              <a:xfrm>
                <a:off x="872" y="2174"/>
                <a:ext cx="40" cy="44"/>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grpSp>
        <p:sp>
          <p:nvSpPr>
            <p:cNvPr id="459" name="Line 671"/>
            <p:cNvSpPr>
              <a:spLocks noChangeShapeType="1"/>
            </p:cNvSpPr>
            <p:nvPr/>
          </p:nvSpPr>
          <p:spPr bwMode="auto">
            <a:xfrm>
              <a:off x="1246188" y="2440023"/>
              <a:ext cx="92671"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60" name="Line 672"/>
            <p:cNvSpPr>
              <a:spLocks noChangeShapeType="1"/>
            </p:cNvSpPr>
            <p:nvPr/>
          </p:nvSpPr>
          <p:spPr bwMode="auto">
            <a:xfrm>
              <a:off x="1246188" y="3108102"/>
              <a:ext cx="92671"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61" name="Line 673"/>
            <p:cNvSpPr>
              <a:spLocks noChangeShapeType="1"/>
            </p:cNvSpPr>
            <p:nvPr/>
          </p:nvSpPr>
          <p:spPr bwMode="auto">
            <a:xfrm>
              <a:off x="1246188" y="3776183"/>
              <a:ext cx="92671"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62" name="Line 674"/>
            <p:cNvSpPr>
              <a:spLocks noChangeShapeType="1"/>
            </p:cNvSpPr>
            <p:nvPr/>
          </p:nvSpPr>
          <p:spPr bwMode="auto">
            <a:xfrm>
              <a:off x="1246188" y="4444262"/>
              <a:ext cx="92671"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63" name="Line 675"/>
            <p:cNvSpPr>
              <a:spLocks noChangeShapeType="1"/>
            </p:cNvSpPr>
            <p:nvPr/>
          </p:nvSpPr>
          <p:spPr bwMode="auto">
            <a:xfrm>
              <a:off x="1246188" y="4780694"/>
              <a:ext cx="92671"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nvGrpSpPr>
            <p:cNvPr id="111705" name="Group 1079"/>
            <p:cNvGrpSpPr>
              <a:grpSpLocks/>
            </p:cNvGrpSpPr>
            <p:nvPr/>
          </p:nvGrpSpPr>
          <p:grpSpPr bwMode="auto">
            <a:xfrm>
              <a:off x="1370013" y="3984625"/>
              <a:ext cx="4535487" cy="179388"/>
              <a:chOff x="863" y="2510"/>
              <a:chExt cx="2857" cy="113"/>
            </a:xfrm>
          </p:grpSpPr>
          <p:sp>
            <p:nvSpPr>
              <p:cNvPr id="465" name="Freeform 611"/>
              <p:cNvSpPr>
                <a:spLocks/>
              </p:cNvSpPr>
              <p:nvPr/>
            </p:nvSpPr>
            <p:spPr bwMode="auto">
              <a:xfrm>
                <a:off x="888" y="2535"/>
                <a:ext cx="2807" cy="45"/>
              </a:xfrm>
              <a:custGeom>
                <a:avLst/>
                <a:gdLst>
                  <a:gd name="T0" fmla="*/ 0 w 2807"/>
                  <a:gd name="T1" fmla="*/ 54 h 63"/>
                  <a:gd name="T2" fmla="*/ 96 w 2807"/>
                  <a:gd name="T3" fmla="*/ 34 h 63"/>
                  <a:gd name="T4" fmla="*/ 195 w 2807"/>
                  <a:gd name="T5" fmla="*/ 40 h 63"/>
                  <a:gd name="T6" fmla="*/ 307 w 2807"/>
                  <a:gd name="T7" fmla="*/ 40 h 63"/>
                  <a:gd name="T8" fmla="*/ 404 w 2807"/>
                  <a:gd name="T9" fmla="*/ 58 h 63"/>
                  <a:gd name="T10" fmla="*/ 504 w 2807"/>
                  <a:gd name="T11" fmla="*/ 61 h 63"/>
                  <a:gd name="T12" fmla="*/ 602 w 2807"/>
                  <a:gd name="T13" fmla="*/ 44 h 63"/>
                  <a:gd name="T14" fmla="*/ 700 w 2807"/>
                  <a:gd name="T15" fmla="*/ 40 h 63"/>
                  <a:gd name="T16" fmla="*/ 802 w 2807"/>
                  <a:gd name="T17" fmla="*/ 38 h 63"/>
                  <a:gd name="T18" fmla="*/ 901 w 2807"/>
                  <a:gd name="T19" fmla="*/ 52 h 63"/>
                  <a:gd name="T20" fmla="*/ 1009 w 2807"/>
                  <a:gd name="T21" fmla="*/ 38 h 63"/>
                  <a:gd name="T22" fmla="*/ 1105 w 2807"/>
                  <a:gd name="T23" fmla="*/ 50 h 63"/>
                  <a:gd name="T24" fmla="*/ 1203 w 2807"/>
                  <a:gd name="T25" fmla="*/ 48 h 63"/>
                  <a:gd name="T26" fmla="*/ 1299 w 2807"/>
                  <a:gd name="T27" fmla="*/ 44 h 63"/>
                  <a:gd name="T28" fmla="*/ 1408 w 2807"/>
                  <a:gd name="T29" fmla="*/ 63 h 63"/>
                  <a:gd name="T30" fmla="*/ 1500 w 2807"/>
                  <a:gd name="T31" fmla="*/ 46 h 63"/>
                  <a:gd name="T32" fmla="*/ 1606 w 2807"/>
                  <a:gd name="T33" fmla="*/ 38 h 63"/>
                  <a:gd name="T34" fmla="*/ 1700 w 2807"/>
                  <a:gd name="T35" fmla="*/ 52 h 63"/>
                  <a:gd name="T36" fmla="*/ 1799 w 2807"/>
                  <a:gd name="T37" fmla="*/ 31 h 63"/>
                  <a:gd name="T38" fmla="*/ 1901 w 2807"/>
                  <a:gd name="T39" fmla="*/ 10 h 63"/>
                  <a:gd name="T40" fmla="*/ 2003 w 2807"/>
                  <a:gd name="T41" fmla="*/ 21 h 63"/>
                  <a:gd name="T42" fmla="*/ 2106 w 2807"/>
                  <a:gd name="T43" fmla="*/ 0 h 63"/>
                  <a:gd name="T44" fmla="*/ 2204 w 2807"/>
                  <a:gd name="T45" fmla="*/ 44 h 63"/>
                  <a:gd name="T46" fmla="*/ 2308 w 2807"/>
                  <a:gd name="T47" fmla="*/ 29 h 63"/>
                  <a:gd name="T48" fmla="*/ 2404 w 2807"/>
                  <a:gd name="T49" fmla="*/ 46 h 63"/>
                  <a:gd name="T50" fmla="*/ 2503 w 2807"/>
                  <a:gd name="T51" fmla="*/ 61 h 63"/>
                  <a:gd name="T52" fmla="*/ 2609 w 2807"/>
                  <a:gd name="T53" fmla="*/ 46 h 63"/>
                  <a:gd name="T54" fmla="*/ 2707 w 2807"/>
                  <a:gd name="T55" fmla="*/ 36 h 63"/>
                  <a:gd name="T56" fmla="*/ 2807 w 2807"/>
                  <a:gd name="T57" fmla="*/ 31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07"/>
                  <a:gd name="T88" fmla="*/ 0 h 63"/>
                  <a:gd name="T89" fmla="*/ 2807 w 2807"/>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07" h="63">
                    <a:moveTo>
                      <a:pt x="0" y="54"/>
                    </a:moveTo>
                    <a:lnTo>
                      <a:pt x="96" y="34"/>
                    </a:lnTo>
                    <a:lnTo>
                      <a:pt x="195" y="40"/>
                    </a:lnTo>
                    <a:lnTo>
                      <a:pt x="307" y="40"/>
                    </a:lnTo>
                    <a:lnTo>
                      <a:pt x="404" y="58"/>
                    </a:lnTo>
                    <a:lnTo>
                      <a:pt x="504" y="61"/>
                    </a:lnTo>
                    <a:lnTo>
                      <a:pt x="602" y="44"/>
                    </a:lnTo>
                    <a:lnTo>
                      <a:pt x="700" y="40"/>
                    </a:lnTo>
                    <a:lnTo>
                      <a:pt x="802" y="38"/>
                    </a:lnTo>
                    <a:lnTo>
                      <a:pt x="901" y="52"/>
                    </a:lnTo>
                    <a:lnTo>
                      <a:pt x="1009" y="38"/>
                    </a:lnTo>
                    <a:lnTo>
                      <a:pt x="1105" y="50"/>
                    </a:lnTo>
                    <a:lnTo>
                      <a:pt x="1203" y="48"/>
                    </a:lnTo>
                    <a:lnTo>
                      <a:pt x="1299" y="44"/>
                    </a:lnTo>
                    <a:lnTo>
                      <a:pt x="1408" y="63"/>
                    </a:lnTo>
                    <a:lnTo>
                      <a:pt x="1500" y="46"/>
                    </a:lnTo>
                    <a:lnTo>
                      <a:pt x="1606" y="38"/>
                    </a:lnTo>
                    <a:lnTo>
                      <a:pt x="1700" y="52"/>
                    </a:lnTo>
                    <a:lnTo>
                      <a:pt x="1799" y="31"/>
                    </a:lnTo>
                    <a:lnTo>
                      <a:pt x="1901" y="10"/>
                    </a:lnTo>
                    <a:lnTo>
                      <a:pt x="2003" y="21"/>
                    </a:lnTo>
                    <a:lnTo>
                      <a:pt x="2106" y="0"/>
                    </a:lnTo>
                    <a:lnTo>
                      <a:pt x="2204" y="44"/>
                    </a:lnTo>
                    <a:lnTo>
                      <a:pt x="2308" y="29"/>
                    </a:lnTo>
                    <a:lnTo>
                      <a:pt x="2404" y="46"/>
                    </a:lnTo>
                    <a:lnTo>
                      <a:pt x="2503" y="61"/>
                    </a:lnTo>
                    <a:lnTo>
                      <a:pt x="2609" y="46"/>
                    </a:lnTo>
                    <a:lnTo>
                      <a:pt x="2707" y="36"/>
                    </a:lnTo>
                    <a:lnTo>
                      <a:pt x="2807" y="31"/>
                    </a:lnTo>
                  </a:path>
                </a:pathLst>
              </a:custGeom>
              <a:noFill/>
              <a:ln w="12700" cmpd="sng">
                <a:solidFill>
                  <a:srgbClr val="C40027"/>
                </a:solid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66" name="Freeform 612"/>
              <p:cNvSpPr>
                <a:spLocks/>
              </p:cNvSpPr>
              <p:nvPr/>
            </p:nvSpPr>
            <p:spPr bwMode="auto">
              <a:xfrm>
                <a:off x="863" y="2567"/>
                <a:ext cx="50" cy="47"/>
              </a:xfrm>
              <a:custGeom>
                <a:avLst/>
                <a:gdLst>
                  <a:gd name="T0" fmla="*/ 0 w 50"/>
                  <a:gd name="T1" fmla="*/ 25 h 50"/>
                  <a:gd name="T2" fmla="*/ 2 w 50"/>
                  <a:gd name="T3" fmla="*/ 34 h 50"/>
                  <a:gd name="T4" fmla="*/ 7 w 50"/>
                  <a:gd name="T5" fmla="*/ 42 h 50"/>
                  <a:gd name="T6" fmla="*/ 15 w 50"/>
                  <a:gd name="T7" fmla="*/ 48 h 50"/>
                  <a:gd name="T8" fmla="*/ 25 w 50"/>
                  <a:gd name="T9" fmla="*/ 50 h 50"/>
                  <a:gd name="T10" fmla="*/ 34 w 50"/>
                  <a:gd name="T11" fmla="*/ 48 h 50"/>
                  <a:gd name="T12" fmla="*/ 42 w 50"/>
                  <a:gd name="T13" fmla="*/ 42 h 50"/>
                  <a:gd name="T14" fmla="*/ 48 w 50"/>
                  <a:gd name="T15" fmla="*/ 34 h 50"/>
                  <a:gd name="T16" fmla="*/ 50 w 50"/>
                  <a:gd name="T17" fmla="*/ 25 h 50"/>
                  <a:gd name="T18" fmla="*/ 48 w 50"/>
                  <a:gd name="T19" fmla="*/ 15 h 50"/>
                  <a:gd name="T20" fmla="*/ 42 w 50"/>
                  <a:gd name="T21" fmla="*/ 7 h 50"/>
                  <a:gd name="T22" fmla="*/ 34 w 50"/>
                  <a:gd name="T23" fmla="*/ 2 h 50"/>
                  <a:gd name="T24" fmla="*/ 25 w 50"/>
                  <a:gd name="T25" fmla="*/ 0 h 50"/>
                  <a:gd name="T26" fmla="*/ 15 w 50"/>
                  <a:gd name="T27" fmla="*/ 2 h 50"/>
                  <a:gd name="T28" fmla="*/ 7 w 50"/>
                  <a:gd name="T29" fmla="*/ 7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4"/>
                    </a:lnTo>
                    <a:lnTo>
                      <a:pt x="7" y="42"/>
                    </a:lnTo>
                    <a:lnTo>
                      <a:pt x="15" y="48"/>
                    </a:lnTo>
                    <a:lnTo>
                      <a:pt x="25" y="50"/>
                    </a:lnTo>
                    <a:lnTo>
                      <a:pt x="34" y="48"/>
                    </a:lnTo>
                    <a:lnTo>
                      <a:pt x="42" y="42"/>
                    </a:lnTo>
                    <a:lnTo>
                      <a:pt x="48" y="34"/>
                    </a:lnTo>
                    <a:lnTo>
                      <a:pt x="50" y="25"/>
                    </a:lnTo>
                    <a:lnTo>
                      <a:pt x="48" y="15"/>
                    </a:lnTo>
                    <a:lnTo>
                      <a:pt x="42" y="7"/>
                    </a:lnTo>
                    <a:lnTo>
                      <a:pt x="34" y="2"/>
                    </a:lnTo>
                    <a:lnTo>
                      <a:pt x="25" y="0"/>
                    </a:lnTo>
                    <a:lnTo>
                      <a:pt x="15" y="2"/>
                    </a:lnTo>
                    <a:lnTo>
                      <a:pt x="7" y="7"/>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67" name="Freeform 614"/>
              <p:cNvSpPr>
                <a:spLocks/>
              </p:cNvSpPr>
              <p:nvPr/>
            </p:nvSpPr>
            <p:spPr bwMode="auto">
              <a:xfrm>
                <a:off x="959" y="2545"/>
                <a:ext cx="49" cy="31"/>
              </a:xfrm>
              <a:custGeom>
                <a:avLst/>
                <a:gdLst>
                  <a:gd name="T0" fmla="*/ 0 w 49"/>
                  <a:gd name="T1" fmla="*/ 24 h 49"/>
                  <a:gd name="T2" fmla="*/ 2 w 49"/>
                  <a:gd name="T3" fmla="*/ 34 h 49"/>
                  <a:gd name="T4" fmla="*/ 7 w 49"/>
                  <a:gd name="T5" fmla="*/ 42 h 49"/>
                  <a:gd name="T6" fmla="*/ 15 w 49"/>
                  <a:gd name="T7" fmla="*/ 48 h 49"/>
                  <a:gd name="T8" fmla="*/ 25 w 49"/>
                  <a:gd name="T9" fmla="*/ 49 h 49"/>
                  <a:gd name="T10" fmla="*/ 34 w 49"/>
                  <a:gd name="T11" fmla="*/ 48 h 49"/>
                  <a:gd name="T12" fmla="*/ 42 w 49"/>
                  <a:gd name="T13" fmla="*/ 42 h 49"/>
                  <a:gd name="T14" fmla="*/ 48 w 49"/>
                  <a:gd name="T15" fmla="*/ 34 h 49"/>
                  <a:gd name="T16" fmla="*/ 49 w 49"/>
                  <a:gd name="T17" fmla="*/ 24 h 49"/>
                  <a:gd name="T18" fmla="*/ 48 w 49"/>
                  <a:gd name="T19" fmla="*/ 15 h 49"/>
                  <a:gd name="T20" fmla="*/ 42 w 49"/>
                  <a:gd name="T21" fmla="*/ 7 h 49"/>
                  <a:gd name="T22" fmla="*/ 34 w 49"/>
                  <a:gd name="T23" fmla="*/ 1 h 49"/>
                  <a:gd name="T24" fmla="*/ 25 w 49"/>
                  <a:gd name="T25" fmla="*/ 0 h 49"/>
                  <a:gd name="T26" fmla="*/ 15 w 49"/>
                  <a:gd name="T27" fmla="*/ 1 h 49"/>
                  <a:gd name="T28" fmla="*/ 7 w 49"/>
                  <a:gd name="T29" fmla="*/ 7 h 49"/>
                  <a:gd name="T30" fmla="*/ 2 w 49"/>
                  <a:gd name="T31" fmla="*/ 15 h 49"/>
                  <a:gd name="T32" fmla="*/ 0 w 49"/>
                  <a:gd name="T33" fmla="*/ 24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0" y="24"/>
                    </a:moveTo>
                    <a:lnTo>
                      <a:pt x="2" y="34"/>
                    </a:lnTo>
                    <a:lnTo>
                      <a:pt x="7" y="42"/>
                    </a:lnTo>
                    <a:lnTo>
                      <a:pt x="15" y="48"/>
                    </a:lnTo>
                    <a:lnTo>
                      <a:pt x="25" y="49"/>
                    </a:lnTo>
                    <a:lnTo>
                      <a:pt x="34" y="48"/>
                    </a:lnTo>
                    <a:lnTo>
                      <a:pt x="42" y="42"/>
                    </a:lnTo>
                    <a:lnTo>
                      <a:pt x="48" y="34"/>
                    </a:lnTo>
                    <a:lnTo>
                      <a:pt x="49" y="24"/>
                    </a:lnTo>
                    <a:lnTo>
                      <a:pt x="48" y="15"/>
                    </a:lnTo>
                    <a:lnTo>
                      <a:pt x="42" y="7"/>
                    </a:lnTo>
                    <a:lnTo>
                      <a:pt x="34" y="1"/>
                    </a:lnTo>
                    <a:lnTo>
                      <a:pt x="25" y="0"/>
                    </a:lnTo>
                    <a:lnTo>
                      <a:pt x="15" y="1"/>
                    </a:lnTo>
                    <a:lnTo>
                      <a:pt x="7" y="7"/>
                    </a:lnTo>
                    <a:lnTo>
                      <a:pt x="2" y="15"/>
                    </a:lnTo>
                    <a:lnTo>
                      <a:pt x="0" y="24"/>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68" name="Freeform 616"/>
              <p:cNvSpPr>
                <a:spLocks/>
              </p:cNvSpPr>
              <p:nvPr/>
            </p:nvSpPr>
            <p:spPr bwMode="auto">
              <a:xfrm>
                <a:off x="1056" y="2550"/>
                <a:ext cx="48" cy="32"/>
              </a:xfrm>
              <a:custGeom>
                <a:avLst/>
                <a:gdLst>
                  <a:gd name="T0" fmla="*/ 0 w 50"/>
                  <a:gd name="T1" fmla="*/ 25 h 50"/>
                  <a:gd name="T2" fmla="*/ 2 w 50"/>
                  <a:gd name="T3" fmla="*/ 35 h 50"/>
                  <a:gd name="T4" fmla="*/ 8 w 50"/>
                  <a:gd name="T5" fmla="*/ 43 h 50"/>
                  <a:gd name="T6" fmla="*/ 16 w 50"/>
                  <a:gd name="T7" fmla="*/ 48 h 50"/>
                  <a:gd name="T8" fmla="*/ 25 w 50"/>
                  <a:gd name="T9" fmla="*/ 50 h 50"/>
                  <a:gd name="T10" fmla="*/ 35 w 50"/>
                  <a:gd name="T11" fmla="*/ 48 h 50"/>
                  <a:gd name="T12" fmla="*/ 43 w 50"/>
                  <a:gd name="T13" fmla="*/ 43 h 50"/>
                  <a:gd name="T14" fmla="*/ 48 w 50"/>
                  <a:gd name="T15" fmla="*/ 35 h 50"/>
                  <a:gd name="T16" fmla="*/ 50 w 50"/>
                  <a:gd name="T17" fmla="*/ 25 h 50"/>
                  <a:gd name="T18" fmla="*/ 48 w 50"/>
                  <a:gd name="T19" fmla="*/ 16 h 50"/>
                  <a:gd name="T20" fmla="*/ 43 w 50"/>
                  <a:gd name="T21" fmla="*/ 8 h 50"/>
                  <a:gd name="T22" fmla="*/ 35 w 50"/>
                  <a:gd name="T23" fmla="*/ 2 h 50"/>
                  <a:gd name="T24" fmla="*/ 25 w 50"/>
                  <a:gd name="T25" fmla="*/ 0 h 50"/>
                  <a:gd name="T26" fmla="*/ 16 w 50"/>
                  <a:gd name="T27" fmla="*/ 2 h 50"/>
                  <a:gd name="T28" fmla="*/ 8 w 50"/>
                  <a:gd name="T29" fmla="*/ 8 h 50"/>
                  <a:gd name="T30" fmla="*/ 2 w 50"/>
                  <a:gd name="T31" fmla="*/ 16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3"/>
                    </a:lnTo>
                    <a:lnTo>
                      <a:pt x="16" y="48"/>
                    </a:lnTo>
                    <a:lnTo>
                      <a:pt x="25" y="50"/>
                    </a:lnTo>
                    <a:lnTo>
                      <a:pt x="35" y="48"/>
                    </a:lnTo>
                    <a:lnTo>
                      <a:pt x="43" y="43"/>
                    </a:lnTo>
                    <a:lnTo>
                      <a:pt x="48" y="35"/>
                    </a:lnTo>
                    <a:lnTo>
                      <a:pt x="50" y="25"/>
                    </a:lnTo>
                    <a:lnTo>
                      <a:pt x="48" y="16"/>
                    </a:lnTo>
                    <a:lnTo>
                      <a:pt x="43" y="8"/>
                    </a:lnTo>
                    <a:lnTo>
                      <a:pt x="35" y="2"/>
                    </a:lnTo>
                    <a:lnTo>
                      <a:pt x="25" y="0"/>
                    </a:lnTo>
                    <a:lnTo>
                      <a:pt x="16" y="2"/>
                    </a:lnTo>
                    <a:lnTo>
                      <a:pt x="8"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69" name="Freeform 618"/>
              <p:cNvSpPr>
                <a:spLocks/>
              </p:cNvSpPr>
              <p:nvPr/>
            </p:nvSpPr>
            <p:spPr bwMode="auto">
              <a:xfrm>
                <a:off x="1170" y="2550"/>
                <a:ext cx="50" cy="32"/>
              </a:xfrm>
              <a:custGeom>
                <a:avLst/>
                <a:gdLst>
                  <a:gd name="T0" fmla="*/ 0 w 50"/>
                  <a:gd name="T1" fmla="*/ 25 h 50"/>
                  <a:gd name="T2" fmla="*/ 2 w 50"/>
                  <a:gd name="T3" fmla="*/ 35 h 50"/>
                  <a:gd name="T4" fmla="*/ 7 w 50"/>
                  <a:gd name="T5" fmla="*/ 43 h 50"/>
                  <a:gd name="T6" fmla="*/ 15 w 50"/>
                  <a:gd name="T7" fmla="*/ 48 h 50"/>
                  <a:gd name="T8" fmla="*/ 25 w 50"/>
                  <a:gd name="T9" fmla="*/ 50 h 50"/>
                  <a:gd name="T10" fmla="*/ 34 w 50"/>
                  <a:gd name="T11" fmla="*/ 48 h 50"/>
                  <a:gd name="T12" fmla="*/ 42 w 50"/>
                  <a:gd name="T13" fmla="*/ 43 h 50"/>
                  <a:gd name="T14" fmla="*/ 48 w 50"/>
                  <a:gd name="T15" fmla="*/ 35 h 50"/>
                  <a:gd name="T16" fmla="*/ 50 w 50"/>
                  <a:gd name="T17" fmla="*/ 25 h 50"/>
                  <a:gd name="T18" fmla="*/ 48 w 50"/>
                  <a:gd name="T19" fmla="*/ 16 h 50"/>
                  <a:gd name="T20" fmla="*/ 42 w 50"/>
                  <a:gd name="T21" fmla="*/ 8 h 50"/>
                  <a:gd name="T22" fmla="*/ 34 w 50"/>
                  <a:gd name="T23" fmla="*/ 2 h 50"/>
                  <a:gd name="T24" fmla="*/ 25 w 50"/>
                  <a:gd name="T25" fmla="*/ 0 h 50"/>
                  <a:gd name="T26" fmla="*/ 15 w 50"/>
                  <a:gd name="T27" fmla="*/ 2 h 50"/>
                  <a:gd name="T28" fmla="*/ 7 w 50"/>
                  <a:gd name="T29" fmla="*/ 8 h 50"/>
                  <a:gd name="T30" fmla="*/ 2 w 50"/>
                  <a:gd name="T31" fmla="*/ 16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7" y="43"/>
                    </a:lnTo>
                    <a:lnTo>
                      <a:pt x="15" y="48"/>
                    </a:lnTo>
                    <a:lnTo>
                      <a:pt x="25" y="50"/>
                    </a:lnTo>
                    <a:lnTo>
                      <a:pt x="34" y="48"/>
                    </a:lnTo>
                    <a:lnTo>
                      <a:pt x="42" y="43"/>
                    </a:lnTo>
                    <a:lnTo>
                      <a:pt x="48" y="35"/>
                    </a:lnTo>
                    <a:lnTo>
                      <a:pt x="50" y="25"/>
                    </a:lnTo>
                    <a:lnTo>
                      <a:pt x="48" y="16"/>
                    </a:lnTo>
                    <a:lnTo>
                      <a:pt x="42" y="8"/>
                    </a:lnTo>
                    <a:lnTo>
                      <a:pt x="34" y="2"/>
                    </a:lnTo>
                    <a:lnTo>
                      <a:pt x="25" y="0"/>
                    </a:lnTo>
                    <a:lnTo>
                      <a:pt x="15" y="2"/>
                    </a:lnTo>
                    <a:lnTo>
                      <a:pt x="7"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0" name="Freeform 620"/>
              <p:cNvSpPr>
                <a:spLocks/>
              </p:cNvSpPr>
              <p:nvPr/>
            </p:nvSpPr>
            <p:spPr bwMode="auto">
              <a:xfrm>
                <a:off x="1267" y="2568"/>
                <a:ext cx="50" cy="49"/>
              </a:xfrm>
              <a:custGeom>
                <a:avLst/>
                <a:gdLst>
                  <a:gd name="T0" fmla="*/ 0 w 50"/>
                  <a:gd name="T1" fmla="*/ 25 h 49"/>
                  <a:gd name="T2" fmla="*/ 2 w 50"/>
                  <a:gd name="T3" fmla="*/ 34 h 49"/>
                  <a:gd name="T4" fmla="*/ 8 w 50"/>
                  <a:gd name="T5" fmla="*/ 42 h 49"/>
                  <a:gd name="T6" fmla="*/ 16 w 50"/>
                  <a:gd name="T7" fmla="*/ 48 h 49"/>
                  <a:gd name="T8" fmla="*/ 25 w 50"/>
                  <a:gd name="T9" fmla="*/ 49 h 49"/>
                  <a:gd name="T10" fmla="*/ 35 w 50"/>
                  <a:gd name="T11" fmla="*/ 48 h 49"/>
                  <a:gd name="T12" fmla="*/ 43 w 50"/>
                  <a:gd name="T13" fmla="*/ 42 h 49"/>
                  <a:gd name="T14" fmla="*/ 48 w 50"/>
                  <a:gd name="T15" fmla="*/ 34 h 49"/>
                  <a:gd name="T16" fmla="*/ 50 w 50"/>
                  <a:gd name="T17" fmla="*/ 25 h 49"/>
                  <a:gd name="T18" fmla="*/ 48 w 50"/>
                  <a:gd name="T19" fmla="*/ 15 h 49"/>
                  <a:gd name="T20" fmla="*/ 43 w 50"/>
                  <a:gd name="T21" fmla="*/ 7 h 49"/>
                  <a:gd name="T22" fmla="*/ 35 w 50"/>
                  <a:gd name="T23" fmla="*/ 1 h 49"/>
                  <a:gd name="T24" fmla="*/ 25 w 50"/>
                  <a:gd name="T25" fmla="*/ 0 h 49"/>
                  <a:gd name="T26" fmla="*/ 16 w 50"/>
                  <a:gd name="T27" fmla="*/ 1 h 49"/>
                  <a:gd name="T28" fmla="*/ 8 w 50"/>
                  <a:gd name="T29" fmla="*/ 7 h 49"/>
                  <a:gd name="T30" fmla="*/ 2 w 50"/>
                  <a:gd name="T31" fmla="*/ 15 h 49"/>
                  <a:gd name="T32" fmla="*/ 0 w 50"/>
                  <a:gd name="T33" fmla="*/ 2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9"/>
                  <a:gd name="T53" fmla="*/ 50 w 50"/>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9">
                    <a:moveTo>
                      <a:pt x="0" y="25"/>
                    </a:moveTo>
                    <a:lnTo>
                      <a:pt x="2" y="34"/>
                    </a:lnTo>
                    <a:lnTo>
                      <a:pt x="8" y="42"/>
                    </a:lnTo>
                    <a:lnTo>
                      <a:pt x="16" y="48"/>
                    </a:lnTo>
                    <a:lnTo>
                      <a:pt x="25" y="49"/>
                    </a:lnTo>
                    <a:lnTo>
                      <a:pt x="35" y="48"/>
                    </a:lnTo>
                    <a:lnTo>
                      <a:pt x="43" y="42"/>
                    </a:lnTo>
                    <a:lnTo>
                      <a:pt x="48" y="34"/>
                    </a:lnTo>
                    <a:lnTo>
                      <a:pt x="50" y="25"/>
                    </a:lnTo>
                    <a:lnTo>
                      <a:pt x="48" y="15"/>
                    </a:lnTo>
                    <a:lnTo>
                      <a:pt x="43" y="7"/>
                    </a:lnTo>
                    <a:lnTo>
                      <a:pt x="35" y="1"/>
                    </a:lnTo>
                    <a:lnTo>
                      <a:pt x="25" y="0"/>
                    </a:lnTo>
                    <a:lnTo>
                      <a:pt x="16" y="1"/>
                    </a:lnTo>
                    <a:lnTo>
                      <a:pt x="8" y="7"/>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1" name="Freeform 622"/>
              <p:cNvSpPr>
                <a:spLocks/>
              </p:cNvSpPr>
              <p:nvPr/>
            </p:nvSpPr>
            <p:spPr bwMode="auto">
              <a:xfrm>
                <a:off x="1365" y="2571"/>
                <a:ext cx="48" cy="50"/>
              </a:xfrm>
              <a:custGeom>
                <a:avLst/>
                <a:gdLst>
                  <a:gd name="T0" fmla="*/ 0 w 50"/>
                  <a:gd name="T1" fmla="*/ 25 h 50"/>
                  <a:gd name="T2" fmla="*/ 2 w 50"/>
                  <a:gd name="T3" fmla="*/ 35 h 50"/>
                  <a:gd name="T4" fmla="*/ 8 w 50"/>
                  <a:gd name="T5" fmla="*/ 43 h 50"/>
                  <a:gd name="T6" fmla="*/ 16 w 50"/>
                  <a:gd name="T7" fmla="*/ 48 h 50"/>
                  <a:gd name="T8" fmla="*/ 25 w 50"/>
                  <a:gd name="T9" fmla="*/ 50 h 50"/>
                  <a:gd name="T10" fmla="*/ 35 w 50"/>
                  <a:gd name="T11" fmla="*/ 48 h 50"/>
                  <a:gd name="T12" fmla="*/ 42 w 50"/>
                  <a:gd name="T13" fmla="*/ 43 h 50"/>
                  <a:gd name="T14" fmla="*/ 48 w 50"/>
                  <a:gd name="T15" fmla="*/ 35 h 50"/>
                  <a:gd name="T16" fmla="*/ 50 w 50"/>
                  <a:gd name="T17" fmla="*/ 25 h 50"/>
                  <a:gd name="T18" fmla="*/ 48 w 50"/>
                  <a:gd name="T19" fmla="*/ 16 h 50"/>
                  <a:gd name="T20" fmla="*/ 42 w 50"/>
                  <a:gd name="T21" fmla="*/ 8 h 50"/>
                  <a:gd name="T22" fmla="*/ 35 w 50"/>
                  <a:gd name="T23" fmla="*/ 2 h 50"/>
                  <a:gd name="T24" fmla="*/ 25 w 50"/>
                  <a:gd name="T25" fmla="*/ 0 h 50"/>
                  <a:gd name="T26" fmla="*/ 16 w 50"/>
                  <a:gd name="T27" fmla="*/ 2 h 50"/>
                  <a:gd name="T28" fmla="*/ 8 w 50"/>
                  <a:gd name="T29" fmla="*/ 8 h 50"/>
                  <a:gd name="T30" fmla="*/ 2 w 50"/>
                  <a:gd name="T31" fmla="*/ 16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3"/>
                    </a:lnTo>
                    <a:lnTo>
                      <a:pt x="16" y="48"/>
                    </a:lnTo>
                    <a:lnTo>
                      <a:pt x="25" y="50"/>
                    </a:lnTo>
                    <a:lnTo>
                      <a:pt x="35" y="48"/>
                    </a:lnTo>
                    <a:lnTo>
                      <a:pt x="42" y="43"/>
                    </a:lnTo>
                    <a:lnTo>
                      <a:pt x="48" y="35"/>
                    </a:lnTo>
                    <a:lnTo>
                      <a:pt x="50" y="25"/>
                    </a:lnTo>
                    <a:lnTo>
                      <a:pt x="48" y="16"/>
                    </a:lnTo>
                    <a:lnTo>
                      <a:pt x="42" y="8"/>
                    </a:lnTo>
                    <a:lnTo>
                      <a:pt x="35" y="2"/>
                    </a:lnTo>
                    <a:lnTo>
                      <a:pt x="25" y="0"/>
                    </a:lnTo>
                    <a:lnTo>
                      <a:pt x="16" y="2"/>
                    </a:lnTo>
                    <a:lnTo>
                      <a:pt x="8"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2" name="Freeform 624"/>
              <p:cNvSpPr>
                <a:spLocks/>
              </p:cNvSpPr>
              <p:nvPr/>
            </p:nvSpPr>
            <p:spPr bwMode="auto">
              <a:xfrm>
                <a:off x="1465" y="2554"/>
                <a:ext cx="50" cy="32"/>
              </a:xfrm>
              <a:custGeom>
                <a:avLst/>
                <a:gdLst>
                  <a:gd name="T0" fmla="*/ 0 w 50"/>
                  <a:gd name="T1" fmla="*/ 25 h 50"/>
                  <a:gd name="T2" fmla="*/ 2 w 50"/>
                  <a:gd name="T3" fmla="*/ 35 h 50"/>
                  <a:gd name="T4" fmla="*/ 8 w 50"/>
                  <a:gd name="T5" fmla="*/ 42 h 50"/>
                  <a:gd name="T6" fmla="*/ 15 w 50"/>
                  <a:gd name="T7" fmla="*/ 48 h 50"/>
                  <a:gd name="T8" fmla="*/ 25 w 50"/>
                  <a:gd name="T9" fmla="*/ 50 h 50"/>
                  <a:gd name="T10" fmla="*/ 35 w 50"/>
                  <a:gd name="T11" fmla="*/ 48 h 50"/>
                  <a:gd name="T12" fmla="*/ 42 w 50"/>
                  <a:gd name="T13" fmla="*/ 42 h 50"/>
                  <a:gd name="T14" fmla="*/ 48 w 50"/>
                  <a:gd name="T15" fmla="*/ 35 h 50"/>
                  <a:gd name="T16" fmla="*/ 50 w 50"/>
                  <a:gd name="T17" fmla="*/ 25 h 50"/>
                  <a:gd name="T18" fmla="*/ 48 w 50"/>
                  <a:gd name="T19" fmla="*/ 15 h 50"/>
                  <a:gd name="T20" fmla="*/ 42 w 50"/>
                  <a:gd name="T21" fmla="*/ 8 h 50"/>
                  <a:gd name="T22" fmla="*/ 35 w 50"/>
                  <a:gd name="T23" fmla="*/ 2 h 50"/>
                  <a:gd name="T24" fmla="*/ 25 w 50"/>
                  <a:gd name="T25" fmla="*/ 0 h 50"/>
                  <a:gd name="T26" fmla="*/ 15 w 50"/>
                  <a:gd name="T27" fmla="*/ 2 h 50"/>
                  <a:gd name="T28" fmla="*/ 8 w 50"/>
                  <a:gd name="T29" fmla="*/ 8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2"/>
                    </a:lnTo>
                    <a:lnTo>
                      <a:pt x="15" y="48"/>
                    </a:lnTo>
                    <a:lnTo>
                      <a:pt x="25" y="50"/>
                    </a:lnTo>
                    <a:lnTo>
                      <a:pt x="35" y="48"/>
                    </a:lnTo>
                    <a:lnTo>
                      <a:pt x="42" y="42"/>
                    </a:lnTo>
                    <a:lnTo>
                      <a:pt x="48" y="35"/>
                    </a:lnTo>
                    <a:lnTo>
                      <a:pt x="50" y="25"/>
                    </a:lnTo>
                    <a:lnTo>
                      <a:pt x="48" y="15"/>
                    </a:lnTo>
                    <a:lnTo>
                      <a:pt x="42" y="8"/>
                    </a:lnTo>
                    <a:lnTo>
                      <a:pt x="35" y="2"/>
                    </a:lnTo>
                    <a:lnTo>
                      <a:pt x="25" y="0"/>
                    </a:lnTo>
                    <a:lnTo>
                      <a:pt x="15" y="2"/>
                    </a:lnTo>
                    <a:lnTo>
                      <a:pt x="8"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3" name="Freeform 626"/>
              <p:cNvSpPr>
                <a:spLocks/>
              </p:cNvSpPr>
              <p:nvPr/>
            </p:nvSpPr>
            <p:spPr bwMode="auto">
              <a:xfrm>
                <a:off x="1563" y="2550"/>
                <a:ext cx="47" cy="32"/>
              </a:xfrm>
              <a:custGeom>
                <a:avLst/>
                <a:gdLst>
                  <a:gd name="T0" fmla="*/ 0 w 50"/>
                  <a:gd name="T1" fmla="*/ 25 h 50"/>
                  <a:gd name="T2" fmla="*/ 2 w 50"/>
                  <a:gd name="T3" fmla="*/ 35 h 50"/>
                  <a:gd name="T4" fmla="*/ 8 w 50"/>
                  <a:gd name="T5" fmla="*/ 43 h 50"/>
                  <a:gd name="T6" fmla="*/ 15 w 50"/>
                  <a:gd name="T7" fmla="*/ 48 h 50"/>
                  <a:gd name="T8" fmla="*/ 25 w 50"/>
                  <a:gd name="T9" fmla="*/ 50 h 50"/>
                  <a:gd name="T10" fmla="*/ 35 w 50"/>
                  <a:gd name="T11" fmla="*/ 48 h 50"/>
                  <a:gd name="T12" fmla="*/ 42 w 50"/>
                  <a:gd name="T13" fmla="*/ 43 h 50"/>
                  <a:gd name="T14" fmla="*/ 48 w 50"/>
                  <a:gd name="T15" fmla="*/ 35 h 50"/>
                  <a:gd name="T16" fmla="*/ 50 w 50"/>
                  <a:gd name="T17" fmla="*/ 25 h 50"/>
                  <a:gd name="T18" fmla="*/ 48 w 50"/>
                  <a:gd name="T19" fmla="*/ 16 h 50"/>
                  <a:gd name="T20" fmla="*/ 42 w 50"/>
                  <a:gd name="T21" fmla="*/ 8 h 50"/>
                  <a:gd name="T22" fmla="*/ 35 w 50"/>
                  <a:gd name="T23" fmla="*/ 2 h 50"/>
                  <a:gd name="T24" fmla="*/ 25 w 50"/>
                  <a:gd name="T25" fmla="*/ 0 h 50"/>
                  <a:gd name="T26" fmla="*/ 15 w 50"/>
                  <a:gd name="T27" fmla="*/ 2 h 50"/>
                  <a:gd name="T28" fmla="*/ 8 w 50"/>
                  <a:gd name="T29" fmla="*/ 8 h 50"/>
                  <a:gd name="T30" fmla="*/ 2 w 50"/>
                  <a:gd name="T31" fmla="*/ 16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3"/>
                    </a:lnTo>
                    <a:lnTo>
                      <a:pt x="15" y="48"/>
                    </a:lnTo>
                    <a:lnTo>
                      <a:pt x="25" y="50"/>
                    </a:lnTo>
                    <a:lnTo>
                      <a:pt x="35" y="48"/>
                    </a:lnTo>
                    <a:lnTo>
                      <a:pt x="42" y="43"/>
                    </a:lnTo>
                    <a:lnTo>
                      <a:pt x="48" y="35"/>
                    </a:lnTo>
                    <a:lnTo>
                      <a:pt x="50" y="25"/>
                    </a:lnTo>
                    <a:lnTo>
                      <a:pt x="48" y="16"/>
                    </a:lnTo>
                    <a:lnTo>
                      <a:pt x="42" y="8"/>
                    </a:lnTo>
                    <a:lnTo>
                      <a:pt x="35" y="2"/>
                    </a:lnTo>
                    <a:lnTo>
                      <a:pt x="25" y="0"/>
                    </a:lnTo>
                    <a:lnTo>
                      <a:pt x="15" y="2"/>
                    </a:lnTo>
                    <a:lnTo>
                      <a:pt x="8"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4" name="Freeform 628"/>
              <p:cNvSpPr>
                <a:spLocks/>
              </p:cNvSpPr>
              <p:nvPr/>
            </p:nvSpPr>
            <p:spPr bwMode="auto">
              <a:xfrm>
                <a:off x="1665" y="2548"/>
                <a:ext cx="48" cy="32"/>
              </a:xfrm>
              <a:custGeom>
                <a:avLst/>
                <a:gdLst>
                  <a:gd name="T0" fmla="*/ 0 w 50"/>
                  <a:gd name="T1" fmla="*/ 25 h 50"/>
                  <a:gd name="T2" fmla="*/ 2 w 50"/>
                  <a:gd name="T3" fmla="*/ 35 h 50"/>
                  <a:gd name="T4" fmla="*/ 7 w 50"/>
                  <a:gd name="T5" fmla="*/ 43 h 50"/>
                  <a:gd name="T6" fmla="*/ 15 w 50"/>
                  <a:gd name="T7" fmla="*/ 48 h 50"/>
                  <a:gd name="T8" fmla="*/ 25 w 50"/>
                  <a:gd name="T9" fmla="*/ 50 h 50"/>
                  <a:gd name="T10" fmla="*/ 34 w 50"/>
                  <a:gd name="T11" fmla="*/ 48 h 50"/>
                  <a:gd name="T12" fmla="*/ 42 w 50"/>
                  <a:gd name="T13" fmla="*/ 43 h 50"/>
                  <a:gd name="T14" fmla="*/ 48 w 50"/>
                  <a:gd name="T15" fmla="*/ 35 h 50"/>
                  <a:gd name="T16" fmla="*/ 50 w 50"/>
                  <a:gd name="T17" fmla="*/ 25 h 50"/>
                  <a:gd name="T18" fmla="*/ 48 w 50"/>
                  <a:gd name="T19" fmla="*/ 16 h 50"/>
                  <a:gd name="T20" fmla="*/ 42 w 50"/>
                  <a:gd name="T21" fmla="*/ 8 h 50"/>
                  <a:gd name="T22" fmla="*/ 34 w 50"/>
                  <a:gd name="T23" fmla="*/ 2 h 50"/>
                  <a:gd name="T24" fmla="*/ 25 w 50"/>
                  <a:gd name="T25" fmla="*/ 0 h 50"/>
                  <a:gd name="T26" fmla="*/ 15 w 50"/>
                  <a:gd name="T27" fmla="*/ 2 h 50"/>
                  <a:gd name="T28" fmla="*/ 7 w 50"/>
                  <a:gd name="T29" fmla="*/ 8 h 50"/>
                  <a:gd name="T30" fmla="*/ 2 w 50"/>
                  <a:gd name="T31" fmla="*/ 16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7" y="43"/>
                    </a:lnTo>
                    <a:lnTo>
                      <a:pt x="15" y="48"/>
                    </a:lnTo>
                    <a:lnTo>
                      <a:pt x="25" y="50"/>
                    </a:lnTo>
                    <a:lnTo>
                      <a:pt x="34" y="48"/>
                    </a:lnTo>
                    <a:lnTo>
                      <a:pt x="42" y="43"/>
                    </a:lnTo>
                    <a:lnTo>
                      <a:pt x="48" y="35"/>
                    </a:lnTo>
                    <a:lnTo>
                      <a:pt x="50" y="25"/>
                    </a:lnTo>
                    <a:lnTo>
                      <a:pt x="48" y="16"/>
                    </a:lnTo>
                    <a:lnTo>
                      <a:pt x="42" y="8"/>
                    </a:lnTo>
                    <a:lnTo>
                      <a:pt x="34" y="2"/>
                    </a:lnTo>
                    <a:lnTo>
                      <a:pt x="25" y="0"/>
                    </a:lnTo>
                    <a:lnTo>
                      <a:pt x="15" y="2"/>
                    </a:lnTo>
                    <a:lnTo>
                      <a:pt x="7"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5" name="Freeform 630"/>
              <p:cNvSpPr>
                <a:spLocks/>
              </p:cNvSpPr>
              <p:nvPr/>
            </p:nvSpPr>
            <p:spPr bwMode="auto">
              <a:xfrm>
                <a:off x="1764" y="2562"/>
                <a:ext cx="50" cy="32"/>
              </a:xfrm>
              <a:custGeom>
                <a:avLst/>
                <a:gdLst>
                  <a:gd name="T0" fmla="*/ 0 w 50"/>
                  <a:gd name="T1" fmla="*/ 25 h 50"/>
                  <a:gd name="T2" fmla="*/ 2 w 50"/>
                  <a:gd name="T3" fmla="*/ 34 h 50"/>
                  <a:gd name="T4" fmla="*/ 8 w 50"/>
                  <a:gd name="T5" fmla="*/ 42 h 50"/>
                  <a:gd name="T6" fmla="*/ 16 w 50"/>
                  <a:gd name="T7" fmla="*/ 48 h 50"/>
                  <a:gd name="T8" fmla="*/ 25 w 50"/>
                  <a:gd name="T9" fmla="*/ 50 h 50"/>
                  <a:gd name="T10" fmla="*/ 35 w 50"/>
                  <a:gd name="T11" fmla="*/ 48 h 50"/>
                  <a:gd name="T12" fmla="*/ 43 w 50"/>
                  <a:gd name="T13" fmla="*/ 42 h 50"/>
                  <a:gd name="T14" fmla="*/ 48 w 50"/>
                  <a:gd name="T15" fmla="*/ 34 h 50"/>
                  <a:gd name="T16" fmla="*/ 50 w 50"/>
                  <a:gd name="T17" fmla="*/ 25 h 50"/>
                  <a:gd name="T18" fmla="*/ 48 w 50"/>
                  <a:gd name="T19" fmla="*/ 15 h 50"/>
                  <a:gd name="T20" fmla="*/ 43 w 50"/>
                  <a:gd name="T21" fmla="*/ 7 h 50"/>
                  <a:gd name="T22" fmla="*/ 35 w 50"/>
                  <a:gd name="T23" fmla="*/ 2 h 50"/>
                  <a:gd name="T24" fmla="*/ 25 w 50"/>
                  <a:gd name="T25" fmla="*/ 0 h 50"/>
                  <a:gd name="T26" fmla="*/ 16 w 50"/>
                  <a:gd name="T27" fmla="*/ 2 h 50"/>
                  <a:gd name="T28" fmla="*/ 8 w 50"/>
                  <a:gd name="T29" fmla="*/ 7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4"/>
                    </a:lnTo>
                    <a:lnTo>
                      <a:pt x="8" y="42"/>
                    </a:lnTo>
                    <a:lnTo>
                      <a:pt x="16" y="48"/>
                    </a:lnTo>
                    <a:lnTo>
                      <a:pt x="25" y="50"/>
                    </a:lnTo>
                    <a:lnTo>
                      <a:pt x="35" y="48"/>
                    </a:lnTo>
                    <a:lnTo>
                      <a:pt x="43" y="42"/>
                    </a:lnTo>
                    <a:lnTo>
                      <a:pt x="48" y="34"/>
                    </a:lnTo>
                    <a:lnTo>
                      <a:pt x="50" y="25"/>
                    </a:lnTo>
                    <a:lnTo>
                      <a:pt x="48" y="15"/>
                    </a:lnTo>
                    <a:lnTo>
                      <a:pt x="43" y="7"/>
                    </a:lnTo>
                    <a:lnTo>
                      <a:pt x="35" y="2"/>
                    </a:lnTo>
                    <a:lnTo>
                      <a:pt x="25" y="0"/>
                    </a:lnTo>
                    <a:lnTo>
                      <a:pt x="16" y="2"/>
                    </a:lnTo>
                    <a:lnTo>
                      <a:pt x="8" y="7"/>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6" name="Freeform 632"/>
              <p:cNvSpPr>
                <a:spLocks/>
              </p:cNvSpPr>
              <p:nvPr/>
            </p:nvSpPr>
            <p:spPr bwMode="auto">
              <a:xfrm>
                <a:off x="1874" y="2548"/>
                <a:ext cx="48" cy="32"/>
              </a:xfrm>
              <a:custGeom>
                <a:avLst/>
                <a:gdLst>
                  <a:gd name="T0" fmla="*/ 0 w 48"/>
                  <a:gd name="T1" fmla="*/ 25 h 50"/>
                  <a:gd name="T2" fmla="*/ 2 w 48"/>
                  <a:gd name="T3" fmla="*/ 35 h 50"/>
                  <a:gd name="T4" fmla="*/ 6 w 48"/>
                  <a:gd name="T5" fmla="*/ 43 h 50"/>
                  <a:gd name="T6" fmla="*/ 13 w 48"/>
                  <a:gd name="T7" fmla="*/ 48 h 50"/>
                  <a:gd name="T8" fmla="*/ 23 w 48"/>
                  <a:gd name="T9" fmla="*/ 50 h 50"/>
                  <a:gd name="T10" fmla="*/ 32 w 48"/>
                  <a:gd name="T11" fmla="*/ 48 h 50"/>
                  <a:gd name="T12" fmla="*/ 40 w 48"/>
                  <a:gd name="T13" fmla="*/ 43 h 50"/>
                  <a:gd name="T14" fmla="*/ 46 w 48"/>
                  <a:gd name="T15" fmla="*/ 35 h 50"/>
                  <a:gd name="T16" fmla="*/ 48 w 48"/>
                  <a:gd name="T17" fmla="*/ 25 h 50"/>
                  <a:gd name="T18" fmla="*/ 46 w 48"/>
                  <a:gd name="T19" fmla="*/ 16 h 50"/>
                  <a:gd name="T20" fmla="*/ 40 w 48"/>
                  <a:gd name="T21" fmla="*/ 8 h 50"/>
                  <a:gd name="T22" fmla="*/ 32 w 48"/>
                  <a:gd name="T23" fmla="*/ 2 h 50"/>
                  <a:gd name="T24" fmla="*/ 23 w 48"/>
                  <a:gd name="T25" fmla="*/ 0 h 50"/>
                  <a:gd name="T26" fmla="*/ 13 w 48"/>
                  <a:gd name="T27" fmla="*/ 2 h 50"/>
                  <a:gd name="T28" fmla="*/ 6 w 48"/>
                  <a:gd name="T29" fmla="*/ 8 h 50"/>
                  <a:gd name="T30" fmla="*/ 2 w 48"/>
                  <a:gd name="T31" fmla="*/ 16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2" y="35"/>
                    </a:lnTo>
                    <a:lnTo>
                      <a:pt x="6" y="43"/>
                    </a:lnTo>
                    <a:lnTo>
                      <a:pt x="13" y="48"/>
                    </a:lnTo>
                    <a:lnTo>
                      <a:pt x="23" y="50"/>
                    </a:lnTo>
                    <a:lnTo>
                      <a:pt x="32" y="48"/>
                    </a:lnTo>
                    <a:lnTo>
                      <a:pt x="40" y="43"/>
                    </a:lnTo>
                    <a:lnTo>
                      <a:pt x="46" y="35"/>
                    </a:lnTo>
                    <a:lnTo>
                      <a:pt x="48" y="25"/>
                    </a:lnTo>
                    <a:lnTo>
                      <a:pt x="46" y="16"/>
                    </a:lnTo>
                    <a:lnTo>
                      <a:pt x="40" y="8"/>
                    </a:lnTo>
                    <a:lnTo>
                      <a:pt x="32" y="2"/>
                    </a:lnTo>
                    <a:lnTo>
                      <a:pt x="23" y="0"/>
                    </a:lnTo>
                    <a:lnTo>
                      <a:pt x="13" y="2"/>
                    </a:lnTo>
                    <a:lnTo>
                      <a:pt x="6"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7" name="Freeform 634"/>
              <p:cNvSpPr>
                <a:spLocks/>
              </p:cNvSpPr>
              <p:nvPr/>
            </p:nvSpPr>
            <p:spPr bwMode="auto">
              <a:xfrm>
                <a:off x="1970" y="2560"/>
                <a:ext cx="48" cy="32"/>
              </a:xfrm>
              <a:custGeom>
                <a:avLst/>
                <a:gdLst>
                  <a:gd name="T0" fmla="*/ 0 w 48"/>
                  <a:gd name="T1" fmla="*/ 25 h 50"/>
                  <a:gd name="T2" fmla="*/ 2 w 48"/>
                  <a:gd name="T3" fmla="*/ 34 h 50"/>
                  <a:gd name="T4" fmla="*/ 5 w 48"/>
                  <a:gd name="T5" fmla="*/ 42 h 50"/>
                  <a:gd name="T6" fmla="*/ 13 w 48"/>
                  <a:gd name="T7" fmla="*/ 48 h 50"/>
                  <a:gd name="T8" fmla="*/ 23 w 48"/>
                  <a:gd name="T9" fmla="*/ 50 h 50"/>
                  <a:gd name="T10" fmla="*/ 32 w 48"/>
                  <a:gd name="T11" fmla="*/ 48 h 50"/>
                  <a:gd name="T12" fmla="*/ 40 w 48"/>
                  <a:gd name="T13" fmla="*/ 42 h 50"/>
                  <a:gd name="T14" fmla="*/ 46 w 48"/>
                  <a:gd name="T15" fmla="*/ 34 h 50"/>
                  <a:gd name="T16" fmla="*/ 48 w 48"/>
                  <a:gd name="T17" fmla="*/ 25 h 50"/>
                  <a:gd name="T18" fmla="*/ 46 w 48"/>
                  <a:gd name="T19" fmla="*/ 15 h 50"/>
                  <a:gd name="T20" fmla="*/ 40 w 48"/>
                  <a:gd name="T21" fmla="*/ 8 h 50"/>
                  <a:gd name="T22" fmla="*/ 32 w 48"/>
                  <a:gd name="T23" fmla="*/ 2 h 50"/>
                  <a:gd name="T24" fmla="*/ 23 w 48"/>
                  <a:gd name="T25" fmla="*/ 0 h 50"/>
                  <a:gd name="T26" fmla="*/ 13 w 48"/>
                  <a:gd name="T27" fmla="*/ 2 h 50"/>
                  <a:gd name="T28" fmla="*/ 5 w 48"/>
                  <a:gd name="T29" fmla="*/ 8 h 50"/>
                  <a:gd name="T30" fmla="*/ 2 w 48"/>
                  <a:gd name="T31" fmla="*/ 15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2" y="34"/>
                    </a:lnTo>
                    <a:lnTo>
                      <a:pt x="5" y="42"/>
                    </a:lnTo>
                    <a:lnTo>
                      <a:pt x="13" y="48"/>
                    </a:lnTo>
                    <a:lnTo>
                      <a:pt x="23" y="50"/>
                    </a:lnTo>
                    <a:lnTo>
                      <a:pt x="32" y="48"/>
                    </a:lnTo>
                    <a:lnTo>
                      <a:pt x="40" y="42"/>
                    </a:lnTo>
                    <a:lnTo>
                      <a:pt x="46" y="34"/>
                    </a:lnTo>
                    <a:lnTo>
                      <a:pt x="48" y="25"/>
                    </a:lnTo>
                    <a:lnTo>
                      <a:pt x="46" y="15"/>
                    </a:lnTo>
                    <a:lnTo>
                      <a:pt x="40" y="8"/>
                    </a:lnTo>
                    <a:lnTo>
                      <a:pt x="32" y="2"/>
                    </a:lnTo>
                    <a:lnTo>
                      <a:pt x="23" y="0"/>
                    </a:lnTo>
                    <a:lnTo>
                      <a:pt x="13" y="2"/>
                    </a:lnTo>
                    <a:lnTo>
                      <a:pt x="5"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8" name="Freeform 636"/>
              <p:cNvSpPr>
                <a:spLocks/>
              </p:cNvSpPr>
              <p:nvPr/>
            </p:nvSpPr>
            <p:spPr bwMode="auto">
              <a:xfrm>
                <a:off x="2068" y="2558"/>
                <a:ext cx="48" cy="32"/>
              </a:xfrm>
              <a:custGeom>
                <a:avLst/>
                <a:gdLst>
                  <a:gd name="T0" fmla="*/ 0 w 48"/>
                  <a:gd name="T1" fmla="*/ 25 h 50"/>
                  <a:gd name="T2" fmla="*/ 1 w 48"/>
                  <a:gd name="T3" fmla="*/ 35 h 50"/>
                  <a:gd name="T4" fmla="*/ 5 w 48"/>
                  <a:gd name="T5" fmla="*/ 42 h 50"/>
                  <a:gd name="T6" fmla="*/ 13 w 48"/>
                  <a:gd name="T7" fmla="*/ 48 h 50"/>
                  <a:gd name="T8" fmla="*/ 23 w 48"/>
                  <a:gd name="T9" fmla="*/ 50 h 50"/>
                  <a:gd name="T10" fmla="*/ 32 w 48"/>
                  <a:gd name="T11" fmla="*/ 48 h 50"/>
                  <a:gd name="T12" fmla="*/ 40 w 48"/>
                  <a:gd name="T13" fmla="*/ 42 h 50"/>
                  <a:gd name="T14" fmla="*/ 46 w 48"/>
                  <a:gd name="T15" fmla="*/ 35 h 50"/>
                  <a:gd name="T16" fmla="*/ 48 w 48"/>
                  <a:gd name="T17" fmla="*/ 25 h 50"/>
                  <a:gd name="T18" fmla="*/ 46 w 48"/>
                  <a:gd name="T19" fmla="*/ 15 h 50"/>
                  <a:gd name="T20" fmla="*/ 40 w 48"/>
                  <a:gd name="T21" fmla="*/ 8 h 50"/>
                  <a:gd name="T22" fmla="*/ 32 w 48"/>
                  <a:gd name="T23" fmla="*/ 2 h 50"/>
                  <a:gd name="T24" fmla="*/ 23 w 48"/>
                  <a:gd name="T25" fmla="*/ 0 h 50"/>
                  <a:gd name="T26" fmla="*/ 13 w 48"/>
                  <a:gd name="T27" fmla="*/ 2 h 50"/>
                  <a:gd name="T28" fmla="*/ 5 w 48"/>
                  <a:gd name="T29" fmla="*/ 8 h 50"/>
                  <a:gd name="T30" fmla="*/ 1 w 48"/>
                  <a:gd name="T31" fmla="*/ 15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1" y="35"/>
                    </a:lnTo>
                    <a:lnTo>
                      <a:pt x="5" y="42"/>
                    </a:lnTo>
                    <a:lnTo>
                      <a:pt x="13" y="48"/>
                    </a:lnTo>
                    <a:lnTo>
                      <a:pt x="23" y="50"/>
                    </a:lnTo>
                    <a:lnTo>
                      <a:pt x="32" y="48"/>
                    </a:lnTo>
                    <a:lnTo>
                      <a:pt x="40" y="42"/>
                    </a:lnTo>
                    <a:lnTo>
                      <a:pt x="46" y="35"/>
                    </a:lnTo>
                    <a:lnTo>
                      <a:pt x="48" y="25"/>
                    </a:lnTo>
                    <a:lnTo>
                      <a:pt x="46" y="15"/>
                    </a:lnTo>
                    <a:lnTo>
                      <a:pt x="40" y="8"/>
                    </a:lnTo>
                    <a:lnTo>
                      <a:pt x="32" y="2"/>
                    </a:lnTo>
                    <a:lnTo>
                      <a:pt x="23" y="0"/>
                    </a:lnTo>
                    <a:lnTo>
                      <a:pt x="13" y="2"/>
                    </a:lnTo>
                    <a:lnTo>
                      <a:pt x="5" y="8"/>
                    </a:lnTo>
                    <a:lnTo>
                      <a:pt x="1"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79" name="Freeform 638"/>
              <p:cNvSpPr>
                <a:spLocks/>
              </p:cNvSpPr>
              <p:nvPr/>
            </p:nvSpPr>
            <p:spPr bwMode="auto">
              <a:xfrm>
                <a:off x="2163" y="2554"/>
                <a:ext cx="48" cy="32"/>
              </a:xfrm>
              <a:custGeom>
                <a:avLst/>
                <a:gdLst>
                  <a:gd name="T0" fmla="*/ 0 w 48"/>
                  <a:gd name="T1" fmla="*/ 25 h 50"/>
                  <a:gd name="T2" fmla="*/ 2 w 48"/>
                  <a:gd name="T3" fmla="*/ 35 h 50"/>
                  <a:gd name="T4" fmla="*/ 6 w 48"/>
                  <a:gd name="T5" fmla="*/ 42 h 50"/>
                  <a:gd name="T6" fmla="*/ 14 w 48"/>
                  <a:gd name="T7" fmla="*/ 48 h 50"/>
                  <a:gd name="T8" fmla="*/ 24 w 48"/>
                  <a:gd name="T9" fmla="*/ 50 h 50"/>
                  <a:gd name="T10" fmla="*/ 33 w 48"/>
                  <a:gd name="T11" fmla="*/ 48 h 50"/>
                  <a:gd name="T12" fmla="*/ 41 w 48"/>
                  <a:gd name="T13" fmla="*/ 42 h 50"/>
                  <a:gd name="T14" fmla="*/ 47 w 48"/>
                  <a:gd name="T15" fmla="*/ 35 h 50"/>
                  <a:gd name="T16" fmla="*/ 48 w 48"/>
                  <a:gd name="T17" fmla="*/ 25 h 50"/>
                  <a:gd name="T18" fmla="*/ 47 w 48"/>
                  <a:gd name="T19" fmla="*/ 15 h 50"/>
                  <a:gd name="T20" fmla="*/ 41 w 48"/>
                  <a:gd name="T21" fmla="*/ 8 h 50"/>
                  <a:gd name="T22" fmla="*/ 33 w 48"/>
                  <a:gd name="T23" fmla="*/ 2 h 50"/>
                  <a:gd name="T24" fmla="*/ 24 w 48"/>
                  <a:gd name="T25" fmla="*/ 0 h 50"/>
                  <a:gd name="T26" fmla="*/ 14 w 48"/>
                  <a:gd name="T27" fmla="*/ 2 h 50"/>
                  <a:gd name="T28" fmla="*/ 6 w 48"/>
                  <a:gd name="T29" fmla="*/ 8 h 50"/>
                  <a:gd name="T30" fmla="*/ 2 w 48"/>
                  <a:gd name="T31" fmla="*/ 15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2" y="35"/>
                    </a:lnTo>
                    <a:lnTo>
                      <a:pt x="6" y="42"/>
                    </a:lnTo>
                    <a:lnTo>
                      <a:pt x="14" y="48"/>
                    </a:lnTo>
                    <a:lnTo>
                      <a:pt x="24" y="50"/>
                    </a:lnTo>
                    <a:lnTo>
                      <a:pt x="33" y="48"/>
                    </a:lnTo>
                    <a:lnTo>
                      <a:pt x="41" y="42"/>
                    </a:lnTo>
                    <a:lnTo>
                      <a:pt x="47" y="35"/>
                    </a:lnTo>
                    <a:lnTo>
                      <a:pt x="48" y="25"/>
                    </a:lnTo>
                    <a:lnTo>
                      <a:pt x="47" y="15"/>
                    </a:lnTo>
                    <a:lnTo>
                      <a:pt x="41" y="8"/>
                    </a:lnTo>
                    <a:lnTo>
                      <a:pt x="33" y="2"/>
                    </a:lnTo>
                    <a:lnTo>
                      <a:pt x="24" y="0"/>
                    </a:lnTo>
                    <a:lnTo>
                      <a:pt x="14" y="2"/>
                    </a:lnTo>
                    <a:lnTo>
                      <a:pt x="6"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0" name="Freeform 640"/>
              <p:cNvSpPr>
                <a:spLocks/>
              </p:cNvSpPr>
              <p:nvPr/>
            </p:nvSpPr>
            <p:spPr bwMode="auto">
              <a:xfrm>
                <a:off x="2273" y="2573"/>
                <a:ext cx="48" cy="50"/>
              </a:xfrm>
              <a:custGeom>
                <a:avLst/>
                <a:gdLst>
                  <a:gd name="T0" fmla="*/ 0 w 48"/>
                  <a:gd name="T1" fmla="*/ 25 h 50"/>
                  <a:gd name="T2" fmla="*/ 2 w 48"/>
                  <a:gd name="T3" fmla="*/ 35 h 50"/>
                  <a:gd name="T4" fmla="*/ 6 w 48"/>
                  <a:gd name="T5" fmla="*/ 43 h 50"/>
                  <a:gd name="T6" fmla="*/ 13 w 48"/>
                  <a:gd name="T7" fmla="*/ 48 h 50"/>
                  <a:gd name="T8" fmla="*/ 23 w 48"/>
                  <a:gd name="T9" fmla="*/ 50 h 50"/>
                  <a:gd name="T10" fmla="*/ 32 w 48"/>
                  <a:gd name="T11" fmla="*/ 48 h 50"/>
                  <a:gd name="T12" fmla="*/ 42 w 48"/>
                  <a:gd name="T13" fmla="*/ 43 h 50"/>
                  <a:gd name="T14" fmla="*/ 46 w 48"/>
                  <a:gd name="T15" fmla="*/ 35 h 50"/>
                  <a:gd name="T16" fmla="*/ 48 w 48"/>
                  <a:gd name="T17" fmla="*/ 25 h 50"/>
                  <a:gd name="T18" fmla="*/ 46 w 48"/>
                  <a:gd name="T19" fmla="*/ 16 h 50"/>
                  <a:gd name="T20" fmla="*/ 42 w 48"/>
                  <a:gd name="T21" fmla="*/ 8 h 50"/>
                  <a:gd name="T22" fmla="*/ 32 w 48"/>
                  <a:gd name="T23" fmla="*/ 2 h 50"/>
                  <a:gd name="T24" fmla="*/ 23 w 48"/>
                  <a:gd name="T25" fmla="*/ 0 h 50"/>
                  <a:gd name="T26" fmla="*/ 13 w 48"/>
                  <a:gd name="T27" fmla="*/ 2 h 50"/>
                  <a:gd name="T28" fmla="*/ 6 w 48"/>
                  <a:gd name="T29" fmla="*/ 8 h 50"/>
                  <a:gd name="T30" fmla="*/ 2 w 48"/>
                  <a:gd name="T31" fmla="*/ 16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2" y="35"/>
                    </a:lnTo>
                    <a:lnTo>
                      <a:pt x="6" y="43"/>
                    </a:lnTo>
                    <a:lnTo>
                      <a:pt x="13" y="48"/>
                    </a:lnTo>
                    <a:lnTo>
                      <a:pt x="23" y="50"/>
                    </a:lnTo>
                    <a:lnTo>
                      <a:pt x="32" y="48"/>
                    </a:lnTo>
                    <a:lnTo>
                      <a:pt x="42" y="43"/>
                    </a:lnTo>
                    <a:lnTo>
                      <a:pt x="46" y="35"/>
                    </a:lnTo>
                    <a:lnTo>
                      <a:pt x="48" y="25"/>
                    </a:lnTo>
                    <a:lnTo>
                      <a:pt x="46" y="16"/>
                    </a:lnTo>
                    <a:lnTo>
                      <a:pt x="42" y="8"/>
                    </a:lnTo>
                    <a:lnTo>
                      <a:pt x="32" y="2"/>
                    </a:lnTo>
                    <a:lnTo>
                      <a:pt x="23" y="0"/>
                    </a:lnTo>
                    <a:lnTo>
                      <a:pt x="13" y="2"/>
                    </a:lnTo>
                    <a:lnTo>
                      <a:pt x="6"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1" name="Freeform 642"/>
              <p:cNvSpPr>
                <a:spLocks/>
              </p:cNvSpPr>
              <p:nvPr/>
            </p:nvSpPr>
            <p:spPr bwMode="auto">
              <a:xfrm>
                <a:off x="2362" y="2556"/>
                <a:ext cx="48" cy="32"/>
              </a:xfrm>
              <a:custGeom>
                <a:avLst/>
                <a:gdLst>
                  <a:gd name="T0" fmla="*/ 0 w 48"/>
                  <a:gd name="T1" fmla="*/ 25 h 50"/>
                  <a:gd name="T2" fmla="*/ 2 w 48"/>
                  <a:gd name="T3" fmla="*/ 35 h 50"/>
                  <a:gd name="T4" fmla="*/ 6 w 48"/>
                  <a:gd name="T5" fmla="*/ 42 h 50"/>
                  <a:gd name="T6" fmla="*/ 15 w 48"/>
                  <a:gd name="T7" fmla="*/ 48 h 50"/>
                  <a:gd name="T8" fmla="*/ 25 w 48"/>
                  <a:gd name="T9" fmla="*/ 50 h 50"/>
                  <a:gd name="T10" fmla="*/ 33 w 48"/>
                  <a:gd name="T11" fmla="*/ 48 h 50"/>
                  <a:gd name="T12" fmla="*/ 42 w 48"/>
                  <a:gd name="T13" fmla="*/ 42 h 50"/>
                  <a:gd name="T14" fmla="*/ 46 w 48"/>
                  <a:gd name="T15" fmla="*/ 35 h 50"/>
                  <a:gd name="T16" fmla="*/ 48 w 48"/>
                  <a:gd name="T17" fmla="*/ 25 h 50"/>
                  <a:gd name="T18" fmla="*/ 46 w 48"/>
                  <a:gd name="T19" fmla="*/ 15 h 50"/>
                  <a:gd name="T20" fmla="*/ 42 w 48"/>
                  <a:gd name="T21" fmla="*/ 8 h 50"/>
                  <a:gd name="T22" fmla="*/ 33 w 48"/>
                  <a:gd name="T23" fmla="*/ 2 h 50"/>
                  <a:gd name="T24" fmla="*/ 25 w 48"/>
                  <a:gd name="T25" fmla="*/ 0 h 50"/>
                  <a:gd name="T26" fmla="*/ 15 w 48"/>
                  <a:gd name="T27" fmla="*/ 2 h 50"/>
                  <a:gd name="T28" fmla="*/ 6 w 48"/>
                  <a:gd name="T29" fmla="*/ 8 h 50"/>
                  <a:gd name="T30" fmla="*/ 2 w 48"/>
                  <a:gd name="T31" fmla="*/ 15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2" y="35"/>
                    </a:lnTo>
                    <a:lnTo>
                      <a:pt x="6" y="42"/>
                    </a:lnTo>
                    <a:lnTo>
                      <a:pt x="15" y="48"/>
                    </a:lnTo>
                    <a:lnTo>
                      <a:pt x="25" y="50"/>
                    </a:lnTo>
                    <a:lnTo>
                      <a:pt x="33" y="48"/>
                    </a:lnTo>
                    <a:lnTo>
                      <a:pt x="42" y="42"/>
                    </a:lnTo>
                    <a:lnTo>
                      <a:pt x="46" y="35"/>
                    </a:lnTo>
                    <a:lnTo>
                      <a:pt x="48" y="25"/>
                    </a:lnTo>
                    <a:lnTo>
                      <a:pt x="46" y="15"/>
                    </a:lnTo>
                    <a:lnTo>
                      <a:pt x="42" y="8"/>
                    </a:lnTo>
                    <a:lnTo>
                      <a:pt x="33" y="2"/>
                    </a:lnTo>
                    <a:lnTo>
                      <a:pt x="25" y="0"/>
                    </a:lnTo>
                    <a:lnTo>
                      <a:pt x="15" y="2"/>
                    </a:lnTo>
                    <a:lnTo>
                      <a:pt x="6"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2" name="Freeform 644"/>
              <p:cNvSpPr>
                <a:spLocks/>
              </p:cNvSpPr>
              <p:nvPr/>
            </p:nvSpPr>
            <p:spPr bwMode="auto">
              <a:xfrm>
                <a:off x="2469" y="2548"/>
                <a:ext cx="48" cy="32"/>
              </a:xfrm>
              <a:custGeom>
                <a:avLst/>
                <a:gdLst>
                  <a:gd name="T0" fmla="*/ 0 w 48"/>
                  <a:gd name="T1" fmla="*/ 25 h 50"/>
                  <a:gd name="T2" fmla="*/ 1 w 48"/>
                  <a:gd name="T3" fmla="*/ 35 h 50"/>
                  <a:gd name="T4" fmla="*/ 5 w 48"/>
                  <a:gd name="T5" fmla="*/ 43 h 50"/>
                  <a:gd name="T6" fmla="*/ 15 w 48"/>
                  <a:gd name="T7" fmla="*/ 48 h 50"/>
                  <a:gd name="T8" fmla="*/ 25 w 48"/>
                  <a:gd name="T9" fmla="*/ 50 h 50"/>
                  <a:gd name="T10" fmla="*/ 34 w 48"/>
                  <a:gd name="T11" fmla="*/ 48 h 50"/>
                  <a:gd name="T12" fmla="*/ 42 w 48"/>
                  <a:gd name="T13" fmla="*/ 43 h 50"/>
                  <a:gd name="T14" fmla="*/ 46 w 48"/>
                  <a:gd name="T15" fmla="*/ 35 h 50"/>
                  <a:gd name="T16" fmla="*/ 48 w 48"/>
                  <a:gd name="T17" fmla="*/ 25 h 50"/>
                  <a:gd name="T18" fmla="*/ 46 w 48"/>
                  <a:gd name="T19" fmla="*/ 16 h 50"/>
                  <a:gd name="T20" fmla="*/ 42 w 48"/>
                  <a:gd name="T21" fmla="*/ 8 h 50"/>
                  <a:gd name="T22" fmla="*/ 34 w 48"/>
                  <a:gd name="T23" fmla="*/ 2 h 50"/>
                  <a:gd name="T24" fmla="*/ 25 w 48"/>
                  <a:gd name="T25" fmla="*/ 0 h 50"/>
                  <a:gd name="T26" fmla="*/ 15 w 48"/>
                  <a:gd name="T27" fmla="*/ 2 h 50"/>
                  <a:gd name="T28" fmla="*/ 5 w 48"/>
                  <a:gd name="T29" fmla="*/ 8 h 50"/>
                  <a:gd name="T30" fmla="*/ 1 w 48"/>
                  <a:gd name="T31" fmla="*/ 16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1" y="35"/>
                    </a:lnTo>
                    <a:lnTo>
                      <a:pt x="5" y="43"/>
                    </a:lnTo>
                    <a:lnTo>
                      <a:pt x="15" y="48"/>
                    </a:lnTo>
                    <a:lnTo>
                      <a:pt x="25" y="50"/>
                    </a:lnTo>
                    <a:lnTo>
                      <a:pt x="34" y="48"/>
                    </a:lnTo>
                    <a:lnTo>
                      <a:pt x="42" y="43"/>
                    </a:lnTo>
                    <a:lnTo>
                      <a:pt x="46" y="35"/>
                    </a:lnTo>
                    <a:lnTo>
                      <a:pt x="48" y="25"/>
                    </a:lnTo>
                    <a:lnTo>
                      <a:pt x="46" y="16"/>
                    </a:lnTo>
                    <a:lnTo>
                      <a:pt x="42" y="8"/>
                    </a:lnTo>
                    <a:lnTo>
                      <a:pt x="34" y="2"/>
                    </a:lnTo>
                    <a:lnTo>
                      <a:pt x="25" y="0"/>
                    </a:lnTo>
                    <a:lnTo>
                      <a:pt x="15" y="2"/>
                    </a:lnTo>
                    <a:lnTo>
                      <a:pt x="5" y="8"/>
                    </a:lnTo>
                    <a:lnTo>
                      <a:pt x="1"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3" name="Freeform 646"/>
              <p:cNvSpPr>
                <a:spLocks/>
              </p:cNvSpPr>
              <p:nvPr/>
            </p:nvSpPr>
            <p:spPr bwMode="auto">
              <a:xfrm>
                <a:off x="2563" y="2562"/>
                <a:ext cx="48" cy="32"/>
              </a:xfrm>
              <a:custGeom>
                <a:avLst/>
                <a:gdLst>
                  <a:gd name="T0" fmla="*/ 0 w 48"/>
                  <a:gd name="T1" fmla="*/ 25 h 50"/>
                  <a:gd name="T2" fmla="*/ 1 w 48"/>
                  <a:gd name="T3" fmla="*/ 34 h 50"/>
                  <a:gd name="T4" fmla="*/ 7 w 48"/>
                  <a:gd name="T5" fmla="*/ 42 h 50"/>
                  <a:gd name="T6" fmla="*/ 15 w 48"/>
                  <a:gd name="T7" fmla="*/ 48 h 50"/>
                  <a:gd name="T8" fmla="*/ 25 w 48"/>
                  <a:gd name="T9" fmla="*/ 50 h 50"/>
                  <a:gd name="T10" fmla="*/ 34 w 48"/>
                  <a:gd name="T11" fmla="*/ 48 h 50"/>
                  <a:gd name="T12" fmla="*/ 42 w 48"/>
                  <a:gd name="T13" fmla="*/ 42 h 50"/>
                  <a:gd name="T14" fmla="*/ 46 w 48"/>
                  <a:gd name="T15" fmla="*/ 34 h 50"/>
                  <a:gd name="T16" fmla="*/ 48 w 48"/>
                  <a:gd name="T17" fmla="*/ 25 h 50"/>
                  <a:gd name="T18" fmla="*/ 46 w 48"/>
                  <a:gd name="T19" fmla="*/ 15 h 50"/>
                  <a:gd name="T20" fmla="*/ 42 w 48"/>
                  <a:gd name="T21" fmla="*/ 7 h 50"/>
                  <a:gd name="T22" fmla="*/ 34 w 48"/>
                  <a:gd name="T23" fmla="*/ 2 h 50"/>
                  <a:gd name="T24" fmla="*/ 25 w 48"/>
                  <a:gd name="T25" fmla="*/ 0 h 50"/>
                  <a:gd name="T26" fmla="*/ 15 w 48"/>
                  <a:gd name="T27" fmla="*/ 2 h 50"/>
                  <a:gd name="T28" fmla="*/ 7 w 48"/>
                  <a:gd name="T29" fmla="*/ 7 h 50"/>
                  <a:gd name="T30" fmla="*/ 1 w 48"/>
                  <a:gd name="T31" fmla="*/ 15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1" y="34"/>
                    </a:lnTo>
                    <a:lnTo>
                      <a:pt x="7" y="42"/>
                    </a:lnTo>
                    <a:lnTo>
                      <a:pt x="15" y="48"/>
                    </a:lnTo>
                    <a:lnTo>
                      <a:pt x="25" y="50"/>
                    </a:lnTo>
                    <a:lnTo>
                      <a:pt x="34" y="48"/>
                    </a:lnTo>
                    <a:lnTo>
                      <a:pt x="42" y="42"/>
                    </a:lnTo>
                    <a:lnTo>
                      <a:pt x="46" y="34"/>
                    </a:lnTo>
                    <a:lnTo>
                      <a:pt x="48" y="25"/>
                    </a:lnTo>
                    <a:lnTo>
                      <a:pt x="46" y="15"/>
                    </a:lnTo>
                    <a:lnTo>
                      <a:pt x="42" y="7"/>
                    </a:lnTo>
                    <a:lnTo>
                      <a:pt x="34" y="2"/>
                    </a:lnTo>
                    <a:lnTo>
                      <a:pt x="25" y="0"/>
                    </a:lnTo>
                    <a:lnTo>
                      <a:pt x="15" y="2"/>
                    </a:lnTo>
                    <a:lnTo>
                      <a:pt x="7" y="7"/>
                    </a:lnTo>
                    <a:lnTo>
                      <a:pt x="1"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4" name="Freeform 648"/>
              <p:cNvSpPr>
                <a:spLocks/>
              </p:cNvSpPr>
              <p:nvPr/>
            </p:nvSpPr>
            <p:spPr bwMode="auto">
              <a:xfrm>
                <a:off x="2662" y="2541"/>
                <a:ext cx="48" cy="32"/>
              </a:xfrm>
              <a:custGeom>
                <a:avLst/>
                <a:gdLst>
                  <a:gd name="T0" fmla="*/ 0 w 48"/>
                  <a:gd name="T1" fmla="*/ 25 h 50"/>
                  <a:gd name="T2" fmla="*/ 2 w 48"/>
                  <a:gd name="T3" fmla="*/ 34 h 50"/>
                  <a:gd name="T4" fmla="*/ 8 w 48"/>
                  <a:gd name="T5" fmla="*/ 42 h 50"/>
                  <a:gd name="T6" fmla="*/ 16 w 48"/>
                  <a:gd name="T7" fmla="*/ 48 h 50"/>
                  <a:gd name="T8" fmla="*/ 25 w 48"/>
                  <a:gd name="T9" fmla="*/ 50 h 50"/>
                  <a:gd name="T10" fmla="*/ 35 w 48"/>
                  <a:gd name="T11" fmla="*/ 48 h 50"/>
                  <a:gd name="T12" fmla="*/ 43 w 48"/>
                  <a:gd name="T13" fmla="*/ 42 h 50"/>
                  <a:gd name="T14" fmla="*/ 46 w 48"/>
                  <a:gd name="T15" fmla="*/ 34 h 50"/>
                  <a:gd name="T16" fmla="*/ 48 w 48"/>
                  <a:gd name="T17" fmla="*/ 25 h 50"/>
                  <a:gd name="T18" fmla="*/ 46 w 48"/>
                  <a:gd name="T19" fmla="*/ 15 h 50"/>
                  <a:gd name="T20" fmla="*/ 43 w 48"/>
                  <a:gd name="T21" fmla="*/ 7 h 50"/>
                  <a:gd name="T22" fmla="*/ 35 w 48"/>
                  <a:gd name="T23" fmla="*/ 2 h 50"/>
                  <a:gd name="T24" fmla="*/ 25 w 48"/>
                  <a:gd name="T25" fmla="*/ 0 h 50"/>
                  <a:gd name="T26" fmla="*/ 16 w 48"/>
                  <a:gd name="T27" fmla="*/ 2 h 50"/>
                  <a:gd name="T28" fmla="*/ 8 w 48"/>
                  <a:gd name="T29" fmla="*/ 7 h 50"/>
                  <a:gd name="T30" fmla="*/ 2 w 48"/>
                  <a:gd name="T31" fmla="*/ 15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2" y="34"/>
                    </a:lnTo>
                    <a:lnTo>
                      <a:pt x="8" y="42"/>
                    </a:lnTo>
                    <a:lnTo>
                      <a:pt x="16" y="48"/>
                    </a:lnTo>
                    <a:lnTo>
                      <a:pt x="25" y="50"/>
                    </a:lnTo>
                    <a:lnTo>
                      <a:pt x="35" y="48"/>
                    </a:lnTo>
                    <a:lnTo>
                      <a:pt x="43" y="42"/>
                    </a:lnTo>
                    <a:lnTo>
                      <a:pt x="46" y="34"/>
                    </a:lnTo>
                    <a:lnTo>
                      <a:pt x="48" y="25"/>
                    </a:lnTo>
                    <a:lnTo>
                      <a:pt x="46" y="15"/>
                    </a:lnTo>
                    <a:lnTo>
                      <a:pt x="43" y="7"/>
                    </a:lnTo>
                    <a:lnTo>
                      <a:pt x="35" y="2"/>
                    </a:lnTo>
                    <a:lnTo>
                      <a:pt x="25" y="0"/>
                    </a:lnTo>
                    <a:lnTo>
                      <a:pt x="16" y="2"/>
                    </a:lnTo>
                    <a:lnTo>
                      <a:pt x="8" y="7"/>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5" name="Freeform 650"/>
              <p:cNvSpPr>
                <a:spLocks/>
              </p:cNvSpPr>
              <p:nvPr/>
            </p:nvSpPr>
            <p:spPr bwMode="auto">
              <a:xfrm>
                <a:off x="2764" y="2520"/>
                <a:ext cx="48" cy="46"/>
              </a:xfrm>
              <a:custGeom>
                <a:avLst/>
                <a:gdLst>
                  <a:gd name="T0" fmla="*/ 0 w 48"/>
                  <a:gd name="T1" fmla="*/ 25 h 49"/>
                  <a:gd name="T2" fmla="*/ 2 w 48"/>
                  <a:gd name="T3" fmla="*/ 34 h 49"/>
                  <a:gd name="T4" fmla="*/ 8 w 48"/>
                  <a:gd name="T5" fmla="*/ 42 h 49"/>
                  <a:gd name="T6" fmla="*/ 15 w 48"/>
                  <a:gd name="T7" fmla="*/ 48 h 49"/>
                  <a:gd name="T8" fmla="*/ 25 w 48"/>
                  <a:gd name="T9" fmla="*/ 49 h 49"/>
                  <a:gd name="T10" fmla="*/ 35 w 48"/>
                  <a:gd name="T11" fmla="*/ 48 h 49"/>
                  <a:gd name="T12" fmla="*/ 42 w 48"/>
                  <a:gd name="T13" fmla="*/ 42 h 49"/>
                  <a:gd name="T14" fmla="*/ 46 w 48"/>
                  <a:gd name="T15" fmla="*/ 34 h 49"/>
                  <a:gd name="T16" fmla="*/ 48 w 48"/>
                  <a:gd name="T17" fmla="*/ 25 h 49"/>
                  <a:gd name="T18" fmla="*/ 46 w 48"/>
                  <a:gd name="T19" fmla="*/ 15 h 49"/>
                  <a:gd name="T20" fmla="*/ 42 w 48"/>
                  <a:gd name="T21" fmla="*/ 7 h 49"/>
                  <a:gd name="T22" fmla="*/ 35 w 48"/>
                  <a:gd name="T23" fmla="*/ 2 h 49"/>
                  <a:gd name="T24" fmla="*/ 25 w 48"/>
                  <a:gd name="T25" fmla="*/ 0 h 49"/>
                  <a:gd name="T26" fmla="*/ 15 w 48"/>
                  <a:gd name="T27" fmla="*/ 2 h 49"/>
                  <a:gd name="T28" fmla="*/ 8 w 48"/>
                  <a:gd name="T29" fmla="*/ 7 h 49"/>
                  <a:gd name="T30" fmla="*/ 2 w 48"/>
                  <a:gd name="T31" fmla="*/ 15 h 49"/>
                  <a:gd name="T32" fmla="*/ 0 w 48"/>
                  <a:gd name="T33" fmla="*/ 2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25"/>
                    </a:moveTo>
                    <a:lnTo>
                      <a:pt x="2" y="34"/>
                    </a:lnTo>
                    <a:lnTo>
                      <a:pt x="8" y="42"/>
                    </a:lnTo>
                    <a:lnTo>
                      <a:pt x="15" y="48"/>
                    </a:lnTo>
                    <a:lnTo>
                      <a:pt x="25" y="49"/>
                    </a:lnTo>
                    <a:lnTo>
                      <a:pt x="35" y="48"/>
                    </a:lnTo>
                    <a:lnTo>
                      <a:pt x="42" y="42"/>
                    </a:lnTo>
                    <a:lnTo>
                      <a:pt x="46" y="34"/>
                    </a:lnTo>
                    <a:lnTo>
                      <a:pt x="48" y="25"/>
                    </a:lnTo>
                    <a:lnTo>
                      <a:pt x="46" y="15"/>
                    </a:lnTo>
                    <a:lnTo>
                      <a:pt x="42" y="7"/>
                    </a:lnTo>
                    <a:lnTo>
                      <a:pt x="35" y="2"/>
                    </a:lnTo>
                    <a:lnTo>
                      <a:pt x="25" y="0"/>
                    </a:lnTo>
                    <a:lnTo>
                      <a:pt x="15" y="2"/>
                    </a:lnTo>
                    <a:lnTo>
                      <a:pt x="8" y="7"/>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6" name="Freeform 652"/>
              <p:cNvSpPr>
                <a:spLocks/>
              </p:cNvSpPr>
              <p:nvPr/>
            </p:nvSpPr>
            <p:spPr bwMode="auto">
              <a:xfrm>
                <a:off x="2866" y="2531"/>
                <a:ext cx="48" cy="35"/>
              </a:xfrm>
              <a:custGeom>
                <a:avLst/>
                <a:gdLst>
                  <a:gd name="T0" fmla="*/ 0 w 48"/>
                  <a:gd name="T1" fmla="*/ 25 h 50"/>
                  <a:gd name="T2" fmla="*/ 2 w 48"/>
                  <a:gd name="T3" fmla="*/ 35 h 50"/>
                  <a:gd name="T4" fmla="*/ 7 w 48"/>
                  <a:gd name="T5" fmla="*/ 42 h 50"/>
                  <a:gd name="T6" fmla="*/ 15 w 48"/>
                  <a:gd name="T7" fmla="*/ 48 h 50"/>
                  <a:gd name="T8" fmla="*/ 25 w 48"/>
                  <a:gd name="T9" fmla="*/ 50 h 50"/>
                  <a:gd name="T10" fmla="*/ 34 w 48"/>
                  <a:gd name="T11" fmla="*/ 48 h 50"/>
                  <a:gd name="T12" fmla="*/ 42 w 48"/>
                  <a:gd name="T13" fmla="*/ 42 h 50"/>
                  <a:gd name="T14" fmla="*/ 46 w 48"/>
                  <a:gd name="T15" fmla="*/ 35 h 50"/>
                  <a:gd name="T16" fmla="*/ 48 w 48"/>
                  <a:gd name="T17" fmla="*/ 25 h 50"/>
                  <a:gd name="T18" fmla="*/ 46 w 48"/>
                  <a:gd name="T19" fmla="*/ 15 h 50"/>
                  <a:gd name="T20" fmla="*/ 42 w 48"/>
                  <a:gd name="T21" fmla="*/ 8 h 50"/>
                  <a:gd name="T22" fmla="*/ 34 w 48"/>
                  <a:gd name="T23" fmla="*/ 2 h 50"/>
                  <a:gd name="T24" fmla="*/ 25 w 48"/>
                  <a:gd name="T25" fmla="*/ 0 h 50"/>
                  <a:gd name="T26" fmla="*/ 15 w 48"/>
                  <a:gd name="T27" fmla="*/ 2 h 50"/>
                  <a:gd name="T28" fmla="*/ 7 w 48"/>
                  <a:gd name="T29" fmla="*/ 8 h 50"/>
                  <a:gd name="T30" fmla="*/ 2 w 48"/>
                  <a:gd name="T31" fmla="*/ 15 h 50"/>
                  <a:gd name="T32" fmla="*/ 0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0" y="25"/>
                    </a:moveTo>
                    <a:lnTo>
                      <a:pt x="2" y="35"/>
                    </a:lnTo>
                    <a:lnTo>
                      <a:pt x="7" y="42"/>
                    </a:lnTo>
                    <a:lnTo>
                      <a:pt x="15" y="48"/>
                    </a:lnTo>
                    <a:lnTo>
                      <a:pt x="25" y="50"/>
                    </a:lnTo>
                    <a:lnTo>
                      <a:pt x="34" y="48"/>
                    </a:lnTo>
                    <a:lnTo>
                      <a:pt x="42" y="42"/>
                    </a:lnTo>
                    <a:lnTo>
                      <a:pt x="46" y="35"/>
                    </a:lnTo>
                    <a:lnTo>
                      <a:pt x="48" y="25"/>
                    </a:lnTo>
                    <a:lnTo>
                      <a:pt x="46" y="15"/>
                    </a:lnTo>
                    <a:lnTo>
                      <a:pt x="42" y="8"/>
                    </a:lnTo>
                    <a:lnTo>
                      <a:pt x="34" y="2"/>
                    </a:lnTo>
                    <a:lnTo>
                      <a:pt x="25" y="0"/>
                    </a:lnTo>
                    <a:lnTo>
                      <a:pt x="15" y="2"/>
                    </a:lnTo>
                    <a:lnTo>
                      <a:pt x="7"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7" name="Freeform 654"/>
              <p:cNvSpPr>
                <a:spLocks/>
              </p:cNvSpPr>
              <p:nvPr/>
            </p:nvSpPr>
            <p:spPr bwMode="auto">
              <a:xfrm>
                <a:off x="2969" y="2510"/>
                <a:ext cx="50" cy="50"/>
              </a:xfrm>
              <a:custGeom>
                <a:avLst/>
                <a:gdLst>
                  <a:gd name="T0" fmla="*/ 0 w 50"/>
                  <a:gd name="T1" fmla="*/ 25 h 50"/>
                  <a:gd name="T2" fmla="*/ 2 w 50"/>
                  <a:gd name="T3" fmla="*/ 35 h 50"/>
                  <a:gd name="T4" fmla="*/ 8 w 50"/>
                  <a:gd name="T5" fmla="*/ 42 h 50"/>
                  <a:gd name="T6" fmla="*/ 16 w 50"/>
                  <a:gd name="T7" fmla="*/ 48 h 50"/>
                  <a:gd name="T8" fmla="*/ 25 w 50"/>
                  <a:gd name="T9" fmla="*/ 50 h 50"/>
                  <a:gd name="T10" fmla="*/ 35 w 50"/>
                  <a:gd name="T11" fmla="*/ 48 h 50"/>
                  <a:gd name="T12" fmla="*/ 43 w 50"/>
                  <a:gd name="T13" fmla="*/ 42 h 50"/>
                  <a:gd name="T14" fmla="*/ 48 w 50"/>
                  <a:gd name="T15" fmla="*/ 35 h 50"/>
                  <a:gd name="T16" fmla="*/ 50 w 50"/>
                  <a:gd name="T17" fmla="*/ 25 h 50"/>
                  <a:gd name="T18" fmla="*/ 48 w 50"/>
                  <a:gd name="T19" fmla="*/ 15 h 50"/>
                  <a:gd name="T20" fmla="*/ 43 w 50"/>
                  <a:gd name="T21" fmla="*/ 8 h 50"/>
                  <a:gd name="T22" fmla="*/ 35 w 50"/>
                  <a:gd name="T23" fmla="*/ 2 h 50"/>
                  <a:gd name="T24" fmla="*/ 25 w 50"/>
                  <a:gd name="T25" fmla="*/ 0 h 50"/>
                  <a:gd name="T26" fmla="*/ 16 w 50"/>
                  <a:gd name="T27" fmla="*/ 2 h 50"/>
                  <a:gd name="T28" fmla="*/ 8 w 50"/>
                  <a:gd name="T29" fmla="*/ 8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2"/>
                    </a:lnTo>
                    <a:lnTo>
                      <a:pt x="16" y="48"/>
                    </a:lnTo>
                    <a:lnTo>
                      <a:pt x="25" y="50"/>
                    </a:lnTo>
                    <a:lnTo>
                      <a:pt x="35" y="48"/>
                    </a:lnTo>
                    <a:lnTo>
                      <a:pt x="43" y="42"/>
                    </a:lnTo>
                    <a:lnTo>
                      <a:pt x="48" y="35"/>
                    </a:lnTo>
                    <a:lnTo>
                      <a:pt x="50" y="25"/>
                    </a:lnTo>
                    <a:lnTo>
                      <a:pt x="48" y="15"/>
                    </a:lnTo>
                    <a:lnTo>
                      <a:pt x="43" y="8"/>
                    </a:lnTo>
                    <a:lnTo>
                      <a:pt x="35" y="2"/>
                    </a:lnTo>
                    <a:lnTo>
                      <a:pt x="25" y="0"/>
                    </a:lnTo>
                    <a:lnTo>
                      <a:pt x="16" y="2"/>
                    </a:lnTo>
                    <a:lnTo>
                      <a:pt x="8"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8" name="Freeform 656"/>
              <p:cNvSpPr>
                <a:spLocks/>
              </p:cNvSpPr>
              <p:nvPr/>
            </p:nvSpPr>
            <p:spPr bwMode="auto">
              <a:xfrm>
                <a:off x="3067" y="2554"/>
                <a:ext cx="47" cy="32"/>
              </a:xfrm>
              <a:custGeom>
                <a:avLst/>
                <a:gdLst>
                  <a:gd name="T0" fmla="*/ 0 w 50"/>
                  <a:gd name="T1" fmla="*/ 25 h 50"/>
                  <a:gd name="T2" fmla="*/ 2 w 50"/>
                  <a:gd name="T3" fmla="*/ 35 h 50"/>
                  <a:gd name="T4" fmla="*/ 8 w 50"/>
                  <a:gd name="T5" fmla="*/ 42 h 50"/>
                  <a:gd name="T6" fmla="*/ 16 w 50"/>
                  <a:gd name="T7" fmla="*/ 48 h 50"/>
                  <a:gd name="T8" fmla="*/ 25 w 50"/>
                  <a:gd name="T9" fmla="*/ 50 h 50"/>
                  <a:gd name="T10" fmla="*/ 35 w 50"/>
                  <a:gd name="T11" fmla="*/ 48 h 50"/>
                  <a:gd name="T12" fmla="*/ 42 w 50"/>
                  <a:gd name="T13" fmla="*/ 42 h 50"/>
                  <a:gd name="T14" fmla="*/ 48 w 50"/>
                  <a:gd name="T15" fmla="*/ 35 h 50"/>
                  <a:gd name="T16" fmla="*/ 50 w 50"/>
                  <a:gd name="T17" fmla="*/ 25 h 50"/>
                  <a:gd name="T18" fmla="*/ 48 w 50"/>
                  <a:gd name="T19" fmla="*/ 15 h 50"/>
                  <a:gd name="T20" fmla="*/ 42 w 50"/>
                  <a:gd name="T21" fmla="*/ 8 h 50"/>
                  <a:gd name="T22" fmla="*/ 35 w 50"/>
                  <a:gd name="T23" fmla="*/ 2 h 50"/>
                  <a:gd name="T24" fmla="*/ 25 w 50"/>
                  <a:gd name="T25" fmla="*/ 0 h 50"/>
                  <a:gd name="T26" fmla="*/ 16 w 50"/>
                  <a:gd name="T27" fmla="*/ 2 h 50"/>
                  <a:gd name="T28" fmla="*/ 8 w 50"/>
                  <a:gd name="T29" fmla="*/ 8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2"/>
                    </a:lnTo>
                    <a:lnTo>
                      <a:pt x="16" y="48"/>
                    </a:lnTo>
                    <a:lnTo>
                      <a:pt x="25" y="50"/>
                    </a:lnTo>
                    <a:lnTo>
                      <a:pt x="35" y="48"/>
                    </a:lnTo>
                    <a:lnTo>
                      <a:pt x="42" y="42"/>
                    </a:lnTo>
                    <a:lnTo>
                      <a:pt x="48" y="35"/>
                    </a:lnTo>
                    <a:lnTo>
                      <a:pt x="50" y="25"/>
                    </a:lnTo>
                    <a:lnTo>
                      <a:pt x="48" y="15"/>
                    </a:lnTo>
                    <a:lnTo>
                      <a:pt x="42" y="8"/>
                    </a:lnTo>
                    <a:lnTo>
                      <a:pt x="35" y="2"/>
                    </a:lnTo>
                    <a:lnTo>
                      <a:pt x="25" y="0"/>
                    </a:lnTo>
                    <a:lnTo>
                      <a:pt x="16" y="2"/>
                    </a:lnTo>
                    <a:lnTo>
                      <a:pt x="8"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89" name="Freeform 658"/>
              <p:cNvSpPr>
                <a:spLocks/>
              </p:cNvSpPr>
              <p:nvPr/>
            </p:nvSpPr>
            <p:spPr bwMode="auto">
              <a:xfrm>
                <a:off x="3169" y="2539"/>
                <a:ext cx="48" cy="32"/>
              </a:xfrm>
              <a:custGeom>
                <a:avLst/>
                <a:gdLst>
                  <a:gd name="T0" fmla="*/ 0 w 50"/>
                  <a:gd name="T1" fmla="*/ 25 h 50"/>
                  <a:gd name="T2" fmla="*/ 2 w 50"/>
                  <a:gd name="T3" fmla="*/ 34 h 50"/>
                  <a:gd name="T4" fmla="*/ 7 w 50"/>
                  <a:gd name="T5" fmla="*/ 42 h 50"/>
                  <a:gd name="T6" fmla="*/ 15 w 50"/>
                  <a:gd name="T7" fmla="*/ 48 h 50"/>
                  <a:gd name="T8" fmla="*/ 25 w 50"/>
                  <a:gd name="T9" fmla="*/ 50 h 50"/>
                  <a:gd name="T10" fmla="*/ 34 w 50"/>
                  <a:gd name="T11" fmla="*/ 48 h 50"/>
                  <a:gd name="T12" fmla="*/ 42 w 50"/>
                  <a:gd name="T13" fmla="*/ 42 h 50"/>
                  <a:gd name="T14" fmla="*/ 48 w 50"/>
                  <a:gd name="T15" fmla="*/ 34 h 50"/>
                  <a:gd name="T16" fmla="*/ 50 w 50"/>
                  <a:gd name="T17" fmla="*/ 25 h 50"/>
                  <a:gd name="T18" fmla="*/ 48 w 50"/>
                  <a:gd name="T19" fmla="*/ 15 h 50"/>
                  <a:gd name="T20" fmla="*/ 42 w 50"/>
                  <a:gd name="T21" fmla="*/ 7 h 50"/>
                  <a:gd name="T22" fmla="*/ 34 w 50"/>
                  <a:gd name="T23" fmla="*/ 2 h 50"/>
                  <a:gd name="T24" fmla="*/ 25 w 50"/>
                  <a:gd name="T25" fmla="*/ 0 h 50"/>
                  <a:gd name="T26" fmla="*/ 15 w 50"/>
                  <a:gd name="T27" fmla="*/ 2 h 50"/>
                  <a:gd name="T28" fmla="*/ 7 w 50"/>
                  <a:gd name="T29" fmla="*/ 7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4"/>
                    </a:lnTo>
                    <a:lnTo>
                      <a:pt x="7" y="42"/>
                    </a:lnTo>
                    <a:lnTo>
                      <a:pt x="15" y="48"/>
                    </a:lnTo>
                    <a:lnTo>
                      <a:pt x="25" y="50"/>
                    </a:lnTo>
                    <a:lnTo>
                      <a:pt x="34" y="48"/>
                    </a:lnTo>
                    <a:lnTo>
                      <a:pt x="42" y="42"/>
                    </a:lnTo>
                    <a:lnTo>
                      <a:pt x="48" y="34"/>
                    </a:lnTo>
                    <a:lnTo>
                      <a:pt x="50" y="25"/>
                    </a:lnTo>
                    <a:lnTo>
                      <a:pt x="48" y="15"/>
                    </a:lnTo>
                    <a:lnTo>
                      <a:pt x="42" y="7"/>
                    </a:lnTo>
                    <a:lnTo>
                      <a:pt x="34" y="2"/>
                    </a:lnTo>
                    <a:lnTo>
                      <a:pt x="25" y="0"/>
                    </a:lnTo>
                    <a:lnTo>
                      <a:pt x="15" y="2"/>
                    </a:lnTo>
                    <a:lnTo>
                      <a:pt x="7" y="7"/>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90" name="Freeform 660"/>
              <p:cNvSpPr>
                <a:spLocks/>
              </p:cNvSpPr>
              <p:nvPr/>
            </p:nvSpPr>
            <p:spPr bwMode="auto">
              <a:xfrm>
                <a:off x="3267" y="2556"/>
                <a:ext cx="50" cy="32"/>
              </a:xfrm>
              <a:custGeom>
                <a:avLst/>
                <a:gdLst>
                  <a:gd name="T0" fmla="*/ 0 w 50"/>
                  <a:gd name="T1" fmla="*/ 25 h 50"/>
                  <a:gd name="T2" fmla="*/ 2 w 50"/>
                  <a:gd name="T3" fmla="*/ 35 h 50"/>
                  <a:gd name="T4" fmla="*/ 7 w 50"/>
                  <a:gd name="T5" fmla="*/ 42 h 50"/>
                  <a:gd name="T6" fmla="*/ 15 w 50"/>
                  <a:gd name="T7" fmla="*/ 48 h 50"/>
                  <a:gd name="T8" fmla="*/ 25 w 50"/>
                  <a:gd name="T9" fmla="*/ 50 h 50"/>
                  <a:gd name="T10" fmla="*/ 34 w 50"/>
                  <a:gd name="T11" fmla="*/ 48 h 50"/>
                  <a:gd name="T12" fmla="*/ 42 w 50"/>
                  <a:gd name="T13" fmla="*/ 42 h 50"/>
                  <a:gd name="T14" fmla="*/ 48 w 50"/>
                  <a:gd name="T15" fmla="*/ 35 h 50"/>
                  <a:gd name="T16" fmla="*/ 50 w 50"/>
                  <a:gd name="T17" fmla="*/ 25 h 50"/>
                  <a:gd name="T18" fmla="*/ 48 w 50"/>
                  <a:gd name="T19" fmla="*/ 15 h 50"/>
                  <a:gd name="T20" fmla="*/ 42 w 50"/>
                  <a:gd name="T21" fmla="*/ 8 h 50"/>
                  <a:gd name="T22" fmla="*/ 34 w 50"/>
                  <a:gd name="T23" fmla="*/ 2 h 50"/>
                  <a:gd name="T24" fmla="*/ 25 w 50"/>
                  <a:gd name="T25" fmla="*/ 0 h 50"/>
                  <a:gd name="T26" fmla="*/ 15 w 50"/>
                  <a:gd name="T27" fmla="*/ 2 h 50"/>
                  <a:gd name="T28" fmla="*/ 7 w 50"/>
                  <a:gd name="T29" fmla="*/ 8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7" y="42"/>
                    </a:lnTo>
                    <a:lnTo>
                      <a:pt x="15" y="48"/>
                    </a:lnTo>
                    <a:lnTo>
                      <a:pt x="25" y="50"/>
                    </a:lnTo>
                    <a:lnTo>
                      <a:pt x="34" y="48"/>
                    </a:lnTo>
                    <a:lnTo>
                      <a:pt x="42" y="42"/>
                    </a:lnTo>
                    <a:lnTo>
                      <a:pt x="48" y="35"/>
                    </a:lnTo>
                    <a:lnTo>
                      <a:pt x="50" y="25"/>
                    </a:lnTo>
                    <a:lnTo>
                      <a:pt x="48" y="15"/>
                    </a:lnTo>
                    <a:lnTo>
                      <a:pt x="42" y="8"/>
                    </a:lnTo>
                    <a:lnTo>
                      <a:pt x="34" y="2"/>
                    </a:lnTo>
                    <a:lnTo>
                      <a:pt x="25" y="0"/>
                    </a:lnTo>
                    <a:lnTo>
                      <a:pt x="15" y="2"/>
                    </a:lnTo>
                    <a:lnTo>
                      <a:pt x="7"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91" name="Freeform 662"/>
              <p:cNvSpPr>
                <a:spLocks/>
              </p:cNvSpPr>
              <p:nvPr/>
            </p:nvSpPr>
            <p:spPr bwMode="auto">
              <a:xfrm>
                <a:off x="3366" y="2571"/>
                <a:ext cx="49" cy="50"/>
              </a:xfrm>
              <a:custGeom>
                <a:avLst/>
                <a:gdLst>
                  <a:gd name="T0" fmla="*/ 0 w 50"/>
                  <a:gd name="T1" fmla="*/ 25 h 50"/>
                  <a:gd name="T2" fmla="*/ 2 w 50"/>
                  <a:gd name="T3" fmla="*/ 35 h 50"/>
                  <a:gd name="T4" fmla="*/ 8 w 50"/>
                  <a:gd name="T5" fmla="*/ 43 h 50"/>
                  <a:gd name="T6" fmla="*/ 16 w 50"/>
                  <a:gd name="T7" fmla="*/ 48 h 50"/>
                  <a:gd name="T8" fmla="*/ 25 w 50"/>
                  <a:gd name="T9" fmla="*/ 50 h 50"/>
                  <a:gd name="T10" fmla="*/ 35 w 50"/>
                  <a:gd name="T11" fmla="*/ 48 h 50"/>
                  <a:gd name="T12" fmla="*/ 43 w 50"/>
                  <a:gd name="T13" fmla="*/ 43 h 50"/>
                  <a:gd name="T14" fmla="*/ 48 w 50"/>
                  <a:gd name="T15" fmla="*/ 35 h 50"/>
                  <a:gd name="T16" fmla="*/ 50 w 50"/>
                  <a:gd name="T17" fmla="*/ 25 h 50"/>
                  <a:gd name="T18" fmla="*/ 48 w 50"/>
                  <a:gd name="T19" fmla="*/ 16 h 50"/>
                  <a:gd name="T20" fmla="*/ 43 w 50"/>
                  <a:gd name="T21" fmla="*/ 8 h 50"/>
                  <a:gd name="T22" fmla="*/ 35 w 50"/>
                  <a:gd name="T23" fmla="*/ 2 h 50"/>
                  <a:gd name="T24" fmla="*/ 25 w 50"/>
                  <a:gd name="T25" fmla="*/ 0 h 50"/>
                  <a:gd name="T26" fmla="*/ 16 w 50"/>
                  <a:gd name="T27" fmla="*/ 2 h 50"/>
                  <a:gd name="T28" fmla="*/ 8 w 50"/>
                  <a:gd name="T29" fmla="*/ 8 h 50"/>
                  <a:gd name="T30" fmla="*/ 2 w 50"/>
                  <a:gd name="T31" fmla="*/ 16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3"/>
                    </a:lnTo>
                    <a:lnTo>
                      <a:pt x="16" y="48"/>
                    </a:lnTo>
                    <a:lnTo>
                      <a:pt x="25" y="50"/>
                    </a:lnTo>
                    <a:lnTo>
                      <a:pt x="35" y="48"/>
                    </a:lnTo>
                    <a:lnTo>
                      <a:pt x="43" y="43"/>
                    </a:lnTo>
                    <a:lnTo>
                      <a:pt x="48" y="35"/>
                    </a:lnTo>
                    <a:lnTo>
                      <a:pt x="50" y="25"/>
                    </a:lnTo>
                    <a:lnTo>
                      <a:pt x="48" y="16"/>
                    </a:lnTo>
                    <a:lnTo>
                      <a:pt x="43" y="8"/>
                    </a:lnTo>
                    <a:lnTo>
                      <a:pt x="35" y="2"/>
                    </a:lnTo>
                    <a:lnTo>
                      <a:pt x="25" y="0"/>
                    </a:lnTo>
                    <a:lnTo>
                      <a:pt x="16" y="2"/>
                    </a:lnTo>
                    <a:lnTo>
                      <a:pt x="8"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92" name="Freeform 664"/>
              <p:cNvSpPr>
                <a:spLocks/>
              </p:cNvSpPr>
              <p:nvPr/>
            </p:nvSpPr>
            <p:spPr bwMode="auto">
              <a:xfrm>
                <a:off x="3470" y="2556"/>
                <a:ext cx="48" cy="32"/>
              </a:xfrm>
              <a:custGeom>
                <a:avLst/>
                <a:gdLst>
                  <a:gd name="T0" fmla="*/ 0 w 50"/>
                  <a:gd name="T1" fmla="*/ 25 h 50"/>
                  <a:gd name="T2" fmla="*/ 2 w 50"/>
                  <a:gd name="T3" fmla="*/ 35 h 50"/>
                  <a:gd name="T4" fmla="*/ 8 w 50"/>
                  <a:gd name="T5" fmla="*/ 42 h 50"/>
                  <a:gd name="T6" fmla="*/ 15 w 50"/>
                  <a:gd name="T7" fmla="*/ 48 h 50"/>
                  <a:gd name="T8" fmla="*/ 25 w 50"/>
                  <a:gd name="T9" fmla="*/ 50 h 50"/>
                  <a:gd name="T10" fmla="*/ 35 w 50"/>
                  <a:gd name="T11" fmla="*/ 48 h 50"/>
                  <a:gd name="T12" fmla="*/ 42 w 50"/>
                  <a:gd name="T13" fmla="*/ 42 h 50"/>
                  <a:gd name="T14" fmla="*/ 48 w 50"/>
                  <a:gd name="T15" fmla="*/ 35 h 50"/>
                  <a:gd name="T16" fmla="*/ 50 w 50"/>
                  <a:gd name="T17" fmla="*/ 25 h 50"/>
                  <a:gd name="T18" fmla="*/ 48 w 50"/>
                  <a:gd name="T19" fmla="*/ 15 h 50"/>
                  <a:gd name="T20" fmla="*/ 42 w 50"/>
                  <a:gd name="T21" fmla="*/ 8 h 50"/>
                  <a:gd name="T22" fmla="*/ 35 w 50"/>
                  <a:gd name="T23" fmla="*/ 2 h 50"/>
                  <a:gd name="T24" fmla="*/ 25 w 50"/>
                  <a:gd name="T25" fmla="*/ 0 h 50"/>
                  <a:gd name="T26" fmla="*/ 15 w 50"/>
                  <a:gd name="T27" fmla="*/ 2 h 50"/>
                  <a:gd name="T28" fmla="*/ 8 w 50"/>
                  <a:gd name="T29" fmla="*/ 8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2"/>
                    </a:lnTo>
                    <a:lnTo>
                      <a:pt x="15" y="48"/>
                    </a:lnTo>
                    <a:lnTo>
                      <a:pt x="25" y="50"/>
                    </a:lnTo>
                    <a:lnTo>
                      <a:pt x="35" y="48"/>
                    </a:lnTo>
                    <a:lnTo>
                      <a:pt x="42" y="42"/>
                    </a:lnTo>
                    <a:lnTo>
                      <a:pt x="48" y="35"/>
                    </a:lnTo>
                    <a:lnTo>
                      <a:pt x="50" y="25"/>
                    </a:lnTo>
                    <a:lnTo>
                      <a:pt x="48" y="15"/>
                    </a:lnTo>
                    <a:lnTo>
                      <a:pt x="42" y="8"/>
                    </a:lnTo>
                    <a:lnTo>
                      <a:pt x="35" y="2"/>
                    </a:lnTo>
                    <a:lnTo>
                      <a:pt x="25" y="0"/>
                    </a:lnTo>
                    <a:lnTo>
                      <a:pt x="15" y="2"/>
                    </a:lnTo>
                    <a:lnTo>
                      <a:pt x="8" y="8"/>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93" name="Freeform 666"/>
              <p:cNvSpPr>
                <a:spLocks/>
              </p:cNvSpPr>
              <p:nvPr/>
            </p:nvSpPr>
            <p:spPr bwMode="auto">
              <a:xfrm>
                <a:off x="3570" y="2546"/>
                <a:ext cx="50" cy="32"/>
              </a:xfrm>
              <a:custGeom>
                <a:avLst/>
                <a:gdLst>
                  <a:gd name="T0" fmla="*/ 0 w 50"/>
                  <a:gd name="T1" fmla="*/ 25 h 50"/>
                  <a:gd name="T2" fmla="*/ 2 w 50"/>
                  <a:gd name="T3" fmla="*/ 35 h 50"/>
                  <a:gd name="T4" fmla="*/ 8 w 50"/>
                  <a:gd name="T5" fmla="*/ 43 h 50"/>
                  <a:gd name="T6" fmla="*/ 15 w 50"/>
                  <a:gd name="T7" fmla="*/ 48 h 50"/>
                  <a:gd name="T8" fmla="*/ 25 w 50"/>
                  <a:gd name="T9" fmla="*/ 50 h 50"/>
                  <a:gd name="T10" fmla="*/ 34 w 50"/>
                  <a:gd name="T11" fmla="*/ 48 h 50"/>
                  <a:gd name="T12" fmla="*/ 42 w 50"/>
                  <a:gd name="T13" fmla="*/ 43 h 50"/>
                  <a:gd name="T14" fmla="*/ 48 w 50"/>
                  <a:gd name="T15" fmla="*/ 35 h 50"/>
                  <a:gd name="T16" fmla="*/ 50 w 50"/>
                  <a:gd name="T17" fmla="*/ 25 h 50"/>
                  <a:gd name="T18" fmla="*/ 48 w 50"/>
                  <a:gd name="T19" fmla="*/ 16 h 50"/>
                  <a:gd name="T20" fmla="*/ 42 w 50"/>
                  <a:gd name="T21" fmla="*/ 8 h 50"/>
                  <a:gd name="T22" fmla="*/ 34 w 50"/>
                  <a:gd name="T23" fmla="*/ 2 h 50"/>
                  <a:gd name="T24" fmla="*/ 25 w 50"/>
                  <a:gd name="T25" fmla="*/ 0 h 50"/>
                  <a:gd name="T26" fmla="*/ 15 w 50"/>
                  <a:gd name="T27" fmla="*/ 2 h 50"/>
                  <a:gd name="T28" fmla="*/ 8 w 50"/>
                  <a:gd name="T29" fmla="*/ 8 h 50"/>
                  <a:gd name="T30" fmla="*/ 2 w 50"/>
                  <a:gd name="T31" fmla="*/ 16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5"/>
                    </a:lnTo>
                    <a:lnTo>
                      <a:pt x="8" y="43"/>
                    </a:lnTo>
                    <a:lnTo>
                      <a:pt x="15" y="48"/>
                    </a:lnTo>
                    <a:lnTo>
                      <a:pt x="25" y="50"/>
                    </a:lnTo>
                    <a:lnTo>
                      <a:pt x="34" y="48"/>
                    </a:lnTo>
                    <a:lnTo>
                      <a:pt x="42" y="43"/>
                    </a:lnTo>
                    <a:lnTo>
                      <a:pt x="48" y="35"/>
                    </a:lnTo>
                    <a:lnTo>
                      <a:pt x="50" y="25"/>
                    </a:lnTo>
                    <a:lnTo>
                      <a:pt x="48" y="16"/>
                    </a:lnTo>
                    <a:lnTo>
                      <a:pt x="42" y="8"/>
                    </a:lnTo>
                    <a:lnTo>
                      <a:pt x="34" y="2"/>
                    </a:lnTo>
                    <a:lnTo>
                      <a:pt x="25" y="0"/>
                    </a:lnTo>
                    <a:lnTo>
                      <a:pt x="15" y="2"/>
                    </a:lnTo>
                    <a:lnTo>
                      <a:pt x="8" y="8"/>
                    </a:lnTo>
                    <a:lnTo>
                      <a:pt x="2" y="16"/>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94" name="Freeform 668"/>
              <p:cNvSpPr>
                <a:spLocks/>
              </p:cNvSpPr>
              <p:nvPr/>
            </p:nvSpPr>
            <p:spPr bwMode="auto">
              <a:xfrm>
                <a:off x="3668" y="2541"/>
                <a:ext cx="48" cy="32"/>
              </a:xfrm>
              <a:custGeom>
                <a:avLst/>
                <a:gdLst>
                  <a:gd name="T0" fmla="*/ 0 w 50"/>
                  <a:gd name="T1" fmla="*/ 25 h 50"/>
                  <a:gd name="T2" fmla="*/ 2 w 50"/>
                  <a:gd name="T3" fmla="*/ 34 h 50"/>
                  <a:gd name="T4" fmla="*/ 7 w 50"/>
                  <a:gd name="T5" fmla="*/ 42 h 50"/>
                  <a:gd name="T6" fmla="*/ 15 w 50"/>
                  <a:gd name="T7" fmla="*/ 48 h 50"/>
                  <a:gd name="T8" fmla="*/ 25 w 50"/>
                  <a:gd name="T9" fmla="*/ 50 h 50"/>
                  <a:gd name="T10" fmla="*/ 34 w 50"/>
                  <a:gd name="T11" fmla="*/ 48 h 50"/>
                  <a:gd name="T12" fmla="*/ 42 w 50"/>
                  <a:gd name="T13" fmla="*/ 42 h 50"/>
                  <a:gd name="T14" fmla="*/ 48 w 50"/>
                  <a:gd name="T15" fmla="*/ 34 h 50"/>
                  <a:gd name="T16" fmla="*/ 50 w 50"/>
                  <a:gd name="T17" fmla="*/ 25 h 50"/>
                  <a:gd name="T18" fmla="*/ 48 w 50"/>
                  <a:gd name="T19" fmla="*/ 15 h 50"/>
                  <a:gd name="T20" fmla="*/ 42 w 50"/>
                  <a:gd name="T21" fmla="*/ 7 h 50"/>
                  <a:gd name="T22" fmla="*/ 34 w 50"/>
                  <a:gd name="T23" fmla="*/ 2 h 50"/>
                  <a:gd name="T24" fmla="*/ 25 w 50"/>
                  <a:gd name="T25" fmla="*/ 0 h 50"/>
                  <a:gd name="T26" fmla="*/ 15 w 50"/>
                  <a:gd name="T27" fmla="*/ 2 h 50"/>
                  <a:gd name="T28" fmla="*/ 7 w 50"/>
                  <a:gd name="T29" fmla="*/ 7 h 50"/>
                  <a:gd name="T30" fmla="*/ 2 w 50"/>
                  <a:gd name="T31" fmla="*/ 15 h 50"/>
                  <a:gd name="T32" fmla="*/ 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4"/>
                    </a:lnTo>
                    <a:lnTo>
                      <a:pt x="7" y="42"/>
                    </a:lnTo>
                    <a:lnTo>
                      <a:pt x="15" y="48"/>
                    </a:lnTo>
                    <a:lnTo>
                      <a:pt x="25" y="50"/>
                    </a:lnTo>
                    <a:lnTo>
                      <a:pt x="34" y="48"/>
                    </a:lnTo>
                    <a:lnTo>
                      <a:pt x="42" y="42"/>
                    </a:lnTo>
                    <a:lnTo>
                      <a:pt x="48" y="34"/>
                    </a:lnTo>
                    <a:lnTo>
                      <a:pt x="50" y="25"/>
                    </a:lnTo>
                    <a:lnTo>
                      <a:pt x="48" y="15"/>
                    </a:lnTo>
                    <a:lnTo>
                      <a:pt x="42" y="7"/>
                    </a:lnTo>
                    <a:lnTo>
                      <a:pt x="34" y="2"/>
                    </a:lnTo>
                    <a:lnTo>
                      <a:pt x="25" y="0"/>
                    </a:lnTo>
                    <a:lnTo>
                      <a:pt x="15" y="2"/>
                    </a:lnTo>
                    <a:lnTo>
                      <a:pt x="7" y="7"/>
                    </a:lnTo>
                    <a:lnTo>
                      <a:pt x="2" y="15"/>
                    </a:lnTo>
                    <a:lnTo>
                      <a:pt x="0" y="25"/>
                    </a:ln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sp>
          <p:nvSpPr>
            <p:cNvPr id="495" name="Line 676"/>
            <p:cNvSpPr>
              <a:spLocks noChangeShapeType="1"/>
            </p:cNvSpPr>
            <p:nvPr/>
          </p:nvSpPr>
          <p:spPr bwMode="auto">
            <a:xfrm>
              <a:off x="1246188" y="4109425"/>
              <a:ext cx="92671"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96" name="Line 677"/>
            <p:cNvSpPr>
              <a:spLocks noChangeShapeType="1"/>
            </p:cNvSpPr>
            <p:nvPr/>
          </p:nvSpPr>
          <p:spPr bwMode="auto">
            <a:xfrm>
              <a:off x="1246188" y="3441345"/>
              <a:ext cx="92671" cy="0"/>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nvGrpSpPr>
            <p:cNvPr id="111708" name="Group 1083"/>
            <p:cNvGrpSpPr>
              <a:grpSpLocks/>
            </p:cNvGrpSpPr>
            <p:nvPr/>
          </p:nvGrpSpPr>
          <p:grpSpPr bwMode="auto">
            <a:xfrm>
              <a:off x="1370013" y="3463925"/>
              <a:ext cx="4535487" cy="176213"/>
              <a:chOff x="863" y="2182"/>
              <a:chExt cx="2857" cy="111"/>
            </a:xfrm>
          </p:grpSpPr>
          <p:sp>
            <p:nvSpPr>
              <p:cNvPr id="498" name="Freeform 714"/>
              <p:cNvSpPr>
                <a:spLocks/>
              </p:cNvSpPr>
              <p:nvPr/>
            </p:nvSpPr>
            <p:spPr bwMode="auto">
              <a:xfrm>
                <a:off x="2662" y="2224"/>
                <a:ext cx="48" cy="48"/>
              </a:xfrm>
              <a:custGeom>
                <a:avLst/>
                <a:gdLst>
                  <a:gd name="T0" fmla="*/ 48 w 48"/>
                  <a:gd name="T1" fmla="*/ 23 h 48"/>
                  <a:gd name="T2" fmla="*/ 46 w 48"/>
                  <a:gd name="T3" fmla="*/ 33 h 48"/>
                  <a:gd name="T4" fmla="*/ 43 w 48"/>
                  <a:gd name="T5" fmla="*/ 40 h 48"/>
                  <a:gd name="T6" fmla="*/ 35 w 48"/>
                  <a:gd name="T7" fmla="*/ 46 h 48"/>
                  <a:gd name="T8" fmla="*/ 25 w 48"/>
                  <a:gd name="T9" fmla="*/ 48 h 48"/>
                  <a:gd name="T10" fmla="*/ 16 w 48"/>
                  <a:gd name="T11" fmla="*/ 46 h 48"/>
                  <a:gd name="T12" fmla="*/ 8 w 48"/>
                  <a:gd name="T13" fmla="*/ 40 h 48"/>
                  <a:gd name="T14" fmla="*/ 2 w 48"/>
                  <a:gd name="T15" fmla="*/ 33 h 48"/>
                  <a:gd name="T16" fmla="*/ 0 w 48"/>
                  <a:gd name="T17" fmla="*/ 23 h 48"/>
                  <a:gd name="T18" fmla="*/ 2 w 48"/>
                  <a:gd name="T19" fmla="*/ 14 h 48"/>
                  <a:gd name="T20" fmla="*/ 8 w 48"/>
                  <a:gd name="T21" fmla="*/ 6 h 48"/>
                  <a:gd name="T22" fmla="*/ 16 w 48"/>
                  <a:gd name="T23" fmla="*/ 2 h 48"/>
                  <a:gd name="T24" fmla="*/ 25 w 48"/>
                  <a:gd name="T25" fmla="*/ 0 h 48"/>
                  <a:gd name="T26" fmla="*/ 35 w 48"/>
                  <a:gd name="T27" fmla="*/ 2 h 48"/>
                  <a:gd name="T28" fmla="*/ 43 w 48"/>
                  <a:gd name="T29" fmla="*/ 6 h 48"/>
                  <a:gd name="T30" fmla="*/ 46 w 48"/>
                  <a:gd name="T31" fmla="*/ 14 h 48"/>
                  <a:gd name="T32" fmla="*/ 48 w 48"/>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8" y="23"/>
                    </a:moveTo>
                    <a:lnTo>
                      <a:pt x="46" y="33"/>
                    </a:lnTo>
                    <a:lnTo>
                      <a:pt x="43" y="40"/>
                    </a:lnTo>
                    <a:lnTo>
                      <a:pt x="35" y="46"/>
                    </a:lnTo>
                    <a:lnTo>
                      <a:pt x="25" y="48"/>
                    </a:lnTo>
                    <a:lnTo>
                      <a:pt x="16" y="46"/>
                    </a:lnTo>
                    <a:lnTo>
                      <a:pt x="8" y="40"/>
                    </a:lnTo>
                    <a:lnTo>
                      <a:pt x="2" y="33"/>
                    </a:lnTo>
                    <a:lnTo>
                      <a:pt x="0" y="23"/>
                    </a:lnTo>
                    <a:lnTo>
                      <a:pt x="2" y="14"/>
                    </a:lnTo>
                    <a:lnTo>
                      <a:pt x="8" y="6"/>
                    </a:lnTo>
                    <a:lnTo>
                      <a:pt x="16" y="2"/>
                    </a:lnTo>
                    <a:lnTo>
                      <a:pt x="25" y="0"/>
                    </a:lnTo>
                    <a:lnTo>
                      <a:pt x="35" y="2"/>
                    </a:lnTo>
                    <a:lnTo>
                      <a:pt x="43" y="6"/>
                    </a:lnTo>
                    <a:lnTo>
                      <a:pt x="46" y="14"/>
                    </a:lnTo>
                    <a:lnTo>
                      <a:pt x="48"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499" name="Freeform 670"/>
              <p:cNvSpPr>
                <a:spLocks/>
              </p:cNvSpPr>
              <p:nvPr/>
            </p:nvSpPr>
            <p:spPr bwMode="auto">
              <a:xfrm>
                <a:off x="888" y="2207"/>
                <a:ext cx="2807" cy="61"/>
              </a:xfrm>
              <a:custGeom>
                <a:avLst/>
                <a:gdLst>
                  <a:gd name="T0" fmla="*/ 0 w 2807"/>
                  <a:gd name="T1" fmla="*/ 15 h 61"/>
                  <a:gd name="T2" fmla="*/ 96 w 2807"/>
                  <a:gd name="T3" fmla="*/ 11 h 61"/>
                  <a:gd name="T4" fmla="*/ 195 w 2807"/>
                  <a:gd name="T5" fmla="*/ 2 h 61"/>
                  <a:gd name="T6" fmla="*/ 307 w 2807"/>
                  <a:gd name="T7" fmla="*/ 0 h 61"/>
                  <a:gd name="T8" fmla="*/ 404 w 2807"/>
                  <a:gd name="T9" fmla="*/ 0 h 61"/>
                  <a:gd name="T10" fmla="*/ 504 w 2807"/>
                  <a:gd name="T11" fmla="*/ 21 h 61"/>
                  <a:gd name="T12" fmla="*/ 602 w 2807"/>
                  <a:gd name="T13" fmla="*/ 44 h 61"/>
                  <a:gd name="T14" fmla="*/ 700 w 2807"/>
                  <a:gd name="T15" fmla="*/ 40 h 61"/>
                  <a:gd name="T16" fmla="*/ 802 w 2807"/>
                  <a:gd name="T17" fmla="*/ 46 h 61"/>
                  <a:gd name="T18" fmla="*/ 911 w 2807"/>
                  <a:gd name="T19" fmla="*/ 54 h 61"/>
                  <a:gd name="T20" fmla="*/ 1009 w 2807"/>
                  <a:gd name="T21" fmla="*/ 38 h 61"/>
                  <a:gd name="T22" fmla="*/ 1105 w 2807"/>
                  <a:gd name="T23" fmla="*/ 46 h 61"/>
                  <a:gd name="T24" fmla="*/ 1203 w 2807"/>
                  <a:gd name="T25" fmla="*/ 38 h 61"/>
                  <a:gd name="T26" fmla="*/ 1299 w 2807"/>
                  <a:gd name="T27" fmla="*/ 31 h 61"/>
                  <a:gd name="T28" fmla="*/ 1408 w 2807"/>
                  <a:gd name="T29" fmla="*/ 19 h 61"/>
                  <a:gd name="T30" fmla="*/ 1500 w 2807"/>
                  <a:gd name="T31" fmla="*/ 48 h 61"/>
                  <a:gd name="T32" fmla="*/ 1606 w 2807"/>
                  <a:gd name="T33" fmla="*/ 38 h 61"/>
                  <a:gd name="T34" fmla="*/ 1700 w 2807"/>
                  <a:gd name="T35" fmla="*/ 46 h 61"/>
                  <a:gd name="T36" fmla="*/ 1799 w 2807"/>
                  <a:gd name="T37" fmla="*/ 40 h 61"/>
                  <a:gd name="T38" fmla="*/ 1901 w 2807"/>
                  <a:gd name="T39" fmla="*/ 59 h 61"/>
                  <a:gd name="T40" fmla="*/ 2003 w 2807"/>
                  <a:gd name="T41" fmla="*/ 56 h 61"/>
                  <a:gd name="T42" fmla="*/ 2106 w 2807"/>
                  <a:gd name="T43" fmla="*/ 44 h 61"/>
                  <a:gd name="T44" fmla="*/ 2204 w 2807"/>
                  <a:gd name="T45" fmla="*/ 61 h 61"/>
                  <a:gd name="T46" fmla="*/ 2308 w 2807"/>
                  <a:gd name="T47" fmla="*/ 36 h 61"/>
                  <a:gd name="T48" fmla="*/ 2404 w 2807"/>
                  <a:gd name="T49" fmla="*/ 36 h 61"/>
                  <a:gd name="T50" fmla="*/ 2503 w 2807"/>
                  <a:gd name="T51" fmla="*/ 40 h 61"/>
                  <a:gd name="T52" fmla="*/ 2609 w 2807"/>
                  <a:gd name="T53" fmla="*/ 46 h 61"/>
                  <a:gd name="T54" fmla="*/ 2707 w 2807"/>
                  <a:gd name="T55" fmla="*/ 33 h 61"/>
                  <a:gd name="T56" fmla="*/ 2807 w 2807"/>
                  <a:gd name="T57" fmla="*/ 4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07"/>
                  <a:gd name="T88" fmla="*/ 0 h 61"/>
                  <a:gd name="T89" fmla="*/ 2807 w 2807"/>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07" h="61">
                    <a:moveTo>
                      <a:pt x="0" y="15"/>
                    </a:moveTo>
                    <a:lnTo>
                      <a:pt x="96" y="11"/>
                    </a:lnTo>
                    <a:lnTo>
                      <a:pt x="195" y="2"/>
                    </a:lnTo>
                    <a:lnTo>
                      <a:pt x="307" y="0"/>
                    </a:lnTo>
                    <a:lnTo>
                      <a:pt x="404" y="0"/>
                    </a:lnTo>
                    <a:lnTo>
                      <a:pt x="504" y="21"/>
                    </a:lnTo>
                    <a:lnTo>
                      <a:pt x="602" y="44"/>
                    </a:lnTo>
                    <a:lnTo>
                      <a:pt x="700" y="40"/>
                    </a:lnTo>
                    <a:lnTo>
                      <a:pt x="802" y="46"/>
                    </a:lnTo>
                    <a:lnTo>
                      <a:pt x="911" y="54"/>
                    </a:lnTo>
                    <a:lnTo>
                      <a:pt x="1009" y="38"/>
                    </a:lnTo>
                    <a:lnTo>
                      <a:pt x="1105" y="46"/>
                    </a:lnTo>
                    <a:lnTo>
                      <a:pt x="1203" y="38"/>
                    </a:lnTo>
                    <a:lnTo>
                      <a:pt x="1299" y="31"/>
                    </a:lnTo>
                    <a:lnTo>
                      <a:pt x="1408" y="19"/>
                    </a:lnTo>
                    <a:lnTo>
                      <a:pt x="1500" y="48"/>
                    </a:lnTo>
                    <a:lnTo>
                      <a:pt x="1606" y="38"/>
                    </a:lnTo>
                    <a:lnTo>
                      <a:pt x="1700" y="46"/>
                    </a:lnTo>
                    <a:lnTo>
                      <a:pt x="1799" y="40"/>
                    </a:lnTo>
                    <a:lnTo>
                      <a:pt x="1901" y="59"/>
                    </a:lnTo>
                    <a:lnTo>
                      <a:pt x="2003" y="56"/>
                    </a:lnTo>
                    <a:lnTo>
                      <a:pt x="2106" y="44"/>
                    </a:lnTo>
                    <a:lnTo>
                      <a:pt x="2204" y="61"/>
                    </a:lnTo>
                    <a:lnTo>
                      <a:pt x="2308" y="36"/>
                    </a:lnTo>
                    <a:lnTo>
                      <a:pt x="2404" y="36"/>
                    </a:lnTo>
                    <a:lnTo>
                      <a:pt x="2503" y="40"/>
                    </a:lnTo>
                    <a:lnTo>
                      <a:pt x="2609" y="46"/>
                    </a:lnTo>
                    <a:lnTo>
                      <a:pt x="2707" y="33"/>
                    </a:lnTo>
                    <a:lnTo>
                      <a:pt x="2807" y="40"/>
                    </a:lnTo>
                  </a:path>
                </a:pathLst>
              </a:custGeom>
              <a:noFill/>
              <a:ln w="12700" cmpd="sng">
                <a:solidFill>
                  <a:srgbClr val="3B3A3D"/>
                </a:solid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0" name="Freeform 678"/>
              <p:cNvSpPr>
                <a:spLocks/>
              </p:cNvSpPr>
              <p:nvPr/>
            </p:nvSpPr>
            <p:spPr bwMode="auto">
              <a:xfrm>
                <a:off x="863" y="2197"/>
                <a:ext cx="50" cy="50"/>
              </a:xfrm>
              <a:custGeom>
                <a:avLst/>
                <a:gdLst>
                  <a:gd name="T0" fmla="*/ 50 w 50"/>
                  <a:gd name="T1" fmla="*/ 25 h 50"/>
                  <a:gd name="T2" fmla="*/ 48 w 50"/>
                  <a:gd name="T3" fmla="*/ 35 h 50"/>
                  <a:gd name="T4" fmla="*/ 42 w 50"/>
                  <a:gd name="T5" fmla="*/ 43 h 50"/>
                  <a:gd name="T6" fmla="*/ 34 w 50"/>
                  <a:gd name="T7" fmla="*/ 48 h 50"/>
                  <a:gd name="T8" fmla="*/ 25 w 50"/>
                  <a:gd name="T9" fmla="*/ 50 h 50"/>
                  <a:gd name="T10" fmla="*/ 15 w 50"/>
                  <a:gd name="T11" fmla="*/ 48 h 50"/>
                  <a:gd name="T12" fmla="*/ 7 w 50"/>
                  <a:gd name="T13" fmla="*/ 43 h 50"/>
                  <a:gd name="T14" fmla="*/ 2 w 50"/>
                  <a:gd name="T15" fmla="*/ 35 h 50"/>
                  <a:gd name="T16" fmla="*/ 0 w 50"/>
                  <a:gd name="T17" fmla="*/ 25 h 50"/>
                  <a:gd name="T18" fmla="*/ 2 w 50"/>
                  <a:gd name="T19" fmla="*/ 16 h 50"/>
                  <a:gd name="T20" fmla="*/ 7 w 50"/>
                  <a:gd name="T21" fmla="*/ 8 h 50"/>
                  <a:gd name="T22" fmla="*/ 15 w 50"/>
                  <a:gd name="T23" fmla="*/ 2 h 50"/>
                  <a:gd name="T24" fmla="*/ 25 w 50"/>
                  <a:gd name="T25" fmla="*/ 0 h 50"/>
                  <a:gd name="T26" fmla="*/ 34 w 50"/>
                  <a:gd name="T27" fmla="*/ 2 h 50"/>
                  <a:gd name="T28" fmla="*/ 42 w 50"/>
                  <a:gd name="T29" fmla="*/ 8 h 50"/>
                  <a:gd name="T30" fmla="*/ 48 w 50"/>
                  <a:gd name="T31" fmla="*/ 16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2" y="43"/>
                    </a:lnTo>
                    <a:lnTo>
                      <a:pt x="34" y="48"/>
                    </a:lnTo>
                    <a:lnTo>
                      <a:pt x="25" y="50"/>
                    </a:lnTo>
                    <a:lnTo>
                      <a:pt x="15" y="48"/>
                    </a:lnTo>
                    <a:lnTo>
                      <a:pt x="7" y="43"/>
                    </a:lnTo>
                    <a:lnTo>
                      <a:pt x="2" y="35"/>
                    </a:lnTo>
                    <a:lnTo>
                      <a:pt x="0" y="25"/>
                    </a:lnTo>
                    <a:lnTo>
                      <a:pt x="2" y="16"/>
                    </a:lnTo>
                    <a:lnTo>
                      <a:pt x="7" y="8"/>
                    </a:lnTo>
                    <a:lnTo>
                      <a:pt x="15" y="2"/>
                    </a:lnTo>
                    <a:lnTo>
                      <a:pt x="25" y="0"/>
                    </a:lnTo>
                    <a:lnTo>
                      <a:pt x="34" y="2"/>
                    </a:lnTo>
                    <a:lnTo>
                      <a:pt x="42" y="8"/>
                    </a:lnTo>
                    <a:lnTo>
                      <a:pt x="48" y="16"/>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1" name="Freeform 680"/>
              <p:cNvSpPr>
                <a:spLocks/>
              </p:cNvSpPr>
              <p:nvPr/>
            </p:nvSpPr>
            <p:spPr bwMode="auto">
              <a:xfrm>
                <a:off x="959" y="2193"/>
                <a:ext cx="49" cy="50"/>
              </a:xfrm>
              <a:custGeom>
                <a:avLst/>
                <a:gdLst>
                  <a:gd name="T0" fmla="*/ 49 w 49"/>
                  <a:gd name="T1" fmla="*/ 25 h 50"/>
                  <a:gd name="T2" fmla="*/ 48 w 49"/>
                  <a:gd name="T3" fmla="*/ 35 h 50"/>
                  <a:gd name="T4" fmla="*/ 42 w 49"/>
                  <a:gd name="T5" fmla="*/ 43 h 50"/>
                  <a:gd name="T6" fmla="*/ 34 w 49"/>
                  <a:gd name="T7" fmla="*/ 48 h 50"/>
                  <a:gd name="T8" fmla="*/ 25 w 49"/>
                  <a:gd name="T9" fmla="*/ 50 h 50"/>
                  <a:gd name="T10" fmla="*/ 15 w 49"/>
                  <a:gd name="T11" fmla="*/ 48 h 50"/>
                  <a:gd name="T12" fmla="*/ 7 w 49"/>
                  <a:gd name="T13" fmla="*/ 43 h 50"/>
                  <a:gd name="T14" fmla="*/ 2 w 49"/>
                  <a:gd name="T15" fmla="*/ 35 h 50"/>
                  <a:gd name="T16" fmla="*/ 0 w 49"/>
                  <a:gd name="T17" fmla="*/ 25 h 50"/>
                  <a:gd name="T18" fmla="*/ 2 w 49"/>
                  <a:gd name="T19" fmla="*/ 16 h 50"/>
                  <a:gd name="T20" fmla="*/ 7 w 49"/>
                  <a:gd name="T21" fmla="*/ 8 h 50"/>
                  <a:gd name="T22" fmla="*/ 15 w 49"/>
                  <a:gd name="T23" fmla="*/ 2 h 50"/>
                  <a:gd name="T24" fmla="*/ 25 w 49"/>
                  <a:gd name="T25" fmla="*/ 0 h 50"/>
                  <a:gd name="T26" fmla="*/ 34 w 49"/>
                  <a:gd name="T27" fmla="*/ 2 h 50"/>
                  <a:gd name="T28" fmla="*/ 42 w 49"/>
                  <a:gd name="T29" fmla="*/ 8 h 50"/>
                  <a:gd name="T30" fmla="*/ 48 w 49"/>
                  <a:gd name="T31" fmla="*/ 16 h 50"/>
                  <a:gd name="T32" fmla="*/ 49 w 49"/>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0"/>
                  <a:gd name="T53" fmla="*/ 49 w 49"/>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0">
                    <a:moveTo>
                      <a:pt x="49" y="25"/>
                    </a:moveTo>
                    <a:lnTo>
                      <a:pt x="48" y="35"/>
                    </a:lnTo>
                    <a:lnTo>
                      <a:pt x="42" y="43"/>
                    </a:lnTo>
                    <a:lnTo>
                      <a:pt x="34" y="48"/>
                    </a:lnTo>
                    <a:lnTo>
                      <a:pt x="25" y="50"/>
                    </a:lnTo>
                    <a:lnTo>
                      <a:pt x="15" y="48"/>
                    </a:lnTo>
                    <a:lnTo>
                      <a:pt x="7" y="43"/>
                    </a:lnTo>
                    <a:lnTo>
                      <a:pt x="2" y="35"/>
                    </a:lnTo>
                    <a:lnTo>
                      <a:pt x="0" y="25"/>
                    </a:lnTo>
                    <a:lnTo>
                      <a:pt x="2" y="16"/>
                    </a:lnTo>
                    <a:lnTo>
                      <a:pt x="7" y="8"/>
                    </a:lnTo>
                    <a:lnTo>
                      <a:pt x="15" y="2"/>
                    </a:lnTo>
                    <a:lnTo>
                      <a:pt x="25" y="0"/>
                    </a:lnTo>
                    <a:lnTo>
                      <a:pt x="34" y="2"/>
                    </a:lnTo>
                    <a:lnTo>
                      <a:pt x="42" y="8"/>
                    </a:lnTo>
                    <a:lnTo>
                      <a:pt x="48" y="16"/>
                    </a:lnTo>
                    <a:lnTo>
                      <a:pt x="49"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2" name="Freeform 682"/>
              <p:cNvSpPr>
                <a:spLocks/>
              </p:cNvSpPr>
              <p:nvPr/>
            </p:nvSpPr>
            <p:spPr bwMode="auto">
              <a:xfrm>
                <a:off x="1056" y="2186"/>
                <a:ext cx="48" cy="48"/>
              </a:xfrm>
              <a:custGeom>
                <a:avLst/>
                <a:gdLst>
                  <a:gd name="T0" fmla="*/ 50 w 50"/>
                  <a:gd name="T1" fmla="*/ 23 h 48"/>
                  <a:gd name="T2" fmla="*/ 48 w 50"/>
                  <a:gd name="T3" fmla="*/ 32 h 48"/>
                  <a:gd name="T4" fmla="*/ 43 w 50"/>
                  <a:gd name="T5" fmla="*/ 40 h 48"/>
                  <a:gd name="T6" fmla="*/ 35 w 50"/>
                  <a:gd name="T7" fmla="*/ 46 h 48"/>
                  <a:gd name="T8" fmla="*/ 25 w 50"/>
                  <a:gd name="T9" fmla="*/ 48 h 48"/>
                  <a:gd name="T10" fmla="*/ 16 w 50"/>
                  <a:gd name="T11" fmla="*/ 46 h 48"/>
                  <a:gd name="T12" fmla="*/ 8 w 50"/>
                  <a:gd name="T13" fmla="*/ 40 h 48"/>
                  <a:gd name="T14" fmla="*/ 2 w 50"/>
                  <a:gd name="T15" fmla="*/ 32 h 48"/>
                  <a:gd name="T16" fmla="*/ 0 w 50"/>
                  <a:gd name="T17" fmla="*/ 23 h 48"/>
                  <a:gd name="T18" fmla="*/ 2 w 50"/>
                  <a:gd name="T19" fmla="*/ 13 h 48"/>
                  <a:gd name="T20" fmla="*/ 8 w 50"/>
                  <a:gd name="T21" fmla="*/ 6 h 48"/>
                  <a:gd name="T22" fmla="*/ 16 w 50"/>
                  <a:gd name="T23" fmla="*/ 2 h 48"/>
                  <a:gd name="T24" fmla="*/ 25 w 50"/>
                  <a:gd name="T25" fmla="*/ 0 h 48"/>
                  <a:gd name="T26" fmla="*/ 35 w 50"/>
                  <a:gd name="T27" fmla="*/ 2 h 48"/>
                  <a:gd name="T28" fmla="*/ 43 w 50"/>
                  <a:gd name="T29" fmla="*/ 6 h 48"/>
                  <a:gd name="T30" fmla="*/ 48 w 50"/>
                  <a:gd name="T31" fmla="*/ 13 h 48"/>
                  <a:gd name="T32" fmla="*/ 50 w 50"/>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8"/>
                  <a:gd name="T53" fmla="*/ 50 w 5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8">
                    <a:moveTo>
                      <a:pt x="50" y="23"/>
                    </a:moveTo>
                    <a:lnTo>
                      <a:pt x="48" y="32"/>
                    </a:lnTo>
                    <a:lnTo>
                      <a:pt x="43" y="40"/>
                    </a:lnTo>
                    <a:lnTo>
                      <a:pt x="35" y="46"/>
                    </a:lnTo>
                    <a:lnTo>
                      <a:pt x="25" y="48"/>
                    </a:lnTo>
                    <a:lnTo>
                      <a:pt x="16" y="46"/>
                    </a:lnTo>
                    <a:lnTo>
                      <a:pt x="8" y="40"/>
                    </a:lnTo>
                    <a:lnTo>
                      <a:pt x="2" y="32"/>
                    </a:lnTo>
                    <a:lnTo>
                      <a:pt x="0" y="23"/>
                    </a:lnTo>
                    <a:lnTo>
                      <a:pt x="2" y="13"/>
                    </a:lnTo>
                    <a:lnTo>
                      <a:pt x="8" y="6"/>
                    </a:lnTo>
                    <a:lnTo>
                      <a:pt x="16" y="2"/>
                    </a:lnTo>
                    <a:lnTo>
                      <a:pt x="25" y="0"/>
                    </a:lnTo>
                    <a:lnTo>
                      <a:pt x="35" y="2"/>
                    </a:lnTo>
                    <a:lnTo>
                      <a:pt x="43" y="6"/>
                    </a:lnTo>
                    <a:lnTo>
                      <a:pt x="48" y="13"/>
                    </a:lnTo>
                    <a:lnTo>
                      <a:pt x="50"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3" name="Freeform 684"/>
              <p:cNvSpPr>
                <a:spLocks/>
              </p:cNvSpPr>
              <p:nvPr/>
            </p:nvSpPr>
            <p:spPr bwMode="auto">
              <a:xfrm>
                <a:off x="1170" y="2182"/>
                <a:ext cx="50" cy="50"/>
              </a:xfrm>
              <a:custGeom>
                <a:avLst/>
                <a:gdLst>
                  <a:gd name="T0" fmla="*/ 50 w 50"/>
                  <a:gd name="T1" fmla="*/ 25 h 50"/>
                  <a:gd name="T2" fmla="*/ 48 w 50"/>
                  <a:gd name="T3" fmla="*/ 34 h 50"/>
                  <a:gd name="T4" fmla="*/ 42 w 50"/>
                  <a:gd name="T5" fmla="*/ 42 h 50"/>
                  <a:gd name="T6" fmla="*/ 34 w 50"/>
                  <a:gd name="T7" fmla="*/ 48 h 50"/>
                  <a:gd name="T8" fmla="*/ 25 w 50"/>
                  <a:gd name="T9" fmla="*/ 50 h 50"/>
                  <a:gd name="T10" fmla="*/ 15 w 50"/>
                  <a:gd name="T11" fmla="*/ 48 h 50"/>
                  <a:gd name="T12" fmla="*/ 7 w 50"/>
                  <a:gd name="T13" fmla="*/ 42 h 50"/>
                  <a:gd name="T14" fmla="*/ 2 w 50"/>
                  <a:gd name="T15" fmla="*/ 34 h 50"/>
                  <a:gd name="T16" fmla="*/ 0 w 50"/>
                  <a:gd name="T17" fmla="*/ 25 h 50"/>
                  <a:gd name="T18" fmla="*/ 2 w 50"/>
                  <a:gd name="T19" fmla="*/ 15 h 50"/>
                  <a:gd name="T20" fmla="*/ 7 w 50"/>
                  <a:gd name="T21" fmla="*/ 8 h 50"/>
                  <a:gd name="T22" fmla="*/ 15 w 50"/>
                  <a:gd name="T23" fmla="*/ 2 h 50"/>
                  <a:gd name="T24" fmla="*/ 25 w 50"/>
                  <a:gd name="T25" fmla="*/ 0 h 50"/>
                  <a:gd name="T26" fmla="*/ 34 w 50"/>
                  <a:gd name="T27" fmla="*/ 2 h 50"/>
                  <a:gd name="T28" fmla="*/ 42 w 50"/>
                  <a:gd name="T29" fmla="*/ 8 h 50"/>
                  <a:gd name="T30" fmla="*/ 48 w 50"/>
                  <a:gd name="T31" fmla="*/ 15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4"/>
                    </a:lnTo>
                    <a:lnTo>
                      <a:pt x="42" y="42"/>
                    </a:lnTo>
                    <a:lnTo>
                      <a:pt x="34" y="48"/>
                    </a:lnTo>
                    <a:lnTo>
                      <a:pt x="25" y="50"/>
                    </a:lnTo>
                    <a:lnTo>
                      <a:pt x="15" y="48"/>
                    </a:lnTo>
                    <a:lnTo>
                      <a:pt x="7" y="42"/>
                    </a:lnTo>
                    <a:lnTo>
                      <a:pt x="2" y="34"/>
                    </a:lnTo>
                    <a:lnTo>
                      <a:pt x="0" y="25"/>
                    </a:lnTo>
                    <a:lnTo>
                      <a:pt x="2" y="15"/>
                    </a:lnTo>
                    <a:lnTo>
                      <a:pt x="7" y="8"/>
                    </a:lnTo>
                    <a:lnTo>
                      <a:pt x="15" y="2"/>
                    </a:lnTo>
                    <a:lnTo>
                      <a:pt x="25" y="0"/>
                    </a:lnTo>
                    <a:lnTo>
                      <a:pt x="34" y="2"/>
                    </a:lnTo>
                    <a:lnTo>
                      <a:pt x="42" y="8"/>
                    </a:lnTo>
                    <a:lnTo>
                      <a:pt x="48" y="15"/>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4" name="Freeform 686"/>
              <p:cNvSpPr>
                <a:spLocks/>
              </p:cNvSpPr>
              <p:nvPr/>
            </p:nvSpPr>
            <p:spPr bwMode="auto">
              <a:xfrm>
                <a:off x="1267" y="2182"/>
                <a:ext cx="50" cy="50"/>
              </a:xfrm>
              <a:custGeom>
                <a:avLst/>
                <a:gdLst>
                  <a:gd name="T0" fmla="*/ 50 w 50"/>
                  <a:gd name="T1" fmla="*/ 25 h 50"/>
                  <a:gd name="T2" fmla="*/ 48 w 50"/>
                  <a:gd name="T3" fmla="*/ 34 h 50"/>
                  <a:gd name="T4" fmla="*/ 43 w 50"/>
                  <a:gd name="T5" fmla="*/ 42 h 50"/>
                  <a:gd name="T6" fmla="*/ 35 w 50"/>
                  <a:gd name="T7" fmla="*/ 48 h 50"/>
                  <a:gd name="T8" fmla="*/ 25 w 50"/>
                  <a:gd name="T9" fmla="*/ 50 h 50"/>
                  <a:gd name="T10" fmla="*/ 16 w 50"/>
                  <a:gd name="T11" fmla="*/ 48 h 50"/>
                  <a:gd name="T12" fmla="*/ 8 w 50"/>
                  <a:gd name="T13" fmla="*/ 42 h 50"/>
                  <a:gd name="T14" fmla="*/ 2 w 50"/>
                  <a:gd name="T15" fmla="*/ 34 h 50"/>
                  <a:gd name="T16" fmla="*/ 0 w 50"/>
                  <a:gd name="T17" fmla="*/ 25 h 50"/>
                  <a:gd name="T18" fmla="*/ 2 w 50"/>
                  <a:gd name="T19" fmla="*/ 15 h 50"/>
                  <a:gd name="T20" fmla="*/ 8 w 50"/>
                  <a:gd name="T21" fmla="*/ 8 h 50"/>
                  <a:gd name="T22" fmla="*/ 16 w 50"/>
                  <a:gd name="T23" fmla="*/ 2 h 50"/>
                  <a:gd name="T24" fmla="*/ 25 w 50"/>
                  <a:gd name="T25" fmla="*/ 0 h 50"/>
                  <a:gd name="T26" fmla="*/ 35 w 50"/>
                  <a:gd name="T27" fmla="*/ 2 h 50"/>
                  <a:gd name="T28" fmla="*/ 43 w 50"/>
                  <a:gd name="T29" fmla="*/ 8 h 50"/>
                  <a:gd name="T30" fmla="*/ 48 w 50"/>
                  <a:gd name="T31" fmla="*/ 15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4"/>
                    </a:lnTo>
                    <a:lnTo>
                      <a:pt x="43" y="42"/>
                    </a:lnTo>
                    <a:lnTo>
                      <a:pt x="35" y="48"/>
                    </a:lnTo>
                    <a:lnTo>
                      <a:pt x="25" y="50"/>
                    </a:lnTo>
                    <a:lnTo>
                      <a:pt x="16" y="48"/>
                    </a:lnTo>
                    <a:lnTo>
                      <a:pt x="8" y="42"/>
                    </a:lnTo>
                    <a:lnTo>
                      <a:pt x="2" y="34"/>
                    </a:lnTo>
                    <a:lnTo>
                      <a:pt x="0" y="25"/>
                    </a:lnTo>
                    <a:lnTo>
                      <a:pt x="2" y="15"/>
                    </a:lnTo>
                    <a:lnTo>
                      <a:pt x="8" y="8"/>
                    </a:lnTo>
                    <a:lnTo>
                      <a:pt x="16" y="2"/>
                    </a:lnTo>
                    <a:lnTo>
                      <a:pt x="25" y="0"/>
                    </a:lnTo>
                    <a:lnTo>
                      <a:pt x="35" y="2"/>
                    </a:lnTo>
                    <a:lnTo>
                      <a:pt x="43" y="8"/>
                    </a:lnTo>
                    <a:lnTo>
                      <a:pt x="48" y="15"/>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5" name="Freeform 688"/>
              <p:cNvSpPr>
                <a:spLocks/>
              </p:cNvSpPr>
              <p:nvPr/>
            </p:nvSpPr>
            <p:spPr bwMode="auto">
              <a:xfrm>
                <a:off x="1365" y="2203"/>
                <a:ext cx="48" cy="50"/>
              </a:xfrm>
              <a:custGeom>
                <a:avLst/>
                <a:gdLst>
                  <a:gd name="T0" fmla="*/ 50 w 50"/>
                  <a:gd name="T1" fmla="*/ 25 h 50"/>
                  <a:gd name="T2" fmla="*/ 48 w 50"/>
                  <a:gd name="T3" fmla="*/ 35 h 50"/>
                  <a:gd name="T4" fmla="*/ 42 w 50"/>
                  <a:gd name="T5" fmla="*/ 42 h 50"/>
                  <a:gd name="T6" fmla="*/ 35 w 50"/>
                  <a:gd name="T7" fmla="*/ 48 h 50"/>
                  <a:gd name="T8" fmla="*/ 25 w 50"/>
                  <a:gd name="T9" fmla="*/ 50 h 50"/>
                  <a:gd name="T10" fmla="*/ 16 w 50"/>
                  <a:gd name="T11" fmla="*/ 48 h 50"/>
                  <a:gd name="T12" fmla="*/ 8 w 50"/>
                  <a:gd name="T13" fmla="*/ 42 h 50"/>
                  <a:gd name="T14" fmla="*/ 2 w 50"/>
                  <a:gd name="T15" fmla="*/ 35 h 50"/>
                  <a:gd name="T16" fmla="*/ 0 w 50"/>
                  <a:gd name="T17" fmla="*/ 25 h 50"/>
                  <a:gd name="T18" fmla="*/ 2 w 50"/>
                  <a:gd name="T19" fmla="*/ 15 h 50"/>
                  <a:gd name="T20" fmla="*/ 8 w 50"/>
                  <a:gd name="T21" fmla="*/ 8 h 50"/>
                  <a:gd name="T22" fmla="*/ 16 w 50"/>
                  <a:gd name="T23" fmla="*/ 2 h 50"/>
                  <a:gd name="T24" fmla="*/ 25 w 50"/>
                  <a:gd name="T25" fmla="*/ 0 h 50"/>
                  <a:gd name="T26" fmla="*/ 35 w 50"/>
                  <a:gd name="T27" fmla="*/ 2 h 50"/>
                  <a:gd name="T28" fmla="*/ 42 w 50"/>
                  <a:gd name="T29" fmla="*/ 8 h 50"/>
                  <a:gd name="T30" fmla="*/ 48 w 50"/>
                  <a:gd name="T31" fmla="*/ 15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2" y="42"/>
                    </a:lnTo>
                    <a:lnTo>
                      <a:pt x="35" y="48"/>
                    </a:lnTo>
                    <a:lnTo>
                      <a:pt x="25" y="50"/>
                    </a:lnTo>
                    <a:lnTo>
                      <a:pt x="16" y="48"/>
                    </a:lnTo>
                    <a:lnTo>
                      <a:pt x="8" y="42"/>
                    </a:lnTo>
                    <a:lnTo>
                      <a:pt x="2" y="35"/>
                    </a:lnTo>
                    <a:lnTo>
                      <a:pt x="0" y="25"/>
                    </a:lnTo>
                    <a:lnTo>
                      <a:pt x="2" y="15"/>
                    </a:lnTo>
                    <a:lnTo>
                      <a:pt x="8" y="8"/>
                    </a:lnTo>
                    <a:lnTo>
                      <a:pt x="16" y="2"/>
                    </a:lnTo>
                    <a:lnTo>
                      <a:pt x="25" y="0"/>
                    </a:lnTo>
                    <a:lnTo>
                      <a:pt x="35" y="2"/>
                    </a:lnTo>
                    <a:lnTo>
                      <a:pt x="42" y="8"/>
                    </a:lnTo>
                    <a:lnTo>
                      <a:pt x="48" y="15"/>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6" name="Freeform 690"/>
              <p:cNvSpPr>
                <a:spLocks/>
              </p:cNvSpPr>
              <p:nvPr/>
            </p:nvSpPr>
            <p:spPr bwMode="auto">
              <a:xfrm>
                <a:off x="1465" y="2226"/>
                <a:ext cx="50" cy="50"/>
              </a:xfrm>
              <a:custGeom>
                <a:avLst/>
                <a:gdLst>
                  <a:gd name="T0" fmla="*/ 50 w 50"/>
                  <a:gd name="T1" fmla="*/ 25 h 50"/>
                  <a:gd name="T2" fmla="*/ 48 w 50"/>
                  <a:gd name="T3" fmla="*/ 35 h 50"/>
                  <a:gd name="T4" fmla="*/ 42 w 50"/>
                  <a:gd name="T5" fmla="*/ 42 h 50"/>
                  <a:gd name="T6" fmla="*/ 35 w 50"/>
                  <a:gd name="T7" fmla="*/ 48 h 50"/>
                  <a:gd name="T8" fmla="*/ 25 w 50"/>
                  <a:gd name="T9" fmla="*/ 50 h 50"/>
                  <a:gd name="T10" fmla="*/ 15 w 50"/>
                  <a:gd name="T11" fmla="*/ 48 h 50"/>
                  <a:gd name="T12" fmla="*/ 8 w 50"/>
                  <a:gd name="T13" fmla="*/ 42 h 50"/>
                  <a:gd name="T14" fmla="*/ 2 w 50"/>
                  <a:gd name="T15" fmla="*/ 35 h 50"/>
                  <a:gd name="T16" fmla="*/ 0 w 50"/>
                  <a:gd name="T17" fmla="*/ 25 h 50"/>
                  <a:gd name="T18" fmla="*/ 2 w 50"/>
                  <a:gd name="T19" fmla="*/ 15 h 50"/>
                  <a:gd name="T20" fmla="*/ 8 w 50"/>
                  <a:gd name="T21" fmla="*/ 8 h 50"/>
                  <a:gd name="T22" fmla="*/ 15 w 50"/>
                  <a:gd name="T23" fmla="*/ 2 h 50"/>
                  <a:gd name="T24" fmla="*/ 25 w 50"/>
                  <a:gd name="T25" fmla="*/ 0 h 50"/>
                  <a:gd name="T26" fmla="*/ 35 w 50"/>
                  <a:gd name="T27" fmla="*/ 2 h 50"/>
                  <a:gd name="T28" fmla="*/ 42 w 50"/>
                  <a:gd name="T29" fmla="*/ 8 h 50"/>
                  <a:gd name="T30" fmla="*/ 48 w 50"/>
                  <a:gd name="T31" fmla="*/ 15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2" y="42"/>
                    </a:lnTo>
                    <a:lnTo>
                      <a:pt x="35" y="48"/>
                    </a:lnTo>
                    <a:lnTo>
                      <a:pt x="25" y="50"/>
                    </a:lnTo>
                    <a:lnTo>
                      <a:pt x="15" y="48"/>
                    </a:lnTo>
                    <a:lnTo>
                      <a:pt x="8" y="42"/>
                    </a:lnTo>
                    <a:lnTo>
                      <a:pt x="2" y="35"/>
                    </a:lnTo>
                    <a:lnTo>
                      <a:pt x="0" y="25"/>
                    </a:lnTo>
                    <a:lnTo>
                      <a:pt x="2" y="15"/>
                    </a:lnTo>
                    <a:lnTo>
                      <a:pt x="8" y="8"/>
                    </a:lnTo>
                    <a:lnTo>
                      <a:pt x="15" y="2"/>
                    </a:lnTo>
                    <a:lnTo>
                      <a:pt x="25" y="0"/>
                    </a:lnTo>
                    <a:lnTo>
                      <a:pt x="35" y="2"/>
                    </a:lnTo>
                    <a:lnTo>
                      <a:pt x="42" y="8"/>
                    </a:lnTo>
                    <a:lnTo>
                      <a:pt x="48" y="15"/>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7" name="Freeform 692"/>
              <p:cNvSpPr>
                <a:spLocks/>
              </p:cNvSpPr>
              <p:nvPr/>
            </p:nvSpPr>
            <p:spPr bwMode="auto">
              <a:xfrm>
                <a:off x="1563" y="2224"/>
                <a:ext cx="47" cy="48"/>
              </a:xfrm>
              <a:custGeom>
                <a:avLst/>
                <a:gdLst>
                  <a:gd name="T0" fmla="*/ 50 w 50"/>
                  <a:gd name="T1" fmla="*/ 23 h 48"/>
                  <a:gd name="T2" fmla="*/ 48 w 50"/>
                  <a:gd name="T3" fmla="*/ 33 h 48"/>
                  <a:gd name="T4" fmla="*/ 42 w 50"/>
                  <a:gd name="T5" fmla="*/ 40 h 48"/>
                  <a:gd name="T6" fmla="*/ 35 w 50"/>
                  <a:gd name="T7" fmla="*/ 46 h 48"/>
                  <a:gd name="T8" fmla="*/ 25 w 50"/>
                  <a:gd name="T9" fmla="*/ 48 h 48"/>
                  <a:gd name="T10" fmla="*/ 15 w 50"/>
                  <a:gd name="T11" fmla="*/ 46 h 48"/>
                  <a:gd name="T12" fmla="*/ 8 w 50"/>
                  <a:gd name="T13" fmla="*/ 40 h 48"/>
                  <a:gd name="T14" fmla="*/ 2 w 50"/>
                  <a:gd name="T15" fmla="*/ 33 h 48"/>
                  <a:gd name="T16" fmla="*/ 0 w 50"/>
                  <a:gd name="T17" fmla="*/ 23 h 48"/>
                  <a:gd name="T18" fmla="*/ 2 w 50"/>
                  <a:gd name="T19" fmla="*/ 14 h 48"/>
                  <a:gd name="T20" fmla="*/ 8 w 50"/>
                  <a:gd name="T21" fmla="*/ 6 h 48"/>
                  <a:gd name="T22" fmla="*/ 15 w 50"/>
                  <a:gd name="T23" fmla="*/ 2 h 48"/>
                  <a:gd name="T24" fmla="*/ 25 w 50"/>
                  <a:gd name="T25" fmla="*/ 0 h 48"/>
                  <a:gd name="T26" fmla="*/ 35 w 50"/>
                  <a:gd name="T27" fmla="*/ 2 h 48"/>
                  <a:gd name="T28" fmla="*/ 42 w 50"/>
                  <a:gd name="T29" fmla="*/ 6 h 48"/>
                  <a:gd name="T30" fmla="*/ 48 w 50"/>
                  <a:gd name="T31" fmla="*/ 14 h 48"/>
                  <a:gd name="T32" fmla="*/ 50 w 50"/>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8"/>
                  <a:gd name="T53" fmla="*/ 50 w 5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8">
                    <a:moveTo>
                      <a:pt x="50" y="23"/>
                    </a:moveTo>
                    <a:lnTo>
                      <a:pt x="48" y="33"/>
                    </a:lnTo>
                    <a:lnTo>
                      <a:pt x="42" y="40"/>
                    </a:lnTo>
                    <a:lnTo>
                      <a:pt x="35" y="46"/>
                    </a:lnTo>
                    <a:lnTo>
                      <a:pt x="25" y="48"/>
                    </a:lnTo>
                    <a:lnTo>
                      <a:pt x="15" y="46"/>
                    </a:lnTo>
                    <a:lnTo>
                      <a:pt x="8" y="40"/>
                    </a:lnTo>
                    <a:lnTo>
                      <a:pt x="2" y="33"/>
                    </a:lnTo>
                    <a:lnTo>
                      <a:pt x="0" y="23"/>
                    </a:lnTo>
                    <a:lnTo>
                      <a:pt x="2" y="14"/>
                    </a:lnTo>
                    <a:lnTo>
                      <a:pt x="8" y="6"/>
                    </a:lnTo>
                    <a:lnTo>
                      <a:pt x="15" y="2"/>
                    </a:lnTo>
                    <a:lnTo>
                      <a:pt x="25" y="0"/>
                    </a:lnTo>
                    <a:lnTo>
                      <a:pt x="35" y="2"/>
                    </a:lnTo>
                    <a:lnTo>
                      <a:pt x="42" y="6"/>
                    </a:lnTo>
                    <a:lnTo>
                      <a:pt x="48" y="14"/>
                    </a:lnTo>
                    <a:lnTo>
                      <a:pt x="50"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8" name="Freeform 694"/>
              <p:cNvSpPr>
                <a:spLocks/>
              </p:cNvSpPr>
              <p:nvPr/>
            </p:nvSpPr>
            <p:spPr bwMode="auto">
              <a:xfrm>
                <a:off x="1665" y="2228"/>
                <a:ext cx="48" cy="50"/>
              </a:xfrm>
              <a:custGeom>
                <a:avLst/>
                <a:gdLst>
                  <a:gd name="T0" fmla="*/ 50 w 50"/>
                  <a:gd name="T1" fmla="*/ 25 h 50"/>
                  <a:gd name="T2" fmla="*/ 48 w 50"/>
                  <a:gd name="T3" fmla="*/ 35 h 50"/>
                  <a:gd name="T4" fmla="*/ 42 w 50"/>
                  <a:gd name="T5" fmla="*/ 42 h 50"/>
                  <a:gd name="T6" fmla="*/ 34 w 50"/>
                  <a:gd name="T7" fmla="*/ 48 h 50"/>
                  <a:gd name="T8" fmla="*/ 25 w 50"/>
                  <a:gd name="T9" fmla="*/ 50 h 50"/>
                  <a:gd name="T10" fmla="*/ 15 w 50"/>
                  <a:gd name="T11" fmla="*/ 48 h 50"/>
                  <a:gd name="T12" fmla="*/ 7 w 50"/>
                  <a:gd name="T13" fmla="*/ 42 h 50"/>
                  <a:gd name="T14" fmla="*/ 2 w 50"/>
                  <a:gd name="T15" fmla="*/ 35 h 50"/>
                  <a:gd name="T16" fmla="*/ 0 w 50"/>
                  <a:gd name="T17" fmla="*/ 25 h 50"/>
                  <a:gd name="T18" fmla="*/ 2 w 50"/>
                  <a:gd name="T19" fmla="*/ 15 h 50"/>
                  <a:gd name="T20" fmla="*/ 7 w 50"/>
                  <a:gd name="T21" fmla="*/ 8 h 50"/>
                  <a:gd name="T22" fmla="*/ 15 w 50"/>
                  <a:gd name="T23" fmla="*/ 2 h 50"/>
                  <a:gd name="T24" fmla="*/ 25 w 50"/>
                  <a:gd name="T25" fmla="*/ 0 h 50"/>
                  <a:gd name="T26" fmla="*/ 34 w 50"/>
                  <a:gd name="T27" fmla="*/ 2 h 50"/>
                  <a:gd name="T28" fmla="*/ 42 w 50"/>
                  <a:gd name="T29" fmla="*/ 8 h 50"/>
                  <a:gd name="T30" fmla="*/ 48 w 50"/>
                  <a:gd name="T31" fmla="*/ 15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2" y="42"/>
                    </a:lnTo>
                    <a:lnTo>
                      <a:pt x="34" y="48"/>
                    </a:lnTo>
                    <a:lnTo>
                      <a:pt x="25" y="50"/>
                    </a:lnTo>
                    <a:lnTo>
                      <a:pt x="15" y="48"/>
                    </a:lnTo>
                    <a:lnTo>
                      <a:pt x="7" y="42"/>
                    </a:lnTo>
                    <a:lnTo>
                      <a:pt x="2" y="35"/>
                    </a:lnTo>
                    <a:lnTo>
                      <a:pt x="0" y="25"/>
                    </a:lnTo>
                    <a:lnTo>
                      <a:pt x="2" y="15"/>
                    </a:lnTo>
                    <a:lnTo>
                      <a:pt x="7" y="8"/>
                    </a:lnTo>
                    <a:lnTo>
                      <a:pt x="15" y="2"/>
                    </a:lnTo>
                    <a:lnTo>
                      <a:pt x="25" y="0"/>
                    </a:lnTo>
                    <a:lnTo>
                      <a:pt x="34" y="2"/>
                    </a:lnTo>
                    <a:lnTo>
                      <a:pt x="42" y="8"/>
                    </a:lnTo>
                    <a:lnTo>
                      <a:pt x="48" y="15"/>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09" name="Freeform 696"/>
              <p:cNvSpPr>
                <a:spLocks/>
              </p:cNvSpPr>
              <p:nvPr/>
            </p:nvSpPr>
            <p:spPr bwMode="auto">
              <a:xfrm>
                <a:off x="1764" y="2241"/>
                <a:ext cx="50" cy="50"/>
              </a:xfrm>
              <a:custGeom>
                <a:avLst/>
                <a:gdLst>
                  <a:gd name="T0" fmla="*/ 50 w 50"/>
                  <a:gd name="T1" fmla="*/ 25 h 50"/>
                  <a:gd name="T2" fmla="*/ 48 w 50"/>
                  <a:gd name="T3" fmla="*/ 35 h 50"/>
                  <a:gd name="T4" fmla="*/ 43 w 50"/>
                  <a:gd name="T5" fmla="*/ 43 h 50"/>
                  <a:gd name="T6" fmla="*/ 35 w 50"/>
                  <a:gd name="T7" fmla="*/ 48 h 50"/>
                  <a:gd name="T8" fmla="*/ 25 w 50"/>
                  <a:gd name="T9" fmla="*/ 50 h 50"/>
                  <a:gd name="T10" fmla="*/ 16 w 50"/>
                  <a:gd name="T11" fmla="*/ 48 h 50"/>
                  <a:gd name="T12" fmla="*/ 8 w 50"/>
                  <a:gd name="T13" fmla="*/ 43 h 50"/>
                  <a:gd name="T14" fmla="*/ 2 w 50"/>
                  <a:gd name="T15" fmla="*/ 35 h 50"/>
                  <a:gd name="T16" fmla="*/ 0 w 50"/>
                  <a:gd name="T17" fmla="*/ 25 h 50"/>
                  <a:gd name="T18" fmla="*/ 2 w 50"/>
                  <a:gd name="T19" fmla="*/ 16 h 50"/>
                  <a:gd name="T20" fmla="*/ 8 w 50"/>
                  <a:gd name="T21" fmla="*/ 8 h 50"/>
                  <a:gd name="T22" fmla="*/ 16 w 50"/>
                  <a:gd name="T23" fmla="*/ 2 h 50"/>
                  <a:gd name="T24" fmla="*/ 25 w 50"/>
                  <a:gd name="T25" fmla="*/ 0 h 50"/>
                  <a:gd name="T26" fmla="*/ 35 w 50"/>
                  <a:gd name="T27" fmla="*/ 2 h 50"/>
                  <a:gd name="T28" fmla="*/ 43 w 50"/>
                  <a:gd name="T29" fmla="*/ 8 h 50"/>
                  <a:gd name="T30" fmla="*/ 48 w 50"/>
                  <a:gd name="T31" fmla="*/ 16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3" y="43"/>
                    </a:lnTo>
                    <a:lnTo>
                      <a:pt x="35" y="48"/>
                    </a:lnTo>
                    <a:lnTo>
                      <a:pt x="25" y="50"/>
                    </a:lnTo>
                    <a:lnTo>
                      <a:pt x="16" y="48"/>
                    </a:lnTo>
                    <a:lnTo>
                      <a:pt x="8" y="43"/>
                    </a:lnTo>
                    <a:lnTo>
                      <a:pt x="2" y="35"/>
                    </a:lnTo>
                    <a:lnTo>
                      <a:pt x="0" y="25"/>
                    </a:lnTo>
                    <a:lnTo>
                      <a:pt x="2" y="16"/>
                    </a:lnTo>
                    <a:lnTo>
                      <a:pt x="8" y="8"/>
                    </a:lnTo>
                    <a:lnTo>
                      <a:pt x="16" y="2"/>
                    </a:lnTo>
                    <a:lnTo>
                      <a:pt x="25" y="0"/>
                    </a:lnTo>
                    <a:lnTo>
                      <a:pt x="35" y="2"/>
                    </a:lnTo>
                    <a:lnTo>
                      <a:pt x="43" y="8"/>
                    </a:lnTo>
                    <a:lnTo>
                      <a:pt x="48" y="16"/>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0" name="Freeform 698"/>
              <p:cNvSpPr>
                <a:spLocks/>
              </p:cNvSpPr>
              <p:nvPr/>
            </p:nvSpPr>
            <p:spPr bwMode="auto">
              <a:xfrm>
                <a:off x="1874" y="2220"/>
                <a:ext cx="48" cy="50"/>
              </a:xfrm>
              <a:custGeom>
                <a:avLst/>
                <a:gdLst>
                  <a:gd name="T0" fmla="*/ 48 w 48"/>
                  <a:gd name="T1" fmla="*/ 25 h 50"/>
                  <a:gd name="T2" fmla="*/ 46 w 48"/>
                  <a:gd name="T3" fmla="*/ 35 h 50"/>
                  <a:gd name="T4" fmla="*/ 40 w 48"/>
                  <a:gd name="T5" fmla="*/ 43 h 50"/>
                  <a:gd name="T6" fmla="*/ 32 w 48"/>
                  <a:gd name="T7" fmla="*/ 48 h 50"/>
                  <a:gd name="T8" fmla="*/ 23 w 48"/>
                  <a:gd name="T9" fmla="*/ 50 h 50"/>
                  <a:gd name="T10" fmla="*/ 13 w 48"/>
                  <a:gd name="T11" fmla="*/ 48 h 50"/>
                  <a:gd name="T12" fmla="*/ 6 w 48"/>
                  <a:gd name="T13" fmla="*/ 43 h 50"/>
                  <a:gd name="T14" fmla="*/ 2 w 48"/>
                  <a:gd name="T15" fmla="*/ 35 h 50"/>
                  <a:gd name="T16" fmla="*/ 0 w 48"/>
                  <a:gd name="T17" fmla="*/ 25 h 50"/>
                  <a:gd name="T18" fmla="*/ 2 w 48"/>
                  <a:gd name="T19" fmla="*/ 16 h 50"/>
                  <a:gd name="T20" fmla="*/ 6 w 48"/>
                  <a:gd name="T21" fmla="*/ 8 h 50"/>
                  <a:gd name="T22" fmla="*/ 13 w 48"/>
                  <a:gd name="T23" fmla="*/ 2 h 50"/>
                  <a:gd name="T24" fmla="*/ 23 w 48"/>
                  <a:gd name="T25" fmla="*/ 0 h 50"/>
                  <a:gd name="T26" fmla="*/ 32 w 48"/>
                  <a:gd name="T27" fmla="*/ 2 h 50"/>
                  <a:gd name="T28" fmla="*/ 40 w 48"/>
                  <a:gd name="T29" fmla="*/ 8 h 50"/>
                  <a:gd name="T30" fmla="*/ 46 w 48"/>
                  <a:gd name="T31" fmla="*/ 16 h 50"/>
                  <a:gd name="T32" fmla="*/ 48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48" y="25"/>
                    </a:moveTo>
                    <a:lnTo>
                      <a:pt x="46" y="35"/>
                    </a:lnTo>
                    <a:lnTo>
                      <a:pt x="40" y="43"/>
                    </a:lnTo>
                    <a:lnTo>
                      <a:pt x="32" y="48"/>
                    </a:lnTo>
                    <a:lnTo>
                      <a:pt x="23" y="50"/>
                    </a:lnTo>
                    <a:lnTo>
                      <a:pt x="13" y="48"/>
                    </a:lnTo>
                    <a:lnTo>
                      <a:pt x="6" y="43"/>
                    </a:lnTo>
                    <a:lnTo>
                      <a:pt x="2" y="35"/>
                    </a:lnTo>
                    <a:lnTo>
                      <a:pt x="0" y="25"/>
                    </a:lnTo>
                    <a:lnTo>
                      <a:pt x="2" y="16"/>
                    </a:lnTo>
                    <a:lnTo>
                      <a:pt x="6" y="8"/>
                    </a:lnTo>
                    <a:lnTo>
                      <a:pt x="13" y="2"/>
                    </a:lnTo>
                    <a:lnTo>
                      <a:pt x="23" y="0"/>
                    </a:lnTo>
                    <a:lnTo>
                      <a:pt x="32" y="2"/>
                    </a:lnTo>
                    <a:lnTo>
                      <a:pt x="40" y="8"/>
                    </a:lnTo>
                    <a:lnTo>
                      <a:pt x="46" y="16"/>
                    </a:lnTo>
                    <a:lnTo>
                      <a:pt x="48"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1" name="Freeform 700"/>
              <p:cNvSpPr>
                <a:spLocks/>
              </p:cNvSpPr>
              <p:nvPr/>
            </p:nvSpPr>
            <p:spPr bwMode="auto">
              <a:xfrm>
                <a:off x="1970" y="2228"/>
                <a:ext cx="48" cy="50"/>
              </a:xfrm>
              <a:custGeom>
                <a:avLst/>
                <a:gdLst>
                  <a:gd name="T0" fmla="*/ 48 w 48"/>
                  <a:gd name="T1" fmla="*/ 25 h 50"/>
                  <a:gd name="T2" fmla="*/ 46 w 48"/>
                  <a:gd name="T3" fmla="*/ 35 h 50"/>
                  <a:gd name="T4" fmla="*/ 40 w 48"/>
                  <a:gd name="T5" fmla="*/ 42 h 50"/>
                  <a:gd name="T6" fmla="*/ 32 w 48"/>
                  <a:gd name="T7" fmla="*/ 48 h 50"/>
                  <a:gd name="T8" fmla="*/ 23 w 48"/>
                  <a:gd name="T9" fmla="*/ 50 h 50"/>
                  <a:gd name="T10" fmla="*/ 13 w 48"/>
                  <a:gd name="T11" fmla="*/ 48 h 50"/>
                  <a:gd name="T12" fmla="*/ 5 w 48"/>
                  <a:gd name="T13" fmla="*/ 42 h 50"/>
                  <a:gd name="T14" fmla="*/ 2 w 48"/>
                  <a:gd name="T15" fmla="*/ 35 h 50"/>
                  <a:gd name="T16" fmla="*/ 0 w 48"/>
                  <a:gd name="T17" fmla="*/ 25 h 50"/>
                  <a:gd name="T18" fmla="*/ 2 w 48"/>
                  <a:gd name="T19" fmla="*/ 15 h 50"/>
                  <a:gd name="T20" fmla="*/ 5 w 48"/>
                  <a:gd name="T21" fmla="*/ 8 h 50"/>
                  <a:gd name="T22" fmla="*/ 13 w 48"/>
                  <a:gd name="T23" fmla="*/ 2 h 50"/>
                  <a:gd name="T24" fmla="*/ 23 w 48"/>
                  <a:gd name="T25" fmla="*/ 0 h 50"/>
                  <a:gd name="T26" fmla="*/ 32 w 48"/>
                  <a:gd name="T27" fmla="*/ 2 h 50"/>
                  <a:gd name="T28" fmla="*/ 40 w 48"/>
                  <a:gd name="T29" fmla="*/ 8 h 50"/>
                  <a:gd name="T30" fmla="*/ 46 w 48"/>
                  <a:gd name="T31" fmla="*/ 15 h 50"/>
                  <a:gd name="T32" fmla="*/ 48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48" y="25"/>
                    </a:moveTo>
                    <a:lnTo>
                      <a:pt x="46" y="35"/>
                    </a:lnTo>
                    <a:lnTo>
                      <a:pt x="40" y="42"/>
                    </a:lnTo>
                    <a:lnTo>
                      <a:pt x="32" y="48"/>
                    </a:lnTo>
                    <a:lnTo>
                      <a:pt x="23" y="50"/>
                    </a:lnTo>
                    <a:lnTo>
                      <a:pt x="13" y="48"/>
                    </a:lnTo>
                    <a:lnTo>
                      <a:pt x="5" y="42"/>
                    </a:lnTo>
                    <a:lnTo>
                      <a:pt x="2" y="35"/>
                    </a:lnTo>
                    <a:lnTo>
                      <a:pt x="0" y="25"/>
                    </a:lnTo>
                    <a:lnTo>
                      <a:pt x="2" y="15"/>
                    </a:lnTo>
                    <a:lnTo>
                      <a:pt x="5" y="8"/>
                    </a:lnTo>
                    <a:lnTo>
                      <a:pt x="13" y="2"/>
                    </a:lnTo>
                    <a:lnTo>
                      <a:pt x="23" y="0"/>
                    </a:lnTo>
                    <a:lnTo>
                      <a:pt x="32" y="2"/>
                    </a:lnTo>
                    <a:lnTo>
                      <a:pt x="40" y="8"/>
                    </a:lnTo>
                    <a:lnTo>
                      <a:pt x="46" y="15"/>
                    </a:lnTo>
                    <a:lnTo>
                      <a:pt x="48"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2" name="Freeform 702"/>
              <p:cNvSpPr>
                <a:spLocks/>
              </p:cNvSpPr>
              <p:nvPr/>
            </p:nvSpPr>
            <p:spPr bwMode="auto">
              <a:xfrm>
                <a:off x="2068" y="2220"/>
                <a:ext cx="48" cy="50"/>
              </a:xfrm>
              <a:custGeom>
                <a:avLst/>
                <a:gdLst>
                  <a:gd name="T0" fmla="*/ 48 w 48"/>
                  <a:gd name="T1" fmla="*/ 25 h 50"/>
                  <a:gd name="T2" fmla="*/ 46 w 48"/>
                  <a:gd name="T3" fmla="*/ 35 h 50"/>
                  <a:gd name="T4" fmla="*/ 40 w 48"/>
                  <a:gd name="T5" fmla="*/ 43 h 50"/>
                  <a:gd name="T6" fmla="*/ 32 w 48"/>
                  <a:gd name="T7" fmla="*/ 48 h 50"/>
                  <a:gd name="T8" fmla="*/ 23 w 48"/>
                  <a:gd name="T9" fmla="*/ 50 h 50"/>
                  <a:gd name="T10" fmla="*/ 13 w 48"/>
                  <a:gd name="T11" fmla="*/ 48 h 50"/>
                  <a:gd name="T12" fmla="*/ 5 w 48"/>
                  <a:gd name="T13" fmla="*/ 43 h 50"/>
                  <a:gd name="T14" fmla="*/ 1 w 48"/>
                  <a:gd name="T15" fmla="*/ 35 h 50"/>
                  <a:gd name="T16" fmla="*/ 0 w 48"/>
                  <a:gd name="T17" fmla="*/ 25 h 50"/>
                  <a:gd name="T18" fmla="*/ 1 w 48"/>
                  <a:gd name="T19" fmla="*/ 16 h 50"/>
                  <a:gd name="T20" fmla="*/ 5 w 48"/>
                  <a:gd name="T21" fmla="*/ 8 h 50"/>
                  <a:gd name="T22" fmla="*/ 13 w 48"/>
                  <a:gd name="T23" fmla="*/ 2 h 50"/>
                  <a:gd name="T24" fmla="*/ 23 w 48"/>
                  <a:gd name="T25" fmla="*/ 0 h 50"/>
                  <a:gd name="T26" fmla="*/ 32 w 48"/>
                  <a:gd name="T27" fmla="*/ 2 h 50"/>
                  <a:gd name="T28" fmla="*/ 40 w 48"/>
                  <a:gd name="T29" fmla="*/ 8 h 50"/>
                  <a:gd name="T30" fmla="*/ 46 w 48"/>
                  <a:gd name="T31" fmla="*/ 16 h 50"/>
                  <a:gd name="T32" fmla="*/ 48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48" y="25"/>
                    </a:moveTo>
                    <a:lnTo>
                      <a:pt x="46" y="35"/>
                    </a:lnTo>
                    <a:lnTo>
                      <a:pt x="40" y="43"/>
                    </a:lnTo>
                    <a:lnTo>
                      <a:pt x="32" y="48"/>
                    </a:lnTo>
                    <a:lnTo>
                      <a:pt x="23" y="50"/>
                    </a:lnTo>
                    <a:lnTo>
                      <a:pt x="13" y="48"/>
                    </a:lnTo>
                    <a:lnTo>
                      <a:pt x="5" y="43"/>
                    </a:lnTo>
                    <a:lnTo>
                      <a:pt x="1" y="35"/>
                    </a:lnTo>
                    <a:lnTo>
                      <a:pt x="0" y="25"/>
                    </a:lnTo>
                    <a:lnTo>
                      <a:pt x="1" y="16"/>
                    </a:lnTo>
                    <a:lnTo>
                      <a:pt x="5" y="8"/>
                    </a:lnTo>
                    <a:lnTo>
                      <a:pt x="13" y="2"/>
                    </a:lnTo>
                    <a:lnTo>
                      <a:pt x="23" y="0"/>
                    </a:lnTo>
                    <a:lnTo>
                      <a:pt x="32" y="2"/>
                    </a:lnTo>
                    <a:lnTo>
                      <a:pt x="40" y="8"/>
                    </a:lnTo>
                    <a:lnTo>
                      <a:pt x="46" y="16"/>
                    </a:lnTo>
                    <a:lnTo>
                      <a:pt x="48"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3" name="Freeform 704"/>
              <p:cNvSpPr>
                <a:spLocks/>
              </p:cNvSpPr>
              <p:nvPr/>
            </p:nvSpPr>
            <p:spPr bwMode="auto">
              <a:xfrm>
                <a:off x="2163" y="2213"/>
                <a:ext cx="48" cy="50"/>
              </a:xfrm>
              <a:custGeom>
                <a:avLst/>
                <a:gdLst>
                  <a:gd name="T0" fmla="*/ 48 w 48"/>
                  <a:gd name="T1" fmla="*/ 25 h 50"/>
                  <a:gd name="T2" fmla="*/ 47 w 48"/>
                  <a:gd name="T3" fmla="*/ 34 h 50"/>
                  <a:gd name="T4" fmla="*/ 41 w 48"/>
                  <a:gd name="T5" fmla="*/ 42 h 50"/>
                  <a:gd name="T6" fmla="*/ 33 w 48"/>
                  <a:gd name="T7" fmla="*/ 48 h 50"/>
                  <a:gd name="T8" fmla="*/ 24 w 48"/>
                  <a:gd name="T9" fmla="*/ 50 h 50"/>
                  <a:gd name="T10" fmla="*/ 14 w 48"/>
                  <a:gd name="T11" fmla="*/ 48 h 50"/>
                  <a:gd name="T12" fmla="*/ 6 w 48"/>
                  <a:gd name="T13" fmla="*/ 42 h 50"/>
                  <a:gd name="T14" fmla="*/ 2 w 48"/>
                  <a:gd name="T15" fmla="*/ 34 h 50"/>
                  <a:gd name="T16" fmla="*/ 0 w 48"/>
                  <a:gd name="T17" fmla="*/ 25 h 50"/>
                  <a:gd name="T18" fmla="*/ 2 w 48"/>
                  <a:gd name="T19" fmla="*/ 15 h 50"/>
                  <a:gd name="T20" fmla="*/ 6 w 48"/>
                  <a:gd name="T21" fmla="*/ 7 h 50"/>
                  <a:gd name="T22" fmla="*/ 14 w 48"/>
                  <a:gd name="T23" fmla="*/ 2 h 50"/>
                  <a:gd name="T24" fmla="*/ 24 w 48"/>
                  <a:gd name="T25" fmla="*/ 0 h 50"/>
                  <a:gd name="T26" fmla="*/ 33 w 48"/>
                  <a:gd name="T27" fmla="*/ 2 h 50"/>
                  <a:gd name="T28" fmla="*/ 41 w 48"/>
                  <a:gd name="T29" fmla="*/ 7 h 50"/>
                  <a:gd name="T30" fmla="*/ 47 w 48"/>
                  <a:gd name="T31" fmla="*/ 15 h 50"/>
                  <a:gd name="T32" fmla="*/ 48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48" y="25"/>
                    </a:moveTo>
                    <a:lnTo>
                      <a:pt x="47" y="34"/>
                    </a:lnTo>
                    <a:lnTo>
                      <a:pt x="41" y="42"/>
                    </a:lnTo>
                    <a:lnTo>
                      <a:pt x="33" y="48"/>
                    </a:lnTo>
                    <a:lnTo>
                      <a:pt x="24" y="50"/>
                    </a:lnTo>
                    <a:lnTo>
                      <a:pt x="14" y="48"/>
                    </a:lnTo>
                    <a:lnTo>
                      <a:pt x="6" y="42"/>
                    </a:lnTo>
                    <a:lnTo>
                      <a:pt x="2" y="34"/>
                    </a:lnTo>
                    <a:lnTo>
                      <a:pt x="0" y="25"/>
                    </a:lnTo>
                    <a:lnTo>
                      <a:pt x="2" y="15"/>
                    </a:lnTo>
                    <a:lnTo>
                      <a:pt x="6" y="7"/>
                    </a:lnTo>
                    <a:lnTo>
                      <a:pt x="14" y="2"/>
                    </a:lnTo>
                    <a:lnTo>
                      <a:pt x="24" y="0"/>
                    </a:lnTo>
                    <a:lnTo>
                      <a:pt x="33" y="2"/>
                    </a:lnTo>
                    <a:lnTo>
                      <a:pt x="41" y="7"/>
                    </a:lnTo>
                    <a:lnTo>
                      <a:pt x="47" y="15"/>
                    </a:lnTo>
                    <a:lnTo>
                      <a:pt x="48"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4" name="Freeform 706"/>
              <p:cNvSpPr>
                <a:spLocks/>
              </p:cNvSpPr>
              <p:nvPr/>
            </p:nvSpPr>
            <p:spPr bwMode="auto">
              <a:xfrm>
                <a:off x="2273" y="2203"/>
                <a:ext cx="48" cy="48"/>
              </a:xfrm>
              <a:custGeom>
                <a:avLst/>
                <a:gdLst>
                  <a:gd name="T0" fmla="*/ 48 w 48"/>
                  <a:gd name="T1" fmla="*/ 23 h 48"/>
                  <a:gd name="T2" fmla="*/ 46 w 48"/>
                  <a:gd name="T3" fmla="*/ 33 h 48"/>
                  <a:gd name="T4" fmla="*/ 42 w 48"/>
                  <a:gd name="T5" fmla="*/ 40 h 48"/>
                  <a:gd name="T6" fmla="*/ 32 w 48"/>
                  <a:gd name="T7" fmla="*/ 46 h 48"/>
                  <a:gd name="T8" fmla="*/ 23 w 48"/>
                  <a:gd name="T9" fmla="*/ 48 h 48"/>
                  <a:gd name="T10" fmla="*/ 13 w 48"/>
                  <a:gd name="T11" fmla="*/ 46 h 48"/>
                  <a:gd name="T12" fmla="*/ 6 w 48"/>
                  <a:gd name="T13" fmla="*/ 40 h 48"/>
                  <a:gd name="T14" fmla="*/ 2 w 48"/>
                  <a:gd name="T15" fmla="*/ 33 h 48"/>
                  <a:gd name="T16" fmla="*/ 0 w 48"/>
                  <a:gd name="T17" fmla="*/ 23 h 48"/>
                  <a:gd name="T18" fmla="*/ 2 w 48"/>
                  <a:gd name="T19" fmla="*/ 13 h 48"/>
                  <a:gd name="T20" fmla="*/ 6 w 48"/>
                  <a:gd name="T21" fmla="*/ 6 h 48"/>
                  <a:gd name="T22" fmla="*/ 13 w 48"/>
                  <a:gd name="T23" fmla="*/ 2 h 48"/>
                  <a:gd name="T24" fmla="*/ 23 w 48"/>
                  <a:gd name="T25" fmla="*/ 0 h 48"/>
                  <a:gd name="T26" fmla="*/ 32 w 48"/>
                  <a:gd name="T27" fmla="*/ 2 h 48"/>
                  <a:gd name="T28" fmla="*/ 42 w 48"/>
                  <a:gd name="T29" fmla="*/ 6 h 48"/>
                  <a:gd name="T30" fmla="*/ 46 w 48"/>
                  <a:gd name="T31" fmla="*/ 13 h 48"/>
                  <a:gd name="T32" fmla="*/ 48 w 48"/>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8" y="23"/>
                    </a:moveTo>
                    <a:lnTo>
                      <a:pt x="46" y="33"/>
                    </a:lnTo>
                    <a:lnTo>
                      <a:pt x="42" y="40"/>
                    </a:lnTo>
                    <a:lnTo>
                      <a:pt x="32" y="46"/>
                    </a:lnTo>
                    <a:lnTo>
                      <a:pt x="23" y="48"/>
                    </a:lnTo>
                    <a:lnTo>
                      <a:pt x="13" y="46"/>
                    </a:lnTo>
                    <a:lnTo>
                      <a:pt x="6" y="40"/>
                    </a:lnTo>
                    <a:lnTo>
                      <a:pt x="2" y="33"/>
                    </a:lnTo>
                    <a:lnTo>
                      <a:pt x="0" y="23"/>
                    </a:lnTo>
                    <a:lnTo>
                      <a:pt x="2" y="13"/>
                    </a:lnTo>
                    <a:lnTo>
                      <a:pt x="6" y="6"/>
                    </a:lnTo>
                    <a:lnTo>
                      <a:pt x="13" y="2"/>
                    </a:lnTo>
                    <a:lnTo>
                      <a:pt x="23" y="0"/>
                    </a:lnTo>
                    <a:lnTo>
                      <a:pt x="32" y="2"/>
                    </a:lnTo>
                    <a:lnTo>
                      <a:pt x="42" y="6"/>
                    </a:lnTo>
                    <a:lnTo>
                      <a:pt x="46" y="13"/>
                    </a:lnTo>
                    <a:lnTo>
                      <a:pt x="48"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5" name="Freeform 708"/>
              <p:cNvSpPr>
                <a:spLocks/>
              </p:cNvSpPr>
              <p:nvPr/>
            </p:nvSpPr>
            <p:spPr bwMode="auto">
              <a:xfrm>
                <a:off x="2362" y="2232"/>
                <a:ext cx="48" cy="48"/>
              </a:xfrm>
              <a:custGeom>
                <a:avLst/>
                <a:gdLst>
                  <a:gd name="T0" fmla="*/ 48 w 48"/>
                  <a:gd name="T1" fmla="*/ 23 h 48"/>
                  <a:gd name="T2" fmla="*/ 46 w 48"/>
                  <a:gd name="T3" fmla="*/ 32 h 48"/>
                  <a:gd name="T4" fmla="*/ 42 w 48"/>
                  <a:gd name="T5" fmla="*/ 40 h 48"/>
                  <a:gd name="T6" fmla="*/ 33 w 48"/>
                  <a:gd name="T7" fmla="*/ 46 h 48"/>
                  <a:gd name="T8" fmla="*/ 25 w 48"/>
                  <a:gd name="T9" fmla="*/ 48 h 48"/>
                  <a:gd name="T10" fmla="*/ 15 w 48"/>
                  <a:gd name="T11" fmla="*/ 46 h 48"/>
                  <a:gd name="T12" fmla="*/ 6 w 48"/>
                  <a:gd name="T13" fmla="*/ 40 h 48"/>
                  <a:gd name="T14" fmla="*/ 2 w 48"/>
                  <a:gd name="T15" fmla="*/ 32 h 48"/>
                  <a:gd name="T16" fmla="*/ 0 w 48"/>
                  <a:gd name="T17" fmla="*/ 23 h 48"/>
                  <a:gd name="T18" fmla="*/ 2 w 48"/>
                  <a:gd name="T19" fmla="*/ 13 h 48"/>
                  <a:gd name="T20" fmla="*/ 6 w 48"/>
                  <a:gd name="T21" fmla="*/ 6 h 48"/>
                  <a:gd name="T22" fmla="*/ 15 w 48"/>
                  <a:gd name="T23" fmla="*/ 2 h 48"/>
                  <a:gd name="T24" fmla="*/ 25 w 48"/>
                  <a:gd name="T25" fmla="*/ 0 h 48"/>
                  <a:gd name="T26" fmla="*/ 33 w 48"/>
                  <a:gd name="T27" fmla="*/ 2 h 48"/>
                  <a:gd name="T28" fmla="*/ 42 w 48"/>
                  <a:gd name="T29" fmla="*/ 6 h 48"/>
                  <a:gd name="T30" fmla="*/ 46 w 48"/>
                  <a:gd name="T31" fmla="*/ 13 h 48"/>
                  <a:gd name="T32" fmla="*/ 48 w 48"/>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8" y="23"/>
                    </a:moveTo>
                    <a:lnTo>
                      <a:pt x="46" y="32"/>
                    </a:lnTo>
                    <a:lnTo>
                      <a:pt x="42" y="40"/>
                    </a:lnTo>
                    <a:lnTo>
                      <a:pt x="33" y="46"/>
                    </a:lnTo>
                    <a:lnTo>
                      <a:pt x="25" y="48"/>
                    </a:lnTo>
                    <a:lnTo>
                      <a:pt x="15" y="46"/>
                    </a:lnTo>
                    <a:lnTo>
                      <a:pt x="6" y="40"/>
                    </a:lnTo>
                    <a:lnTo>
                      <a:pt x="2" y="32"/>
                    </a:lnTo>
                    <a:lnTo>
                      <a:pt x="0" y="23"/>
                    </a:lnTo>
                    <a:lnTo>
                      <a:pt x="2" y="13"/>
                    </a:lnTo>
                    <a:lnTo>
                      <a:pt x="6" y="6"/>
                    </a:lnTo>
                    <a:lnTo>
                      <a:pt x="15" y="2"/>
                    </a:lnTo>
                    <a:lnTo>
                      <a:pt x="25" y="0"/>
                    </a:lnTo>
                    <a:lnTo>
                      <a:pt x="33" y="2"/>
                    </a:lnTo>
                    <a:lnTo>
                      <a:pt x="42" y="6"/>
                    </a:lnTo>
                    <a:lnTo>
                      <a:pt x="46" y="13"/>
                    </a:lnTo>
                    <a:lnTo>
                      <a:pt x="48"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6" name="Freeform 710"/>
              <p:cNvSpPr>
                <a:spLocks/>
              </p:cNvSpPr>
              <p:nvPr/>
            </p:nvSpPr>
            <p:spPr bwMode="auto">
              <a:xfrm>
                <a:off x="2469" y="2220"/>
                <a:ext cx="48" cy="50"/>
              </a:xfrm>
              <a:custGeom>
                <a:avLst/>
                <a:gdLst>
                  <a:gd name="T0" fmla="*/ 48 w 48"/>
                  <a:gd name="T1" fmla="*/ 25 h 50"/>
                  <a:gd name="T2" fmla="*/ 46 w 48"/>
                  <a:gd name="T3" fmla="*/ 35 h 50"/>
                  <a:gd name="T4" fmla="*/ 42 w 48"/>
                  <a:gd name="T5" fmla="*/ 43 h 50"/>
                  <a:gd name="T6" fmla="*/ 34 w 48"/>
                  <a:gd name="T7" fmla="*/ 48 h 50"/>
                  <a:gd name="T8" fmla="*/ 25 w 48"/>
                  <a:gd name="T9" fmla="*/ 50 h 50"/>
                  <a:gd name="T10" fmla="*/ 15 w 48"/>
                  <a:gd name="T11" fmla="*/ 48 h 50"/>
                  <a:gd name="T12" fmla="*/ 5 w 48"/>
                  <a:gd name="T13" fmla="*/ 43 h 50"/>
                  <a:gd name="T14" fmla="*/ 1 w 48"/>
                  <a:gd name="T15" fmla="*/ 35 h 50"/>
                  <a:gd name="T16" fmla="*/ 0 w 48"/>
                  <a:gd name="T17" fmla="*/ 25 h 50"/>
                  <a:gd name="T18" fmla="*/ 1 w 48"/>
                  <a:gd name="T19" fmla="*/ 16 h 50"/>
                  <a:gd name="T20" fmla="*/ 5 w 48"/>
                  <a:gd name="T21" fmla="*/ 8 h 50"/>
                  <a:gd name="T22" fmla="*/ 15 w 48"/>
                  <a:gd name="T23" fmla="*/ 2 h 50"/>
                  <a:gd name="T24" fmla="*/ 25 w 48"/>
                  <a:gd name="T25" fmla="*/ 0 h 50"/>
                  <a:gd name="T26" fmla="*/ 34 w 48"/>
                  <a:gd name="T27" fmla="*/ 2 h 50"/>
                  <a:gd name="T28" fmla="*/ 42 w 48"/>
                  <a:gd name="T29" fmla="*/ 8 h 50"/>
                  <a:gd name="T30" fmla="*/ 46 w 48"/>
                  <a:gd name="T31" fmla="*/ 16 h 50"/>
                  <a:gd name="T32" fmla="*/ 48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48" y="25"/>
                    </a:moveTo>
                    <a:lnTo>
                      <a:pt x="46" y="35"/>
                    </a:lnTo>
                    <a:lnTo>
                      <a:pt x="42" y="43"/>
                    </a:lnTo>
                    <a:lnTo>
                      <a:pt x="34" y="48"/>
                    </a:lnTo>
                    <a:lnTo>
                      <a:pt x="25" y="50"/>
                    </a:lnTo>
                    <a:lnTo>
                      <a:pt x="15" y="48"/>
                    </a:lnTo>
                    <a:lnTo>
                      <a:pt x="5" y="43"/>
                    </a:lnTo>
                    <a:lnTo>
                      <a:pt x="1" y="35"/>
                    </a:lnTo>
                    <a:lnTo>
                      <a:pt x="0" y="25"/>
                    </a:lnTo>
                    <a:lnTo>
                      <a:pt x="1" y="16"/>
                    </a:lnTo>
                    <a:lnTo>
                      <a:pt x="5" y="8"/>
                    </a:lnTo>
                    <a:lnTo>
                      <a:pt x="15" y="2"/>
                    </a:lnTo>
                    <a:lnTo>
                      <a:pt x="25" y="0"/>
                    </a:lnTo>
                    <a:lnTo>
                      <a:pt x="34" y="2"/>
                    </a:lnTo>
                    <a:lnTo>
                      <a:pt x="42" y="8"/>
                    </a:lnTo>
                    <a:lnTo>
                      <a:pt x="46" y="16"/>
                    </a:lnTo>
                    <a:lnTo>
                      <a:pt x="48"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7" name="Freeform 712"/>
              <p:cNvSpPr>
                <a:spLocks/>
              </p:cNvSpPr>
              <p:nvPr/>
            </p:nvSpPr>
            <p:spPr bwMode="auto">
              <a:xfrm>
                <a:off x="2563" y="2230"/>
                <a:ext cx="48" cy="48"/>
              </a:xfrm>
              <a:custGeom>
                <a:avLst/>
                <a:gdLst>
                  <a:gd name="T0" fmla="*/ 48 w 48"/>
                  <a:gd name="T1" fmla="*/ 23 h 48"/>
                  <a:gd name="T2" fmla="*/ 46 w 48"/>
                  <a:gd name="T3" fmla="*/ 33 h 48"/>
                  <a:gd name="T4" fmla="*/ 42 w 48"/>
                  <a:gd name="T5" fmla="*/ 40 h 48"/>
                  <a:gd name="T6" fmla="*/ 34 w 48"/>
                  <a:gd name="T7" fmla="*/ 46 h 48"/>
                  <a:gd name="T8" fmla="*/ 25 w 48"/>
                  <a:gd name="T9" fmla="*/ 48 h 48"/>
                  <a:gd name="T10" fmla="*/ 15 w 48"/>
                  <a:gd name="T11" fmla="*/ 46 h 48"/>
                  <a:gd name="T12" fmla="*/ 7 w 48"/>
                  <a:gd name="T13" fmla="*/ 40 h 48"/>
                  <a:gd name="T14" fmla="*/ 1 w 48"/>
                  <a:gd name="T15" fmla="*/ 33 h 48"/>
                  <a:gd name="T16" fmla="*/ 0 w 48"/>
                  <a:gd name="T17" fmla="*/ 23 h 48"/>
                  <a:gd name="T18" fmla="*/ 1 w 48"/>
                  <a:gd name="T19" fmla="*/ 13 h 48"/>
                  <a:gd name="T20" fmla="*/ 7 w 48"/>
                  <a:gd name="T21" fmla="*/ 6 h 48"/>
                  <a:gd name="T22" fmla="*/ 15 w 48"/>
                  <a:gd name="T23" fmla="*/ 2 h 48"/>
                  <a:gd name="T24" fmla="*/ 25 w 48"/>
                  <a:gd name="T25" fmla="*/ 0 h 48"/>
                  <a:gd name="T26" fmla="*/ 34 w 48"/>
                  <a:gd name="T27" fmla="*/ 2 h 48"/>
                  <a:gd name="T28" fmla="*/ 42 w 48"/>
                  <a:gd name="T29" fmla="*/ 6 h 48"/>
                  <a:gd name="T30" fmla="*/ 46 w 48"/>
                  <a:gd name="T31" fmla="*/ 13 h 48"/>
                  <a:gd name="T32" fmla="*/ 48 w 48"/>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8" y="23"/>
                    </a:moveTo>
                    <a:lnTo>
                      <a:pt x="46" y="33"/>
                    </a:lnTo>
                    <a:lnTo>
                      <a:pt x="42" y="40"/>
                    </a:lnTo>
                    <a:lnTo>
                      <a:pt x="34" y="46"/>
                    </a:lnTo>
                    <a:lnTo>
                      <a:pt x="25" y="48"/>
                    </a:lnTo>
                    <a:lnTo>
                      <a:pt x="15" y="46"/>
                    </a:lnTo>
                    <a:lnTo>
                      <a:pt x="7" y="40"/>
                    </a:lnTo>
                    <a:lnTo>
                      <a:pt x="1" y="33"/>
                    </a:lnTo>
                    <a:lnTo>
                      <a:pt x="0" y="23"/>
                    </a:lnTo>
                    <a:lnTo>
                      <a:pt x="1" y="13"/>
                    </a:lnTo>
                    <a:lnTo>
                      <a:pt x="7" y="6"/>
                    </a:lnTo>
                    <a:lnTo>
                      <a:pt x="15" y="2"/>
                    </a:lnTo>
                    <a:lnTo>
                      <a:pt x="25" y="0"/>
                    </a:lnTo>
                    <a:lnTo>
                      <a:pt x="34" y="2"/>
                    </a:lnTo>
                    <a:lnTo>
                      <a:pt x="42" y="6"/>
                    </a:lnTo>
                    <a:lnTo>
                      <a:pt x="46" y="13"/>
                    </a:lnTo>
                    <a:lnTo>
                      <a:pt x="48"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8" name="Freeform 716"/>
              <p:cNvSpPr>
                <a:spLocks/>
              </p:cNvSpPr>
              <p:nvPr/>
            </p:nvSpPr>
            <p:spPr bwMode="auto">
              <a:xfrm>
                <a:off x="2764" y="2241"/>
                <a:ext cx="48" cy="50"/>
              </a:xfrm>
              <a:custGeom>
                <a:avLst/>
                <a:gdLst>
                  <a:gd name="T0" fmla="*/ 48 w 48"/>
                  <a:gd name="T1" fmla="*/ 25 h 50"/>
                  <a:gd name="T2" fmla="*/ 46 w 48"/>
                  <a:gd name="T3" fmla="*/ 35 h 50"/>
                  <a:gd name="T4" fmla="*/ 42 w 48"/>
                  <a:gd name="T5" fmla="*/ 43 h 50"/>
                  <a:gd name="T6" fmla="*/ 35 w 48"/>
                  <a:gd name="T7" fmla="*/ 48 h 50"/>
                  <a:gd name="T8" fmla="*/ 25 w 48"/>
                  <a:gd name="T9" fmla="*/ 50 h 50"/>
                  <a:gd name="T10" fmla="*/ 15 w 48"/>
                  <a:gd name="T11" fmla="*/ 48 h 50"/>
                  <a:gd name="T12" fmla="*/ 8 w 48"/>
                  <a:gd name="T13" fmla="*/ 43 h 50"/>
                  <a:gd name="T14" fmla="*/ 2 w 48"/>
                  <a:gd name="T15" fmla="*/ 35 h 50"/>
                  <a:gd name="T16" fmla="*/ 0 w 48"/>
                  <a:gd name="T17" fmla="*/ 25 h 50"/>
                  <a:gd name="T18" fmla="*/ 2 w 48"/>
                  <a:gd name="T19" fmla="*/ 16 h 50"/>
                  <a:gd name="T20" fmla="*/ 8 w 48"/>
                  <a:gd name="T21" fmla="*/ 8 h 50"/>
                  <a:gd name="T22" fmla="*/ 15 w 48"/>
                  <a:gd name="T23" fmla="*/ 2 h 50"/>
                  <a:gd name="T24" fmla="*/ 25 w 48"/>
                  <a:gd name="T25" fmla="*/ 0 h 50"/>
                  <a:gd name="T26" fmla="*/ 35 w 48"/>
                  <a:gd name="T27" fmla="*/ 2 h 50"/>
                  <a:gd name="T28" fmla="*/ 42 w 48"/>
                  <a:gd name="T29" fmla="*/ 8 h 50"/>
                  <a:gd name="T30" fmla="*/ 46 w 48"/>
                  <a:gd name="T31" fmla="*/ 16 h 50"/>
                  <a:gd name="T32" fmla="*/ 48 w 48"/>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0"/>
                  <a:gd name="T53" fmla="*/ 48 w 4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0">
                    <a:moveTo>
                      <a:pt x="48" y="25"/>
                    </a:moveTo>
                    <a:lnTo>
                      <a:pt x="46" y="35"/>
                    </a:lnTo>
                    <a:lnTo>
                      <a:pt x="42" y="43"/>
                    </a:lnTo>
                    <a:lnTo>
                      <a:pt x="35" y="48"/>
                    </a:lnTo>
                    <a:lnTo>
                      <a:pt x="25" y="50"/>
                    </a:lnTo>
                    <a:lnTo>
                      <a:pt x="15" y="48"/>
                    </a:lnTo>
                    <a:lnTo>
                      <a:pt x="8" y="43"/>
                    </a:lnTo>
                    <a:lnTo>
                      <a:pt x="2" y="35"/>
                    </a:lnTo>
                    <a:lnTo>
                      <a:pt x="0" y="25"/>
                    </a:lnTo>
                    <a:lnTo>
                      <a:pt x="2" y="16"/>
                    </a:lnTo>
                    <a:lnTo>
                      <a:pt x="8" y="8"/>
                    </a:lnTo>
                    <a:lnTo>
                      <a:pt x="15" y="2"/>
                    </a:lnTo>
                    <a:lnTo>
                      <a:pt x="25" y="0"/>
                    </a:lnTo>
                    <a:lnTo>
                      <a:pt x="35" y="2"/>
                    </a:lnTo>
                    <a:lnTo>
                      <a:pt x="42" y="8"/>
                    </a:lnTo>
                    <a:lnTo>
                      <a:pt x="46" y="16"/>
                    </a:lnTo>
                    <a:lnTo>
                      <a:pt x="48"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19" name="Freeform 718"/>
              <p:cNvSpPr>
                <a:spLocks/>
              </p:cNvSpPr>
              <p:nvPr/>
            </p:nvSpPr>
            <p:spPr bwMode="auto">
              <a:xfrm>
                <a:off x="2866" y="2240"/>
                <a:ext cx="50" cy="47"/>
              </a:xfrm>
              <a:custGeom>
                <a:avLst/>
                <a:gdLst>
                  <a:gd name="T0" fmla="*/ 50 w 50"/>
                  <a:gd name="T1" fmla="*/ 23 h 47"/>
                  <a:gd name="T2" fmla="*/ 46 w 50"/>
                  <a:gd name="T3" fmla="*/ 32 h 47"/>
                  <a:gd name="T4" fmla="*/ 42 w 50"/>
                  <a:gd name="T5" fmla="*/ 40 h 47"/>
                  <a:gd name="T6" fmla="*/ 34 w 50"/>
                  <a:gd name="T7" fmla="*/ 46 h 47"/>
                  <a:gd name="T8" fmla="*/ 25 w 50"/>
                  <a:gd name="T9" fmla="*/ 47 h 47"/>
                  <a:gd name="T10" fmla="*/ 15 w 50"/>
                  <a:gd name="T11" fmla="*/ 46 h 47"/>
                  <a:gd name="T12" fmla="*/ 7 w 50"/>
                  <a:gd name="T13" fmla="*/ 40 h 47"/>
                  <a:gd name="T14" fmla="*/ 2 w 50"/>
                  <a:gd name="T15" fmla="*/ 32 h 47"/>
                  <a:gd name="T16" fmla="*/ 0 w 50"/>
                  <a:gd name="T17" fmla="*/ 23 h 47"/>
                  <a:gd name="T18" fmla="*/ 2 w 50"/>
                  <a:gd name="T19" fmla="*/ 13 h 47"/>
                  <a:gd name="T20" fmla="*/ 7 w 50"/>
                  <a:gd name="T21" fmla="*/ 5 h 47"/>
                  <a:gd name="T22" fmla="*/ 15 w 50"/>
                  <a:gd name="T23" fmla="*/ 1 h 47"/>
                  <a:gd name="T24" fmla="*/ 25 w 50"/>
                  <a:gd name="T25" fmla="*/ 0 h 47"/>
                  <a:gd name="T26" fmla="*/ 34 w 50"/>
                  <a:gd name="T27" fmla="*/ 1 h 47"/>
                  <a:gd name="T28" fmla="*/ 42 w 50"/>
                  <a:gd name="T29" fmla="*/ 5 h 47"/>
                  <a:gd name="T30" fmla="*/ 46 w 50"/>
                  <a:gd name="T31" fmla="*/ 13 h 47"/>
                  <a:gd name="T32" fmla="*/ 50 w 50"/>
                  <a:gd name="T33" fmla="*/ 23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7"/>
                  <a:gd name="T53" fmla="*/ 50 w 50"/>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7">
                    <a:moveTo>
                      <a:pt x="50" y="23"/>
                    </a:moveTo>
                    <a:lnTo>
                      <a:pt x="46" y="32"/>
                    </a:lnTo>
                    <a:lnTo>
                      <a:pt x="42" y="40"/>
                    </a:lnTo>
                    <a:lnTo>
                      <a:pt x="34" y="46"/>
                    </a:lnTo>
                    <a:lnTo>
                      <a:pt x="25" y="47"/>
                    </a:lnTo>
                    <a:lnTo>
                      <a:pt x="15" y="46"/>
                    </a:lnTo>
                    <a:lnTo>
                      <a:pt x="7" y="40"/>
                    </a:lnTo>
                    <a:lnTo>
                      <a:pt x="2" y="32"/>
                    </a:lnTo>
                    <a:lnTo>
                      <a:pt x="0" y="23"/>
                    </a:lnTo>
                    <a:lnTo>
                      <a:pt x="2" y="13"/>
                    </a:lnTo>
                    <a:lnTo>
                      <a:pt x="7" y="5"/>
                    </a:lnTo>
                    <a:lnTo>
                      <a:pt x="15" y="1"/>
                    </a:lnTo>
                    <a:lnTo>
                      <a:pt x="25" y="0"/>
                    </a:lnTo>
                    <a:lnTo>
                      <a:pt x="34" y="1"/>
                    </a:lnTo>
                    <a:lnTo>
                      <a:pt x="42" y="5"/>
                    </a:lnTo>
                    <a:lnTo>
                      <a:pt x="46" y="13"/>
                    </a:lnTo>
                    <a:lnTo>
                      <a:pt x="50"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20" name="Freeform 720"/>
              <p:cNvSpPr>
                <a:spLocks/>
              </p:cNvSpPr>
              <p:nvPr/>
            </p:nvSpPr>
            <p:spPr bwMode="auto">
              <a:xfrm>
                <a:off x="2969" y="2226"/>
                <a:ext cx="50" cy="50"/>
              </a:xfrm>
              <a:custGeom>
                <a:avLst/>
                <a:gdLst>
                  <a:gd name="T0" fmla="*/ 50 w 50"/>
                  <a:gd name="T1" fmla="*/ 25 h 50"/>
                  <a:gd name="T2" fmla="*/ 48 w 50"/>
                  <a:gd name="T3" fmla="*/ 35 h 50"/>
                  <a:gd name="T4" fmla="*/ 43 w 50"/>
                  <a:gd name="T5" fmla="*/ 42 h 50"/>
                  <a:gd name="T6" fmla="*/ 35 w 50"/>
                  <a:gd name="T7" fmla="*/ 48 h 50"/>
                  <a:gd name="T8" fmla="*/ 25 w 50"/>
                  <a:gd name="T9" fmla="*/ 50 h 50"/>
                  <a:gd name="T10" fmla="*/ 16 w 50"/>
                  <a:gd name="T11" fmla="*/ 48 h 50"/>
                  <a:gd name="T12" fmla="*/ 8 w 50"/>
                  <a:gd name="T13" fmla="*/ 42 h 50"/>
                  <a:gd name="T14" fmla="*/ 2 w 50"/>
                  <a:gd name="T15" fmla="*/ 35 h 50"/>
                  <a:gd name="T16" fmla="*/ 0 w 50"/>
                  <a:gd name="T17" fmla="*/ 25 h 50"/>
                  <a:gd name="T18" fmla="*/ 2 w 50"/>
                  <a:gd name="T19" fmla="*/ 15 h 50"/>
                  <a:gd name="T20" fmla="*/ 8 w 50"/>
                  <a:gd name="T21" fmla="*/ 8 h 50"/>
                  <a:gd name="T22" fmla="*/ 16 w 50"/>
                  <a:gd name="T23" fmla="*/ 2 h 50"/>
                  <a:gd name="T24" fmla="*/ 25 w 50"/>
                  <a:gd name="T25" fmla="*/ 0 h 50"/>
                  <a:gd name="T26" fmla="*/ 35 w 50"/>
                  <a:gd name="T27" fmla="*/ 2 h 50"/>
                  <a:gd name="T28" fmla="*/ 43 w 50"/>
                  <a:gd name="T29" fmla="*/ 8 h 50"/>
                  <a:gd name="T30" fmla="*/ 48 w 50"/>
                  <a:gd name="T31" fmla="*/ 15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3" y="42"/>
                    </a:lnTo>
                    <a:lnTo>
                      <a:pt x="35" y="48"/>
                    </a:lnTo>
                    <a:lnTo>
                      <a:pt x="25" y="50"/>
                    </a:lnTo>
                    <a:lnTo>
                      <a:pt x="16" y="48"/>
                    </a:lnTo>
                    <a:lnTo>
                      <a:pt x="8" y="42"/>
                    </a:lnTo>
                    <a:lnTo>
                      <a:pt x="2" y="35"/>
                    </a:lnTo>
                    <a:lnTo>
                      <a:pt x="0" y="25"/>
                    </a:lnTo>
                    <a:lnTo>
                      <a:pt x="2" y="15"/>
                    </a:lnTo>
                    <a:lnTo>
                      <a:pt x="8" y="8"/>
                    </a:lnTo>
                    <a:lnTo>
                      <a:pt x="16" y="2"/>
                    </a:lnTo>
                    <a:lnTo>
                      <a:pt x="25" y="0"/>
                    </a:lnTo>
                    <a:lnTo>
                      <a:pt x="35" y="2"/>
                    </a:lnTo>
                    <a:lnTo>
                      <a:pt x="43" y="8"/>
                    </a:lnTo>
                    <a:lnTo>
                      <a:pt x="48" y="15"/>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21" name="Freeform 722"/>
              <p:cNvSpPr>
                <a:spLocks/>
              </p:cNvSpPr>
              <p:nvPr/>
            </p:nvSpPr>
            <p:spPr bwMode="auto">
              <a:xfrm>
                <a:off x="3067" y="2245"/>
                <a:ext cx="47" cy="48"/>
              </a:xfrm>
              <a:custGeom>
                <a:avLst/>
                <a:gdLst>
                  <a:gd name="T0" fmla="*/ 50 w 50"/>
                  <a:gd name="T1" fmla="*/ 23 h 48"/>
                  <a:gd name="T2" fmla="*/ 48 w 50"/>
                  <a:gd name="T3" fmla="*/ 33 h 48"/>
                  <a:gd name="T4" fmla="*/ 42 w 50"/>
                  <a:gd name="T5" fmla="*/ 41 h 48"/>
                  <a:gd name="T6" fmla="*/ 35 w 50"/>
                  <a:gd name="T7" fmla="*/ 46 h 48"/>
                  <a:gd name="T8" fmla="*/ 25 w 50"/>
                  <a:gd name="T9" fmla="*/ 48 h 48"/>
                  <a:gd name="T10" fmla="*/ 16 w 50"/>
                  <a:gd name="T11" fmla="*/ 46 h 48"/>
                  <a:gd name="T12" fmla="*/ 8 w 50"/>
                  <a:gd name="T13" fmla="*/ 41 h 48"/>
                  <a:gd name="T14" fmla="*/ 2 w 50"/>
                  <a:gd name="T15" fmla="*/ 33 h 48"/>
                  <a:gd name="T16" fmla="*/ 0 w 50"/>
                  <a:gd name="T17" fmla="*/ 23 h 48"/>
                  <a:gd name="T18" fmla="*/ 2 w 50"/>
                  <a:gd name="T19" fmla="*/ 14 h 48"/>
                  <a:gd name="T20" fmla="*/ 8 w 50"/>
                  <a:gd name="T21" fmla="*/ 6 h 48"/>
                  <a:gd name="T22" fmla="*/ 16 w 50"/>
                  <a:gd name="T23" fmla="*/ 2 h 48"/>
                  <a:gd name="T24" fmla="*/ 25 w 50"/>
                  <a:gd name="T25" fmla="*/ 0 h 48"/>
                  <a:gd name="T26" fmla="*/ 35 w 50"/>
                  <a:gd name="T27" fmla="*/ 2 h 48"/>
                  <a:gd name="T28" fmla="*/ 42 w 50"/>
                  <a:gd name="T29" fmla="*/ 6 h 48"/>
                  <a:gd name="T30" fmla="*/ 48 w 50"/>
                  <a:gd name="T31" fmla="*/ 14 h 48"/>
                  <a:gd name="T32" fmla="*/ 50 w 50"/>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8"/>
                  <a:gd name="T53" fmla="*/ 50 w 5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8">
                    <a:moveTo>
                      <a:pt x="50" y="23"/>
                    </a:moveTo>
                    <a:lnTo>
                      <a:pt x="48" y="33"/>
                    </a:lnTo>
                    <a:lnTo>
                      <a:pt x="42" y="41"/>
                    </a:lnTo>
                    <a:lnTo>
                      <a:pt x="35" y="46"/>
                    </a:lnTo>
                    <a:lnTo>
                      <a:pt x="25" y="48"/>
                    </a:lnTo>
                    <a:lnTo>
                      <a:pt x="16" y="46"/>
                    </a:lnTo>
                    <a:lnTo>
                      <a:pt x="8" y="41"/>
                    </a:lnTo>
                    <a:lnTo>
                      <a:pt x="2" y="33"/>
                    </a:lnTo>
                    <a:lnTo>
                      <a:pt x="0" y="23"/>
                    </a:lnTo>
                    <a:lnTo>
                      <a:pt x="2" y="14"/>
                    </a:lnTo>
                    <a:lnTo>
                      <a:pt x="8" y="6"/>
                    </a:lnTo>
                    <a:lnTo>
                      <a:pt x="16" y="2"/>
                    </a:lnTo>
                    <a:lnTo>
                      <a:pt x="25" y="0"/>
                    </a:lnTo>
                    <a:lnTo>
                      <a:pt x="35" y="2"/>
                    </a:lnTo>
                    <a:lnTo>
                      <a:pt x="42" y="6"/>
                    </a:lnTo>
                    <a:lnTo>
                      <a:pt x="48" y="14"/>
                    </a:lnTo>
                    <a:lnTo>
                      <a:pt x="50"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22" name="Freeform 724"/>
              <p:cNvSpPr>
                <a:spLocks/>
              </p:cNvSpPr>
              <p:nvPr/>
            </p:nvSpPr>
            <p:spPr bwMode="auto">
              <a:xfrm>
                <a:off x="3169" y="2218"/>
                <a:ext cx="48" cy="50"/>
              </a:xfrm>
              <a:custGeom>
                <a:avLst/>
                <a:gdLst>
                  <a:gd name="T0" fmla="*/ 50 w 50"/>
                  <a:gd name="T1" fmla="*/ 25 h 50"/>
                  <a:gd name="T2" fmla="*/ 48 w 50"/>
                  <a:gd name="T3" fmla="*/ 35 h 50"/>
                  <a:gd name="T4" fmla="*/ 42 w 50"/>
                  <a:gd name="T5" fmla="*/ 43 h 50"/>
                  <a:gd name="T6" fmla="*/ 34 w 50"/>
                  <a:gd name="T7" fmla="*/ 48 h 50"/>
                  <a:gd name="T8" fmla="*/ 25 w 50"/>
                  <a:gd name="T9" fmla="*/ 50 h 50"/>
                  <a:gd name="T10" fmla="*/ 15 w 50"/>
                  <a:gd name="T11" fmla="*/ 48 h 50"/>
                  <a:gd name="T12" fmla="*/ 7 w 50"/>
                  <a:gd name="T13" fmla="*/ 43 h 50"/>
                  <a:gd name="T14" fmla="*/ 2 w 50"/>
                  <a:gd name="T15" fmla="*/ 35 h 50"/>
                  <a:gd name="T16" fmla="*/ 0 w 50"/>
                  <a:gd name="T17" fmla="*/ 25 h 50"/>
                  <a:gd name="T18" fmla="*/ 2 w 50"/>
                  <a:gd name="T19" fmla="*/ 16 h 50"/>
                  <a:gd name="T20" fmla="*/ 7 w 50"/>
                  <a:gd name="T21" fmla="*/ 8 h 50"/>
                  <a:gd name="T22" fmla="*/ 15 w 50"/>
                  <a:gd name="T23" fmla="*/ 2 h 50"/>
                  <a:gd name="T24" fmla="*/ 25 w 50"/>
                  <a:gd name="T25" fmla="*/ 0 h 50"/>
                  <a:gd name="T26" fmla="*/ 34 w 50"/>
                  <a:gd name="T27" fmla="*/ 2 h 50"/>
                  <a:gd name="T28" fmla="*/ 42 w 50"/>
                  <a:gd name="T29" fmla="*/ 8 h 50"/>
                  <a:gd name="T30" fmla="*/ 48 w 50"/>
                  <a:gd name="T31" fmla="*/ 16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2" y="43"/>
                    </a:lnTo>
                    <a:lnTo>
                      <a:pt x="34" y="48"/>
                    </a:lnTo>
                    <a:lnTo>
                      <a:pt x="25" y="50"/>
                    </a:lnTo>
                    <a:lnTo>
                      <a:pt x="15" y="48"/>
                    </a:lnTo>
                    <a:lnTo>
                      <a:pt x="7" y="43"/>
                    </a:lnTo>
                    <a:lnTo>
                      <a:pt x="2" y="35"/>
                    </a:lnTo>
                    <a:lnTo>
                      <a:pt x="0" y="25"/>
                    </a:lnTo>
                    <a:lnTo>
                      <a:pt x="2" y="16"/>
                    </a:lnTo>
                    <a:lnTo>
                      <a:pt x="7" y="8"/>
                    </a:lnTo>
                    <a:lnTo>
                      <a:pt x="15" y="2"/>
                    </a:lnTo>
                    <a:lnTo>
                      <a:pt x="25" y="0"/>
                    </a:lnTo>
                    <a:lnTo>
                      <a:pt x="34" y="2"/>
                    </a:lnTo>
                    <a:lnTo>
                      <a:pt x="42" y="8"/>
                    </a:lnTo>
                    <a:lnTo>
                      <a:pt x="48" y="16"/>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23" name="Freeform 726"/>
              <p:cNvSpPr>
                <a:spLocks/>
              </p:cNvSpPr>
              <p:nvPr/>
            </p:nvSpPr>
            <p:spPr bwMode="auto">
              <a:xfrm>
                <a:off x="3267" y="2218"/>
                <a:ext cx="50" cy="50"/>
              </a:xfrm>
              <a:custGeom>
                <a:avLst/>
                <a:gdLst>
                  <a:gd name="T0" fmla="*/ 50 w 50"/>
                  <a:gd name="T1" fmla="*/ 25 h 50"/>
                  <a:gd name="T2" fmla="*/ 48 w 50"/>
                  <a:gd name="T3" fmla="*/ 35 h 50"/>
                  <a:gd name="T4" fmla="*/ 42 w 50"/>
                  <a:gd name="T5" fmla="*/ 43 h 50"/>
                  <a:gd name="T6" fmla="*/ 34 w 50"/>
                  <a:gd name="T7" fmla="*/ 48 h 50"/>
                  <a:gd name="T8" fmla="*/ 25 w 50"/>
                  <a:gd name="T9" fmla="*/ 50 h 50"/>
                  <a:gd name="T10" fmla="*/ 15 w 50"/>
                  <a:gd name="T11" fmla="*/ 48 h 50"/>
                  <a:gd name="T12" fmla="*/ 7 w 50"/>
                  <a:gd name="T13" fmla="*/ 43 h 50"/>
                  <a:gd name="T14" fmla="*/ 2 w 50"/>
                  <a:gd name="T15" fmla="*/ 35 h 50"/>
                  <a:gd name="T16" fmla="*/ 0 w 50"/>
                  <a:gd name="T17" fmla="*/ 25 h 50"/>
                  <a:gd name="T18" fmla="*/ 2 w 50"/>
                  <a:gd name="T19" fmla="*/ 16 h 50"/>
                  <a:gd name="T20" fmla="*/ 7 w 50"/>
                  <a:gd name="T21" fmla="*/ 8 h 50"/>
                  <a:gd name="T22" fmla="*/ 15 w 50"/>
                  <a:gd name="T23" fmla="*/ 2 h 50"/>
                  <a:gd name="T24" fmla="*/ 25 w 50"/>
                  <a:gd name="T25" fmla="*/ 0 h 50"/>
                  <a:gd name="T26" fmla="*/ 34 w 50"/>
                  <a:gd name="T27" fmla="*/ 2 h 50"/>
                  <a:gd name="T28" fmla="*/ 42 w 50"/>
                  <a:gd name="T29" fmla="*/ 8 h 50"/>
                  <a:gd name="T30" fmla="*/ 48 w 50"/>
                  <a:gd name="T31" fmla="*/ 16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2" y="43"/>
                    </a:lnTo>
                    <a:lnTo>
                      <a:pt x="34" y="48"/>
                    </a:lnTo>
                    <a:lnTo>
                      <a:pt x="25" y="50"/>
                    </a:lnTo>
                    <a:lnTo>
                      <a:pt x="15" y="48"/>
                    </a:lnTo>
                    <a:lnTo>
                      <a:pt x="7" y="43"/>
                    </a:lnTo>
                    <a:lnTo>
                      <a:pt x="2" y="35"/>
                    </a:lnTo>
                    <a:lnTo>
                      <a:pt x="0" y="25"/>
                    </a:lnTo>
                    <a:lnTo>
                      <a:pt x="2" y="16"/>
                    </a:lnTo>
                    <a:lnTo>
                      <a:pt x="7" y="8"/>
                    </a:lnTo>
                    <a:lnTo>
                      <a:pt x="15" y="2"/>
                    </a:lnTo>
                    <a:lnTo>
                      <a:pt x="25" y="0"/>
                    </a:lnTo>
                    <a:lnTo>
                      <a:pt x="34" y="2"/>
                    </a:lnTo>
                    <a:lnTo>
                      <a:pt x="42" y="8"/>
                    </a:lnTo>
                    <a:lnTo>
                      <a:pt x="48" y="16"/>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24" name="Freeform 728"/>
              <p:cNvSpPr>
                <a:spLocks/>
              </p:cNvSpPr>
              <p:nvPr/>
            </p:nvSpPr>
            <p:spPr bwMode="auto">
              <a:xfrm>
                <a:off x="3366" y="2224"/>
                <a:ext cx="49" cy="48"/>
              </a:xfrm>
              <a:custGeom>
                <a:avLst/>
                <a:gdLst>
                  <a:gd name="T0" fmla="*/ 50 w 50"/>
                  <a:gd name="T1" fmla="*/ 23 h 48"/>
                  <a:gd name="T2" fmla="*/ 48 w 50"/>
                  <a:gd name="T3" fmla="*/ 33 h 48"/>
                  <a:gd name="T4" fmla="*/ 43 w 50"/>
                  <a:gd name="T5" fmla="*/ 40 h 48"/>
                  <a:gd name="T6" fmla="*/ 35 w 50"/>
                  <a:gd name="T7" fmla="*/ 46 h 48"/>
                  <a:gd name="T8" fmla="*/ 25 w 50"/>
                  <a:gd name="T9" fmla="*/ 48 h 48"/>
                  <a:gd name="T10" fmla="*/ 16 w 50"/>
                  <a:gd name="T11" fmla="*/ 46 h 48"/>
                  <a:gd name="T12" fmla="*/ 8 w 50"/>
                  <a:gd name="T13" fmla="*/ 40 h 48"/>
                  <a:gd name="T14" fmla="*/ 2 w 50"/>
                  <a:gd name="T15" fmla="*/ 33 h 48"/>
                  <a:gd name="T16" fmla="*/ 0 w 50"/>
                  <a:gd name="T17" fmla="*/ 23 h 48"/>
                  <a:gd name="T18" fmla="*/ 2 w 50"/>
                  <a:gd name="T19" fmla="*/ 14 h 48"/>
                  <a:gd name="T20" fmla="*/ 8 w 50"/>
                  <a:gd name="T21" fmla="*/ 6 h 48"/>
                  <a:gd name="T22" fmla="*/ 16 w 50"/>
                  <a:gd name="T23" fmla="*/ 2 h 48"/>
                  <a:gd name="T24" fmla="*/ 25 w 50"/>
                  <a:gd name="T25" fmla="*/ 0 h 48"/>
                  <a:gd name="T26" fmla="*/ 35 w 50"/>
                  <a:gd name="T27" fmla="*/ 2 h 48"/>
                  <a:gd name="T28" fmla="*/ 43 w 50"/>
                  <a:gd name="T29" fmla="*/ 6 h 48"/>
                  <a:gd name="T30" fmla="*/ 48 w 50"/>
                  <a:gd name="T31" fmla="*/ 14 h 48"/>
                  <a:gd name="T32" fmla="*/ 50 w 50"/>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8"/>
                  <a:gd name="T53" fmla="*/ 50 w 5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8">
                    <a:moveTo>
                      <a:pt x="50" y="23"/>
                    </a:moveTo>
                    <a:lnTo>
                      <a:pt x="48" y="33"/>
                    </a:lnTo>
                    <a:lnTo>
                      <a:pt x="43" y="40"/>
                    </a:lnTo>
                    <a:lnTo>
                      <a:pt x="35" y="46"/>
                    </a:lnTo>
                    <a:lnTo>
                      <a:pt x="25" y="48"/>
                    </a:lnTo>
                    <a:lnTo>
                      <a:pt x="16" y="46"/>
                    </a:lnTo>
                    <a:lnTo>
                      <a:pt x="8" y="40"/>
                    </a:lnTo>
                    <a:lnTo>
                      <a:pt x="2" y="33"/>
                    </a:lnTo>
                    <a:lnTo>
                      <a:pt x="0" y="23"/>
                    </a:lnTo>
                    <a:lnTo>
                      <a:pt x="2" y="14"/>
                    </a:lnTo>
                    <a:lnTo>
                      <a:pt x="8" y="6"/>
                    </a:lnTo>
                    <a:lnTo>
                      <a:pt x="16" y="2"/>
                    </a:lnTo>
                    <a:lnTo>
                      <a:pt x="25" y="0"/>
                    </a:lnTo>
                    <a:lnTo>
                      <a:pt x="35" y="2"/>
                    </a:lnTo>
                    <a:lnTo>
                      <a:pt x="43" y="6"/>
                    </a:lnTo>
                    <a:lnTo>
                      <a:pt x="48" y="14"/>
                    </a:lnTo>
                    <a:lnTo>
                      <a:pt x="50"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25" name="Freeform 730"/>
              <p:cNvSpPr>
                <a:spLocks/>
              </p:cNvSpPr>
              <p:nvPr/>
            </p:nvSpPr>
            <p:spPr bwMode="auto">
              <a:xfrm>
                <a:off x="3470" y="2228"/>
                <a:ext cx="48" cy="50"/>
              </a:xfrm>
              <a:custGeom>
                <a:avLst/>
                <a:gdLst>
                  <a:gd name="T0" fmla="*/ 50 w 50"/>
                  <a:gd name="T1" fmla="*/ 25 h 50"/>
                  <a:gd name="T2" fmla="*/ 48 w 50"/>
                  <a:gd name="T3" fmla="*/ 35 h 50"/>
                  <a:gd name="T4" fmla="*/ 42 w 50"/>
                  <a:gd name="T5" fmla="*/ 42 h 50"/>
                  <a:gd name="T6" fmla="*/ 35 w 50"/>
                  <a:gd name="T7" fmla="*/ 48 h 50"/>
                  <a:gd name="T8" fmla="*/ 25 w 50"/>
                  <a:gd name="T9" fmla="*/ 50 h 50"/>
                  <a:gd name="T10" fmla="*/ 15 w 50"/>
                  <a:gd name="T11" fmla="*/ 48 h 50"/>
                  <a:gd name="T12" fmla="*/ 8 w 50"/>
                  <a:gd name="T13" fmla="*/ 42 h 50"/>
                  <a:gd name="T14" fmla="*/ 2 w 50"/>
                  <a:gd name="T15" fmla="*/ 35 h 50"/>
                  <a:gd name="T16" fmla="*/ 0 w 50"/>
                  <a:gd name="T17" fmla="*/ 25 h 50"/>
                  <a:gd name="T18" fmla="*/ 2 w 50"/>
                  <a:gd name="T19" fmla="*/ 15 h 50"/>
                  <a:gd name="T20" fmla="*/ 8 w 50"/>
                  <a:gd name="T21" fmla="*/ 8 h 50"/>
                  <a:gd name="T22" fmla="*/ 15 w 50"/>
                  <a:gd name="T23" fmla="*/ 2 h 50"/>
                  <a:gd name="T24" fmla="*/ 25 w 50"/>
                  <a:gd name="T25" fmla="*/ 0 h 50"/>
                  <a:gd name="T26" fmla="*/ 35 w 50"/>
                  <a:gd name="T27" fmla="*/ 2 h 50"/>
                  <a:gd name="T28" fmla="*/ 42 w 50"/>
                  <a:gd name="T29" fmla="*/ 8 h 50"/>
                  <a:gd name="T30" fmla="*/ 48 w 50"/>
                  <a:gd name="T31" fmla="*/ 15 h 50"/>
                  <a:gd name="T32" fmla="*/ 50 w 5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25"/>
                    </a:moveTo>
                    <a:lnTo>
                      <a:pt x="48" y="35"/>
                    </a:lnTo>
                    <a:lnTo>
                      <a:pt x="42" y="42"/>
                    </a:lnTo>
                    <a:lnTo>
                      <a:pt x="35" y="48"/>
                    </a:lnTo>
                    <a:lnTo>
                      <a:pt x="25" y="50"/>
                    </a:lnTo>
                    <a:lnTo>
                      <a:pt x="15" y="48"/>
                    </a:lnTo>
                    <a:lnTo>
                      <a:pt x="8" y="42"/>
                    </a:lnTo>
                    <a:lnTo>
                      <a:pt x="2" y="35"/>
                    </a:lnTo>
                    <a:lnTo>
                      <a:pt x="0" y="25"/>
                    </a:lnTo>
                    <a:lnTo>
                      <a:pt x="2" y="15"/>
                    </a:lnTo>
                    <a:lnTo>
                      <a:pt x="8" y="8"/>
                    </a:lnTo>
                    <a:lnTo>
                      <a:pt x="15" y="2"/>
                    </a:lnTo>
                    <a:lnTo>
                      <a:pt x="25" y="0"/>
                    </a:lnTo>
                    <a:lnTo>
                      <a:pt x="35" y="2"/>
                    </a:lnTo>
                    <a:lnTo>
                      <a:pt x="42" y="8"/>
                    </a:lnTo>
                    <a:lnTo>
                      <a:pt x="48" y="15"/>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26" name="Freeform 732"/>
              <p:cNvSpPr>
                <a:spLocks/>
              </p:cNvSpPr>
              <p:nvPr/>
            </p:nvSpPr>
            <p:spPr bwMode="auto">
              <a:xfrm>
                <a:off x="3570" y="2215"/>
                <a:ext cx="50" cy="49"/>
              </a:xfrm>
              <a:custGeom>
                <a:avLst/>
                <a:gdLst>
                  <a:gd name="T0" fmla="*/ 50 w 50"/>
                  <a:gd name="T1" fmla="*/ 25 h 49"/>
                  <a:gd name="T2" fmla="*/ 48 w 50"/>
                  <a:gd name="T3" fmla="*/ 34 h 49"/>
                  <a:gd name="T4" fmla="*/ 42 w 50"/>
                  <a:gd name="T5" fmla="*/ 42 h 49"/>
                  <a:gd name="T6" fmla="*/ 34 w 50"/>
                  <a:gd name="T7" fmla="*/ 48 h 49"/>
                  <a:gd name="T8" fmla="*/ 25 w 50"/>
                  <a:gd name="T9" fmla="*/ 49 h 49"/>
                  <a:gd name="T10" fmla="*/ 15 w 50"/>
                  <a:gd name="T11" fmla="*/ 48 h 49"/>
                  <a:gd name="T12" fmla="*/ 8 w 50"/>
                  <a:gd name="T13" fmla="*/ 42 h 49"/>
                  <a:gd name="T14" fmla="*/ 2 w 50"/>
                  <a:gd name="T15" fmla="*/ 34 h 49"/>
                  <a:gd name="T16" fmla="*/ 0 w 50"/>
                  <a:gd name="T17" fmla="*/ 25 h 49"/>
                  <a:gd name="T18" fmla="*/ 2 w 50"/>
                  <a:gd name="T19" fmla="*/ 15 h 49"/>
                  <a:gd name="T20" fmla="*/ 8 w 50"/>
                  <a:gd name="T21" fmla="*/ 7 h 49"/>
                  <a:gd name="T22" fmla="*/ 15 w 50"/>
                  <a:gd name="T23" fmla="*/ 1 h 49"/>
                  <a:gd name="T24" fmla="*/ 25 w 50"/>
                  <a:gd name="T25" fmla="*/ 0 h 49"/>
                  <a:gd name="T26" fmla="*/ 34 w 50"/>
                  <a:gd name="T27" fmla="*/ 1 h 49"/>
                  <a:gd name="T28" fmla="*/ 42 w 50"/>
                  <a:gd name="T29" fmla="*/ 7 h 49"/>
                  <a:gd name="T30" fmla="*/ 48 w 50"/>
                  <a:gd name="T31" fmla="*/ 15 h 49"/>
                  <a:gd name="T32" fmla="*/ 50 w 50"/>
                  <a:gd name="T33" fmla="*/ 2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9"/>
                  <a:gd name="T53" fmla="*/ 50 w 50"/>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9">
                    <a:moveTo>
                      <a:pt x="50" y="25"/>
                    </a:moveTo>
                    <a:lnTo>
                      <a:pt x="48" y="34"/>
                    </a:lnTo>
                    <a:lnTo>
                      <a:pt x="42" y="42"/>
                    </a:lnTo>
                    <a:lnTo>
                      <a:pt x="34" y="48"/>
                    </a:lnTo>
                    <a:lnTo>
                      <a:pt x="25" y="49"/>
                    </a:lnTo>
                    <a:lnTo>
                      <a:pt x="15" y="48"/>
                    </a:lnTo>
                    <a:lnTo>
                      <a:pt x="8" y="42"/>
                    </a:lnTo>
                    <a:lnTo>
                      <a:pt x="2" y="34"/>
                    </a:lnTo>
                    <a:lnTo>
                      <a:pt x="0" y="25"/>
                    </a:lnTo>
                    <a:lnTo>
                      <a:pt x="2" y="15"/>
                    </a:lnTo>
                    <a:lnTo>
                      <a:pt x="8" y="7"/>
                    </a:lnTo>
                    <a:lnTo>
                      <a:pt x="15" y="1"/>
                    </a:lnTo>
                    <a:lnTo>
                      <a:pt x="25" y="0"/>
                    </a:lnTo>
                    <a:lnTo>
                      <a:pt x="34" y="1"/>
                    </a:lnTo>
                    <a:lnTo>
                      <a:pt x="42" y="7"/>
                    </a:lnTo>
                    <a:lnTo>
                      <a:pt x="48" y="15"/>
                    </a:lnTo>
                    <a:lnTo>
                      <a:pt x="50" y="25"/>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27" name="Freeform 734"/>
              <p:cNvSpPr>
                <a:spLocks/>
              </p:cNvSpPr>
              <p:nvPr/>
            </p:nvSpPr>
            <p:spPr bwMode="auto">
              <a:xfrm>
                <a:off x="3668" y="2224"/>
                <a:ext cx="48" cy="48"/>
              </a:xfrm>
              <a:custGeom>
                <a:avLst/>
                <a:gdLst>
                  <a:gd name="T0" fmla="*/ 50 w 50"/>
                  <a:gd name="T1" fmla="*/ 23 h 48"/>
                  <a:gd name="T2" fmla="*/ 48 w 50"/>
                  <a:gd name="T3" fmla="*/ 33 h 48"/>
                  <a:gd name="T4" fmla="*/ 42 w 50"/>
                  <a:gd name="T5" fmla="*/ 40 h 48"/>
                  <a:gd name="T6" fmla="*/ 34 w 50"/>
                  <a:gd name="T7" fmla="*/ 46 h 48"/>
                  <a:gd name="T8" fmla="*/ 25 w 50"/>
                  <a:gd name="T9" fmla="*/ 48 h 48"/>
                  <a:gd name="T10" fmla="*/ 15 w 50"/>
                  <a:gd name="T11" fmla="*/ 46 h 48"/>
                  <a:gd name="T12" fmla="*/ 7 w 50"/>
                  <a:gd name="T13" fmla="*/ 40 h 48"/>
                  <a:gd name="T14" fmla="*/ 2 w 50"/>
                  <a:gd name="T15" fmla="*/ 33 h 48"/>
                  <a:gd name="T16" fmla="*/ 0 w 50"/>
                  <a:gd name="T17" fmla="*/ 23 h 48"/>
                  <a:gd name="T18" fmla="*/ 2 w 50"/>
                  <a:gd name="T19" fmla="*/ 14 h 48"/>
                  <a:gd name="T20" fmla="*/ 7 w 50"/>
                  <a:gd name="T21" fmla="*/ 6 h 48"/>
                  <a:gd name="T22" fmla="*/ 15 w 50"/>
                  <a:gd name="T23" fmla="*/ 2 h 48"/>
                  <a:gd name="T24" fmla="*/ 25 w 50"/>
                  <a:gd name="T25" fmla="*/ 0 h 48"/>
                  <a:gd name="T26" fmla="*/ 34 w 50"/>
                  <a:gd name="T27" fmla="*/ 2 h 48"/>
                  <a:gd name="T28" fmla="*/ 42 w 50"/>
                  <a:gd name="T29" fmla="*/ 6 h 48"/>
                  <a:gd name="T30" fmla="*/ 48 w 50"/>
                  <a:gd name="T31" fmla="*/ 14 h 48"/>
                  <a:gd name="T32" fmla="*/ 50 w 50"/>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8"/>
                  <a:gd name="T53" fmla="*/ 50 w 5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8">
                    <a:moveTo>
                      <a:pt x="50" y="23"/>
                    </a:moveTo>
                    <a:lnTo>
                      <a:pt x="48" y="33"/>
                    </a:lnTo>
                    <a:lnTo>
                      <a:pt x="42" y="40"/>
                    </a:lnTo>
                    <a:lnTo>
                      <a:pt x="34" y="46"/>
                    </a:lnTo>
                    <a:lnTo>
                      <a:pt x="25" y="48"/>
                    </a:lnTo>
                    <a:lnTo>
                      <a:pt x="15" y="46"/>
                    </a:lnTo>
                    <a:lnTo>
                      <a:pt x="7" y="40"/>
                    </a:lnTo>
                    <a:lnTo>
                      <a:pt x="2" y="33"/>
                    </a:lnTo>
                    <a:lnTo>
                      <a:pt x="0" y="23"/>
                    </a:lnTo>
                    <a:lnTo>
                      <a:pt x="2" y="14"/>
                    </a:lnTo>
                    <a:lnTo>
                      <a:pt x="7" y="6"/>
                    </a:lnTo>
                    <a:lnTo>
                      <a:pt x="15" y="2"/>
                    </a:lnTo>
                    <a:lnTo>
                      <a:pt x="25" y="0"/>
                    </a:lnTo>
                    <a:lnTo>
                      <a:pt x="34" y="2"/>
                    </a:lnTo>
                    <a:lnTo>
                      <a:pt x="42" y="6"/>
                    </a:lnTo>
                    <a:lnTo>
                      <a:pt x="48" y="14"/>
                    </a:lnTo>
                    <a:lnTo>
                      <a:pt x="50" y="23"/>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nvGrpSpPr>
            <p:cNvPr id="111709" name="Group 1085"/>
            <p:cNvGrpSpPr>
              <a:grpSpLocks/>
            </p:cNvGrpSpPr>
            <p:nvPr/>
          </p:nvGrpSpPr>
          <p:grpSpPr bwMode="auto">
            <a:xfrm>
              <a:off x="3635375" y="3506788"/>
              <a:ext cx="2271713" cy="166687"/>
              <a:chOff x="2290" y="2209"/>
              <a:chExt cx="1431" cy="105"/>
            </a:xfrm>
          </p:grpSpPr>
          <p:sp>
            <p:nvSpPr>
              <p:cNvPr id="529" name="Freeform 736"/>
              <p:cNvSpPr>
                <a:spLocks/>
              </p:cNvSpPr>
              <p:nvPr/>
            </p:nvSpPr>
            <p:spPr bwMode="auto">
              <a:xfrm>
                <a:off x="2290" y="2220"/>
                <a:ext cx="1410" cy="73"/>
              </a:xfrm>
              <a:custGeom>
                <a:avLst/>
                <a:gdLst>
                  <a:gd name="T0" fmla="*/ 0 w 1410"/>
                  <a:gd name="T1" fmla="*/ 31 h 73"/>
                  <a:gd name="T2" fmla="*/ 104 w 1410"/>
                  <a:gd name="T3" fmla="*/ 29 h 73"/>
                  <a:gd name="T4" fmla="*/ 204 w 1410"/>
                  <a:gd name="T5" fmla="*/ 0 h 73"/>
                  <a:gd name="T6" fmla="*/ 303 w 1410"/>
                  <a:gd name="T7" fmla="*/ 25 h 73"/>
                  <a:gd name="T8" fmla="*/ 403 w 1410"/>
                  <a:gd name="T9" fmla="*/ 35 h 73"/>
                  <a:gd name="T10" fmla="*/ 503 w 1410"/>
                  <a:gd name="T11" fmla="*/ 60 h 73"/>
                  <a:gd name="T12" fmla="*/ 601 w 1410"/>
                  <a:gd name="T13" fmla="*/ 67 h 73"/>
                  <a:gd name="T14" fmla="*/ 702 w 1410"/>
                  <a:gd name="T15" fmla="*/ 62 h 73"/>
                  <a:gd name="T16" fmla="*/ 802 w 1410"/>
                  <a:gd name="T17" fmla="*/ 73 h 73"/>
                  <a:gd name="T18" fmla="*/ 904 w 1410"/>
                  <a:gd name="T19" fmla="*/ 56 h 73"/>
                  <a:gd name="T20" fmla="*/ 1002 w 1410"/>
                  <a:gd name="T21" fmla="*/ 48 h 73"/>
                  <a:gd name="T22" fmla="*/ 1101 w 1410"/>
                  <a:gd name="T23" fmla="*/ 52 h 73"/>
                  <a:gd name="T24" fmla="*/ 1211 w 1410"/>
                  <a:gd name="T25" fmla="*/ 44 h 73"/>
                  <a:gd name="T26" fmla="*/ 1314 w 1410"/>
                  <a:gd name="T27" fmla="*/ 12 h 73"/>
                  <a:gd name="T28" fmla="*/ 1410 w 1410"/>
                  <a:gd name="T29" fmla="*/ 18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0"/>
                  <a:gd name="T46" fmla="*/ 0 h 73"/>
                  <a:gd name="T47" fmla="*/ 1410 w 1410"/>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0" h="73">
                    <a:moveTo>
                      <a:pt x="0" y="31"/>
                    </a:moveTo>
                    <a:lnTo>
                      <a:pt x="104" y="29"/>
                    </a:lnTo>
                    <a:lnTo>
                      <a:pt x="204" y="0"/>
                    </a:lnTo>
                    <a:lnTo>
                      <a:pt x="303" y="25"/>
                    </a:lnTo>
                    <a:lnTo>
                      <a:pt x="403" y="35"/>
                    </a:lnTo>
                    <a:lnTo>
                      <a:pt x="503" y="60"/>
                    </a:lnTo>
                    <a:lnTo>
                      <a:pt x="601" y="67"/>
                    </a:lnTo>
                    <a:lnTo>
                      <a:pt x="702" y="62"/>
                    </a:lnTo>
                    <a:lnTo>
                      <a:pt x="802" y="73"/>
                    </a:lnTo>
                    <a:lnTo>
                      <a:pt x="904" y="56"/>
                    </a:lnTo>
                    <a:lnTo>
                      <a:pt x="1002" y="48"/>
                    </a:lnTo>
                    <a:lnTo>
                      <a:pt x="1101" y="52"/>
                    </a:lnTo>
                    <a:lnTo>
                      <a:pt x="1211" y="44"/>
                    </a:lnTo>
                    <a:lnTo>
                      <a:pt x="1314" y="12"/>
                    </a:lnTo>
                    <a:lnTo>
                      <a:pt x="1410" y="18"/>
                    </a:lnTo>
                  </a:path>
                </a:pathLst>
              </a:custGeom>
              <a:noFill/>
              <a:ln w="12700" cmpd="sng">
                <a:solidFill>
                  <a:srgbClr val="3B3A3D"/>
                </a:solid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30" name="Rectangle 737"/>
              <p:cNvSpPr>
                <a:spLocks noChangeArrowheads="1"/>
              </p:cNvSpPr>
              <p:nvPr/>
            </p:nvSpPr>
            <p:spPr bwMode="auto">
              <a:xfrm>
                <a:off x="2374" y="2226"/>
                <a:ext cx="43"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1" name="Rectangle 738"/>
              <p:cNvSpPr>
                <a:spLocks noChangeArrowheads="1"/>
              </p:cNvSpPr>
              <p:nvPr/>
            </p:nvSpPr>
            <p:spPr bwMode="auto">
              <a:xfrm>
                <a:off x="2470" y="2209"/>
                <a:ext cx="43"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2" name="Rectangle 739"/>
              <p:cNvSpPr>
                <a:spLocks noChangeArrowheads="1"/>
              </p:cNvSpPr>
              <p:nvPr/>
            </p:nvSpPr>
            <p:spPr bwMode="auto">
              <a:xfrm>
                <a:off x="2572" y="2224"/>
                <a:ext cx="42"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3" name="Rectangle 740"/>
              <p:cNvSpPr>
                <a:spLocks noChangeArrowheads="1"/>
              </p:cNvSpPr>
              <p:nvPr/>
            </p:nvSpPr>
            <p:spPr bwMode="auto">
              <a:xfrm>
                <a:off x="2670" y="2232"/>
                <a:ext cx="42"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4" name="Rectangle 741"/>
              <p:cNvSpPr>
                <a:spLocks noChangeArrowheads="1"/>
              </p:cNvSpPr>
              <p:nvPr/>
            </p:nvSpPr>
            <p:spPr bwMode="auto">
              <a:xfrm>
                <a:off x="2772" y="2257"/>
                <a:ext cx="43"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5" name="Rectangle 742"/>
              <p:cNvSpPr>
                <a:spLocks noChangeArrowheads="1"/>
              </p:cNvSpPr>
              <p:nvPr/>
            </p:nvSpPr>
            <p:spPr bwMode="auto">
              <a:xfrm>
                <a:off x="2870" y="2268"/>
                <a:ext cx="40"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6" name="Rectangle 743"/>
              <p:cNvSpPr>
                <a:spLocks noChangeArrowheads="1"/>
              </p:cNvSpPr>
              <p:nvPr/>
            </p:nvSpPr>
            <p:spPr bwMode="auto">
              <a:xfrm>
                <a:off x="2971" y="2266"/>
                <a:ext cx="42"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7" name="Rectangle 744"/>
              <p:cNvSpPr>
                <a:spLocks noChangeArrowheads="1"/>
              </p:cNvSpPr>
              <p:nvPr/>
            </p:nvSpPr>
            <p:spPr bwMode="auto">
              <a:xfrm>
                <a:off x="3071" y="2270"/>
                <a:ext cx="42"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8" name="Rectangle 745"/>
              <p:cNvSpPr>
                <a:spLocks noChangeArrowheads="1"/>
              </p:cNvSpPr>
              <p:nvPr/>
            </p:nvSpPr>
            <p:spPr bwMode="auto">
              <a:xfrm>
                <a:off x="3172" y="2255"/>
                <a:ext cx="43" cy="42"/>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39" name="Rectangle 746"/>
              <p:cNvSpPr>
                <a:spLocks noChangeArrowheads="1"/>
              </p:cNvSpPr>
              <p:nvPr/>
            </p:nvSpPr>
            <p:spPr bwMode="auto">
              <a:xfrm>
                <a:off x="3269" y="2245"/>
                <a:ext cx="45"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40" name="Rectangle 747"/>
              <p:cNvSpPr>
                <a:spLocks noChangeArrowheads="1"/>
              </p:cNvSpPr>
              <p:nvPr/>
            </p:nvSpPr>
            <p:spPr bwMode="auto">
              <a:xfrm>
                <a:off x="3370" y="2249"/>
                <a:ext cx="47" cy="42"/>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41" name="Rectangle 748"/>
              <p:cNvSpPr>
                <a:spLocks noChangeArrowheads="1"/>
              </p:cNvSpPr>
              <p:nvPr/>
            </p:nvSpPr>
            <p:spPr bwMode="auto">
              <a:xfrm>
                <a:off x="3479" y="2241"/>
                <a:ext cx="45" cy="45"/>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42" name="Rectangle 749"/>
              <p:cNvSpPr>
                <a:spLocks noChangeArrowheads="1"/>
              </p:cNvSpPr>
              <p:nvPr/>
            </p:nvSpPr>
            <p:spPr bwMode="auto">
              <a:xfrm>
                <a:off x="3579" y="2218"/>
                <a:ext cx="43" cy="43"/>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43" name="Rectangle 750"/>
              <p:cNvSpPr>
                <a:spLocks noChangeArrowheads="1"/>
              </p:cNvSpPr>
              <p:nvPr/>
            </p:nvSpPr>
            <p:spPr bwMode="auto">
              <a:xfrm>
                <a:off x="3679" y="2215"/>
                <a:ext cx="42" cy="4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grpSp>
        <p:sp>
          <p:nvSpPr>
            <p:cNvPr id="544" name="Freeform 751"/>
            <p:cNvSpPr>
              <a:spLocks/>
            </p:cNvSpPr>
            <p:nvPr/>
          </p:nvSpPr>
          <p:spPr bwMode="auto">
            <a:xfrm>
              <a:off x="1335225" y="2433645"/>
              <a:ext cx="1817" cy="2429961"/>
            </a:xfrm>
            <a:custGeom>
              <a:avLst/>
              <a:gdLst>
                <a:gd name="T0" fmla="*/ 2147483647 w 1"/>
                <a:gd name="T1" fmla="*/ 2147483647 h 1531"/>
                <a:gd name="T2" fmla="*/ 0 w 1"/>
                <a:gd name="T3" fmla="*/ 0 h 1531"/>
                <a:gd name="T4" fmla="*/ 0 60000 65536"/>
                <a:gd name="T5" fmla="*/ 0 60000 65536"/>
                <a:gd name="T6" fmla="*/ 0 w 1"/>
                <a:gd name="T7" fmla="*/ 0 h 1531"/>
                <a:gd name="T8" fmla="*/ 1 w 1"/>
                <a:gd name="T9" fmla="*/ 1531 h 1531"/>
              </a:gdLst>
              <a:ahLst/>
              <a:cxnLst>
                <a:cxn ang="T4">
                  <a:pos x="T0" y="T1"/>
                </a:cxn>
                <a:cxn ang="T5">
                  <a:pos x="T2" y="T3"/>
                </a:cxn>
              </a:cxnLst>
              <a:rect l="T6" t="T7" r="T8" b="T9"/>
              <a:pathLst>
                <a:path w="1" h="1531">
                  <a:moveTo>
                    <a:pt x="1" y="1531"/>
                  </a:moveTo>
                  <a:lnTo>
                    <a:pt x="0" y="0"/>
                  </a:lnTo>
                </a:path>
              </a:pathLst>
            </a:custGeom>
            <a:solidFill>
              <a:srgbClr val="FFFFFF"/>
            </a:solidFill>
            <a:ln w="12700" cmpd="sng">
              <a:solidFill>
                <a:srgbClr val="181818"/>
              </a:solid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45" name="Freeform 752"/>
            <p:cNvSpPr>
              <a:spLocks/>
            </p:cNvSpPr>
            <p:nvPr/>
          </p:nvSpPr>
          <p:spPr bwMode="auto">
            <a:xfrm>
              <a:off x="1337042" y="2432050"/>
              <a:ext cx="4680784" cy="2806254"/>
            </a:xfrm>
            <a:custGeom>
              <a:avLst/>
              <a:gdLst>
                <a:gd name="T0" fmla="*/ 2147483647 w 2949"/>
                <a:gd name="T1" fmla="*/ 0 h 1768"/>
                <a:gd name="T2" fmla="*/ 2147483647 w 2949"/>
                <a:gd name="T3" fmla="*/ 2147483647 h 1768"/>
                <a:gd name="T4" fmla="*/ 2147483647 w 2949"/>
                <a:gd name="T5" fmla="*/ 2147483647 h 1768"/>
                <a:gd name="T6" fmla="*/ 0 w 2949"/>
                <a:gd name="T7" fmla="*/ 2147483647 h 1768"/>
                <a:gd name="T8" fmla="*/ 0 w 2949"/>
                <a:gd name="T9" fmla="*/ 2147483647 h 1768"/>
                <a:gd name="T10" fmla="*/ 0 60000 65536"/>
                <a:gd name="T11" fmla="*/ 0 60000 65536"/>
                <a:gd name="T12" fmla="*/ 0 60000 65536"/>
                <a:gd name="T13" fmla="*/ 0 60000 65536"/>
                <a:gd name="T14" fmla="*/ 0 60000 65536"/>
                <a:gd name="T15" fmla="*/ 0 w 2949"/>
                <a:gd name="T16" fmla="*/ 0 h 1768"/>
                <a:gd name="T17" fmla="*/ 2949 w 2949"/>
                <a:gd name="T18" fmla="*/ 1768 h 1768"/>
              </a:gdLst>
              <a:ahLst/>
              <a:cxnLst>
                <a:cxn ang="T10">
                  <a:pos x="T0" y="T1"/>
                </a:cxn>
                <a:cxn ang="T11">
                  <a:pos x="T2" y="T3"/>
                </a:cxn>
                <a:cxn ang="T12">
                  <a:pos x="T4" y="T5"/>
                </a:cxn>
                <a:cxn ang="T13">
                  <a:pos x="T6" y="T7"/>
                </a:cxn>
                <a:cxn ang="T14">
                  <a:pos x="T8" y="T9"/>
                </a:cxn>
              </a:cxnLst>
              <a:rect l="T15" t="T16" r="T17" b="T18"/>
              <a:pathLst>
                <a:path w="2949" h="1768">
                  <a:moveTo>
                    <a:pt x="2949" y="0"/>
                  </a:moveTo>
                  <a:lnTo>
                    <a:pt x="2947" y="1768"/>
                  </a:lnTo>
                  <a:lnTo>
                    <a:pt x="1" y="1768"/>
                  </a:lnTo>
                  <a:lnTo>
                    <a:pt x="0" y="1768"/>
                  </a:lnTo>
                  <a:lnTo>
                    <a:pt x="0" y="1567"/>
                  </a:lnTo>
                </a:path>
              </a:pathLst>
            </a:custGeom>
            <a:noFill/>
            <a:ln w="12700" cmpd="sng">
              <a:solidFill>
                <a:srgbClr val="181818"/>
              </a:solid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65" name="Line 774"/>
            <p:cNvSpPr>
              <a:spLocks noChangeShapeType="1"/>
            </p:cNvSpPr>
            <p:nvPr/>
          </p:nvSpPr>
          <p:spPr bwMode="auto">
            <a:xfrm>
              <a:off x="3959081"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66" name="Line 775"/>
            <p:cNvSpPr>
              <a:spLocks noChangeShapeType="1"/>
            </p:cNvSpPr>
            <p:nvPr/>
          </p:nvSpPr>
          <p:spPr bwMode="auto">
            <a:xfrm>
              <a:off x="3639276"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67" name="Line 776"/>
            <p:cNvSpPr>
              <a:spLocks noChangeShapeType="1"/>
            </p:cNvSpPr>
            <p:nvPr/>
          </p:nvSpPr>
          <p:spPr bwMode="auto">
            <a:xfrm>
              <a:off x="3323105"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68" name="Line 777"/>
            <p:cNvSpPr>
              <a:spLocks noChangeShapeType="1"/>
            </p:cNvSpPr>
            <p:nvPr/>
          </p:nvSpPr>
          <p:spPr bwMode="auto">
            <a:xfrm>
              <a:off x="2685311"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69" name="Line 778"/>
            <p:cNvSpPr>
              <a:spLocks noChangeShapeType="1"/>
            </p:cNvSpPr>
            <p:nvPr/>
          </p:nvSpPr>
          <p:spPr bwMode="auto">
            <a:xfrm>
              <a:off x="2049335"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0" name="Line 779"/>
            <p:cNvSpPr>
              <a:spLocks noChangeShapeType="1"/>
            </p:cNvSpPr>
            <p:nvPr/>
          </p:nvSpPr>
          <p:spPr bwMode="auto">
            <a:xfrm>
              <a:off x="1731348"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1" name="Line 780"/>
            <p:cNvSpPr>
              <a:spLocks noChangeShapeType="1"/>
            </p:cNvSpPr>
            <p:nvPr/>
          </p:nvSpPr>
          <p:spPr bwMode="auto">
            <a:xfrm>
              <a:off x="2369140"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2" name="Line 781"/>
            <p:cNvSpPr>
              <a:spLocks noChangeShapeType="1"/>
            </p:cNvSpPr>
            <p:nvPr/>
          </p:nvSpPr>
          <p:spPr bwMode="auto">
            <a:xfrm>
              <a:off x="3001482"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3" name="Line 782"/>
            <p:cNvSpPr>
              <a:spLocks noChangeShapeType="1"/>
            </p:cNvSpPr>
            <p:nvPr/>
          </p:nvSpPr>
          <p:spPr bwMode="auto">
            <a:xfrm>
              <a:off x="5859741"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4" name="Line 783"/>
            <p:cNvSpPr>
              <a:spLocks noChangeShapeType="1"/>
            </p:cNvSpPr>
            <p:nvPr/>
          </p:nvSpPr>
          <p:spPr bwMode="auto">
            <a:xfrm>
              <a:off x="5223765"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5" name="Line 784"/>
            <p:cNvSpPr>
              <a:spLocks noChangeShapeType="1"/>
            </p:cNvSpPr>
            <p:nvPr/>
          </p:nvSpPr>
          <p:spPr bwMode="auto">
            <a:xfrm>
              <a:off x="4585971"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6" name="Line 785"/>
            <p:cNvSpPr>
              <a:spLocks noChangeShapeType="1"/>
            </p:cNvSpPr>
            <p:nvPr/>
          </p:nvSpPr>
          <p:spPr bwMode="auto">
            <a:xfrm>
              <a:off x="4267984"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7" name="Line 786"/>
            <p:cNvSpPr>
              <a:spLocks noChangeShapeType="1"/>
            </p:cNvSpPr>
            <p:nvPr/>
          </p:nvSpPr>
          <p:spPr bwMode="auto">
            <a:xfrm>
              <a:off x="4905776"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78" name="Line 787"/>
            <p:cNvSpPr>
              <a:spLocks noChangeShapeType="1"/>
            </p:cNvSpPr>
            <p:nvPr/>
          </p:nvSpPr>
          <p:spPr bwMode="auto">
            <a:xfrm>
              <a:off x="5541753" y="5241493"/>
              <a:ext cx="0" cy="98857"/>
            </a:xfrm>
            <a:prstGeom prst="line">
              <a:avLst/>
            </a:prstGeom>
            <a:noFill/>
            <a:ln w="12700">
              <a:solidFill>
                <a:srgbClr val="181818"/>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nvGrpSpPr>
          <p:cNvPr id="111627" name="Gruppieren 614"/>
          <p:cNvGrpSpPr>
            <a:grpSpLocks/>
          </p:cNvGrpSpPr>
          <p:nvPr/>
        </p:nvGrpSpPr>
        <p:grpSpPr bwMode="auto">
          <a:xfrm>
            <a:off x="6876256" y="4584701"/>
            <a:ext cx="2055637" cy="886397"/>
            <a:chOff x="6723555" y="4652963"/>
            <a:chExt cx="2055861" cy="888115"/>
          </a:xfrm>
        </p:grpSpPr>
        <p:sp>
          <p:nvSpPr>
            <p:cNvPr id="586" name="Text Box 1070"/>
            <p:cNvSpPr txBox="1">
              <a:spLocks noChangeArrowheads="1"/>
            </p:cNvSpPr>
            <p:nvPr/>
          </p:nvSpPr>
          <p:spPr bwMode="auto">
            <a:xfrm>
              <a:off x="7188743" y="4652963"/>
              <a:ext cx="1590673" cy="888115"/>
            </a:xfrm>
            <a:prstGeom prst="rect">
              <a:avLst/>
            </a:prstGeom>
            <a:noFill/>
            <a:ln w="9525">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dirty="0" smtClean="0">
                  <a:solidFill>
                    <a:srgbClr val="000000"/>
                  </a:solidFill>
                  <a:ea typeface="ＭＳ Ｐゴシック" pitchFamily="34" charset="-128"/>
                </a:rPr>
                <a:t>Dosage of </a:t>
              </a:r>
              <a:r>
                <a:rPr lang="en-GB" sz="1200" dirty="0" err="1" smtClean="0">
                  <a:solidFill>
                    <a:srgbClr val="000000"/>
                  </a:solidFill>
                  <a:ea typeface="ＭＳ Ｐゴシック" pitchFamily="34" charset="-128"/>
                </a:rPr>
                <a:t>Biosimilar</a:t>
              </a:r>
              <a:endParaRPr lang="en-GB" sz="1400" baseline="30000" dirty="0" smtClean="0">
                <a:solidFill>
                  <a:srgbClr val="000000"/>
                </a:solidFill>
                <a:ea typeface="ＭＳ Ｐゴシック" pitchFamily="34" charset="-128"/>
              </a:endParaRPr>
            </a:p>
            <a:p>
              <a:pPr eaLnBrk="1" hangingPunct="1">
                <a:spcAft>
                  <a:spcPct val="30000"/>
                </a:spcAft>
              </a:pPr>
              <a:r>
                <a:rPr lang="en-GB" sz="1200" dirty="0" err="1" smtClean="0">
                  <a:solidFill>
                    <a:srgbClr val="000000"/>
                  </a:solidFill>
                  <a:ea typeface="ＭＳ Ｐゴシック" pitchFamily="34" charset="-128"/>
                </a:rPr>
                <a:t>Eprex</a:t>
              </a:r>
              <a:r>
                <a:rPr lang="en-GB" sz="1200" baseline="30000" dirty="0" smtClean="0">
                  <a:solidFill>
                    <a:srgbClr val="000000"/>
                  </a:solidFill>
                  <a:ea typeface="ＭＳ Ｐゴシック" pitchFamily="34" charset="-128"/>
                </a:rPr>
                <a:t>®</a:t>
              </a:r>
              <a:endParaRPr lang="en-GB" sz="1200" dirty="0" smtClean="0">
                <a:solidFill>
                  <a:srgbClr val="000000"/>
                </a:solidFill>
                <a:ea typeface="ＭＳ Ｐゴシック" pitchFamily="34" charset="-128"/>
              </a:endParaRPr>
            </a:p>
            <a:p>
              <a:pPr eaLnBrk="1" hangingPunct="1"/>
              <a:r>
                <a:rPr lang="en-GB" sz="1200" dirty="0" err="1" smtClean="0">
                  <a:solidFill>
                    <a:srgbClr val="000000"/>
                  </a:solidFill>
                  <a:ea typeface="ＭＳ Ｐゴシック" pitchFamily="34" charset="-128"/>
                </a:rPr>
                <a:t>Hb</a:t>
              </a:r>
              <a:r>
                <a:rPr lang="en-GB" sz="1200" dirty="0" smtClean="0">
                  <a:solidFill>
                    <a:srgbClr val="000000"/>
                  </a:solidFill>
                  <a:ea typeface="ＭＳ Ｐゴシック" pitchFamily="34" charset="-128"/>
                </a:rPr>
                <a:t> on </a:t>
              </a:r>
              <a:r>
                <a:rPr lang="en-GB" sz="1200" dirty="0" err="1" smtClean="0">
                  <a:solidFill>
                    <a:srgbClr val="000000"/>
                  </a:solidFill>
                  <a:ea typeface="ＭＳ Ｐゴシック" pitchFamily="34" charset="-128"/>
                </a:rPr>
                <a:t>Biosimilar</a:t>
              </a:r>
              <a:endParaRPr lang="en-GB" sz="1200" baseline="30000" dirty="0" smtClean="0">
                <a:solidFill>
                  <a:srgbClr val="000000"/>
                </a:solidFill>
                <a:ea typeface="ＭＳ Ｐゴシック" pitchFamily="34" charset="-128"/>
              </a:endParaRPr>
            </a:p>
            <a:p>
              <a:pPr eaLnBrk="1" hangingPunct="1"/>
              <a:r>
                <a:rPr lang="en-GB" sz="1200" dirty="0" err="1" smtClean="0">
                  <a:solidFill>
                    <a:srgbClr val="000000"/>
                  </a:solidFill>
                  <a:ea typeface="ＭＳ Ｐゴシック" pitchFamily="34" charset="-128"/>
                </a:rPr>
                <a:t>Hb</a:t>
              </a:r>
              <a:r>
                <a:rPr lang="en-GB" sz="1200" dirty="0" smtClean="0">
                  <a:solidFill>
                    <a:srgbClr val="000000"/>
                  </a:solidFill>
                  <a:ea typeface="ＭＳ Ｐゴシック" pitchFamily="34" charset="-128"/>
                </a:rPr>
                <a:t> on </a:t>
              </a:r>
              <a:r>
                <a:rPr lang="en-GB" sz="1200" dirty="0" err="1" smtClean="0">
                  <a:solidFill>
                    <a:srgbClr val="000000"/>
                  </a:solidFill>
                  <a:ea typeface="ＭＳ Ｐゴシック" pitchFamily="34" charset="-128"/>
                </a:rPr>
                <a:t>Eprex</a:t>
              </a:r>
              <a:r>
                <a:rPr lang="en-GB" sz="1200" baseline="30000" dirty="0" smtClean="0">
                  <a:solidFill>
                    <a:srgbClr val="000000"/>
                  </a:solidFill>
                  <a:ea typeface="ＭＳ Ｐゴシック" pitchFamily="34" charset="-128"/>
                </a:rPr>
                <a:t>®</a:t>
              </a:r>
              <a:endParaRPr lang="en-GB" sz="1200" dirty="0" smtClean="0">
                <a:solidFill>
                  <a:srgbClr val="000000"/>
                </a:solidFill>
                <a:ea typeface="ＭＳ Ｐゴシック" pitchFamily="34" charset="-128"/>
              </a:endParaRPr>
            </a:p>
          </p:txBody>
        </p:sp>
        <p:sp>
          <p:nvSpPr>
            <p:cNvPr id="550" name="Freeform 757"/>
            <p:cNvSpPr>
              <a:spLocks/>
            </p:cNvSpPr>
            <p:nvPr/>
          </p:nvSpPr>
          <p:spPr bwMode="auto">
            <a:xfrm>
              <a:off x="7105393" y="5402125"/>
              <a:ext cx="206397" cy="0"/>
            </a:xfrm>
            <a:custGeom>
              <a:avLst/>
              <a:gdLst>
                <a:gd name="T0" fmla="*/ 0 w 130"/>
                <a:gd name="T1" fmla="*/ 2147483647 w 130"/>
                <a:gd name="T2" fmla="*/ 0 w 130"/>
                <a:gd name="T3" fmla="*/ 0 60000 65536"/>
                <a:gd name="T4" fmla="*/ 0 60000 65536"/>
                <a:gd name="T5" fmla="*/ 0 60000 65536"/>
                <a:gd name="T6" fmla="*/ 0 w 130"/>
                <a:gd name="T7" fmla="*/ 130 w 130"/>
              </a:gdLst>
              <a:ahLst/>
              <a:cxnLst>
                <a:cxn ang="T3">
                  <a:pos x="T0" y="0"/>
                </a:cxn>
                <a:cxn ang="T4">
                  <a:pos x="T1" y="0"/>
                </a:cxn>
                <a:cxn ang="T5">
                  <a:pos x="T2" y="0"/>
                </a:cxn>
              </a:cxnLst>
              <a:rect l="T6" t="0" r="T7" b="0"/>
              <a:pathLst>
                <a:path w="130">
                  <a:moveTo>
                    <a:pt x="0" y="0"/>
                  </a:moveTo>
                  <a:lnTo>
                    <a:pt x="130" y="0"/>
                  </a:lnTo>
                  <a:lnTo>
                    <a:pt x="0" y="0"/>
                  </a:lnTo>
                  <a:close/>
                </a:path>
              </a:pathLst>
            </a:custGeom>
            <a:solidFill>
              <a:srgbClr val="777B7F"/>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nvGrpSpPr>
            <p:cNvPr id="111660" name="Gruppieren 613"/>
            <p:cNvGrpSpPr>
              <a:grpSpLocks/>
            </p:cNvGrpSpPr>
            <p:nvPr/>
          </p:nvGrpSpPr>
          <p:grpSpPr bwMode="auto">
            <a:xfrm>
              <a:off x="6988697" y="5359179"/>
              <a:ext cx="253235" cy="69985"/>
              <a:chOff x="6988697" y="5459662"/>
              <a:chExt cx="253235" cy="69985"/>
            </a:xfrm>
          </p:grpSpPr>
          <p:sp>
            <p:nvSpPr>
              <p:cNvPr id="549" name="Rectangle 756"/>
              <p:cNvSpPr>
                <a:spLocks noChangeArrowheads="1"/>
              </p:cNvSpPr>
              <p:nvPr/>
            </p:nvSpPr>
            <p:spPr bwMode="auto">
              <a:xfrm>
                <a:off x="7172075" y="5459662"/>
                <a:ext cx="69857" cy="69985"/>
              </a:xfrm>
              <a:prstGeom prst="rect">
                <a:avLst/>
              </a:prstGeom>
              <a:solidFill>
                <a:srgbClr val="777B7F"/>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51" name="Line 758"/>
              <p:cNvSpPr>
                <a:spLocks noChangeShapeType="1"/>
              </p:cNvSpPr>
              <p:nvPr/>
            </p:nvSpPr>
            <p:spPr bwMode="auto">
              <a:xfrm>
                <a:off x="6988697" y="5496246"/>
                <a:ext cx="206397" cy="0"/>
              </a:xfrm>
              <a:prstGeom prst="line">
                <a:avLst/>
              </a:prstGeom>
              <a:noFill/>
              <a:ln w="12700">
                <a:solidFill>
                  <a:srgbClr val="777B7F"/>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nvGrpSpPr>
            <p:cNvPr id="111661" name="Gruppieren 611"/>
            <p:cNvGrpSpPr>
              <a:grpSpLocks/>
            </p:cNvGrpSpPr>
            <p:nvPr/>
          </p:nvGrpSpPr>
          <p:grpSpPr bwMode="auto">
            <a:xfrm>
              <a:off x="6975994" y="4944039"/>
              <a:ext cx="256413" cy="68394"/>
              <a:chOff x="6975994" y="4977526"/>
              <a:chExt cx="256413" cy="68394"/>
            </a:xfrm>
          </p:grpSpPr>
          <p:sp>
            <p:nvSpPr>
              <p:cNvPr id="552" name="Rectangle 759"/>
              <p:cNvSpPr>
                <a:spLocks noChangeArrowheads="1"/>
              </p:cNvSpPr>
              <p:nvPr/>
            </p:nvSpPr>
            <p:spPr bwMode="auto">
              <a:xfrm>
                <a:off x="7162549" y="4977526"/>
                <a:ext cx="69858" cy="68394"/>
              </a:xfrm>
              <a:prstGeom prst="rect">
                <a:avLst/>
              </a:prstGeom>
              <a:solidFill>
                <a:srgbClr val="4F5053"/>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53" name="Line 760"/>
              <p:cNvSpPr>
                <a:spLocks noChangeShapeType="1"/>
              </p:cNvSpPr>
              <p:nvPr/>
            </p:nvSpPr>
            <p:spPr bwMode="auto">
              <a:xfrm>
                <a:off x="6975994" y="5014109"/>
                <a:ext cx="207986" cy="0"/>
              </a:xfrm>
              <a:prstGeom prst="line">
                <a:avLst/>
              </a:prstGeom>
              <a:noFill/>
              <a:ln w="12700">
                <a:solidFill>
                  <a:srgbClr val="4F5053"/>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nvGrpSpPr>
            <p:cNvPr id="111662" name="Gruppieren 610"/>
            <p:cNvGrpSpPr>
              <a:grpSpLocks/>
            </p:cNvGrpSpPr>
            <p:nvPr/>
          </p:nvGrpSpPr>
          <p:grpSpPr bwMode="auto">
            <a:xfrm>
              <a:off x="6723555" y="4753170"/>
              <a:ext cx="577122" cy="79529"/>
              <a:chOff x="6723555" y="4769837"/>
              <a:chExt cx="577122" cy="79529"/>
            </a:xfrm>
          </p:grpSpPr>
          <p:sp>
            <p:nvSpPr>
              <p:cNvPr id="559" name="Rectangle 768"/>
              <p:cNvSpPr>
                <a:spLocks noChangeArrowheads="1"/>
              </p:cNvSpPr>
              <p:nvPr/>
            </p:nvSpPr>
            <p:spPr bwMode="auto">
              <a:xfrm>
                <a:off x="7162549" y="4776199"/>
                <a:ext cx="69858" cy="66805"/>
              </a:xfrm>
              <a:prstGeom prst="rect">
                <a:avLst/>
              </a:prstGeom>
              <a:solidFill>
                <a:srgbClr val="A9262C"/>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60" name="Rectangle 769"/>
              <p:cNvSpPr>
                <a:spLocks noChangeArrowheads="1"/>
              </p:cNvSpPr>
              <p:nvPr/>
            </p:nvSpPr>
            <p:spPr bwMode="auto">
              <a:xfrm>
                <a:off x="7162549" y="4776199"/>
                <a:ext cx="69858" cy="66805"/>
              </a:xfrm>
              <a:prstGeom prst="rect">
                <a:avLst/>
              </a:prstGeom>
              <a:solidFill>
                <a:srgbClr val="A9262C"/>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61" name="Freeform 770"/>
              <p:cNvSpPr>
                <a:spLocks/>
              </p:cNvSpPr>
              <p:nvPr/>
            </p:nvSpPr>
            <p:spPr bwMode="auto">
              <a:xfrm>
                <a:off x="6840252" y="4806420"/>
                <a:ext cx="206397" cy="0"/>
              </a:xfrm>
              <a:custGeom>
                <a:avLst/>
                <a:gdLst>
                  <a:gd name="T0" fmla="*/ 0 w 130"/>
                  <a:gd name="T1" fmla="*/ 2147483647 w 130"/>
                  <a:gd name="T2" fmla="*/ 0 w 130"/>
                  <a:gd name="T3" fmla="*/ 0 60000 65536"/>
                  <a:gd name="T4" fmla="*/ 0 60000 65536"/>
                  <a:gd name="T5" fmla="*/ 0 60000 65536"/>
                  <a:gd name="T6" fmla="*/ 0 w 130"/>
                  <a:gd name="T7" fmla="*/ 130 w 130"/>
                </a:gdLst>
                <a:ahLst/>
                <a:cxnLst>
                  <a:cxn ang="T3">
                    <a:pos x="T0" y="0"/>
                  </a:cxn>
                  <a:cxn ang="T4">
                    <a:pos x="T1" y="0"/>
                  </a:cxn>
                  <a:cxn ang="T5">
                    <a:pos x="T2" y="0"/>
                  </a:cxn>
                </a:cxnLst>
                <a:rect l="T6" t="0" r="T7" b="0"/>
                <a:pathLst>
                  <a:path w="130">
                    <a:moveTo>
                      <a:pt x="0" y="0"/>
                    </a:moveTo>
                    <a:lnTo>
                      <a:pt x="130" y="0"/>
                    </a:lnTo>
                    <a:lnTo>
                      <a:pt x="0" y="0"/>
                    </a:lnTo>
                    <a:close/>
                  </a:path>
                </a:pathLst>
              </a:custGeom>
              <a:solidFill>
                <a:srgbClr val="A9262C"/>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63" name="Freeform 772"/>
              <p:cNvSpPr>
                <a:spLocks/>
              </p:cNvSpPr>
              <p:nvPr/>
            </p:nvSpPr>
            <p:spPr bwMode="auto">
              <a:xfrm>
                <a:off x="6903759" y="4769837"/>
                <a:ext cx="79384" cy="79529"/>
              </a:xfrm>
              <a:custGeom>
                <a:avLst/>
                <a:gdLst>
                  <a:gd name="T0" fmla="*/ 0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0 h 50"/>
                  <a:gd name="T26" fmla="*/ 2147483647 w 50"/>
                  <a:gd name="T27" fmla="*/ 2147483647 h 50"/>
                  <a:gd name="T28" fmla="*/ 2147483647 w 50"/>
                  <a:gd name="T29" fmla="*/ 2147483647 h 50"/>
                  <a:gd name="T30" fmla="*/ 2147483647 w 50"/>
                  <a:gd name="T31" fmla="*/ 2147483647 h 50"/>
                  <a:gd name="T32" fmla="*/ 0 w 50"/>
                  <a:gd name="T33" fmla="*/ 214748364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0" y="25"/>
                    </a:moveTo>
                    <a:lnTo>
                      <a:pt x="2" y="34"/>
                    </a:lnTo>
                    <a:lnTo>
                      <a:pt x="8" y="42"/>
                    </a:lnTo>
                    <a:lnTo>
                      <a:pt x="15" y="48"/>
                    </a:lnTo>
                    <a:lnTo>
                      <a:pt x="25" y="50"/>
                    </a:lnTo>
                    <a:lnTo>
                      <a:pt x="35" y="48"/>
                    </a:lnTo>
                    <a:lnTo>
                      <a:pt x="42" y="42"/>
                    </a:lnTo>
                    <a:lnTo>
                      <a:pt x="48" y="34"/>
                    </a:lnTo>
                    <a:lnTo>
                      <a:pt x="50" y="25"/>
                    </a:lnTo>
                    <a:lnTo>
                      <a:pt x="48" y="15"/>
                    </a:lnTo>
                    <a:lnTo>
                      <a:pt x="42" y="7"/>
                    </a:lnTo>
                    <a:lnTo>
                      <a:pt x="35" y="2"/>
                    </a:lnTo>
                    <a:lnTo>
                      <a:pt x="25" y="0"/>
                    </a:lnTo>
                    <a:lnTo>
                      <a:pt x="15" y="2"/>
                    </a:lnTo>
                    <a:lnTo>
                      <a:pt x="8" y="7"/>
                    </a:lnTo>
                    <a:lnTo>
                      <a:pt x="2" y="15"/>
                    </a:lnTo>
                    <a:lnTo>
                      <a:pt x="0" y="25"/>
                    </a:lnTo>
                    <a:close/>
                  </a:path>
                </a:pathLst>
              </a:custGeom>
              <a:solidFill>
                <a:srgbClr val="A9262C"/>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64" name="Freeform 773"/>
              <p:cNvSpPr>
                <a:spLocks/>
              </p:cNvSpPr>
              <p:nvPr/>
            </p:nvSpPr>
            <p:spPr bwMode="auto">
              <a:xfrm>
                <a:off x="6903759" y="4769837"/>
                <a:ext cx="79384" cy="7952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0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0 h 50"/>
                  <a:gd name="T28" fmla="*/ 2147483647 w 50"/>
                  <a:gd name="T29" fmla="*/ 2147483647 h 50"/>
                  <a:gd name="T30" fmla="*/ 2147483647 w 50"/>
                  <a:gd name="T31" fmla="*/ 2147483647 h 50"/>
                  <a:gd name="T32" fmla="*/ 2147483647 w 50"/>
                  <a:gd name="T33" fmla="*/ 2147483647 h 50"/>
                  <a:gd name="T34" fmla="*/ 2147483647 w 50"/>
                  <a:gd name="T35" fmla="*/ 21474836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0"/>
                  <a:gd name="T56" fmla="*/ 50 w 50"/>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0">
                    <a:moveTo>
                      <a:pt x="50" y="25"/>
                    </a:moveTo>
                    <a:lnTo>
                      <a:pt x="50" y="25"/>
                    </a:lnTo>
                    <a:lnTo>
                      <a:pt x="48" y="34"/>
                    </a:lnTo>
                    <a:lnTo>
                      <a:pt x="42" y="42"/>
                    </a:lnTo>
                    <a:lnTo>
                      <a:pt x="35" y="48"/>
                    </a:lnTo>
                    <a:lnTo>
                      <a:pt x="25" y="50"/>
                    </a:lnTo>
                    <a:lnTo>
                      <a:pt x="15" y="48"/>
                    </a:lnTo>
                    <a:lnTo>
                      <a:pt x="8" y="42"/>
                    </a:lnTo>
                    <a:lnTo>
                      <a:pt x="2" y="34"/>
                    </a:lnTo>
                    <a:lnTo>
                      <a:pt x="0" y="25"/>
                    </a:lnTo>
                    <a:lnTo>
                      <a:pt x="2" y="15"/>
                    </a:lnTo>
                    <a:lnTo>
                      <a:pt x="8" y="7"/>
                    </a:lnTo>
                    <a:lnTo>
                      <a:pt x="15" y="2"/>
                    </a:lnTo>
                    <a:lnTo>
                      <a:pt x="25" y="0"/>
                    </a:lnTo>
                    <a:lnTo>
                      <a:pt x="35" y="2"/>
                    </a:lnTo>
                    <a:lnTo>
                      <a:pt x="42" y="7"/>
                    </a:lnTo>
                    <a:lnTo>
                      <a:pt x="48" y="15"/>
                    </a:lnTo>
                    <a:lnTo>
                      <a:pt x="50" y="25"/>
                    </a:lnTo>
                    <a:close/>
                  </a:path>
                </a:pathLst>
              </a:custGeom>
              <a:solidFill>
                <a:srgbClr val="A9262C"/>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56" name="Freeform 765"/>
              <p:cNvSpPr>
                <a:spLocks/>
              </p:cNvSpPr>
              <p:nvPr/>
            </p:nvSpPr>
            <p:spPr bwMode="auto">
              <a:xfrm>
                <a:off x="7092691" y="4809601"/>
                <a:ext cx="207986" cy="0"/>
              </a:xfrm>
              <a:custGeom>
                <a:avLst/>
                <a:gdLst>
                  <a:gd name="T0" fmla="*/ 0 w 131"/>
                  <a:gd name="T1" fmla="*/ 2147483647 w 131"/>
                  <a:gd name="T2" fmla="*/ 0 w 131"/>
                  <a:gd name="T3" fmla="*/ 0 60000 65536"/>
                  <a:gd name="T4" fmla="*/ 0 60000 65536"/>
                  <a:gd name="T5" fmla="*/ 0 60000 65536"/>
                  <a:gd name="T6" fmla="*/ 0 w 131"/>
                  <a:gd name="T7" fmla="*/ 131 w 131"/>
                </a:gdLst>
                <a:ahLst/>
                <a:cxnLst>
                  <a:cxn ang="T3">
                    <a:pos x="T0" y="0"/>
                  </a:cxn>
                  <a:cxn ang="T4">
                    <a:pos x="T1" y="0"/>
                  </a:cxn>
                  <a:cxn ang="T5">
                    <a:pos x="T2" y="0"/>
                  </a:cxn>
                </a:cxnLst>
                <a:rect l="T6" t="0" r="T7" b="0"/>
                <a:pathLst>
                  <a:path w="131">
                    <a:moveTo>
                      <a:pt x="0" y="0"/>
                    </a:moveTo>
                    <a:lnTo>
                      <a:pt x="131" y="0"/>
                    </a:lnTo>
                    <a:lnTo>
                      <a:pt x="0" y="0"/>
                    </a:lnTo>
                    <a:close/>
                  </a:path>
                </a:pathLst>
              </a:custGeom>
              <a:solidFill>
                <a:srgbClr val="A9262C"/>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57" name="Freeform 766"/>
              <p:cNvSpPr>
                <a:spLocks/>
              </p:cNvSpPr>
              <p:nvPr/>
            </p:nvSpPr>
            <p:spPr bwMode="auto">
              <a:xfrm>
                <a:off x="7092691" y="4809601"/>
                <a:ext cx="207986" cy="0"/>
              </a:xfrm>
              <a:custGeom>
                <a:avLst/>
                <a:gdLst>
                  <a:gd name="T0" fmla="*/ 0 w 131"/>
                  <a:gd name="T1" fmla="*/ 2147483647 w 131"/>
                  <a:gd name="T2" fmla="*/ 0 w 131"/>
                  <a:gd name="T3" fmla="*/ 0 60000 65536"/>
                  <a:gd name="T4" fmla="*/ 0 60000 65536"/>
                  <a:gd name="T5" fmla="*/ 0 60000 65536"/>
                  <a:gd name="T6" fmla="*/ 0 w 131"/>
                  <a:gd name="T7" fmla="*/ 131 w 131"/>
                </a:gdLst>
                <a:ahLst/>
                <a:cxnLst>
                  <a:cxn ang="T3">
                    <a:pos x="T0" y="0"/>
                  </a:cxn>
                  <a:cxn ang="T4">
                    <a:pos x="T1" y="0"/>
                  </a:cxn>
                  <a:cxn ang="T5">
                    <a:pos x="T2" y="0"/>
                  </a:cxn>
                </a:cxnLst>
                <a:rect l="T6" t="0" r="T7" b="0"/>
                <a:pathLst>
                  <a:path w="131">
                    <a:moveTo>
                      <a:pt x="0" y="0"/>
                    </a:moveTo>
                    <a:lnTo>
                      <a:pt x="131" y="0"/>
                    </a:lnTo>
                    <a:lnTo>
                      <a:pt x="0" y="0"/>
                    </a:lnTo>
                    <a:close/>
                  </a:path>
                </a:pathLst>
              </a:custGeom>
              <a:solidFill>
                <a:srgbClr val="A9262C"/>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58" name="Line 767"/>
              <p:cNvSpPr>
                <a:spLocks noChangeShapeType="1"/>
              </p:cNvSpPr>
              <p:nvPr/>
            </p:nvSpPr>
            <p:spPr bwMode="auto">
              <a:xfrm>
                <a:off x="6975999" y="4809601"/>
                <a:ext cx="207986" cy="0"/>
              </a:xfrm>
              <a:prstGeom prst="line">
                <a:avLst/>
              </a:prstGeom>
              <a:noFill/>
              <a:ln w="12700">
                <a:solidFill>
                  <a:srgbClr val="AF27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62" name="Line 771"/>
              <p:cNvSpPr>
                <a:spLocks noChangeShapeType="1"/>
              </p:cNvSpPr>
              <p:nvPr/>
            </p:nvSpPr>
            <p:spPr bwMode="auto">
              <a:xfrm>
                <a:off x="6723555" y="4806420"/>
                <a:ext cx="206397" cy="0"/>
              </a:xfrm>
              <a:prstGeom prst="line">
                <a:avLst/>
              </a:prstGeom>
              <a:noFill/>
              <a:ln w="12700">
                <a:solidFill>
                  <a:srgbClr val="AF27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nvGrpSpPr>
            <p:cNvPr id="111663" name="Gruppieren 612"/>
            <p:cNvGrpSpPr>
              <a:grpSpLocks/>
            </p:cNvGrpSpPr>
            <p:nvPr/>
          </p:nvGrpSpPr>
          <p:grpSpPr bwMode="auto">
            <a:xfrm>
              <a:off x="6787062" y="5155585"/>
              <a:ext cx="524728" cy="97025"/>
              <a:chOff x="6787062" y="5245874"/>
              <a:chExt cx="524728" cy="97025"/>
            </a:xfrm>
          </p:grpSpPr>
          <p:sp>
            <p:nvSpPr>
              <p:cNvPr id="546" name="Rectangle 753"/>
              <p:cNvSpPr>
                <a:spLocks noChangeArrowheads="1"/>
              </p:cNvSpPr>
              <p:nvPr/>
            </p:nvSpPr>
            <p:spPr bwMode="auto">
              <a:xfrm>
                <a:off x="7172075" y="5271324"/>
                <a:ext cx="69858" cy="65214"/>
              </a:xfrm>
              <a:prstGeom prst="rect">
                <a:avLst/>
              </a:prstGeom>
              <a:solidFill>
                <a:srgbClr val="3B3A3D"/>
              </a:solidFill>
              <a:ln w="9525">
                <a:noFill/>
                <a:miter lim="800000"/>
                <a:headEnd/>
                <a:tailEnd/>
              </a:ln>
            </p:spPr>
            <p:txBody>
              <a:bodyPr/>
              <a:lstStyle/>
              <a:p>
                <a:endParaRPr lang="en-US" smtClean="0">
                  <a:solidFill>
                    <a:srgbClr val="000000"/>
                  </a:solidFill>
                  <a:latin typeface="Arial" pitchFamily="34" charset="0"/>
                  <a:ea typeface="ＭＳ Ｐゴシック" pitchFamily="34" charset="-128"/>
                  <a:cs typeface="Arial" pitchFamily="34" charset="0"/>
                </a:endParaRPr>
              </a:p>
            </p:txBody>
          </p:sp>
          <p:sp>
            <p:nvSpPr>
              <p:cNvPr id="547" name="Freeform 754"/>
              <p:cNvSpPr>
                <a:spLocks/>
              </p:cNvSpPr>
              <p:nvPr/>
            </p:nvSpPr>
            <p:spPr bwMode="auto">
              <a:xfrm>
                <a:off x="7105393" y="5252237"/>
                <a:ext cx="206397" cy="0"/>
              </a:xfrm>
              <a:custGeom>
                <a:avLst/>
                <a:gdLst>
                  <a:gd name="T0" fmla="*/ 0 w 130"/>
                  <a:gd name="T1" fmla="*/ 2147483647 w 130"/>
                  <a:gd name="T2" fmla="*/ 0 w 130"/>
                  <a:gd name="T3" fmla="*/ 0 60000 65536"/>
                  <a:gd name="T4" fmla="*/ 0 60000 65536"/>
                  <a:gd name="T5" fmla="*/ 0 60000 65536"/>
                  <a:gd name="T6" fmla="*/ 0 w 130"/>
                  <a:gd name="T7" fmla="*/ 130 w 130"/>
                </a:gdLst>
                <a:ahLst/>
                <a:cxnLst>
                  <a:cxn ang="T3">
                    <a:pos x="T0" y="0"/>
                  </a:cxn>
                  <a:cxn ang="T4">
                    <a:pos x="T1" y="0"/>
                  </a:cxn>
                  <a:cxn ang="T5">
                    <a:pos x="T2" y="0"/>
                  </a:cxn>
                </a:cxnLst>
                <a:rect l="T6" t="0" r="T7" b="0"/>
                <a:pathLst>
                  <a:path w="130">
                    <a:moveTo>
                      <a:pt x="0" y="0"/>
                    </a:moveTo>
                    <a:lnTo>
                      <a:pt x="130" y="0"/>
                    </a:lnTo>
                    <a:lnTo>
                      <a:pt x="0" y="0"/>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48" name="Line 755"/>
              <p:cNvSpPr>
                <a:spLocks noChangeShapeType="1"/>
              </p:cNvSpPr>
              <p:nvPr/>
            </p:nvSpPr>
            <p:spPr bwMode="auto">
              <a:xfrm>
                <a:off x="6988695" y="5304726"/>
                <a:ext cx="206397" cy="0"/>
              </a:xfrm>
              <a:prstGeom prst="line">
                <a:avLst/>
              </a:prstGeom>
              <a:noFill/>
              <a:ln w="12700">
                <a:solidFill>
                  <a:srgbClr val="3B3A3D"/>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54" name="Freeform 763"/>
              <p:cNvSpPr>
                <a:spLocks/>
              </p:cNvSpPr>
              <p:nvPr/>
            </p:nvSpPr>
            <p:spPr bwMode="auto">
              <a:xfrm>
                <a:off x="6849778" y="5245874"/>
                <a:ext cx="206397" cy="0"/>
              </a:xfrm>
              <a:custGeom>
                <a:avLst/>
                <a:gdLst>
                  <a:gd name="T0" fmla="*/ 0 w 130"/>
                  <a:gd name="T1" fmla="*/ 2147483647 w 130"/>
                  <a:gd name="T2" fmla="*/ 0 w 130"/>
                  <a:gd name="T3" fmla="*/ 0 60000 65536"/>
                  <a:gd name="T4" fmla="*/ 0 60000 65536"/>
                  <a:gd name="T5" fmla="*/ 0 60000 65536"/>
                  <a:gd name="T6" fmla="*/ 0 w 130"/>
                  <a:gd name="T7" fmla="*/ 130 w 130"/>
                </a:gdLst>
                <a:ahLst/>
                <a:cxnLst>
                  <a:cxn ang="T3">
                    <a:pos x="T0" y="0"/>
                  </a:cxn>
                  <a:cxn ang="T4">
                    <a:pos x="T1" y="0"/>
                  </a:cxn>
                  <a:cxn ang="T5">
                    <a:pos x="T2" y="0"/>
                  </a:cxn>
                </a:cxnLst>
                <a:rect l="T6" t="0" r="T7" b="0"/>
                <a:pathLst>
                  <a:path w="130">
                    <a:moveTo>
                      <a:pt x="0" y="0"/>
                    </a:moveTo>
                    <a:lnTo>
                      <a:pt x="130" y="0"/>
                    </a:lnTo>
                    <a:lnTo>
                      <a:pt x="0" y="0"/>
                    </a:lnTo>
                    <a:close/>
                  </a:path>
                </a:pathLst>
              </a:custGeom>
              <a:solidFill>
                <a:srgbClr val="3B3A3D"/>
              </a:solidFill>
              <a:ln w="9525">
                <a:no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55" name="Line 764"/>
              <p:cNvSpPr>
                <a:spLocks noChangeShapeType="1"/>
              </p:cNvSpPr>
              <p:nvPr/>
            </p:nvSpPr>
            <p:spPr bwMode="auto">
              <a:xfrm>
                <a:off x="6849778" y="5304726"/>
                <a:ext cx="206397" cy="0"/>
              </a:xfrm>
              <a:prstGeom prst="line">
                <a:avLst/>
              </a:prstGeom>
              <a:noFill/>
              <a:ln w="12700">
                <a:solidFill>
                  <a:srgbClr val="3B3A3D"/>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587" name="Freeform 1071"/>
              <p:cNvSpPr>
                <a:spLocks/>
              </p:cNvSpPr>
              <p:nvPr/>
            </p:nvSpPr>
            <p:spPr bwMode="auto">
              <a:xfrm>
                <a:off x="6787062" y="5264961"/>
                <a:ext cx="79384" cy="77938"/>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0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0 h 50"/>
                  <a:gd name="T28" fmla="*/ 2147483647 w 50"/>
                  <a:gd name="T29" fmla="*/ 2147483647 h 50"/>
                  <a:gd name="T30" fmla="*/ 2147483647 w 50"/>
                  <a:gd name="T31" fmla="*/ 2147483647 h 50"/>
                  <a:gd name="T32" fmla="*/ 2147483647 w 50"/>
                  <a:gd name="T33" fmla="*/ 2147483647 h 50"/>
                  <a:gd name="T34" fmla="*/ 2147483647 w 50"/>
                  <a:gd name="T35" fmla="*/ 21474836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0"/>
                  <a:gd name="T56" fmla="*/ 50 w 50"/>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0">
                    <a:moveTo>
                      <a:pt x="50" y="25"/>
                    </a:moveTo>
                    <a:lnTo>
                      <a:pt x="50" y="25"/>
                    </a:lnTo>
                    <a:lnTo>
                      <a:pt x="48" y="34"/>
                    </a:lnTo>
                    <a:lnTo>
                      <a:pt x="42" y="42"/>
                    </a:lnTo>
                    <a:lnTo>
                      <a:pt x="35" y="48"/>
                    </a:lnTo>
                    <a:lnTo>
                      <a:pt x="25" y="50"/>
                    </a:lnTo>
                    <a:lnTo>
                      <a:pt x="15" y="48"/>
                    </a:lnTo>
                    <a:lnTo>
                      <a:pt x="8" y="42"/>
                    </a:lnTo>
                    <a:lnTo>
                      <a:pt x="2" y="34"/>
                    </a:lnTo>
                    <a:lnTo>
                      <a:pt x="0" y="25"/>
                    </a:lnTo>
                    <a:lnTo>
                      <a:pt x="2" y="15"/>
                    </a:lnTo>
                    <a:lnTo>
                      <a:pt x="8" y="7"/>
                    </a:lnTo>
                    <a:lnTo>
                      <a:pt x="15" y="2"/>
                    </a:lnTo>
                    <a:lnTo>
                      <a:pt x="25" y="0"/>
                    </a:lnTo>
                    <a:lnTo>
                      <a:pt x="35" y="2"/>
                    </a:lnTo>
                    <a:lnTo>
                      <a:pt x="42" y="7"/>
                    </a:lnTo>
                    <a:lnTo>
                      <a:pt x="48" y="15"/>
                    </a:lnTo>
                    <a:lnTo>
                      <a:pt x="50" y="25"/>
                    </a:lnTo>
                    <a:close/>
                  </a:path>
                </a:pathLst>
              </a:custGeom>
              <a:solidFill>
                <a:srgbClr val="3B3A3D"/>
              </a:solidFill>
              <a:ln w="9525" cap="flat" cmpd="sng">
                <a:noFill/>
                <a:prstDash val="solid"/>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sp>
        <p:nvSpPr>
          <p:cNvPr id="588" name="Text Box 13"/>
          <p:cNvSpPr txBox="1">
            <a:spLocks noChangeArrowheads="1"/>
          </p:cNvSpPr>
          <p:nvPr/>
        </p:nvSpPr>
        <p:spPr bwMode="auto">
          <a:xfrm>
            <a:off x="431800" y="6392863"/>
            <a:ext cx="2355850" cy="138112"/>
          </a:xfrm>
          <a:prstGeom prst="rect">
            <a:avLst/>
          </a:prstGeom>
          <a:noFill/>
          <a:ln w="9525">
            <a:noFill/>
            <a:miter lim="800000"/>
            <a:headEnd/>
            <a:tailEnd/>
          </a:ln>
        </p:spPr>
        <p:txBody>
          <a:bodyPr wrap="none" lIns="0" tIns="0" rIns="0" bIns="0"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smtClean="0">
                <a:solidFill>
                  <a:srgbClr val="000000"/>
                </a:solidFill>
                <a:ea typeface="ＭＳ Ｐゴシック" pitchFamily="34" charset="-128"/>
              </a:rPr>
              <a:t>Mean levels. Excludes protocol violators.</a:t>
            </a:r>
            <a:endParaRPr lang="it-IT" sz="1000" smtClean="0">
              <a:solidFill>
                <a:srgbClr val="000000"/>
              </a:solidFill>
              <a:ea typeface="ＭＳ Ｐゴシック" pitchFamily="34" charset="-128"/>
            </a:endParaRPr>
          </a:p>
        </p:txBody>
      </p:sp>
      <p:sp>
        <p:nvSpPr>
          <p:cNvPr id="589" name="Text Box 1074"/>
          <p:cNvSpPr txBox="1">
            <a:spLocks noChangeArrowheads="1"/>
          </p:cNvSpPr>
          <p:nvPr/>
        </p:nvSpPr>
        <p:spPr bwMode="auto">
          <a:xfrm>
            <a:off x="358775" y="6489700"/>
            <a:ext cx="5859463" cy="246063"/>
          </a:xfrm>
          <a:prstGeom prst="rect">
            <a:avLst/>
          </a:prstGeom>
          <a:noFill/>
          <a:ln w="9525">
            <a:noFill/>
            <a:miter lim="800000"/>
            <a:headEnd/>
            <a:tailEnd/>
          </a:ln>
        </p:spPr>
        <p:txBody>
          <a:bodyPr>
            <a:spAutoFit/>
          </a:bodyPr>
          <a:lstStyle/>
          <a:p>
            <a:pPr fontAlgn="auto">
              <a:spcBef>
                <a:spcPts val="0"/>
              </a:spcBef>
              <a:spcAft>
                <a:spcPts val="0"/>
              </a:spcAft>
              <a:defRPr/>
            </a:pPr>
            <a:r>
              <a:rPr lang="en-GB" sz="1000" kern="0" dirty="0">
                <a:solidFill>
                  <a:sysClr val="windowText" lastClr="000000"/>
                </a:solidFill>
                <a:ea typeface="ＭＳ Ｐゴシック" pitchFamily="34" charset="-128"/>
                <a:cs typeface="Arial"/>
              </a:rPr>
              <a:t>*This subpopulation excludes those patients who did not receive dosing according to protocol.</a:t>
            </a:r>
          </a:p>
        </p:txBody>
      </p:sp>
      <p:sp>
        <p:nvSpPr>
          <p:cNvPr id="590" name="Rectangle 1076"/>
          <p:cNvSpPr>
            <a:spLocks noChangeArrowheads="1"/>
          </p:cNvSpPr>
          <p:nvPr/>
        </p:nvSpPr>
        <p:spPr bwMode="auto">
          <a:xfrm>
            <a:off x="1827213" y="2138363"/>
            <a:ext cx="1293812" cy="276225"/>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200" kern="0" dirty="0">
                <a:solidFill>
                  <a:srgbClr val="000000"/>
                </a:solidFill>
                <a:ea typeface="ＭＳ Ｐゴシック" pitchFamily="34" charset="-128"/>
                <a:cs typeface="Arial"/>
              </a:rPr>
              <a:t>Mean  </a:t>
            </a:r>
            <a:r>
              <a:rPr lang="en-GB" sz="1200" kern="0" dirty="0" err="1">
                <a:solidFill>
                  <a:srgbClr val="000000"/>
                </a:solidFill>
                <a:ea typeface="ＭＳ Ｐゴシック" pitchFamily="34" charset="-128"/>
                <a:cs typeface="Arial"/>
              </a:rPr>
              <a:t>Hb</a:t>
            </a:r>
            <a:r>
              <a:rPr lang="en-GB" sz="1200" kern="0" dirty="0">
                <a:solidFill>
                  <a:srgbClr val="000000"/>
                </a:solidFill>
                <a:ea typeface="ＭＳ Ｐゴシック" pitchFamily="34" charset="-128"/>
                <a:cs typeface="Arial"/>
              </a:rPr>
              <a:t> (g/</a:t>
            </a:r>
            <a:r>
              <a:rPr lang="en-GB" sz="1200" kern="0" dirty="0" err="1">
                <a:solidFill>
                  <a:srgbClr val="000000"/>
                </a:solidFill>
                <a:ea typeface="ＭＳ Ｐゴシック" pitchFamily="34" charset="-128"/>
                <a:cs typeface="Arial"/>
              </a:rPr>
              <a:t>dL</a:t>
            </a:r>
            <a:r>
              <a:rPr lang="en-GB" sz="1200" kern="0" dirty="0">
                <a:solidFill>
                  <a:srgbClr val="000000"/>
                </a:solidFill>
                <a:ea typeface="ＭＳ Ｐゴシック" pitchFamily="34" charset="-128"/>
                <a:cs typeface="Arial"/>
              </a:rPr>
              <a:t>)</a:t>
            </a:r>
          </a:p>
        </p:txBody>
      </p:sp>
      <p:sp>
        <p:nvSpPr>
          <p:cNvPr id="591" name="Rectangle 789"/>
          <p:cNvSpPr>
            <a:spLocks noChangeArrowheads="1"/>
          </p:cNvSpPr>
          <p:nvPr/>
        </p:nvSpPr>
        <p:spPr bwMode="auto">
          <a:xfrm>
            <a:off x="2201863" y="5108575"/>
            <a:ext cx="2049462" cy="23018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900" kern="0" dirty="0">
                <a:solidFill>
                  <a:sysClr val="windowText" lastClr="000000"/>
                </a:solidFill>
                <a:ea typeface="ＭＳ Ｐゴシック" pitchFamily="34" charset="-128"/>
                <a:cs typeface="Arial"/>
              </a:rPr>
              <a:t>Part I (HX575 or reference product)</a:t>
            </a:r>
          </a:p>
        </p:txBody>
      </p:sp>
      <p:grpSp>
        <p:nvGrpSpPr>
          <p:cNvPr id="111632" name="Gruppieren 626"/>
          <p:cNvGrpSpPr>
            <a:grpSpLocks/>
          </p:cNvGrpSpPr>
          <p:nvPr/>
        </p:nvGrpSpPr>
        <p:grpSpPr bwMode="auto">
          <a:xfrm>
            <a:off x="2427288" y="5419725"/>
            <a:ext cx="3921125" cy="276225"/>
            <a:chOff x="2411760" y="5419725"/>
            <a:chExt cx="3921374" cy="276999"/>
          </a:xfrm>
        </p:grpSpPr>
        <p:sp>
          <p:nvSpPr>
            <p:cNvPr id="111644" name="Textfeld 602"/>
            <p:cNvSpPr txBox="1">
              <a:spLocks noChangeArrowheads="1"/>
            </p:cNvSpPr>
            <p:nvPr/>
          </p:nvSpPr>
          <p:spPr bwMode="auto">
            <a:xfrm>
              <a:off x="5979099" y="5419725"/>
              <a:ext cx="354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56</a:t>
              </a:r>
            </a:p>
          </p:txBody>
        </p:sp>
        <p:sp>
          <p:nvSpPr>
            <p:cNvPr id="111645" name="Textfeld 595"/>
            <p:cNvSpPr txBox="1">
              <a:spLocks noChangeArrowheads="1"/>
            </p:cNvSpPr>
            <p:nvPr/>
          </p:nvSpPr>
          <p:spPr bwMode="auto">
            <a:xfrm>
              <a:off x="2411760" y="5419725"/>
              <a:ext cx="26989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4</a:t>
              </a:r>
            </a:p>
          </p:txBody>
        </p:sp>
        <p:sp>
          <p:nvSpPr>
            <p:cNvPr id="111646" name="Textfeld 596"/>
            <p:cNvSpPr txBox="1">
              <a:spLocks noChangeArrowheads="1"/>
            </p:cNvSpPr>
            <p:nvPr/>
          </p:nvSpPr>
          <p:spPr bwMode="auto">
            <a:xfrm>
              <a:off x="2689590" y="5419725"/>
              <a:ext cx="26989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8</a:t>
              </a:r>
            </a:p>
          </p:txBody>
        </p:sp>
        <p:sp>
          <p:nvSpPr>
            <p:cNvPr id="111647" name="Textfeld 597"/>
            <p:cNvSpPr txBox="1">
              <a:spLocks noChangeArrowheads="1"/>
            </p:cNvSpPr>
            <p:nvPr/>
          </p:nvSpPr>
          <p:spPr bwMode="auto">
            <a:xfrm>
              <a:off x="3203972" y="5419725"/>
              <a:ext cx="354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16</a:t>
              </a:r>
            </a:p>
          </p:txBody>
        </p:sp>
        <p:sp>
          <p:nvSpPr>
            <p:cNvPr id="111648" name="Textfeld 598"/>
            <p:cNvSpPr txBox="1">
              <a:spLocks noChangeArrowheads="1"/>
            </p:cNvSpPr>
            <p:nvPr/>
          </p:nvSpPr>
          <p:spPr bwMode="auto">
            <a:xfrm>
              <a:off x="3759633" y="5419725"/>
              <a:ext cx="354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24</a:t>
              </a:r>
            </a:p>
          </p:txBody>
        </p:sp>
        <p:sp>
          <p:nvSpPr>
            <p:cNvPr id="111649" name="Textfeld 599"/>
            <p:cNvSpPr txBox="1">
              <a:spLocks noChangeArrowheads="1"/>
            </p:cNvSpPr>
            <p:nvPr/>
          </p:nvSpPr>
          <p:spPr bwMode="auto">
            <a:xfrm>
              <a:off x="4316881" y="5419725"/>
              <a:ext cx="35403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32</a:t>
              </a:r>
            </a:p>
          </p:txBody>
        </p:sp>
        <p:sp>
          <p:nvSpPr>
            <p:cNvPr id="111650" name="Textfeld 600"/>
            <p:cNvSpPr txBox="1">
              <a:spLocks noChangeArrowheads="1"/>
            </p:cNvSpPr>
            <p:nvPr/>
          </p:nvSpPr>
          <p:spPr bwMode="auto">
            <a:xfrm>
              <a:off x="4866191" y="5419725"/>
              <a:ext cx="35403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40</a:t>
              </a:r>
            </a:p>
          </p:txBody>
        </p:sp>
        <p:sp>
          <p:nvSpPr>
            <p:cNvPr id="111651" name="Textfeld 601"/>
            <p:cNvSpPr txBox="1">
              <a:spLocks noChangeArrowheads="1"/>
            </p:cNvSpPr>
            <p:nvPr/>
          </p:nvSpPr>
          <p:spPr bwMode="auto">
            <a:xfrm>
              <a:off x="5418676" y="5419725"/>
              <a:ext cx="3556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48</a:t>
              </a:r>
            </a:p>
          </p:txBody>
        </p:sp>
        <p:sp>
          <p:nvSpPr>
            <p:cNvPr id="111652" name="Textfeld 603"/>
            <p:cNvSpPr txBox="1">
              <a:spLocks noChangeArrowheads="1"/>
            </p:cNvSpPr>
            <p:nvPr/>
          </p:nvSpPr>
          <p:spPr bwMode="auto">
            <a:xfrm>
              <a:off x="2969007" y="5419725"/>
              <a:ext cx="3556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12</a:t>
              </a:r>
            </a:p>
          </p:txBody>
        </p:sp>
        <p:sp>
          <p:nvSpPr>
            <p:cNvPr id="111653" name="Textfeld 604"/>
            <p:cNvSpPr txBox="1">
              <a:spLocks noChangeArrowheads="1"/>
            </p:cNvSpPr>
            <p:nvPr/>
          </p:nvSpPr>
          <p:spPr bwMode="auto">
            <a:xfrm>
              <a:off x="3481803" y="5419725"/>
              <a:ext cx="3556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20</a:t>
              </a:r>
            </a:p>
          </p:txBody>
        </p:sp>
        <p:sp>
          <p:nvSpPr>
            <p:cNvPr id="111654" name="Textfeld 605"/>
            <p:cNvSpPr txBox="1">
              <a:spLocks noChangeArrowheads="1"/>
            </p:cNvSpPr>
            <p:nvPr/>
          </p:nvSpPr>
          <p:spPr bwMode="auto">
            <a:xfrm>
              <a:off x="4039050" y="5419725"/>
              <a:ext cx="354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28</a:t>
              </a:r>
            </a:p>
          </p:txBody>
        </p:sp>
        <p:sp>
          <p:nvSpPr>
            <p:cNvPr id="111655" name="Textfeld 606"/>
            <p:cNvSpPr txBox="1">
              <a:spLocks noChangeArrowheads="1"/>
            </p:cNvSpPr>
            <p:nvPr/>
          </p:nvSpPr>
          <p:spPr bwMode="auto">
            <a:xfrm>
              <a:off x="4591535" y="5419725"/>
              <a:ext cx="354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36</a:t>
              </a:r>
            </a:p>
          </p:txBody>
        </p:sp>
        <p:sp>
          <p:nvSpPr>
            <p:cNvPr id="111656" name="Textfeld 607"/>
            <p:cNvSpPr txBox="1">
              <a:spLocks noChangeArrowheads="1"/>
            </p:cNvSpPr>
            <p:nvPr/>
          </p:nvSpPr>
          <p:spPr bwMode="auto">
            <a:xfrm>
              <a:off x="5147196" y="5419725"/>
              <a:ext cx="354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44</a:t>
              </a:r>
            </a:p>
          </p:txBody>
        </p:sp>
        <p:sp>
          <p:nvSpPr>
            <p:cNvPr id="111657" name="Textfeld 608"/>
            <p:cNvSpPr txBox="1">
              <a:spLocks noChangeArrowheads="1"/>
            </p:cNvSpPr>
            <p:nvPr/>
          </p:nvSpPr>
          <p:spPr bwMode="auto">
            <a:xfrm>
              <a:off x="5706031" y="5419725"/>
              <a:ext cx="354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52</a:t>
              </a:r>
            </a:p>
          </p:txBody>
        </p:sp>
      </p:grpSp>
      <p:grpSp>
        <p:nvGrpSpPr>
          <p:cNvPr id="111633" name="Gruppieren 233"/>
          <p:cNvGrpSpPr>
            <a:grpSpLocks/>
          </p:cNvGrpSpPr>
          <p:nvPr/>
        </p:nvGrpSpPr>
        <p:grpSpPr bwMode="auto">
          <a:xfrm>
            <a:off x="6351588" y="2435225"/>
            <a:ext cx="609600" cy="2935288"/>
            <a:chOff x="6352073" y="2435225"/>
            <a:chExt cx="609462" cy="2934817"/>
          </a:xfrm>
        </p:grpSpPr>
        <p:sp>
          <p:nvSpPr>
            <p:cNvPr id="111634" name="Textfeld 615"/>
            <p:cNvSpPr txBox="1">
              <a:spLocks noChangeArrowheads="1"/>
            </p:cNvSpPr>
            <p:nvPr/>
          </p:nvSpPr>
          <p:spPr bwMode="auto">
            <a:xfrm>
              <a:off x="6352073" y="2435225"/>
              <a:ext cx="609462" cy="277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18000</a:t>
              </a:r>
            </a:p>
          </p:txBody>
        </p:sp>
        <p:sp>
          <p:nvSpPr>
            <p:cNvPr id="111635" name="Textfeld 616"/>
            <p:cNvSpPr txBox="1">
              <a:spLocks noChangeArrowheads="1"/>
            </p:cNvSpPr>
            <p:nvPr/>
          </p:nvSpPr>
          <p:spPr bwMode="auto">
            <a:xfrm>
              <a:off x="6352073" y="2725691"/>
              <a:ext cx="609462" cy="276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16000</a:t>
              </a:r>
            </a:p>
          </p:txBody>
        </p:sp>
        <p:sp>
          <p:nvSpPr>
            <p:cNvPr id="111636" name="Textfeld 617"/>
            <p:cNvSpPr txBox="1">
              <a:spLocks noChangeArrowheads="1"/>
            </p:cNvSpPr>
            <p:nvPr/>
          </p:nvSpPr>
          <p:spPr bwMode="auto">
            <a:xfrm>
              <a:off x="6352073" y="3017745"/>
              <a:ext cx="609462" cy="277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14000</a:t>
              </a:r>
            </a:p>
          </p:txBody>
        </p:sp>
        <p:sp>
          <p:nvSpPr>
            <p:cNvPr id="111637" name="Textfeld 618"/>
            <p:cNvSpPr txBox="1">
              <a:spLocks noChangeArrowheads="1"/>
            </p:cNvSpPr>
            <p:nvPr/>
          </p:nvSpPr>
          <p:spPr bwMode="auto">
            <a:xfrm>
              <a:off x="6352073" y="3316147"/>
              <a:ext cx="609462" cy="276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12000</a:t>
              </a:r>
            </a:p>
          </p:txBody>
        </p:sp>
        <p:sp>
          <p:nvSpPr>
            <p:cNvPr id="111638" name="Textfeld 619"/>
            <p:cNvSpPr txBox="1">
              <a:spLocks noChangeArrowheads="1"/>
            </p:cNvSpPr>
            <p:nvPr/>
          </p:nvSpPr>
          <p:spPr bwMode="auto">
            <a:xfrm>
              <a:off x="6352073" y="3616135"/>
              <a:ext cx="609462" cy="277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10000</a:t>
              </a:r>
            </a:p>
          </p:txBody>
        </p:sp>
        <p:sp>
          <p:nvSpPr>
            <p:cNvPr id="111639" name="Textfeld 620"/>
            <p:cNvSpPr txBox="1">
              <a:spLocks noChangeArrowheads="1"/>
            </p:cNvSpPr>
            <p:nvPr/>
          </p:nvSpPr>
          <p:spPr bwMode="auto">
            <a:xfrm>
              <a:off x="6352073" y="3905014"/>
              <a:ext cx="523756" cy="277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8000</a:t>
              </a:r>
            </a:p>
          </p:txBody>
        </p:sp>
        <p:sp>
          <p:nvSpPr>
            <p:cNvPr id="111640" name="Textfeld 621"/>
            <p:cNvSpPr txBox="1">
              <a:spLocks noChangeArrowheads="1"/>
            </p:cNvSpPr>
            <p:nvPr/>
          </p:nvSpPr>
          <p:spPr bwMode="auto">
            <a:xfrm>
              <a:off x="6352073" y="4200242"/>
              <a:ext cx="523756" cy="276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6000</a:t>
              </a:r>
            </a:p>
          </p:txBody>
        </p:sp>
        <p:sp>
          <p:nvSpPr>
            <p:cNvPr id="111641" name="Textfeld 622"/>
            <p:cNvSpPr txBox="1">
              <a:spLocks noChangeArrowheads="1"/>
            </p:cNvSpPr>
            <p:nvPr/>
          </p:nvSpPr>
          <p:spPr bwMode="auto">
            <a:xfrm>
              <a:off x="6352073" y="4497057"/>
              <a:ext cx="523756" cy="277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4000</a:t>
              </a:r>
            </a:p>
          </p:txBody>
        </p:sp>
        <p:sp>
          <p:nvSpPr>
            <p:cNvPr id="111642" name="Textfeld 623"/>
            <p:cNvSpPr txBox="1">
              <a:spLocks noChangeArrowheads="1"/>
            </p:cNvSpPr>
            <p:nvPr/>
          </p:nvSpPr>
          <p:spPr bwMode="auto">
            <a:xfrm>
              <a:off x="6352073" y="4790697"/>
              <a:ext cx="523756" cy="276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2000</a:t>
              </a:r>
            </a:p>
          </p:txBody>
        </p:sp>
        <p:sp>
          <p:nvSpPr>
            <p:cNvPr id="111643" name="Textfeld 624"/>
            <p:cNvSpPr txBox="1">
              <a:spLocks noChangeArrowheads="1"/>
            </p:cNvSpPr>
            <p:nvPr/>
          </p:nvSpPr>
          <p:spPr bwMode="auto">
            <a:xfrm>
              <a:off x="6352073" y="5092274"/>
              <a:ext cx="269814" cy="277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200" smtClean="0">
                  <a:solidFill>
                    <a:srgbClr val="000000"/>
                  </a:solidFill>
                  <a:ea typeface="ＭＳ Ｐゴシック" pitchFamily="34" charset="-128"/>
                </a:rPr>
                <a:t>0</a:t>
              </a:r>
            </a:p>
          </p:txBody>
        </p:sp>
      </p:grpSp>
      <p:sp>
        <p:nvSpPr>
          <p:cNvPr id="4" name="TextBox 3"/>
          <p:cNvSpPr txBox="1"/>
          <p:nvPr/>
        </p:nvSpPr>
        <p:spPr>
          <a:xfrm>
            <a:off x="7020272" y="3017838"/>
            <a:ext cx="1819729" cy="584775"/>
          </a:xfrm>
          <a:prstGeom prst="rect">
            <a:avLst/>
          </a:prstGeom>
          <a:noFill/>
        </p:spPr>
        <p:txBody>
          <a:bodyPr wrap="none" rtlCol="0">
            <a:spAutoFit/>
          </a:bodyPr>
          <a:lstStyle/>
          <a:p>
            <a:r>
              <a:rPr lang="en-US" sz="1600" dirty="0" err="1" smtClean="0">
                <a:solidFill>
                  <a:srgbClr val="000000"/>
                </a:solidFill>
              </a:rPr>
              <a:t>Biosimilar</a:t>
            </a:r>
            <a:r>
              <a:rPr lang="en-US" sz="1600" dirty="0" smtClean="0">
                <a:solidFill>
                  <a:srgbClr val="000000"/>
                </a:solidFill>
              </a:rPr>
              <a:t> n = 314</a:t>
            </a:r>
          </a:p>
          <a:p>
            <a:r>
              <a:rPr lang="en-US" sz="1600" dirty="0" err="1" smtClean="0">
                <a:solidFill>
                  <a:srgbClr val="000000"/>
                </a:solidFill>
              </a:rPr>
              <a:t>Eprex</a:t>
            </a:r>
            <a:r>
              <a:rPr lang="en-US" sz="1600" dirty="0" smtClean="0">
                <a:solidFill>
                  <a:srgbClr val="000000"/>
                </a:solidFill>
              </a:rPr>
              <a:t> n = 164</a:t>
            </a:r>
            <a:endParaRPr lang="en-US" sz="1600" dirty="0">
              <a:solidFill>
                <a:srgbClr val="000000"/>
              </a:solidFill>
            </a:endParaRPr>
          </a:p>
        </p:txBody>
      </p:sp>
    </p:spTree>
    <p:extLst>
      <p:ext uri="{BB962C8B-B14F-4D97-AF65-F5344CB8AC3E}">
        <p14:creationId xmlns:p14="http://schemas.microsoft.com/office/powerpoint/2010/main" xmlns="" val="2604043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el 1"/>
          <p:cNvSpPr>
            <a:spLocks noGrp="1"/>
          </p:cNvSpPr>
          <p:nvPr>
            <p:ph type="title"/>
          </p:nvPr>
        </p:nvSpPr>
        <p:spPr/>
        <p:txBody>
          <a:bodyPr/>
          <a:lstStyle/>
          <a:p>
            <a:r>
              <a:rPr lang="en-GB" sz="2200" dirty="0" smtClean="0"/>
              <a:t>Phase 3 Nephrology : safety profile of </a:t>
            </a:r>
            <a:r>
              <a:rPr lang="en-GB" sz="2200" dirty="0" err="1" smtClean="0"/>
              <a:t>Biosimilar</a:t>
            </a:r>
            <a:r>
              <a:rPr lang="en-GB" sz="2200" dirty="0" smtClean="0"/>
              <a:t> ESA HX575 consistent with that of </a:t>
            </a:r>
            <a:r>
              <a:rPr lang="en-GB" sz="2200" dirty="0" err="1" smtClean="0"/>
              <a:t>Eprex</a:t>
            </a:r>
            <a:r>
              <a:rPr lang="en-GB" sz="2200" baseline="30000" dirty="0" smtClean="0"/>
              <a:t>®</a:t>
            </a:r>
            <a:endParaRPr lang="de-DE" sz="2200" dirty="0" smtClean="0"/>
          </a:p>
        </p:txBody>
      </p:sp>
      <p:sp>
        <p:nvSpPr>
          <p:cNvPr id="3" name="Rectangle 3"/>
          <p:cNvSpPr txBox="1">
            <a:spLocks noChangeArrowheads="1"/>
          </p:cNvSpPr>
          <p:nvPr/>
        </p:nvSpPr>
        <p:spPr bwMode="auto">
          <a:xfrm>
            <a:off x="6207125" y="2276475"/>
            <a:ext cx="2541588" cy="2616200"/>
          </a:xfrm>
          <a:prstGeom prst="rect">
            <a:avLst/>
          </a:prstGeom>
          <a:noFill/>
          <a:ln w="9525">
            <a:noFill/>
            <a:miter lim="800000"/>
            <a:headEnd/>
            <a:tailEnd/>
          </a:ln>
        </p:spPr>
        <p:txBody>
          <a:bodyPr lIns="0" tIns="0" rIns="0" bIns="0">
            <a:spAutoFit/>
          </a:bodyPr>
          <a:lstStyle>
            <a:lvl1pPr marL="342900" indent="-342900" eaLnBrk="0" hangingPunct="0">
              <a:defRPr>
                <a:solidFill>
                  <a:schemeClr val="tx1"/>
                </a:solidFill>
                <a:latin typeface="Arial" pitchFamily="34" charset="0"/>
                <a:cs typeface="Arial" pitchFamily="34" charset="0"/>
              </a:defRPr>
            </a:lvl1pPr>
            <a:lvl2pPr marL="182563" indent="-180975"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spcBef>
                <a:spcPts val="600"/>
              </a:spcBef>
              <a:spcAft>
                <a:spcPct val="50000"/>
              </a:spcAft>
              <a:buClr>
                <a:srgbClr val="BBE0E3"/>
              </a:buClr>
              <a:buSzPct val="90000"/>
              <a:buFont typeface="Symbol" pitchFamily="18" charset="2"/>
              <a:buChar char=""/>
            </a:pPr>
            <a:r>
              <a:rPr lang="en-GB" sz="1600" b="1" dirty="0" smtClean="0">
                <a:solidFill>
                  <a:srgbClr val="000000"/>
                </a:solidFill>
                <a:ea typeface="ＭＳ Ｐゴシック" pitchFamily="34" charset="-128"/>
              </a:rPr>
              <a:t>338.4 patient years exposure to </a:t>
            </a:r>
            <a:r>
              <a:rPr lang="en-GB" sz="1600" b="1" dirty="0" err="1" smtClean="0">
                <a:solidFill>
                  <a:srgbClr val="000000"/>
                </a:solidFill>
                <a:ea typeface="ＭＳ Ｐゴシック" pitchFamily="34" charset="-128"/>
              </a:rPr>
              <a:t>Biosimilar</a:t>
            </a:r>
            <a:r>
              <a:rPr lang="en-GB" sz="1600" b="1" dirty="0" smtClean="0">
                <a:solidFill>
                  <a:srgbClr val="000000"/>
                </a:solidFill>
                <a:ea typeface="ＭＳ Ｐゴシック" pitchFamily="34" charset="-128"/>
              </a:rPr>
              <a:t> ESA, 81.6 patient-years exposure to </a:t>
            </a:r>
            <a:r>
              <a:rPr lang="en-GB" sz="1600" b="1" dirty="0" err="1" smtClean="0">
                <a:solidFill>
                  <a:srgbClr val="000000"/>
                </a:solidFill>
                <a:ea typeface="ＭＳ Ｐゴシック" pitchFamily="34" charset="-128"/>
              </a:rPr>
              <a:t>Eprex</a:t>
            </a:r>
            <a:r>
              <a:rPr lang="en-GB" sz="1600" b="1" baseline="30000" dirty="0" smtClean="0">
                <a:solidFill>
                  <a:srgbClr val="000000"/>
                </a:solidFill>
                <a:ea typeface="ＭＳ Ｐゴシック" pitchFamily="34" charset="-128"/>
              </a:rPr>
              <a:t>®</a:t>
            </a:r>
            <a:endParaRPr lang="en-GB" sz="1600" b="1" dirty="0" smtClean="0">
              <a:solidFill>
                <a:srgbClr val="000000"/>
              </a:solidFill>
              <a:ea typeface="ＭＳ Ｐゴシック" pitchFamily="34" charset="-128"/>
            </a:endParaRPr>
          </a:p>
          <a:p>
            <a:pPr lvl="1">
              <a:spcBef>
                <a:spcPts val="600"/>
              </a:spcBef>
              <a:spcAft>
                <a:spcPct val="50000"/>
              </a:spcAft>
              <a:buClr>
                <a:srgbClr val="BBE0E3"/>
              </a:buClr>
              <a:buSzPct val="90000"/>
              <a:buFont typeface="Symbol" pitchFamily="18" charset="2"/>
              <a:buChar char=""/>
            </a:pPr>
            <a:r>
              <a:rPr lang="en-GB" sz="1600" b="1" dirty="0" smtClean="0">
                <a:solidFill>
                  <a:srgbClr val="000000"/>
                </a:solidFill>
                <a:ea typeface="ＭＳ Ｐゴシック" pitchFamily="34" charset="-128"/>
              </a:rPr>
              <a:t>Comparable safety profiles </a:t>
            </a:r>
          </a:p>
          <a:p>
            <a:pPr lvl="1">
              <a:spcBef>
                <a:spcPts val="600"/>
              </a:spcBef>
              <a:spcAft>
                <a:spcPct val="50000"/>
              </a:spcAft>
              <a:buClr>
                <a:srgbClr val="BBE0E3"/>
              </a:buClr>
              <a:buSzPct val="90000"/>
              <a:buFont typeface="Symbol" pitchFamily="18" charset="2"/>
              <a:buChar char=""/>
            </a:pPr>
            <a:r>
              <a:rPr lang="en-GB" sz="1600" b="1" dirty="0" smtClean="0">
                <a:solidFill>
                  <a:srgbClr val="000000"/>
                </a:solidFill>
                <a:ea typeface="ＭＳ Ｐゴシック" pitchFamily="34" charset="-128"/>
              </a:rPr>
              <a:t>No neutralising </a:t>
            </a:r>
            <a:br>
              <a:rPr lang="en-GB" sz="1600" b="1" dirty="0" smtClean="0">
                <a:solidFill>
                  <a:srgbClr val="000000"/>
                </a:solidFill>
                <a:ea typeface="ＭＳ Ｐゴシック" pitchFamily="34" charset="-128"/>
              </a:rPr>
            </a:br>
            <a:r>
              <a:rPr lang="en-GB" sz="1600" b="1" dirty="0" smtClean="0">
                <a:solidFill>
                  <a:srgbClr val="000000"/>
                </a:solidFill>
                <a:ea typeface="ＭＳ Ｐゴシック" pitchFamily="34" charset="-128"/>
              </a:rPr>
              <a:t>anti-</a:t>
            </a:r>
            <a:r>
              <a:rPr lang="en-GB" sz="1600" b="1" dirty="0" err="1" smtClean="0">
                <a:solidFill>
                  <a:srgbClr val="000000"/>
                </a:solidFill>
                <a:ea typeface="ＭＳ Ｐゴシック" pitchFamily="34" charset="-128"/>
              </a:rPr>
              <a:t>epoetin</a:t>
            </a:r>
            <a:r>
              <a:rPr lang="en-GB" sz="1600" b="1" dirty="0" smtClean="0">
                <a:solidFill>
                  <a:srgbClr val="000000"/>
                </a:solidFill>
                <a:ea typeface="ＭＳ Ｐゴシック" pitchFamily="34" charset="-128"/>
              </a:rPr>
              <a:t> antibodies were detected</a:t>
            </a:r>
          </a:p>
        </p:txBody>
      </p:sp>
      <p:graphicFrame>
        <p:nvGraphicFramePr>
          <p:cNvPr id="112644" name="Chart 23"/>
          <p:cNvGraphicFramePr>
            <a:graphicFrameLocks/>
          </p:cNvGraphicFramePr>
          <p:nvPr/>
        </p:nvGraphicFramePr>
        <p:xfrm>
          <a:off x="942975" y="1881188"/>
          <a:ext cx="4914900" cy="3556000"/>
        </p:xfrm>
        <a:graphic>
          <a:graphicData uri="http://schemas.openxmlformats.org/presentationml/2006/ole">
            <p:oleObj spid="_x0000_s358416" name="Worksheet" r:id="rId3" imgW="5172143" imgH="3295560" progId="Excel.Sheet.8">
              <p:embed/>
            </p:oleObj>
          </a:graphicData>
        </a:graphic>
      </p:graphicFrame>
      <p:sp>
        <p:nvSpPr>
          <p:cNvPr id="7" name="Rectangle 1076"/>
          <p:cNvSpPr>
            <a:spLocks noChangeArrowheads="1"/>
          </p:cNvSpPr>
          <p:nvPr/>
        </p:nvSpPr>
        <p:spPr bwMode="auto">
          <a:xfrm>
            <a:off x="671513" y="1557338"/>
            <a:ext cx="2820987" cy="30797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buClr>
                <a:srgbClr val="BBE0E3"/>
              </a:buClr>
              <a:buFont typeface="Wingdings" pitchFamily="2" charset="2"/>
              <a:buNone/>
              <a:defRPr/>
            </a:pPr>
            <a:r>
              <a:rPr lang="en-GB" sz="1400" kern="0" dirty="0">
                <a:solidFill>
                  <a:srgbClr val="000000"/>
                </a:solidFill>
                <a:ea typeface="ＭＳ Ｐゴシック" pitchFamily="34" charset="-128"/>
                <a:cs typeface="Arial"/>
              </a:rPr>
              <a:t>Events per patient-year exposure</a:t>
            </a:r>
          </a:p>
        </p:txBody>
      </p:sp>
      <p:sp>
        <p:nvSpPr>
          <p:cNvPr id="11" name="Rectangle 269"/>
          <p:cNvSpPr>
            <a:spLocks noChangeArrowheads="1"/>
          </p:cNvSpPr>
          <p:nvPr/>
        </p:nvSpPr>
        <p:spPr bwMode="auto">
          <a:xfrm>
            <a:off x="4147766" y="5786438"/>
            <a:ext cx="739775" cy="307975"/>
          </a:xfrm>
          <a:prstGeom prst="rect">
            <a:avLst/>
          </a:prstGeom>
          <a:noFill/>
          <a:ln w="9525">
            <a:noFill/>
            <a:miter lim="800000"/>
            <a:headEnd/>
            <a:tailEnd/>
          </a:ln>
        </p:spPr>
        <p:txBody>
          <a:bodyPr wrap="none">
            <a:spAutoFit/>
          </a:bodyPr>
          <a:lstStyle/>
          <a:p>
            <a:pPr eaLnBrk="0" hangingPunct="0">
              <a:spcAft>
                <a:spcPct val="35000"/>
              </a:spcAft>
              <a:buClr>
                <a:srgbClr val="BBE0E3"/>
              </a:buClr>
              <a:buFont typeface="Wingdings" pitchFamily="2" charset="2"/>
              <a:buNone/>
            </a:pPr>
            <a:r>
              <a:rPr lang="en-GB" sz="1400" smtClean="0">
                <a:solidFill>
                  <a:srgbClr val="000000"/>
                </a:solidFill>
                <a:latin typeface="Arial" pitchFamily="34" charset="0"/>
                <a:ea typeface="ＭＳ Ｐゴシック" pitchFamily="34" charset="-128"/>
                <a:cs typeface="Arial" pitchFamily="34" charset="0"/>
              </a:rPr>
              <a:t>Eprex</a:t>
            </a:r>
            <a:r>
              <a:rPr lang="en-GB" sz="1400" baseline="30000" smtClean="0">
                <a:solidFill>
                  <a:srgbClr val="000000"/>
                </a:solidFill>
                <a:latin typeface="Arial" pitchFamily="34" charset="0"/>
                <a:ea typeface="ＭＳ Ｐゴシック" pitchFamily="34" charset="-128"/>
                <a:cs typeface="Arial" pitchFamily="34" charset="0"/>
              </a:rPr>
              <a:t>®</a:t>
            </a:r>
            <a:endParaRPr lang="en-GB" sz="1400" smtClean="0">
              <a:solidFill>
                <a:srgbClr val="000000"/>
              </a:solidFill>
              <a:latin typeface="Arial" pitchFamily="34" charset="0"/>
              <a:ea typeface="ＭＳ Ｐゴシック" pitchFamily="34" charset="-128"/>
              <a:cs typeface="Arial" pitchFamily="34" charset="0"/>
            </a:endParaRPr>
          </a:p>
        </p:txBody>
      </p:sp>
      <p:sp>
        <p:nvSpPr>
          <p:cNvPr id="12" name="Freeform 7"/>
          <p:cNvSpPr>
            <a:spLocks/>
          </p:cNvSpPr>
          <p:nvPr/>
        </p:nvSpPr>
        <p:spPr bwMode="auto">
          <a:xfrm>
            <a:off x="2222500" y="5853113"/>
            <a:ext cx="257175" cy="174625"/>
          </a:xfrm>
          <a:prstGeom prst="rect">
            <a:avLst/>
          </a:prstGeom>
          <a:solidFill>
            <a:srgbClr val="C40027"/>
          </a:solidFill>
          <a:ln w="9525">
            <a:solidFill>
              <a:srgbClr val="C40027"/>
            </a:solidFill>
            <a:round/>
            <a:headEnd/>
            <a:tailEnd/>
          </a:ln>
        </p:spPr>
        <p:txBody>
          <a:bodyPr/>
          <a:lstStyle/>
          <a:p>
            <a:pPr eaLnBrk="0" hangingPunct="0">
              <a:buClr>
                <a:srgbClr val="BBE0E3"/>
              </a:buClr>
              <a:buFont typeface="Wingdings" pitchFamily="2" charset="2"/>
              <a:buNone/>
            </a:pPr>
            <a:endParaRPr lang="de-DE" sz="2400" smtClean="0">
              <a:solidFill>
                <a:srgbClr val="000000"/>
              </a:solidFill>
              <a:latin typeface="Arial" pitchFamily="34" charset="0"/>
              <a:ea typeface="ＭＳ Ｐゴシック" pitchFamily="34" charset="-128"/>
              <a:cs typeface="Arial" pitchFamily="34" charset="0"/>
            </a:endParaRPr>
          </a:p>
        </p:txBody>
      </p:sp>
      <p:sp>
        <p:nvSpPr>
          <p:cNvPr id="13" name="Freeform 8"/>
          <p:cNvSpPr>
            <a:spLocks/>
          </p:cNvSpPr>
          <p:nvPr/>
        </p:nvSpPr>
        <p:spPr bwMode="auto">
          <a:xfrm>
            <a:off x="3923928" y="5854700"/>
            <a:ext cx="257175" cy="171450"/>
          </a:xfrm>
          <a:prstGeom prst="rect">
            <a:avLst/>
          </a:prstGeom>
          <a:solidFill>
            <a:srgbClr val="C8C6C4"/>
          </a:solidFill>
          <a:ln w="9525">
            <a:noFill/>
            <a:round/>
            <a:headEnd/>
            <a:tailEnd/>
          </a:ln>
        </p:spPr>
        <p:txBody>
          <a:bodyPr/>
          <a:lstStyle/>
          <a:p>
            <a:pPr eaLnBrk="0" hangingPunct="0">
              <a:buClr>
                <a:srgbClr val="BBE0E3"/>
              </a:buClr>
              <a:buFont typeface="Wingdings" pitchFamily="2" charset="2"/>
              <a:buNone/>
            </a:pPr>
            <a:endParaRPr lang="de-DE" sz="2400" smtClean="0">
              <a:solidFill>
                <a:srgbClr val="000000"/>
              </a:solidFill>
              <a:latin typeface="Arial" pitchFamily="34" charset="0"/>
              <a:ea typeface="ＭＳ Ｐゴシック" pitchFamily="34" charset="-128"/>
              <a:cs typeface="Arial" pitchFamily="34" charset="0"/>
            </a:endParaRPr>
          </a:p>
        </p:txBody>
      </p:sp>
      <p:sp>
        <p:nvSpPr>
          <p:cNvPr id="112649" name="Textfeld 13"/>
          <p:cNvSpPr txBox="1">
            <a:spLocks noChangeArrowheads="1"/>
          </p:cNvSpPr>
          <p:nvPr/>
        </p:nvSpPr>
        <p:spPr bwMode="auto">
          <a:xfrm>
            <a:off x="796925" y="5003800"/>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Aft>
                <a:spcPct val="50000"/>
              </a:spcAft>
              <a:buClr>
                <a:srgbClr val="BBE0E3"/>
              </a:buClr>
              <a:buFont typeface="Wingdings" pitchFamily="2" charset="2"/>
              <a:buNone/>
            </a:pPr>
            <a:r>
              <a:rPr lang="de-DE" sz="1400" smtClean="0">
                <a:solidFill>
                  <a:srgbClr val="000000"/>
                </a:solidFill>
                <a:ea typeface="ＭＳ Ｐゴシック" pitchFamily="34" charset="-128"/>
              </a:rPr>
              <a:t>0</a:t>
            </a:r>
          </a:p>
        </p:txBody>
      </p:sp>
      <p:sp>
        <p:nvSpPr>
          <p:cNvPr id="112650" name="Textfeld 14"/>
          <p:cNvSpPr txBox="1">
            <a:spLocks noChangeArrowheads="1"/>
          </p:cNvSpPr>
          <p:nvPr/>
        </p:nvSpPr>
        <p:spPr bwMode="auto">
          <a:xfrm>
            <a:off x="796925" y="4281488"/>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Aft>
                <a:spcPct val="50000"/>
              </a:spcAft>
              <a:buClr>
                <a:srgbClr val="BBE0E3"/>
              </a:buClr>
              <a:buFont typeface="Wingdings" pitchFamily="2" charset="2"/>
              <a:buNone/>
            </a:pPr>
            <a:r>
              <a:rPr lang="de-DE" sz="1400" smtClean="0">
                <a:solidFill>
                  <a:srgbClr val="000000"/>
                </a:solidFill>
                <a:ea typeface="ＭＳ Ｐゴシック" pitchFamily="34" charset="-128"/>
              </a:rPr>
              <a:t>4</a:t>
            </a:r>
          </a:p>
        </p:txBody>
      </p:sp>
      <p:sp>
        <p:nvSpPr>
          <p:cNvPr id="112651" name="Textfeld 15"/>
          <p:cNvSpPr txBox="1">
            <a:spLocks noChangeArrowheads="1"/>
          </p:cNvSpPr>
          <p:nvPr/>
        </p:nvSpPr>
        <p:spPr bwMode="auto">
          <a:xfrm>
            <a:off x="796925" y="3500438"/>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Aft>
                <a:spcPct val="50000"/>
              </a:spcAft>
              <a:buClr>
                <a:srgbClr val="BBE0E3"/>
              </a:buClr>
              <a:buFont typeface="Wingdings" pitchFamily="2" charset="2"/>
              <a:buNone/>
            </a:pPr>
            <a:r>
              <a:rPr lang="de-DE" sz="1400" smtClean="0">
                <a:solidFill>
                  <a:srgbClr val="000000"/>
                </a:solidFill>
                <a:ea typeface="ＭＳ Ｐゴシック" pitchFamily="34" charset="-128"/>
              </a:rPr>
              <a:t>8</a:t>
            </a:r>
          </a:p>
        </p:txBody>
      </p:sp>
      <p:sp>
        <p:nvSpPr>
          <p:cNvPr id="112652" name="Textfeld 16"/>
          <p:cNvSpPr txBox="1">
            <a:spLocks noChangeArrowheads="1"/>
          </p:cNvSpPr>
          <p:nvPr/>
        </p:nvSpPr>
        <p:spPr bwMode="auto">
          <a:xfrm>
            <a:off x="696913" y="2708275"/>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Aft>
                <a:spcPct val="50000"/>
              </a:spcAft>
              <a:buClr>
                <a:srgbClr val="BBE0E3"/>
              </a:buClr>
              <a:buFont typeface="Wingdings" pitchFamily="2" charset="2"/>
              <a:buNone/>
            </a:pPr>
            <a:r>
              <a:rPr lang="de-DE" sz="1400" smtClean="0">
                <a:solidFill>
                  <a:srgbClr val="000000"/>
                </a:solidFill>
                <a:ea typeface="ＭＳ Ｐゴシック" pitchFamily="34" charset="-128"/>
              </a:rPr>
              <a:t>12</a:t>
            </a:r>
          </a:p>
        </p:txBody>
      </p:sp>
      <p:sp>
        <p:nvSpPr>
          <p:cNvPr id="112653" name="Textfeld 17"/>
          <p:cNvSpPr txBox="1">
            <a:spLocks noChangeArrowheads="1"/>
          </p:cNvSpPr>
          <p:nvPr/>
        </p:nvSpPr>
        <p:spPr bwMode="auto">
          <a:xfrm>
            <a:off x="696913" y="1916113"/>
            <a:ext cx="384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ct val="50000"/>
              </a:spcAft>
              <a:buClr>
                <a:srgbClr val="BBE0E3"/>
              </a:buClr>
              <a:buFont typeface="Wingdings" pitchFamily="2" charset="2"/>
              <a:buNone/>
            </a:pPr>
            <a:r>
              <a:rPr lang="de-DE" sz="1400" smtClean="0">
                <a:solidFill>
                  <a:srgbClr val="000000"/>
                </a:solidFill>
                <a:ea typeface="ＭＳ Ｐゴシック" pitchFamily="34" charset="-128"/>
              </a:rPr>
              <a:t>16</a:t>
            </a:r>
          </a:p>
        </p:txBody>
      </p:sp>
      <p:sp>
        <p:nvSpPr>
          <p:cNvPr id="112654" name="TextBox 34"/>
          <p:cNvSpPr txBox="1">
            <a:spLocks noChangeArrowheads="1"/>
          </p:cNvSpPr>
          <p:nvPr/>
        </p:nvSpPr>
        <p:spPr bwMode="auto">
          <a:xfrm>
            <a:off x="1155700" y="5175250"/>
            <a:ext cx="1419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50000"/>
              </a:spcAft>
              <a:buClr>
                <a:srgbClr val="BBE0E3"/>
              </a:buClr>
              <a:buFont typeface="Wingdings" pitchFamily="2" charset="2"/>
              <a:buNone/>
            </a:pPr>
            <a:r>
              <a:rPr lang="en-GB" sz="1400" smtClean="0">
                <a:solidFill>
                  <a:srgbClr val="000000"/>
                </a:solidFill>
                <a:ea typeface="ＭＳ Ｐゴシック" pitchFamily="34" charset="-128"/>
              </a:rPr>
              <a:t>Adverse events</a:t>
            </a:r>
          </a:p>
        </p:txBody>
      </p:sp>
      <p:sp>
        <p:nvSpPr>
          <p:cNvPr id="112655" name="TextBox 35"/>
          <p:cNvSpPr txBox="1">
            <a:spLocks noChangeArrowheads="1"/>
          </p:cNvSpPr>
          <p:nvPr/>
        </p:nvSpPr>
        <p:spPr bwMode="auto">
          <a:xfrm>
            <a:off x="2655888" y="5175250"/>
            <a:ext cx="13985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50000"/>
              </a:spcAft>
              <a:buClr>
                <a:srgbClr val="BBE0E3"/>
              </a:buClr>
              <a:buFont typeface="Wingdings" pitchFamily="2" charset="2"/>
              <a:buNone/>
            </a:pPr>
            <a:r>
              <a:rPr lang="en-GB" sz="1400" smtClean="0">
                <a:solidFill>
                  <a:srgbClr val="000000"/>
                </a:solidFill>
                <a:ea typeface="ＭＳ Ｐゴシック" pitchFamily="34" charset="-128"/>
              </a:rPr>
              <a:t>Serious</a:t>
            </a:r>
            <a:br>
              <a:rPr lang="en-GB" sz="1400" smtClean="0">
                <a:solidFill>
                  <a:srgbClr val="000000"/>
                </a:solidFill>
                <a:ea typeface="ＭＳ Ｐゴシック" pitchFamily="34" charset="-128"/>
              </a:rPr>
            </a:br>
            <a:r>
              <a:rPr lang="en-GB" sz="1400" smtClean="0">
                <a:solidFill>
                  <a:srgbClr val="000000"/>
                </a:solidFill>
                <a:ea typeface="ＭＳ Ｐゴシック" pitchFamily="34" charset="-128"/>
              </a:rPr>
              <a:t>adverse events</a:t>
            </a:r>
          </a:p>
        </p:txBody>
      </p:sp>
      <p:sp>
        <p:nvSpPr>
          <p:cNvPr id="112656" name="TextBox 36"/>
          <p:cNvSpPr txBox="1">
            <a:spLocks noChangeArrowheads="1"/>
          </p:cNvSpPr>
          <p:nvPr/>
        </p:nvSpPr>
        <p:spPr bwMode="auto">
          <a:xfrm>
            <a:off x="4194175" y="5175250"/>
            <a:ext cx="1397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50000"/>
              </a:spcAft>
              <a:buClr>
                <a:srgbClr val="BBE0E3"/>
              </a:buClr>
              <a:buFont typeface="Wingdings" pitchFamily="2" charset="2"/>
              <a:buNone/>
            </a:pPr>
            <a:r>
              <a:rPr lang="en-GB" sz="1400" smtClean="0">
                <a:solidFill>
                  <a:srgbClr val="000000"/>
                </a:solidFill>
                <a:ea typeface="ＭＳ Ｐゴシック" pitchFamily="34" charset="-128"/>
              </a:rPr>
              <a:t>Drug-related</a:t>
            </a:r>
            <a:br>
              <a:rPr lang="en-GB" sz="1400" smtClean="0">
                <a:solidFill>
                  <a:srgbClr val="000000"/>
                </a:solidFill>
                <a:ea typeface="ＭＳ Ｐゴシック" pitchFamily="34" charset="-128"/>
              </a:rPr>
            </a:br>
            <a:r>
              <a:rPr lang="en-GB" sz="1400" smtClean="0">
                <a:solidFill>
                  <a:srgbClr val="000000"/>
                </a:solidFill>
                <a:ea typeface="ＭＳ Ｐゴシック" pitchFamily="34" charset="-128"/>
              </a:rPr>
              <a:t>adverse events</a:t>
            </a:r>
          </a:p>
        </p:txBody>
      </p:sp>
      <p:sp>
        <p:nvSpPr>
          <p:cNvPr id="24" name="Rechteck 23"/>
          <p:cNvSpPr/>
          <p:nvPr/>
        </p:nvSpPr>
        <p:spPr>
          <a:xfrm>
            <a:off x="2454275" y="5786438"/>
            <a:ext cx="1372492" cy="307777"/>
          </a:xfrm>
          <a:prstGeom prst="rect">
            <a:avLst/>
          </a:prstGeom>
        </p:spPr>
        <p:txBody>
          <a:bodyPr wrap="none">
            <a:spAutoFit/>
          </a:bodyPr>
          <a:lstStyle/>
          <a:p>
            <a:pPr eaLnBrk="0" fontAlgn="auto" hangingPunct="0">
              <a:spcBef>
                <a:spcPts val="0"/>
              </a:spcBef>
              <a:spcAft>
                <a:spcPct val="35000"/>
              </a:spcAft>
              <a:buClr>
                <a:srgbClr val="BBE0E3"/>
              </a:buClr>
              <a:buFont typeface="Wingdings" pitchFamily="2" charset="2"/>
              <a:buNone/>
              <a:defRPr/>
            </a:pPr>
            <a:r>
              <a:rPr lang="en-GB" sz="1400" kern="0" dirty="0" err="1" smtClean="0">
                <a:solidFill>
                  <a:srgbClr val="000000"/>
                </a:solidFill>
                <a:ea typeface="ＭＳ Ｐゴシック" pitchFamily="34" charset="-128"/>
                <a:cs typeface="Arial"/>
              </a:rPr>
              <a:t>Biosimilar</a:t>
            </a:r>
            <a:r>
              <a:rPr lang="en-GB" sz="1400" kern="0" dirty="0" smtClean="0">
                <a:solidFill>
                  <a:srgbClr val="000000"/>
                </a:solidFill>
                <a:ea typeface="ＭＳ Ｐゴシック" pitchFamily="34" charset="-128"/>
                <a:cs typeface="Arial"/>
              </a:rPr>
              <a:t> ESA</a:t>
            </a:r>
            <a:endParaRPr lang="en-GB" sz="1400" kern="0" dirty="0">
              <a:solidFill>
                <a:srgbClr val="000000"/>
              </a:solidFill>
              <a:ea typeface="ＭＳ Ｐゴシック" pitchFamily="34" charset="-128"/>
              <a:cs typeface="Arial"/>
            </a:endParaRPr>
          </a:p>
        </p:txBody>
      </p:sp>
      <p:sp>
        <p:nvSpPr>
          <p:cNvPr id="25" name="Isosceles Triangle 347"/>
          <p:cNvSpPr/>
          <p:nvPr/>
        </p:nvSpPr>
        <p:spPr>
          <a:xfrm rot="5400000">
            <a:off x="5384007" y="3331368"/>
            <a:ext cx="1206500" cy="29051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Aft>
                <a:spcPct val="50000"/>
              </a:spcAft>
              <a:buClr>
                <a:srgbClr val="BBE0E3"/>
              </a:buClr>
              <a:buFont typeface="Wingdings" pitchFamily="2" charset="2"/>
              <a:buNone/>
            </a:pPr>
            <a:endParaRPr lang="en-GB" sz="2400" smtClean="0">
              <a:solidFill>
                <a:srgbClr val="FFFFFF"/>
              </a:solidFill>
            </a:endParaRPr>
          </a:p>
        </p:txBody>
      </p:sp>
      <p:sp>
        <p:nvSpPr>
          <p:cNvPr id="21" name="Text Box 10"/>
          <p:cNvSpPr txBox="1">
            <a:spLocks noChangeArrowheads="1"/>
          </p:cNvSpPr>
          <p:nvPr/>
        </p:nvSpPr>
        <p:spPr bwMode="auto">
          <a:xfrm>
            <a:off x="457200" y="6492875"/>
            <a:ext cx="2770188" cy="138113"/>
          </a:xfrm>
          <a:prstGeom prst="rect">
            <a:avLst/>
          </a:prstGeom>
          <a:noFill/>
          <a:ln w="9525">
            <a:noFill/>
            <a:miter lim="800000"/>
            <a:headEnd/>
            <a:tailEnd/>
          </a:ln>
        </p:spPr>
        <p:txBody>
          <a:bodyPr wrap="none" lIns="0" tIns="0" rIns="0" bIns="0" anchor="b">
            <a:spAutoFit/>
          </a:bodyPr>
          <a:lstStyle/>
          <a:p>
            <a:pPr eaLnBrk="0" fontAlgn="auto" hangingPunct="0">
              <a:lnSpc>
                <a:spcPct val="90000"/>
              </a:lnSpc>
              <a:spcBef>
                <a:spcPts val="0"/>
              </a:spcBef>
              <a:spcAft>
                <a:spcPts val="0"/>
              </a:spcAft>
              <a:buClr>
                <a:srgbClr val="BBE0E3"/>
              </a:buClr>
              <a:buFont typeface="Wingdings" pitchFamily="2" charset="2"/>
              <a:buNone/>
              <a:defRPr/>
            </a:pPr>
            <a:r>
              <a:rPr lang="en-GB" sz="1000" kern="0" dirty="0">
                <a:solidFill>
                  <a:srgbClr val="000000"/>
                </a:solidFill>
                <a:ea typeface="ＭＳ Ｐゴシック" pitchFamily="34" charset="-128"/>
                <a:cs typeface="Arial"/>
              </a:rPr>
              <a:t>Haag-Weber et al. </a:t>
            </a:r>
            <a:r>
              <a:rPr lang="en-GB" sz="1000" i="1" kern="0" dirty="0" err="1">
                <a:solidFill>
                  <a:srgbClr val="000000"/>
                </a:solidFill>
                <a:ea typeface="ＭＳ Ｐゴシック" pitchFamily="34" charset="-128"/>
                <a:cs typeface="Arial"/>
              </a:rPr>
              <a:t>Clin</a:t>
            </a:r>
            <a:r>
              <a:rPr lang="en-GB" sz="1000" i="1" kern="0" dirty="0">
                <a:solidFill>
                  <a:srgbClr val="000000"/>
                </a:solidFill>
                <a:ea typeface="ＭＳ Ｐゴシック" pitchFamily="34" charset="-128"/>
                <a:cs typeface="Arial"/>
              </a:rPr>
              <a:t> </a:t>
            </a:r>
            <a:r>
              <a:rPr lang="en-GB" sz="1000" i="1" kern="0" dirty="0" err="1">
                <a:solidFill>
                  <a:srgbClr val="000000"/>
                </a:solidFill>
                <a:ea typeface="ＭＳ Ｐゴシック" pitchFamily="34" charset="-128"/>
                <a:cs typeface="Arial"/>
              </a:rPr>
              <a:t>Nephrol</a:t>
            </a:r>
            <a:r>
              <a:rPr lang="en-GB" sz="1000" i="1" kern="0" dirty="0">
                <a:solidFill>
                  <a:srgbClr val="000000"/>
                </a:solidFill>
                <a:ea typeface="ＭＳ Ｐゴシック" pitchFamily="34" charset="-128"/>
                <a:cs typeface="Arial"/>
              </a:rPr>
              <a:t> </a:t>
            </a:r>
            <a:r>
              <a:rPr lang="en-GB" sz="1000" kern="0" dirty="0">
                <a:solidFill>
                  <a:srgbClr val="000000"/>
                </a:solidFill>
                <a:ea typeface="ＭＳ Ｐゴシック" pitchFamily="34" charset="-128"/>
                <a:cs typeface="Arial"/>
              </a:rPr>
              <a:t>2009; 72: 380-90</a:t>
            </a:r>
          </a:p>
        </p:txBody>
      </p:sp>
    </p:spTree>
    <p:extLst>
      <p:ext uri="{BB962C8B-B14F-4D97-AF65-F5344CB8AC3E}">
        <p14:creationId xmlns:p14="http://schemas.microsoft.com/office/powerpoint/2010/main" xmlns="" val="1207303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r>
              <a:rPr lang="it-IT" sz="2200" dirty="0" err="1" smtClean="0"/>
              <a:t>Phase</a:t>
            </a:r>
            <a:r>
              <a:rPr lang="it-IT" sz="2200" dirty="0" smtClean="0"/>
              <a:t> 3 in </a:t>
            </a:r>
            <a:r>
              <a:rPr lang="it-IT" sz="2200" dirty="0" err="1" smtClean="0"/>
              <a:t>Oncology</a:t>
            </a:r>
            <a:r>
              <a:rPr lang="it-IT" sz="2200" dirty="0" smtClean="0"/>
              <a:t> : </a:t>
            </a:r>
            <a:r>
              <a:rPr lang="it-IT" sz="2200" dirty="0" err="1" smtClean="0"/>
              <a:t>similar</a:t>
            </a:r>
            <a:r>
              <a:rPr lang="it-IT" sz="2200" dirty="0" smtClean="0"/>
              <a:t> </a:t>
            </a:r>
            <a:r>
              <a:rPr lang="it-IT" sz="2200" dirty="0" err="1" smtClean="0"/>
              <a:t>Hb</a:t>
            </a:r>
            <a:r>
              <a:rPr lang="it-IT" sz="2200" dirty="0" smtClean="0"/>
              <a:t> </a:t>
            </a:r>
            <a:r>
              <a:rPr lang="it-IT" sz="2200" dirty="0" err="1" smtClean="0"/>
              <a:t>correction</a:t>
            </a:r>
            <a:r>
              <a:rPr lang="it-IT" sz="2200" dirty="0" smtClean="0"/>
              <a:t> </a:t>
            </a:r>
            <a:r>
              <a:rPr lang="it-IT" sz="2200" dirty="0" err="1" smtClean="0"/>
              <a:t>demonstrated</a:t>
            </a:r>
            <a:r>
              <a:rPr lang="it-IT" sz="2200" dirty="0" smtClean="0"/>
              <a:t> for </a:t>
            </a:r>
            <a:r>
              <a:rPr lang="en-GB" sz="2200" dirty="0" err="1"/>
              <a:t>Biosimilar</a:t>
            </a:r>
            <a:r>
              <a:rPr lang="en-GB" sz="2200" dirty="0"/>
              <a:t> ESA HX575 </a:t>
            </a:r>
            <a:r>
              <a:rPr lang="it-IT" sz="2200" dirty="0" smtClean="0"/>
              <a:t>and </a:t>
            </a:r>
            <a:r>
              <a:rPr lang="it-IT" sz="2200" dirty="0" err="1" smtClean="0"/>
              <a:t>Eprex</a:t>
            </a:r>
            <a:r>
              <a:rPr lang="it-IT" sz="2200" baseline="30000" dirty="0" smtClean="0"/>
              <a:t>®</a:t>
            </a:r>
            <a:endParaRPr lang="de-DE" sz="2200" dirty="0" smtClean="0"/>
          </a:p>
        </p:txBody>
      </p:sp>
      <p:sp>
        <p:nvSpPr>
          <p:cNvPr id="3" name="Textplatzhalter 2"/>
          <p:cNvSpPr>
            <a:spLocks noGrp="1"/>
          </p:cNvSpPr>
          <p:nvPr>
            <p:ph type="body" sz="quarter" idx="10"/>
          </p:nvPr>
        </p:nvSpPr>
        <p:spPr>
          <a:xfrm>
            <a:off x="468313" y="1454150"/>
            <a:ext cx="8459787" cy="512763"/>
          </a:xfrm>
        </p:spPr>
        <p:txBody>
          <a:bodyPr/>
          <a:lstStyle/>
          <a:p>
            <a:r>
              <a:rPr lang="en-GB">
                <a:solidFill>
                  <a:srgbClr val="C40027"/>
                </a:solidFill>
                <a:latin typeface="Arial" pitchFamily="34" charset="0"/>
                <a:cs typeface="Arial" pitchFamily="34" charset="0"/>
              </a:rPr>
              <a:t>Hb concentration over time (Study INJ-11)</a:t>
            </a:r>
            <a:endParaRPr lang="de-DE">
              <a:latin typeface="Arial" pitchFamily="34" charset="0"/>
              <a:cs typeface="Arial" pitchFamily="34" charset="0"/>
            </a:endParaRPr>
          </a:p>
        </p:txBody>
      </p:sp>
      <p:sp>
        <p:nvSpPr>
          <p:cNvPr id="147" name="Text Box 10"/>
          <p:cNvSpPr txBox="1">
            <a:spLocks noChangeArrowheads="1"/>
          </p:cNvSpPr>
          <p:nvPr/>
        </p:nvSpPr>
        <p:spPr bwMode="auto">
          <a:xfrm>
            <a:off x="457200" y="6492875"/>
            <a:ext cx="2830513" cy="138113"/>
          </a:xfrm>
          <a:prstGeom prst="rect">
            <a:avLst/>
          </a:prstGeom>
          <a:noFill/>
          <a:ln w="9525">
            <a:noFill/>
            <a:miter lim="800000"/>
            <a:headEnd/>
            <a:tailEnd/>
          </a:ln>
        </p:spPr>
        <p:txBody>
          <a:bodyPr wrap="none" lIns="0" tIns="0" rIns="0" bIns="0" anchor="b">
            <a:spAutoFit/>
          </a:bodyPr>
          <a:lstStyle/>
          <a:p>
            <a:pPr fontAlgn="auto">
              <a:lnSpc>
                <a:spcPct val="90000"/>
              </a:lnSpc>
              <a:spcBef>
                <a:spcPts val="0"/>
              </a:spcBef>
              <a:spcAft>
                <a:spcPts val="0"/>
              </a:spcAft>
              <a:defRPr/>
            </a:pPr>
            <a:r>
              <a:rPr lang="en-GB" sz="1000" kern="0" dirty="0" err="1">
                <a:solidFill>
                  <a:srgbClr val="000000"/>
                </a:solidFill>
                <a:ea typeface="ＭＳ Ｐゴシック" pitchFamily="34" charset="-128"/>
                <a:cs typeface="Arial"/>
              </a:rPr>
              <a:t>Weigang-Köhler</a:t>
            </a:r>
            <a:r>
              <a:rPr lang="en-GB" sz="1000" kern="0" dirty="0">
                <a:solidFill>
                  <a:srgbClr val="000000"/>
                </a:solidFill>
                <a:ea typeface="ＭＳ Ｐゴシック" pitchFamily="34" charset="-128"/>
                <a:cs typeface="Arial"/>
              </a:rPr>
              <a:t> et al. </a:t>
            </a:r>
            <a:r>
              <a:rPr lang="en-GB" sz="1000" i="1" kern="0" dirty="0" err="1">
                <a:solidFill>
                  <a:srgbClr val="000000"/>
                </a:solidFill>
                <a:ea typeface="ＭＳ Ｐゴシック" pitchFamily="34" charset="-128"/>
                <a:cs typeface="Arial"/>
              </a:rPr>
              <a:t>Onkologie</a:t>
            </a:r>
            <a:r>
              <a:rPr lang="en-GB" sz="1000" i="1" kern="0" dirty="0">
                <a:solidFill>
                  <a:srgbClr val="000000"/>
                </a:solidFill>
                <a:ea typeface="ＭＳ Ｐゴシック" pitchFamily="34" charset="-128"/>
                <a:cs typeface="Arial"/>
              </a:rPr>
              <a:t> </a:t>
            </a:r>
            <a:r>
              <a:rPr lang="en-GB" sz="1000" kern="0" dirty="0">
                <a:solidFill>
                  <a:srgbClr val="000000"/>
                </a:solidFill>
                <a:ea typeface="ＭＳ Ｐゴシック" pitchFamily="34" charset="-128"/>
                <a:cs typeface="Arial"/>
              </a:rPr>
              <a:t>2009; 32: 168-74</a:t>
            </a:r>
          </a:p>
        </p:txBody>
      </p:sp>
      <p:sp>
        <p:nvSpPr>
          <p:cNvPr id="149" name="Text Box 5"/>
          <p:cNvSpPr txBox="1">
            <a:spLocks noChangeArrowheads="1"/>
          </p:cNvSpPr>
          <p:nvPr/>
        </p:nvSpPr>
        <p:spPr bwMode="auto">
          <a:xfrm>
            <a:off x="708025" y="5530850"/>
            <a:ext cx="4456113" cy="274638"/>
          </a:xfrm>
          <a:prstGeom prst="rect">
            <a:avLst/>
          </a:prstGeom>
          <a:noFill/>
          <a:ln w="9525">
            <a:noFill/>
            <a:miter lim="800000"/>
            <a:headEnd/>
            <a:tailEnd/>
          </a:ln>
        </p:spPr>
        <p:txBody>
          <a:bodyPr wrap="none">
            <a:spAutoFit/>
          </a:bodyPr>
          <a:lstStyle/>
          <a:p>
            <a:pPr fontAlgn="auto">
              <a:spcBef>
                <a:spcPts val="0"/>
              </a:spcBef>
              <a:spcAft>
                <a:spcPts val="0"/>
              </a:spcAft>
              <a:tabLst>
                <a:tab pos="114300" algn="ctr"/>
                <a:tab pos="688975" algn="ctr"/>
                <a:tab pos="1273175" algn="ctr"/>
                <a:tab pos="1857375" algn="ctr"/>
                <a:tab pos="2441575" algn="ctr"/>
                <a:tab pos="3022600" algn="ctr"/>
                <a:tab pos="3603625" algn="ctr"/>
                <a:tab pos="4187825" algn="ctr"/>
              </a:tabLst>
              <a:defRPr/>
            </a:pPr>
            <a:r>
              <a:rPr lang="en-GB" sz="1200" kern="0" dirty="0">
                <a:solidFill>
                  <a:srgbClr val="000000"/>
                </a:solidFill>
                <a:ea typeface="ＭＳ Ｐゴシック" pitchFamily="34" charset="-128"/>
                <a:cs typeface="Arial"/>
              </a:rPr>
              <a:t>	-2	0	2	4	6	8	10	12</a:t>
            </a:r>
          </a:p>
        </p:txBody>
      </p:sp>
      <p:sp>
        <p:nvSpPr>
          <p:cNvPr id="154" name="Text Box 12"/>
          <p:cNvSpPr txBox="1">
            <a:spLocks noChangeArrowheads="1"/>
          </p:cNvSpPr>
          <p:nvPr/>
        </p:nvSpPr>
        <p:spPr bwMode="auto">
          <a:xfrm>
            <a:off x="504825" y="2555875"/>
            <a:ext cx="354013" cy="3094038"/>
          </a:xfrm>
          <a:prstGeom prst="rect">
            <a:avLst/>
          </a:prstGeom>
          <a:noFill/>
          <a:ln w="9525">
            <a:noFill/>
            <a:miter lim="800000"/>
            <a:headEnd/>
            <a:tailEnd/>
          </a:ln>
        </p:spPr>
        <p:txBody>
          <a:bodyPr wrap="none">
            <a:spAutoFit/>
          </a:bodyPr>
          <a:lstStyle/>
          <a:p>
            <a:pPr algn="r" fontAlgn="auto">
              <a:spcBef>
                <a:spcPts val="0"/>
              </a:spcBef>
              <a:spcAft>
                <a:spcPct val="9000"/>
              </a:spcAft>
              <a:defRPr/>
            </a:pPr>
            <a:r>
              <a:rPr lang="en-GB" sz="1200" kern="0" dirty="0">
                <a:solidFill>
                  <a:srgbClr val="000000"/>
                </a:solidFill>
                <a:ea typeface="ＭＳ Ｐゴシック" pitchFamily="34" charset="-128"/>
                <a:cs typeface="Arial"/>
              </a:rPr>
              <a:t>14</a:t>
            </a:r>
          </a:p>
          <a:p>
            <a:pPr algn="r" fontAlgn="auto">
              <a:spcBef>
                <a:spcPts val="0"/>
              </a:spcBef>
              <a:spcAft>
                <a:spcPct val="9000"/>
              </a:spcAft>
              <a:defRPr/>
            </a:pPr>
            <a:r>
              <a:rPr lang="en-GB" sz="1200" kern="0" dirty="0">
                <a:solidFill>
                  <a:srgbClr val="000000"/>
                </a:solidFill>
                <a:ea typeface="ＭＳ Ｐゴシック" pitchFamily="34" charset="-128"/>
                <a:cs typeface="Arial"/>
              </a:rPr>
              <a:t>13</a:t>
            </a:r>
          </a:p>
          <a:p>
            <a:pPr algn="r" fontAlgn="auto">
              <a:spcBef>
                <a:spcPts val="0"/>
              </a:spcBef>
              <a:spcAft>
                <a:spcPct val="9000"/>
              </a:spcAft>
              <a:defRPr/>
            </a:pPr>
            <a:r>
              <a:rPr lang="en-GB" sz="1200" kern="0" dirty="0">
                <a:solidFill>
                  <a:srgbClr val="000000"/>
                </a:solidFill>
                <a:ea typeface="ＭＳ Ｐゴシック" pitchFamily="34" charset="-128"/>
                <a:cs typeface="Arial"/>
              </a:rPr>
              <a:t>12</a:t>
            </a:r>
          </a:p>
          <a:p>
            <a:pPr algn="r" fontAlgn="auto">
              <a:spcBef>
                <a:spcPts val="0"/>
              </a:spcBef>
              <a:spcAft>
                <a:spcPct val="9000"/>
              </a:spcAft>
              <a:defRPr/>
            </a:pPr>
            <a:r>
              <a:rPr lang="en-GB" sz="1200" kern="0" dirty="0">
                <a:solidFill>
                  <a:srgbClr val="000000"/>
                </a:solidFill>
                <a:ea typeface="ＭＳ Ｐゴシック" pitchFamily="34" charset="-128"/>
                <a:cs typeface="Arial"/>
              </a:rPr>
              <a:t>11</a:t>
            </a:r>
          </a:p>
          <a:p>
            <a:pPr algn="r" fontAlgn="auto">
              <a:spcBef>
                <a:spcPts val="0"/>
              </a:spcBef>
              <a:spcAft>
                <a:spcPct val="9000"/>
              </a:spcAft>
              <a:defRPr/>
            </a:pPr>
            <a:r>
              <a:rPr lang="en-GB" sz="1200" kern="0" dirty="0">
                <a:solidFill>
                  <a:srgbClr val="000000"/>
                </a:solidFill>
                <a:ea typeface="ＭＳ Ｐゴシック" pitchFamily="34" charset="-128"/>
                <a:cs typeface="Arial"/>
              </a:rPr>
              <a:t>10</a:t>
            </a:r>
          </a:p>
          <a:p>
            <a:pPr algn="r" fontAlgn="auto">
              <a:spcBef>
                <a:spcPts val="0"/>
              </a:spcBef>
              <a:spcAft>
                <a:spcPct val="9000"/>
              </a:spcAft>
              <a:defRPr/>
            </a:pPr>
            <a:r>
              <a:rPr lang="en-GB" sz="1200" kern="0" dirty="0">
                <a:solidFill>
                  <a:srgbClr val="000000"/>
                </a:solidFill>
                <a:ea typeface="ＭＳ Ｐゴシック" pitchFamily="34" charset="-128"/>
                <a:cs typeface="Arial"/>
              </a:rPr>
              <a:t>9</a:t>
            </a:r>
          </a:p>
          <a:p>
            <a:pPr algn="r" fontAlgn="auto">
              <a:spcBef>
                <a:spcPts val="0"/>
              </a:spcBef>
              <a:spcAft>
                <a:spcPct val="9000"/>
              </a:spcAft>
              <a:defRPr/>
            </a:pPr>
            <a:r>
              <a:rPr lang="en-GB" sz="1200" kern="0" dirty="0">
                <a:solidFill>
                  <a:srgbClr val="000000"/>
                </a:solidFill>
                <a:ea typeface="ＭＳ Ｐゴシック" pitchFamily="34" charset="-128"/>
                <a:cs typeface="Arial"/>
              </a:rPr>
              <a:t>8</a:t>
            </a:r>
          </a:p>
          <a:p>
            <a:pPr algn="r" fontAlgn="auto">
              <a:spcBef>
                <a:spcPts val="0"/>
              </a:spcBef>
              <a:spcAft>
                <a:spcPct val="9000"/>
              </a:spcAft>
              <a:defRPr/>
            </a:pPr>
            <a:r>
              <a:rPr lang="en-GB" sz="1200" kern="0" dirty="0">
                <a:solidFill>
                  <a:srgbClr val="000000"/>
                </a:solidFill>
                <a:ea typeface="ＭＳ Ｐゴシック" pitchFamily="34" charset="-128"/>
                <a:cs typeface="Arial"/>
              </a:rPr>
              <a:t>7</a:t>
            </a:r>
          </a:p>
          <a:p>
            <a:pPr algn="r" fontAlgn="auto">
              <a:spcBef>
                <a:spcPts val="0"/>
              </a:spcBef>
              <a:spcAft>
                <a:spcPct val="9000"/>
              </a:spcAft>
              <a:defRPr/>
            </a:pPr>
            <a:r>
              <a:rPr lang="en-GB" sz="1200" kern="0" dirty="0">
                <a:solidFill>
                  <a:srgbClr val="000000"/>
                </a:solidFill>
                <a:ea typeface="ＭＳ Ｐゴシック" pitchFamily="34" charset="-128"/>
                <a:cs typeface="Arial"/>
              </a:rPr>
              <a:t>6</a:t>
            </a:r>
          </a:p>
          <a:p>
            <a:pPr algn="r" fontAlgn="auto">
              <a:spcBef>
                <a:spcPts val="0"/>
              </a:spcBef>
              <a:spcAft>
                <a:spcPct val="9000"/>
              </a:spcAft>
              <a:defRPr/>
            </a:pPr>
            <a:r>
              <a:rPr lang="en-GB" sz="1200" kern="0" dirty="0">
                <a:solidFill>
                  <a:srgbClr val="000000"/>
                </a:solidFill>
                <a:ea typeface="ＭＳ Ｐゴシック" pitchFamily="34" charset="-128"/>
                <a:cs typeface="Arial"/>
              </a:rPr>
              <a:t>5</a:t>
            </a:r>
          </a:p>
          <a:p>
            <a:pPr algn="r" fontAlgn="auto">
              <a:spcBef>
                <a:spcPts val="0"/>
              </a:spcBef>
              <a:spcAft>
                <a:spcPct val="9000"/>
              </a:spcAft>
              <a:defRPr/>
            </a:pPr>
            <a:r>
              <a:rPr lang="en-GB" sz="1200" kern="0" dirty="0">
                <a:solidFill>
                  <a:srgbClr val="000000"/>
                </a:solidFill>
                <a:ea typeface="ＭＳ Ｐゴシック" pitchFamily="34" charset="-128"/>
                <a:cs typeface="Arial"/>
              </a:rPr>
              <a:t>4</a:t>
            </a:r>
          </a:p>
          <a:p>
            <a:pPr algn="r" fontAlgn="auto">
              <a:spcBef>
                <a:spcPts val="0"/>
              </a:spcBef>
              <a:spcAft>
                <a:spcPct val="9000"/>
              </a:spcAft>
              <a:defRPr/>
            </a:pPr>
            <a:r>
              <a:rPr lang="en-GB" sz="1200" kern="0" dirty="0">
                <a:solidFill>
                  <a:srgbClr val="000000"/>
                </a:solidFill>
                <a:ea typeface="ＭＳ Ｐゴシック" pitchFamily="34" charset="-128"/>
                <a:cs typeface="Arial"/>
              </a:rPr>
              <a:t>3</a:t>
            </a:r>
          </a:p>
          <a:p>
            <a:pPr algn="r" fontAlgn="auto">
              <a:spcBef>
                <a:spcPts val="0"/>
              </a:spcBef>
              <a:spcAft>
                <a:spcPct val="9000"/>
              </a:spcAft>
              <a:defRPr/>
            </a:pPr>
            <a:r>
              <a:rPr lang="en-GB" sz="1200" kern="0" dirty="0">
                <a:solidFill>
                  <a:srgbClr val="000000"/>
                </a:solidFill>
                <a:ea typeface="ＭＳ Ｐゴシック" pitchFamily="34" charset="-128"/>
                <a:cs typeface="Arial"/>
              </a:rPr>
              <a:t>2</a:t>
            </a:r>
          </a:p>
          <a:p>
            <a:pPr algn="r" fontAlgn="auto">
              <a:spcBef>
                <a:spcPts val="0"/>
              </a:spcBef>
              <a:spcAft>
                <a:spcPct val="9000"/>
              </a:spcAft>
              <a:defRPr/>
            </a:pPr>
            <a:r>
              <a:rPr lang="en-GB" sz="1200" kern="0" dirty="0">
                <a:solidFill>
                  <a:srgbClr val="000000"/>
                </a:solidFill>
                <a:ea typeface="ＭＳ Ｐゴシック" pitchFamily="34" charset="-128"/>
                <a:cs typeface="Arial"/>
              </a:rPr>
              <a:t>1</a:t>
            </a:r>
          </a:p>
          <a:p>
            <a:pPr algn="r" fontAlgn="auto">
              <a:spcBef>
                <a:spcPts val="0"/>
              </a:spcBef>
              <a:spcAft>
                <a:spcPct val="9000"/>
              </a:spcAft>
              <a:defRPr/>
            </a:pPr>
            <a:r>
              <a:rPr lang="en-GB" sz="1200" kern="0" dirty="0">
                <a:solidFill>
                  <a:srgbClr val="000000"/>
                </a:solidFill>
                <a:ea typeface="ＭＳ Ｐゴシック" pitchFamily="34" charset="-128"/>
                <a:cs typeface="Arial"/>
              </a:rPr>
              <a:t>0</a:t>
            </a:r>
          </a:p>
        </p:txBody>
      </p:sp>
      <p:sp>
        <p:nvSpPr>
          <p:cNvPr id="155" name="Rectangle 99"/>
          <p:cNvSpPr>
            <a:spLocks noChangeArrowheads="1"/>
          </p:cNvSpPr>
          <p:nvPr/>
        </p:nvSpPr>
        <p:spPr bwMode="auto">
          <a:xfrm>
            <a:off x="2517775" y="5743575"/>
            <a:ext cx="969963" cy="27463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1200" kern="0" dirty="0">
                <a:solidFill>
                  <a:srgbClr val="000000"/>
                </a:solidFill>
                <a:ea typeface="ＭＳ Ｐゴシック" pitchFamily="34" charset="-128"/>
                <a:cs typeface="Arial"/>
              </a:rPr>
              <a:t>Study week</a:t>
            </a:r>
          </a:p>
        </p:txBody>
      </p:sp>
      <p:sp>
        <p:nvSpPr>
          <p:cNvPr id="156" name="Rectangle 100"/>
          <p:cNvSpPr>
            <a:spLocks noChangeArrowheads="1"/>
          </p:cNvSpPr>
          <p:nvPr/>
        </p:nvSpPr>
        <p:spPr bwMode="auto">
          <a:xfrm>
            <a:off x="528638" y="2266950"/>
            <a:ext cx="1528762" cy="27622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1200" kern="0" dirty="0">
                <a:solidFill>
                  <a:srgbClr val="000000"/>
                </a:solidFill>
                <a:ea typeface="ＭＳ Ｐゴシック" pitchFamily="34" charset="-128"/>
                <a:cs typeface="Arial"/>
              </a:rPr>
              <a:t>Haemoglobin (g/</a:t>
            </a:r>
            <a:r>
              <a:rPr lang="en-GB" sz="1200" kern="0" dirty="0" err="1">
                <a:solidFill>
                  <a:srgbClr val="000000"/>
                </a:solidFill>
                <a:ea typeface="ＭＳ Ｐゴシック" pitchFamily="34" charset="-128"/>
                <a:cs typeface="Arial"/>
              </a:rPr>
              <a:t>dL</a:t>
            </a:r>
            <a:r>
              <a:rPr lang="en-GB" sz="1200" kern="0" dirty="0">
                <a:solidFill>
                  <a:srgbClr val="000000"/>
                </a:solidFill>
                <a:ea typeface="ＭＳ Ｐゴシック" pitchFamily="34" charset="-128"/>
                <a:cs typeface="Arial"/>
              </a:rPr>
              <a:t>)</a:t>
            </a:r>
          </a:p>
        </p:txBody>
      </p:sp>
      <p:grpSp>
        <p:nvGrpSpPr>
          <p:cNvPr id="114697" name="Gruppieren 147"/>
          <p:cNvGrpSpPr>
            <a:grpSpLocks/>
          </p:cNvGrpSpPr>
          <p:nvPr/>
        </p:nvGrpSpPr>
        <p:grpSpPr bwMode="auto">
          <a:xfrm>
            <a:off x="828675" y="2682875"/>
            <a:ext cx="4275138" cy="2882900"/>
            <a:chOff x="863974" y="2581609"/>
            <a:chExt cx="4275137" cy="2882900"/>
          </a:xfrm>
        </p:grpSpPr>
        <p:grpSp>
          <p:nvGrpSpPr>
            <p:cNvPr id="114725" name="Group 354"/>
            <p:cNvGrpSpPr>
              <a:grpSpLocks/>
            </p:cNvGrpSpPr>
            <p:nvPr/>
          </p:nvGrpSpPr>
          <p:grpSpPr bwMode="auto">
            <a:xfrm>
              <a:off x="863974" y="2581609"/>
              <a:ext cx="4168775" cy="2882900"/>
              <a:chOff x="859" y="1528"/>
              <a:chExt cx="2626" cy="1816"/>
            </a:xfrm>
          </p:grpSpPr>
          <p:sp>
            <p:nvSpPr>
              <p:cNvPr id="158" name="Line 174"/>
              <p:cNvSpPr>
                <a:spLocks noChangeShapeType="1"/>
              </p:cNvSpPr>
              <p:nvPr/>
            </p:nvSpPr>
            <p:spPr bwMode="auto">
              <a:xfrm>
                <a:off x="859" y="1528"/>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59" name="Line 175"/>
              <p:cNvSpPr>
                <a:spLocks noChangeShapeType="1"/>
              </p:cNvSpPr>
              <p:nvPr/>
            </p:nvSpPr>
            <p:spPr bwMode="auto">
              <a:xfrm>
                <a:off x="859" y="1649"/>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0" name="Line 176"/>
              <p:cNvSpPr>
                <a:spLocks noChangeShapeType="1"/>
              </p:cNvSpPr>
              <p:nvPr/>
            </p:nvSpPr>
            <p:spPr bwMode="auto">
              <a:xfrm>
                <a:off x="859" y="1766"/>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1" name="Line 177"/>
              <p:cNvSpPr>
                <a:spLocks noChangeShapeType="1"/>
              </p:cNvSpPr>
              <p:nvPr/>
            </p:nvSpPr>
            <p:spPr bwMode="auto">
              <a:xfrm>
                <a:off x="859" y="1894"/>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2" name="Line 178"/>
              <p:cNvSpPr>
                <a:spLocks noChangeShapeType="1"/>
              </p:cNvSpPr>
              <p:nvPr/>
            </p:nvSpPr>
            <p:spPr bwMode="auto">
              <a:xfrm>
                <a:off x="859" y="2011"/>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3" name="Line 179"/>
              <p:cNvSpPr>
                <a:spLocks noChangeShapeType="1"/>
              </p:cNvSpPr>
              <p:nvPr/>
            </p:nvSpPr>
            <p:spPr bwMode="auto">
              <a:xfrm>
                <a:off x="859" y="2144"/>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4" name="Line 180"/>
              <p:cNvSpPr>
                <a:spLocks noChangeShapeType="1"/>
              </p:cNvSpPr>
              <p:nvPr/>
            </p:nvSpPr>
            <p:spPr bwMode="auto">
              <a:xfrm>
                <a:off x="859" y="2783"/>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5" name="Line 181"/>
              <p:cNvSpPr>
                <a:spLocks noChangeShapeType="1"/>
              </p:cNvSpPr>
              <p:nvPr/>
            </p:nvSpPr>
            <p:spPr bwMode="auto">
              <a:xfrm>
                <a:off x="859" y="2932"/>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6" name="Line 182"/>
              <p:cNvSpPr>
                <a:spLocks noChangeShapeType="1"/>
              </p:cNvSpPr>
              <p:nvPr/>
            </p:nvSpPr>
            <p:spPr bwMode="auto">
              <a:xfrm>
                <a:off x="859" y="3041"/>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7" name="Line 183"/>
              <p:cNvSpPr>
                <a:spLocks noChangeShapeType="1"/>
              </p:cNvSpPr>
              <p:nvPr/>
            </p:nvSpPr>
            <p:spPr bwMode="auto">
              <a:xfrm>
                <a:off x="859" y="3166"/>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8" name="Line 184"/>
              <p:cNvSpPr>
                <a:spLocks noChangeShapeType="1"/>
              </p:cNvSpPr>
              <p:nvPr/>
            </p:nvSpPr>
            <p:spPr bwMode="auto">
              <a:xfrm>
                <a:off x="859" y="3286"/>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69" name="Line 185"/>
              <p:cNvSpPr>
                <a:spLocks noChangeShapeType="1"/>
              </p:cNvSpPr>
              <p:nvPr/>
            </p:nvSpPr>
            <p:spPr bwMode="auto">
              <a:xfrm>
                <a:off x="859" y="2265"/>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0" name="Line 186"/>
              <p:cNvSpPr>
                <a:spLocks noChangeShapeType="1"/>
              </p:cNvSpPr>
              <p:nvPr/>
            </p:nvSpPr>
            <p:spPr bwMode="auto">
              <a:xfrm>
                <a:off x="859" y="2405"/>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1" name="Line 187"/>
              <p:cNvSpPr>
                <a:spLocks noChangeShapeType="1"/>
              </p:cNvSpPr>
              <p:nvPr/>
            </p:nvSpPr>
            <p:spPr bwMode="auto">
              <a:xfrm>
                <a:off x="859" y="2526"/>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2" name="Line 188"/>
              <p:cNvSpPr>
                <a:spLocks noChangeShapeType="1"/>
              </p:cNvSpPr>
              <p:nvPr/>
            </p:nvSpPr>
            <p:spPr bwMode="auto">
              <a:xfrm>
                <a:off x="859" y="2659"/>
                <a:ext cx="58" cy="0"/>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3" name="Freeform 189"/>
              <p:cNvSpPr>
                <a:spLocks/>
              </p:cNvSpPr>
              <p:nvPr/>
            </p:nvSpPr>
            <p:spPr bwMode="auto">
              <a:xfrm>
                <a:off x="917" y="1528"/>
                <a:ext cx="2568" cy="1758"/>
              </a:xfrm>
              <a:custGeom>
                <a:avLst/>
                <a:gdLst>
                  <a:gd name="T0" fmla="*/ 2568 w 2568"/>
                  <a:gd name="T1" fmla="*/ 1758 h 1758"/>
                  <a:gd name="T2" fmla="*/ 0 w 2568"/>
                  <a:gd name="T3" fmla="*/ 1758 h 1758"/>
                  <a:gd name="T4" fmla="*/ 0 w 2568"/>
                  <a:gd name="T5" fmla="*/ 0 h 1758"/>
                  <a:gd name="T6" fmla="*/ 0 60000 65536"/>
                  <a:gd name="T7" fmla="*/ 0 60000 65536"/>
                  <a:gd name="T8" fmla="*/ 0 60000 65536"/>
                  <a:gd name="T9" fmla="*/ 0 w 2568"/>
                  <a:gd name="T10" fmla="*/ 0 h 1758"/>
                  <a:gd name="T11" fmla="*/ 2568 w 2568"/>
                  <a:gd name="T12" fmla="*/ 1758 h 1758"/>
                </a:gdLst>
                <a:ahLst/>
                <a:cxnLst>
                  <a:cxn ang="T6">
                    <a:pos x="T0" y="T1"/>
                  </a:cxn>
                  <a:cxn ang="T7">
                    <a:pos x="T2" y="T3"/>
                  </a:cxn>
                  <a:cxn ang="T8">
                    <a:pos x="T4" y="T5"/>
                  </a:cxn>
                </a:cxnLst>
                <a:rect l="T9" t="T10" r="T11" b="T12"/>
                <a:pathLst>
                  <a:path w="2568" h="1758">
                    <a:moveTo>
                      <a:pt x="2568" y="1758"/>
                    </a:moveTo>
                    <a:lnTo>
                      <a:pt x="0" y="1758"/>
                    </a:lnTo>
                    <a:lnTo>
                      <a:pt x="0" y="0"/>
                    </a:lnTo>
                  </a:path>
                </a:pathLst>
              </a:custGeom>
              <a:noFill/>
              <a:ln w="12700" cap="flat" cmpd="sng">
                <a:solidFill>
                  <a:srgbClr val="010101"/>
                </a:solidFill>
                <a:prstDash val="solid"/>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4" name="Line 190"/>
              <p:cNvSpPr>
                <a:spLocks noChangeShapeType="1"/>
              </p:cNvSpPr>
              <p:nvPr/>
            </p:nvSpPr>
            <p:spPr bwMode="auto">
              <a:xfrm>
                <a:off x="1650" y="3286"/>
                <a:ext cx="0" cy="58"/>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5" name="Line 191"/>
              <p:cNvSpPr>
                <a:spLocks noChangeShapeType="1"/>
              </p:cNvSpPr>
              <p:nvPr/>
            </p:nvSpPr>
            <p:spPr bwMode="auto">
              <a:xfrm>
                <a:off x="1283" y="3286"/>
                <a:ext cx="0" cy="58"/>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6" name="Line 192"/>
              <p:cNvSpPr>
                <a:spLocks noChangeShapeType="1"/>
              </p:cNvSpPr>
              <p:nvPr/>
            </p:nvSpPr>
            <p:spPr bwMode="auto">
              <a:xfrm>
                <a:off x="917" y="3286"/>
                <a:ext cx="0" cy="58"/>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7" name="Line 193"/>
              <p:cNvSpPr>
                <a:spLocks noChangeShapeType="1"/>
              </p:cNvSpPr>
              <p:nvPr/>
            </p:nvSpPr>
            <p:spPr bwMode="auto">
              <a:xfrm>
                <a:off x="2017" y="3286"/>
                <a:ext cx="0" cy="58"/>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8" name="Line 194"/>
              <p:cNvSpPr>
                <a:spLocks noChangeShapeType="1"/>
              </p:cNvSpPr>
              <p:nvPr/>
            </p:nvSpPr>
            <p:spPr bwMode="auto">
              <a:xfrm>
                <a:off x="2384" y="3286"/>
                <a:ext cx="0" cy="58"/>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79" name="Line 195"/>
              <p:cNvSpPr>
                <a:spLocks noChangeShapeType="1"/>
              </p:cNvSpPr>
              <p:nvPr/>
            </p:nvSpPr>
            <p:spPr bwMode="auto">
              <a:xfrm>
                <a:off x="3118" y="3286"/>
                <a:ext cx="0" cy="58"/>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80" name="Line 196"/>
              <p:cNvSpPr>
                <a:spLocks noChangeShapeType="1"/>
              </p:cNvSpPr>
              <p:nvPr/>
            </p:nvSpPr>
            <p:spPr bwMode="auto">
              <a:xfrm>
                <a:off x="2751" y="3286"/>
                <a:ext cx="0" cy="58"/>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81" name="Line 197"/>
              <p:cNvSpPr>
                <a:spLocks noChangeShapeType="1"/>
              </p:cNvSpPr>
              <p:nvPr/>
            </p:nvSpPr>
            <p:spPr bwMode="auto">
              <a:xfrm>
                <a:off x="3485" y="3286"/>
                <a:ext cx="0" cy="58"/>
              </a:xfrm>
              <a:prstGeom prst="line">
                <a:avLst/>
              </a:prstGeom>
              <a:noFill/>
              <a:ln w="12700">
                <a:solidFill>
                  <a:srgbClr val="010101"/>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nvGrpSpPr>
            <p:cNvPr id="114726" name="Group 356"/>
            <p:cNvGrpSpPr>
              <a:grpSpLocks/>
            </p:cNvGrpSpPr>
            <p:nvPr/>
          </p:nvGrpSpPr>
          <p:grpSpPr bwMode="auto">
            <a:xfrm>
              <a:off x="1210049" y="2637172"/>
              <a:ext cx="3929062" cy="1150937"/>
              <a:chOff x="1077" y="1563"/>
              <a:chExt cx="2475" cy="725"/>
            </a:xfrm>
          </p:grpSpPr>
          <p:sp>
            <p:nvSpPr>
              <p:cNvPr id="183" name="Oval 198"/>
              <p:cNvSpPr>
                <a:spLocks noChangeArrowheads="1"/>
              </p:cNvSpPr>
              <p:nvPr/>
            </p:nvSpPr>
            <p:spPr bwMode="auto">
              <a:xfrm>
                <a:off x="1459" y="2101"/>
                <a:ext cx="74" cy="70"/>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84" name="Oval 199"/>
              <p:cNvSpPr>
                <a:spLocks noChangeArrowheads="1"/>
              </p:cNvSpPr>
              <p:nvPr/>
            </p:nvSpPr>
            <p:spPr bwMode="auto">
              <a:xfrm>
                <a:off x="1638" y="2062"/>
                <a:ext cx="70" cy="74"/>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85" name="Oval 200"/>
              <p:cNvSpPr>
                <a:spLocks noChangeArrowheads="1"/>
              </p:cNvSpPr>
              <p:nvPr/>
            </p:nvSpPr>
            <p:spPr bwMode="auto">
              <a:xfrm>
                <a:off x="1825" y="2023"/>
                <a:ext cx="74" cy="74"/>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86" name="Oval 201"/>
              <p:cNvSpPr>
                <a:spLocks noChangeArrowheads="1"/>
              </p:cNvSpPr>
              <p:nvPr/>
            </p:nvSpPr>
            <p:spPr bwMode="auto">
              <a:xfrm>
                <a:off x="2012" y="1972"/>
                <a:ext cx="71" cy="75"/>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87" name="Oval 202"/>
              <p:cNvSpPr>
                <a:spLocks noChangeArrowheads="1"/>
              </p:cNvSpPr>
              <p:nvPr/>
            </p:nvSpPr>
            <p:spPr bwMode="auto">
              <a:xfrm>
                <a:off x="2180" y="1953"/>
                <a:ext cx="70" cy="74"/>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88" name="Oval 203"/>
              <p:cNvSpPr>
                <a:spLocks noChangeArrowheads="1"/>
              </p:cNvSpPr>
              <p:nvPr/>
            </p:nvSpPr>
            <p:spPr bwMode="auto">
              <a:xfrm>
                <a:off x="2379" y="1922"/>
                <a:ext cx="70" cy="70"/>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89" name="Oval 204"/>
              <p:cNvSpPr>
                <a:spLocks noChangeArrowheads="1"/>
              </p:cNvSpPr>
              <p:nvPr/>
            </p:nvSpPr>
            <p:spPr bwMode="auto">
              <a:xfrm>
                <a:off x="2557" y="1879"/>
                <a:ext cx="71" cy="74"/>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90" name="Oval 205"/>
              <p:cNvSpPr>
                <a:spLocks noChangeArrowheads="1"/>
              </p:cNvSpPr>
              <p:nvPr/>
            </p:nvSpPr>
            <p:spPr bwMode="auto">
              <a:xfrm>
                <a:off x="2739" y="1898"/>
                <a:ext cx="70" cy="71"/>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91" name="Oval 206"/>
              <p:cNvSpPr>
                <a:spLocks noChangeArrowheads="1"/>
              </p:cNvSpPr>
              <p:nvPr/>
            </p:nvSpPr>
            <p:spPr bwMode="auto">
              <a:xfrm>
                <a:off x="2914" y="1797"/>
                <a:ext cx="74" cy="74"/>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92" name="Oval 207"/>
              <p:cNvSpPr>
                <a:spLocks noChangeArrowheads="1"/>
              </p:cNvSpPr>
              <p:nvPr/>
            </p:nvSpPr>
            <p:spPr bwMode="auto">
              <a:xfrm>
                <a:off x="3112" y="1863"/>
                <a:ext cx="74" cy="74"/>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93" name="Oval 208"/>
              <p:cNvSpPr>
                <a:spLocks noChangeArrowheads="1"/>
              </p:cNvSpPr>
              <p:nvPr/>
            </p:nvSpPr>
            <p:spPr bwMode="auto">
              <a:xfrm>
                <a:off x="3290" y="1879"/>
                <a:ext cx="70" cy="70"/>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94" name="Oval 209"/>
              <p:cNvSpPr>
                <a:spLocks noChangeArrowheads="1"/>
              </p:cNvSpPr>
              <p:nvPr/>
            </p:nvSpPr>
            <p:spPr bwMode="auto">
              <a:xfrm>
                <a:off x="3482" y="1813"/>
                <a:ext cx="70" cy="70"/>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95" name="Oval 210"/>
              <p:cNvSpPr>
                <a:spLocks noChangeArrowheads="1"/>
              </p:cNvSpPr>
              <p:nvPr/>
            </p:nvSpPr>
            <p:spPr bwMode="auto">
              <a:xfrm>
                <a:off x="1093" y="2086"/>
                <a:ext cx="70" cy="74"/>
              </a:xfrm>
              <a:prstGeom prst="ellipse">
                <a:avLst/>
              </a:prstGeom>
              <a:solidFill>
                <a:srgbClr val="353232"/>
              </a:solidFill>
              <a:ln w="9525">
                <a:solidFill>
                  <a:srgbClr val="353232"/>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96" name="Line 211"/>
              <p:cNvSpPr>
                <a:spLocks noChangeShapeType="1"/>
              </p:cNvSpPr>
              <p:nvPr/>
            </p:nvSpPr>
            <p:spPr bwMode="auto">
              <a:xfrm>
                <a:off x="1077" y="2238"/>
                <a:ext cx="63"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97" name="Line 212"/>
              <p:cNvSpPr>
                <a:spLocks noChangeShapeType="1"/>
              </p:cNvSpPr>
              <p:nvPr/>
            </p:nvSpPr>
            <p:spPr bwMode="auto">
              <a:xfrm>
                <a:off x="1077" y="2008"/>
                <a:ext cx="63"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98" name="Line 213"/>
              <p:cNvSpPr>
                <a:spLocks noChangeShapeType="1"/>
              </p:cNvSpPr>
              <p:nvPr/>
            </p:nvSpPr>
            <p:spPr bwMode="auto">
              <a:xfrm>
                <a:off x="1109" y="2008"/>
                <a:ext cx="0" cy="23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99" name="Line 214"/>
              <p:cNvSpPr>
                <a:spLocks noChangeShapeType="1"/>
              </p:cNvSpPr>
              <p:nvPr/>
            </p:nvSpPr>
            <p:spPr bwMode="auto">
              <a:xfrm>
                <a:off x="1821" y="2226"/>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0" name="Line 215"/>
              <p:cNvSpPr>
                <a:spLocks noChangeShapeType="1"/>
              </p:cNvSpPr>
              <p:nvPr/>
            </p:nvSpPr>
            <p:spPr bwMode="auto">
              <a:xfrm>
                <a:off x="1821" y="1887"/>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1" name="Line 216"/>
              <p:cNvSpPr>
                <a:spLocks noChangeShapeType="1"/>
              </p:cNvSpPr>
              <p:nvPr/>
            </p:nvSpPr>
            <p:spPr bwMode="auto">
              <a:xfrm>
                <a:off x="1852" y="1887"/>
                <a:ext cx="0" cy="339"/>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2" name="Freeform 217"/>
              <p:cNvSpPr>
                <a:spLocks/>
              </p:cNvSpPr>
              <p:nvPr/>
            </p:nvSpPr>
            <p:spPr bwMode="auto">
              <a:xfrm>
                <a:off x="1133" y="1832"/>
                <a:ext cx="2374" cy="297"/>
              </a:xfrm>
              <a:custGeom>
                <a:avLst/>
                <a:gdLst>
                  <a:gd name="T0" fmla="*/ 2374 w 2374"/>
                  <a:gd name="T1" fmla="*/ 15 h 297"/>
                  <a:gd name="T2" fmla="*/ 2188 w 2374"/>
                  <a:gd name="T3" fmla="*/ 81 h 297"/>
                  <a:gd name="T4" fmla="*/ 2013 w 2374"/>
                  <a:gd name="T5" fmla="*/ 66 h 297"/>
                  <a:gd name="T6" fmla="*/ 1827 w 2374"/>
                  <a:gd name="T7" fmla="*/ 0 h 297"/>
                  <a:gd name="T8" fmla="*/ 1639 w 2374"/>
                  <a:gd name="T9" fmla="*/ 105 h 297"/>
                  <a:gd name="T10" fmla="*/ 1455 w 2374"/>
                  <a:gd name="T11" fmla="*/ 79 h 297"/>
                  <a:gd name="T12" fmla="*/ 1278 w 2374"/>
                  <a:gd name="T13" fmla="*/ 120 h 297"/>
                  <a:gd name="T14" fmla="*/ 1083 w 2374"/>
                  <a:gd name="T15" fmla="*/ 157 h 297"/>
                  <a:gd name="T16" fmla="*/ 913 w 2374"/>
                  <a:gd name="T17" fmla="*/ 184 h 297"/>
                  <a:gd name="T18" fmla="*/ 724 w 2374"/>
                  <a:gd name="T19" fmla="*/ 220 h 297"/>
                  <a:gd name="T20" fmla="*/ 541 w 2374"/>
                  <a:gd name="T21" fmla="*/ 258 h 297"/>
                  <a:gd name="T22" fmla="*/ 372 w 2374"/>
                  <a:gd name="T23" fmla="*/ 297 h 297"/>
                  <a:gd name="T24" fmla="*/ 0 w 2374"/>
                  <a:gd name="T25" fmla="*/ 286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4"/>
                  <a:gd name="T40" fmla="*/ 0 h 297"/>
                  <a:gd name="T41" fmla="*/ 2374 w 2374"/>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4" h="297">
                    <a:moveTo>
                      <a:pt x="2374" y="15"/>
                    </a:moveTo>
                    <a:lnTo>
                      <a:pt x="2188" y="81"/>
                    </a:lnTo>
                    <a:lnTo>
                      <a:pt x="2013" y="66"/>
                    </a:lnTo>
                    <a:lnTo>
                      <a:pt x="1827" y="0"/>
                    </a:lnTo>
                    <a:lnTo>
                      <a:pt x="1639" y="105"/>
                    </a:lnTo>
                    <a:lnTo>
                      <a:pt x="1455" y="79"/>
                    </a:lnTo>
                    <a:lnTo>
                      <a:pt x="1278" y="120"/>
                    </a:lnTo>
                    <a:lnTo>
                      <a:pt x="1083" y="157"/>
                    </a:lnTo>
                    <a:lnTo>
                      <a:pt x="913" y="184"/>
                    </a:lnTo>
                    <a:lnTo>
                      <a:pt x="724" y="220"/>
                    </a:lnTo>
                    <a:lnTo>
                      <a:pt x="541" y="258"/>
                    </a:lnTo>
                    <a:lnTo>
                      <a:pt x="372" y="297"/>
                    </a:lnTo>
                    <a:lnTo>
                      <a:pt x="0" y="286"/>
                    </a:lnTo>
                  </a:path>
                </a:pathLst>
              </a:custGeom>
              <a:noFill/>
              <a:ln w="12700" cap="flat" cmpd="sng">
                <a:solidFill>
                  <a:srgbClr val="353232"/>
                </a:solidFill>
                <a:prstDash val="solid"/>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3" name="Line 218"/>
              <p:cNvSpPr>
                <a:spLocks noChangeShapeType="1"/>
              </p:cNvSpPr>
              <p:nvPr/>
            </p:nvSpPr>
            <p:spPr bwMode="auto">
              <a:xfrm>
                <a:off x="3478" y="2019"/>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4" name="Line 219"/>
              <p:cNvSpPr>
                <a:spLocks noChangeShapeType="1"/>
              </p:cNvSpPr>
              <p:nvPr/>
            </p:nvSpPr>
            <p:spPr bwMode="auto">
              <a:xfrm>
                <a:off x="3478" y="1680"/>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5" name="Line 220"/>
              <p:cNvSpPr>
                <a:spLocks noChangeShapeType="1"/>
              </p:cNvSpPr>
              <p:nvPr/>
            </p:nvSpPr>
            <p:spPr bwMode="auto">
              <a:xfrm>
                <a:off x="3509" y="1680"/>
                <a:ext cx="0" cy="339"/>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6" name="Line 221"/>
              <p:cNvSpPr>
                <a:spLocks noChangeShapeType="1"/>
              </p:cNvSpPr>
              <p:nvPr/>
            </p:nvSpPr>
            <p:spPr bwMode="auto">
              <a:xfrm>
                <a:off x="3286" y="2214"/>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7" name="Line 222"/>
              <p:cNvSpPr>
                <a:spLocks noChangeShapeType="1"/>
              </p:cNvSpPr>
              <p:nvPr/>
            </p:nvSpPr>
            <p:spPr bwMode="auto">
              <a:xfrm>
                <a:off x="3286" y="1618"/>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8" name="Line 223"/>
              <p:cNvSpPr>
                <a:spLocks noChangeShapeType="1"/>
              </p:cNvSpPr>
              <p:nvPr/>
            </p:nvSpPr>
            <p:spPr bwMode="auto">
              <a:xfrm>
                <a:off x="3317" y="1618"/>
                <a:ext cx="0" cy="596"/>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09" name="Line 224"/>
              <p:cNvSpPr>
                <a:spLocks noChangeShapeType="1"/>
              </p:cNvSpPr>
              <p:nvPr/>
            </p:nvSpPr>
            <p:spPr bwMode="auto">
              <a:xfrm>
                <a:off x="3116" y="2238"/>
                <a:ext cx="59"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0" name="Line 225"/>
              <p:cNvSpPr>
                <a:spLocks noChangeShapeType="1"/>
              </p:cNvSpPr>
              <p:nvPr/>
            </p:nvSpPr>
            <p:spPr bwMode="auto">
              <a:xfrm>
                <a:off x="3116" y="1567"/>
                <a:ext cx="59"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1" name="Line 226"/>
              <p:cNvSpPr>
                <a:spLocks noChangeShapeType="1"/>
              </p:cNvSpPr>
              <p:nvPr/>
            </p:nvSpPr>
            <p:spPr bwMode="auto">
              <a:xfrm>
                <a:off x="3144" y="1563"/>
                <a:ext cx="0" cy="675"/>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2" name="Line 227"/>
              <p:cNvSpPr>
                <a:spLocks noChangeShapeType="1"/>
              </p:cNvSpPr>
              <p:nvPr/>
            </p:nvSpPr>
            <p:spPr bwMode="auto">
              <a:xfrm>
                <a:off x="2930" y="2058"/>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3" name="Line 228"/>
              <p:cNvSpPr>
                <a:spLocks noChangeShapeType="1"/>
              </p:cNvSpPr>
              <p:nvPr/>
            </p:nvSpPr>
            <p:spPr bwMode="auto">
              <a:xfrm>
                <a:off x="2930" y="1618"/>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4" name="Line 229"/>
              <p:cNvSpPr>
                <a:spLocks noChangeShapeType="1"/>
              </p:cNvSpPr>
              <p:nvPr/>
            </p:nvSpPr>
            <p:spPr bwMode="auto">
              <a:xfrm>
                <a:off x="2961" y="1618"/>
                <a:ext cx="0" cy="44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5" name="Line 230"/>
              <p:cNvSpPr>
                <a:spLocks noChangeShapeType="1"/>
              </p:cNvSpPr>
              <p:nvPr/>
            </p:nvSpPr>
            <p:spPr bwMode="auto">
              <a:xfrm>
                <a:off x="2743" y="2226"/>
                <a:ext cx="58"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6" name="Line 231"/>
              <p:cNvSpPr>
                <a:spLocks noChangeShapeType="1"/>
              </p:cNvSpPr>
              <p:nvPr/>
            </p:nvSpPr>
            <p:spPr bwMode="auto">
              <a:xfrm>
                <a:off x="2743" y="1657"/>
                <a:ext cx="58"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7" name="Line 232"/>
              <p:cNvSpPr>
                <a:spLocks noChangeShapeType="1"/>
              </p:cNvSpPr>
              <p:nvPr/>
            </p:nvSpPr>
            <p:spPr bwMode="auto">
              <a:xfrm>
                <a:off x="2774" y="1657"/>
                <a:ext cx="0" cy="569"/>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8" name="Line 233"/>
              <p:cNvSpPr>
                <a:spLocks noChangeShapeType="1"/>
              </p:cNvSpPr>
              <p:nvPr/>
            </p:nvSpPr>
            <p:spPr bwMode="auto">
              <a:xfrm>
                <a:off x="2553" y="2148"/>
                <a:ext cx="63"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19" name="Line 234"/>
              <p:cNvSpPr>
                <a:spLocks noChangeShapeType="1"/>
              </p:cNvSpPr>
              <p:nvPr/>
            </p:nvSpPr>
            <p:spPr bwMode="auto">
              <a:xfrm>
                <a:off x="2553" y="1680"/>
                <a:ext cx="63"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0" name="Line 235"/>
              <p:cNvSpPr>
                <a:spLocks noChangeShapeType="1"/>
              </p:cNvSpPr>
              <p:nvPr/>
            </p:nvSpPr>
            <p:spPr bwMode="auto">
              <a:xfrm>
                <a:off x="2585" y="1680"/>
                <a:ext cx="0" cy="468"/>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1" name="Line 236"/>
              <p:cNvSpPr>
                <a:spLocks noChangeShapeType="1"/>
              </p:cNvSpPr>
              <p:nvPr/>
            </p:nvSpPr>
            <p:spPr bwMode="auto">
              <a:xfrm>
                <a:off x="2379" y="2226"/>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2" name="Line 237"/>
              <p:cNvSpPr>
                <a:spLocks noChangeShapeType="1"/>
              </p:cNvSpPr>
              <p:nvPr/>
            </p:nvSpPr>
            <p:spPr bwMode="auto">
              <a:xfrm>
                <a:off x="2379" y="1680"/>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3" name="Line 238"/>
              <p:cNvSpPr>
                <a:spLocks noChangeShapeType="1"/>
              </p:cNvSpPr>
              <p:nvPr/>
            </p:nvSpPr>
            <p:spPr bwMode="auto">
              <a:xfrm>
                <a:off x="2410" y="1680"/>
                <a:ext cx="0" cy="546"/>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4" name="Line 239"/>
              <p:cNvSpPr>
                <a:spLocks noChangeShapeType="1"/>
              </p:cNvSpPr>
              <p:nvPr/>
            </p:nvSpPr>
            <p:spPr bwMode="auto">
              <a:xfrm>
                <a:off x="2184" y="2238"/>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5" name="Line 240"/>
              <p:cNvSpPr>
                <a:spLocks noChangeShapeType="1"/>
              </p:cNvSpPr>
              <p:nvPr/>
            </p:nvSpPr>
            <p:spPr bwMode="auto">
              <a:xfrm>
                <a:off x="2184" y="1746"/>
                <a:ext cx="62"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6" name="Line 241"/>
              <p:cNvSpPr>
                <a:spLocks noChangeShapeType="1"/>
              </p:cNvSpPr>
              <p:nvPr/>
            </p:nvSpPr>
            <p:spPr bwMode="auto">
              <a:xfrm>
                <a:off x="2215" y="1746"/>
                <a:ext cx="0" cy="492"/>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7" name="Line 242"/>
              <p:cNvSpPr>
                <a:spLocks noChangeShapeType="1"/>
              </p:cNvSpPr>
              <p:nvPr/>
            </p:nvSpPr>
            <p:spPr bwMode="auto">
              <a:xfrm>
                <a:off x="2016" y="2265"/>
                <a:ext cx="59"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8" name="Line 243"/>
              <p:cNvSpPr>
                <a:spLocks noChangeShapeType="1"/>
              </p:cNvSpPr>
              <p:nvPr/>
            </p:nvSpPr>
            <p:spPr bwMode="auto">
              <a:xfrm>
                <a:off x="2016" y="1774"/>
                <a:ext cx="59"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29" name="Line 244"/>
              <p:cNvSpPr>
                <a:spLocks noChangeShapeType="1"/>
              </p:cNvSpPr>
              <p:nvPr/>
            </p:nvSpPr>
            <p:spPr bwMode="auto">
              <a:xfrm>
                <a:off x="2044" y="1774"/>
                <a:ext cx="0" cy="491"/>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30" name="Line 245"/>
              <p:cNvSpPr>
                <a:spLocks noChangeShapeType="1"/>
              </p:cNvSpPr>
              <p:nvPr/>
            </p:nvSpPr>
            <p:spPr bwMode="auto">
              <a:xfrm>
                <a:off x="1642" y="2249"/>
                <a:ext cx="58"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31" name="Line 246"/>
              <p:cNvSpPr>
                <a:spLocks noChangeShapeType="1"/>
              </p:cNvSpPr>
              <p:nvPr/>
            </p:nvSpPr>
            <p:spPr bwMode="auto">
              <a:xfrm>
                <a:off x="1642" y="1941"/>
                <a:ext cx="58"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32" name="Line 247"/>
              <p:cNvSpPr>
                <a:spLocks noChangeShapeType="1"/>
              </p:cNvSpPr>
              <p:nvPr/>
            </p:nvSpPr>
            <p:spPr bwMode="auto">
              <a:xfrm>
                <a:off x="1673" y="1941"/>
                <a:ext cx="0" cy="308"/>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33" name="Line 248"/>
              <p:cNvSpPr>
                <a:spLocks noChangeShapeType="1"/>
              </p:cNvSpPr>
              <p:nvPr/>
            </p:nvSpPr>
            <p:spPr bwMode="auto">
              <a:xfrm>
                <a:off x="1470" y="2288"/>
                <a:ext cx="63"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34" name="Line 249"/>
              <p:cNvSpPr>
                <a:spLocks noChangeShapeType="1"/>
              </p:cNvSpPr>
              <p:nvPr/>
            </p:nvSpPr>
            <p:spPr bwMode="auto">
              <a:xfrm>
                <a:off x="1470" y="1980"/>
                <a:ext cx="63" cy="0"/>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35" name="Line 250"/>
              <p:cNvSpPr>
                <a:spLocks noChangeShapeType="1"/>
              </p:cNvSpPr>
              <p:nvPr/>
            </p:nvSpPr>
            <p:spPr bwMode="auto">
              <a:xfrm>
                <a:off x="1502" y="1980"/>
                <a:ext cx="0" cy="308"/>
              </a:xfrm>
              <a:prstGeom prst="line">
                <a:avLst/>
              </a:prstGeom>
              <a:noFill/>
              <a:ln w="6350">
                <a:solidFill>
                  <a:srgbClr val="353232"/>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nvGrpSpPr>
            <p:cNvPr id="114727" name="Group 355"/>
            <p:cNvGrpSpPr>
              <a:grpSpLocks/>
            </p:cNvGrpSpPr>
            <p:nvPr/>
          </p:nvGrpSpPr>
          <p:grpSpPr bwMode="auto">
            <a:xfrm>
              <a:off x="1198936" y="2741947"/>
              <a:ext cx="3884613" cy="1046162"/>
              <a:chOff x="1070" y="1629"/>
              <a:chExt cx="2447" cy="659"/>
            </a:xfrm>
          </p:grpSpPr>
          <p:sp>
            <p:nvSpPr>
              <p:cNvPr id="237" name="Oval 304"/>
              <p:cNvSpPr>
                <a:spLocks noChangeArrowheads="1"/>
              </p:cNvSpPr>
              <p:nvPr/>
            </p:nvSpPr>
            <p:spPr bwMode="auto">
              <a:xfrm>
                <a:off x="1070" y="2086"/>
                <a:ext cx="70" cy="74"/>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38" name="Oval 305"/>
              <p:cNvSpPr>
                <a:spLocks noChangeArrowheads="1"/>
              </p:cNvSpPr>
              <p:nvPr/>
            </p:nvSpPr>
            <p:spPr bwMode="auto">
              <a:xfrm>
                <a:off x="1447" y="2086"/>
                <a:ext cx="74"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39" name="Oval 306"/>
              <p:cNvSpPr>
                <a:spLocks noChangeArrowheads="1"/>
              </p:cNvSpPr>
              <p:nvPr/>
            </p:nvSpPr>
            <p:spPr bwMode="auto">
              <a:xfrm>
                <a:off x="1615" y="2047"/>
                <a:ext cx="70"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0" name="Oval 307"/>
              <p:cNvSpPr>
                <a:spLocks noChangeArrowheads="1"/>
              </p:cNvSpPr>
              <p:nvPr/>
            </p:nvSpPr>
            <p:spPr bwMode="auto">
              <a:xfrm>
                <a:off x="1797" y="2004"/>
                <a:ext cx="70" cy="74"/>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1" name="Oval 308"/>
              <p:cNvSpPr>
                <a:spLocks noChangeArrowheads="1"/>
              </p:cNvSpPr>
              <p:nvPr/>
            </p:nvSpPr>
            <p:spPr bwMode="auto">
              <a:xfrm>
                <a:off x="1981" y="1996"/>
                <a:ext cx="70"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2" name="Oval 309"/>
              <p:cNvSpPr>
                <a:spLocks noChangeArrowheads="1"/>
              </p:cNvSpPr>
              <p:nvPr/>
            </p:nvSpPr>
            <p:spPr bwMode="auto">
              <a:xfrm>
                <a:off x="2169" y="1957"/>
                <a:ext cx="74"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3" name="Oval 310"/>
              <p:cNvSpPr>
                <a:spLocks noChangeArrowheads="1"/>
              </p:cNvSpPr>
              <p:nvPr/>
            </p:nvSpPr>
            <p:spPr bwMode="auto">
              <a:xfrm>
                <a:off x="2347" y="1918"/>
                <a:ext cx="75"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4" name="Oval 311"/>
              <p:cNvSpPr>
                <a:spLocks noChangeArrowheads="1"/>
              </p:cNvSpPr>
              <p:nvPr/>
            </p:nvSpPr>
            <p:spPr bwMode="auto">
              <a:xfrm>
                <a:off x="2522" y="1879"/>
                <a:ext cx="70"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5" name="Oval 312"/>
              <p:cNvSpPr>
                <a:spLocks noChangeArrowheads="1"/>
              </p:cNvSpPr>
              <p:nvPr/>
            </p:nvSpPr>
            <p:spPr bwMode="auto">
              <a:xfrm>
                <a:off x="2716" y="1840"/>
                <a:ext cx="74"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6" name="Oval 313"/>
              <p:cNvSpPr>
                <a:spLocks noChangeArrowheads="1"/>
              </p:cNvSpPr>
              <p:nvPr/>
            </p:nvSpPr>
            <p:spPr bwMode="auto">
              <a:xfrm>
                <a:off x="2902" y="1852"/>
                <a:ext cx="75" cy="74"/>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7" name="Oval 314"/>
              <p:cNvSpPr>
                <a:spLocks noChangeArrowheads="1"/>
              </p:cNvSpPr>
              <p:nvPr/>
            </p:nvSpPr>
            <p:spPr bwMode="auto">
              <a:xfrm>
                <a:off x="3081" y="1813"/>
                <a:ext cx="74"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8" name="Oval 315"/>
              <p:cNvSpPr>
                <a:spLocks noChangeArrowheads="1"/>
              </p:cNvSpPr>
              <p:nvPr/>
            </p:nvSpPr>
            <p:spPr bwMode="auto">
              <a:xfrm>
                <a:off x="3259" y="1840"/>
                <a:ext cx="70" cy="70"/>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49" name="Oval 316"/>
              <p:cNvSpPr>
                <a:spLocks noChangeArrowheads="1"/>
              </p:cNvSpPr>
              <p:nvPr/>
            </p:nvSpPr>
            <p:spPr bwMode="auto">
              <a:xfrm>
                <a:off x="3447" y="1836"/>
                <a:ext cx="70" cy="74"/>
              </a:xfrm>
              <a:prstGeom prst="ellipse">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250" name="Line 317"/>
              <p:cNvSpPr>
                <a:spLocks noChangeShapeType="1"/>
              </p:cNvSpPr>
              <p:nvPr/>
            </p:nvSpPr>
            <p:spPr bwMode="auto">
              <a:xfrm>
                <a:off x="1455" y="2288"/>
                <a:ext cx="58"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1" name="Line 318"/>
              <p:cNvSpPr>
                <a:spLocks noChangeShapeType="1"/>
              </p:cNvSpPr>
              <p:nvPr/>
            </p:nvSpPr>
            <p:spPr bwMode="auto">
              <a:xfrm>
                <a:off x="1455" y="1953"/>
                <a:ext cx="58"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2" name="Line 319"/>
              <p:cNvSpPr>
                <a:spLocks noChangeShapeType="1"/>
              </p:cNvSpPr>
              <p:nvPr/>
            </p:nvSpPr>
            <p:spPr bwMode="auto">
              <a:xfrm>
                <a:off x="1482" y="1953"/>
                <a:ext cx="0" cy="335"/>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3" name="Line 320"/>
              <p:cNvSpPr>
                <a:spLocks noChangeShapeType="1"/>
              </p:cNvSpPr>
              <p:nvPr/>
            </p:nvSpPr>
            <p:spPr bwMode="auto">
              <a:xfrm>
                <a:off x="1619" y="2265"/>
                <a:ext cx="58"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4" name="Line 321"/>
              <p:cNvSpPr>
                <a:spLocks noChangeShapeType="1"/>
              </p:cNvSpPr>
              <p:nvPr/>
            </p:nvSpPr>
            <p:spPr bwMode="auto">
              <a:xfrm>
                <a:off x="1619" y="1898"/>
                <a:ext cx="58"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5" name="Line 322"/>
              <p:cNvSpPr>
                <a:spLocks noChangeShapeType="1"/>
              </p:cNvSpPr>
              <p:nvPr/>
            </p:nvSpPr>
            <p:spPr bwMode="auto">
              <a:xfrm>
                <a:off x="1650" y="1898"/>
                <a:ext cx="0" cy="367"/>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6" name="Line 323"/>
              <p:cNvSpPr>
                <a:spLocks noChangeShapeType="1"/>
              </p:cNvSpPr>
              <p:nvPr/>
            </p:nvSpPr>
            <p:spPr bwMode="auto">
              <a:xfrm>
                <a:off x="1805" y="2265"/>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7" name="Line 324"/>
              <p:cNvSpPr>
                <a:spLocks noChangeShapeType="1"/>
              </p:cNvSpPr>
              <p:nvPr/>
            </p:nvSpPr>
            <p:spPr bwMode="auto">
              <a:xfrm>
                <a:off x="1805" y="1824"/>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8" name="Line 325"/>
              <p:cNvSpPr>
                <a:spLocks noChangeShapeType="1"/>
              </p:cNvSpPr>
              <p:nvPr/>
            </p:nvSpPr>
            <p:spPr bwMode="auto">
              <a:xfrm>
                <a:off x="1836" y="1824"/>
                <a:ext cx="0" cy="441"/>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59" name="Freeform 326"/>
              <p:cNvSpPr>
                <a:spLocks/>
              </p:cNvSpPr>
              <p:nvPr/>
            </p:nvSpPr>
            <p:spPr bwMode="auto">
              <a:xfrm>
                <a:off x="1106" y="1848"/>
                <a:ext cx="2379" cy="273"/>
              </a:xfrm>
              <a:custGeom>
                <a:avLst/>
                <a:gdLst>
                  <a:gd name="T0" fmla="*/ 0 w 2379"/>
                  <a:gd name="T1" fmla="*/ 273 h 273"/>
                  <a:gd name="T2" fmla="*/ 378 w 2379"/>
                  <a:gd name="T3" fmla="*/ 272 h 273"/>
                  <a:gd name="T4" fmla="*/ 544 w 2379"/>
                  <a:gd name="T5" fmla="*/ 228 h 273"/>
                  <a:gd name="T6" fmla="*/ 730 w 2379"/>
                  <a:gd name="T7" fmla="*/ 191 h 273"/>
                  <a:gd name="T8" fmla="*/ 915 w 2379"/>
                  <a:gd name="T9" fmla="*/ 177 h 273"/>
                  <a:gd name="T10" fmla="*/ 1096 w 2379"/>
                  <a:gd name="T11" fmla="*/ 140 h 273"/>
                  <a:gd name="T12" fmla="*/ 1281 w 2379"/>
                  <a:gd name="T13" fmla="*/ 102 h 273"/>
                  <a:gd name="T14" fmla="*/ 1465 w 2379"/>
                  <a:gd name="T15" fmla="*/ 68 h 273"/>
                  <a:gd name="T16" fmla="*/ 1645 w 2379"/>
                  <a:gd name="T17" fmla="*/ 26 h 273"/>
                  <a:gd name="T18" fmla="*/ 1833 w 2379"/>
                  <a:gd name="T19" fmla="*/ 45 h 273"/>
                  <a:gd name="T20" fmla="*/ 2011 w 2379"/>
                  <a:gd name="T21" fmla="*/ 0 h 273"/>
                  <a:gd name="T22" fmla="*/ 2193 w 2379"/>
                  <a:gd name="T23" fmla="*/ 26 h 273"/>
                  <a:gd name="T24" fmla="*/ 2379 w 2379"/>
                  <a:gd name="T25" fmla="*/ 26 h 2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9"/>
                  <a:gd name="T40" fmla="*/ 0 h 273"/>
                  <a:gd name="T41" fmla="*/ 2379 w 2379"/>
                  <a:gd name="T42" fmla="*/ 273 h 2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9" h="273">
                    <a:moveTo>
                      <a:pt x="0" y="273"/>
                    </a:moveTo>
                    <a:lnTo>
                      <a:pt x="378" y="272"/>
                    </a:lnTo>
                    <a:lnTo>
                      <a:pt x="544" y="228"/>
                    </a:lnTo>
                    <a:lnTo>
                      <a:pt x="730" y="191"/>
                    </a:lnTo>
                    <a:lnTo>
                      <a:pt x="915" y="177"/>
                    </a:lnTo>
                    <a:lnTo>
                      <a:pt x="1096" y="140"/>
                    </a:lnTo>
                    <a:lnTo>
                      <a:pt x="1281" y="102"/>
                    </a:lnTo>
                    <a:lnTo>
                      <a:pt x="1465" y="68"/>
                    </a:lnTo>
                    <a:lnTo>
                      <a:pt x="1645" y="26"/>
                    </a:lnTo>
                    <a:lnTo>
                      <a:pt x="1833" y="45"/>
                    </a:lnTo>
                    <a:lnTo>
                      <a:pt x="2011" y="0"/>
                    </a:lnTo>
                    <a:lnTo>
                      <a:pt x="2193" y="26"/>
                    </a:lnTo>
                    <a:lnTo>
                      <a:pt x="2379" y="26"/>
                    </a:lnTo>
                  </a:path>
                </a:pathLst>
              </a:custGeom>
              <a:noFill/>
              <a:ln w="12700" cap="flat" cmpd="sng">
                <a:solidFill>
                  <a:srgbClr val="C40027"/>
                </a:solidFill>
                <a:prstDash val="solid"/>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0" name="Line 327"/>
              <p:cNvSpPr>
                <a:spLocks noChangeShapeType="1"/>
              </p:cNvSpPr>
              <p:nvPr/>
            </p:nvSpPr>
            <p:spPr bwMode="auto">
              <a:xfrm>
                <a:off x="1993" y="2253"/>
                <a:ext cx="58"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1" name="Line 328"/>
              <p:cNvSpPr>
                <a:spLocks noChangeShapeType="1"/>
              </p:cNvSpPr>
              <p:nvPr/>
            </p:nvSpPr>
            <p:spPr bwMode="auto">
              <a:xfrm>
                <a:off x="1993" y="1813"/>
                <a:ext cx="58"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2" name="Line 329"/>
              <p:cNvSpPr>
                <a:spLocks noChangeShapeType="1"/>
              </p:cNvSpPr>
              <p:nvPr/>
            </p:nvSpPr>
            <p:spPr bwMode="auto">
              <a:xfrm>
                <a:off x="2020" y="1813"/>
                <a:ext cx="0" cy="436"/>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3" name="Line 330"/>
              <p:cNvSpPr>
                <a:spLocks noChangeShapeType="1"/>
              </p:cNvSpPr>
              <p:nvPr/>
            </p:nvSpPr>
            <p:spPr bwMode="auto">
              <a:xfrm>
                <a:off x="2169" y="2249"/>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4" name="Line 331"/>
              <p:cNvSpPr>
                <a:spLocks noChangeShapeType="1"/>
              </p:cNvSpPr>
              <p:nvPr/>
            </p:nvSpPr>
            <p:spPr bwMode="auto">
              <a:xfrm>
                <a:off x="2169" y="1735"/>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5" name="Line 332"/>
              <p:cNvSpPr>
                <a:spLocks noChangeShapeType="1"/>
              </p:cNvSpPr>
              <p:nvPr/>
            </p:nvSpPr>
            <p:spPr bwMode="auto">
              <a:xfrm>
                <a:off x="2200" y="1735"/>
                <a:ext cx="0" cy="514"/>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6" name="Line 333"/>
              <p:cNvSpPr>
                <a:spLocks noChangeShapeType="1"/>
              </p:cNvSpPr>
              <p:nvPr/>
            </p:nvSpPr>
            <p:spPr bwMode="auto">
              <a:xfrm>
                <a:off x="2355" y="2238"/>
                <a:ext cx="59"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7" name="Line 334"/>
              <p:cNvSpPr>
                <a:spLocks noChangeShapeType="1"/>
              </p:cNvSpPr>
              <p:nvPr/>
            </p:nvSpPr>
            <p:spPr bwMode="auto">
              <a:xfrm>
                <a:off x="2355" y="1668"/>
                <a:ext cx="59"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8" name="Line 335"/>
              <p:cNvSpPr>
                <a:spLocks noChangeShapeType="1"/>
              </p:cNvSpPr>
              <p:nvPr/>
            </p:nvSpPr>
            <p:spPr bwMode="auto">
              <a:xfrm>
                <a:off x="2386" y="1668"/>
                <a:ext cx="0" cy="57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69" name="Line 336"/>
              <p:cNvSpPr>
                <a:spLocks noChangeShapeType="1"/>
              </p:cNvSpPr>
              <p:nvPr/>
            </p:nvSpPr>
            <p:spPr bwMode="auto">
              <a:xfrm>
                <a:off x="2538" y="2148"/>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0" name="Line 337"/>
              <p:cNvSpPr>
                <a:spLocks noChangeShapeType="1"/>
              </p:cNvSpPr>
              <p:nvPr/>
            </p:nvSpPr>
            <p:spPr bwMode="auto">
              <a:xfrm>
                <a:off x="2538" y="1680"/>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1" name="Line 338"/>
              <p:cNvSpPr>
                <a:spLocks noChangeShapeType="1"/>
              </p:cNvSpPr>
              <p:nvPr/>
            </p:nvSpPr>
            <p:spPr bwMode="auto">
              <a:xfrm>
                <a:off x="2569" y="1680"/>
                <a:ext cx="0" cy="468"/>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2" name="Line 339"/>
              <p:cNvSpPr>
                <a:spLocks noChangeShapeType="1"/>
              </p:cNvSpPr>
              <p:nvPr/>
            </p:nvSpPr>
            <p:spPr bwMode="auto">
              <a:xfrm>
                <a:off x="2720" y="2121"/>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3" name="Line 340"/>
              <p:cNvSpPr>
                <a:spLocks noChangeShapeType="1"/>
              </p:cNvSpPr>
              <p:nvPr/>
            </p:nvSpPr>
            <p:spPr bwMode="auto">
              <a:xfrm>
                <a:off x="2720" y="1629"/>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4" name="Line 341"/>
              <p:cNvSpPr>
                <a:spLocks noChangeShapeType="1"/>
              </p:cNvSpPr>
              <p:nvPr/>
            </p:nvSpPr>
            <p:spPr bwMode="auto">
              <a:xfrm>
                <a:off x="2751" y="1629"/>
                <a:ext cx="0" cy="492"/>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5" name="Line 342"/>
              <p:cNvSpPr>
                <a:spLocks noChangeShapeType="1"/>
              </p:cNvSpPr>
              <p:nvPr/>
            </p:nvSpPr>
            <p:spPr bwMode="auto">
              <a:xfrm>
                <a:off x="2910" y="2136"/>
                <a:ext cx="63"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6" name="Line 343"/>
              <p:cNvSpPr>
                <a:spLocks noChangeShapeType="1"/>
              </p:cNvSpPr>
              <p:nvPr/>
            </p:nvSpPr>
            <p:spPr bwMode="auto">
              <a:xfrm>
                <a:off x="2910" y="1641"/>
                <a:ext cx="63"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7" name="Line 344"/>
              <p:cNvSpPr>
                <a:spLocks noChangeShapeType="1"/>
              </p:cNvSpPr>
              <p:nvPr/>
            </p:nvSpPr>
            <p:spPr bwMode="auto">
              <a:xfrm>
                <a:off x="2941" y="1641"/>
                <a:ext cx="0" cy="495"/>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8" name="Line 345"/>
              <p:cNvSpPr>
                <a:spLocks noChangeShapeType="1"/>
              </p:cNvSpPr>
              <p:nvPr/>
            </p:nvSpPr>
            <p:spPr bwMode="auto">
              <a:xfrm>
                <a:off x="3089" y="2070"/>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79" name="Line 346"/>
              <p:cNvSpPr>
                <a:spLocks noChangeShapeType="1"/>
              </p:cNvSpPr>
              <p:nvPr/>
            </p:nvSpPr>
            <p:spPr bwMode="auto">
              <a:xfrm>
                <a:off x="3089" y="1629"/>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80" name="Line 347"/>
              <p:cNvSpPr>
                <a:spLocks noChangeShapeType="1"/>
              </p:cNvSpPr>
              <p:nvPr/>
            </p:nvSpPr>
            <p:spPr bwMode="auto">
              <a:xfrm>
                <a:off x="3120" y="1629"/>
                <a:ext cx="0" cy="441"/>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81" name="Line 348"/>
              <p:cNvSpPr>
                <a:spLocks noChangeShapeType="1"/>
              </p:cNvSpPr>
              <p:nvPr/>
            </p:nvSpPr>
            <p:spPr bwMode="auto">
              <a:xfrm>
                <a:off x="3267" y="2109"/>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82" name="Line 349"/>
              <p:cNvSpPr>
                <a:spLocks noChangeShapeType="1"/>
              </p:cNvSpPr>
              <p:nvPr/>
            </p:nvSpPr>
            <p:spPr bwMode="auto">
              <a:xfrm>
                <a:off x="3267" y="1641"/>
                <a:ext cx="62"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83" name="Line 350"/>
              <p:cNvSpPr>
                <a:spLocks noChangeShapeType="1"/>
              </p:cNvSpPr>
              <p:nvPr/>
            </p:nvSpPr>
            <p:spPr bwMode="auto">
              <a:xfrm>
                <a:off x="3298" y="1641"/>
                <a:ext cx="0" cy="468"/>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84" name="Line 351"/>
              <p:cNvSpPr>
                <a:spLocks noChangeShapeType="1"/>
              </p:cNvSpPr>
              <p:nvPr/>
            </p:nvSpPr>
            <p:spPr bwMode="auto">
              <a:xfrm>
                <a:off x="3454" y="2109"/>
                <a:ext cx="63"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85" name="Line 352"/>
              <p:cNvSpPr>
                <a:spLocks noChangeShapeType="1"/>
              </p:cNvSpPr>
              <p:nvPr/>
            </p:nvSpPr>
            <p:spPr bwMode="auto">
              <a:xfrm>
                <a:off x="3454" y="1641"/>
                <a:ext cx="63" cy="0"/>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286" name="Line 353"/>
              <p:cNvSpPr>
                <a:spLocks noChangeShapeType="1"/>
              </p:cNvSpPr>
              <p:nvPr/>
            </p:nvSpPr>
            <p:spPr bwMode="auto">
              <a:xfrm>
                <a:off x="3486" y="1641"/>
                <a:ext cx="0" cy="468"/>
              </a:xfrm>
              <a:prstGeom prst="line">
                <a:avLst/>
              </a:prstGeom>
              <a:noFill/>
              <a:ln w="6350">
                <a:solidFill>
                  <a:srgbClr val="C40027"/>
                </a:solidFill>
                <a:miter lim="800000"/>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grpSp>
        <p:nvGrpSpPr>
          <p:cNvPr id="114698" name="Gruppieren 291"/>
          <p:cNvGrpSpPr>
            <a:grpSpLocks/>
          </p:cNvGrpSpPr>
          <p:nvPr/>
        </p:nvGrpSpPr>
        <p:grpSpPr bwMode="auto">
          <a:xfrm>
            <a:off x="5253040" y="4846635"/>
            <a:ext cx="2199279" cy="526298"/>
            <a:chOff x="6271550" y="2468897"/>
            <a:chExt cx="2202309" cy="524049"/>
          </a:xfrm>
        </p:grpSpPr>
        <p:grpSp>
          <p:nvGrpSpPr>
            <p:cNvPr id="114718" name="Gruppieren 290"/>
            <p:cNvGrpSpPr>
              <a:grpSpLocks/>
            </p:cNvGrpSpPr>
            <p:nvPr/>
          </p:nvGrpSpPr>
          <p:grpSpPr bwMode="auto">
            <a:xfrm>
              <a:off x="6271550" y="2801692"/>
              <a:ext cx="309562" cy="117475"/>
              <a:chOff x="6169856" y="2848309"/>
              <a:chExt cx="309562" cy="117475"/>
            </a:xfrm>
          </p:grpSpPr>
          <p:sp>
            <p:nvSpPr>
              <p:cNvPr id="151" name="Freeform 8"/>
              <p:cNvSpPr>
                <a:spLocks/>
              </p:cNvSpPr>
              <p:nvPr/>
            </p:nvSpPr>
            <p:spPr bwMode="auto">
              <a:xfrm>
                <a:off x="6266826" y="2849044"/>
                <a:ext cx="119227" cy="116973"/>
              </a:xfrm>
              <a:custGeom>
                <a:avLst/>
                <a:gdLst>
                  <a:gd name="T0" fmla="*/ 2147483647 w 327"/>
                  <a:gd name="T1" fmla="*/ 2147483647 h 328"/>
                  <a:gd name="T2" fmla="*/ 2147483647 w 327"/>
                  <a:gd name="T3" fmla="*/ 2147483647 h 328"/>
                  <a:gd name="T4" fmla="*/ 2147483647 w 327"/>
                  <a:gd name="T5" fmla="*/ 2147483647 h 328"/>
                  <a:gd name="T6" fmla="*/ 2147483647 w 327"/>
                  <a:gd name="T7" fmla="*/ 2147483647 h 328"/>
                  <a:gd name="T8" fmla="*/ 2147483647 w 327"/>
                  <a:gd name="T9" fmla="*/ 2147483647 h 328"/>
                  <a:gd name="T10" fmla="*/ 0 60000 65536"/>
                  <a:gd name="T11" fmla="*/ 0 60000 65536"/>
                  <a:gd name="T12" fmla="*/ 0 60000 65536"/>
                  <a:gd name="T13" fmla="*/ 0 60000 65536"/>
                  <a:gd name="T14" fmla="*/ 0 60000 65536"/>
                  <a:gd name="T15" fmla="*/ 0 w 327"/>
                  <a:gd name="T16" fmla="*/ 0 h 328"/>
                  <a:gd name="T17" fmla="*/ 327 w 327"/>
                  <a:gd name="T18" fmla="*/ 328 h 328"/>
                </a:gdLst>
                <a:ahLst/>
                <a:cxnLst>
                  <a:cxn ang="T10">
                    <a:pos x="T0" y="T1"/>
                  </a:cxn>
                  <a:cxn ang="T11">
                    <a:pos x="T2" y="T3"/>
                  </a:cxn>
                  <a:cxn ang="T12">
                    <a:pos x="T4" y="T5"/>
                  </a:cxn>
                  <a:cxn ang="T13">
                    <a:pos x="T6" y="T7"/>
                  </a:cxn>
                  <a:cxn ang="T14">
                    <a:pos x="T8" y="T9"/>
                  </a:cxn>
                </a:cxnLst>
                <a:rect l="T15" t="T16" r="T17" b="T18"/>
                <a:pathLst>
                  <a:path w="327" h="328">
                    <a:moveTo>
                      <a:pt x="326" y="166"/>
                    </a:moveTo>
                    <a:cubicBezTo>
                      <a:pt x="325" y="256"/>
                      <a:pt x="251" y="328"/>
                      <a:pt x="161" y="327"/>
                    </a:cubicBezTo>
                    <a:cubicBezTo>
                      <a:pt x="71" y="325"/>
                      <a:pt x="0" y="251"/>
                      <a:pt x="1" y="162"/>
                    </a:cubicBezTo>
                    <a:cubicBezTo>
                      <a:pt x="2" y="72"/>
                      <a:pt x="76" y="0"/>
                      <a:pt x="166" y="1"/>
                    </a:cubicBezTo>
                    <a:cubicBezTo>
                      <a:pt x="256" y="3"/>
                      <a:pt x="327" y="77"/>
                      <a:pt x="326" y="166"/>
                    </a:cubicBezTo>
                    <a:close/>
                  </a:path>
                </a:pathLst>
              </a:custGeom>
              <a:solidFill>
                <a:srgbClr val="353232"/>
              </a:solidFill>
              <a:ln w="9525">
                <a:solidFill>
                  <a:srgbClr val="353232"/>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52" name="Line 9"/>
              <p:cNvSpPr>
                <a:spLocks noChangeShapeType="1"/>
              </p:cNvSpPr>
              <p:nvPr/>
            </p:nvSpPr>
            <p:spPr bwMode="auto">
              <a:xfrm>
                <a:off x="6169856" y="2907531"/>
                <a:ext cx="309989" cy="0"/>
              </a:xfrm>
              <a:prstGeom prst="line">
                <a:avLst/>
              </a:prstGeom>
              <a:noFill/>
              <a:ln w="12700">
                <a:solidFill>
                  <a:srgbClr val="353232"/>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grpSp>
          <p:nvGrpSpPr>
            <p:cNvPr id="114719" name="Gruppieren 289"/>
            <p:cNvGrpSpPr>
              <a:grpSpLocks/>
            </p:cNvGrpSpPr>
            <p:nvPr/>
          </p:nvGrpSpPr>
          <p:grpSpPr bwMode="auto">
            <a:xfrm>
              <a:off x="6271550" y="2546233"/>
              <a:ext cx="311150" cy="119063"/>
              <a:chOff x="6156176" y="2568909"/>
              <a:chExt cx="311150" cy="119063"/>
            </a:xfrm>
          </p:grpSpPr>
          <p:sp>
            <p:nvSpPr>
              <p:cNvPr id="150" name="Freeform 7"/>
              <p:cNvSpPr>
                <a:spLocks/>
              </p:cNvSpPr>
              <p:nvPr/>
            </p:nvSpPr>
            <p:spPr bwMode="auto">
              <a:xfrm>
                <a:off x="6267454" y="2569027"/>
                <a:ext cx="119226" cy="118554"/>
              </a:xfrm>
              <a:custGeom>
                <a:avLst/>
                <a:gdLst>
                  <a:gd name="T0" fmla="*/ 2147483647 w 328"/>
                  <a:gd name="T1" fmla="*/ 2147483647 h 328"/>
                  <a:gd name="T2" fmla="*/ 2147483647 w 328"/>
                  <a:gd name="T3" fmla="*/ 2147483647 h 328"/>
                  <a:gd name="T4" fmla="*/ 2147483647 w 328"/>
                  <a:gd name="T5" fmla="*/ 2147483647 h 328"/>
                  <a:gd name="T6" fmla="*/ 2147483647 w 328"/>
                  <a:gd name="T7" fmla="*/ 2147483647 h 328"/>
                  <a:gd name="T8" fmla="*/ 2147483647 w 328"/>
                  <a:gd name="T9" fmla="*/ 2147483647 h 328"/>
                  <a:gd name="T10" fmla="*/ 0 60000 65536"/>
                  <a:gd name="T11" fmla="*/ 0 60000 65536"/>
                  <a:gd name="T12" fmla="*/ 0 60000 65536"/>
                  <a:gd name="T13" fmla="*/ 0 60000 65536"/>
                  <a:gd name="T14" fmla="*/ 0 60000 65536"/>
                  <a:gd name="T15" fmla="*/ 0 w 328"/>
                  <a:gd name="T16" fmla="*/ 0 h 328"/>
                  <a:gd name="T17" fmla="*/ 328 w 328"/>
                  <a:gd name="T18" fmla="*/ 328 h 328"/>
                </a:gdLst>
                <a:ahLst/>
                <a:cxnLst>
                  <a:cxn ang="T10">
                    <a:pos x="T0" y="T1"/>
                  </a:cxn>
                  <a:cxn ang="T11">
                    <a:pos x="T2" y="T3"/>
                  </a:cxn>
                  <a:cxn ang="T12">
                    <a:pos x="T4" y="T5"/>
                  </a:cxn>
                  <a:cxn ang="T13">
                    <a:pos x="T6" y="T7"/>
                  </a:cxn>
                  <a:cxn ang="T14">
                    <a:pos x="T8" y="T9"/>
                  </a:cxn>
                </a:cxnLst>
                <a:rect l="T15" t="T16" r="T17" b="T18"/>
                <a:pathLst>
                  <a:path w="328" h="328">
                    <a:moveTo>
                      <a:pt x="327" y="167"/>
                    </a:moveTo>
                    <a:cubicBezTo>
                      <a:pt x="325" y="256"/>
                      <a:pt x="251" y="328"/>
                      <a:pt x="162" y="327"/>
                    </a:cubicBezTo>
                    <a:cubicBezTo>
                      <a:pt x="72" y="325"/>
                      <a:pt x="0" y="251"/>
                      <a:pt x="1" y="162"/>
                    </a:cubicBezTo>
                    <a:cubicBezTo>
                      <a:pt x="3" y="72"/>
                      <a:pt x="77" y="0"/>
                      <a:pt x="167" y="2"/>
                    </a:cubicBezTo>
                    <a:cubicBezTo>
                      <a:pt x="256" y="3"/>
                      <a:pt x="328" y="77"/>
                      <a:pt x="327" y="167"/>
                    </a:cubicBezTo>
                    <a:close/>
                  </a:path>
                </a:pathLst>
              </a:custGeom>
              <a:solidFill>
                <a:srgbClr val="C40027"/>
              </a:solidFill>
              <a:ln w="9525">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sp>
            <p:nvSpPr>
              <p:cNvPr id="153" name="Line 10"/>
              <p:cNvSpPr>
                <a:spLocks noChangeShapeType="1"/>
              </p:cNvSpPr>
              <p:nvPr/>
            </p:nvSpPr>
            <p:spPr bwMode="auto">
              <a:xfrm>
                <a:off x="6156176" y="2627514"/>
                <a:ext cx="311579" cy="0"/>
              </a:xfrm>
              <a:prstGeom prst="line">
                <a:avLst/>
              </a:prstGeom>
              <a:noFill/>
              <a:ln w="12700">
                <a:solidFill>
                  <a:srgbClr val="C40027"/>
                </a:solidFill>
                <a:round/>
                <a:headEnd/>
                <a:tailEnd/>
              </a:ln>
            </p:spPr>
            <p:txBody>
              <a:bodyPr/>
              <a:lstStyle/>
              <a:p>
                <a:pPr fontAlgn="auto">
                  <a:spcBef>
                    <a:spcPts val="0"/>
                  </a:spcBef>
                  <a:spcAft>
                    <a:spcPts val="0"/>
                  </a:spcAft>
                  <a:defRPr/>
                </a:pPr>
                <a:endParaRPr lang="de-DE" kern="0">
                  <a:solidFill>
                    <a:sysClr val="windowText" lastClr="000000"/>
                  </a:solidFill>
                  <a:ea typeface="ＭＳ Ｐゴシック" pitchFamily="34" charset="-128"/>
                  <a:cs typeface="Arial"/>
                </a:endParaRPr>
              </a:p>
            </p:txBody>
          </p:sp>
        </p:grpSp>
        <p:sp>
          <p:nvSpPr>
            <p:cNvPr id="287" name="Rectangle 269"/>
            <p:cNvSpPr>
              <a:spLocks noChangeArrowheads="1"/>
            </p:cNvSpPr>
            <p:nvPr/>
          </p:nvSpPr>
          <p:spPr bwMode="auto">
            <a:xfrm>
              <a:off x="6551334" y="2468897"/>
              <a:ext cx="1922525" cy="524049"/>
            </a:xfrm>
            <a:prstGeom prst="rect">
              <a:avLst/>
            </a:prstGeom>
            <a:noFill/>
            <a:ln w="9525">
              <a:noFill/>
              <a:miter lim="800000"/>
              <a:headEnd/>
              <a:tailEnd/>
            </a:ln>
          </p:spPr>
          <p:txBody>
            <a:bodyPr wrap="square">
              <a:spAutoFit/>
            </a:bodyPr>
            <a:lstStyle/>
            <a:p>
              <a:pPr fontAlgn="auto">
                <a:spcBef>
                  <a:spcPts val="0"/>
                </a:spcBef>
                <a:spcAft>
                  <a:spcPct val="35000"/>
                </a:spcAft>
                <a:defRPr/>
              </a:pPr>
              <a:r>
                <a:rPr lang="en-GB" sz="1200" kern="0" dirty="0" err="1">
                  <a:solidFill>
                    <a:srgbClr val="000000"/>
                  </a:solidFill>
                  <a:ea typeface="ＭＳ Ｐゴシック" pitchFamily="34" charset="-128"/>
                  <a:cs typeface="Arial"/>
                </a:rPr>
                <a:t>Biosimilar</a:t>
              </a:r>
              <a:r>
                <a:rPr lang="en-GB" sz="1200" kern="0" dirty="0">
                  <a:solidFill>
                    <a:srgbClr val="000000"/>
                  </a:solidFill>
                  <a:ea typeface="ＭＳ Ｐゴシック" pitchFamily="34" charset="-128"/>
                  <a:cs typeface="Arial"/>
                </a:rPr>
                <a:t> ESA</a:t>
              </a:r>
            </a:p>
            <a:p>
              <a:pPr fontAlgn="auto">
                <a:spcBef>
                  <a:spcPts val="0"/>
                </a:spcBef>
                <a:spcAft>
                  <a:spcPct val="35000"/>
                </a:spcAft>
                <a:defRPr/>
              </a:pPr>
              <a:r>
                <a:rPr lang="en-GB" sz="1200" kern="0" dirty="0" err="1" smtClean="0">
                  <a:solidFill>
                    <a:srgbClr val="000000"/>
                  </a:solidFill>
                  <a:ea typeface="ＭＳ Ｐゴシック" pitchFamily="34" charset="-128"/>
                  <a:cs typeface="Arial"/>
                </a:rPr>
                <a:t>Eprex</a:t>
              </a:r>
              <a:r>
                <a:rPr lang="en-GB" sz="1200" kern="0" baseline="30000" dirty="0">
                  <a:solidFill>
                    <a:srgbClr val="000000"/>
                  </a:solidFill>
                  <a:ea typeface="ＭＳ Ｐゴシック" pitchFamily="34" charset="-128"/>
                  <a:cs typeface="Arial"/>
                </a:rPr>
                <a:t>® </a:t>
              </a:r>
              <a:r>
                <a:rPr lang="en-GB" sz="1200" kern="0" dirty="0">
                  <a:solidFill>
                    <a:srgbClr val="000000"/>
                  </a:solidFill>
                  <a:ea typeface="ＭＳ Ｐゴシック" pitchFamily="34" charset="-128"/>
                  <a:cs typeface="Arial"/>
                </a:rPr>
                <a:t>(n=34)</a:t>
              </a:r>
            </a:p>
          </p:txBody>
        </p:sp>
      </p:grpSp>
      <p:graphicFrame>
        <p:nvGraphicFramePr>
          <p:cNvPr id="288" name="Table 144"/>
          <p:cNvGraphicFramePr>
            <a:graphicFrameLocks noGrp="1"/>
          </p:cNvGraphicFramePr>
          <p:nvPr>
            <p:extLst>
              <p:ext uri="{D42A27DB-BD31-4B8C-83A1-F6EECF244321}">
                <p14:modId xmlns:p14="http://schemas.microsoft.com/office/powerpoint/2010/main" xmlns="" val="2373896585"/>
              </p:ext>
            </p:extLst>
          </p:nvPr>
        </p:nvGraphicFramePr>
        <p:xfrm>
          <a:off x="5253038" y="3490913"/>
          <a:ext cx="3563937" cy="1319256"/>
        </p:xfrm>
        <a:graphic>
          <a:graphicData uri="http://schemas.openxmlformats.org/drawingml/2006/table">
            <a:tbl>
              <a:tblPr/>
              <a:tblGrid>
                <a:gridCol w="1871662"/>
                <a:gridCol w="863600"/>
                <a:gridCol w="828675"/>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Efficacy Parameter</a:t>
                      </a:r>
                    </a:p>
                  </a:txBody>
                  <a:tcPr marL="91438" marR="91438" marT="45741" marB="45741" horzOverflow="overflow">
                    <a:lnL>
                      <a:noFill/>
                    </a:lnL>
                    <a:lnR w="12700" cap="flat" cmpd="sng" algn="ctr">
                      <a:solidFill>
                        <a:srgbClr val="C8C6C4"/>
                      </a:solidFill>
                      <a:prstDash val="solid"/>
                      <a:round/>
                      <a:headEnd type="none" w="med" len="med"/>
                      <a:tailEnd type="none" w="med" len="med"/>
                    </a:lnR>
                    <a:lnT>
                      <a:noFill/>
                    </a:lnT>
                    <a:lnB w="12700" cap="flat" cmpd="sng" algn="ctr">
                      <a:solidFill>
                        <a:srgbClr val="C8C6C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kern="0" dirty="0" err="1" smtClean="0">
                          <a:solidFill>
                            <a:srgbClr val="000000"/>
                          </a:solidFill>
                          <a:ea typeface="ＭＳ Ｐゴシック" pitchFamily="34" charset="-128"/>
                          <a:cs typeface="+mn-cs"/>
                        </a:rPr>
                        <a:t>Biosimilar</a:t>
                      </a:r>
                      <a:r>
                        <a:rPr lang="en-GB" sz="1200" kern="0" dirty="0" smtClean="0">
                          <a:solidFill>
                            <a:srgbClr val="000000"/>
                          </a:solidFill>
                          <a:ea typeface="ＭＳ Ｐゴシック" pitchFamily="34" charset="-128"/>
                          <a:cs typeface="+mn-cs"/>
                        </a:rPr>
                        <a:t> ESA</a:t>
                      </a:r>
                    </a:p>
                  </a:txBody>
                  <a:tcPr marL="91438" marR="91438" marT="45741" marB="45741" horzOverflow="overflow">
                    <a:lnL w="12700" cap="flat" cmpd="sng" algn="ctr">
                      <a:solidFill>
                        <a:srgbClr val="C8C6C4"/>
                      </a:solidFill>
                      <a:prstDash val="solid"/>
                      <a:round/>
                      <a:headEnd type="none" w="med" len="med"/>
                      <a:tailEnd type="none" w="med" len="med"/>
                    </a:lnL>
                    <a:lnR w="12700" cap="flat" cmpd="sng" algn="ctr">
                      <a:solidFill>
                        <a:srgbClr val="C8C6C4"/>
                      </a:solidFill>
                      <a:prstDash val="solid"/>
                      <a:round/>
                      <a:headEnd type="none" w="med" len="med"/>
                      <a:tailEnd type="none" w="med" len="med"/>
                    </a:lnR>
                    <a:lnT>
                      <a:noFill/>
                    </a:lnT>
                    <a:lnB w="12700" cap="flat" cmpd="sng" algn="ctr">
                      <a:solidFill>
                        <a:srgbClr val="C8C6C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Eprex</a:t>
                      </a:r>
                      <a:r>
                        <a:rPr kumimoji="0" lang="en-US" sz="1200" b="1" i="0" u="none" strike="noStrike" cap="none" normalizeH="0" baseline="30000" smtClean="0">
                          <a:ln>
                            <a:noFill/>
                          </a:ln>
                          <a:solidFill>
                            <a:schemeClr val="tx1"/>
                          </a:solidFill>
                          <a:effectLst/>
                          <a:latin typeface="Arial" pitchFamily="34" charset="0"/>
                          <a:cs typeface="Arial" pitchFamily="34" charset="0"/>
                        </a:rPr>
                        <a:t>®</a:t>
                      </a: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marL="91438" marR="91438" marT="45741" marB="45741" horzOverflow="overflow">
                    <a:lnL w="12700" cap="flat" cmpd="sng" algn="ctr">
                      <a:solidFill>
                        <a:srgbClr val="C8C6C4"/>
                      </a:solidFill>
                      <a:prstDash val="solid"/>
                      <a:round/>
                      <a:headEnd type="none" w="med" len="med"/>
                      <a:tailEnd type="none" w="med" len="med"/>
                    </a:lnL>
                    <a:lnR>
                      <a:noFill/>
                    </a:lnR>
                    <a:lnT>
                      <a:noFill/>
                    </a:lnT>
                    <a:lnB w="12700" cap="flat" cmpd="sng" algn="ctr">
                      <a:solidFill>
                        <a:srgbClr val="C8C6C4"/>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Mean Hb increase (g/dL)</a:t>
                      </a:r>
                    </a:p>
                  </a:txBody>
                  <a:tcPr marL="91438" marR="91438" marT="45741" marB="45741" horzOverflow="overflow">
                    <a:lnL>
                      <a:noFill/>
                    </a:lnL>
                    <a:lnR w="12700" cap="flat" cmpd="sng" algn="ctr">
                      <a:solidFill>
                        <a:srgbClr val="C8C6C4"/>
                      </a:solidFill>
                      <a:prstDash val="solid"/>
                      <a:round/>
                      <a:headEnd type="none" w="med" len="med"/>
                      <a:tailEnd type="none" w="med" len="med"/>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1.9</a:t>
                      </a:r>
                    </a:p>
                  </a:txBody>
                  <a:tcPr marL="91438" marR="91438" marT="45741" marB="45741" horzOverflow="overflow">
                    <a:lnL w="12700" cap="flat" cmpd="sng" algn="ctr">
                      <a:solidFill>
                        <a:srgbClr val="C8C6C4"/>
                      </a:solidFill>
                      <a:prstDash val="solid"/>
                      <a:round/>
                      <a:headEnd type="none" w="med" len="med"/>
                      <a:tailEnd type="none" w="med" len="med"/>
                    </a:lnL>
                    <a:lnR w="12700" cap="flat" cmpd="sng" algn="ctr">
                      <a:solidFill>
                        <a:srgbClr val="C8C6C4"/>
                      </a:solidFill>
                      <a:prstDash val="solid"/>
                      <a:round/>
                      <a:headEnd type="none" w="med" len="med"/>
                      <a:tailEnd type="none" w="med" len="med"/>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1.9</a:t>
                      </a:r>
                    </a:p>
                  </a:txBody>
                  <a:tcPr marL="91438" marR="91438" marT="45741" marB="45741" horzOverflow="overflow">
                    <a:lnL w="12700" cap="flat" cmpd="sng" algn="ctr">
                      <a:solidFill>
                        <a:srgbClr val="C8C6C4"/>
                      </a:solidFill>
                      <a:prstDash val="solid"/>
                      <a:round/>
                      <a:headEnd type="none" w="med" len="med"/>
                      <a:tailEnd type="none" w="med" len="med"/>
                    </a:lnL>
                    <a:lnR>
                      <a:noFill/>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solidFill>
                      <a:schemeClr val="bg1"/>
                    </a:solid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Transfusions (%)</a:t>
                      </a:r>
                    </a:p>
                  </a:txBody>
                  <a:tcPr marL="91438" marR="91438" marT="45741" marB="45741" horzOverflow="overflow">
                    <a:lnL>
                      <a:noFill/>
                    </a:lnL>
                    <a:lnR w="12700" cap="flat" cmpd="sng" algn="ctr">
                      <a:solidFill>
                        <a:srgbClr val="C8C6C4"/>
                      </a:solidFill>
                      <a:prstDash val="solid"/>
                      <a:round/>
                      <a:headEnd type="none" w="med" len="med"/>
                      <a:tailEnd type="none" w="med" len="med"/>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32</a:t>
                      </a:r>
                    </a:p>
                  </a:txBody>
                  <a:tcPr marL="91438" marR="91438" marT="45741" marB="45741" horzOverflow="overflow">
                    <a:lnL w="12700" cap="flat" cmpd="sng" algn="ctr">
                      <a:solidFill>
                        <a:srgbClr val="C8C6C4"/>
                      </a:solidFill>
                      <a:prstDash val="solid"/>
                      <a:round/>
                      <a:headEnd type="none" w="med" len="med"/>
                      <a:tailEnd type="none" w="med" len="med"/>
                    </a:lnL>
                    <a:lnR w="12700" cap="flat" cmpd="sng" algn="ctr">
                      <a:solidFill>
                        <a:srgbClr val="C8C6C4"/>
                      </a:solidFill>
                      <a:prstDash val="solid"/>
                      <a:round/>
                      <a:headEnd type="none" w="med" len="med"/>
                      <a:tailEnd type="none" w="med" len="med"/>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38</a:t>
                      </a:r>
                    </a:p>
                  </a:txBody>
                  <a:tcPr marL="91438" marR="91438" marT="45741" marB="45741" horzOverflow="overflow">
                    <a:lnL w="12700" cap="flat" cmpd="sng" algn="ctr">
                      <a:solidFill>
                        <a:srgbClr val="C8C6C4"/>
                      </a:solidFill>
                      <a:prstDash val="solid"/>
                      <a:round/>
                      <a:headEnd type="none" w="med" len="med"/>
                      <a:tailEnd type="none" w="med" len="med"/>
                    </a:lnL>
                    <a:lnR>
                      <a:noFill/>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solidFill>
                      <a:schemeClr val="bg1"/>
                    </a:solid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Dose increase (%)</a:t>
                      </a:r>
                    </a:p>
                  </a:txBody>
                  <a:tcPr marL="91438" marR="91438" marT="45741" marB="45741" horzOverflow="overflow">
                    <a:lnL>
                      <a:noFill/>
                    </a:lnL>
                    <a:lnR w="12700" cap="flat" cmpd="sng" algn="ctr">
                      <a:solidFill>
                        <a:srgbClr val="C8C6C4"/>
                      </a:solidFill>
                      <a:prstDash val="solid"/>
                      <a:round/>
                      <a:headEnd type="none" w="med" len="med"/>
                      <a:tailEnd type="none" w="med" len="med"/>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47</a:t>
                      </a:r>
                    </a:p>
                  </a:txBody>
                  <a:tcPr marL="91438" marR="91438" marT="45741" marB="45741" horzOverflow="overflow">
                    <a:lnL w="12700" cap="flat" cmpd="sng" algn="ctr">
                      <a:solidFill>
                        <a:srgbClr val="C8C6C4"/>
                      </a:solidFill>
                      <a:prstDash val="solid"/>
                      <a:round/>
                      <a:headEnd type="none" w="med" len="med"/>
                      <a:tailEnd type="none" w="med" len="med"/>
                    </a:lnL>
                    <a:lnR w="12700" cap="flat" cmpd="sng" algn="ctr">
                      <a:solidFill>
                        <a:srgbClr val="C8C6C4"/>
                      </a:solidFill>
                      <a:prstDash val="solid"/>
                      <a:round/>
                      <a:headEnd type="none" w="med" len="med"/>
                      <a:tailEnd type="none" w="med" len="med"/>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cs typeface="Arial" pitchFamily="34" charset="0"/>
                        </a:rPr>
                        <a:t>56</a:t>
                      </a:r>
                    </a:p>
                  </a:txBody>
                  <a:tcPr marL="91438" marR="91438" marT="45741" marB="45741" horzOverflow="overflow">
                    <a:lnL w="12700" cap="flat" cmpd="sng" algn="ctr">
                      <a:solidFill>
                        <a:srgbClr val="C8C6C4"/>
                      </a:solidFill>
                      <a:prstDash val="solid"/>
                      <a:round/>
                      <a:headEnd type="none" w="med" len="med"/>
                      <a:tailEnd type="none" w="med" len="med"/>
                    </a:lnL>
                    <a:lnR>
                      <a:noFill/>
                    </a:lnR>
                    <a:lnT w="12700" cap="flat" cmpd="sng" algn="ctr">
                      <a:solidFill>
                        <a:srgbClr val="C8C6C4"/>
                      </a:solidFill>
                      <a:prstDash val="solid"/>
                      <a:round/>
                      <a:headEnd type="none" w="med" len="med"/>
                      <a:tailEnd type="none" w="med" len="med"/>
                    </a:lnT>
                    <a:lnB w="12700" cap="flat" cmpd="sng" algn="ctr">
                      <a:solidFill>
                        <a:srgbClr val="C8C6C4"/>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Rectangle 1"/>
          <p:cNvSpPr/>
          <p:nvPr/>
        </p:nvSpPr>
        <p:spPr>
          <a:xfrm>
            <a:off x="6676400" y="4849426"/>
            <a:ext cx="631904" cy="276999"/>
          </a:xfrm>
          <a:prstGeom prst="rect">
            <a:avLst/>
          </a:prstGeom>
        </p:spPr>
        <p:txBody>
          <a:bodyPr wrap="none">
            <a:spAutoFit/>
          </a:bodyPr>
          <a:lstStyle/>
          <a:p>
            <a:pPr lvl="0" fontAlgn="auto">
              <a:spcBef>
                <a:spcPts val="0"/>
              </a:spcBef>
              <a:spcAft>
                <a:spcPct val="35000"/>
              </a:spcAft>
              <a:defRPr/>
            </a:pPr>
            <a:r>
              <a:rPr lang="en-GB" sz="1200" kern="0" dirty="0">
                <a:solidFill>
                  <a:srgbClr val="000000"/>
                </a:solidFill>
                <a:ea typeface="ＭＳ Ｐゴシック" pitchFamily="34" charset="-128"/>
                <a:cs typeface="Arial"/>
              </a:rPr>
              <a:t>(n=60)</a:t>
            </a:r>
          </a:p>
        </p:txBody>
      </p:sp>
    </p:spTree>
    <p:extLst>
      <p:ext uri="{BB962C8B-B14F-4D97-AF65-F5344CB8AC3E}">
        <p14:creationId xmlns:p14="http://schemas.microsoft.com/office/powerpoint/2010/main" xmlns="" val="946610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el 1"/>
          <p:cNvSpPr>
            <a:spLocks noGrp="1"/>
          </p:cNvSpPr>
          <p:nvPr>
            <p:ph type="title"/>
          </p:nvPr>
        </p:nvSpPr>
        <p:spPr/>
        <p:txBody>
          <a:bodyPr/>
          <a:lstStyle/>
          <a:p>
            <a:r>
              <a:rPr lang="en-GB" sz="2200" dirty="0" smtClean="0"/>
              <a:t>Phase 3 in Oncology : safety profile of </a:t>
            </a:r>
            <a:r>
              <a:rPr lang="en-GB" sz="2200" dirty="0" err="1"/>
              <a:t>Biosimilar</a:t>
            </a:r>
            <a:r>
              <a:rPr lang="en-GB" sz="2200" dirty="0"/>
              <a:t> ESA HX575 consistent </a:t>
            </a:r>
            <a:r>
              <a:rPr lang="en-GB" sz="2200" dirty="0" smtClean="0"/>
              <a:t>with that of </a:t>
            </a:r>
            <a:r>
              <a:rPr lang="en-GB" sz="2200" dirty="0" err="1" smtClean="0"/>
              <a:t>Eprex</a:t>
            </a:r>
            <a:r>
              <a:rPr lang="en-GB" sz="2200" baseline="30000" dirty="0" smtClean="0"/>
              <a:t>®</a:t>
            </a:r>
            <a:endParaRPr lang="de-DE" sz="2200" dirty="0" smtClean="0"/>
          </a:p>
        </p:txBody>
      </p:sp>
      <p:sp>
        <p:nvSpPr>
          <p:cNvPr id="3" name="Rectangle 3"/>
          <p:cNvSpPr txBox="1">
            <a:spLocks noChangeArrowheads="1"/>
          </p:cNvSpPr>
          <p:nvPr/>
        </p:nvSpPr>
        <p:spPr bwMode="auto">
          <a:xfrm>
            <a:off x="6207125" y="2816225"/>
            <a:ext cx="2541588" cy="1308100"/>
          </a:xfrm>
          <a:prstGeom prst="rect">
            <a:avLst/>
          </a:prstGeom>
          <a:noFill/>
          <a:ln w="9525">
            <a:noFill/>
            <a:miter lim="800000"/>
            <a:headEnd/>
            <a:tailEnd/>
          </a:ln>
        </p:spPr>
        <p:txBody>
          <a:bodyPr lIns="0" tIns="0" rIns="0" bIns="0">
            <a:spAutoFit/>
          </a:bodyPr>
          <a:lstStyle/>
          <a:p>
            <a:pPr marL="182563" lvl="1" indent="-180975" eaLnBrk="0" hangingPunct="0">
              <a:spcBef>
                <a:spcPts val="600"/>
              </a:spcBef>
              <a:buSzPct val="90000"/>
              <a:buFont typeface="Symbol" pitchFamily="18" charset="2"/>
              <a:buChar char=""/>
              <a:defRPr/>
            </a:pPr>
            <a:r>
              <a:rPr lang="en-GB" sz="1600" b="1" kern="0" dirty="0">
                <a:solidFill>
                  <a:srgbClr val="000000"/>
                </a:solidFill>
                <a:latin typeface="Arial"/>
                <a:ea typeface="ＭＳ Ｐゴシック" pitchFamily="34" charset="-128"/>
                <a:cs typeface="Arial"/>
              </a:rPr>
              <a:t>Comparable safety profile </a:t>
            </a:r>
          </a:p>
          <a:p>
            <a:pPr marL="182563" lvl="1" indent="-180975" eaLnBrk="0" hangingPunct="0">
              <a:spcBef>
                <a:spcPts val="600"/>
              </a:spcBef>
              <a:buSzPct val="90000"/>
              <a:buFont typeface="Symbol" pitchFamily="18" charset="2"/>
              <a:buChar char=""/>
              <a:defRPr/>
            </a:pPr>
            <a:r>
              <a:rPr lang="en-GB" sz="1600" b="1" kern="0" dirty="0">
                <a:solidFill>
                  <a:srgbClr val="000000"/>
                </a:solidFill>
                <a:latin typeface="Arial"/>
                <a:ea typeface="ＭＳ Ｐゴシック" pitchFamily="34" charset="-128"/>
                <a:cs typeface="Arial"/>
              </a:rPr>
              <a:t>No anti-</a:t>
            </a:r>
            <a:r>
              <a:rPr lang="en-GB" sz="1600" b="1" kern="0" dirty="0" err="1">
                <a:solidFill>
                  <a:srgbClr val="000000"/>
                </a:solidFill>
                <a:latin typeface="Arial"/>
                <a:ea typeface="ＭＳ Ｐゴシック" pitchFamily="34" charset="-128"/>
                <a:cs typeface="Arial"/>
              </a:rPr>
              <a:t>epoetin</a:t>
            </a:r>
            <a:r>
              <a:rPr lang="en-GB" sz="1600" b="1" kern="0" dirty="0">
                <a:solidFill>
                  <a:srgbClr val="000000"/>
                </a:solidFill>
                <a:latin typeface="Arial"/>
                <a:ea typeface="ＭＳ Ｐゴシック" pitchFamily="34" charset="-128"/>
                <a:cs typeface="Arial"/>
              </a:rPr>
              <a:t> antibodies were detected</a:t>
            </a:r>
          </a:p>
        </p:txBody>
      </p:sp>
      <p:sp>
        <p:nvSpPr>
          <p:cNvPr id="115716" name="Text Box 10"/>
          <p:cNvSpPr txBox="1">
            <a:spLocks noChangeArrowheads="1"/>
          </p:cNvSpPr>
          <p:nvPr/>
        </p:nvSpPr>
        <p:spPr bwMode="auto">
          <a:xfrm>
            <a:off x="457200" y="6492875"/>
            <a:ext cx="283051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smtClean="0">
                <a:solidFill>
                  <a:srgbClr val="000000"/>
                </a:solidFill>
                <a:ea typeface="ＭＳ Ｐゴシック" pitchFamily="34" charset="-128"/>
              </a:rPr>
              <a:t>Weigang-Köhler et al. </a:t>
            </a:r>
            <a:r>
              <a:rPr lang="en-GB" sz="1000" i="1" smtClean="0">
                <a:solidFill>
                  <a:srgbClr val="000000"/>
                </a:solidFill>
                <a:ea typeface="ＭＳ Ｐゴシック" pitchFamily="34" charset="-128"/>
              </a:rPr>
              <a:t>Onkologie </a:t>
            </a:r>
            <a:r>
              <a:rPr lang="en-GB" sz="1000" smtClean="0">
                <a:solidFill>
                  <a:srgbClr val="000000"/>
                </a:solidFill>
                <a:ea typeface="ＭＳ Ｐゴシック" pitchFamily="34" charset="-128"/>
              </a:rPr>
              <a:t>2009; 32: 168-74</a:t>
            </a:r>
          </a:p>
        </p:txBody>
      </p:sp>
      <p:graphicFrame>
        <p:nvGraphicFramePr>
          <p:cNvPr id="115717" name="Chart 23"/>
          <p:cNvGraphicFramePr>
            <a:graphicFrameLocks/>
          </p:cNvGraphicFramePr>
          <p:nvPr/>
        </p:nvGraphicFramePr>
        <p:xfrm>
          <a:off x="942975" y="1881188"/>
          <a:ext cx="4751388" cy="3533775"/>
        </p:xfrm>
        <a:graphic>
          <a:graphicData uri="http://schemas.openxmlformats.org/presentationml/2006/ole">
            <p:oleObj spid="_x0000_s408592" name="Worksheet" r:id="rId3" imgW="5000671" imgH="3276559" progId="Excel.Sheet.8">
              <p:embed/>
            </p:oleObj>
          </a:graphicData>
        </a:graphic>
      </p:graphicFrame>
      <p:sp>
        <p:nvSpPr>
          <p:cNvPr id="7" name="Rectangle 1076"/>
          <p:cNvSpPr>
            <a:spLocks noChangeArrowheads="1"/>
          </p:cNvSpPr>
          <p:nvPr/>
        </p:nvSpPr>
        <p:spPr bwMode="auto">
          <a:xfrm>
            <a:off x="639763" y="1665288"/>
            <a:ext cx="1022350" cy="3063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1400" kern="0" dirty="0">
                <a:solidFill>
                  <a:srgbClr val="000000"/>
                </a:solidFill>
                <a:ea typeface="ＭＳ Ｐゴシック" pitchFamily="34" charset="-128"/>
                <a:cs typeface="Arial"/>
              </a:rPr>
              <a:t>% patients</a:t>
            </a:r>
          </a:p>
        </p:txBody>
      </p:sp>
      <p:sp>
        <p:nvSpPr>
          <p:cNvPr id="11" name="Rectangle 269"/>
          <p:cNvSpPr>
            <a:spLocks noChangeArrowheads="1"/>
          </p:cNvSpPr>
          <p:nvPr/>
        </p:nvSpPr>
        <p:spPr bwMode="auto">
          <a:xfrm>
            <a:off x="4120257" y="5786438"/>
            <a:ext cx="739775" cy="307975"/>
          </a:xfrm>
          <a:prstGeom prst="rect">
            <a:avLst/>
          </a:prstGeom>
          <a:noFill/>
          <a:ln w="9525">
            <a:noFill/>
            <a:miter lim="800000"/>
            <a:headEnd/>
            <a:tailEnd/>
          </a:ln>
        </p:spPr>
        <p:txBody>
          <a:bodyPr wrap="none">
            <a:spAutoFit/>
          </a:bodyPr>
          <a:lstStyle/>
          <a:p>
            <a:pPr>
              <a:spcAft>
                <a:spcPct val="35000"/>
              </a:spcAft>
            </a:pPr>
            <a:r>
              <a:rPr lang="en-GB" sz="1400" smtClean="0">
                <a:solidFill>
                  <a:srgbClr val="000000"/>
                </a:solidFill>
                <a:latin typeface="Arial" pitchFamily="34" charset="0"/>
                <a:ea typeface="ＭＳ Ｐゴシック" pitchFamily="34" charset="-128"/>
                <a:cs typeface="Arial" pitchFamily="34" charset="0"/>
              </a:rPr>
              <a:t>Eprex</a:t>
            </a:r>
            <a:r>
              <a:rPr lang="en-GB" sz="1400" baseline="30000" smtClean="0">
                <a:solidFill>
                  <a:srgbClr val="000000"/>
                </a:solidFill>
                <a:latin typeface="Arial" pitchFamily="34" charset="0"/>
                <a:ea typeface="ＭＳ Ｐゴシック" pitchFamily="34" charset="-128"/>
                <a:cs typeface="Arial" pitchFamily="34" charset="0"/>
              </a:rPr>
              <a:t>®</a:t>
            </a:r>
            <a:endParaRPr lang="en-GB" sz="1400" smtClean="0">
              <a:solidFill>
                <a:srgbClr val="000000"/>
              </a:solidFill>
              <a:latin typeface="Arial" pitchFamily="34" charset="0"/>
              <a:ea typeface="ＭＳ Ｐゴシック" pitchFamily="34" charset="-128"/>
              <a:cs typeface="Arial" pitchFamily="34" charset="0"/>
            </a:endParaRPr>
          </a:p>
        </p:txBody>
      </p:sp>
      <p:sp>
        <p:nvSpPr>
          <p:cNvPr id="12" name="Freeform 7"/>
          <p:cNvSpPr>
            <a:spLocks/>
          </p:cNvSpPr>
          <p:nvPr/>
        </p:nvSpPr>
        <p:spPr bwMode="auto">
          <a:xfrm>
            <a:off x="2222500" y="5853113"/>
            <a:ext cx="257175" cy="174625"/>
          </a:xfrm>
          <a:prstGeom prst="rect">
            <a:avLst/>
          </a:prstGeom>
          <a:solidFill>
            <a:srgbClr val="C40027"/>
          </a:solidFill>
          <a:ln w="9525">
            <a:solidFill>
              <a:srgbClr val="C40027"/>
            </a:solid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3" name="Freeform 8"/>
          <p:cNvSpPr>
            <a:spLocks/>
          </p:cNvSpPr>
          <p:nvPr/>
        </p:nvSpPr>
        <p:spPr bwMode="auto">
          <a:xfrm>
            <a:off x="3896419" y="5854700"/>
            <a:ext cx="257175" cy="171450"/>
          </a:xfrm>
          <a:prstGeom prst="rect">
            <a:avLst/>
          </a:prstGeom>
          <a:solidFill>
            <a:srgbClr val="C8C6C4"/>
          </a:solidFill>
          <a:ln w="9525">
            <a:noFill/>
            <a:round/>
            <a:headEnd/>
            <a:tailEnd/>
          </a:ln>
        </p:spPr>
        <p:txBody>
          <a:bodyPr/>
          <a:lstStyle/>
          <a:p>
            <a:endParaRPr lang="de-DE" smtClean="0">
              <a:solidFill>
                <a:srgbClr val="000000"/>
              </a:solidFill>
              <a:latin typeface="Arial" pitchFamily="34" charset="0"/>
              <a:ea typeface="ＭＳ Ｐゴシック" pitchFamily="34" charset="-128"/>
              <a:cs typeface="Arial" pitchFamily="34" charset="0"/>
            </a:endParaRPr>
          </a:p>
        </p:txBody>
      </p:sp>
      <p:sp>
        <p:nvSpPr>
          <p:cNvPr id="115722" name="Textfeld 13"/>
          <p:cNvSpPr txBox="1">
            <a:spLocks noChangeArrowheads="1"/>
          </p:cNvSpPr>
          <p:nvPr/>
        </p:nvSpPr>
        <p:spPr bwMode="auto">
          <a:xfrm>
            <a:off x="746125" y="5003800"/>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smtClean="0">
                <a:solidFill>
                  <a:srgbClr val="000000"/>
                </a:solidFill>
                <a:ea typeface="ＭＳ Ｐゴシック" pitchFamily="34" charset="-128"/>
              </a:rPr>
              <a:t>0</a:t>
            </a:r>
          </a:p>
        </p:txBody>
      </p:sp>
      <p:sp>
        <p:nvSpPr>
          <p:cNvPr id="115723" name="Textfeld 14"/>
          <p:cNvSpPr txBox="1">
            <a:spLocks noChangeArrowheads="1"/>
          </p:cNvSpPr>
          <p:nvPr/>
        </p:nvSpPr>
        <p:spPr bwMode="auto">
          <a:xfrm>
            <a:off x="696913" y="4398963"/>
            <a:ext cx="3825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smtClean="0">
                <a:solidFill>
                  <a:srgbClr val="000000"/>
                </a:solidFill>
                <a:ea typeface="ＭＳ Ｐゴシック" pitchFamily="34" charset="-128"/>
              </a:rPr>
              <a:t>20</a:t>
            </a:r>
          </a:p>
        </p:txBody>
      </p:sp>
      <p:sp>
        <p:nvSpPr>
          <p:cNvPr id="115724" name="Textfeld 15"/>
          <p:cNvSpPr txBox="1">
            <a:spLocks noChangeArrowheads="1"/>
          </p:cNvSpPr>
          <p:nvPr/>
        </p:nvSpPr>
        <p:spPr bwMode="auto">
          <a:xfrm>
            <a:off x="696913" y="3771900"/>
            <a:ext cx="3825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smtClean="0">
                <a:solidFill>
                  <a:srgbClr val="000000"/>
                </a:solidFill>
                <a:ea typeface="ＭＳ Ｐゴシック" pitchFamily="34" charset="-128"/>
              </a:rPr>
              <a:t>40</a:t>
            </a:r>
          </a:p>
        </p:txBody>
      </p:sp>
      <p:sp>
        <p:nvSpPr>
          <p:cNvPr id="115725" name="Textfeld 16"/>
          <p:cNvSpPr txBox="1">
            <a:spLocks noChangeArrowheads="1"/>
          </p:cNvSpPr>
          <p:nvPr/>
        </p:nvSpPr>
        <p:spPr bwMode="auto">
          <a:xfrm>
            <a:off x="696913" y="3149600"/>
            <a:ext cx="3825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smtClean="0">
                <a:solidFill>
                  <a:srgbClr val="000000"/>
                </a:solidFill>
                <a:ea typeface="ＭＳ Ｐゴシック" pitchFamily="34" charset="-128"/>
              </a:rPr>
              <a:t>60</a:t>
            </a:r>
          </a:p>
        </p:txBody>
      </p:sp>
      <p:sp>
        <p:nvSpPr>
          <p:cNvPr id="115726" name="Textfeld 17"/>
          <p:cNvSpPr txBox="1">
            <a:spLocks noChangeArrowheads="1"/>
          </p:cNvSpPr>
          <p:nvPr/>
        </p:nvSpPr>
        <p:spPr bwMode="auto">
          <a:xfrm>
            <a:off x="696913" y="2538413"/>
            <a:ext cx="3825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smtClean="0">
                <a:solidFill>
                  <a:srgbClr val="000000"/>
                </a:solidFill>
                <a:ea typeface="ＭＳ Ｐゴシック" pitchFamily="34" charset="-128"/>
              </a:rPr>
              <a:t>80</a:t>
            </a:r>
          </a:p>
        </p:txBody>
      </p:sp>
      <p:sp>
        <p:nvSpPr>
          <p:cNvPr id="115727" name="Textfeld 18"/>
          <p:cNvSpPr txBox="1">
            <a:spLocks noChangeArrowheads="1"/>
          </p:cNvSpPr>
          <p:nvPr/>
        </p:nvSpPr>
        <p:spPr bwMode="auto">
          <a:xfrm>
            <a:off x="647700" y="1927225"/>
            <a:ext cx="482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smtClean="0">
                <a:solidFill>
                  <a:srgbClr val="000000"/>
                </a:solidFill>
                <a:ea typeface="ＭＳ Ｐゴシック" pitchFamily="34" charset="-128"/>
              </a:rPr>
              <a:t>100</a:t>
            </a:r>
          </a:p>
        </p:txBody>
      </p:sp>
      <p:sp>
        <p:nvSpPr>
          <p:cNvPr id="115728" name="TextBox 34"/>
          <p:cNvSpPr txBox="1">
            <a:spLocks noChangeArrowheads="1"/>
          </p:cNvSpPr>
          <p:nvPr/>
        </p:nvSpPr>
        <p:spPr bwMode="auto">
          <a:xfrm>
            <a:off x="1144588" y="5175250"/>
            <a:ext cx="1419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smtClean="0">
                <a:solidFill>
                  <a:srgbClr val="000000"/>
                </a:solidFill>
                <a:ea typeface="ＭＳ Ｐゴシック" pitchFamily="34" charset="-128"/>
              </a:rPr>
              <a:t>Adverse events</a:t>
            </a:r>
          </a:p>
        </p:txBody>
      </p:sp>
      <p:sp>
        <p:nvSpPr>
          <p:cNvPr id="115729" name="TextBox 35"/>
          <p:cNvSpPr txBox="1">
            <a:spLocks noChangeArrowheads="1"/>
          </p:cNvSpPr>
          <p:nvPr/>
        </p:nvSpPr>
        <p:spPr bwMode="auto">
          <a:xfrm>
            <a:off x="2613025" y="5175250"/>
            <a:ext cx="1398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smtClean="0">
                <a:solidFill>
                  <a:srgbClr val="000000"/>
                </a:solidFill>
                <a:ea typeface="ＭＳ Ｐゴシック" pitchFamily="34" charset="-128"/>
              </a:rPr>
              <a:t>Serious</a:t>
            </a:r>
            <a:br>
              <a:rPr lang="en-GB" sz="1400" smtClean="0">
                <a:solidFill>
                  <a:srgbClr val="000000"/>
                </a:solidFill>
                <a:ea typeface="ＭＳ Ｐゴシック" pitchFamily="34" charset="-128"/>
              </a:rPr>
            </a:br>
            <a:r>
              <a:rPr lang="en-GB" sz="1400" smtClean="0">
                <a:solidFill>
                  <a:srgbClr val="000000"/>
                </a:solidFill>
                <a:ea typeface="ＭＳ Ｐゴシック" pitchFamily="34" charset="-128"/>
              </a:rPr>
              <a:t>adverse events</a:t>
            </a:r>
          </a:p>
        </p:txBody>
      </p:sp>
      <p:sp>
        <p:nvSpPr>
          <p:cNvPr id="115730" name="TextBox 36"/>
          <p:cNvSpPr txBox="1">
            <a:spLocks noChangeArrowheads="1"/>
          </p:cNvSpPr>
          <p:nvPr/>
        </p:nvSpPr>
        <p:spPr bwMode="auto">
          <a:xfrm>
            <a:off x="4075113" y="5175250"/>
            <a:ext cx="1397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smtClean="0">
                <a:solidFill>
                  <a:srgbClr val="000000"/>
                </a:solidFill>
                <a:ea typeface="ＭＳ Ｐゴシック" pitchFamily="34" charset="-128"/>
              </a:rPr>
              <a:t>Drug-related</a:t>
            </a:r>
            <a:br>
              <a:rPr lang="en-GB" sz="1400" smtClean="0">
                <a:solidFill>
                  <a:srgbClr val="000000"/>
                </a:solidFill>
                <a:ea typeface="ＭＳ Ｐゴシック" pitchFamily="34" charset="-128"/>
              </a:rPr>
            </a:br>
            <a:r>
              <a:rPr lang="en-GB" sz="1400" smtClean="0">
                <a:solidFill>
                  <a:srgbClr val="000000"/>
                </a:solidFill>
                <a:ea typeface="ＭＳ Ｐゴシック" pitchFamily="34" charset="-128"/>
              </a:rPr>
              <a:t>adverse events</a:t>
            </a:r>
          </a:p>
        </p:txBody>
      </p:sp>
      <p:sp>
        <p:nvSpPr>
          <p:cNvPr id="24" name="Rechteck 23"/>
          <p:cNvSpPr/>
          <p:nvPr/>
        </p:nvSpPr>
        <p:spPr>
          <a:xfrm>
            <a:off x="2454275" y="5786438"/>
            <a:ext cx="1372492" cy="307777"/>
          </a:xfrm>
          <a:prstGeom prst="rect">
            <a:avLst/>
          </a:prstGeom>
        </p:spPr>
        <p:txBody>
          <a:bodyPr wrap="none">
            <a:spAutoFit/>
          </a:bodyPr>
          <a:lstStyle/>
          <a:p>
            <a:pPr fontAlgn="auto">
              <a:spcBef>
                <a:spcPts val="0"/>
              </a:spcBef>
              <a:spcAft>
                <a:spcPct val="35000"/>
              </a:spcAft>
              <a:defRPr/>
            </a:pPr>
            <a:r>
              <a:rPr lang="en-GB" sz="1400" kern="0" dirty="0" err="1" smtClean="0">
                <a:solidFill>
                  <a:srgbClr val="000000"/>
                </a:solidFill>
                <a:ea typeface="ＭＳ Ｐゴシック" pitchFamily="34" charset="-128"/>
                <a:cs typeface="Arial"/>
              </a:rPr>
              <a:t>Biosimilar</a:t>
            </a:r>
            <a:r>
              <a:rPr lang="en-GB" sz="1400" kern="0" dirty="0" smtClean="0">
                <a:solidFill>
                  <a:srgbClr val="000000"/>
                </a:solidFill>
                <a:ea typeface="ＭＳ Ｐゴシック" pitchFamily="34" charset="-128"/>
                <a:cs typeface="Arial"/>
              </a:rPr>
              <a:t> ESA</a:t>
            </a:r>
            <a:endParaRPr lang="en-GB" sz="1400" kern="0" dirty="0">
              <a:solidFill>
                <a:srgbClr val="000000"/>
              </a:solidFill>
              <a:ea typeface="ＭＳ Ｐゴシック" pitchFamily="34" charset="-128"/>
              <a:cs typeface="Arial"/>
            </a:endParaRPr>
          </a:p>
        </p:txBody>
      </p:sp>
      <p:sp>
        <p:nvSpPr>
          <p:cNvPr id="25" name="Isosceles Triangle 347"/>
          <p:cNvSpPr/>
          <p:nvPr/>
        </p:nvSpPr>
        <p:spPr>
          <a:xfrm rot="5400000">
            <a:off x="5384007" y="3331368"/>
            <a:ext cx="1206500" cy="29051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FFFFFF"/>
              </a:solidFill>
            </a:endParaRPr>
          </a:p>
        </p:txBody>
      </p:sp>
    </p:spTree>
    <p:extLst>
      <p:ext uri="{BB962C8B-B14F-4D97-AF65-F5344CB8AC3E}">
        <p14:creationId xmlns:p14="http://schemas.microsoft.com/office/powerpoint/2010/main" xmlns="" val="2128425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7788" y="893763"/>
            <a:ext cx="2716212" cy="34861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93187" name="Title 3"/>
          <p:cNvSpPr>
            <a:spLocks noGrp="1"/>
          </p:cNvSpPr>
          <p:nvPr>
            <p:ph type="title"/>
          </p:nvPr>
        </p:nvSpPr>
        <p:spPr/>
        <p:txBody>
          <a:bodyPr/>
          <a:lstStyle/>
          <a:p>
            <a:r>
              <a:rPr lang="en-GB" dirty="0" smtClean="0"/>
              <a:t>Questions initially raised over </a:t>
            </a:r>
            <a:br>
              <a:rPr lang="en-GB" dirty="0" smtClean="0"/>
            </a:br>
            <a:r>
              <a:rPr lang="en-GB" dirty="0" smtClean="0"/>
              <a:t>the use of </a:t>
            </a:r>
            <a:r>
              <a:rPr lang="en-GB" dirty="0" err="1" smtClean="0"/>
              <a:t>biosimilars</a:t>
            </a:r>
            <a:endParaRPr lang="en-GB" dirty="0" smtClean="0"/>
          </a:p>
        </p:txBody>
      </p:sp>
      <p:sp>
        <p:nvSpPr>
          <p:cNvPr id="93188" name="Content Placeholder 6"/>
          <p:cNvSpPr>
            <a:spLocks noGrp="1"/>
          </p:cNvSpPr>
          <p:nvPr>
            <p:ph sz="half" idx="1"/>
          </p:nvPr>
        </p:nvSpPr>
        <p:spPr>
          <a:xfrm>
            <a:off x="457200" y="1427163"/>
            <a:ext cx="4419600" cy="5097462"/>
          </a:xfrm>
        </p:spPr>
        <p:txBody>
          <a:bodyPr/>
          <a:lstStyle/>
          <a:p>
            <a:pPr>
              <a:spcAft>
                <a:spcPts val="1800"/>
              </a:spcAft>
            </a:pPr>
            <a:r>
              <a:rPr lang="en-GB" sz="2400" b="1" dirty="0" smtClean="0"/>
              <a:t>What’s a </a:t>
            </a:r>
            <a:r>
              <a:rPr lang="en-GB" sz="2400" b="1" dirty="0" err="1" smtClean="0"/>
              <a:t>biosimilar</a:t>
            </a:r>
            <a:r>
              <a:rPr lang="en-GB" sz="2400" b="1" dirty="0" smtClean="0"/>
              <a:t> ?</a:t>
            </a:r>
          </a:p>
          <a:p>
            <a:pPr>
              <a:spcAft>
                <a:spcPts val="1800"/>
              </a:spcAft>
            </a:pPr>
            <a:r>
              <a:rPr lang="en-GB" sz="2400" dirty="0" smtClean="0">
                <a:solidFill>
                  <a:schemeClr val="bg2"/>
                </a:solidFill>
              </a:rPr>
              <a:t>Traceability</a:t>
            </a:r>
          </a:p>
          <a:p>
            <a:pPr>
              <a:spcAft>
                <a:spcPts val="1800"/>
              </a:spcAft>
            </a:pPr>
            <a:r>
              <a:rPr lang="en-GB" sz="2400" dirty="0" smtClean="0">
                <a:solidFill>
                  <a:schemeClr val="bg2"/>
                </a:solidFill>
              </a:rPr>
              <a:t>Quality of product</a:t>
            </a:r>
          </a:p>
          <a:p>
            <a:pPr>
              <a:spcAft>
                <a:spcPts val="1800"/>
              </a:spcAft>
            </a:pPr>
            <a:r>
              <a:rPr lang="en-GB" sz="2400" dirty="0">
                <a:solidFill>
                  <a:schemeClr val="bg2"/>
                </a:solidFill>
              </a:rPr>
              <a:t>Are </a:t>
            </a:r>
            <a:r>
              <a:rPr lang="en-GB" sz="2400" dirty="0" err="1">
                <a:solidFill>
                  <a:schemeClr val="bg2"/>
                </a:solidFill>
              </a:rPr>
              <a:t>biosimilars</a:t>
            </a:r>
            <a:r>
              <a:rPr lang="en-GB" sz="2400" dirty="0">
                <a:solidFill>
                  <a:schemeClr val="bg2"/>
                </a:solidFill>
              </a:rPr>
              <a:t> safe and efficacious ?</a:t>
            </a:r>
          </a:p>
          <a:p>
            <a:pPr>
              <a:spcAft>
                <a:spcPts val="1800"/>
              </a:spcAft>
            </a:pPr>
            <a:r>
              <a:rPr lang="en-GB" sz="2400" dirty="0" smtClean="0">
                <a:solidFill>
                  <a:schemeClr val="bg2"/>
                </a:solidFill>
              </a:rPr>
              <a:t>Immunogenicity</a:t>
            </a:r>
            <a:endParaRPr lang="en-GB" sz="2000" dirty="0" smtClean="0">
              <a:solidFill>
                <a:schemeClr val="bg2"/>
              </a:solidFill>
            </a:endParaRPr>
          </a:p>
          <a:p>
            <a:pPr>
              <a:spcAft>
                <a:spcPts val="1800"/>
              </a:spcAft>
            </a:pPr>
            <a:endParaRPr lang="en-GB" sz="2400" dirty="0" smtClean="0"/>
          </a:p>
        </p:txBody>
      </p:sp>
      <p:pic>
        <p:nvPicPr>
          <p:cNvPr id="9318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9575" y="1849438"/>
            <a:ext cx="2924175" cy="384968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9319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45075" y="2847975"/>
            <a:ext cx="2854325" cy="36845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5637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reeform 2"/>
          <p:cNvSpPr>
            <a:spLocks/>
          </p:cNvSpPr>
          <p:nvPr/>
        </p:nvSpPr>
        <p:spPr bwMode="auto">
          <a:xfrm>
            <a:off x="5113338" y="3306763"/>
            <a:ext cx="3611562" cy="998537"/>
          </a:xfrm>
          <a:custGeom>
            <a:avLst/>
            <a:gdLst>
              <a:gd name="T0" fmla="*/ 0 w 539"/>
              <a:gd name="T1" fmla="*/ 2147483647 h 98"/>
              <a:gd name="T2" fmla="*/ 2147483647 w 539"/>
              <a:gd name="T3" fmla="*/ 2147483647 h 98"/>
              <a:gd name="T4" fmla="*/ 2147483647 w 539"/>
              <a:gd name="T5" fmla="*/ 2147483647 h 98"/>
              <a:gd name="T6" fmla="*/ 2147483647 w 539"/>
              <a:gd name="T7" fmla="*/ 2147483647 h 98"/>
              <a:gd name="T8" fmla="*/ 2147483647 w 539"/>
              <a:gd name="T9" fmla="*/ 2147483647 h 98"/>
              <a:gd name="T10" fmla="*/ 2147483647 w 539"/>
              <a:gd name="T11" fmla="*/ 2147483647 h 98"/>
              <a:gd name="T12" fmla="*/ 2147483647 w 539"/>
              <a:gd name="T13" fmla="*/ 2147483647 h 98"/>
              <a:gd name="T14" fmla="*/ 2147483647 w 539"/>
              <a:gd name="T15" fmla="*/ 2147483647 h 98"/>
              <a:gd name="T16" fmla="*/ 2147483647 w 539"/>
              <a:gd name="T17" fmla="*/ 2147483647 h 98"/>
              <a:gd name="T18" fmla="*/ 2147483647 w 539"/>
              <a:gd name="T19" fmla="*/ 2147483647 h 98"/>
              <a:gd name="T20" fmla="*/ 2147483647 w 539"/>
              <a:gd name="T21" fmla="*/ 2147483647 h 98"/>
              <a:gd name="T22" fmla="*/ 2147483647 w 539"/>
              <a:gd name="T23" fmla="*/ 2147483647 h 98"/>
              <a:gd name="T24" fmla="*/ 2147483647 w 539"/>
              <a:gd name="T25" fmla="*/ 2147483647 h 98"/>
              <a:gd name="T26" fmla="*/ 2147483647 w 539"/>
              <a:gd name="T27" fmla="*/ 2147483647 h 98"/>
              <a:gd name="T28" fmla="*/ 2147483647 w 539"/>
              <a:gd name="T29" fmla="*/ 2147483647 h 98"/>
              <a:gd name="T30" fmla="*/ 2147483647 w 539"/>
              <a:gd name="T31" fmla="*/ 0 h 98"/>
              <a:gd name="T32" fmla="*/ 2147483647 w 539"/>
              <a:gd name="T33" fmla="*/ 2147483647 h 98"/>
              <a:gd name="T34" fmla="*/ 2147483647 w 539"/>
              <a:gd name="T35" fmla="*/ 2147483647 h 98"/>
              <a:gd name="T36" fmla="*/ 2147483647 w 539"/>
              <a:gd name="T37" fmla="*/ 2147483647 h 98"/>
              <a:gd name="T38" fmla="*/ 2147483647 w 539"/>
              <a:gd name="T39" fmla="*/ 2147483647 h 98"/>
              <a:gd name="T40" fmla="*/ 2147483647 w 539"/>
              <a:gd name="T41" fmla="*/ 2147483647 h 98"/>
              <a:gd name="T42" fmla="*/ 2147483647 w 539"/>
              <a:gd name="T43" fmla="*/ 2147483647 h 98"/>
              <a:gd name="T44" fmla="*/ 2147483647 w 539"/>
              <a:gd name="T45" fmla="*/ 2147483647 h 98"/>
              <a:gd name="T46" fmla="*/ 2147483647 w 539"/>
              <a:gd name="T47" fmla="*/ 2147483647 h 98"/>
              <a:gd name="T48" fmla="*/ 2147483647 w 539"/>
              <a:gd name="T49" fmla="*/ 2147483647 h 98"/>
              <a:gd name="T50" fmla="*/ 2147483647 w 539"/>
              <a:gd name="T51" fmla="*/ 2147483647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9" h="98">
                <a:moveTo>
                  <a:pt x="0" y="97"/>
                </a:moveTo>
                <a:lnTo>
                  <a:pt x="2" y="98"/>
                </a:lnTo>
                <a:lnTo>
                  <a:pt x="10" y="98"/>
                </a:lnTo>
                <a:lnTo>
                  <a:pt x="20" y="98"/>
                </a:lnTo>
                <a:lnTo>
                  <a:pt x="35" y="97"/>
                </a:lnTo>
                <a:lnTo>
                  <a:pt x="45" y="98"/>
                </a:lnTo>
                <a:lnTo>
                  <a:pt x="60" y="97"/>
                </a:lnTo>
                <a:lnTo>
                  <a:pt x="75" y="97"/>
                </a:lnTo>
                <a:lnTo>
                  <a:pt x="120" y="93"/>
                </a:lnTo>
                <a:lnTo>
                  <a:pt x="135" y="88"/>
                </a:lnTo>
                <a:lnTo>
                  <a:pt x="180" y="68"/>
                </a:lnTo>
                <a:lnTo>
                  <a:pt x="195" y="46"/>
                </a:lnTo>
                <a:lnTo>
                  <a:pt x="240" y="38"/>
                </a:lnTo>
                <a:lnTo>
                  <a:pt x="255" y="15"/>
                </a:lnTo>
                <a:lnTo>
                  <a:pt x="299" y="24"/>
                </a:lnTo>
                <a:lnTo>
                  <a:pt x="314" y="0"/>
                </a:lnTo>
                <a:lnTo>
                  <a:pt x="357" y="40"/>
                </a:lnTo>
                <a:lnTo>
                  <a:pt x="362" y="58"/>
                </a:lnTo>
                <a:lnTo>
                  <a:pt x="369" y="30"/>
                </a:lnTo>
                <a:lnTo>
                  <a:pt x="379" y="23"/>
                </a:lnTo>
                <a:lnTo>
                  <a:pt x="394" y="37"/>
                </a:lnTo>
                <a:lnTo>
                  <a:pt x="404" y="49"/>
                </a:lnTo>
                <a:lnTo>
                  <a:pt x="419" y="54"/>
                </a:lnTo>
                <a:lnTo>
                  <a:pt x="449" y="69"/>
                </a:lnTo>
                <a:lnTo>
                  <a:pt x="479" y="74"/>
                </a:lnTo>
                <a:lnTo>
                  <a:pt x="539" y="90"/>
                </a:lnTo>
              </a:path>
            </a:pathLst>
          </a:custGeom>
          <a:noFill/>
          <a:ln w="28575"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43" name="Rectangle 3"/>
          <p:cNvSpPr>
            <a:spLocks noChangeArrowheads="1"/>
          </p:cNvSpPr>
          <p:nvPr/>
        </p:nvSpPr>
        <p:spPr bwMode="auto">
          <a:xfrm>
            <a:off x="5106988" y="4275138"/>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44" name="Rectangle 4"/>
          <p:cNvSpPr>
            <a:spLocks noChangeArrowheads="1"/>
          </p:cNvSpPr>
          <p:nvPr/>
        </p:nvSpPr>
        <p:spPr bwMode="auto">
          <a:xfrm>
            <a:off x="5159375" y="4275138"/>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45" name="Rectangle 5"/>
          <p:cNvSpPr>
            <a:spLocks noChangeArrowheads="1"/>
          </p:cNvSpPr>
          <p:nvPr/>
        </p:nvSpPr>
        <p:spPr bwMode="auto">
          <a:xfrm>
            <a:off x="5226050" y="4275138"/>
            <a:ext cx="34925"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46" name="Rectangle 6"/>
          <p:cNvSpPr>
            <a:spLocks noChangeArrowheads="1"/>
          </p:cNvSpPr>
          <p:nvPr/>
        </p:nvSpPr>
        <p:spPr bwMode="auto">
          <a:xfrm>
            <a:off x="5327650" y="4265613"/>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47" name="Rectangle 7"/>
          <p:cNvSpPr>
            <a:spLocks noChangeArrowheads="1"/>
          </p:cNvSpPr>
          <p:nvPr/>
        </p:nvSpPr>
        <p:spPr bwMode="auto">
          <a:xfrm>
            <a:off x="5395913" y="4275138"/>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48" name="Rectangle 8"/>
          <p:cNvSpPr>
            <a:spLocks noChangeArrowheads="1"/>
          </p:cNvSpPr>
          <p:nvPr/>
        </p:nvSpPr>
        <p:spPr bwMode="auto">
          <a:xfrm>
            <a:off x="5495925" y="4265613"/>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49" name="Rectangle 9"/>
          <p:cNvSpPr>
            <a:spLocks noChangeArrowheads="1"/>
          </p:cNvSpPr>
          <p:nvPr/>
        </p:nvSpPr>
        <p:spPr bwMode="auto">
          <a:xfrm>
            <a:off x="5595938" y="4265613"/>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0" name="Rectangle 10"/>
          <p:cNvSpPr>
            <a:spLocks noChangeArrowheads="1"/>
          </p:cNvSpPr>
          <p:nvPr/>
        </p:nvSpPr>
        <p:spPr bwMode="auto">
          <a:xfrm>
            <a:off x="5897563" y="4224338"/>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1" name="Rectangle 11"/>
          <p:cNvSpPr>
            <a:spLocks noChangeArrowheads="1"/>
          </p:cNvSpPr>
          <p:nvPr/>
        </p:nvSpPr>
        <p:spPr bwMode="auto">
          <a:xfrm>
            <a:off x="5997575" y="4173538"/>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2" name="Rectangle 12"/>
          <p:cNvSpPr>
            <a:spLocks noChangeArrowheads="1"/>
          </p:cNvSpPr>
          <p:nvPr/>
        </p:nvSpPr>
        <p:spPr bwMode="auto">
          <a:xfrm>
            <a:off x="6299200" y="3968750"/>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3" name="Rectangle 13"/>
          <p:cNvSpPr>
            <a:spLocks noChangeArrowheads="1"/>
          </p:cNvSpPr>
          <p:nvPr/>
        </p:nvSpPr>
        <p:spPr bwMode="auto">
          <a:xfrm>
            <a:off x="6399213" y="3744913"/>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4" name="Rectangle 14"/>
          <p:cNvSpPr>
            <a:spLocks noChangeArrowheads="1"/>
          </p:cNvSpPr>
          <p:nvPr/>
        </p:nvSpPr>
        <p:spPr bwMode="auto">
          <a:xfrm>
            <a:off x="6700838" y="3663950"/>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5" name="Rectangle 15"/>
          <p:cNvSpPr>
            <a:spLocks noChangeArrowheads="1"/>
          </p:cNvSpPr>
          <p:nvPr/>
        </p:nvSpPr>
        <p:spPr bwMode="auto">
          <a:xfrm>
            <a:off x="6802438" y="3429000"/>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6" name="Rectangle 16"/>
          <p:cNvSpPr>
            <a:spLocks noChangeArrowheads="1"/>
          </p:cNvSpPr>
          <p:nvPr/>
        </p:nvSpPr>
        <p:spPr bwMode="auto">
          <a:xfrm>
            <a:off x="7097713" y="3521075"/>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7" name="Rectangle 17"/>
          <p:cNvSpPr>
            <a:spLocks noChangeArrowheads="1"/>
          </p:cNvSpPr>
          <p:nvPr/>
        </p:nvSpPr>
        <p:spPr bwMode="auto">
          <a:xfrm>
            <a:off x="7197725" y="3275013"/>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8" name="Rectangle 18"/>
          <p:cNvSpPr>
            <a:spLocks noChangeArrowheads="1"/>
          </p:cNvSpPr>
          <p:nvPr/>
        </p:nvSpPr>
        <p:spPr bwMode="auto">
          <a:xfrm>
            <a:off x="7485063" y="3683000"/>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59" name="Rectangle 19"/>
          <p:cNvSpPr>
            <a:spLocks noChangeArrowheads="1"/>
          </p:cNvSpPr>
          <p:nvPr/>
        </p:nvSpPr>
        <p:spPr bwMode="auto">
          <a:xfrm>
            <a:off x="7518400" y="3867150"/>
            <a:ext cx="34925"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0" name="Rectangle 20"/>
          <p:cNvSpPr>
            <a:spLocks noChangeArrowheads="1"/>
          </p:cNvSpPr>
          <p:nvPr/>
        </p:nvSpPr>
        <p:spPr bwMode="auto">
          <a:xfrm>
            <a:off x="7566025" y="3581400"/>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1" name="Rectangle 21"/>
          <p:cNvSpPr>
            <a:spLocks noChangeArrowheads="1"/>
          </p:cNvSpPr>
          <p:nvPr/>
        </p:nvSpPr>
        <p:spPr bwMode="auto">
          <a:xfrm>
            <a:off x="7632700" y="3509963"/>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2" name="Rectangle 22"/>
          <p:cNvSpPr>
            <a:spLocks noChangeArrowheads="1"/>
          </p:cNvSpPr>
          <p:nvPr/>
        </p:nvSpPr>
        <p:spPr bwMode="auto">
          <a:xfrm>
            <a:off x="7734300" y="3652838"/>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3" name="Rectangle 23"/>
          <p:cNvSpPr>
            <a:spLocks noChangeArrowheads="1"/>
          </p:cNvSpPr>
          <p:nvPr/>
        </p:nvSpPr>
        <p:spPr bwMode="auto">
          <a:xfrm>
            <a:off x="7800975" y="3775075"/>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4" name="Rectangle 24"/>
          <p:cNvSpPr>
            <a:spLocks noChangeArrowheads="1"/>
          </p:cNvSpPr>
          <p:nvPr/>
        </p:nvSpPr>
        <p:spPr bwMode="auto">
          <a:xfrm>
            <a:off x="7900988" y="3825875"/>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5" name="Rectangle 25"/>
          <p:cNvSpPr>
            <a:spLocks noChangeArrowheads="1"/>
          </p:cNvSpPr>
          <p:nvPr/>
        </p:nvSpPr>
        <p:spPr bwMode="auto">
          <a:xfrm>
            <a:off x="8102600" y="3979863"/>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6" name="Rectangle 26"/>
          <p:cNvSpPr>
            <a:spLocks noChangeArrowheads="1"/>
          </p:cNvSpPr>
          <p:nvPr/>
        </p:nvSpPr>
        <p:spPr bwMode="auto">
          <a:xfrm>
            <a:off x="8302625" y="4030663"/>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7" name="Rectangle 27"/>
          <p:cNvSpPr>
            <a:spLocks noChangeArrowheads="1"/>
          </p:cNvSpPr>
          <p:nvPr/>
        </p:nvSpPr>
        <p:spPr bwMode="auto">
          <a:xfrm>
            <a:off x="8704263" y="4194175"/>
            <a:ext cx="33337"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68" name="Freeform 28"/>
          <p:cNvSpPr>
            <a:spLocks/>
          </p:cNvSpPr>
          <p:nvPr/>
        </p:nvSpPr>
        <p:spPr bwMode="auto">
          <a:xfrm>
            <a:off x="693738" y="2514600"/>
            <a:ext cx="3784600" cy="1744663"/>
          </a:xfrm>
          <a:custGeom>
            <a:avLst/>
            <a:gdLst>
              <a:gd name="T0" fmla="*/ 0 w 530"/>
              <a:gd name="T1" fmla="*/ 2147483647 h 226"/>
              <a:gd name="T2" fmla="*/ 2147483647 w 530"/>
              <a:gd name="T3" fmla="*/ 2147483647 h 226"/>
              <a:gd name="T4" fmla="*/ 2147483647 w 530"/>
              <a:gd name="T5" fmla="*/ 2147483647 h 226"/>
              <a:gd name="T6" fmla="*/ 2147483647 w 530"/>
              <a:gd name="T7" fmla="*/ 2147483647 h 226"/>
              <a:gd name="T8" fmla="*/ 2147483647 w 530"/>
              <a:gd name="T9" fmla="*/ 2147483647 h 226"/>
              <a:gd name="T10" fmla="*/ 2147483647 w 530"/>
              <a:gd name="T11" fmla="*/ 2147483647 h 226"/>
              <a:gd name="T12" fmla="*/ 2147483647 w 530"/>
              <a:gd name="T13" fmla="*/ 2147483647 h 226"/>
              <a:gd name="T14" fmla="*/ 2147483647 w 530"/>
              <a:gd name="T15" fmla="*/ 2147483647 h 226"/>
              <a:gd name="T16" fmla="*/ 2147483647 w 530"/>
              <a:gd name="T17" fmla="*/ 2147483647 h 226"/>
              <a:gd name="T18" fmla="*/ 2147483647 w 530"/>
              <a:gd name="T19" fmla="*/ 0 h 226"/>
              <a:gd name="T20" fmla="*/ 2147483647 w 530"/>
              <a:gd name="T21" fmla="*/ 2147483647 h 226"/>
              <a:gd name="T22" fmla="*/ 2147483647 w 530"/>
              <a:gd name="T23" fmla="*/ 2147483647 h 226"/>
              <a:gd name="T24" fmla="*/ 2147483647 w 530"/>
              <a:gd name="T25" fmla="*/ 2147483647 h 226"/>
              <a:gd name="T26" fmla="*/ 2147483647 w 530"/>
              <a:gd name="T27" fmla="*/ 2147483647 h 226"/>
              <a:gd name="T28" fmla="*/ 2147483647 w 530"/>
              <a:gd name="T29" fmla="*/ 2147483647 h 226"/>
              <a:gd name="T30" fmla="*/ 2147483647 w 530"/>
              <a:gd name="T31" fmla="*/ 2147483647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0" h="226">
                <a:moveTo>
                  <a:pt x="0" y="226"/>
                </a:moveTo>
                <a:lnTo>
                  <a:pt x="10" y="201"/>
                </a:lnTo>
                <a:lnTo>
                  <a:pt x="20" y="160"/>
                </a:lnTo>
                <a:lnTo>
                  <a:pt x="34" y="146"/>
                </a:lnTo>
                <a:lnTo>
                  <a:pt x="74" y="135"/>
                </a:lnTo>
                <a:lnTo>
                  <a:pt x="133" y="124"/>
                </a:lnTo>
                <a:lnTo>
                  <a:pt x="191" y="115"/>
                </a:lnTo>
                <a:lnTo>
                  <a:pt x="250" y="109"/>
                </a:lnTo>
                <a:lnTo>
                  <a:pt x="309" y="74"/>
                </a:lnTo>
                <a:lnTo>
                  <a:pt x="373" y="0"/>
                </a:lnTo>
                <a:lnTo>
                  <a:pt x="388" y="52"/>
                </a:lnTo>
                <a:lnTo>
                  <a:pt x="398" y="87"/>
                </a:lnTo>
                <a:lnTo>
                  <a:pt x="412" y="122"/>
                </a:lnTo>
                <a:lnTo>
                  <a:pt x="442" y="178"/>
                </a:lnTo>
                <a:lnTo>
                  <a:pt x="471" y="204"/>
                </a:lnTo>
                <a:lnTo>
                  <a:pt x="530" y="219"/>
                </a:lnTo>
              </a:path>
            </a:pathLst>
          </a:custGeom>
          <a:noFill/>
          <a:ln w="28575"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69" name="Freeform 29"/>
          <p:cNvSpPr>
            <a:spLocks/>
          </p:cNvSpPr>
          <p:nvPr/>
        </p:nvSpPr>
        <p:spPr bwMode="auto">
          <a:xfrm>
            <a:off x="693738" y="2570163"/>
            <a:ext cx="3784600" cy="1682750"/>
          </a:xfrm>
          <a:custGeom>
            <a:avLst/>
            <a:gdLst>
              <a:gd name="T0" fmla="*/ 0 w 530"/>
              <a:gd name="T1" fmla="*/ 2147483647 h 218"/>
              <a:gd name="T2" fmla="*/ 2147483647 w 530"/>
              <a:gd name="T3" fmla="*/ 2147483647 h 218"/>
              <a:gd name="T4" fmla="*/ 2147483647 w 530"/>
              <a:gd name="T5" fmla="*/ 2147483647 h 218"/>
              <a:gd name="T6" fmla="*/ 2147483647 w 530"/>
              <a:gd name="T7" fmla="*/ 2147483647 h 218"/>
              <a:gd name="T8" fmla="*/ 2147483647 w 530"/>
              <a:gd name="T9" fmla="*/ 2147483647 h 218"/>
              <a:gd name="T10" fmla="*/ 2147483647 w 530"/>
              <a:gd name="T11" fmla="*/ 2147483647 h 218"/>
              <a:gd name="T12" fmla="*/ 2147483647 w 530"/>
              <a:gd name="T13" fmla="*/ 2147483647 h 218"/>
              <a:gd name="T14" fmla="*/ 2147483647 w 530"/>
              <a:gd name="T15" fmla="*/ 2147483647 h 218"/>
              <a:gd name="T16" fmla="*/ 2147483647 w 530"/>
              <a:gd name="T17" fmla="*/ 2147483647 h 218"/>
              <a:gd name="T18" fmla="*/ 2147483647 w 530"/>
              <a:gd name="T19" fmla="*/ 0 h 218"/>
              <a:gd name="T20" fmla="*/ 2147483647 w 530"/>
              <a:gd name="T21" fmla="*/ 2147483647 h 218"/>
              <a:gd name="T22" fmla="*/ 2147483647 w 530"/>
              <a:gd name="T23" fmla="*/ 2147483647 h 218"/>
              <a:gd name="T24" fmla="*/ 2147483647 w 530"/>
              <a:gd name="T25" fmla="*/ 2147483647 h 218"/>
              <a:gd name="T26" fmla="*/ 2147483647 w 530"/>
              <a:gd name="T27" fmla="*/ 2147483647 h 218"/>
              <a:gd name="T28" fmla="*/ 2147483647 w 530"/>
              <a:gd name="T29" fmla="*/ 2147483647 h 218"/>
              <a:gd name="T30" fmla="*/ 2147483647 w 530"/>
              <a:gd name="T31" fmla="*/ 2147483647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0" h="218">
                <a:moveTo>
                  <a:pt x="0" y="218"/>
                </a:moveTo>
                <a:lnTo>
                  <a:pt x="10" y="192"/>
                </a:lnTo>
                <a:lnTo>
                  <a:pt x="20" y="152"/>
                </a:lnTo>
                <a:lnTo>
                  <a:pt x="34" y="138"/>
                </a:lnTo>
                <a:lnTo>
                  <a:pt x="74" y="128"/>
                </a:lnTo>
                <a:lnTo>
                  <a:pt x="133" y="117"/>
                </a:lnTo>
                <a:lnTo>
                  <a:pt x="191" y="107"/>
                </a:lnTo>
                <a:lnTo>
                  <a:pt x="250" y="99"/>
                </a:lnTo>
                <a:lnTo>
                  <a:pt x="309" y="67"/>
                </a:lnTo>
                <a:lnTo>
                  <a:pt x="373" y="0"/>
                </a:lnTo>
                <a:lnTo>
                  <a:pt x="388" y="48"/>
                </a:lnTo>
                <a:lnTo>
                  <a:pt x="398" y="79"/>
                </a:lnTo>
                <a:lnTo>
                  <a:pt x="412" y="112"/>
                </a:lnTo>
                <a:lnTo>
                  <a:pt x="442" y="170"/>
                </a:lnTo>
                <a:lnTo>
                  <a:pt x="471" y="195"/>
                </a:lnTo>
                <a:lnTo>
                  <a:pt x="530" y="211"/>
                </a:lnTo>
              </a:path>
            </a:pathLst>
          </a:custGeom>
          <a:noFill/>
          <a:ln w="28575" cmpd="sng">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70" name="Rectangle 30"/>
          <p:cNvSpPr>
            <a:spLocks noChangeArrowheads="1"/>
          </p:cNvSpPr>
          <p:nvPr/>
        </p:nvSpPr>
        <p:spPr bwMode="auto">
          <a:xfrm>
            <a:off x="165100" y="39688"/>
            <a:ext cx="8782050"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lnSpc>
                <a:spcPct val="95000"/>
              </a:lnSpc>
            </a:pPr>
            <a:endParaRPr lang="en-US" sz="2800" smtClean="0">
              <a:solidFill>
                <a:srgbClr val="003366"/>
              </a:solidFill>
              <a:ea typeface="ＭＳ Ｐゴシック" pitchFamily="34" charset="-128"/>
              <a:cs typeface="+mn-cs"/>
            </a:endParaRPr>
          </a:p>
        </p:txBody>
      </p:sp>
      <p:sp>
        <p:nvSpPr>
          <p:cNvPr id="61471" name="Rectangle 31"/>
          <p:cNvSpPr>
            <a:spLocks noChangeArrowheads="1"/>
          </p:cNvSpPr>
          <p:nvPr/>
        </p:nvSpPr>
        <p:spPr bwMode="auto">
          <a:xfrm>
            <a:off x="520700" y="4991100"/>
            <a:ext cx="8666163"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76225" lvl="1" indent="-274638" defTabSz="876300">
              <a:spcBef>
                <a:spcPct val="20000"/>
              </a:spcBef>
              <a:spcAft>
                <a:spcPct val="10000"/>
              </a:spcAft>
              <a:buClr>
                <a:srgbClr val="003366"/>
              </a:buClr>
              <a:buFont typeface="Wingdings" pitchFamily="2" charset="2"/>
              <a:buChar char="§"/>
            </a:pPr>
            <a:r>
              <a:rPr lang="sl-SI" dirty="0" err="1" smtClean="0">
                <a:solidFill>
                  <a:srgbClr val="003366"/>
                </a:solidFill>
                <a:ea typeface="ＭＳ Ｐゴシック" pitchFamily="34" charset="-128"/>
                <a:cs typeface="+mn-cs"/>
              </a:rPr>
              <a:t>Dose</a:t>
            </a:r>
            <a:r>
              <a:rPr lang="sl-SI" dirty="0" smtClean="0">
                <a:solidFill>
                  <a:srgbClr val="003366"/>
                </a:solidFill>
                <a:ea typeface="ＭＳ Ｐゴシック" pitchFamily="34" charset="-128"/>
                <a:cs typeface="+mn-cs"/>
              </a:rPr>
              <a:t>: </a:t>
            </a:r>
            <a:r>
              <a:rPr lang="en-US" dirty="0" smtClean="0">
                <a:solidFill>
                  <a:srgbClr val="003366"/>
                </a:solidFill>
                <a:ea typeface="ＭＳ Ｐゴシック" pitchFamily="34" charset="-128"/>
                <a:cs typeface="+mn-cs"/>
              </a:rPr>
              <a:t>5 µg/kg SC for 7 days</a:t>
            </a:r>
          </a:p>
          <a:p>
            <a:pPr marL="276225" lvl="1" indent="-274638" defTabSz="876300">
              <a:spcBef>
                <a:spcPct val="20000"/>
              </a:spcBef>
              <a:spcAft>
                <a:spcPct val="10000"/>
              </a:spcAft>
              <a:buClr>
                <a:srgbClr val="003366"/>
              </a:buClr>
              <a:buFont typeface="Wingdings" pitchFamily="2" charset="2"/>
              <a:buChar char="§"/>
            </a:pPr>
            <a:r>
              <a:rPr lang="en-GB" dirty="0" smtClean="0">
                <a:solidFill>
                  <a:srgbClr val="003366"/>
                </a:solidFill>
                <a:ea typeface="ＭＳ Ｐゴシック" pitchFamily="34" charset="-128"/>
                <a:cs typeface="+mn-cs"/>
              </a:rPr>
              <a:t>Curves for both ANC and CD34</a:t>
            </a:r>
            <a:r>
              <a:rPr lang="en-GB" baseline="30000" dirty="0" smtClean="0">
                <a:solidFill>
                  <a:srgbClr val="003366"/>
                </a:solidFill>
                <a:ea typeface="ＭＳ Ｐゴシック" pitchFamily="34" charset="-128"/>
                <a:cs typeface="+mn-cs"/>
              </a:rPr>
              <a:t>+</a:t>
            </a:r>
            <a:r>
              <a:rPr lang="en-GB" dirty="0" smtClean="0">
                <a:solidFill>
                  <a:srgbClr val="003366"/>
                </a:solidFill>
                <a:ea typeface="ＭＳ Ｐゴシック" pitchFamily="34" charset="-128"/>
                <a:cs typeface="+mn-cs"/>
              </a:rPr>
              <a:t> cells highly comparable for </a:t>
            </a:r>
            <a:r>
              <a:rPr lang="en-GB" dirty="0" err="1" smtClean="0">
                <a:solidFill>
                  <a:srgbClr val="003366"/>
                </a:solidFill>
                <a:ea typeface="ＭＳ Ｐゴシック" pitchFamily="34" charset="-128"/>
                <a:cs typeface="+mn-cs"/>
              </a:rPr>
              <a:t>Biosimilar</a:t>
            </a:r>
            <a:r>
              <a:rPr lang="en-GB" dirty="0" smtClean="0">
                <a:solidFill>
                  <a:srgbClr val="003366"/>
                </a:solidFill>
                <a:ea typeface="ＭＳ Ｐゴシック" pitchFamily="34" charset="-128"/>
                <a:cs typeface="+mn-cs"/>
              </a:rPr>
              <a:t> G-CSF EP2006</a:t>
            </a:r>
            <a:r>
              <a:rPr lang="en-GB" dirty="0">
                <a:solidFill>
                  <a:srgbClr val="003366"/>
                </a:solidFill>
                <a:ea typeface="ＭＳ Ｐゴシック" pitchFamily="34" charset="-128"/>
                <a:cs typeface="+mn-cs"/>
              </a:rPr>
              <a:t> </a:t>
            </a:r>
            <a:r>
              <a:rPr lang="en-GB" dirty="0" smtClean="0">
                <a:solidFill>
                  <a:srgbClr val="003366"/>
                </a:solidFill>
                <a:ea typeface="ＭＳ Ｐゴシック" pitchFamily="34" charset="-128"/>
                <a:cs typeface="+mn-cs"/>
              </a:rPr>
              <a:t>and </a:t>
            </a:r>
            <a:r>
              <a:rPr lang="en-GB" dirty="0" err="1" smtClean="0">
                <a:solidFill>
                  <a:srgbClr val="003366"/>
                </a:solidFill>
                <a:ea typeface="ＭＳ Ｐゴシック" pitchFamily="34" charset="-128"/>
                <a:cs typeface="+mn-cs"/>
              </a:rPr>
              <a:t>Neupogen</a:t>
            </a:r>
            <a:r>
              <a:rPr lang="en-US" baseline="30000" dirty="0" smtClean="0">
                <a:solidFill>
                  <a:srgbClr val="003366"/>
                </a:solidFill>
                <a:ea typeface="ＭＳ Ｐゴシック" pitchFamily="34" charset="-128"/>
                <a:cs typeface="+mn-cs"/>
              </a:rPr>
              <a:t>®</a:t>
            </a:r>
            <a:endParaRPr lang="en-GB" dirty="0" smtClean="0">
              <a:solidFill>
                <a:srgbClr val="003366"/>
              </a:solidFill>
              <a:ea typeface="ＭＳ Ｐゴシック" pitchFamily="34" charset="-128"/>
              <a:cs typeface="+mn-cs"/>
            </a:endParaRPr>
          </a:p>
        </p:txBody>
      </p:sp>
      <p:sp>
        <p:nvSpPr>
          <p:cNvPr id="61472" name="Rectangle 32"/>
          <p:cNvSpPr>
            <a:spLocks noChangeArrowheads="1"/>
          </p:cNvSpPr>
          <p:nvPr/>
        </p:nvSpPr>
        <p:spPr bwMode="auto">
          <a:xfrm>
            <a:off x="1406525" y="2273300"/>
            <a:ext cx="1416050" cy="2921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endParaRPr lang="en-US" sz="1600" smtClean="0">
              <a:solidFill>
                <a:srgbClr val="003366"/>
              </a:solidFill>
              <a:ea typeface="ＭＳ Ｐゴシック" pitchFamily="34" charset="-128"/>
              <a:cs typeface="+mn-cs"/>
            </a:endParaRPr>
          </a:p>
        </p:txBody>
      </p:sp>
      <p:sp>
        <p:nvSpPr>
          <p:cNvPr id="61473" name="Line 33"/>
          <p:cNvSpPr>
            <a:spLocks noChangeShapeType="1"/>
          </p:cNvSpPr>
          <p:nvPr/>
        </p:nvSpPr>
        <p:spPr bwMode="auto">
          <a:xfrm>
            <a:off x="1503363" y="2344738"/>
            <a:ext cx="174625"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74" name="Freeform 34"/>
          <p:cNvSpPr>
            <a:spLocks/>
          </p:cNvSpPr>
          <p:nvPr/>
        </p:nvSpPr>
        <p:spPr bwMode="auto">
          <a:xfrm>
            <a:off x="1568450" y="2320925"/>
            <a:ext cx="38100" cy="46038"/>
          </a:xfrm>
          <a:custGeom>
            <a:avLst/>
            <a:gdLst>
              <a:gd name="T0" fmla="*/ 2147483647 w 24"/>
              <a:gd name="T1" fmla="*/ 0 h 29"/>
              <a:gd name="T2" fmla="*/ 2147483647 w 24"/>
              <a:gd name="T3" fmla="*/ 2147483647 h 29"/>
              <a:gd name="T4" fmla="*/ 2147483647 w 24"/>
              <a:gd name="T5" fmla="*/ 2147483647 h 29"/>
              <a:gd name="T6" fmla="*/ 0 w 24"/>
              <a:gd name="T7" fmla="*/ 2147483647 h 29"/>
              <a:gd name="T8" fmla="*/ 2147483647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2" y="0"/>
                </a:moveTo>
                <a:lnTo>
                  <a:pt x="24" y="15"/>
                </a:lnTo>
                <a:lnTo>
                  <a:pt x="12" y="29"/>
                </a:lnTo>
                <a:lnTo>
                  <a:pt x="0" y="15"/>
                </a:lnTo>
                <a:lnTo>
                  <a:pt x="12"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75" name="Rectangle 35"/>
          <p:cNvSpPr>
            <a:spLocks noChangeArrowheads="1"/>
          </p:cNvSpPr>
          <p:nvPr/>
        </p:nvSpPr>
        <p:spPr bwMode="auto">
          <a:xfrm>
            <a:off x="1725613" y="2262188"/>
            <a:ext cx="18546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buFont typeface="Wingdings" pitchFamily="2" charset="2"/>
              <a:buNone/>
            </a:pPr>
            <a:r>
              <a:rPr lang="en-GB" sz="1200" b="1" dirty="0" err="1" smtClean="0">
                <a:solidFill>
                  <a:srgbClr val="003366"/>
                </a:solidFill>
                <a:ea typeface="ＭＳ Ｐゴシック" pitchFamily="34" charset="-128"/>
                <a:cs typeface="+mn-cs"/>
              </a:rPr>
              <a:t>Biosimilar</a:t>
            </a:r>
            <a:r>
              <a:rPr lang="en-GB" sz="1200" b="1" dirty="0" smtClean="0">
                <a:solidFill>
                  <a:srgbClr val="003366"/>
                </a:solidFill>
                <a:ea typeface="ＭＳ Ｐゴシック" pitchFamily="34" charset="-128"/>
                <a:cs typeface="+mn-cs"/>
              </a:rPr>
              <a:t> G-CSF EP2006</a:t>
            </a:r>
            <a:endParaRPr lang="en-GB" sz="1200" b="1" baseline="30000" dirty="0" smtClean="0">
              <a:solidFill>
                <a:srgbClr val="003366"/>
              </a:solidFill>
              <a:ea typeface="ＭＳ Ｐゴシック" pitchFamily="34" charset="-128"/>
              <a:cs typeface="+mn-cs"/>
            </a:endParaRPr>
          </a:p>
        </p:txBody>
      </p:sp>
      <p:sp>
        <p:nvSpPr>
          <p:cNvPr id="61476" name="Line 36"/>
          <p:cNvSpPr>
            <a:spLocks noChangeShapeType="1"/>
          </p:cNvSpPr>
          <p:nvPr/>
        </p:nvSpPr>
        <p:spPr bwMode="auto">
          <a:xfrm>
            <a:off x="1503363" y="2627313"/>
            <a:ext cx="174625" cy="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77" name="Rectangle 37"/>
          <p:cNvSpPr>
            <a:spLocks noChangeArrowheads="1"/>
          </p:cNvSpPr>
          <p:nvPr/>
        </p:nvSpPr>
        <p:spPr bwMode="auto">
          <a:xfrm>
            <a:off x="1568450" y="2603500"/>
            <a:ext cx="31750" cy="39688"/>
          </a:xfrm>
          <a:prstGeom prst="rect">
            <a:avLst/>
          </a:prstGeom>
          <a:solidFill>
            <a:srgbClr val="FFFFFF"/>
          </a:solidFill>
          <a:ln w="1270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478" name="Rectangle 38"/>
          <p:cNvSpPr>
            <a:spLocks noChangeArrowheads="1"/>
          </p:cNvSpPr>
          <p:nvPr/>
        </p:nvSpPr>
        <p:spPr bwMode="auto">
          <a:xfrm>
            <a:off x="1716088" y="2527300"/>
            <a:ext cx="82073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Neupogen</a:t>
            </a:r>
            <a:r>
              <a:rPr lang="en-US" sz="1200" b="1" baseline="30000" smtClean="0">
                <a:solidFill>
                  <a:srgbClr val="003366"/>
                </a:solidFill>
                <a:ea typeface="ＭＳ Ｐゴシック" pitchFamily="34" charset="-128"/>
                <a:cs typeface="+mn-cs"/>
              </a:rPr>
              <a:t>®</a:t>
            </a:r>
            <a:endParaRPr lang="en-US" sz="1200" b="1" u="sng" smtClean="0">
              <a:solidFill>
                <a:srgbClr val="003366"/>
              </a:solidFill>
              <a:ea typeface="ＭＳ Ｐゴシック" pitchFamily="34" charset="-128"/>
              <a:cs typeface="+mn-cs"/>
            </a:endParaRPr>
          </a:p>
        </p:txBody>
      </p:sp>
      <p:sp>
        <p:nvSpPr>
          <p:cNvPr id="61479" name="Line 39"/>
          <p:cNvSpPr>
            <a:spLocks noChangeShapeType="1"/>
          </p:cNvSpPr>
          <p:nvPr/>
        </p:nvSpPr>
        <p:spPr bwMode="auto">
          <a:xfrm>
            <a:off x="693738" y="2446338"/>
            <a:ext cx="0" cy="189865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0" name="Line 40"/>
          <p:cNvSpPr>
            <a:spLocks noChangeShapeType="1"/>
          </p:cNvSpPr>
          <p:nvPr/>
        </p:nvSpPr>
        <p:spPr bwMode="auto">
          <a:xfrm>
            <a:off x="665163" y="4344988"/>
            <a:ext cx="28575" cy="0"/>
          </a:xfrm>
          <a:prstGeom prst="line">
            <a:avLst/>
          </a:prstGeom>
          <a:noFill/>
          <a:ln w="1428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1" name="Line 41"/>
          <p:cNvSpPr>
            <a:spLocks noChangeShapeType="1"/>
          </p:cNvSpPr>
          <p:nvPr/>
        </p:nvSpPr>
        <p:spPr bwMode="auto">
          <a:xfrm>
            <a:off x="665163" y="4029075"/>
            <a:ext cx="28575" cy="0"/>
          </a:xfrm>
          <a:prstGeom prst="line">
            <a:avLst/>
          </a:prstGeom>
          <a:noFill/>
          <a:ln w="1428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2" name="Line 42"/>
          <p:cNvSpPr>
            <a:spLocks noChangeShapeType="1"/>
          </p:cNvSpPr>
          <p:nvPr/>
        </p:nvSpPr>
        <p:spPr bwMode="auto">
          <a:xfrm>
            <a:off x="665163" y="3711575"/>
            <a:ext cx="28575" cy="0"/>
          </a:xfrm>
          <a:prstGeom prst="line">
            <a:avLst/>
          </a:prstGeom>
          <a:noFill/>
          <a:ln w="1428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3" name="Line 43"/>
          <p:cNvSpPr>
            <a:spLocks noChangeShapeType="1"/>
          </p:cNvSpPr>
          <p:nvPr/>
        </p:nvSpPr>
        <p:spPr bwMode="auto">
          <a:xfrm>
            <a:off x="665163" y="3395663"/>
            <a:ext cx="28575" cy="0"/>
          </a:xfrm>
          <a:prstGeom prst="line">
            <a:avLst/>
          </a:prstGeom>
          <a:noFill/>
          <a:ln w="1428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4" name="Line 44"/>
          <p:cNvSpPr>
            <a:spLocks noChangeShapeType="1"/>
          </p:cNvSpPr>
          <p:nvPr/>
        </p:nvSpPr>
        <p:spPr bwMode="auto">
          <a:xfrm>
            <a:off x="665163" y="3079750"/>
            <a:ext cx="28575" cy="0"/>
          </a:xfrm>
          <a:prstGeom prst="line">
            <a:avLst/>
          </a:prstGeom>
          <a:noFill/>
          <a:ln w="1428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5" name="Line 45"/>
          <p:cNvSpPr>
            <a:spLocks noChangeShapeType="1"/>
          </p:cNvSpPr>
          <p:nvPr/>
        </p:nvSpPr>
        <p:spPr bwMode="auto">
          <a:xfrm>
            <a:off x="665163" y="2762250"/>
            <a:ext cx="28575" cy="0"/>
          </a:xfrm>
          <a:prstGeom prst="line">
            <a:avLst/>
          </a:prstGeom>
          <a:noFill/>
          <a:ln w="1428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6" name="Line 46"/>
          <p:cNvSpPr>
            <a:spLocks noChangeShapeType="1"/>
          </p:cNvSpPr>
          <p:nvPr/>
        </p:nvSpPr>
        <p:spPr bwMode="auto">
          <a:xfrm>
            <a:off x="665163" y="2446338"/>
            <a:ext cx="28575" cy="0"/>
          </a:xfrm>
          <a:prstGeom prst="line">
            <a:avLst/>
          </a:prstGeom>
          <a:noFill/>
          <a:ln w="1428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7" name="Line 47"/>
          <p:cNvSpPr>
            <a:spLocks noChangeShapeType="1"/>
          </p:cNvSpPr>
          <p:nvPr/>
        </p:nvSpPr>
        <p:spPr bwMode="auto">
          <a:xfrm>
            <a:off x="693738" y="4344988"/>
            <a:ext cx="3856037"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8" name="Line 48"/>
          <p:cNvSpPr>
            <a:spLocks noChangeShapeType="1"/>
          </p:cNvSpPr>
          <p:nvPr/>
        </p:nvSpPr>
        <p:spPr bwMode="auto">
          <a:xfrm flipV="1">
            <a:off x="693738"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89" name="Line 49"/>
          <p:cNvSpPr>
            <a:spLocks noChangeShapeType="1"/>
          </p:cNvSpPr>
          <p:nvPr/>
        </p:nvSpPr>
        <p:spPr bwMode="auto">
          <a:xfrm flipV="1">
            <a:off x="1044575"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0" name="Line 50"/>
          <p:cNvSpPr>
            <a:spLocks noChangeShapeType="1"/>
          </p:cNvSpPr>
          <p:nvPr/>
        </p:nvSpPr>
        <p:spPr bwMode="auto">
          <a:xfrm flipV="1">
            <a:off x="1393825"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1" name="Line 51"/>
          <p:cNvSpPr>
            <a:spLocks noChangeShapeType="1"/>
          </p:cNvSpPr>
          <p:nvPr/>
        </p:nvSpPr>
        <p:spPr bwMode="auto">
          <a:xfrm flipV="1">
            <a:off x="1743075"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2" name="Line 52"/>
          <p:cNvSpPr>
            <a:spLocks noChangeShapeType="1"/>
          </p:cNvSpPr>
          <p:nvPr/>
        </p:nvSpPr>
        <p:spPr bwMode="auto">
          <a:xfrm flipV="1">
            <a:off x="2093913"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3" name="Line 53"/>
          <p:cNvSpPr>
            <a:spLocks noChangeShapeType="1"/>
          </p:cNvSpPr>
          <p:nvPr/>
        </p:nvSpPr>
        <p:spPr bwMode="auto">
          <a:xfrm flipV="1">
            <a:off x="2443163"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4" name="Line 54"/>
          <p:cNvSpPr>
            <a:spLocks noChangeShapeType="1"/>
          </p:cNvSpPr>
          <p:nvPr/>
        </p:nvSpPr>
        <p:spPr bwMode="auto">
          <a:xfrm flipV="1">
            <a:off x="2800350"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5" name="Line 55"/>
          <p:cNvSpPr>
            <a:spLocks noChangeShapeType="1"/>
          </p:cNvSpPr>
          <p:nvPr/>
        </p:nvSpPr>
        <p:spPr bwMode="auto">
          <a:xfrm flipV="1">
            <a:off x="3149600"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6" name="Line 56"/>
          <p:cNvSpPr>
            <a:spLocks noChangeShapeType="1"/>
          </p:cNvSpPr>
          <p:nvPr/>
        </p:nvSpPr>
        <p:spPr bwMode="auto">
          <a:xfrm flipV="1">
            <a:off x="3500438"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7" name="Line 57"/>
          <p:cNvSpPr>
            <a:spLocks noChangeShapeType="1"/>
          </p:cNvSpPr>
          <p:nvPr/>
        </p:nvSpPr>
        <p:spPr bwMode="auto">
          <a:xfrm flipV="1">
            <a:off x="3849688"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8" name="Line 58"/>
          <p:cNvSpPr>
            <a:spLocks noChangeShapeType="1"/>
          </p:cNvSpPr>
          <p:nvPr/>
        </p:nvSpPr>
        <p:spPr bwMode="auto">
          <a:xfrm flipV="1">
            <a:off x="4198938"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499" name="Line 59"/>
          <p:cNvSpPr>
            <a:spLocks noChangeShapeType="1"/>
          </p:cNvSpPr>
          <p:nvPr/>
        </p:nvSpPr>
        <p:spPr bwMode="auto">
          <a:xfrm flipV="1">
            <a:off x="4549775" y="4344988"/>
            <a:ext cx="0" cy="31750"/>
          </a:xfrm>
          <a:prstGeom prst="line">
            <a:avLst/>
          </a:prstGeom>
          <a:noFill/>
          <a:ln w="20638">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00" name="Rectangle 60"/>
          <p:cNvSpPr>
            <a:spLocks noChangeArrowheads="1"/>
          </p:cNvSpPr>
          <p:nvPr/>
        </p:nvSpPr>
        <p:spPr bwMode="auto">
          <a:xfrm>
            <a:off x="673100" y="4229100"/>
            <a:ext cx="34925" cy="396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1" name="Rectangle 61"/>
          <p:cNvSpPr>
            <a:spLocks noChangeArrowheads="1"/>
          </p:cNvSpPr>
          <p:nvPr/>
        </p:nvSpPr>
        <p:spPr bwMode="auto">
          <a:xfrm>
            <a:off x="744538" y="4037013"/>
            <a:ext cx="34925" cy="38100"/>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2" name="Rectangle 62"/>
          <p:cNvSpPr>
            <a:spLocks noChangeArrowheads="1"/>
          </p:cNvSpPr>
          <p:nvPr/>
        </p:nvSpPr>
        <p:spPr bwMode="auto">
          <a:xfrm>
            <a:off x="815975" y="3719513"/>
            <a:ext cx="34925" cy="396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3" name="Rectangle 63"/>
          <p:cNvSpPr>
            <a:spLocks noChangeArrowheads="1"/>
          </p:cNvSpPr>
          <p:nvPr/>
        </p:nvSpPr>
        <p:spPr bwMode="auto">
          <a:xfrm>
            <a:off x="915988" y="3611563"/>
            <a:ext cx="34925" cy="396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4" name="Rectangle 64"/>
          <p:cNvSpPr>
            <a:spLocks noChangeArrowheads="1"/>
          </p:cNvSpPr>
          <p:nvPr/>
        </p:nvSpPr>
        <p:spPr bwMode="auto">
          <a:xfrm>
            <a:off x="1201738" y="3527425"/>
            <a:ext cx="34925" cy="38100"/>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5" name="Rectangle 65"/>
          <p:cNvSpPr>
            <a:spLocks noChangeArrowheads="1"/>
          </p:cNvSpPr>
          <p:nvPr/>
        </p:nvSpPr>
        <p:spPr bwMode="auto">
          <a:xfrm>
            <a:off x="1622425" y="3441700"/>
            <a:ext cx="34925" cy="396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6" name="Rectangle 66"/>
          <p:cNvSpPr>
            <a:spLocks noChangeArrowheads="1"/>
          </p:cNvSpPr>
          <p:nvPr/>
        </p:nvSpPr>
        <p:spPr bwMode="auto">
          <a:xfrm>
            <a:off x="2036763" y="3371850"/>
            <a:ext cx="34925" cy="396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7" name="Rectangle 67"/>
          <p:cNvSpPr>
            <a:spLocks noChangeArrowheads="1"/>
          </p:cNvSpPr>
          <p:nvPr/>
        </p:nvSpPr>
        <p:spPr bwMode="auto">
          <a:xfrm>
            <a:off x="2457450" y="3325813"/>
            <a:ext cx="34925" cy="396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8" name="Rectangle 68"/>
          <p:cNvSpPr>
            <a:spLocks noChangeArrowheads="1"/>
          </p:cNvSpPr>
          <p:nvPr/>
        </p:nvSpPr>
        <p:spPr bwMode="auto">
          <a:xfrm>
            <a:off x="2878138" y="3055938"/>
            <a:ext cx="36512" cy="38100"/>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09" name="Rectangle 69"/>
          <p:cNvSpPr>
            <a:spLocks noChangeArrowheads="1"/>
          </p:cNvSpPr>
          <p:nvPr/>
        </p:nvSpPr>
        <p:spPr bwMode="auto">
          <a:xfrm>
            <a:off x="3335338" y="2484438"/>
            <a:ext cx="36512" cy="38100"/>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10" name="Rectangle 70"/>
          <p:cNvSpPr>
            <a:spLocks noChangeArrowheads="1"/>
          </p:cNvSpPr>
          <p:nvPr/>
        </p:nvSpPr>
        <p:spPr bwMode="auto">
          <a:xfrm>
            <a:off x="3443288" y="2886075"/>
            <a:ext cx="34925" cy="38100"/>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11" name="Rectangle 71"/>
          <p:cNvSpPr>
            <a:spLocks noChangeArrowheads="1"/>
          </p:cNvSpPr>
          <p:nvPr/>
        </p:nvSpPr>
        <p:spPr bwMode="auto">
          <a:xfrm>
            <a:off x="3514725" y="3155950"/>
            <a:ext cx="34925" cy="396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12" name="Rectangle 72"/>
          <p:cNvSpPr>
            <a:spLocks noChangeArrowheads="1"/>
          </p:cNvSpPr>
          <p:nvPr/>
        </p:nvSpPr>
        <p:spPr bwMode="auto">
          <a:xfrm>
            <a:off x="3613150" y="3427413"/>
            <a:ext cx="36513" cy="38100"/>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13" name="Rectangle 73"/>
          <p:cNvSpPr>
            <a:spLocks noChangeArrowheads="1"/>
          </p:cNvSpPr>
          <p:nvPr/>
        </p:nvSpPr>
        <p:spPr bwMode="auto">
          <a:xfrm>
            <a:off x="3827463" y="3859213"/>
            <a:ext cx="36512" cy="38100"/>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14" name="Rectangle 74"/>
          <p:cNvSpPr>
            <a:spLocks noChangeArrowheads="1"/>
          </p:cNvSpPr>
          <p:nvPr/>
        </p:nvSpPr>
        <p:spPr bwMode="auto">
          <a:xfrm>
            <a:off x="4035425" y="4059238"/>
            <a:ext cx="34925" cy="396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15" name="Rectangle 75"/>
          <p:cNvSpPr>
            <a:spLocks noChangeArrowheads="1"/>
          </p:cNvSpPr>
          <p:nvPr/>
        </p:nvSpPr>
        <p:spPr bwMode="auto">
          <a:xfrm>
            <a:off x="4456113" y="4175125"/>
            <a:ext cx="36512" cy="396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16" name="Freeform 76"/>
          <p:cNvSpPr>
            <a:spLocks/>
          </p:cNvSpPr>
          <p:nvPr/>
        </p:nvSpPr>
        <p:spPr bwMode="auto">
          <a:xfrm>
            <a:off x="673100" y="4229100"/>
            <a:ext cx="42863" cy="47625"/>
          </a:xfrm>
          <a:custGeom>
            <a:avLst/>
            <a:gdLst>
              <a:gd name="T0" fmla="*/ 2147483647 w 27"/>
              <a:gd name="T1" fmla="*/ 0 h 30"/>
              <a:gd name="T2" fmla="*/ 2147483647 w 27"/>
              <a:gd name="T3" fmla="*/ 2147483647 h 30"/>
              <a:gd name="T4" fmla="*/ 2147483647 w 27"/>
              <a:gd name="T5" fmla="*/ 2147483647 h 30"/>
              <a:gd name="T6" fmla="*/ 0 w 27"/>
              <a:gd name="T7" fmla="*/ 2147483647 h 30"/>
              <a:gd name="T8" fmla="*/ 2147483647 w 27"/>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13" y="0"/>
                </a:moveTo>
                <a:lnTo>
                  <a:pt x="27" y="15"/>
                </a:lnTo>
                <a:lnTo>
                  <a:pt x="13" y="30"/>
                </a:lnTo>
                <a:lnTo>
                  <a:pt x="0" y="15"/>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17" name="Freeform 77"/>
          <p:cNvSpPr>
            <a:spLocks/>
          </p:cNvSpPr>
          <p:nvPr/>
        </p:nvSpPr>
        <p:spPr bwMode="auto">
          <a:xfrm>
            <a:off x="744538" y="4029075"/>
            <a:ext cx="42862" cy="46038"/>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0"/>
                </a:moveTo>
                <a:lnTo>
                  <a:pt x="27" y="14"/>
                </a:lnTo>
                <a:lnTo>
                  <a:pt x="13" y="29"/>
                </a:lnTo>
                <a:lnTo>
                  <a:pt x="0" y="14"/>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18" name="Freeform 78"/>
          <p:cNvSpPr>
            <a:spLocks/>
          </p:cNvSpPr>
          <p:nvPr/>
        </p:nvSpPr>
        <p:spPr bwMode="auto">
          <a:xfrm>
            <a:off x="815975" y="3719513"/>
            <a:ext cx="42863" cy="47625"/>
          </a:xfrm>
          <a:custGeom>
            <a:avLst/>
            <a:gdLst>
              <a:gd name="T0" fmla="*/ 2147483647 w 27"/>
              <a:gd name="T1" fmla="*/ 0 h 30"/>
              <a:gd name="T2" fmla="*/ 2147483647 w 27"/>
              <a:gd name="T3" fmla="*/ 2147483647 h 30"/>
              <a:gd name="T4" fmla="*/ 2147483647 w 27"/>
              <a:gd name="T5" fmla="*/ 2147483647 h 30"/>
              <a:gd name="T6" fmla="*/ 0 w 27"/>
              <a:gd name="T7" fmla="*/ 2147483647 h 30"/>
              <a:gd name="T8" fmla="*/ 2147483647 w 27"/>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13" y="0"/>
                </a:moveTo>
                <a:lnTo>
                  <a:pt x="27" y="15"/>
                </a:lnTo>
                <a:lnTo>
                  <a:pt x="13" y="30"/>
                </a:lnTo>
                <a:lnTo>
                  <a:pt x="0" y="15"/>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19" name="Freeform 79"/>
          <p:cNvSpPr>
            <a:spLocks/>
          </p:cNvSpPr>
          <p:nvPr/>
        </p:nvSpPr>
        <p:spPr bwMode="auto">
          <a:xfrm>
            <a:off x="915988" y="3611563"/>
            <a:ext cx="42862" cy="46037"/>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0"/>
                </a:moveTo>
                <a:lnTo>
                  <a:pt x="27" y="15"/>
                </a:lnTo>
                <a:lnTo>
                  <a:pt x="13" y="29"/>
                </a:lnTo>
                <a:lnTo>
                  <a:pt x="0" y="15"/>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0" name="Freeform 80"/>
          <p:cNvSpPr>
            <a:spLocks/>
          </p:cNvSpPr>
          <p:nvPr/>
        </p:nvSpPr>
        <p:spPr bwMode="auto">
          <a:xfrm>
            <a:off x="1201738" y="3535363"/>
            <a:ext cx="42862" cy="46037"/>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0"/>
                </a:moveTo>
                <a:lnTo>
                  <a:pt x="27" y="14"/>
                </a:lnTo>
                <a:lnTo>
                  <a:pt x="13" y="29"/>
                </a:lnTo>
                <a:lnTo>
                  <a:pt x="0" y="14"/>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1" name="Freeform 81"/>
          <p:cNvSpPr>
            <a:spLocks/>
          </p:cNvSpPr>
          <p:nvPr/>
        </p:nvSpPr>
        <p:spPr bwMode="auto">
          <a:xfrm>
            <a:off x="1622425" y="3449638"/>
            <a:ext cx="42863" cy="46037"/>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0"/>
                </a:moveTo>
                <a:lnTo>
                  <a:pt x="27" y="15"/>
                </a:lnTo>
                <a:lnTo>
                  <a:pt x="13" y="29"/>
                </a:lnTo>
                <a:lnTo>
                  <a:pt x="0" y="15"/>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2" name="Freeform 82"/>
          <p:cNvSpPr>
            <a:spLocks/>
          </p:cNvSpPr>
          <p:nvPr/>
        </p:nvSpPr>
        <p:spPr bwMode="auto">
          <a:xfrm>
            <a:off x="2036763" y="3371850"/>
            <a:ext cx="42862" cy="47625"/>
          </a:xfrm>
          <a:custGeom>
            <a:avLst/>
            <a:gdLst>
              <a:gd name="T0" fmla="*/ 2147483647 w 27"/>
              <a:gd name="T1" fmla="*/ 0 h 30"/>
              <a:gd name="T2" fmla="*/ 2147483647 w 27"/>
              <a:gd name="T3" fmla="*/ 2147483647 h 30"/>
              <a:gd name="T4" fmla="*/ 2147483647 w 27"/>
              <a:gd name="T5" fmla="*/ 2147483647 h 30"/>
              <a:gd name="T6" fmla="*/ 0 w 27"/>
              <a:gd name="T7" fmla="*/ 2147483647 h 30"/>
              <a:gd name="T8" fmla="*/ 2147483647 w 27"/>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13" y="0"/>
                </a:moveTo>
                <a:lnTo>
                  <a:pt x="27" y="15"/>
                </a:lnTo>
                <a:lnTo>
                  <a:pt x="13" y="30"/>
                </a:lnTo>
                <a:lnTo>
                  <a:pt x="0" y="15"/>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3" name="Freeform 83"/>
          <p:cNvSpPr>
            <a:spLocks/>
          </p:cNvSpPr>
          <p:nvPr/>
        </p:nvSpPr>
        <p:spPr bwMode="auto">
          <a:xfrm>
            <a:off x="2457450" y="3311525"/>
            <a:ext cx="42863" cy="46038"/>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0"/>
                </a:moveTo>
                <a:lnTo>
                  <a:pt x="27" y="14"/>
                </a:lnTo>
                <a:lnTo>
                  <a:pt x="13" y="29"/>
                </a:lnTo>
                <a:lnTo>
                  <a:pt x="0" y="14"/>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4" name="Freeform 84"/>
          <p:cNvSpPr>
            <a:spLocks/>
          </p:cNvSpPr>
          <p:nvPr/>
        </p:nvSpPr>
        <p:spPr bwMode="auto">
          <a:xfrm>
            <a:off x="2878138" y="3063875"/>
            <a:ext cx="42862" cy="46038"/>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4" y="0"/>
                </a:moveTo>
                <a:lnTo>
                  <a:pt x="27" y="14"/>
                </a:lnTo>
                <a:lnTo>
                  <a:pt x="14" y="29"/>
                </a:lnTo>
                <a:lnTo>
                  <a:pt x="0" y="14"/>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5" name="Freeform 85"/>
          <p:cNvSpPr>
            <a:spLocks/>
          </p:cNvSpPr>
          <p:nvPr/>
        </p:nvSpPr>
        <p:spPr bwMode="auto">
          <a:xfrm>
            <a:off x="3335338" y="2546350"/>
            <a:ext cx="42862" cy="46038"/>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4" y="0"/>
                </a:moveTo>
                <a:lnTo>
                  <a:pt x="27" y="15"/>
                </a:lnTo>
                <a:lnTo>
                  <a:pt x="14" y="29"/>
                </a:lnTo>
                <a:lnTo>
                  <a:pt x="0" y="15"/>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6" name="Freeform 86"/>
          <p:cNvSpPr>
            <a:spLocks/>
          </p:cNvSpPr>
          <p:nvPr/>
        </p:nvSpPr>
        <p:spPr bwMode="auto">
          <a:xfrm>
            <a:off x="3443288" y="2916238"/>
            <a:ext cx="42862" cy="47625"/>
          </a:xfrm>
          <a:custGeom>
            <a:avLst/>
            <a:gdLst>
              <a:gd name="T0" fmla="*/ 2147483647 w 27"/>
              <a:gd name="T1" fmla="*/ 0 h 30"/>
              <a:gd name="T2" fmla="*/ 2147483647 w 27"/>
              <a:gd name="T3" fmla="*/ 2147483647 h 30"/>
              <a:gd name="T4" fmla="*/ 2147483647 w 27"/>
              <a:gd name="T5" fmla="*/ 2147483647 h 30"/>
              <a:gd name="T6" fmla="*/ 0 w 27"/>
              <a:gd name="T7" fmla="*/ 2147483647 h 30"/>
              <a:gd name="T8" fmla="*/ 2147483647 w 27"/>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13" y="0"/>
                </a:moveTo>
                <a:lnTo>
                  <a:pt x="27" y="15"/>
                </a:lnTo>
                <a:lnTo>
                  <a:pt x="13" y="30"/>
                </a:lnTo>
                <a:lnTo>
                  <a:pt x="0" y="15"/>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7" name="Freeform 87"/>
          <p:cNvSpPr>
            <a:spLocks/>
          </p:cNvSpPr>
          <p:nvPr/>
        </p:nvSpPr>
        <p:spPr bwMode="auto">
          <a:xfrm>
            <a:off x="3514725" y="3155950"/>
            <a:ext cx="42863" cy="46038"/>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0"/>
                </a:moveTo>
                <a:lnTo>
                  <a:pt x="27" y="15"/>
                </a:lnTo>
                <a:lnTo>
                  <a:pt x="13" y="29"/>
                </a:lnTo>
                <a:lnTo>
                  <a:pt x="0" y="15"/>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8" name="Freeform 88"/>
          <p:cNvSpPr>
            <a:spLocks/>
          </p:cNvSpPr>
          <p:nvPr/>
        </p:nvSpPr>
        <p:spPr bwMode="auto">
          <a:xfrm>
            <a:off x="3613150" y="3411538"/>
            <a:ext cx="42863" cy="46037"/>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4" y="0"/>
                </a:moveTo>
                <a:lnTo>
                  <a:pt x="27" y="14"/>
                </a:lnTo>
                <a:lnTo>
                  <a:pt x="14" y="29"/>
                </a:lnTo>
                <a:lnTo>
                  <a:pt x="0" y="14"/>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29" name="Freeform 89"/>
          <p:cNvSpPr>
            <a:spLocks/>
          </p:cNvSpPr>
          <p:nvPr/>
        </p:nvSpPr>
        <p:spPr bwMode="auto">
          <a:xfrm>
            <a:off x="3827463" y="3859213"/>
            <a:ext cx="42862" cy="46037"/>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4" y="0"/>
                </a:moveTo>
                <a:lnTo>
                  <a:pt x="27" y="14"/>
                </a:lnTo>
                <a:lnTo>
                  <a:pt x="14" y="29"/>
                </a:lnTo>
                <a:lnTo>
                  <a:pt x="0" y="14"/>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30" name="Freeform 90"/>
          <p:cNvSpPr>
            <a:spLocks/>
          </p:cNvSpPr>
          <p:nvPr/>
        </p:nvSpPr>
        <p:spPr bwMode="auto">
          <a:xfrm>
            <a:off x="4035425" y="4051300"/>
            <a:ext cx="42863" cy="47625"/>
          </a:xfrm>
          <a:custGeom>
            <a:avLst/>
            <a:gdLst>
              <a:gd name="T0" fmla="*/ 2147483647 w 27"/>
              <a:gd name="T1" fmla="*/ 0 h 30"/>
              <a:gd name="T2" fmla="*/ 2147483647 w 27"/>
              <a:gd name="T3" fmla="*/ 2147483647 h 30"/>
              <a:gd name="T4" fmla="*/ 2147483647 w 27"/>
              <a:gd name="T5" fmla="*/ 2147483647 h 30"/>
              <a:gd name="T6" fmla="*/ 0 w 27"/>
              <a:gd name="T7" fmla="*/ 2147483647 h 30"/>
              <a:gd name="T8" fmla="*/ 2147483647 w 27"/>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13" y="0"/>
                </a:moveTo>
                <a:lnTo>
                  <a:pt x="27" y="15"/>
                </a:lnTo>
                <a:lnTo>
                  <a:pt x="13" y="30"/>
                </a:lnTo>
                <a:lnTo>
                  <a:pt x="0" y="15"/>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31" name="Freeform 91"/>
          <p:cNvSpPr>
            <a:spLocks/>
          </p:cNvSpPr>
          <p:nvPr/>
        </p:nvSpPr>
        <p:spPr bwMode="auto">
          <a:xfrm>
            <a:off x="4456113" y="4175125"/>
            <a:ext cx="42862" cy="47625"/>
          </a:xfrm>
          <a:custGeom>
            <a:avLst/>
            <a:gdLst>
              <a:gd name="T0" fmla="*/ 2147483647 w 27"/>
              <a:gd name="T1" fmla="*/ 0 h 30"/>
              <a:gd name="T2" fmla="*/ 2147483647 w 27"/>
              <a:gd name="T3" fmla="*/ 2147483647 h 30"/>
              <a:gd name="T4" fmla="*/ 2147483647 w 27"/>
              <a:gd name="T5" fmla="*/ 2147483647 h 30"/>
              <a:gd name="T6" fmla="*/ 0 w 27"/>
              <a:gd name="T7" fmla="*/ 2147483647 h 30"/>
              <a:gd name="T8" fmla="*/ 2147483647 w 27"/>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14" y="0"/>
                </a:moveTo>
                <a:lnTo>
                  <a:pt x="27" y="15"/>
                </a:lnTo>
                <a:lnTo>
                  <a:pt x="14" y="30"/>
                </a:lnTo>
                <a:lnTo>
                  <a:pt x="0" y="15"/>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32" name="Rectangle 92"/>
          <p:cNvSpPr>
            <a:spLocks noChangeArrowheads="1"/>
          </p:cNvSpPr>
          <p:nvPr/>
        </p:nvSpPr>
        <p:spPr bwMode="auto">
          <a:xfrm>
            <a:off x="455613" y="4257675"/>
            <a:ext cx="8413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0</a:t>
            </a:r>
            <a:endParaRPr lang="en-US" sz="1200" b="1" u="sng" smtClean="0">
              <a:solidFill>
                <a:srgbClr val="003366"/>
              </a:solidFill>
              <a:ea typeface="ＭＳ Ｐゴシック" pitchFamily="34" charset="-128"/>
              <a:cs typeface="+mn-cs"/>
            </a:endParaRPr>
          </a:p>
        </p:txBody>
      </p:sp>
      <p:sp>
        <p:nvSpPr>
          <p:cNvPr id="61533" name="Rectangle 93"/>
          <p:cNvSpPr>
            <a:spLocks noChangeArrowheads="1"/>
          </p:cNvSpPr>
          <p:nvPr/>
        </p:nvSpPr>
        <p:spPr bwMode="auto">
          <a:xfrm>
            <a:off x="406400" y="3941763"/>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10</a:t>
            </a:r>
            <a:endParaRPr lang="en-US" sz="1200" b="1" u="sng" smtClean="0">
              <a:solidFill>
                <a:srgbClr val="003366"/>
              </a:solidFill>
              <a:ea typeface="ＭＳ Ｐゴシック" pitchFamily="34" charset="-128"/>
              <a:cs typeface="+mn-cs"/>
            </a:endParaRPr>
          </a:p>
        </p:txBody>
      </p:sp>
      <p:sp>
        <p:nvSpPr>
          <p:cNvPr id="61534" name="Rectangle 94"/>
          <p:cNvSpPr>
            <a:spLocks noChangeArrowheads="1"/>
          </p:cNvSpPr>
          <p:nvPr/>
        </p:nvSpPr>
        <p:spPr bwMode="auto">
          <a:xfrm>
            <a:off x="406400" y="3625850"/>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20</a:t>
            </a:r>
            <a:endParaRPr lang="en-US" sz="1200" b="1" u="sng" smtClean="0">
              <a:solidFill>
                <a:srgbClr val="003366"/>
              </a:solidFill>
              <a:ea typeface="ＭＳ Ｐゴシック" pitchFamily="34" charset="-128"/>
              <a:cs typeface="+mn-cs"/>
            </a:endParaRPr>
          </a:p>
        </p:txBody>
      </p:sp>
      <p:sp>
        <p:nvSpPr>
          <p:cNvPr id="61535" name="Rectangle 95"/>
          <p:cNvSpPr>
            <a:spLocks noChangeArrowheads="1"/>
          </p:cNvSpPr>
          <p:nvPr/>
        </p:nvSpPr>
        <p:spPr bwMode="auto">
          <a:xfrm>
            <a:off x="406400" y="3308350"/>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30</a:t>
            </a:r>
            <a:endParaRPr lang="en-US" sz="1200" b="1" u="sng" smtClean="0">
              <a:solidFill>
                <a:srgbClr val="003366"/>
              </a:solidFill>
              <a:ea typeface="ＭＳ Ｐゴシック" pitchFamily="34" charset="-128"/>
              <a:cs typeface="+mn-cs"/>
            </a:endParaRPr>
          </a:p>
        </p:txBody>
      </p:sp>
      <p:sp>
        <p:nvSpPr>
          <p:cNvPr id="61536" name="Rectangle 96"/>
          <p:cNvSpPr>
            <a:spLocks noChangeArrowheads="1"/>
          </p:cNvSpPr>
          <p:nvPr/>
        </p:nvSpPr>
        <p:spPr bwMode="auto">
          <a:xfrm>
            <a:off x="406400" y="2992438"/>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40</a:t>
            </a:r>
            <a:endParaRPr lang="en-US" sz="1200" b="1" u="sng" smtClean="0">
              <a:solidFill>
                <a:srgbClr val="003366"/>
              </a:solidFill>
              <a:ea typeface="ＭＳ Ｐゴシック" pitchFamily="34" charset="-128"/>
              <a:cs typeface="+mn-cs"/>
            </a:endParaRPr>
          </a:p>
        </p:txBody>
      </p:sp>
      <p:sp>
        <p:nvSpPr>
          <p:cNvPr id="61537" name="Rectangle 97"/>
          <p:cNvSpPr>
            <a:spLocks noChangeArrowheads="1"/>
          </p:cNvSpPr>
          <p:nvPr/>
        </p:nvSpPr>
        <p:spPr bwMode="auto">
          <a:xfrm>
            <a:off x="406400" y="2674938"/>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50</a:t>
            </a:r>
            <a:endParaRPr lang="en-US" sz="1200" b="1" u="sng" smtClean="0">
              <a:solidFill>
                <a:srgbClr val="003366"/>
              </a:solidFill>
              <a:ea typeface="ＭＳ Ｐゴシック" pitchFamily="34" charset="-128"/>
              <a:cs typeface="+mn-cs"/>
            </a:endParaRPr>
          </a:p>
        </p:txBody>
      </p:sp>
      <p:sp>
        <p:nvSpPr>
          <p:cNvPr id="61538" name="Rectangle 98"/>
          <p:cNvSpPr>
            <a:spLocks noChangeArrowheads="1"/>
          </p:cNvSpPr>
          <p:nvPr/>
        </p:nvSpPr>
        <p:spPr bwMode="auto">
          <a:xfrm>
            <a:off x="406400" y="2359025"/>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60</a:t>
            </a:r>
            <a:endParaRPr lang="en-US" sz="1200" b="1" u="sng" smtClean="0">
              <a:solidFill>
                <a:srgbClr val="003366"/>
              </a:solidFill>
              <a:ea typeface="ＭＳ Ｐゴシック" pitchFamily="34" charset="-128"/>
              <a:cs typeface="+mn-cs"/>
            </a:endParaRPr>
          </a:p>
        </p:txBody>
      </p:sp>
      <p:sp>
        <p:nvSpPr>
          <p:cNvPr id="61539" name="Rectangle 99"/>
          <p:cNvSpPr>
            <a:spLocks noChangeArrowheads="1"/>
          </p:cNvSpPr>
          <p:nvPr/>
        </p:nvSpPr>
        <p:spPr bwMode="auto">
          <a:xfrm>
            <a:off x="673100" y="4430713"/>
            <a:ext cx="841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0</a:t>
            </a:r>
            <a:endParaRPr lang="en-US" sz="1200" b="1" u="sng" smtClean="0">
              <a:solidFill>
                <a:srgbClr val="003366"/>
              </a:solidFill>
              <a:ea typeface="ＭＳ Ｐゴシック" pitchFamily="34" charset="-128"/>
              <a:cs typeface="+mn-cs"/>
            </a:endParaRPr>
          </a:p>
        </p:txBody>
      </p:sp>
      <p:sp>
        <p:nvSpPr>
          <p:cNvPr id="61540" name="Rectangle 100"/>
          <p:cNvSpPr>
            <a:spLocks noChangeArrowheads="1"/>
          </p:cNvSpPr>
          <p:nvPr/>
        </p:nvSpPr>
        <p:spPr bwMode="auto">
          <a:xfrm>
            <a:off x="993775" y="4430713"/>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20</a:t>
            </a:r>
            <a:endParaRPr lang="en-US" sz="1200" b="1" u="sng" smtClean="0">
              <a:solidFill>
                <a:srgbClr val="003366"/>
              </a:solidFill>
              <a:ea typeface="ＭＳ Ｐゴシック" pitchFamily="34" charset="-128"/>
              <a:cs typeface="+mn-cs"/>
            </a:endParaRPr>
          </a:p>
        </p:txBody>
      </p:sp>
      <p:sp>
        <p:nvSpPr>
          <p:cNvPr id="61541" name="Rectangle 101"/>
          <p:cNvSpPr>
            <a:spLocks noChangeArrowheads="1"/>
          </p:cNvSpPr>
          <p:nvPr/>
        </p:nvSpPr>
        <p:spPr bwMode="auto">
          <a:xfrm>
            <a:off x="1343025" y="4430713"/>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40</a:t>
            </a:r>
            <a:endParaRPr lang="en-US" sz="1200" b="1" u="sng" smtClean="0">
              <a:solidFill>
                <a:srgbClr val="003366"/>
              </a:solidFill>
              <a:ea typeface="ＭＳ Ｐゴシック" pitchFamily="34" charset="-128"/>
              <a:cs typeface="+mn-cs"/>
            </a:endParaRPr>
          </a:p>
        </p:txBody>
      </p:sp>
      <p:sp>
        <p:nvSpPr>
          <p:cNvPr id="61542" name="Rectangle 102"/>
          <p:cNvSpPr>
            <a:spLocks noChangeArrowheads="1"/>
          </p:cNvSpPr>
          <p:nvPr/>
        </p:nvSpPr>
        <p:spPr bwMode="auto">
          <a:xfrm>
            <a:off x="1693863" y="4430713"/>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60</a:t>
            </a:r>
            <a:endParaRPr lang="en-US" sz="1200" b="1" u="sng" smtClean="0">
              <a:solidFill>
                <a:srgbClr val="003366"/>
              </a:solidFill>
              <a:ea typeface="ＭＳ Ｐゴシック" pitchFamily="34" charset="-128"/>
              <a:cs typeface="+mn-cs"/>
            </a:endParaRPr>
          </a:p>
        </p:txBody>
      </p:sp>
      <p:sp>
        <p:nvSpPr>
          <p:cNvPr id="61543" name="Rectangle 103"/>
          <p:cNvSpPr>
            <a:spLocks noChangeArrowheads="1"/>
          </p:cNvSpPr>
          <p:nvPr/>
        </p:nvSpPr>
        <p:spPr bwMode="auto">
          <a:xfrm>
            <a:off x="2017713" y="4430713"/>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80</a:t>
            </a:r>
            <a:endParaRPr lang="en-US" sz="1200" b="1" u="sng" smtClean="0">
              <a:solidFill>
                <a:srgbClr val="003366"/>
              </a:solidFill>
              <a:ea typeface="ＭＳ Ｐゴシック" pitchFamily="34" charset="-128"/>
              <a:cs typeface="+mn-cs"/>
            </a:endParaRPr>
          </a:p>
        </p:txBody>
      </p:sp>
      <p:sp>
        <p:nvSpPr>
          <p:cNvPr id="61544" name="Rectangle 104"/>
          <p:cNvSpPr>
            <a:spLocks noChangeArrowheads="1"/>
          </p:cNvSpPr>
          <p:nvPr/>
        </p:nvSpPr>
        <p:spPr bwMode="auto">
          <a:xfrm>
            <a:off x="2295525" y="4430713"/>
            <a:ext cx="2524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100</a:t>
            </a:r>
            <a:endParaRPr lang="en-US" sz="1200" b="1" u="sng" smtClean="0">
              <a:solidFill>
                <a:srgbClr val="003366"/>
              </a:solidFill>
              <a:ea typeface="ＭＳ Ｐゴシック" pitchFamily="34" charset="-128"/>
              <a:cs typeface="+mn-cs"/>
            </a:endParaRPr>
          </a:p>
        </p:txBody>
      </p:sp>
      <p:sp>
        <p:nvSpPr>
          <p:cNvPr id="61545" name="Rectangle 105"/>
          <p:cNvSpPr>
            <a:spLocks noChangeArrowheads="1"/>
          </p:cNvSpPr>
          <p:nvPr/>
        </p:nvSpPr>
        <p:spPr bwMode="auto">
          <a:xfrm>
            <a:off x="2665413" y="4430713"/>
            <a:ext cx="25241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120</a:t>
            </a:r>
            <a:endParaRPr lang="en-US" sz="1200" b="1" u="sng" smtClean="0">
              <a:solidFill>
                <a:srgbClr val="003366"/>
              </a:solidFill>
              <a:ea typeface="ＭＳ Ｐゴシック" pitchFamily="34" charset="-128"/>
              <a:cs typeface="+mn-cs"/>
            </a:endParaRPr>
          </a:p>
        </p:txBody>
      </p:sp>
      <p:sp>
        <p:nvSpPr>
          <p:cNvPr id="61546" name="Rectangle 106"/>
          <p:cNvSpPr>
            <a:spLocks noChangeArrowheads="1"/>
          </p:cNvSpPr>
          <p:nvPr/>
        </p:nvSpPr>
        <p:spPr bwMode="auto">
          <a:xfrm>
            <a:off x="3014663" y="4430713"/>
            <a:ext cx="25241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140</a:t>
            </a:r>
            <a:endParaRPr lang="en-US" sz="1200" b="1" u="sng" smtClean="0">
              <a:solidFill>
                <a:srgbClr val="003366"/>
              </a:solidFill>
              <a:ea typeface="ＭＳ Ｐゴシック" pitchFamily="34" charset="-128"/>
              <a:cs typeface="+mn-cs"/>
            </a:endParaRPr>
          </a:p>
        </p:txBody>
      </p:sp>
      <p:sp>
        <p:nvSpPr>
          <p:cNvPr id="61547" name="Rectangle 107"/>
          <p:cNvSpPr>
            <a:spLocks noChangeArrowheads="1"/>
          </p:cNvSpPr>
          <p:nvPr/>
        </p:nvSpPr>
        <p:spPr bwMode="auto">
          <a:xfrm>
            <a:off x="3352800" y="4430713"/>
            <a:ext cx="2524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160</a:t>
            </a:r>
            <a:endParaRPr lang="en-US" sz="1200" b="1" u="sng" smtClean="0">
              <a:solidFill>
                <a:srgbClr val="003366"/>
              </a:solidFill>
              <a:ea typeface="ＭＳ Ｐゴシック" pitchFamily="34" charset="-128"/>
              <a:cs typeface="+mn-cs"/>
            </a:endParaRPr>
          </a:p>
        </p:txBody>
      </p:sp>
      <p:sp>
        <p:nvSpPr>
          <p:cNvPr id="61548" name="Rectangle 108"/>
          <p:cNvSpPr>
            <a:spLocks noChangeArrowheads="1"/>
          </p:cNvSpPr>
          <p:nvPr/>
        </p:nvSpPr>
        <p:spPr bwMode="auto">
          <a:xfrm>
            <a:off x="3714750" y="4430713"/>
            <a:ext cx="2524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180</a:t>
            </a:r>
            <a:endParaRPr lang="en-US" sz="1200" b="1" u="sng" smtClean="0">
              <a:solidFill>
                <a:srgbClr val="003366"/>
              </a:solidFill>
              <a:ea typeface="ＭＳ Ｐゴシック" pitchFamily="34" charset="-128"/>
              <a:cs typeface="+mn-cs"/>
            </a:endParaRPr>
          </a:p>
        </p:txBody>
      </p:sp>
      <p:sp>
        <p:nvSpPr>
          <p:cNvPr id="61549" name="Rectangle 109"/>
          <p:cNvSpPr>
            <a:spLocks noChangeArrowheads="1"/>
          </p:cNvSpPr>
          <p:nvPr/>
        </p:nvSpPr>
        <p:spPr bwMode="auto">
          <a:xfrm>
            <a:off x="4064000" y="4430713"/>
            <a:ext cx="2524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200</a:t>
            </a:r>
            <a:endParaRPr lang="en-US" sz="1200" b="1" u="sng" smtClean="0">
              <a:solidFill>
                <a:srgbClr val="003366"/>
              </a:solidFill>
              <a:ea typeface="ＭＳ Ｐゴシック" pitchFamily="34" charset="-128"/>
              <a:cs typeface="+mn-cs"/>
            </a:endParaRPr>
          </a:p>
        </p:txBody>
      </p:sp>
      <p:sp>
        <p:nvSpPr>
          <p:cNvPr id="61550" name="Rectangle 110"/>
          <p:cNvSpPr>
            <a:spLocks noChangeArrowheads="1"/>
          </p:cNvSpPr>
          <p:nvPr/>
        </p:nvSpPr>
        <p:spPr bwMode="auto">
          <a:xfrm>
            <a:off x="4440238" y="4430713"/>
            <a:ext cx="25241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220</a:t>
            </a:r>
            <a:endParaRPr lang="en-US" sz="1200" b="1" u="sng" smtClean="0">
              <a:solidFill>
                <a:srgbClr val="003366"/>
              </a:solidFill>
              <a:ea typeface="ＭＳ Ｐゴシック" pitchFamily="34" charset="-128"/>
              <a:cs typeface="+mn-cs"/>
            </a:endParaRPr>
          </a:p>
        </p:txBody>
      </p:sp>
      <p:sp>
        <p:nvSpPr>
          <p:cNvPr id="61551" name="Rectangle 111"/>
          <p:cNvSpPr>
            <a:spLocks noChangeArrowheads="1"/>
          </p:cNvSpPr>
          <p:nvPr/>
        </p:nvSpPr>
        <p:spPr bwMode="auto">
          <a:xfrm>
            <a:off x="1965325" y="4638675"/>
            <a:ext cx="205898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Time after administration (h)</a:t>
            </a:r>
            <a:endParaRPr lang="en-US" sz="1200" b="1" u="sng" smtClean="0">
              <a:solidFill>
                <a:srgbClr val="003366"/>
              </a:solidFill>
              <a:ea typeface="ＭＳ Ｐゴシック" pitchFamily="34" charset="-128"/>
              <a:cs typeface="+mn-cs"/>
            </a:endParaRPr>
          </a:p>
        </p:txBody>
      </p:sp>
      <p:sp>
        <p:nvSpPr>
          <p:cNvPr id="61552" name="Rectangle 112"/>
          <p:cNvSpPr>
            <a:spLocks noChangeArrowheads="1"/>
          </p:cNvSpPr>
          <p:nvPr/>
        </p:nvSpPr>
        <p:spPr bwMode="auto">
          <a:xfrm rot="-5400000">
            <a:off x="-196850" y="3244851"/>
            <a:ext cx="9223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ANC (10</a:t>
            </a:r>
            <a:r>
              <a:rPr lang="en-US" sz="1200" b="1" baseline="30000" smtClean="0">
                <a:solidFill>
                  <a:srgbClr val="003366"/>
                </a:solidFill>
                <a:ea typeface="ＭＳ Ｐゴシック" pitchFamily="34" charset="-128"/>
                <a:cs typeface="+mn-cs"/>
              </a:rPr>
              <a:t>3</a:t>
            </a:r>
            <a:r>
              <a:rPr lang="en-US" sz="1200" b="1" smtClean="0">
                <a:solidFill>
                  <a:srgbClr val="003366"/>
                </a:solidFill>
                <a:ea typeface="ＭＳ Ｐゴシック" pitchFamily="34" charset="-128"/>
                <a:cs typeface="+mn-cs"/>
              </a:rPr>
              <a:t>/µL)</a:t>
            </a:r>
            <a:endParaRPr lang="en-US" sz="1200" b="1" u="sng" smtClean="0">
              <a:solidFill>
                <a:srgbClr val="003366"/>
              </a:solidFill>
              <a:ea typeface="ＭＳ Ｐゴシック" pitchFamily="34" charset="-128"/>
              <a:cs typeface="+mn-cs"/>
            </a:endParaRPr>
          </a:p>
        </p:txBody>
      </p:sp>
      <p:sp>
        <p:nvSpPr>
          <p:cNvPr id="61553" name="Rectangle 113"/>
          <p:cNvSpPr>
            <a:spLocks noChangeArrowheads="1"/>
          </p:cNvSpPr>
          <p:nvPr/>
        </p:nvSpPr>
        <p:spPr bwMode="auto">
          <a:xfrm>
            <a:off x="7118350" y="2419350"/>
            <a:ext cx="1293813" cy="2921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endParaRPr lang="en-US" sz="1600" smtClean="0">
              <a:solidFill>
                <a:srgbClr val="003366"/>
              </a:solidFill>
              <a:ea typeface="ＭＳ Ｐゴシック" pitchFamily="34" charset="-128"/>
              <a:cs typeface="+mn-cs"/>
            </a:endParaRPr>
          </a:p>
        </p:txBody>
      </p:sp>
      <p:sp>
        <p:nvSpPr>
          <p:cNvPr id="61554" name="Line 114"/>
          <p:cNvSpPr>
            <a:spLocks noChangeShapeType="1"/>
          </p:cNvSpPr>
          <p:nvPr/>
        </p:nvSpPr>
        <p:spPr bwMode="auto">
          <a:xfrm>
            <a:off x="7207250" y="2490788"/>
            <a:ext cx="160338"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55" name="Freeform 115"/>
          <p:cNvSpPr>
            <a:spLocks/>
          </p:cNvSpPr>
          <p:nvPr/>
        </p:nvSpPr>
        <p:spPr bwMode="auto">
          <a:xfrm>
            <a:off x="7079010" y="2466975"/>
            <a:ext cx="34925" cy="46038"/>
          </a:xfrm>
          <a:custGeom>
            <a:avLst/>
            <a:gdLst>
              <a:gd name="T0" fmla="*/ 2147483647 w 24"/>
              <a:gd name="T1" fmla="*/ 0 h 29"/>
              <a:gd name="T2" fmla="*/ 2147483647 w 24"/>
              <a:gd name="T3" fmla="*/ 2147483647 h 29"/>
              <a:gd name="T4" fmla="*/ 2147483647 w 24"/>
              <a:gd name="T5" fmla="*/ 2147483647 h 29"/>
              <a:gd name="T6" fmla="*/ 0 w 24"/>
              <a:gd name="T7" fmla="*/ 2147483647 h 29"/>
              <a:gd name="T8" fmla="*/ 2147483647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2" y="0"/>
                </a:moveTo>
                <a:lnTo>
                  <a:pt x="24" y="15"/>
                </a:lnTo>
                <a:lnTo>
                  <a:pt x="12" y="29"/>
                </a:lnTo>
                <a:lnTo>
                  <a:pt x="0" y="15"/>
                </a:lnTo>
                <a:lnTo>
                  <a:pt x="12"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56" name="Rectangle 116"/>
          <p:cNvSpPr>
            <a:spLocks noChangeArrowheads="1"/>
          </p:cNvSpPr>
          <p:nvPr/>
        </p:nvSpPr>
        <p:spPr bwMode="auto">
          <a:xfrm>
            <a:off x="7223472" y="2408238"/>
            <a:ext cx="18546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buFont typeface="Wingdings" pitchFamily="2" charset="2"/>
              <a:buNone/>
            </a:pPr>
            <a:r>
              <a:rPr lang="en-GB" sz="1200" b="1" dirty="0" err="1">
                <a:solidFill>
                  <a:srgbClr val="003366"/>
                </a:solidFill>
                <a:ea typeface="ＭＳ Ｐゴシック" pitchFamily="34" charset="-128"/>
              </a:rPr>
              <a:t>Biosimilar</a:t>
            </a:r>
            <a:r>
              <a:rPr lang="en-GB" sz="1200" b="1" dirty="0">
                <a:solidFill>
                  <a:srgbClr val="003366"/>
                </a:solidFill>
                <a:ea typeface="ＭＳ Ｐゴシック" pitchFamily="34" charset="-128"/>
              </a:rPr>
              <a:t> G-CSF EP2006</a:t>
            </a:r>
            <a:endParaRPr lang="en-GB" sz="1200" b="1" baseline="30000" dirty="0">
              <a:solidFill>
                <a:srgbClr val="003366"/>
              </a:solidFill>
              <a:ea typeface="ＭＳ Ｐゴシック" pitchFamily="34" charset="-128"/>
            </a:endParaRPr>
          </a:p>
        </p:txBody>
      </p:sp>
      <p:sp>
        <p:nvSpPr>
          <p:cNvPr id="61557" name="Line 117"/>
          <p:cNvSpPr>
            <a:spLocks noChangeShapeType="1"/>
          </p:cNvSpPr>
          <p:nvPr/>
        </p:nvSpPr>
        <p:spPr bwMode="auto">
          <a:xfrm>
            <a:off x="7020272" y="2773363"/>
            <a:ext cx="160338" cy="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58" name="Rectangle 118"/>
          <p:cNvSpPr>
            <a:spLocks noChangeArrowheads="1"/>
          </p:cNvSpPr>
          <p:nvPr/>
        </p:nvSpPr>
        <p:spPr bwMode="auto">
          <a:xfrm>
            <a:off x="7265988" y="2749550"/>
            <a:ext cx="30162" cy="39688"/>
          </a:xfrm>
          <a:prstGeom prst="rect">
            <a:avLst/>
          </a:prstGeom>
          <a:solidFill>
            <a:srgbClr val="FFFFFF"/>
          </a:solidFill>
          <a:ln w="1270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559" name="Rectangle 119"/>
          <p:cNvSpPr>
            <a:spLocks noChangeArrowheads="1"/>
          </p:cNvSpPr>
          <p:nvPr/>
        </p:nvSpPr>
        <p:spPr bwMode="auto">
          <a:xfrm>
            <a:off x="7213947" y="2673350"/>
            <a:ext cx="82073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Neupogen</a:t>
            </a:r>
            <a:r>
              <a:rPr lang="en-US" sz="1200" b="1" baseline="30000" smtClean="0">
                <a:solidFill>
                  <a:srgbClr val="003366"/>
                </a:solidFill>
                <a:ea typeface="ＭＳ Ｐゴシック" pitchFamily="34" charset="-128"/>
                <a:cs typeface="+mn-cs"/>
              </a:rPr>
              <a:t>®</a:t>
            </a:r>
          </a:p>
        </p:txBody>
      </p:sp>
      <p:sp>
        <p:nvSpPr>
          <p:cNvPr id="61560" name="Line 120"/>
          <p:cNvSpPr>
            <a:spLocks noChangeShapeType="1"/>
          </p:cNvSpPr>
          <p:nvPr/>
        </p:nvSpPr>
        <p:spPr bwMode="auto">
          <a:xfrm>
            <a:off x="5113338" y="2438400"/>
            <a:ext cx="0" cy="189865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1" name="Line 121"/>
          <p:cNvSpPr>
            <a:spLocks noChangeShapeType="1"/>
          </p:cNvSpPr>
          <p:nvPr/>
        </p:nvSpPr>
        <p:spPr bwMode="auto">
          <a:xfrm>
            <a:off x="5086350" y="4337050"/>
            <a:ext cx="26988" cy="0"/>
          </a:xfrm>
          <a:prstGeom prst="line">
            <a:avLst/>
          </a:prstGeom>
          <a:noFill/>
          <a:ln w="22225">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2" name="Line 122"/>
          <p:cNvSpPr>
            <a:spLocks noChangeShapeType="1"/>
          </p:cNvSpPr>
          <p:nvPr/>
        </p:nvSpPr>
        <p:spPr bwMode="auto">
          <a:xfrm>
            <a:off x="5086350" y="4102100"/>
            <a:ext cx="26988"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3" name="Line 123"/>
          <p:cNvSpPr>
            <a:spLocks noChangeShapeType="1"/>
          </p:cNvSpPr>
          <p:nvPr/>
        </p:nvSpPr>
        <p:spPr bwMode="auto">
          <a:xfrm>
            <a:off x="5086350" y="3867150"/>
            <a:ext cx="26988"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4" name="Line 124"/>
          <p:cNvSpPr>
            <a:spLocks noChangeShapeType="1"/>
          </p:cNvSpPr>
          <p:nvPr/>
        </p:nvSpPr>
        <p:spPr bwMode="auto">
          <a:xfrm>
            <a:off x="5086350" y="3622675"/>
            <a:ext cx="26988"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5" name="Line 125"/>
          <p:cNvSpPr>
            <a:spLocks noChangeShapeType="1"/>
          </p:cNvSpPr>
          <p:nvPr/>
        </p:nvSpPr>
        <p:spPr bwMode="auto">
          <a:xfrm>
            <a:off x="5086350" y="3387725"/>
            <a:ext cx="26988"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6" name="Line 126"/>
          <p:cNvSpPr>
            <a:spLocks noChangeShapeType="1"/>
          </p:cNvSpPr>
          <p:nvPr/>
        </p:nvSpPr>
        <p:spPr bwMode="auto">
          <a:xfrm>
            <a:off x="5086350" y="3152775"/>
            <a:ext cx="26988"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7" name="Line 127"/>
          <p:cNvSpPr>
            <a:spLocks noChangeShapeType="1"/>
          </p:cNvSpPr>
          <p:nvPr/>
        </p:nvSpPr>
        <p:spPr bwMode="auto">
          <a:xfrm>
            <a:off x="5086350" y="2917825"/>
            <a:ext cx="26988"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8" name="Line 128"/>
          <p:cNvSpPr>
            <a:spLocks noChangeShapeType="1"/>
          </p:cNvSpPr>
          <p:nvPr/>
        </p:nvSpPr>
        <p:spPr bwMode="auto">
          <a:xfrm>
            <a:off x="5086350" y="2673350"/>
            <a:ext cx="26988"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69" name="Line 129"/>
          <p:cNvSpPr>
            <a:spLocks noChangeShapeType="1"/>
          </p:cNvSpPr>
          <p:nvPr/>
        </p:nvSpPr>
        <p:spPr bwMode="auto">
          <a:xfrm>
            <a:off x="5086350" y="2438400"/>
            <a:ext cx="26988"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0" name="Line 130"/>
          <p:cNvSpPr>
            <a:spLocks noChangeShapeType="1"/>
          </p:cNvSpPr>
          <p:nvPr/>
        </p:nvSpPr>
        <p:spPr bwMode="auto">
          <a:xfrm>
            <a:off x="5113338" y="4337050"/>
            <a:ext cx="3678237" cy="0"/>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1" name="Line 131"/>
          <p:cNvSpPr>
            <a:spLocks noChangeShapeType="1"/>
          </p:cNvSpPr>
          <p:nvPr/>
        </p:nvSpPr>
        <p:spPr bwMode="auto">
          <a:xfrm flipV="1">
            <a:off x="5113338"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2" name="Line 132"/>
          <p:cNvSpPr>
            <a:spLocks noChangeShapeType="1"/>
          </p:cNvSpPr>
          <p:nvPr/>
        </p:nvSpPr>
        <p:spPr bwMode="auto">
          <a:xfrm flipV="1">
            <a:off x="5448300"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3" name="Line 133"/>
          <p:cNvSpPr>
            <a:spLocks noChangeShapeType="1"/>
          </p:cNvSpPr>
          <p:nvPr/>
        </p:nvSpPr>
        <p:spPr bwMode="auto">
          <a:xfrm flipV="1">
            <a:off x="5783263"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4" name="Line 134"/>
          <p:cNvSpPr>
            <a:spLocks noChangeShapeType="1"/>
          </p:cNvSpPr>
          <p:nvPr/>
        </p:nvSpPr>
        <p:spPr bwMode="auto">
          <a:xfrm flipV="1">
            <a:off x="6118225"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5" name="Line 135"/>
          <p:cNvSpPr>
            <a:spLocks noChangeShapeType="1"/>
          </p:cNvSpPr>
          <p:nvPr/>
        </p:nvSpPr>
        <p:spPr bwMode="auto">
          <a:xfrm flipV="1">
            <a:off x="6453188"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6" name="Line 136"/>
          <p:cNvSpPr>
            <a:spLocks noChangeShapeType="1"/>
          </p:cNvSpPr>
          <p:nvPr/>
        </p:nvSpPr>
        <p:spPr bwMode="auto">
          <a:xfrm flipV="1">
            <a:off x="6788150"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7" name="Line 137"/>
          <p:cNvSpPr>
            <a:spLocks noChangeShapeType="1"/>
          </p:cNvSpPr>
          <p:nvPr/>
        </p:nvSpPr>
        <p:spPr bwMode="auto">
          <a:xfrm flipV="1">
            <a:off x="7116763"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8" name="Line 138"/>
          <p:cNvSpPr>
            <a:spLocks noChangeShapeType="1"/>
          </p:cNvSpPr>
          <p:nvPr/>
        </p:nvSpPr>
        <p:spPr bwMode="auto">
          <a:xfrm flipV="1">
            <a:off x="7451725"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79" name="Line 139"/>
          <p:cNvSpPr>
            <a:spLocks noChangeShapeType="1"/>
          </p:cNvSpPr>
          <p:nvPr/>
        </p:nvSpPr>
        <p:spPr bwMode="auto">
          <a:xfrm flipV="1">
            <a:off x="7786688"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0" name="Line 140"/>
          <p:cNvSpPr>
            <a:spLocks noChangeShapeType="1"/>
          </p:cNvSpPr>
          <p:nvPr/>
        </p:nvSpPr>
        <p:spPr bwMode="auto">
          <a:xfrm flipV="1">
            <a:off x="8121650"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1" name="Line 141"/>
          <p:cNvSpPr>
            <a:spLocks noChangeShapeType="1"/>
          </p:cNvSpPr>
          <p:nvPr/>
        </p:nvSpPr>
        <p:spPr bwMode="auto">
          <a:xfrm flipV="1">
            <a:off x="8456613"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2" name="Line 142"/>
          <p:cNvSpPr>
            <a:spLocks noChangeShapeType="1"/>
          </p:cNvSpPr>
          <p:nvPr/>
        </p:nvSpPr>
        <p:spPr bwMode="auto">
          <a:xfrm flipV="1">
            <a:off x="8791575" y="4337050"/>
            <a:ext cx="0" cy="39688"/>
          </a:xfrm>
          <a:prstGeom prst="line">
            <a:avLst/>
          </a:prstGeom>
          <a:noFill/>
          <a:ln w="19050">
            <a:solidFill>
              <a:srgbClr val="0033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3" name="Freeform 143"/>
          <p:cNvSpPr>
            <a:spLocks/>
          </p:cNvSpPr>
          <p:nvPr/>
        </p:nvSpPr>
        <p:spPr bwMode="auto">
          <a:xfrm>
            <a:off x="5113338" y="3275013"/>
            <a:ext cx="3611562" cy="1030287"/>
          </a:xfrm>
          <a:custGeom>
            <a:avLst/>
            <a:gdLst>
              <a:gd name="T0" fmla="*/ 0 w 539"/>
              <a:gd name="T1" fmla="*/ 2147483647 h 101"/>
              <a:gd name="T2" fmla="*/ 2147483647 w 539"/>
              <a:gd name="T3" fmla="*/ 2147483647 h 101"/>
              <a:gd name="T4" fmla="*/ 2147483647 w 539"/>
              <a:gd name="T5" fmla="*/ 2147483647 h 101"/>
              <a:gd name="T6" fmla="*/ 2147483647 w 539"/>
              <a:gd name="T7" fmla="*/ 2147483647 h 101"/>
              <a:gd name="T8" fmla="*/ 2147483647 w 539"/>
              <a:gd name="T9" fmla="*/ 2147483647 h 101"/>
              <a:gd name="T10" fmla="*/ 2147483647 w 539"/>
              <a:gd name="T11" fmla="*/ 2147483647 h 101"/>
              <a:gd name="T12" fmla="*/ 2147483647 w 539"/>
              <a:gd name="T13" fmla="*/ 2147483647 h 101"/>
              <a:gd name="T14" fmla="*/ 2147483647 w 539"/>
              <a:gd name="T15" fmla="*/ 2147483647 h 101"/>
              <a:gd name="T16" fmla="*/ 2147483647 w 539"/>
              <a:gd name="T17" fmla="*/ 2147483647 h 101"/>
              <a:gd name="T18" fmla="*/ 2147483647 w 539"/>
              <a:gd name="T19" fmla="*/ 2147483647 h 101"/>
              <a:gd name="T20" fmla="*/ 2147483647 w 539"/>
              <a:gd name="T21" fmla="*/ 2147483647 h 101"/>
              <a:gd name="T22" fmla="*/ 2147483647 w 539"/>
              <a:gd name="T23" fmla="*/ 2147483647 h 101"/>
              <a:gd name="T24" fmla="*/ 2147483647 w 539"/>
              <a:gd name="T25" fmla="*/ 2147483647 h 101"/>
              <a:gd name="T26" fmla="*/ 2147483647 w 539"/>
              <a:gd name="T27" fmla="*/ 2147483647 h 101"/>
              <a:gd name="T28" fmla="*/ 2147483647 w 539"/>
              <a:gd name="T29" fmla="*/ 2147483647 h 101"/>
              <a:gd name="T30" fmla="*/ 2147483647 w 539"/>
              <a:gd name="T31" fmla="*/ 0 h 101"/>
              <a:gd name="T32" fmla="*/ 2147483647 w 539"/>
              <a:gd name="T33" fmla="*/ 2147483647 h 101"/>
              <a:gd name="T34" fmla="*/ 2147483647 w 539"/>
              <a:gd name="T35" fmla="*/ 2147483647 h 101"/>
              <a:gd name="T36" fmla="*/ 2147483647 w 539"/>
              <a:gd name="T37" fmla="*/ 2147483647 h 101"/>
              <a:gd name="T38" fmla="*/ 2147483647 w 539"/>
              <a:gd name="T39" fmla="*/ 2147483647 h 101"/>
              <a:gd name="T40" fmla="*/ 2147483647 w 539"/>
              <a:gd name="T41" fmla="*/ 2147483647 h 101"/>
              <a:gd name="T42" fmla="*/ 2147483647 w 539"/>
              <a:gd name="T43" fmla="*/ 2147483647 h 101"/>
              <a:gd name="T44" fmla="*/ 2147483647 w 539"/>
              <a:gd name="T45" fmla="*/ 2147483647 h 101"/>
              <a:gd name="T46" fmla="*/ 2147483647 w 539"/>
              <a:gd name="T47" fmla="*/ 2147483647 h 101"/>
              <a:gd name="T48" fmla="*/ 2147483647 w 539"/>
              <a:gd name="T49" fmla="*/ 2147483647 h 101"/>
              <a:gd name="T50" fmla="*/ 2147483647 w 539"/>
              <a:gd name="T51" fmla="*/ 2147483647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9" h="101">
                <a:moveTo>
                  <a:pt x="0" y="101"/>
                </a:moveTo>
                <a:lnTo>
                  <a:pt x="2" y="101"/>
                </a:lnTo>
                <a:lnTo>
                  <a:pt x="10" y="101"/>
                </a:lnTo>
                <a:lnTo>
                  <a:pt x="20" y="101"/>
                </a:lnTo>
                <a:lnTo>
                  <a:pt x="35" y="101"/>
                </a:lnTo>
                <a:lnTo>
                  <a:pt x="45" y="100"/>
                </a:lnTo>
                <a:lnTo>
                  <a:pt x="60" y="100"/>
                </a:lnTo>
                <a:lnTo>
                  <a:pt x="75" y="101"/>
                </a:lnTo>
                <a:lnTo>
                  <a:pt x="120" y="94"/>
                </a:lnTo>
                <a:lnTo>
                  <a:pt x="135" y="88"/>
                </a:lnTo>
                <a:lnTo>
                  <a:pt x="180" y="67"/>
                </a:lnTo>
                <a:lnTo>
                  <a:pt x="195" y="51"/>
                </a:lnTo>
                <a:lnTo>
                  <a:pt x="240" y="33"/>
                </a:lnTo>
                <a:lnTo>
                  <a:pt x="255" y="12"/>
                </a:lnTo>
                <a:lnTo>
                  <a:pt x="299" y="21"/>
                </a:lnTo>
                <a:lnTo>
                  <a:pt x="314" y="0"/>
                </a:lnTo>
                <a:lnTo>
                  <a:pt x="357" y="37"/>
                </a:lnTo>
                <a:lnTo>
                  <a:pt x="362" y="59"/>
                </a:lnTo>
                <a:lnTo>
                  <a:pt x="369" y="33"/>
                </a:lnTo>
                <a:lnTo>
                  <a:pt x="379" y="26"/>
                </a:lnTo>
                <a:lnTo>
                  <a:pt x="394" y="39"/>
                </a:lnTo>
                <a:lnTo>
                  <a:pt x="404" y="49"/>
                </a:lnTo>
                <a:lnTo>
                  <a:pt x="419" y="61"/>
                </a:lnTo>
                <a:lnTo>
                  <a:pt x="449" y="69"/>
                </a:lnTo>
                <a:lnTo>
                  <a:pt x="479" y="77"/>
                </a:lnTo>
                <a:lnTo>
                  <a:pt x="539" y="92"/>
                </a:lnTo>
              </a:path>
            </a:pathLst>
          </a:custGeom>
          <a:noFill/>
          <a:ln w="28575" cmpd="sng">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4" name="Freeform 144"/>
          <p:cNvSpPr>
            <a:spLocks/>
          </p:cNvSpPr>
          <p:nvPr/>
        </p:nvSpPr>
        <p:spPr bwMode="auto">
          <a:xfrm>
            <a:off x="5092700" y="4275138"/>
            <a:ext cx="39688" cy="61912"/>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4" y="0"/>
                </a:moveTo>
                <a:lnTo>
                  <a:pt x="27"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5" name="Freeform 145"/>
          <p:cNvSpPr>
            <a:spLocks/>
          </p:cNvSpPr>
          <p:nvPr/>
        </p:nvSpPr>
        <p:spPr bwMode="auto">
          <a:xfrm>
            <a:off x="5106988" y="4275138"/>
            <a:ext cx="39687" cy="61912"/>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6" name="Freeform 146"/>
          <p:cNvSpPr>
            <a:spLocks/>
          </p:cNvSpPr>
          <p:nvPr/>
        </p:nvSpPr>
        <p:spPr bwMode="auto">
          <a:xfrm>
            <a:off x="5159375" y="4275138"/>
            <a:ext cx="41275" cy="61912"/>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7" name="Freeform 147"/>
          <p:cNvSpPr>
            <a:spLocks/>
          </p:cNvSpPr>
          <p:nvPr/>
        </p:nvSpPr>
        <p:spPr bwMode="auto">
          <a:xfrm>
            <a:off x="5226050" y="4275138"/>
            <a:ext cx="41275" cy="61912"/>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8" name="Freeform 148"/>
          <p:cNvSpPr>
            <a:spLocks/>
          </p:cNvSpPr>
          <p:nvPr/>
        </p:nvSpPr>
        <p:spPr bwMode="auto">
          <a:xfrm>
            <a:off x="5327650" y="4275138"/>
            <a:ext cx="39688" cy="61912"/>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89" name="Freeform 149"/>
          <p:cNvSpPr>
            <a:spLocks/>
          </p:cNvSpPr>
          <p:nvPr/>
        </p:nvSpPr>
        <p:spPr bwMode="auto">
          <a:xfrm>
            <a:off x="5395913" y="4265613"/>
            <a:ext cx="38100" cy="60325"/>
          </a:xfrm>
          <a:custGeom>
            <a:avLst/>
            <a:gdLst>
              <a:gd name="T0" fmla="*/ 2147483647 w 27"/>
              <a:gd name="T1" fmla="*/ 0 h 38"/>
              <a:gd name="T2" fmla="*/ 2147483647 w 27"/>
              <a:gd name="T3" fmla="*/ 2147483647 h 38"/>
              <a:gd name="T4" fmla="*/ 2147483647 w 27"/>
              <a:gd name="T5" fmla="*/ 2147483647 h 38"/>
              <a:gd name="T6" fmla="*/ 0 w 27"/>
              <a:gd name="T7" fmla="*/ 2147483647 h 38"/>
              <a:gd name="T8" fmla="*/ 2147483647 w 2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8">
                <a:moveTo>
                  <a:pt x="13" y="0"/>
                </a:moveTo>
                <a:lnTo>
                  <a:pt x="27" y="19"/>
                </a:lnTo>
                <a:lnTo>
                  <a:pt x="13" y="38"/>
                </a:lnTo>
                <a:lnTo>
                  <a:pt x="0" y="19"/>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0" name="Freeform 150"/>
          <p:cNvSpPr>
            <a:spLocks/>
          </p:cNvSpPr>
          <p:nvPr/>
        </p:nvSpPr>
        <p:spPr bwMode="auto">
          <a:xfrm>
            <a:off x="5495925" y="4265613"/>
            <a:ext cx="39688" cy="60325"/>
          </a:xfrm>
          <a:custGeom>
            <a:avLst/>
            <a:gdLst>
              <a:gd name="T0" fmla="*/ 2147483647 w 28"/>
              <a:gd name="T1" fmla="*/ 0 h 38"/>
              <a:gd name="T2" fmla="*/ 2147483647 w 28"/>
              <a:gd name="T3" fmla="*/ 2147483647 h 38"/>
              <a:gd name="T4" fmla="*/ 2147483647 w 28"/>
              <a:gd name="T5" fmla="*/ 2147483647 h 38"/>
              <a:gd name="T6" fmla="*/ 0 w 28"/>
              <a:gd name="T7" fmla="*/ 2147483647 h 38"/>
              <a:gd name="T8" fmla="*/ 2147483647 w 2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8">
                <a:moveTo>
                  <a:pt x="14" y="0"/>
                </a:moveTo>
                <a:lnTo>
                  <a:pt x="28" y="19"/>
                </a:lnTo>
                <a:lnTo>
                  <a:pt x="14" y="38"/>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1" name="Freeform 151"/>
          <p:cNvSpPr>
            <a:spLocks/>
          </p:cNvSpPr>
          <p:nvPr/>
        </p:nvSpPr>
        <p:spPr bwMode="auto">
          <a:xfrm>
            <a:off x="5595938" y="4275138"/>
            <a:ext cx="39687" cy="61912"/>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2" name="Freeform 152"/>
          <p:cNvSpPr>
            <a:spLocks/>
          </p:cNvSpPr>
          <p:nvPr/>
        </p:nvSpPr>
        <p:spPr bwMode="auto">
          <a:xfrm>
            <a:off x="5897563" y="4203700"/>
            <a:ext cx="39687" cy="61913"/>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3" name="Freeform 153"/>
          <p:cNvSpPr>
            <a:spLocks/>
          </p:cNvSpPr>
          <p:nvPr/>
        </p:nvSpPr>
        <p:spPr bwMode="auto">
          <a:xfrm>
            <a:off x="5997575" y="4141788"/>
            <a:ext cx="39688" cy="61912"/>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20"/>
                </a:lnTo>
                <a:lnTo>
                  <a:pt x="14" y="39"/>
                </a:lnTo>
                <a:lnTo>
                  <a:pt x="0" y="20"/>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4" name="Freeform 154"/>
          <p:cNvSpPr>
            <a:spLocks/>
          </p:cNvSpPr>
          <p:nvPr/>
        </p:nvSpPr>
        <p:spPr bwMode="auto">
          <a:xfrm>
            <a:off x="6299200" y="3929063"/>
            <a:ext cx="39688" cy="60325"/>
          </a:xfrm>
          <a:custGeom>
            <a:avLst/>
            <a:gdLst>
              <a:gd name="T0" fmla="*/ 2147483647 w 28"/>
              <a:gd name="T1" fmla="*/ 0 h 38"/>
              <a:gd name="T2" fmla="*/ 2147483647 w 28"/>
              <a:gd name="T3" fmla="*/ 2147483647 h 38"/>
              <a:gd name="T4" fmla="*/ 2147483647 w 28"/>
              <a:gd name="T5" fmla="*/ 2147483647 h 38"/>
              <a:gd name="T6" fmla="*/ 0 w 28"/>
              <a:gd name="T7" fmla="*/ 2147483647 h 38"/>
              <a:gd name="T8" fmla="*/ 2147483647 w 2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8">
                <a:moveTo>
                  <a:pt x="14" y="0"/>
                </a:moveTo>
                <a:lnTo>
                  <a:pt x="28" y="19"/>
                </a:lnTo>
                <a:lnTo>
                  <a:pt x="14" y="38"/>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5" name="Freeform 155"/>
          <p:cNvSpPr>
            <a:spLocks/>
          </p:cNvSpPr>
          <p:nvPr/>
        </p:nvSpPr>
        <p:spPr bwMode="auto">
          <a:xfrm>
            <a:off x="6399213" y="3765550"/>
            <a:ext cx="41275" cy="60325"/>
          </a:xfrm>
          <a:custGeom>
            <a:avLst/>
            <a:gdLst>
              <a:gd name="T0" fmla="*/ 2147483647 w 28"/>
              <a:gd name="T1" fmla="*/ 0 h 38"/>
              <a:gd name="T2" fmla="*/ 2147483647 w 28"/>
              <a:gd name="T3" fmla="*/ 2147483647 h 38"/>
              <a:gd name="T4" fmla="*/ 2147483647 w 28"/>
              <a:gd name="T5" fmla="*/ 2147483647 h 38"/>
              <a:gd name="T6" fmla="*/ 0 w 28"/>
              <a:gd name="T7" fmla="*/ 2147483647 h 38"/>
              <a:gd name="T8" fmla="*/ 2147483647 w 2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8">
                <a:moveTo>
                  <a:pt x="14" y="0"/>
                </a:moveTo>
                <a:lnTo>
                  <a:pt x="28" y="19"/>
                </a:lnTo>
                <a:lnTo>
                  <a:pt x="14" y="38"/>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6" name="Freeform 156"/>
          <p:cNvSpPr>
            <a:spLocks/>
          </p:cNvSpPr>
          <p:nvPr/>
        </p:nvSpPr>
        <p:spPr bwMode="auto">
          <a:xfrm>
            <a:off x="6700838" y="3581400"/>
            <a:ext cx="41275" cy="61913"/>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7" name="Freeform 157"/>
          <p:cNvSpPr>
            <a:spLocks/>
          </p:cNvSpPr>
          <p:nvPr/>
        </p:nvSpPr>
        <p:spPr bwMode="auto">
          <a:xfrm>
            <a:off x="6802438" y="3367088"/>
            <a:ext cx="39687" cy="61912"/>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3" y="0"/>
                </a:moveTo>
                <a:lnTo>
                  <a:pt x="27" y="19"/>
                </a:lnTo>
                <a:lnTo>
                  <a:pt x="13" y="39"/>
                </a:lnTo>
                <a:lnTo>
                  <a:pt x="0" y="19"/>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8" name="Freeform 158"/>
          <p:cNvSpPr>
            <a:spLocks/>
          </p:cNvSpPr>
          <p:nvPr/>
        </p:nvSpPr>
        <p:spPr bwMode="auto">
          <a:xfrm>
            <a:off x="7097713" y="3459163"/>
            <a:ext cx="38100" cy="61912"/>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4" y="0"/>
                </a:moveTo>
                <a:lnTo>
                  <a:pt x="27"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599" name="Freeform 159"/>
          <p:cNvSpPr>
            <a:spLocks/>
          </p:cNvSpPr>
          <p:nvPr/>
        </p:nvSpPr>
        <p:spPr bwMode="auto">
          <a:xfrm>
            <a:off x="7197725" y="3244850"/>
            <a:ext cx="39688" cy="61913"/>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0" name="Freeform 160"/>
          <p:cNvSpPr>
            <a:spLocks/>
          </p:cNvSpPr>
          <p:nvPr/>
        </p:nvSpPr>
        <p:spPr bwMode="auto">
          <a:xfrm>
            <a:off x="7485063" y="3622675"/>
            <a:ext cx="39687" cy="60325"/>
          </a:xfrm>
          <a:custGeom>
            <a:avLst/>
            <a:gdLst>
              <a:gd name="T0" fmla="*/ 2147483647 w 27"/>
              <a:gd name="T1" fmla="*/ 0 h 38"/>
              <a:gd name="T2" fmla="*/ 2147483647 w 27"/>
              <a:gd name="T3" fmla="*/ 2147483647 h 38"/>
              <a:gd name="T4" fmla="*/ 2147483647 w 27"/>
              <a:gd name="T5" fmla="*/ 2147483647 h 38"/>
              <a:gd name="T6" fmla="*/ 0 w 27"/>
              <a:gd name="T7" fmla="*/ 2147483647 h 38"/>
              <a:gd name="T8" fmla="*/ 2147483647 w 2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8">
                <a:moveTo>
                  <a:pt x="13" y="0"/>
                </a:moveTo>
                <a:lnTo>
                  <a:pt x="27" y="19"/>
                </a:lnTo>
                <a:lnTo>
                  <a:pt x="13" y="38"/>
                </a:lnTo>
                <a:lnTo>
                  <a:pt x="0" y="19"/>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1" name="Freeform 161"/>
          <p:cNvSpPr>
            <a:spLocks/>
          </p:cNvSpPr>
          <p:nvPr/>
        </p:nvSpPr>
        <p:spPr bwMode="auto">
          <a:xfrm>
            <a:off x="7518400" y="3846513"/>
            <a:ext cx="39688" cy="61912"/>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4" y="0"/>
                </a:moveTo>
                <a:lnTo>
                  <a:pt x="27"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2" name="Freeform 162"/>
          <p:cNvSpPr>
            <a:spLocks/>
          </p:cNvSpPr>
          <p:nvPr/>
        </p:nvSpPr>
        <p:spPr bwMode="auto">
          <a:xfrm>
            <a:off x="7566025" y="3581400"/>
            <a:ext cx="39688" cy="61913"/>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3" name="Freeform 163"/>
          <p:cNvSpPr>
            <a:spLocks/>
          </p:cNvSpPr>
          <p:nvPr/>
        </p:nvSpPr>
        <p:spPr bwMode="auto">
          <a:xfrm>
            <a:off x="7632700" y="3509963"/>
            <a:ext cx="39688" cy="61912"/>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4" name="Freeform 164"/>
          <p:cNvSpPr>
            <a:spLocks/>
          </p:cNvSpPr>
          <p:nvPr/>
        </p:nvSpPr>
        <p:spPr bwMode="auto">
          <a:xfrm>
            <a:off x="7734300" y="3643313"/>
            <a:ext cx="38100" cy="60325"/>
          </a:xfrm>
          <a:custGeom>
            <a:avLst/>
            <a:gdLst>
              <a:gd name="T0" fmla="*/ 2147483647 w 27"/>
              <a:gd name="T1" fmla="*/ 0 h 38"/>
              <a:gd name="T2" fmla="*/ 2147483647 w 27"/>
              <a:gd name="T3" fmla="*/ 2147483647 h 38"/>
              <a:gd name="T4" fmla="*/ 2147483647 w 27"/>
              <a:gd name="T5" fmla="*/ 2147483647 h 38"/>
              <a:gd name="T6" fmla="*/ 0 w 27"/>
              <a:gd name="T7" fmla="*/ 2147483647 h 38"/>
              <a:gd name="T8" fmla="*/ 2147483647 w 2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8">
                <a:moveTo>
                  <a:pt x="13" y="0"/>
                </a:moveTo>
                <a:lnTo>
                  <a:pt x="27" y="19"/>
                </a:lnTo>
                <a:lnTo>
                  <a:pt x="13" y="38"/>
                </a:lnTo>
                <a:lnTo>
                  <a:pt x="0" y="19"/>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5" name="Freeform 165"/>
          <p:cNvSpPr>
            <a:spLocks/>
          </p:cNvSpPr>
          <p:nvPr/>
        </p:nvSpPr>
        <p:spPr bwMode="auto">
          <a:xfrm>
            <a:off x="7800975" y="3744913"/>
            <a:ext cx="38100" cy="60325"/>
          </a:xfrm>
          <a:custGeom>
            <a:avLst/>
            <a:gdLst>
              <a:gd name="T0" fmla="*/ 2147483647 w 27"/>
              <a:gd name="T1" fmla="*/ 0 h 38"/>
              <a:gd name="T2" fmla="*/ 2147483647 w 27"/>
              <a:gd name="T3" fmla="*/ 2147483647 h 38"/>
              <a:gd name="T4" fmla="*/ 2147483647 w 27"/>
              <a:gd name="T5" fmla="*/ 2147483647 h 38"/>
              <a:gd name="T6" fmla="*/ 0 w 27"/>
              <a:gd name="T7" fmla="*/ 2147483647 h 38"/>
              <a:gd name="T8" fmla="*/ 2147483647 w 2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8">
                <a:moveTo>
                  <a:pt x="14" y="0"/>
                </a:moveTo>
                <a:lnTo>
                  <a:pt x="27" y="19"/>
                </a:lnTo>
                <a:lnTo>
                  <a:pt x="14" y="38"/>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6" name="Freeform 166"/>
          <p:cNvSpPr>
            <a:spLocks/>
          </p:cNvSpPr>
          <p:nvPr/>
        </p:nvSpPr>
        <p:spPr bwMode="auto">
          <a:xfrm>
            <a:off x="7900988" y="3867150"/>
            <a:ext cx="39687" cy="61913"/>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7" name="Freeform 167"/>
          <p:cNvSpPr>
            <a:spLocks/>
          </p:cNvSpPr>
          <p:nvPr/>
        </p:nvSpPr>
        <p:spPr bwMode="auto">
          <a:xfrm>
            <a:off x="8102600" y="3948113"/>
            <a:ext cx="39688" cy="61912"/>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3" y="0"/>
                </a:moveTo>
                <a:lnTo>
                  <a:pt x="27" y="20"/>
                </a:lnTo>
                <a:lnTo>
                  <a:pt x="13" y="39"/>
                </a:lnTo>
                <a:lnTo>
                  <a:pt x="0" y="20"/>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8" name="Freeform 168"/>
          <p:cNvSpPr>
            <a:spLocks/>
          </p:cNvSpPr>
          <p:nvPr/>
        </p:nvSpPr>
        <p:spPr bwMode="auto">
          <a:xfrm>
            <a:off x="8302625" y="4030663"/>
            <a:ext cx="41275" cy="60325"/>
          </a:xfrm>
          <a:custGeom>
            <a:avLst/>
            <a:gdLst>
              <a:gd name="T0" fmla="*/ 2147483647 w 28"/>
              <a:gd name="T1" fmla="*/ 0 h 38"/>
              <a:gd name="T2" fmla="*/ 2147483647 w 28"/>
              <a:gd name="T3" fmla="*/ 2147483647 h 38"/>
              <a:gd name="T4" fmla="*/ 2147483647 w 28"/>
              <a:gd name="T5" fmla="*/ 2147483647 h 38"/>
              <a:gd name="T6" fmla="*/ 0 w 28"/>
              <a:gd name="T7" fmla="*/ 2147483647 h 38"/>
              <a:gd name="T8" fmla="*/ 2147483647 w 2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8">
                <a:moveTo>
                  <a:pt x="14" y="0"/>
                </a:moveTo>
                <a:lnTo>
                  <a:pt x="28" y="19"/>
                </a:lnTo>
                <a:lnTo>
                  <a:pt x="14" y="38"/>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09" name="Freeform 169"/>
          <p:cNvSpPr>
            <a:spLocks/>
          </p:cNvSpPr>
          <p:nvPr/>
        </p:nvSpPr>
        <p:spPr bwMode="auto">
          <a:xfrm>
            <a:off x="8704263" y="4183063"/>
            <a:ext cx="41275" cy="61912"/>
          </a:xfrm>
          <a:custGeom>
            <a:avLst/>
            <a:gdLst>
              <a:gd name="T0" fmla="*/ 2147483647 w 28"/>
              <a:gd name="T1" fmla="*/ 0 h 39"/>
              <a:gd name="T2" fmla="*/ 2147483647 w 28"/>
              <a:gd name="T3" fmla="*/ 2147483647 h 39"/>
              <a:gd name="T4" fmla="*/ 2147483647 w 28"/>
              <a:gd name="T5" fmla="*/ 2147483647 h 39"/>
              <a:gd name="T6" fmla="*/ 0 w 28"/>
              <a:gd name="T7" fmla="*/ 2147483647 h 39"/>
              <a:gd name="T8" fmla="*/ 2147483647 w 28"/>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9">
                <a:moveTo>
                  <a:pt x="14" y="0"/>
                </a:moveTo>
                <a:lnTo>
                  <a:pt x="28" y="19"/>
                </a:lnTo>
                <a:lnTo>
                  <a:pt x="14" y="39"/>
                </a:lnTo>
                <a:lnTo>
                  <a:pt x="0" y="19"/>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1610" name="Rectangle 170"/>
          <p:cNvSpPr>
            <a:spLocks noChangeArrowheads="1"/>
          </p:cNvSpPr>
          <p:nvPr/>
        </p:nvSpPr>
        <p:spPr bwMode="auto">
          <a:xfrm>
            <a:off x="5092700" y="4265613"/>
            <a:ext cx="33338" cy="50800"/>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1611" name="Rectangle 171"/>
          <p:cNvSpPr>
            <a:spLocks noChangeArrowheads="1"/>
          </p:cNvSpPr>
          <p:nvPr/>
        </p:nvSpPr>
        <p:spPr bwMode="auto">
          <a:xfrm>
            <a:off x="4953000" y="4254500"/>
            <a:ext cx="8413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0</a:t>
            </a:r>
            <a:endParaRPr lang="en-US" sz="1200" b="1" u="sng" smtClean="0">
              <a:solidFill>
                <a:srgbClr val="003366"/>
              </a:solidFill>
              <a:ea typeface="ＭＳ Ｐゴシック" pitchFamily="34" charset="-128"/>
              <a:cs typeface="+mn-cs"/>
            </a:endParaRPr>
          </a:p>
        </p:txBody>
      </p:sp>
      <p:sp>
        <p:nvSpPr>
          <p:cNvPr id="61612" name="Rectangle 172"/>
          <p:cNvSpPr>
            <a:spLocks noChangeArrowheads="1"/>
          </p:cNvSpPr>
          <p:nvPr/>
        </p:nvSpPr>
        <p:spPr bwMode="auto">
          <a:xfrm>
            <a:off x="4849813" y="4019550"/>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10</a:t>
            </a:r>
            <a:endParaRPr lang="en-US" sz="1200" b="1" u="sng" smtClean="0">
              <a:solidFill>
                <a:srgbClr val="003366"/>
              </a:solidFill>
              <a:ea typeface="ＭＳ Ｐゴシック" pitchFamily="34" charset="-128"/>
              <a:cs typeface="+mn-cs"/>
            </a:endParaRPr>
          </a:p>
        </p:txBody>
      </p:sp>
      <p:sp>
        <p:nvSpPr>
          <p:cNvPr id="61613" name="Rectangle 173"/>
          <p:cNvSpPr>
            <a:spLocks noChangeArrowheads="1"/>
          </p:cNvSpPr>
          <p:nvPr/>
        </p:nvSpPr>
        <p:spPr bwMode="auto">
          <a:xfrm>
            <a:off x="4849813" y="3786188"/>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20</a:t>
            </a:r>
            <a:endParaRPr lang="en-US" sz="1200" b="1" u="sng" smtClean="0">
              <a:solidFill>
                <a:srgbClr val="003366"/>
              </a:solidFill>
              <a:ea typeface="ＭＳ Ｐゴシック" pitchFamily="34" charset="-128"/>
              <a:cs typeface="+mn-cs"/>
            </a:endParaRPr>
          </a:p>
        </p:txBody>
      </p:sp>
      <p:sp>
        <p:nvSpPr>
          <p:cNvPr id="61614" name="Rectangle 174"/>
          <p:cNvSpPr>
            <a:spLocks noChangeArrowheads="1"/>
          </p:cNvSpPr>
          <p:nvPr/>
        </p:nvSpPr>
        <p:spPr bwMode="auto">
          <a:xfrm>
            <a:off x="4849813" y="3540125"/>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30</a:t>
            </a:r>
            <a:endParaRPr lang="en-US" sz="1200" b="1" u="sng" smtClean="0">
              <a:solidFill>
                <a:srgbClr val="003366"/>
              </a:solidFill>
              <a:ea typeface="ＭＳ Ｐゴシック" pitchFamily="34" charset="-128"/>
              <a:cs typeface="+mn-cs"/>
            </a:endParaRPr>
          </a:p>
        </p:txBody>
      </p:sp>
      <p:sp>
        <p:nvSpPr>
          <p:cNvPr id="61615" name="Rectangle 175"/>
          <p:cNvSpPr>
            <a:spLocks noChangeArrowheads="1"/>
          </p:cNvSpPr>
          <p:nvPr/>
        </p:nvSpPr>
        <p:spPr bwMode="auto">
          <a:xfrm>
            <a:off x="4849813" y="3306763"/>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40</a:t>
            </a:r>
            <a:endParaRPr lang="en-US" sz="1200" b="1" u="sng" smtClean="0">
              <a:solidFill>
                <a:srgbClr val="003366"/>
              </a:solidFill>
              <a:ea typeface="ＭＳ Ｐゴシック" pitchFamily="34" charset="-128"/>
              <a:cs typeface="+mn-cs"/>
            </a:endParaRPr>
          </a:p>
        </p:txBody>
      </p:sp>
      <p:sp>
        <p:nvSpPr>
          <p:cNvPr id="61616" name="Rectangle 176"/>
          <p:cNvSpPr>
            <a:spLocks noChangeArrowheads="1"/>
          </p:cNvSpPr>
          <p:nvPr/>
        </p:nvSpPr>
        <p:spPr bwMode="auto">
          <a:xfrm>
            <a:off x="4849813" y="3071813"/>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50</a:t>
            </a:r>
            <a:endParaRPr lang="en-US" sz="1200" b="1" u="sng" smtClean="0">
              <a:solidFill>
                <a:srgbClr val="003366"/>
              </a:solidFill>
              <a:ea typeface="ＭＳ Ｐゴシック" pitchFamily="34" charset="-128"/>
              <a:cs typeface="+mn-cs"/>
            </a:endParaRPr>
          </a:p>
        </p:txBody>
      </p:sp>
      <p:sp>
        <p:nvSpPr>
          <p:cNvPr id="61617" name="Rectangle 177"/>
          <p:cNvSpPr>
            <a:spLocks noChangeArrowheads="1"/>
          </p:cNvSpPr>
          <p:nvPr/>
        </p:nvSpPr>
        <p:spPr bwMode="auto">
          <a:xfrm>
            <a:off x="4849813" y="2836863"/>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60</a:t>
            </a:r>
            <a:endParaRPr lang="en-US" sz="1200" b="1" u="sng" smtClean="0">
              <a:solidFill>
                <a:srgbClr val="003366"/>
              </a:solidFill>
              <a:ea typeface="ＭＳ Ｐゴシック" pitchFamily="34" charset="-128"/>
              <a:cs typeface="+mn-cs"/>
            </a:endParaRPr>
          </a:p>
        </p:txBody>
      </p:sp>
      <p:sp>
        <p:nvSpPr>
          <p:cNvPr id="61618" name="Rectangle 178"/>
          <p:cNvSpPr>
            <a:spLocks noChangeArrowheads="1"/>
          </p:cNvSpPr>
          <p:nvPr/>
        </p:nvSpPr>
        <p:spPr bwMode="auto">
          <a:xfrm>
            <a:off x="4849813" y="2592388"/>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70</a:t>
            </a:r>
            <a:endParaRPr lang="en-US" sz="1200" b="1" u="sng" smtClean="0">
              <a:solidFill>
                <a:srgbClr val="003366"/>
              </a:solidFill>
              <a:ea typeface="ＭＳ Ｐゴシック" pitchFamily="34" charset="-128"/>
              <a:cs typeface="+mn-cs"/>
            </a:endParaRPr>
          </a:p>
        </p:txBody>
      </p:sp>
      <p:sp>
        <p:nvSpPr>
          <p:cNvPr id="61619" name="Rectangle 179"/>
          <p:cNvSpPr>
            <a:spLocks noChangeArrowheads="1"/>
          </p:cNvSpPr>
          <p:nvPr/>
        </p:nvSpPr>
        <p:spPr bwMode="auto">
          <a:xfrm>
            <a:off x="4849813" y="2357438"/>
            <a:ext cx="1682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80</a:t>
            </a:r>
            <a:endParaRPr lang="en-US" sz="1200" b="1" u="sng" smtClean="0">
              <a:solidFill>
                <a:srgbClr val="003366"/>
              </a:solidFill>
              <a:ea typeface="ＭＳ Ｐゴシック" pitchFamily="34" charset="-128"/>
              <a:cs typeface="+mn-cs"/>
            </a:endParaRPr>
          </a:p>
        </p:txBody>
      </p:sp>
      <p:sp>
        <p:nvSpPr>
          <p:cNvPr id="61620" name="Rectangle 180"/>
          <p:cNvSpPr>
            <a:spLocks noChangeArrowheads="1"/>
          </p:cNvSpPr>
          <p:nvPr/>
        </p:nvSpPr>
        <p:spPr bwMode="auto">
          <a:xfrm>
            <a:off x="5092700" y="4448175"/>
            <a:ext cx="825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0</a:t>
            </a:r>
            <a:endParaRPr lang="en-US" sz="1200" b="1" u="sng" smtClean="0">
              <a:solidFill>
                <a:srgbClr val="003366"/>
              </a:solidFill>
              <a:ea typeface="ＭＳ Ｐゴシック" pitchFamily="34" charset="-128"/>
              <a:cs typeface="+mn-cs"/>
            </a:endParaRPr>
          </a:p>
        </p:txBody>
      </p:sp>
      <p:sp>
        <p:nvSpPr>
          <p:cNvPr id="61621" name="Rectangle 181"/>
          <p:cNvSpPr>
            <a:spLocks noChangeArrowheads="1"/>
          </p:cNvSpPr>
          <p:nvPr/>
        </p:nvSpPr>
        <p:spPr bwMode="auto">
          <a:xfrm>
            <a:off x="5400675" y="4448175"/>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20</a:t>
            </a:r>
            <a:endParaRPr lang="en-US" sz="1200" b="1" u="sng" smtClean="0">
              <a:solidFill>
                <a:srgbClr val="003366"/>
              </a:solidFill>
              <a:ea typeface="ＭＳ Ｐゴシック" pitchFamily="34" charset="-128"/>
              <a:cs typeface="+mn-cs"/>
            </a:endParaRPr>
          </a:p>
        </p:txBody>
      </p:sp>
      <p:sp>
        <p:nvSpPr>
          <p:cNvPr id="61622" name="Rectangle 182"/>
          <p:cNvSpPr>
            <a:spLocks noChangeArrowheads="1"/>
          </p:cNvSpPr>
          <p:nvPr/>
        </p:nvSpPr>
        <p:spPr bwMode="auto">
          <a:xfrm>
            <a:off x="5735638" y="4448175"/>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40</a:t>
            </a:r>
            <a:endParaRPr lang="en-US" sz="1200" b="1" u="sng" smtClean="0">
              <a:solidFill>
                <a:srgbClr val="003366"/>
              </a:solidFill>
              <a:ea typeface="ＭＳ Ｐゴシック" pitchFamily="34" charset="-128"/>
              <a:cs typeface="+mn-cs"/>
            </a:endParaRPr>
          </a:p>
        </p:txBody>
      </p:sp>
      <p:sp>
        <p:nvSpPr>
          <p:cNvPr id="61623" name="Rectangle 183"/>
          <p:cNvSpPr>
            <a:spLocks noChangeArrowheads="1"/>
          </p:cNvSpPr>
          <p:nvPr/>
        </p:nvSpPr>
        <p:spPr bwMode="auto">
          <a:xfrm>
            <a:off x="6070600" y="4448175"/>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60</a:t>
            </a:r>
            <a:endParaRPr lang="en-US" sz="1200" b="1" u="sng" smtClean="0">
              <a:solidFill>
                <a:srgbClr val="003366"/>
              </a:solidFill>
              <a:ea typeface="ＭＳ Ｐゴシック" pitchFamily="34" charset="-128"/>
              <a:cs typeface="+mn-cs"/>
            </a:endParaRPr>
          </a:p>
        </p:txBody>
      </p:sp>
      <p:sp>
        <p:nvSpPr>
          <p:cNvPr id="61624" name="Rectangle 184"/>
          <p:cNvSpPr>
            <a:spLocks noChangeArrowheads="1"/>
          </p:cNvSpPr>
          <p:nvPr/>
        </p:nvSpPr>
        <p:spPr bwMode="auto">
          <a:xfrm>
            <a:off x="6407150" y="4448175"/>
            <a:ext cx="1682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80</a:t>
            </a:r>
            <a:endParaRPr lang="en-US" sz="1200" b="1" u="sng" smtClean="0">
              <a:solidFill>
                <a:srgbClr val="003366"/>
              </a:solidFill>
              <a:ea typeface="ＭＳ Ｐゴシック" pitchFamily="34" charset="-128"/>
              <a:cs typeface="+mn-cs"/>
            </a:endParaRPr>
          </a:p>
        </p:txBody>
      </p:sp>
      <p:sp>
        <p:nvSpPr>
          <p:cNvPr id="61625" name="Rectangle 185"/>
          <p:cNvSpPr>
            <a:spLocks noChangeArrowheads="1"/>
          </p:cNvSpPr>
          <p:nvPr/>
        </p:nvSpPr>
        <p:spPr bwMode="auto">
          <a:xfrm>
            <a:off x="6656388" y="4448175"/>
            <a:ext cx="25241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100</a:t>
            </a:r>
            <a:endParaRPr lang="en-US" sz="1200" b="1" u="sng" smtClean="0">
              <a:solidFill>
                <a:srgbClr val="003366"/>
              </a:solidFill>
              <a:ea typeface="ＭＳ Ｐゴシック" pitchFamily="34" charset="-128"/>
              <a:cs typeface="+mn-cs"/>
            </a:endParaRPr>
          </a:p>
        </p:txBody>
      </p:sp>
      <p:sp>
        <p:nvSpPr>
          <p:cNvPr id="61626" name="Rectangle 186"/>
          <p:cNvSpPr>
            <a:spLocks noChangeArrowheads="1"/>
          </p:cNvSpPr>
          <p:nvPr/>
        </p:nvSpPr>
        <p:spPr bwMode="auto">
          <a:xfrm>
            <a:off x="6996113" y="4448175"/>
            <a:ext cx="25241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120</a:t>
            </a:r>
            <a:endParaRPr lang="en-US" sz="1200" b="1" u="sng" smtClean="0">
              <a:solidFill>
                <a:srgbClr val="003366"/>
              </a:solidFill>
              <a:ea typeface="ＭＳ Ｐゴシック" pitchFamily="34" charset="-128"/>
              <a:cs typeface="+mn-cs"/>
            </a:endParaRPr>
          </a:p>
        </p:txBody>
      </p:sp>
      <p:sp>
        <p:nvSpPr>
          <p:cNvPr id="61627" name="Rectangle 187"/>
          <p:cNvSpPr>
            <a:spLocks noChangeArrowheads="1"/>
          </p:cNvSpPr>
          <p:nvPr/>
        </p:nvSpPr>
        <p:spPr bwMode="auto">
          <a:xfrm>
            <a:off x="7305675" y="4448175"/>
            <a:ext cx="25241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140</a:t>
            </a:r>
            <a:endParaRPr lang="en-US" sz="1200" b="1" u="sng" smtClean="0">
              <a:solidFill>
                <a:srgbClr val="003366"/>
              </a:solidFill>
              <a:ea typeface="ＭＳ Ｐゴシック" pitchFamily="34" charset="-128"/>
              <a:cs typeface="+mn-cs"/>
            </a:endParaRPr>
          </a:p>
        </p:txBody>
      </p:sp>
      <p:sp>
        <p:nvSpPr>
          <p:cNvPr id="61628" name="Rectangle 188"/>
          <p:cNvSpPr>
            <a:spLocks noChangeArrowheads="1"/>
          </p:cNvSpPr>
          <p:nvPr/>
        </p:nvSpPr>
        <p:spPr bwMode="auto">
          <a:xfrm>
            <a:off x="7653338" y="4448175"/>
            <a:ext cx="25241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160</a:t>
            </a:r>
            <a:endParaRPr lang="en-US" sz="1200" b="1" u="sng" smtClean="0">
              <a:solidFill>
                <a:srgbClr val="003366"/>
              </a:solidFill>
              <a:ea typeface="ＭＳ Ｐゴシック" pitchFamily="34" charset="-128"/>
              <a:cs typeface="+mn-cs"/>
            </a:endParaRPr>
          </a:p>
        </p:txBody>
      </p:sp>
      <p:sp>
        <p:nvSpPr>
          <p:cNvPr id="61629" name="Rectangle 189"/>
          <p:cNvSpPr>
            <a:spLocks noChangeArrowheads="1"/>
          </p:cNvSpPr>
          <p:nvPr/>
        </p:nvSpPr>
        <p:spPr bwMode="auto">
          <a:xfrm>
            <a:off x="8002588" y="4448175"/>
            <a:ext cx="25241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180</a:t>
            </a:r>
            <a:endParaRPr lang="en-US" sz="1200" b="1" u="sng" smtClean="0">
              <a:solidFill>
                <a:srgbClr val="003366"/>
              </a:solidFill>
              <a:ea typeface="ＭＳ Ｐゴシック" pitchFamily="34" charset="-128"/>
              <a:cs typeface="+mn-cs"/>
            </a:endParaRPr>
          </a:p>
        </p:txBody>
      </p:sp>
      <p:sp>
        <p:nvSpPr>
          <p:cNvPr id="61630" name="Rectangle 190"/>
          <p:cNvSpPr>
            <a:spLocks noChangeArrowheads="1"/>
          </p:cNvSpPr>
          <p:nvPr/>
        </p:nvSpPr>
        <p:spPr bwMode="auto">
          <a:xfrm>
            <a:off x="8389938" y="4448175"/>
            <a:ext cx="25241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200</a:t>
            </a:r>
            <a:endParaRPr lang="en-US" sz="1200" b="1" u="sng" smtClean="0">
              <a:solidFill>
                <a:srgbClr val="003366"/>
              </a:solidFill>
              <a:ea typeface="ＭＳ Ｐゴシック" pitchFamily="34" charset="-128"/>
              <a:cs typeface="+mn-cs"/>
            </a:endParaRPr>
          </a:p>
        </p:txBody>
      </p:sp>
      <p:sp>
        <p:nvSpPr>
          <p:cNvPr id="61631" name="Rectangle 191"/>
          <p:cNvSpPr>
            <a:spLocks noChangeArrowheads="1"/>
          </p:cNvSpPr>
          <p:nvPr/>
        </p:nvSpPr>
        <p:spPr bwMode="auto">
          <a:xfrm>
            <a:off x="8724900" y="4448175"/>
            <a:ext cx="25241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220</a:t>
            </a:r>
            <a:endParaRPr lang="en-US" sz="1200" b="1" u="sng" smtClean="0">
              <a:solidFill>
                <a:srgbClr val="003366"/>
              </a:solidFill>
              <a:ea typeface="ＭＳ Ｐゴシック" pitchFamily="34" charset="-128"/>
              <a:cs typeface="+mn-cs"/>
            </a:endParaRPr>
          </a:p>
        </p:txBody>
      </p:sp>
      <p:sp>
        <p:nvSpPr>
          <p:cNvPr id="61632" name="Rectangle 192"/>
          <p:cNvSpPr>
            <a:spLocks noChangeArrowheads="1"/>
          </p:cNvSpPr>
          <p:nvPr/>
        </p:nvSpPr>
        <p:spPr bwMode="auto">
          <a:xfrm>
            <a:off x="6345238" y="4683125"/>
            <a:ext cx="205898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Time after administration (h)</a:t>
            </a:r>
            <a:endParaRPr lang="en-US" sz="1200" b="1" u="sng" smtClean="0">
              <a:solidFill>
                <a:srgbClr val="003366"/>
              </a:solidFill>
              <a:ea typeface="ＭＳ Ｐゴシック" pitchFamily="34" charset="-128"/>
              <a:cs typeface="+mn-cs"/>
            </a:endParaRPr>
          </a:p>
        </p:txBody>
      </p:sp>
      <p:sp>
        <p:nvSpPr>
          <p:cNvPr id="61633" name="Rectangle 193"/>
          <p:cNvSpPr>
            <a:spLocks noChangeArrowheads="1"/>
          </p:cNvSpPr>
          <p:nvPr/>
        </p:nvSpPr>
        <p:spPr bwMode="auto">
          <a:xfrm rot="-5400000">
            <a:off x="4341813" y="3275012"/>
            <a:ext cx="7747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100" b="1" smtClean="0">
                <a:solidFill>
                  <a:srgbClr val="003366"/>
                </a:solidFill>
                <a:ea typeface="ＭＳ Ｐゴシック" pitchFamily="34" charset="-128"/>
                <a:cs typeface="+mn-cs"/>
              </a:rPr>
              <a:t>CD34+ (/µL)</a:t>
            </a:r>
            <a:endParaRPr lang="en-US" sz="1400" b="1" u="sng" smtClean="0">
              <a:solidFill>
                <a:srgbClr val="003366"/>
              </a:solidFill>
              <a:ea typeface="ＭＳ Ｐゴシック" pitchFamily="34" charset="-128"/>
              <a:cs typeface="+mn-cs"/>
            </a:endParaRPr>
          </a:p>
        </p:txBody>
      </p:sp>
      <p:sp>
        <p:nvSpPr>
          <p:cNvPr id="61634" name="Rectangle 33"/>
          <p:cNvSpPr>
            <a:spLocks noChangeArrowheads="1"/>
          </p:cNvSpPr>
          <p:nvPr/>
        </p:nvSpPr>
        <p:spPr bwMode="auto">
          <a:xfrm>
            <a:off x="698500" y="1290638"/>
            <a:ext cx="3838575"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ctr">
              <a:lnSpc>
                <a:spcPct val="95000"/>
              </a:lnSpc>
              <a:spcAft>
                <a:spcPct val="40000"/>
              </a:spcAft>
              <a:buClr>
                <a:srgbClr val="003366"/>
              </a:buClr>
              <a:buSzPct val="110000"/>
              <a:buFont typeface="Symbol" pitchFamily="18" charset="2"/>
              <a:buNone/>
            </a:pPr>
            <a:r>
              <a:rPr lang="en-GB" b="1" smtClean="0">
                <a:solidFill>
                  <a:srgbClr val="003366"/>
                </a:solidFill>
                <a:latin typeface="News Gothic MT" pitchFamily="34" charset="0"/>
                <a:ea typeface="ＭＳ Ｐゴシック" pitchFamily="34" charset="-128"/>
                <a:cs typeface="+mn-cs"/>
              </a:rPr>
              <a:t>Development of </a:t>
            </a:r>
            <a:br>
              <a:rPr lang="en-GB" b="1" smtClean="0">
                <a:solidFill>
                  <a:srgbClr val="003366"/>
                </a:solidFill>
                <a:latin typeface="News Gothic MT" pitchFamily="34" charset="0"/>
                <a:ea typeface="ＭＳ Ｐゴシック" pitchFamily="34" charset="-128"/>
                <a:cs typeface="+mn-cs"/>
              </a:rPr>
            </a:br>
            <a:r>
              <a:rPr lang="en-GB" b="1" smtClean="0">
                <a:solidFill>
                  <a:srgbClr val="003366"/>
                </a:solidFill>
                <a:latin typeface="News Gothic MT" pitchFamily="34" charset="0"/>
                <a:ea typeface="ＭＳ Ｐゴシック" pitchFamily="34" charset="-128"/>
                <a:cs typeface="+mn-cs"/>
              </a:rPr>
              <a:t>absolute neutrophil count (ANC)</a:t>
            </a:r>
            <a:br>
              <a:rPr lang="en-GB" b="1" smtClean="0">
                <a:solidFill>
                  <a:srgbClr val="003366"/>
                </a:solidFill>
                <a:latin typeface="News Gothic MT" pitchFamily="34" charset="0"/>
                <a:ea typeface="ＭＳ Ｐゴシック" pitchFamily="34" charset="-128"/>
                <a:cs typeface="+mn-cs"/>
              </a:rPr>
            </a:br>
            <a:endParaRPr lang="en-US" b="1" smtClean="0">
              <a:solidFill>
                <a:srgbClr val="003366"/>
              </a:solidFill>
              <a:latin typeface="News Gothic MT" pitchFamily="34" charset="0"/>
              <a:ea typeface="ＭＳ Ｐゴシック" pitchFamily="34" charset="-128"/>
              <a:cs typeface="+mn-cs"/>
            </a:endParaRPr>
          </a:p>
        </p:txBody>
      </p:sp>
      <p:sp>
        <p:nvSpPr>
          <p:cNvPr id="61635" name="Rectangle 33"/>
          <p:cNvSpPr>
            <a:spLocks noChangeArrowheads="1"/>
          </p:cNvSpPr>
          <p:nvPr/>
        </p:nvSpPr>
        <p:spPr bwMode="auto">
          <a:xfrm>
            <a:off x="5256213" y="1284288"/>
            <a:ext cx="3446462"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ctr">
              <a:lnSpc>
                <a:spcPct val="95000"/>
              </a:lnSpc>
              <a:spcAft>
                <a:spcPct val="40000"/>
              </a:spcAft>
              <a:buClr>
                <a:srgbClr val="003366"/>
              </a:buClr>
              <a:buSzPct val="110000"/>
              <a:buFont typeface="Symbol" pitchFamily="18" charset="2"/>
              <a:buNone/>
            </a:pPr>
            <a:r>
              <a:rPr lang="en-GB" b="1" smtClean="0">
                <a:solidFill>
                  <a:srgbClr val="003366"/>
                </a:solidFill>
                <a:latin typeface="News Gothic MT" pitchFamily="34" charset="0"/>
                <a:ea typeface="ＭＳ Ｐゴシック" pitchFamily="34" charset="-128"/>
                <a:cs typeface="+mn-cs"/>
              </a:rPr>
              <a:t>Development of </a:t>
            </a:r>
            <a:br>
              <a:rPr lang="en-GB" b="1" smtClean="0">
                <a:solidFill>
                  <a:srgbClr val="003366"/>
                </a:solidFill>
                <a:latin typeface="News Gothic MT" pitchFamily="34" charset="0"/>
                <a:ea typeface="ＭＳ Ｐゴシック" pitchFamily="34" charset="-128"/>
                <a:cs typeface="+mn-cs"/>
              </a:rPr>
            </a:br>
            <a:r>
              <a:rPr lang="de-DE" b="1" smtClean="0">
                <a:solidFill>
                  <a:srgbClr val="003366"/>
                </a:solidFill>
                <a:latin typeface="News Gothic MT" pitchFamily="34" charset="0"/>
                <a:ea typeface="ＭＳ Ｐゴシック" pitchFamily="34" charset="-128"/>
                <a:cs typeface="+mn-cs"/>
              </a:rPr>
              <a:t>CD34</a:t>
            </a:r>
            <a:r>
              <a:rPr lang="de-DE" b="1" baseline="30000" smtClean="0">
                <a:solidFill>
                  <a:srgbClr val="003366"/>
                </a:solidFill>
                <a:latin typeface="News Gothic MT" pitchFamily="34" charset="0"/>
                <a:ea typeface="ＭＳ Ｐゴシック" pitchFamily="34" charset="-128"/>
                <a:cs typeface="+mn-cs"/>
              </a:rPr>
              <a:t>+</a:t>
            </a:r>
            <a:r>
              <a:rPr lang="de-DE" b="1" smtClean="0">
                <a:solidFill>
                  <a:srgbClr val="003366"/>
                </a:solidFill>
                <a:latin typeface="News Gothic MT" pitchFamily="34" charset="0"/>
                <a:ea typeface="ＭＳ Ｐゴシック" pitchFamily="34" charset="-128"/>
                <a:cs typeface="+mn-cs"/>
              </a:rPr>
              <a:t> cells</a:t>
            </a:r>
            <a:endParaRPr lang="en-US" b="1" smtClean="0">
              <a:solidFill>
                <a:srgbClr val="003366"/>
              </a:solidFill>
              <a:latin typeface="News Gothic MT" pitchFamily="34" charset="0"/>
              <a:ea typeface="ＭＳ Ｐゴシック" pitchFamily="34" charset="-128"/>
              <a:cs typeface="+mn-cs"/>
            </a:endParaRPr>
          </a:p>
        </p:txBody>
      </p:sp>
      <p:sp>
        <p:nvSpPr>
          <p:cNvPr id="61636" name="Rectangle 196"/>
          <p:cNvSpPr>
            <a:spLocks noGrp="1" noChangeArrowheads="1"/>
          </p:cNvSpPr>
          <p:nvPr>
            <p:ph type="title"/>
          </p:nvPr>
        </p:nvSpPr>
        <p:spPr/>
        <p:txBody>
          <a:bodyPr/>
          <a:lstStyle/>
          <a:p>
            <a:r>
              <a:rPr lang="en-GB" dirty="0" err="1" smtClean="0"/>
              <a:t>Biosimilar</a:t>
            </a:r>
            <a:r>
              <a:rPr lang="en-GB" dirty="0" smtClean="0"/>
              <a:t> G-CSF EP2006 </a:t>
            </a:r>
            <a:r>
              <a:rPr lang="sl-SI" dirty="0" err="1" smtClean="0"/>
              <a:t>Phase</a:t>
            </a:r>
            <a:r>
              <a:rPr lang="sl-SI" dirty="0" smtClean="0"/>
              <a:t> I: </a:t>
            </a:r>
            <a:r>
              <a:rPr lang="en-GB" dirty="0" smtClean="0"/>
              <a:t/>
            </a:r>
            <a:br>
              <a:rPr lang="en-GB" dirty="0" smtClean="0"/>
            </a:br>
            <a:r>
              <a:rPr lang="sl-SI" dirty="0" err="1" smtClean="0"/>
              <a:t>Study</a:t>
            </a:r>
            <a:r>
              <a:rPr lang="sl-SI" dirty="0" smtClean="0"/>
              <a:t> EPO6-10</a:t>
            </a:r>
            <a:r>
              <a:rPr lang="en-GB" dirty="0" smtClean="0"/>
              <a:t>3</a:t>
            </a:r>
            <a:r>
              <a:rPr lang="en-US" dirty="0" smtClean="0"/>
              <a:t> P</a:t>
            </a:r>
            <a:r>
              <a:rPr lang="sl-SI" dirty="0" smtClean="0"/>
              <a:t>D</a:t>
            </a:r>
            <a:r>
              <a:rPr lang="en-US" dirty="0" smtClean="0"/>
              <a:t> results for </a:t>
            </a:r>
            <a:r>
              <a:rPr lang="en-US" sz="2200" b="1" dirty="0">
                <a:ea typeface="ＭＳ Ｐゴシック" pitchFamily="34" charset="-128"/>
              </a:rPr>
              <a:t>5 µg/kg </a:t>
            </a:r>
            <a:endParaRPr lang="en-US" sz="2200" b="1" dirty="0" smtClean="0"/>
          </a:p>
        </p:txBody>
      </p:sp>
      <p:sp>
        <p:nvSpPr>
          <p:cNvPr id="61637" name="Rectangle 197"/>
          <p:cNvSpPr>
            <a:spLocks noChangeArrowheads="1"/>
          </p:cNvSpPr>
          <p:nvPr/>
        </p:nvSpPr>
        <p:spPr bwMode="auto">
          <a:xfrm>
            <a:off x="215900" y="6480175"/>
            <a:ext cx="2665413" cy="274638"/>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eaLnBrk="0" hangingPunct="0"/>
            <a:r>
              <a:rPr lang="de-DE" sz="1200" b="1" smtClean="0">
                <a:solidFill>
                  <a:srgbClr val="003366"/>
                </a:solidFill>
                <a:ea typeface="ＭＳ Ｐゴシック" pitchFamily="34" charset="-128"/>
                <a:cs typeface="+mn-cs"/>
              </a:rPr>
              <a:t>Gascon P et al. </a:t>
            </a:r>
            <a:r>
              <a:rPr lang="de-DE" sz="1200" b="1" i="1" smtClean="0">
                <a:solidFill>
                  <a:srgbClr val="003366"/>
                </a:solidFill>
                <a:ea typeface="ＭＳ Ｐゴシック" pitchFamily="34" charset="-128"/>
                <a:cs typeface="+mn-cs"/>
              </a:rPr>
              <a:t>Ann Oncol</a:t>
            </a:r>
            <a:r>
              <a:rPr lang="de-DE" sz="1200" b="1" smtClean="0">
                <a:solidFill>
                  <a:srgbClr val="003366"/>
                </a:solidFill>
                <a:ea typeface="ＭＳ Ｐゴシック" pitchFamily="34" charset="-128"/>
                <a:cs typeface="+mn-cs"/>
              </a:rPr>
              <a:t>, Dec 09</a:t>
            </a:r>
            <a:endParaRPr lang="en-US" sz="1200" b="1" smtClean="0">
              <a:solidFill>
                <a:srgbClr val="003366"/>
              </a:solidFill>
              <a:ea typeface="ＭＳ Ｐゴシック" pitchFamily="34" charset="-128"/>
              <a:cs typeface="+mn-cs"/>
            </a:endParaRPr>
          </a:p>
        </p:txBody>
      </p:sp>
    </p:spTree>
    <p:extLst>
      <p:ext uri="{BB962C8B-B14F-4D97-AF65-F5344CB8AC3E}">
        <p14:creationId xmlns:p14="http://schemas.microsoft.com/office/powerpoint/2010/main" xmlns="" val="7638288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3"/>
          <p:cNvSpPr>
            <a:spLocks noChangeArrowheads="1"/>
          </p:cNvSpPr>
          <p:nvPr/>
        </p:nvSpPr>
        <p:spPr bwMode="auto">
          <a:xfrm>
            <a:off x="698500" y="1290638"/>
            <a:ext cx="3838575"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ctr">
              <a:lnSpc>
                <a:spcPct val="95000"/>
              </a:lnSpc>
              <a:spcAft>
                <a:spcPct val="40000"/>
              </a:spcAft>
              <a:buClr>
                <a:srgbClr val="003366"/>
              </a:buClr>
              <a:buSzPct val="110000"/>
              <a:buFont typeface="Symbol" pitchFamily="18" charset="2"/>
              <a:buNone/>
            </a:pPr>
            <a:r>
              <a:rPr lang="en-GB" b="1" smtClean="0">
                <a:solidFill>
                  <a:srgbClr val="003366"/>
                </a:solidFill>
                <a:latin typeface="News Gothic MT" pitchFamily="34" charset="0"/>
                <a:ea typeface="ＭＳ Ｐゴシック" pitchFamily="34" charset="-128"/>
                <a:cs typeface="+mn-cs"/>
              </a:rPr>
              <a:t>Development of </a:t>
            </a:r>
            <a:br>
              <a:rPr lang="en-GB" b="1" smtClean="0">
                <a:solidFill>
                  <a:srgbClr val="003366"/>
                </a:solidFill>
                <a:latin typeface="News Gothic MT" pitchFamily="34" charset="0"/>
                <a:ea typeface="ＭＳ Ｐゴシック" pitchFamily="34" charset="-128"/>
                <a:cs typeface="+mn-cs"/>
              </a:rPr>
            </a:br>
            <a:r>
              <a:rPr lang="en-GB" b="1" smtClean="0">
                <a:solidFill>
                  <a:srgbClr val="003366"/>
                </a:solidFill>
                <a:latin typeface="News Gothic MT" pitchFamily="34" charset="0"/>
                <a:ea typeface="ＭＳ Ｐゴシック" pitchFamily="34" charset="-128"/>
                <a:cs typeface="+mn-cs"/>
              </a:rPr>
              <a:t>absolute neutrophil count (ANC)</a:t>
            </a:r>
            <a:br>
              <a:rPr lang="en-GB" b="1" smtClean="0">
                <a:solidFill>
                  <a:srgbClr val="003366"/>
                </a:solidFill>
                <a:latin typeface="News Gothic MT" pitchFamily="34" charset="0"/>
                <a:ea typeface="ＭＳ Ｐゴシック" pitchFamily="34" charset="-128"/>
                <a:cs typeface="+mn-cs"/>
              </a:rPr>
            </a:br>
            <a:endParaRPr lang="en-US" b="1" smtClean="0">
              <a:solidFill>
                <a:srgbClr val="003366"/>
              </a:solidFill>
              <a:latin typeface="News Gothic MT" pitchFamily="34" charset="0"/>
              <a:ea typeface="ＭＳ Ｐゴシック" pitchFamily="34" charset="-128"/>
              <a:cs typeface="+mn-cs"/>
            </a:endParaRPr>
          </a:p>
        </p:txBody>
      </p:sp>
      <p:sp>
        <p:nvSpPr>
          <p:cNvPr id="62467" name="Rectangle 33"/>
          <p:cNvSpPr>
            <a:spLocks noChangeArrowheads="1"/>
          </p:cNvSpPr>
          <p:nvPr/>
        </p:nvSpPr>
        <p:spPr bwMode="auto">
          <a:xfrm>
            <a:off x="5256213" y="1284288"/>
            <a:ext cx="3446462"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ctr">
              <a:lnSpc>
                <a:spcPct val="95000"/>
              </a:lnSpc>
              <a:spcAft>
                <a:spcPct val="40000"/>
              </a:spcAft>
              <a:buClr>
                <a:srgbClr val="003366"/>
              </a:buClr>
              <a:buSzPct val="110000"/>
              <a:buFont typeface="Symbol" pitchFamily="18" charset="2"/>
              <a:buNone/>
            </a:pPr>
            <a:r>
              <a:rPr lang="en-GB" b="1" smtClean="0">
                <a:solidFill>
                  <a:srgbClr val="003366"/>
                </a:solidFill>
                <a:latin typeface="News Gothic MT" pitchFamily="34" charset="0"/>
                <a:ea typeface="ＭＳ Ｐゴシック" pitchFamily="34" charset="-128"/>
                <a:cs typeface="+mn-cs"/>
              </a:rPr>
              <a:t>Development of </a:t>
            </a:r>
            <a:br>
              <a:rPr lang="en-GB" b="1" smtClean="0">
                <a:solidFill>
                  <a:srgbClr val="003366"/>
                </a:solidFill>
                <a:latin typeface="News Gothic MT" pitchFamily="34" charset="0"/>
                <a:ea typeface="ＭＳ Ｐゴシック" pitchFamily="34" charset="-128"/>
                <a:cs typeface="+mn-cs"/>
              </a:rPr>
            </a:br>
            <a:r>
              <a:rPr lang="de-DE" b="1" smtClean="0">
                <a:solidFill>
                  <a:srgbClr val="003366"/>
                </a:solidFill>
                <a:latin typeface="News Gothic MT" pitchFamily="34" charset="0"/>
                <a:ea typeface="ＭＳ Ｐゴシック" pitchFamily="34" charset="-128"/>
                <a:cs typeface="+mn-cs"/>
              </a:rPr>
              <a:t>CD34</a:t>
            </a:r>
            <a:r>
              <a:rPr lang="de-DE" b="1" baseline="30000" smtClean="0">
                <a:solidFill>
                  <a:srgbClr val="003366"/>
                </a:solidFill>
                <a:latin typeface="News Gothic MT" pitchFamily="34" charset="0"/>
                <a:ea typeface="ＭＳ Ｐゴシック" pitchFamily="34" charset="-128"/>
                <a:cs typeface="+mn-cs"/>
              </a:rPr>
              <a:t>+</a:t>
            </a:r>
            <a:r>
              <a:rPr lang="de-DE" b="1" smtClean="0">
                <a:solidFill>
                  <a:srgbClr val="003366"/>
                </a:solidFill>
                <a:latin typeface="News Gothic MT" pitchFamily="34" charset="0"/>
                <a:ea typeface="ＭＳ Ｐゴシック" pitchFamily="34" charset="-128"/>
                <a:cs typeface="+mn-cs"/>
              </a:rPr>
              <a:t> cells</a:t>
            </a:r>
            <a:endParaRPr lang="en-US" b="1" smtClean="0">
              <a:solidFill>
                <a:srgbClr val="003366"/>
              </a:solidFill>
              <a:latin typeface="News Gothic MT" pitchFamily="34" charset="0"/>
              <a:ea typeface="ＭＳ Ｐゴシック" pitchFamily="34" charset="-128"/>
              <a:cs typeface="+mn-cs"/>
            </a:endParaRPr>
          </a:p>
        </p:txBody>
      </p:sp>
      <p:sp>
        <p:nvSpPr>
          <p:cNvPr id="62469" name="Line 5"/>
          <p:cNvSpPr>
            <a:spLocks noChangeShapeType="1"/>
          </p:cNvSpPr>
          <p:nvPr/>
        </p:nvSpPr>
        <p:spPr bwMode="auto">
          <a:xfrm>
            <a:off x="4922838" y="2451100"/>
            <a:ext cx="0" cy="1908175"/>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0" name="Line 6"/>
          <p:cNvSpPr>
            <a:spLocks noChangeShapeType="1"/>
          </p:cNvSpPr>
          <p:nvPr/>
        </p:nvSpPr>
        <p:spPr bwMode="auto">
          <a:xfrm>
            <a:off x="4902200" y="4359275"/>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1" name="Line 7"/>
          <p:cNvSpPr>
            <a:spLocks noChangeShapeType="1"/>
          </p:cNvSpPr>
          <p:nvPr/>
        </p:nvSpPr>
        <p:spPr bwMode="auto">
          <a:xfrm>
            <a:off x="4902200" y="4117975"/>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2" name="Line 8"/>
          <p:cNvSpPr>
            <a:spLocks noChangeShapeType="1"/>
          </p:cNvSpPr>
          <p:nvPr/>
        </p:nvSpPr>
        <p:spPr bwMode="auto">
          <a:xfrm>
            <a:off x="4902200" y="3887788"/>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3" name="Line 9"/>
          <p:cNvSpPr>
            <a:spLocks noChangeShapeType="1"/>
          </p:cNvSpPr>
          <p:nvPr/>
        </p:nvSpPr>
        <p:spPr bwMode="auto">
          <a:xfrm>
            <a:off x="4902200" y="3646488"/>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4" name="Line 10"/>
          <p:cNvSpPr>
            <a:spLocks noChangeShapeType="1"/>
          </p:cNvSpPr>
          <p:nvPr/>
        </p:nvSpPr>
        <p:spPr bwMode="auto">
          <a:xfrm>
            <a:off x="4902200" y="3405188"/>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5" name="Line 11"/>
          <p:cNvSpPr>
            <a:spLocks noChangeShapeType="1"/>
          </p:cNvSpPr>
          <p:nvPr/>
        </p:nvSpPr>
        <p:spPr bwMode="auto">
          <a:xfrm>
            <a:off x="4902200" y="3163888"/>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6" name="Line 12"/>
          <p:cNvSpPr>
            <a:spLocks noChangeShapeType="1"/>
          </p:cNvSpPr>
          <p:nvPr/>
        </p:nvSpPr>
        <p:spPr bwMode="auto">
          <a:xfrm>
            <a:off x="4902200" y="2933700"/>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7" name="Line 13"/>
          <p:cNvSpPr>
            <a:spLocks noChangeShapeType="1"/>
          </p:cNvSpPr>
          <p:nvPr/>
        </p:nvSpPr>
        <p:spPr bwMode="auto">
          <a:xfrm>
            <a:off x="4902200" y="2692400"/>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8" name="Line 14"/>
          <p:cNvSpPr>
            <a:spLocks noChangeShapeType="1"/>
          </p:cNvSpPr>
          <p:nvPr/>
        </p:nvSpPr>
        <p:spPr bwMode="auto">
          <a:xfrm>
            <a:off x="4902200" y="2451100"/>
            <a:ext cx="20638"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79" name="Line 15"/>
          <p:cNvSpPr>
            <a:spLocks noChangeShapeType="1"/>
          </p:cNvSpPr>
          <p:nvPr/>
        </p:nvSpPr>
        <p:spPr bwMode="auto">
          <a:xfrm>
            <a:off x="4894263" y="4359275"/>
            <a:ext cx="4024312" cy="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0" name="Line 16"/>
          <p:cNvSpPr>
            <a:spLocks noChangeShapeType="1"/>
          </p:cNvSpPr>
          <p:nvPr/>
        </p:nvSpPr>
        <p:spPr bwMode="auto">
          <a:xfrm flipV="1">
            <a:off x="4922838"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1" name="Line 17"/>
          <p:cNvSpPr>
            <a:spLocks noChangeShapeType="1"/>
          </p:cNvSpPr>
          <p:nvPr/>
        </p:nvSpPr>
        <p:spPr bwMode="auto">
          <a:xfrm flipV="1">
            <a:off x="5360988" y="4359275"/>
            <a:ext cx="0" cy="3175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2" name="Line 18"/>
          <p:cNvSpPr>
            <a:spLocks noChangeShapeType="1"/>
          </p:cNvSpPr>
          <p:nvPr/>
        </p:nvSpPr>
        <p:spPr bwMode="auto">
          <a:xfrm flipV="1">
            <a:off x="5719763"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3" name="Line 19"/>
          <p:cNvSpPr>
            <a:spLocks noChangeShapeType="1"/>
          </p:cNvSpPr>
          <p:nvPr/>
        </p:nvSpPr>
        <p:spPr bwMode="auto">
          <a:xfrm flipV="1">
            <a:off x="6072188"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4" name="Line 20"/>
          <p:cNvSpPr>
            <a:spLocks noChangeShapeType="1"/>
          </p:cNvSpPr>
          <p:nvPr/>
        </p:nvSpPr>
        <p:spPr bwMode="auto">
          <a:xfrm flipV="1">
            <a:off x="6430963"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5" name="Line 21"/>
          <p:cNvSpPr>
            <a:spLocks noChangeShapeType="1"/>
          </p:cNvSpPr>
          <p:nvPr/>
        </p:nvSpPr>
        <p:spPr bwMode="auto">
          <a:xfrm flipV="1">
            <a:off x="6783388"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6" name="Line 22"/>
          <p:cNvSpPr>
            <a:spLocks noChangeShapeType="1"/>
          </p:cNvSpPr>
          <p:nvPr/>
        </p:nvSpPr>
        <p:spPr bwMode="auto">
          <a:xfrm flipV="1">
            <a:off x="7143750"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7" name="Line 23"/>
          <p:cNvSpPr>
            <a:spLocks noChangeShapeType="1"/>
          </p:cNvSpPr>
          <p:nvPr/>
        </p:nvSpPr>
        <p:spPr bwMode="auto">
          <a:xfrm flipV="1">
            <a:off x="7494588"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8" name="Line 24"/>
          <p:cNvSpPr>
            <a:spLocks noChangeShapeType="1"/>
          </p:cNvSpPr>
          <p:nvPr/>
        </p:nvSpPr>
        <p:spPr bwMode="auto">
          <a:xfrm flipV="1">
            <a:off x="7854950"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89" name="Line 25"/>
          <p:cNvSpPr>
            <a:spLocks noChangeShapeType="1"/>
          </p:cNvSpPr>
          <p:nvPr/>
        </p:nvSpPr>
        <p:spPr bwMode="auto">
          <a:xfrm flipV="1">
            <a:off x="8207375"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0" name="Line 26"/>
          <p:cNvSpPr>
            <a:spLocks noChangeShapeType="1"/>
          </p:cNvSpPr>
          <p:nvPr/>
        </p:nvSpPr>
        <p:spPr bwMode="auto">
          <a:xfrm flipV="1">
            <a:off x="8566150"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1" name="Line 27"/>
          <p:cNvSpPr>
            <a:spLocks noChangeShapeType="1"/>
          </p:cNvSpPr>
          <p:nvPr/>
        </p:nvSpPr>
        <p:spPr bwMode="auto">
          <a:xfrm flipV="1">
            <a:off x="8918575" y="4359275"/>
            <a:ext cx="0" cy="31750"/>
          </a:xfrm>
          <a:prstGeom prst="line">
            <a:avLst/>
          </a:prstGeom>
          <a:noFill/>
          <a:ln w="0">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2" name="Freeform 28"/>
          <p:cNvSpPr>
            <a:spLocks/>
          </p:cNvSpPr>
          <p:nvPr/>
        </p:nvSpPr>
        <p:spPr bwMode="auto">
          <a:xfrm>
            <a:off x="5008563" y="2817813"/>
            <a:ext cx="3838575" cy="1500187"/>
          </a:xfrm>
          <a:custGeom>
            <a:avLst/>
            <a:gdLst>
              <a:gd name="T0" fmla="*/ 0 w 545"/>
              <a:gd name="T1" fmla="*/ 2147483647 h 143"/>
              <a:gd name="T2" fmla="*/ 2147483647 w 545"/>
              <a:gd name="T3" fmla="*/ 2147483647 h 143"/>
              <a:gd name="T4" fmla="*/ 2147483647 w 545"/>
              <a:gd name="T5" fmla="*/ 2147483647 h 143"/>
              <a:gd name="T6" fmla="*/ 2147483647 w 545"/>
              <a:gd name="T7" fmla="*/ 2147483647 h 143"/>
              <a:gd name="T8" fmla="*/ 2147483647 w 545"/>
              <a:gd name="T9" fmla="*/ 2147483647 h 143"/>
              <a:gd name="T10" fmla="*/ 2147483647 w 545"/>
              <a:gd name="T11" fmla="*/ 2147483647 h 143"/>
              <a:gd name="T12" fmla="*/ 2147483647 w 545"/>
              <a:gd name="T13" fmla="*/ 2147483647 h 143"/>
              <a:gd name="T14" fmla="*/ 2147483647 w 545"/>
              <a:gd name="T15" fmla="*/ 2147483647 h 143"/>
              <a:gd name="T16" fmla="*/ 2147483647 w 545"/>
              <a:gd name="T17" fmla="*/ 2147483647 h 143"/>
              <a:gd name="T18" fmla="*/ 2147483647 w 545"/>
              <a:gd name="T19" fmla="*/ 2147483647 h 143"/>
              <a:gd name="T20" fmla="*/ 2147483647 w 545"/>
              <a:gd name="T21" fmla="*/ 0 h 143"/>
              <a:gd name="T22" fmla="*/ 2147483647 w 545"/>
              <a:gd name="T23" fmla="*/ 2147483647 h 143"/>
              <a:gd name="T24" fmla="*/ 2147483647 w 545"/>
              <a:gd name="T25" fmla="*/ 2147483647 h 143"/>
              <a:gd name="T26" fmla="*/ 2147483647 w 545"/>
              <a:gd name="T27" fmla="*/ 2147483647 h 143"/>
              <a:gd name="T28" fmla="*/ 2147483647 w 545"/>
              <a:gd name="T29" fmla="*/ 2147483647 h 143"/>
              <a:gd name="T30" fmla="*/ 2147483647 w 545"/>
              <a:gd name="T31" fmla="*/ 2147483647 h 143"/>
              <a:gd name="T32" fmla="*/ 2147483647 w 545"/>
              <a:gd name="T33" fmla="*/ 2147483647 h 143"/>
              <a:gd name="T34" fmla="*/ 2147483647 w 545"/>
              <a:gd name="T35" fmla="*/ 2147483647 h 143"/>
              <a:gd name="T36" fmla="*/ 2147483647 w 545"/>
              <a:gd name="T37" fmla="*/ 2147483647 h 143"/>
              <a:gd name="T38" fmla="*/ 2147483647 w 545"/>
              <a:gd name="T39" fmla="*/ 2147483647 h 143"/>
              <a:gd name="T40" fmla="*/ 2147483647 w 545"/>
              <a:gd name="T41" fmla="*/ 2147483647 h 143"/>
              <a:gd name="T42" fmla="*/ 2147483647 w 545"/>
              <a:gd name="T43" fmla="*/ 214748364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45" h="143">
                <a:moveTo>
                  <a:pt x="0" y="143"/>
                </a:moveTo>
                <a:lnTo>
                  <a:pt x="3" y="142"/>
                </a:lnTo>
                <a:lnTo>
                  <a:pt x="10" y="141"/>
                </a:lnTo>
                <a:lnTo>
                  <a:pt x="20" y="141"/>
                </a:lnTo>
                <a:lnTo>
                  <a:pt x="35" y="142"/>
                </a:lnTo>
                <a:lnTo>
                  <a:pt x="45" y="142"/>
                </a:lnTo>
                <a:lnTo>
                  <a:pt x="61" y="142"/>
                </a:lnTo>
                <a:lnTo>
                  <a:pt x="76" y="140"/>
                </a:lnTo>
                <a:lnTo>
                  <a:pt x="136" y="119"/>
                </a:lnTo>
                <a:lnTo>
                  <a:pt x="197" y="53"/>
                </a:lnTo>
                <a:lnTo>
                  <a:pt x="257" y="0"/>
                </a:lnTo>
                <a:lnTo>
                  <a:pt x="318" y="16"/>
                </a:lnTo>
                <a:lnTo>
                  <a:pt x="363" y="52"/>
                </a:lnTo>
                <a:lnTo>
                  <a:pt x="366" y="73"/>
                </a:lnTo>
                <a:lnTo>
                  <a:pt x="373" y="45"/>
                </a:lnTo>
                <a:lnTo>
                  <a:pt x="383" y="70"/>
                </a:lnTo>
                <a:lnTo>
                  <a:pt x="399" y="90"/>
                </a:lnTo>
                <a:lnTo>
                  <a:pt x="409" y="94"/>
                </a:lnTo>
                <a:lnTo>
                  <a:pt x="424" y="88"/>
                </a:lnTo>
                <a:lnTo>
                  <a:pt x="459" y="105"/>
                </a:lnTo>
                <a:lnTo>
                  <a:pt x="484" y="109"/>
                </a:lnTo>
                <a:lnTo>
                  <a:pt x="545" y="124"/>
                </a:lnTo>
              </a:path>
            </a:pathLst>
          </a:custGeom>
          <a:noFill/>
          <a:ln w="14288">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3" name="Freeform 29"/>
          <p:cNvSpPr>
            <a:spLocks/>
          </p:cNvSpPr>
          <p:nvPr/>
        </p:nvSpPr>
        <p:spPr bwMode="auto">
          <a:xfrm>
            <a:off x="5008563" y="2828925"/>
            <a:ext cx="3838575" cy="1489075"/>
          </a:xfrm>
          <a:custGeom>
            <a:avLst/>
            <a:gdLst>
              <a:gd name="T0" fmla="*/ 0 w 545"/>
              <a:gd name="T1" fmla="*/ 2147483647 h 142"/>
              <a:gd name="T2" fmla="*/ 2147483647 w 545"/>
              <a:gd name="T3" fmla="*/ 2147483647 h 142"/>
              <a:gd name="T4" fmla="*/ 2147483647 w 545"/>
              <a:gd name="T5" fmla="*/ 2147483647 h 142"/>
              <a:gd name="T6" fmla="*/ 2147483647 w 545"/>
              <a:gd name="T7" fmla="*/ 2147483647 h 142"/>
              <a:gd name="T8" fmla="*/ 2147483647 w 545"/>
              <a:gd name="T9" fmla="*/ 2147483647 h 142"/>
              <a:gd name="T10" fmla="*/ 2147483647 w 545"/>
              <a:gd name="T11" fmla="*/ 2147483647 h 142"/>
              <a:gd name="T12" fmla="*/ 2147483647 w 545"/>
              <a:gd name="T13" fmla="*/ 2147483647 h 142"/>
              <a:gd name="T14" fmla="*/ 2147483647 w 545"/>
              <a:gd name="T15" fmla="*/ 2147483647 h 142"/>
              <a:gd name="T16" fmla="*/ 2147483647 w 545"/>
              <a:gd name="T17" fmla="*/ 2147483647 h 142"/>
              <a:gd name="T18" fmla="*/ 2147483647 w 545"/>
              <a:gd name="T19" fmla="*/ 2147483647 h 142"/>
              <a:gd name="T20" fmla="*/ 2147483647 w 545"/>
              <a:gd name="T21" fmla="*/ 0 h 142"/>
              <a:gd name="T22" fmla="*/ 2147483647 w 545"/>
              <a:gd name="T23" fmla="*/ 2147483647 h 142"/>
              <a:gd name="T24" fmla="*/ 2147483647 w 545"/>
              <a:gd name="T25" fmla="*/ 2147483647 h 142"/>
              <a:gd name="T26" fmla="*/ 2147483647 w 545"/>
              <a:gd name="T27" fmla="*/ 2147483647 h 142"/>
              <a:gd name="T28" fmla="*/ 2147483647 w 545"/>
              <a:gd name="T29" fmla="*/ 2147483647 h 142"/>
              <a:gd name="T30" fmla="*/ 2147483647 w 545"/>
              <a:gd name="T31" fmla="*/ 2147483647 h 142"/>
              <a:gd name="T32" fmla="*/ 2147483647 w 545"/>
              <a:gd name="T33" fmla="*/ 2147483647 h 142"/>
              <a:gd name="T34" fmla="*/ 2147483647 w 545"/>
              <a:gd name="T35" fmla="*/ 2147483647 h 142"/>
              <a:gd name="T36" fmla="*/ 2147483647 w 545"/>
              <a:gd name="T37" fmla="*/ 2147483647 h 142"/>
              <a:gd name="T38" fmla="*/ 2147483647 w 545"/>
              <a:gd name="T39" fmla="*/ 2147483647 h 142"/>
              <a:gd name="T40" fmla="*/ 2147483647 w 545"/>
              <a:gd name="T41" fmla="*/ 2147483647 h 142"/>
              <a:gd name="T42" fmla="*/ 2147483647 w 545"/>
              <a:gd name="T43" fmla="*/ 2147483647 h 1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45" h="142">
                <a:moveTo>
                  <a:pt x="0" y="141"/>
                </a:moveTo>
                <a:lnTo>
                  <a:pt x="3" y="142"/>
                </a:lnTo>
                <a:lnTo>
                  <a:pt x="10" y="140"/>
                </a:lnTo>
                <a:lnTo>
                  <a:pt x="20" y="141"/>
                </a:lnTo>
                <a:lnTo>
                  <a:pt x="35" y="141"/>
                </a:lnTo>
                <a:lnTo>
                  <a:pt x="45" y="141"/>
                </a:lnTo>
                <a:lnTo>
                  <a:pt x="61" y="141"/>
                </a:lnTo>
                <a:lnTo>
                  <a:pt x="76" y="140"/>
                </a:lnTo>
                <a:lnTo>
                  <a:pt x="136" y="121"/>
                </a:lnTo>
                <a:lnTo>
                  <a:pt x="197" y="61"/>
                </a:lnTo>
                <a:lnTo>
                  <a:pt x="257" y="0"/>
                </a:lnTo>
                <a:lnTo>
                  <a:pt x="318" y="12"/>
                </a:lnTo>
                <a:lnTo>
                  <a:pt x="363" y="53"/>
                </a:lnTo>
                <a:lnTo>
                  <a:pt x="366" y="72"/>
                </a:lnTo>
                <a:lnTo>
                  <a:pt x="373" y="52"/>
                </a:lnTo>
                <a:lnTo>
                  <a:pt x="383" y="66"/>
                </a:lnTo>
                <a:lnTo>
                  <a:pt x="399" y="80"/>
                </a:lnTo>
                <a:lnTo>
                  <a:pt x="409" y="83"/>
                </a:lnTo>
                <a:lnTo>
                  <a:pt x="424" y="88"/>
                </a:lnTo>
                <a:lnTo>
                  <a:pt x="459" y="106"/>
                </a:lnTo>
                <a:lnTo>
                  <a:pt x="484" y="106"/>
                </a:lnTo>
                <a:lnTo>
                  <a:pt x="545" y="122"/>
                </a:lnTo>
              </a:path>
            </a:pathLst>
          </a:custGeom>
          <a:noFill/>
          <a:ln w="14288">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4" name="Freeform 30"/>
          <p:cNvSpPr>
            <a:spLocks/>
          </p:cNvSpPr>
          <p:nvPr/>
        </p:nvSpPr>
        <p:spPr bwMode="auto">
          <a:xfrm>
            <a:off x="4987925" y="4286250"/>
            <a:ext cx="42863" cy="63500"/>
          </a:xfrm>
          <a:custGeom>
            <a:avLst/>
            <a:gdLst>
              <a:gd name="T0" fmla="*/ 2147483647 w 27"/>
              <a:gd name="T1" fmla="*/ 0 h 40"/>
              <a:gd name="T2" fmla="*/ 2147483647 w 27"/>
              <a:gd name="T3" fmla="*/ 2147483647 h 40"/>
              <a:gd name="T4" fmla="*/ 2147483647 w 27"/>
              <a:gd name="T5" fmla="*/ 2147483647 h 40"/>
              <a:gd name="T6" fmla="*/ 0 w 27"/>
              <a:gd name="T7" fmla="*/ 2147483647 h 40"/>
              <a:gd name="T8" fmla="*/ 2147483647 w 2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0">
                <a:moveTo>
                  <a:pt x="13" y="0"/>
                </a:moveTo>
                <a:lnTo>
                  <a:pt x="27" y="20"/>
                </a:lnTo>
                <a:lnTo>
                  <a:pt x="13" y="40"/>
                </a:lnTo>
                <a:lnTo>
                  <a:pt x="0" y="20"/>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5" name="Freeform 31"/>
          <p:cNvSpPr>
            <a:spLocks/>
          </p:cNvSpPr>
          <p:nvPr/>
        </p:nvSpPr>
        <p:spPr bwMode="auto">
          <a:xfrm>
            <a:off x="5008563" y="4276725"/>
            <a:ext cx="42862" cy="61913"/>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4" y="0"/>
                </a:moveTo>
                <a:lnTo>
                  <a:pt x="27" y="19"/>
                </a:lnTo>
                <a:lnTo>
                  <a:pt x="14" y="39"/>
                </a:lnTo>
                <a:lnTo>
                  <a:pt x="0" y="19"/>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6" name="Freeform 32"/>
          <p:cNvSpPr>
            <a:spLocks/>
          </p:cNvSpPr>
          <p:nvPr/>
        </p:nvSpPr>
        <p:spPr bwMode="auto">
          <a:xfrm>
            <a:off x="5057775" y="4265613"/>
            <a:ext cx="42863" cy="63500"/>
          </a:xfrm>
          <a:custGeom>
            <a:avLst/>
            <a:gdLst>
              <a:gd name="T0" fmla="*/ 2147483647 w 27"/>
              <a:gd name="T1" fmla="*/ 0 h 40"/>
              <a:gd name="T2" fmla="*/ 2147483647 w 27"/>
              <a:gd name="T3" fmla="*/ 2147483647 h 40"/>
              <a:gd name="T4" fmla="*/ 2147483647 w 27"/>
              <a:gd name="T5" fmla="*/ 2147483647 h 40"/>
              <a:gd name="T6" fmla="*/ 0 w 27"/>
              <a:gd name="T7" fmla="*/ 2147483647 h 40"/>
              <a:gd name="T8" fmla="*/ 2147483647 w 2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0">
                <a:moveTo>
                  <a:pt x="14" y="0"/>
                </a:moveTo>
                <a:lnTo>
                  <a:pt x="27" y="20"/>
                </a:lnTo>
                <a:lnTo>
                  <a:pt x="14" y="40"/>
                </a:lnTo>
                <a:lnTo>
                  <a:pt x="0" y="20"/>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7" name="Freeform 33"/>
          <p:cNvSpPr>
            <a:spLocks/>
          </p:cNvSpPr>
          <p:nvPr/>
        </p:nvSpPr>
        <p:spPr bwMode="auto">
          <a:xfrm>
            <a:off x="5129213" y="4265613"/>
            <a:ext cx="41275" cy="63500"/>
          </a:xfrm>
          <a:custGeom>
            <a:avLst/>
            <a:gdLst>
              <a:gd name="T0" fmla="*/ 2147483647 w 26"/>
              <a:gd name="T1" fmla="*/ 0 h 40"/>
              <a:gd name="T2" fmla="*/ 2147483647 w 26"/>
              <a:gd name="T3" fmla="*/ 2147483647 h 40"/>
              <a:gd name="T4" fmla="*/ 2147483647 w 26"/>
              <a:gd name="T5" fmla="*/ 2147483647 h 40"/>
              <a:gd name="T6" fmla="*/ 0 w 26"/>
              <a:gd name="T7" fmla="*/ 2147483647 h 40"/>
              <a:gd name="T8" fmla="*/ 2147483647 w 2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0">
                <a:moveTo>
                  <a:pt x="13" y="0"/>
                </a:moveTo>
                <a:lnTo>
                  <a:pt x="26" y="20"/>
                </a:lnTo>
                <a:lnTo>
                  <a:pt x="13" y="40"/>
                </a:lnTo>
                <a:lnTo>
                  <a:pt x="0" y="20"/>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8" name="Freeform 34"/>
          <p:cNvSpPr>
            <a:spLocks/>
          </p:cNvSpPr>
          <p:nvPr/>
        </p:nvSpPr>
        <p:spPr bwMode="auto">
          <a:xfrm>
            <a:off x="5233988" y="4276725"/>
            <a:ext cx="42862" cy="61913"/>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4" y="0"/>
                </a:moveTo>
                <a:lnTo>
                  <a:pt x="27" y="19"/>
                </a:lnTo>
                <a:lnTo>
                  <a:pt x="14" y="39"/>
                </a:lnTo>
                <a:lnTo>
                  <a:pt x="0" y="19"/>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499" name="Freeform 35"/>
          <p:cNvSpPr>
            <a:spLocks/>
          </p:cNvSpPr>
          <p:nvPr/>
        </p:nvSpPr>
        <p:spPr bwMode="auto">
          <a:xfrm>
            <a:off x="5305425" y="4276725"/>
            <a:ext cx="41275" cy="61913"/>
          </a:xfrm>
          <a:custGeom>
            <a:avLst/>
            <a:gdLst>
              <a:gd name="T0" fmla="*/ 2147483647 w 26"/>
              <a:gd name="T1" fmla="*/ 0 h 39"/>
              <a:gd name="T2" fmla="*/ 2147483647 w 26"/>
              <a:gd name="T3" fmla="*/ 2147483647 h 39"/>
              <a:gd name="T4" fmla="*/ 2147483647 w 26"/>
              <a:gd name="T5" fmla="*/ 2147483647 h 39"/>
              <a:gd name="T6" fmla="*/ 0 w 26"/>
              <a:gd name="T7" fmla="*/ 2147483647 h 39"/>
              <a:gd name="T8" fmla="*/ 2147483647 w 2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9">
                <a:moveTo>
                  <a:pt x="13" y="0"/>
                </a:moveTo>
                <a:lnTo>
                  <a:pt x="26" y="19"/>
                </a:lnTo>
                <a:lnTo>
                  <a:pt x="13" y="39"/>
                </a:lnTo>
                <a:lnTo>
                  <a:pt x="0" y="19"/>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0" name="Freeform 36"/>
          <p:cNvSpPr>
            <a:spLocks/>
          </p:cNvSpPr>
          <p:nvPr/>
        </p:nvSpPr>
        <p:spPr bwMode="auto">
          <a:xfrm>
            <a:off x="5418138" y="4276725"/>
            <a:ext cx="41275" cy="61913"/>
          </a:xfrm>
          <a:custGeom>
            <a:avLst/>
            <a:gdLst>
              <a:gd name="T0" fmla="*/ 2147483647 w 26"/>
              <a:gd name="T1" fmla="*/ 0 h 39"/>
              <a:gd name="T2" fmla="*/ 2147483647 w 26"/>
              <a:gd name="T3" fmla="*/ 2147483647 h 39"/>
              <a:gd name="T4" fmla="*/ 2147483647 w 26"/>
              <a:gd name="T5" fmla="*/ 2147483647 h 39"/>
              <a:gd name="T6" fmla="*/ 0 w 26"/>
              <a:gd name="T7" fmla="*/ 2147483647 h 39"/>
              <a:gd name="T8" fmla="*/ 2147483647 w 2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9">
                <a:moveTo>
                  <a:pt x="13" y="0"/>
                </a:moveTo>
                <a:lnTo>
                  <a:pt x="26" y="19"/>
                </a:lnTo>
                <a:lnTo>
                  <a:pt x="13" y="39"/>
                </a:lnTo>
                <a:lnTo>
                  <a:pt x="0" y="19"/>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1" name="Freeform 37"/>
          <p:cNvSpPr>
            <a:spLocks/>
          </p:cNvSpPr>
          <p:nvPr/>
        </p:nvSpPr>
        <p:spPr bwMode="auto">
          <a:xfrm>
            <a:off x="5522913" y="4254500"/>
            <a:ext cx="42862" cy="63500"/>
          </a:xfrm>
          <a:custGeom>
            <a:avLst/>
            <a:gdLst>
              <a:gd name="T0" fmla="*/ 2147483647 w 27"/>
              <a:gd name="T1" fmla="*/ 0 h 40"/>
              <a:gd name="T2" fmla="*/ 2147483647 w 27"/>
              <a:gd name="T3" fmla="*/ 2147483647 h 40"/>
              <a:gd name="T4" fmla="*/ 2147483647 w 27"/>
              <a:gd name="T5" fmla="*/ 2147483647 h 40"/>
              <a:gd name="T6" fmla="*/ 0 w 27"/>
              <a:gd name="T7" fmla="*/ 2147483647 h 40"/>
              <a:gd name="T8" fmla="*/ 2147483647 w 2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0">
                <a:moveTo>
                  <a:pt x="13" y="0"/>
                </a:moveTo>
                <a:lnTo>
                  <a:pt x="27" y="20"/>
                </a:lnTo>
                <a:lnTo>
                  <a:pt x="13" y="40"/>
                </a:lnTo>
                <a:lnTo>
                  <a:pt x="0" y="20"/>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2" name="Freeform 38"/>
          <p:cNvSpPr>
            <a:spLocks/>
          </p:cNvSpPr>
          <p:nvPr/>
        </p:nvSpPr>
        <p:spPr bwMode="auto">
          <a:xfrm>
            <a:off x="5945188" y="4035425"/>
            <a:ext cx="42862" cy="61913"/>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4" y="0"/>
                </a:moveTo>
                <a:lnTo>
                  <a:pt x="27" y="19"/>
                </a:lnTo>
                <a:lnTo>
                  <a:pt x="14" y="39"/>
                </a:lnTo>
                <a:lnTo>
                  <a:pt x="0" y="19"/>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3" name="Freeform 39"/>
          <p:cNvSpPr>
            <a:spLocks/>
          </p:cNvSpPr>
          <p:nvPr/>
        </p:nvSpPr>
        <p:spPr bwMode="auto">
          <a:xfrm>
            <a:off x="6375400" y="3341688"/>
            <a:ext cx="42863" cy="63500"/>
          </a:xfrm>
          <a:custGeom>
            <a:avLst/>
            <a:gdLst>
              <a:gd name="T0" fmla="*/ 2147483647 w 27"/>
              <a:gd name="T1" fmla="*/ 0 h 40"/>
              <a:gd name="T2" fmla="*/ 2147483647 w 27"/>
              <a:gd name="T3" fmla="*/ 2147483647 h 40"/>
              <a:gd name="T4" fmla="*/ 2147483647 w 27"/>
              <a:gd name="T5" fmla="*/ 2147483647 h 40"/>
              <a:gd name="T6" fmla="*/ 0 w 27"/>
              <a:gd name="T7" fmla="*/ 2147483647 h 40"/>
              <a:gd name="T8" fmla="*/ 2147483647 w 2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0">
                <a:moveTo>
                  <a:pt x="13" y="0"/>
                </a:moveTo>
                <a:lnTo>
                  <a:pt x="27" y="20"/>
                </a:lnTo>
                <a:lnTo>
                  <a:pt x="13" y="40"/>
                </a:lnTo>
                <a:lnTo>
                  <a:pt x="0" y="20"/>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4" name="Freeform 40"/>
          <p:cNvSpPr>
            <a:spLocks/>
          </p:cNvSpPr>
          <p:nvPr/>
        </p:nvSpPr>
        <p:spPr bwMode="auto">
          <a:xfrm>
            <a:off x="6797675" y="2786063"/>
            <a:ext cx="42863" cy="63500"/>
          </a:xfrm>
          <a:custGeom>
            <a:avLst/>
            <a:gdLst>
              <a:gd name="T0" fmla="*/ 2147483647 w 27"/>
              <a:gd name="T1" fmla="*/ 0 h 40"/>
              <a:gd name="T2" fmla="*/ 2147483647 w 27"/>
              <a:gd name="T3" fmla="*/ 2147483647 h 40"/>
              <a:gd name="T4" fmla="*/ 2147483647 w 27"/>
              <a:gd name="T5" fmla="*/ 2147483647 h 40"/>
              <a:gd name="T6" fmla="*/ 0 w 27"/>
              <a:gd name="T7" fmla="*/ 2147483647 h 40"/>
              <a:gd name="T8" fmla="*/ 2147483647 w 2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0">
                <a:moveTo>
                  <a:pt x="13" y="0"/>
                </a:moveTo>
                <a:lnTo>
                  <a:pt x="27" y="20"/>
                </a:lnTo>
                <a:lnTo>
                  <a:pt x="13" y="40"/>
                </a:lnTo>
                <a:lnTo>
                  <a:pt x="0" y="20"/>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5" name="Freeform 41"/>
          <p:cNvSpPr>
            <a:spLocks/>
          </p:cNvSpPr>
          <p:nvPr/>
        </p:nvSpPr>
        <p:spPr bwMode="auto">
          <a:xfrm>
            <a:off x="7227888" y="2954338"/>
            <a:ext cx="41275" cy="63500"/>
          </a:xfrm>
          <a:custGeom>
            <a:avLst/>
            <a:gdLst>
              <a:gd name="T0" fmla="*/ 2147483647 w 26"/>
              <a:gd name="T1" fmla="*/ 0 h 40"/>
              <a:gd name="T2" fmla="*/ 2147483647 w 26"/>
              <a:gd name="T3" fmla="*/ 2147483647 h 40"/>
              <a:gd name="T4" fmla="*/ 2147483647 w 26"/>
              <a:gd name="T5" fmla="*/ 2147483647 h 40"/>
              <a:gd name="T6" fmla="*/ 0 w 26"/>
              <a:gd name="T7" fmla="*/ 2147483647 h 40"/>
              <a:gd name="T8" fmla="*/ 2147483647 w 2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0">
                <a:moveTo>
                  <a:pt x="13" y="0"/>
                </a:moveTo>
                <a:lnTo>
                  <a:pt x="26" y="20"/>
                </a:lnTo>
                <a:lnTo>
                  <a:pt x="13" y="40"/>
                </a:lnTo>
                <a:lnTo>
                  <a:pt x="0" y="20"/>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6" name="Freeform 42"/>
          <p:cNvSpPr>
            <a:spLocks/>
          </p:cNvSpPr>
          <p:nvPr/>
        </p:nvSpPr>
        <p:spPr bwMode="auto">
          <a:xfrm>
            <a:off x="7543800" y="3332163"/>
            <a:ext cx="42863" cy="61912"/>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4" y="0"/>
                </a:moveTo>
                <a:lnTo>
                  <a:pt x="27" y="20"/>
                </a:lnTo>
                <a:lnTo>
                  <a:pt x="14" y="39"/>
                </a:lnTo>
                <a:lnTo>
                  <a:pt x="0" y="20"/>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7" name="Freeform 43"/>
          <p:cNvSpPr>
            <a:spLocks/>
          </p:cNvSpPr>
          <p:nvPr/>
        </p:nvSpPr>
        <p:spPr bwMode="auto">
          <a:xfrm>
            <a:off x="7566025" y="3552825"/>
            <a:ext cx="41275" cy="61913"/>
          </a:xfrm>
          <a:custGeom>
            <a:avLst/>
            <a:gdLst>
              <a:gd name="T0" fmla="*/ 2147483647 w 26"/>
              <a:gd name="T1" fmla="*/ 0 h 39"/>
              <a:gd name="T2" fmla="*/ 2147483647 w 26"/>
              <a:gd name="T3" fmla="*/ 2147483647 h 39"/>
              <a:gd name="T4" fmla="*/ 2147483647 w 26"/>
              <a:gd name="T5" fmla="*/ 2147483647 h 39"/>
              <a:gd name="T6" fmla="*/ 0 w 26"/>
              <a:gd name="T7" fmla="*/ 2147483647 h 39"/>
              <a:gd name="T8" fmla="*/ 2147483647 w 2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9">
                <a:moveTo>
                  <a:pt x="13" y="0"/>
                </a:moveTo>
                <a:lnTo>
                  <a:pt x="26" y="19"/>
                </a:lnTo>
                <a:lnTo>
                  <a:pt x="13" y="39"/>
                </a:lnTo>
                <a:lnTo>
                  <a:pt x="0" y="19"/>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8" name="Freeform 44"/>
          <p:cNvSpPr>
            <a:spLocks/>
          </p:cNvSpPr>
          <p:nvPr/>
        </p:nvSpPr>
        <p:spPr bwMode="auto">
          <a:xfrm>
            <a:off x="7615238" y="3259138"/>
            <a:ext cx="41275" cy="61912"/>
          </a:xfrm>
          <a:custGeom>
            <a:avLst/>
            <a:gdLst>
              <a:gd name="T0" fmla="*/ 2147483647 w 26"/>
              <a:gd name="T1" fmla="*/ 0 h 39"/>
              <a:gd name="T2" fmla="*/ 2147483647 w 26"/>
              <a:gd name="T3" fmla="*/ 2147483647 h 39"/>
              <a:gd name="T4" fmla="*/ 2147483647 w 26"/>
              <a:gd name="T5" fmla="*/ 2147483647 h 39"/>
              <a:gd name="T6" fmla="*/ 0 w 26"/>
              <a:gd name="T7" fmla="*/ 2147483647 h 39"/>
              <a:gd name="T8" fmla="*/ 2147483647 w 2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9">
                <a:moveTo>
                  <a:pt x="13" y="0"/>
                </a:moveTo>
                <a:lnTo>
                  <a:pt x="26" y="19"/>
                </a:lnTo>
                <a:lnTo>
                  <a:pt x="13" y="39"/>
                </a:lnTo>
                <a:lnTo>
                  <a:pt x="0" y="19"/>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09" name="Freeform 45"/>
          <p:cNvSpPr>
            <a:spLocks/>
          </p:cNvSpPr>
          <p:nvPr/>
        </p:nvSpPr>
        <p:spPr bwMode="auto">
          <a:xfrm>
            <a:off x="7685088" y="3521075"/>
            <a:ext cx="42862" cy="61913"/>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4" y="0"/>
                </a:moveTo>
                <a:lnTo>
                  <a:pt x="27" y="20"/>
                </a:lnTo>
                <a:lnTo>
                  <a:pt x="14" y="39"/>
                </a:lnTo>
                <a:lnTo>
                  <a:pt x="0" y="20"/>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10" name="Freeform 46"/>
          <p:cNvSpPr>
            <a:spLocks/>
          </p:cNvSpPr>
          <p:nvPr/>
        </p:nvSpPr>
        <p:spPr bwMode="auto">
          <a:xfrm>
            <a:off x="7797800" y="3730625"/>
            <a:ext cx="42863" cy="63500"/>
          </a:xfrm>
          <a:custGeom>
            <a:avLst/>
            <a:gdLst>
              <a:gd name="T0" fmla="*/ 2147483647 w 27"/>
              <a:gd name="T1" fmla="*/ 0 h 40"/>
              <a:gd name="T2" fmla="*/ 2147483647 w 27"/>
              <a:gd name="T3" fmla="*/ 2147483647 h 40"/>
              <a:gd name="T4" fmla="*/ 2147483647 w 27"/>
              <a:gd name="T5" fmla="*/ 2147483647 h 40"/>
              <a:gd name="T6" fmla="*/ 0 w 27"/>
              <a:gd name="T7" fmla="*/ 2147483647 h 40"/>
              <a:gd name="T8" fmla="*/ 2147483647 w 2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0">
                <a:moveTo>
                  <a:pt x="14" y="0"/>
                </a:moveTo>
                <a:lnTo>
                  <a:pt x="27" y="20"/>
                </a:lnTo>
                <a:lnTo>
                  <a:pt x="14" y="40"/>
                </a:lnTo>
                <a:lnTo>
                  <a:pt x="0" y="20"/>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11" name="Freeform 47"/>
          <p:cNvSpPr>
            <a:spLocks/>
          </p:cNvSpPr>
          <p:nvPr/>
        </p:nvSpPr>
        <p:spPr bwMode="auto">
          <a:xfrm>
            <a:off x="7869238" y="3771900"/>
            <a:ext cx="41275" cy="63500"/>
          </a:xfrm>
          <a:custGeom>
            <a:avLst/>
            <a:gdLst>
              <a:gd name="T0" fmla="*/ 2147483647 w 26"/>
              <a:gd name="T1" fmla="*/ 0 h 40"/>
              <a:gd name="T2" fmla="*/ 2147483647 w 26"/>
              <a:gd name="T3" fmla="*/ 2147483647 h 40"/>
              <a:gd name="T4" fmla="*/ 2147483647 w 26"/>
              <a:gd name="T5" fmla="*/ 2147483647 h 40"/>
              <a:gd name="T6" fmla="*/ 0 w 26"/>
              <a:gd name="T7" fmla="*/ 2147483647 h 40"/>
              <a:gd name="T8" fmla="*/ 2147483647 w 2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0">
                <a:moveTo>
                  <a:pt x="13" y="0"/>
                </a:moveTo>
                <a:lnTo>
                  <a:pt x="26" y="20"/>
                </a:lnTo>
                <a:lnTo>
                  <a:pt x="13" y="40"/>
                </a:lnTo>
                <a:lnTo>
                  <a:pt x="0" y="20"/>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12" name="Freeform 48"/>
          <p:cNvSpPr>
            <a:spLocks/>
          </p:cNvSpPr>
          <p:nvPr/>
        </p:nvSpPr>
        <p:spPr bwMode="auto">
          <a:xfrm>
            <a:off x="7974013" y="3709988"/>
            <a:ext cx="42862" cy="61912"/>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3" y="0"/>
                </a:moveTo>
                <a:lnTo>
                  <a:pt x="27" y="20"/>
                </a:lnTo>
                <a:lnTo>
                  <a:pt x="13" y="39"/>
                </a:lnTo>
                <a:lnTo>
                  <a:pt x="0" y="20"/>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13" name="Freeform 49"/>
          <p:cNvSpPr>
            <a:spLocks/>
          </p:cNvSpPr>
          <p:nvPr/>
        </p:nvSpPr>
        <p:spPr bwMode="auto">
          <a:xfrm>
            <a:off x="8220075" y="3887788"/>
            <a:ext cx="42863" cy="63500"/>
          </a:xfrm>
          <a:custGeom>
            <a:avLst/>
            <a:gdLst>
              <a:gd name="T0" fmla="*/ 2147483647 w 27"/>
              <a:gd name="T1" fmla="*/ 0 h 40"/>
              <a:gd name="T2" fmla="*/ 2147483647 w 27"/>
              <a:gd name="T3" fmla="*/ 2147483647 h 40"/>
              <a:gd name="T4" fmla="*/ 2147483647 w 27"/>
              <a:gd name="T5" fmla="*/ 2147483647 h 40"/>
              <a:gd name="T6" fmla="*/ 0 w 27"/>
              <a:gd name="T7" fmla="*/ 2147483647 h 40"/>
              <a:gd name="T8" fmla="*/ 2147483647 w 2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0">
                <a:moveTo>
                  <a:pt x="14" y="0"/>
                </a:moveTo>
                <a:lnTo>
                  <a:pt x="27" y="20"/>
                </a:lnTo>
                <a:lnTo>
                  <a:pt x="14" y="40"/>
                </a:lnTo>
                <a:lnTo>
                  <a:pt x="0" y="20"/>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14" name="Freeform 50"/>
          <p:cNvSpPr>
            <a:spLocks/>
          </p:cNvSpPr>
          <p:nvPr/>
        </p:nvSpPr>
        <p:spPr bwMode="auto">
          <a:xfrm>
            <a:off x="8396288" y="3929063"/>
            <a:ext cx="42862" cy="63500"/>
          </a:xfrm>
          <a:custGeom>
            <a:avLst/>
            <a:gdLst>
              <a:gd name="T0" fmla="*/ 2147483647 w 27"/>
              <a:gd name="T1" fmla="*/ 0 h 40"/>
              <a:gd name="T2" fmla="*/ 2147483647 w 27"/>
              <a:gd name="T3" fmla="*/ 2147483647 h 40"/>
              <a:gd name="T4" fmla="*/ 2147483647 w 27"/>
              <a:gd name="T5" fmla="*/ 2147483647 h 40"/>
              <a:gd name="T6" fmla="*/ 0 w 27"/>
              <a:gd name="T7" fmla="*/ 2147483647 h 40"/>
              <a:gd name="T8" fmla="*/ 2147483647 w 2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0">
                <a:moveTo>
                  <a:pt x="14" y="0"/>
                </a:moveTo>
                <a:lnTo>
                  <a:pt x="27" y="20"/>
                </a:lnTo>
                <a:lnTo>
                  <a:pt x="14" y="40"/>
                </a:lnTo>
                <a:lnTo>
                  <a:pt x="0" y="20"/>
                </a:lnTo>
                <a:lnTo>
                  <a:pt x="14"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15" name="Freeform 51"/>
          <p:cNvSpPr>
            <a:spLocks/>
          </p:cNvSpPr>
          <p:nvPr/>
        </p:nvSpPr>
        <p:spPr bwMode="auto">
          <a:xfrm>
            <a:off x="8826500" y="4087813"/>
            <a:ext cx="42863" cy="61912"/>
          </a:xfrm>
          <a:custGeom>
            <a:avLst/>
            <a:gdLst>
              <a:gd name="T0" fmla="*/ 2147483647 w 27"/>
              <a:gd name="T1" fmla="*/ 0 h 39"/>
              <a:gd name="T2" fmla="*/ 2147483647 w 27"/>
              <a:gd name="T3" fmla="*/ 2147483647 h 39"/>
              <a:gd name="T4" fmla="*/ 2147483647 w 27"/>
              <a:gd name="T5" fmla="*/ 2147483647 h 39"/>
              <a:gd name="T6" fmla="*/ 0 w 27"/>
              <a:gd name="T7" fmla="*/ 2147483647 h 39"/>
              <a:gd name="T8" fmla="*/ 2147483647 w 2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13" y="0"/>
                </a:moveTo>
                <a:lnTo>
                  <a:pt x="27" y="19"/>
                </a:lnTo>
                <a:lnTo>
                  <a:pt x="13" y="39"/>
                </a:lnTo>
                <a:lnTo>
                  <a:pt x="0" y="19"/>
                </a:lnTo>
                <a:lnTo>
                  <a:pt x="13"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16" name="Rectangle 52"/>
          <p:cNvSpPr>
            <a:spLocks noChangeArrowheads="1"/>
          </p:cNvSpPr>
          <p:nvPr/>
        </p:nvSpPr>
        <p:spPr bwMode="auto">
          <a:xfrm>
            <a:off x="4940300" y="427672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17" name="Rectangle 53"/>
          <p:cNvSpPr>
            <a:spLocks noChangeArrowheads="1"/>
          </p:cNvSpPr>
          <p:nvPr/>
        </p:nvSpPr>
        <p:spPr bwMode="auto">
          <a:xfrm>
            <a:off x="5008563" y="4286250"/>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18" name="Rectangle 54"/>
          <p:cNvSpPr>
            <a:spLocks noChangeArrowheads="1"/>
          </p:cNvSpPr>
          <p:nvPr/>
        </p:nvSpPr>
        <p:spPr bwMode="auto">
          <a:xfrm>
            <a:off x="5057775" y="4265613"/>
            <a:ext cx="34925" cy="523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19" name="Rectangle 55"/>
          <p:cNvSpPr>
            <a:spLocks noChangeArrowheads="1"/>
          </p:cNvSpPr>
          <p:nvPr/>
        </p:nvSpPr>
        <p:spPr bwMode="auto">
          <a:xfrm>
            <a:off x="5129213" y="427672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0" name="Rectangle 56"/>
          <p:cNvSpPr>
            <a:spLocks noChangeArrowheads="1"/>
          </p:cNvSpPr>
          <p:nvPr/>
        </p:nvSpPr>
        <p:spPr bwMode="auto">
          <a:xfrm>
            <a:off x="5233988" y="427672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1" name="Rectangle 57"/>
          <p:cNvSpPr>
            <a:spLocks noChangeArrowheads="1"/>
          </p:cNvSpPr>
          <p:nvPr/>
        </p:nvSpPr>
        <p:spPr bwMode="auto">
          <a:xfrm>
            <a:off x="5305425" y="427672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2" name="Rectangle 58"/>
          <p:cNvSpPr>
            <a:spLocks noChangeArrowheads="1"/>
          </p:cNvSpPr>
          <p:nvPr/>
        </p:nvSpPr>
        <p:spPr bwMode="auto">
          <a:xfrm>
            <a:off x="5418138" y="427672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3" name="Rectangle 59"/>
          <p:cNvSpPr>
            <a:spLocks noChangeArrowheads="1"/>
          </p:cNvSpPr>
          <p:nvPr/>
        </p:nvSpPr>
        <p:spPr bwMode="auto">
          <a:xfrm>
            <a:off x="5522913" y="4265613"/>
            <a:ext cx="34925" cy="523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4" name="Rectangle 60"/>
          <p:cNvSpPr>
            <a:spLocks noChangeArrowheads="1"/>
          </p:cNvSpPr>
          <p:nvPr/>
        </p:nvSpPr>
        <p:spPr bwMode="auto">
          <a:xfrm>
            <a:off x="5945188" y="4065588"/>
            <a:ext cx="36512" cy="523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5" name="Rectangle 61"/>
          <p:cNvSpPr>
            <a:spLocks noChangeArrowheads="1"/>
          </p:cNvSpPr>
          <p:nvPr/>
        </p:nvSpPr>
        <p:spPr bwMode="auto">
          <a:xfrm>
            <a:off x="6375400" y="3436938"/>
            <a:ext cx="34925" cy="523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6" name="Rectangle 62"/>
          <p:cNvSpPr>
            <a:spLocks noChangeArrowheads="1"/>
          </p:cNvSpPr>
          <p:nvPr/>
        </p:nvSpPr>
        <p:spPr bwMode="auto">
          <a:xfrm>
            <a:off x="6797675" y="279717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7" name="Rectangle 63"/>
          <p:cNvSpPr>
            <a:spLocks noChangeArrowheads="1"/>
          </p:cNvSpPr>
          <p:nvPr/>
        </p:nvSpPr>
        <p:spPr bwMode="auto">
          <a:xfrm>
            <a:off x="7227888" y="2922588"/>
            <a:ext cx="34925" cy="523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8" name="Rectangle 64"/>
          <p:cNvSpPr>
            <a:spLocks noChangeArrowheads="1"/>
          </p:cNvSpPr>
          <p:nvPr/>
        </p:nvSpPr>
        <p:spPr bwMode="auto">
          <a:xfrm>
            <a:off x="7543800" y="3352800"/>
            <a:ext cx="36513"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29" name="Rectangle 65"/>
          <p:cNvSpPr>
            <a:spLocks noChangeArrowheads="1"/>
          </p:cNvSpPr>
          <p:nvPr/>
        </p:nvSpPr>
        <p:spPr bwMode="auto">
          <a:xfrm>
            <a:off x="7566025" y="355282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0" name="Rectangle 66"/>
          <p:cNvSpPr>
            <a:spLocks noChangeArrowheads="1"/>
          </p:cNvSpPr>
          <p:nvPr/>
        </p:nvSpPr>
        <p:spPr bwMode="auto">
          <a:xfrm>
            <a:off x="7615238" y="3341688"/>
            <a:ext cx="34925" cy="523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1" name="Rectangle 67"/>
          <p:cNvSpPr>
            <a:spLocks noChangeArrowheads="1"/>
          </p:cNvSpPr>
          <p:nvPr/>
        </p:nvSpPr>
        <p:spPr bwMode="auto">
          <a:xfrm>
            <a:off x="7685088" y="348932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2" name="Rectangle 68"/>
          <p:cNvSpPr>
            <a:spLocks noChangeArrowheads="1"/>
          </p:cNvSpPr>
          <p:nvPr/>
        </p:nvSpPr>
        <p:spPr bwMode="auto">
          <a:xfrm>
            <a:off x="7797800" y="363537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3" name="Rectangle 69"/>
          <p:cNvSpPr>
            <a:spLocks noChangeArrowheads="1"/>
          </p:cNvSpPr>
          <p:nvPr/>
        </p:nvSpPr>
        <p:spPr bwMode="auto">
          <a:xfrm>
            <a:off x="7869238" y="3667125"/>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4" name="Rectangle 70"/>
          <p:cNvSpPr>
            <a:spLocks noChangeArrowheads="1"/>
          </p:cNvSpPr>
          <p:nvPr/>
        </p:nvSpPr>
        <p:spPr bwMode="auto">
          <a:xfrm>
            <a:off x="7974013" y="3719513"/>
            <a:ext cx="34925" cy="52387"/>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5" name="Rectangle 71"/>
          <p:cNvSpPr>
            <a:spLocks noChangeArrowheads="1"/>
          </p:cNvSpPr>
          <p:nvPr/>
        </p:nvSpPr>
        <p:spPr bwMode="auto">
          <a:xfrm>
            <a:off x="8220075" y="3908425"/>
            <a:ext cx="36513"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6" name="Rectangle 72"/>
          <p:cNvSpPr>
            <a:spLocks noChangeArrowheads="1"/>
          </p:cNvSpPr>
          <p:nvPr/>
        </p:nvSpPr>
        <p:spPr bwMode="auto">
          <a:xfrm>
            <a:off x="8396288" y="3908425"/>
            <a:ext cx="36512"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7" name="Rectangle 73"/>
          <p:cNvSpPr>
            <a:spLocks noChangeArrowheads="1"/>
          </p:cNvSpPr>
          <p:nvPr/>
        </p:nvSpPr>
        <p:spPr bwMode="auto">
          <a:xfrm>
            <a:off x="8826500" y="4076700"/>
            <a:ext cx="34925" cy="52388"/>
          </a:xfrm>
          <a:prstGeom prst="rect">
            <a:avLst/>
          </a:prstGeom>
          <a:solidFill>
            <a:srgbClr val="FFFFFF"/>
          </a:solidFill>
          <a:ln w="635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38" name="Rectangle 74"/>
          <p:cNvSpPr>
            <a:spLocks noChangeArrowheads="1"/>
          </p:cNvSpPr>
          <p:nvPr/>
        </p:nvSpPr>
        <p:spPr bwMode="auto">
          <a:xfrm>
            <a:off x="4795838" y="4286250"/>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0</a:t>
            </a:r>
            <a:endParaRPr lang="en-US" sz="1000" b="1" u="sng" smtClean="0">
              <a:solidFill>
                <a:srgbClr val="003366"/>
              </a:solidFill>
              <a:ea typeface="ＭＳ Ｐゴシック" pitchFamily="34" charset="-128"/>
              <a:cs typeface="+mn-cs"/>
            </a:endParaRPr>
          </a:p>
        </p:txBody>
      </p:sp>
      <p:sp>
        <p:nvSpPr>
          <p:cNvPr id="62539" name="Rectangle 75"/>
          <p:cNvSpPr>
            <a:spLocks noChangeArrowheads="1"/>
          </p:cNvSpPr>
          <p:nvPr/>
        </p:nvSpPr>
        <p:spPr bwMode="auto">
          <a:xfrm>
            <a:off x="4752975" y="4044950"/>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10</a:t>
            </a:r>
            <a:endParaRPr lang="en-US" sz="1000" b="1" u="sng" smtClean="0">
              <a:solidFill>
                <a:srgbClr val="003366"/>
              </a:solidFill>
              <a:ea typeface="ＭＳ Ｐゴシック" pitchFamily="34" charset="-128"/>
              <a:cs typeface="+mn-cs"/>
            </a:endParaRPr>
          </a:p>
        </p:txBody>
      </p:sp>
      <p:sp>
        <p:nvSpPr>
          <p:cNvPr id="62540" name="Rectangle 76"/>
          <p:cNvSpPr>
            <a:spLocks noChangeArrowheads="1"/>
          </p:cNvSpPr>
          <p:nvPr/>
        </p:nvSpPr>
        <p:spPr bwMode="auto">
          <a:xfrm>
            <a:off x="4752975" y="381476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20</a:t>
            </a:r>
            <a:endParaRPr lang="en-US" sz="1000" b="1" u="sng" smtClean="0">
              <a:solidFill>
                <a:srgbClr val="003366"/>
              </a:solidFill>
              <a:ea typeface="ＭＳ Ｐゴシック" pitchFamily="34" charset="-128"/>
              <a:cs typeface="+mn-cs"/>
            </a:endParaRPr>
          </a:p>
        </p:txBody>
      </p:sp>
      <p:sp>
        <p:nvSpPr>
          <p:cNvPr id="62541" name="Rectangle 77"/>
          <p:cNvSpPr>
            <a:spLocks noChangeArrowheads="1"/>
          </p:cNvSpPr>
          <p:nvPr/>
        </p:nvSpPr>
        <p:spPr bwMode="auto">
          <a:xfrm>
            <a:off x="4752975" y="357346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30</a:t>
            </a:r>
            <a:endParaRPr lang="en-US" sz="1000" b="1" u="sng" smtClean="0">
              <a:solidFill>
                <a:srgbClr val="003366"/>
              </a:solidFill>
              <a:ea typeface="ＭＳ Ｐゴシック" pitchFamily="34" charset="-128"/>
              <a:cs typeface="+mn-cs"/>
            </a:endParaRPr>
          </a:p>
        </p:txBody>
      </p:sp>
      <p:sp>
        <p:nvSpPr>
          <p:cNvPr id="62542" name="Rectangle 78"/>
          <p:cNvSpPr>
            <a:spLocks noChangeArrowheads="1"/>
          </p:cNvSpPr>
          <p:nvPr/>
        </p:nvSpPr>
        <p:spPr bwMode="auto">
          <a:xfrm>
            <a:off x="4752975" y="333216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40</a:t>
            </a:r>
            <a:endParaRPr lang="en-US" sz="1000" b="1" u="sng" smtClean="0">
              <a:solidFill>
                <a:srgbClr val="003366"/>
              </a:solidFill>
              <a:ea typeface="ＭＳ Ｐゴシック" pitchFamily="34" charset="-128"/>
              <a:cs typeface="+mn-cs"/>
            </a:endParaRPr>
          </a:p>
        </p:txBody>
      </p:sp>
      <p:sp>
        <p:nvSpPr>
          <p:cNvPr id="62543" name="Rectangle 79"/>
          <p:cNvSpPr>
            <a:spLocks noChangeArrowheads="1"/>
          </p:cNvSpPr>
          <p:nvPr/>
        </p:nvSpPr>
        <p:spPr bwMode="auto">
          <a:xfrm>
            <a:off x="4752975" y="3090863"/>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50</a:t>
            </a:r>
            <a:endParaRPr lang="en-US" sz="1000" b="1" u="sng" smtClean="0">
              <a:solidFill>
                <a:srgbClr val="003366"/>
              </a:solidFill>
              <a:ea typeface="ＭＳ Ｐゴシック" pitchFamily="34" charset="-128"/>
              <a:cs typeface="+mn-cs"/>
            </a:endParaRPr>
          </a:p>
        </p:txBody>
      </p:sp>
      <p:sp>
        <p:nvSpPr>
          <p:cNvPr id="62544" name="Rectangle 80"/>
          <p:cNvSpPr>
            <a:spLocks noChangeArrowheads="1"/>
          </p:cNvSpPr>
          <p:nvPr/>
        </p:nvSpPr>
        <p:spPr bwMode="auto">
          <a:xfrm>
            <a:off x="4752975" y="2859088"/>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60</a:t>
            </a:r>
            <a:endParaRPr lang="en-US" sz="1000" b="1" u="sng" smtClean="0">
              <a:solidFill>
                <a:srgbClr val="003366"/>
              </a:solidFill>
              <a:ea typeface="ＭＳ Ｐゴシック" pitchFamily="34" charset="-128"/>
              <a:cs typeface="+mn-cs"/>
            </a:endParaRPr>
          </a:p>
        </p:txBody>
      </p:sp>
      <p:sp>
        <p:nvSpPr>
          <p:cNvPr id="62545" name="Rectangle 81"/>
          <p:cNvSpPr>
            <a:spLocks noChangeArrowheads="1"/>
          </p:cNvSpPr>
          <p:nvPr/>
        </p:nvSpPr>
        <p:spPr bwMode="auto">
          <a:xfrm>
            <a:off x="4752975" y="2617788"/>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70</a:t>
            </a:r>
            <a:endParaRPr lang="en-US" sz="1000" b="1" u="sng" smtClean="0">
              <a:solidFill>
                <a:srgbClr val="003366"/>
              </a:solidFill>
              <a:ea typeface="ＭＳ Ｐゴシック" pitchFamily="34" charset="-128"/>
              <a:cs typeface="+mn-cs"/>
            </a:endParaRPr>
          </a:p>
        </p:txBody>
      </p:sp>
      <p:sp>
        <p:nvSpPr>
          <p:cNvPr id="62546" name="Rectangle 82"/>
          <p:cNvSpPr>
            <a:spLocks noChangeArrowheads="1"/>
          </p:cNvSpPr>
          <p:nvPr/>
        </p:nvSpPr>
        <p:spPr bwMode="auto">
          <a:xfrm>
            <a:off x="4752975" y="2376488"/>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80</a:t>
            </a:r>
            <a:endParaRPr lang="en-US" sz="1000" b="1" u="sng" smtClean="0">
              <a:solidFill>
                <a:srgbClr val="003366"/>
              </a:solidFill>
              <a:ea typeface="ＭＳ Ｐゴシック" pitchFamily="34" charset="-128"/>
              <a:cs typeface="+mn-cs"/>
            </a:endParaRPr>
          </a:p>
        </p:txBody>
      </p:sp>
      <p:sp>
        <p:nvSpPr>
          <p:cNvPr id="62547" name="Rectangle 83"/>
          <p:cNvSpPr>
            <a:spLocks noChangeArrowheads="1"/>
          </p:cNvSpPr>
          <p:nvPr/>
        </p:nvSpPr>
        <p:spPr bwMode="auto">
          <a:xfrm>
            <a:off x="4987925" y="4454525"/>
            <a:ext cx="698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0</a:t>
            </a:r>
            <a:endParaRPr lang="en-US" sz="1000" b="1" u="sng" smtClean="0">
              <a:solidFill>
                <a:srgbClr val="003366"/>
              </a:solidFill>
              <a:ea typeface="ＭＳ Ｐゴシック" pitchFamily="34" charset="-128"/>
              <a:cs typeface="+mn-cs"/>
            </a:endParaRPr>
          </a:p>
        </p:txBody>
      </p:sp>
      <p:sp>
        <p:nvSpPr>
          <p:cNvPr id="62548" name="Rectangle 84"/>
          <p:cNvSpPr>
            <a:spLocks noChangeArrowheads="1"/>
          </p:cNvSpPr>
          <p:nvPr/>
        </p:nvSpPr>
        <p:spPr bwMode="auto">
          <a:xfrm>
            <a:off x="5318125" y="4454525"/>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20</a:t>
            </a:r>
            <a:endParaRPr lang="en-US" sz="1000" b="1" u="sng" smtClean="0">
              <a:solidFill>
                <a:srgbClr val="003366"/>
              </a:solidFill>
              <a:ea typeface="ＭＳ Ｐゴシック" pitchFamily="34" charset="-128"/>
              <a:cs typeface="+mn-cs"/>
            </a:endParaRPr>
          </a:p>
        </p:txBody>
      </p:sp>
      <p:sp>
        <p:nvSpPr>
          <p:cNvPr id="62549" name="Rectangle 85"/>
          <p:cNvSpPr>
            <a:spLocks noChangeArrowheads="1"/>
          </p:cNvSpPr>
          <p:nvPr/>
        </p:nvSpPr>
        <p:spPr bwMode="auto">
          <a:xfrm>
            <a:off x="5678488" y="4454525"/>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40</a:t>
            </a:r>
            <a:endParaRPr lang="en-US" sz="1000" b="1" u="sng" smtClean="0">
              <a:solidFill>
                <a:srgbClr val="003366"/>
              </a:solidFill>
              <a:ea typeface="ＭＳ Ｐゴシック" pitchFamily="34" charset="-128"/>
              <a:cs typeface="+mn-cs"/>
            </a:endParaRPr>
          </a:p>
        </p:txBody>
      </p:sp>
      <p:sp>
        <p:nvSpPr>
          <p:cNvPr id="62550" name="Rectangle 86"/>
          <p:cNvSpPr>
            <a:spLocks noChangeArrowheads="1"/>
          </p:cNvSpPr>
          <p:nvPr/>
        </p:nvSpPr>
        <p:spPr bwMode="auto">
          <a:xfrm>
            <a:off x="6030913" y="4454525"/>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60</a:t>
            </a:r>
            <a:endParaRPr lang="en-US" sz="1000" b="1" u="sng" smtClean="0">
              <a:solidFill>
                <a:srgbClr val="003366"/>
              </a:solidFill>
              <a:ea typeface="ＭＳ Ｐゴシック" pitchFamily="34" charset="-128"/>
              <a:cs typeface="+mn-cs"/>
            </a:endParaRPr>
          </a:p>
        </p:txBody>
      </p:sp>
      <p:sp>
        <p:nvSpPr>
          <p:cNvPr id="62551" name="Rectangle 87"/>
          <p:cNvSpPr>
            <a:spLocks noChangeArrowheads="1"/>
          </p:cNvSpPr>
          <p:nvPr/>
        </p:nvSpPr>
        <p:spPr bwMode="auto">
          <a:xfrm>
            <a:off x="6389688" y="4454525"/>
            <a:ext cx="139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80</a:t>
            </a:r>
            <a:endParaRPr lang="en-US" sz="1000" b="1" u="sng" smtClean="0">
              <a:solidFill>
                <a:srgbClr val="003366"/>
              </a:solidFill>
              <a:ea typeface="ＭＳ Ｐゴシック" pitchFamily="34" charset="-128"/>
              <a:cs typeface="+mn-cs"/>
            </a:endParaRPr>
          </a:p>
        </p:txBody>
      </p:sp>
      <p:sp>
        <p:nvSpPr>
          <p:cNvPr id="62552" name="Rectangle 88"/>
          <p:cNvSpPr>
            <a:spLocks noChangeArrowheads="1"/>
          </p:cNvSpPr>
          <p:nvPr/>
        </p:nvSpPr>
        <p:spPr bwMode="auto">
          <a:xfrm>
            <a:off x="6719888" y="44545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100</a:t>
            </a:r>
            <a:endParaRPr lang="en-US" sz="1000" b="1" u="sng" smtClean="0">
              <a:solidFill>
                <a:srgbClr val="003366"/>
              </a:solidFill>
              <a:ea typeface="ＭＳ Ｐゴシック" pitchFamily="34" charset="-128"/>
              <a:cs typeface="+mn-cs"/>
            </a:endParaRPr>
          </a:p>
        </p:txBody>
      </p:sp>
      <p:sp>
        <p:nvSpPr>
          <p:cNvPr id="62553" name="Rectangle 89"/>
          <p:cNvSpPr>
            <a:spLocks noChangeArrowheads="1"/>
          </p:cNvSpPr>
          <p:nvPr/>
        </p:nvSpPr>
        <p:spPr bwMode="auto">
          <a:xfrm>
            <a:off x="7080250" y="44545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120</a:t>
            </a:r>
            <a:endParaRPr lang="en-US" sz="1000" b="1" u="sng" smtClean="0">
              <a:solidFill>
                <a:srgbClr val="003366"/>
              </a:solidFill>
              <a:ea typeface="ＭＳ Ｐゴシック" pitchFamily="34" charset="-128"/>
              <a:cs typeface="+mn-cs"/>
            </a:endParaRPr>
          </a:p>
        </p:txBody>
      </p:sp>
      <p:sp>
        <p:nvSpPr>
          <p:cNvPr id="62554" name="Rectangle 90"/>
          <p:cNvSpPr>
            <a:spLocks noChangeArrowheads="1"/>
          </p:cNvSpPr>
          <p:nvPr/>
        </p:nvSpPr>
        <p:spPr bwMode="auto">
          <a:xfrm>
            <a:off x="7431088" y="44545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140</a:t>
            </a:r>
            <a:endParaRPr lang="en-US" sz="1000" b="1" u="sng" smtClean="0">
              <a:solidFill>
                <a:srgbClr val="003366"/>
              </a:solidFill>
              <a:ea typeface="ＭＳ Ｐゴシック" pitchFamily="34" charset="-128"/>
              <a:cs typeface="+mn-cs"/>
            </a:endParaRPr>
          </a:p>
        </p:txBody>
      </p:sp>
      <p:sp>
        <p:nvSpPr>
          <p:cNvPr id="62555" name="Rectangle 91"/>
          <p:cNvSpPr>
            <a:spLocks noChangeArrowheads="1"/>
          </p:cNvSpPr>
          <p:nvPr/>
        </p:nvSpPr>
        <p:spPr bwMode="auto">
          <a:xfrm>
            <a:off x="7791450" y="44545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160</a:t>
            </a:r>
            <a:endParaRPr lang="en-US" sz="1000" b="1" u="sng" smtClean="0">
              <a:solidFill>
                <a:srgbClr val="003366"/>
              </a:solidFill>
              <a:ea typeface="ＭＳ Ｐゴシック" pitchFamily="34" charset="-128"/>
              <a:cs typeface="+mn-cs"/>
            </a:endParaRPr>
          </a:p>
        </p:txBody>
      </p:sp>
      <p:sp>
        <p:nvSpPr>
          <p:cNvPr id="62556" name="Rectangle 92"/>
          <p:cNvSpPr>
            <a:spLocks noChangeArrowheads="1"/>
          </p:cNvSpPr>
          <p:nvPr/>
        </p:nvSpPr>
        <p:spPr bwMode="auto">
          <a:xfrm>
            <a:off x="8143875" y="44545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180</a:t>
            </a:r>
            <a:endParaRPr lang="en-US" sz="1000" b="1" u="sng" smtClean="0">
              <a:solidFill>
                <a:srgbClr val="003366"/>
              </a:solidFill>
              <a:ea typeface="ＭＳ Ｐゴシック" pitchFamily="34" charset="-128"/>
              <a:cs typeface="+mn-cs"/>
            </a:endParaRPr>
          </a:p>
        </p:txBody>
      </p:sp>
      <p:sp>
        <p:nvSpPr>
          <p:cNvPr id="62557" name="Rectangle 93"/>
          <p:cNvSpPr>
            <a:spLocks noChangeArrowheads="1"/>
          </p:cNvSpPr>
          <p:nvPr/>
        </p:nvSpPr>
        <p:spPr bwMode="auto">
          <a:xfrm>
            <a:off x="8502650" y="44545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200</a:t>
            </a:r>
            <a:endParaRPr lang="en-US" sz="1000" b="1" u="sng" smtClean="0">
              <a:solidFill>
                <a:srgbClr val="003366"/>
              </a:solidFill>
              <a:ea typeface="ＭＳ Ｐゴシック" pitchFamily="34" charset="-128"/>
              <a:cs typeface="+mn-cs"/>
            </a:endParaRPr>
          </a:p>
        </p:txBody>
      </p:sp>
      <p:sp>
        <p:nvSpPr>
          <p:cNvPr id="62558" name="Rectangle 94"/>
          <p:cNvSpPr>
            <a:spLocks noChangeArrowheads="1"/>
          </p:cNvSpPr>
          <p:nvPr/>
        </p:nvSpPr>
        <p:spPr bwMode="auto">
          <a:xfrm>
            <a:off x="8855075" y="44545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b="1" smtClean="0">
                <a:solidFill>
                  <a:srgbClr val="003366"/>
                </a:solidFill>
                <a:ea typeface="ＭＳ Ｐゴシック" pitchFamily="34" charset="-128"/>
                <a:cs typeface="+mn-cs"/>
              </a:rPr>
              <a:t>220</a:t>
            </a:r>
            <a:endParaRPr lang="en-US" sz="1000" b="1" u="sng" smtClean="0">
              <a:solidFill>
                <a:srgbClr val="003366"/>
              </a:solidFill>
              <a:ea typeface="ＭＳ Ｐゴシック" pitchFamily="34" charset="-128"/>
              <a:cs typeface="+mn-cs"/>
            </a:endParaRPr>
          </a:p>
        </p:txBody>
      </p:sp>
      <p:sp>
        <p:nvSpPr>
          <p:cNvPr id="62559" name="Rectangle 95"/>
          <p:cNvSpPr>
            <a:spLocks noChangeArrowheads="1"/>
          </p:cNvSpPr>
          <p:nvPr/>
        </p:nvSpPr>
        <p:spPr bwMode="auto">
          <a:xfrm>
            <a:off x="5916613" y="4646613"/>
            <a:ext cx="205898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Time after administration (h)</a:t>
            </a:r>
            <a:endParaRPr lang="en-US" sz="1200" b="1" u="sng" smtClean="0">
              <a:solidFill>
                <a:srgbClr val="003366"/>
              </a:solidFill>
              <a:ea typeface="ＭＳ Ｐゴシック" pitchFamily="34" charset="-128"/>
              <a:cs typeface="+mn-cs"/>
            </a:endParaRPr>
          </a:p>
        </p:txBody>
      </p:sp>
      <p:sp>
        <p:nvSpPr>
          <p:cNvPr id="62560" name="Rectangle 96"/>
          <p:cNvSpPr>
            <a:spLocks noChangeArrowheads="1"/>
          </p:cNvSpPr>
          <p:nvPr/>
        </p:nvSpPr>
        <p:spPr bwMode="auto">
          <a:xfrm rot="-5400000">
            <a:off x="4158457" y="3202781"/>
            <a:ext cx="8445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CD34+ (/µL)</a:t>
            </a:r>
            <a:endParaRPr lang="en-US" sz="1200" b="1" u="sng" smtClean="0">
              <a:solidFill>
                <a:srgbClr val="003366"/>
              </a:solidFill>
              <a:ea typeface="ＭＳ Ｐゴシック" pitchFamily="34" charset="-128"/>
              <a:cs typeface="+mn-cs"/>
            </a:endParaRPr>
          </a:p>
        </p:txBody>
      </p:sp>
      <p:sp>
        <p:nvSpPr>
          <p:cNvPr id="62561" name="Rectangle 97"/>
          <p:cNvSpPr>
            <a:spLocks noChangeArrowheads="1"/>
          </p:cNvSpPr>
          <p:nvPr/>
        </p:nvSpPr>
        <p:spPr bwMode="auto">
          <a:xfrm>
            <a:off x="7023100" y="2376488"/>
            <a:ext cx="1543050" cy="388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endParaRPr lang="en-US" sz="1600" smtClean="0">
              <a:solidFill>
                <a:srgbClr val="003366"/>
              </a:solidFill>
              <a:ea typeface="ＭＳ Ｐゴシック" pitchFamily="34" charset="-128"/>
              <a:cs typeface="+mn-cs"/>
            </a:endParaRPr>
          </a:p>
        </p:txBody>
      </p:sp>
      <p:sp>
        <p:nvSpPr>
          <p:cNvPr id="62562" name="Rectangle 98"/>
          <p:cNvSpPr>
            <a:spLocks noChangeArrowheads="1"/>
          </p:cNvSpPr>
          <p:nvPr/>
        </p:nvSpPr>
        <p:spPr bwMode="auto">
          <a:xfrm>
            <a:off x="7235825" y="2355850"/>
            <a:ext cx="1416050" cy="2921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endParaRPr lang="en-US" sz="1600" smtClean="0">
              <a:solidFill>
                <a:srgbClr val="003366"/>
              </a:solidFill>
              <a:ea typeface="ＭＳ Ｐゴシック" pitchFamily="34" charset="-128"/>
              <a:cs typeface="+mn-cs"/>
            </a:endParaRPr>
          </a:p>
        </p:txBody>
      </p:sp>
      <p:sp>
        <p:nvSpPr>
          <p:cNvPr id="62563" name="Line 99"/>
          <p:cNvSpPr>
            <a:spLocks noChangeShapeType="1"/>
          </p:cNvSpPr>
          <p:nvPr/>
        </p:nvSpPr>
        <p:spPr bwMode="auto">
          <a:xfrm>
            <a:off x="7020272" y="2427288"/>
            <a:ext cx="174625"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64" name="Freeform 100"/>
          <p:cNvSpPr>
            <a:spLocks/>
          </p:cNvSpPr>
          <p:nvPr/>
        </p:nvSpPr>
        <p:spPr bwMode="auto">
          <a:xfrm>
            <a:off x="7397750" y="2403475"/>
            <a:ext cx="38100" cy="46038"/>
          </a:xfrm>
          <a:custGeom>
            <a:avLst/>
            <a:gdLst>
              <a:gd name="T0" fmla="*/ 2147483647 w 24"/>
              <a:gd name="T1" fmla="*/ 0 h 29"/>
              <a:gd name="T2" fmla="*/ 2147483647 w 24"/>
              <a:gd name="T3" fmla="*/ 2147483647 h 29"/>
              <a:gd name="T4" fmla="*/ 2147483647 w 24"/>
              <a:gd name="T5" fmla="*/ 2147483647 h 29"/>
              <a:gd name="T6" fmla="*/ 0 w 24"/>
              <a:gd name="T7" fmla="*/ 2147483647 h 29"/>
              <a:gd name="T8" fmla="*/ 2147483647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2" y="0"/>
                </a:moveTo>
                <a:lnTo>
                  <a:pt x="24" y="15"/>
                </a:lnTo>
                <a:lnTo>
                  <a:pt x="12" y="29"/>
                </a:lnTo>
                <a:lnTo>
                  <a:pt x="0" y="15"/>
                </a:lnTo>
                <a:lnTo>
                  <a:pt x="12"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65" name="Rectangle 101"/>
          <p:cNvSpPr>
            <a:spLocks noChangeArrowheads="1"/>
          </p:cNvSpPr>
          <p:nvPr/>
        </p:nvSpPr>
        <p:spPr bwMode="auto">
          <a:xfrm>
            <a:off x="7242522" y="2344738"/>
            <a:ext cx="130965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dirty="0" err="1">
                <a:solidFill>
                  <a:srgbClr val="003366"/>
                </a:solidFill>
                <a:ea typeface="ＭＳ Ｐゴシック" pitchFamily="34" charset="-128"/>
              </a:rPr>
              <a:t>Biosimilar</a:t>
            </a:r>
            <a:r>
              <a:rPr lang="en-GB" sz="1200" b="1" dirty="0">
                <a:solidFill>
                  <a:srgbClr val="003366"/>
                </a:solidFill>
                <a:ea typeface="ＭＳ Ｐゴシック" pitchFamily="34" charset="-128"/>
              </a:rPr>
              <a:t> G-CSF </a:t>
            </a:r>
            <a:endParaRPr lang="en-GB" sz="1200" b="1" baseline="30000" dirty="0">
              <a:solidFill>
                <a:srgbClr val="003366"/>
              </a:solidFill>
              <a:ea typeface="ＭＳ Ｐゴシック" pitchFamily="34" charset="-128"/>
            </a:endParaRPr>
          </a:p>
          <a:p>
            <a:pPr eaLnBrk="0" hangingPunct="0">
              <a:buFont typeface="Wingdings" pitchFamily="2" charset="2"/>
              <a:buNone/>
            </a:pPr>
            <a:r>
              <a:rPr lang="en-GB" sz="1200" b="1" baseline="30000" dirty="0" smtClean="0">
                <a:solidFill>
                  <a:srgbClr val="003366"/>
                </a:solidFill>
                <a:ea typeface="ＭＳ Ｐゴシック" pitchFamily="34" charset="-128"/>
                <a:cs typeface="+mn-cs"/>
              </a:rPr>
              <a:t> ®</a:t>
            </a:r>
          </a:p>
        </p:txBody>
      </p:sp>
      <p:sp>
        <p:nvSpPr>
          <p:cNvPr id="62566" name="Line 102"/>
          <p:cNvSpPr>
            <a:spLocks noChangeShapeType="1"/>
          </p:cNvSpPr>
          <p:nvPr/>
        </p:nvSpPr>
        <p:spPr bwMode="auto">
          <a:xfrm>
            <a:off x="7020272" y="2709863"/>
            <a:ext cx="174625" cy="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67" name="Rectangle 103"/>
          <p:cNvSpPr>
            <a:spLocks noChangeArrowheads="1"/>
          </p:cNvSpPr>
          <p:nvPr/>
        </p:nvSpPr>
        <p:spPr bwMode="auto">
          <a:xfrm>
            <a:off x="7085359" y="2686050"/>
            <a:ext cx="31750" cy="39688"/>
          </a:xfrm>
          <a:prstGeom prst="rect">
            <a:avLst/>
          </a:prstGeom>
          <a:solidFill>
            <a:srgbClr val="FFFFFF"/>
          </a:solidFill>
          <a:ln w="1270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68" name="Rectangle 104"/>
          <p:cNvSpPr>
            <a:spLocks noChangeArrowheads="1"/>
          </p:cNvSpPr>
          <p:nvPr/>
        </p:nvSpPr>
        <p:spPr bwMode="auto">
          <a:xfrm>
            <a:off x="7236296" y="2609850"/>
            <a:ext cx="82073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dirty="0" err="1" smtClean="0">
                <a:solidFill>
                  <a:srgbClr val="003366"/>
                </a:solidFill>
                <a:ea typeface="ＭＳ Ｐゴシック" pitchFamily="34" charset="-128"/>
                <a:cs typeface="+mn-cs"/>
              </a:rPr>
              <a:t>Neupogen</a:t>
            </a:r>
            <a:r>
              <a:rPr lang="en-US" sz="1200" b="1" baseline="30000" dirty="0" smtClean="0">
                <a:solidFill>
                  <a:srgbClr val="003366"/>
                </a:solidFill>
                <a:ea typeface="ＭＳ Ｐゴシック" pitchFamily="34" charset="-128"/>
                <a:cs typeface="+mn-cs"/>
              </a:rPr>
              <a:t>®</a:t>
            </a:r>
          </a:p>
        </p:txBody>
      </p:sp>
      <p:sp>
        <p:nvSpPr>
          <p:cNvPr id="62570" name="Rectangle 106"/>
          <p:cNvSpPr>
            <a:spLocks noChangeArrowheads="1"/>
          </p:cNvSpPr>
          <p:nvPr/>
        </p:nvSpPr>
        <p:spPr bwMode="auto">
          <a:xfrm>
            <a:off x="258763" y="4991100"/>
            <a:ext cx="8666162"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76225" lvl="1" indent="-274638" defTabSz="876300">
              <a:lnSpc>
                <a:spcPct val="125000"/>
              </a:lnSpc>
              <a:spcBef>
                <a:spcPct val="20000"/>
              </a:spcBef>
              <a:spcAft>
                <a:spcPct val="30000"/>
              </a:spcAft>
              <a:buClr>
                <a:srgbClr val="003366"/>
              </a:buClr>
              <a:buFont typeface="Wingdings" pitchFamily="2" charset="2"/>
              <a:buChar char="§"/>
            </a:pPr>
            <a:r>
              <a:rPr lang="sl-SI" sz="1600" dirty="0" err="1" smtClean="0">
                <a:solidFill>
                  <a:srgbClr val="003366"/>
                </a:solidFill>
                <a:ea typeface="ＭＳ Ｐゴシック" pitchFamily="34" charset="-128"/>
                <a:cs typeface="+mn-cs"/>
              </a:rPr>
              <a:t>Dose</a:t>
            </a:r>
            <a:r>
              <a:rPr lang="sl-SI" sz="1600" dirty="0" smtClean="0">
                <a:solidFill>
                  <a:srgbClr val="003366"/>
                </a:solidFill>
                <a:ea typeface="ＭＳ Ｐゴシック" pitchFamily="34" charset="-128"/>
                <a:cs typeface="+mn-cs"/>
              </a:rPr>
              <a:t>: </a:t>
            </a:r>
            <a:r>
              <a:rPr lang="en-US" sz="1600" dirty="0" smtClean="0">
                <a:solidFill>
                  <a:srgbClr val="003366"/>
                </a:solidFill>
                <a:ea typeface="ＭＳ Ｐゴシック" pitchFamily="34" charset="-128"/>
                <a:cs typeface="+mn-cs"/>
              </a:rPr>
              <a:t>10 µg/kg SC for 7 days</a:t>
            </a:r>
          </a:p>
          <a:p>
            <a:pPr marL="276225" lvl="1" indent="-274638" defTabSz="876300">
              <a:lnSpc>
                <a:spcPct val="125000"/>
              </a:lnSpc>
              <a:spcBef>
                <a:spcPct val="20000"/>
              </a:spcBef>
              <a:spcAft>
                <a:spcPct val="30000"/>
              </a:spcAft>
              <a:buClr>
                <a:srgbClr val="003366"/>
              </a:buClr>
              <a:buFont typeface="Wingdings" pitchFamily="2" charset="2"/>
              <a:buChar char="§"/>
            </a:pPr>
            <a:r>
              <a:rPr lang="en-GB" sz="1600" dirty="0" smtClean="0">
                <a:solidFill>
                  <a:srgbClr val="003366"/>
                </a:solidFill>
                <a:ea typeface="ＭＳ Ｐゴシック" pitchFamily="34" charset="-128"/>
                <a:cs typeface="+mn-cs"/>
              </a:rPr>
              <a:t>Curves for both ANC and CD34</a:t>
            </a:r>
            <a:r>
              <a:rPr lang="en-GB" sz="1600" baseline="30000" dirty="0" smtClean="0">
                <a:solidFill>
                  <a:srgbClr val="003366"/>
                </a:solidFill>
                <a:ea typeface="ＭＳ Ｐゴシック" pitchFamily="34" charset="-128"/>
                <a:cs typeface="+mn-cs"/>
              </a:rPr>
              <a:t>+</a:t>
            </a:r>
            <a:r>
              <a:rPr lang="en-GB" sz="1600" dirty="0" smtClean="0">
                <a:solidFill>
                  <a:srgbClr val="003366"/>
                </a:solidFill>
                <a:ea typeface="ＭＳ Ｐゴシック" pitchFamily="34" charset="-128"/>
                <a:cs typeface="+mn-cs"/>
              </a:rPr>
              <a:t> cells highly comparable for EP2006</a:t>
            </a:r>
            <a:r>
              <a:rPr lang="en-GB" sz="1600" b="1" dirty="0" smtClean="0">
                <a:solidFill>
                  <a:srgbClr val="003366"/>
                </a:solidFill>
                <a:ea typeface="ＭＳ Ｐゴシック" pitchFamily="34" charset="-128"/>
                <a:cs typeface="+mn-cs"/>
              </a:rPr>
              <a:t> </a:t>
            </a:r>
            <a:r>
              <a:rPr lang="en-GB" sz="1600" dirty="0" smtClean="0">
                <a:solidFill>
                  <a:srgbClr val="003366"/>
                </a:solidFill>
                <a:ea typeface="ＭＳ Ｐゴシック" pitchFamily="34" charset="-128"/>
                <a:cs typeface="+mn-cs"/>
              </a:rPr>
              <a:t>and </a:t>
            </a:r>
            <a:r>
              <a:rPr lang="en-GB" sz="1600" dirty="0" err="1" smtClean="0">
                <a:solidFill>
                  <a:srgbClr val="003366"/>
                </a:solidFill>
                <a:ea typeface="ＭＳ Ｐゴシック" pitchFamily="34" charset="-128"/>
                <a:cs typeface="+mn-cs"/>
              </a:rPr>
              <a:t>Neupogen</a:t>
            </a:r>
            <a:r>
              <a:rPr lang="en-US" sz="1600" baseline="30000" dirty="0" smtClean="0">
                <a:solidFill>
                  <a:srgbClr val="003366"/>
                </a:solidFill>
                <a:ea typeface="ＭＳ Ｐゴシック" pitchFamily="34" charset="-128"/>
                <a:cs typeface="+mn-cs"/>
              </a:rPr>
              <a:t>®</a:t>
            </a:r>
          </a:p>
        </p:txBody>
      </p:sp>
      <p:sp>
        <p:nvSpPr>
          <p:cNvPr id="62571" name="Rectangle 107"/>
          <p:cNvSpPr>
            <a:spLocks noGrp="1" noChangeArrowheads="1"/>
          </p:cNvSpPr>
          <p:nvPr>
            <p:ph type="title"/>
          </p:nvPr>
        </p:nvSpPr>
        <p:spPr>
          <a:xfrm>
            <a:off x="107950" y="333375"/>
            <a:ext cx="8299450" cy="703263"/>
          </a:xfrm>
        </p:spPr>
        <p:txBody>
          <a:bodyPr/>
          <a:lstStyle/>
          <a:p>
            <a:r>
              <a:rPr lang="sl-SI" dirty="0" err="1" smtClean="0"/>
              <a:t>Phase</a:t>
            </a:r>
            <a:r>
              <a:rPr lang="sl-SI" dirty="0" smtClean="0"/>
              <a:t> I: </a:t>
            </a:r>
            <a:r>
              <a:rPr lang="sl-SI" dirty="0" err="1" smtClean="0"/>
              <a:t>Study</a:t>
            </a:r>
            <a:r>
              <a:rPr lang="sl-SI" dirty="0" smtClean="0"/>
              <a:t> EPO6-101</a:t>
            </a:r>
            <a:r>
              <a:rPr lang="en-GB" dirty="0" smtClean="0"/>
              <a:t> PD results for 10 </a:t>
            </a:r>
            <a:r>
              <a:rPr lang="en-US" dirty="0" smtClean="0">
                <a:ea typeface="ＭＳ Ｐゴシック" pitchFamily="34" charset="-128"/>
              </a:rPr>
              <a:t>µg/kg</a:t>
            </a:r>
            <a:endParaRPr lang="en-US" dirty="0" smtClean="0"/>
          </a:p>
        </p:txBody>
      </p:sp>
      <p:sp>
        <p:nvSpPr>
          <p:cNvPr id="62572" name="Rectangle 108"/>
          <p:cNvSpPr>
            <a:spLocks noChangeArrowheads="1"/>
          </p:cNvSpPr>
          <p:nvPr/>
        </p:nvSpPr>
        <p:spPr bwMode="auto">
          <a:xfrm>
            <a:off x="34925" y="6505575"/>
            <a:ext cx="3867150" cy="244475"/>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eaLnBrk="0" hangingPunct="0"/>
            <a:r>
              <a:rPr lang="de-DE" sz="1000" b="1" smtClean="0">
                <a:solidFill>
                  <a:srgbClr val="003366"/>
                </a:solidFill>
                <a:ea typeface="ＭＳ Ｐゴシック" pitchFamily="34" charset="-128"/>
                <a:cs typeface="+mn-cs"/>
              </a:rPr>
              <a:t>Gascon P et al. </a:t>
            </a:r>
            <a:r>
              <a:rPr lang="de-DE" sz="1000" b="1" i="1" smtClean="0">
                <a:solidFill>
                  <a:srgbClr val="003366"/>
                </a:solidFill>
                <a:ea typeface="ＭＳ Ｐゴシック" pitchFamily="34" charset="-128"/>
                <a:cs typeface="+mn-cs"/>
              </a:rPr>
              <a:t>Ann Oncol 2009</a:t>
            </a:r>
            <a:r>
              <a:rPr lang="de-DE" sz="1000" b="1" smtClean="0">
                <a:solidFill>
                  <a:srgbClr val="003366"/>
                </a:solidFill>
                <a:ea typeface="ＭＳ Ｐゴシック" pitchFamily="34" charset="-128"/>
                <a:cs typeface="+mn-cs"/>
              </a:rPr>
              <a:t>, doi: 10.1093/annonc/mdp574</a:t>
            </a:r>
            <a:endParaRPr lang="en-US" sz="1000" b="1" smtClean="0">
              <a:solidFill>
                <a:srgbClr val="003366"/>
              </a:solidFill>
              <a:ea typeface="ＭＳ Ｐゴシック" pitchFamily="34" charset="-128"/>
              <a:cs typeface="+mn-cs"/>
            </a:endParaRPr>
          </a:p>
        </p:txBody>
      </p:sp>
      <p:grpSp>
        <p:nvGrpSpPr>
          <p:cNvPr id="62573" name="Group 109"/>
          <p:cNvGrpSpPr>
            <a:grpSpLocks/>
          </p:cNvGrpSpPr>
          <p:nvPr/>
        </p:nvGrpSpPr>
        <p:grpSpPr bwMode="auto">
          <a:xfrm>
            <a:off x="146050" y="2332038"/>
            <a:ext cx="4548188" cy="2495550"/>
            <a:chOff x="92" y="1469"/>
            <a:chExt cx="2865" cy="1572"/>
          </a:xfrm>
        </p:grpSpPr>
        <p:sp>
          <p:nvSpPr>
            <p:cNvPr id="62574" name="Rectangle 110"/>
            <p:cNvSpPr>
              <a:spLocks noChangeArrowheads="1"/>
            </p:cNvSpPr>
            <p:nvPr/>
          </p:nvSpPr>
          <p:spPr bwMode="auto">
            <a:xfrm>
              <a:off x="864" y="1543"/>
              <a:ext cx="892" cy="18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endParaRPr lang="en-US" sz="1600" smtClean="0">
                <a:solidFill>
                  <a:srgbClr val="003366"/>
                </a:solidFill>
                <a:ea typeface="ＭＳ Ｐゴシック" pitchFamily="34" charset="-128"/>
                <a:cs typeface="+mn-cs"/>
              </a:endParaRPr>
            </a:p>
          </p:txBody>
        </p:sp>
        <p:sp>
          <p:nvSpPr>
            <p:cNvPr id="62575" name="Line 111"/>
            <p:cNvSpPr>
              <a:spLocks noChangeShapeType="1"/>
            </p:cNvSpPr>
            <p:nvPr/>
          </p:nvSpPr>
          <p:spPr bwMode="auto">
            <a:xfrm>
              <a:off x="925" y="1588"/>
              <a:ext cx="11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76" name="Freeform 112"/>
            <p:cNvSpPr>
              <a:spLocks/>
            </p:cNvSpPr>
            <p:nvPr/>
          </p:nvSpPr>
          <p:spPr bwMode="auto">
            <a:xfrm>
              <a:off x="966" y="1573"/>
              <a:ext cx="24" cy="29"/>
            </a:xfrm>
            <a:custGeom>
              <a:avLst/>
              <a:gdLst>
                <a:gd name="T0" fmla="*/ 12 w 24"/>
                <a:gd name="T1" fmla="*/ 0 h 29"/>
                <a:gd name="T2" fmla="*/ 24 w 24"/>
                <a:gd name="T3" fmla="*/ 15 h 29"/>
                <a:gd name="T4" fmla="*/ 12 w 24"/>
                <a:gd name="T5" fmla="*/ 29 h 29"/>
                <a:gd name="T6" fmla="*/ 0 w 24"/>
                <a:gd name="T7" fmla="*/ 15 h 29"/>
                <a:gd name="T8" fmla="*/ 12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2" y="0"/>
                  </a:moveTo>
                  <a:lnTo>
                    <a:pt x="24" y="15"/>
                  </a:lnTo>
                  <a:lnTo>
                    <a:pt x="12" y="29"/>
                  </a:lnTo>
                  <a:lnTo>
                    <a:pt x="0" y="15"/>
                  </a:lnTo>
                  <a:lnTo>
                    <a:pt x="12" y="0"/>
                  </a:lnTo>
                  <a:close/>
                </a:path>
              </a:pathLst>
            </a:custGeom>
            <a:solidFill>
              <a:srgbClr val="FF6600"/>
            </a:solidFill>
            <a:ln w="6350">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77" name="Rectangle 113"/>
            <p:cNvSpPr>
              <a:spLocks noChangeArrowheads="1"/>
            </p:cNvSpPr>
            <p:nvPr/>
          </p:nvSpPr>
          <p:spPr bwMode="auto">
            <a:xfrm>
              <a:off x="1065" y="1536"/>
              <a:ext cx="1168"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GB" sz="1200" b="1" dirty="0" err="1">
                  <a:solidFill>
                    <a:srgbClr val="003366"/>
                  </a:solidFill>
                  <a:ea typeface="ＭＳ Ｐゴシック" pitchFamily="34" charset="-128"/>
                </a:rPr>
                <a:t>Biosimilar</a:t>
              </a:r>
              <a:r>
                <a:rPr lang="en-GB" sz="1200" b="1" dirty="0">
                  <a:solidFill>
                    <a:srgbClr val="003366"/>
                  </a:solidFill>
                  <a:ea typeface="ＭＳ Ｐゴシック" pitchFamily="34" charset="-128"/>
                </a:rPr>
                <a:t> G-CSF EP2006</a:t>
              </a:r>
              <a:endParaRPr lang="en-GB" sz="1200" b="1" baseline="30000" dirty="0">
                <a:solidFill>
                  <a:srgbClr val="003366"/>
                </a:solidFill>
                <a:ea typeface="ＭＳ Ｐゴシック" pitchFamily="34" charset="-128"/>
              </a:endParaRPr>
            </a:p>
            <a:p>
              <a:pPr eaLnBrk="0" hangingPunct="0">
                <a:buFont typeface="Wingdings" pitchFamily="2" charset="2"/>
                <a:buNone/>
              </a:pPr>
              <a:r>
                <a:rPr lang="en-GB" sz="1200" b="1" baseline="30000" dirty="0" smtClean="0">
                  <a:solidFill>
                    <a:srgbClr val="003366"/>
                  </a:solidFill>
                  <a:ea typeface="ＭＳ Ｐゴシック" pitchFamily="34" charset="-128"/>
                  <a:cs typeface="+mn-cs"/>
                </a:rPr>
                <a:t>®</a:t>
              </a:r>
            </a:p>
          </p:txBody>
        </p:sp>
        <p:sp>
          <p:nvSpPr>
            <p:cNvPr id="62578" name="Line 114"/>
            <p:cNvSpPr>
              <a:spLocks noChangeShapeType="1"/>
            </p:cNvSpPr>
            <p:nvPr/>
          </p:nvSpPr>
          <p:spPr bwMode="auto">
            <a:xfrm>
              <a:off x="925" y="1766"/>
              <a:ext cx="110" cy="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79" name="Rectangle 115"/>
            <p:cNvSpPr>
              <a:spLocks noChangeArrowheads="1"/>
            </p:cNvSpPr>
            <p:nvPr/>
          </p:nvSpPr>
          <p:spPr bwMode="auto">
            <a:xfrm>
              <a:off x="970" y="1751"/>
              <a:ext cx="20" cy="25"/>
            </a:xfrm>
            <a:prstGeom prst="rect">
              <a:avLst/>
            </a:prstGeom>
            <a:solidFill>
              <a:srgbClr val="FFFFFF"/>
            </a:solidFill>
            <a:ln w="12700">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580" name="Rectangle 116"/>
            <p:cNvSpPr>
              <a:spLocks noChangeArrowheads="1"/>
            </p:cNvSpPr>
            <p:nvPr/>
          </p:nvSpPr>
          <p:spPr bwMode="auto">
            <a:xfrm>
              <a:off x="1059" y="1703"/>
              <a:ext cx="52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Neupogen</a:t>
              </a:r>
              <a:r>
                <a:rPr lang="en-US" sz="1400" b="1" baseline="30000" smtClean="0">
                  <a:solidFill>
                    <a:srgbClr val="003366"/>
                  </a:solidFill>
                  <a:ea typeface="ＭＳ Ｐゴシック" pitchFamily="34" charset="-128"/>
                  <a:cs typeface="+mn-cs"/>
                </a:rPr>
                <a:t>®</a:t>
              </a:r>
            </a:p>
          </p:txBody>
        </p:sp>
        <p:sp>
          <p:nvSpPr>
            <p:cNvPr id="62581" name="Line 117"/>
            <p:cNvSpPr>
              <a:spLocks noChangeShapeType="1"/>
            </p:cNvSpPr>
            <p:nvPr/>
          </p:nvSpPr>
          <p:spPr bwMode="auto">
            <a:xfrm>
              <a:off x="376" y="1511"/>
              <a:ext cx="0" cy="1231"/>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82" name="Line 118"/>
            <p:cNvSpPr>
              <a:spLocks noChangeShapeType="1"/>
            </p:cNvSpPr>
            <p:nvPr/>
          </p:nvSpPr>
          <p:spPr bwMode="auto">
            <a:xfrm>
              <a:off x="362" y="2769"/>
              <a:ext cx="14"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83" name="Line 119"/>
            <p:cNvSpPr>
              <a:spLocks noChangeShapeType="1"/>
            </p:cNvSpPr>
            <p:nvPr/>
          </p:nvSpPr>
          <p:spPr bwMode="auto">
            <a:xfrm>
              <a:off x="362" y="2496"/>
              <a:ext cx="14"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84" name="Line 120"/>
            <p:cNvSpPr>
              <a:spLocks noChangeShapeType="1"/>
            </p:cNvSpPr>
            <p:nvPr/>
          </p:nvSpPr>
          <p:spPr bwMode="auto">
            <a:xfrm>
              <a:off x="362" y="2250"/>
              <a:ext cx="14"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85" name="Line 121"/>
            <p:cNvSpPr>
              <a:spLocks noChangeShapeType="1"/>
            </p:cNvSpPr>
            <p:nvPr/>
          </p:nvSpPr>
          <p:spPr bwMode="auto">
            <a:xfrm>
              <a:off x="362" y="2003"/>
              <a:ext cx="14"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86" name="Line 122"/>
            <p:cNvSpPr>
              <a:spLocks noChangeShapeType="1"/>
            </p:cNvSpPr>
            <p:nvPr/>
          </p:nvSpPr>
          <p:spPr bwMode="auto">
            <a:xfrm>
              <a:off x="362" y="1757"/>
              <a:ext cx="14"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87" name="Line 123"/>
            <p:cNvSpPr>
              <a:spLocks noChangeShapeType="1"/>
            </p:cNvSpPr>
            <p:nvPr/>
          </p:nvSpPr>
          <p:spPr bwMode="auto">
            <a:xfrm>
              <a:off x="362" y="1511"/>
              <a:ext cx="14"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88" name="Line 124"/>
            <p:cNvSpPr>
              <a:spLocks noChangeShapeType="1"/>
            </p:cNvSpPr>
            <p:nvPr/>
          </p:nvSpPr>
          <p:spPr bwMode="auto">
            <a:xfrm>
              <a:off x="376" y="2769"/>
              <a:ext cx="249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89" name="Line 125"/>
            <p:cNvSpPr>
              <a:spLocks noChangeShapeType="1"/>
            </p:cNvSpPr>
            <p:nvPr/>
          </p:nvSpPr>
          <p:spPr bwMode="auto">
            <a:xfrm flipV="1">
              <a:off x="376"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0" name="Line 126"/>
            <p:cNvSpPr>
              <a:spLocks noChangeShapeType="1"/>
            </p:cNvSpPr>
            <p:nvPr/>
          </p:nvSpPr>
          <p:spPr bwMode="auto">
            <a:xfrm flipV="1">
              <a:off x="603"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1" name="Line 127"/>
            <p:cNvSpPr>
              <a:spLocks noChangeShapeType="1"/>
            </p:cNvSpPr>
            <p:nvPr/>
          </p:nvSpPr>
          <p:spPr bwMode="auto">
            <a:xfrm flipV="1">
              <a:off x="830"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2" name="Line 128"/>
            <p:cNvSpPr>
              <a:spLocks noChangeShapeType="1"/>
            </p:cNvSpPr>
            <p:nvPr/>
          </p:nvSpPr>
          <p:spPr bwMode="auto">
            <a:xfrm flipV="1">
              <a:off x="1056"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3" name="Line 129"/>
            <p:cNvSpPr>
              <a:spLocks noChangeShapeType="1"/>
            </p:cNvSpPr>
            <p:nvPr/>
          </p:nvSpPr>
          <p:spPr bwMode="auto">
            <a:xfrm flipV="1">
              <a:off x="1283"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4" name="Line 130"/>
            <p:cNvSpPr>
              <a:spLocks noChangeShapeType="1"/>
            </p:cNvSpPr>
            <p:nvPr/>
          </p:nvSpPr>
          <p:spPr bwMode="auto">
            <a:xfrm flipV="1">
              <a:off x="1510"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5" name="Line 131"/>
            <p:cNvSpPr>
              <a:spLocks noChangeShapeType="1"/>
            </p:cNvSpPr>
            <p:nvPr/>
          </p:nvSpPr>
          <p:spPr bwMode="auto">
            <a:xfrm flipV="1">
              <a:off x="1741"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6" name="Line 132"/>
            <p:cNvSpPr>
              <a:spLocks noChangeShapeType="1"/>
            </p:cNvSpPr>
            <p:nvPr/>
          </p:nvSpPr>
          <p:spPr bwMode="auto">
            <a:xfrm flipV="1">
              <a:off x="1968"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7" name="Line 133"/>
            <p:cNvSpPr>
              <a:spLocks noChangeShapeType="1"/>
            </p:cNvSpPr>
            <p:nvPr/>
          </p:nvSpPr>
          <p:spPr bwMode="auto">
            <a:xfrm flipV="1">
              <a:off x="2195"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8" name="Line 134"/>
            <p:cNvSpPr>
              <a:spLocks noChangeShapeType="1"/>
            </p:cNvSpPr>
            <p:nvPr/>
          </p:nvSpPr>
          <p:spPr bwMode="auto">
            <a:xfrm flipV="1">
              <a:off x="2421"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599" name="Line 135"/>
            <p:cNvSpPr>
              <a:spLocks noChangeShapeType="1"/>
            </p:cNvSpPr>
            <p:nvPr/>
          </p:nvSpPr>
          <p:spPr bwMode="auto">
            <a:xfrm flipV="1">
              <a:off x="2648"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0" name="Line 136"/>
            <p:cNvSpPr>
              <a:spLocks noChangeShapeType="1"/>
            </p:cNvSpPr>
            <p:nvPr/>
          </p:nvSpPr>
          <p:spPr bwMode="auto">
            <a:xfrm flipV="1">
              <a:off x="2875" y="2769"/>
              <a:ext cx="0" cy="14"/>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1" name="Freeform 137"/>
            <p:cNvSpPr>
              <a:spLocks/>
            </p:cNvSpPr>
            <p:nvPr/>
          </p:nvSpPr>
          <p:spPr bwMode="auto">
            <a:xfrm>
              <a:off x="376" y="1957"/>
              <a:ext cx="2452" cy="757"/>
            </a:xfrm>
            <a:custGeom>
              <a:avLst/>
              <a:gdLst>
                <a:gd name="T0" fmla="*/ 0 w 530"/>
                <a:gd name="T1" fmla="*/ 2147483647 h 163"/>
                <a:gd name="T2" fmla="*/ 872038871 w 530"/>
                <a:gd name="T3" fmla="*/ 2147483647 h 163"/>
                <a:gd name="T4" fmla="*/ 2147483647 w 530"/>
                <a:gd name="T5" fmla="*/ 2147483647 h 163"/>
                <a:gd name="T6" fmla="*/ 2147483647 w 530"/>
                <a:gd name="T7" fmla="*/ 2147483647 h 163"/>
                <a:gd name="T8" fmla="*/ 2147483647 w 530"/>
                <a:gd name="T9" fmla="*/ 2147483647 h 163"/>
                <a:gd name="T10" fmla="*/ 2147483647 w 530"/>
                <a:gd name="T11" fmla="*/ 2147483647 h 163"/>
                <a:gd name="T12" fmla="*/ 2147483647 w 530"/>
                <a:gd name="T13" fmla="*/ 2147483647 h 163"/>
                <a:gd name="T14" fmla="*/ 2147483647 w 530"/>
                <a:gd name="T15" fmla="*/ 2147483647 h 163"/>
                <a:gd name="T16" fmla="*/ 2147483647 w 530"/>
                <a:gd name="T17" fmla="*/ 2147483647 h 163"/>
                <a:gd name="T18" fmla="*/ 2147483647 w 530"/>
                <a:gd name="T19" fmla="*/ 2147483647 h 163"/>
                <a:gd name="T20" fmla="*/ 2147483647 w 530"/>
                <a:gd name="T21" fmla="*/ 499475325 h 163"/>
                <a:gd name="T22" fmla="*/ 2147483647 w 530"/>
                <a:gd name="T23" fmla="*/ 0 h 163"/>
                <a:gd name="T24" fmla="*/ 2147483647 w 530"/>
                <a:gd name="T25" fmla="*/ 2147483647 h 163"/>
                <a:gd name="T26" fmla="*/ 2147483647 w 530"/>
                <a:gd name="T27" fmla="*/ 2147483647 h 163"/>
                <a:gd name="T28" fmla="*/ 2147483647 w 530"/>
                <a:gd name="T29" fmla="*/ 2147483647 h 163"/>
                <a:gd name="T30" fmla="*/ 2147483647 w 530"/>
                <a:gd name="T31" fmla="*/ 2147483647 h 163"/>
                <a:gd name="T32" fmla="*/ 2147483647 w 530"/>
                <a:gd name="T33" fmla="*/ 2147483647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0" h="163">
                  <a:moveTo>
                    <a:pt x="0" y="162"/>
                  </a:moveTo>
                  <a:lnTo>
                    <a:pt x="2" y="163"/>
                  </a:lnTo>
                  <a:lnTo>
                    <a:pt x="10" y="143"/>
                  </a:lnTo>
                  <a:lnTo>
                    <a:pt x="20" y="124"/>
                  </a:lnTo>
                  <a:lnTo>
                    <a:pt x="34" y="111"/>
                  </a:lnTo>
                  <a:lnTo>
                    <a:pt x="74" y="102"/>
                  </a:lnTo>
                  <a:lnTo>
                    <a:pt x="133" y="92"/>
                  </a:lnTo>
                  <a:lnTo>
                    <a:pt x="191" y="80"/>
                  </a:lnTo>
                  <a:lnTo>
                    <a:pt x="250" y="75"/>
                  </a:lnTo>
                  <a:lnTo>
                    <a:pt x="309" y="47"/>
                  </a:lnTo>
                  <a:lnTo>
                    <a:pt x="373" y="1"/>
                  </a:lnTo>
                  <a:lnTo>
                    <a:pt x="388" y="0"/>
                  </a:lnTo>
                  <a:lnTo>
                    <a:pt x="398" y="30"/>
                  </a:lnTo>
                  <a:lnTo>
                    <a:pt x="412" y="71"/>
                  </a:lnTo>
                  <a:lnTo>
                    <a:pt x="447" y="122"/>
                  </a:lnTo>
                  <a:lnTo>
                    <a:pt x="471" y="145"/>
                  </a:lnTo>
                  <a:lnTo>
                    <a:pt x="530" y="158"/>
                  </a:lnTo>
                </a:path>
              </a:pathLst>
            </a:custGeom>
            <a:noFill/>
            <a:ln w="12700" cmpd="sng">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2" name="Freeform 138"/>
            <p:cNvSpPr>
              <a:spLocks/>
            </p:cNvSpPr>
            <p:nvPr/>
          </p:nvSpPr>
          <p:spPr bwMode="auto">
            <a:xfrm>
              <a:off x="376" y="1948"/>
              <a:ext cx="2452" cy="766"/>
            </a:xfrm>
            <a:custGeom>
              <a:avLst/>
              <a:gdLst>
                <a:gd name="T0" fmla="*/ 0 w 530"/>
                <a:gd name="T1" fmla="*/ 2147483647 h 165"/>
                <a:gd name="T2" fmla="*/ 872038871 w 530"/>
                <a:gd name="T3" fmla="*/ 2147483647 h 165"/>
                <a:gd name="T4" fmla="*/ 2147483647 w 530"/>
                <a:gd name="T5" fmla="*/ 2147483647 h 165"/>
                <a:gd name="T6" fmla="*/ 2147483647 w 530"/>
                <a:gd name="T7" fmla="*/ 2147483647 h 165"/>
                <a:gd name="T8" fmla="*/ 2147483647 w 530"/>
                <a:gd name="T9" fmla="*/ 2147483647 h 165"/>
                <a:gd name="T10" fmla="*/ 2147483647 w 530"/>
                <a:gd name="T11" fmla="*/ 2147483647 h 165"/>
                <a:gd name="T12" fmla="*/ 2147483647 w 530"/>
                <a:gd name="T13" fmla="*/ 2147483647 h 165"/>
                <a:gd name="T14" fmla="*/ 2147483647 w 530"/>
                <a:gd name="T15" fmla="*/ 2147483647 h 165"/>
                <a:gd name="T16" fmla="*/ 2147483647 w 530"/>
                <a:gd name="T17" fmla="*/ 2147483647 h 165"/>
                <a:gd name="T18" fmla="*/ 2147483647 w 530"/>
                <a:gd name="T19" fmla="*/ 2147483647 h 165"/>
                <a:gd name="T20" fmla="*/ 2147483647 w 530"/>
                <a:gd name="T21" fmla="*/ 497736461 h 165"/>
                <a:gd name="T22" fmla="*/ 2147483647 w 530"/>
                <a:gd name="T23" fmla="*/ 0 h 165"/>
                <a:gd name="T24" fmla="*/ 2147483647 w 530"/>
                <a:gd name="T25" fmla="*/ 2147483647 h 165"/>
                <a:gd name="T26" fmla="*/ 2147483647 w 530"/>
                <a:gd name="T27" fmla="*/ 2147483647 h 165"/>
                <a:gd name="T28" fmla="*/ 2147483647 w 530"/>
                <a:gd name="T29" fmla="*/ 2147483647 h 165"/>
                <a:gd name="T30" fmla="*/ 2147483647 w 530"/>
                <a:gd name="T31" fmla="*/ 2147483647 h 165"/>
                <a:gd name="T32" fmla="*/ 2147483647 w 530"/>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0" h="165">
                  <a:moveTo>
                    <a:pt x="0" y="164"/>
                  </a:moveTo>
                  <a:lnTo>
                    <a:pt x="2" y="165"/>
                  </a:lnTo>
                  <a:lnTo>
                    <a:pt x="10" y="145"/>
                  </a:lnTo>
                  <a:lnTo>
                    <a:pt x="20" y="125"/>
                  </a:lnTo>
                  <a:lnTo>
                    <a:pt x="34" y="114"/>
                  </a:lnTo>
                  <a:lnTo>
                    <a:pt x="74" y="104"/>
                  </a:lnTo>
                  <a:lnTo>
                    <a:pt x="133" y="94"/>
                  </a:lnTo>
                  <a:lnTo>
                    <a:pt x="191" y="83"/>
                  </a:lnTo>
                  <a:lnTo>
                    <a:pt x="250" y="74"/>
                  </a:lnTo>
                  <a:lnTo>
                    <a:pt x="309" y="49"/>
                  </a:lnTo>
                  <a:lnTo>
                    <a:pt x="373" y="1"/>
                  </a:lnTo>
                  <a:lnTo>
                    <a:pt x="388" y="0"/>
                  </a:lnTo>
                  <a:lnTo>
                    <a:pt x="398" y="27"/>
                  </a:lnTo>
                  <a:lnTo>
                    <a:pt x="412" y="75"/>
                  </a:lnTo>
                  <a:lnTo>
                    <a:pt x="447" y="126"/>
                  </a:lnTo>
                  <a:lnTo>
                    <a:pt x="471" y="148"/>
                  </a:lnTo>
                  <a:lnTo>
                    <a:pt x="530" y="160"/>
                  </a:lnTo>
                </a:path>
              </a:pathLst>
            </a:custGeom>
            <a:noFill/>
            <a:ln w="12700"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3" name="Freeform 139"/>
            <p:cNvSpPr>
              <a:spLocks/>
            </p:cNvSpPr>
            <p:nvPr/>
          </p:nvSpPr>
          <p:spPr bwMode="auto">
            <a:xfrm>
              <a:off x="362" y="2696"/>
              <a:ext cx="28" cy="27"/>
            </a:xfrm>
            <a:custGeom>
              <a:avLst/>
              <a:gdLst>
                <a:gd name="T0" fmla="*/ 14 w 28"/>
                <a:gd name="T1" fmla="*/ 0 h 27"/>
                <a:gd name="T2" fmla="*/ 28 w 28"/>
                <a:gd name="T3" fmla="*/ 13 h 27"/>
                <a:gd name="T4" fmla="*/ 14 w 28"/>
                <a:gd name="T5" fmla="*/ 27 h 27"/>
                <a:gd name="T6" fmla="*/ 0 w 28"/>
                <a:gd name="T7" fmla="*/ 13 h 27"/>
                <a:gd name="T8" fmla="*/ 14 w 2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7">
                  <a:moveTo>
                    <a:pt x="14" y="0"/>
                  </a:moveTo>
                  <a:lnTo>
                    <a:pt x="28" y="13"/>
                  </a:lnTo>
                  <a:lnTo>
                    <a:pt x="14" y="27"/>
                  </a:lnTo>
                  <a:lnTo>
                    <a:pt x="0" y="13"/>
                  </a:lnTo>
                  <a:lnTo>
                    <a:pt x="14" y="0"/>
                  </a:lnTo>
                  <a:close/>
                </a:path>
              </a:pathLst>
            </a:custGeom>
            <a:solidFill>
              <a:srgbClr val="FF6600"/>
            </a:solidFill>
            <a:ln w="7938">
              <a:solidFill>
                <a:schemeClr val="tx1"/>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4" name="Freeform 140"/>
            <p:cNvSpPr>
              <a:spLocks/>
            </p:cNvSpPr>
            <p:nvPr/>
          </p:nvSpPr>
          <p:spPr bwMode="auto">
            <a:xfrm>
              <a:off x="372" y="2700"/>
              <a:ext cx="27" cy="28"/>
            </a:xfrm>
            <a:custGeom>
              <a:avLst/>
              <a:gdLst>
                <a:gd name="T0" fmla="*/ 14 w 27"/>
                <a:gd name="T1" fmla="*/ 0 h 28"/>
                <a:gd name="T2" fmla="*/ 27 w 27"/>
                <a:gd name="T3" fmla="*/ 14 h 28"/>
                <a:gd name="T4" fmla="*/ 14 w 27"/>
                <a:gd name="T5" fmla="*/ 28 h 28"/>
                <a:gd name="T6" fmla="*/ 0 w 27"/>
                <a:gd name="T7" fmla="*/ 14 h 28"/>
                <a:gd name="T8" fmla="*/ 14 w 2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8">
                  <a:moveTo>
                    <a:pt x="14" y="0"/>
                  </a:moveTo>
                  <a:lnTo>
                    <a:pt x="27"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5" name="Freeform 141"/>
            <p:cNvSpPr>
              <a:spLocks/>
            </p:cNvSpPr>
            <p:nvPr/>
          </p:nvSpPr>
          <p:spPr bwMode="auto">
            <a:xfrm>
              <a:off x="409" y="2607"/>
              <a:ext cx="28" cy="28"/>
            </a:xfrm>
            <a:custGeom>
              <a:avLst/>
              <a:gdLst>
                <a:gd name="T0" fmla="*/ 14 w 28"/>
                <a:gd name="T1" fmla="*/ 0 h 28"/>
                <a:gd name="T2" fmla="*/ 28 w 28"/>
                <a:gd name="T3" fmla="*/ 14 h 28"/>
                <a:gd name="T4" fmla="*/ 14 w 28"/>
                <a:gd name="T5" fmla="*/ 28 h 28"/>
                <a:gd name="T6" fmla="*/ 0 w 28"/>
                <a:gd name="T7" fmla="*/ 14 h 28"/>
                <a:gd name="T8" fmla="*/ 14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6" name="Freeform 142"/>
            <p:cNvSpPr>
              <a:spLocks/>
            </p:cNvSpPr>
            <p:nvPr/>
          </p:nvSpPr>
          <p:spPr bwMode="auto">
            <a:xfrm>
              <a:off x="455" y="2519"/>
              <a:ext cx="28" cy="28"/>
            </a:xfrm>
            <a:custGeom>
              <a:avLst/>
              <a:gdLst>
                <a:gd name="T0" fmla="*/ 14 w 28"/>
                <a:gd name="T1" fmla="*/ 0 h 28"/>
                <a:gd name="T2" fmla="*/ 28 w 28"/>
                <a:gd name="T3" fmla="*/ 14 h 28"/>
                <a:gd name="T4" fmla="*/ 14 w 28"/>
                <a:gd name="T5" fmla="*/ 28 h 28"/>
                <a:gd name="T6" fmla="*/ 0 w 28"/>
                <a:gd name="T7" fmla="*/ 14 h 28"/>
                <a:gd name="T8" fmla="*/ 14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7" name="Freeform 143"/>
            <p:cNvSpPr>
              <a:spLocks/>
            </p:cNvSpPr>
            <p:nvPr/>
          </p:nvSpPr>
          <p:spPr bwMode="auto">
            <a:xfrm>
              <a:off x="520" y="2459"/>
              <a:ext cx="28" cy="27"/>
            </a:xfrm>
            <a:custGeom>
              <a:avLst/>
              <a:gdLst>
                <a:gd name="T0" fmla="*/ 14 w 28"/>
                <a:gd name="T1" fmla="*/ 0 h 27"/>
                <a:gd name="T2" fmla="*/ 28 w 28"/>
                <a:gd name="T3" fmla="*/ 14 h 27"/>
                <a:gd name="T4" fmla="*/ 14 w 28"/>
                <a:gd name="T5" fmla="*/ 27 h 27"/>
                <a:gd name="T6" fmla="*/ 0 w 28"/>
                <a:gd name="T7" fmla="*/ 14 h 27"/>
                <a:gd name="T8" fmla="*/ 14 w 2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7">
                  <a:moveTo>
                    <a:pt x="14" y="0"/>
                  </a:moveTo>
                  <a:lnTo>
                    <a:pt x="28" y="14"/>
                  </a:lnTo>
                  <a:lnTo>
                    <a:pt x="14" y="27"/>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8" name="Freeform 144"/>
            <p:cNvSpPr>
              <a:spLocks/>
            </p:cNvSpPr>
            <p:nvPr/>
          </p:nvSpPr>
          <p:spPr bwMode="auto">
            <a:xfrm>
              <a:off x="705" y="2417"/>
              <a:ext cx="28" cy="28"/>
            </a:xfrm>
            <a:custGeom>
              <a:avLst/>
              <a:gdLst>
                <a:gd name="T0" fmla="*/ 14 w 28"/>
                <a:gd name="T1" fmla="*/ 0 h 28"/>
                <a:gd name="T2" fmla="*/ 28 w 28"/>
                <a:gd name="T3" fmla="*/ 14 h 28"/>
                <a:gd name="T4" fmla="*/ 14 w 28"/>
                <a:gd name="T5" fmla="*/ 28 h 28"/>
                <a:gd name="T6" fmla="*/ 0 w 28"/>
                <a:gd name="T7" fmla="*/ 14 h 28"/>
                <a:gd name="T8" fmla="*/ 14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09" name="Freeform 145"/>
            <p:cNvSpPr>
              <a:spLocks/>
            </p:cNvSpPr>
            <p:nvPr/>
          </p:nvSpPr>
          <p:spPr bwMode="auto">
            <a:xfrm>
              <a:off x="978" y="2370"/>
              <a:ext cx="28" cy="28"/>
            </a:xfrm>
            <a:custGeom>
              <a:avLst/>
              <a:gdLst>
                <a:gd name="T0" fmla="*/ 14 w 28"/>
                <a:gd name="T1" fmla="*/ 0 h 28"/>
                <a:gd name="T2" fmla="*/ 28 w 28"/>
                <a:gd name="T3" fmla="*/ 14 h 28"/>
                <a:gd name="T4" fmla="*/ 14 w 28"/>
                <a:gd name="T5" fmla="*/ 28 h 28"/>
                <a:gd name="T6" fmla="*/ 0 w 28"/>
                <a:gd name="T7" fmla="*/ 14 h 28"/>
                <a:gd name="T8" fmla="*/ 14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0" name="Freeform 146"/>
            <p:cNvSpPr>
              <a:spLocks/>
            </p:cNvSpPr>
            <p:nvPr/>
          </p:nvSpPr>
          <p:spPr bwMode="auto">
            <a:xfrm>
              <a:off x="1246" y="2315"/>
              <a:ext cx="28" cy="27"/>
            </a:xfrm>
            <a:custGeom>
              <a:avLst/>
              <a:gdLst>
                <a:gd name="T0" fmla="*/ 14 w 28"/>
                <a:gd name="T1" fmla="*/ 0 h 27"/>
                <a:gd name="T2" fmla="*/ 28 w 28"/>
                <a:gd name="T3" fmla="*/ 14 h 27"/>
                <a:gd name="T4" fmla="*/ 14 w 28"/>
                <a:gd name="T5" fmla="*/ 27 h 27"/>
                <a:gd name="T6" fmla="*/ 0 w 28"/>
                <a:gd name="T7" fmla="*/ 14 h 27"/>
                <a:gd name="T8" fmla="*/ 14 w 2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7">
                  <a:moveTo>
                    <a:pt x="14" y="0"/>
                  </a:moveTo>
                  <a:lnTo>
                    <a:pt x="28" y="14"/>
                  </a:lnTo>
                  <a:lnTo>
                    <a:pt x="14" y="27"/>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1" name="Freeform 147"/>
            <p:cNvSpPr>
              <a:spLocks/>
            </p:cNvSpPr>
            <p:nvPr/>
          </p:nvSpPr>
          <p:spPr bwMode="auto">
            <a:xfrm>
              <a:off x="1519" y="2291"/>
              <a:ext cx="28" cy="28"/>
            </a:xfrm>
            <a:custGeom>
              <a:avLst/>
              <a:gdLst>
                <a:gd name="T0" fmla="*/ 14 w 28"/>
                <a:gd name="T1" fmla="*/ 0 h 28"/>
                <a:gd name="T2" fmla="*/ 28 w 28"/>
                <a:gd name="T3" fmla="*/ 14 h 28"/>
                <a:gd name="T4" fmla="*/ 14 w 28"/>
                <a:gd name="T5" fmla="*/ 28 h 28"/>
                <a:gd name="T6" fmla="*/ 0 w 28"/>
                <a:gd name="T7" fmla="*/ 14 h 28"/>
                <a:gd name="T8" fmla="*/ 14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2" name="Freeform 148"/>
            <p:cNvSpPr>
              <a:spLocks/>
            </p:cNvSpPr>
            <p:nvPr/>
          </p:nvSpPr>
          <p:spPr bwMode="auto">
            <a:xfrm>
              <a:off x="1792" y="2161"/>
              <a:ext cx="28" cy="28"/>
            </a:xfrm>
            <a:custGeom>
              <a:avLst/>
              <a:gdLst>
                <a:gd name="T0" fmla="*/ 14 w 28"/>
                <a:gd name="T1" fmla="*/ 0 h 28"/>
                <a:gd name="T2" fmla="*/ 28 w 28"/>
                <a:gd name="T3" fmla="*/ 14 h 28"/>
                <a:gd name="T4" fmla="*/ 14 w 28"/>
                <a:gd name="T5" fmla="*/ 28 h 28"/>
                <a:gd name="T6" fmla="*/ 0 w 28"/>
                <a:gd name="T7" fmla="*/ 14 h 28"/>
                <a:gd name="T8" fmla="*/ 14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3" name="Freeform 149"/>
            <p:cNvSpPr>
              <a:spLocks/>
            </p:cNvSpPr>
            <p:nvPr/>
          </p:nvSpPr>
          <p:spPr bwMode="auto">
            <a:xfrm>
              <a:off x="2088" y="1948"/>
              <a:ext cx="28" cy="27"/>
            </a:xfrm>
            <a:custGeom>
              <a:avLst/>
              <a:gdLst>
                <a:gd name="T0" fmla="*/ 14 w 28"/>
                <a:gd name="T1" fmla="*/ 0 h 27"/>
                <a:gd name="T2" fmla="*/ 28 w 28"/>
                <a:gd name="T3" fmla="*/ 14 h 27"/>
                <a:gd name="T4" fmla="*/ 14 w 28"/>
                <a:gd name="T5" fmla="*/ 27 h 27"/>
                <a:gd name="T6" fmla="*/ 0 w 28"/>
                <a:gd name="T7" fmla="*/ 14 h 27"/>
                <a:gd name="T8" fmla="*/ 14 w 2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7">
                  <a:moveTo>
                    <a:pt x="14" y="0"/>
                  </a:moveTo>
                  <a:lnTo>
                    <a:pt x="28" y="14"/>
                  </a:lnTo>
                  <a:lnTo>
                    <a:pt x="14" y="27"/>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4" name="Freeform 150"/>
            <p:cNvSpPr>
              <a:spLocks/>
            </p:cNvSpPr>
            <p:nvPr/>
          </p:nvSpPr>
          <p:spPr bwMode="auto">
            <a:xfrm>
              <a:off x="2158" y="1943"/>
              <a:ext cx="27" cy="28"/>
            </a:xfrm>
            <a:custGeom>
              <a:avLst/>
              <a:gdLst>
                <a:gd name="T0" fmla="*/ 13 w 27"/>
                <a:gd name="T1" fmla="*/ 0 h 28"/>
                <a:gd name="T2" fmla="*/ 27 w 27"/>
                <a:gd name="T3" fmla="*/ 14 h 28"/>
                <a:gd name="T4" fmla="*/ 13 w 27"/>
                <a:gd name="T5" fmla="*/ 28 h 28"/>
                <a:gd name="T6" fmla="*/ 0 w 27"/>
                <a:gd name="T7" fmla="*/ 14 h 28"/>
                <a:gd name="T8" fmla="*/ 13 w 2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8">
                  <a:moveTo>
                    <a:pt x="13" y="0"/>
                  </a:moveTo>
                  <a:lnTo>
                    <a:pt x="27" y="14"/>
                  </a:lnTo>
                  <a:lnTo>
                    <a:pt x="13" y="28"/>
                  </a:lnTo>
                  <a:lnTo>
                    <a:pt x="0" y="14"/>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5" name="Freeform 151"/>
            <p:cNvSpPr>
              <a:spLocks/>
            </p:cNvSpPr>
            <p:nvPr/>
          </p:nvSpPr>
          <p:spPr bwMode="auto">
            <a:xfrm>
              <a:off x="2204" y="2082"/>
              <a:ext cx="28" cy="28"/>
            </a:xfrm>
            <a:custGeom>
              <a:avLst/>
              <a:gdLst>
                <a:gd name="T0" fmla="*/ 14 w 28"/>
                <a:gd name="T1" fmla="*/ 0 h 28"/>
                <a:gd name="T2" fmla="*/ 28 w 28"/>
                <a:gd name="T3" fmla="*/ 14 h 28"/>
                <a:gd name="T4" fmla="*/ 14 w 28"/>
                <a:gd name="T5" fmla="*/ 28 h 28"/>
                <a:gd name="T6" fmla="*/ 0 w 28"/>
                <a:gd name="T7" fmla="*/ 14 h 28"/>
                <a:gd name="T8" fmla="*/ 14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4" y="0"/>
                  </a:moveTo>
                  <a:lnTo>
                    <a:pt x="28"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6" name="Freeform 152"/>
            <p:cNvSpPr>
              <a:spLocks/>
            </p:cNvSpPr>
            <p:nvPr/>
          </p:nvSpPr>
          <p:spPr bwMode="auto">
            <a:xfrm>
              <a:off x="2269" y="2273"/>
              <a:ext cx="27" cy="28"/>
            </a:xfrm>
            <a:custGeom>
              <a:avLst/>
              <a:gdLst>
                <a:gd name="T0" fmla="*/ 14 w 27"/>
                <a:gd name="T1" fmla="*/ 0 h 28"/>
                <a:gd name="T2" fmla="*/ 27 w 27"/>
                <a:gd name="T3" fmla="*/ 14 h 28"/>
                <a:gd name="T4" fmla="*/ 14 w 27"/>
                <a:gd name="T5" fmla="*/ 28 h 28"/>
                <a:gd name="T6" fmla="*/ 0 w 27"/>
                <a:gd name="T7" fmla="*/ 14 h 28"/>
                <a:gd name="T8" fmla="*/ 14 w 2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8">
                  <a:moveTo>
                    <a:pt x="14" y="0"/>
                  </a:moveTo>
                  <a:lnTo>
                    <a:pt x="27" y="14"/>
                  </a:lnTo>
                  <a:lnTo>
                    <a:pt x="14" y="28"/>
                  </a:lnTo>
                  <a:lnTo>
                    <a:pt x="0" y="14"/>
                  </a:lnTo>
                  <a:lnTo>
                    <a:pt x="14"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7" name="Freeform 153"/>
            <p:cNvSpPr>
              <a:spLocks/>
            </p:cNvSpPr>
            <p:nvPr/>
          </p:nvSpPr>
          <p:spPr bwMode="auto">
            <a:xfrm>
              <a:off x="2431" y="2510"/>
              <a:ext cx="27" cy="28"/>
            </a:xfrm>
            <a:custGeom>
              <a:avLst/>
              <a:gdLst>
                <a:gd name="T0" fmla="*/ 13 w 27"/>
                <a:gd name="T1" fmla="*/ 0 h 28"/>
                <a:gd name="T2" fmla="*/ 27 w 27"/>
                <a:gd name="T3" fmla="*/ 14 h 28"/>
                <a:gd name="T4" fmla="*/ 13 w 27"/>
                <a:gd name="T5" fmla="*/ 28 h 28"/>
                <a:gd name="T6" fmla="*/ 0 w 27"/>
                <a:gd name="T7" fmla="*/ 14 h 28"/>
                <a:gd name="T8" fmla="*/ 13 w 2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8">
                  <a:moveTo>
                    <a:pt x="13" y="0"/>
                  </a:moveTo>
                  <a:lnTo>
                    <a:pt x="27" y="14"/>
                  </a:lnTo>
                  <a:lnTo>
                    <a:pt x="13" y="28"/>
                  </a:lnTo>
                  <a:lnTo>
                    <a:pt x="0" y="14"/>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8" name="Freeform 154"/>
            <p:cNvSpPr>
              <a:spLocks/>
            </p:cNvSpPr>
            <p:nvPr/>
          </p:nvSpPr>
          <p:spPr bwMode="auto">
            <a:xfrm>
              <a:off x="2542" y="2617"/>
              <a:ext cx="27" cy="27"/>
            </a:xfrm>
            <a:custGeom>
              <a:avLst/>
              <a:gdLst>
                <a:gd name="T0" fmla="*/ 13 w 27"/>
                <a:gd name="T1" fmla="*/ 0 h 27"/>
                <a:gd name="T2" fmla="*/ 27 w 27"/>
                <a:gd name="T3" fmla="*/ 13 h 27"/>
                <a:gd name="T4" fmla="*/ 13 w 27"/>
                <a:gd name="T5" fmla="*/ 27 h 27"/>
                <a:gd name="T6" fmla="*/ 0 w 27"/>
                <a:gd name="T7" fmla="*/ 13 h 27"/>
                <a:gd name="T8" fmla="*/ 13 w 27"/>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13" y="0"/>
                  </a:moveTo>
                  <a:lnTo>
                    <a:pt x="27" y="13"/>
                  </a:lnTo>
                  <a:lnTo>
                    <a:pt x="13" y="27"/>
                  </a:lnTo>
                  <a:lnTo>
                    <a:pt x="0" y="13"/>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19" name="Freeform 155"/>
            <p:cNvSpPr>
              <a:spLocks/>
            </p:cNvSpPr>
            <p:nvPr/>
          </p:nvSpPr>
          <p:spPr bwMode="auto">
            <a:xfrm>
              <a:off x="2815" y="2677"/>
              <a:ext cx="27" cy="28"/>
            </a:xfrm>
            <a:custGeom>
              <a:avLst/>
              <a:gdLst>
                <a:gd name="T0" fmla="*/ 13 w 27"/>
                <a:gd name="T1" fmla="*/ 0 h 28"/>
                <a:gd name="T2" fmla="*/ 27 w 27"/>
                <a:gd name="T3" fmla="*/ 14 h 28"/>
                <a:gd name="T4" fmla="*/ 13 w 27"/>
                <a:gd name="T5" fmla="*/ 28 h 28"/>
                <a:gd name="T6" fmla="*/ 0 w 27"/>
                <a:gd name="T7" fmla="*/ 14 h 28"/>
                <a:gd name="T8" fmla="*/ 13 w 2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8">
                  <a:moveTo>
                    <a:pt x="13" y="0"/>
                  </a:moveTo>
                  <a:lnTo>
                    <a:pt x="27" y="14"/>
                  </a:lnTo>
                  <a:lnTo>
                    <a:pt x="13" y="28"/>
                  </a:lnTo>
                  <a:lnTo>
                    <a:pt x="0" y="14"/>
                  </a:lnTo>
                  <a:lnTo>
                    <a:pt x="13"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2620" name="Rectangle 156"/>
            <p:cNvSpPr>
              <a:spLocks noChangeArrowheads="1"/>
            </p:cNvSpPr>
            <p:nvPr/>
          </p:nvSpPr>
          <p:spPr bwMode="auto">
            <a:xfrm>
              <a:off x="362" y="2696"/>
              <a:ext cx="24" cy="23"/>
            </a:xfrm>
            <a:prstGeom prst="rect">
              <a:avLst/>
            </a:prstGeom>
            <a:solidFill>
              <a:srgbClr val="FFFFFF"/>
            </a:solidFill>
            <a:ln w="7938">
              <a:solidFill>
                <a:schemeClr val="tx1"/>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1" name="Rectangle 157"/>
            <p:cNvSpPr>
              <a:spLocks noChangeArrowheads="1"/>
            </p:cNvSpPr>
            <p:nvPr/>
          </p:nvSpPr>
          <p:spPr bwMode="auto">
            <a:xfrm>
              <a:off x="372" y="2700"/>
              <a:ext cx="23" cy="23"/>
            </a:xfrm>
            <a:prstGeom prst="rect">
              <a:avLst/>
            </a:prstGeom>
            <a:solidFill>
              <a:srgbClr val="FFFFFF"/>
            </a:solidFill>
            <a:ln w="7938">
              <a:solidFill>
                <a:schemeClr val="tx1"/>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2" name="Rectangle 158"/>
            <p:cNvSpPr>
              <a:spLocks noChangeArrowheads="1"/>
            </p:cNvSpPr>
            <p:nvPr/>
          </p:nvSpPr>
          <p:spPr bwMode="auto">
            <a:xfrm>
              <a:off x="409" y="2607"/>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3" name="Rectangle 159"/>
            <p:cNvSpPr>
              <a:spLocks noChangeArrowheads="1"/>
            </p:cNvSpPr>
            <p:nvPr/>
          </p:nvSpPr>
          <p:spPr bwMode="auto">
            <a:xfrm>
              <a:off x="455" y="2514"/>
              <a:ext cx="23" cy="24"/>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4" name="Rectangle 160"/>
            <p:cNvSpPr>
              <a:spLocks noChangeArrowheads="1"/>
            </p:cNvSpPr>
            <p:nvPr/>
          </p:nvSpPr>
          <p:spPr bwMode="auto">
            <a:xfrm>
              <a:off x="520" y="2463"/>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5" name="Rectangle 161"/>
            <p:cNvSpPr>
              <a:spLocks noChangeArrowheads="1"/>
            </p:cNvSpPr>
            <p:nvPr/>
          </p:nvSpPr>
          <p:spPr bwMode="auto">
            <a:xfrm>
              <a:off x="705" y="2417"/>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6" name="Rectangle 162"/>
            <p:cNvSpPr>
              <a:spLocks noChangeArrowheads="1"/>
            </p:cNvSpPr>
            <p:nvPr/>
          </p:nvSpPr>
          <p:spPr bwMode="auto">
            <a:xfrm>
              <a:off x="978" y="2370"/>
              <a:ext cx="23" cy="24"/>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7" name="Rectangle 163"/>
            <p:cNvSpPr>
              <a:spLocks noChangeArrowheads="1"/>
            </p:cNvSpPr>
            <p:nvPr/>
          </p:nvSpPr>
          <p:spPr bwMode="auto">
            <a:xfrm>
              <a:off x="1246" y="2319"/>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8" name="Rectangle 164"/>
            <p:cNvSpPr>
              <a:spLocks noChangeArrowheads="1"/>
            </p:cNvSpPr>
            <p:nvPr/>
          </p:nvSpPr>
          <p:spPr bwMode="auto">
            <a:xfrm>
              <a:off x="1519" y="2277"/>
              <a:ext cx="23" cy="24"/>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29" name="Rectangle 165"/>
            <p:cNvSpPr>
              <a:spLocks noChangeArrowheads="1"/>
            </p:cNvSpPr>
            <p:nvPr/>
          </p:nvSpPr>
          <p:spPr bwMode="auto">
            <a:xfrm>
              <a:off x="1792" y="2161"/>
              <a:ext cx="23" cy="24"/>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30" name="Rectangle 166"/>
            <p:cNvSpPr>
              <a:spLocks noChangeArrowheads="1"/>
            </p:cNvSpPr>
            <p:nvPr/>
          </p:nvSpPr>
          <p:spPr bwMode="auto">
            <a:xfrm>
              <a:off x="2088" y="1938"/>
              <a:ext cx="23" cy="24"/>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31" name="Rectangle 167"/>
            <p:cNvSpPr>
              <a:spLocks noChangeArrowheads="1"/>
            </p:cNvSpPr>
            <p:nvPr/>
          </p:nvSpPr>
          <p:spPr bwMode="auto">
            <a:xfrm>
              <a:off x="2158" y="1934"/>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32" name="Rectangle 168"/>
            <p:cNvSpPr>
              <a:spLocks noChangeArrowheads="1"/>
            </p:cNvSpPr>
            <p:nvPr/>
          </p:nvSpPr>
          <p:spPr bwMode="auto">
            <a:xfrm>
              <a:off x="2204" y="2059"/>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33" name="Rectangle 169"/>
            <p:cNvSpPr>
              <a:spLocks noChangeArrowheads="1"/>
            </p:cNvSpPr>
            <p:nvPr/>
          </p:nvSpPr>
          <p:spPr bwMode="auto">
            <a:xfrm>
              <a:off x="2269" y="2282"/>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34" name="Rectangle 170"/>
            <p:cNvSpPr>
              <a:spLocks noChangeArrowheads="1"/>
            </p:cNvSpPr>
            <p:nvPr/>
          </p:nvSpPr>
          <p:spPr bwMode="auto">
            <a:xfrm>
              <a:off x="2431" y="2519"/>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35" name="Rectangle 171"/>
            <p:cNvSpPr>
              <a:spLocks noChangeArrowheads="1"/>
            </p:cNvSpPr>
            <p:nvPr/>
          </p:nvSpPr>
          <p:spPr bwMode="auto">
            <a:xfrm>
              <a:off x="2542" y="2621"/>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36" name="Rectangle 172"/>
            <p:cNvSpPr>
              <a:spLocks noChangeArrowheads="1"/>
            </p:cNvSpPr>
            <p:nvPr/>
          </p:nvSpPr>
          <p:spPr bwMode="auto">
            <a:xfrm>
              <a:off x="2815" y="2677"/>
              <a:ext cx="23" cy="23"/>
            </a:xfrm>
            <a:prstGeom prst="rect">
              <a:avLst/>
            </a:prstGeom>
            <a:solidFill>
              <a:srgbClr val="FFFFFF"/>
            </a:solidFill>
            <a:ln w="7938">
              <a:solidFill>
                <a:srgbClr val="008000"/>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2637" name="Rectangle 173"/>
            <p:cNvSpPr>
              <a:spLocks noChangeArrowheads="1"/>
            </p:cNvSpPr>
            <p:nvPr/>
          </p:nvSpPr>
          <p:spPr bwMode="auto">
            <a:xfrm>
              <a:off x="272" y="2700"/>
              <a:ext cx="44"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0</a:t>
              </a:r>
            </a:p>
          </p:txBody>
        </p:sp>
        <p:sp>
          <p:nvSpPr>
            <p:cNvPr id="62638" name="Rectangle 174"/>
            <p:cNvSpPr>
              <a:spLocks noChangeArrowheads="1"/>
            </p:cNvSpPr>
            <p:nvPr/>
          </p:nvSpPr>
          <p:spPr bwMode="auto">
            <a:xfrm>
              <a:off x="238" y="2454"/>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20</a:t>
              </a:r>
            </a:p>
          </p:txBody>
        </p:sp>
        <p:sp>
          <p:nvSpPr>
            <p:cNvPr id="62639" name="Rectangle 175"/>
            <p:cNvSpPr>
              <a:spLocks noChangeArrowheads="1"/>
            </p:cNvSpPr>
            <p:nvPr/>
          </p:nvSpPr>
          <p:spPr bwMode="auto">
            <a:xfrm>
              <a:off x="238" y="2208"/>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40</a:t>
              </a:r>
            </a:p>
          </p:txBody>
        </p:sp>
        <p:sp>
          <p:nvSpPr>
            <p:cNvPr id="62640" name="Rectangle 176"/>
            <p:cNvSpPr>
              <a:spLocks noChangeArrowheads="1"/>
            </p:cNvSpPr>
            <p:nvPr/>
          </p:nvSpPr>
          <p:spPr bwMode="auto">
            <a:xfrm>
              <a:off x="238" y="1962"/>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60</a:t>
              </a:r>
            </a:p>
          </p:txBody>
        </p:sp>
        <p:sp>
          <p:nvSpPr>
            <p:cNvPr id="62641" name="Rectangle 177"/>
            <p:cNvSpPr>
              <a:spLocks noChangeArrowheads="1"/>
            </p:cNvSpPr>
            <p:nvPr/>
          </p:nvSpPr>
          <p:spPr bwMode="auto">
            <a:xfrm>
              <a:off x="238" y="1716"/>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80</a:t>
              </a:r>
            </a:p>
          </p:txBody>
        </p:sp>
        <p:sp>
          <p:nvSpPr>
            <p:cNvPr id="62642" name="Rectangle 178"/>
            <p:cNvSpPr>
              <a:spLocks noChangeArrowheads="1"/>
            </p:cNvSpPr>
            <p:nvPr/>
          </p:nvSpPr>
          <p:spPr bwMode="auto">
            <a:xfrm>
              <a:off x="202" y="1469"/>
              <a:ext cx="13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100</a:t>
              </a:r>
            </a:p>
          </p:txBody>
        </p:sp>
        <p:sp>
          <p:nvSpPr>
            <p:cNvPr id="62643" name="Rectangle 179"/>
            <p:cNvSpPr>
              <a:spLocks noChangeArrowheads="1"/>
            </p:cNvSpPr>
            <p:nvPr/>
          </p:nvSpPr>
          <p:spPr bwMode="auto">
            <a:xfrm>
              <a:off x="368" y="2811"/>
              <a:ext cx="44"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0</a:t>
              </a:r>
            </a:p>
          </p:txBody>
        </p:sp>
        <p:sp>
          <p:nvSpPr>
            <p:cNvPr id="62644" name="Rectangle 180"/>
            <p:cNvSpPr>
              <a:spLocks noChangeArrowheads="1"/>
            </p:cNvSpPr>
            <p:nvPr/>
          </p:nvSpPr>
          <p:spPr bwMode="auto">
            <a:xfrm>
              <a:off x="572" y="281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20</a:t>
              </a:r>
            </a:p>
          </p:txBody>
        </p:sp>
        <p:sp>
          <p:nvSpPr>
            <p:cNvPr id="62645" name="Rectangle 181"/>
            <p:cNvSpPr>
              <a:spLocks noChangeArrowheads="1"/>
            </p:cNvSpPr>
            <p:nvPr/>
          </p:nvSpPr>
          <p:spPr bwMode="auto">
            <a:xfrm>
              <a:off x="799" y="281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40</a:t>
              </a:r>
            </a:p>
          </p:txBody>
        </p:sp>
        <p:sp>
          <p:nvSpPr>
            <p:cNvPr id="62646" name="Rectangle 182"/>
            <p:cNvSpPr>
              <a:spLocks noChangeArrowheads="1"/>
            </p:cNvSpPr>
            <p:nvPr/>
          </p:nvSpPr>
          <p:spPr bwMode="auto">
            <a:xfrm>
              <a:off x="1026" y="281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60</a:t>
              </a:r>
            </a:p>
          </p:txBody>
        </p:sp>
        <p:sp>
          <p:nvSpPr>
            <p:cNvPr id="62647" name="Rectangle 183"/>
            <p:cNvSpPr>
              <a:spLocks noChangeArrowheads="1"/>
            </p:cNvSpPr>
            <p:nvPr/>
          </p:nvSpPr>
          <p:spPr bwMode="auto">
            <a:xfrm>
              <a:off x="1252" y="281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80</a:t>
              </a:r>
            </a:p>
          </p:txBody>
        </p:sp>
        <p:sp>
          <p:nvSpPr>
            <p:cNvPr id="62648" name="Rectangle 184"/>
            <p:cNvSpPr>
              <a:spLocks noChangeArrowheads="1"/>
            </p:cNvSpPr>
            <p:nvPr/>
          </p:nvSpPr>
          <p:spPr bwMode="auto">
            <a:xfrm>
              <a:off x="1460" y="2811"/>
              <a:ext cx="13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100</a:t>
              </a:r>
            </a:p>
          </p:txBody>
        </p:sp>
        <p:sp>
          <p:nvSpPr>
            <p:cNvPr id="62649" name="Rectangle 185"/>
            <p:cNvSpPr>
              <a:spLocks noChangeArrowheads="1"/>
            </p:cNvSpPr>
            <p:nvPr/>
          </p:nvSpPr>
          <p:spPr bwMode="auto">
            <a:xfrm>
              <a:off x="1692" y="2811"/>
              <a:ext cx="13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120</a:t>
              </a:r>
            </a:p>
          </p:txBody>
        </p:sp>
        <p:sp>
          <p:nvSpPr>
            <p:cNvPr id="62650" name="Rectangle 186"/>
            <p:cNvSpPr>
              <a:spLocks noChangeArrowheads="1"/>
            </p:cNvSpPr>
            <p:nvPr/>
          </p:nvSpPr>
          <p:spPr bwMode="auto">
            <a:xfrm>
              <a:off x="1918" y="2811"/>
              <a:ext cx="13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140</a:t>
              </a:r>
            </a:p>
          </p:txBody>
        </p:sp>
        <p:sp>
          <p:nvSpPr>
            <p:cNvPr id="62651" name="Rectangle 187"/>
            <p:cNvSpPr>
              <a:spLocks noChangeArrowheads="1"/>
            </p:cNvSpPr>
            <p:nvPr/>
          </p:nvSpPr>
          <p:spPr bwMode="auto">
            <a:xfrm>
              <a:off x="2145" y="2811"/>
              <a:ext cx="13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160</a:t>
              </a:r>
            </a:p>
          </p:txBody>
        </p:sp>
        <p:sp>
          <p:nvSpPr>
            <p:cNvPr id="62652" name="Rectangle 188"/>
            <p:cNvSpPr>
              <a:spLocks noChangeArrowheads="1"/>
            </p:cNvSpPr>
            <p:nvPr/>
          </p:nvSpPr>
          <p:spPr bwMode="auto">
            <a:xfrm>
              <a:off x="2372" y="2811"/>
              <a:ext cx="13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180</a:t>
              </a:r>
            </a:p>
          </p:txBody>
        </p:sp>
        <p:sp>
          <p:nvSpPr>
            <p:cNvPr id="62653" name="Rectangle 189"/>
            <p:cNvSpPr>
              <a:spLocks noChangeArrowheads="1"/>
            </p:cNvSpPr>
            <p:nvPr/>
          </p:nvSpPr>
          <p:spPr bwMode="auto">
            <a:xfrm>
              <a:off x="2598" y="2811"/>
              <a:ext cx="13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200</a:t>
              </a:r>
            </a:p>
          </p:txBody>
        </p:sp>
        <p:sp>
          <p:nvSpPr>
            <p:cNvPr id="62654" name="Rectangle 190"/>
            <p:cNvSpPr>
              <a:spLocks noChangeArrowheads="1"/>
            </p:cNvSpPr>
            <p:nvPr/>
          </p:nvSpPr>
          <p:spPr bwMode="auto">
            <a:xfrm>
              <a:off x="2825" y="2811"/>
              <a:ext cx="13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000" b="1" smtClean="0">
                  <a:solidFill>
                    <a:srgbClr val="003366"/>
                  </a:solidFill>
                  <a:ea typeface="ＭＳ Ｐゴシック" pitchFamily="34" charset="-128"/>
                  <a:cs typeface="+mn-cs"/>
                </a:rPr>
                <a:t>220</a:t>
              </a:r>
            </a:p>
          </p:txBody>
        </p:sp>
        <p:sp>
          <p:nvSpPr>
            <p:cNvPr id="62655" name="Rectangle 191"/>
            <p:cNvSpPr>
              <a:spLocks noChangeArrowheads="1"/>
            </p:cNvSpPr>
            <p:nvPr/>
          </p:nvSpPr>
          <p:spPr bwMode="auto">
            <a:xfrm rot="-5400000">
              <a:off x="-181" y="2034"/>
              <a:ext cx="662"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200" b="1" smtClean="0">
                  <a:solidFill>
                    <a:srgbClr val="003366"/>
                  </a:solidFill>
                  <a:ea typeface="ＭＳ Ｐゴシック" pitchFamily="34" charset="-128"/>
                  <a:cs typeface="+mn-cs"/>
                </a:rPr>
                <a:t>ANC (10E3/µL)</a:t>
              </a:r>
              <a:endParaRPr lang="en-US" sz="1200" smtClean="0">
                <a:solidFill>
                  <a:srgbClr val="003366"/>
                </a:solidFill>
                <a:ea typeface="ＭＳ Ｐゴシック" pitchFamily="34" charset="-128"/>
                <a:cs typeface="+mn-cs"/>
              </a:endParaRPr>
            </a:p>
          </p:txBody>
        </p:sp>
        <p:sp>
          <p:nvSpPr>
            <p:cNvPr id="62656" name="Rectangle 192"/>
            <p:cNvSpPr>
              <a:spLocks noChangeArrowheads="1"/>
            </p:cNvSpPr>
            <p:nvPr/>
          </p:nvSpPr>
          <p:spPr bwMode="auto">
            <a:xfrm>
              <a:off x="855" y="2926"/>
              <a:ext cx="129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Time after administration (h)</a:t>
              </a:r>
              <a:endParaRPr lang="en-US" sz="1200" b="1" u="sng" smtClean="0">
                <a:solidFill>
                  <a:srgbClr val="003366"/>
                </a:solidFill>
                <a:ea typeface="ＭＳ Ｐゴシック" pitchFamily="34" charset="-128"/>
                <a:cs typeface="+mn-cs"/>
              </a:endParaRPr>
            </a:p>
          </p:txBody>
        </p:sp>
      </p:grpSp>
    </p:spTree>
    <p:extLst>
      <p:ext uri="{BB962C8B-B14F-4D97-AF65-F5344CB8AC3E}">
        <p14:creationId xmlns:p14="http://schemas.microsoft.com/office/powerpoint/2010/main" xmlns="" val="2715317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endParaRPr lang="en-US" sz="1600" smtClean="0">
              <a:solidFill>
                <a:srgbClr val="003366"/>
              </a:solidFill>
              <a:ea typeface="ＭＳ Ｐゴシック" pitchFamily="34" charset="-128"/>
              <a:cs typeface="+mn-cs"/>
            </a:endParaRPr>
          </a:p>
        </p:txBody>
      </p:sp>
      <p:sp>
        <p:nvSpPr>
          <p:cNvPr id="69635" name="Rectangle 3"/>
          <p:cNvSpPr>
            <a:spLocks noChangeArrowheads="1"/>
          </p:cNvSpPr>
          <p:nvPr/>
        </p:nvSpPr>
        <p:spPr bwMode="auto">
          <a:xfrm>
            <a:off x="0" y="39814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2400" smtClean="0">
              <a:solidFill>
                <a:srgbClr val="003366"/>
              </a:solidFill>
              <a:latin typeface="Times New Roman" pitchFamily="18" charset="0"/>
              <a:ea typeface="ＭＳ Ｐゴシック" pitchFamily="34" charset="-128"/>
              <a:cs typeface="+mn-cs"/>
            </a:endParaRPr>
          </a:p>
        </p:txBody>
      </p:sp>
      <p:sp>
        <p:nvSpPr>
          <p:cNvPr id="69636" name="Rectangle 4"/>
          <p:cNvSpPr>
            <a:spLocks noChangeArrowheads="1"/>
          </p:cNvSpPr>
          <p:nvPr/>
        </p:nvSpPr>
        <p:spPr bwMode="auto">
          <a:xfrm>
            <a:off x="165100" y="39688"/>
            <a:ext cx="8782050"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lnSpc>
                <a:spcPct val="95000"/>
              </a:lnSpc>
            </a:pPr>
            <a:endParaRPr lang="en-US" sz="2800" smtClean="0">
              <a:solidFill>
                <a:srgbClr val="003366"/>
              </a:solidFill>
              <a:ea typeface="ＭＳ Ｐゴシック" pitchFamily="34" charset="-128"/>
              <a:cs typeface="+mn-cs"/>
            </a:endParaRPr>
          </a:p>
        </p:txBody>
      </p:sp>
      <p:sp>
        <p:nvSpPr>
          <p:cNvPr id="69637" name="Line 5"/>
          <p:cNvSpPr>
            <a:spLocks noChangeShapeType="1"/>
          </p:cNvSpPr>
          <p:nvPr/>
        </p:nvSpPr>
        <p:spPr bwMode="auto">
          <a:xfrm flipV="1">
            <a:off x="1554163" y="5330825"/>
            <a:ext cx="0" cy="4191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38" name="Text Box 6"/>
          <p:cNvSpPr txBox="1">
            <a:spLocks noChangeArrowheads="1"/>
          </p:cNvSpPr>
          <p:nvPr/>
        </p:nvSpPr>
        <p:spPr bwMode="auto">
          <a:xfrm>
            <a:off x="1508125" y="4084638"/>
            <a:ext cx="1819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prstDash val="dash"/>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r>
              <a:rPr lang="en-GB" sz="1200" b="1" smtClean="0">
                <a:solidFill>
                  <a:srgbClr val="003366"/>
                </a:solidFill>
                <a:cs typeface="+mn-cs"/>
              </a:rPr>
              <a:t>Typical to see lowest </a:t>
            </a:r>
            <a:br>
              <a:rPr lang="en-GB" sz="1200" b="1" smtClean="0">
                <a:solidFill>
                  <a:srgbClr val="003366"/>
                </a:solidFill>
                <a:cs typeface="+mn-cs"/>
              </a:rPr>
            </a:br>
            <a:r>
              <a:rPr lang="en-GB" sz="1200" b="1" smtClean="0">
                <a:solidFill>
                  <a:srgbClr val="003366"/>
                </a:solidFill>
                <a:cs typeface="+mn-cs"/>
              </a:rPr>
              <a:t>nadir following cycle 1</a:t>
            </a:r>
            <a:endParaRPr lang="en-US" sz="1200" b="1" smtClean="0">
              <a:solidFill>
                <a:srgbClr val="003366"/>
              </a:solidFill>
              <a:cs typeface="+mn-cs"/>
            </a:endParaRPr>
          </a:p>
        </p:txBody>
      </p:sp>
      <p:sp>
        <p:nvSpPr>
          <p:cNvPr id="69639" name="Text Box 8"/>
          <p:cNvSpPr txBox="1">
            <a:spLocks noChangeArrowheads="1"/>
          </p:cNvSpPr>
          <p:nvPr/>
        </p:nvSpPr>
        <p:spPr bwMode="auto">
          <a:xfrm>
            <a:off x="269875" y="5800725"/>
            <a:ext cx="66040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prstDash val="dash"/>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r>
              <a:rPr lang="en-GB" sz="1200" b="1" smtClean="0">
                <a:solidFill>
                  <a:srgbClr val="003366"/>
                </a:solidFill>
                <a:cs typeface="+mn-cs"/>
              </a:rPr>
              <a:t>ANC : Healthy 3-5 x 10</a:t>
            </a:r>
            <a:r>
              <a:rPr lang="en-GB" sz="1200" b="1" baseline="30000" smtClean="0">
                <a:solidFill>
                  <a:srgbClr val="003366"/>
                </a:solidFill>
                <a:cs typeface="+mn-cs"/>
              </a:rPr>
              <a:t>9</a:t>
            </a:r>
            <a:r>
              <a:rPr lang="en-GB" sz="1200" b="1" smtClean="0">
                <a:solidFill>
                  <a:srgbClr val="003366"/>
                </a:solidFill>
                <a:cs typeface="+mn-cs"/>
              </a:rPr>
              <a:t>, grade 4 CIN 0.5 x 10</a:t>
            </a:r>
            <a:r>
              <a:rPr lang="en-GB" sz="1200" b="1" baseline="30000" smtClean="0">
                <a:solidFill>
                  <a:srgbClr val="003366"/>
                </a:solidFill>
                <a:cs typeface="+mn-cs"/>
              </a:rPr>
              <a:t>9</a:t>
            </a:r>
            <a:r>
              <a:rPr lang="en-GB" sz="1200" b="1" smtClean="0">
                <a:solidFill>
                  <a:srgbClr val="003366"/>
                </a:solidFill>
                <a:cs typeface="+mn-cs"/>
              </a:rPr>
              <a:t>, grade 3 CIN 1 x 10</a:t>
            </a:r>
            <a:r>
              <a:rPr lang="en-GB" sz="1200" b="1" baseline="30000" smtClean="0">
                <a:solidFill>
                  <a:srgbClr val="003366"/>
                </a:solidFill>
                <a:cs typeface="+mn-cs"/>
              </a:rPr>
              <a:t>9</a:t>
            </a:r>
            <a:r>
              <a:rPr lang="en-GB" sz="1200" b="1" smtClean="0">
                <a:solidFill>
                  <a:srgbClr val="003366"/>
                </a:solidFill>
                <a:cs typeface="+mn-cs"/>
              </a:rPr>
              <a:t>, grade 2 CIN 1.5-1 x 10</a:t>
            </a:r>
            <a:r>
              <a:rPr lang="en-GB" sz="1200" b="1" baseline="30000" smtClean="0">
                <a:solidFill>
                  <a:srgbClr val="003366"/>
                </a:solidFill>
                <a:cs typeface="+mn-cs"/>
              </a:rPr>
              <a:t>9</a:t>
            </a:r>
            <a:endParaRPr lang="en-US" sz="1200" b="1" baseline="30000" smtClean="0">
              <a:solidFill>
                <a:srgbClr val="003366"/>
              </a:solidFill>
              <a:cs typeface="+mn-cs"/>
            </a:endParaRPr>
          </a:p>
        </p:txBody>
      </p:sp>
      <p:sp>
        <p:nvSpPr>
          <p:cNvPr id="69640" name="Line 9"/>
          <p:cNvSpPr>
            <a:spLocks noChangeShapeType="1"/>
          </p:cNvSpPr>
          <p:nvPr/>
        </p:nvSpPr>
        <p:spPr bwMode="auto">
          <a:xfrm>
            <a:off x="938213" y="1814513"/>
            <a:ext cx="0" cy="289560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1" name="Line 10"/>
          <p:cNvSpPr>
            <a:spLocks noChangeShapeType="1"/>
          </p:cNvSpPr>
          <p:nvPr/>
        </p:nvSpPr>
        <p:spPr bwMode="auto">
          <a:xfrm>
            <a:off x="906463" y="4710113"/>
            <a:ext cx="31750"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2" name="Line 11"/>
          <p:cNvSpPr>
            <a:spLocks noChangeShapeType="1"/>
          </p:cNvSpPr>
          <p:nvPr/>
        </p:nvSpPr>
        <p:spPr bwMode="auto">
          <a:xfrm>
            <a:off x="906463" y="3987800"/>
            <a:ext cx="317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3" name="Line 12"/>
          <p:cNvSpPr>
            <a:spLocks noChangeShapeType="1"/>
          </p:cNvSpPr>
          <p:nvPr/>
        </p:nvSpPr>
        <p:spPr bwMode="auto">
          <a:xfrm>
            <a:off x="906463" y="3265488"/>
            <a:ext cx="31750"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4" name="Line 13"/>
          <p:cNvSpPr>
            <a:spLocks noChangeShapeType="1"/>
          </p:cNvSpPr>
          <p:nvPr/>
        </p:nvSpPr>
        <p:spPr bwMode="auto">
          <a:xfrm>
            <a:off x="906463" y="2536825"/>
            <a:ext cx="31750"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5" name="Line 14"/>
          <p:cNvSpPr>
            <a:spLocks noChangeShapeType="1"/>
          </p:cNvSpPr>
          <p:nvPr/>
        </p:nvSpPr>
        <p:spPr bwMode="auto">
          <a:xfrm>
            <a:off x="906463" y="1814513"/>
            <a:ext cx="31750"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6" name="Line 15"/>
          <p:cNvSpPr>
            <a:spLocks noChangeShapeType="1"/>
          </p:cNvSpPr>
          <p:nvPr/>
        </p:nvSpPr>
        <p:spPr bwMode="auto">
          <a:xfrm>
            <a:off x="938213" y="4710113"/>
            <a:ext cx="6624637"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7" name="Line 16"/>
          <p:cNvSpPr>
            <a:spLocks noChangeShapeType="1"/>
          </p:cNvSpPr>
          <p:nvPr/>
        </p:nvSpPr>
        <p:spPr bwMode="auto">
          <a:xfrm flipV="1">
            <a:off x="938213"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8" name="Line 17"/>
          <p:cNvSpPr>
            <a:spLocks noChangeShapeType="1"/>
          </p:cNvSpPr>
          <p:nvPr/>
        </p:nvSpPr>
        <p:spPr bwMode="auto">
          <a:xfrm flipV="1">
            <a:off x="1536700"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49" name="Line 18"/>
          <p:cNvSpPr>
            <a:spLocks noChangeShapeType="1"/>
          </p:cNvSpPr>
          <p:nvPr/>
        </p:nvSpPr>
        <p:spPr bwMode="auto">
          <a:xfrm flipV="1">
            <a:off x="2143125"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0" name="Line 19"/>
          <p:cNvSpPr>
            <a:spLocks noChangeShapeType="1"/>
          </p:cNvSpPr>
          <p:nvPr/>
        </p:nvSpPr>
        <p:spPr bwMode="auto">
          <a:xfrm flipV="1">
            <a:off x="2741613"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1" name="Line 20"/>
          <p:cNvSpPr>
            <a:spLocks noChangeShapeType="1"/>
          </p:cNvSpPr>
          <p:nvPr/>
        </p:nvSpPr>
        <p:spPr bwMode="auto">
          <a:xfrm flipV="1">
            <a:off x="3349625"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2" name="Line 21"/>
          <p:cNvSpPr>
            <a:spLocks noChangeShapeType="1"/>
          </p:cNvSpPr>
          <p:nvPr/>
        </p:nvSpPr>
        <p:spPr bwMode="auto">
          <a:xfrm flipV="1">
            <a:off x="3948113"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3" name="Line 22"/>
          <p:cNvSpPr>
            <a:spLocks noChangeShapeType="1"/>
          </p:cNvSpPr>
          <p:nvPr/>
        </p:nvSpPr>
        <p:spPr bwMode="auto">
          <a:xfrm flipV="1">
            <a:off x="4554538"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4" name="Line 23"/>
          <p:cNvSpPr>
            <a:spLocks noChangeShapeType="1"/>
          </p:cNvSpPr>
          <p:nvPr/>
        </p:nvSpPr>
        <p:spPr bwMode="auto">
          <a:xfrm flipV="1">
            <a:off x="5153025"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5" name="Line 24"/>
          <p:cNvSpPr>
            <a:spLocks noChangeShapeType="1"/>
          </p:cNvSpPr>
          <p:nvPr/>
        </p:nvSpPr>
        <p:spPr bwMode="auto">
          <a:xfrm flipV="1">
            <a:off x="5759450"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6" name="Line 25"/>
          <p:cNvSpPr>
            <a:spLocks noChangeShapeType="1"/>
          </p:cNvSpPr>
          <p:nvPr/>
        </p:nvSpPr>
        <p:spPr bwMode="auto">
          <a:xfrm flipV="1">
            <a:off x="6357938"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7" name="Line 26"/>
          <p:cNvSpPr>
            <a:spLocks noChangeShapeType="1"/>
          </p:cNvSpPr>
          <p:nvPr/>
        </p:nvSpPr>
        <p:spPr bwMode="auto">
          <a:xfrm flipV="1">
            <a:off x="6964363"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8" name="Line 27"/>
          <p:cNvSpPr>
            <a:spLocks noChangeShapeType="1"/>
          </p:cNvSpPr>
          <p:nvPr/>
        </p:nvSpPr>
        <p:spPr bwMode="auto">
          <a:xfrm flipV="1">
            <a:off x="7562850" y="4710113"/>
            <a:ext cx="0" cy="3175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59" name="Freeform 28"/>
          <p:cNvSpPr>
            <a:spLocks/>
          </p:cNvSpPr>
          <p:nvPr/>
        </p:nvSpPr>
        <p:spPr bwMode="auto">
          <a:xfrm>
            <a:off x="1536700" y="2868613"/>
            <a:ext cx="6026150" cy="1670050"/>
          </a:xfrm>
          <a:custGeom>
            <a:avLst/>
            <a:gdLst>
              <a:gd name="T0" fmla="*/ 0 w 735"/>
              <a:gd name="T1" fmla="*/ 2147483647 h 206"/>
              <a:gd name="T2" fmla="*/ 2147483647 w 735"/>
              <a:gd name="T3" fmla="*/ 2147483647 h 206"/>
              <a:gd name="T4" fmla="*/ 2147483647 w 735"/>
              <a:gd name="T5" fmla="*/ 2147483647 h 206"/>
              <a:gd name="T6" fmla="*/ 2147483647 w 735"/>
              <a:gd name="T7" fmla="*/ 2147483647 h 206"/>
              <a:gd name="T8" fmla="*/ 2147483647 w 735"/>
              <a:gd name="T9" fmla="*/ 2147483647 h 206"/>
              <a:gd name="T10" fmla="*/ 2147483647 w 735"/>
              <a:gd name="T11" fmla="*/ 2147483647 h 206"/>
              <a:gd name="T12" fmla="*/ 2147483647 w 735"/>
              <a:gd name="T13" fmla="*/ 2147483647 h 206"/>
              <a:gd name="T14" fmla="*/ 2147483647 w 735"/>
              <a:gd name="T15" fmla="*/ 2147483647 h 206"/>
              <a:gd name="T16" fmla="*/ 2147483647 w 735"/>
              <a:gd name="T17" fmla="*/ 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5" h="206">
                <a:moveTo>
                  <a:pt x="0" y="111"/>
                </a:moveTo>
                <a:lnTo>
                  <a:pt x="147" y="1"/>
                </a:lnTo>
                <a:lnTo>
                  <a:pt x="294" y="183"/>
                </a:lnTo>
                <a:lnTo>
                  <a:pt x="368" y="206"/>
                </a:lnTo>
                <a:lnTo>
                  <a:pt x="441" y="203"/>
                </a:lnTo>
                <a:lnTo>
                  <a:pt x="515" y="155"/>
                </a:lnTo>
                <a:lnTo>
                  <a:pt x="588" y="76"/>
                </a:lnTo>
                <a:lnTo>
                  <a:pt x="662" y="35"/>
                </a:lnTo>
                <a:lnTo>
                  <a:pt x="735" y="0"/>
                </a:lnTo>
              </a:path>
            </a:pathLst>
          </a:custGeom>
          <a:noFill/>
          <a:ln w="28575" cmpd="sng">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60" name="Freeform 29"/>
          <p:cNvSpPr>
            <a:spLocks/>
          </p:cNvSpPr>
          <p:nvPr/>
        </p:nvSpPr>
        <p:spPr bwMode="auto">
          <a:xfrm>
            <a:off x="938213" y="2357438"/>
            <a:ext cx="6624637" cy="2043112"/>
          </a:xfrm>
          <a:custGeom>
            <a:avLst/>
            <a:gdLst>
              <a:gd name="T0" fmla="*/ 0 w 808"/>
              <a:gd name="T1" fmla="*/ 2147483647 h 252"/>
              <a:gd name="T2" fmla="*/ 2147483647 w 808"/>
              <a:gd name="T3" fmla="*/ 2147483647 h 252"/>
              <a:gd name="T4" fmla="*/ 2147483647 w 808"/>
              <a:gd name="T5" fmla="*/ 0 h 252"/>
              <a:gd name="T6" fmla="*/ 2147483647 w 808"/>
              <a:gd name="T7" fmla="*/ 2147483647 h 252"/>
              <a:gd name="T8" fmla="*/ 2147483647 w 808"/>
              <a:gd name="T9" fmla="*/ 2147483647 h 252"/>
              <a:gd name="T10" fmla="*/ 2147483647 w 808"/>
              <a:gd name="T11" fmla="*/ 2147483647 h 252"/>
              <a:gd name="T12" fmla="*/ 2147483647 w 808"/>
              <a:gd name="T13" fmla="*/ 2147483647 h 252"/>
              <a:gd name="T14" fmla="*/ 2147483647 w 808"/>
              <a:gd name="T15" fmla="*/ 2147483647 h 252"/>
              <a:gd name="T16" fmla="*/ 2147483647 w 808"/>
              <a:gd name="T17" fmla="*/ 2147483647 h 252"/>
              <a:gd name="T18" fmla="*/ 2147483647 w 808"/>
              <a:gd name="T19" fmla="*/ 2147483647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252">
                <a:moveTo>
                  <a:pt x="0" y="182"/>
                </a:moveTo>
                <a:lnTo>
                  <a:pt x="73" y="182"/>
                </a:lnTo>
                <a:lnTo>
                  <a:pt x="220" y="0"/>
                </a:lnTo>
                <a:lnTo>
                  <a:pt x="367" y="208"/>
                </a:lnTo>
                <a:lnTo>
                  <a:pt x="441" y="252"/>
                </a:lnTo>
                <a:lnTo>
                  <a:pt x="514" y="241"/>
                </a:lnTo>
                <a:lnTo>
                  <a:pt x="588" y="184"/>
                </a:lnTo>
                <a:lnTo>
                  <a:pt x="661" y="98"/>
                </a:lnTo>
                <a:lnTo>
                  <a:pt x="735" y="49"/>
                </a:lnTo>
                <a:lnTo>
                  <a:pt x="808" y="47"/>
                </a:lnTo>
              </a:path>
            </a:pathLst>
          </a:custGeom>
          <a:noFill/>
          <a:ln w="28575" cmpd="sng">
            <a:solidFill>
              <a:srgbClr val="96B9DC"/>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61" name="Freeform 30"/>
          <p:cNvSpPr>
            <a:spLocks/>
          </p:cNvSpPr>
          <p:nvPr/>
        </p:nvSpPr>
        <p:spPr bwMode="auto">
          <a:xfrm>
            <a:off x="938213" y="2349500"/>
            <a:ext cx="6624637" cy="1954213"/>
          </a:xfrm>
          <a:custGeom>
            <a:avLst/>
            <a:gdLst>
              <a:gd name="T0" fmla="*/ 0 w 808"/>
              <a:gd name="T1" fmla="*/ 2147483647 h 241"/>
              <a:gd name="T2" fmla="*/ 2147483647 w 808"/>
              <a:gd name="T3" fmla="*/ 2147483647 h 241"/>
              <a:gd name="T4" fmla="*/ 2147483647 w 808"/>
              <a:gd name="T5" fmla="*/ 0 h 241"/>
              <a:gd name="T6" fmla="*/ 2147483647 w 808"/>
              <a:gd name="T7" fmla="*/ 2147483647 h 241"/>
              <a:gd name="T8" fmla="*/ 2147483647 w 808"/>
              <a:gd name="T9" fmla="*/ 2147483647 h 241"/>
              <a:gd name="T10" fmla="*/ 2147483647 w 808"/>
              <a:gd name="T11" fmla="*/ 2147483647 h 241"/>
              <a:gd name="T12" fmla="*/ 2147483647 w 808"/>
              <a:gd name="T13" fmla="*/ 2147483647 h 241"/>
              <a:gd name="T14" fmla="*/ 2147483647 w 808"/>
              <a:gd name="T15" fmla="*/ 2147483647 h 241"/>
              <a:gd name="T16" fmla="*/ 2147483647 w 808"/>
              <a:gd name="T17" fmla="*/ 2147483647 h 241"/>
              <a:gd name="T18" fmla="*/ 2147483647 w 808"/>
              <a:gd name="T19" fmla="*/ 2147483647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241">
                <a:moveTo>
                  <a:pt x="0" y="196"/>
                </a:moveTo>
                <a:lnTo>
                  <a:pt x="73" y="196"/>
                </a:lnTo>
                <a:lnTo>
                  <a:pt x="220" y="0"/>
                </a:lnTo>
                <a:lnTo>
                  <a:pt x="367" y="210"/>
                </a:lnTo>
                <a:lnTo>
                  <a:pt x="441" y="241"/>
                </a:lnTo>
                <a:lnTo>
                  <a:pt x="514" y="235"/>
                </a:lnTo>
                <a:lnTo>
                  <a:pt x="588" y="188"/>
                </a:lnTo>
                <a:lnTo>
                  <a:pt x="661" y="101"/>
                </a:lnTo>
                <a:lnTo>
                  <a:pt x="735" y="79"/>
                </a:lnTo>
                <a:lnTo>
                  <a:pt x="808" y="34"/>
                </a:lnTo>
              </a:path>
            </a:pathLst>
          </a:custGeom>
          <a:noFill/>
          <a:ln w="28575" cmpd="sng">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62" name="Freeform 31"/>
          <p:cNvSpPr>
            <a:spLocks/>
          </p:cNvSpPr>
          <p:nvPr/>
        </p:nvSpPr>
        <p:spPr bwMode="auto">
          <a:xfrm>
            <a:off x="938213" y="2260600"/>
            <a:ext cx="6624637" cy="2066925"/>
          </a:xfrm>
          <a:custGeom>
            <a:avLst/>
            <a:gdLst>
              <a:gd name="T0" fmla="*/ 0 w 808"/>
              <a:gd name="T1" fmla="*/ 2147483647 h 255"/>
              <a:gd name="T2" fmla="*/ 2147483647 w 808"/>
              <a:gd name="T3" fmla="*/ 2147483647 h 255"/>
              <a:gd name="T4" fmla="*/ 2147483647 w 808"/>
              <a:gd name="T5" fmla="*/ 2147483647 h 255"/>
              <a:gd name="T6" fmla="*/ 2147483647 w 808"/>
              <a:gd name="T7" fmla="*/ 2147483647 h 255"/>
              <a:gd name="T8" fmla="*/ 2147483647 w 808"/>
              <a:gd name="T9" fmla="*/ 2147483647 h 255"/>
              <a:gd name="T10" fmla="*/ 2147483647 w 808"/>
              <a:gd name="T11" fmla="*/ 2147483647 h 255"/>
              <a:gd name="T12" fmla="*/ 2147483647 w 808"/>
              <a:gd name="T13" fmla="*/ 2147483647 h 255"/>
              <a:gd name="T14" fmla="*/ 2147483647 w 808"/>
              <a:gd name="T15" fmla="*/ 2147483647 h 255"/>
              <a:gd name="T16" fmla="*/ 2147483647 w 808"/>
              <a:gd name="T17" fmla="*/ 2147483647 h 255"/>
              <a:gd name="T18" fmla="*/ 2147483647 w 808"/>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255">
                <a:moveTo>
                  <a:pt x="0" y="212"/>
                </a:moveTo>
                <a:lnTo>
                  <a:pt x="73" y="212"/>
                </a:lnTo>
                <a:lnTo>
                  <a:pt x="220" y="15"/>
                </a:lnTo>
                <a:lnTo>
                  <a:pt x="367" y="228"/>
                </a:lnTo>
                <a:lnTo>
                  <a:pt x="441" y="255"/>
                </a:lnTo>
                <a:lnTo>
                  <a:pt x="514" y="244"/>
                </a:lnTo>
                <a:lnTo>
                  <a:pt x="588" y="209"/>
                </a:lnTo>
                <a:lnTo>
                  <a:pt x="661" y="110"/>
                </a:lnTo>
                <a:lnTo>
                  <a:pt x="735" y="78"/>
                </a:lnTo>
                <a:lnTo>
                  <a:pt x="808" y="0"/>
                </a:lnTo>
              </a:path>
            </a:pathLst>
          </a:custGeom>
          <a:noFill/>
          <a:ln w="28575" cmpd="sng">
            <a:solidFill>
              <a:srgbClr val="FFCC66"/>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63" name="Oval 32"/>
          <p:cNvSpPr>
            <a:spLocks noChangeArrowheads="1"/>
          </p:cNvSpPr>
          <p:nvPr/>
        </p:nvSpPr>
        <p:spPr bwMode="auto">
          <a:xfrm>
            <a:off x="1512888" y="3744913"/>
            <a:ext cx="41275" cy="39687"/>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64" name="Oval 33"/>
          <p:cNvSpPr>
            <a:spLocks noChangeArrowheads="1"/>
          </p:cNvSpPr>
          <p:nvPr/>
        </p:nvSpPr>
        <p:spPr bwMode="auto">
          <a:xfrm>
            <a:off x="2717800" y="2852738"/>
            <a:ext cx="41275" cy="39687"/>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65" name="Oval 34"/>
          <p:cNvSpPr>
            <a:spLocks noChangeArrowheads="1"/>
          </p:cNvSpPr>
          <p:nvPr/>
        </p:nvSpPr>
        <p:spPr bwMode="auto">
          <a:xfrm>
            <a:off x="3922713" y="4327525"/>
            <a:ext cx="41275" cy="41275"/>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66" name="Oval 35"/>
          <p:cNvSpPr>
            <a:spLocks noChangeArrowheads="1"/>
          </p:cNvSpPr>
          <p:nvPr/>
        </p:nvSpPr>
        <p:spPr bwMode="auto">
          <a:xfrm>
            <a:off x="4529138" y="4514850"/>
            <a:ext cx="41275" cy="39688"/>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67" name="Oval 36"/>
          <p:cNvSpPr>
            <a:spLocks noChangeArrowheads="1"/>
          </p:cNvSpPr>
          <p:nvPr/>
        </p:nvSpPr>
        <p:spPr bwMode="auto">
          <a:xfrm>
            <a:off x="5127625" y="4491038"/>
            <a:ext cx="41275" cy="39687"/>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68" name="Oval 37"/>
          <p:cNvSpPr>
            <a:spLocks noChangeArrowheads="1"/>
          </p:cNvSpPr>
          <p:nvPr/>
        </p:nvSpPr>
        <p:spPr bwMode="auto">
          <a:xfrm>
            <a:off x="5734050" y="4100513"/>
            <a:ext cx="41275" cy="41275"/>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69" name="Oval 38"/>
          <p:cNvSpPr>
            <a:spLocks noChangeArrowheads="1"/>
          </p:cNvSpPr>
          <p:nvPr/>
        </p:nvSpPr>
        <p:spPr bwMode="auto">
          <a:xfrm>
            <a:off x="6332538" y="3460750"/>
            <a:ext cx="41275" cy="39688"/>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0" name="Oval 39"/>
          <p:cNvSpPr>
            <a:spLocks noChangeArrowheads="1"/>
          </p:cNvSpPr>
          <p:nvPr/>
        </p:nvSpPr>
        <p:spPr bwMode="auto">
          <a:xfrm>
            <a:off x="6940550" y="3127375"/>
            <a:ext cx="39688" cy="41275"/>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1" name="Oval 40"/>
          <p:cNvSpPr>
            <a:spLocks noChangeArrowheads="1"/>
          </p:cNvSpPr>
          <p:nvPr/>
        </p:nvSpPr>
        <p:spPr bwMode="auto">
          <a:xfrm>
            <a:off x="7539038" y="2844800"/>
            <a:ext cx="39687" cy="39688"/>
          </a:xfrm>
          <a:prstGeom prst="ellipse">
            <a:avLst/>
          </a:prstGeom>
          <a:solidFill>
            <a:srgbClr val="000080"/>
          </a:solidFill>
          <a:ln w="7938">
            <a:solidFill>
              <a:srgbClr val="000080"/>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2" name="Rectangle 41"/>
          <p:cNvSpPr>
            <a:spLocks noChangeArrowheads="1"/>
          </p:cNvSpPr>
          <p:nvPr/>
        </p:nvSpPr>
        <p:spPr bwMode="auto">
          <a:xfrm>
            <a:off x="914400" y="3810000"/>
            <a:ext cx="41275" cy="39688"/>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3" name="Rectangle 42"/>
          <p:cNvSpPr>
            <a:spLocks noChangeArrowheads="1"/>
          </p:cNvSpPr>
          <p:nvPr/>
        </p:nvSpPr>
        <p:spPr bwMode="auto">
          <a:xfrm>
            <a:off x="1512888" y="3810000"/>
            <a:ext cx="41275" cy="39688"/>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4" name="Rectangle 43"/>
          <p:cNvSpPr>
            <a:spLocks noChangeArrowheads="1"/>
          </p:cNvSpPr>
          <p:nvPr/>
        </p:nvSpPr>
        <p:spPr bwMode="auto">
          <a:xfrm>
            <a:off x="2717800" y="2333625"/>
            <a:ext cx="41275" cy="39688"/>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5" name="Rectangle 44"/>
          <p:cNvSpPr>
            <a:spLocks noChangeArrowheads="1"/>
          </p:cNvSpPr>
          <p:nvPr/>
        </p:nvSpPr>
        <p:spPr bwMode="auto">
          <a:xfrm>
            <a:off x="3922713" y="4019550"/>
            <a:ext cx="41275" cy="41275"/>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6" name="Rectangle 45"/>
          <p:cNvSpPr>
            <a:spLocks noChangeArrowheads="1"/>
          </p:cNvSpPr>
          <p:nvPr/>
        </p:nvSpPr>
        <p:spPr bwMode="auto">
          <a:xfrm>
            <a:off x="4529138" y="4376738"/>
            <a:ext cx="41275" cy="41275"/>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7" name="Rectangle 46"/>
          <p:cNvSpPr>
            <a:spLocks noChangeArrowheads="1"/>
          </p:cNvSpPr>
          <p:nvPr/>
        </p:nvSpPr>
        <p:spPr bwMode="auto">
          <a:xfrm>
            <a:off x="5127625" y="4287838"/>
            <a:ext cx="41275" cy="39687"/>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8" name="Rectangle 47"/>
          <p:cNvSpPr>
            <a:spLocks noChangeArrowheads="1"/>
          </p:cNvSpPr>
          <p:nvPr/>
        </p:nvSpPr>
        <p:spPr bwMode="auto">
          <a:xfrm>
            <a:off x="5734050" y="3825875"/>
            <a:ext cx="41275" cy="39688"/>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79" name="Rectangle 48"/>
          <p:cNvSpPr>
            <a:spLocks noChangeArrowheads="1"/>
          </p:cNvSpPr>
          <p:nvPr/>
        </p:nvSpPr>
        <p:spPr bwMode="auto">
          <a:xfrm>
            <a:off x="6332538" y="3127375"/>
            <a:ext cx="41275" cy="41275"/>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80" name="Rectangle 49"/>
          <p:cNvSpPr>
            <a:spLocks noChangeArrowheads="1"/>
          </p:cNvSpPr>
          <p:nvPr/>
        </p:nvSpPr>
        <p:spPr bwMode="auto">
          <a:xfrm>
            <a:off x="6940550" y="2730500"/>
            <a:ext cx="39688" cy="41275"/>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81" name="Rectangle 50"/>
          <p:cNvSpPr>
            <a:spLocks noChangeArrowheads="1"/>
          </p:cNvSpPr>
          <p:nvPr/>
        </p:nvSpPr>
        <p:spPr bwMode="auto">
          <a:xfrm>
            <a:off x="7539038" y="2714625"/>
            <a:ext cx="39687" cy="41275"/>
          </a:xfrm>
          <a:prstGeom prst="rect">
            <a:avLst/>
          </a:prstGeom>
          <a:solidFill>
            <a:srgbClr val="96B9DC"/>
          </a:solidFill>
          <a:ln w="7938">
            <a:solidFill>
              <a:srgbClr val="96B9DC"/>
            </a:solidFill>
            <a:miter lim="800000"/>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682" name="Freeform 51"/>
          <p:cNvSpPr>
            <a:spLocks/>
          </p:cNvSpPr>
          <p:nvPr/>
        </p:nvSpPr>
        <p:spPr bwMode="auto">
          <a:xfrm>
            <a:off x="914400" y="3914775"/>
            <a:ext cx="49213" cy="49213"/>
          </a:xfrm>
          <a:custGeom>
            <a:avLst/>
            <a:gdLst>
              <a:gd name="T0" fmla="*/ 2147483647 w 31"/>
              <a:gd name="T1" fmla="*/ 0 h 31"/>
              <a:gd name="T2" fmla="*/ 2147483647 w 31"/>
              <a:gd name="T3" fmla="*/ 2147483647 h 31"/>
              <a:gd name="T4" fmla="*/ 2147483647 w 31"/>
              <a:gd name="T5" fmla="*/ 2147483647 h 31"/>
              <a:gd name="T6" fmla="*/ 0 w 31"/>
              <a:gd name="T7" fmla="*/ 2147483647 h 31"/>
              <a:gd name="T8" fmla="*/ 2147483647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15" y="0"/>
                </a:moveTo>
                <a:lnTo>
                  <a:pt x="31" y="15"/>
                </a:lnTo>
                <a:lnTo>
                  <a:pt x="15" y="31"/>
                </a:lnTo>
                <a:lnTo>
                  <a:pt x="0" y="15"/>
                </a:lnTo>
                <a:lnTo>
                  <a:pt x="15"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83" name="Freeform 52"/>
          <p:cNvSpPr>
            <a:spLocks/>
          </p:cNvSpPr>
          <p:nvPr/>
        </p:nvSpPr>
        <p:spPr bwMode="auto">
          <a:xfrm>
            <a:off x="1512888" y="3914775"/>
            <a:ext cx="49212" cy="49213"/>
          </a:xfrm>
          <a:custGeom>
            <a:avLst/>
            <a:gdLst>
              <a:gd name="T0" fmla="*/ 2147483647 w 31"/>
              <a:gd name="T1" fmla="*/ 0 h 31"/>
              <a:gd name="T2" fmla="*/ 2147483647 w 31"/>
              <a:gd name="T3" fmla="*/ 2147483647 h 31"/>
              <a:gd name="T4" fmla="*/ 2147483647 w 31"/>
              <a:gd name="T5" fmla="*/ 2147483647 h 31"/>
              <a:gd name="T6" fmla="*/ 0 w 31"/>
              <a:gd name="T7" fmla="*/ 2147483647 h 31"/>
              <a:gd name="T8" fmla="*/ 2147483647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15" y="0"/>
                </a:moveTo>
                <a:lnTo>
                  <a:pt x="31" y="15"/>
                </a:lnTo>
                <a:lnTo>
                  <a:pt x="15" y="31"/>
                </a:lnTo>
                <a:lnTo>
                  <a:pt x="0" y="15"/>
                </a:lnTo>
                <a:lnTo>
                  <a:pt x="15"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84" name="Freeform 53"/>
          <p:cNvSpPr>
            <a:spLocks/>
          </p:cNvSpPr>
          <p:nvPr/>
        </p:nvSpPr>
        <p:spPr bwMode="auto">
          <a:xfrm>
            <a:off x="2717800" y="2325688"/>
            <a:ext cx="49213" cy="47625"/>
          </a:xfrm>
          <a:custGeom>
            <a:avLst/>
            <a:gdLst>
              <a:gd name="T0" fmla="*/ 2147483647 w 31"/>
              <a:gd name="T1" fmla="*/ 0 h 30"/>
              <a:gd name="T2" fmla="*/ 2147483647 w 31"/>
              <a:gd name="T3" fmla="*/ 2147483647 h 30"/>
              <a:gd name="T4" fmla="*/ 2147483647 w 31"/>
              <a:gd name="T5" fmla="*/ 2147483647 h 30"/>
              <a:gd name="T6" fmla="*/ 0 w 31"/>
              <a:gd name="T7" fmla="*/ 2147483647 h 30"/>
              <a:gd name="T8" fmla="*/ 2147483647 w 31"/>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0">
                <a:moveTo>
                  <a:pt x="15" y="0"/>
                </a:moveTo>
                <a:lnTo>
                  <a:pt x="31" y="15"/>
                </a:lnTo>
                <a:lnTo>
                  <a:pt x="15" y="30"/>
                </a:lnTo>
                <a:lnTo>
                  <a:pt x="0" y="15"/>
                </a:lnTo>
                <a:lnTo>
                  <a:pt x="15"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85" name="Freeform 54"/>
          <p:cNvSpPr>
            <a:spLocks/>
          </p:cNvSpPr>
          <p:nvPr/>
        </p:nvSpPr>
        <p:spPr bwMode="auto">
          <a:xfrm>
            <a:off x="3922713" y="4027488"/>
            <a:ext cx="49212" cy="49212"/>
          </a:xfrm>
          <a:custGeom>
            <a:avLst/>
            <a:gdLst>
              <a:gd name="T0" fmla="*/ 2147483647 w 31"/>
              <a:gd name="T1" fmla="*/ 0 h 31"/>
              <a:gd name="T2" fmla="*/ 2147483647 w 31"/>
              <a:gd name="T3" fmla="*/ 2147483647 h 31"/>
              <a:gd name="T4" fmla="*/ 2147483647 w 31"/>
              <a:gd name="T5" fmla="*/ 2147483647 h 31"/>
              <a:gd name="T6" fmla="*/ 0 w 31"/>
              <a:gd name="T7" fmla="*/ 2147483647 h 31"/>
              <a:gd name="T8" fmla="*/ 2147483647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16" y="0"/>
                </a:moveTo>
                <a:lnTo>
                  <a:pt x="31" y="16"/>
                </a:lnTo>
                <a:lnTo>
                  <a:pt x="16" y="31"/>
                </a:lnTo>
                <a:lnTo>
                  <a:pt x="0" y="16"/>
                </a:lnTo>
                <a:lnTo>
                  <a:pt x="16"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86" name="Freeform 55"/>
          <p:cNvSpPr>
            <a:spLocks/>
          </p:cNvSpPr>
          <p:nvPr/>
        </p:nvSpPr>
        <p:spPr bwMode="auto">
          <a:xfrm>
            <a:off x="4529138" y="4279900"/>
            <a:ext cx="49212" cy="47625"/>
          </a:xfrm>
          <a:custGeom>
            <a:avLst/>
            <a:gdLst>
              <a:gd name="T0" fmla="*/ 2147483647 w 31"/>
              <a:gd name="T1" fmla="*/ 0 h 30"/>
              <a:gd name="T2" fmla="*/ 2147483647 w 31"/>
              <a:gd name="T3" fmla="*/ 2147483647 h 30"/>
              <a:gd name="T4" fmla="*/ 2147483647 w 31"/>
              <a:gd name="T5" fmla="*/ 2147483647 h 30"/>
              <a:gd name="T6" fmla="*/ 0 w 31"/>
              <a:gd name="T7" fmla="*/ 2147483647 h 30"/>
              <a:gd name="T8" fmla="*/ 2147483647 w 31"/>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0">
                <a:moveTo>
                  <a:pt x="16" y="0"/>
                </a:moveTo>
                <a:lnTo>
                  <a:pt x="31" y="15"/>
                </a:lnTo>
                <a:lnTo>
                  <a:pt x="16" y="30"/>
                </a:lnTo>
                <a:lnTo>
                  <a:pt x="0" y="15"/>
                </a:lnTo>
                <a:lnTo>
                  <a:pt x="16"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87" name="Freeform 56"/>
          <p:cNvSpPr>
            <a:spLocks/>
          </p:cNvSpPr>
          <p:nvPr/>
        </p:nvSpPr>
        <p:spPr bwMode="auto">
          <a:xfrm>
            <a:off x="5127625" y="4230688"/>
            <a:ext cx="49213" cy="49212"/>
          </a:xfrm>
          <a:custGeom>
            <a:avLst/>
            <a:gdLst>
              <a:gd name="T0" fmla="*/ 2147483647 w 31"/>
              <a:gd name="T1" fmla="*/ 0 h 31"/>
              <a:gd name="T2" fmla="*/ 2147483647 w 31"/>
              <a:gd name="T3" fmla="*/ 2147483647 h 31"/>
              <a:gd name="T4" fmla="*/ 2147483647 w 31"/>
              <a:gd name="T5" fmla="*/ 2147483647 h 31"/>
              <a:gd name="T6" fmla="*/ 0 w 31"/>
              <a:gd name="T7" fmla="*/ 2147483647 h 31"/>
              <a:gd name="T8" fmla="*/ 2147483647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16" y="0"/>
                </a:moveTo>
                <a:lnTo>
                  <a:pt x="31" y="15"/>
                </a:lnTo>
                <a:lnTo>
                  <a:pt x="16" y="31"/>
                </a:lnTo>
                <a:lnTo>
                  <a:pt x="0" y="15"/>
                </a:lnTo>
                <a:lnTo>
                  <a:pt x="16"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88" name="Freeform 57"/>
          <p:cNvSpPr>
            <a:spLocks/>
          </p:cNvSpPr>
          <p:nvPr/>
        </p:nvSpPr>
        <p:spPr bwMode="auto">
          <a:xfrm>
            <a:off x="5734050" y="3849688"/>
            <a:ext cx="49213" cy="49212"/>
          </a:xfrm>
          <a:custGeom>
            <a:avLst/>
            <a:gdLst>
              <a:gd name="T0" fmla="*/ 2147483647 w 31"/>
              <a:gd name="T1" fmla="*/ 0 h 31"/>
              <a:gd name="T2" fmla="*/ 2147483647 w 31"/>
              <a:gd name="T3" fmla="*/ 2147483647 h 31"/>
              <a:gd name="T4" fmla="*/ 2147483647 w 31"/>
              <a:gd name="T5" fmla="*/ 2147483647 h 31"/>
              <a:gd name="T6" fmla="*/ 0 w 31"/>
              <a:gd name="T7" fmla="*/ 2147483647 h 31"/>
              <a:gd name="T8" fmla="*/ 2147483647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16" y="0"/>
                </a:moveTo>
                <a:lnTo>
                  <a:pt x="31" y="15"/>
                </a:lnTo>
                <a:lnTo>
                  <a:pt x="16" y="31"/>
                </a:lnTo>
                <a:lnTo>
                  <a:pt x="0" y="15"/>
                </a:lnTo>
                <a:lnTo>
                  <a:pt x="16"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89" name="Freeform 58"/>
          <p:cNvSpPr>
            <a:spLocks/>
          </p:cNvSpPr>
          <p:nvPr/>
        </p:nvSpPr>
        <p:spPr bwMode="auto">
          <a:xfrm>
            <a:off x="6332538" y="3144838"/>
            <a:ext cx="49212" cy="47625"/>
          </a:xfrm>
          <a:custGeom>
            <a:avLst/>
            <a:gdLst>
              <a:gd name="T0" fmla="*/ 2147483647 w 31"/>
              <a:gd name="T1" fmla="*/ 0 h 30"/>
              <a:gd name="T2" fmla="*/ 2147483647 w 31"/>
              <a:gd name="T3" fmla="*/ 2147483647 h 30"/>
              <a:gd name="T4" fmla="*/ 2147483647 w 31"/>
              <a:gd name="T5" fmla="*/ 2147483647 h 30"/>
              <a:gd name="T6" fmla="*/ 0 w 31"/>
              <a:gd name="T7" fmla="*/ 2147483647 h 30"/>
              <a:gd name="T8" fmla="*/ 2147483647 w 31"/>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0">
                <a:moveTo>
                  <a:pt x="16" y="0"/>
                </a:moveTo>
                <a:lnTo>
                  <a:pt x="31" y="15"/>
                </a:lnTo>
                <a:lnTo>
                  <a:pt x="16" y="30"/>
                </a:lnTo>
                <a:lnTo>
                  <a:pt x="0" y="15"/>
                </a:lnTo>
                <a:lnTo>
                  <a:pt x="16"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0" name="Freeform 59"/>
          <p:cNvSpPr>
            <a:spLocks/>
          </p:cNvSpPr>
          <p:nvPr/>
        </p:nvSpPr>
        <p:spPr bwMode="auto">
          <a:xfrm>
            <a:off x="6940550" y="2965450"/>
            <a:ext cx="49213" cy="49213"/>
          </a:xfrm>
          <a:custGeom>
            <a:avLst/>
            <a:gdLst>
              <a:gd name="T0" fmla="*/ 2147483647 w 31"/>
              <a:gd name="T1" fmla="*/ 0 h 31"/>
              <a:gd name="T2" fmla="*/ 2147483647 w 31"/>
              <a:gd name="T3" fmla="*/ 2147483647 h 31"/>
              <a:gd name="T4" fmla="*/ 2147483647 w 31"/>
              <a:gd name="T5" fmla="*/ 2147483647 h 31"/>
              <a:gd name="T6" fmla="*/ 0 w 31"/>
              <a:gd name="T7" fmla="*/ 2147483647 h 31"/>
              <a:gd name="T8" fmla="*/ 2147483647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15" y="0"/>
                </a:moveTo>
                <a:lnTo>
                  <a:pt x="31" y="16"/>
                </a:lnTo>
                <a:lnTo>
                  <a:pt x="15" y="31"/>
                </a:lnTo>
                <a:lnTo>
                  <a:pt x="0" y="16"/>
                </a:lnTo>
                <a:lnTo>
                  <a:pt x="15"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1" name="Freeform 60"/>
          <p:cNvSpPr>
            <a:spLocks/>
          </p:cNvSpPr>
          <p:nvPr/>
        </p:nvSpPr>
        <p:spPr bwMode="auto">
          <a:xfrm>
            <a:off x="7539038" y="2600325"/>
            <a:ext cx="49212" cy="49213"/>
          </a:xfrm>
          <a:custGeom>
            <a:avLst/>
            <a:gdLst>
              <a:gd name="T0" fmla="*/ 2147483647 w 31"/>
              <a:gd name="T1" fmla="*/ 0 h 31"/>
              <a:gd name="T2" fmla="*/ 2147483647 w 31"/>
              <a:gd name="T3" fmla="*/ 2147483647 h 31"/>
              <a:gd name="T4" fmla="*/ 2147483647 w 31"/>
              <a:gd name="T5" fmla="*/ 2147483647 h 31"/>
              <a:gd name="T6" fmla="*/ 0 w 31"/>
              <a:gd name="T7" fmla="*/ 2147483647 h 31"/>
              <a:gd name="T8" fmla="*/ 2147483647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15" y="0"/>
                </a:moveTo>
                <a:lnTo>
                  <a:pt x="31" y="16"/>
                </a:lnTo>
                <a:lnTo>
                  <a:pt x="15" y="31"/>
                </a:lnTo>
                <a:lnTo>
                  <a:pt x="0" y="16"/>
                </a:lnTo>
                <a:lnTo>
                  <a:pt x="15" y="0"/>
                </a:lnTo>
                <a:close/>
              </a:path>
            </a:pathLst>
          </a:custGeom>
          <a:solidFill>
            <a:srgbClr val="FF6600"/>
          </a:solidFill>
          <a:ln w="7938">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2" name="Freeform 61"/>
          <p:cNvSpPr>
            <a:spLocks/>
          </p:cNvSpPr>
          <p:nvPr/>
        </p:nvSpPr>
        <p:spPr bwMode="auto">
          <a:xfrm>
            <a:off x="914400" y="3954463"/>
            <a:ext cx="49213" cy="49212"/>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5" y="0"/>
                </a:moveTo>
                <a:lnTo>
                  <a:pt x="31" y="31"/>
                </a:lnTo>
                <a:lnTo>
                  <a:pt x="0" y="31"/>
                </a:lnTo>
                <a:lnTo>
                  <a:pt x="15"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3" name="Freeform 62"/>
          <p:cNvSpPr>
            <a:spLocks/>
          </p:cNvSpPr>
          <p:nvPr/>
        </p:nvSpPr>
        <p:spPr bwMode="auto">
          <a:xfrm>
            <a:off x="1512888" y="3954463"/>
            <a:ext cx="49212" cy="49212"/>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5" y="0"/>
                </a:moveTo>
                <a:lnTo>
                  <a:pt x="31" y="31"/>
                </a:lnTo>
                <a:lnTo>
                  <a:pt x="0" y="31"/>
                </a:lnTo>
                <a:lnTo>
                  <a:pt x="15"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4" name="Freeform 63"/>
          <p:cNvSpPr>
            <a:spLocks/>
          </p:cNvSpPr>
          <p:nvPr/>
        </p:nvSpPr>
        <p:spPr bwMode="auto">
          <a:xfrm>
            <a:off x="2717800" y="2357438"/>
            <a:ext cx="49213" cy="49212"/>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5" y="0"/>
                </a:moveTo>
                <a:lnTo>
                  <a:pt x="31" y="31"/>
                </a:lnTo>
                <a:lnTo>
                  <a:pt x="0" y="31"/>
                </a:lnTo>
                <a:lnTo>
                  <a:pt x="15"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5" name="Freeform 64"/>
          <p:cNvSpPr>
            <a:spLocks/>
          </p:cNvSpPr>
          <p:nvPr/>
        </p:nvSpPr>
        <p:spPr bwMode="auto">
          <a:xfrm>
            <a:off x="3922713" y="4084638"/>
            <a:ext cx="49212" cy="49212"/>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6" y="0"/>
                </a:moveTo>
                <a:lnTo>
                  <a:pt x="31" y="31"/>
                </a:lnTo>
                <a:lnTo>
                  <a:pt x="0" y="31"/>
                </a:lnTo>
                <a:lnTo>
                  <a:pt x="16"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6" name="Freeform 65"/>
          <p:cNvSpPr>
            <a:spLocks/>
          </p:cNvSpPr>
          <p:nvPr/>
        </p:nvSpPr>
        <p:spPr bwMode="auto">
          <a:xfrm>
            <a:off x="4529138" y="4303713"/>
            <a:ext cx="49212" cy="49212"/>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6" y="0"/>
                </a:moveTo>
                <a:lnTo>
                  <a:pt x="31" y="31"/>
                </a:lnTo>
                <a:lnTo>
                  <a:pt x="0" y="31"/>
                </a:lnTo>
                <a:lnTo>
                  <a:pt x="16"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7" name="Freeform 66"/>
          <p:cNvSpPr>
            <a:spLocks/>
          </p:cNvSpPr>
          <p:nvPr/>
        </p:nvSpPr>
        <p:spPr bwMode="auto">
          <a:xfrm>
            <a:off x="5127625" y="4214813"/>
            <a:ext cx="49213" cy="49212"/>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6" y="0"/>
                </a:moveTo>
                <a:lnTo>
                  <a:pt x="31" y="31"/>
                </a:lnTo>
                <a:lnTo>
                  <a:pt x="0" y="31"/>
                </a:lnTo>
                <a:lnTo>
                  <a:pt x="16"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8" name="Freeform 67"/>
          <p:cNvSpPr>
            <a:spLocks/>
          </p:cNvSpPr>
          <p:nvPr/>
        </p:nvSpPr>
        <p:spPr bwMode="auto">
          <a:xfrm>
            <a:off x="5734050" y="3930650"/>
            <a:ext cx="49213" cy="49213"/>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6" y="0"/>
                </a:moveTo>
                <a:lnTo>
                  <a:pt x="31" y="31"/>
                </a:lnTo>
                <a:lnTo>
                  <a:pt x="0" y="31"/>
                </a:lnTo>
                <a:lnTo>
                  <a:pt x="16"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699" name="Freeform 68"/>
          <p:cNvSpPr>
            <a:spLocks/>
          </p:cNvSpPr>
          <p:nvPr/>
        </p:nvSpPr>
        <p:spPr bwMode="auto">
          <a:xfrm>
            <a:off x="6332538" y="3127375"/>
            <a:ext cx="49212" cy="49213"/>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6" y="0"/>
                </a:moveTo>
                <a:lnTo>
                  <a:pt x="31" y="31"/>
                </a:lnTo>
                <a:lnTo>
                  <a:pt x="0" y="31"/>
                </a:lnTo>
                <a:lnTo>
                  <a:pt x="16"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00" name="Freeform 69"/>
          <p:cNvSpPr>
            <a:spLocks/>
          </p:cNvSpPr>
          <p:nvPr/>
        </p:nvSpPr>
        <p:spPr bwMode="auto">
          <a:xfrm>
            <a:off x="6940550" y="2868613"/>
            <a:ext cx="49213" cy="49212"/>
          </a:xfrm>
          <a:custGeom>
            <a:avLst/>
            <a:gdLst>
              <a:gd name="T0" fmla="*/ 2147483647 w 31"/>
              <a:gd name="T1" fmla="*/ 0 h 31"/>
              <a:gd name="T2" fmla="*/ 2147483647 w 31"/>
              <a:gd name="T3" fmla="*/ 2147483647 h 31"/>
              <a:gd name="T4" fmla="*/ 0 w 31"/>
              <a:gd name="T5" fmla="*/ 2147483647 h 31"/>
              <a:gd name="T6" fmla="*/ 2147483647 w 3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15" y="0"/>
                </a:moveTo>
                <a:lnTo>
                  <a:pt x="31" y="31"/>
                </a:lnTo>
                <a:lnTo>
                  <a:pt x="0" y="31"/>
                </a:lnTo>
                <a:lnTo>
                  <a:pt x="15"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01" name="Freeform 70"/>
          <p:cNvSpPr>
            <a:spLocks/>
          </p:cNvSpPr>
          <p:nvPr/>
        </p:nvSpPr>
        <p:spPr bwMode="auto">
          <a:xfrm>
            <a:off x="7539038" y="2236788"/>
            <a:ext cx="49212" cy="47625"/>
          </a:xfrm>
          <a:custGeom>
            <a:avLst/>
            <a:gdLst>
              <a:gd name="T0" fmla="*/ 2147483647 w 31"/>
              <a:gd name="T1" fmla="*/ 0 h 30"/>
              <a:gd name="T2" fmla="*/ 2147483647 w 31"/>
              <a:gd name="T3" fmla="*/ 2147483647 h 30"/>
              <a:gd name="T4" fmla="*/ 0 w 31"/>
              <a:gd name="T5" fmla="*/ 2147483647 h 30"/>
              <a:gd name="T6" fmla="*/ 2147483647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15" y="0"/>
                </a:moveTo>
                <a:lnTo>
                  <a:pt x="31" y="30"/>
                </a:lnTo>
                <a:lnTo>
                  <a:pt x="0" y="30"/>
                </a:lnTo>
                <a:lnTo>
                  <a:pt x="15"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02" name="Rectangle 71"/>
          <p:cNvSpPr>
            <a:spLocks noChangeArrowheads="1"/>
          </p:cNvSpPr>
          <p:nvPr/>
        </p:nvSpPr>
        <p:spPr bwMode="auto">
          <a:xfrm>
            <a:off x="1868488" y="1673225"/>
            <a:ext cx="3098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b="1" smtClean="0">
                <a:solidFill>
                  <a:srgbClr val="003366"/>
                </a:solidFill>
                <a:ea typeface="ＭＳ Ｐゴシック" pitchFamily="34" charset="-128"/>
                <a:cs typeface="+mn-cs"/>
              </a:rPr>
              <a:t> Mean ANC by cycle and day</a:t>
            </a:r>
            <a:endParaRPr lang="en-US" b="1" u="sng" smtClean="0">
              <a:solidFill>
                <a:srgbClr val="003366"/>
              </a:solidFill>
              <a:ea typeface="ＭＳ Ｐゴシック" pitchFamily="34" charset="-128"/>
              <a:cs typeface="+mn-cs"/>
            </a:endParaRPr>
          </a:p>
        </p:txBody>
      </p:sp>
      <p:sp>
        <p:nvSpPr>
          <p:cNvPr id="69703" name="Rectangle 72"/>
          <p:cNvSpPr>
            <a:spLocks noChangeArrowheads="1"/>
          </p:cNvSpPr>
          <p:nvPr/>
        </p:nvSpPr>
        <p:spPr bwMode="auto">
          <a:xfrm>
            <a:off x="728663" y="460216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0</a:t>
            </a:r>
            <a:endParaRPr lang="en-US" sz="1400" b="1" u="sng" smtClean="0">
              <a:solidFill>
                <a:srgbClr val="003366"/>
              </a:solidFill>
              <a:ea typeface="ＭＳ Ｐゴシック" pitchFamily="34" charset="-128"/>
              <a:cs typeface="+mn-cs"/>
            </a:endParaRPr>
          </a:p>
        </p:txBody>
      </p:sp>
      <p:sp>
        <p:nvSpPr>
          <p:cNvPr id="69704" name="Rectangle 73"/>
          <p:cNvSpPr>
            <a:spLocks noChangeArrowheads="1"/>
          </p:cNvSpPr>
          <p:nvPr/>
        </p:nvSpPr>
        <p:spPr bwMode="auto">
          <a:xfrm>
            <a:off x="728663" y="3879850"/>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5</a:t>
            </a:r>
            <a:endParaRPr lang="en-US" sz="1400" b="1" u="sng" smtClean="0">
              <a:solidFill>
                <a:srgbClr val="003366"/>
              </a:solidFill>
              <a:ea typeface="ＭＳ Ｐゴシック" pitchFamily="34" charset="-128"/>
              <a:cs typeface="+mn-cs"/>
            </a:endParaRPr>
          </a:p>
        </p:txBody>
      </p:sp>
      <p:sp>
        <p:nvSpPr>
          <p:cNvPr id="69705" name="Rectangle 74"/>
          <p:cNvSpPr>
            <a:spLocks noChangeArrowheads="1"/>
          </p:cNvSpPr>
          <p:nvPr/>
        </p:nvSpPr>
        <p:spPr bwMode="auto">
          <a:xfrm>
            <a:off x="669925" y="3157538"/>
            <a:ext cx="1968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10</a:t>
            </a:r>
            <a:endParaRPr lang="en-US" sz="1400" b="1" u="sng" smtClean="0">
              <a:solidFill>
                <a:srgbClr val="003366"/>
              </a:solidFill>
              <a:ea typeface="ＭＳ Ｐゴシック" pitchFamily="34" charset="-128"/>
              <a:cs typeface="+mn-cs"/>
            </a:endParaRPr>
          </a:p>
        </p:txBody>
      </p:sp>
      <p:sp>
        <p:nvSpPr>
          <p:cNvPr id="69706" name="Rectangle 75"/>
          <p:cNvSpPr>
            <a:spLocks noChangeArrowheads="1"/>
          </p:cNvSpPr>
          <p:nvPr/>
        </p:nvSpPr>
        <p:spPr bwMode="auto">
          <a:xfrm>
            <a:off x="669925" y="2428875"/>
            <a:ext cx="1968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15</a:t>
            </a:r>
            <a:endParaRPr lang="en-US" sz="1400" b="1" u="sng" smtClean="0">
              <a:solidFill>
                <a:srgbClr val="003366"/>
              </a:solidFill>
              <a:ea typeface="ＭＳ Ｐゴシック" pitchFamily="34" charset="-128"/>
              <a:cs typeface="+mn-cs"/>
            </a:endParaRPr>
          </a:p>
        </p:txBody>
      </p:sp>
      <p:sp>
        <p:nvSpPr>
          <p:cNvPr id="69707" name="Rectangle 76"/>
          <p:cNvSpPr>
            <a:spLocks noChangeArrowheads="1"/>
          </p:cNvSpPr>
          <p:nvPr/>
        </p:nvSpPr>
        <p:spPr bwMode="auto">
          <a:xfrm>
            <a:off x="669925" y="1706563"/>
            <a:ext cx="1968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20</a:t>
            </a:r>
            <a:endParaRPr lang="en-US" sz="1400" b="1" u="sng" smtClean="0">
              <a:solidFill>
                <a:srgbClr val="003366"/>
              </a:solidFill>
              <a:ea typeface="ＭＳ Ｐゴシック" pitchFamily="34" charset="-128"/>
              <a:cs typeface="+mn-cs"/>
            </a:endParaRPr>
          </a:p>
        </p:txBody>
      </p:sp>
      <p:sp>
        <p:nvSpPr>
          <p:cNvPr id="69708" name="Rectangle 77"/>
          <p:cNvSpPr>
            <a:spLocks noChangeArrowheads="1"/>
          </p:cNvSpPr>
          <p:nvPr/>
        </p:nvSpPr>
        <p:spPr bwMode="auto">
          <a:xfrm>
            <a:off x="914400"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1</a:t>
            </a:r>
            <a:endParaRPr lang="en-US" sz="1400" b="1" u="sng" smtClean="0">
              <a:solidFill>
                <a:srgbClr val="003366"/>
              </a:solidFill>
              <a:ea typeface="ＭＳ Ｐゴシック" pitchFamily="34" charset="-128"/>
              <a:cs typeface="+mn-cs"/>
            </a:endParaRPr>
          </a:p>
        </p:txBody>
      </p:sp>
      <p:sp>
        <p:nvSpPr>
          <p:cNvPr id="69709" name="Rectangle 78"/>
          <p:cNvSpPr>
            <a:spLocks noChangeArrowheads="1"/>
          </p:cNvSpPr>
          <p:nvPr/>
        </p:nvSpPr>
        <p:spPr bwMode="auto">
          <a:xfrm>
            <a:off x="1512888"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2</a:t>
            </a:r>
            <a:endParaRPr lang="en-US" sz="1400" b="1" u="sng" smtClean="0">
              <a:solidFill>
                <a:srgbClr val="003366"/>
              </a:solidFill>
              <a:ea typeface="ＭＳ Ｐゴシック" pitchFamily="34" charset="-128"/>
              <a:cs typeface="+mn-cs"/>
            </a:endParaRPr>
          </a:p>
        </p:txBody>
      </p:sp>
      <p:sp>
        <p:nvSpPr>
          <p:cNvPr id="69710" name="Rectangle 79"/>
          <p:cNvSpPr>
            <a:spLocks noChangeArrowheads="1"/>
          </p:cNvSpPr>
          <p:nvPr/>
        </p:nvSpPr>
        <p:spPr bwMode="auto">
          <a:xfrm>
            <a:off x="2119313"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3</a:t>
            </a:r>
            <a:endParaRPr lang="en-US" sz="1400" b="1" u="sng" smtClean="0">
              <a:solidFill>
                <a:srgbClr val="003366"/>
              </a:solidFill>
              <a:ea typeface="ＭＳ Ｐゴシック" pitchFamily="34" charset="-128"/>
              <a:cs typeface="+mn-cs"/>
            </a:endParaRPr>
          </a:p>
        </p:txBody>
      </p:sp>
      <p:sp>
        <p:nvSpPr>
          <p:cNvPr id="69711" name="Rectangle 80"/>
          <p:cNvSpPr>
            <a:spLocks noChangeArrowheads="1"/>
          </p:cNvSpPr>
          <p:nvPr/>
        </p:nvSpPr>
        <p:spPr bwMode="auto">
          <a:xfrm>
            <a:off x="2717800"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4</a:t>
            </a:r>
            <a:endParaRPr lang="en-US" sz="1400" b="1" u="sng" smtClean="0">
              <a:solidFill>
                <a:srgbClr val="003366"/>
              </a:solidFill>
              <a:ea typeface="ＭＳ Ｐゴシック" pitchFamily="34" charset="-128"/>
              <a:cs typeface="+mn-cs"/>
            </a:endParaRPr>
          </a:p>
        </p:txBody>
      </p:sp>
      <p:sp>
        <p:nvSpPr>
          <p:cNvPr id="69712" name="Rectangle 81"/>
          <p:cNvSpPr>
            <a:spLocks noChangeArrowheads="1"/>
          </p:cNvSpPr>
          <p:nvPr/>
        </p:nvSpPr>
        <p:spPr bwMode="auto">
          <a:xfrm>
            <a:off x="3324225"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5</a:t>
            </a:r>
            <a:endParaRPr lang="en-US" sz="1400" b="1" u="sng" smtClean="0">
              <a:solidFill>
                <a:srgbClr val="003366"/>
              </a:solidFill>
              <a:ea typeface="ＭＳ Ｐゴシック" pitchFamily="34" charset="-128"/>
              <a:cs typeface="+mn-cs"/>
            </a:endParaRPr>
          </a:p>
        </p:txBody>
      </p:sp>
      <p:sp>
        <p:nvSpPr>
          <p:cNvPr id="69713" name="Rectangle 82"/>
          <p:cNvSpPr>
            <a:spLocks noChangeArrowheads="1"/>
          </p:cNvSpPr>
          <p:nvPr/>
        </p:nvSpPr>
        <p:spPr bwMode="auto">
          <a:xfrm>
            <a:off x="3922713"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6</a:t>
            </a:r>
            <a:endParaRPr lang="en-US" sz="1400" b="1" u="sng" smtClean="0">
              <a:solidFill>
                <a:srgbClr val="003366"/>
              </a:solidFill>
              <a:ea typeface="ＭＳ Ｐゴシック" pitchFamily="34" charset="-128"/>
              <a:cs typeface="+mn-cs"/>
            </a:endParaRPr>
          </a:p>
        </p:txBody>
      </p:sp>
      <p:sp>
        <p:nvSpPr>
          <p:cNvPr id="69714" name="Rectangle 83"/>
          <p:cNvSpPr>
            <a:spLocks noChangeArrowheads="1"/>
          </p:cNvSpPr>
          <p:nvPr/>
        </p:nvSpPr>
        <p:spPr bwMode="auto">
          <a:xfrm>
            <a:off x="4529138"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7</a:t>
            </a:r>
            <a:endParaRPr lang="en-US" sz="1400" b="1" u="sng" smtClean="0">
              <a:solidFill>
                <a:srgbClr val="003366"/>
              </a:solidFill>
              <a:ea typeface="ＭＳ Ｐゴシック" pitchFamily="34" charset="-128"/>
              <a:cs typeface="+mn-cs"/>
            </a:endParaRPr>
          </a:p>
        </p:txBody>
      </p:sp>
      <p:sp>
        <p:nvSpPr>
          <p:cNvPr id="69715" name="Rectangle 84"/>
          <p:cNvSpPr>
            <a:spLocks noChangeArrowheads="1"/>
          </p:cNvSpPr>
          <p:nvPr/>
        </p:nvSpPr>
        <p:spPr bwMode="auto">
          <a:xfrm>
            <a:off x="5127625"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8</a:t>
            </a:r>
            <a:endParaRPr lang="en-US" sz="1400" b="1" u="sng" smtClean="0">
              <a:solidFill>
                <a:srgbClr val="003366"/>
              </a:solidFill>
              <a:ea typeface="ＭＳ Ｐゴシック" pitchFamily="34" charset="-128"/>
              <a:cs typeface="+mn-cs"/>
            </a:endParaRPr>
          </a:p>
        </p:txBody>
      </p:sp>
      <p:sp>
        <p:nvSpPr>
          <p:cNvPr id="69716" name="Rectangle 85"/>
          <p:cNvSpPr>
            <a:spLocks noChangeArrowheads="1"/>
          </p:cNvSpPr>
          <p:nvPr/>
        </p:nvSpPr>
        <p:spPr bwMode="auto">
          <a:xfrm>
            <a:off x="5734050" y="4799013"/>
            <a:ext cx="984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9</a:t>
            </a:r>
            <a:endParaRPr lang="en-US" sz="1400" b="1" u="sng" smtClean="0">
              <a:solidFill>
                <a:srgbClr val="003366"/>
              </a:solidFill>
              <a:ea typeface="ＭＳ Ｐゴシック" pitchFamily="34" charset="-128"/>
              <a:cs typeface="+mn-cs"/>
            </a:endParaRPr>
          </a:p>
        </p:txBody>
      </p:sp>
      <p:sp>
        <p:nvSpPr>
          <p:cNvPr id="69717" name="Rectangle 86"/>
          <p:cNvSpPr>
            <a:spLocks noChangeArrowheads="1"/>
          </p:cNvSpPr>
          <p:nvPr/>
        </p:nvSpPr>
        <p:spPr bwMode="auto">
          <a:xfrm>
            <a:off x="6300788" y="4799013"/>
            <a:ext cx="1968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10</a:t>
            </a:r>
            <a:endParaRPr lang="en-US" sz="1400" b="1" u="sng" smtClean="0">
              <a:solidFill>
                <a:srgbClr val="003366"/>
              </a:solidFill>
              <a:ea typeface="ＭＳ Ｐゴシック" pitchFamily="34" charset="-128"/>
              <a:cs typeface="+mn-cs"/>
            </a:endParaRPr>
          </a:p>
        </p:txBody>
      </p:sp>
      <p:sp>
        <p:nvSpPr>
          <p:cNvPr id="69718" name="Rectangle 87"/>
          <p:cNvSpPr>
            <a:spLocks noChangeArrowheads="1"/>
          </p:cNvSpPr>
          <p:nvPr/>
        </p:nvSpPr>
        <p:spPr bwMode="auto">
          <a:xfrm>
            <a:off x="6907213" y="4799013"/>
            <a:ext cx="1968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11</a:t>
            </a:r>
            <a:endParaRPr lang="en-US" sz="1400" b="1" u="sng" smtClean="0">
              <a:solidFill>
                <a:srgbClr val="003366"/>
              </a:solidFill>
              <a:ea typeface="ＭＳ Ｐゴシック" pitchFamily="34" charset="-128"/>
              <a:cs typeface="+mn-cs"/>
            </a:endParaRPr>
          </a:p>
        </p:txBody>
      </p:sp>
      <p:sp>
        <p:nvSpPr>
          <p:cNvPr id="69719" name="Rectangle 88"/>
          <p:cNvSpPr>
            <a:spLocks noChangeArrowheads="1"/>
          </p:cNvSpPr>
          <p:nvPr/>
        </p:nvSpPr>
        <p:spPr bwMode="auto">
          <a:xfrm>
            <a:off x="7505700" y="4799013"/>
            <a:ext cx="1968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12</a:t>
            </a:r>
            <a:endParaRPr lang="en-US" sz="1400" b="1" u="sng" smtClean="0">
              <a:solidFill>
                <a:srgbClr val="003366"/>
              </a:solidFill>
              <a:ea typeface="ＭＳ Ｐゴシック" pitchFamily="34" charset="-128"/>
              <a:cs typeface="+mn-cs"/>
            </a:endParaRPr>
          </a:p>
        </p:txBody>
      </p:sp>
      <p:sp>
        <p:nvSpPr>
          <p:cNvPr id="69720" name="Rectangle 89"/>
          <p:cNvSpPr>
            <a:spLocks noChangeArrowheads="1"/>
          </p:cNvSpPr>
          <p:nvPr/>
        </p:nvSpPr>
        <p:spPr bwMode="auto">
          <a:xfrm>
            <a:off x="3852863" y="5005388"/>
            <a:ext cx="10334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Day of cycle</a:t>
            </a:r>
            <a:endParaRPr lang="en-US" sz="1400" b="1" u="sng" smtClean="0">
              <a:solidFill>
                <a:srgbClr val="003366"/>
              </a:solidFill>
              <a:ea typeface="ＭＳ Ｐゴシック" pitchFamily="34" charset="-128"/>
              <a:cs typeface="+mn-cs"/>
            </a:endParaRPr>
          </a:p>
        </p:txBody>
      </p:sp>
      <p:sp>
        <p:nvSpPr>
          <p:cNvPr id="69721" name="Rectangle 90"/>
          <p:cNvSpPr>
            <a:spLocks noChangeArrowheads="1"/>
          </p:cNvSpPr>
          <p:nvPr/>
        </p:nvSpPr>
        <p:spPr bwMode="auto">
          <a:xfrm rot="-5400000">
            <a:off x="-74612" y="3103562"/>
            <a:ext cx="111760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smtClean="0">
                <a:solidFill>
                  <a:srgbClr val="003366"/>
                </a:solidFill>
                <a:ea typeface="ＭＳ Ｐゴシック" pitchFamily="34" charset="-128"/>
                <a:cs typeface="+mn-cs"/>
              </a:rPr>
              <a:t>ANC (x 10</a:t>
            </a:r>
            <a:r>
              <a:rPr lang="en-US" sz="1400" b="1" baseline="30000" smtClean="0">
                <a:solidFill>
                  <a:srgbClr val="003366"/>
                </a:solidFill>
                <a:ea typeface="ＭＳ Ｐゴシック" pitchFamily="34" charset="-128"/>
                <a:cs typeface="+mn-cs"/>
              </a:rPr>
              <a:t>9</a:t>
            </a:r>
            <a:r>
              <a:rPr lang="en-US" sz="1400" b="1" smtClean="0">
                <a:solidFill>
                  <a:srgbClr val="003366"/>
                </a:solidFill>
                <a:ea typeface="ＭＳ Ｐゴシック" pitchFamily="34" charset="-128"/>
                <a:cs typeface="+mn-cs"/>
              </a:rPr>
              <a:t>/L)</a:t>
            </a:r>
            <a:endParaRPr lang="en-US" sz="1400" b="1" u="sng" smtClean="0">
              <a:solidFill>
                <a:srgbClr val="003366"/>
              </a:solidFill>
              <a:ea typeface="ＭＳ Ｐゴシック" pitchFamily="34" charset="-128"/>
              <a:cs typeface="+mn-cs"/>
            </a:endParaRPr>
          </a:p>
        </p:txBody>
      </p:sp>
      <p:sp>
        <p:nvSpPr>
          <p:cNvPr id="69722" name="Rectangle 91"/>
          <p:cNvSpPr>
            <a:spLocks noChangeArrowheads="1"/>
          </p:cNvSpPr>
          <p:nvPr/>
        </p:nvSpPr>
        <p:spPr bwMode="auto">
          <a:xfrm>
            <a:off x="5322888" y="2008188"/>
            <a:ext cx="777875" cy="785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endParaRPr lang="en-US" sz="1600" smtClean="0">
              <a:solidFill>
                <a:srgbClr val="003366"/>
              </a:solidFill>
              <a:ea typeface="ＭＳ Ｐゴシック" pitchFamily="34" charset="-128"/>
              <a:cs typeface="+mn-cs"/>
            </a:endParaRPr>
          </a:p>
        </p:txBody>
      </p:sp>
      <p:sp>
        <p:nvSpPr>
          <p:cNvPr id="69723" name="Line 92"/>
          <p:cNvSpPr>
            <a:spLocks noChangeShapeType="1"/>
          </p:cNvSpPr>
          <p:nvPr/>
        </p:nvSpPr>
        <p:spPr bwMode="auto">
          <a:xfrm>
            <a:off x="5184775" y="1949450"/>
            <a:ext cx="322263" cy="0"/>
          </a:xfrm>
          <a:prstGeom prst="line">
            <a:avLst/>
          </a:prstGeom>
          <a:noFill/>
          <a:ln w="28575">
            <a:solidFill>
              <a:srgbClr val="00008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24" name="Oval 93"/>
          <p:cNvSpPr>
            <a:spLocks noChangeArrowheads="1"/>
          </p:cNvSpPr>
          <p:nvPr/>
        </p:nvSpPr>
        <p:spPr bwMode="auto">
          <a:xfrm>
            <a:off x="5324475" y="1925638"/>
            <a:ext cx="41275" cy="39687"/>
          </a:xfrm>
          <a:prstGeom prst="ellipse">
            <a:avLst/>
          </a:prstGeom>
          <a:solidFill>
            <a:srgbClr val="000080"/>
          </a:solidFill>
          <a:ln w="28575">
            <a:solidFill>
              <a:schemeClr val="tx2"/>
            </a:solidFill>
            <a:round/>
            <a:headEnd/>
            <a:tailEnd/>
          </a:ln>
        </p:spPr>
        <p:txBody>
          <a:bodyPr/>
          <a:lstStyle/>
          <a:p>
            <a:pPr algn="ctr" eaLnBrk="0" hangingPunct="0"/>
            <a:endParaRPr lang="en-US" sz="1600" smtClean="0">
              <a:solidFill>
                <a:srgbClr val="003366"/>
              </a:solidFill>
              <a:ea typeface="ＭＳ Ｐゴシック" pitchFamily="34" charset="-128"/>
              <a:cs typeface="+mn-cs"/>
            </a:endParaRPr>
          </a:p>
        </p:txBody>
      </p:sp>
      <p:sp>
        <p:nvSpPr>
          <p:cNvPr id="69725" name="Rectangle 94"/>
          <p:cNvSpPr>
            <a:spLocks noChangeArrowheads="1"/>
          </p:cNvSpPr>
          <p:nvPr/>
        </p:nvSpPr>
        <p:spPr bwMode="auto">
          <a:xfrm>
            <a:off x="5626100" y="1854200"/>
            <a:ext cx="53181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Cycle 1</a:t>
            </a:r>
            <a:endParaRPr lang="en-US" sz="1200" b="1" u="sng" smtClean="0">
              <a:solidFill>
                <a:srgbClr val="003366"/>
              </a:solidFill>
              <a:ea typeface="ＭＳ Ｐゴシック" pitchFamily="34" charset="-128"/>
              <a:cs typeface="+mn-cs"/>
            </a:endParaRPr>
          </a:p>
        </p:txBody>
      </p:sp>
      <p:sp>
        <p:nvSpPr>
          <p:cNvPr id="69726" name="Line 95"/>
          <p:cNvSpPr>
            <a:spLocks noChangeShapeType="1"/>
          </p:cNvSpPr>
          <p:nvPr/>
        </p:nvSpPr>
        <p:spPr bwMode="auto">
          <a:xfrm>
            <a:off x="5183188" y="2187575"/>
            <a:ext cx="338137" cy="0"/>
          </a:xfrm>
          <a:prstGeom prst="line">
            <a:avLst/>
          </a:prstGeom>
          <a:noFill/>
          <a:ln w="28575">
            <a:solidFill>
              <a:srgbClr val="96B9DC"/>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27" name="Rectangle 96"/>
          <p:cNvSpPr>
            <a:spLocks noChangeArrowheads="1"/>
          </p:cNvSpPr>
          <p:nvPr/>
        </p:nvSpPr>
        <p:spPr bwMode="auto">
          <a:xfrm>
            <a:off x="5324475" y="2162175"/>
            <a:ext cx="41275" cy="41275"/>
          </a:xfrm>
          <a:prstGeom prst="rect">
            <a:avLst/>
          </a:prstGeom>
          <a:solidFill>
            <a:srgbClr val="96B9DC"/>
          </a:solidFill>
          <a:ln w="28575">
            <a:solidFill>
              <a:srgbClr val="96B9DC"/>
            </a:solidFill>
            <a:miter lim="800000"/>
            <a:headEnd/>
            <a:tailEnd/>
          </a:ln>
        </p:spPr>
        <p:txBody>
          <a:bodyPr/>
          <a:lstStyle/>
          <a:p>
            <a:pPr eaLnBrk="0" hangingPunct="0"/>
            <a:endParaRPr lang="en-US" sz="1400" b="1" u="sng" smtClean="0">
              <a:solidFill>
                <a:srgbClr val="96B9DC"/>
              </a:solidFill>
              <a:ea typeface="ＭＳ Ｐゴシック" pitchFamily="34" charset="-128"/>
              <a:cs typeface="+mn-cs"/>
            </a:endParaRPr>
          </a:p>
        </p:txBody>
      </p:sp>
      <p:sp>
        <p:nvSpPr>
          <p:cNvPr id="69728" name="Rectangle 97"/>
          <p:cNvSpPr>
            <a:spLocks noChangeArrowheads="1"/>
          </p:cNvSpPr>
          <p:nvPr/>
        </p:nvSpPr>
        <p:spPr bwMode="auto">
          <a:xfrm>
            <a:off x="5626100" y="2109788"/>
            <a:ext cx="5318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Cycle 2</a:t>
            </a:r>
            <a:endParaRPr lang="en-US" sz="1200" b="1" u="sng" smtClean="0">
              <a:solidFill>
                <a:srgbClr val="003366"/>
              </a:solidFill>
              <a:ea typeface="ＭＳ Ｐゴシック" pitchFamily="34" charset="-128"/>
              <a:cs typeface="+mn-cs"/>
            </a:endParaRPr>
          </a:p>
        </p:txBody>
      </p:sp>
      <p:sp>
        <p:nvSpPr>
          <p:cNvPr id="69729" name="Line 98"/>
          <p:cNvSpPr>
            <a:spLocks noChangeShapeType="1"/>
          </p:cNvSpPr>
          <p:nvPr/>
        </p:nvSpPr>
        <p:spPr bwMode="auto">
          <a:xfrm>
            <a:off x="5183188" y="2481263"/>
            <a:ext cx="323850" cy="0"/>
          </a:xfrm>
          <a:prstGeom prst="line">
            <a:avLst/>
          </a:prstGeom>
          <a:noFill/>
          <a:ln w="28575">
            <a:solidFill>
              <a:srgbClr val="FF6600"/>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30" name="Freeform 99"/>
          <p:cNvSpPr>
            <a:spLocks/>
          </p:cNvSpPr>
          <p:nvPr/>
        </p:nvSpPr>
        <p:spPr bwMode="auto">
          <a:xfrm>
            <a:off x="5310188" y="2457450"/>
            <a:ext cx="49212" cy="49213"/>
          </a:xfrm>
          <a:custGeom>
            <a:avLst/>
            <a:gdLst>
              <a:gd name="T0" fmla="*/ 2147483647 w 31"/>
              <a:gd name="T1" fmla="*/ 0 h 31"/>
              <a:gd name="T2" fmla="*/ 2147483647 w 31"/>
              <a:gd name="T3" fmla="*/ 2147483647 h 31"/>
              <a:gd name="T4" fmla="*/ 2147483647 w 31"/>
              <a:gd name="T5" fmla="*/ 2147483647 h 31"/>
              <a:gd name="T6" fmla="*/ 0 w 31"/>
              <a:gd name="T7" fmla="*/ 2147483647 h 31"/>
              <a:gd name="T8" fmla="*/ 2147483647 w 3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16" y="0"/>
                </a:moveTo>
                <a:lnTo>
                  <a:pt x="31" y="15"/>
                </a:lnTo>
                <a:lnTo>
                  <a:pt x="16" y="31"/>
                </a:lnTo>
                <a:lnTo>
                  <a:pt x="0" y="15"/>
                </a:lnTo>
                <a:lnTo>
                  <a:pt x="16" y="0"/>
                </a:lnTo>
                <a:close/>
              </a:path>
            </a:pathLst>
          </a:custGeom>
          <a:solidFill>
            <a:srgbClr val="FF6600"/>
          </a:solidFill>
          <a:ln w="28575" cmpd="sng">
            <a:solidFill>
              <a:srgbClr val="FF6600"/>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31" name="Rectangle 100"/>
          <p:cNvSpPr>
            <a:spLocks noChangeArrowheads="1"/>
          </p:cNvSpPr>
          <p:nvPr/>
        </p:nvSpPr>
        <p:spPr bwMode="auto">
          <a:xfrm>
            <a:off x="5626100" y="2366963"/>
            <a:ext cx="5318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Cycle 3</a:t>
            </a:r>
            <a:endParaRPr lang="en-US" sz="1200" b="1" u="sng" smtClean="0">
              <a:solidFill>
                <a:srgbClr val="003366"/>
              </a:solidFill>
              <a:ea typeface="ＭＳ Ｐゴシック" pitchFamily="34" charset="-128"/>
              <a:cs typeface="+mn-cs"/>
            </a:endParaRPr>
          </a:p>
        </p:txBody>
      </p:sp>
      <p:sp>
        <p:nvSpPr>
          <p:cNvPr id="69732" name="Line 101"/>
          <p:cNvSpPr>
            <a:spLocks noChangeShapeType="1"/>
          </p:cNvSpPr>
          <p:nvPr/>
        </p:nvSpPr>
        <p:spPr bwMode="auto">
          <a:xfrm>
            <a:off x="5183188" y="2733675"/>
            <a:ext cx="323850" cy="0"/>
          </a:xfrm>
          <a:prstGeom prst="line">
            <a:avLst/>
          </a:prstGeom>
          <a:noFill/>
          <a:ln w="28575">
            <a:solidFill>
              <a:srgbClr val="FFCC66"/>
            </a:solidFill>
            <a:round/>
            <a:headEnd/>
            <a:tailEnd/>
          </a:ln>
          <a:extLst>
            <a:ext uri="{909E8E84-426E-40DD-AFC4-6F175D3DCCD1}">
              <a14:hiddenFill xmlns:a14="http://schemas.microsoft.com/office/drawing/2010/main" xmlns="">
                <a:noFill/>
              </a14:hiddenFill>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33" name="Freeform 102"/>
          <p:cNvSpPr>
            <a:spLocks/>
          </p:cNvSpPr>
          <p:nvPr/>
        </p:nvSpPr>
        <p:spPr bwMode="auto">
          <a:xfrm>
            <a:off x="5295900" y="2709863"/>
            <a:ext cx="49213" cy="47625"/>
          </a:xfrm>
          <a:custGeom>
            <a:avLst/>
            <a:gdLst>
              <a:gd name="T0" fmla="*/ 2147483647 w 31"/>
              <a:gd name="T1" fmla="*/ 0 h 30"/>
              <a:gd name="T2" fmla="*/ 2147483647 w 31"/>
              <a:gd name="T3" fmla="*/ 2147483647 h 30"/>
              <a:gd name="T4" fmla="*/ 0 w 31"/>
              <a:gd name="T5" fmla="*/ 2147483647 h 30"/>
              <a:gd name="T6" fmla="*/ 2147483647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16" y="0"/>
                </a:moveTo>
                <a:lnTo>
                  <a:pt x="31" y="30"/>
                </a:lnTo>
                <a:lnTo>
                  <a:pt x="0" y="30"/>
                </a:lnTo>
                <a:lnTo>
                  <a:pt x="16" y="0"/>
                </a:lnTo>
                <a:close/>
              </a:path>
            </a:pathLst>
          </a:custGeom>
          <a:solidFill>
            <a:srgbClr val="FFCC66"/>
          </a:solidFill>
          <a:ln w="7938">
            <a:solidFill>
              <a:srgbClr val="FFCC66"/>
            </a:solidFill>
            <a:prstDash val="solid"/>
            <a:round/>
            <a:headEnd/>
            <a:tailEnd/>
          </a:ln>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34" name="Rectangle 103"/>
          <p:cNvSpPr>
            <a:spLocks noChangeArrowheads="1"/>
          </p:cNvSpPr>
          <p:nvPr/>
        </p:nvSpPr>
        <p:spPr bwMode="auto">
          <a:xfrm>
            <a:off x="5626100" y="2624138"/>
            <a:ext cx="5318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03366"/>
                </a:solidFill>
                <a:ea typeface="ＭＳ Ｐゴシック" pitchFamily="34" charset="-128"/>
                <a:cs typeface="+mn-cs"/>
              </a:rPr>
              <a:t>Cycle 4</a:t>
            </a:r>
            <a:endParaRPr lang="en-US" sz="1200" b="1" u="sng" smtClean="0">
              <a:solidFill>
                <a:srgbClr val="003366"/>
              </a:solidFill>
              <a:ea typeface="ＭＳ Ｐゴシック" pitchFamily="34" charset="-128"/>
              <a:cs typeface="+mn-cs"/>
            </a:endParaRPr>
          </a:p>
        </p:txBody>
      </p:sp>
      <p:sp>
        <p:nvSpPr>
          <p:cNvPr id="69735" name="Line 104"/>
          <p:cNvSpPr>
            <a:spLocks noChangeShapeType="1"/>
          </p:cNvSpPr>
          <p:nvPr/>
        </p:nvSpPr>
        <p:spPr bwMode="auto">
          <a:xfrm flipH="1" flipV="1">
            <a:off x="928688" y="3724275"/>
            <a:ext cx="581025" cy="30163"/>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36" name="Line 105"/>
          <p:cNvSpPr>
            <a:spLocks noChangeShapeType="1"/>
          </p:cNvSpPr>
          <p:nvPr/>
        </p:nvSpPr>
        <p:spPr bwMode="auto">
          <a:xfrm flipV="1">
            <a:off x="2155825" y="5330825"/>
            <a:ext cx="0" cy="4191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37" name="Line 106"/>
          <p:cNvSpPr>
            <a:spLocks noChangeShapeType="1"/>
          </p:cNvSpPr>
          <p:nvPr/>
        </p:nvSpPr>
        <p:spPr bwMode="auto">
          <a:xfrm flipV="1">
            <a:off x="2757488" y="5330825"/>
            <a:ext cx="0" cy="4191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38" name="Line 107"/>
          <p:cNvSpPr>
            <a:spLocks noChangeShapeType="1"/>
          </p:cNvSpPr>
          <p:nvPr/>
        </p:nvSpPr>
        <p:spPr bwMode="auto">
          <a:xfrm flipV="1">
            <a:off x="3359150" y="5330825"/>
            <a:ext cx="0" cy="4191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39" name="Line 108"/>
          <p:cNvSpPr>
            <a:spLocks noChangeShapeType="1"/>
          </p:cNvSpPr>
          <p:nvPr/>
        </p:nvSpPr>
        <p:spPr bwMode="auto">
          <a:xfrm flipV="1">
            <a:off x="3960813" y="5330825"/>
            <a:ext cx="0" cy="4191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40" name="Line 109"/>
          <p:cNvSpPr>
            <a:spLocks noChangeShapeType="1"/>
          </p:cNvSpPr>
          <p:nvPr/>
        </p:nvSpPr>
        <p:spPr bwMode="auto">
          <a:xfrm flipV="1">
            <a:off x="4562475" y="5330825"/>
            <a:ext cx="0" cy="4191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41" name="Line 110"/>
          <p:cNvSpPr>
            <a:spLocks noChangeShapeType="1"/>
          </p:cNvSpPr>
          <p:nvPr/>
        </p:nvSpPr>
        <p:spPr bwMode="auto">
          <a:xfrm flipV="1">
            <a:off x="5164138" y="5330825"/>
            <a:ext cx="0" cy="4191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cs typeface="+mn-cs"/>
            </a:endParaRPr>
          </a:p>
        </p:txBody>
      </p:sp>
      <p:sp>
        <p:nvSpPr>
          <p:cNvPr id="69742" name="Rectangle 103"/>
          <p:cNvSpPr>
            <a:spLocks noChangeArrowheads="1"/>
          </p:cNvSpPr>
          <p:nvPr/>
        </p:nvSpPr>
        <p:spPr bwMode="auto">
          <a:xfrm>
            <a:off x="158750" y="6298516"/>
            <a:ext cx="8664575" cy="27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chemeClr val="tx2"/>
                </a:solidFill>
                <a:miter lim="800000"/>
                <a:headEnd/>
                <a:tailEnd/>
              </a14:hiddenLine>
            </a:ext>
          </a:extLst>
        </p:spPr>
        <p:txBody>
          <a:bodyPr lIns="90000" tIns="46800" rIns="90000" bIns="46800" anchor="ctr">
            <a:spAutoFit/>
          </a:bodyPr>
          <a:lstStyle/>
          <a:p>
            <a:pPr eaLnBrk="0" hangingPunct="0"/>
            <a:r>
              <a:rPr lang="de-DE" sz="1200" b="1" dirty="0" err="1" smtClean="0">
                <a:solidFill>
                  <a:srgbClr val="003366"/>
                </a:solidFill>
                <a:ea typeface="ＭＳ Ｐゴシック" pitchFamily="34" charset="-128"/>
                <a:cs typeface="+mn-cs"/>
              </a:rPr>
              <a:t>Gascon</a:t>
            </a:r>
            <a:r>
              <a:rPr lang="de-DE" sz="1200" b="1" dirty="0" smtClean="0">
                <a:solidFill>
                  <a:srgbClr val="003366"/>
                </a:solidFill>
                <a:ea typeface="ＭＳ Ｐゴシック" pitchFamily="34" charset="-128"/>
                <a:cs typeface="+mn-cs"/>
              </a:rPr>
              <a:t> P et al. </a:t>
            </a:r>
            <a:r>
              <a:rPr lang="de-DE" sz="1200" b="1" i="1" dirty="0" smtClean="0">
                <a:solidFill>
                  <a:srgbClr val="003366"/>
                </a:solidFill>
                <a:ea typeface="ＭＳ Ｐゴシック" pitchFamily="34" charset="-128"/>
                <a:cs typeface="+mn-cs"/>
              </a:rPr>
              <a:t>Ann </a:t>
            </a:r>
            <a:r>
              <a:rPr lang="de-DE" sz="1200" b="1" i="1" dirty="0" err="1" smtClean="0">
                <a:solidFill>
                  <a:srgbClr val="003366"/>
                </a:solidFill>
                <a:ea typeface="ＭＳ Ｐゴシック" pitchFamily="34" charset="-128"/>
                <a:cs typeface="+mn-cs"/>
              </a:rPr>
              <a:t>Oncol</a:t>
            </a:r>
            <a:r>
              <a:rPr lang="de-DE" sz="1200" b="1" dirty="0" smtClean="0">
                <a:solidFill>
                  <a:srgbClr val="003366"/>
                </a:solidFill>
                <a:ea typeface="ＭＳ Ｐゴシック" pitchFamily="34" charset="-128"/>
                <a:cs typeface="+mn-cs"/>
              </a:rPr>
              <a:t> </a:t>
            </a:r>
            <a:r>
              <a:rPr lang="de-DE" sz="1200" b="1" dirty="0" err="1" smtClean="0">
                <a:solidFill>
                  <a:srgbClr val="003366"/>
                </a:solidFill>
                <a:ea typeface="ＭＳ Ｐゴシック" pitchFamily="34" charset="-128"/>
                <a:cs typeface="+mn-cs"/>
              </a:rPr>
              <a:t>Dec</a:t>
            </a:r>
            <a:r>
              <a:rPr lang="de-DE" sz="1200" b="1" dirty="0" smtClean="0">
                <a:solidFill>
                  <a:srgbClr val="003366"/>
                </a:solidFill>
                <a:ea typeface="ＭＳ Ｐゴシック" pitchFamily="34" charset="-128"/>
                <a:cs typeface="+mn-cs"/>
              </a:rPr>
              <a:t> 09</a:t>
            </a:r>
            <a:endParaRPr lang="en-GB" sz="1200" b="1" dirty="0" smtClean="0">
              <a:solidFill>
                <a:srgbClr val="003366"/>
              </a:solidFill>
              <a:ea typeface="ＭＳ Ｐゴシック" pitchFamily="34" charset="-128"/>
              <a:cs typeface="+mn-cs"/>
            </a:endParaRPr>
          </a:p>
        </p:txBody>
      </p:sp>
      <p:sp>
        <p:nvSpPr>
          <p:cNvPr id="69743" name="Rectangle 112"/>
          <p:cNvSpPr>
            <a:spLocks noGrp="1" noChangeArrowheads="1"/>
          </p:cNvSpPr>
          <p:nvPr>
            <p:ph type="title"/>
          </p:nvPr>
        </p:nvSpPr>
        <p:spPr/>
        <p:txBody>
          <a:bodyPr/>
          <a:lstStyle/>
          <a:p>
            <a:r>
              <a:rPr lang="de-DE" dirty="0" err="1" smtClean="0"/>
              <a:t>Confirmatory</a:t>
            </a:r>
            <a:r>
              <a:rPr lang="de-DE" dirty="0" smtClean="0"/>
              <a:t> </a:t>
            </a:r>
            <a:r>
              <a:rPr lang="de-DE" dirty="0" err="1" smtClean="0"/>
              <a:t>clinical</a:t>
            </a:r>
            <a:r>
              <a:rPr lang="de-DE" dirty="0" smtClean="0"/>
              <a:t> </a:t>
            </a:r>
            <a:r>
              <a:rPr lang="de-DE" dirty="0" err="1" smtClean="0"/>
              <a:t>study</a:t>
            </a:r>
            <a:r>
              <a:rPr lang="de-DE" dirty="0"/>
              <a:t> </a:t>
            </a:r>
            <a:r>
              <a:rPr lang="de-DE" dirty="0" smtClean="0"/>
              <a:t>in 170 </a:t>
            </a:r>
            <a:r>
              <a:rPr lang="de-DE" dirty="0" err="1" smtClean="0"/>
              <a:t>breast</a:t>
            </a:r>
            <a:r>
              <a:rPr lang="de-DE" dirty="0" smtClean="0"/>
              <a:t> </a:t>
            </a:r>
            <a:r>
              <a:rPr lang="de-DE" dirty="0" err="1" smtClean="0"/>
              <a:t>cancer</a:t>
            </a:r>
            <a:r>
              <a:rPr lang="de-DE" dirty="0" smtClean="0"/>
              <a:t> </a:t>
            </a:r>
            <a:r>
              <a:rPr lang="de-DE" dirty="0" err="1" smtClean="0"/>
              <a:t>patients</a:t>
            </a:r>
            <a:endParaRPr lang="en-US" dirty="0" smtClean="0"/>
          </a:p>
        </p:txBody>
      </p:sp>
      <p:sp>
        <p:nvSpPr>
          <p:cNvPr id="2" name="TextBox 1"/>
          <p:cNvSpPr txBox="1"/>
          <p:nvPr/>
        </p:nvSpPr>
        <p:spPr>
          <a:xfrm>
            <a:off x="755576" y="1812880"/>
            <a:ext cx="7286625" cy="3416320"/>
          </a:xfrm>
          <a:prstGeom prst="rect">
            <a:avLst/>
          </a:prstGeom>
          <a:solidFill>
            <a:schemeClr val="tx2">
              <a:lumMod val="20000"/>
              <a:lumOff val="80000"/>
            </a:schemeClr>
          </a:solidFill>
        </p:spPr>
        <p:txBody>
          <a:bodyPr wrap="square" rtlCol="0">
            <a:spAutoFit/>
          </a:bodyPr>
          <a:lstStyle/>
          <a:p>
            <a:pPr lvl="1" eaLnBrk="1" hangingPunct="1">
              <a:spcAft>
                <a:spcPct val="75000"/>
              </a:spcAft>
              <a:buClr>
                <a:schemeClr val="tx1"/>
              </a:buClr>
            </a:pPr>
            <a:r>
              <a:rPr lang="en-US" dirty="0"/>
              <a:t>Safety data for </a:t>
            </a:r>
            <a:r>
              <a:rPr lang="en-GB" dirty="0">
                <a:solidFill>
                  <a:srgbClr val="003366"/>
                </a:solidFill>
              </a:rPr>
              <a:t>EP2006 </a:t>
            </a:r>
            <a:r>
              <a:rPr lang="en-US" dirty="0"/>
              <a:t>were consistent with the well-known safety profile of the G-CSF class:</a:t>
            </a:r>
          </a:p>
          <a:p>
            <a:pPr lvl="2" eaLnBrk="1" hangingPunct="1">
              <a:spcAft>
                <a:spcPct val="75000"/>
              </a:spcAft>
              <a:buClr>
                <a:schemeClr val="tx1"/>
              </a:buClr>
            </a:pPr>
            <a:r>
              <a:rPr lang="en-US" dirty="0"/>
              <a:t>21% incidence of musculoskeletal pain (8.8% bone pain) with </a:t>
            </a:r>
            <a:r>
              <a:rPr lang="en-GB" dirty="0">
                <a:solidFill>
                  <a:srgbClr val="003366"/>
                </a:solidFill>
              </a:rPr>
              <a:t>EP2006 </a:t>
            </a:r>
            <a:r>
              <a:rPr lang="en-US" dirty="0"/>
              <a:t>is in line with incidence reported with </a:t>
            </a:r>
            <a:r>
              <a:rPr lang="en-US" dirty="0" err="1"/>
              <a:t>Neupogen</a:t>
            </a:r>
            <a:r>
              <a:rPr lang="en-US" baseline="30000" dirty="0"/>
              <a:t>®</a:t>
            </a:r>
            <a:r>
              <a:rPr lang="en-US" dirty="0"/>
              <a:t> </a:t>
            </a:r>
          </a:p>
          <a:p>
            <a:pPr lvl="1" eaLnBrk="1" hangingPunct="1">
              <a:spcAft>
                <a:spcPct val="75000"/>
              </a:spcAft>
              <a:buClr>
                <a:schemeClr val="tx1"/>
              </a:buClr>
            </a:pPr>
            <a:r>
              <a:rPr lang="en-GB" dirty="0"/>
              <a:t>Good local tolerability </a:t>
            </a:r>
            <a:endParaRPr lang="en-US" dirty="0"/>
          </a:p>
          <a:p>
            <a:pPr lvl="1" eaLnBrk="1" hangingPunct="1">
              <a:spcAft>
                <a:spcPct val="75000"/>
              </a:spcAft>
              <a:buClr>
                <a:schemeClr val="tx1"/>
              </a:buClr>
            </a:pPr>
            <a:r>
              <a:rPr lang="en-US" dirty="0"/>
              <a:t>None of the patients developed anti-G-CSF antibodies at any point during the study</a:t>
            </a:r>
          </a:p>
          <a:p>
            <a:endParaRPr lang="en-GB" dirty="0"/>
          </a:p>
        </p:txBody>
      </p:sp>
    </p:spTree>
    <p:extLst>
      <p:ext uri="{BB962C8B-B14F-4D97-AF65-F5344CB8AC3E}">
        <p14:creationId xmlns:p14="http://schemas.microsoft.com/office/powerpoint/2010/main" xmlns="" val="24111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2"/>
          <p:cNvSpPr>
            <a:spLocks noGrp="1" noChangeArrowheads="1"/>
          </p:cNvSpPr>
          <p:nvPr>
            <p:ph type="title"/>
          </p:nvPr>
        </p:nvSpPr>
        <p:spPr>
          <a:xfrm>
            <a:off x="376238" y="109538"/>
            <a:ext cx="8299450" cy="942975"/>
          </a:xfrm>
        </p:spPr>
        <p:txBody>
          <a:bodyPr/>
          <a:lstStyle/>
          <a:p>
            <a:r>
              <a:rPr lang="en-US" dirty="0" smtClean="0"/>
              <a:t>Post-Approval Studies</a:t>
            </a:r>
          </a:p>
        </p:txBody>
      </p:sp>
      <p:sp>
        <p:nvSpPr>
          <p:cNvPr id="72707" name="Rectangle 64"/>
          <p:cNvSpPr>
            <a:spLocks noChangeArrowheads="1"/>
          </p:cNvSpPr>
          <p:nvPr/>
        </p:nvSpPr>
        <p:spPr bwMode="auto">
          <a:xfrm>
            <a:off x="6389688" y="1520825"/>
            <a:ext cx="2584450" cy="608013"/>
          </a:xfrm>
          <a:prstGeom prst="rect">
            <a:avLst/>
          </a:prstGeom>
          <a:solidFill>
            <a:srgbClr val="CCECFF"/>
          </a:solidFill>
          <a:ln>
            <a:noFill/>
          </a:ln>
          <a:effectLst/>
          <a:extLs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endParaRPr>
          </a:p>
        </p:txBody>
      </p:sp>
      <p:sp>
        <p:nvSpPr>
          <p:cNvPr id="72708" name="Text Box 65"/>
          <p:cNvSpPr txBox="1">
            <a:spLocks noChangeArrowheads="1"/>
          </p:cNvSpPr>
          <p:nvPr/>
        </p:nvSpPr>
        <p:spPr bwMode="auto">
          <a:xfrm>
            <a:off x="271463" y="3471863"/>
            <a:ext cx="184150" cy="45720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endParaRPr lang="en-US" smtClean="0">
              <a:solidFill>
                <a:srgbClr val="003366"/>
              </a:solidFill>
              <a:latin typeface="Times New Roman" pitchFamily="18" charset="0"/>
            </a:endParaRPr>
          </a:p>
        </p:txBody>
      </p:sp>
      <p:sp>
        <p:nvSpPr>
          <p:cNvPr id="72709" name="Text Box 66"/>
          <p:cNvSpPr txBox="1">
            <a:spLocks noChangeArrowheads="1"/>
          </p:cNvSpPr>
          <p:nvPr/>
        </p:nvSpPr>
        <p:spPr bwMode="auto">
          <a:xfrm rot="-5400000">
            <a:off x="-683419" y="3652044"/>
            <a:ext cx="2303463" cy="39687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r>
              <a:rPr lang="en-GB" sz="2000" b="1" smtClean="0">
                <a:solidFill>
                  <a:srgbClr val="003366"/>
                </a:solidFill>
              </a:rPr>
              <a:t>COMPARABILITY</a:t>
            </a:r>
            <a:endParaRPr lang="en-US" sz="2000" b="1" smtClean="0">
              <a:solidFill>
                <a:srgbClr val="003366"/>
              </a:solidFill>
            </a:endParaRPr>
          </a:p>
        </p:txBody>
      </p:sp>
      <p:sp>
        <p:nvSpPr>
          <p:cNvPr id="72710" name="Line 67"/>
          <p:cNvSpPr>
            <a:spLocks noChangeShapeType="1"/>
          </p:cNvSpPr>
          <p:nvPr/>
        </p:nvSpPr>
        <p:spPr bwMode="auto">
          <a:xfrm flipV="1">
            <a:off x="455613" y="1636713"/>
            <a:ext cx="1587" cy="1090612"/>
          </a:xfrm>
          <a:prstGeom prst="line">
            <a:avLst/>
          </a:prstGeom>
          <a:noFill/>
          <a:ln w="76200">
            <a:solidFill>
              <a:srgbClr val="0033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endParaRPr>
          </a:p>
        </p:txBody>
      </p:sp>
      <p:sp>
        <p:nvSpPr>
          <p:cNvPr id="72711" name="Text Box 73"/>
          <p:cNvSpPr txBox="1">
            <a:spLocks noChangeArrowheads="1"/>
          </p:cNvSpPr>
          <p:nvPr/>
        </p:nvSpPr>
        <p:spPr bwMode="auto">
          <a:xfrm>
            <a:off x="2549525" y="5716588"/>
            <a:ext cx="2317750" cy="30480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r>
              <a:rPr lang="en-GB" sz="1400" b="1" smtClean="0">
                <a:solidFill>
                  <a:srgbClr val="FFFFFF"/>
                </a:solidFill>
              </a:rPr>
              <a:t>Physical characterisation</a:t>
            </a:r>
            <a:endParaRPr lang="en-US" sz="1400" b="1" smtClean="0">
              <a:solidFill>
                <a:srgbClr val="FFFFFF"/>
              </a:solidFill>
            </a:endParaRPr>
          </a:p>
        </p:txBody>
      </p:sp>
      <p:sp>
        <p:nvSpPr>
          <p:cNvPr id="72712" name="Text Box 74"/>
          <p:cNvSpPr txBox="1">
            <a:spLocks noChangeArrowheads="1"/>
          </p:cNvSpPr>
          <p:nvPr/>
        </p:nvSpPr>
        <p:spPr bwMode="auto">
          <a:xfrm>
            <a:off x="2663825" y="3767138"/>
            <a:ext cx="2089150" cy="51752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r>
              <a:rPr lang="en-GB" sz="1400" b="1" i="1" smtClean="0">
                <a:solidFill>
                  <a:srgbClr val="FFFFFF"/>
                </a:solidFill>
              </a:rPr>
              <a:t>In vitro</a:t>
            </a:r>
            <a:r>
              <a:rPr lang="en-GB" sz="1400" b="1" smtClean="0">
                <a:solidFill>
                  <a:srgbClr val="FFFFFF"/>
                </a:solidFill>
              </a:rPr>
              <a:t> pharmacology</a:t>
            </a:r>
            <a:br>
              <a:rPr lang="en-GB" sz="1400" b="1" smtClean="0">
                <a:solidFill>
                  <a:srgbClr val="FFFFFF"/>
                </a:solidFill>
              </a:rPr>
            </a:br>
            <a:r>
              <a:rPr lang="en-GB" sz="1400" b="1" smtClean="0">
                <a:solidFill>
                  <a:srgbClr val="FFFFFF"/>
                </a:solidFill>
              </a:rPr>
              <a:t>and preclinical studies</a:t>
            </a:r>
            <a:endParaRPr lang="en-US" sz="1400" b="1" smtClean="0">
              <a:solidFill>
                <a:srgbClr val="FFFFFF"/>
              </a:solidFill>
            </a:endParaRPr>
          </a:p>
        </p:txBody>
      </p:sp>
      <p:sp>
        <p:nvSpPr>
          <p:cNvPr id="72713" name="Text Box 75"/>
          <p:cNvSpPr txBox="1">
            <a:spLocks noChangeArrowheads="1"/>
          </p:cNvSpPr>
          <p:nvPr/>
        </p:nvSpPr>
        <p:spPr bwMode="auto">
          <a:xfrm>
            <a:off x="3200400" y="2036763"/>
            <a:ext cx="1017588" cy="73025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r>
              <a:rPr lang="en-GB" sz="1400" b="1" smtClean="0">
                <a:solidFill>
                  <a:srgbClr val="FFFFFF"/>
                </a:solidFill>
              </a:rPr>
              <a:t>Clinical </a:t>
            </a:r>
            <a:br>
              <a:rPr lang="en-GB" sz="1400" b="1" smtClean="0">
                <a:solidFill>
                  <a:srgbClr val="FFFFFF"/>
                </a:solidFill>
              </a:rPr>
            </a:br>
            <a:r>
              <a:rPr lang="en-GB" sz="1400" b="1" smtClean="0">
                <a:solidFill>
                  <a:srgbClr val="FFFFFF"/>
                </a:solidFill>
              </a:rPr>
              <a:t>safety</a:t>
            </a:r>
            <a:br>
              <a:rPr lang="en-GB" sz="1400" b="1" smtClean="0">
                <a:solidFill>
                  <a:srgbClr val="FFFFFF"/>
                </a:solidFill>
              </a:rPr>
            </a:br>
            <a:r>
              <a:rPr lang="en-GB" sz="1400" b="1" smtClean="0">
                <a:solidFill>
                  <a:srgbClr val="FFFFFF"/>
                </a:solidFill>
              </a:rPr>
              <a:t>&amp; efficacy</a:t>
            </a:r>
            <a:endParaRPr lang="en-US" sz="1400" b="1" smtClean="0">
              <a:solidFill>
                <a:srgbClr val="FFFFFF"/>
              </a:solidFill>
            </a:endParaRPr>
          </a:p>
        </p:txBody>
      </p:sp>
      <p:sp>
        <p:nvSpPr>
          <p:cNvPr id="72714" name="AutoShape 76"/>
          <p:cNvSpPr>
            <a:spLocks noChangeArrowheads="1"/>
          </p:cNvSpPr>
          <p:nvPr/>
        </p:nvSpPr>
        <p:spPr bwMode="auto">
          <a:xfrm>
            <a:off x="1290638" y="2144713"/>
            <a:ext cx="4687887" cy="4032250"/>
          </a:xfrm>
          <a:prstGeom prst="triangle">
            <a:avLst>
              <a:gd name="adj" fmla="val 50000"/>
            </a:avLst>
          </a:prstGeom>
          <a:solidFill>
            <a:srgbClr val="003366"/>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endParaRPr>
          </a:p>
        </p:txBody>
      </p:sp>
      <p:sp>
        <p:nvSpPr>
          <p:cNvPr id="72715" name="AutoShape 77"/>
          <p:cNvSpPr>
            <a:spLocks noChangeArrowheads="1"/>
          </p:cNvSpPr>
          <p:nvPr/>
        </p:nvSpPr>
        <p:spPr bwMode="auto">
          <a:xfrm>
            <a:off x="1768475" y="2144713"/>
            <a:ext cx="3729038" cy="3246437"/>
          </a:xfrm>
          <a:prstGeom prst="triangle">
            <a:avLst>
              <a:gd name="adj" fmla="val 50000"/>
            </a:avLst>
          </a:prstGeom>
          <a:solidFill>
            <a:srgbClr val="006699"/>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endParaRPr>
          </a:p>
        </p:txBody>
      </p:sp>
      <p:sp>
        <p:nvSpPr>
          <p:cNvPr id="72716" name="AutoShape 79"/>
          <p:cNvSpPr>
            <a:spLocks noChangeArrowheads="1"/>
          </p:cNvSpPr>
          <p:nvPr/>
        </p:nvSpPr>
        <p:spPr bwMode="auto">
          <a:xfrm>
            <a:off x="2697163" y="2144713"/>
            <a:ext cx="1885950" cy="1649412"/>
          </a:xfrm>
          <a:prstGeom prst="triangle">
            <a:avLst>
              <a:gd name="adj" fmla="val 50000"/>
            </a:avLst>
          </a:prstGeom>
          <a:solidFill>
            <a:srgbClr val="0099CC"/>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endParaRPr>
          </a:p>
        </p:txBody>
      </p:sp>
      <p:sp>
        <p:nvSpPr>
          <p:cNvPr id="72717" name="AutoShape 80"/>
          <p:cNvSpPr>
            <a:spLocks noChangeArrowheads="1"/>
          </p:cNvSpPr>
          <p:nvPr/>
        </p:nvSpPr>
        <p:spPr bwMode="auto">
          <a:xfrm>
            <a:off x="3148013" y="2144713"/>
            <a:ext cx="987425" cy="850900"/>
          </a:xfrm>
          <a:prstGeom prst="triangle">
            <a:avLst>
              <a:gd name="adj" fmla="val 50000"/>
            </a:avLst>
          </a:prstGeom>
          <a:solidFill>
            <a:srgbClr val="66CCFF"/>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endParaRPr>
          </a:p>
        </p:txBody>
      </p:sp>
      <p:sp>
        <p:nvSpPr>
          <p:cNvPr id="72718" name="Text Box 85"/>
          <p:cNvSpPr txBox="1">
            <a:spLocks noChangeArrowheads="1"/>
          </p:cNvSpPr>
          <p:nvPr/>
        </p:nvSpPr>
        <p:spPr bwMode="auto">
          <a:xfrm>
            <a:off x="3132138" y="2667000"/>
            <a:ext cx="1017587" cy="587375"/>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r>
              <a:rPr lang="en-GB" sz="1600" b="1" smtClean="0">
                <a:solidFill>
                  <a:srgbClr val="FFFFFF"/>
                </a:solidFill>
              </a:rPr>
              <a:t/>
            </a:r>
            <a:br>
              <a:rPr lang="en-GB" sz="1600" b="1" smtClean="0">
                <a:solidFill>
                  <a:srgbClr val="FFFFFF"/>
                </a:solidFill>
              </a:rPr>
            </a:br>
            <a:endParaRPr lang="en-US" sz="1600" b="1" smtClean="0">
              <a:solidFill>
                <a:srgbClr val="FFFFFF"/>
              </a:solidFill>
            </a:endParaRPr>
          </a:p>
        </p:txBody>
      </p:sp>
      <p:sp>
        <p:nvSpPr>
          <p:cNvPr id="72719" name="AutoShape 90"/>
          <p:cNvSpPr>
            <a:spLocks noChangeArrowheads="1"/>
          </p:cNvSpPr>
          <p:nvPr/>
        </p:nvSpPr>
        <p:spPr bwMode="auto">
          <a:xfrm flipV="1">
            <a:off x="2671763" y="1541463"/>
            <a:ext cx="1941512" cy="546100"/>
          </a:xfrm>
          <a:prstGeom prst="triangle">
            <a:avLst>
              <a:gd name="adj" fmla="val 50000"/>
            </a:avLst>
          </a:prstGeom>
          <a:solidFill>
            <a:srgbClr val="003366"/>
          </a:solidFill>
          <a:ln>
            <a:noFill/>
          </a:ln>
          <a:effectLst/>
          <a:extLst>
            <a:ext uri="{91240B29-F687-4F45-9708-019B960494DF}">
              <a14:hiddenLine xmlns:a14="http://schemas.microsoft.com/office/drawing/2010/main" xmlns="" w="28575" algn="ctr">
                <a:solidFill>
                  <a:srgbClr val="0033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eaLnBrk="0" hangingPunct="0"/>
            <a:endParaRPr lang="en-US" sz="1600" smtClean="0">
              <a:solidFill>
                <a:srgbClr val="003366"/>
              </a:solidFill>
              <a:ea typeface="ＭＳ Ｐゴシック" pitchFamily="34" charset="-128"/>
            </a:endParaRPr>
          </a:p>
        </p:txBody>
      </p:sp>
      <p:sp>
        <p:nvSpPr>
          <p:cNvPr id="72720" name="Text Box 91"/>
          <p:cNvSpPr txBox="1">
            <a:spLocks noChangeArrowheads="1"/>
          </p:cNvSpPr>
          <p:nvPr/>
        </p:nvSpPr>
        <p:spPr bwMode="auto">
          <a:xfrm>
            <a:off x="3133725" y="1554163"/>
            <a:ext cx="1017588" cy="586957"/>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127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algn="ctr" eaLnBrk="0" hangingPunct="0"/>
            <a:r>
              <a:rPr lang="en-GB" sz="1600" b="1" dirty="0" smtClean="0">
                <a:solidFill>
                  <a:srgbClr val="FFFFFF"/>
                </a:solidFill>
              </a:rPr>
              <a:t>PMS </a:t>
            </a:r>
            <a:br>
              <a:rPr lang="en-GB" sz="1600" b="1" dirty="0" smtClean="0">
                <a:solidFill>
                  <a:srgbClr val="FFFFFF"/>
                </a:solidFill>
              </a:rPr>
            </a:br>
            <a:endParaRPr lang="en-US" sz="1600" b="1" dirty="0" smtClean="0">
              <a:solidFill>
                <a:srgbClr val="FFFFFF"/>
              </a:solidFill>
            </a:endParaRPr>
          </a:p>
        </p:txBody>
      </p:sp>
      <p:sp>
        <p:nvSpPr>
          <p:cNvPr id="72721" name="Line 92"/>
          <p:cNvSpPr>
            <a:spLocks noChangeShapeType="1"/>
          </p:cNvSpPr>
          <p:nvPr/>
        </p:nvSpPr>
        <p:spPr bwMode="auto">
          <a:xfrm>
            <a:off x="703263" y="2119313"/>
            <a:ext cx="8272462" cy="14287"/>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endParaRPr>
          </a:p>
        </p:txBody>
      </p:sp>
      <p:sp>
        <p:nvSpPr>
          <p:cNvPr id="72722" name="Text Box 93"/>
          <p:cNvSpPr txBox="1">
            <a:spLocks noChangeArrowheads="1"/>
          </p:cNvSpPr>
          <p:nvPr/>
        </p:nvSpPr>
        <p:spPr bwMode="auto">
          <a:xfrm>
            <a:off x="6462713" y="1581150"/>
            <a:ext cx="2487612" cy="304800"/>
          </a:xfrm>
          <a:prstGeom prst="rect">
            <a:avLst/>
          </a:prstGeom>
          <a:noFill/>
          <a:ln>
            <a:noFill/>
          </a:ln>
          <a:effectLst/>
          <a:extLst>
            <a:ext uri="{909E8E84-426E-40DD-AFC4-6F175D3DCCD1}">
              <a14:hiddenFill xmlns:a14="http://schemas.microsoft.com/office/drawing/2010/main" xmlns="">
                <a:solidFill>
                  <a:srgbClr val="003366"/>
                </a:solidFill>
              </a14:hiddenFill>
            </a:ext>
            <a:ext uri="{91240B29-F687-4F45-9708-019B960494DF}">
              <a14:hiddenLine xmlns:a14="http://schemas.microsoft.com/office/drawing/2010/main" xmlns="" w="317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r>
              <a:rPr lang="en-GB" sz="1400" b="1" dirty="0" smtClean="0">
                <a:solidFill>
                  <a:srgbClr val="003366"/>
                </a:solidFill>
              </a:rPr>
              <a:t>Phase IV studies</a:t>
            </a:r>
            <a:endParaRPr lang="en-US" sz="1400" b="1" dirty="0" smtClean="0">
              <a:solidFill>
                <a:srgbClr val="003366"/>
              </a:solidFill>
            </a:endParaRPr>
          </a:p>
        </p:txBody>
      </p:sp>
      <p:sp>
        <p:nvSpPr>
          <p:cNvPr id="72723" name="Line 94"/>
          <p:cNvSpPr>
            <a:spLocks noChangeShapeType="1"/>
          </p:cNvSpPr>
          <p:nvPr/>
        </p:nvSpPr>
        <p:spPr bwMode="auto">
          <a:xfrm flipH="1">
            <a:off x="455613" y="5005388"/>
            <a:ext cx="1587" cy="123348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endParaRPr>
          </a:p>
        </p:txBody>
      </p:sp>
      <p:sp>
        <p:nvSpPr>
          <p:cNvPr id="72724" name="Line 92"/>
          <p:cNvSpPr>
            <a:spLocks noChangeShapeType="1"/>
          </p:cNvSpPr>
          <p:nvPr/>
        </p:nvSpPr>
        <p:spPr bwMode="auto">
          <a:xfrm>
            <a:off x="684213" y="1484313"/>
            <a:ext cx="8272462" cy="14287"/>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lstStyle/>
          <a:p>
            <a:pPr eaLnBrk="0" hangingPunct="0">
              <a:spcAft>
                <a:spcPct val="50000"/>
              </a:spcAft>
              <a:buClr>
                <a:srgbClr val="99BDE7"/>
              </a:buClr>
              <a:buFont typeface="Wingdings" pitchFamily="2" charset="2"/>
              <a:buNone/>
            </a:pPr>
            <a:endParaRPr lang="en-GB" sz="2400" smtClean="0">
              <a:solidFill>
                <a:srgbClr val="003366"/>
              </a:solidFill>
              <a:ea typeface="ＭＳ Ｐゴシック" pitchFamily="34" charset="-128"/>
            </a:endParaRPr>
          </a:p>
        </p:txBody>
      </p:sp>
    </p:spTree>
    <p:extLst>
      <p:ext uri="{BB962C8B-B14F-4D97-AF65-F5344CB8AC3E}">
        <p14:creationId xmlns:p14="http://schemas.microsoft.com/office/powerpoint/2010/main" xmlns="" val="1632508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GB" dirty="0" err="1" smtClean="0"/>
              <a:t>Biosimilar</a:t>
            </a:r>
            <a:r>
              <a:rPr lang="en-GB" dirty="0" smtClean="0"/>
              <a:t> ESA HX575 study in 1697 haemodialysis patients (EPO-PASS)</a:t>
            </a:r>
            <a:br>
              <a:rPr lang="en-GB" dirty="0" smtClean="0"/>
            </a:br>
            <a:endParaRPr lang="en-US" dirty="0" smtClean="0"/>
          </a:p>
        </p:txBody>
      </p:sp>
      <p:sp>
        <p:nvSpPr>
          <p:cNvPr id="113667" name="TextBox 3"/>
          <p:cNvSpPr txBox="1">
            <a:spLocks noChangeArrowheads="1"/>
          </p:cNvSpPr>
          <p:nvPr/>
        </p:nvSpPr>
        <p:spPr bwMode="auto">
          <a:xfrm>
            <a:off x="4032250" y="1509713"/>
            <a:ext cx="4679950" cy="2923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buSzPct val="90000"/>
              <a:buFont typeface="Symbol" pitchFamily="18" charset="2"/>
              <a:buChar char="·"/>
            </a:pPr>
            <a:r>
              <a:rPr lang="en-US" sz="1400" dirty="0" smtClean="0">
                <a:solidFill>
                  <a:srgbClr val="000000"/>
                </a:solidFill>
              </a:rPr>
              <a:t>EMA Commitment HX575 studied in </a:t>
            </a:r>
            <a:r>
              <a:rPr lang="en-US" sz="1400" b="1" dirty="0" smtClean="0">
                <a:solidFill>
                  <a:srgbClr val="000000"/>
                </a:solidFill>
              </a:rPr>
              <a:t>1697 HD </a:t>
            </a:r>
            <a:r>
              <a:rPr lang="en-US" sz="1400" dirty="0" smtClean="0">
                <a:solidFill>
                  <a:srgbClr val="000000"/>
                </a:solidFill>
              </a:rPr>
              <a:t>patients for 6 months switched from various ESAs (</a:t>
            </a:r>
            <a:r>
              <a:rPr lang="en-US" sz="1400" dirty="0" err="1" smtClean="0">
                <a:solidFill>
                  <a:srgbClr val="000000"/>
                </a:solidFill>
              </a:rPr>
              <a:t>inc</a:t>
            </a:r>
            <a:r>
              <a:rPr lang="en-US" sz="1400" dirty="0" smtClean="0">
                <a:solidFill>
                  <a:srgbClr val="000000"/>
                </a:solidFill>
              </a:rPr>
              <a:t> </a:t>
            </a:r>
            <a:r>
              <a:rPr lang="en-US" sz="1400" dirty="0" err="1" smtClean="0">
                <a:solidFill>
                  <a:srgbClr val="000000"/>
                </a:solidFill>
              </a:rPr>
              <a:t>Darbepoetin,Eprex,NeoRecormon</a:t>
            </a:r>
            <a:r>
              <a:rPr lang="en-US" sz="1400" dirty="0" smtClean="0">
                <a:solidFill>
                  <a:srgbClr val="000000"/>
                </a:solidFill>
              </a:rPr>
              <a:t>)</a:t>
            </a:r>
          </a:p>
          <a:p>
            <a:pPr eaLnBrk="1" hangingPunct="1">
              <a:spcBef>
                <a:spcPts val="600"/>
              </a:spcBef>
              <a:buSzPct val="90000"/>
              <a:buFont typeface="Symbol" pitchFamily="18" charset="2"/>
              <a:buChar char="·"/>
            </a:pPr>
            <a:r>
              <a:rPr lang="en-US" sz="1400" dirty="0" smtClean="0">
                <a:solidFill>
                  <a:srgbClr val="000000"/>
                </a:solidFill>
              </a:rPr>
              <a:t>9.3% increase in </a:t>
            </a:r>
            <a:r>
              <a:rPr lang="en-US" sz="1400" dirty="0" err="1" smtClean="0">
                <a:solidFill>
                  <a:srgbClr val="000000"/>
                </a:solidFill>
              </a:rPr>
              <a:t>Hb</a:t>
            </a:r>
            <a:r>
              <a:rPr lang="en-US" sz="1400" dirty="0" smtClean="0">
                <a:solidFill>
                  <a:srgbClr val="000000"/>
                </a:solidFill>
              </a:rPr>
              <a:t> stability (</a:t>
            </a:r>
            <a:r>
              <a:rPr lang="en-US" sz="1400" dirty="0" err="1" smtClean="0">
                <a:solidFill>
                  <a:srgbClr val="000000"/>
                </a:solidFill>
              </a:rPr>
              <a:t>Hb</a:t>
            </a:r>
            <a:r>
              <a:rPr lang="en-US" sz="1400" dirty="0" smtClean="0">
                <a:solidFill>
                  <a:srgbClr val="000000"/>
                </a:solidFill>
              </a:rPr>
              <a:t> 10-12 g/dl)</a:t>
            </a:r>
          </a:p>
          <a:p>
            <a:pPr eaLnBrk="1" hangingPunct="1">
              <a:spcBef>
                <a:spcPts val="600"/>
              </a:spcBef>
              <a:buSzPct val="90000"/>
              <a:buFont typeface="Symbol" pitchFamily="18" charset="2"/>
              <a:buChar char="·"/>
            </a:pPr>
            <a:r>
              <a:rPr lang="en-US" sz="1400" dirty="0" smtClean="0">
                <a:solidFill>
                  <a:srgbClr val="000000"/>
                </a:solidFill>
              </a:rPr>
              <a:t>Non-significant 5% increase in ESA dose requirement from IV ESAs </a:t>
            </a:r>
          </a:p>
          <a:p>
            <a:pPr eaLnBrk="1" hangingPunct="1">
              <a:spcBef>
                <a:spcPts val="600"/>
              </a:spcBef>
              <a:buSzPct val="90000"/>
              <a:buFont typeface="Symbol" pitchFamily="18" charset="2"/>
              <a:buChar char="·"/>
            </a:pPr>
            <a:r>
              <a:rPr lang="en-US" sz="1400" dirty="0" smtClean="0">
                <a:solidFill>
                  <a:srgbClr val="000000"/>
                </a:solidFill>
              </a:rPr>
              <a:t>Only 13% dose increase following switch from SC ESAs</a:t>
            </a:r>
          </a:p>
          <a:p>
            <a:pPr eaLnBrk="1" hangingPunct="1">
              <a:spcBef>
                <a:spcPts val="600"/>
              </a:spcBef>
              <a:buSzPct val="90000"/>
              <a:buFont typeface="Symbol" pitchFamily="18" charset="2"/>
              <a:buChar char="·"/>
            </a:pPr>
            <a:r>
              <a:rPr lang="en-US" sz="1400" b="1" dirty="0" smtClean="0">
                <a:solidFill>
                  <a:srgbClr val="000000"/>
                </a:solidFill>
              </a:rPr>
              <a:t>No unexpected side-effects</a:t>
            </a:r>
          </a:p>
          <a:p>
            <a:pPr eaLnBrk="1" hangingPunct="1">
              <a:spcBef>
                <a:spcPts val="600"/>
              </a:spcBef>
              <a:buSzPct val="90000"/>
              <a:buFont typeface="Symbol" pitchFamily="18" charset="2"/>
              <a:buChar char="·"/>
            </a:pPr>
            <a:r>
              <a:rPr lang="en-US" sz="1400" b="1" dirty="0" smtClean="0">
                <a:solidFill>
                  <a:srgbClr val="000000"/>
                </a:solidFill>
              </a:rPr>
              <a:t>No anti-</a:t>
            </a:r>
            <a:r>
              <a:rPr lang="en-US" sz="1400" b="1" dirty="0" err="1" smtClean="0">
                <a:solidFill>
                  <a:srgbClr val="000000"/>
                </a:solidFill>
              </a:rPr>
              <a:t>epoetin</a:t>
            </a:r>
            <a:r>
              <a:rPr lang="en-US" sz="1400" b="1" dirty="0" smtClean="0">
                <a:solidFill>
                  <a:srgbClr val="000000"/>
                </a:solidFill>
              </a:rPr>
              <a:t> antibodies</a:t>
            </a:r>
          </a:p>
          <a:p>
            <a:pPr eaLnBrk="1" hangingPunct="1">
              <a:spcBef>
                <a:spcPts val="600"/>
              </a:spcBef>
              <a:buSzPct val="90000"/>
              <a:buFont typeface="Symbol" pitchFamily="18" charset="2"/>
              <a:buChar char="·"/>
            </a:pPr>
            <a:endParaRPr lang="en-US" sz="1400" dirty="0" smtClean="0">
              <a:solidFill>
                <a:srgbClr val="000000"/>
              </a:solidFill>
            </a:endParaRPr>
          </a:p>
        </p:txBody>
      </p:sp>
      <p:sp>
        <p:nvSpPr>
          <p:cNvPr id="113668" name="Text Box 10"/>
          <p:cNvSpPr txBox="1">
            <a:spLocks noChangeArrowheads="1"/>
          </p:cNvSpPr>
          <p:nvPr/>
        </p:nvSpPr>
        <p:spPr bwMode="auto">
          <a:xfrm>
            <a:off x="457200" y="6492875"/>
            <a:ext cx="417988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dirty="0" err="1" smtClean="0">
                <a:solidFill>
                  <a:srgbClr val="000000"/>
                </a:solidFill>
              </a:rPr>
              <a:t>Hoerl</a:t>
            </a:r>
            <a:r>
              <a:rPr lang="en-GB" sz="1000" dirty="0" smtClean="0">
                <a:solidFill>
                  <a:srgbClr val="000000"/>
                </a:solidFill>
              </a:rPr>
              <a:t> W, </a:t>
            </a:r>
            <a:r>
              <a:rPr lang="en-GB" sz="1000" dirty="0" err="1" smtClean="0">
                <a:solidFill>
                  <a:srgbClr val="000000"/>
                </a:solidFill>
              </a:rPr>
              <a:t>Locatelli</a:t>
            </a:r>
            <a:r>
              <a:rPr lang="en-GB" sz="1000" dirty="0" smtClean="0">
                <a:solidFill>
                  <a:srgbClr val="000000"/>
                </a:solidFill>
              </a:rPr>
              <a:t> F Clinical </a:t>
            </a:r>
            <a:r>
              <a:rPr lang="en-GB" sz="1000" dirty="0" err="1" smtClean="0">
                <a:solidFill>
                  <a:srgbClr val="000000"/>
                </a:solidFill>
              </a:rPr>
              <a:t>Neph</a:t>
            </a:r>
            <a:r>
              <a:rPr lang="en-GB" sz="1000" dirty="0" smtClean="0">
                <a:solidFill>
                  <a:srgbClr val="000000"/>
                </a:solidFill>
              </a:rPr>
              <a:t> 2012</a:t>
            </a:r>
          </a:p>
        </p:txBody>
      </p:sp>
      <p:pic>
        <p:nvPicPr>
          <p:cNvPr id="345094" name="Picture 6"/>
          <p:cNvPicPr>
            <a:picLocks noChangeAspect="1" noChangeArrowheads="1"/>
          </p:cNvPicPr>
          <p:nvPr/>
        </p:nvPicPr>
        <p:blipFill>
          <a:blip r:embed="rId2" cstate="print"/>
          <a:srcRect/>
          <a:stretch>
            <a:fillRect/>
          </a:stretch>
        </p:blipFill>
        <p:spPr bwMode="auto">
          <a:xfrm>
            <a:off x="755650" y="1628775"/>
            <a:ext cx="3062288" cy="4327525"/>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1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1743" y="4141912"/>
            <a:ext cx="3611872" cy="2022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7308304" y="188640"/>
            <a:ext cx="172819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C00000"/>
              </a:solidFill>
            </a:endParaRPr>
          </a:p>
        </p:txBody>
      </p:sp>
    </p:spTree>
    <p:extLst>
      <p:ext uri="{BB962C8B-B14F-4D97-AF65-F5344CB8AC3E}">
        <p14:creationId xmlns:p14="http://schemas.microsoft.com/office/powerpoint/2010/main" xmlns="" val="2833998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Box 2"/>
          <p:cNvSpPr txBox="1">
            <a:spLocks noChangeArrowheads="1"/>
          </p:cNvSpPr>
          <p:nvPr/>
        </p:nvSpPr>
        <p:spPr bwMode="auto">
          <a:xfrm>
            <a:off x="4716463" y="1557338"/>
            <a:ext cx="4643437"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spcAft>
                <a:spcPct val="50000"/>
              </a:spcAft>
              <a:buClr>
                <a:srgbClr val="BBE0E3"/>
              </a:buClr>
              <a:buSzPct val="90000"/>
              <a:buFont typeface="Symbol" pitchFamily="18" charset="2"/>
              <a:buChar char="·"/>
            </a:pPr>
            <a:r>
              <a:rPr lang="en-US" sz="1600" b="1" dirty="0" smtClean="0">
                <a:solidFill>
                  <a:srgbClr val="000000"/>
                </a:solidFill>
                <a:ea typeface="MS PGothic" pitchFamily="34" charset="-128"/>
              </a:rPr>
              <a:t>Pan-European Epidemiology</a:t>
            </a:r>
          </a:p>
          <a:p>
            <a:pPr eaLnBrk="1" hangingPunct="1">
              <a:spcBef>
                <a:spcPts val="1200"/>
              </a:spcBef>
              <a:spcAft>
                <a:spcPct val="50000"/>
              </a:spcAft>
              <a:buClr>
                <a:srgbClr val="BBE0E3"/>
              </a:buClr>
              <a:buSzPct val="90000"/>
              <a:buFont typeface="Symbol" pitchFamily="18" charset="2"/>
              <a:buChar char="·"/>
            </a:pPr>
            <a:r>
              <a:rPr lang="en-US" sz="1600" dirty="0" smtClean="0">
                <a:solidFill>
                  <a:srgbClr val="000000"/>
                </a:solidFill>
                <a:ea typeface="MS PGothic" pitchFamily="34" charset="-128"/>
              </a:rPr>
              <a:t>170 dialysis </a:t>
            </a:r>
            <a:r>
              <a:rPr lang="en-US" sz="1600" dirty="0" err="1" smtClean="0">
                <a:solidFill>
                  <a:srgbClr val="000000"/>
                </a:solidFill>
                <a:ea typeface="MS PGothic" pitchFamily="34" charset="-128"/>
              </a:rPr>
              <a:t>centres</a:t>
            </a:r>
            <a:r>
              <a:rPr lang="en-US" sz="1600" dirty="0" smtClean="0">
                <a:solidFill>
                  <a:srgbClr val="000000"/>
                </a:solidFill>
                <a:ea typeface="MS PGothic" pitchFamily="34" charset="-128"/>
              </a:rPr>
              <a:t>, 11 EU countries</a:t>
            </a:r>
          </a:p>
          <a:p>
            <a:pPr eaLnBrk="1" hangingPunct="1">
              <a:spcBef>
                <a:spcPts val="1200"/>
              </a:spcBef>
              <a:spcAft>
                <a:spcPct val="50000"/>
              </a:spcAft>
              <a:buClr>
                <a:srgbClr val="BBE0E3"/>
              </a:buClr>
              <a:buSzPct val="90000"/>
              <a:buFont typeface="Symbol" pitchFamily="18" charset="2"/>
              <a:buChar char="·"/>
            </a:pPr>
            <a:r>
              <a:rPr lang="en-US" sz="1600" b="1" dirty="0" smtClean="0">
                <a:solidFill>
                  <a:srgbClr val="000000"/>
                </a:solidFill>
                <a:ea typeface="MS PGothic" pitchFamily="34" charset="-128"/>
              </a:rPr>
              <a:t>2100</a:t>
            </a:r>
            <a:r>
              <a:rPr lang="en-US" sz="1600" dirty="0" smtClean="0">
                <a:solidFill>
                  <a:srgbClr val="000000"/>
                </a:solidFill>
                <a:ea typeface="MS PGothic" pitchFamily="34" charset="-128"/>
              </a:rPr>
              <a:t> patients with 2 year follow-up</a:t>
            </a:r>
          </a:p>
          <a:p>
            <a:pPr eaLnBrk="1" hangingPunct="1">
              <a:spcBef>
                <a:spcPts val="1200"/>
              </a:spcBef>
              <a:spcAft>
                <a:spcPct val="50000"/>
              </a:spcAft>
              <a:buClr>
                <a:srgbClr val="BBE0E3"/>
              </a:buClr>
              <a:buSzPct val="90000"/>
              <a:buFont typeface="Symbol" pitchFamily="18" charset="2"/>
              <a:buChar char="·"/>
            </a:pPr>
            <a:r>
              <a:rPr lang="en-US" sz="1600" dirty="0" smtClean="0">
                <a:solidFill>
                  <a:srgbClr val="000000"/>
                </a:solidFill>
                <a:ea typeface="MS PGothic" pitchFamily="34" charset="-128"/>
              </a:rPr>
              <a:t>Outcome and practice patterns study</a:t>
            </a:r>
          </a:p>
          <a:p>
            <a:pPr eaLnBrk="1" hangingPunct="1">
              <a:spcBef>
                <a:spcPts val="1200"/>
              </a:spcBef>
              <a:spcAft>
                <a:spcPct val="50000"/>
              </a:spcAft>
              <a:buClr>
                <a:srgbClr val="BBE0E3"/>
              </a:buClr>
              <a:buSzPct val="90000"/>
              <a:buFont typeface="Symbol" pitchFamily="18" charset="2"/>
              <a:buChar char="·"/>
            </a:pPr>
            <a:r>
              <a:rPr lang="en-US" sz="1600" dirty="0" smtClean="0">
                <a:solidFill>
                  <a:srgbClr val="000000"/>
                </a:solidFill>
                <a:ea typeface="MS PGothic" pitchFamily="34" charset="-128"/>
              </a:rPr>
              <a:t>Efficacy and safety</a:t>
            </a:r>
          </a:p>
          <a:p>
            <a:pPr eaLnBrk="1" hangingPunct="1">
              <a:spcBef>
                <a:spcPts val="1200"/>
              </a:spcBef>
              <a:spcAft>
                <a:spcPct val="50000"/>
              </a:spcAft>
              <a:buClr>
                <a:srgbClr val="BBE0E3"/>
              </a:buClr>
              <a:buSzPct val="90000"/>
              <a:buFont typeface="Symbol" pitchFamily="18" charset="2"/>
              <a:buChar char="·"/>
            </a:pPr>
            <a:r>
              <a:rPr lang="en-US" sz="1600" dirty="0" smtClean="0">
                <a:solidFill>
                  <a:srgbClr val="000000"/>
                </a:solidFill>
                <a:ea typeface="MS PGothic" pitchFamily="34" charset="-128"/>
              </a:rPr>
              <a:t>Interim data presented at EDTA 13</a:t>
            </a:r>
          </a:p>
        </p:txBody>
      </p:sp>
      <p:pic>
        <p:nvPicPr>
          <p:cNvPr id="40755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800" y="274638"/>
            <a:ext cx="10795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755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6391" y="1196752"/>
            <a:ext cx="3955569" cy="504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7557" name="TextBox 1"/>
          <p:cNvSpPr txBox="1">
            <a:spLocks noChangeArrowheads="1"/>
          </p:cNvSpPr>
          <p:nvPr/>
        </p:nvSpPr>
        <p:spPr bwMode="auto">
          <a:xfrm>
            <a:off x="4787900" y="6507163"/>
            <a:ext cx="32162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ct val="50000"/>
              </a:spcAft>
              <a:buClr>
                <a:srgbClr val="BBE0E3"/>
              </a:buClr>
              <a:buFont typeface="Wingdings" pitchFamily="2" charset="2"/>
              <a:buNone/>
            </a:pPr>
            <a:r>
              <a:rPr lang="en-GB" sz="1200" b="1" i="1" smtClean="0">
                <a:solidFill>
                  <a:srgbClr val="000000"/>
                </a:solidFill>
                <a:ea typeface="MS PGothic" pitchFamily="34" charset="-128"/>
              </a:rPr>
              <a:t>Gesualdo L et al 2011 Internal Emerg Med</a:t>
            </a:r>
            <a:endParaRPr lang="en-US" sz="1200" b="1" i="1" smtClean="0">
              <a:solidFill>
                <a:srgbClr val="000000"/>
              </a:solidFill>
              <a:ea typeface="MS PGothic" pitchFamily="34" charset="-128"/>
            </a:endParaRPr>
          </a:p>
          <a:p>
            <a:pPr>
              <a:spcAft>
                <a:spcPct val="50000"/>
              </a:spcAft>
              <a:buClr>
                <a:srgbClr val="BBE0E3"/>
              </a:buClr>
              <a:buFont typeface="Wingdings" pitchFamily="2" charset="2"/>
              <a:buNone/>
            </a:pPr>
            <a:endParaRPr lang="en-US" sz="2400" smtClean="0">
              <a:solidFill>
                <a:srgbClr val="000000"/>
              </a:solidFill>
              <a:ea typeface="MS PGothic" pitchFamily="34" charset="-128"/>
            </a:endParaRPr>
          </a:p>
        </p:txBody>
      </p:sp>
      <p:sp>
        <p:nvSpPr>
          <p:cNvPr id="6" name="Title 1"/>
          <p:cNvSpPr>
            <a:spLocks noGrp="1"/>
          </p:cNvSpPr>
          <p:nvPr>
            <p:ph type="title"/>
          </p:nvPr>
        </p:nvSpPr>
        <p:spPr>
          <a:xfrm>
            <a:off x="1766639" y="274638"/>
            <a:ext cx="6981825" cy="879475"/>
          </a:xfrm>
        </p:spPr>
        <p:txBody>
          <a:bodyPr/>
          <a:lstStyle/>
          <a:p>
            <a:r>
              <a:rPr lang="en-GB" sz="2400" dirty="0" err="1" smtClean="0"/>
              <a:t>Biosimilar</a:t>
            </a:r>
            <a:r>
              <a:rPr lang="en-GB" sz="2400" dirty="0" smtClean="0"/>
              <a:t> ESA HX575 study in 2100 haemodialysis patients (Monitor CKD-5)</a:t>
            </a:r>
            <a:r>
              <a:rPr lang="en-GB" dirty="0" smtClean="0"/>
              <a:t/>
            </a:r>
            <a:br>
              <a:rPr lang="en-GB" dirty="0" smtClean="0"/>
            </a:br>
            <a:endParaRPr lang="en-US" dirty="0" smtClean="0"/>
          </a:p>
        </p:txBody>
      </p:sp>
    </p:spTree>
    <p:extLst>
      <p:ext uri="{BB962C8B-B14F-4D97-AF65-F5344CB8AC3E}">
        <p14:creationId xmlns:p14="http://schemas.microsoft.com/office/powerpoint/2010/main" xmlns="" val="1181467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Placeholder 2"/>
          <p:cNvSpPr>
            <a:spLocks noGrp="1"/>
          </p:cNvSpPr>
          <p:nvPr>
            <p:ph type="body" sz="quarter" idx="10"/>
          </p:nvPr>
        </p:nvSpPr>
        <p:spPr>
          <a:xfrm>
            <a:off x="467544" y="620688"/>
            <a:ext cx="8312150" cy="368300"/>
          </a:xfrm>
        </p:spPr>
        <p:txBody>
          <a:bodyPr/>
          <a:lstStyle/>
          <a:p>
            <a:r>
              <a:rPr lang="en-US" sz="2800" dirty="0"/>
              <a:t>Drug </a:t>
            </a:r>
            <a:r>
              <a:rPr lang="en-US" sz="2800" dirty="0" err="1"/>
              <a:t>Utilisation</a:t>
            </a:r>
            <a:r>
              <a:rPr lang="en-US" sz="2800" dirty="0"/>
              <a:t> of </a:t>
            </a:r>
            <a:r>
              <a:rPr lang="en-US" sz="2800" dirty="0" err="1"/>
              <a:t>Biosimilar</a:t>
            </a:r>
            <a:r>
              <a:rPr lang="en-US" sz="2800" dirty="0"/>
              <a:t> ESAs and originators in Bavarian </a:t>
            </a:r>
            <a:r>
              <a:rPr lang="en-US" sz="2800" dirty="0" err="1"/>
              <a:t>Haemodialysis</a:t>
            </a:r>
            <a:r>
              <a:rPr lang="en-US" sz="2800" dirty="0"/>
              <a:t> </a:t>
            </a:r>
            <a:r>
              <a:rPr lang="en-US" sz="2800" dirty="0" smtClean="0"/>
              <a:t>Population (n=6117)</a:t>
            </a:r>
            <a:endParaRPr lang="en-GB" sz="2800" dirty="0"/>
          </a:p>
        </p:txBody>
      </p:sp>
      <p:sp>
        <p:nvSpPr>
          <p:cNvPr id="227331" name="Content Placeholder 5"/>
          <p:cNvSpPr>
            <a:spLocks noGrp="1"/>
          </p:cNvSpPr>
          <p:nvPr>
            <p:ph idx="1"/>
          </p:nvPr>
        </p:nvSpPr>
        <p:spPr>
          <a:xfrm>
            <a:off x="452438" y="3141663"/>
            <a:ext cx="4140200" cy="4930775"/>
          </a:xfrm>
        </p:spPr>
        <p:txBody>
          <a:bodyPr/>
          <a:lstStyle/>
          <a:p>
            <a:r>
              <a:rPr lang="en-US" sz="1600" b="1" dirty="0" smtClean="0">
                <a:sym typeface="Wingdings" pitchFamily="2" charset="2"/>
              </a:rPr>
              <a:t>„</a:t>
            </a:r>
            <a:r>
              <a:rPr lang="en-US" sz="1600" b="1" dirty="0" smtClean="0"/>
              <a:t>Doses were not increased when the therapy was switched from the originator to the </a:t>
            </a:r>
            <a:r>
              <a:rPr lang="en-US" sz="1600" b="1" dirty="0" err="1" smtClean="0"/>
              <a:t>biosimilar</a:t>
            </a:r>
            <a:r>
              <a:rPr lang="en-US" sz="1600" b="1" dirty="0" smtClean="0"/>
              <a:t> ESA.”</a:t>
            </a:r>
          </a:p>
          <a:p>
            <a:endParaRPr lang="en-US" sz="1600" b="1" dirty="0" smtClean="0">
              <a:sym typeface="Wingdings" pitchFamily="2" charset="2"/>
            </a:endParaRPr>
          </a:p>
          <a:p>
            <a:r>
              <a:rPr lang="en-US" sz="1600" b="1" dirty="0" smtClean="0">
                <a:sym typeface="Wingdings" pitchFamily="2" charset="2"/>
              </a:rPr>
              <a:t>Consumption was similar for </a:t>
            </a:r>
            <a:r>
              <a:rPr lang="en-US" sz="1600" b="1" dirty="0" err="1" smtClean="0">
                <a:sym typeface="Wingdings" pitchFamily="2" charset="2"/>
              </a:rPr>
              <a:t>biosimilar</a:t>
            </a:r>
            <a:r>
              <a:rPr lang="en-US" sz="1600" b="1" dirty="0" smtClean="0">
                <a:sym typeface="Wingdings" pitchFamily="2" charset="2"/>
              </a:rPr>
              <a:t> and originator ESA.</a:t>
            </a:r>
            <a:endParaRPr lang="en-US" b="1" dirty="0" smtClean="0">
              <a:sym typeface="Wingdings" pitchFamily="2" charset="2"/>
            </a:endParaRPr>
          </a:p>
        </p:txBody>
      </p:sp>
      <p:pic>
        <p:nvPicPr>
          <p:cNvPr id="227332" name="Picture 1" descr="2012 Hörbrand_F - EJCP - ESAs.pdf - Adobe Acrobat"/>
          <p:cNvPicPr>
            <a:picLocks noChangeAspect="1"/>
          </p:cNvPicPr>
          <p:nvPr/>
        </p:nvPicPr>
        <p:blipFill>
          <a:blip r:embed="rId2" cstate="print">
            <a:extLst>
              <a:ext uri="{28A0092B-C50C-407E-A947-70E740481C1C}">
                <a14:useLocalDpi xmlns:a14="http://schemas.microsoft.com/office/drawing/2010/main" xmlns="" val="0"/>
              </a:ext>
            </a:extLst>
          </a:blip>
          <a:srcRect l="25974" t="17625" r="26234"/>
          <a:stretch>
            <a:fillRect/>
          </a:stretch>
        </p:blipFill>
        <p:spPr bwMode="auto">
          <a:xfrm>
            <a:off x="4587875" y="1412875"/>
            <a:ext cx="4370388"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ular Callout 2"/>
          <p:cNvSpPr/>
          <p:nvPr/>
        </p:nvSpPr>
        <p:spPr>
          <a:xfrm>
            <a:off x="6773863" y="4365625"/>
            <a:ext cx="2184400" cy="719138"/>
          </a:xfrm>
          <a:prstGeom prst="wedgeRectCallout">
            <a:avLst>
              <a:gd name="adj1" fmla="val -192029"/>
              <a:gd name="adj2" fmla="val -9417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ular Callout 7"/>
          <p:cNvSpPr/>
          <p:nvPr/>
        </p:nvSpPr>
        <p:spPr>
          <a:xfrm>
            <a:off x="6780213" y="5373688"/>
            <a:ext cx="2184400" cy="358775"/>
          </a:xfrm>
          <a:prstGeom prst="wedgeRectCallout">
            <a:avLst>
              <a:gd name="adj1" fmla="val -189855"/>
              <a:gd name="adj2" fmla="val -19641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7335" name="TextBox 8"/>
          <p:cNvSpPr txBox="1">
            <a:spLocks noChangeArrowheads="1"/>
          </p:cNvSpPr>
          <p:nvPr/>
        </p:nvSpPr>
        <p:spPr bwMode="auto">
          <a:xfrm>
            <a:off x="412750" y="6297613"/>
            <a:ext cx="50371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Horbrand et al  </a:t>
            </a:r>
            <a:r>
              <a:rPr lang="fr-FR" sz="1400"/>
              <a:t>Eur J Clin Pharmacol. 2013 Apr;69(4):929-36</a:t>
            </a:r>
            <a:r>
              <a:rPr lang="en-US" sz="1400"/>
              <a:t> </a:t>
            </a:r>
            <a:endParaRPr lang="en-US"/>
          </a:p>
        </p:txBody>
      </p:sp>
    </p:spTree>
    <p:extLst>
      <p:ext uri="{BB962C8B-B14F-4D97-AF65-F5344CB8AC3E}">
        <p14:creationId xmlns:p14="http://schemas.microsoft.com/office/powerpoint/2010/main" xmlns="" val="12138819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Biosimilar</a:t>
            </a:r>
            <a:r>
              <a:rPr lang="en-GB" dirty="0"/>
              <a:t> ESA HX575 </a:t>
            </a:r>
            <a:r>
              <a:rPr lang="en-GB" dirty="0" smtClean="0"/>
              <a:t>: </a:t>
            </a:r>
            <a:r>
              <a:rPr lang="en-GB" sz="2400" dirty="0" smtClean="0"/>
              <a:t>Retrospective clinical experience  </a:t>
            </a:r>
            <a:r>
              <a:rPr lang="en-GB" sz="2400" b="0" i="1" dirty="0" smtClean="0"/>
              <a:t>Patients (n=152) with solid tumours</a:t>
            </a:r>
            <a:endParaRPr lang="en-GB" sz="2400" b="0" dirty="0"/>
          </a:p>
        </p:txBody>
      </p:sp>
      <p:sp>
        <p:nvSpPr>
          <p:cNvPr id="9" name="Content Placeholder 2"/>
          <p:cNvSpPr>
            <a:spLocks noGrp="1"/>
          </p:cNvSpPr>
          <p:nvPr>
            <p:ph type="body" sz="quarter" idx="10"/>
          </p:nvPr>
        </p:nvSpPr>
        <p:spPr>
          <a:solidFill>
            <a:srgbClr val="D9D4D2"/>
          </a:solidFill>
          <a:ln w="19050" algn="ctr">
            <a:noFill/>
            <a:round/>
            <a:headEnd/>
            <a:tailEnd/>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r>
              <a:rPr lang="en-GB" dirty="0" err="1"/>
              <a:t>Hb</a:t>
            </a:r>
            <a:r>
              <a:rPr lang="en-GB" dirty="0"/>
              <a:t> increase ≥1 g/dl in 4 weeks </a:t>
            </a:r>
            <a:r>
              <a:rPr lang="en-GB" dirty="0" smtClean="0"/>
              <a:t>or </a:t>
            </a:r>
            <a:r>
              <a:rPr lang="en-GB" dirty="0"/>
              <a:t>achieving 10-12 g/</a:t>
            </a:r>
            <a:r>
              <a:rPr lang="en-GB" dirty="0" err="1"/>
              <a:t>dL</a:t>
            </a:r>
            <a:r>
              <a:rPr lang="en-GB" dirty="0"/>
              <a:t> during study</a:t>
            </a:r>
          </a:p>
        </p:txBody>
      </p:sp>
      <p:sp>
        <p:nvSpPr>
          <p:cNvPr id="10" name="Text Box 13"/>
          <p:cNvSpPr txBox="1">
            <a:spLocks noChangeArrowheads="1"/>
          </p:cNvSpPr>
          <p:nvPr/>
        </p:nvSpPr>
        <p:spPr bwMode="auto">
          <a:xfrm>
            <a:off x="457200" y="6492489"/>
            <a:ext cx="2590453" cy="138499"/>
          </a:xfrm>
          <a:prstGeom prst="rect">
            <a:avLst/>
          </a:prstGeom>
          <a:noFill/>
          <a:ln w="9525">
            <a:noFill/>
            <a:miter lim="800000"/>
            <a:headEnd/>
            <a:tailEnd/>
          </a:ln>
        </p:spPr>
        <p:txBody>
          <a:bodyPr wrap="none" lIns="0" tIns="0" rIns="0" bIns="0" anchor="b">
            <a:spAutoFit/>
          </a:bodyPr>
          <a:lstStyle/>
          <a:p>
            <a:pPr>
              <a:lnSpc>
                <a:spcPct val="90000"/>
              </a:lnSpc>
            </a:pPr>
            <a:r>
              <a:rPr lang="en-US" sz="1000" dirty="0" err="1" smtClean="0">
                <a:solidFill>
                  <a:srgbClr val="000000"/>
                </a:solidFill>
                <a:latin typeface="Arial" pitchFamily="34" charset="0"/>
                <a:cs typeface="Arial" pitchFamily="34" charset="0"/>
              </a:rPr>
              <a:t>Kerkhofs</a:t>
            </a:r>
            <a:r>
              <a:rPr lang="en-US" sz="1000" dirty="0" smtClean="0">
                <a:solidFill>
                  <a:srgbClr val="000000"/>
                </a:solidFill>
                <a:latin typeface="Arial" pitchFamily="34" charset="0"/>
                <a:cs typeface="Arial" pitchFamily="34" charset="0"/>
              </a:rPr>
              <a:t> L et al. </a:t>
            </a:r>
            <a:r>
              <a:rPr lang="en-US" sz="1000" i="1" dirty="0" smtClean="0">
                <a:solidFill>
                  <a:srgbClr val="000000"/>
                </a:solidFill>
                <a:latin typeface="Arial" pitchFamily="34" charset="0"/>
                <a:cs typeface="Arial" pitchFamily="34" charset="0"/>
              </a:rPr>
              <a:t>Future </a:t>
            </a:r>
            <a:r>
              <a:rPr lang="en-US" sz="1000" i="1" dirty="0" err="1" smtClean="0">
                <a:solidFill>
                  <a:srgbClr val="000000"/>
                </a:solidFill>
                <a:latin typeface="Arial" pitchFamily="34" charset="0"/>
                <a:cs typeface="Arial" pitchFamily="34" charset="0"/>
              </a:rPr>
              <a:t>Oncol</a:t>
            </a:r>
            <a:r>
              <a:rPr lang="en-US" sz="1000" i="1" dirty="0" smtClean="0">
                <a:solidFill>
                  <a:srgbClr val="000000"/>
                </a:solidFill>
                <a:latin typeface="Arial" pitchFamily="34" charset="0"/>
                <a:cs typeface="Arial" pitchFamily="34" charset="0"/>
              </a:rPr>
              <a:t> </a:t>
            </a:r>
            <a:r>
              <a:rPr lang="en-GB" sz="1000" dirty="0" smtClean="0">
                <a:solidFill>
                  <a:srgbClr val="000000"/>
                </a:solidFill>
                <a:latin typeface="Arial" pitchFamily="34" charset="0"/>
                <a:cs typeface="Arial" pitchFamily="34" charset="0"/>
              </a:rPr>
              <a:t>2012; 8: 751–6</a:t>
            </a:r>
            <a:endParaRPr lang="en-US" sz="1000" dirty="0">
              <a:solidFill>
                <a:srgbClr val="000000"/>
              </a:solidFill>
              <a:latin typeface="Arial" pitchFamily="34" charset="0"/>
              <a:cs typeface="Arial" pitchFamily="34" charset="0"/>
            </a:endParaRPr>
          </a:p>
        </p:txBody>
      </p:sp>
      <p:graphicFrame>
        <p:nvGraphicFramePr>
          <p:cNvPr id="17" name="Content Placeholder 7"/>
          <p:cNvGraphicFramePr>
            <a:graphicFrameLocks noGrp="1"/>
          </p:cNvGraphicFramePr>
          <p:nvPr>
            <p:extLst>
              <p:ext uri="{D42A27DB-BD31-4B8C-83A1-F6EECF244321}">
                <p14:modId xmlns:p14="http://schemas.microsoft.com/office/powerpoint/2010/main" xmlns="" val="460737190"/>
              </p:ext>
            </p:extLst>
          </p:nvPr>
        </p:nvGraphicFramePr>
        <p:xfrm>
          <a:off x="4046736" y="2492896"/>
          <a:ext cx="4440759" cy="32107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0"/>
          <p:cNvSpPr txBox="1">
            <a:spLocks noChangeArrowheads="1"/>
          </p:cNvSpPr>
          <p:nvPr/>
        </p:nvSpPr>
        <p:spPr bwMode="auto">
          <a:xfrm>
            <a:off x="6742366" y="5589240"/>
            <a:ext cx="612668" cy="523220"/>
          </a:xfrm>
          <a:prstGeom prst="rect">
            <a:avLst/>
          </a:prstGeom>
          <a:noFill/>
          <a:ln w="9525">
            <a:noFill/>
            <a:miter lim="800000"/>
            <a:headEnd/>
            <a:tailEnd/>
          </a:ln>
        </p:spPr>
        <p:txBody>
          <a:bodyPr wrap="none">
            <a:spAutoFit/>
          </a:bodyPr>
          <a:lstStyle/>
          <a:p>
            <a:r>
              <a:rPr lang="en-GB" sz="1400" dirty="0">
                <a:solidFill>
                  <a:srgbClr val="000000"/>
                </a:solidFill>
                <a:latin typeface="Arial" pitchFamily="34" charset="0"/>
                <a:cs typeface="Arial" pitchFamily="34" charset="0"/>
              </a:rPr>
              <a:t>With </a:t>
            </a:r>
            <a:r>
              <a:rPr lang="en-GB" sz="1400" dirty="0" smtClean="0">
                <a:solidFill>
                  <a:srgbClr val="000000"/>
                </a:solidFill>
                <a:latin typeface="Arial" pitchFamily="34" charset="0"/>
                <a:cs typeface="Arial" pitchFamily="34" charset="0"/>
              </a:rPr>
              <a:t/>
            </a:r>
            <a:br>
              <a:rPr lang="en-GB" sz="1400" dirty="0" smtClean="0">
                <a:solidFill>
                  <a:srgbClr val="000000"/>
                </a:solidFill>
                <a:latin typeface="Arial" pitchFamily="34" charset="0"/>
                <a:cs typeface="Arial" pitchFamily="34" charset="0"/>
              </a:rPr>
            </a:br>
            <a:r>
              <a:rPr lang="en-GB" sz="1400" dirty="0" smtClean="0">
                <a:solidFill>
                  <a:srgbClr val="000000"/>
                </a:solidFill>
                <a:latin typeface="Arial" pitchFamily="34" charset="0"/>
                <a:cs typeface="Arial" pitchFamily="34" charset="0"/>
              </a:rPr>
              <a:t>IV </a:t>
            </a:r>
            <a:r>
              <a:rPr lang="en-GB" sz="1400" dirty="0">
                <a:solidFill>
                  <a:srgbClr val="000000"/>
                </a:solidFill>
                <a:latin typeface="Arial" pitchFamily="34" charset="0"/>
                <a:cs typeface="Arial" pitchFamily="34" charset="0"/>
              </a:rPr>
              <a:t>Fe</a:t>
            </a:r>
          </a:p>
        </p:txBody>
      </p:sp>
      <p:sp>
        <p:nvSpPr>
          <p:cNvPr id="8" name="TextBox 11"/>
          <p:cNvSpPr txBox="1">
            <a:spLocks noChangeArrowheads="1"/>
          </p:cNvSpPr>
          <p:nvPr/>
        </p:nvSpPr>
        <p:spPr bwMode="auto">
          <a:xfrm>
            <a:off x="7357880" y="5589240"/>
            <a:ext cx="841898" cy="523220"/>
          </a:xfrm>
          <a:prstGeom prst="rect">
            <a:avLst/>
          </a:prstGeom>
          <a:noFill/>
          <a:ln w="9525">
            <a:noFill/>
            <a:miter lim="800000"/>
            <a:headEnd/>
            <a:tailEnd/>
          </a:ln>
        </p:spPr>
        <p:txBody>
          <a:bodyPr wrap="none">
            <a:spAutoFit/>
          </a:bodyPr>
          <a:lstStyle/>
          <a:p>
            <a:pPr algn="ctr"/>
            <a:r>
              <a:rPr lang="en-GB" sz="1400" dirty="0">
                <a:solidFill>
                  <a:srgbClr val="000000"/>
                </a:solidFill>
                <a:latin typeface="Arial" pitchFamily="34" charset="0"/>
                <a:cs typeface="Arial" pitchFamily="34" charset="0"/>
              </a:rPr>
              <a:t>Without </a:t>
            </a:r>
            <a:r>
              <a:rPr lang="en-GB" sz="1400" dirty="0" smtClean="0">
                <a:solidFill>
                  <a:srgbClr val="000000"/>
                </a:solidFill>
                <a:latin typeface="Arial" pitchFamily="34" charset="0"/>
                <a:cs typeface="Arial" pitchFamily="34" charset="0"/>
              </a:rPr>
              <a:t/>
            </a:r>
            <a:br>
              <a:rPr lang="en-GB" sz="1400" dirty="0" smtClean="0">
                <a:solidFill>
                  <a:srgbClr val="000000"/>
                </a:solidFill>
                <a:latin typeface="Arial" pitchFamily="34" charset="0"/>
                <a:cs typeface="Arial" pitchFamily="34" charset="0"/>
              </a:rPr>
            </a:br>
            <a:r>
              <a:rPr lang="en-GB" sz="1400" dirty="0" smtClean="0">
                <a:solidFill>
                  <a:srgbClr val="000000"/>
                </a:solidFill>
                <a:latin typeface="Arial" pitchFamily="34" charset="0"/>
                <a:cs typeface="Arial" pitchFamily="34" charset="0"/>
              </a:rPr>
              <a:t>IV </a:t>
            </a:r>
            <a:r>
              <a:rPr lang="en-GB" sz="1400" dirty="0">
                <a:solidFill>
                  <a:srgbClr val="000000"/>
                </a:solidFill>
                <a:latin typeface="Arial" pitchFamily="34" charset="0"/>
                <a:cs typeface="Arial" pitchFamily="34" charset="0"/>
              </a:rPr>
              <a:t>Fe</a:t>
            </a:r>
          </a:p>
        </p:txBody>
      </p:sp>
      <p:sp>
        <p:nvSpPr>
          <p:cNvPr id="11" name="TextBox 10"/>
          <p:cNvSpPr txBox="1"/>
          <p:nvPr/>
        </p:nvSpPr>
        <p:spPr>
          <a:xfrm rot="5400000">
            <a:off x="5186345" y="931081"/>
            <a:ext cx="400110" cy="2605842"/>
          </a:xfrm>
          <a:prstGeom prst="rect">
            <a:avLst/>
          </a:prstGeom>
          <a:noFill/>
        </p:spPr>
        <p:txBody>
          <a:bodyPr vert="vert270" wrap="none">
            <a:spAutoFit/>
          </a:bodyPr>
          <a:lstStyle/>
          <a:p>
            <a:pPr>
              <a:defRPr/>
            </a:pPr>
            <a:r>
              <a:rPr lang="en-GB" sz="1400" b="1" dirty="0">
                <a:solidFill>
                  <a:srgbClr val="000000"/>
                </a:solidFill>
              </a:rPr>
              <a:t>Response rate (% of patients)</a:t>
            </a:r>
          </a:p>
        </p:txBody>
      </p:sp>
      <p:sp>
        <p:nvSpPr>
          <p:cNvPr id="13" name="TextBox 10"/>
          <p:cNvSpPr txBox="1">
            <a:spLocks noChangeArrowheads="1"/>
          </p:cNvSpPr>
          <p:nvPr/>
        </p:nvSpPr>
        <p:spPr bwMode="auto">
          <a:xfrm>
            <a:off x="4750520" y="5589240"/>
            <a:ext cx="832280" cy="523220"/>
          </a:xfrm>
          <a:prstGeom prst="rect">
            <a:avLst/>
          </a:prstGeom>
          <a:noFill/>
          <a:ln w="9525">
            <a:noFill/>
            <a:miter lim="800000"/>
            <a:headEnd/>
            <a:tailEnd/>
          </a:ln>
        </p:spPr>
        <p:txBody>
          <a:bodyPr wrap="none">
            <a:spAutoFit/>
          </a:bodyPr>
          <a:lstStyle/>
          <a:p>
            <a:pPr algn="ctr"/>
            <a:r>
              <a:rPr lang="en-GB" sz="1400" dirty="0">
                <a:solidFill>
                  <a:srgbClr val="000000"/>
                </a:solidFill>
                <a:latin typeface="Arial" pitchFamily="34" charset="0"/>
                <a:cs typeface="Arial" pitchFamily="34" charset="0"/>
              </a:rPr>
              <a:t>30000 </a:t>
            </a:r>
            <a:r>
              <a:rPr lang="en-GB" sz="1400" dirty="0" smtClean="0">
                <a:solidFill>
                  <a:srgbClr val="000000"/>
                </a:solidFill>
                <a:latin typeface="Arial" pitchFamily="34" charset="0"/>
                <a:cs typeface="Arial" pitchFamily="34" charset="0"/>
              </a:rPr>
              <a:t/>
            </a:r>
            <a:br>
              <a:rPr lang="en-GB" sz="1400" dirty="0" smtClean="0">
                <a:solidFill>
                  <a:srgbClr val="000000"/>
                </a:solidFill>
                <a:latin typeface="Arial" pitchFamily="34" charset="0"/>
                <a:cs typeface="Arial" pitchFamily="34" charset="0"/>
              </a:rPr>
            </a:br>
            <a:r>
              <a:rPr lang="en-GB" sz="1400" dirty="0" smtClean="0">
                <a:solidFill>
                  <a:srgbClr val="000000"/>
                </a:solidFill>
                <a:latin typeface="Arial" pitchFamily="34" charset="0"/>
                <a:cs typeface="Arial" pitchFamily="34" charset="0"/>
              </a:rPr>
              <a:t>IU/week</a:t>
            </a:r>
            <a:endParaRPr lang="en-GB" sz="1400" dirty="0">
              <a:solidFill>
                <a:srgbClr val="000000"/>
              </a:solidFill>
              <a:latin typeface="Arial" pitchFamily="34" charset="0"/>
              <a:cs typeface="Arial" pitchFamily="34" charset="0"/>
            </a:endParaRPr>
          </a:p>
        </p:txBody>
      </p:sp>
      <p:sp>
        <p:nvSpPr>
          <p:cNvPr id="14" name="TextBox 11"/>
          <p:cNvSpPr txBox="1">
            <a:spLocks noChangeArrowheads="1"/>
          </p:cNvSpPr>
          <p:nvPr/>
        </p:nvSpPr>
        <p:spPr bwMode="auto">
          <a:xfrm>
            <a:off x="5476872" y="5589240"/>
            <a:ext cx="832280" cy="523220"/>
          </a:xfrm>
          <a:prstGeom prst="rect">
            <a:avLst/>
          </a:prstGeom>
          <a:noFill/>
          <a:ln w="9525">
            <a:noFill/>
            <a:miter lim="800000"/>
            <a:headEnd/>
            <a:tailEnd/>
          </a:ln>
        </p:spPr>
        <p:txBody>
          <a:bodyPr wrap="none">
            <a:spAutoFit/>
          </a:bodyPr>
          <a:lstStyle/>
          <a:p>
            <a:pPr algn="ctr"/>
            <a:r>
              <a:rPr lang="en-GB" sz="1400" dirty="0">
                <a:solidFill>
                  <a:srgbClr val="000000"/>
                </a:solidFill>
                <a:latin typeface="Arial" pitchFamily="34" charset="0"/>
                <a:cs typeface="Arial" pitchFamily="34" charset="0"/>
              </a:rPr>
              <a:t>40000 </a:t>
            </a:r>
            <a:r>
              <a:rPr lang="en-GB" sz="1400" dirty="0" smtClean="0">
                <a:solidFill>
                  <a:srgbClr val="000000"/>
                </a:solidFill>
                <a:latin typeface="Arial" pitchFamily="34" charset="0"/>
                <a:cs typeface="Arial" pitchFamily="34" charset="0"/>
              </a:rPr>
              <a:t/>
            </a:r>
            <a:br>
              <a:rPr lang="en-GB" sz="1400" dirty="0" smtClean="0">
                <a:solidFill>
                  <a:srgbClr val="000000"/>
                </a:solidFill>
                <a:latin typeface="Arial" pitchFamily="34" charset="0"/>
                <a:cs typeface="Arial" pitchFamily="34" charset="0"/>
              </a:rPr>
            </a:br>
            <a:r>
              <a:rPr lang="en-GB" sz="1400" dirty="0" smtClean="0">
                <a:solidFill>
                  <a:srgbClr val="000000"/>
                </a:solidFill>
                <a:latin typeface="Arial" pitchFamily="34" charset="0"/>
                <a:cs typeface="Arial" pitchFamily="34" charset="0"/>
              </a:rPr>
              <a:t>IU/week</a:t>
            </a:r>
            <a:endParaRPr lang="en-GB" sz="1400" dirty="0">
              <a:solidFill>
                <a:srgbClr val="000000"/>
              </a:solidFill>
              <a:latin typeface="Arial" pitchFamily="34" charset="0"/>
              <a:cs typeface="Arial" pitchFamily="34" charset="0"/>
            </a:endParaRPr>
          </a:p>
        </p:txBody>
      </p:sp>
      <p:sp>
        <p:nvSpPr>
          <p:cNvPr id="15" name="TextBox 2"/>
          <p:cNvSpPr txBox="1">
            <a:spLocks noChangeArrowheads="1"/>
          </p:cNvSpPr>
          <p:nvPr/>
        </p:nvSpPr>
        <p:spPr bwMode="auto">
          <a:xfrm>
            <a:off x="5235269" y="2333957"/>
            <a:ext cx="600049" cy="302955"/>
          </a:xfrm>
          <a:prstGeom prst="ellipse">
            <a:avLst/>
          </a:prstGeom>
          <a:noFill/>
          <a:ln w="9525">
            <a:noFill/>
            <a:miter lim="800000"/>
            <a:headEnd/>
            <a:tailEnd/>
          </a:ln>
          <a:effectLst>
            <a:outerShdw blurRad="50800" dist="38100" dir="2700000" algn="tl">
              <a:prstClr val="black">
                <a:alpha val="40000"/>
              </a:prstClr>
            </a:outerShdw>
          </a:effectLst>
        </p:spPr>
        <p:txBody>
          <a:bodyPr wrap="none">
            <a:spAutoFit/>
          </a:bodyPr>
          <a:lstStyle/>
          <a:p>
            <a:r>
              <a:rPr lang="en-US" sz="800" b="1" dirty="0">
                <a:solidFill>
                  <a:srgbClr val="000000"/>
                </a:solidFill>
                <a:latin typeface="Arial" pitchFamily="34" charset="0"/>
                <a:cs typeface="Arial" pitchFamily="34" charset="0"/>
              </a:rPr>
              <a:t>p=ns</a:t>
            </a:r>
          </a:p>
        </p:txBody>
      </p:sp>
      <p:sp>
        <p:nvSpPr>
          <p:cNvPr id="16" name="TextBox 14"/>
          <p:cNvSpPr txBox="1">
            <a:spLocks noChangeArrowheads="1"/>
          </p:cNvSpPr>
          <p:nvPr/>
        </p:nvSpPr>
        <p:spPr bwMode="auto">
          <a:xfrm>
            <a:off x="7025343" y="2333957"/>
            <a:ext cx="715009" cy="302955"/>
          </a:xfrm>
          <a:prstGeom prst="ellipse">
            <a:avLst/>
          </a:prstGeom>
          <a:noFill/>
          <a:ln w="9525">
            <a:noFill/>
            <a:miter lim="800000"/>
            <a:headEnd/>
            <a:tailEnd/>
          </a:ln>
          <a:effectLst>
            <a:outerShdw blurRad="50800" dist="38100" dir="2700000" algn="tl">
              <a:prstClr val="black">
                <a:alpha val="40000"/>
              </a:prstClr>
            </a:outerShdw>
          </a:effectLst>
        </p:spPr>
        <p:txBody>
          <a:bodyPr wrap="none">
            <a:spAutoFit/>
          </a:bodyPr>
          <a:lstStyle/>
          <a:p>
            <a:r>
              <a:rPr lang="en-US" sz="800" b="1" dirty="0">
                <a:solidFill>
                  <a:srgbClr val="000000"/>
                </a:solidFill>
                <a:latin typeface="Arial" pitchFamily="34" charset="0"/>
                <a:cs typeface="Arial" pitchFamily="34" charset="0"/>
              </a:rPr>
              <a:t>p&lt;0.05</a:t>
            </a:r>
          </a:p>
        </p:txBody>
      </p:sp>
      <p:sp>
        <p:nvSpPr>
          <p:cNvPr id="18" name="Content Placeholder 2"/>
          <p:cNvSpPr txBox="1">
            <a:spLocks/>
          </p:cNvSpPr>
          <p:nvPr/>
        </p:nvSpPr>
        <p:spPr>
          <a:xfrm>
            <a:off x="457200" y="2034896"/>
            <a:ext cx="3358715" cy="4165879"/>
          </a:xfrm>
          <a:prstGeom prst="rect">
            <a:avLst/>
          </a:prstGeom>
        </p:spPr>
        <p:txBody>
          <a:bodyPr lIns="108000" tIns="72000"/>
          <a:lstStyle>
            <a:lvl1pPr marL="342900" indent="-342900" algn="l" rtl="0" eaLnBrk="0" fontAlgn="base" hangingPunct="0">
              <a:lnSpc>
                <a:spcPct val="90000"/>
              </a:lnSpc>
              <a:spcBef>
                <a:spcPct val="80000"/>
              </a:spcBef>
              <a:spcAft>
                <a:spcPct val="0"/>
              </a:spcAft>
              <a:defRPr b="1" baseline="0">
                <a:solidFill>
                  <a:schemeClr val="tx1"/>
                </a:solidFill>
                <a:latin typeface="+mn-lt"/>
                <a:ea typeface="+mn-ea"/>
                <a:cs typeface="+mn-cs"/>
              </a:defRPr>
            </a:lvl1pPr>
            <a:lvl2pPr marL="179388" indent="-177800" algn="l" rtl="0" eaLnBrk="0" fontAlgn="base" hangingPunct="0">
              <a:lnSpc>
                <a:spcPct val="90000"/>
              </a:lnSpc>
              <a:spcBef>
                <a:spcPct val="50000"/>
              </a:spcBef>
              <a:spcAft>
                <a:spcPct val="0"/>
              </a:spcAft>
              <a:buSzPct val="90000"/>
              <a:buFont typeface="Symbol" pitchFamily="18" charset="2"/>
              <a:buChar char="·"/>
              <a:defRPr sz="1600">
                <a:solidFill>
                  <a:schemeClr val="tx1"/>
                </a:solidFill>
                <a:latin typeface="+mn-lt"/>
                <a:cs typeface="+mn-cs"/>
              </a:defRPr>
            </a:lvl2pPr>
            <a:lvl3pPr marL="360363" indent="-179388" algn="l" rtl="0" eaLnBrk="0" fontAlgn="base" hangingPunct="0">
              <a:lnSpc>
                <a:spcPct val="90000"/>
              </a:lnSpc>
              <a:spcBef>
                <a:spcPct val="35000"/>
              </a:spcBef>
              <a:spcAft>
                <a:spcPct val="0"/>
              </a:spcAft>
              <a:buFont typeface="Arial" pitchFamily="34" charset="0"/>
              <a:buChar char="−"/>
              <a:defRPr sz="1400">
                <a:solidFill>
                  <a:schemeClr val="tx1"/>
                </a:solidFill>
                <a:latin typeface="+mn-lt"/>
                <a:cs typeface="+mn-cs"/>
              </a:defRPr>
            </a:lvl3pPr>
            <a:lvl4pPr marL="539750" indent="-177800" algn="l" rtl="0" eaLnBrk="0" fontAlgn="base" hangingPunct="0">
              <a:lnSpc>
                <a:spcPct val="90000"/>
              </a:lnSpc>
              <a:spcBef>
                <a:spcPct val="20000"/>
              </a:spcBef>
              <a:spcAft>
                <a:spcPct val="0"/>
              </a:spcAft>
              <a:buChar char="–"/>
              <a:defRPr sz="1200" baseline="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a:lstStyle>
          <a:p>
            <a:pPr lvl="1">
              <a:spcAft>
                <a:spcPts val="900"/>
              </a:spcAft>
              <a:buClr>
                <a:srgbClr val="C40027"/>
              </a:buClr>
              <a:buFont typeface="Arial" pitchFamily="34" charset="0"/>
              <a:buChar char="-"/>
            </a:pPr>
            <a:endParaRPr lang="en-GB" dirty="0" smtClean="0">
              <a:solidFill>
                <a:srgbClr val="000000"/>
              </a:solidFill>
            </a:endParaRPr>
          </a:p>
          <a:p>
            <a:pPr lvl="1">
              <a:spcAft>
                <a:spcPts val="900"/>
              </a:spcAft>
              <a:buClr>
                <a:srgbClr val="C40027"/>
              </a:buClr>
              <a:buFont typeface="Arial" pitchFamily="34" charset="0"/>
              <a:buChar char="-"/>
            </a:pPr>
            <a:r>
              <a:rPr lang="en-GB" dirty="0" err="1" smtClean="0">
                <a:solidFill>
                  <a:srgbClr val="000000"/>
                </a:solidFill>
              </a:rPr>
              <a:t>Binocrit</a:t>
            </a:r>
            <a:r>
              <a:rPr lang="en-GB" baseline="30000" dirty="0" smtClean="0">
                <a:solidFill>
                  <a:srgbClr val="000000"/>
                </a:solidFill>
              </a:rPr>
              <a:t>®</a:t>
            </a:r>
            <a:r>
              <a:rPr lang="en-GB" dirty="0" smtClean="0">
                <a:solidFill>
                  <a:srgbClr val="000000"/>
                </a:solidFill>
              </a:rPr>
              <a:t> </a:t>
            </a:r>
            <a:r>
              <a:rPr lang="en-GB" b="1" dirty="0" smtClean="0">
                <a:solidFill>
                  <a:srgbClr val="000000"/>
                </a:solidFill>
              </a:rPr>
              <a:t>30000</a:t>
            </a:r>
            <a:r>
              <a:rPr lang="en-GB" dirty="0" smtClean="0">
                <a:solidFill>
                  <a:srgbClr val="000000"/>
                </a:solidFill>
              </a:rPr>
              <a:t> IU/week and </a:t>
            </a:r>
            <a:r>
              <a:rPr lang="en-GB" b="1" dirty="0" smtClean="0">
                <a:solidFill>
                  <a:srgbClr val="000000"/>
                </a:solidFill>
              </a:rPr>
              <a:t>40000</a:t>
            </a:r>
            <a:r>
              <a:rPr lang="en-GB" dirty="0" smtClean="0">
                <a:solidFill>
                  <a:srgbClr val="000000"/>
                </a:solidFill>
              </a:rPr>
              <a:t> IU/week were comparable </a:t>
            </a:r>
            <a:endParaRPr lang="en-GB" b="1" dirty="0" smtClean="0">
              <a:solidFill>
                <a:srgbClr val="000000"/>
              </a:solidFill>
            </a:endParaRPr>
          </a:p>
          <a:p>
            <a:pPr lvl="1">
              <a:spcAft>
                <a:spcPts val="900"/>
              </a:spcAft>
              <a:buClr>
                <a:srgbClr val="C40027"/>
              </a:buClr>
              <a:buFont typeface="Arial" pitchFamily="34" charset="0"/>
              <a:buChar char="-"/>
            </a:pPr>
            <a:r>
              <a:rPr lang="en-GB" dirty="0" smtClean="0">
                <a:solidFill>
                  <a:srgbClr val="000000"/>
                </a:solidFill>
              </a:rPr>
              <a:t>Addition of </a:t>
            </a:r>
            <a:r>
              <a:rPr lang="en-GB" b="1" dirty="0" smtClean="0">
                <a:solidFill>
                  <a:srgbClr val="000000"/>
                </a:solidFill>
              </a:rPr>
              <a:t>IV iron </a:t>
            </a:r>
            <a:r>
              <a:rPr lang="en-GB" dirty="0" smtClean="0">
                <a:solidFill>
                  <a:srgbClr val="000000"/>
                </a:solidFill>
              </a:rPr>
              <a:t>leads to </a:t>
            </a:r>
            <a:r>
              <a:rPr lang="en-GB" b="1" dirty="0" smtClean="0">
                <a:solidFill>
                  <a:srgbClr val="000000"/>
                </a:solidFill>
              </a:rPr>
              <a:t>enhanced </a:t>
            </a:r>
            <a:r>
              <a:rPr lang="en-GB" b="1" dirty="0" err="1" smtClean="0">
                <a:solidFill>
                  <a:srgbClr val="000000"/>
                </a:solidFill>
              </a:rPr>
              <a:t>Hb</a:t>
            </a:r>
            <a:r>
              <a:rPr lang="en-GB" b="1" dirty="0" smtClean="0">
                <a:solidFill>
                  <a:srgbClr val="000000"/>
                </a:solidFill>
              </a:rPr>
              <a:t> response</a:t>
            </a:r>
          </a:p>
          <a:p>
            <a:pPr lvl="1">
              <a:spcAft>
                <a:spcPts val="900"/>
              </a:spcAft>
              <a:buClr>
                <a:srgbClr val="C40027"/>
              </a:buClr>
              <a:buFont typeface="Arial" pitchFamily="34" charset="0"/>
              <a:buChar char="-"/>
            </a:pPr>
            <a:endParaRPr lang="en-GB" dirty="0" smtClean="0">
              <a:solidFill>
                <a:srgbClr val="000000"/>
              </a:solidFill>
            </a:endParaRPr>
          </a:p>
        </p:txBody>
      </p:sp>
      <p:sp>
        <p:nvSpPr>
          <p:cNvPr id="19" name="Rectangle 18"/>
          <p:cNvSpPr/>
          <p:nvPr/>
        </p:nvSpPr>
        <p:spPr>
          <a:xfrm>
            <a:off x="7308304" y="188640"/>
            <a:ext cx="172819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C00000"/>
              </a:solidFill>
            </a:endParaRPr>
          </a:p>
        </p:txBody>
      </p:sp>
    </p:spTree>
    <p:extLst>
      <p:ext uri="{BB962C8B-B14F-4D97-AF65-F5344CB8AC3E}">
        <p14:creationId xmlns:p14="http://schemas.microsoft.com/office/powerpoint/2010/main" xmlns="" val="2857862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773113" y="188640"/>
            <a:ext cx="796766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News Gothic MT" pitchFamily="34" charset="0"/>
                <a:cs typeface="Arial" charset="0"/>
              </a:defRPr>
            </a:lvl1pPr>
            <a:lvl2pPr marL="742950" indent="-285750" eaLnBrk="0" hangingPunct="0">
              <a:defRPr>
                <a:solidFill>
                  <a:schemeClr val="tx1"/>
                </a:solidFill>
                <a:latin typeface="News Gothic MT" pitchFamily="34" charset="0"/>
                <a:cs typeface="Arial" charset="0"/>
              </a:defRPr>
            </a:lvl2pPr>
            <a:lvl3pPr marL="1143000" indent="-228600" eaLnBrk="0" hangingPunct="0">
              <a:defRPr>
                <a:solidFill>
                  <a:schemeClr val="tx1"/>
                </a:solidFill>
                <a:latin typeface="News Gothic MT" pitchFamily="34" charset="0"/>
                <a:cs typeface="Arial" charset="0"/>
              </a:defRPr>
            </a:lvl3pPr>
            <a:lvl4pPr marL="1600200" indent="-228600" eaLnBrk="0" hangingPunct="0">
              <a:defRPr>
                <a:solidFill>
                  <a:schemeClr val="tx1"/>
                </a:solidFill>
                <a:latin typeface="News Gothic MT" pitchFamily="34" charset="0"/>
                <a:cs typeface="Arial" charset="0"/>
              </a:defRPr>
            </a:lvl4pPr>
            <a:lvl5pPr marL="2057400" indent="-228600" eaLnBrk="0" hangingPunct="0">
              <a:defRPr>
                <a:solidFill>
                  <a:schemeClr val="tx1"/>
                </a:solidFill>
                <a:latin typeface="News Gothic MT" pitchFamily="34" charset="0"/>
                <a:cs typeface="Arial" charset="0"/>
              </a:defRPr>
            </a:lvl5pPr>
            <a:lvl6pPr marL="2514600" indent="-228600" eaLnBrk="0" fontAlgn="base" hangingPunct="0">
              <a:spcBef>
                <a:spcPct val="0"/>
              </a:spcBef>
              <a:spcAft>
                <a:spcPct val="0"/>
              </a:spcAft>
              <a:defRPr>
                <a:solidFill>
                  <a:schemeClr val="tx1"/>
                </a:solidFill>
                <a:latin typeface="News Gothic MT" pitchFamily="34" charset="0"/>
                <a:cs typeface="Arial" charset="0"/>
              </a:defRPr>
            </a:lvl6pPr>
            <a:lvl7pPr marL="2971800" indent="-228600" eaLnBrk="0" fontAlgn="base" hangingPunct="0">
              <a:spcBef>
                <a:spcPct val="0"/>
              </a:spcBef>
              <a:spcAft>
                <a:spcPct val="0"/>
              </a:spcAft>
              <a:defRPr>
                <a:solidFill>
                  <a:schemeClr val="tx1"/>
                </a:solidFill>
                <a:latin typeface="News Gothic MT" pitchFamily="34" charset="0"/>
                <a:cs typeface="Arial" charset="0"/>
              </a:defRPr>
            </a:lvl7pPr>
            <a:lvl8pPr marL="3429000" indent="-228600" eaLnBrk="0" fontAlgn="base" hangingPunct="0">
              <a:spcBef>
                <a:spcPct val="0"/>
              </a:spcBef>
              <a:spcAft>
                <a:spcPct val="0"/>
              </a:spcAft>
              <a:defRPr>
                <a:solidFill>
                  <a:schemeClr val="tx1"/>
                </a:solidFill>
                <a:latin typeface="News Gothic MT" pitchFamily="34" charset="0"/>
                <a:cs typeface="Arial" charset="0"/>
              </a:defRPr>
            </a:lvl8pPr>
            <a:lvl9pPr marL="3886200" indent="-228600" eaLnBrk="0" fontAlgn="base" hangingPunct="0">
              <a:spcBef>
                <a:spcPct val="0"/>
              </a:spcBef>
              <a:spcAft>
                <a:spcPct val="0"/>
              </a:spcAft>
              <a:defRPr>
                <a:solidFill>
                  <a:schemeClr val="tx1"/>
                </a:solidFill>
                <a:latin typeface="News Gothic MT" pitchFamily="34" charset="0"/>
                <a:cs typeface="Arial" charset="0"/>
              </a:defRPr>
            </a:lvl9pPr>
          </a:lstStyle>
          <a:p>
            <a:pPr eaLnBrk="1" hangingPunct="1"/>
            <a:r>
              <a:rPr lang="en-US" sz="2800" b="1" dirty="0" err="1" smtClean="0">
                <a:solidFill>
                  <a:srgbClr val="FFFFFF"/>
                </a:solidFill>
                <a:latin typeface="Arial" charset="0"/>
              </a:rPr>
              <a:t>Biosimilar</a:t>
            </a:r>
            <a:r>
              <a:rPr lang="en-US" sz="2800" b="1" dirty="0" smtClean="0">
                <a:solidFill>
                  <a:srgbClr val="FFFFFF"/>
                </a:solidFill>
                <a:latin typeface="Arial" charset="0"/>
              </a:rPr>
              <a:t> ESA HX575 :  </a:t>
            </a:r>
            <a:r>
              <a:rPr lang="en-US" sz="2800" b="1" dirty="0" err="1" smtClean="0">
                <a:solidFill>
                  <a:srgbClr val="FFFFFF"/>
                </a:solidFill>
                <a:latin typeface="Arial" charset="0"/>
              </a:rPr>
              <a:t>OnCoBos</a:t>
            </a:r>
            <a:r>
              <a:rPr lang="en-US" sz="2800" b="1" dirty="0" smtClean="0">
                <a:solidFill>
                  <a:srgbClr val="FFFFFF"/>
                </a:solidFill>
                <a:latin typeface="Arial" charset="0"/>
              </a:rPr>
              <a:t> ongoing PMS umbrella  with &gt;3000 CIA patients</a:t>
            </a:r>
          </a:p>
        </p:txBody>
      </p:sp>
      <p:sp>
        <p:nvSpPr>
          <p:cNvPr id="2051" name="TextBox 1"/>
          <p:cNvSpPr txBox="1">
            <a:spLocks noChangeArrowheads="1"/>
          </p:cNvSpPr>
          <p:nvPr/>
        </p:nvSpPr>
        <p:spPr bwMode="auto">
          <a:xfrm>
            <a:off x="179512" y="1628775"/>
            <a:ext cx="8784976" cy="2954655"/>
          </a:xfrm>
          <a:prstGeom prst="rect">
            <a:avLst/>
          </a:prstGeom>
          <a:solidFill>
            <a:schemeClr val="accent3">
              <a:lumMod val="95000"/>
            </a:schemeClr>
          </a:solidFill>
          <a:ln>
            <a:noFill/>
          </a:ln>
        </p:spPr>
        <p:txBody>
          <a:bodyPr wrap="square">
            <a:spAutoFit/>
          </a:bodyPr>
          <a:lstStyle>
            <a:lvl1pPr marL="285750" indent="-285750" eaLnBrk="0" hangingPunct="0">
              <a:defRPr>
                <a:solidFill>
                  <a:schemeClr val="tx1"/>
                </a:solidFill>
                <a:latin typeface="News Gothic MT" pitchFamily="34" charset="0"/>
                <a:cs typeface="Arial" charset="0"/>
              </a:defRPr>
            </a:lvl1pPr>
            <a:lvl2pPr marL="742950" indent="-285750" eaLnBrk="0" hangingPunct="0">
              <a:defRPr>
                <a:solidFill>
                  <a:schemeClr val="tx1"/>
                </a:solidFill>
                <a:latin typeface="News Gothic MT" pitchFamily="34" charset="0"/>
                <a:cs typeface="Arial" charset="0"/>
              </a:defRPr>
            </a:lvl2pPr>
            <a:lvl3pPr marL="1143000" indent="-228600" eaLnBrk="0" hangingPunct="0">
              <a:defRPr>
                <a:solidFill>
                  <a:schemeClr val="tx1"/>
                </a:solidFill>
                <a:latin typeface="News Gothic MT" pitchFamily="34" charset="0"/>
                <a:cs typeface="Arial" charset="0"/>
              </a:defRPr>
            </a:lvl3pPr>
            <a:lvl4pPr marL="1600200" indent="-228600" eaLnBrk="0" hangingPunct="0">
              <a:defRPr>
                <a:solidFill>
                  <a:schemeClr val="tx1"/>
                </a:solidFill>
                <a:latin typeface="News Gothic MT" pitchFamily="34" charset="0"/>
                <a:cs typeface="Arial" charset="0"/>
              </a:defRPr>
            </a:lvl4pPr>
            <a:lvl5pPr marL="2057400" indent="-228600" eaLnBrk="0" hangingPunct="0">
              <a:defRPr>
                <a:solidFill>
                  <a:schemeClr val="tx1"/>
                </a:solidFill>
                <a:latin typeface="News Gothic MT" pitchFamily="34" charset="0"/>
                <a:cs typeface="Arial" charset="0"/>
              </a:defRPr>
            </a:lvl5pPr>
            <a:lvl6pPr marL="2514600" indent="-228600" eaLnBrk="0" fontAlgn="base" hangingPunct="0">
              <a:spcBef>
                <a:spcPct val="0"/>
              </a:spcBef>
              <a:spcAft>
                <a:spcPct val="0"/>
              </a:spcAft>
              <a:defRPr>
                <a:solidFill>
                  <a:schemeClr val="tx1"/>
                </a:solidFill>
                <a:latin typeface="News Gothic MT" pitchFamily="34" charset="0"/>
                <a:cs typeface="Arial" charset="0"/>
              </a:defRPr>
            </a:lvl6pPr>
            <a:lvl7pPr marL="2971800" indent="-228600" eaLnBrk="0" fontAlgn="base" hangingPunct="0">
              <a:spcBef>
                <a:spcPct val="0"/>
              </a:spcBef>
              <a:spcAft>
                <a:spcPct val="0"/>
              </a:spcAft>
              <a:defRPr>
                <a:solidFill>
                  <a:schemeClr val="tx1"/>
                </a:solidFill>
                <a:latin typeface="News Gothic MT" pitchFamily="34" charset="0"/>
                <a:cs typeface="Arial" charset="0"/>
              </a:defRPr>
            </a:lvl7pPr>
            <a:lvl8pPr marL="3429000" indent="-228600" eaLnBrk="0" fontAlgn="base" hangingPunct="0">
              <a:spcBef>
                <a:spcPct val="0"/>
              </a:spcBef>
              <a:spcAft>
                <a:spcPct val="0"/>
              </a:spcAft>
              <a:defRPr>
                <a:solidFill>
                  <a:schemeClr val="tx1"/>
                </a:solidFill>
                <a:latin typeface="News Gothic MT" pitchFamily="34" charset="0"/>
                <a:cs typeface="Arial" charset="0"/>
              </a:defRPr>
            </a:lvl8pPr>
            <a:lvl9pPr marL="3886200" indent="-228600" eaLnBrk="0" fontAlgn="base" hangingPunct="0">
              <a:spcBef>
                <a:spcPct val="0"/>
              </a:spcBef>
              <a:spcAft>
                <a:spcPct val="0"/>
              </a:spcAft>
              <a:defRPr>
                <a:solidFill>
                  <a:schemeClr val="tx1"/>
                </a:solidFill>
                <a:latin typeface="News Gothic MT" pitchFamily="34" charset="0"/>
                <a:cs typeface="Arial" charset="0"/>
              </a:defRPr>
            </a:lvl9pPr>
          </a:lstStyle>
          <a:p>
            <a:pPr marL="800100" lvl="1" indent="-342900" eaLnBrk="1" hangingPunct="1">
              <a:buFont typeface="Wingdings" pitchFamily="2" charset="2"/>
              <a:buChar char="q"/>
            </a:pPr>
            <a:endParaRPr lang="en-US" sz="2400" dirty="0" smtClean="0">
              <a:solidFill>
                <a:srgbClr val="003366"/>
              </a:solidFill>
              <a:latin typeface="Arial" charset="0"/>
            </a:endParaRPr>
          </a:p>
          <a:p>
            <a:pPr marL="800100" lvl="1" indent="-342900" eaLnBrk="1" hangingPunct="1">
              <a:buFont typeface="Wingdings" pitchFamily="2" charset="2"/>
              <a:buChar char="q"/>
            </a:pPr>
            <a:r>
              <a:rPr lang="en-US" sz="2400" dirty="0" smtClean="0">
                <a:solidFill>
                  <a:srgbClr val="003366"/>
                </a:solidFill>
                <a:latin typeface="Arial" charset="0"/>
              </a:rPr>
              <a:t>France : </a:t>
            </a:r>
            <a:r>
              <a:rPr lang="en-US" sz="2400" dirty="0">
                <a:solidFill>
                  <a:srgbClr val="003366"/>
                </a:solidFill>
                <a:latin typeface="Arial" charset="0"/>
              </a:rPr>
              <a:t>2000 patients </a:t>
            </a:r>
            <a:r>
              <a:rPr lang="en-US" sz="2400" dirty="0" smtClean="0">
                <a:solidFill>
                  <a:srgbClr val="003366"/>
                </a:solidFill>
                <a:latin typeface="Arial" charset="0"/>
              </a:rPr>
              <a:t>planned, 100 sites, currently 1057</a:t>
            </a:r>
          </a:p>
          <a:p>
            <a:pPr marL="800100" lvl="1" indent="-342900" eaLnBrk="1" hangingPunct="1">
              <a:buFont typeface="Wingdings" pitchFamily="2" charset="2"/>
              <a:buChar char="q"/>
            </a:pPr>
            <a:r>
              <a:rPr lang="en-US" sz="2400" dirty="0" smtClean="0">
                <a:solidFill>
                  <a:srgbClr val="003366"/>
                </a:solidFill>
                <a:latin typeface="Arial" charset="0"/>
              </a:rPr>
              <a:t>Romania : </a:t>
            </a:r>
            <a:r>
              <a:rPr lang="en-US" sz="2400" dirty="0">
                <a:solidFill>
                  <a:srgbClr val="003366"/>
                </a:solidFill>
                <a:latin typeface="Arial" charset="0"/>
              </a:rPr>
              <a:t>710 patients </a:t>
            </a:r>
            <a:r>
              <a:rPr lang="en-US" sz="2400" dirty="0" smtClean="0">
                <a:solidFill>
                  <a:srgbClr val="003366"/>
                </a:solidFill>
                <a:latin typeface="Arial" charset="0"/>
              </a:rPr>
              <a:t>planned, </a:t>
            </a:r>
            <a:r>
              <a:rPr lang="en-US" sz="2400" dirty="0">
                <a:solidFill>
                  <a:srgbClr val="003366"/>
                </a:solidFill>
                <a:latin typeface="Arial" charset="0"/>
              </a:rPr>
              <a:t>90 </a:t>
            </a:r>
            <a:r>
              <a:rPr lang="en-US" sz="2400" dirty="0" smtClean="0">
                <a:solidFill>
                  <a:srgbClr val="003366"/>
                </a:solidFill>
                <a:latin typeface="Arial" charset="0"/>
              </a:rPr>
              <a:t>sites, currently 275</a:t>
            </a:r>
          </a:p>
          <a:p>
            <a:pPr marL="800100" lvl="1" indent="-342900" eaLnBrk="1" hangingPunct="1">
              <a:buFont typeface="Wingdings" pitchFamily="2" charset="2"/>
              <a:buChar char="q"/>
            </a:pPr>
            <a:r>
              <a:rPr lang="en-US" sz="2400" dirty="0" smtClean="0">
                <a:solidFill>
                  <a:srgbClr val="003366"/>
                </a:solidFill>
                <a:latin typeface="Arial" charset="0"/>
              </a:rPr>
              <a:t>Austria : </a:t>
            </a:r>
            <a:r>
              <a:rPr lang="en-US" sz="2400" dirty="0">
                <a:solidFill>
                  <a:srgbClr val="003366"/>
                </a:solidFill>
                <a:latin typeface="Arial" charset="0"/>
              </a:rPr>
              <a:t>60 </a:t>
            </a:r>
            <a:r>
              <a:rPr lang="en-US" sz="2400" dirty="0" smtClean="0">
                <a:solidFill>
                  <a:srgbClr val="003366"/>
                </a:solidFill>
                <a:latin typeface="Arial" charset="0"/>
              </a:rPr>
              <a:t>patients ongoing, 6 sites,. </a:t>
            </a:r>
          </a:p>
          <a:p>
            <a:pPr marL="800100" lvl="1" indent="-342900" eaLnBrk="1" hangingPunct="1">
              <a:buFont typeface="Wingdings" pitchFamily="2" charset="2"/>
              <a:buChar char="q"/>
            </a:pPr>
            <a:r>
              <a:rPr lang="en-US" sz="2400" dirty="0" smtClean="0">
                <a:solidFill>
                  <a:srgbClr val="003366"/>
                </a:solidFill>
                <a:latin typeface="Arial" charset="0"/>
              </a:rPr>
              <a:t>Germany : 400 patients planned</a:t>
            </a:r>
            <a:r>
              <a:rPr lang="en-US" sz="2400" dirty="0">
                <a:solidFill>
                  <a:srgbClr val="003366"/>
                </a:solidFill>
                <a:latin typeface="Arial" charset="0"/>
              </a:rPr>
              <a:t>, </a:t>
            </a:r>
            <a:r>
              <a:rPr lang="en-US" sz="2400" dirty="0" smtClean="0">
                <a:solidFill>
                  <a:srgbClr val="003366"/>
                </a:solidFill>
                <a:latin typeface="Arial" charset="0"/>
              </a:rPr>
              <a:t>100 sites, </a:t>
            </a:r>
          </a:p>
          <a:p>
            <a:pPr marL="800100" lvl="1" indent="-342900" eaLnBrk="1" hangingPunct="1">
              <a:buFont typeface="Wingdings" pitchFamily="2" charset="2"/>
              <a:buChar char="q"/>
            </a:pPr>
            <a:r>
              <a:rPr lang="en-US" sz="2400" dirty="0" smtClean="0">
                <a:solidFill>
                  <a:srgbClr val="003366"/>
                </a:solidFill>
                <a:latin typeface="Arial" charset="0"/>
              </a:rPr>
              <a:t>Spain : 150 patients planned, 10 sites</a:t>
            </a:r>
          </a:p>
          <a:p>
            <a:pPr marL="800100" lvl="1" indent="-342900" eaLnBrk="1" hangingPunct="1">
              <a:buFont typeface="Wingdings" pitchFamily="2" charset="2"/>
              <a:buChar char="q"/>
            </a:pPr>
            <a:r>
              <a:rPr lang="en-US" sz="2400" dirty="0" smtClean="0">
                <a:solidFill>
                  <a:srgbClr val="003366"/>
                </a:solidFill>
                <a:latin typeface="Arial" charset="0"/>
              </a:rPr>
              <a:t>Italy : 300 patients ongoing, 30 sites</a:t>
            </a:r>
          </a:p>
          <a:p>
            <a:pPr lvl="1" eaLnBrk="1" hangingPunct="1">
              <a:buFont typeface="Arial" charset="0"/>
              <a:buChar char="•"/>
            </a:pPr>
            <a:endParaRPr lang="en-US" b="1" dirty="0" smtClean="0">
              <a:solidFill>
                <a:srgbClr val="003366"/>
              </a:solidFill>
              <a:latin typeface="Arial" charset="0"/>
            </a:endParaRPr>
          </a:p>
        </p:txBody>
      </p:sp>
      <p:sp>
        <p:nvSpPr>
          <p:cNvPr id="2" name="TextBox 1"/>
          <p:cNvSpPr txBox="1"/>
          <p:nvPr/>
        </p:nvSpPr>
        <p:spPr>
          <a:xfrm>
            <a:off x="392911" y="5144726"/>
            <a:ext cx="8571577" cy="523220"/>
          </a:xfrm>
          <a:prstGeom prst="rect">
            <a:avLst/>
          </a:prstGeom>
          <a:solidFill>
            <a:schemeClr val="accent3">
              <a:lumMod val="95000"/>
            </a:schemeClr>
          </a:solidFill>
        </p:spPr>
        <p:txBody>
          <a:bodyPr wrap="none" rtlCol="0">
            <a:spAutoFit/>
          </a:bodyPr>
          <a:lstStyle/>
          <a:p>
            <a:r>
              <a:rPr lang="en-US" sz="2800" b="1" dirty="0" smtClean="0">
                <a:solidFill>
                  <a:srgbClr val="003366"/>
                </a:solidFill>
              </a:rPr>
              <a:t>First interim data outputs : MASCC &amp; ESMO 2013</a:t>
            </a:r>
            <a:endParaRPr lang="en-US" sz="2800" b="1" dirty="0">
              <a:solidFill>
                <a:srgbClr val="003366"/>
              </a:solidFill>
            </a:endParaRPr>
          </a:p>
        </p:txBody>
      </p:sp>
    </p:spTree>
    <p:extLst>
      <p:ext uri="{BB962C8B-B14F-4D97-AF65-F5344CB8AC3E}">
        <p14:creationId xmlns:p14="http://schemas.microsoft.com/office/powerpoint/2010/main" xmlns="" val="288961259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el 1"/>
          <p:cNvSpPr>
            <a:spLocks noGrp="1"/>
          </p:cNvSpPr>
          <p:nvPr>
            <p:ph type="title"/>
          </p:nvPr>
        </p:nvSpPr>
        <p:spPr/>
        <p:txBody>
          <a:bodyPr/>
          <a:lstStyle/>
          <a:p>
            <a:r>
              <a:rPr lang="en-GB" sz="2400" dirty="0" err="1" smtClean="0"/>
              <a:t>OncoBOS</a:t>
            </a:r>
            <a:r>
              <a:rPr lang="en-GB" sz="2400" dirty="0" smtClean="0"/>
              <a:t> (France) observational study: real-world effectiveness and safety of </a:t>
            </a:r>
            <a:r>
              <a:rPr lang="en-GB" sz="2400" dirty="0" err="1" smtClean="0"/>
              <a:t>Binocrit</a:t>
            </a:r>
            <a:r>
              <a:rPr lang="en-GB" sz="2400" baseline="30000" dirty="0" smtClean="0"/>
              <a:t>®</a:t>
            </a:r>
            <a:endParaRPr lang="de-DE" sz="2400" dirty="0" smtClean="0"/>
          </a:p>
        </p:txBody>
      </p:sp>
      <p:sp>
        <p:nvSpPr>
          <p:cNvPr id="3" name="Rectangle 3"/>
          <p:cNvSpPr txBox="1">
            <a:spLocks noChangeArrowheads="1"/>
          </p:cNvSpPr>
          <p:nvPr/>
        </p:nvSpPr>
        <p:spPr bwMode="auto">
          <a:xfrm>
            <a:off x="5706416" y="1988917"/>
            <a:ext cx="3111013" cy="3877985"/>
          </a:xfrm>
          <a:prstGeom prst="rect">
            <a:avLst/>
          </a:prstGeom>
          <a:noFill/>
          <a:ln w="9525">
            <a:noFill/>
            <a:miter lim="800000"/>
            <a:headEnd/>
            <a:tailEnd/>
          </a:ln>
        </p:spPr>
        <p:txBody>
          <a:bodyPr wrap="square" lIns="0" tIns="0" rIns="0" bIns="0">
            <a:spAutoFit/>
          </a:bodyPr>
          <a:lstStyle/>
          <a:p>
            <a:pPr marL="182563" lvl="1" indent="-180975" eaLnBrk="0" hangingPunct="0">
              <a:spcBef>
                <a:spcPts val="600"/>
              </a:spcBef>
              <a:spcAft>
                <a:spcPts val="1200"/>
              </a:spcAft>
              <a:buSzPct val="90000"/>
              <a:buFont typeface="Symbol" pitchFamily="18" charset="2"/>
              <a:buChar char=""/>
              <a:defRPr/>
            </a:pPr>
            <a:r>
              <a:rPr lang="en-GB" sz="1600" kern="0" dirty="0">
                <a:solidFill>
                  <a:srgbClr val="000000"/>
                </a:solidFill>
                <a:latin typeface="Arial"/>
                <a:ea typeface="ＭＳ Ｐゴシック" pitchFamily="34" charset="-128"/>
                <a:cs typeface="Arial"/>
              </a:rPr>
              <a:t>Ongoing, prospective, multicentre study of </a:t>
            </a:r>
            <a:r>
              <a:rPr lang="en-GB" sz="1600" kern="0" dirty="0" err="1">
                <a:solidFill>
                  <a:srgbClr val="000000"/>
                </a:solidFill>
                <a:latin typeface="Arial"/>
                <a:ea typeface="ＭＳ Ｐゴシック" pitchFamily="34" charset="-128"/>
                <a:cs typeface="Arial"/>
              </a:rPr>
              <a:t>Binocrit</a:t>
            </a:r>
            <a:r>
              <a:rPr lang="en-GB" sz="1600" kern="0" baseline="30000" dirty="0">
                <a:solidFill>
                  <a:srgbClr val="000000"/>
                </a:solidFill>
                <a:latin typeface="Arial"/>
                <a:ea typeface="ＭＳ Ｐゴシック" pitchFamily="34" charset="-128"/>
                <a:cs typeface="Arial"/>
              </a:rPr>
              <a:t>®</a:t>
            </a:r>
            <a:r>
              <a:rPr lang="en-GB" sz="1600" kern="0" dirty="0">
                <a:solidFill>
                  <a:srgbClr val="000000"/>
                </a:solidFill>
                <a:latin typeface="Arial"/>
                <a:ea typeface="ＭＳ Ｐゴシック" pitchFamily="34" charset="-128"/>
                <a:cs typeface="Arial"/>
              </a:rPr>
              <a:t> for the treatment of CIA</a:t>
            </a:r>
          </a:p>
          <a:p>
            <a:pPr marL="182563" lvl="1" indent="-180975" eaLnBrk="0" hangingPunct="0">
              <a:spcBef>
                <a:spcPts val="600"/>
              </a:spcBef>
              <a:spcAft>
                <a:spcPts val="1200"/>
              </a:spcAft>
              <a:buSzPct val="90000"/>
              <a:buFont typeface="Symbol" pitchFamily="18" charset="2"/>
              <a:buChar char=""/>
              <a:defRPr/>
            </a:pPr>
            <a:r>
              <a:rPr lang="en-GB" sz="1600" kern="0" dirty="0" err="1">
                <a:solidFill>
                  <a:srgbClr val="000000"/>
                </a:solidFill>
                <a:latin typeface="Arial"/>
                <a:ea typeface="ＭＳ Ｐゴシック" pitchFamily="34" charset="-128"/>
                <a:cs typeface="Arial"/>
              </a:rPr>
              <a:t>Hb</a:t>
            </a:r>
            <a:r>
              <a:rPr lang="en-GB" sz="1600" kern="0" dirty="0">
                <a:solidFill>
                  <a:srgbClr val="000000"/>
                </a:solidFill>
                <a:latin typeface="Arial"/>
                <a:ea typeface="ＭＳ Ｐゴシック" pitchFamily="34" charset="-128"/>
                <a:cs typeface="Arial"/>
              </a:rPr>
              <a:t> outcomes from 444 patients with solid tumours, lymphoma or myeloma</a:t>
            </a:r>
          </a:p>
          <a:p>
            <a:pPr marL="182563" lvl="1" indent="-180975" eaLnBrk="0" hangingPunct="0">
              <a:spcBef>
                <a:spcPts val="600"/>
              </a:spcBef>
              <a:spcAft>
                <a:spcPts val="1200"/>
              </a:spcAft>
              <a:buSzPct val="90000"/>
              <a:buFont typeface="Symbol" pitchFamily="18" charset="2"/>
              <a:buChar char=""/>
              <a:defRPr/>
            </a:pPr>
            <a:r>
              <a:rPr lang="en-GB" sz="1600" kern="0" dirty="0">
                <a:solidFill>
                  <a:srgbClr val="000000"/>
                </a:solidFill>
                <a:latin typeface="Arial"/>
                <a:ea typeface="ＭＳ Ｐゴシック" pitchFamily="34" charset="-128"/>
                <a:cs typeface="Arial"/>
              </a:rPr>
              <a:t>Significant increase in mean </a:t>
            </a:r>
            <a:r>
              <a:rPr lang="en-GB" sz="1600" kern="0" dirty="0" err="1">
                <a:solidFill>
                  <a:srgbClr val="000000"/>
                </a:solidFill>
                <a:latin typeface="Arial"/>
                <a:ea typeface="ＭＳ Ｐゴシック" pitchFamily="34" charset="-128"/>
                <a:cs typeface="Arial"/>
              </a:rPr>
              <a:t>Hb</a:t>
            </a:r>
            <a:r>
              <a:rPr lang="en-GB" sz="1600" kern="0" dirty="0">
                <a:solidFill>
                  <a:srgbClr val="000000"/>
                </a:solidFill>
                <a:latin typeface="Arial"/>
                <a:ea typeface="ＭＳ Ｐゴシック" pitchFamily="34" charset="-128"/>
                <a:cs typeface="Arial"/>
              </a:rPr>
              <a:t> level at Week 12 versus Week 0</a:t>
            </a:r>
          </a:p>
          <a:p>
            <a:pPr marL="182563" lvl="1" indent="-180975" eaLnBrk="0" hangingPunct="0">
              <a:spcBef>
                <a:spcPts val="600"/>
              </a:spcBef>
              <a:spcAft>
                <a:spcPts val="1200"/>
              </a:spcAft>
              <a:buSzPct val="90000"/>
              <a:buFont typeface="Symbol" pitchFamily="18" charset="2"/>
              <a:buChar char=""/>
              <a:defRPr/>
            </a:pPr>
            <a:r>
              <a:rPr lang="en-GB" sz="1600" kern="0" dirty="0">
                <a:solidFill>
                  <a:srgbClr val="000000"/>
                </a:solidFill>
                <a:latin typeface="Arial"/>
                <a:ea typeface="ＭＳ Ｐゴシック" pitchFamily="34" charset="-128"/>
                <a:cs typeface="Arial"/>
              </a:rPr>
              <a:t>The required dose of </a:t>
            </a:r>
            <a:r>
              <a:rPr lang="en-GB" sz="1600" kern="0" dirty="0" err="1">
                <a:solidFill>
                  <a:srgbClr val="000000"/>
                </a:solidFill>
                <a:latin typeface="Arial"/>
                <a:ea typeface="ＭＳ Ｐゴシック" pitchFamily="34" charset="-128"/>
                <a:cs typeface="Arial"/>
              </a:rPr>
              <a:t>Binocrit</a:t>
            </a:r>
            <a:r>
              <a:rPr lang="en-GB" sz="1600" kern="0" baseline="30000" dirty="0">
                <a:solidFill>
                  <a:srgbClr val="000000"/>
                </a:solidFill>
                <a:latin typeface="Arial"/>
                <a:ea typeface="ＭＳ Ｐゴシック" pitchFamily="34" charset="-128"/>
                <a:cs typeface="Arial"/>
              </a:rPr>
              <a:t>®</a:t>
            </a:r>
            <a:r>
              <a:rPr lang="en-GB" sz="1600" kern="0" dirty="0">
                <a:solidFill>
                  <a:srgbClr val="000000"/>
                </a:solidFill>
                <a:latin typeface="Arial"/>
                <a:ea typeface="ＭＳ Ｐゴシック" pitchFamily="34" charset="-128"/>
                <a:cs typeface="Arial"/>
              </a:rPr>
              <a:t> remained stable over the treatment period</a:t>
            </a:r>
          </a:p>
          <a:p>
            <a:pPr marL="182563" lvl="1" indent="-180975" eaLnBrk="0" hangingPunct="0">
              <a:spcBef>
                <a:spcPts val="600"/>
              </a:spcBef>
              <a:buSzPct val="90000"/>
              <a:defRPr/>
            </a:pPr>
            <a:endParaRPr lang="en-GB" sz="1600" kern="0" dirty="0">
              <a:solidFill>
                <a:srgbClr val="000000"/>
              </a:solidFill>
              <a:latin typeface="Arial"/>
              <a:ea typeface="ＭＳ Ｐゴシック" pitchFamily="34" charset="-128"/>
              <a:cs typeface="Arial"/>
            </a:endParaRPr>
          </a:p>
        </p:txBody>
      </p:sp>
      <p:sp>
        <p:nvSpPr>
          <p:cNvPr id="84997" name="Text Box 10"/>
          <p:cNvSpPr txBox="1">
            <a:spLocks noChangeArrowheads="1"/>
          </p:cNvSpPr>
          <p:nvPr/>
        </p:nvSpPr>
        <p:spPr bwMode="auto">
          <a:xfrm>
            <a:off x="457200" y="6492489"/>
            <a:ext cx="497732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dirty="0" smtClean="0">
                <a:solidFill>
                  <a:srgbClr val="000000"/>
                </a:solidFill>
                <a:ea typeface="ＭＳ Ｐゴシック" pitchFamily="34" charset="-128"/>
              </a:rPr>
              <a:t>Fayette </a:t>
            </a:r>
            <a:r>
              <a:rPr lang="en-GB" sz="1000" dirty="0">
                <a:solidFill>
                  <a:srgbClr val="000000"/>
                </a:solidFill>
                <a:ea typeface="ＭＳ Ｐゴシック" pitchFamily="34" charset="-128"/>
              </a:rPr>
              <a:t>et al. </a:t>
            </a:r>
            <a:r>
              <a:rPr lang="en-GB" sz="1000" i="1" dirty="0" smtClean="0">
                <a:solidFill>
                  <a:srgbClr val="000000"/>
                </a:solidFill>
                <a:ea typeface="ＭＳ Ｐゴシック" pitchFamily="34" charset="-128"/>
              </a:rPr>
              <a:t>Poster presented at the MASCC/ISOO 2013 Congress, Berlin, June 27–29</a:t>
            </a:r>
            <a:endParaRPr lang="en-GB" sz="1000" dirty="0">
              <a:solidFill>
                <a:srgbClr val="000000"/>
              </a:solidFill>
              <a:ea typeface="ＭＳ Ｐゴシック" pitchFamily="34" charset="-128"/>
            </a:endParaRPr>
          </a:p>
        </p:txBody>
      </p:sp>
      <p:graphicFrame>
        <p:nvGraphicFramePr>
          <p:cNvPr id="84994" name="Chart 23"/>
          <p:cNvGraphicFramePr>
            <a:graphicFrameLocks/>
          </p:cNvGraphicFramePr>
          <p:nvPr/>
        </p:nvGraphicFramePr>
        <p:xfrm>
          <a:off x="939800" y="2325926"/>
          <a:ext cx="4913313" cy="3551238"/>
        </p:xfrm>
        <a:graphic>
          <a:graphicData uri="http://schemas.openxmlformats.org/presentationml/2006/ole">
            <p:oleObj spid="_x0000_s470024" name="Worksheet" r:id="rId3" imgW="5172143" imgH="3295560" progId="Excel.Sheet.8">
              <p:embed/>
            </p:oleObj>
          </a:graphicData>
        </a:graphic>
      </p:graphicFrame>
      <p:sp>
        <p:nvSpPr>
          <p:cNvPr id="7" name="Rectangle 1076"/>
          <p:cNvSpPr>
            <a:spLocks noChangeArrowheads="1"/>
          </p:cNvSpPr>
          <p:nvPr/>
        </p:nvSpPr>
        <p:spPr bwMode="auto">
          <a:xfrm>
            <a:off x="437443" y="2111614"/>
            <a:ext cx="1426994" cy="30777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sz="1400" kern="0" dirty="0">
                <a:solidFill>
                  <a:srgbClr val="000000"/>
                </a:solidFill>
                <a:latin typeface="Arial"/>
                <a:ea typeface="ＭＳ Ｐゴシック" pitchFamily="34" charset="-128"/>
                <a:cs typeface="Arial"/>
              </a:rPr>
              <a:t>Mean </a:t>
            </a:r>
            <a:r>
              <a:rPr lang="en-GB" sz="1400" kern="0" dirty="0" err="1">
                <a:solidFill>
                  <a:srgbClr val="000000"/>
                </a:solidFill>
                <a:latin typeface="Arial"/>
                <a:ea typeface="ＭＳ Ｐゴシック" pitchFamily="34" charset="-128"/>
                <a:cs typeface="Arial"/>
              </a:rPr>
              <a:t>Hb</a:t>
            </a:r>
            <a:r>
              <a:rPr lang="en-GB" sz="1400" kern="0" dirty="0">
                <a:solidFill>
                  <a:srgbClr val="000000"/>
                </a:solidFill>
                <a:latin typeface="Arial"/>
                <a:ea typeface="ＭＳ Ｐゴシック" pitchFamily="34" charset="-128"/>
                <a:cs typeface="Arial"/>
              </a:rPr>
              <a:t> (g/</a:t>
            </a:r>
            <a:r>
              <a:rPr lang="en-GB" sz="1400" kern="0" dirty="0" err="1">
                <a:solidFill>
                  <a:srgbClr val="000000"/>
                </a:solidFill>
                <a:latin typeface="Arial"/>
                <a:ea typeface="ＭＳ Ｐゴシック" pitchFamily="34" charset="-128"/>
                <a:cs typeface="Arial"/>
              </a:rPr>
              <a:t>dL</a:t>
            </a:r>
            <a:r>
              <a:rPr lang="en-GB" sz="1400" kern="0" dirty="0">
                <a:solidFill>
                  <a:srgbClr val="000000"/>
                </a:solidFill>
                <a:latin typeface="Arial"/>
                <a:ea typeface="ＭＳ Ｐゴシック" pitchFamily="34" charset="-128"/>
                <a:cs typeface="Arial"/>
              </a:rPr>
              <a:t>)</a:t>
            </a:r>
          </a:p>
        </p:txBody>
      </p:sp>
      <p:sp>
        <p:nvSpPr>
          <p:cNvPr id="85002" name="Textfeld 13"/>
          <p:cNvSpPr txBox="1">
            <a:spLocks noChangeArrowheads="1"/>
          </p:cNvSpPr>
          <p:nvPr/>
        </p:nvSpPr>
        <p:spPr bwMode="auto">
          <a:xfrm>
            <a:off x="746975" y="5493670"/>
            <a:ext cx="284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dirty="0">
                <a:solidFill>
                  <a:srgbClr val="000000"/>
                </a:solidFill>
                <a:ea typeface="ＭＳ Ｐゴシック" pitchFamily="34" charset="-128"/>
              </a:rPr>
              <a:t>0</a:t>
            </a:r>
          </a:p>
        </p:txBody>
      </p:sp>
      <p:sp>
        <p:nvSpPr>
          <p:cNvPr id="85003" name="Textfeld 14"/>
          <p:cNvSpPr txBox="1">
            <a:spLocks noChangeArrowheads="1"/>
          </p:cNvSpPr>
          <p:nvPr/>
        </p:nvSpPr>
        <p:spPr bwMode="auto">
          <a:xfrm>
            <a:off x="747086" y="5052123"/>
            <a:ext cx="284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dirty="0" smtClean="0">
                <a:solidFill>
                  <a:srgbClr val="000000"/>
                </a:solidFill>
                <a:ea typeface="ＭＳ Ｐゴシック" pitchFamily="34" charset="-128"/>
              </a:rPr>
              <a:t>2</a:t>
            </a:r>
            <a:endParaRPr lang="de-DE" sz="1400" dirty="0">
              <a:solidFill>
                <a:srgbClr val="000000"/>
              </a:solidFill>
              <a:ea typeface="ＭＳ Ｐゴシック" pitchFamily="34" charset="-128"/>
            </a:endParaRPr>
          </a:p>
        </p:txBody>
      </p:sp>
      <p:sp>
        <p:nvSpPr>
          <p:cNvPr id="85004" name="Textfeld 15"/>
          <p:cNvSpPr txBox="1">
            <a:spLocks noChangeArrowheads="1"/>
          </p:cNvSpPr>
          <p:nvPr/>
        </p:nvSpPr>
        <p:spPr bwMode="auto">
          <a:xfrm>
            <a:off x="747086" y="4610122"/>
            <a:ext cx="284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dirty="0" smtClean="0">
                <a:solidFill>
                  <a:srgbClr val="000000"/>
                </a:solidFill>
                <a:ea typeface="ＭＳ Ｐゴシック" pitchFamily="34" charset="-128"/>
              </a:rPr>
              <a:t>4</a:t>
            </a:r>
            <a:endParaRPr lang="de-DE" sz="1400" dirty="0">
              <a:solidFill>
                <a:srgbClr val="000000"/>
              </a:solidFill>
              <a:ea typeface="ＭＳ Ｐゴシック" pitchFamily="34" charset="-128"/>
            </a:endParaRPr>
          </a:p>
        </p:txBody>
      </p:sp>
      <p:sp>
        <p:nvSpPr>
          <p:cNvPr id="85005" name="Textfeld 16"/>
          <p:cNvSpPr txBox="1">
            <a:spLocks noChangeArrowheads="1"/>
          </p:cNvSpPr>
          <p:nvPr/>
        </p:nvSpPr>
        <p:spPr bwMode="auto">
          <a:xfrm>
            <a:off x="747086" y="4151112"/>
            <a:ext cx="284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dirty="0" smtClean="0">
                <a:solidFill>
                  <a:srgbClr val="000000"/>
                </a:solidFill>
                <a:ea typeface="ＭＳ Ｐゴシック" pitchFamily="34" charset="-128"/>
              </a:rPr>
              <a:t>6</a:t>
            </a:r>
            <a:endParaRPr lang="de-DE" sz="1400" dirty="0">
              <a:solidFill>
                <a:srgbClr val="000000"/>
              </a:solidFill>
              <a:ea typeface="ＭＳ Ｐゴシック" pitchFamily="34" charset="-128"/>
            </a:endParaRPr>
          </a:p>
        </p:txBody>
      </p:sp>
      <p:sp>
        <p:nvSpPr>
          <p:cNvPr id="85006" name="Textfeld 17"/>
          <p:cNvSpPr txBox="1">
            <a:spLocks noChangeArrowheads="1"/>
          </p:cNvSpPr>
          <p:nvPr/>
        </p:nvSpPr>
        <p:spPr bwMode="auto">
          <a:xfrm>
            <a:off x="747086" y="3714101"/>
            <a:ext cx="284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dirty="0" smtClean="0">
                <a:solidFill>
                  <a:srgbClr val="000000"/>
                </a:solidFill>
                <a:ea typeface="ＭＳ Ｐゴシック" pitchFamily="34" charset="-128"/>
              </a:rPr>
              <a:t>8</a:t>
            </a:r>
            <a:endParaRPr lang="de-DE" sz="1400" dirty="0">
              <a:solidFill>
                <a:srgbClr val="000000"/>
              </a:solidFill>
              <a:ea typeface="ＭＳ Ｐゴシック" pitchFamily="34" charset="-128"/>
            </a:endParaRPr>
          </a:p>
        </p:txBody>
      </p:sp>
      <p:sp>
        <p:nvSpPr>
          <p:cNvPr id="85007" name="Textfeld 18"/>
          <p:cNvSpPr txBox="1">
            <a:spLocks noChangeArrowheads="1"/>
          </p:cNvSpPr>
          <p:nvPr/>
        </p:nvSpPr>
        <p:spPr bwMode="auto">
          <a:xfrm>
            <a:off x="647700" y="3266203"/>
            <a:ext cx="3834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dirty="0" smtClean="0">
                <a:solidFill>
                  <a:srgbClr val="000000"/>
                </a:solidFill>
                <a:ea typeface="ＭＳ Ｐゴシック" pitchFamily="34" charset="-128"/>
              </a:rPr>
              <a:t>10</a:t>
            </a:r>
            <a:endParaRPr lang="de-DE" sz="1400" dirty="0">
              <a:solidFill>
                <a:srgbClr val="000000"/>
              </a:solidFill>
              <a:ea typeface="ＭＳ Ｐゴシック" pitchFamily="34" charset="-128"/>
            </a:endParaRPr>
          </a:p>
        </p:txBody>
      </p:sp>
      <p:sp>
        <p:nvSpPr>
          <p:cNvPr id="85008" name="TextBox 34"/>
          <p:cNvSpPr txBox="1">
            <a:spLocks noChangeArrowheads="1"/>
          </p:cNvSpPr>
          <p:nvPr/>
        </p:nvSpPr>
        <p:spPr bwMode="auto">
          <a:xfrm>
            <a:off x="1627216" y="566512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dirty="0" smtClean="0">
                <a:solidFill>
                  <a:srgbClr val="000000"/>
                </a:solidFill>
                <a:ea typeface="ＭＳ Ｐゴシック" pitchFamily="34" charset="-128"/>
              </a:rPr>
              <a:t>W0</a:t>
            </a:r>
            <a:endParaRPr lang="en-GB" sz="1400" dirty="0">
              <a:solidFill>
                <a:srgbClr val="000000"/>
              </a:solidFill>
              <a:ea typeface="ＭＳ Ｐゴシック" pitchFamily="34" charset="-128"/>
            </a:endParaRPr>
          </a:p>
        </p:txBody>
      </p:sp>
      <p:sp>
        <p:nvSpPr>
          <p:cNvPr id="85009" name="TextBox 35"/>
          <p:cNvSpPr txBox="1">
            <a:spLocks noChangeArrowheads="1"/>
          </p:cNvSpPr>
          <p:nvPr/>
        </p:nvSpPr>
        <p:spPr bwMode="auto">
          <a:xfrm>
            <a:off x="3073036" y="5665120"/>
            <a:ext cx="6527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dirty="0" smtClean="0">
                <a:solidFill>
                  <a:srgbClr val="000000"/>
                </a:solidFill>
                <a:ea typeface="ＭＳ Ｐゴシック" pitchFamily="34" charset="-128"/>
              </a:rPr>
              <a:t>W3–4</a:t>
            </a:r>
            <a:endParaRPr lang="en-GB" sz="1400" dirty="0">
              <a:solidFill>
                <a:srgbClr val="000000"/>
              </a:solidFill>
              <a:ea typeface="ＭＳ Ｐゴシック" pitchFamily="34" charset="-128"/>
            </a:endParaRPr>
          </a:p>
        </p:txBody>
      </p:sp>
      <p:sp>
        <p:nvSpPr>
          <p:cNvPr id="85010" name="TextBox 36"/>
          <p:cNvSpPr txBox="1">
            <a:spLocks noChangeArrowheads="1"/>
          </p:cNvSpPr>
          <p:nvPr/>
        </p:nvSpPr>
        <p:spPr bwMode="auto">
          <a:xfrm>
            <a:off x="4638453" y="5665120"/>
            <a:ext cx="55335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dirty="0" smtClean="0">
                <a:solidFill>
                  <a:srgbClr val="000000"/>
                </a:solidFill>
                <a:ea typeface="ＭＳ Ｐゴシック" pitchFamily="34" charset="-128"/>
              </a:rPr>
              <a:t>W12</a:t>
            </a:r>
            <a:endParaRPr lang="en-GB" sz="1400" dirty="0">
              <a:solidFill>
                <a:srgbClr val="000000"/>
              </a:solidFill>
              <a:ea typeface="ＭＳ Ｐゴシック" pitchFamily="34" charset="-128"/>
            </a:endParaRPr>
          </a:p>
        </p:txBody>
      </p:sp>
      <p:sp>
        <p:nvSpPr>
          <p:cNvPr id="21" name="Textfeld 18"/>
          <p:cNvSpPr txBox="1">
            <a:spLocks noChangeArrowheads="1"/>
          </p:cNvSpPr>
          <p:nvPr/>
        </p:nvSpPr>
        <p:spPr bwMode="auto">
          <a:xfrm>
            <a:off x="647696" y="2830759"/>
            <a:ext cx="3834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dirty="0" smtClean="0">
                <a:solidFill>
                  <a:srgbClr val="000000"/>
                </a:solidFill>
                <a:ea typeface="ＭＳ Ｐゴシック" pitchFamily="34" charset="-128"/>
              </a:rPr>
              <a:t>12</a:t>
            </a:r>
            <a:endParaRPr lang="de-DE" sz="1400" dirty="0">
              <a:solidFill>
                <a:srgbClr val="000000"/>
              </a:solidFill>
              <a:ea typeface="ＭＳ Ｐゴシック" pitchFamily="34" charset="-128"/>
            </a:endParaRPr>
          </a:p>
        </p:txBody>
      </p:sp>
      <p:sp>
        <p:nvSpPr>
          <p:cNvPr id="23" name="Textfeld 18"/>
          <p:cNvSpPr txBox="1">
            <a:spLocks noChangeArrowheads="1"/>
          </p:cNvSpPr>
          <p:nvPr/>
        </p:nvSpPr>
        <p:spPr bwMode="auto">
          <a:xfrm>
            <a:off x="647692" y="2384429"/>
            <a:ext cx="3834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400" dirty="0" smtClean="0">
                <a:solidFill>
                  <a:srgbClr val="000000"/>
                </a:solidFill>
                <a:ea typeface="ＭＳ Ｐゴシック" pitchFamily="34" charset="-128"/>
              </a:rPr>
              <a:t>14</a:t>
            </a:r>
            <a:endParaRPr lang="de-DE" sz="1400" dirty="0">
              <a:solidFill>
                <a:srgbClr val="000000"/>
              </a:solidFill>
              <a:ea typeface="ＭＳ Ｐゴシック" pitchFamily="34" charset="-128"/>
            </a:endParaRPr>
          </a:p>
        </p:txBody>
      </p:sp>
      <p:sp>
        <p:nvSpPr>
          <p:cNvPr id="19" name="TextBox 34"/>
          <p:cNvSpPr txBox="1">
            <a:spLocks noChangeArrowheads="1"/>
          </p:cNvSpPr>
          <p:nvPr/>
        </p:nvSpPr>
        <p:spPr bwMode="auto">
          <a:xfrm>
            <a:off x="4618227" y="2823880"/>
            <a:ext cx="5897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dirty="0" smtClean="0">
                <a:solidFill>
                  <a:srgbClr val="000000"/>
                </a:solidFill>
                <a:ea typeface="ＭＳ Ｐゴシック" pitchFamily="34" charset="-128"/>
              </a:rPr>
              <a:t>11.2*</a:t>
            </a:r>
            <a:endParaRPr lang="en-GB" sz="1400" dirty="0">
              <a:solidFill>
                <a:srgbClr val="000000"/>
              </a:solidFill>
              <a:ea typeface="ＭＳ Ｐゴシック" pitchFamily="34" charset="-128"/>
            </a:endParaRPr>
          </a:p>
        </p:txBody>
      </p:sp>
      <p:sp>
        <p:nvSpPr>
          <p:cNvPr id="20" name="TextBox 34"/>
          <p:cNvSpPr txBox="1">
            <a:spLocks noChangeArrowheads="1"/>
          </p:cNvSpPr>
          <p:nvPr/>
        </p:nvSpPr>
        <p:spPr bwMode="auto">
          <a:xfrm>
            <a:off x="3122824" y="2976279"/>
            <a:ext cx="5325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dirty="0" smtClean="0">
                <a:solidFill>
                  <a:srgbClr val="000000"/>
                </a:solidFill>
                <a:ea typeface="ＭＳ Ｐゴシック" pitchFamily="34" charset="-128"/>
              </a:rPr>
              <a:t>10.6</a:t>
            </a:r>
            <a:endParaRPr lang="en-GB" sz="1400" dirty="0">
              <a:solidFill>
                <a:srgbClr val="000000"/>
              </a:solidFill>
              <a:ea typeface="ＭＳ Ｐゴシック" pitchFamily="34" charset="-128"/>
            </a:endParaRPr>
          </a:p>
        </p:txBody>
      </p:sp>
      <p:sp>
        <p:nvSpPr>
          <p:cNvPr id="22" name="TextBox 34"/>
          <p:cNvSpPr txBox="1">
            <a:spLocks noChangeArrowheads="1"/>
          </p:cNvSpPr>
          <p:nvPr/>
        </p:nvSpPr>
        <p:spPr bwMode="auto">
          <a:xfrm>
            <a:off x="1648517" y="3183108"/>
            <a:ext cx="43313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dirty="0" smtClean="0">
                <a:solidFill>
                  <a:srgbClr val="000000"/>
                </a:solidFill>
                <a:ea typeface="ＭＳ Ｐゴシック" pitchFamily="34" charset="-128"/>
              </a:rPr>
              <a:t>9.6</a:t>
            </a:r>
            <a:endParaRPr lang="en-GB" sz="1400" dirty="0">
              <a:solidFill>
                <a:srgbClr val="000000"/>
              </a:solidFill>
              <a:ea typeface="ＭＳ Ｐゴシック" pitchFamily="34" charset="-128"/>
            </a:endParaRPr>
          </a:p>
        </p:txBody>
      </p:sp>
      <p:sp>
        <p:nvSpPr>
          <p:cNvPr id="24" name="TextBox 23"/>
          <p:cNvSpPr txBox="1"/>
          <p:nvPr/>
        </p:nvSpPr>
        <p:spPr>
          <a:xfrm>
            <a:off x="2569029" y="2253343"/>
            <a:ext cx="1273105" cy="276999"/>
          </a:xfrm>
          <a:prstGeom prst="rect">
            <a:avLst/>
          </a:prstGeom>
          <a:noFill/>
        </p:spPr>
        <p:txBody>
          <a:bodyPr wrap="none" rtlCol="0">
            <a:spAutoFit/>
          </a:bodyPr>
          <a:lstStyle/>
          <a:p>
            <a:r>
              <a:rPr lang="en-GB" sz="1200" dirty="0">
                <a:solidFill>
                  <a:srgbClr val="000000"/>
                </a:solidFill>
                <a:latin typeface="Arial"/>
                <a:cs typeface="Arial"/>
              </a:rPr>
              <a:t>*p&lt;0.001 </a:t>
            </a:r>
            <a:r>
              <a:rPr lang="en-GB" sz="1200" i="1" dirty="0" err="1">
                <a:solidFill>
                  <a:srgbClr val="000000"/>
                </a:solidFill>
                <a:latin typeface="Arial"/>
                <a:cs typeface="Arial"/>
              </a:rPr>
              <a:t>vs</a:t>
            </a:r>
            <a:r>
              <a:rPr lang="en-GB" sz="1200" dirty="0">
                <a:solidFill>
                  <a:srgbClr val="000000"/>
                </a:solidFill>
                <a:latin typeface="Arial"/>
                <a:cs typeface="Arial"/>
              </a:rPr>
              <a:t> W0</a:t>
            </a:r>
          </a:p>
        </p:txBody>
      </p:sp>
    </p:spTree>
    <p:extLst>
      <p:ext uri="{BB962C8B-B14F-4D97-AF65-F5344CB8AC3E}">
        <p14:creationId xmlns:p14="http://schemas.microsoft.com/office/powerpoint/2010/main" xmlns="" val="387010228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AT" smtClean="0"/>
              <a:t>What is a Biosimilar or Follow-on Biologic?</a:t>
            </a:r>
            <a:endParaRPr lang="en-US" smtClean="0"/>
          </a:p>
        </p:txBody>
      </p:sp>
      <p:pic>
        <p:nvPicPr>
          <p:cNvPr id="4505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363" y="1743075"/>
            <a:ext cx="2908300" cy="397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060" name="Rectangle 4"/>
          <p:cNvSpPr>
            <a:spLocks noGrp="1" noChangeArrowheads="1"/>
          </p:cNvSpPr>
          <p:nvPr>
            <p:ph type="body" idx="1"/>
          </p:nvPr>
        </p:nvSpPr>
        <p:spPr>
          <a:xfrm>
            <a:off x="3779838" y="1343025"/>
            <a:ext cx="5113337" cy="4930775"/>
          </a:xfrm>
          <a:noFill/>
        </p:spPr>
        <p:txBody>
          <a:bodyPr/>
          <a:lstStyle/>
          <a:p>
            <a:pPr lvl="1" eaLnBrk="1" hangingPunct="1"/>
            <a:r>
              <a:rPr lang="en-US" sz="1800" dirty="0" smtClean="0">
                <a:solidFill>
                  <a:schemeClr val="tx1"/>
                </a:solidFill>
              </a:rPr>
              <a:t>A </a:t>
            </a:r>
            <a:r>
              <a:rPr lang="en-US" sz="1800" dirty="0" err="1" smtClean="0">
                <a:solidFill>
                  <a:schemeClr val="tx1"/>
                </a:solidFill>
              </a:rPr>
              <a:t>biosimilar</a:t>
            </a:r>
            <a:r>
              <a:rPr lang="en-US" sz="1800" dirty="0" smtClean="0">
                <a:solidFill>
                  <a:schemeClr val="tx1"/>
                </a:solidFill>
              </a:rPr>
              <a:t> medicinal product is a successor to a biological medicinal product for which patent protection no longer applies</a:t>
            </a:r>
            <a:endParaRPr lang="en-US" sz="1800" dirty="0" smtClean="0"/>
          </a:p>
          <a:p>
            <a:pPr lvl="1" eaLnBrk="1" hangingPunct="1"/>
            <a:r>
              <a:rPr lang="en-US" sz="1800" dirty="0" smtClean="0">
                <a:solidFill>
                  <a:schemeClr val="tx1"/>
                </a:solidFill>
              </a:rPr>
              <a:t>Manufactured by recombinant DNA technology (insertion of gene into the host cell to produce the protein) </a:t>
            </a:r>
          </a:p>
          <a:p>
            <a:pPr lvl="1" eaLnBrk="1" hangingPunct="1"/>
            <a:r>
              <a:rPr lang="en-US" sz="1800" dirty="0" smtClean="0">
                <a:solidFill>
                  <a:schemeClr val="tx1"/>
                </a:solidFill>
              </a:rPr>
              <a:t>Comparable with the selected reference product/comparator </a:t>
            </a:r>
            <a:r>
              <a:rPr lang="en-US" sz="1800" dirty="0" err="1" smtClean="0">
                <a:solidFill>
                  <a:schemeClr val="tx1"/>
                </a:solidFill>
              </a:rPr>
              <a:t>biodrug</a:t>
            </a:r>
            <a:r>
              <a:rPr lang="en-US" sz="1800" dirty="0" smtClean="0">
                <a:solidFill>
                  <a:schemeClr val="tx1"/>
                </a:solidFill>
              </a:rPr>
              <a:t> in terms of quality, safety and efficacy</a:t>
            </a:r>
          </a:p>
          <a:p>
            <a:pPr lvl="1" eaLnBrk="1" hangingPunct="1">
              <a:buFont typeface="Wingdings" pitchFamily="2" charset="2"/>
              <a:buNone/>
            </a:pPr>
            <a:r>
              <a:rPr lang="en-US" sz="1800" dirty="0" smtClean="0"/>
              <a:t>	</a:t>
            </a:r>
          </a:p>
        </p:txBody>
      </p:sp>
      <p:sp>
        <p:nvSpPr>
          <p:cNvPr id="948229" name="Text Box 5"/>
          <p:cNvSpPr txBox="1">
            <a:spLocks noChangeArrowheads="1"/>
          </p:cNvSpPr>
          <p:nvPr/>
        </p:nvSpPr>
        <p:spPr bwMode="auto">
          <a:xfrm>
            <a:off x="3497263" y="4298950"/>
            <a:ext cx="5181600" cy="609600"/>
          </a:xfrm>
          <a:prstGeom prst="rect">
            <a:avLst/>
          </a:prstGeom>
          <a:noFill/>
          <a:ln w="28575" algn="ctr">
            <a:solidFill>
              <a:schemeClr val="tx2"/>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r>
              <a:rPr lang="en-GB" sz="1600" b="1" smtClean="0">
                <a:solidFill>
                  <a:srgbClr val="003366"/>
                </a:solidFill>
                <a:cs typeface="+mn-cs"/>
              </a:rPr>
              <a:t>Not simple generics due to complexity : size, structure and manufacturing </a:t>
            </a:r>
            <a:endParaRPr lang="en-US" sz="1600" b="1" smtClean="0">
              <a:solidFill>
                <a:srgbClr val="003366"/>
              </a:solidFill>
              <a:cs typeface="+mn-cs"/>
            </a:endParaRPr>
          </a:p>
        </p:txBody>
      </p:sp>
      <p:sp>
        <p:nvSpPr>
          <p:cNvPr id="948230" name="Text Box 6"/>
          <p:cNvSpPr txBox="1">
            <a:spLocks noChangeArrowheads="1"/>
          </p:cNvSpPr>
          <p:nvPr/>
        </p:nvSpPr>
        <p:spPr bwMode="auto">
          <a:xfrm>
            <a:off x="3495675" y="5167313"/>
            <a:ext cx="5181600" cy="854075"/>
          </a:xfrm>
          <a:prstGeom prst="rect">
            <a:avLst/>
          </a:prstGeom>
          <a:noFill/>
          <a:ln w="28575" algn="ctr">
            <a:solidFill>
              <a:schemeClr val="tx2"/>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charset="0"/>
                <a:ea typeface="ＭＳ Ｐゴシック" pitchFamily="34" charset="-128"/>
              </a:defRPr>
            </a:lvl9pPr>
          </a:lstStyle>
          <a:p>
            <a:pPr eaLnBrk="0" hangingPunct="0"/>
            <a:r>
              <a:rPr lang="en-GB" sz="1600" b="1" smtClean="0">
                <a:solidFill>
                  <a:srgbClr val="003366"/>
                </a:solidFill>
                <a:cs typeface="+mn-cs"/>
              </a:rPr>
              <a:t>Biosimilar is a EMA regulatory term describing a biologic that has been approved via a stringent pathway demonstrating comparability</a:t>
            </a:r>
            <a:endParaRPr lang="en-US" sz="1600" b="1" smtClean="0">
              <a:solidFill>
                <a:srgbClr val="003366"/>
              </a:solidFill>
              <a:cs typeface="+mn-cs"/>
            </a:endParaRPr>
          </a:p>
        </p:txBody>
      </p:sp>
      <p:sp>
        <p:nvSpPr>
          <p:cNvPr id="2" name="Прямоугольник 1"/>
          <p:cNvSpPr/>
          <p:nvPr/>
        </p:nvSpPr>
        <p:spPr>
          <a:xfrm>
            <a:off x="0" y="6642556"/>
            <a:ext cx="4572000" cy="215444"/>
          </a:xfrm>
          <a:prstGeom prst="rect">
            <a:avLst/>
          </a:prstGeom>
        </p:spPr>
        <p:txBody>
          <a:bodyPr>
            <a:spAutoFit/>
          </a:bodyPr>
          <a:lstStyle/>
          <a:p>
            <a:r>
              <a:rPr lang="en-US" sz="800" dirty="0"/>
              <a:t>Consensus Information Paper 2013. What you need to know about </a:t>
            </a:r>
            <a:r>
              <a:rPr lang="en-US" sz="800" dirty="0" err="1"/>
              <a:t>Biosimilar</a:t>
            </a:r>
            <a:r>
              <a:rPr lang="en-US" sz="800" dirty="0"/>
              <a:t> Medicinal Products </a:t>
            </a:r>
          </a:p>
        </p:txBody>
      </p:sp>
    </p:spTree>
    <p:extLst>
      <p:ext uri="{BB962C8B-B14F-4D97-AF65-F5344CB8AC3E}">
        <p14:creationId xmlns:p14="http://schemas.microsoft.com/office/powerpoint/2010/main" xmlns="" val="987044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GB" sz="1800" kern="0" dirty="0">
                <a:solidFill>
                  <a:srgbClr val="C40027"/>
                </a:solidFill>
              </a:rPr>
              <a:t>Chemotherapy dose alterations at Week </a:t>
            </a:r>
            <a:r>
              <a:rPr lang="en-GB" sz="1800" kern="0" dirty="0" smtClean="0">
                <a:solidFill>
                  <a:srgbClr val="C40027"/>
                </a:solidFill>
              </a:rPr>
              <a:t>12</a:t>
            </a:r>
            <a:endParaRPr lang="de-DE" sz="1800" kern="0" dirty="0">
              <a:solidFill>
                <a:schemeClr val="tx1"/>
              </a:solidFill>
            </a:endParaRPr>
          </a:p>
        </p:txBody>
      </p:sp>
      <p:sp>
        <p:nvSpPr>
          <p:cNvPr id="4" name="Titel 1"/>
          <p:cNvSpPr>
            <a:spLocks noGrp="1"/>
          </p:cNvSpPr>
          <p:nvPr>
            <p:ph type="title"/>
          </p:nvPr>
        </p:nvSpPr>
        <p:spPr>
          <a:xfrm>
            <a:off x="457200" y="274638"/>
            <a:ext cx="6981825" cy="879475"/>
          </a:xfrm>
        </p:spPr>
        <p:txBody>
          <a:bodyPr/>
          <a:lstStyle/>
          <a:p>
            <a:r>
              <a:rPr lang="en-GB" sz="2400" dirty="0" err="1" smtClean="0"/>
              <a:t>OncoBOS</a:t>
            </a:r>
            <a:r>
              <a:rPr lang="en-GB" sz="2400" dirty="0" smtClean="0"/>
              <a:t> (France) observational study: real-world effectiveness and safety of </a:t>
            </a:r>
            <a:r>
              <a:rPr lang="en-GB" sz="2400" dirty="0" err="1" smtClean="0"/>
              <a:t>Binocrit</a:t>
            </a:r>
            <a:r>
              <a:rPr lang="en-GB" sz="2400" baseline="30000" dirty="0" smtClean="0"/>
              <a:t>®</a:t>
            </a:r>
            <a:endParaRPr lang="de-DE" sz="2400" dirty="0" smtClean="0"/>
          </a:p>
        </p:txBody>
      </p:sp>
      <p:sp>
        <p:nvSpPr>
          <p:cNvPr id="9" name="Text Box 10"/>
          <p:cNvSpPr txBox="1">
            <a:spLocks noChangeArrowheads="1"/>
          </p:cNvSpPr>
          <p:nvPr/>
        </p:nvSpPr>
        <p:spPr bwMode="auto">
          <a:xfrm>
            <a:off x="457200" y="6492489"/>
            <a:ext cx="497732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dirty="0" smtClean="0">
                <a:solidFill>
                  <a:srgbClr val="000000"/>
                </a:solidFill>
                <a:ea typeface="ＭＳ Ｐゴシック" pitchFamily="34" charset="-128"/>
              </a:rPr>
              <a:t>Fayette </a:t>
            </a:r>
            <a:r>
              <a:rPr lang="en-GB" sz="1000" dirty="0">
                <a:solidFill>
                  <a:srgbClr val="000000"/>
                </a:solidFill>
                <a:ea typeface="ＭＳ Ｐゴシック" pitchFamily="34" charset="-128"/>
              </a:rPr>
              <a:t>et al. </a:t>
            </a:r>
            <a:r>
              <a:rPr lang="en-GB" sz="1000" i="1" dirty="0" smtClean="0">
                <a:solidFill>
                  <a:srgbClr val="000000"/>
                </a:solidFill>
                <a:ea typeface="ＭＳ Ｐゴシック" pitchFamily="34" charset="-128"/>
              </a:rPr>
              <a:t>Poster presented at the MASCC/ISOO 2013 Congress, Berlin, June 27–29</a:t>
            </a:r>
            <a:endParaRPr lang="en-GB" sz="1000" dirty="0">
              <a:solidFill>
                <a:srgbClr val="000000"/>
              </a:solidFill>
              <a:ea typeface="ＭＳ Ｐゴシック" pitchFamily="34" charset="-128"/>
            </a:endParaRPr>
          </a:p>
        </p:txBody>
      </p:sp>
      <p:graphicFrame>
        <p:nvGraphicFramePr>
          <p:cNvPr id="10" name="Table 9"/>
          <p:cNvGraphicFramePr>
            <a:graphicFrameLocks noGrp="1"/>
          </p:cNvGraphicFramePr>
          <p:nvPr/>
        </p:nvGraphicFramePr>
        <p:xfrm>
          <a:off x="1524000" y="2348880"/>
          <a:ext cx="6096000" cy="2779399"/>
        </p:xfrm>
        <a:graphic>
          <a:graphicData uri="http://schemas.openxmlformats.org/drawingml/2006/table">
            <a:tbl>
              <a:tblPr/>
              <a:tblGrid>
                <a:gridCol w="2032000"/>
                <a:gridCol w="2032000"/>
                <a:gridCol w="2032000"/>
              </a:tblGrid>
              <a:tr h="397057">
                <a:tc>
                  <a:txBody>
                    <a:bodyPr/>
                    <a:lstStyle/>
                    <a:p>
                      <a:pPr>
                        <a:lnSpc>
                          <a:spcPct val="115000"/>
                        </a:lnSpc>
                      </a:pPr>
                      <a:endParaRPr lang="en-GB" sz="1000">
                        <a:latin typeface="Calibri"/>
                        <a:ea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gridSpan="2">
                  <a:txBody>
                    <a:bodyPr/>
                    <a:lstStyle/>
                    <a:p>
                      <a:pPr algn="ctr">
                        <a:lnSpc>
                          <a:spcPct val="115000"/>
                        </a:lnSpc>
                        <a:spcAft>
                          <a:spcPts val="0"/>
                        </a:spcAft>
                      </a:pPr>
                      <a:r>
                        <a:rPr lang="en-GB" sz="1700" b="1" kern="1200">
                          <a:solidFill>
                            <a:srgbClr val="FFFFFF"/>
                          </a:solidFill>
                          <a:latin typeface="Arial"/>
                          <a:ea typeface="Times New Roman"/>
                          <a:cs typeface="Times New Roman"/>
                        </a:rPr>
                        <a:t>N=412 </a:t>
                      </a:r>
                      <a:endParaRPr lang="en-GB" sz="1000">
                        <a:latin typeface="Calibri"/>
                        <a:ea typeface="Calibri"/>
                        <a:cs typeface="Times New Roman"/>
                      </a:endParaRPr>
                    </a:p>
                  </a:txBody>
                  <a:tcPr marL="84083" marR="84083" marT="42041" marB="42041">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hMerge="1">
                  <a:txBody>
                    <a:bodyPr/>
                    <a:lstStyle/>
                    <a:p>
                      <a:endParaRPr lang="en-GB"/>
                    </a:p>
                  </a:txBody>
                  <a:tcPr/>
                </a:tc>
              </a:tr>
              <a:tr h="397057">
                <a:tc rowSpan="2">
                  <a:txBody>
                    <a:bodyPr/>
                    <a:lstStyle/>
                    <a:p>
                      <a:pPr>
                        <a:lnSpc>
                          <a:spcPct val="115000"/>
                        </a:lnSpc>
                        <a:spcAft>
                          <a:spcPts val="0"/>
                        </a:spcAft>
                      </a:pPr>
                      <a:r>
                        <a:rPr lang="en-GB" sz="1700" kern="1200">
                          <a:solidFill>
                            <a:srgbClr val="000000"/>
                          </a:solidFill>
                          <a:latin typeface="Arial"/>
                          <a:ea typeface="Times New Roman"/>
                          <a:cs typeface="Times New Roman"/>
                        </a:rPr>
                        <a:t>Modification of chemotherapy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Yes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77 (18.7%)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57">
                <a:tc vMerge="1">
                  <a:txBody>
                    <a:bodyPr/>
                    <a:lstStyle/>
                    <a:p>
                      <a:endParaRPr lang="en-GB"/>
                    </a:p>
                  </a:txBody>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No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335 (81.3%)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57">
                <a:tc rowSpan="2">
                  <a:txBody>
                    <a:bodyPr/>
                    <a:lstStyle/>
                    <a:p>
                      <a:pPr>
                        <a:lnSpc>
                          <a:spcPct val="115000"/>
                        </a:lnSpc>
                        <a:spcAft>
                          <a:spcPts val="0"/>
                        </a:spcAft>
                      </a:pPr>
                      <a:r>
                        <a:rPr lang="en-GB" sz="1700" kern="1200">
                          <a:solidFill>
                            <a:srgbClr val="000000"/>
                          </a:solidFill>
                          <a:latin typeface="Arial"/>
                          <a:ea typeface="Times New Roman"/>
                          <a:cs typeface="Times New Roman"/>
                        </a:rPr>
                        <a:t>Dose reduction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Yes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28 (6.8%)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57">
                <a:tc vMerge="1">
                  <a:txBody>
                    <a:bodyPr/>
                    <a:lstStyle/>
                    <a:p>
                      <a:endParaRPr lang="en-GB"/>
                    </a:p>
                  </a:txBody>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No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384 (93.2%)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57">
                <a:tc rowSpan="2">
                  <a:txBody>
                    <a:bodyPr/>
                    <a:lstStyle/>
                    <a:p>
                      <a:pPr>
                        <a:lnSpc>
                          <a:spcPct val="115000"/>
                        </a:lnSpc>
                        <a:spcAft>
                          <a:spcPts val="0"/>
                        </a:spcAft>
                      </a:pPr>
                      <a:r>
                        <a:rPr lang="en-GB" sz="1700" kern="1200">
                          <a:solidFill>
                            <a:srgbClr val="000000"/>
                          </a:solidFill>
                          <a:latin typeface="Arial"/>
                          <a:ea typeface="Times New Roman"/>
                          <a:cs typeface="Times New Roman"/>
                        </a:rPr>
                        <a:t>Delays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Yes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48 (11.7%)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57">
                <a:tc vMerge="1">
                  <a:txBody>
                    <a:bodyPr/>
                    <a:lstStyle/>
                    <a:p>
                      <a:endParaRPr lang="en-GB"/>
                    </a:p>
                  </a:txBody>
                  <a:tcPr/>
                </a:tc>
                <a:tc>
                  <a:txBody>
                    <a:bodyPr/>
                    <a:lstStyle/>
                    <a:p>
                      <a:pPr algn="ctr">
                        <a:lnSpc>
                          <a:spcPct val="115000"/>
                        </a:lnSpc>
                        <a:spcAft>
                          <a:spcPts val="0"/>
                        </a:spcAft>
                      </a:pPr>
                      <a:r>
                        <a:rPr lang="en-GB" sz="1700" kern="1200">
                          <a:solidFill>
                            <a:srgbClr val="000000"/>
                          </a:solidFill>
                          <a:latin typeface="Arial"/>
                          <a:ea typeface="Times New Roman"/>
                          <a:cs typeface="Times New Roman"/>
                        </a:rPr>
                        <a:t>No </a:t>
                      </a:r>
                      <a:endParaRPr lang="en-GB" sz="100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kern="1200" dirty="0">
                          <a:solidFill>
                            <a:srgbClr val="000000"/>
                          </a:solidFill>
                          <a:latin typeface="Arial"/>
                          <a:ea typeface="Times New Roman"/>
                          <a:cs typeface="Times New Roman"/>
                        </a:rPr>
                        <a:t>364 (88.3%) </a:t>
                      </a:r>
                      <a:endParaRPr lang="en-GB" sz="1000" dirty="0">
                        <a:latin typeface="Calibri"/>
                        <a:ea typeface="Calibri"/>
                        <a:cs typeface="Times New Roman"/>
                      </a:endParaRPr>
                    </a:p>
                  </a:txBody>
                  <a:tcPr marL="84083" marR="84083" marT="42041" marB="420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3"/>
          <p:cNvSpPr txBox="1">
            <a:spLocks noChangeArrowheads="1"/>
          </p:cNvSpPr>
          <p:nvPr/>
        </p:nvSpPr>
        <p:spPr bwMode="auto">
          <a:xfrm>
            <a:off x="758619" y="5493712"/>
            <a:ext cx="8061853" cy="815608"/>
          </a:xfrm>
          <a:prstGeom prst="rect">
            <a:avLst/>
          </a:prstGeom>
          <a:noFill/>
          <a:ln w="9525">
            <a:noFill/>
            <a:miter lim="800000"/>
            <a:headEnd/>
            <a:tailEnd/>
          </a:ln>
        </p:spPr>
        <p:txBody>
          <a:bodyPr wrap="square" lIns="0" tIns="0" rIns="0" bIns="0">
            <a:spAutoFit/>
          </a:bodyPr>
          <a:lstStyle/>
          <a:p>
            <a:pPr marL="182563" lvl="1" indent="-180975" eaLnBrk="0" hangingPunct="0">
              <a:spcBef>
                <a:spcPts val="600"/>
              </a:spcBef>
              <a:buSzPct val="90000"/>
              <a:buFont typeface="Symbol" pitchFamily="18" charset="2"/>
              <a:buChar char=""/>
              <a:defRPr/>
            </a:pPr>
            <a:r>
              <a:rPr lang="en-GB" sz="1600" kern="0" dirty="0" smtClean="0">
                <a:solidFill>
                  <a:srgbClr val="000000"/>
                </a:solidFill>
                <a:latin typeface="Arial"/>
                <a:ea typeface="ＭＳ Ｐゴシック" pitchFamily="34" charset="-128"/>
                <a:cs typeface="Arial"/>
              </a:rPr>
              <a:t>81.3</a:t>
            </a:r>
            <a:r>
              <a:rPr lang="en-GB" sz="1600" kern="0" dirty="0">
                <a:solidFill>
                  <a:srgbClr val="000000"/>
                </a:solidFill>
                <a:latin typeface="Arial"/>
                <a:ea typeface="ＭＳ Ｐゴシック" pitchFamily="34" charset="-128"/>
                <a:cs typeface="Arial"/>
              </a:rPr>
              <a:t>% of patients were able to continue chemotherapy without dose delays </a:t>
            </a:r>
            <a:r>
              <a:rPr lang="en-GB" sz="1600" kern="0" dirty="0" smtClean="0">
                <a:solidFill>
                  <a:srgbClr val="000000"/>
                </a:solidFill>
                <a:latin typeface="Arial"/>
                <a:ea typeface="ＭＳ Ｐゴシック" pitchFamily="34" charset="-128"/>
                <a:cs typeface="Arial"/>
              </a:rPr>
              <a:t/>
            </a:r>
            <a:br>
              <a:rPr lang="en-GB" sz="1600" kern="0" dirty="0" smtClean="0">
                <a:solidFill>
                  <a:srgbClr val="000000"/>
                </a:solidFill>
                <a:latin typeface="Arial"/>
                <a:ea typeface="ＭＳ Ｐゴシック" pitchFamily="34" charset="-128"/>
                <a:cs typeface="Arial"/>
              </a:rPr>
            </a:br>
            <a:r>
              <a:rPr lang="en-GB" sz="1600" kern="0" dirty="0" smtClean="0">
                <a:solidFill>
                  <a:srgbClr val="000000"/>
                </a:solidFill>
                <a:latin typeface="Arial"/>
                <a:ea typeface="ＭＳ Ｐゴシック" pitchFamily="34" charset="-128"/>
                <a:cs typeface="Arial"/>
              </a:rPr>
              <a:t>or </a:t>
            </a:r>
            <a:r>
              <a:rPr lang="en-GB" sz="1600" kern="0" dirty="0">
                <a:solidFill>
                  <a:srgbClr val="000000"/>
                </a:solidFill>
                <a:latin typeface="Arial"/>
                <a:ea typeface="ＭＳ Ｐゴシック" pitchFamily="34" charset="-128"/>
                <a:cs typeface="Arial"/>
              </a:rPr>
              <a:t>reductions</a:t>
            </a:r>
          </a:p>
          <a:p>
            <a:pPr marL="182563" lvl="1" indent="-180975" eaLnBrk="0" hangingPunct="0">
              <a:spcBef>
                <a:spcPts val="600"/>
              </a:spcBef>
              <a:buSzPct val="90000"/>
              <a:buFont typeface="Symbol" pitchFamily="18" charset="2"/>
              <a:buChar char=""/>
              <a:defRPr/>
            </a:pPr>
            <a:endParaRPr lang="en-GB" sz="1600" kern="0" dirty="0">
              <a:solidFill>
                <a:srgbClr val="000000"/>
              </a:solidFill>
              <a:latin typeface="Arial"/>
              <a:ea typeface="ＭＳ Ｐゴシック" pitchFamily="34" charset="-128"/>
              <a:cs typeface="Arial"/>
            </a:endParaRPr>
          </a:p>
        </p:txBody>
      </p:sp>
    </p:spTree>
    <p:extLst>
      <p:ext uri="{BB962C8B-B14F-4D97-AF65-F5344CB8AC3E}">
        <p14:creationId xmlns:p14="http://schemas.microsoft.com/office/powerpoint/2010/main" xmlns="" val="1273138821"/>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GB" sz="1800" kern="0" dirty="0" smtClean="0">
                <a:solidFill>
                  <a:srgbClr val="C40027"/>
                </a:solidFill>
              </a:rPr>
              <a:t>Summary of adverse events</a:t>
            </a:r>
            <a:endParaRPr lang="de-DE" sz="1800" kern="0" dirty="0">
              <a:solidFill>
                <a:schemeClr val="tx1"/>
              </a:solidFill>
            </a:endParaRPr>
          </a:p>
        </p:txBody>
      </p:sp>
      <p:sp>
        <p:nvSpPr>
          <p:cNvPr id="4" name="Titel 1"/>
          <p:cNvSpPr>
            <a:spLocks noGrp="1"/>
          </p:cNvSpPr>
          <p:nvPr>
            <p:ph type="title"/>
          </p:nvPr>
        </p:nvSpPr>
        <p:spPr>
          <a:xfrm>
            <a:off x="457200" y="274638"/>
            <a:ext cx="6981825" cy="879475"/>
          </a:xfrm>
        </p:spPr>
        <p:txBody>
          <a:bodyPr/>
          <a:lstStyle/>
          <a:p>
            <a:r>
              <a:rPr lang="en-GB" sz="2400" dirty="0" err="1" smtClean="0"/>
              <a:t>OncoBOS</a:t>
            </a:r>
            <a:r>
              <a:rPr lang="en-GB" sz="2400" dirty="0" smtClean="0"/>
              <a:t> (France) observational study: real-world effectiveness and safety of </a:t>
            </a:r>
            <a:r>
              <a:rPr lang="en-GB" sz="2400" dirty="0" err="1" smtClean="0"/>
              <a:t>Binocrit</a:t>
            </a:r>
            <a:r>
              <a:rPr lang="en-GB" sz="2400" baseline="30000" dirty="0" smtClean="0"/>
              <a:t>®</a:t>
            </a:r>
            <a:endParaRPr lang="de-DE" sz="2400" dirty="0" smtClean="0"/>
          </a:p>
        </p:txBody>
      </p:sp>
      <p:sp>
        <p:nvSpPr>
          <p:cNvPr id="5" name="Text Box 10"/>
          <p:cNvSpPr txBox="1">
            <a:spLocks noChangeArrowheads="1"/>
          </p:cNvSpPr>
          <p:nvPr/>
        </p:nvSpPr>
        <p:spPr bwMode="auto">
          <a:xfrm>
            <a:off x="457200" y="6492489"/>
            <a:ext cx="497732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dirty="0" smtClean="0">
                <a:solidFill>
                  <a:srgbClr val="000000"/>
                </a:solidFill>
                <a:ea typeface="ＭＳ Ｐゴシック" pitchFamily="34" charset="-128"/>
              </a:rPr>
              <a:t>Fayette </a:t>
            </a:r>
            <a:r>
              <a:rPr lang="en-GB" sz="1000" dirty="0">
                <a:solidFill>
                  <a:srgbClr val="000000"/>
                </a:solidFill>
                <a:ea typeface="ＭＳ Ｐゴシック" pitchFamily="34" charset="-128"/>
              </a:rPr>
              <a:t>et al. </a:t>
            </a:r>
            <a:r>
              <a:rPr lang="en-GB" sz="1000" i="1" dirty="0" smtClean="0">
                <a:solidFill>
                  <a:srgbClr val="000000"/>
                </a:solidFill>
                <a:ea typeface="ＭＳ Ｐゴシック" pitchFamily="34" charset="-128"/>
              </a:rPr>
              <a:t>Poster presented at the MASCC/ISOO 2013 Congress, Berlin, June 27–29</a:t>
            </a:r>
            <a:endParaRPr lang="en-GB" sz="1000" dirty="0">
              <a:solidFill>
                <a:srgbClr val="000000"/>
              </a:solidFill>
              <a:ea typeface="ＭＳ Ｐゴシック" pitchFamily="34" charset="-128"/>
            </a:endParaRPr>
          </a:p>
        </p:txBody>
      </p:sp>
      <p:graphicFrame>
        <p:nvGraphicFramePr>
          <p:cNvPr id="6" name="Table 5"/>
          <p:cNvGraphicFramePr>
            <a:graphicFrameLocks noGrp="1"/>
          </p:cNvGraphicFramePr>
          <p:nvPr/>
        </p:nvGraphicFramePr>
        <p:xfrm>
          <a:off x="1475657" y="2348880"/>
          <a:ext cx="6053539" cy="3387344"/>
        </p:xfrm>
        <a:graphic>
          <a:graphicData uri="http://schemas.openxmlformats.org/drawingml/2006/table">
            <a:tbl>
              <a:tblPr/>
              <a:tblGrid>
                <a:gridCol w="2011129"/>
                <a:gridCol w="2090420"/>
                <a:gridCol w="1951990"/>
              </a:tblGrid>
              <a:tr h="431800">
                <a:tc>
                  <a:txBody>
                    <a:bodyPr/>
                    <a:lstStyle/>
                    <a:p>
                      <a:pPr>
                        <a:lnSpc>
                          <a:spcPct val="115000"/>
                        </a:lnSpc>
                        <a:spcAft>
                          <a:spcPts val="0"/>
                        </a:spcAft>
                      </a:pPr>
                      <a:endParaRPr lang="en-GB" sz="1800" kern="1200" dirty="0">
                        <a:solidFill>
                          <a:schemeClr val="bg1"/>
                        </a:solidFill>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a:lnSpc>
                          <a:spcPct val="115000"/>
                        </a:lnSpc>
                        <a:spcAft>
                          <a:spcPts val="0"/>
                        </a:spcAft>
                      </a:pPr>
                      <a:r>
                        <a:rPr lang="en-GB" sz="1800" kern="1200" dirty="0">
                          <a:solidFill>
                            <a:schemeClr val="bg1"/>
                          </a:solidFill>
                          <a:latin typeface="Arial"/>
                          <a:ea typeface="Times New Roman"/>
                          <a:cs typeface="Times New Roman"/>
                        </a:rPr>
                        <a:t>No. of patients (%)</a:t>
                      </a:r>
                      <a:endParaRPr lang="en-GB" sz="1100" dirty="0">
                        <a:solidFill>
                          <a:schemeClr val="bg1"/>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a:lnSpc>
                          <a:spcPct val="115000"/>
                        </a:lnSpc>
                        <a:spcAft>
                          <a:spcPts val="0"/>
                        </a:spcAft>
                      </a:pPr>
                      <a:r>
                        <a:rPr lang="en-GB" sz="1800" kern="1200" dirty="0">
                          <a:solidFill>
                            <a:schemeClr val="bg1"/>
                          </a:solidFill>
                          <a:latin typeface="Arial"/>
                          <a:ea typeface="Times New Roman"/>
                          <a:cs typeface="Times New Roman"/>
                        </a:rPr>
                        <a:t>No. of events</a:t>
                      </a:r>
                      <a:endParaRPr lang="en-GB" sz="1100" dirty="0">
                        <a:solidFill>
                          <a:schemeClr val="bg1"/>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r>
              <a:tr h="431800">
                <a:tc>
                  <a:txBody>
                    <a:bodyPr/>
                    <a:lstStyle/>
                    <a:p>
                      <a:pPr marL="92075" indent="0">
                        <a:lnSpc>
                          <a:spcPct val="115000"/>
                        </a:lnSpc>
                        <a:spcAft>
                          <a:spcPts val="0"/>
                        </a:spcAft>
                      </a:pPr>
                      <a:r>
                        <a:rPr lang="en-GB" sz="1800" kern="1200" dirty="0" smtClean="0">
                          <a:solidFill>
                            <a:srgbClr val="000000"/>
                          </a:solidFill>
                          <a:latin typeface="Arial"/>
                          <a:ea typeface="Times New Roman"/>
                          <a:cs typeface="Times New Roman"/>
                        </a:rPr>
                        <a:t>Adverse </a:t>
                      </a:r>
                      <a:r>
                        <a:rPr lang="en-GB" sz="1800" kern="1200" dirty="0">
                          <a:solidFill>
                            <a:srgbClr val="000000"/>
                          </a:solidFill>
                          <a:latin typeface="Arial"/>
                          <a:ea typeface="Times New Roman"/>
                          <a:cs typeface="Times New Roman"/>
                        </a:rPr>
                        <a:t>events</a:t>
                      </a:r>
                      <a:endParaRPr lang="en-GB"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102 (23)</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177</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92075" indent="0">
                        <a:lnSpc>
                          <a:spcPct val="115000"/>
                        </a:lnSpc>
                        <a:spcAft>
                          <a:spcPts val="0"/>
                        </a:spcAft>
                      </a:pPr>
                      <a:r>
                        <a:rPr lang="en-GB" sz="1800" dirty="0" smtClean="0">
                          <a:latin typeface="Arial"/>
                          <a:ea typeface="Times New Roman"/>
                          <a:cs typeface="Times New Roman"/>
                        </a:rPr>
                        <a:t>Serious </a:t>
                      </a:r>
                      <a:r>
                        <a:rPr lang="en-GB" sz="1800" dirty="0">
                          <a:latin typeface="Arial"/>
                          <a:ea typeface="Times New Roman"/>
                          <a:cs typeface="Times New Roman"/>
                        </a:rPr>
                        <a:t>adverse events</a:t>
                      </a:r>
                      <a:endParaRPr lang="en-GB"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51 (11.5)</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68</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92075" indent="0">
                        <a:lnSpc>
                          <a:spcPct val="115000"/>
                        </a:lnSpc>
                        <a:spcAft>
                          <a:spcPts val="0"/>
                        </a:spcAft>
                      </a:pPr>
                      <a:r>
                        <a:rPr lang="en-GB" sz="1800" kern="1200" dirty="0">
                          <a:solidFill>
                            <a:srgbClr val="000000"/>
                          </a:solidFill>
                          <a:latin typeface="Arial"/>
                          <a:ea typeface="Times New Roman"/>
                          <a:cs typeface="Times New Roman"/>
                        </a:rPr>
                        <a:t>Emergent adverse events</a:t>
                      </a:r>
                      <a:endParaRPr lang="en-GB"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67 (15.1)</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112</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92075" indent="0">
                        <a:lnSpc>
                          <a:spcPct val="115000"/>
                        </a:lnSpc>
                        <a:spcAft>
                          <a:spcPts val="0"/>
                        </a:spcAft>
                      </a:pPr>
                      <a:r>
                        <a:rPr lang="en-GB" sz="1800" kern="1200" dirty="0">
                          <a:solidFill>
                            <a:srgbClr val="000000"/>
                          </a:solidFill>
                          <a:latin typeface="Arial"/>
                          <a:ea typeface="Times New Roman"/>
                          <a:cs typeface="Times New Roman"/>
                        </a:rPr>
                        <a:t>Emergent serious adverse events</a:t>
                      </a:r>
                      <a:endParaRPr lang="en-GB"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24 (5.4)</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30</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920">
                <a:tc>
                  <a:txBody>
                    <a:bodyPr/>
                    <a:lstStyle/>
                    <a:p>
                      <a:pPr marL="92075" indent="0">
                        <a:lnSpc>
                          <a:spcPct val="115000"/>
                        </a:lnSpc>
                        <a:spcAft>
                          <a:spcPts val="0"/>
                        </a:spcAft>
                      </a:pPr>
                      <a:r>
                        <a:rPr lang="en-GB" sz="1800" kern="1200" dirty="0">
                          <a:solidFill>
                            <a:srgbClr val="000000"/>
                          </a:solidFill>
                          <a:latin typeface="Arial"/>
                          <a:ea typeface="Times New Roman"/>
                          <a:cs typeface="Times New Roman"/>
                        </a:rPr>
                        <a:t>Adverse drug reactions</a:t>
                      </a:r>
                      <a:endParaRPr lang="en-GB"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Arial"/>
                          <a:ea typeface="Times New Roman"/>
                          <a:cs typeface="Times New Roman"/>
                        </a:rPr>
                        <a:t>3 (0.7)</a:t>
                      </a:r>
                      <a:endParaRPr lang="en-GB" sz="11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latin typeface="Arial"/>
                          <a:ea typeface="Times New Roman"/>
                          <a:cs typeface="Times New Roman"/>
                        </a:rPr>
                        <a:t>3</a:t>
                      </a:r>
                      <a:endParaRPr lang="en-GB" sz="11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819790854"/>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6" hidden="1"/>
          <p:cNvGraphicFramePr>
            <a:graphicFrameLocks noChangeAspect="1"/>
          </p:cNvGraphicFramePr>
          <p:nvPr/>
        </p:nvGraphicFramePr>
        <p:xfrm>
          <a:off x="0" y="0"/>
          <a:ext cx="158750" cy="158750"/>
        </p:xfrm>
        <a:graphic>
          <a:graphicData uri="http://schemas.openxmlformats.org/presentationml/2006/ole">
            <p:oleObj spid="_x0000_s317465" name="think-cell Slide" r:id="rId4" imgW="360" imgH="360" progId="">
              <p:embed/>
            </p:oleObj>
          </a:graphicData>
        </a:graphic>
      </p:graphicFrame>
      <p:sp>
        <p:nvSpPr>
          <p:cNvPr id="91139" name="Title 1"/>
          <p:cNvSpPr txBox="1">
            <a:spLocks/>
          </p:cNvSpPr>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lnSpc>
                <a:spcPct val="95000"/>
              </a:lnSpc>
              <a:buClr>
                <a:srgbClr val="99BDE7"/>
              </a:buClr>
              <a:buFont typeface="Wingdings" pitchFamily="2" charset="2"/>
              <a:buNone/>
            </a:pPr>
            <a:endParaRPr lang="en-US" smtClean="0">
              <a:solidFill>
                <a:srgbClr val="003366"/>
              </a:solidFill>
              <a:cs typeface="Arial"/>
            </a:endParaRPr>
          </a:p>
        </p:txBody>
      </p:sp>
      <p:sp>
        <p:nvSpPr>
          <p:cNvPr id="91140" name="Title 1"/>
          <p:cNvSpPr txBox="1">
            <a:spLocks/>
          </p:cNvSpPr>
          <p:nvPr/>
        </p:nvSpPr>
        <p:spPr bwMode="auto">
          <a:xfrm>
            <a:off x="179388" y="425450"/>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lnSpc>
                <a:spcPct val="95000"/>
              </a:lnSpc>
              <a:buClr>
                <a:srgbClr val="99BDE7"/>
              </a:buClr>
              <a:buFont typeface="Wingdings" pitchFamily="2" charset="2"/>
              <a:buNone/>
            </a:pPr>
            <a:endParaRPr lang="en-US" smtClean="0">
              <a:solidFill>
                <a:srgbClr val="003366"/>
              </a:solidFill>
              <a:cs typeface="Arial"/>
            </a:endParaRPr>
          </a:p>
        </p:txBody>
      </p:sp>
      <p:sp>
        <p:nvSpPr>
          <p:cNvPr id="91141" name="TextBox 2"/>
          <p:cNvSpPr txBox="1">
            <a:spLocks noChangeArrowheads="1"/>
          </p:cNvSpPr>
          <p:nvPr/>
        </p:nvSpPr>
        <p:spPr bwMode="auto">
          <a:xfrm>
            <a:off x="609600" y="170021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spcAft>
                <a:spcPct val="50000"/>
              </a:spcAft>
              <a:buClr>
                <a:srgbClr val="99BDE7"/>
              </a:buClr>
              <a:buFont typeface="Wingdings" pitchFamily="2" charset="2"/>
              <a:buNone/>
            </a:pPr>
            <a:endParaRPr lang="en-US" smtClean="0">
              <a:solidFill>
                <a:srgbClr val="003366"/>
              </a:solidFill>
              <a:cs typeface="Arial"/>
            </a:endParaRPr>
          </a:p>
        </p:txBody>
      </p:sp>
      <p:sp>
        <p:nvSpPr>
          <p:cNvPr id="91142" name="Title 1"/>
          <p:cNvSpPr txBox="1">
            <a:spLocks/>
          </p:cNvSpPr>
          <p:nvPr/>
        </p:nvSpPr>
        <p:spPr bwMode="auto">
          <a:xfrm>
            <a:off x="323850" y="173038"/>
            <a:ext cx="8640763"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lnSpc>
                <a:spcPct val="95000"/>
              </a:lnSpc>
              <a:buClr>
                <a:srgbClr val="99BDE7"/>
              </a:buClr>
              <a:buFont typeface="Wingdings" pitchFamily="2" charset="2"/>
              <a:buNone/>
            </a:pPr>
            <a:r>
              <a:rPr lang="en-GB" dirty="0" err="1" smtClean="0">
                <a:solidFill>
                  <a:srgbClr val="003366"/>
                </a:solidFill>
                <a:cs typeface="Arial"/>
              </a:rPr>
              <a:t>Biosimilar</a:t>
            </a:r>
            <a:r>
              <a:rPr lang="en-GB" dirty="0" smtClean="0">
                <a:solidFill>
                  <a:srgbClr val="003366"/>
                </a:solidFill>
                <a:cs typeface="Arial"/>
              </a:rPr>
              <a:t> G-CSF EP2006 Patients studied PMS </a:t>
            </a:r>
          </a:p>
          <a:p>
            <a:pPr eaLnBrk="0" hangingPunct="0">
              <a:lnSpc>
                <a:spcPct val="95000"/>
              </a:lnSpc>
              <a:buClr>
                <a:srgbClr val="99BDE7"/>
              </a:buClr>
              <a:buFont typeface="Wingdings" pitchFamily="2" charset="2"/>
              <a:buNone/>
            </a:pPr>
            <a:r>
              <a:rPr lang="en-GB" dirty="0" smtClean="0">
                <a:solidFill>
                  <a:srgbClr val="003366"/>
                </a:solidFill>
                <a:cs typeface="Arial"/>
              </a:rPr>
              <a:t>Studies (Dec ‘12) : &gt;3500 in addition to Phase III </a:t>
            </a:r>
            <a:endParaRPr lang="en-US" dirty="0" smtClean="0">
              <a:solidFill>
                <a:srgbClr val="003366"/>
              </a:solidFill>
              <a:cs typeface="Arial"/>
            </a:endParaRPr>
          </a:p>
        </p:txBody>
      </p:sp>
      <p:sp>
        <p:nvSpPr>
          <p:cNvPr id="91143" name="TextBox 1"/>
          <p:cNvSpPr txBox="1">
            <a:spLocks noChangeArrowheads="1"/>
          </p:cNvSpPr>
          <p:nvPr/>
        </p:nvSpPr>
        <p:spPr bwMode="auto">
          <a:xfrm>
            <a:off x="4356100" y="170021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spcAft>
                <a:spcPct val="50000"/>
              </a:spcAft>
              <a:buClr>
                <a:srgbClr val="99BDE7"/>
              </a:buClr>
              <a:buFont typeface="Wingdings" pitchFamily="2" charset="2"/>
              <a:buNone/>
            </a:pPr>
            <a:endParaRPr lang="en-US" smtClean="0">
              <a:solidFill>
                <a:srgbClr val="003366"/>
              </a:solidFill>
              <a:cs typeface="Arial"/>
            </a:endParaRPr>
          </a:p>
        </p:txBody>
      </p:sp>
      <p:sp>
        <p:nvSpPr>
          <p:cNvPr id="78856" name="Rectangle 12"/>
          <p:cNvSpPr>
            <a:spLocks noChangeArrowheads="1"/>
          </p:cNvSpPr>
          <p:nvPr/>
        </p:nvSpPr>
        <p:spPr bwMode="auto">
          <a:xfrm>
            <a:off x="2054225" y="1563688"/>
            <a:ext cx="6546850" cy="854075"/>
          </a:xfrm>
          <a:prstGeom prst="roundRect">
            <a:avLst>
              <a:gd name="adj" fmla="val 8074"/>
            </a:avLst>
          </a:prstGeom>
          <a:noFill/>
          <a:ln w="9525">
            <a:solidFill>
              <a:schemeClr val="bg2"/>
            </a:solidFill>
            <a:miter lim="800000"/>
            <a:headEnd/>
            <a:tailEnd/>
          </a:ln>
          <a:extLst/>
        </p:spPr>
        <p:txBody>
          <a:bodyPr lIns="36000" tIns="36000" rIns="36000" bIns="36000" anchor="ctr"/>
          <a:lstStyle/>
          <a:p>
            <a:pPr marL="1588" lvl="1" eaLnBrk="0" hangingPunct="0">
              <a:lnSpc>
                <a:spcPct val="90000"/>
              </a:lnSpc>
              <a:spcBef>
                <a:spcPct val="35000"/>
              </a:spcBef>
              <a:spcAft>
                <a:spcPct val="50000"/>
              </a:spcAft>
              <a:buClr>
                <a:srgbClr val="99BDE7"/>
              </a:buClr>
              <a:buSzPct val="90000"/>
              <a:buFont typeface="Wingdings" charset="2"/>
              <a:buNone/>
              <a:defRPr/>
            </a:pPr>
            <a:r>
              <a:rPr lang="en-GB" sz="1400" b="1" dirty="0">
                <a:solidFill>
                  <a:srgbClr val="003366"/>
                </a:solidFill>
                <a:ea typeface="MS PGothic" pitchFamily="34" charset="-128"/>
                <a:cs typeface="Arial"/>
              </a:rPr>
              <a:t>Pan-European epidemiology study in CIN</a:t>
            </a:r>
            <a:r>
              <a:rPr lang="en-GB" sz="1400" dirty="0">
                <a:solidFill>
                  <a:srgbClr val="003366"/>
                </a:solidFill>
                <a:ea typeface="MS PGothic" pitchFamily="34" charset="-128"/>
                <a:cs typeface="Arial"/>
              </a:rPr>
              <a:t> </a:t>
            </a:r>
          </a:p>
          <a:p>
            <a:pPr marL="173038" lvl="1" indent="-171450" eaLnBrk="0" hangingPunct="0">
              <a:lnSpc>
                <a:spcPct val="90000"/>
              </a:lnSpc>
              <a:spcBef>
                <a:spcPct val="35000"/>
              </a:spcBef>
              <a:spcAft>
                <a:spcPct val="50000"/>
              </a:spcAft>
              <a:buClr>
                <a:srgbClr val="99BDE7"/>
              </a:buClr>
              <a:buSzPct val="90000"/>
              <a:buFont typeface="Arial" pitchFamily="34" charset="0"/>
              <a:buChar char="•"/>
              <a:defRPr/>
            </a:pPr>
            <a:r>
              <a:rPr lang="en-GB" sz="1200" dirty="0" smtClean="0">
                <a:solidFill>
                  <a:srgbClr val="003366"/>
                </a:solidFill>
                <a:ea typeface="MS PGothic" pitchFamily="34" charset="-128"/>
                <a:cs typeface="Arial"/>
              </a:rPr>
              <a:t>1534 </a:t>
            </a:r>
            <a:r>
              <a:rPr lang="en-GB" sz="1200" dirty="0">
                <a:solidFill>
                  <a:srgbClr val="003366"/>
                </a:solidFill>
                <a:ea typeface="MS PGothic" pitchFamily="34" charset="-128"/>
                <a:cs typeface="Arial"/>
              </a:rPr>
              <a:t>patients, </a:t>
            </a:r>
            <a:r>
              <a:rPr lang="en-GB" sz="1200" dirty="0" smtClean="0">
                <a:solidFill>
                  <a:srgbClr val="003366"/>
                </a:solidFill>
                <a:ea typeface="MS PGothic" pitchFamily="34" charset="-128"/>
                <a:cs typeface="Arial"/>
              </a:rPr>
              <a:t>190 hospitals</a:t>
            </a:r>
            <a:r>
              <a:rPr lang="en-GB" sz="1200" dirty="0">
                <a:solidFill>
                  <a:srgbClr val="003366"/>
                </a:solidFill>
                <a:ea typeface="MS PGothic" pitchFamily="34" charset="-128"/>
                <a:cs typeface="Arial"/>
              </a:rPr>
              <a:t>, prospective, pan-European. Key objective: practice patterns vs. outcomes. </a:t>
            </a:r>
            <a:r>
              <a:rPr lang="en-GB" sz="1200" i="1" dirty="0">
                <a:solidFill>
                  <a:srgbClr val="003366"/>
                </a:solidFill>
                <a:ea typeface="MS PGothic" pitchFamily="34" charset="-128"/>
                <a:cs typeface="Arial"/>
              </a:rPr>
              <a:t>Status – on-going (currently </a:t>
            </a:r>
            <a:r>
              <a:rPr lang="en-GB" sz="1200" i="1" dirty="0" smtClean="0">
                <a:solidFill>
                  <a:srgbClr val="003366"/>
                </a:solidFill>
                <a:ea typeface="MS PGothic" pitchFamily="34" charset="-128"/>
                <a:cs typeface="Arial"/>
              </a:rPr>
              <a:t>1534  </a:t>
            </a:r>
            <a:r>
              <a:rPr lang="en-GB" sz="1200" i="1" dirty="0">
                <a:solidFill>
                  <a:srgbClr val="003366"/>
                </a:solidFill>
                <a:ea typeface="MS PGothic" pitchFamily="34" charset="-128"/>
                <a:cs typeface="Arial"/>
              </a:rPr>
              <a:t>pts.)</a:t>
            </a:r>
          </a:p>
        </p:txBody>
      </p:sp>
      <p:sp>
        <p:nvSpPr>
          <p:cNvPr id="91145" name="AutoShape 13"/>
          <p:cNvSpPr>
            <a:spLocks noChangeArrowheads="1"/>
          </p:cNvSpPr>
          <p:nvPr/>
        </p:nvSpPr>
        <p:spPr bwMode="auto">
          <a:xfrm>
            <a:off x="358775" y="1563688"/>
            <a:ext cx="1295400" cy="854075"/>
          </a:xfrm>
          <a:prstGeom prst="roundRect">
            <a:avLst>
              <a:gd name="adj" fmla="val 6079"/>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Monitor</a:t>
            </a:r>
            <a:br>
              <a:rPr lang="en-GB" sz="1600" b="1" smtClean="0">
                <a:solidFill>
                  <a:srgbClr val="FFFFFF"/>
                </a:solidFill>
                <a:latin typeface="Arial" pitchFamily="34" charset="0"/>
                <a:ea typeface="ＭＳ Ｐゴシック" pitchFamily="34" charset="-128"/>
                <a:cs typeface="Arial"/>
              </a:rPr>
            </a:br>
            <a:r>
              <a:rPr lang="en-GB" sz="1600" b="1" smtClean="0">
                <a:solidFill>
                  <a:srgbClr val="FFFFFF"/>
                </a:solidFill>
                <a:latin typeface="Arial" pitchFamily="34" charset="0"/>
                <a:ea typeface="ＭＳ Ｐゴシック" pitchFamily="34" charset="-128"/>
                <a:cs typeface="Arial"/>
              </a:rPr>
              <a:t>G-CSF </a:t>
            </a:r>
          </a:p>
        </p:txBody>
      </p:sp>
      <p:sp>
        <p:nvSpPr>
          <p:cNvPr id="14" name="Rectangle 14"/>
          <p:cNvSpPr>
            <a:spLocks noChangeArrowheads="1"/>
          </p:cNvSpPr>
          <p:nvPr/>
        </p:nvSpPr>
        <p:spPr bwMode="auto">
          <a:xfrm>
            <a:off x="2054225" y="2562225"/>
            <a:ext cx="6546850" cy="720725"/>
          </a:xfrm>
          <a:prstGeom prst="roundRect">
            <a:avLst>
              <a:gd name="adj" fmla="val 6125"/>
            </a:avLst>
          </a:prstGeom>
          <a:noFill/>
          <a:ln w="9525">
            <a:solidFill>
              <a:schemeClr val="bg2"/>
            </a:solidFill>
            <a:miter lim="800000"/>
            <a:headEnd/>
            <a:tailEnd/>
          </a:ln>
          <a:extLst/>
        </p:spPr>
        <p:txBody>
          <a:bodyPr lIns="36000" tIns="36000" rIns="36000" bIns="36000" anchor="ctr"/>
          <a:lstStyle/>
          <a:p>
            <a:pPr marL="1588" lvl="1" eaLnBrk="0" hangingPunct="0">
              <a:lnSpc>
                <a:spcPct val="90000"/>
              </a:lnSpc>
              <a:spcBef>
                <a:spcPct val="35000"/>
              </a:spcBef>
              <a:spcAft>
                <a:spcPct val="50000"/>
              </a:spcAft>
              <a:buClr>
                <a:srgbClr val="99BDE7"/>
              </a:buClr>
              <a:buSzPct val="90000"/>
              <a:buFont typeface="Wingdings" charset="2"/>
              <a:buNone/>
              <a:defRPr/>
            </a:pPr>
            <a:r>
              <a:rPr lang="en-GB" sz="1400" b="1" dirty="0">
                <a:solidFill>
                  <a:srgbClr val="003366"/>
                </a:solidFill>
                <a:ea typeface="MS PGothic" pitchFamily="34" charset="-128"/>
                <a:cs typeface="Arial"/>
              </a:rPr>
              <a:t>Post-Marketing Surveillance CIN</a:t>
            </a:r>
          </a:p>
          <a:p>
            <a:pPr marL="173038" lvl="1" indent="-171450" eaLnBrk="0" hangingPunct="0">
              <a:lnSpc>
                <a:spcPct val="90000"/>
              </a:lnSpc>
              <a:spcBef>
                <a:spcPct val="35000"/>
              </a:spcBef>
              <a:spcAft>
                <a:spcPct val="50000"/>
              </a:spcAft>
              <a:buClr>
                <a:srgbClr val="99BDE7"/>
              </a:buClr>
              <a:buSzPct val="90000"/>
              <a:buFont typeface="Arial" pitchFamily="34" charset="0"/>
              <a:buChar char="•"/>
              <a:defRPr/>
            </a:pPr>
            <a:r>
              <a:rPr lang="en-GB" sz="1200" dirty="0">
                <a:solidFill>
                  <a:srgbClr val="003366"/>
                </a:solidFill>
                <a:ea typeface="MS PGothic" pitchFamily="34" charset="-128"/>
                <a:cs typeface="Arial"/>
              </a:rPr>
              <a:t>1500 patients, &gt;75 hospitals, prospective, Germany. </a:t>
            </a:r>
            <a:r>
              <a:rPr lang="en-GB" sz="1200" i="1" dirty="0">
                <a:solidFill>
                  <a:srgbClr val="003366"/>
                </a:solidFill>
                <a:ea typeface="MS PGothic" pitchFamily="34" charset="-128"/>
                <a:cs typeface="Arial"/>
              </a:rPr>
              <a:t>Status – </a:t>
            </a:r>
            <a:r>
              <a:rPr lang="en-GB" sz="1200" i="1" dirty="0" smtClean="0">
                <a:solidFill>
                  <a:srgbClr val="003366"/>
                </a:solidFill>
                <a:ea typeface="MS PGothic" pitchFamily="34" charset="-128"/>
                <a:cs typeface="Arial"/>
              </a:rPr>
              <a:t>completed</a:t>
            </a:r>
            <a:endParaRPr lang="en-GB" sz="1200" i="1" dirty="0">
              <a:solidFill>
                <a:srgbClr val="003366"/>
              </a:solidFill>
              <a:ea typeface="MS PGothic" pitchFamily="34" charset="-128"/>
              <a:cs typeface="Arial"/>
            </a:endParaRPr>
          </a:p>
        </p:txBody>
      </p:sp>
      <p:sp>
        <p:nvSpPr>
          <p:cNvPr id="91147" name="AutoShape 15"/>
          <p:cNvSpPr>
            <a:spLocks noChangeArrowheads="1"/>
          </p:cNvSpPr>
          <p:nvPr/>
        </p:nvSpPr>
        <p:spPr bwMode="auto">
          <a:xfrm>
            <a:off x="358775" y="2562225"/>
            <a:ext cx="1295400" cy="720725"/>
          </a:xfrm>
          <a:prstGeom prst="roundRect">
            <a:avLst>
              <a:gd name="adj" fmla="val 6079"/>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Hexafil</a:t>
            </a:r>
          </a:p>
        </p:txBody>
      </p:sp>
      <p:sp>
        <p:nvSpPr>
          <p:cNvPr id="12" name="Rectangle 14"/>
          <p:cNvSpPr>
            <a:spLocks noChangeArrowheads="1"/>
          </p:cNvSpPr>
          <p:nvPr/>
        </p:nvSpPr>
        <p:spPr bwMode="auto">
          <a:xfrm>
            <a:off x="2052638" y="3427413"/>
            <a:ext cx="6548437" cy="712787"/>
          </a:xfrm>
          <a:prstGeom prst="roundRect">
            <a:avLst>
              <a:gd name="adj" fmla="val 6125"/>
            </a:avLst>
          </a:prstGeom>
          <a:noFill/>
          <a:ln w="9525">
            <a:solidFill>
              <a:schemeClr val="bg2"/>
            </a:solidFill>
            <a:miter lim="800000"/>
            <a:headEnd/>
            <a:tailEnd/>
          </a:ln>
          <a:extLst/>
        </p:spPr>
        <p:txBody>
          <a:bodyPr lIns="36000" tIns="36000" rIns="36000" bIns="36000" anchor="ctr"/>
          <a:lstStyle/>
          <a:p>
            <a:pPr marL="1588" lvl="1" eaLnBrk="0" hangingPunct="0">
              <a:lnSpc>
                <a:spcPct val="90000"/>
              </a:lnSpc>
              <a:spcBef>
                <a:spcPct val="35000"/>
              </a:spcBef>
              <a:spcAft>
                <a:spcPct val="50000"/>
              </a:spcAft>
              <a:buClr>
                <a:srgbClr val="99BDE7"/>
              </a:buClr>
              <a:buSzPct val="90000"/>
              <a:buFont typeface="Wingdings" charset="2"/>
              <a:buNone/>
              <a:defRPr/>
            </a:pPr>
            <a:r>
              <a:rPr lang="en-GB" sz="1400" b="1" dirty="0">
                <a:solidFill>
                  <a:srgbClr val="003366"/>
                </a:solidFill>
                <a:ea typeface="MS PGothic" pitchFamily="34" charset="-128"/>
                <a:cs typeface="Arial"/>
              </a:rPr>
              <a:t>Post-Marketing Surveillance CIN</a:t>
            </a:r>
          </a:p>
          <a:p>
            <a:pPr marL="173038" lvl="1" indent="-171450" eaLnBrk="0" hangingPunct="0">
              <a:lnSpc>
                <a:spcPct val="90000"/>
              </a:lnSpc>
              <a:spcBef>
                <a:spcPct val="35000"/>
              </a:spcBef>
              <a:spcAft>
                <a:spcPct val="50000"/>
              </a:spcAft>
              <a:buClr>
                <a:srgbClr val="99BDE7"/>
              </a:buClr>
              <a:buSzPct val="90000"/>
              <a:buFont typeface="Arial" pitchFamily="34" charset="0"/>
              <a:buChar char="•"/>
              <a:defRPr/>
            </a:pPr>
            <a:r>
              <a:rPr lang="en-GB" sz="1200" dirty="0">
                <a:solidFill>
                  <a:srgbClr val="003366"/>
                </a:solidFill>
                <a:ea typeface="MS PGothic" pitchFamily="34" charset="-128"/>
                <a:cs typeface="Arial"/>
              </a:rPr>
              <a:t>201 patients, 16 hospitals, prospective, France. </a:t>
            </a:r>
            <a:r>
              <a:rPr lang="en-GB" sz="1200" i="1" dirty="0">
                <a:solidFill>
                  <a:srgbClr val="003366"/>
                </a:solidFill>
                <a:ea typeface="MS PGothic" pitchFamily="34" charset="-128"/>
                <a:cs typeface="Arial"/>
              </a:rPr>
              <a:t>Status – completed </a:t>
            </a:r>
          </a:p>
        </p:txBody>
      </p:sp>
      <p:sp>
        <p:nvSpPr>
          <p:cNvPr id="91149" name="AutoShape 15"/>
          <p:cNvSpPr>
            <a:spLocks noChangeArrowheads="1"/>
          </p:cNvSpPr>
          <p:nvPr/>
        </p:nvSpPr>
        <p:spPr bwMode="auto">
          <a:xfrm>
            <a:off x="357188" y="3427413"/>
            <a:ext cx="1295400" cy="712787"/>
          </a:xfrm>
          <a:prstGeom prst="roundRect">
            <a:avLst>
              <a:gd name="adj" fmla="val 6079"/>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ZOS</a:t>
            </a:r>
          </a:p>
        </p:txBody>
      </p:sp>
      <p:sp>
        <p:nvSpPr>
          <p:cNvPr id="91150" name="Rectangle 14"/>
          <p:cNvSpPr>
            <a:spLocks noChangeArrowheads="1"/>
          </p:cNvSpPr>
          <p:nvPr/>
        </p:nvSpPr>
        <p:spPr bwMode="auto">
          <a:xfrm>
            <a:off x="2052638" y="4229100"/>
            <a:ext cx="6548437" cy="712788"/>
          </a:xfrm>
          <a:prstGeom prst="roundRect">
            <a:avLst>
              <a:gd name="adj" fmla="val 6125"/>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lIns="36000" tIns="36000" rIns="36000" bIns="36000" anchor="ctr"/>
          <a:lstStyle/>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smtClean="0">
                <a:solidFill>
                  <a:srgbClr val="003366"/>
                </a:solidFill>
                <a:latin typeface="Arial" pitchFamily="34" charset="0"/>
                <a:ea typeface="ＭＳ Ｐゴシック" pitchFamily="34" charset="-128"/>
                <a:cs typeface="Arial"/>
              </a:rPr>
              <a:t>Rosati, Verpoort, Salesi CIN switch data</a:t>
            </a:r>
          </a:p>
          <a:p>
            <a:pPr marL="1588" lvl="1" eaLnBrk="0" hangingPunct="0">
              <a:lnSpc>
                <a:spcPct val="90000"/>
              </a:lnSpc>
              <a:spcBef>
                <a:spcPct val="35000"/>
              </a:spcBef>
              <a:spcAft>
                <a:spcPct val="50000"/>
              </a:spcAft>
              <a:buClr>
                <a:srgbClr val="99BDE7"/>
              </a:buClr>
              <a:buSzPct val="90000"/>
              <a:buFont typeface="Arial" pitchFamily="34" charset="0"/>
              <a:buChar char="•"/>
            </a:pPr>
            <a:r>
              <a:rPr lang="en-GB" sz="1200" smtClean="0">
                <a:solidFill>
                  <a:srgbClr val="003366"/>
                </a:solidFill>
                <a:latin typeface="Arial" pitchFamily="34" charset="0"/>
                <a:ea typeface="ＭＳ Ｐゴシック" pitchFamily="34" charset="-128"/>
                <a:cs typeface="Arial"/>
              </a:rPr>
              <a:t>Various tumour types. 167 patients observed</a:t>
            </a:r>
            <a:endParaRPr lang="en-GB" sz="1200" i="1" smtClean="0">
              <a:solidFill>
                <a:srgbClr val="003366"/>
              </a:solidFill>
              <a:latin typeface="Arial" pitchFamily="34" charset="0"/>
              <a:ea typeface="ＭＳ Ｐゴシック" pitchFamily="34" charset="-128"/>
              <a:cs typeface="Arial"/>
            </a:endParaRPr>
          </a:p>
        </p:txBody>
      </p:sp>
      <p:sp>
        <p:nvSpPr>
          <p:cNvPr id="91151" name="AutoShape 15"/>
          <p:cNvSpPr>
            <a:spLocks noChangeArrowheads="1"/>
          </p:cNvSpPr>
          <p:nvPr/>
        </p:nvSpPr>
        <p:spPr bwMode="auto">
          <a:xfrm>
            <a:off x="357188" y="4229100"/>
            <a:ext cx="1295400" cy="712788"/>
          </a:xfrm>
          <a:prstGeom prst="roundRect">
            <a:avLst>
              <a:gd name="adj" fmla="val 6079"/>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Hospital </a:t>
            </a:r>
          </a:p>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Experience</a:t>
            </a:r>
          </a:p>
        </p:txBody>
      </p:sp>
      <p:sp>
        <p:nvSpPr>
          <p:cNvPr id="2" name="Rectangle 1"/>
          <p:cNvSpPr/>
          <p:nvPr/>
        </p:nvSpPr>
        <p:spPr bwMode="auto">
          <a:xfrm>
            <a:off x="3670300" y="6524625"/>
            <a:ext cx="1660525" cy="217488"/>
          </a:xfrm>
          <a:prstGeom prst="rect">
            <a:avLst/>
          </a:prstGeom>
          <a:solidFill>
            <a:schemeClr val="bg1"/>
          </a:solidFill>
          <a:ln w="6350" cap="flat" cmpd="sng" algn="ctr">
            <a:noFill/>
            <a:prstDash val="solid"/>
            <a:round/>
            <a:headEnd type="none" w="med" len="med"/>
            <a:tailEnd type="triangle" w="med" len="med"/>
          </a:ln>
          <a:effectLst/>
          <a:extLst/>
        </p:spPr>
        <p:txBody>
          <a:bodyPr/>
          <a:lstStyle/>
          <a:p>
            <a:pPr algn="ctr" eaLnBrk="0" hangingPunct="0">
              <a:lnSpc>
                <a:spcPct val="95000"/>
              </a:lnSpc>
              <a:defRPr/>
            </a:pPr>
            <a:endParaRPr lang="en-US" sz="2000">
              <a:solidFill>
                <a:srgbClr val="003366"/>
              </a:solidFill>
              <a:latin typeface="Arial" pitchFamily="34" charset="0"/>
              <a:ea typeface="ＭＳ Ｐゴシック" pitchFamily="34" charset="-128"/>
              <a:cs typeface="Arial"/>
            </a:endParaRPr>
          </a:p>
        </p:txBody>
      </p:sp>
      <p:sp>
        <p:nvSpPr>
          <p:cNvPr id="3" name="Rectangle 2"/>
          <p:cNvSpPr/>
          <p:nvPr/>
        </p:nvSpPr>
        <p:spPr bwMode="auto">
          <a:xfrm>
            <a:off x="7596336" y="44624"/>
            <a:ext cx="1440160" cy="597743"/>
          </a:xfrm>
          <a:prstGeom prst="rect">
            <a:avLst/>
          </a:prstGeom>
          <a:solidFill>
            <a:schemeClr val="bg1"/>
          </a:solidFill>
          <a:ln w="63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0"/>
              </a:spcAft>
              <a:buClrTx/>
              <a:buSzTx/>
              <a:buFontTx/>
              <a:buNone/>
              <a:tabLst/>
            </a:pPr>
            <a:endParaRPr kumimoji="0" lang="en-GB" sz="2000" b="0" i="0" u="none" strike="noStrike" cap="none" normalizeH="0" baseline="0" smtClean="0">
              <a:ln>
                <a:noFill/>
              </a:ln>
              <a:solidFill>
                <a:srgbClr val="003366"/>
              </a:solidFill>
              <a:effectLst/>
              <a:latin typeface="Arial" pitchFamily="34" charset="0"/>
            </a:endParaRPr>
          </a:p>
        </p:txBody>
      </p:sp>
    </p:spTree>
    <p:extLst>
      <p:ext uri="{BB962C8B-B14F-4D97-AF65-F5344CB8AC3E}">
        <p14:creationId xmlns:p14="http://schemas.microsoft.com/office/powerpoint/2010/main" xmlns="" val="1786338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6" hidden="1"/>
          <p:cNvGraphicFramePr>
            <a:graphicFrameLocks noChangeAspect="1"/>
          </p:cNvGraphicFramePr>
          <p:nvPr/>
        </p:nvGraphicFramePr>
        <p:xfrm>
          <a:off x="0" y="0"/>
          <a:ext cx="158750" cy="158750"/>
        </p:xfrm>
        <a:graphic>
          <a:graphicData uri="http://schemas.openxmlformats.org/presentationml/2006/ole">
            <p:oleObj spid="_x0000_s318489" name="think-cell Slide" r:id="rId4" imgW="360" imgH="360" progId="">
              <p:embed/>
            </p:oleObj>
          </a:graphicData>
        </a:graphic>
      </p:graphicFrame>
      <p:sp>
        <p:nvSpPr>
          <p:cNvPr id="97283" name="Title 1"/>
          <p:cNvSpPr txBox="1">
            <a:spLocks/>
          </p:cNvSpPr>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lnSpc>
                <a:spcPct val="95000"/>
              </a:lnSpc>
              <a:buClr>
                <a:srgbClr val="99BDE7"/>
              </a:buClr>
              <a:buFont typeface="Wingdings" pitchFamily="2" charset="2"/>
              <a:buNone/>
            </a:pPr>
            <a:endParaRPr lang="en-US" smtClean="0">
              <a:solidFill>
                <a:srgbClr val="003366"/>
              </a:solidFill>
              <a:cs typeface="Arial"/>
            </a:endParaRPr>
          </a:p>
        </p:txBody>
      </p:sp>
      <p:sp>
        <p:nvSpPr>
          <p:cNvPr id="97284" name="Title 1"/>
          <p:cNvSpPr txBox="1">
            <a:spLocks/>
          </p:cNvSpPr>
          <p:nvPr/>
        </p:nvSpPr>
        <p:spPr bwMode="auto">
          <a:xfrm>
            <a:off x="179388" y="425450"/>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lnSpc>
                <a:spcPct val="95000"/>
              </a:lnSpc>
              <a:buClr>
                <a:srgbClr val="99BDE7"/>
              </a:buClr>
              <a:buFont typeface="Wingdings" pitchFamily="2" charset="2"/>
              <a:buNone/>
            </a:pPr>
            <a:endParaRPr lang="en-US" smtClean="0">
              <a:solidFill>
                <a:srgbClr val="003366"/>
              </a:solidFill>
              <a:cs typeface="Arial"/>
            </a:endParaRPr>
          </a:p>
        </p:txBody>
      </p:sp>
      <p:sp>
        <p:nvSpPr>
          <p:cNvPr id="97285" name="TextBox 2"/>
          <p:cNvSpPr txBox="1">
            <a:spLocks noChangeArrowheads="1"/>
          </p:cNvSpPr>
          <p:nvPr/>
        </p:nvSpPr>
        <p:spPr bwMode="auto">
          <a:xfrm>
            <a:off x="609600" y="170021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spcAft>
                <a:spcPct val="50000"/>
              </a:spcAft>
              <a:buClr>
                <a:srgbClr val="99BDE7"/>
              </a:buClr>
              <a:buFont typeface="Wingdings" pitchFamily="2" charset="2"/>
              <a:buNone/>
            </a:pPr>
            <a:endParaRPr lang="en-US" smtClean="0">
              <a:solidFill>
                <a:srgbClr val="003366"/>
              </a:solidFill>
              <a:cs typeface="Arial"/>
            </a:endParaRPr>
          </a:p>
        </p:txBody>
      </p:sp>
      <p:sp>
        <p:nvSpPr>
          <p:cNvPr id="97286" name="Title 1"/>
          <p:cNvSpPr txBox="1">
            <a:spLocks/>
          </p:cNvSpPr>
          <p:nvPr/>
        </p:nvSpPr>
        <p:spPr bwMode="auto">
          <a:xfrm>
            <a:off x="323850" y="173038"/>
            <a:ext cx="8640763"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lnSpc>
                <a:spcPct val="95000"/>
              </a:lnSpc>
              <a:buClr>
                <a:srgbClr val="99BDE7"/>
              </a:buClr>
              <a:buFont typeface="Wingdings" pitchFamily="2" charset="2"/>
              <a:buNone/>
            </a:pPr>
            <a:r>
              <a:rPr lang="en-GB" smtClean="0">
                <a:solidFill>
                  <a:srgbClr val="003366"/>
                </a:solidFill>
                <a:cs typeface="Arial"/>
              </a:rPr>
              <a:t>Patients/ healthy donors studied in transplantation</a:t>
            </a:r>
          </a:p>
          <a:p>
            <a:pPr eaLnBrk="0" hangingPunct="0">
              <a:lnSpc>
                <a:spcPct val="95000"/>
              </a:lnSpc>
              <a:buClr>
                <a:srgbClr val="99BDE7"/>
              </a:buClr>
              <a:buFont typeface="Wingdings" pitchFamily="2" charset="2"/>
              <a:buNone/>
            </a:pPr>
            <a:r>
              <a:rPr lang="en-GB" smtClean="0">
                <a:solidFill>
                  <a:srgbClr val="003366"/>
                </a:solidFill>
                <a:cs typeface="Arial"/>
              </a:rPr>
              <a:t>(Hospital experience and commitment study)</a:t>
            </a:r>
            <a:endParaRPr lang="en-US" smtClean="0">
              <a:solidFill>
                <a:srgbClr val="003366"/>
              </a:solidFill>
              <a:cs typeface="Arial"/>
            </a:endParaRPr>
          </a:p>
        </p:txBody>
      </p:sp>
      <p:sp>
        <p:nvSpPr>
          <p:cNvPr id="97287" name="TextBox 1"/>
          <p:cNvSpPr txBox="1">
            <a:spLocks noChangeArrowheads="1"/>
          </p:cNvSpPr>
          <p:nvPr/>
        </p:nvSpPr>
        <p:spPr bwMode="auto">
          <a:xfrm>
            <a:off x="4356100" y="170021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eaLnBrk="0" hangingPunct="0">
              <a:spcAft>
                <a:spcPct val="50000"/>
              </a:spcAft>
              <a:buClr>
                <a:srgbClr val="99BDE7"/>
              </a:buClr>
              <a:buFont typeface="Wingdings" pitchFamily="2" charset="2"/>
              <a:buNone/>
            </a:pPr>
            <a:endParaRPr lang="en-US" smtClean="0">
              <a:solidFill>
                <a:srgbClr val="003366"/>
              </a:solidFill>
              <a:cs typeface="Arial"/>
            </a:endParaRPr>
          </a:p>
        </p:txBody>
      </p:sp>
      <p:sp>
        <p:nvSpPr>
          <p:cNvPr id="97288" name="Rectangle 14"/>
          <p:cNvSpPr>
            <a:spLocks noChangeArrowheads="1"/>
          </p:cNvSpPr>
          <p:nvPr/>
        </p:nvSpPr>
        <p:spPr bwMode="auto">
          <a:xfrm>
            <a:off x="2052638" y="1412875"/>
            <a:ext cx="6911974" cy="3671888"/>
          </a:xfrm>
          <a:prstGeom prst="roundRect">
            <a:avLst>
              <a:gd name="adj" fmla="val 6125"/>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lIns="36000" tIns="36000" rIns="36000" bIns="36000" anchor="ctr"/>
          <a:lstStyle/>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Lefrere</a:t>
            </a:r>
            <a:r>
              <a:rPr lang="en-GB" sz="1400" b="1" dirty="0" smtClean="0">
                <a:solidFill>
                  <a:srgbClr val="003366"/>
                </a:solidFill>
                <a:latin typeface="Arial" pitchFamily="34" charset="0"/>
                <a:ea typeface="ＭＳ Ｐゴシック" pitchFamily="34" charset="-128"/>
                <a:cs typeface="Arial"/>
              </a:rPr>
              <a:t> : </a:t>
            </a:r>
            <a:r>
              <a:rPr lang="en-GB" sz="1400" dirty="0" smtClean="0">
                <a:solidFill>
                  <a:srgbClr val="003366"/>
                </a:solidFill>
                <a:latin typeface="Arial" pitchFamily="34" charset="0"/>
                <a:ea typeface="ＭＳ Ｐゴシック" pitchFamily="34" charset="-128"/>
                <a:cs typeface="Arial"/>
              </a:rPr>
              <a:t>40 autologous </a:t>
            </a:r>
            <a:r>
              <a:rPr lang="en-GB" sz="1400" dirty="0" err="1">
                <a:solidFill>
                  <a:srgbClr val="003366"/>
                </a:solidFill>
                <a:latin typeface="Arial" pitchFamily="34" charset="0"/>
                <a:ea typeface="ＭＳ Ｐゴシック" pitchFamily="34" charset="-128"/>
                <a:cs typeface="Arial"/>
              </a:rPr>
              <a:t>b</a:t>
            </a:r>
            <a:r>
              <a:rPr lang="en-GB" sz="1400" dirty="0" err="1" smtClean="0">
                <a:solidFill>
                  <a:srgbClr val="003366"/>
                </a:solidFill>
                <a:latin typeface="Arial" pitchFamily="34" charset="0"/>
                <a:ea typeface="ＭＳ Ｐゴシック" pitchFamily="34" charset="-128"/>
                <a:cs typeface="Arial"/>
              </a:rPr>
              <a:t>iosimilar</a:t>
            </a:r>
            <a:r>
              <a:rPr lang="en-GB" sz="1400" dirty="0" smtClean="0">
                <a:solidFill>
                  <a:srgbClr val="003366"/>
                </a:solidFill>
                <a:latin typeface="Arial" pitchFamily="34" charset="0"/>
                <a:ea typeface="ＭＳ Ｐゴシック" pitchFamily="34" charset="-128"/>
                <a:cs typeface="Arial"/>
              </a:rPr>
              <a:t> GCSF </a:t>
            </a:r>
            <a:r>
              <a:rPr lang="en-GB" sz="1400" dirty="0" err="1" smtClean="0">
                <a:solidFill>
                  <a:srgbClr val="003366"/>
                </a:solidFill>
                <a:latin typeface="Arial" pitchFamily="34" charset="0"/>
                <a:ea typeface="ＭＳ Ｐゴシック" pitchFamily="34" charset="-128"/>
                <a:cs typeface="Arial"/>
              </a:rPr>
              <a:t>Vs</a:t>
            </a:r>
            <a:r>
              <a:rPr lang="en-GB" sz="1400" dirty="0" smtClean="0">
                <a:solidFill>
                  <a:srgbClr val="003366"/>
                </a:solidFill>
                <a:latin typeface="Arial" pitchFamily="34" charset="0"/>
                <a:ea typeface="ＭＳ Ｐゴシック" pitchFamily="34" charset="-128"/>
                <a:cs typeface="Arial"/>
              </a:rPr>
              <a:t> 41 matched historical cohort </a:t>
            </a:r>
            <a:r>
              <a:rPr lang="en-GB" sz="1400" dirty="0" err="1" smtClean="0">
                <a:solidFill>
                  <a:srgbClr val="003366"/>
                </a:solidFill>
                <a:latin typeface="Arial" pitchFamily="34" charset="0"/>
                <a:ea typeface="ＭＳ Ｐゴシック" pitchFamily="34" charset="-128"/>
                <a:cs typeface="Arial"/>
              </a:rPr>
              <a:t>Neupogen</a:t>
            </a:r>
            <a:r>
              <a:rPr lang="en-GB" sz="1400" dirty="0" smtClean="0">
                <a:solidFill>
                  <a:srgbClr val="003366"/>
                </a:solidFill>
                <a:latin typeface="Arial" pitchFamily="34" charset="0"/>
                <a:ea typeface="ＭＳ Ｐゴシック" pitchFamily="34" charset="-128"/>
                <a:cs typeface="Arial"/>
              </a:rPr>
              <a:t> </a:t>
            </a:r>
            <a:r>
              <a:rPr lang="en-GB" sz="1400" i="1" dirty="0" smtClean="0">
                <a:solidFill>
                  <a:srgbClr val="003366"/>
                </a:solidFill>
                <a:latin typeface="Arial" pitchFamily="34" charset="0"/>
                <a:ea typeface="ＭＳ Ｐゴシック" pitchFamily="34" charset="-128"/>
                <a:cs typeface="Arial"/>
              </a:rPr>
              <a:t>Advances in Therapy 2011</a:t>
            </a:r>
            <a:endParaRPr lang="en-GB" sz="1400" b="1" i="1" dirty="0" smtClean="0">
              <a:solidFill>
                <a:srgbClr val="003366"/>
              </a:solidFill>
              <a:latin typeface="Arial" pitchFamily="34" charset="0"/>
              <a:ea typeface="ＭＳ Ｐゴシック" pitchFamily="34" charset="-128"/>
              <a:cs typeface="Arial"/>
            </a:endParaRP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Dymosynzska</a:t>
            </a:r>
            <a:r>
              <a:rPr lang="en-GB" sz="1400" dirty="0" smtClean="0">
                <a:solidFill>
                  <a:srgbClr val="003366"/>
                </a:solidFill>
                <a:latin typeface="Arial" pitchFamily="34" charset="0"/>
                <a:ea typeface="ＭＳ Ｐゴシック" pitchFamily="34" charset="-128"/>
                <a:cs typeface="Arial"/>
              </a:rPr>
              <a:t> : 108 autologous patients, RCT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a:t>
            </a:r>
            <a:r>
              <a:rPr lang="en-GB" sz="1400" dirty="0" err="1">
                <a:solidFill>
                  <a:srgbClr val="003366"/>
                </a:solidFill>
                <a:latin typeface="Arial" pitchFamily="34" charset="0"/>
                <a:ea typeface="ＭＳ Ｐゴシック" pitchFamily="34" charset="-128"/>
                <a:cs typeface="Arial"/>
              </a:rPr>
              <a:t>Vs</a:t>
            </a:r>
            <a:r>
              <a:rPr lang="en-GB" sz="1400" dirty="0">
                <a:solidFill>
                  <a:srgbClr val="003366"/>
                </a:solidFill>
                <a:latin typeface="Arial" pitchFamily="34" charset="0"/>
                <a:ea typeface="ＭＳ Ｐゴシック" pitchFamily="34" charset="-128"/>
                <a:cs typeface="Arial"/>
              </a:rPr>
              <a:t> </a:t>
            </a:r>
            <a:r>
              <a:rPr lang="en-GB" sz="1400" dirty="0" err="1" smtClean="0">
                <a:solidFill>
                  <a:srgbClr val="003366"/>
                </a:solidFill>
                <a:latin typeface="Arial" pitchFamily="34" charset="0"/>
                <a:ea typeface="ＭＳ Ｐゴシック" pitchFamily="34" charset="-128"/>
                <a:cs typeface="Arial"/>
              </a:rPr>
              <a:t>Neupogen</a:t>
            </a:r>
            <a:r>
              <a:rPr lang="en-GB" sz="1400" dirty="0" smtClean="0">
                <a:solidFill>
                  <a:srgbClr val="003366"/>
                </a:solidFill>
                <a:latin typeface="Arial" pitchFamily="34" charset="0"/>
                <a:ea typeface="ＭＳ Ｐゴシック" pitchFamily="34" charset="-128"/>
                <a:cs typeface="Arial"/>
              </a:rPr>
              <a:t>. </a:t>
            </a:r>
            <a:r>
              <a:rPr lang="en-GB" sz="1400" i="1" dirty="0" smtClean="0">
                <a:solidFill>
                  <a:srgbClr val="003366"/>
                </a:solidFill>
                <a:latin typeface="Arial" pitchFamily="34" charset="0"/>
                <a:ea typeface="ＭＳ Ｐゴシック" pitchFamily="34" charset="-128"/>
                <a:cs typeface="Arial"/>
              </a:rPr>
              <a:t>EBMT 2012</a:t>
            </a:r>
            <a:endParaRPr lang="en-GB" sz="1400" b="1" dirty="0" smtClean="0">
              <a:solidFill>
                <a:srgbClr val="003366"/>
              </a:solidFill>
              <a:latin typeface="Arial" pitchFamily="34" charset="0"/>
              <a:ea typeface="ＭＳ Ｐゴシック" pitchFamily="34" charset="-128"/>
              <a:cs typeface="Arial"/>
            </a:endParaRP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Kotwica</a:t>
            </a:r>
            <a:r>
              <a:rPr lang="en-GB" sz="1400" b="1" dirty="0" smtClean="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 23 patients treated with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post-BMT</a:t>
            </a:r>
            <a:r>
              <a:rPr lang="en-GB" sz="1400" dirty="0" smtClean="0">
                <a:solidFill>
                  <a:srgbClr val="003366"/>
                </a:solidFill>
                <a:latin typeface="Arial" pitchFamily="34" charset="0"/>
                <a:ea typeface="ＭＳ Ｐゴシック" pitchFamily="34" charset="-128"/>
                <a:cs typeface="Arial"/>
              </a:rPr>
              <a:t>. </a:t>
            </a:r>
            <a:r>
              <a:rPr lang="en-GB" sz="1400" i="1" dirty="0" smtClean="0">
                <a:solidFill>
                  <a:srgbClr val="003366"/>
                </a:solidFill>
                <a:latin typeface="Arial" pitchFamily="34" charset="0"/>
                <a:ea typeface="ＭＳ Ｐゴシック" pitchFamily="34" charset="-128"/>
                <a:cs typeface="Arial"/>
              </a:rPr>
              <a:t>EBMT 2012</a:t>
            </a:r>
            <a:endParaRPr lang="en-GB" sz="1400" b="1" i="1" dirty="0" smtClean="0">
              <a:solidFill>
                <a:srgbClr val="003366"/>
              </a:solidFill>
              <a:latin typeface="Arial" pitchFamily="34" charset="0"/>
              <a:ea typeface="ＭＳ Ｐゴシック" pitchFamily="34" charset="-128"/>
              <a:cs typeface="Arial"/>
            </a:endParaRP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Czerw</a:t>
            </a:r>
            <a:r>
              <a:rPr lang="en-GB" sz="1400" dirty="0" smtClean="0">
                <a:solidFill>
                  <a:srgbClr val="003366"/>
                </a:solidFill>
                <a:latin typeface="Arial" pitchFamily="34" charset="0"/>
                <a:ea typeface="ＭＳ Ｐゴシック" pitchFamily="34" charset="-128"/>
                <a:cs typeface="Arial"/>
              </a:rPr>
              <a:t> : 55 patients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a:t>
            </a:r>
            <a:r>
              <a:rPr lang="en-GB" sz="1400" dirty="0" err="1">
                <a:solidFill>
                  <a:srgbClr val="003366"/>
                </a:solidFill>
                <a:latin typeface="Arial" pitchFamily="34" charset="0"/>
                <a:ea typeface="ＭＳ Ｐゴシック" pitchFamily="34" charset="-128"/>
                <a:cs typeface="Arial"/>
              </a:rPr>
              <a:t>Vs</a:t>
            </a:r>
            <a:r>
              <a:rPr lang="en-GB" sz="1400" dirty="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35 </a:t>
            </a:r>
            <a:r>
              <a:rPr lang="en-GB" sz="1400" dirty="0" err="1" smtClean="0">
                <a:solidFill>
                  <a:srgbClr val="003366"/>
                </a:solidFill>
                <a:latin typeface="Arial" pitchFamily="34" charset="0"/>
                <a:ea typeface="ＭＳ Ｐゴシック" pitchFamily="34" charset="-128"/>
                <a:cs typeface="Arial"/>
              </a:rPr>
              <a:t>Neupoigen</a:t>
            </a:r>
            <a:r>
              <a:rPr lang="en-GB" sz="1400" dirty="0" smtClean="0">
                <a:solidFill>
                  <a:srgbClr val="003366"/>
                </a:solidFill>
                <a:latin typeface="Arial" pitchFamily="34" charset="0"/>
                <a:ea typeface="ＭＳ Ｐゴシック" pitchFamily="34" charset="-128"/>
                <a:cs typeface="Arial"/>
              </a:rPr>
              <a:t> post-BMT. </a:t>
            </a:r>
            <a:r>
              <a:rPr lang="en-GB" sz="1400" i="1" dirty="0" smtClean="0">
                <a:solidFill>
                  <a:srgbClr val="003366"/>
                </a:solidFill>
                <a:latin typeface="Arial" pitchFamily="34" charset="0"/>
                <a:ea typeface="ＭＳ Ｐゴシック" pitchFamily="34" charset="-128"/>
                <a:cs typeface="Arial"/>
              </a:rPr>
              <a:t>EBMT 2012</a:t>
            </a:r>
            <a:endParaRPr lang="en-GB" sz="1400" b="1" dirty="0" smtClean="0">
              <a:solidFill>
                <a:srgbClr val="003366"/>
              </a:solidFill>
              <a:latin typeface="Arial" pitchFamily="34" charset="0"/>
              <a:ea typeface="ＭＳ Ｐゴシック" pitchFamily="34" charset="-128"/>
              <a:cs typeface="Arial"/>
            </a:endParaRP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Yafour</a:t>
            </a:r>
            <a:r>
              <a:rPr lang="en-GB" sz="1400" b="1" dirty="0" smtClean="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 : 20 patients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a:t>
            </a:r>
            <a:r>
              <a:rPr lang="en-GB" sz="1400" dirty="0" err="1">
                <a:solidFill>
                  <a:srgbClr val="003366"/>
                </a:solidFill>
                <a:latin typeface="Arial" pitchFamily="34" charset="0"/>
                <a:ea typeface="ＭＳ Ｐゴシック" pitchFamily="34" charset="-128"/>
                <a:cs typeface="Arial"/>
              </a:rPr>
              <a:t>Vs</a:t>
            </a:r>
            <a:r>
              <a:rPr lang="en-GB" sz="1400" dirty="0">
                <a:solidFill>
                  <a:srgbClr val="003366"/>
                </a:solidFill>
                <a:latin typeface="Arial" pitchFamily="34" charset="0"/>
                <a:ea typeface="ＭＳ Ｐゴシック" pitchFamily="34" charset="-128"/>
                <a:cs typeface="Arial"/>
              </a:rPr>
              <a:t> </a:t>
            </a:r>
            <a:r>
              <a:rPr lang="en-GB" sz="1400" dirty="0" err="1" smtClean="0">
                <a:solidFill>
                  <a:srgbClr val="003366"/>
                </a:solidFill>
                <a:latin typeface="Arial" pitchFamily="34" charset="0"/>
                <a:ea typeface="ＭＳ Ｐゴシック" pitchFamily="34" charset="-128"/>
                <a:cs typeface="Arial"/>
              </a:rPr>
              <a:t>Neupogen</a:t>
            </a:r>
            <a:r>
              <a:rPr lang="en-GB" sz="1400" dirty="0" smtClean="0">
                <a:solidFill>
                  <a:srgbClr val="003366"/>
                </a:solidFill>
                <a:latin typeface="Arial" pitchFamily="34" charset="0"/>
                <a:ea typeface="ＭＳ Ｐゴシック" pitchFamily="34" charset="-128"/>
                <a:cs typeface="Arial"/>
              </a:rPr>
              <a:t> autologous. </a:t>
            </a:r>
            <a:r>
              <a:rPr lang="en-GB" sz="1400" i="1" dirty="0" smtClean="0">
                <a:solidFill>
                  <a:srgbClr val="003366"/>
                </a:solidFill>
                <a:latin typeface="Arial" pitchFamily="34" charset="0"/>
                <a:ea typeface="ＭＳ Ｐゴシック" pitchFamily="34" charset="-128"/>
                <a:cs typeface="Arial"/>
              </a:rPr>
              <a:t>EBMT 2012</a:t>
            </a:r>
            <a:endParaRPr lang="en-GB" sz="1400" b="1" dirty="0" smtClean="0">
              <a:solidFill>
                <a:srgbClr val="003366"/>
              </a:solidFill>
              <a:latin typeface="Arial" pitchFamily="34" charset="0"/>
              <a:ea typeface="ＭＳ Ｐゴシック" pitchFamily="34" charset="-128"/>
              <a:cs typeface="Arial"/>
            </a:endParaRP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Zabalza</a:t>
            </a:r>
            <a:r>
              <a:rPr lang="en-GB" sz="1400" b="1" dirty="0" smtClean="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 72 patients treated with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autologous </a:t>
            </a:r>
            <a:r>
              <a:rPr lang="en-GB" sz="1400" dirty="0" smtClean="0">
                <a:solidFill>
                  <a:srgbClr val="003366"/>
                </a:solidFill>
                <a:latin typeface="Arial" pitchFamily="34" charset="0"/>
                <a:ea typeface="ＭＳ Ｐゴシック" pitchFamily="34" charset="-128"/>
                <a:cs typeface="Arial"/>
              </a:rPr>
              <a:t>. </a:t>
            </a:r>
            <a:r>
              <a:rPr lang="en-GB" sz="1400" i="1" dirty="0" smtClean="0">
                <a:solidFill>
                  <a:srgbClr val="003366"/>
                </a:solidFill>
                <a:latin typeface="Arial" pitchFamily="34" charset="0"/>
                <a:ea typeface="ＭＳ Ｐゴシック" pitchFamily="34" charset="-128"/>
                <a:cs typeface="Arial"/>
              </a:rPr>
              <a:t>EBMT 2013</a:t>
            </a: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Gopsca</a:t>
            </a:r>
            <a:r>
              <a:rPr lang="en-GB" sz="1400" b="1" dirty="0" smtClean="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 70 patients treated with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autologous </a:t>
            </a:r>
            <a:r>
              <a:rPr lang="en-GB" sz="1400" i="1" dirty="0" smtClean="0">
                <a:solidFill>
                  <a:srgbClr val="003366"/>
                </a:solidFill>
                <a:latin typeface="Arial" pitchFamily="34" charset="0"/>
                <a:ea typeface="ＭＳ Ｐゴシック" pitchFamily="34" charset="-128"/>
                <a:cs typeface="Arial"/>
              </a:rPr>
              <a:t>EBMT 2013</a:t>
            </a: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Ostuni</a:t>
            </a:r>
            <a:r>
              <a:rPr lang="en-GB" sz="1400" b="1" dirty="0" smtClean="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 44 patients treated with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autologous </a:t>
            </a:r>
            <a:r>
              <a:rPr lang="en-GB" sz="1400" i="1" dirty="0" smtClean="0">
                <a:solidFill>
                  <a:srgbClr val="003366"/>
                </a:solidFill>
                <a:latin typeface="Arial" pitchFamily="34" charset="0"/>
                <a:ea typeface="ＭＳ Ｐゴシック" pitchFamily="34" charset="-128"/>
                <a:cs typeface="Arial"/>
              </a:rPr>
              <a:t>EBMT 2013</a:t>
            </a: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Yafour</a:t>
            </a:r>
            <a:r>
              <a:rPr lang="en-GB" sz="1400" dirty="0" smtClean="0">
                <a:solidFill>
                  <a:srgbClr val="003366"/>
                </a:solidFill>
                <a:latin typeface="Arial" pitchFamily="34" charset="0"/>
                <a:ea typeface="ＭＳ Ｐゴシック" pitchFamily="34" charset="-128"/>
                <a:cs typeface="Arial"/>
              </a:rPr>
              <a:t> : 98 patients treated with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a:t>
            </a:r>
            <a:r>
              <a:rPr lang="en-GB" sz="1400" dirty="0" err="1">
                <a:solidFill>
                  <a:srgbClr val="003366"/>
                </a:solidFill>
                <a:latin typeface="Arial" pitchFamily="34" charset="0"/>
                <a:ea typeface="ＭＳ Ｐゴシック" pitchFamily="34" charset="-128"/>
                <a:cs typeface="Arial"/>
              </a:rPr>
              <a:t>Vs</a:t>
            </a:r>
            <a:r>
              <a:rPr lang="en-GB" sz="1400" dirty="0">
                <a:solidFill>
                  <a:srgbClr val="003366"/>
                </a:solidFill>
                <a:latin typeface="Arial" pitchFamily="34" charset="0"/>
                <a:ea typeface="ＭＳ Ｐゴシック" pitchFamily="34" charset="-128"/>
                <a:cs typeface="Arial"/>
              </a:rPr>
              <a:t> </a:t>
            </a:r>
            <a:r>
              <a:rPr lang="en-GB" sz="1400" dirty="0" err="1" smtClean="0">
                <a:solidFill>
                  <a:srgbClr val="003366"/>
                </a:solidFill>
                <a:latin typeface="Arial" pitchFamily="34" charset="0"/>
                <a:ea typeface="ＭＳ Ｐゴシック" pitchFamily="34" charset="-128"/>
                <a:cs typeface="Arial"/>
              </a:rPr>
              <a:t>Neupogen</a:t>
            </a:r>
            <a:r>
              <a:rPr lang="en-GB" sz="1400" dirty="0" smtClean="0">
                <a:solidFill>
                  <a:srgbClr val="003366"/>
                </a:solidFill>
                <a:latin typeface="Arial" pitchFamily="34" charset="0"/>
                <a:ea typeface="ＭＳ Ｐゴシック" pitchFamily="34" charset="-128"/>
                <a:cs typeface="Arial"/>
              </a:rPr>
              <a:t> </a:t>
            </a:r>
            <a:r>
              <a:rPr lang="en-GB" sz="1400" i="1" dirty="0" smtClean="0">
                <a:solidFill>
                  <a:srgbClr val="003366"/>
                </a:solidFill>
                <a:latin typeface="Arial" pitchFamily="34" charset="0"/>
                <a:ea typeface="ＭＳ Ｐゴシック" pitchFamily="34" charset="-128"/>
                <a:cs typeface="Arial"/>
              </a:rPr>
              <a:t>EBMT 2013</a:t>
            </a:r>
            <a:endParaRPr lang="en-GB" sz="1400" b="1" dirty="0" smtClean="0">
              <a:solidFill>
                <a:srgbClr val="003366"/>
              </a:solidFill>
              <a:latin typeface="Arial" pitchFamily="34" charset="0"/>
              <a:ea typeface="ＭＳ Ｐゴシック" pitchFamily="34" charset="-128"/>
              <a:cs typeface="Arial"/>
            </a:endParaRPr>
          </a:p>
        </p:txBody>
      </p:sp>
      <p:sp>
        <p:nvSpPr>
          <p:cNvPr id="97289" name="AutoShape 15"/>
          <p:cNvSpPr>
            <a:spLocks noChangeArrowheads="1"/>
          </p:cNvSpPr>
          <p:nvPr/>
        </p:nvSpPr>
        <p:spPr bwMode="auto">
          <a:xfrm>
            <a:off x="357188" y="1628775"/>
            <a:ext cx="1295400" cy="1439863"/>
          </a:xfrm>
          <a:prstGeom prst="roundRect">
            <a:avLst>
              <a:gd name="adj" fmla="val 6079"/>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Stem Cell </a:t>
            </a:r>
          </a:p>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Autologous</a:t>
            </a:r>
          </a:p>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N = 530</a:t>
            </a:r>
          </a:p>
        </p:txBody>
      </p:sp>
      <p:sp>
        <p:nvSpPr>
          <p:cNvPr id="97290" name="Rectangle 14"/>
          <p:cNvSpPr>
            <a:spLocks noChangeArrowheads="1"/>
          </p:cNvSpPr>
          <p:nvPr/>
        </p:nvSpPr>
        <p:spPr bwMode="auto">
          <a:xfrm>
            <a:off x="2057399" y="5308600"/>
            <a:ext cx="6907213" cy="1360488"/>
          </a:xfrm>
          <a:prstGeom prst="roundRect">
            <a:avLst>
              <a:gd name="adj" fmla="val 6125"/>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lIns="36000" tIns="36000" rIns="36000" bIns="36000" anchor="ctr"/>
          <a:lstStyle/>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Azar</a:t>
            </a:r>
            <a:r>
              <a:rPr lang="en-GB" sz="1400" b="1" dirty="0" smtClean="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 24 related healthy donors treated with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 </a:t>
            </a:r>
            <a:r>
              <a:rPr lang="en-GB" sz="1400" i="1" dirty="0" smtClean="0">
                <a:solidFill>
                  <a:srgbClr val="003366"/>
                </a:solidFill>
                <a:latin typeface="Arial" pitchFamily="34" charset="0"/>
                <a:ea typeface="ＭＳ Ｐゴシック" pitchFamily="34" charset="-128"/>
                <a:cs typeface="Arial"/>
              </a:rPr>
              <a:t>EBMT 2012</a:t>
            </a:r>
            <a:endParaRPr lang="en-GB" sz="1400" b="1" dirty="0" smtClean="0">
              <a:solidFill>
                <a:srgbClr val="003366"/>
              </a:solidFill>
              <a:latin typeface="Arial" pitchFamily="34" charset="0"/>
              <a:ea typeface="ＭＳ Ｐゴシック" pitchFamily="34" charset="-128"/>
              <a:cs typeface="Arial"/>
            </a:endParaRP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smtClean="0">
                <a:solidFill>
                  <a:srgbClr val="003366"/>
                </a:solidFill>
                <a:latin typeface="Arial" pitchFamily="34" charset="0"/>
                <a:ea typeface="ＭＳ Ｐゴシック" pitchFamily="34" charset="-128"/>
                <a:cs typeface="Arial"/>
              </a:rPr>
              <a:t>Becker + </a:t>
            </a:r>
            <a:r>
              <a:rPr lang="en-GB" sz="1400" b="1" dirty="0" err="1" smtClean="0">
                <a:solidFill>
                  <a:srgbClr val="003366"/>
                </a:solidFill>
                <a:latin typeface="Arial" pitchFamily="34" charset="0"/>
                <a:ea typeface="ＭＳ Ｐゴシック" pitchFamily="34" charset="-128"/>
                <a:cs typeface="Arial"/>
              </a:rPr>
              <a:t>Bronig</a:t>
            </a:r>
            <a:r>
              <a:rPr lang="en-GB" sz="1400" b="1" dirty="0" smtClean="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 84/200 unrelated healthy donors treated with </a:t>
            </a:r>
            <a:r>
              <a:rPr lang="en-GB" sz="1400" dirty="0" err="1" smtClean="0">
                <a:solidFill>
                  <a:srgbClr val="003366"/>
                </a:solidFill>
                <a:latin typeface="Arial" pitchFamily="34" charset="0"/>
                <a:ea typeface="ＭＳ Ｐゴシック" pitchFamily="34" charset="-128"/>
                <a:cs typeface="Arial"/>
              </a:rPr>
              <a:t>Zarzio</a:t>
            </a:r>
            <a:r>
              <a:rPr lang="en-GB" sz="1400" dirty="0" smtClean="0">
                <a:solidFill>
                  <a:srgbClr val="003366"/>
                </a:solidFill>
                <a:latin typeface="Arial" pitchFamily="34" charset="0"/>
                <a:ea typeface="ＭＳ Ｐゴシック" pitchFamily="34" charset="-128"/>
                <a:cs typeface="Arial"/>
              </a:rPr>
              <a:t>. </a:t>
            </a:r>
            <a:r>
              <a:rPr lang="en-GB" sz="1400" i="1" dirty="0" smtClean="0">
                <a:solidFill>
                  <a:srgbClr val="003366"/>
                </a:solidFill>
                <a:latin typeface="Arial" pitchFamily="34" charset="0"/>
                <a:ea typeface="ＭＳ Ｐゴシック" pitchFamily="34" charset="-128"/>
                <a:cs typeface="Arial"/>
              </a:rPr>
              <a:t>EBMT 2013 (oral presentation)</a:t>
            </a:r>
          </a:p>
          <a:p>
            <a:pPr marL="1588" lvl="1" eaLnBrk="0" hangingPunct="0">
              <a:lnSpc>
                <a:spcPct val="90000"/>
              </a:lnSpc>
              <a:spcBef>
                <a:spcPct val="35000"/>
              </a:spcBef>
              <a:spcAft>
                <a:spcPct val="50000"/>
              </a:spcAft>
              <a:buClr>
                <a:srgbClr val="99BDE7"/>
              </a:buClr>
              <a:buSzPct val="90000"/>
              <a:buFont typeface="Wingdings" pitchFamily="2" charset="2"/>
              <a:buNone/>
            </a:pPr>
            <a:r>
              <a:rPr lang="en-GB" sz="1400" b="1" dirty="0" err="1" smtClean="0">
                <a:solidFill>
                  <a:srgbClr val="003366"/>
                </a:solidFill>
                <a:latin typeface="Arial" pitchFamily="34" charset="0"/>
                <a:ea typeface="ＭＳ Ｐゴシック" pitchFamily="34" charset="-128"/>
                <a:cs typeface="Arial"/>
              </a:rPr>
              <a:t>Antelo</a:t>
            </a:r>
            <a:r>
              <a:rPr lang="en-GB" sz="1400" dirty="0" smtClean="0">
                <a:solidFill>
                  <a:srgbClr val="003366"/>
                </a:solidFill>
                <a:latin typeface="Arial" pitchFamily="34" charset="0"/>
                <a:ea typeface="ＭＳ Ｐゴシック" pitchFamily="34" charset="-128"/>
                <a:cs typeface="Arial"/>
              </a:rPr>
              <a:t> : 18 related healthy donors (9 </a:t>
            </a:r>
            <a:r>
              <a:rPr lang="en-GB" sz="1400" dirty="0" err="1">
                <a:solidFill>
                  <a:srgbClr val="003366"/>
                </a:solidFill>
                <a:latin typeface="Arial" pitchFamily="34" charset="0"/>
                <a:ea typeface="ＭＳ Ｐゴシック" pitchFamily="34" charset="-128"/>
                <a:cs typeface="Arial"/>
              </a:rPr>
              <a:t>biosimilar</a:t>
            </a:r>
            <a:r>
              <a:rPr lang="en-GB" sz="1400" dirty="0">
                <a:solidFill>
                  <a:srgbClr val="003366"/>
                </a:solidFill>
                <a:latin typeface="Arial" pitchFamily="34" charset="0"/>
                <a:ea typeface="ＭＳ Ｐゴシック" pitchFamily="34" charset="-128"/>
                <a:cs typeface="Arial"/>
              </a:rPr>
              <a:t> GCSF </a:t>
            </a:r>
            <a:r>
              <a:rPr lang="en-GB" sz="1400" dirty="0" err="1">
                <a:solidFill>
                  <a:srgbClr val="003366"/>
                </a:solidFill>
                <a:latin typeface="Arial" pitchFamily="34" charset="0"/>
                <a:ea typeface="ＭＳ Ｐゴシック" pitchFamily="34" charset="-128"/>
                <a:cs typeface="Arial"/>
              </a:rPr>
              <a:t>Vs</a:t>
            </a:r>
            <a:r>
              <a:rPr lang="en-GB" sz="1400" dirty="0">
                <a:solidFill>
                  <a:srgbClr val="003366"/>
                </a:solidFill>
                <a:latin typeface="Arial" pitchFamily="34" charset="0"/>
                <a:ea typeface="ＭＳ Ｐゴシック" pitchFamily="34" charset="-128"/>
                <a:cs typeface="Arial"/>
              </a:rPr>
              <a:t> </a:t>
            </a:r>
            <a:r>
              <a:rPr lang="en-GB" sz="1400" dirty="0" smtClean="0">
                <a:solidFill>
                  <a:srgbClr val="003366"/>
                </a:solidFill>
                <a:latin typeface="Arial" pitchFamily="34" charset="0"/>
                <a:ea typeface="ＭＳ Ｐゴシック" pitchFamily="34" charset="-128"/>
                <a:cs typeface="Arial"/>
              </a:rPr>
              <a:t>9 </a:t>
            </a:r>
            <a:r>
              <a:rPr lang="en-GB" sz="1400" dirty="0" err="1" smtClean="0">
                <a:solidFill>
                  <a:srgbClr val="003366"/>
                </a:solidFill>
                <a:latin typeface="Arial" pitchFamily="34" charset="0"/>
                <a:ea typeface="ＭＳ Ｐゴシック" pitchFamily="34" charset="-128"/>
                <a:cs typeface="Arial"/>
              </a:rPr>
              <a:t>Neupogen</a:t>
            </a:r>
            <a:r>
              <a:rPr lang="en-GB" sz="1400" dirty="0" smtClean="0">
                <a:solidFill>
                  <a:srgbClr val="003366"/>
                </a:solidFill>
                <a:latin typeface="Arial" pitchFamily="34" charset="0"/>
                <a:ea typeface="ＭＳ Ｐゴシック" pitchFamily="34" charset="-128"/>
                <a:cs typeface="Arial"/>
              </a:rPr>
              <a:t>). </a:t>
            </a:r>
            <a:r>
              <a:rPr lang="en-GB" sz="1400" i="1" dirty="0" smtClean="0">
                <a:solidFill>
                  <a:srgbClr val="003366"/>
                </a:solidFill>
                <a:latin typeface="Arial" pitchFamily="34" charset="0"/>
                <a:ea typeface="ＭＳ Ｐゴシック" pitchFamily="34" charset="-128"/>
                <a:cs typeface="Arial"/>
              </a:rPr>
              <a:t>EBMT 2013</a:t>
            </a:r>
          </a:p>
        </p:txBody>
      </p:sp>
      <p:sp>
        <p:nvSpPr>
          <p:cNvPr id="97291" name="AutoShape 15"/>
          <p:cNvSpPr>
            <a:spLocks noChangeArrowheads="1"/>
          </p:cNvSpPr>
          <p:nvPr/>
        </p:nvSpPr>
        <p:spPr bwMode="auto">
          <a:xfrm>
            <a:off x="361950" y="5308600"/>
            <a:ext cx="1295400" cy="1216025"/>
          </a:xfrm>
          <a:prstGeom prst="roundRect">
            <a:avLst>
              <a:gd name="adj" fmla="val 6079"/>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Stem Cell</a:t>
            </a:r>
          </a:p>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Allogeneic</a:t>
            </a:r>
          </a:p>
          <a:p>
            <a:pPr algn="ctr" eaLnBrk="0" hangingPunct="0">
              <a:spcAft>
                <a:spcPct val="50000"/>
              </a:spcAft>
              <a:buClr>
                <a:srgbClr val="99BDE7"/>
              </a:buClr>
              <a:buFont typeface="Wingdings" pitchFamily="2" charset="2"/>
              <a:buNone/>
            </a:pPr>
            <a:r>
              <a:rPr lang="en-GB" sz="1600" b="1" smtClean="0">
                <a:solidFill>
                  <a:srgbClr val="FFFFFF"/>
                </a:solidFill>
                <a:latin typeface="Arial" pitchFamily="34" charset="0"/>
                <a:ea typeface="ＭＳ Ｐゴシック" pitchFamily="34" charset="-128"/>
                <a:cs typeface="Arial"/>
              </a:rPr>
              <a:t>N=126</a:t>
            </a:r>
          </a:p>
        </p:txBody>
      </p:sp>
      <p:sp>
        <p:nvSpPr>
          <p:cNvPr id="2" name="Rectangle 1"/>
          <p:cNvSpPr/>
          <p:nvPr/>
        </p:nvSpPr>
        <p:spPr bwMode="auto">
          <a:xfrm>
            <a:off x="3670300" y="6524625"/>
            <a:ext cx="1660525" cy="217488"/>
          </a:xfrm>
          <a:prstGeom prst="rect">
            <a:avLst/>
          </a:prstGeom>
          <a:solidFill>
            <a:schemeClr val="bg1"/>
          </a:solidFill>
          <a:ln w="6350" cap="flat" cmpd="sng" algn="ctr">
            <a:noFill/>
            <a:prstDash val="solid"/>
            <a:round/>
            <a:headEnd type="none" w="med" len="med"/>
            <a:tailEnd type="triangle" w="med" len="med"/>
          </a:ln>
          <a:effectLst/>
          <a:extLst/>
        </p:spPr>
        <p:txBody>
          <a:bodyPr/>
          <a:lstStyle/>
          <a:p>
            <a:pPr algn="ctr" eaLnBrk="0" hangingPunct="0">
              <a:lnSpc>
                <a:spcPct val="95000"/>
              </a:lnSpc>
              <a:defRPr/>
            </a:pPr>
            <a:endParaRPr lang="en-US" sz="2000">
              <a:solidFill>
                <a:srgbClr val="003366"/>
              </a:solidFill>
              <a:latin typeface="Arial" pitchFamily="34" charset="0"/>
              <a:ea typeface="ＭＳ Ｐゴシック" pitchFamily="34" charset="-128"/>
              <a:cs typeface="Arial"/>
            </a:endParaRPr>
          </a:p>
        </p:txBody>
      </p:sp>
      <p:sp>
        <p:nvSpPr>
          <p:cNvPr id="13" name="Rectangle 12"/>
          <p:cNvSpPr/>
          <p:nvPr/>
        </p:nvSpPr>
        <p:spPr bwMode="auto">
          <a:xfrm>
            <a:off x="7596336" y="44624"/>
            <a:ext cx="1440160" cy="597743"/>
          </a:xfrm>
          <a:prstGeom prst="rect">
            <a:avLst/>
          </a:prstGeom>
          <a:solidFill>
            <a:schemeClr val="bg1"/>
          </a:solidFill>
          <a:ln w="63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0"/>
              </a:spcAft>
              <a:buClrTx/>
              <a:buSzTx/>
              <a:buFontTx/>
              <a:buNone/>
              <a:tabLst/>
            </a:pPr>
            <a:endParaRPr kumimoji="0" lang="en-GB" sz="2000" b="0" i="0" u="none" strike="noStrike" cap="none" normalizeH="0" baseline="0" smtClean="0">
              <a:ln>
                <a:noFill/>
              </a:ln>
              <a:solidFill>
                <a:srgbClr val="003366"/>
              </a:solidFill>
              <a:effectLst/>
              <a:latin typeface="Arial" pitchFamily="34" charset="0"/>
            </a:endParaRPr>
          </a:p>
        </p:txBody>
      </p:sp>
    </p:spTree>
    <p:extLst>
      <p:ext uri="{BB962C8B-B14F-4D97-AF65-F5344CB8AC3E}">
        <p14:creationId xmlns:p14="http://schemas.microsoft.com/office/powerpoint/2010/main" xmlns="" val="1942068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7788" y="893763"/>
            <a:ext cx="2716212" cy="34861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119811" name="Title 3"/>
          <p:cNvSpPr>
            <a:spLocks noGrp="1"/>
          </p:cNvSpPr>
          <p:nvPr>
            <p:ph type="title"/>
          </p:nvPr>
        </p:nvSpPr>
        <p:spPr/>
        <p:txBody>
          <a:bodyPr/>
          <a:lstStyle/>
          <a:p>
            <a:r>
              <a:rPr lang="en-GB" smtClean="0"/>
              <a:t>Questions initially raised over </a:t>
            </a:r>
            <a:br>
              <a:rPr lang="en-GB" smtClean="0"/>
            </a:br>
            <a:r>
              <a:rPr lang="en-GB" smtClean="0"/>
              <a:t>the use of biosimilars</a:t>
            </a:r>
          </a:p>
        </p:txBody>
      </p:sp>
      <p:sp>
        <p:nvSpPr>
          <p:cNvPr id="6148" name="Content Placeholder 6"/>
          <p:cNvSpPr>
            <a:spLocks noGrp="1"/>
          </p:cNvSpPr>
          <p:nvPr>
            <p:ph sz="half" idx="1"/>
          </p:nvPr>
        </p:nvSpPr>
        <p:spPr>
          <a:xfrm>
            <a:off x="457200" y="1427163"/>
            <a:ext cx="4672013" cy="5097462"/>
          </a:xfrm>
        </p:spPr>
        <p:txBody>
          <a:bodyPr/>
          <a:lstStyle/>
          <a:p>
            <a:pPr>
              <a:spcAft>
                <a:spcPts val="1800"/>
              </a:spcAft>
            </a:pPr>
            <a:r>
              <a:rPr lang="en-GB" sz="2400" dirty="0" smtClean="0">
                <a:solidFill>
                  <a:schemeClr val="bg2"/>
                </a:solidFill>
              </a:rPr>
              <a:t>What’s a </a:t>
            </a:r>
            <a:r>
              <a:rPr lang="en-GB" sz="2400" dirty="0" err="1" smtClean="0">
                <a:solidFill>
                  <a:schemeClr val="bg2"/>
                </a:solidFill>
              </a:rPr>
              <a:t>biosimilar</a:t>
            </a:r>
            <a:r>
              <a:rPr lang="en-GB" sz="2400" dirty="0" smtClean="0">
                <a:solidFill>
                  <a:schemeClr val="bg2"/>
                </a:solidFill>
              </a:rPr>
              <a:t> ?</a:t>
            </a:r>
            <a:endParaRPr lang="en-GB" sz="2400" dirty="0" smtClean="0">
              <a:solidFill>
                <a:srgbClr val="ADD6FF"/>
              </a:solidFill>
            </a:endParaRPr>
          </a:p>
          <a:p>
            <a:pPr>
              <a:spcAft>
                <a:spcPts val="1800"/>
              </a:spcAft>
            </a:pPr>
            <a:r>
              <a:rPr lang="en-GB" sz="2400" dirty="0" smtClean="0">
                <a:solidFill>
                  <a:srgbClr val="ADD6FF"/>
                </a:solidFill>
              </a:rPr>
              <a:t>Traceability</a:t>
            </a:r>
          </a:p>
          <a:p>
            <a:pPr>
              <a:spcAft>
                <a:spcPts val="1800"/>
              </a:spcAft>
            </a:pPr>
            <a:r>
              <a:rPr lang="en-GB" sz="2400" dirty="0" smtClean="0">
                <a:solidFill>
                  <a:srgbClr val="ADD6FF"/>
                </a:solidFill>
              </a:rPr>
              <a:t>Quality of product</a:t>
            </a:r>
          </a:p>
          <a:p>
            <a:pPr>
              <a:spcAft>
                <a:spcPts val="1800"/>
              </a:spcAft>
            </a:pPr>
            <a:r>
              <a:rPr lang="en-GB" sz="2400" dirty="0">
                <a:solidFill>
                  <a:srgbClr val="ADD6FF"/>
                </a:solidFill>
              </a:rPr>
              <a:t>Are </a:t>
            </a:r>
            <a:r>
              <a:rPr lang="en-GB" sz="2400" dirty="0" err="1">
                <a:solidFill>
                  <a:srgbClr val="ADD6FF"/>
                </a:solidFill>
              </a:rPr>
              <a:t>biosimilars</a:t>
            </a:r>
            <a:r>
              <a:rPr lang="en-GB" sz="2400" dirty="0">
                <a:solidFill>
                  <a:srgbClr val="ADD6FF"/>
                </a:solidFill>
              </a:rPr>
              <a:t> safe and efficacious ?</a:t>
            </a:r>
          </a:p>
          <a:p>
            <a:pPr>
              <a:spcAft>
                <a:spcPts val="1800"/>
              </a:spcAft>
            </a:pPr>
            <a:r>
              <a:rPr lang="en-GB" sz="2400" b="1" dirty="0" smtClean="0"/>
              <a:t>Immunogenicity</a:t>
            </a:r>
          </a:p>
          <a:p>
            <a:pPr>
              <a:spcAft>
                <a:spcPts val="1800"/>
              </a:spcAft>
            </a:pPr>
            <a:endParaRPr lang="en-GB" sz="2400" dirty="0" smtClean="0"/>
          </a:p>
        </p:txBody>
      </p:sp>
      <p:pic>
        <p:nvPicPr>
          <p:cNvPr id="1198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9575" y="1849438"/>
            <a:ext cx="2924175" cy="384968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11981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29188" y="2847975"/>
            <a:ext cx="2854325" cy="36845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8647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itle 3"/>
          <p:cNvSpPr>
            <a:spLocks noGrp="1"/>
          </p:cNvSpPr>
          <p:nvPr>
            <p:ph type="title"/>
          </p:nvPr>
        </p:nvSpPr>
        <p:spPr/>
        <p:txBody>
          <a:bodyPr/>
          <a:lstStyle/>
          <a:p>
            <a:r>
              <a:rPr lang="en-GB" dirty="0" smtClean="0"/>
              <a:t>Full validated antibody tests</a:t>
            </a:r>
          </a:p>
        </p:txBody>
      </p:sp>
      <p:sp>
        <p:nvSpPr>
          <p:cNvPr id="14340" name="Content Placeholder 6"/>
          <p:cNvSpPr>
            <a:spLocks noGrp="1"/>
          </p:cNvSpPr>
          <p:nvPr>
            <p:ph sz="half" idx="1"/>
          </p:nvPr>
        </p:nvSpPr>
        <p:spPr>
          <a:xfrm>
            <a:off x="467544" y="908720"/>
            <a:ext cx="7643192" cy="5097462"/>
          </a:xfrm>
        </p:spPr>
        <p:txBody>
          <a:bodyPr/>
          <a:lstStyle/>
          <a:p>
            <a:pPr>
              <a:spcAft>
                <a:spcPts val="1800"/>
              </a:spcAft>
            </a:pPr>
            <a:endParaRPr lang="en-GB" sz="2400" dirty="0" smtClean="0"/>
          </a:p>
          <a:p>
            <a:pPr>
              <a:spcAft>
                <a:spcPts val="1800"/>
              </a:spcAft>
            </a:pPr>
            <a:r>
              <a:rPr lang="en-GB" sz="2400" dirty="0" smtClean="0">
                <a:solidFill>
                  <a:srgbClr val="00264D"/>
                </a:solidFill>
              </a:rPr>
              <a:t>Radio-</a:t>
            </a:r>
            <a:r>
              <a:rPr lang="en-GB" sz="2400" dirty="0" err="1">
                <a:solidFill>
                  <a:srgbClr val="00264D"/>
                </a:solidFill>
              </a:rPr>
              <a:t>I</a:t>
            </a:r>
            <a:r>
              <a:rPr lang="en-GB" sz="2400" dirty="0" err="1" smtClean="0">
                <a:solidFill>
                  <a:srgbClr val="00264D"/>
                </a:solidFill>
              </a:rPr>
              <a:t>mmuno</a:t>
            </a:r>
            <a:r>
              <a:rPr lang="en-GB" sz="2400" dirty="0" smtClean="0">
                <a:solidFill>
                  <a:srgbClr val="00264D"/>
                </a:solidFill>
              </a:rPr>
              <a:t>-Precipitation assay (RIP)</a:t>
            </a:r>
          </a:p>
          <a:p>
            <a:pPr>
              <a:spcAft>
                <a:spcPts val="1800"/>
              </a:spcAft>
            </a:pPr>
            <a:r>
              <a:rPr lang="en-GB" sz="2400" dirty="0" smtClean="0">
                <a:solidFill>
                  <a:srgbClr val="00264D"/>
                </a:solidFill>
              </a:rPr>
              <a:t>Neutralising Antibody Assay (NAB)</a:t>
            </a:r>
          </a:p>
          <a:p>
            <a:pPr>
              <a:spcAft>
                <a:spcPts val="1800"/>
              </a:spcAft>
            </a:pPr>
            <a:r>
              <a:rPr lang="en-GB" sz="2400" dirty="0" smtClean="0">
                <a:solidFill>
                  <a:srgbClr val="00264D"/>
                </a:solidFill>
              </a:rPr>
              <a:t>Cross-reference with external lab (Paris) fir any positive NABs</a:t>
            </a:r>
          </a:p>
          <a:p>
            <a:pPr>
              <a:spcAft>
                <a:spcPts val="1800"/>
              </a:spcAft>
            </a:pPr>
            <a:r>
              <a:rPr lang="en-GB" sz="2400" dirty="0" smtClean="0">
                <a:solidFill>
                  <a:srgbClr val="00264D"/>
                </a:solidFill>
              </a:rPr>
              <a:t>Used throughout Sandoz clinical development programmes</a:t>
            </a:r>
          </a:p>
          <a:p>
            <a:pPr>
              <a:spcAft>
                <a:spcPts val="1800"/>
              </a:spcAft>
            </a:pPr>
            <a:r>
              <a:rPr lang="en-GB" sz="2400" dirty="0" smtClean="0">
                <a:solidFill>
                  <a:srgbClr val="00264D"/>
                </a:solidFill>
              </a:rPr>
              <a:t>No positive NABs to date with </a:t>
            </a:r>
            <a:r>
              <a:rPr lang="en-GB" sz="2400" dirty="0" err="1" smtClean="0">
                <a:solidFill>
                  <a:srgbClr val="00264D"/>
                </a:solidFill>
              </a:rPr>
              <a:t>Biosimilar</a:t>
            </a:r>
            <a:r>
              <a:rPr lang="en-GB" sz="2400" dirty="0" smtClean="0">
                <a:solidFill>
                  <a:srgbClr val="00264D"/>
                </a:solidFill>
              </a:rPr>
              <a:t> ESA (IV) and </a:t>
            </a:r>
            <a:r>
              <a:rPr lang="en-GB" sz="2400" dirty="0" err="1" smtClean="0">
                <a:solidFill>
                  <a:srgbClr val="00264D"/>
                </a:solidFill>
              </a:rPr>
              <a:t>Biosimilar</a:t>
            </a:r>
            <a:r>
              <a:rPr lang="en-GB" sz="2400" dirty="0" smtClean="0">
                <a:solidFill>
                  <a:srgbClr val="00264D"/>
                </a:solidFill>
              </a:rPr>
              <a:t> G-CSF</a:t>
            </a:r>
          </a:p>
          <a:p>
            <a:pPr>
              <a:spcAft>
                <a:spcPts val="1800"/>
              </a:spcAft>
            </a:pPr>
            <a:r>
              <a:rPr lang="en-GB" sz="2400" dirty="0" smtClean="0">
                <a:solidFill>
                  <a:srgbClr val="00264D"/>
                </a:solidFill>
              </a:rPr>
              <a:t>Regular formal PSURs to EMA</a:t>
            </a:r>
            <a:endParaRPr lang="en-GB" sz="2000" dirty="0" smtClean="0">
              <a:solidFill>
                <a:srgbClr val="00264D"/>
              </a:solidFill>
            </a:endParaRPr>
          </a:p>
          <a:p>
            <a:pPr>
              <a:spcAft>
                <a:spcPts val="1800"/>
              </a:spcAft>
            </a:pPr>
            <a:endParaRPr lang="en-GB" sz="2400" dirty="0" smtClean="0"/>
          </a:p>
        </p:txBody>
      </p:sp>
      <p:sp>
        <p:nvSpPr>
          <p:cNvPr id="4" name="Text Box 10"/>
          <p:cNvSpPr txBox="1">
            <a:spLocks noChangeArrowheads="1"/>
          </p:cNvSpPr>
          <p:nvPr/>
        </p:nvSpPr>
        <p:spPr bwMode="auto">
          <a:xfrm>
            <a:off x="468313" y="6648064"/>
            <a:ext cx="625316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6pPr>
            <a:lvl7pPr marL="29718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7pPr>
            <a:lvl8pPr marL="34290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8pPr>
            <a:lvl9pPr marL="38862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9pPr>
          </a:lstStyle>
          <a:p>
            <a:pPr>
              <a:lnSpc>
                <a:spcPct val="90000"/>
              </a:lnSpc>
              <a:spcAft>
                <a:spcPct val="20000"/>
              </a:spcAft>
              <a:buFont typeface="Arial" pitchFamily="34" charset="0"/>
              <a:buNone/>
            </a:pPr>
            <a:r>
              <a:rPr lang="nl-NL" sz="1000" dirty="0" smtClean="0">
                <a:solidFill>
                  <a:schemeClr val="bg1"/>
                </a:solidFill>
                <a:cs typeface="Arial"/>
              </a:rPr>
              <a:t>Sandoz data on file 2013; HX575 PSUR Feb 2013 ; EP2006 Jan 2013 PSUR </a:t>
            </a:r>
          </a:p>
        </p:txBody>
      </p:sp>
    </p:spTree>
    <p:extLst>
      <p:ext uri="{BB962C8B-B14F-4D97-AF65-F5344CB8AC3E}">
        <p14:creationId xmlns:p14="http://schemas.microsoft.com/office/powerpoint/2010/main" xmlns="" val="102950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251520" y="260350"/>
            <a:ext cx="8353425" cy="879475"/>
          </a:xfrm>
        </p:spPr>
        <p:txBody>
          <a:bodyPr/>
          <a:lstStyle/>
          <a:p>
            <a:r>
              <a:rPr lang="en-GB" sz="2200" dirty="0" err="1" smtClean="0"/>
              <a:t>Biosimilar</a:t>
            </a:r>
            <a:r>
              <a:rPr lang="en-GB" sz="2200" dirty="0" smtClean="0"/>
              <a:t> ESA HX575</a:t>
            </a:r>
            <a:r>
              <a:rPr lang="en-GB" sz="2200" baseline="30000" dirty="0" smtClean="0"/>
              <a:t> </a:t>
            </a:r>
            <a:r>
              <a:rPr lang="en-GB" sz="2200" dirty="0"/>
              <a:t> </a:t>
            </a:r>
            <a:r>
              <a:rPr lang="en-GB" sz="2200" dirty="0" smtClean="0"/>
              <a:t>and G-CSF EP2006 : </a:t>
            </a:r>
            <a:br>
              <a:rPr lang="en-GB" sz="2200" dirty="0" smtClean="0"/>
            </a:br>
            <a:r>
              <a:rPr lang="en-GB" sz="2200" dirty="0" smtClean="0"/>
              <a:t>currently launched in &gt;40 in EU and non-EU countries </a:t>
            </a:r>
            <a:endParaRPr lang="de-DE" sz="2200" dirty="0" smtClean="0"/>
          </a:p>
        </p:txBody>
      </p:sp>
      <p:grpSp>
        <p:nvGrpSpPr>
          <p:cNvPr id="40963" name="Group 209"/>
          <p:cNvGrpSpPr>
            <a:grpSpLocks/>
          </p:cNvGrpSpPr>
          <p:nvPr/>
        </p:nvGrpSpPr>
        <p:grpSpPr bwMode="auto">
          <a:xfrm>
            <a:off x="1081088" y="1566863"/>
            <a:ext cx="5757760" cy="4511675"/>
            <a:chOff x="950490" y="1301750"/>
            <a:chExt cx="6573838" cy="5151438"/>
          </a:xfrm>
        </p:grpSpPr>
        <p:grpSp>
          <p:nvGrpSpPr>
            <p:cNvPr id="40967" name="Group 210"/>
            <p:cNvGrpSpPr>
              <a:grpSpLocks/>
            </p:cNvGrpSpPr>
            <p:nvPr/>
          </p:nvGrpSpPr>
          <p:grpSpPr bwMode="auto">
            <a:xfrm>
              <a:off x="1479128" y="1301750"/>
              <a:ext cx="6045200" cy="5151438"/>
              <a:chOff x="1479128" y="1301750"/>
              <a:chExt cx="6045200" cy="5151438"/>
            </a:xfrm>
          </p:grpSpPr>
          <p:sp>
            <p:nvSpPr>
              <p:cNvPr id="353310" name="Freeform 3"/>
              <p:cNvSpPr>
                <a:spLocks noChangeAspect="1"/>
              </p:cNvSpPr>
              <p:nvPr/>
            </p:nvSpPr>
            <p:spPr bwMode="gray">
              <a:xfrm>
                <a:off x="4675187" y="1301750"/>
                <a:ext cx="2849258" cy="4301323"/>
              </a:xfrm>
              <a:custGeom>
                <a:avLst/>
                <a:gdLst>
                  <a:gd name="T0" fmla="*/ 2147483647 w 2118"/>
                  <a:gd name="T1" fmla="*/ 2147483647 h 2954"/>
                  <a:gd name="T2" fmla="*/ 2147483647 w 2118"/>
                  <a:gd name="T3" fmla="*/ 2147483647 h 2954"/>
                  <a:gd name="T4" fmla="*/ 2147483647 w 2118"/>
                  <a:gd name="T5" fmla="*/ 2147483647 h 2954"/>
                  <a:gd name="T6" fmla="*/ 2147483647 w 2118"/>
                  <a:gd name="T7" fmla="*/ 2147483647 h 2954"/>
                  <a:gd name="T8" fmla="*/ 2147483647 w 2118"/>
                  <a:gd name="T9" fmla="*/ 2147483647 h 2954"/>
                  <a:gd name="T10" fmla="*/ 2147483647 w 2118"/>
                  <a:gd name="T11" fmla="*/ 2147483647 h 2954"/>
                  <a:gd name="T12" fmla="*/ 2147483647 w 2118"/>
                  <a:gd name="T13" fmla="*/ 2147483647 h 2954"/>
                  <a:gd name="T14" fmla="*/ 2147483647 w 2118"/>
                  <a:gd name="T15" fmla="*/ 2147483647 h 2954"/>
                  <a:gd name="T16" fmla="*/ 2147483647 w 2118"/>
                  <a:gd name="T17" fmla="*/ 2147483647 h 2954"/>
                  <a:gd name="T18" fmla="*/ 2147483647 w 2118"/>
                  <a:gd name="T19" fmla="*/ 2147483647 h 2954"/>
                  <a:gd name="T20" fmla="*/ 2147483647 w 2118"/>
                  <a:gd name="T21" fmla="*/ 2147483647 h 2954"/>
                  <a:gd name="T22" fmla="*/ 2147483647 w 2118"/>
                  <a:gd name="T23" fmla="*/ 2147483647 h 2954"/>
                  <a:gd name="T24" fmla="*/ 2147483647 w 2118"/>
                  <a:gd name="T25" fmla="*/ 2147483647 h 2954"/>
                  <a:gd name="T26" fmla="*/ 2147483647 w 2118"/>
                  <a:gd name="T27" fmla="*/ 2147483647 h 2954"/>
                  <a:gd name="T28" fmla="*/ 2147483647 w 2118"/>
                  <a:gd name="T29" fmla="*/ 2147483647 h 2954"/>
                  <a:gd name="T30" fmla="*/ 2147483647 w 2118"/>
                  <a:gd name="T31" fmla="*/ 2147483647 h 2954"/>
                  <a:gd name="T32" fmla="*/ 2147483647 w 2118"/>
                  <a:gd name="T33" fmla="*/ 2147483647 h 2954"/>
                  <a:gd name="T34" fmla="*/ 2147483647 w 2118"/>
                  <a:gd name="T35" fmla="*/ 2147483647 h 2954"/>
                  <a:gd name="T36" fmla="*/ 2147483647 w 2118"/>
                  <a:gd name="T37" fmla="*/ 2147483647 h 2954"/>
                  <a:gd name="T38" fmla="*/ 2147483647 w 2118"/>
                  <a:gd name="T39" fmla="*/ 2147483647 h 2954"/>
                  <a:gd name="T40" fmla="*/ 2147483647 w 2118"/>
                  <a:gd name="T41" fmla="*/ 2147483647 h 2954"/>
                  <a:gd name="T42" fmla="*/ 2147483647 w 2118"/>
                  <a:gd name="T43" fmla="*/ 2147483647 h 2954"/>
                  <a:gd name="T44" fmla="*/ 2147483647 w 2118"/>
                  <a:gd name="T45" fmla="*/ 2147483647 h 2954"/>
                  <a:gd name="T46" fmla="*/ 2147483647 w 2118"/>
                  <a:gd name="T47" fmla="*/ 2147483647 h 2954"/>
                  <a:gd name="T48" fmla="*/ 2147483647 w 2118"/>
                  <a:gd name="T49" fmla="*/ 2147483647 h 2954"/>
                  <a:gd name="T50" fmla="*/ 2147483647 w 2118"/>
                  <a:gd name="T51" fmla="*/ 2147483647 h 2954"/>
                  <a:gd name="T52" fmla="*/ 2147483647 w 2118"/>
                  <a:gd name="T53" fmla="*/ 2147483647 h 2954"/>
                  <a:gd name="T54" fmla="*/ 2147483647 w 2118"/>
                  <a:gd name="T55" fmla="*/ 2147483647 h 2954"/>
                  <a:gd name="T56" fmla="*/ 2147483647 w 2118"/>
                  <a:gd name="T57" fmla="*/ 2147483647 h 2954"/>
                  <a:gd name="T58" fmla="*/ 2147483647 w 2118"/>
                  <a:gd name="T59" fmla="*/ 2147483647 h 2954"/>
                  <a:gd name="T60" fmla="*/ 2147483647 w 2118"/>
                  <a:gd name="T61" fmla="*/ 2147483647 h 2954"/>
                  <a:gd name="T62" fmla="*/ 2147483647 w 2118"/>
                  <a:gd name="T63" fmla="*/ 2147483647 h 2954"/>
                  <a:gd name="T64" fmla="*/ 2147483647 w 2118"/>
                  <a:gd name="T65" fmla="*/ 2147483647 h 2954"/>
                  <a:gd name="T66" fmla="*/ 2147483647 w 2118"/>
                  <a:gd name="T67" fmla="*/ 2147483647 h 2954"/>
                  <a:gd name="T68" fmla="*/ 2147483647 w 2118"/>
                  <a:gd name="T69" fmla="*/ 2147483647 h 2954"/>
                  <a:gd name="T70" fmla="*/ 2147483647 w 2118"/>
                  <a:gd name="T71" fmla="*/ 2147483647 h 2954"/>
                  <a:gd name="T72" fmla="*/ 2147483647 w 2118"/>
                  <a:gd name="T73" fmla="*/ 2147483647 h 2954"/>
                  <a:gd name="T74" fmla="*/ 2147483647 w 2118"/>
                  <a:gd name="T75" fmla="*/ 2147483647 h 2954"/>
                  <a:gd name="T76" fmla="*/ 2147483647 w 2118"/>
                  <a:gd name="T77" fmla="*/ 2147483647 h 2954"/>
                  <a:gd name="T78" fmla="*/ 2147483647 w 2118"/>
                  <a:gd name="T79" fmla="*/ 2147483647 h 2954"/>
                  <a:gd name="T80" fmla="*/ 2147483647 w 2118"/>
                  <a:gd name="T81" fmla="*/ 2147483647 h 2954"/>
                  <a:gd name="T82" fmla="*/ 2147483647 w 2118"/>
                  <a:gd name="T83" fmla="*/ 2147483647 h 2954"/>
                  <a:gd name="T84" fmla="*/ 2147483647 w 2118"/>
                  <a:gd name="T85" fmla="*/ 2147483647 h 2954"/>
                  <a:gd name="T86" fmla="*/ 2147483647 w 2118"/>
                  <a:gd name="T87" fmla="*/ 2147483647 h 2954"/>
                  <a:gd name="T88" fmla="*/ 2147483647 w 2118"/>
                  <a:gd name="T89" fmla="*/ 2147483647 h 2954"/>
                  <a:gd name="T90" fmla="*/ 2147483647 w 2118"/>
                  <a:gd name="T91" fmla="*/ 2147483647 h 2954"/>
                  <a:gd name="T92" fmla="*/ 2147483647 w 2118"/>
                  <a:gd name="T93" fmla="*/ 2147483647 h 2954"/>
                  <a:gd name="T94" fmla="*/ 2147483647 w 2118"/>
                  <a:gd name="T95" fmla="*/ 2147483647 h 2954"/>
                  <a:gd name="T96" fmla="*/ 2147483647 w 2118"/>
                  <a:gd name="T97" fmla="*/ 2147483647 h 2954"/>
                  <a:gd name="T98" fmla="*/ 2147483647 w 2118"/>
                  <a:gd name="T99" fmla="*/ 2147483647 h 2954"/>
                  <a:gd name="T100" fmla="*/ 2147483647 w 2118"/>
                  <a:gd name="T101" fmla="*/ 2147483647 h 2954"/>
                  <a:gd name="T102" fmla="*/ 2147483647 w 2118"/>
                  <a:gd name="T103" fmla="*/ 2147483647 h 2954"/>
                  <a:gd name="T104" fmla="*/ 2147483647 w 2118"/>
                  <a:gd name="T105" fmla="*/ 2147483647 h 2954"/>
                  <a:gd name="T106" fmla="*/ 2147483647 w 2118"/>
                  <a:gd name="T107" fmla="*/ 2147483647 h 2954"/>
                  <a:gd name="T108" fmla="*/ 2147483647 w 2118"/>
                  <a:gd name="T109" fmla="*/ 2147483647 h 2954"/>
                  <a:gd name="T110" fmla="*/ 2147483647 w 2118"/>
                  <a:gd name="T111" fmla="*/ 2147483647 h 29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8"/>
                  <a:gd name="T169" fmla="*/ 0 h 2954"/>
                  <a:gd name="T170" fmla="*/ 2118 w 2118"/>
                  <a:gd name="T171" fmla="*/ 2954 h 29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8" h="2954">
                    <a:moveTo>
                      <a:pt x="1410" y="70"/>
                    </a:moveTo>
                    <a:lnTo>
                      <a:pt x="1281" y="0"/>
                    </a:lnTo>
                    <a:lnTo>
                      <a:pt x="1241" y="117"/>
                    </a:lnTo>
                    <a:lnTo>
                      <a:pt x="1167" y="99"/>
                    </a:lnTo>
                    <a:lnTo>
                      <a:pt x="1200" y="128"/>
                    </a:lnTo>
                    <a:lnTo>
                      <a:pt x="1244" y="150"/>
                    </a:lnTo>
                    <a:lnTo>
                      <a:pt x="1197" y="183"/>
                    </a:lnTo>
                    <a:lnTo>
                      <a:pt x="1211" y="308"/>
                    </a:lnTo>
                    <a:lnTo>
                      <a:pt x="1175" y="345"/>
                    </a:lnTo>
                    <a:lnTo>
                      <a:pt x="1127" y="360"/>
                    </a:lnTo>
                    <a:lnTo>
                      <a:pt x="1079" y="356"/>
                    </a:lnTo>
                    <a:lnTo>
                      <a:pt x="1054" y="327"/>
                    </a:lnTo>
                    <a:lnTo>
                      <a:pt x="1032" y="308"/>
                    </a:lnTo>
                    <a:lnTo>
                      <a:pt x="1010" y="283"/>
                    </a:lnTo>
                    <a:lnTo>
                      <a:pt x="1017" y="242"/>
                    </a:lnTo>
                    <a:lnTo>
                      <a:pt x="995" y="213"/>
                    </a:lnTo>
                    <a:lnTo>
                      <a:pt x="1054" y="191"/>
                    </a:lnTo>
                    <a:lnTo>
                      <a:pt x="1065" y="150"/>
                    </a:lnTo>
                    <a:lnTo>
                      <a:pt x="1043" y="99"/>
                    </a:lnTo>
                    <a:lnTo>
                      <a:pt x="991" y="84"/>
                    </a:lnTo>
                    <a:lnTo>
                      <a:pt x="958" y="103"/>
                    </a:lnTo>
                    <a:lnTo>
                      <a:pt x="885" y="114"/>
                    </a:lnTo>
                    <a:lnTo>
                      <a:pt x="844" y="110"/>
                    </a:lnTo>
                    <a:lnTo>
                      <a:pt x="885" y="147"/>
                    </a:lnTo>
                    <a:lnTo>
                      <a:pt x="914" y="187"/>
                    </a:lnTo>
                    <a:lnTo>
                      <a:pt x="936" y="220"/>
                    </a:lnTo>
                    <a:lnTo>
                      <a:pt x="947" y="268"/>
                    </a:lnTo>
                    <a:lnTo>
                      <a:pt x="943" y="319"/>
                    </a:lnTo>
                    <a:lnTo>
                      <a:pt x="969" y="341"/>
                    </a:lnTo>
                    <a:lnTo>
                      <a:pt x="1010" y="433"/>
                    </a:lnTo>
                    <a:lnTo>
                      <a:pt x="973" y="415"/>
                    </a:lnTo>
                    <a:lnTo>
                      <a:pt x="929" y="393"/>
                    </a:lnTo>
                    <a:lnTo>
                      <a:pt x="892" y="374"/>
                    </a:lnTo>
                    <a:lnTo>
                      <a:pt x="877" y="451"/>
                    </a:lnTo>
                    <a:lnTo>
                      <a:pt x="837" y="510"/>
                    </a:lnTo>
                    <a:lnTo>
                      <a:pt x="804" y="536"/>
                    </a:lnTo>
                    <a:lnTo>
                      <a:pt x="881" y="650"/>
                    </a:lnTo>
                    <a:lnTo>
                      <a:pt x="870" y="683"/>
                    </a:lnTo>
                    <a:lnTo>
                      <a:pt x="826" y="694"/>
                    </a:lnTo>
                    <a:lnTo>
                      <a:pt x="764" y="679"/>
                    </a:lnTo>
                    <a:lnTo>
                      <a:pt x="738" y="672"/>
                    </a:lnTo>
                    <a:lnTo>
                      <a:pt x="701" y="661"/>
                    </a:lnTo>
                    <a:lnTo>
                      <a:pt x="676" y="686"/>
                    </a:lnTo>
                    <a:lnTo>
                      <a:pt x="690" y="716"/>
                    </a:lnTo>
                    <a:lnTo>
                      <a:pt x="716" y="730"/>
                    </a:lnTo>
                    <a:lnTo>
                      <a:pt x="775" y="727"/>
                    </a:lnTo>
                    <a:lnTo>
                      <a:pt x="797" y="807"/>
                    </a:lnTo>
                    <a:lnTo>
                      <a:pt x="745" y="822"/>
                    </a:lnTo>
                    <a:lnTo>
                      <a:pt x="679" y="796"/>
                    </a:lnTo>
                    <a:lnTo>
                      <a:pt x="606" y="760"/>
                    </a:lnTo>
                    <a:lnTo>
                      <a:pt x="580" y="727"/>
                    </a:lnTo>
                    <a:lnTo>
                      <a:pt x="540" y="587"/>
                    </a:lnTo>
                    <a:lnTo>
                      <a:pt x="510" y="543"/>
                    </a:lnTo>
                    <a:lnTo>
                      <a:pt x="452" y="503"/>
                    </a:lnTo>
                    <a:lnTo>
                      <a:pt x="422" y="462"/>
                    </a:lnTo>
                    <a:lnTo>
                      <a:pt x="400" y="426"/>
                    </a:lnTo>
                    <a:lnTo>
                      <a:pt x="540" y="484"/>
                    </a:lnTo>
                    <a:lnTo>
                      <a:pt x="646" y="492"/>
                    </a:lnTo>
                    <a:lnTo>
                      <a:pt x="716" y="481"/>
                    </a:lnTo>
                    <a:lnTo>
                      <a:pt x="745" y="462"/>
                    </a:lnTo>
                    <a:lnTo>
                      <a:pt x="771" y="422"/>
                    </a:lnTo>
                    <a:lnTo>
                      <a:pt x="786" y="385"/>
                    </a:lnTo>
                    <a:lnTo>
                      <a:pt x="786" y="330"/>
                    </a:lnTo>
                    <a:lnTo>
                      <a:pt x="727" y="297"/>
                    </a:lnTo>
                    <a:lnTo>
                      <a:pt x="701" y="308"/>
                    </a:lnTo>
                    <a:lnTo>
                      <a:pt x="599" y="250"/>
                    </a:lnTo>
                    <a:lnTo>
                      <a:pt x="510" y="250"/>
                    </a:lnTo>
                    <a:lnTo>
                      <a:pt x="382" y="257"/>
                    </a:lnTo>
                    <a:lnTo>
                      <a:pt x="342" y="268"/>
                    </a:lnTo>
                    <a:lnTo>
                      <a:pt x="323" y="268"/>
                    </a:lnTo>
                    <a:lnTo>
                      <a:pt x="298" y="246"/>
                    </a:lnTo>
                    <a:lnTo>
                      <a:pt x="316" y="198"/>
                    </a:lnTo>
                    <a:lnTo>
                      <a:pt x="287" y="198"/>
                    </a:lnTo>
                    <a:lnTo>
                      <a:pt x="272" y="224"/>
                    </a:lnTo>
                    <a:lnTo>
                      <a:pt x="243" y="220"/>
                    </a:lnTo>
                    <a:lnTo>
                      <a:pt x="221" y="228"/>
                    </a:lnTo>
                    <a:lnTo>
                      <a:pt x="210" y="250"/>
                    </a:lnTo>
                    <a:lnTo>
                      <a:pt x="180" y="275"/>
                    </a:lnTo>
                    <a:lnTo>
                      <a:pt x="177" y="319"/>
                    </a:lnTo>
                    <a:lnTo>
                      <a:pt x="169" y="334"/>
                    </a:lnTo>
                    <a:lnTo>
                      <a:pt x="169" y="360"/>
                    </a:lnTo>
                    <a:lnTo>
                      <a:pt x="199" y="382"/>
                    </a:lnTo>
                    <a:lnTo>
                      <a:pt x="202" y="404"/>
                    </a:lnTo>
                    <a:lnTo>
                      <a:pt x="221" y="426"/>
                    </a:lnTo>
                    <a:lnTo>
                      <a:pt x="228" y="448"/>
                    </a:lnTo>
                    <a:lnTo>
                      <a:pt x="228" y="473"/>
                    </a:lnTo>
                    <a:lnTo>
                      <a:pt x="224" y="503"/>
                    </a:lnTo>
                    <a:lnTo>
                      <a:pt x="235" y="550"/>
                    </a:lnTo>
                    <a:lnTo>
                      <a:pt x="257" y="595"/>
                    </a:lnTo>
                    <a:lnTo>
                      <a:pt x="254" y="661"/>
                    </a:lnTo>
                    <a:lnTo>
                      <a:pt x="279" y="723"/>
                    </a:lnTo>
                    <a:lnTo>
                      <a:pt x="283" y="778"/>
                    </a:lnTo>
                    <a:lnTo>
                      <a:pt x="294" y="804"/>
                    </a:lnTo>
                    <a:lnTo>
                      <a:pt x="338" y="837"/>
                    </a:lnTo>
                    <a:lnTo>
                      <a:pt x="353" y="870"/>
                    </a:lnTo>
                    <a:lnTo>
                      <a:pt x="353" y="899"/>
                    </a:lnTo>
                    <a:lnTo>
                      <a:pt x="338" y="951"/>
                    </a:lnTo>
                    <a:lnTo>
                      <a:pt x="334" y="962"/>
                    </a:lnTo>
                    <a:lnTo>
                      <a:pt x="338" y="976"/>
                    </a:lnTo>
                    <a:lnTo>
                      <a:pt x="323" y="1002"/>
                    </a:lnTo>
                    <a:lnTo>
                      <a:pt x="298" y="1013"/>
                    </a:lnTo>
                    <a:lnTo>
                      <a:pt x="294" y="1031"/>
                    </a:lnTo>
                    <a:lnTo>
                      <a:pt x="261" y="1075"/>
                    </a:lnTo>
                    <a:lnTo>
                      <a:pt x="235" y="1090"/>
                    </a:lnTo>
                    <a:lnTo>
                      <a:pt x="232" y="1119"/>
                    </a:lnTo>
                    <a:lnTo>
                      <a:pt x="246" y="1116"/>
                    </a:lnTo>
                    <a:lnTo>
                      <a:pt x="261" y="1101"/>
                    </a:lnTo>
                    <a:lnTo>
                      <a:pt x="272" y="1105"/>
                    </a:lnTo>
                    <a:lnTo>
                      <a:pt x="279" y="1119"/>
                    </a:lnTo>
                    <a:lnTo>
                      <a:pt x="261" y="1134"/>
                    </a:lnTo>
                    <a:lnTo>
                      <a:pt x="290" y="1160"/>
                    </a:lnTo>
                    <a:lnTo>
                      <a:pt x="305" y="1160"/>
                    </a:lnTo>
                    <a:lnTo>
                      <a:pt x="327" y="1171"/>
                    </a:lnTo>
                    <a:lnTo>
                      <a:pt x="353" y="1196"/>
                    </a:lnTo>
                    <a:lnTo>
                      <a:pt x="364" y="1226"/>
                    </a:lnTo>
                    <a:lnTo>
                      <a:pt x="327" y="1200"/>
                    </a:lnTo>
                    <a:lnTo>
                      <a:pt x="309" y="1185"/>
                    </a:lnTo>
                    <a:lnTo>
                      <a:pt x="287" y="1182"/>
                    </a:lnTo>
                    <a:lnTo>
                      <a:pt x="290" y="1196"/>
                    </a:lnTo>
                    <a:lnTo>
                      <a:pt x="272" y="1189"/>
                    </a:lnTo>
                    <a:lnTo>
                      <a:pt x="254" y="1189"/>
                    </a:lnTo>
                    <a:lnTo>
                      <a:pt x="257" y="1215"/>
                    </a:lnTo>
                    <a:lnTo>
                      <a:pt x="261" y="1233"/>
                    </a:lnTo>
                    <a:lnTo>
                      <a:pt x="254" y="1266"/>
                    </a:lnTo>
                    <a:lnTo>
                      <a:pt x="243" y="1273"/>
                    </a:lnTo>
                    <a:lnTo>
                      <a:pt x="213" y="1273"/>
                    </a:lnTo>
                    <a:lnTo>
                      <a:pt x="210" y="1295"/>
                    </a:lnTo>
                    <a:lnTo>
                      <a:pt x="228" y="1314"/>
                    </a:lnTo>
                    <a:lnTo>
                      <a:pt x="235" y="1347"/>
                    </a:lnTo>
                    <a:lnTo>
                      <a:pt x="257" y="1365"/>
                    </a:lnTo>
                    <a:lnTo>
                      <a:pt x="257" y="1380"/>
                    </a:lnTo>
                    <a:lnTo>
                      <a:pt x="250" y="1391"/>
                    </a:lnTo>
                    <a:lnTo>
                      <a:pt x="254" y="1402"/>
                    </a:lnTo>
                    <a:lnTo>
                      <a:pt x="261" y="1413"/>
                    </a:lnTo>
                    <a:lnTo>
                      <a:pt x="279" y="1457"/>
                    </a:lnTo>
                    <a:lnTo>
                      <a:pt x="294" y="1472"/>
                    </a:lnTo>
                    <a:lnTo>
                      <a:pt x="309" y="1479"/>
                    </a:lnTo>
                    <a:lnTo>
                      <a:pt x="316" y="1519"/>
                    </a:lnTo>
                    <a:lnTo>
                      <a:pt x="298" y="1538"/>
                    </a:lnTo>
                    <a:lnTo>
                      <a:pt x="276" y="1563"/>
                    </a:lnTo>
                    <a:lnTo>
                      <a:pt x="265" y="1578"/>
                    </a:lnTo>
                    <a:lnTo>
                      <a:pt x="254" y="1585"/>
                    </a:lnTo>
                    <a:lnTo>
                      <a:pt x="232" y="1582"/>
                    </a:lnTo>
                    <a:lnTo>
                      <a:pt x="224" y="1593"/>
                    </a:lnTo>
                    <a:lnTo>
                      <a:pt x="232" y="1600"/>
                    </a:lnTo>
                    <a:lnTo>
                      <a:pt x="235" y="1637"/>
                    </a:lnTo>
                    <a:lnTo>
                      <a:pt x="217" y="1640"/>
                    </a:lnTo>
                    <a:lnTo>
                      <a:pt x="199" y="1655"/>
                    </a:lnTo>
                    <a:lnTo>
                      <a:pt x="199" y="1677"/>
                    </a:lnTo>
                    <a:lnTo>
                      <a:pt x="191" y="1695"/>
                    </a:lnTo>
                    <a:lnTo>
                      <a:pt x="184" y="1751"/>
                    </a:lnTo>
                    <a:lnTo>
                      <a:pt x="165" y="1751"/>
                    </a:lnTo>
                    <a:lnTo>
                      <a:pt x="147" y="1758"/>
                    </a:lnTo>
                    <a:lnTo>
                      <a:pt x="132" y="1776"/>
                    </a:lnTo>
                    <a:lnTo>
                      <a:pt x="114" y="1787"/>
                    </a:lnTo>
                    <a:lnTo>
                      <a:pt x="96" y="1776"/>
                    </a:lnTo>
                    <a:lnTo>
                      <a:pt x="70" y="1780"/>
                    </a:lnTo>
                    <a:lnTo>
                      <a:pt x="70" y="1806"/>
                    </a:lnTo>
                    <a:lnTo>
                      <a:pt x="81" y="1835"/>
                    </a:lnTo>
                    <a:lnTo>
                      <a:pt x="88" y="1879"/>
                    </a:lnTo>
                    <a:lnTo>
                      <a:pt x="55" y="1923"/>
                    </a:lnTo>
                    <a:lnTo>
                      <a:pt x="70" y="1945"/>
                    </a:lnTo>
                    <a:lnTo>
                      <a:pt x="63" y="1974"/>
                    </a:lnTo>
                    <a:lnTo>
                      <a:pt x="66" y="2000"/>
                    </a:lnTo>
                    <a:lnTo>
                      <a:pt x="77" y="2011"/>
                    </a:lnTo>
                    <a:lnTo>
                      <a:pt x="99" y="2044"/>
                    </a:lnTo>
                    <a:lnTo>
                      <a:pt x="114" y="2092"/>
                    </a:lnTo>
                    <a:lnTo>
                      <a:pt x="110" y="2121"/>
                    </a:lnTo>
                    <a:lnTo>
                      <a:pt x="37" y="2191"/>
                    </a:lnTo>
                    <a:lnTo>
                      <a:pt x="52" y="2242"/>
                    </a:lnTo>
                    <a:lnTo>
                      <a:pt x="19" y="2275"/>
                    </a:lnTo>
                    <a:lnTo>
                      <a:pt x="0" y="2290"/>
                    </a:lnTo>
                    <a:lnTo>
                      <a:pt x="0" y="2312"/>
                    </a:lnTo>
                    <a:lnTo>
                      <a:pt x="26" y="2352"/>
                    </a:lnTo>
                    <a:lnTo>
                      <a:pt x="55" y="2352"/>
                    </a:lnTo>
                    <a:lnTo>
                      <a:pt x="66" y="2356"/>
                    </a:lnTo>
                    <a:lnTo>
                      <a:pt x="88" y="2345"/>
                    </a:lnTo>
                    <a:lnTo>
                      <a:pt x="110" y="2341"/>
                    </a:lnTo>
                    <a:lnTo>
                      <a:pt x="129" y="2349"/>
                    </a:lnTo>
                    <a:lnTo>
                      <a:pt x="151" y="2349"/>
                    </a:lnTo>
                    <a:lnTo>
                      <a:pt x="177" y="2338"/>
                    </a:lnTo>
                    <a:lnTo>
                      <a:pt x="195" y="2345"/>
                    </a:lnTo>
                    <a:lnTo>
                      <a:pt x="210" y="2356"/>
                    </a:lnTo>
                    <a:lnTo>
                      <a:pt x="228" y="2356"/>
                    </a:lnTo>
                    <a:lnTo>
                      <a:pt x="254" y="2338"/>
                    </a:lnTo>
                    <a:lnTo>
                      <a:pt x="287" y="2338"/>
                    </a:lnTo>
                    <a:lnTo>
                      <a:pt x="301" y="2323"/>
                    </a:lnTo>
                    <a:lnTo>
                      <a:pt x="323" y="2327"/>
                    </a:lnTo>
                    <a:lnTo>
                      <a:pt x="342" y="2367"/>
                    </a:lnTo>
                    <a:lnTo>
                      <a:pt x="364" y="2382"/>
                    </a:lnTo>
                    <a:lnTo>
                      <a:pt x="378" y="2415"/>
                    </a:lnTo>
                    <a:lnTo>
                      <a:pt x="397" y="2437"/>
                    </a:lnTo>
                    <a:lnTo>
                      <a:pt x="404" y="2455"/>
                    </a:lnTo>
                    <a:lnTo>
                      <a:pt x="404" y="2485"/>
                    </a:lnTo>
                    <a:lnTo>
                      <a:pt x="404" y="2507"/>
                    </a:lnTo>
                    <a:lnTo>
                      <a:pt x="419" y="2529"/>
                    </a:lnTo>
                    <a:lnTo>
                      <a:pt x="422" y="2569"/>
                    </a:lnTo>
                    <a:lnTo>
                      <a:pt x="437" y="2576"/>
                    </a:lnTo>
                    <a:lnTo>
                      <a:pt x="463" y="2580"/>
                    </a:lnTo>
                    <a:lnTo>
                      <a:pt x="496" y="2573"/>
                    </a:lnTo>
                    <a:lnTo>
                      <a:pt x="529" y="2580"/>
                    </a:lnTo>
                    <a:lnTo>
                      <a:pt x="551" y="2565"/>
                    </a:lnTo>
                    <a:lnTo>
                      <a:pt x="529" y="2547"/>
                    </a:lnTo>
                    <a:lnTo>
                      <a:pt x="518" y="2510"/>
                    </a:lnTo>
                    <a:lnTo>
                      <a:pt x="543" y="2543"/>
                    </a:lnTo>
                    <a:lnTo>
                      <a:pt x="551" y="2536"/>
                    </a:lnTo>
                    <a:lnTo>
                      <a:pt x="536" y="2518"/>
                    </a:lnTo>
                    <a:lnTo>
                      <a:pt x="558" y="2525"/>
                    </a:lnTo>
                    <a:lnTo>
                      <a:pt x="573" y="2514"/>
                    </a:lnTo>
                    <a:lnTo>
                      <a:pt x="584" y="2496"/>
                    </a:lnTo>
                    <a:lnTo>
                      <a:pt x="573" y="2485"/>
                    </a:lnTo>
                    <a:lnTo>
                      <a:pt x="551" y="2470"/>
                    </a:lnTo>
                    <a:lnTo>
                      <a:pt x="580" y="2474"/>
                    </a:lnTo>
                    <a:lnTo>
                      <a:pt x="580" y="2455"/>
                    </a:lnTo>
                    <a:lnTo>
                      <a:pt x="595" y="2444"/>
                    </a:lnTo>
                    <a:lnTo>
                      <a:pt x="610" y="2429"/>
                    </a:lnTo>
                    <a:lnTo>
                      <a:pt x="617" y="2426"/>
                    </a:lnTo>
                    <a:lnTo>
                      <a:pt x="635" y="2426"/>
                    </a:lnTo>
                    <a:lnTo>
                      <a:pt x="646" y="2444"/>
                    </a:lnTo>
                    <a:lnTo>
                      <a:pt x="617" y="2455"/>
                    </a:lnTo>
                    <a:lnTo>
                      <a:pt x="621" y="2466"/>
                    </a:lnTo>
                    <a:lnTo>
                      <a:pt x="650" y="2477"/>
                    </a:lnTo>
                    <a:lnTo>
                      <a:pt x="654" y="2466"/>
                    </a:lnTo>
                    <a:lnTo>
                      <a:pt x="668" y="2470"/>
                    </a:lnTo>
                    <a:lnTo>
                      <a:pt x="687" y="2466"/>
                    </a:lnTo>
                    <a:lnTo>
                      <a:pt x="709" y="2462"/>
                    </a:lnTo>
                    <a:lnTo>
                      <a:pt x="723" y="2455"/>
                    </a:lnTo>
                    <a:lnTo>
                      <a:pt x="727" y="2474"/>
                    </a:lnTo>
                    <a:lnTo>
                      <a:pt x="701" y="2492"/>
                    </a:lnTo>
                    <a:lnTo>
                      <a:pt x="694" y="2518"/>
                    </a:lnTo>
                    <a:lnTo>
                      <a:pt x="679" y="2536"/>
                    </a:lnTo>
                    <a:lnTo>
                      <a:pt x="676" y="2558"/>
                    </a:lnTo>
                    <a:lnTo>
                      <a:pt x="701" y="2565"/>
                    </a:lnTo>
                    <a:lnTo>
                      <a:pt x="712" y="2569"/>
                    </a:lnTo>
                    <a:lnTo>
                      <a:pt x="727" y="2569"/>
                    </a:lnTo>
                    <a:lnTo>
                      <a:pt x="738" y="2573"/>
                    </a:lnTo>
                    <a:lnTo>
                      <a:pt x="745" y="2591"/>
                    </a:lnTo>
                    <a:lnTo>
                      <a:pt x="753" y="2609"/>
                    </a:lnTo>
                    <a:lnTo>
                      <a:pt x="745" y="2642"/>
                    </a:lnTo>
                    <a:lnTo>
                      <a:pt x="775" y="2657"/>
                    </a:lnTo>
                    <a:lnTo>
                      <a:pt x="786" y="2646"/>
                    </a:lnTo>
                    <a:lnTo>
                      <a:pt x="797" y="2628"/>
                    </a:lnTo>
                    <a:lnTo>
                      <a:pt x="808" y="2606"/>
                    </a:lnTo>
                    <a:lnTo>
                      <a:pt x="826" y="2595"/>
                    </a:lnTo>
                    <a:lnTo>
                      <a:pt x="844" y="2580"/>
                    </a:lnTo>
                    <a:lnTo>
                      <a:pt x="855" y="2558"/>
                    </a:lnTo>
                    <a:lnTo>
                      <a:pt x="866" y="2562"/>
                    </a:lnTo>
                    <a:lnTo>
                      <a:pt x="877" y="2569"/>
                    </a:lnTo>
                    <a:lnTo>
                      <a:pt x="899" y="2573"/>
                    </a:lnTo>
                    <a:lnTo>
                      <a:pt x="925" y="2558"/>
                    </a:lnTo>
                    <a:lnTo>
                      <a:pt x="936" y="2525"/>
                    </a:lnTo>
                    <a:lnTo>
                      <a:pt x="914" y="2525"/>
                    </a:lnTo>
                    <a:lnTo>
                      <a:pt x="896" y="2536"/>
                    </a:lnTo>
                    <a:lnTo>
                      <a:pt x="888" y="2525"/>
                    </a:lnTo>
                    <a:lnTo>
                      <a:pt x="874" y="2536"/>
                    </a:lnTo>
                    <a:lnTo>
                      <a:pt x="855" y="2536"/>
                    </a:lnTo>
                    <a:lnTo>
                      <a:pt x="837" y="2529"/>
                    </a:lnTo>
                    <a:lnTo>
                      <a:pt x="833" y="2503"/>
                    </a:lnTo>
                    <a:lnTo>
                      <a:pt x="819" y="2485"/>
                    </a:lnTo>
                    <a:lnTo>
                      <a:pt x="808" y="2477"/>
                    </a:lnTo>
                    <a:lnTo>
                      <a:pt x="800" y="2470"/>
                    </a:lnTo>
                    <a:lnTo>
                      <a:pt x="789" y="2462"/>
                    </a:lnTo>
                    <a:lnTo>
                      <a:pt x="760" y="2459"/>
                    </a:lnTo>
                    <a:lnTo>
                      <a:pt x="738" y="2437"/>
                    </a:lnTo>
                    <a:lnTo>
                      <a:pt x="771" y="2433"/>
                    </a:lnTo>
                    <a:lnTo>
                      <a:pt x="800" y="2426"/>
                    </a:lnTo>
                    <a:lnTo>
                      <a:pt x="822" y="2404"/>
                    </a:lnTo>
                    <a:lnTo>
                      <a:pt x="899" y="2371"/>
                    </a:lnTo>
                    <a:lnTo>
                      <a:pt x="947" y="2338"/>
                    </a:lnTo>
                    <a:lnTo>
                      <a:pt x="1021" y="2319"/>
                    </a:lnTo>
                    <a:lnTo>
                      <a:pt x="1076" y="2301"/>
                    </a:lnTo>
                    <a:lnTo>
                      <a:pt x="1112" y="2301"/>
                    </a:lnTo>
                    <a:lnTo>
                      <a:pt x="1068" y="2338"/>
                    </a:lnTo>
                    <a:lnTo>
                      <a:pt x="1098" y="2356"/>
                    </a:lnTo>
                    <a:lnTo>
                      <a:pt x="1035" y="2360"/>
                    </a:lnTo>
                    <a:lnTo>
                      <a:pt x="1039" y="2385"/>
                    </a:lnTo>
                    <a:lnTo>
                      <a:pt x="1083" y="2411"/>
                    </a:lnTo>
                    <a:lnTo>
                      <a:pt x="1050" y="2415"/>
                    </a:lnTo>
                    <a:lnTo>
                      <a:pt x="1028" y="2444"/>
                    </a:lnTo>
                    <a:lnTo>
                      <a:pt x="1013" y="2470"/>
                    </a:lnTo>
                    <a:lnTo>
                      <a:pt x="1010" y="2514"/>
                    </a:lnTo>
                    <a:lnTo>
                      <a:pt x="988" y="2540"/>
                    </a:lnTo>
                    <a:lnTo>
                      <a:pt x="977" y="2536"/>
                    </a:lnTo>
                    <a:lnTo>
                      <a:pt x="958" y="2532"/>
                    </a:lnTo>
                    <a:lnTo>
                      <a:pt x="969" y="2554"/>
                    </a:lnTo>
                    <a:lnTo>
                      <a:pt x="955" y="2565"/>
                    </a:lnTo>
                    <a:lnTo>
                      <a:pt x="995" y="2580"/>
                    </a:lnTo>
                    <a:lnTo>
                      <a:pt x="1032" y="2609"/>
                    </a:lnTo>
                    <a:lnTo>
                      <a:pt x="1094" y="2617"/>
                    </a:lnTo>
                    <a:lnTo>
                      <a:pt x="1175" y="2624"/>
                    </a:lnTo>
                    <a:lnTo>
                      <a:pt x="1230" y="2635"/>
                    </a:lnTo>
                    <a:lnTo>
                      <a:pt x="1292" y="2646"/>
                    </a:lnTo>
                    <a:lnTo>
                      <a:pt x="1358" y="2664"/>
                    </a:lnTo>
                    <a:lnTo>
                      <a:pt x="1395" y="2675"/>
                    </a:lnTo>
                    <a:lnTo>
                      <a:pt x="1421" y="2697"/>
                    </a:lnTo>
                    <a:lnTo>
                      <a:pt x="1432" y="2727"/>
                    </a:lnTo>
                    <a:lnTo>
                      <a:pt x="1432" y="2763"/>
                    </a:lnTo>
                    <a:lnTo>
                      <a:pt x="1494" y="2767"/>
                    </a:lnTo>
                    <a:lnTo>
                      <a:pt x="1520" y="2738"/>
                    </a:lnTo>
                    <a:lnTo>
                      <a:pt x="1538" y="2741"/>
                    </a:lnTo>
                    <a:lnTo>
                      <a:pt x="1542" y="2756"/>
                    </a:lnTo>
                    <a:lnTo>
                      <a:pt x="1593" y="2767"/>
                    </a:lnTo>
                    <a:lnTo>
                      <a:pt x="1619" y="2833"/>
                    </a:lnTo>
                    <a:lnTo>
                      <a:pt x="1707" y="2837"/>
                    </a:lnTo>
                    <a:lnTo>
                      <a:pt x="1740" y="2874"/>
                    </a:lnTo>
                    <a:lnTo>
                      <a:pt x="1762" y="2892"/>
                    </a:lnTo>
                    <a:lnTo>
                      <a:pt x="1795" y="2896"/>
                    </a:lnTo>
                    <a:lnTo>
                      <a:pt x="1828" y="2918"/>
                    </a:lnTo>
                    <a:lnTo>
                      <a:pt x="1868" y="2903"/>
                    </a:lnTo>
                    <a:lnTo>
                      <a:pt x="1887" y="2881"/>
                    </a:lnTo>
                    <a:lnTo>
                      <a:pt x="1905" y="2848"/>
                    </a:lnTo>
                    <a:lnTo>
                      <a:pt x="1942" y="2852"/>
                    </a:lnTo>
                    <a:lnTo>
                      <a:pt x="1960" y="2870"/>
                    </a:lnTo>
                    <a:lnTo>
                      <a:pt x="1945" y="2914"/>
                    </a:lnTo>
                    <a:lnTo>
                      <a:pt x="2015" y="2954"/>
                    </a:lnTo>
                    <a:lnTo>
                      <a:pt x="2015" y="2899"/>
                    </a:lnTo>
                    <a:lnTo>
                      <a:pt x="2015" y="2877"/>
                    </a:lnTo>
                    <a:lnTo>
                      <a:pt x="2026" y="2866"/>
                    </a:lnTo>
                    <a:lnTo>
                      <a:pt x="2048" y="2899"/>
                    </a:lnTo>
                    <a:lnTo>
                      <a:pt x="2033" y="2807"/>
                    </a:lnTo>
                    <a:lnTo>
                      <a:pt x="2055" y="2767"/>
                    </a:lnTo>
                    <a:lnTo>
                      <a:pt x="2074" y="2749"/>
                    </a:lnTo>
                    <a:lnTo>
                      <a:pt x="2099" y="2727"/>
                    </a:lnTo>
                    <a:lnTo>
                      <a:pt x="2044" y="2719"/>
                    </a:lnTo>
                    <a:lnTo>
                      <a:pt x="2015" y="2719"/>
                    </a:lnTo>
                    <a:lnTo>
                      <a:pt x="1916" y="2628"/>
                    </a:lnTo>
                    <a:lnTo>
                      <a:pt x="1868" y="2580"/>
                    </a:lnTo>
                    <a:lnTo>
                      <a:pt x="1850" y="2481"/>
                    </a:lnTo>
                    <a:lnTo>
                      <a:pt x="1839" y="2540"/>
                    </a:lnTo>
                    <a:lnTo>
                      <a:pt x="1828" y="2477"/>
                    </a:lnTo>
                    <a:lnTo>
                      <a:pt x="1766" y="2422"/>
                    </a:lnTo>
                    <a:lnTo>
                      <a:pt x="1736" y="2371"/>
                    </a:lnTo>
                    <a:lnTo>
                      <a:pt x="1747" y="2312"/>
                    </a:lnTo>
                    <a:lnTo>
                      <a:pt x="1766" y="2272"/>
                    </a:lnTo>
                    <a:lnTo>
                      <a:pt x="1788" y="2213"/>
                    </a:lnTo>
                    <a:lnTo>
                      <a:pt x="1817" y="2165"/>
                    </a:lnTo>
                    <a:lnTo>
                      <a:pt x="1817" y="2125"/>
                    </a:lnTo>
                    <a:lnTo>
                      <a:pt x="1887" y="2125"/>
                    </a:lnTo>
                    <a:lnTo>
                      <a:pt x="1817" y="2125"/>
                    </a:lnTo>
                    <a:lnTo>
                      <a:pt x="1810" y="2176"/>
                    </a:lnTo>
                    <a:lnTo>
                      <a:pt x="1777" y="2224"/>
                    </a:lnTo>
                    <a:lnTo>
                      <a:pt x="1766" y="2264"/>
                    </a:lnTo>
                    <a:lnTo>
                      <a:pt x="1747" y="2301"/>
                    </a:lnTo>
                    <a:lnTo>
                      <a:pt x="1740" y="2334"/>
                    </a:lnTo>
                    <a:lnTo>
                      <a:pt x="1740" y="2371"/>
                    </a:lnTo>
                    <a:lnTo>
                      <a:pt x="1769" y="2422"/>
                    </a:lnTo>
                    <a:lnTo>
                      <a:pt x="1802" y="2451"/>
                    </a:lnTo>
                    <a:lnTo>
                      <a:pt x="1821" y="2474"/>
                    </a:lnTo>
                    <a:lnTo>
                      <a:pt x="1835" y="2540"/>
                    </a:lnTo>
                    <a:lnTo>
                      <a:pt x="1850" y="2481"/>
                    </a:lnTo>
                    <a:lnTo>
                      <a:pt x="1835" y="2536"/>
                    </a:lnTo>
                    <a:lnTo>
                      <a:pt x="1828" y="2499"/>
                    </a:lnTo>
                    <a:lnTo>
                      <a:pt x="1821" y="2477"/>
                    </a:lnTo>
                    <a:lnTo>
                      <a:pt x="1806" y="2455"/>
                    </a:lnTo>
                    <a:lnTo>
                      <a:pt x="1788" y="2440"/>
                    </a:lnTo>
                    <a:lnTo>
                      <a:pt x="1766" y="2426"/>
                    </a:lnTo>
                    <a:lnTo>
                      <a:pt x="1758" y="2407"/>
                    </a:lnTo>
                    <a:lnTo>
                      <a:pt x="1747" y="2393"/>
                    </a:lnTo>
                    <a:lnTo>
                      <a:pt x="1740" y="2374"/>
                    </a:lnTo>
                    <a:lnTo>
                      <a:pt x="1740" y="2360"/>
                    </a:lnTo>
                    <a:lnTo>
                      <a:pt x="1744" y="2334"/>
                    </a:lnTo>
                    <a:lnTo>
                      <a:pt x="1758" y="2290"/>
                    </a:lnTo>
                    <a:lnTo>
                      <a:pt x="1773" y="2264"/>
                    </a:lnTo>
                    <a:lnTo>
                      <a:pt x="1773" y="2242"/>
                    </a:lnTo>
                    <a:lnTo>
                      <a:pt x="1784" y="2220"/>
                    </a:lnTo>
                    <a:lnTo>
                      <a:pt x="1795" y="2202"/>
                    </a:lnTo>
                    <a:lnTo>
                      <a:pt x="1806" y="2184"/>
                    </a:lnTo>
                    <a:lnTo>
                      <a:pt x="1817" y="2165"/>
                    </a:lnTo>
                    <a:lnTo>
                      <a:pt x="1817" y="2140"/>
                    </a:lnTo>
                    <a:lnTo>
                      <a:pt x="1821" y="2125"/>
                    </a:lnTo>
                    <a:lnTo>
                      <a:pt x="1854" y="2125"/>
                    </a:lnTo>
                    <a:lnTo>
                      <a:pt x="1887" y="2125"/>
                    </a:lnTo>
                    <a:lnTo>
                      <a:pt x="1912" y="2096"/>
                    </a:lnTo>
                    <a:lnTo>
                      <a:pt x="1931" y="2073"/>
                    </a:lnTo>
                    <a:lnTo>
                      <a:pt x="1953" y="2059"/>
                    </a:lnTo>
                    <a:lnTo>
                      <a:pt x="1916" y="2011"/>
                    </a:lnTo>
                    <a:lnTo>
                      <a:pt x="1879" y="1967"/>
                    </a:lnTo>
                    <a:lnTo>
                      <a:pt x="1879" y="1894"/>
                    </a:lnTo>
                    <a:lnTo>
                      <a:pt x="1953" y="1853"/>
                    </a:lnTo>
                    <a:lnTo>
                      <a:pt x="2037" y="1828"/>
                    </a:lnTo>
                    <a:lnTo>
                      <a:pt x="2110" y="1787"/>
                    </a:lnTo>
                    <a:lnTo>
                      <a:pt x="2118" y="1740"/>
                    </a:lnTo>
                    <a:lnTo>
                      <a:pt x="2037" y="1681"/>
                    </a:lnTo>
                    <a:lnTo>
                      <a:pt x="1960" y="1600"/>
                    </a:lnTo>
                    <a:lnTo>
                      <a:pt x="1898" y="1556"/>
                    </a:lnTo>
                    <a:lnTo>
                      <a:pt x="1905" y="1442"/>
                    </a:lnTo>
                    <a:lnTo>
                      <a:pt x="1795" y="1336"/>
                    </a:lnTo>
                    <a:lnTo>
                      <a:pt x="1681" y="1185"/>
                    </a:lnTo>
                    <a:lnTo>
                      <a:pt x="1597" y="1028"/>
                    </a:lnTo>
                    <a:lnTo>
                      <a:pt x="1542" y="888"/>
                    </a:lnTo>
                    <a:lnTo>
                      <a:pt x="1476" y="730"/>
                    </a:lnTo>
                    <a:lnTo>
                      <a:pt x="1435" y="584"/>
                    </a:lnTo>
                    <a:lnTo>
                      <a:pt x="1450" y="451"/>
                    </a:lnTo>
                    <a:lnTo>
                      <a:pt x="1483" y="334"/>
                    </a:lnTo>
                    <a:lnTo>
                      <a:pt x="1498" y="195"/>
                    </a:lnTo>
                    <a:lnTo>
                      <a:pt x="1483" y="103"/>
                    </a:lnTo>
                    <a:lnTo>
                      <a:pt x="1410" y="7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1" name="Freeform 4"/>
              <p:cNvSpPr>
                <a:spLocks noChangeAspect="1"/>
              </p:cNvSpPr>
              <p:nvPr/>
            </p:nvSpPr>
            <p:spPr bwMode="gray">
              <a:xfrm>
                <a:off x="1479741" y="5010350"/>
                <a:ext cx="456751" cy="694229"/>
              </a:xfrm>
              <a:custGeom>
                <a:avLst/>
                <a:gdLst>
                  <a:gd name="T0" fmla="*/ 2147483647 w 338"/>
                  <a:gd name="T1" fmla="*/ 0 h 477"/>
                  <a:gd name="T2" fmla="*/ 2147483647 w 338"/>
                  <a:gd name="T3" fmla="*/ 2147483647 h 477"/>
                  <a:gd name="T4" fmla="*/ 2147483647 w 338"/>
                  <a:gd name="T5" fmla="*/ 2147483647 h 477"/>
                  <a:gd name="T6" fmla="*/ 2147483647 w 338"/>
                  <a:gd name="T7" fmla="*/ 2147483647 h 477"/>
                  <a:gd name="T8" fmla="*/ 2147483647 w 338"/>
                  <a:gd name="T9" fmla="*/ 2147483647 h 477"/>
                  <a:gd name="T10" fmla="*/ 2147483647 w 338"/>
                  <a:gd name="T11" fmla="*/ 2147483647 h 477"/>
                  <a:gd name="T12" fmla="*/ 2147483647 w 338"/>
                  <a:gd name="T13" fmla="*/ 2147483647 h 477"/>
                  <a:gd name="T14" fmla="*/ 2147483647 w 338"/>
                  <a:gd name="T15" fmla="*/ 2147483647 h 477"/>
                  <a:gd name="T16" fmla="*/ 2147483647 w 338"/>
                  <a:gd name="T17" fmla="*/ 2147483647 h 477"/>
                  <a:gd name="T18" fmla="*/ 2147483647 w 338"/>
                  <a:gd name="T19" fmla="*/ 2147483647 h 477"/>
                  <a:gd name="T20" fmla="*/ 2147483647 w 338"/>
                  <a:gd name="T21" fmla="*/ 2147483647 h 477"/>
                  <a:gd name="T22" fmla="*/ 2147483647 w 338"/>
                  <a:gd name="T23" fmla="*/ 2147483647 h 477"/>
                  <a:gd name="T24" fmla="*/ 2147483647 w 338"/>
                  <a:gd name="T25" fmla="*/ 2147483647 h 477"/>
                  <a:gd name="T26" fmla="*/ 2147483647 w 338"/>
                  <a:gd name="T27" fmla="*/ 2147483647 h 477"/>
                  <a:gd name="T28" fmla="*/ 2147483647 w 338"/>
                  <a:gd name="T29" fmla="*/ 2147483647 h 477"/>
                  <a:gd name="T30" fmla="*/ 2147483647 w 338"/>
                  <a:gd name="T31" fmla="*/ 2147483647 h 477"/>
                  <a:gd name="T32" fmla="*/ 2147483647 w 338"/>
                  <a:gd name="T33" fmla="*/ 2147483647 h 477"/>
                  <a:gd name="T34" fmla="*/ 2147483647 w 338"/>
                  <a:gd name="T35" fmla="*/ 2147483647 h 477"/>
                  <a:gd name="T36" fmla="*/ 2147483647 w 338"/>
                  <a:gd name="T37" fmla="*/ 2147483647 h 477"/>
                  <a:gd name="T38" fmla="*/ 2147483647 w 338"/>
                  <a:gd name="T39" fmla="*/ 2147483647 h 477"/>
                  <a:gd name="T40" fmla="*/ 2147483647 w 338"/>
                  <a:gd name="T41" fmla="*/ 2147483647 h 477"/>
                  <a:gd name="T42" fmla="*/ 0 w 338"/>
                  <a:gd name="T43" fmla="*/ 2147483647 h 477"/>
                  <a:gd name="T44" fmla="*/ 2147483647 w 338"/>
                  <a:gd name="T45" fmla="*/ 2147483647 h 477"/>
                  <a:gd name="T46" fmla="*/ 2147483647 w 338"/>
                  <a:gd name="T47" fmla="*/ 2147483647 h 477"/>
                  <a:gd name="T48" fmla="*/ 2147483647 w 338"/>
                  <a:gd name="T49" fmla="*/ 2147483647 h 477"/>
                  <a:gd name="T50" fmla="*/ 2147483647 w 338"/>
                  <a:gd name="T51" fmla="*/ 2147483647 h 477"/>
                  <a:gd name="T52" fmla="*/ 2147483647 w 338"/>
                  <a:gd name="T53" fmla="*/ 2147483647 h 477"/>
                  <a:gd name="T54" fmla="*/ 2147483647 w 338"/>
                  <a:gd name="T55" fmla="*/ 2147483647 h 477"/>
                  <a:gd name="T56" fmla="*/ 2147483647 w 338"/>
                  <a:gd name="T57" fmla="*/ 2147483647 h 477"/>
                  <a:gd name="T58" fmla="*/ 2147483647 w 338"/>
                  <a:gd name="T59" fmla="*/ 2147483647 h 477"/>
                  <a:gd name="T60" fmla="*/ 2147483647 w 338"/>
                  <a:gd name="T61" fmla="*/ 2147483647 h 477"/>
                  <a:gd name="T62" fmla="*/ 2147483647 w 338"/>
                  <a:gd name="T63" fmla="*/ 2147483647 h 477"/>
                  <a:gd name="T64" fmla="*/ 2147483647 w 338"/>
                  <a:gd name="T65" fmla="*/ 2147483647 h 477"/>
                  <a:gd name="T66" fmla="*/ 2147483647 w 338"/>
                  <a:gd name="T67" fmla="*/ 2147483647 h 477"/>
                  <a:gd name="T68" fmla="*/ 2147483647 w 338"/>
                  <a:gd name="T69" fmla="*/ 2147483647 h 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8"/>
                  <a:gd name="T106" fmla="*/ 0 h 477"/>
                  <a:gd name="T107" fmla="*/ 338 w 338"/>
                  <a:gd name="T108" fmla="*/ 477 h 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8" h="477">
                    <a:moveTo>
                      <a:pt x="172" y="4"/>
                    </a:moveTo>
                    <a:lnTo>
                      <a:pt x="194" y="0"/>
                    </a:lnTo>
                    <a:lnTo>
                      <a:pt x="213" y="18"/>
                    </a:lnTo>
                    <a:lnTo>
                      <a:pt x="213" y="40"/>
                    </a:lnTo>
                    <a:lnTo>
                      <a:pt x="220" y="44"/>
                    </a:lnTo>
                    <a:lnTo>
                      <a:pt x="231" y="40"/>
                    </a:lnTo>
                    <a:lnTo>
                      <a:pt x="272" y="55"/>
                    </a:lnTo>
                    <a:lnTo>
                      <a:pt x="283" y="48"/>
                    </a:lnTo>
                    <a:lnTo>
                      <a:pt x="297" y="48"/>
                    </a:lnTo>
                    <a:lnTo>
                      <a:pt x="308" y="62"/>
                    </a:lnTo>
                    <a:lnTo>
                      <a:pt x="316" y="84"/>
                    </a:lnTo>
                    <a:lnTo>
                      <a:pt x="327" y="95"/>
                    </a:lnTo>
                    <a:lnTo>
                      <a:pt x="338" y="106"/>
                    </a:lnTo>
                    <a:lnTo>
                      <a:pt x="334" y="114"/>
                    </a:lnTo>
                    <a:lnTo>
                      <a:pt x="305" y="121"/>
                    </a:lnTo>
                    <a:lnTo>
                      <a:pt x="272" y="139"/>
                    </a:lnTo>
                    <a:lnTo>
                      <a:pt x="275" y="169"/>
                    </a:lnTo>
                    <a:lnTo>
                      <a:pt x="257" y="183"/>
                    </a:lnTo>
                    <a:lnTo>
                      <a:pt x="239" y="198"/>
                    </a:lnTo>
                    <a:lnTo>
                      <a:pt x="239" y="224"/>
                    </a:lnTo>
                    <a:lnTo>
                      <a:pt x="239" y="242"/>
                    </a:lnTo>
                    <a:lnTo>
                      <a:pt x="228" y="257"/>
                    </a:lnTo>
                    <a:lnTo>
                      <a:pt x="217" y="242"/>
                    </a:lnTo>
                    <a:lnTo>
                      <a:pt x="198" y="249"/>
                    </a:lnTo>
                    <a:lnTo>
                      <a:pt x="194" y="257"/>
                    </a:lnTo>
                    <a:lnTo>
                      <a:pt x="194" y="282"/>
                    </a:lnTo>
                    <a:lnTo>
                      <a:pt x="198" y="290"/>
                    </a:lnTo>
                    <a:lnTo>
                      <a:pt x="194" y="316"/>
                    </a:lnTo>
                    <a:lnTo>
                      <a:pt x="183" y="327"/>
                    </a:lnTo>
                    <a:lnTo>
                      <a:pt x="172" y="345"/>
                    </a:lnTo>
                    <a:lnTo>
                      <a:pt x="165" y="360"/>
                    </a:lnTo>
                    <a:lnTo>
                      <a:pt x="169" y="389"/>
                    </a:lnTo>
                    <a:lnTo>
                      <a:pt x="180" y="404"/>
                    </a:lnTo>
                    <a:lnTo>
                      <a:pt x="172" y="415"/>
                    </a:lnTo>
                    <a:lnTo>
                      <a:pt x="139" y="426"/>
                    </a:lnTo>
                    <a:lnTo>
                      <a:pt x="128" y="437"/>
                    </a:lnTo>
                    <a:lnTo>
                      <a:pt x="128" y="451"/>
                    </a:lnTo>
                    <a:lnTo>
                      <a:pt x="128" y="473"/>
                    </a:lnTo>
                    <a:lnTo>
                      <a:pt x="92" y="473"/>
                    </a:lnTo>
                    <a:lnTo>
                      <a:pt x="66" y="477"/>
                    </a:lnTo>
                    <a:lnTo>
                      <a:pt x="37" y="444"/>
                    </a:lnTo>
                    <a:lnTo>
                      <a:pt x="22" y="444"/>
                    </a:lnTo>
                    <a:lnTo>
                      <a:pt x="7" y="444"/>
                    </a:lnTo>
                    <a:lnTo>
                      <a:pt x="0" y="433"/>
                    </a:lnTo>
                    <a:lnTo>
                      <a:pt x="7" y="422"/>
                    </a:lnTo>
                    <a:lnTo>
                      <a:pt x="26" y="396"/>
                    </a:lnTo>
                    <a:lnTo>
                      <a:pt x="33" y="374"/>
                    </a:lnTo>
                    <a:lnTo>
                      <a:pt x="51" y="345"/>
                    </a:lnTo>
                    <a:lnTo>
                      <a:pt x="59" y="327"/>
                    </a:lnTo>
                    <a:lnTo>
                      <a:pt x="48" y="316"/>
                    </a:lnTo>
                    <a:lnTo>
                      <a:pt x="37" y="305"/>
                    </a:lnTo>
                    <a:lnTo>
                      <a:pt x="33" y="297"/>
                    </a:lnTo>
                    <a:lnTo>
                      <a:pt x="48" y="293"/>
                    </a:lnTo>
                    <a:lnTo>
                      <a:pt x="59" y="275"/>
                    </a:lnTo>
                    <a:lnTo>
                      <a:pt x="40" y="271"/>
                    </a:lnTo>
                    <a:lnTo>
                      <a:pt x="26" y="282"/>
                    </a:lnTo>
                    <a:lnTo>
                      <a:pt x="26" y="260"/>
                    </a:lnTo>
                    <a:lnTo>
                      <a:pt x="33" y="249"/>
                    </a:lnTo>
                    <a:lnTo>
                      <a:pt x="40" y="235"/>
                    </a:lnTo>
                    <a:lnTo>
                      <a:pt x="44" y="220"/>
                    </a:lnTo>
                    <a:lnTo>
                      <a:pt x="48" y="209"/>
                    </a:lnTo>
                    <a:lnTo>
                      <a:pt x="59" y="205"/>
                    </a:lnTo>
                    <a:lnTo>
                      <a:pt x="70" y="213"/>
                    </a:lnTo>
                    <a:lnTo>
                      <a:pt x="92" y="183"/>
                    </a:lnTo>
                    <a:lnTo>
                      <a:pt x="103" y="165"/>
                    </a:lnTo>
                    <a:lnTo>
                      <a:pt x="136" y="125"/>
                    </a:lnTo>
                    <a:lnTo>
                      <a:pt x="136" y="110"/>
                    </a:lnTo>
                    <a:lnTo>
                      <a:pt x="150" y="84"/>
                    </a:lnTo>
                    <a:lnTo>
                      <a:pt x="154" y="55"/>
                    </a:lnTo>
                    <a:lnTo>
                      <a:pt x="161" y="40"/>
                    </a:lnTo>
                    <a:lnTo>
                      <a:pt x="172" y="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2" name="Freeform 5"/>
              <p:cNvSpPr>
                <a:spLocks noChangeAspect="1"/>
              </p:cNvSpPr>
              <p:nvPr/>
            </p:nvSpPr>
            <p:spPr bwMode="gray">
              <a:xfrm>
                <a:off x="1479741" y="5010350"/>
                <a:ext cx="456751" cy="694229"/>
              </a:xfrm>
              <a:custGeom>
                <a:avLst/>
                <a:gdLst>
                  <a:gd name="T0" fmla="*/ 2147483647 w 338"/>
                  <a:gd name="T1" fmla="*/ 0 h 477"/>
                  <a:gd name="T2" fmla="*/ 2147483647 w 338"/>
                  <a:gd name="T3" fmla="*/ 2147483647 h 477"/>
                  <a:gd name="T4" fmla="*/ 2147483647 w 338"/>
                  <a:gd name="T5" fmla="*/ 2147483647 h 477"/>
                  <a:gd name="T6" fmla="*/ 2147483647 w 338"/>
                  <a:gd name="T7" fmla="*/ 2147483647 h 477"/>
                  <a:gd name="T8" fmla="*/ 2147483647 w 338"/>
                  <a:gd name="T9" fmla="*/ 2147483647 h 477"/>
                  <a:gd name="T10" fmla="*/ 2147483647 w 338"/>
                  <a:gd name="T11" fmla="*/ 2147483647 h 477"/>
                  <a:gd name="T12" fmla="*/ 2147483647 w 338"/>
                  <a:gd name="T13" fmla="*/ 2147483647 h 477"/>
                  <a:gd name="T14" fmla="*/ 2147483647 w 338"/>
                  <a:gd name="T15" fmla="*/ 2147483647 h 477"/>
                  <a:gd name="T16" fmla="*/ 2147483647 w 338"/>
                  <a:gd name="T17" fmla="*/ 2147483647 h 477"/>
                  <a:gd name="T18" fmla="*/ 2147483647 w 338"/>
                  <a:gd name="T19" fmla="*/ 2147483647 h 477"/>
                  <a:gd name="T20" fmla="*/ 2147483647 w 338"/>
                  <a:gd name="T21" fmla="*/ 2147483647 h 477"/>
                  <a:gd name="T22" fmla="*/ 2147483647 w 338"/>
                  <a:gd name="T23" fmla="*/ 2147483647 h 477"/>
                  <a:gd name="T24" fmla="*/ 2147483647 w 338"/>
                  <a:gd name="T25" fmla="*/ 2147483647 h 477"/>
                  <a:gd name="T26" fmla="*/ 2147483647 w 338"/>
                  <a:gd name="T27" fmla="*/ 2147483647 h 477"/>
                  <a:gd name="T28" fmla="*/ 2147483647 w 338"/>
                  <a:gd name="T29" fmla="*/ 2147483647 h 477"/>
                  <a:gd name="T30" fmla="*/ 2147483647 w 338"/>
                  <a:gd name="T31" fmla="*/ 2147483647 h 477"/>
                  <a:gd name="T32" fmla="*/ 2147483647 w 338"/>
                  <a:gd name="T33" fmla="*/ 2147483647 h 477"/>
                  <a:gd name="T34" fmla="*/ 2147483647 w 338"/>
                  <a:gd name="T35" fmla="*/ 2147483647 h 477"/>
                  <a:gd name="T36" fmla="*/ 2147483647 w 338"/>
                  <a:gd name="T37" fmla="*/ 2147483647 h 477"/>
                  <a:gd name="T38" fmla="*/ 2147483647 w 338"/>
                  <a:gd name="T39" fmla="*/ 2147483647 h 477"/>
                  <a:gd name="T40" fmla="*/ 2147483647 w 338"/>
                  <a:gd name="T41" fmla="*/ 2147483647 h 477"/>
                  <a:gd name="T42" fmla="*/ 0 w 338"/>
                  <a:gd name="T43" fmla="*/ 2147483647 h 477"/>
                  <a:gd name="T44" fmla="*/ 2147483647 w 338"/>
                  <a:gd name="T45" fmla="*/ 2147483647 h 477"/>
                  <a:gd name="T46" fmla="*/ 2147483647 w 338"/>
                  <a:gd name="T47" fmla="*/ 2147483647 h 477"/>
                  <a:gd name="T48" fmla="*/ 2147483647 w 338"/>
                  <a:gd name="T49" fmla="*/ 2147483647 h 477"/>
                  <a:gd name="T50" fmla="*/ 2147483647 w 338"/>
                  <a:gd name="T51" fmla="*/ 2147483647 h 477"/>
                  <a:gd name="T52" fmla="*/ 2147483647 w 338"/>
                  <a:gd name="T53" fmla="*/ 2147483647 h 477"/>
                  <a:gd name="T54" fmla="*/ 2147483647 w 338"/>
                  <a:gd name="T55" fmla="*/ 2147483647 h 477"/>
                  <a:gd name="T56" fmla="*/ 2147483647 w 338"/>
                  <a:gd name="T57" fmla="*/ 2147483647 h 477"/>
                  <a:gd name="T58" fmla="*/ 2147483647 w 338"/>
                  <a:gd name="T59" fmla="*/ 2147483647 h 477"/>
                  <a:gd name="T60" fmla="*/ 2147483647 w 338"/>
                  <a:gd name="T61" fmla="*/ 2147483647 h 477"/>
                  <a:gd name="T62" fmla="*/ 2147483647 w 338"/>
                  <a:gd name="T63" fmla="*/ 2147483647 h 477"/>
                  <a:gd name="T64" fmla="*/ 2147483647 w 338"/>
                  <a:gd name="T65" fmla="*/ 2147483647 h 477"/>
                  <a:gd name="T66" fmla="*/ 2147483647 w 338"/>
                  <a:gd name="T67" fmla="*/ 2147483647 h 477"/>
                  <a:gd name="T68" fmla="*/ 2147483647 w 338"/>
                  <a:gd name="T69" fmla="*/ 2147483647 h 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8"/>
                  <a:gd name="T106" fmla="*/ 0 h 477"/>
                  <a:gd name="T107" fmla="*/ 338 w 338"/>
                  <a:gd name="T108" fmla="*/ 477 h 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8" h="477">
                    <a:moveTo>
                      <a:pt x="172" y="4"/>
                    </a:moveTo>
                    <a:lnTo>
                      <a:pt x="194" y="0"/>
                    </a:lnTo>
                    <a:lnTo>
                      <a:pt x="213" y="18"/>
                    </a:lnTo>
                    <a:lnTo>
                      <a:pt x="213" y="40"/>
                    </a:lnTo>
                    <a:lnTo>
                      <a:pt x="220" y="44"/>
                    </a:lnTo>
                    <a:lnTo>
                      <a:pt x="231" y="40"/>
                    </a:lnTo>
                    <a:lnTo>
                      <a:pt x="272" y="55"/>
                    </a:lnTo>
                    <a:lnTo>
                      <a:pt x="283" y="48"/>
                    </a:lnTo>
                    <a:lnTo>
                      <a:pt x="297" y="48"/>
                    </a:lnTo>
                    <a:lnTo>
                      <a:pt x="308" y="62"/>
                    </a:lnTo>
                    <a:lnTo>
                      <a:pt x="316" y="84"/>
                    </a:lnTo>
                    <a:lnTo>
                      <a:pt x="327" y="95"/>
                    </a:lnTo>
                    <a:lnTo>
                      <a:pt x="338" y="106"/>
                    </a:lnTo>
                    <a:lnTo>
                      <a:pt x="334" y="114"/>
                    </a:lnTo>
                    <a:lnTo>
                      <a:pt x="305" y="121"/>
                    </a:lnTo>
                    <a:lnTo>
                      <a:pt x="272" y="139"/>
                    </a:lnTo>
                    <a:lnTo>
                      <a:pt x="275" y="169"/>
                    </a:lnTo>
                    <a:lnTo>
                      <a:pt x="257" y="183"/>
                    </a:lnTo>
                    <a:lnTo>
                      <a:pt x="239" y="198"/>
                    </a:lnTo>
                    <a:lnTo>
                      <a:pt x="239" y="224"/>
                    </a:lnTo>
                    <a:lnTo>
                      <a:pt x="239" y="242"/>
                    </a:lnTo>
                    <a:lnTo>
                      <a:pt x="228" y="257"/>
                    </a:lnTo>
                    <a:lnTo>
                      <a:pt x="217" y="242"/>
                    </a:lnTo>
                    <a:lnTo>
                      <a:pt x="198" y="249"/>
                    </a:lnTo>
                    <a:lnTo>
                      <a:pt x="194" y="257"/>
                    </a:lnTo>
                    <a:lnTo>
                      <a:pt x="194" y="282"/>
                    </a:lnTo>
                    <a:lnTo>
                      <a:pt x="198" y="290"/>
                    </a:lnTo>
                    <a:lnTo>
                      <a:pt x="194" y="316"/>
                    </a:lnTo>
                    <a:lnTo>
                      <a:pt x="183" y="327"/>
                    </a:lnTo>
                    <a:lnTo>
                      <a:pt x="172" y="345"/>
                    </a:lnTo>
                    <a:lnTo>
                      <a:pt x="165" y="360"/>
                    </a:lnTo>
                    <a:lnTo>
                      <a:pt x="169" y="389"/>
                    </a:lnTo>
                    <a:lnTo>
                      <a:pt x="180" y="404"/>
                    </a:lnTo>
                    <a:lnTo>
                      <a:pt x="172" y="415"/>
                    </a:lnTo>
                    <a:lnTo>
                      <a:pt x="139" y="426"/>
                    </a:lnTo>
                    <a:lnTo>
                      <a:pt x="128" y="437"/>
                    </a:lnTo>
                    <a:lnTo>
                      <a:pt x="128" y="451"/>
                    </a:lnTo>
                    <a:lnTo>
                      <a:pt x="128" y="473"/>
                    </a:lnTo>
                    <a:lnTo>
                      <a:pt x="92" y="473"/>
                    </a:lnTo>
                    <a:lnTo>
                      <a:pt x="66" y="477"/>
                    </a:lnTo>
                    <a:lnTo>
                      <a:pt x="37" y="444"/>
                    </a:lnTo>
                    <a:lnTo>
                      <a:pt x="22" y="444"/>
                    </a:lnTo>
                    <a:lnTo>
                      <a:pt x="7" y="444"/>
                    </a:lnTo>
                    <a:lnTo>
                      <a:pt x="0" y="433"/>
                    </a:lnTo>
                    <a:lnTo>
                      <a:pt x="7" y="422"/>
                    </a:lnTo>
                    <a:lnTo>
                      <a:pt x="26" y="396"/>
                    </a:lnTo>
                    <a:lnTo>
                      <a:pt x="33" y="374"/>
                    </a:lnTo>
                    <a:lnTo>
                      <a:pt x="51" y="345"/>
                    </a:lnTo>
                    <a:lnTo>
                      <a:pt x="59" y="327"/>
                    </a:lnTo>
                    <a:lnTo>
                      <a:pt x="48" y="316"/>
                    </a:lnTo>
                    <a:lnTo>
                      <a:pt x="37" y="305"/>
                    </a:lnTo>
                    <a:lnTo>
                      <a:pt x="33" y="297"/>
                    </a:lnTo>
                    <a:lnTo>
                      <a:pt x="48" y="293"/>
                    </a:lnTo>
                    <a:lnTo>
                      <a:pt x="59" y="275"/>
                    </a:lnTo>
                    <a:lnTo>
                      <a:pt x="40" y="271"/>
                    </a:lnTo>
                    <a:lnTo>
                      <a:pt x="26" y="282"/>
                    </a:lnTo>
                    <a:lnTo>
                      <a:pt x="26" y="260"/>
                    </a:lnTo>
                    <a:lnTo>
                      <a:pt x="33" y="249"/>
                    </a:lnTo>
                    <a:lnTo>
                      <a:pt x="40" y="235"/>
                    </a:lnTo>
                    <a:lnTo>
                      <a:pt x="44" y="220"/>
                    </a:lnTo>
                    <a:lnTo>
                      <a:pt x="48" y="209"/>
                    </a:lnTo>
                    <a:lnTo>
                      <a:pt x="59" y="205"/>
                    </a:lnTo>
                    <a:lnTo>
                      <a:pt x="70" y="213"/>
                    </a:lnTo>
                    <a:lnTo>
                      <a:pt x="92" y="183"/>
                    </a:lnTo>
                    <a:lnTo>
                      <a:pt x="103" y="165"/>
                    </a:lnTo>
                    <a:lnTo>
                      <a:pt x="136" y="125"/>
                    </a:lnTo>
                    <a:lnTo>
                      <a:pt x="136" y="110"/>
                    </a:lnTo>
                    <a:lnTo>
                      <a:pt x="150" y="84"/>
                    </a:lnTo>
                    <a:lnTo>
                      <a:pt x="154" y="55"/>
                    </a:lnTo>
                    <a:lnTo>
                      <a:pt x="161" y="4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3" name="Freeform 6"/>
              <p:cNvSpPr>
                <a:spLocks noChangeAspect="1"/>
              </p:cNvSpPr>
              <p:nvPr/>
            </p:nvSpPr>
            <p:spPr bwMode="gray">
              <a:xfrm>
                <a:off x="1651929" y="4791024"/>
                <a:ext cx="1196253" cy="1149195"/>
              </a:xfrm>
              <a:custGeom>
                <a:avLst/>
                <a:gdLst>
                  <a:gd name="T0" fmla="*/ 2147483647 w 889"/>
                  <a:gd name="T1" fmla="*/ 2147483647 h 789"/>
                  <a:gd name="T2" fmla="*/ 2147483647 w 889"/>
                  <a:gd name="T3" fmla="*/ 2147483647 h 789"/>
                  <a:gd name="T4" fmla="*/ 2147483647 w 889"/>
                  <a:gd name="T5" fmla="*/ 2147483647 h 789"/>
                  <a:gd name="T6" fmla="*/ 2147483647 w 889"/>
                  <a:gd name="T7" fmla="*/ 2147483647 h 789"/>
                  <a:gd name="T8" fmla="*/ 2147483647 w 889"/>
                  <a:gd name="T9" fmla="*/ 2147483647 h 789"/>
                  <a:gd name="T10" fmla="*/ 2147483647 w 889"/>
                  <a:gd name="T11" fmla="*/ 2147483647 h 789"/>
                  <a:gd name="T12" fmla="*/ 2147483647 w 889"/>
                  <a:gd name="T13" fmla="*/ 2147483647 h 789"/>
                  <a:gd name="T14" fmla="*/ 2147483647 w 889"/>
                  <a:gd name="T15" fmla="*/ 2147483647 h 789"/>
                  <a:gd name="T16" fmla="*/ 2147483647 w 889"/>
                  <a:gd name="T17" fmla="*/ 2147483647 h 789"/>
                  <a:gd name="T18" fmla="*/ 2147483647 w 889"/>
                  <a:gd name="T19" fmla="*/ 2147483647 h 789"/>
                  <a:gd name="T20" fmla="*/ 2147483647 w 889"/>
                  <a:gd name="T21" fmla="*/ 2147483647 h 789"/>
                  <a:gd name="T22" fmla="*/ 2147483647 w 889"/>
                  <a:gd name="T23" fmla="*/ 2147483647 h 789"/>
                  <a:gd name="T24" fmla="*/ 2147483647 w 889"/>
                  <a:gd name="T25" fmla="*/ 2147483647 h 789"/>
                  <a:gd name="T26" fmla="*/ 2147483647 w 889"/>
                  <a:gd name="T27" fmla="*/ 2147483647 h 789"/>
                  <a:gd name="T28" fmla="*/ 2147483647 w 889"/>
                  <a:gd name="T29" fmla="*/ 2147483647 h 789"/>
                  <a:gd name="T30" fmla="*/ 2147483647 w 889"/>
                  <a:gd name="T31" fmla="*/ 2147483647 h 789"/>
                  <a:gd name="T32" fmla="*/ 2147483647 w 889"/>
                  <a:gd name="T33" fmla="*/ 2147483647 h 789"/>
                  <a:gd name="T34" fmla="*/ 2147483647 w 889"/>
                  <a:gd name="T35" fmla="*/ 2147483647 h 789"/>
                  <a:gd name="T36" fmla="*/ 2147483647 w 889"/>
                  <a:gd name="T37" fmla="*/ 2147483647 h 789"/>
                  <a:gd name="T38" fmla="*/ 2147483647 w 889"/>
                  <a:gd name="T39" fmla="*/ 2147483647 h 789"/>
                  <a:gd name="T40" fmla="*/ 2147483647 w 889"/>
                  <a:gd name="T41" fmla="*/ 2147483647 h 789"/>
                  <a:gd name="T42" fmla="*/ 2147483647 w 889"/>
                  <a:gd name="T43" fmla="*/ 2147483647 h 789"/>
                  <a:gd name="T44" fmla="*/ 2147483647 w 889"/>
                  <a:gd name="T45" fmla="*/ 2147483647 h 789"/>
                  <a:gd name="T46" fmla="*/ 2147483647 w 889"/>
                  <a:gd name="T47" fmla="*/ 2147483647 h 789"/>
                  <a:gd name="T48" fmla="*/ 2147483647 w 889"/>
                  <a:gd name="T49" fmla="*/ 2147483647 h 789"/>
                  <a:gd name="T50" fmla="*/ 2147483647 w 889"/>
                  <a:gd name="T51" fmla="*/ 2147483647 h 789"/>
                  <a:gd name="T52" fmla="*/ 2147483647 w 889"/>
                  <a:gd name="T53" fmla="*/ 2147483647 h 789"/>
                  <a:gd name="T54" fmla="*/ 2147483647 w 889"/>
                  <a:gd name="T55" fmla="*/ 2147483647 h 789"/>
                  <a:gd name="T56" fmla="*/ 2147483647 w 889"/>
                  <a:gd name="T57" fmla="*/ 2147483647 h 789"/>
                  <a:gd name="T58" fmla="*/ 2147483647 w 889"/>
                  <a:gd name="T59" fmla="*/ 2147483647 h 789"/>
                  <a:gd name="T60" fmla="*/ 2147483647 w 889"/>
                  <a:gd name="T61" fmla="*/ 2147483647 h 789"/>
                  <a:gd name="T62" fmla="*/ 2147483647 w 889"/>
                  <a:gd name="T63" fmla="*/ 2147483647 h 789"/>
                  <a:gd name="T64" fmla="*/ 2147483647 w 889"/>
                  <a:gd name="T65" fmla="*/ 2147483647 h 789"/>
                  <a:gd name="T66" fmla="*/ 2147483647 w 889"/>
                  <a:gd name="T67" fmla="*/ 2147483647 h 789"/>
                  <a:gd name="T68" fmla="*/ 2147483647 w 889"/>
                  <a:gd name="T69" fmla="*/ 2147483647 h 789"/>
                  <a:gd name="T70" fmla="*/ 2147483647 w 889"/>
                  <a:gd name="T71" fmla="*/ 2147483647 h 789"/>
                  <a:gd name="T72" fmla="*/ 2147483647 w 889"/>
                  <a:gd name="T73" fmla="*/ 2147483647 h 789"/>
                  <a:gd name="T74" fmla="*/ 2147483647 w 889"/>
                  <a:gd name="T75" fmla="*/ 2147483647 h 789"/>
                  <a:gd name="T76" fmla="*/ 2147483647 w 889"/>
                  <a:gd name="T77" fmla="*/ 2147483647 h 789"/>
                  <a:gd name="T78" fmla="*/ 2147483647 w 889"/>
                  <a:gd name="T79" fmla="*/ 2147483647 h 789"/>
                  <a:gd name="T80" fmla="*/ 2147483647 w 889"/>
                  <a:gd name="T81" fmla="*/ 2147483647 h 789"/>
                  <a:gd name="T82" fmla="*/ 2147483647 w 889"/>
                  <a:gd name="T83" fmla="*/ 2147483647 h 789"/>
                  <a:gd name="T84" fmla="*/ 2147483647 w 889"/>
                  <a:gd name="T85" fmla="*/ 2147483647 h 789"/>
                  <a:gd name="T86" fmla="*/ 0 w 889"/>
                  <a:gd name="T87" fmla="*/ 2147483647 h 789"/>
                  <a:gd name="T88" fmla="*/ 2147483647 w 889"/>
                  <a:gd name="T89" fmla="*/ 2147483647 h 789"/>
                  <a:gd name="T90" fmla="*/ 2147483647 w 889"/>
                  <a:gd name="T91" fmla="*/ 2147483647 h 789"/>
                  <a:gd name="T92" fmla="*/ 2147483647 w 889"/>
                  <a:gd name="T93" fmla="*/ 2147483647 h 789"/>
                  <a:gd name="T94" fmla="*/ 2147483647 w 889"/>
                  <a:gd name="T95" fmla="*/ 2147483647 h 789"/>
                  <a:gd name="T96" fmla="*/ 2147483647 w 889"/>
                  <a:gd name="T97" fmla="*/ 2147483647 h 789"/>
                  <a:gd name="T98" fmla="*/ 2147483647 w 889"/>
                  <a:gd name="T99" fmla="*/ 2147483647 h 789"/>
                  <a:gd name="T100" fmla="*/ 2147483647 w 889"/>
                  <a:gd name="T101" fmla="*/ 2147483647 h 789"/>
                  <a:gd name="T102" fmla="*/ 2147483647 w 889"/>
                  <a:gd name="T103" fmla="*/ 2147483647 h 789"/>
                  <a:gd name="T104" fmla="*/ 2147483647 w 889"/>
                  <a:gd name="T105" fmla="*/ 2147483647 h 789"/>
                  <a:gd name="T106" fmla="*/ 2147483647 w 889"/>
                  <a:gd name="T107" fmla="*/ 2147483647 h 789"/>
                  <a:gd name="T108" fmla="*/ 2147483647 w 889"/>
                  <a:gd name="T109" fmla="*/ 2147483647 h 789"/>
                  <a:gd name="T110" fmla="*/ 2147483647 w 889"/>
                  <a:gd name="T111" fmla="*/ 2147483647 h 789"/>
                  <a:gd name="T112" fmla="*/ 2147483647 w 889"/>
                  <a:gd name="T113" fmla="*/ 2147483647 h 789"/>
                  <a:gd name="T114" fmla="*/ 2147483647 w 889"/>
                  <a:gd name="T115" fmla="*/ 2147483647 h 789"/>
                  <a:gd name="T116" fmla="*/ 2147483647 w 889"/>
                  <a:gd name="T117" fmla="*/ 2147483647 h 789"/>
                  <a:gd name="T118" fmla="*/ 2147483647 w 889"/>
                  <a:gd name="T119" fmla="*/ 2147483647 h 789"/>
                  <a:gd name="T120" fmla="*/ 2147483647 w 889"/>
                  <a:gd name="T121" fmla="*/ 2147483647 h 7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9"/>
                  <a:gd name="T184" fmla="*/ 0 h 789"/>
                  <a:gd name="T185" fmla="*/ 889 w 889"/>
                  <a:gd name="T186" fmla="*/ 789 h 7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9" h="789">
                    <a:moveTo>
                      <a:pt x="44" y="155"/>
                    </a:moveTo>
                    <a:lnTo>
                      <a:pt x="41" y="144"/>
                    </a:lnTo>
                    <a:lnTo>
                      <a:pt x="44" y="125"/>
                    </a:lnTo>
                    <a:lnTo>
                      <a:pt x="66" y="85"/>
                    </a:lnTo>
                    <a:lnTo>
                      <a:pt x="55" y="78"/>
                    </a:lnTo>
                    <a:lnTo>
                      <a:pt x="59" y="63"/>
                    </a:lnTo>
                    <a:lnTo>
                      <a:pt x="48" y="59"/>
                    </a:lnTo>
                    <a:lnTo>
                      <a:pt x="48" y="44"/>
                    </a:lnTo>
                    <a:lnTo>
                      <a:pt x="55" y="33"/>
                    </a:lnTo>
                    <a:lnTo>
                      <a:pt x="96" y="19"/>
                    </a:lnTo>
                    <a:lnTo>
                      <a:pt x="129" y="22"/>
                    </a:lnTo>
                    <a:lnTo>
                      <a:pt x="133" y="11"/>
                    </a:lnTo>
                    <a:lnTo>
                      <a:pt x="158" y="0"/>
                    </a:lnTo>
                    <a:lnTo>
                      <a:pt x="169" y="4"/>
                    </a:lnTo>
                    <a:lnTo>
                      <a:pt x="199" y="41"/>
                    </a:lnTo>
                    <a:lnTo>
                      <a:pt x="243" y="59"/>
                    </a:lnTo>
                    <a:lnTo>
                      <a:pt x="283" y="59"/>
                    </a:lnTo>
                    <a:lnTo>
                      <a:pt x="294" y="63"/>
                    </a:lnTo>
                    <a:lnTo>
                      <a:pt x="404" y="125"/>
                    </a:lnTo>
                    <a:lnTo>
                      <a:pt x="437" y="129"/>
                    </a:lnTo>
                    <a:lnTo>
                      <a:pt x="463" y="155"/>
                    </a:lnTo>
                    <a:lnTo>
                      <a:pt x="496" y="147"/>
                    </a:lnTo>
                    <a:lnTo>
                      <a:pt x="518" y="158"/>
                    </a:lnTo>
                    <a:lnTo>
                      <a:pt x="540" y="180"/>
                    </a:lnTo>
                    <a:lnTo>
                      <a:pt x="562" y="180"/>
                    </a:lnTo>
                    <a:lnTo>
                      <a:pt x="580" y="184"/>
                    </a:lnTo>
                    <a:lnTo>
                      <a:pt x="588" y="191"/>
                    </a:lnTo>
                    <a:lnTo>
                      <a:pt x="580" y="202"/>
                    </a:lnTo>
                    <a:lnTo>
                      <a:pt x="580" y="221"/>
                    </a:lnTo>
                    <a:lnTo>
                      <a:pt x="646" y="265"/>
                    </a:lnTo>
                    <a:lnTo>
                      <a:pt x="683" y="294"/>
                    </a:lnTo>
                    <a:lnTo>
                      <a:pt x="698" y="290"/>
                    </a:lnTo>
                    <a:lnTo>
                      <a:pt x="716" y="283"/>
                    </a:lnTo>
                    <a:lnTo>
                      <a:pt x="778" y="312"/>
                    </a:lnTo>
                    <a:lnTo>
                      <a:pt x="786" y="334"/>
                    </a:lnTo>
                    <a:lnTo>
                      <a:pt x="797" y="342"/>
                    </a:lnTo>
                    <a:lnTo>
                      <a:pt x="815" y="345"/>
                    </a:lnTo>
                    <a:lnTo>
                      <a:pt x="826" y="353"/>
                    </a:lnTo>
                    <a:lnTo>
                      <a:pt x="844" y="353"/>
                    </a:lnTo>
                    <a:lnTo>
                      <a:pt x="859" y="353"/>
                    </a:lnTo>
                    <a:lnTo>
                      <a:pt x="878" y="360"/>
                    </a:lnTo>
                    <a:lnTo>
                      <a:pt x="881" y="353"/>
                    </a:lnTo>
                    <a:lnTo>
                      <a:pt x="889" y="371"/>
                    </a:lnTo>
                    <a:lnTo>
                      <a:pt x="889" y="393"/>
                    </a:lnTo>
                    <a:lnTo>
                      <a:pt x="878" y="404"/>
                    </a:lnTo>
                    <a:lnTo>
                      <a:pt x="811" y="452"/>
                    </a:lnTo>
                    <a:lnTo>
                      <a:pt x="782" y="452"/>
                    </a:lnTo>
                    <a:lnTo>
                      <a:pt x="701" y="470"/>
                    </a:lnTo>
                    <a:lnTo>
                      <a:pt x="672" y="474"/>
                    </a:lnTo>
                    <a:lnTo>
                      <a:pt x="672" y="500"/>
                    </a:lnTo>
                    <a:lnTo>
                      <a:pt x="657" y="500"/>
                    </a:lnTo>
                    <a:lnTo>
                      <a:pt x="639" y="511"/>
                    </a:lnTo>
                    <a:lnTo>
                      <a:pt x="624" y="533"/>
                    </a:lnTo>
                    <a:lnTo>
                      <a:pt x="606" y="547"/>
                    </a:lnTo>
                    <a:lnTo>
                      <a:pt x="588" y="551"/>
                    </a:lnTo>
                    <a:lnTo>
                      <a:pt x="573" y="573"/>
                    </a:lnTo>
                    <a:lnTo>
                      <a:pt x="573" y="602"/>
                    </a:lnTo>
                    <a:lnTo>
                      <a:pt x="584" y="617"/>
                    </a:lnTo>
                    <a:lnTo>
                      <a:pt x="588" y="628"/>
                    </a:lnTo>
                    <a:lnTo>
                      <a:pt x="588" y="650"/>
                    </a:lnTo>
                    <a:lnTo>
                      <a:pt x="584" y="657"/>
                    </a:lnTo>
                    <a:lnTo>
                      <a:pt x="566" y="661"/>
                    </a:lnTo>
                    <a:lnTo>
                      <a:pt x="544" y="683"/>
                    </a:lnTo>
                    <a:lnTo>
                      <a:pt x="511" y="712"/>
                    </a:lnTo>
                    <a:lnTo>
                      <a:pt x="496" y="723"/>
                    </a:lnTo>
                    <a:lnTo>
                      <a:pt x="489" y="731"/>
                    </a:lnTo>
                    <a:lnTo>
                      <a:pt x="489" y="745"/>
                    </a:lnTo>
                    <a:lnTo>
                      <a:pt x="452" y="745"/>
                    </a:lnTo>
                    <a:lnTo>
                      <a:pt x="433" y="749"/>
                    </a:lnTo>
                    <a:lnTo>
                      <a:pt x="415" y="753"/>
                    </a:lnTo>
                    <a:lnTo>
                      <a:pt x="408" y="760"/>
                    </a:lnTo>
                    <a:lnTo>
                      <a:pt x="397" y="778"/>
                    </a:lnTo>
                    <a:lnTo>
                      <a:pt x="375" y="786"/>
                    </a:lnTo>
                    <a:lnTo>
                      <a:pt x="364" y="786"/>
                    </a:lnTo>
                    <a:lnTo>
                      <a:pt x="338" y="782"/>
                    </a:lnTo>
                    <a:lnTo>
                      <a:pt x="298" y="778"/>
                    </a:lnTo>
                    <a:lnTo>
                      <a:pt x="228" y="749"/>
                    </a:lnTo>
                    <a:lnTo>
                      <a:pt x="199" y="745"/>
                    </a:lnTo>
                    <a:lnTo>
                      <a:pt x="169" y="753"/>
                    </a:lnTo>
                    <a:lnTo>
                      <a:pt x="151" y="764"/>
                    </a:lnTo>
                    <a:lnTo>
                      <a:pt x="125" y="767"/>
                    </a:lnTo>
                    <a:lnTo>
                      <a:pt x="103" y="782"/>
                    </a:lnTo>
                    <a:lnTo>
                      <a:pt x="92" y="789"/>
                    </a:lnTo>
                    <a:lnTo>
                      <a:pt x="48" y="742"/>
                    </a:lnTo>
                    <a:lnTo>
                      <a:pt x="48" y="672"/>
                    </a:lnTo>
                    <a:lnTo>
                      <a:pt x="26" y="646"/>
                    </a:lnTo>
                    <a:lnTo>
                      <a:pt x="4" y="624"/>
                    </a:lnTo>
                    <a:lnTo>
                      <a:pt x="0" y="613"/>
                    </a:lnTo>
                    <a:lnTo>
                      <a:pt x="0" y="588"/>
                    </a:lnTo>
                    <a:lnTo>
                      <a:pt x="11" y="577"/>
                    </a:lnTo>
                    <a:lnTo>
                      <a:pt x="44" y="566"/>
                    </a:lnTo>
                    <a:lnTo>
                      <a:pt x="52" y="558"/>
                    </a:lnTo>
                    <a:lnTo>
                      <a:pt x="41" y="540"/>
                    </a:lnTo>
                    <a:lnTo>
                      <a:pt x="33" y="511"/>
                    </a:lnTo>
                    <a:lnTo>
                      <a:pt x="48" y="489"/>
                    </a:lnTo>
                    <a:lnTo>
                      <a:pt x="74" y="463"/>
                    </a:lnTo>
                    <a:lnTo>
                      <a:pt x="74" y="444"/>
                    </a:lnTo>
                    <a:lnTo>
                      <a:pt x="63" y="426"/>
                    </a:lnTo>
                    <a:lnTo>
                      <a:pt x="74" y="400"/>
                    </a:lnTo>
                    <a:lnTo>
                      <a:pt x="78" y="397"/>
                    </a:lnTo>
                    <a:lnTo>
                      <a:pt x="89" y="397"/>
                    </a:lnTo>
                    <a:lnTo>
                      <a:pt x="96" y="408"/>
                    </a:lnTo>
                    <a:lnTo>
                      <a:pt x="111" y="393"/>
                    </a:lnTo>
                    <a:lnTo>
                      <a:pt x="114" y="345"/>
                    </a:lnTo>
                    <a:lnTo>
                      <a:pt x="144" y="316"/>
                    </a:lnTo>
                    <a:lnTo>
                      <a:pt x="144" y="301"/>
                    </a:lnTo>
                    <a:lnTo>
                      <a:pt x="144" y="290"/>
                    </a:lnTo>
                    <a:lnTo>
                      <a:pt x="177" y="268"/>
                    </a:lnTo>
                    <a:lnTo>
                      <a:pt x="202" y="265"/>
                    </a:lnTo>
                    <a:lnTo>
                      <a:pt x="210" y="257"/>
                    </a:lnTo>
                    <a:lnTo>
                      <a:pt x="191" y="235"/>
                    </a:lnTo>
                    <a:lnTo>
                      <a:pt x="173" y="202"/>
                    </a:lnTo>
                    <a:lnTo>
                      <a:pt x="166" y="195"/>
                    </a:lnTo>
                    <a:lnTo>
                      <a:pt x="144" y="206"/>
                    </a:lnTo>
                    <a:lnTo>
                      <a:pt x="125" y="199"/>
                    </a:lnTo>
                    <a:lnTo>
                      <a:pt x="100" y="191"/>
                    </a:lnTo>
                    <a:lnTo>
                      <a:pt x="92" y="195"/>
                    </a:lnTo>
                    <a:lnTo>
                      <a:pt x="85" y="188"/>
                    </a:lnTo>
                    <a:lnTo>
                      <a:pt x="85" y="169"/>
                    </a:lnTo>
                    <a:lnTo>
                      <a:pt x="74" y="155"/>
                    </a:lnTo>
                    <a:lnTo>
                      <a:pt x="63" y="151"/>
                    </a:lnTo>
                    <a:lnTo>
                      <a:pt x="44" y="155"/>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4" name="Freeform 7"/>
              <p:cNvSpPr>
                <a:spLocks noChangeAspect="1"/>
              </p:cNvSpPr>
              <p:nvPr/>
            </p:nvSpPr>
            <p:spPr bwMode="gray">
              <a:xfrm>
                <a:off x="2561806" y="5742645"/>
                <a:ext cx="47125" cy="38064"/>
              </a:xfrm>
              <a:custGeom>
                <a:avLst/>
                <a:gdLst>
                  <a:gd name="T0" fmla="*/ 2147483647 w 36"/>
                  <a:gd name="T1" fmla="*/ 0 h 25"/>
                  <a:gd name="T2" fmla="*/ 2147483647 w 36"/>
                  <a:gd name="T3" fmla="*/ 0 h 25"/>
                  <a:gd name="T4" fmla="*/ 0 w 36"/>
                  <a:gd name="T5" fmla="*/ 2147483647 h 25"/>
                  <a:gd name="T6" fmla="*/ 2147483647 w 36"/>
                  <a:gd name="T7" fmla="*/ 2147483647 h 25"/>
                  <a:gd name="T8" fmla="*/ 2147483647 w 36"/>
                  <a:gd name="T9" fmla="*/ 2147483647 h 25"/>
                  <a:gd name="T10" fmla="*/ 2147483647 w 36"/>
                  <a:gd name="T11" fmla="*/ 0 h 25"/>
                  <a:gd name="T12" fmla="*/ 0 60000 65536"/>
                  <a:gd name="T13" fmla="*/ 0 60000 65536"/>
                  <a:gd name="T14" fmla="*/ 0 60000 65536"/>
                  <a:gd name="T15" fmla="*/ 0 60000 65536"/>
                  <a:gd name="T16" fmla="*/ 0 60000 65536"/>
                  <a:gd name="T17" fmla="*/ 0 60000 65536"/>
                  <a:gd name="T18" fmla="*/ 0 w 36"/>
                  <a:gd name="T19" fmla="*/ 0 h 25"/>
                  <a:gd name="T20" fmla="*/ 36 w 3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6" h="25">
                    <a:moveTo>
                      <a:pt x="36" y="0"/>
                    </a:moveTo>
                    <a:lnTo>
                      <a:pt x="18" y="0"/>
                    </a:lnTo>
                    <a:lnTo>
                      <a:pt x="0" y="18"/>
                    </a:lnTo>
                    <a:lnTo>
                      <a:pt x="11" y="25"/>
                    </a:lnTo>
                    <a:lnTo>
                      <a:pt x="25" y="25"/>
                    </a:lnTo>
                    <a:lnTo>
                      <a:pt x="36"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5" name="Freeform 8"/>
              <p:cNvSpPr>
                <a:spLocks noChangeAspect="1"/>
              </p:cNvSpPr>
              <p:nvPr/>
            </p:nvSpPr>
            <p:spPr bwMode="gray">
              <a:xfrm>
                <a:off x="2561806" y="5742645"/>
                <a:ext cx="47125" cy="38064"/>
              </a:xfrm>
              <a:custGeom>
                <a:avLst/>
                <a:gdLst>
                  <a:gd name="T0" fmla="*/ 2147483647 w 36"/>
                  <a:gd name="T1" fmla="*/ 0 h 25"/>
                  <a:gd name="T2" fmla="*/ 2147483647 w 36"/>
                  <a:gd name="T3" fmla="*/ 0 h 25"/>
                  <a:gd name="T4" fmla="*/ 0 w 36"/>
                  <a:gd name="T5" fmla="*/ 2147483647 h 25"/>
                  <a:gd name="T6" fmla="*/ 2147483647 w 36"/>
                  <a:gd name="T7" fmla="*/ 2147483647 h 25"/>
                  <a:gd name="T8" fmla="*/ 2147483647 w 36"/>
                  <a:gd name="T9" fmla="*/ 2147483647 h 25"/>
                  <a:gd name="T10" fmla="*/ 0 60000 65536"/>
                  <a:gd name="T11" fmla="*/ 0 60000 65536"/>
                  <a:gd name="T12" fmla="*/ 0 60000 65536"/>
                  <a:gd name="T13" fmla="*/ 0 60000 65536"/>
                  <a:gd name="T14" fmla="*/ 0 60000 65536"/>
                  <a:gd name="T15" fmla="*/ 0 w 36"/>
                  <a:gd name="T16" fmla="*/ 0 h 25"/>
                  <a:gd name="T17" fmla="*/ 36 w 36"/>
                  <a:gd name="T18" fmla="*/ 25 h 25"/>
                </a:gdLst>
                <a:ahLst/>
                <a:cxnLst>
                  <a:cxn ang="T10">
                    <a:pos x="T0" y="T1"/>
                  </a:cxn>
                  <a:cxn ang="T11">
                    <a:pos x="T2" y="T3"/>
                  </a:cxn>
                  <a:cxn ang="T12">
                    <a:pos x="T4" y="T5"/>
                  </a:cxn>
                  <a:cxn ang="T13">
                    <a:pos x="T6" y="T7"/>
                  </a:cxn>
                  <a:cxn ang="T14">
                    <a:pos x="T8" y="T9"/>
                  </a:cxn>
                </a:cxnLst>
                <a:rect l="T15" t="T16" r="T17" b="T18"/>
                <a:pathLst>
                  <a:path w="36" h="25">
                    <a:moveTo>
                      <a:pt x="36" y="0"/>
                    </a:moveTo>
                    <a:lnTo>
                      <a:pt x="18" y="0"/>
                    </a:lnTo>
                    <a:lnTo>
                      <a:pt x="0" y="18"/>
                    </a:lnTo>
                    <a:lnTo>
                      <a:pt x="11" y="25"/>
                    </a:lnTo>
                    <a:lnTo>
                      <a:pt x="25" y="2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6" name="Freeform 9"/>
              <p:cNvSpPr>
                <a:spLocks noChangeAspect="1"/>
              </p:cNvSpPr>
              <p:nvPr/>
            </p:nvSpPr>
            <p:spPr bwMode="gray">
              <a:xfrm>
                <a:off x="2695931" y="5652014"/>
                <a:ext cx="108750" cy="90631"/>
              </a:xfrm>
              <a:custGeom>
                <a:avLst/>
                <a:gdLst>
                  <a:gd name="T0" fmla="*/ 2147483647 w 81"/>
                  <a:gd name="T1" fmla="*/ 0 h 63"/>
                  <a:gd name="T2" fmla="*/ 2147483647 w 81"/>
                  <a:gd name="T3" fmla="*/ 2147483647 h 63"/>
                  <a:gd name="T4" fmla="*/ 2147483647 w 81"/>
                  <a:gd name="T5" fmla="*/ 2147483647 h 63"/>
                  <a:gd name="T6" fmla="*/ 0 w 81"/>
                  <a:gd name="T7" fmla="*/ 2147483647 h 63"/>
                  <a:gd name="T8" fmla="*/ 2147483647 w 81"/>
                  <a:gd name="T9" fmla="*/ 2147483647 h 63"/>
                  <a:gd name="T10" fmla="*/ 2147483647 w 81"/>
                  <a:gd name="T11" fmla="*/ 2147483647 h 63"/>
                  <a:gd name="T12" fmla="*/ 2147483647 w 81"/>
                  <a:gd name="T13" fmla="*/ 2147483647 h 63"/>
                  <a:gd name="T14" fmla="*/ 2147483647 w 81"/>
                  <a:gd name="T15" fmla="*/ 2147483647 h 63"/>
                  <a:gd name="T16" fmla="*/ 2147483647 w 81"/>
                  <a:gd name="T17" fmla="*/ 2147483647 h 63"/>
                  <a:gd name="T18" fmla="*/ 2147483647 w 81"/>
                  <a:gd name="T19" fmla="*/ 2147483647 h 63"/>
                  <a:gd name="T20" fmla="*/ 2147483647 w 8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63"/>
                  <a:gd name="T35" fmla="*/ 81 w 8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63">
                    <a:moveTo>
                      <a:pt x="58" y="0"/>
                    </a:moveTo>
                    <a:lnTo>
                      <a:pt x="51" y="11"/>
                    </a:lnTo>
                    <a:lnTo>
                      <a:pt x="18" y="15"/>
                    </a:lnTo>
                    <a:lnTo>
                      <a:pt x="0" y="33"/>
                    </a:lnTo>
                    <a:lnTo>
                      <a:pt x="25" y="52"/>
                    </a:lnTo>
                    <a:lnTo>
                      <a:pt x="40" y="63"/>
                    </a:lnTo>
                    <a:lnTo>
                      <a:pt x="62" y="59"/>
                    </a:lnTo>
                    <a:lnTo>
                      <a:pt x="81" y="52"/>
                    </a:lnTo>
                    <a:lnTo>
                      <a:pt x="73" y="33"/>
                    </a:lnTo>
                    <a:lnTo>
                      <a:pt x="62" y="22"/>
                    </a:lnTo>
                    <a:lnTo>
                      <a:pt x="58"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7" name="Freeform 10"/>
              <p:cNvSpPr>
                <a:spLocks noChangeAspect="1"/>
              </p:cNvSpPr>
              <p:nvPr/>
            </p:nvSpPr>
            <p:spPr bwMode="gray">
              <a:xfrm>
                <a:off x="2695931" y="5652014"/>
                <a:ext cx="108750" cy="90631"/>
              </a:xfrm>
              <a:custGeom>
                <a:avLst/>
                <a:gdLst>
                  <a:gd name="T0" fmla="*/ 2147483647 w 81"/>
                  <a:gd name="T1" fmla="*/ 0 h 63"/>
                  <a:gd name="T2" fmla="*/ 2147483647 w 81"/>
                  <a:gd name="T3" fmla="*/ 2147483647 h 63"/>
                  <a:gd name="T4" fmla="*/ 2147483647 w 81"/>
                  <a:gd name="T5" fmla="*/ 2147483647 h 63"/>
                  <a:gd name="T6" fmla="*/ 0 w 81"/>
                  <a:gd name="T7" fmla="*/ 2147483647 h 63"/>
                  <a:gd name="T8" fmla="*/ 2147483647 w 81"/>
                  <a:gd name="T9" fmla="*/ 2147483647 h 63"/>
                  <a:gd name="T10" fmla="*/ 2147483647 w 81"/>
                  <a:gd name="T11" fmla="*/ 2147483647 h 63"/>
                  <a:gd name="T12" fmla="*/ 2147483647 w 81"/>
                  <a:gd name="T13" fmla="*/ 2147483647 h 63"/>
                  <a:gd name="T14" fmla="*/ 2147483647 w 81"/>
                  <a:gd name="T15" fmla="*/ 2147483647 h 63"/>
                  <a:gd name="T16" fmla="*/ 2147483647 w 81"/>
                  <a:gd name="T17" fmla="*/ 2147483647 h 63"/>
                  <a:gd name="T18" fmla="*/ 2147483647 w 81"/>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63"/>
                  <a:gd name="T32" fmla="*/ 81 w 81"/>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63">
                    <a:moveTo>
                      <a:pt x="58" y="0"/>
                    </a:moveTo>
                    <a:lnTo>
                      <a:pt x="51" y="11"/>
                    </a:lnTo>
                    <a:lnTo>
                      <a:pt x="18" y="15"/>
                    </a:lnTo>
                    <a:lnTo>
                      <a:pt x="0" y="33"/>
                    </a:lnTo>
                    <a:lnTo>
                      <a:pt x="25" y="52"/>
                    </a:lnTo>
                    <a:lnTo>
                      <a:pt x="40" y="63"/>
                    </a:lnTo>
                    <a:lnTo>
                      <a:pt x="62" y="59"/>
                    </a:lnTo>
                    <a:lnTo>
                      <a:pt x="81" y="52"/>
                    </a:lnTo>
                    <a:lnTo>
                      <a:pt x="73" y="33"/>
                    </a:lnTo>
                    <a:lnTo>
                      <a:pt x="62" y="22"/>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8" name="Freeform 11"/>
              <p:cNvSpPr>
                <a:spLocks noChangeAspect="1"/>
              </p:cNvSpPr>
              <p:nvPr/>
            </p:nvSpPr>
            <p:spPr bwMode="gray">
              <a:xfrm>
                <a:off x="2862682" y="5664702"/>
                <a:ext cx="34438" cy="39877"/>
              </a:xfrm>
              <a:custGeom>
                <a:avLst/>
                <a:gdLst>
                  <a:gd name="T0" fmla="*/ 2147483647 w 25"/>
                  <a:gd name="T1" fmla="*/ 0 h 29"/>
                  <a:gd name="T2" fmla="*/ 0 w 25"/>
                  <a:gd name="T3" fmla="*/ 2147483647 h 29"/>
                  <a:gd name="T4" fmla="*/ 2147483647 w 25"/>
                  <a:gd name="T5" fmla="*/ 2147483647 h 29"/>
                  <a:gd name="T6" fmla="*/ 2147483647 w 25"/>
                  <a:gd name="T7" fmla="*/ 2147483647 h 29"/>
                  <a:gd name="T8" fmla="*/ 2147483647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14" y="0"/>
                    </a:moveTo>
                    <a:lnTo>
                      <a:pt x="0" y="7"/>
                    </a:lnTo>
                    <a:lnTo>
                      <a:pt x="11" y="18"/>
                    </a:lnTo>
                    <a:lnTo>
                      <a:pt x="25" y="29"/>
                    </a:lnTo>
                    <a:lnTo>
                      <a:pt x="1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19" name="Freeform 12"/>
              <p:cNvSpPr>
                <a:spLocks noChangeAspect="1"/>
              </p:cNvSpPr>
              <p:nvPr/>
            </p:nvSpPr>
            <p:spPr bwMode="gray">
              <a:xfrm>
                <a:off x="2862682" y="5664702"/>
                <a:ext cx="34438" cy="39877"/>
              </a:xfrm>
              <a:custGeom>
                <a:avLst/>
                <a:gdLst>
                  <a:gd name="T0" fmla="*/ 2147483647 w 25"/>
                  <a:gd name="T1" fmla="*/ 0 h 29"/>
                  <a:gd name="T2" fmla="*/ 0 w 25"/>
                  <a:gd name="T3" fmla="*/ 2147483647 h 29"/>
                  <a:gd name="T4" fmla="*/ 2147483647 w 25"/>
                  <a:gd name="T5" fmla="*/ 2147483647 h 29"/>
                  <a:gd name="T6" fmla="*/ 2147483647 w 25"/>
                  <a:gd name="T7" fmla="*/ 2147483647 h 29"/>
                  <a:gd name="T8" fmla="*/ 0 60000 65536"/>
                  <a:gd name="T9" fmla="*/ 0 60000 65536"/>
                  <a:gd name="T10" fmla="*/ 0 60000 65536"/>
                  <a:gd name="T11" fmla="*/ 0 60000 65536"/>
                  <a:gd name="T12" fmla="*/ 0 w 25"/>
                  <a:gd name="T13" fmla="*/ 0 h 29"/>
                  <a:gd name="T14" fmla="*/ 25 w 25"/>
                  <a:gd name="T15" fmla="*/ 29 h 29"/>
                </a:gdLst>
                <a:ahLst/>
                <a:cxnLst>
                  <a:cxn ang="T8">
                    <a:pos x="T0" y="T1"/>
                  </a:cxn>
                  <a:cxn ang="T9">
                    <a:pos x="T2" y="T3"/>
                  </a:cxn>
                  <a:cxn ang="T10">
                    <a:pos x="T4" y="T5"/>
                  </a:cxn>
                  <a:cxn ang="T11">
                    <a:pos x="T6" y="T7"/>
                  </a:cxn>
                </a:cxnLst>
                <a:rect l="T12" t="T13" r="T14" b="T15"/>
                <a:pathLst>
                  <a:path w="25" h="29">
                    <a:moveTo>
                      <a:pt x="14" y="0"/>
                    </a:moveTo>
                    <a:lnTo>
                      <a:pt x="0" y="7"/>
                    </a:lnTo>
                    <a:lnTo>
                      <a:pt x="11" y="18"/>
                    </a:lnTo>
                    <a:lnTo>
                      <a:pt x="25" y="2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0" name="Freeform 13"/>
              <p:cNvSpPr>
                <a:spLocks noChangeAspect="1"/>
              </p:cNvSpPr>
              <p:nvPr/>
            </p:nvSpPr>
            <p:spPr bwMode="gray">
              <a:xfrm>
                <a:off x="3297683" y="5615762"/>
                <a:ext cx="172189" cy="308144"/>
              </a:xfrm>
              <a:custGeom>
                <a:avLst/>
                <a:gdLst>
                  <a:gd name="T0" fmla="*/ 2147483647 w 129"/>
                  <a:gd name="T1" fmla="*/ 0 h 212"/>
                  <a:gd name="T2" fmla="*/ 2147483647 w 129"/>
                  <a:gd name="T3" fmla="*/ 2147483647 h 212"/>
                  <a:gd name="T4" fmla="*/ 2147483647 w 129"/>
                  <a:gd name="T5" fmla="*/ 2147483647 h 212"/>
                  <a:gd name="T6" fmla="*/ 2147483647 w 129"/>
                  <a:gd name="T7" fmla="*/ 2147483647 h 212"/>
                  <a:gd name="T8" fmla="*/ 0 w 129"/>
                  <a:gd name="T9" fmla="*/ 2147483647 h 212"/>
                  <a:gd name="T10" fmla="*/ 2147483647 w 129"/>
                  <a:gd name="T11" fmla="*/ 2147483647 h 212"/>
                  <a:gd name="T12" fmla="*/ 2147483647 w 129"/>
                  <a:gd name="T13" fmla="*/ 2147483647 h 212"/>
                  <a:gd name="T14" fmla="*/ 2147483647 w 129"/>
                  <a:gd name="T15" fmla="*/ 2147483647 h 212"/>
                  <a:gd name="T16" fmla="*/ 2147483647 w 129"/>
                  <a:gd name="T17" fmla="*/ 2147483647 h 212"/>
                  <a:gd name="T18" fmla="*/ 2147483647 w 129"/>
                  <a:gd name="T19" fmla="*/ 2147483647 h 212"/>
                  <a:gd name="T20" fmla="*/ 2147483647 w 129"/>
                  <a:gd name="T21" fmla="*/ 2147483647 h 212"/>
                  <a:gd name="T22" fmla="*/ 2147483647 w 129"/>
                  <a:gd name="T23" fmla="*/ 2147483647 h 212"/>
                  <a:gd name="T24" fmla="*/ 2147483647 w 129"/>
                  <a:gd name="T25" fmla="*/ 2147483647 h 212"/>
                  <a:gd name="T26" fmla="*/ 2147483647 w 129"/>
                  <a:gd name="T27" fmla="*/ 2147483647 h 212"/>
                  <a:gd name="T28" fmla="*/ 2147483647 w 129"/>
                  <a:gd name="T29" fmla="*/ 2147483647 h 212"/>
                  <a:gd name="T30" fmla="*/ 2147483647 w 129"/>
                  <a:gd name="T31" fmla="*/ 2147483647 h 212"/>
                  <a:gd name="T32" fmla="*/ 2147483647 w 129"/>
                  <a:gd name="T33" fmla="*/ 2147483647 h 212"/>
                  <a:gd name="T34" fmla="*/ 2147483647 w 129"/>
                  <a:gd name="T35" fmla="*/ 2147483647 h 212"/>
                  <a:gd name="T36" fmla="*/ 2147483647 w 129"/>
                  <a:gd name="T37" fmla="*/ 2147483647 h 212"/>
                  <a:gd name="T38" fmla="*/ 2147483647 w 129"/>
                  <a:gd name="T39" fmla="*/ 2147483647 h 212"/>
                  <a:gd name="T40" fmla="*/ 2147483647 w 129"/>
                  <a:gd name="T41" fmla="*/ 2147483647 h 212"/>
                  <a:gd name="T42" fmla="*/ 2147483647 w 129"/>
                  <a:gd name="T43" fmla="*/ 2147483647 h 212"/>
                  <a:gd name="T44" fmla="*/ 2147483647 w 129"/>
                  <a:gd name="T45" fmla="*/ 2147483647 h 212"/>
                  <a:gd name="T46" fmla="*/ 2147483647 w 129"/>
                  <a:gd name="T47" fmla="*/ 2147483647 h 212"/>
                  <a:gd name="T48" fmla="*/ 2147483647 w 129"/>
                  <a:gd name="T49" fmla="*/ 0 h 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212"/>
                  <a:gd name="T77" fmla="*/ 129 w 129"/>
                  <a:gd name="T78" fmla="*/ 212 h 2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212">
                    <a:moveTo>
                      <a:pt x="78" y="0"/>
                    </a:moveTo>
                    <a:lnTo>
                      <a:pt x="56" y="11"/>
                    </a:lnTo>
                    <a:lnTo>
                      <a:pt x="41" y="22"/>
                    </a:lnTo>
                    <a:lnTo>
                      <a:pt x="23" y="25"/>
                    </a:lnTo>
                    <a:lnTo>
                      <a:pt x="0" y="22"/>
                    </a:lnTo>
                    <a:lnTo>
                      <a:pt x="4" y="47"/>
                    </a:lnTo>
                    <a:lnTo>
                      <a:pt x="15" y="62"/>
                    </a:lnTo>
                    <a:lnTo>
                      <a:pt x="11" y="106"/>
                    </a:lnTo>
                    <a:lnTo>
                      <a:pt x="11" y="124"/>
                    </a:lnTo>
                    <a:lnTo>
                      <a:pt x="15" y="143"/>
                    </a:lnTo>
                    <a:lnTo>
                      <a:pt x="4" y="176"/>
                    </a:lnTo>
                    <a:lnTo>
                      <a:pt x="8" y="198"/>
                    </a:lnTo>
                    <a:lnTo>
                      <a:pt x="23" y="212"/>
                    </a:lnTo>
                    <a:lnTo>
                      <a:pt x="48" y="194"/>
                    </a:lnTo>
                    <a:lnTo>
                      <a:pt x="56" y="190"/>
                    </a:lnTo>
                    <a:lnTo>
                      <a:pt x="81" y="194"/>
                    </a:lnTo>
                    <a:lnTo>
                      <a:pt x="96" y="179"/>
                    </a:lnTo>
                    <a:lnTo>
                      <a:pt x="96" y="161"/>
                    </a:lnTo>
                    <a:lnTo>
                      <a:pt x="118" y="128"/>
                    </a:lnTo>
                    <a:lnTo>
                      <a:pt x="125" y="110"/>
                    </a:lnTo>
                    <a:lnTo>
                      <a:pt x="118" y="88"/>
                    </a:lnTo>
                    <a:lnTo>
                      <a:pt x="129" y="62"/>
                    </a:lnTo>
                    <a:lnTo>
                      <a:pt x="122" y="25"/>
                    </a:lnTo>
                    <a:lnTo>
                      <a:pt x="118" y="7"/>
                    </a:lnTo>
                    <a:lnTo>
                      <a:pt x="78"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1" name="Freeform 14"/>
              <p:cNvSpPr>
                <a:spLocks noChangeAspect="1"/>
              </p:cNvSpPr>
              <p:nvPr/>
            </p:nvSpPr>
            <p:spPr bwMode="gray">
              <a:xfrm>
                <a:off x="3297683" y="5615762"/>
                <a:ext cx="172189" cy="308144"/>
              </a:xfrm>
              <a:custGeom>
                <a:avLst/>
                <a:gdLst>
                  <a:gd name="T0" fmla="*/ 2147483647 w 129"/>
                  <a:gd name="T1" fmla="*/ 0 h 212"/>
                  <a:gd name="T2" fmla="*/ 2147483647 w 129"/>
                  <a:gd name="T3" fmla="*/ 2147483647 h 212"/>
                  <a:gd name="T4" fmla="*/ 2147483647 w 129"/>
                  <a:gd name="T5" fmla="*/ 2147483647 h 212"/>
                  <a:gd name="T6" fmla="*/ 2147483647 w 129"/>
                  <a:gd name="T7" fmla="*/ 2147483647 h 212"/>
                  <a:gd name="T8" fmla="*/ 0 w 129"/>
                  <a:gd name="T9" fmla="*/ 2147483647 h 212"/>
                  <a:gd name="T10" fmla="*/ 2147483647 w 129"/>
                  <a:gd name="T11" fmla="*/ 2147483647 h 212"/>
                  <a:gd name="T12" fmla="*/ 2147483647 w 129"/>
                  <a:gd name="T13" fmla="*/ 2147483647 h 212"/>
                  <a:gd name="T14" fmla="*/ 2147483647 w 129"/>
                  <a:gd name="T15" fmla="*/ 2147483647 h 212"/>
                  <a:gd name="T16" fmla="*/ 2147483647 w 129"/>
                  <a:gd name="T17" fmla="*/ 2147483647 h 212"/>
                  <a:gd name="T18" fmla="*/ 2147483647 w 129"/>
                  <a:gd name="T19" fmla="*/ 2147483647 h 212"/>
                  <a:gd name="T20" fmla="*/ 2147483647 w 129"/>
                  <a:gd name="T21" fmla="*/ 2147483647 h 212"/>
                  <a:gd name="T22" fmla="*/ 2147483647 w 129"/>
                  <a:gd name="T23" fmla="*/ 2147483647 h 212"/>
                  <a:gd name="T24" fmla="*/ 2147483647 w 129"/>
                  <a:gd name="T25" fmla="*/ 2147483647 h 212"/>
                  <a:gd name="T26" fmla="*/ 2147483647 w 129"/>
                  <a:gd name="T27" fmla="*/ 2147483647 h 212"/>
                  <a:gd name="T28" fmla="*/ 2147483647 w 129"/>
                  <a:gd name="T29" fmla="*/ 2147483647 h 212"/>
                  <a:gd name="T30" fmla="*/ 2147483647 w 129"/>
                  <a:gd name="T31" fmla="*/ 2147483647 h 212"/>
                  <a:gd name="T32" fmla="*/ 2147483647 w 129"/>
                  <a:gd name="T33" fmla="*/ 2147483647 h 212"/>
                  <a:gd name="T34" fmla="*/ 2147483647 w 129"/>
                  <a:gd name="T35" fmla="*/ 2147483647 h 212"/>
                  <a:gd name="T36" fmla="*/ 2147483647 w 129"/>
                  <a:gd name="T37" fmla="*/ 2147483647 h 212"/>
                  <a:gd name="T38" fmla="*/ 2147483647 w 129"/>
                  <a:gd name="T39" fmla="*/ 2147483647 h 212"/>
                  <a:gd name="T40" fmla="*/ 2147483647 w 129"/>
                  <a:gd name="T41" fmla="*/ 2147483647 h 212"/>
                  <a:gd name="T42" fmla="*/ 2147483647 w 129"/>
                  <a:gd name="T43" fmla="*/ 2147483647 h 212"/>
                  <a:gd name="T44" fmla="*/ 2147483647 w 129"/>
                  <a:gd name="T45" fmla="*/ 2147483647 h 212"/>
                  <a:gd name="T46" fmla="*/ 2147483647 w 129"/>
                  <a:gd name="T47" fmla="*/ 2147483647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212"/>
                  <a:gd name="T74" fmla="*/ 129 w 129"/>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212">
                    <a:moveTo>
                      <a:pt x="78" y="0"/>
                    </a:moveTo>
                    <a:lnTo>
                      <a:pt x="56" y="11"/>
                    </a:lnTo>
                    <a:lnTo>
                      <a:pt x="41" y="22"/>
                    </a:lnTo>
                    <a:lnTo>
                      <a:pt x="23" y="25"/>
                    </a:lnTo>
                    <a:lnTo>
                      <a:pt x="0" y="22"/>
                    </a:lnTo>
                    <a:lnTo>
                      <a:pt x="4" y="47"/>
                    </a:lnTo>
                    <a:lnTo>
                      <a:pt x="15" y="62"/>
                    </a:lnTo>
                    <a:lnTo>
                      <a:pt x="11" y="106"/>
                    </a:lnTo>
                    <a:lnTo>
                      <a:pt x="11" y="124"/>
                    </a:lnTo>
                    <a:lnTo>
                      <a:pt x="15" y="143"/>
                    </a:lnTo>
                    <a:lnTo>
                      <a:pt x="4" y="176"/>
                    </a:lnTo>
                    <a:lnTo>
                      <a:pt x="8" y="198"/>
                    </a:lnTo>
                    <a:lnTo>
                      <a:pt x="23" y="212"/>
                    </a:lnTo>
                    <a:lnTo>
                      <a:pt x="48" y="194"/>
                    </a:lnTo>
                    <a:lnTo>
                      <a:pt x="56" y="190"/>
                    </a:lnTo>
                    <a:lnTo>
                      <a:pt x="81" y="194"/>
                    </a:lnTo>
                    <a:lnTo>
                      <a:pt x="96" y="179"/>
                    </a:lnTo>
                    <a:lnTo>
                      <a:pt x="96" y="161"/>
                    </a:lnTo>
                    <a:lnTo>
                      <a:pt x="118" y="128"/>
                    </a:lnTo>
                    <a:lnTo>
                      <a:pt x="125" y="110"/>
                    </a:lnTo>
                    <a:lnTo>
                      <a:pt x="118" y="88"/>
                    </a:lnTo>
                    <a:lnTo>
                      <a:pt x="129" y="62"/>
                    </a:lnTo>
                    <a:lnTo>
                      <a:pt x="122" y="25"/>
                    </a:lnTo>
                    <a:lnTo>
                      <a:pt x="118" y="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2" name="Freeform 15"/>
              <p:cNvSpPr>
                <a:spLocks noChangeAspect="1"/>
              </p:cNvSpPr>
              <p:nvPr/>
            </p:nvSpPr>
            <p:spPr bwMode="gray">
              <a:xfrm>
                <a:off x="3701872" y="6094291"/>
                <a:ext cx="320813" cy="219325"/>
              </a:xfrm>
              <a:custGeom>
                <a:avLst/>
                <a:gdLst>
                  <a:gd name="T0" fmla="*/ 2147483647 w 239"/>
                  <a:gd name="T1" fmla="*/ 0 h 150"/>
                  <a:gd name="T2" fmla="*/ 2147483647 w 239"/>
                  <a:gd name="T3" fmla="*/ 2147483647 h 150"/>
                  <a:gd name="T4" fmla="*/ 2147483647 w 239"/>
                  <a:gd name="T5" fmla="*/ 2147483647 h 150"/>
                  <a:gd name="T6" fmla="*/ 2147483647 w 239"/>
                  <a:gd name="T7" fmla="*/ 2147483647 h 150"/>
                  <a:gd name="T8" fmla="*/ 2147483647 w 239"/>
                  <a:gd name="T9" fmla="*/ 2147483647 h 150"/>
                  <a:gd name="T10" fmla="*/ 2147483647 w 239"/>
                  <a:gd name="T11" fmla="*/ 2147483647 h 150"/>
                  <a:gd name="T12" fmla="*/ 2147483647 w 239"/>
                  <a:gd name="T13" fmla="*/ 2147483647 h 150"/>
                  <a:gd name="T14" fmla="*/ 2147483647 w 239"/>
                  <a:gd name="T15" fmla="*/ 2147483647 h 150"/>
                  <a:gd name="T16" fmla="*/ 2147483647 w 239"/>
                  <a:gd name="T17" fmla="*/ 2147483647 h 150"/>
                  <a:gd name="T18" fmla="*/ 2147483647 w 239"/>
                  <a:gd name="T19" fmla="*/ 2147483647 h 150"/>
                  <a:gd name="T20" fmla="*/ 2147483647 w 239"/>
                  <a:gd name="T21" fmla="*/ 2147483647 h 150"/>
                  <a:gd name="T22" fmla="*/ 2147483647 w 239"/>
                  <a:gd name="T23" fmla="*/ 2147483647 h 150"/>
                  <a:gd name="T24" fmla="*/ 2147483647 w 239"/>
                  <a:gd name="T25" fmla="*/ 2147483647 h 150"/>
                  <a:gd name="T26" fmla="*/ 2147483647 w 239"/>
                  <a:gd name="T27" fmla="*/ 2147483647 h 150"/>
                  <a:gd name="T28" fmla="*/ 2147483647 w 239"/>
                  <a:gd name="T29" fmla="*/ 2147483647 h 150"/>
                  <a:gd name="T30" fmla="*/ 2147483647 w 239"/>
                  <a:gd name="T31" fmla="*/ 2147483647 h 150"/>
                  <a:gd name="T32" fmla="*/ 2147483647 w 239"/>
                  <a:gd name="T33" fmla="*/ 2147483647 h 150"/>
                  <a:gd name="T34" fmla="*/ 2147483647 w 239"/>
                  <a:gd name="T35" fmla="*/ 2147483647 h 150"/>
                  <a:gd name="T36" fmla="*/ 2147483647 w 239"/>
                  <a:gd name="T37" fmla="*/ 2147483647 h 150"/>
                  <a:gd name="T38" fmla="*/ 0 w 239"/>
                  <a:gd name="T39" fmla="*/ 2147483647 h 150"/>
                  <a:gd name="T40" fmla="*/ 0 w 239"/>
                  <a:gd name="T41" fmla="*/ 2147483647 h 150"/>
                  <a:gd name="T42" fmla="*/ 2147483647 w 239"/>
                  <a:gd name="T43" fmla="*/ 2147483647 h 150"/>
                  <a:gd name="T44" fmla="*/ 2147483647 w 239"/>
                  <a:gd name="T45" fmla="*/ 2147483647 h 150"/>
                  <a:gd name="T46" fmla="*/ 2147483647 w 239"/>
                  <a:gd name="T47" fmla="*/ 2147483647 h 150"/>
                  <a:gd name="T48" fmla="*/ 2147483647 w 239"/>
                  <a:gd name="T49" fmla="*/ 2147483647 h 150"/>
                  <a:gd name="T50" fmla="*/ 2147483647 w 239"/>
                  <a:gd name="T51" fmla="*/ 2147483647 h 150"/>
                  <a:gd name="T52" fmla="*/ 2147483647 w 239"/>
                  <a:gd name="T53" fmla="*/ 2147483647 h 150"/>
                  <a:gd name="T54" fmla="*/ 2147483647 w 239"/>
                  <a:gd name="T55" fmla="*/ 2147483647 h 150"/>
                  <a:gd name="T56" fmla="*/ 2147483647 w 239"/>
                  <a:gd name="T57" fmla="*/ 0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9"/>
                  <a:gd name="T88" fmla="*/ 0 h 150"/>
                  <a:gd name="T89" fmla="*/ 239 w 239"/>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9" h="150">
                    <a:moveTo>
                      <a:pt x="224" y="0"/>
                    </a:moveTo>
                    <a:lnTo>
                      <a:pt x="239" y="11"/>
                    </a:lnTo>
                    <a:lnTo>
                      <a:pt x="228" y="26"/>
                    </a:lnTo>
                    <a:lnTo>
                      <a:pt x="221" y="44"/>
                    </a:lnTo>
                    <a:lnTo>
                      <a:pt x="210" y="55"/>
                    </a:lnTo>
                    <a:lnTo>
                      <a:pt x="213" y="95"/>
                    </a:lnTo>
                    <a:lnTo>
                      <a:pt x="221" y="121"/>
                    </a:lnTo>
                    <a:lnTo>
                      <a:pt x="199" y="132"/>
                    </a:lnTo>
                    <a:lnTo>
                      <a:pt x="195" y="147"/>
                    </a:lnTo>
                    <a:lnTo>
                      <a:pt x="180" y="150"/>
                    </a:lnTo>
                    <a:lnTo>
                      <a:pt x="155" y="125"/>
                    </a:lnTo>
                    <a:lnTo>
                      <a:pt x="140" y="125"/>
                    </a:lnTo>
                    <a:lnTo>
                      <a:pt x="125" y="106"/>
                    </a:lnTo>
                    <a:lnTo>
                      <a:pt x="103" y="95"/>
                    </a:lnTo>
                    <a:lnTo>
                      <a:pt x="85" y="88"/>
                    </a:lnTo>
                    <a:lnTo>
                      <a:pt x="70" y="81"/>
                    </a:lnTo>
                    <a:lnTo>
                      <a:pt x="52" y="70"/>
                    </a:lnTo>
                    <a:lnTo>
                      <a:pt x="22" y="48"/>
                    </a:lnTo>
                    <a:lnTo>
                      <a:pt x="11" y="44"/>
                    </a:lnTo>
                    <a:lnTo>
                      <a:pt x="0" y="33"/>
                    </a:lnTo>
                    <a:lnTo>
                      <a:pt x="0" y="18"/>
                    </a:lnTo>
                    <a:lnTo>
                      <a:pt x="4" y="4"/>
                    </a:lnTo>
                    <a:lnTo>
                      <a:pt x="30" y="7"/>
                    </a:lnTo>
                    <a:lnTo>
                      <a:pt x="66" y="7"/>
                    </a:lnTo>
                    <a:lnTo>
                      <a:pt x="74" y="18"/>
                    </a:lnTo>
                    <a:lnTo>
                      <a:pt x="114" y="18"/>
                    </a:lnTo>
                    <a:lnTo>
                      <a:pt x="144" y="18"/>
                    </a:lnTo>
                    <a:lnTo>
                      <a:pt x="180" y="11"/>
                    </a:lnTo>
                    <a:lnTo>
                      <a:pt x="22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3" name="Freeform 16"/>
              <p:cNvSpPr>
                <a:spLocks noChangeAspect="1"/>
              </p:cNvSpPr>
              <p:nvPr/>
            </p:nvSpPr>
            <p:spPr bwMode="gray">
              <a:xfrm>
                <a:off x="3701872" y="6094291"/>
                <a:ext cx="320813" cy="219325"/>
              </a:xfrm>
              <a:custGeom>
                <a:avLst/>
                <a:gdLst>
                  <a:gd name="T0" fmla="*/ 2147483647 w 239"/>
                  <a:gd name="T1" fmla="*/ 0 h 150"/>
                  <a:gd name="T2" fmla="*/ 2147483647 w 239"/>
                  <a:gd name="T3" fmla="*/ 2147483647 h 150"/>
                  <a:gd name="T4" fmla="*/ 2147483647 w 239"/>
                  <a:gd name="T5" fmla="*/ 2147483647 h 150"/>
                  <a:gd name="T6" fmla="*/ 2147483647 w 239"/>
                  <a:gd name="T7" fmla="*/ 2147483647 h 150"/>
                  <a:gd name="T8" fmla="*/ 2147483647 w 239"/>
                  <a:gd name="T9" fmla="*/ 2147483647 h 150"/>
                  <a:gd name="T10" fmla="*/ 2147483647 w 239"/>
                  <a:gd name="T11" fmla="*/ 2147483647 h 150"/>
                  <a:gd name="T12" fmla="*/ 2147483647 w 239"/>
                  <a:gd name="T13" fmla="*/ 2147483647 h 150"/>
                  <a:gd name="T14" fmla="*/ 2147483647 w 239"/>
                  <a:gd name="T15" fmla="*/ 2147483647 h 150"/>
                  <a:gd name="T16" fmla="*/ 2147483647 w 239"/>
                  <a:gd name="T17" fmla="*/ 2147483647 h 150"/>
                  <a:gd name="T18" fmla="*/ 2147483647 w 239"/>
                  <a:gd name="T19" fmla="*/ 2147483647 h 150"/>
                  <a:gd name="T20" fmla="*/ 2147483647 w 239"/>
                  <a:gd name="T21" fmla="*/ 2147483647 h 150"/>
                  <a:gd name="T22" fmla="*/ 2147483647 w 239"/>
                  <a:gd name="T23" fmla="*/ 2147483647 h 150"/>
                  <a:gd name="T24" fmla="*/ 2147483647 w 239"/>
                  <a:gd name="T25" fmla="*/ 2147483647 h 150"/>
                  <a:gd name="T26" fmla="*/ 2147483647 w 239"/>
                  <a:gd name="T27" fmla="*/ 2147483647 h 150"/>
                  <a:gd name="T28" fmla="*/ 2147483647 w 239"/>
                  <a:gd name="T29" fmla="*/ 2147483647 h 150"/>
                  <a:gd name="T30" fmla="*/ 2147483647 w 239"/>
                  <a:gd name="T31" fmla="*/ 2147483647 h 150"/>
                  <a:gd name="T32" fmla="*/ 2147483647 w 239"/>
                  <a:gd name="T33" fmla="*/ 2147483647 h 150"/>
                  <a:gd name="T34" fmla="*/ 2147483647 w 239"/>
                  <a:gd name="T35" fmla="*/ 2147483647 h 150"/>
                  <a:gd name="T36" fmla="*/ 2147483647 w 239"/>
                  <a:gd name="T37" fmla="*/ 2147483647 h 150"/>
                  <a:gd name="T38" fmla="*/ 0 w 239"/>
                  <a:gd name="T39" fmla="*/ 2147483647 h 150"/>
                  <a:gd name="T40" fmla="*/ 0 w 239"/>
                  <a:gd name="T41" fmla="*/ 2147483647 h 150"/>
                  <a:gd name="T42" fmla="*/ 2147483647 w 239"/>
                  <a:gd name="T43" fmla="*/ 2147483647 h 150"/>
                  <a:gd name="T44" fmla="*/ 2147483647 w 239"/>
                  <a:gd name="T45" fmla="*/ 2147483647 h 150"/>
                  <a:gd name="T46" fmla="*/ 2147483647 w 239"/>
                  <a:gd name="T47" fmla="*/ 2147483647 h 150"/>
                  <a:gd name="T48" fmla="*/ 2147483647 w 239"/>
                  <a:gd name="T49" fmla="*/ 2147483647 h 150"/>
                  <a:gd name="T50" fmla="*/ 2147483647 w 239"/>
                  <a:gd name="T51" fmla="*/ 2147483647 h 150"/>
                  <a:gd name="T52" fmla="*/ 2147483647 w 239"/>
                  <a:gd name="T53" fmla="*/ 2147483647 h 150"/>
                  <a:gd name="T54" fmla="*/ 2147483647 w 239"/>
                  <a:gd name="T55" fmla="*/ 2147483647 h 1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9"/>
                  <a:gd name="T85" fmla="*/ 0 h 150"/>
                  <a:gd name="T86" fmla="*/ 239 w 239"/>
                  <a:gd name="T87" fmla="*/ 150 h 1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9" h="150">
                    <a:moveTo>
                      <a:pt x="224" y="0"/>
                    </a:moveTo>
                    <a:lnTo>
                      <a:pt x="239" y="11"/>
                    </a:lnTo>
                    <a:lnTo>
                      <a:pt x="228" y="26"/>
                    </a:lnTo>
                    <a:lnTo>
                      <a:pt x="221" y="44"/>
                    </a:lnTo>
                    <a:lnTo>
                      <a:pt x="210" y="55"/>
                    </a:lnTo>
                    <a:lnTo>
                      <a:pt x="213" y="95"/>
                    </a:lnTo>
                    <a:lnTo>
                      <a:pt x="221" y="121"/>
                    </a:lnTo>
                    <a:lnTo>
                      <a:pt x="199" y="132"/>
                    </a:lnTo>
                    <a:lnTo>
                      <a:pt x="195" y="147"/>
                    </a:lnTo>
                    <a:lnTo>
                      <a:pt x="180" y="150"/>
                    </a:lnTo>
                    <a:lnTo>
                      <a:pt x="155" y="125"/>
                    </a:lnTo>
                    <a:lnTo>
                      <a:pt x="140" y="125"/>
                    </a:lnTo>
                    <a:lnTo>
                      <a:pt x="125" y="106"/>
                    </a:lnTo>
                    <a:lnTo>
                      <a:pt x="103" y="95"/>
                    </a:lnTo>
                    <a:lnTo>
                      <a:pt x="85" y="88"/>
                    </a:lnTo>
                    <a:lnTo>
                      <a:pt x="70" y="81"/>
                    </a:lnTo>
                    <a:lnTo>
                      <a:pt x="52" y="70"/>
                    </a:lnTo>
                    <a:lnTo>
                      <a:pt x="22" y="48"/>
                    </a:lnTo>
                    <a:lnTo>
                      <a:pt x="11" y="44"/>
                    </a:lnTo>
                    <a:lnTo>
                      <a:pt x="0" y="33"/>
                    </a:lnTo>
                    <a:lnTo>
                      <a:pt x="0" y="18"/>
                    </a:lnTo>
                    <a:lnTo>
                      <a:pt x="4" y="4"/>
                    </a:lnTo>
                    <a:lnTo>
                      <a:pt x="30" y="7"/>
                    </a:lnTo>
                    <a:lnTo>
                      <a:pt x="66" y="7"/>
                    </a:lnTo>
                    <a:lnTo>
                      <a:pt x="74" y="18"/>
                    </a:lnTo>
                    <a:lnTo>
                      <a:pt x="114" y="18"/>
                    </a:lnTo>
                    <a:lnTo>
                      <a:pt x="144" y="18"/>
                    </a:lnTo>
                    <a:lnTo>
                      <a:pt x="180" y="1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4" name="Freeform 17"/>
              <p:cNvSpPr>
                <a:spLocks noChangeAspect="1"/>
              </p:cNvSpPr>
              <p:nvPr/>
            </p:nvSpPr>
            <p:spPr bwMode="gray">
              <a:xfrm>
                <a:off x="3257808" y="4821839"/>
                <a:ext cx="1087503" cy="1330456"/>
              </a:xfrm>
              <a:custGeom>
                <a:avLst/>
                <a:gdLst>
                  <a:gd name="T0" fmla="*/ 2147483647 w 807"/>
                  <a:gd name="T1" fmla="*/ 2147483647 h 914"/>
                  <a:gd name="T2" fmla="*/ 2147483647 w 807"/>
                  <a:gd name="T3" fmla="*/ 2147483647 h 914"/>
                  <a:gd name="T4" fmla="*/ 2147483647 w 807"/>
                  <a:gd name="T5" fmla="*/ 2147483647 h 914"/>
                  <a:gd name="T6" fmla="*/ 2147483647 w 807"/>
                  <a:gd name="T7" fmla="*/ 2147483647 h 914"/>
                  <a:gd name="T8" fmla="*/ 2147483647 w 807"/>
                  <a:gd name="T9" fmla="*/ 2147483647 h 914"/>
                  <a:gd name="T10" fmla="*/ 2147483647 w 807"/>
                  <a:gd name="T11" fmla="*/ 2147483647 h 914"/>
                  <a:gd name="T12" fmla="*/ 2147483647 w 807"/>
                  <a:gd name="T13" fmla="*/ 2147483647 h 914"/>
                  <a:gd name="T14" fmla="*/ 2147483647 w 807"/>
                  <a:gd name="T15" fmla="*/ 2147483647 h 914"/>
                  <a:gd name="T16" fmla="*/ 2147483647 w 807"/>
                  <a:gd name="T17" fmla="*/ 2147483647 h 914"/>
                  <a:gd name="T18" fmla="*/ 2147483647 w 807"/>
                  <a:gd name="T19" fmla="*/ 2147483647 h 914"/>
                  <a:gd name="T20" fmla="*/ 2147483647 w 807"/>
                  <a:gd name="T21" fmla="*/ 2147483647 h 914"/>
                  <a:gd name="T22" fmla="*/ 2147483647 w 807"/>
                  <a:gd name="T23" fmla="*/ 2147483647 h 914"/>
                  <a:gd name="T24" fmla="*/ 2147483647 w 807"/>
                  <a:gd name="T25" fmla="*/ 2147483647 h 914"/>
                  <a:gd name="T26" fmla="*/ 2147483647 w 807"/>
                  <a:gd name="T27" fmla="*/ 2147483647 h 914"/>
                  <a:gd name="T28" fmla="*/ 2147483647 w 807"/>
                  <a:gd name="T29" fmla="*/ 2147483647 h 914"/>
                  <a:gd name="T30" fmla="*/ 2147483647 w 807"/>
                  <a:gd name="T31" fmla="*/ 2147483647 h 914"/>
                  <a:gd name="T32" fmla="*/ 2147483647 w 807"/>
                  <a:gd name="T33" fmla="*/ 2147483647 h 914"/>
                  <a:gd name="T34" fmla="*/ 2147483647 w 807"/>
                  <a:gd name="T35" fmla="*/ 2147483647 h 914"/>
                  <a:gd name="T36" fmla="*/ 2147483647 w 807"/>
                  <a:gd name="T37" fmla="*/ 2147483647 h 914"/>
                  <a:gd name="T38" fmla="*/ 2147483647 w 807"/>
                  <a:gd name="T39" fmla="*/ 2147483647 h 914"/>
                  <a:gd name="T40" fmla="*/ 2147483647 w 807"/>
                  <a:gd name="T41" fmla="*/ 2147483647 h 914"/>
                  <a:gd name="T42" fmla="*/ 2147483647 w 807"/>
                  <a:gd name="T43" fmla="*/ 2147483647 h 914"/>
                  <a:gd name="T44" fmla="*/ 2147483647 w 807"/>
                  <a:gd name="T45" fmla="*/ 2147483647 h 914"/>
                  <a:gd name="T46" fmla="*/ 2147483647 w 807"/>
                  <a:gd name="T47" fmla="*/ 2147483647 h 914"/>
                  <a:gd name="T48" fmla="*/ 2147483647 w 807"/>
                  <a:gd name="T49" fmla="*/ 2147483647 h 914"/>
                  <a:gd name="T50" fmla="*/ 2147483647 w 807"/>
                  <a:gd name="T51" fmla="*/ 2147483647 h 914"/>
                  <a:gd name="T52" fmla="*/ 2147483647 w 807"/>
                  <a:gd name="T53" fmla="*/ 2147483647 h 914"/>
                  <a:gd name="T54" fmla="*/ 2147483647 w 807"/>
                  <a:gd name="T55" fmla="*/ 2147483647 h 914"/>
                  <a:gd name="T56" fmla="*/ 2147483647 w 807"/>
                  <a:gd name="T57" fmla="*/ 2147483647 h 914"/>
                  <a:gd name="T58" fmla="*/ 2147483647 w 807"/>
                  <a:gd name="T59" fmla="*/ 2147483647 h 914"/>
                  <a:gd name="T60" fmla="*/ 2147483647 w 807"/>
                  <a:gd name="T61" fmla="*/ 2147483647 h 914"/>
                  <a:gd name="T62" fmla="*/ 0 w 807"/>
                  <a:gd name="T63" fmla="*/ 2147483647 h 914"/>
                  <a:gd name="T64" fmla="*/ 2147483647 w 807"/>
                  <a:gd name="T65" fmla="*/ 2147483647 h 914"/>
                  <a:gd name="T66" fmla="*/ 2147483647 w 807"/>
                  <a:gd name="T67" fmla="*/ 2147483647 h 914"/>
                  <a:gd name="T68" fmla="*/ 2147483647 w 807"/>
                  <a:gd name="T69" fmla="*/ 2147483647 h 914"/>
                  <a:gd name="T70" fmla="*/ 2147483647 w 807"/>
                  <a:gd name="T71" fmla="*/ 2147483647 h 914"/>
                  <a:gd name="T72" fmla="*/ 2147483647 w 807"/>
                  <a:gd name="T73" fmla="*/ 2147483647 h 914"/>
                  <a:gd name="T74" fmla="*/ 2147483647 w 807"/>
                  <a:gd name="T75" fmla="*/ 2147483647 h 914"/>
                  <a:gd name="T76" fmla="*/ 2147483647 w 807"/>
                  <a:gd name="T77" fmla="*/ 2147483647 h 914"/>
                  <a:gd name="T78" fmla="*/ 2147483647 w 807"/>
                  <a:gd name="T79" fmla="*/ 2147483647 h 914"/>
                  <a:gd name="T80" fmla="*/ 2147483647 w 807"/>
                  <a:gd name="T81" fmla="*/ 2147483647 h 914"/>
                  <a:gd name="T82" fmla="*/ 2147483647 w 807"/>
                  <a:gd name="T83" fmla="*/ 2147483647 h 914"/>
                  <a:gd name="T84" fmla="*/ 2147483647 w 807"/>
                  <a:gd name="T85" fmla="*/ 2147483647 h 914"/>
                  <a:gd name="T86" fmla="*/ 2147483647 w 807"/>
                  <a:gd name="T87" fmla="*/ 2147483647 h 914"/>
                  <a:gd name="T88" fmla="*/ 2147483647 w 807"/>
                  <a:gd name="T89" fmla="*/ 2147483647 h 914"/>
                  <a:gd name="T90" fmla="*/ 2147483647 w 807"/>
                  <a:gd name="T91" fmla="*/ 2147483647 h 9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7"/>
                  <a:gd name="T139" fmla="*/ 0 h 914"/>
                  <a:gd name="T140" fmla="*/ 807 w 807"/>
                  <a:gd name="T141" fmla="*/ 914 h 9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7" h="914">
                    <a:moveTo>
                      <a:pt x="587" y="903"/>
                    </a:moveTo>
                    <a:lnTo>
                      <a:pt x="598" y="914"/>
                    </a:lnTo>
                    <a:lnTo>
                      <a:pt x="620" y="903"/>
                    </a:lnTo>
                    <a:lnTo>
                      <a:pt x="642" y="870"/>
                    </a:lnTo>
                    <a:lnTo>
                      <a:pt x="657" y="823"/>
                    </a:lnTo>
                    <a:lnTo>
                      <a:pt x="668" y="815"/>
                    </a:lnTo>
                    <a:lnTo>
                      <a:pt x="675" y="823"/>
                    </a:lnTo>
                    <a:lnTo>
                      <a:pt x="694" y="808"/>
                    </a:lnTo>
                    <a:lnTo>
                      <a:pt x="690" y="789"/>
                    </a:lnTo>
                    <a:lnTo>
                      <a:pt x="697" y="771"/>
                    </a:lnTo>
                    <a:lnTo>
                      <a:pt x="694" y="764"/>
                    </a:lnTo>
                    <a:lnTo>
                      <a:pt x="672" y="745"/>
                    </a:lnTo>
                    <a:lnTo>
                      <a:pt x="664" y="745"/>
                    </a:lnTo>
                    <a:lnTo>
                      <a:pt x="668" y="738"/>
                    </a:lnTo>
                    <a:lnTo>
                      <a:pt x="653" y="742"/>
                    </a:lnTo>
                    <a:lnTo>
                      <a:pt x="642" y="734"/>
                    </a:lnTo>
                    <a:lnTo>
                      <a:pt x="642" y="727"/>
                    </a:lnTo>
                    <a:lnTo>
                      <a:pt x="668" y="712"/>
                    </a:lnTo>
                    <a:lnTo>
                      <a:pt x="679" y="694"/>
                    </a:lnTo>
                    <a:lnTo>
                      <a:pt x="679" y="668"/>
                    </a:lnTo>
                    <a:lnTo>
                      <a:pt x="694" y="665"/>
                    </a:lnTo>
                    <a:lnTo>
                      <a:pt x="734" y="687"/>
                    </a:lnTo>
                    <a:lnTo>
                      <a:pt x="749" y="690"/>
                    </a:lnTo>
                    <a:lnTo>
                      <a:pt x="771" y="720"/>
                    </a:lnTo>
                    <a:lnTo>
                      <a:pt x="778" y="734"/>
                    </a:lnTo>
                    <a:lnTo>
                      <a:pt x="789" y="734"/>
                    </a:lnTo>
                    <a:lnTo>
                      <a:pt x="800" y="720"/>
                    </a:lnTo>
                    <a:lnTo>
                      <a:pt x="807" y="701"/>
                    </a:lnTo>
                    <a:lnTo>
                      <a:pt x="793" y="672"/>
                    </a:lnTo>
                    <a:lnTo>
                      <a:pt x="778" y="657"/>
                    </a:lnTo>
                    <a:lnTo>
                      <a:pt x="763" y="657"/>
                    </a:lnTo>
                    <a:lnTo>
                      <a:pt x="763" y="654"/>
                    </a:lnTo>
                    <a:lnTo>
                      <a:pt x="752" y="654"/>
                    </a:lnTo>
                    <a:lnTo>
                      <a:pt x="712" y="613"/>
                    </a:lnTo>
                    <a:lnTo>
                      <a:pt x="694" y="617"/>
                    </a:lnTo>
                    <a:lnTo>
                      <a:pt x="668" y="584"/>
                    </a:lnTo>
                    <a:lnTo>
                      <a:pt x="653" y="580"/>
                    </a:lnTo>
                    <a:lnTo>
                      <a:pt x="628" y="555"/>
                    </a:lnTo>
                    <a:lnTo>
                      <a:pt x="613" y="547"/>
                    </a:lnTo>
                    <a:lnTo>
                      <a:pt x="624" y="540"/>
                    </a:lnTo>
                    <a:lnTo>
                      <a:pt x="635" y="536"/>
                    </a:lnTo>
                    <a:lnTo>
                      <a:pt x="620" y="522"/>
                    </a:lnTo>
                    <a:lnTo>
                      <a:pt x="598" y="529"/>
                    </a:lnTo>
                    <a:lnTo>
                      <a:pt x="584" y="522"/>
                    </a:lnTo>
                    <a:lnTo>
                      <a:pt x="536" y="485"/>
                    </a:lnTo>
                    <a:lnTo>
                      <a:pt x="532" y="470"/>
                    </a:lnTo>
                    <a:lnTo>
                      <a:pt x="518" y="467"/>
                    </a:lnTo>
                    <a:lnTo>
                      <a:pt x="503" y="452"/>
                    </a:lnTo>
                    <a:lnTo>
                      <a:pt x="459" y="364"/>
                    </a:lnTo>
                    <a:lnTo>
                      <a:pt x="448" y="353"/>
                    </a:lnTo>
                    <a:lnTo>
                      <a:pt x="415" y="323"/>
                    </a:lnTo>
                    <a:lnTo>
                      <a:pt x="378" y="268"/>
                    </a:lnTo>
                    <a:lnTo>
                      <a:pt x="378" y="235"/>
                    </a:lnTo>
                    <a:lnTo>
                      <a:pt x="400" y="221"/>
                    </a:lnTo>
                    <a:lnTo>
                      <a:pt x="400" y="206"/>
                    </a:lnTo>
                    <a:lnTo>
                      <a:pt x="382" y="191"/>
                    </a:lnTo>
                    <a:lnTo>
                      <a:pt x="374" y="180"/>
                    </a:lnTo>
                    <a:lnTo>
                      <a:pt x="378" y="169"/>
                    </a:lnTo>
                    <a:lnTo>
                      <a:pt x="393" y="162"/>
                    </a:lnTo>
                    <a:lnTo>
                      <a:pt x="444" y="147"/>
                    </a:lnTo>
                    <a:lnTo>
                      <a:pt x="463" y="136"/>
                    </a:lnTo>
                    <a:lnTo>
                      <a:pt x="481" y="122"/>
                    </a:lnTo>
                    <a:lnTo>
                      <a:pt x="477" y="78"/>
                    </a:lnTo>
                    <a:lnTo>
                      <a:pt x="481" y="63"/>
                    </a:lnTo>
                    <a:lnTo>
                      <a:pt x="455" y="59"/>
                    </a:lnTo>
                    <a:lnTo>
                      <a:pt x="404" y="48"/>
                    </a:lnTo>
                    <a:lnTo>
                      <a:pt x="393" y="33"/>
                    </a:lnTo>
                    <a:lnTo>
                      <a:pt x="393" y="30"/>
                    </a:lnTo>
                    <a:lnTo>
                      <a:pt x="393" y="19"/>
                    </a:lnTo>
                    <a:lnTo>
                      <a:pt x="385" y="4"/>
                    </a:lnTo>
                    <a:lnTo>
                      <a:pt x="360" y="0"/>
                    </a:lnTo>
                    <a:lnTo>
                      <a:pt x="290" y="4"/>
                    </a:lnTo>
                    <a:lnTo>
                      <a:pt x="283" y="22"/>
                    </a:lnTo>
                    <a:lnTo>
                      <a:pt x="257" y="26"/>
                    </a:lnTo>
                    <a:lnTo>
                      <a:pt x="239" y="59"/>
                    </a:lnTo>
                    <a:lnTo>
                      <a:pt x="239" y="70"/>
                    </a:lnTo>
                    <a:lnTo>
                      <a:pt x="224" y="59"/>
                    </a:lnTo>
                    <a:lnTo>
                      <a:pt x="198" y="56"/>
                    </a:lnTo>
                    <a:lnTo>
                      <a:pt x="184" y="63"/>
                    </a:lnTo>
                    <a:lnTo>
                      <a:pt x="173" y="89"/>
                    </a:lnTo>
                    <a:lnTo>
                      <a:pt x="147" y="70"/>
                    </a:lnTo>
                    <a:lnTo>
                      <a:pt x="151" y="48"/>
                    </a:lnTo>
                    <a:lnTo>
                      <a:pt x="143" y="30"/>
                    </a:lnTo>
                    <a:lnTo>
                      <a:pt x="125" y="33"/>
                    </a:lnTo>
                    <a:lnTo>
                      <a:pt x="121" y="56"/>
                    </a:lnTo>
                    <a:lnTo>
                      <a:pt x="110" y="67"/>
                    </a:lnTo>
                    <a:lnTo>
                      <a:pt x="96" y="67"/>
                    </a:lnTo>
                    <a:lnTo>
                      <a:pt x="40" y="59"/>
                    </a:lnTo>
                    <a:lnTo>
                      <a:pt x="18" y="74"/>
                    </a:lnTo>
                    <a:lnTo>
                      <a:pt x="22" y="96"/>
                    </a:lnTo>
                    <a:lnTo>
                      <a:pt x="29" y="111"/>
                    </a:lnTo>
                    <a:lnTo>
                      <a:pt x="0" y="136"/>
                    </a:lnTo>
                    <a:lnTo>
                      <a:pt x="7" y="151"/>
                    </a:lnTo>
                    <a:lnTo>
                      <a:pt x="15" y="162"/>
                    </a:lnTo>
                    <a:lnTo>
                      <a:pt x="0" y="180"/>
                    </a:lnTo>
                    <a:lnTo>
                      <a:pt x="0" y="210"/>
                    </a:lnTo>
                    <a:lnTo>
                      <a:pt x="7" y="221"/>
                    </a:lnTo>
                    <a:lnTo>
                      <a:pt x="22" y="221"/>
                    </a:lnTo>
                    <a:lnTo>
                      <a:pt x="33" y="232"/>
                    </a:lnTo>
                    <a:lnTo>
                      <a:pt x="40" y="250"/>
                    </a:lnTo>
                    <a:lnTo>
                      <a:pt x="40" y="272"/>
                    </a:lnTo>
                    <a:lnTo>
                      <a:pt x="55" y="276"/>
                    </a:lnTo>
                    <a:lnTo>
                      <a:pt x="70" y="272"/>
                    </a:lnTo>
                    <a:lnTo>
                      <a:pt x="114" y="224"/>
                    </a:lnTo>
                    <a:lnTo>
                      <a:pt x="132" y="235"/>
                    </a:lnTo>
                    <a:lnTo>
                      <a:pt x="173" y="254"/>
                    </a:lnTo>
                    <a:lnTo>
                      <a:pt x="202" y="276"/>
                    </a:lnTo>
                    <a:lnTo>
                      <a:pt x="206" y="301"/>
                    </a:lnTo>
                    <a:lnTo>
                      <a:pt x="224" y="316"/>
                    </a:lnTo>
                    <a:lnTo>
                      <a:pt x="231" y="345"/>
                    </a:lnTo>
                    <a:lnTo>
                      <a:pt x="239" y="389"/>
                    </a:lnTo>
                    <a:lnTo>
                      <a:pt x="253" y="411"/>
                    </a:lnTo>
                    <a:lnTo>
                      <a:pt x="268" y="426"/>
                    </a:lnTo>
                    <a:lnTo>
                      <a:pt x="297" y="437"/>
                    </a:lnTo>
                    <a:lnTo>
                      <a:pt x="323" y="478"/>
                    </a:lnTo>
                    <a:lnTo>
                      <a:pt x="345" y="511"/>
                    </a:lnTo>
                    <a:lnTo>
                      <a:pt x="371" y="525"/>
                    </a:lnTo>
                    <a:lnTo>
                      <a:pt x="415" y="580"/>
                    </a:lnTo>
                    <a:lnTo>
                      <a:pt x="448" y="580"/>
                    </a:lnTo>
                    <a:lnTo>
                      <a:pt x="485" y="613"/>
                    </a:lnTo>
                    <a:lnTo>
                      <a:pt x="485" y="646"/>
                    </a:lnTo>
                    <a:lnTo>
                      <a:pt x="496" y="654"/>
                    </a:lnTo>
                    <a:lnTo>
                      <a:pt x="521" y="635"/>
                    </a:lnTo>
                    <a:lnTo>
                      <a:pt x="525" y="654"/>
                    </a:lnTo>
                    <a:lnTo>
                      <a:pt x="525" y="672"/>
                    </a:lnTo>
                    <a:lnTo>
                      <a:pt x="551" y="694"/>
                    </a:lnTo>
                    <a:lnTo>
                      <a:pt x="558" y="705"/>
                    </a:lnTo>
                    <a:lnTo>
                      <a:pt x="591" y="698"/>
                    </a:lnTo>
                    <a:lnTo>
                      <a:pt x="595" y="712"/>
                    </a:lnTo>
                    <a:lnTo>
                      <a:pt x="591" y="738"/>
                    </a:lnTo>
                    <a:lnTo>
                      <a:pt x="606" y="764"/>
                    </a:lnTo>
                    <a:lnTo>
                      <a:pt x="613" y="782"/>
                    </a:lnTo>
                    <a:lnTo>
                      <a:pt x="620" y="804"/>
                    </a:lnTo>
                    <a:lnTo>
                      <a:pt x="613" y="823"/>
                    </a:lnTo>
                    <a:lnTo>
                      <a:pt x="598" y="837"/>
                    </a:lnTo>
                    <a:lnTo>
                      <a:pt x="595" y="859"/>
                    </a:lnTo>
                    <a:lnTo>
                      <a:pt x="584" y="881"/>
                    </a:lnTo>
                    <a:lnTo>
                      <a:pt x="587" y="903"/>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5" name="Freeform 18"/>
              <p:cNvSpPr>
                <a:spLocks noChangeAspect="1"/>
              </p:cNvSpPr>
              <p:nvPr/>
            </p:nvSpPr>
            <p:spPr bwMode="gray">
              <a:xfrm>
                <a:off x="3203433" y="4636953"/>
                <a:ext cx="440439" cy="311769"/>
              </a:xfrm>
              <a:custGeom>
                <a:avLst/>
                <a:gdLst>
                  <a:gd name="T0" fmla="*/ 2147483647 w 326"/>
                  <a:gd name="T1" fmla="*/ 2147483647 h 213"/>
                  <a:gd name="T2" fmla="*/ 2147483647 w 326"/>
                  <a:gd name="T3" fmla="*/ 2147483647 h 213"/>
                  <a:gd name="T4" fmla="*/ 2147483647 w 326"/>
                  <a:gd name="T5" fmla="*/ 2147483647 h 213"/>
                  <a:gd name="T6" fmla="*/ 2147483647 w 326"/>
                  <a:gd name="T7" fmla="*/ 2147483647 h 213"/>
                  <a:gd name="T8" fmla="*/ 2147483647 w 326"/>
                  <a:gd name="T9" fmla="*/ 0 h 213"/>
                  <a:gd name="T10" fmla="*/ 2147483647 w 326"/>
                  <a:gd name="T11" fmla="*/ 2147483647 h 213"/>
                  <a:gd name="T12" fmla="*/ 2147483647 w 326"/>
                  <a:gd name="T13" fmla="*/ 2147483647 h 213"/>
                  <a:gd name="T14" fmla="*/ 2147483647 w 326"/>
                  <a:gd name="T15" fmla="*/ 2147483647 h 213"/>
                  <a:gd name="T16" fmla="*/ 2147483647 w 326"/>
                  <a:gd name="T17" fmla="*/ 2147483647 h 213"/>
                  <a:gd name="T18" fmla="*/ 2147483647 w 326"/>
                  <a:gd name="T19" fmla="*/ 2147483647 h 213"/>
                  <a:gd name="T20" fmla="*/ 2147483647 w 326"/>
                  <a:gd name="T21" fmla="*/ 2147483647 h 213"/>
                  <a:gd name="T22" fmla="*/ 2147483647 w 326"/>
                  <a:gd name="T23" fmla="*/ 2147483647 h 213"/>
                  <a:gd name="T24" fmla="*/ 2147483647 w 326"/>
                  <a:gd name="T25" fmla="*/ 2147483647 h 213"/>
                  <a:gd name="T26" fmla="*/ 2147483647 w 326"/>
                  <a:gd name="T27" fmla="*/ 2147483647 h 213"/>
                  <a:gd name="T28" fmla="*/ 2147483647 w 326"/>
                  <a:gd name="T29" fmla="*/ 2147483647 h 213"/>
                  <a:gd name="T30" fmla="*/ 2147483647 w 326"/>
                  <a:gd name="T31" fmla="*/ 2147483647 h 213"/>
                  <a:gd name="T32" fmla="*/ 0 w 326"/>
                  <a:gd name="T33" fmla="*/ 2147483647 h 213"/>
                  <a:gd name="T34" fmla="*/ 2147483647 w 326"/>
                  <a:gd name="T35" fmla="*/ 2147483647 h 213"/>
                  <a:gd name="T36" fmla="*/ 2147483647 w 326"/>
                  <a:gd name="T37" fmla="*/ 2147483647 h 213"/>
                  <a:gd name="T38" fmla="*/ 2147483647 w 326"/>
                  <a:gd name="T39" fmla="*/ 2147483647 h 213"/>
                  <a:gd name="T40" fmla="*/ 2147483647 w 326"/>
                  <a:gd name="T41" fmla="*/ 2147483647 h 213"/>
                  <a:gd name="T42" fmla="*/ 2147483647 w 326"/>
                  <a:gd name="T43" fmla="*/ 2147483647 h 213"/>
                  <a:gd name="T44" fmla="*/ 2147483647 w 326"/>
                  <a:gd name="T45" fmla="*/ 2147483647 h 213"/>
                  <a:gd name="T46" fmla="*/ 2147483647 w 326"/>
                  <a:gd name="T47" fmla="*/ 2147483647 h 213"/>
                  <a:gd name="T48" fmla="*/ 2147483647 w 326"/>
                  <a:gd name="T49" fmla="*/ 2147483647 h 213"/>
                  <a:gd name="T50" fmla="*/ 2147483647 w 326"/>
                  <a:gd name="T51" fmla="*/ 2147483647 h 213"/>
                  <a:gd name="T52" fmla="*/ 2147483647 w 326"/>
                  <a:gd name="T53" fmla="*/ 2147483647 h 213"/>
                  <a:gd name="T54" fmla="*/ 2147483647 w 326"/>
                  <a:gd name="T55" fmla="*/ 2147483647 h 213"/>
                  <a:gd name="T56" fmla="*/ 2147483647 w 326"/>
                  <a:gd name="T57" fmla="*/ 2147483647 h 213"/>
                  <a:gd name="T58" fmla="*/ 2147483647 w 326"/>
                  <a:gd name="T59" fmla="*/ 2147483647 h 213"/>
                  <a:gd name="T60" fmla="*/ 2147483647 w 326"/>
                  <a:gd name="T61" fmla="*/ 2147483647 h 213"/>
                  <a:gd name="T62" fmla="*/ 2147483647 w 326"/>
                  <a:gd name="T63" fmla="*/ 2147483647 h 213"/>
                  <a:gd name="T64" fmla="*/ 2147483647 w 326"/>
                  <a:gd name="T65" fmla="*/ 2147483647 h 213"/>
                  <a:gd name="T66" fmla="*/ 2147483647 w 326"/>
                  <a:gd name="T67" fmla="*/ 2147483647 h 213"/>
                  <a:gd name="T68" fmla="*/ 2147483647 w 326"/>
                  <a:gd name="T69" fmla="*/ 2147483647 h 213"/>
                  <a:gd name="T70" fmla="*/ 2147483647 w 326"/>
                  <a:gd name="T71" fmla="*/ 2147483647 h 213"/>
                  <a:gd name="T72" fmla="*/ 2147483647 w 326"/>
                  <a:gd name="T73" fmla="*/ 2147483647 h 213"/>
                  <a:gd name="T74" fmla="*/ 2147483647 w 326"/>
                  <a:gd name="T75" fmla="*/ 2147483647 h 213"/>
                  <a:gd name="T76" fmla="*/ 2147483647 w 326"/>
                  <a:gd name="T77" fmla="*/ 2147483647 h 213"/>
                  <a:gd name="T78" fmla="*/ 2147483647 w 326"/>
                  <a:gd name="T79" fmla="*/ 2147483647 h 213"/>
                  <a:gd name="T80" fmla="*/ 2147483647 w 326"/>
                  <a:gd name="T81" fmla="*/ 2147483647 h 213"/>
                  <a:gd name="T82" fmla="*/ 2147483647 w 326"/>
                  <a:gd name="T83" fmla="*/ 2147483647 h 213"/>
                  <a:gd name="T84" fmla="*/ 2147483647 w 326"/>
                  <a:gd name="T85" fmla="*/ 2147483647 h 213"/>
                  <a:gd name="T86" fmla="*/ 2147483647 w 326"/>
                  <a:gd name="T87" fmla="*/ 2147483647 h 213"/>
                  <a:gd name="T88" fmla="*/ 2147483647 w 326"/>
                  <a:gd name="T89" fmla="*/ 2147483647 h 213"/>
                  <a:gd name="T90" fmla="*/ 2147483647 w 326"/>
                  <a:gd name="T91" fmla="*/ 2147483647 h 213"/>
                  <a:gd name="T92" fmla="*/ 2147483647 w 326"/>
                  <a:gd name="T93" fmla="*/ 2147483647 h 213"/>
                  <a:gd name="T94" fmla="*/ 2147483647 w 326"/>
                  <a:gd name="T95" fmla="*/ 2147483647 h 213"/>
                  <a:gd name="T96" fmla="*/ 2147483647 w 326"/>
                  <a:gd name="T97" fmla="*/ 2147483647 h 213"/>
                  <a:gd name="T98" fmla="*/ 2147483647 w 326"/>
                  <a:gd name="T99" fmla="*/ 2147483647 h 213"/>
                  <a:gd name="T100" fmla="*/ 2147483647 w 326"/>
                  <a:gd name="T101" fmla="*/ 2147483647 h 213"/>
                  <a:gd name="T102" fmla="*/ 2147483647 w 326"/>
                  <a:gd name="T103" fmla="*/ 2147483647 h 213"/>
                  <a:gd name="T104" fmla="*/ 2147483647 w 326"/>
                  <a:gd name="T105" fmla="*/ 2147483647 h 213"/>
                  <a:gd name="T106" fmla="*/ 2147483647 w 326"/>
                  <a:gd name="T107" fmla="*/ 2147483647 h 213"/>
                  <a:gd name="T108" fmla="*/ 2147483647 w 326"/>
                  <a:gd name="T109" fmla="*/ 2147483647 h 213"/>
                  <a:gd name="T110" fmla="*/ 2147483647 w 326"/>
                  <a:gd name="T111" fmla="*/ 2147483647 h 213"/>
                  <a:gd name="T112" fmla="*/ 2147483647 w 326"/>
                  <a:gd name="T113" fmla="*/ 2147483647 h 213"/>
                  <a:gd name="T114" fmla="*/ 2147483647 w 326"/>
                  <a:gd name="T115" fmla="*/ 2147483647 h 213"/>
                  <a:gd name="T116" fmla="*/ 2147483647 w 326"/>
                  <a:gd name="T117" fmla="*/ 2147483647 h 213"/>
                  <a:gd name="T118" fmla="*/ 2147483647 w 326"/>
                  <a:gd name="T119" fmla="*/ 2147483647 h 2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6"/>
                  <a:gd name="T181" fmla="*/ 0 h 213"/>
                  <a:gd name="T182" fmla="*/ 326 w 326"/>
                  <a:gd name="T183" fmla="*/ 213 h 2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6" h="213">
                    <a:moveTo>
                      <a:pt x="172" y="40"/>
                    </a:moveTo>
                    <a:lnTo>
                      <a:pt x="154" y="26"/>
                    </a:lnTo>
                    <a:lnTo>
                      <a:pt x="158" y="22"/>
                    </a:lnTo>
                    <a:lnTo>
                      <a:pt x="147" y="11"/>
                    </a:lnTo>
                    <a:lnTo>
                      <a:pt x="139" y="0"/>
                    </a:lnTo>
                    <a:lnTo>
                      <a:pt x="128" y="11"/>
                    </a:lnTo>
                    <a:lnTo>
                      <a:pt x="121" y="7"/>
                    </a:lnTo>
                    <a:lnTo>
                      <a:pt x="110" y="18"/>
                    </a:lnTo>
                    <a:lnTo>
                      <a:pt x="110" y="26"/>
                    </a:lnTo>
                    <a:lnTo>
                      <a:pt x="95" y="33"/>
                    </a:lnTo>
                    <a:lnTo>
                      <a:pt x="58" y="59"/>
                    </a:lnTo>
                    <a:lnTo>
                      <a:pt x="47" y="73"/>
                    </a:lnTo>
                    <a:lnTo>
                      <a:pt x="47" y="88"/>
                    </a:lnTo>
                    <a:lnTo>
                      <a:pt x="36" y="92"/>
                    </a:lnTo>
                    <a:lnTo>
                      <a:pt x="11" y="121"/>
                    </a:lnTo>
                    <a:lnTo>
                      <a:pt x="11" y="128"/>
                    </a:lnTo>
                    <a:lnTo>
                      <a:pt x="0" y="143"/>
                    </a:lnTo>
                    <a:lnTo>
                      <a:pt x="3" y="154"/>
                    </a:lnTo>
                    <a:lnTo>
                      <a:pt x="14" y="147"/>
                    </a:lnTo>
                    <a:lnTo>
                      <a:pt x="29" y="136"/>
                    </a:lnTo>
                    <a:lnTo>
                      <a:pt x="47" y="132"/>
                    </a:lnTo>
                    <a:lnTo>
                      <a:pt x="58" y="136"/>
                    </a:lnTo>
                    <a:lnTo>
                      <a:pt x="62" y="154"/>
                    </a:lnTo>
                    <a:lnTo>
                      <a:pt x="62" y="169"/>
                    </a:lnTo>
                    <a:lnTo>
                      <a:pt x="69" y="180"/>
                    </a:lnTo>
                    <a:lnTo>
                      <a:pt x="80" y="187"/>
                    </a:lnTo>
                    <a:lnTo>
                      <a:pt x="99" y="187"/>
                    </a:lnTo>
                    <a:lnTo>
                      <a:pt x="147" y="195"/>
                    </a:lnTo>
                    <a:lnTo>
                      <a:pt x="154" y="187"/>
                    </a:lnTo>
                    <a:lnTo>
                      <a:pt x="161" y="180"/>
                    </a:lnTo>
                    <a:lnTo>
                      <a:pt x="165" y="161"/>
                    </a:lnTo>
                    <a:lnTo>
                      <a:pt x="183" y="161"/>
                    </a:lnTo>
                    <a:lnTo>
                      <a:pt x="187" y="172"/>
                    </a:lnTo>
                    <a:lnTo>
                      <a:pt x="187" y="198"/>
                    </a:lnTo>
                    <a:lnTo>
                      <a:pt x="209" y="213"/>
                    </a:lnTo>
                    <a:lnTo>
                      <a:pt x="224" y="191"/>
                    </a:lnTo>
                    <a:lnTo>
                      <a:pt x="242" y="184"/>
                    </a:lnTo>
                    <a:lnTo>
                      <a:pt x="260" y="184"/>
                    </a:lnTo>
                    <a:lnTo>
                      <a:pt x="275" y="191"/>
                    </a:lnTo>
                    <a:lnTo>
                      <a:pt x="279" y="198"/>
                    </a:lnTo>
                    <a:lnTo>
                      <a:pt x="282" y="176"/>
                    </a:lnTo>
                    <a:lnTo>
                      <a:pt x="293" y="154"/>
                    </a:lnTo>
                    <a:lnTo>
                      <a:pt x="319" y="150"/>
                    </a:lnTo>
                    <a:lnTo>
                      <a:pt x="326" y="132"/>
                    </a:lnTo>
                    <a:lnTo>
                      <a:pt x="319" y="121"/>
                    </a:lnTo>
                    <a:lnTo>
                      <a:pt x="308" y="114"/>
                    </a:lnTo>
                    <a:lnTo>
                      <a:pt x="279" y="110"/>
                    </a:lnTo>
                    <a:lnTo>
                      <a:pt x="275" y="95"/>
                    </a:lnTo>
                    <a:lnTo>
                      <a:pt x="275" y="77"/>
                    </a:lnTo>
                    <a:lnTo>
                      <a:pt x="275" y="66"/>
                    </a:lnTo>
                    <a:lnTo>
                      <a:pt x="257" y="55"/>
                    </a:lnTo>
                    <a:lnTo>
                      <a:pt x="246" y="59"/>
                    </a:lnTo>
                    <a:lnTo>
                      <a:pt x="231" y="48"/>
                    </a:lnTo>
                    <a:lnTo>
                      <a:pt x="227" y="40"/>
                    </a:lnTo>
                    <a:lnTo>
                      <a:pt x="224" y="29"/>
                    </a:lnTo>
                    <a:lnTo>
                      <a:pt x="224" y="26"/>
                    </a:lnTo>
                    <a:lnTo>
                      <a:pt x="205" y="18"/>
                    </a:lnTo>
                    <a:lnTo>
                      <a:pt x="198" y="26"/>
                    </a:lnTo>
                    <a:lnTo>
                      <a:pt x="187" y="37"/>
                    </a:lnTo>
                    <a:lnTo>
                      <a:pt x="172" y="4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6" name="Freeform 19"/>
              <p:cNvSpPr>
                <a:spLocks noChangeAspect="1"/>
              </p:cNvSpPr>
              <p:nvPr/>
            </p:nvSpPr>
            <p:spPr bwMode="gray">
              <a:xfrm>
                <a:off x="3203433" y="4636953"/>
                <a:ext cx="440439" cy="311769"/>
              </a:xfrm>
              <a:custGeom>
                <a:avLst/>
                <a:gdLst>
                  <a:gd name="T0" fmla="*/ 2147483647 w 326"/>
                  <a:gd name="T1" fmla="*/ 2147483647 h 213"/>
                  <a:gd name="T2" fmla="*/ 2147483647 w 326"/>
                  <a:gd name="T3" fmla="*/ 2147483647 h 213"/>
                  <a:gd name="T4" fmla="*/ 2147483647 w 326"/>
                  <a:gd name="T5" fmla="*/ 2147483647 h 213"/>
                  <a:gd name="T6" fmla="*/ 2147483647 w 326"/>
                  <a:gd name="T7" fmla="*/ 2147483647 h 213"/>
                  <a:gd name="T8" fmla="*/ 2147483647 w 326"/>
                  <a:gd name="T9" fmla="*/ 0 h 213"/>
                  <a:gd name="T10" fmla="*/ 2147483647 w 326"/>
                  <a:gd name="T11" fmla="*/ 2147483647 h 213"/>
                  <a:gd name="T12" fmla="*/ 2147483647 w 326"/>
                  <a:gd name="T13" fmla="*/ 2147483647 h 213"/>
                  <a:gd name="T14" fmla="*/ 2147483647 w 326"/>
                  <a:gd name="T15" fmla="*/ 2147483647 h 213"/>
                  <a:gd name="T16" fmla="*/ 2147483647 w 326"/>
                  <a:gd name="T17" fmla="*/ 2147483647 h 213"/>
                  <a:gd name="T18" fmla="*/ 2147483647 w 326"/>
                  <a:gd name="T19" fmla="*/ 2147483647 h 213"/>
                  <a:gd name="T20" fmla="*/ 2147483647 w 326"/>
                  <a:gd name="T21" fmla="*/ 2147483647 h 213"/>
                  <a:gd name="T22" fmla="*/ 2147483647 w 326"/>
                  <a:gd name="T23" fmla="*/ 2147483647 h 213"/>
                  <a:gd name="T24" fmla="*/ 2147483647 w 326"/>
                  <a:gd name="T25" fmla="*/ 2147483647 h 213"/>
                  <a:gd name="T26" fmla="*/ 2147483647 w 326"/>
                  <a:gd name="T27" fmla="*/ 2147483647 h 213"/>
                  <a:gd name="T28" fmla="*/ 2147483647 w 326"/>
                  <a:gd name="T29" fmla="*/ 2147483647 h 213"/>
                  <a:gd name="T30" fmla="*/ 2147483647 w 326"/>
                  <a:gd name="T31" fmla="*/ 2147483647 h 213"/>
                  <a:gd name="T32" fmla="*/ 0 w 326"/>
                  <a:gd name="T33" fmla="*/ 2147483647 h 213"/>
                  <a:gd name="T34" fmla="*/ 2147483647 w 326"/>
                  <a:gd name="T35" fmla="*/ 2147483647 h 213"/>
                  <a:gd name="T36" fmla="*/ 2147483647 w 326"/>
                  <a:gd name="T37" fmla="*/ 2147483647 h 213"/>
                  <a:gd name="T38" fmla="*/ 2147483647 w 326"/>
                  <a:gd name="T39" fmla="*/ 2147483647 h 213"/>
                  <a:gd name="T40" fmla="*/ 2147483647 w 326"/>
                  <a:gd name="T41" fmla="*/ 2147483647 h 213"/>
                  <a:gd name="T42" fmla="*/ 2147483647 w 326"/>
                  <a:gd name="T43" fmla="*/ 2147483647 h 213"/>
                  <a:gd name="T44" fmla="*/ 2147483647 w 326"/>
                  <a:gd name="T45" fmla="*/ 2147483647 h 213"/>
                  <a:gd name="T46" fmla="*/ 2147483647 w 326"/>
                  <a:gd name="T47" fmla="*/ 2147483647 h 213"/>
                  <a:gd name="T48" fmla="*/ 2147483647 w 326"/>
                  <a:gd name="T49" fmla="*/ 2147483647 h 213"/>
                  <a:gd name="T50" fmla="*/ 2147483647 w 326"/>
                  <a:gd name="T51" fmla="*/ 2147483647 h 213"/>
                  <a:gd name="T52" fmla="*/ 2147483647 w 326"/>
                  <a:gd name="T53" fmla="*/ 2147483647 h 213"/>
                  <a:gd name="T54" fmla="*/ 2147483647 w 326"/>
                  <a:gd name="T55" fmla="*/ 2147483647 h 213"/>
                  <a:gd name="T56" fmla="*/ 2147483647 w 326"/>
                  <a:gd name="T57" fmla="*/ 2147483647 h 213"/>
                  <a:gd name="T58" fmla="*/ 2147483647 w 326"/>
                  <a:gd name="T59" fmla="*/ 2147483647 h 213"/>
                  <a:gd name="T60" fmla="*/ 2147483647 w 326"/>
                  <a:gd name="T61" fmla="*/ 2147483647 h 213"/>
                  <a:gd name="T62" fmla="*/ 2147483647 w 326"/>
                  <a:gd name="T63" fmla="*/ 2147483647 h 213"/>
                  <a:gd name="T64" fmla="*/ 2147483647 w 326"/>
                  <a:gd name="T65" fmla="*/ 2147483647 h 213"/>
                  <a:gd name="T66" fmla="*/ 2147483647 w 326"/>
                  <a:gd name="T67" fmla="*/ 2147483647 h 213"/>
                  <a:gd name="T68" fmla="*/ 2147483647 w 326"/>
                  <a:gd name="T69" fmla="*/ 2147483647 h 213"/>
                  <a:gd name="T70" fmla="*/ 2147483647 w 326"/>
                  <a:gd name="T71" fmla="*/ 2147483647 h 213"/>
                  <a:gd name="T72" fmla="*/ 2147483647 w 326"/>
                  <a:gd name="T73" fmla="*/ 2147483647 h 213"/>
                  <a:gd name="T74" fmla="*/ 2147483647 w 326"/>
                  <a:gd name="T75" fmla="*/ 2147483647 h 213"/>
                  <a:gd name="T76" fmla="*/ 2147483647 w 326"/>
                  <a:gd name="T77" fmla="*/ 2147483647 h 213"/>
                  <a:gd name="T78" fmla="*/ 2147483647 w 326"/>
                  <a:gd name="T79" fmla="*/ 2147483647 h 213"/>
                  <a:gd name="T80" fmla="*/ 2147483647 w 326"/>
                  <a:gd name="T81" fmla="*/ 2147483647 h 213"/>
                  <a:gd name="T82" fmla="*/ 2147483647 w 326"/>
                  <a:gd name="T83" fmla="*/ 2147483647 h 213"/>
                  <a:gd name="T84" fmla="*/ 2147483647 w 326"/>
                  <a:gd name="T85" fmla="*/ 2147483647 h 213"/>
                  <a:gd name="T86" fmla="*/ 2147483647 w 326"/>
                  <a:gd name="T87" fmla="*/ 2147483647 h 213"/>
                  <a:gd name="T88" fmla="*/ 2147483647 w 326"/>
                  <a:gd name="T89" fmla="*/ 2147483647 h 213"/>
                  <a:gd name="T90" fmla="*/ 2147483647 w 326"/>
                  <a:gd name="T91" fmla="*/ 2147483647 h 213"/>
                  <a:gd name="T92" fmla="*/ 2147483647 w 326"/>
                  <a:gd name="T93" fmla="*/ 2147483647 h 213"/>
                  <a:gd name="T94" fmla="*/ 2147483647 w 326"/>
                  <a:gd name="T95" fmla="*/ 2147483647 h 213"/>
                  <a:gd name="T96" fmla="*/ 2147483647 w 326"/>
                  <a:gd name="T97" fmla="*/ 2147483647 h 213"/>
                  <a:gd name="T98" fmla="*/ 2147483647 w 326"/>
                  <a:gd name="T99" fmla="*/ 2147483647 h 213"/>
                  <a:gd name="T100" fmla="*/ 2147483647 w 326"/>
                  <a:gd name="T101" fmla="*/ 2147483647 h 213"/>
                  <a:gd name="T102" fmla="*/ 2147483647 w 326"/>
                  <a:gd name="T103" fmla="*/ 2147483647 h 213"/>
                  <a:gd name="T104" fmla="*/ 2147483647 w 326"/>
                  <a:gd name="T105" fmla="*/ 2147483647 h 213"/>
                  <a:gd name="T106" fmla="*/ 2147483647 w 326"/>
                  <a:gd name="T107" fmla="*/ 2147483647 h 213"/>
                  <a:gd name="T108" fmla="*/ 2147483647 w 326"/>
                  <a:gd name="T109" fmla="*/ 2147483647 h 213"/>
                  <a:gd name="T110" fmla="*/ 2147483647 w 326"/>
                  <a:gd name="T111" fmla="*/ 2147483647 h 213"/>
                  <a:gd name="T112" fmla="*/ 2147483647 w 326"/>
                  <a:gd name="T113" fmla="*/ 2147483647 h 213"/>
                  <a:gd name="T114" fmla="*/ 2147483647 w 326"/>
                  <a:gd name="T115" fmla="*/ 2147483647 h 213"/>
                  <a:gd name="T116" fmla="*/ 2147483647 w 326"/>
                  <a:gd name="T117" fmla="*/ 2147483647 h 2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6"/>
                  <a:gd name="T178" fmla="*/ 0 h 213"/>
                  <a:gd name="T179" fmla="*/ 326 w 326"/>
                  <a:gd name="T180" fmla="*/ 213 h 2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6" h="213">
                    <a:moveTo>
                      <a:pt x="172" y="40"/>
                    </a:moveTo>
                    <a:lnTo>
                      <a:pt x="154" y="26"/>
                    </a:lnTo>
                    <a:lnTo>
                      <a:pt x="158" y="22"/>
                    </a:lnTo>
                    <a:lnTo>
                      <a:pt x="147" y="11"/>
                    </a:lnTo>
                    <a:lnTo>
                      <a:pt x="139" y="0"/>
                    </a:lnTo>
                    <a:lnTo>
                      <a:pt x="128" y="11"/>
                    </a:lnTo>
                    <a:lnTo>
                      <a:pt x="121" y="7"/>
                    </a:lnTo>
                    <a:lnTo>
                      <a:pt x="110" y="18"/>
                    </a:lnTo>
                    <a:lnTo>
                      <a:pt x="110" y="26"/>
                    </a:lnTo>
                    <a:lnTo>
                      <a:pt x="95" y="33"/>
                    </a:lnTo>
                    <a:lnTo>
                      <a:pt x="58" y="59"/>
                    </a:lnTo>
                    <a:lnTo>
                      <a:pt x="47" y="73"/>
                    </a:lnTo>
                    <a:lnTo>
                      <a:pt x="47" y="88"/>
                    </a:lnTo>
                    <a:lnTo>
                      <a:pt x="36" y="92"/>
                    </a:lnTo>
                    <a:lnTo>
                      <a:pt x="11" y="121"/>
                    </a:lnTo>
                    <a:lnTo>
                      <a:pt x="11" y="128"/>
                    </a:lnTo>
                    <a:lnTo>
                      <a:pt x="0" y="143"/>
                    </a:lnTo>
                    <a:lnTo>
                      <a:pt x="3" y="154"/>
                    </a:lnTo>
                    <a:lnTo>
                      <a:pt x="14" y="147"/>
                    </a:lnTo>
                    <a:lnTo>
                      <a:pt x="29" y="136"/>
                    </a:lnTo>
                    <a:lnTo>
                      <a:pt x="47" y="132"/>
                    </a:lnTo>
                    <a:lnTo>
                      <a:pt x="58" y="136"/>
                    </a:lnTo>
                    <a:lnTo>
                      <a:pt x="62" y="154"/>
                    </a:lnTo>
                    <a:lnTo>
                      <a:pt x="62" y="169"/>
                    </a:lnTo>
                    <a:lnTo>
                      <a:pt x="69" y="180"/>
                    </a:lnTo>
                    <a:lnTo>
                      <a:pt x="80" y="187"/>
                    </a:lnTo>
                    <a:lnTo>
                      <a:pt x="99" y="187"/>
                    </a:lnTo>
                    <a:lnTo>
                      <a:pt x="147" y="195"/>
                    </a:lnTo>
                    <a:lnTo>
                      <a:pt x="154" y="187"/>
                    </a:lnTo>
                    <a:lnTo>
                      <a:pt x="161" y="180"/>
                    </a:lnTo>
                    <a:lnTo>
                      <a:pt x="165" y="161"/>
                    </a:lnTo>
                    <a:lnTo>
                      <a:pt x="183" y="161"/>
                    </a:lnTo>
                    <a:lnTo>
                      <a:pt x="187" y="172"/>
                    </a:lnTo>
                    <a:lnTo>
                      <a:pt x="187" y="198"/>
                    </a:lnTo>
                    <a:lnTo>
                      <a:pt x="209" y="213"/>
                    </a:lnTo>
                    <a:lnTo>
                      <a:pt x="224" y="191"/>
                    </a:lnTo>
                    <a:lnTo>
                      <a:pt x="242" y="184"/>
                    </a:lnTo>
                    <a:lnTo>
                      <a:pt x="260" y="184"/>
                    </a:lnTo>
                    <a:lnTo>
                      <a:pt x="275" y="191"/>
                    </a:lnTo>
                    <a:lnTo>
                      <a:pt x="279" y="198"/>
                    </a:lnTo>
                    <a:lnTo>
                      <a:pt x="282" y="176"/>
                    </a:lnTo>
                    <a:lnTo>
                      <a:pt x="293" y="154"/>
                    </a:lnTo>
                    <a:lnTo>
                      <a:pt x="319" y="150"/>
                    </a:lnTo>
                    <a:lnTo>
                      <a:pt x="326" y="132"/>
                    </a:lnTo>
                    <a:lnTo>
                      <a:pt x="319" y="121"/>
                    </a:lnTo>
                    <a:lnTo>
                      <a:pt x="308" y="114"/>
                    </a:lnTo>
                    <a:lnTo>
                      <a:pt x="279" y="110"/>
                    </a:lnTo>
                    <a:lnTo>
                      <a:pt x="275" y="95"/>
                    </a:lnTo>
                    <a:lnTo>
                      <a:pt x="275" y="77"/>
                    </a:lnTo>
                    <a:lnTo>
                      <a:pt x="275" y="66"/>
                    </a:lnTo>
                    <a:lnTo>
                      <a:pt x="257" y="55"/>
                    </a:lnTo>
                    <a:lnTo>
                      <a:pt x="246" y="59"/>
                    </a:lnTo>
                    <a:lnTo>
                      <a:pt x="231" y="48"/>
                    </a:lnTo>
                    <a:lnTo>
                      <a:pt x="227" y="40"/>
                    </a:lnTo>
                    <a:lnTo>
                      <a:pt x="224" y="29"/>
                    </a:lnTo>
                    <a:lnTo>
                      <a:pt x="224" y="26"/>
                    </a:lnTo>
                    <a:lnTo>
                      <a:pt x="205" y="18"/>
                    </a:lnTo>
                    <a:lnTo>
                      <a:pt x="198" y="26"/>
                    </a:lnTo>
                    <a:lnTo>
                      <a:pt x="187" y="3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7" name="Freeform 20"/>
              <p:cNvSpPr>
                <a:spLocks noChangeAspect="1"/>
              </p:cNvSpPr>
              <p:nvPr/>
            </p:nvSpPr>
            <p:spPr bwMode="gray">
              <a:xfrm>
                <a:off x="3553247" y="4604326"/>
                <a:ext cx="674252" cy="326270"/>
              </a:xfrm>
              <a:custGeom>
                <a:avLst/>
                <a:gdLst>
                  <a:gd name="T0" fmla="*/ 2147483647 w 499"/>
                  <a:gd name="T1" fmla="*/ 2147483647 h 224"/>
                  <a:gd name="T2" fmla="*/ 2147483647 w 499"/>
                  <a:gd name="T3" fmla="*/ 2147483647 h 224"/>
                  <a:gd name="T4" fmla="*/ 2147483647 w 499"/>
                  <a:gd name="T5" fmla="*/ 2147483647 h 224"/>
                  <a:gd name="T6" fmla="*/ 2147483647 w 499"/>
                  <a:gd name="T7" fmla="*/ 2147483647 h 224"/>
                  <a:gd name="T8" fmla="*/ 2147483647 w 499"/>
                  <a:gd name="T9" fmla="*/ 2147483647 h 224"/>
                  <a:gd name="T10" fmla="*/ 2147483647 w 499"/>
                  <a:gd name="T11" fmla="*/ 2147483647 h 224"/>
                  <a:gd name="T12" fmla="*/ 2147483647 w 499"/>
                  <a:gd name="T13" fmla="*/ 2147483647 h 224"/>
                  <a:gd name="T14" fmla="*/ 2147483647 w 499"/>
                  <a:gd name="T15" fmla="*/ 2147483647 h 224"/>
                  <a:gd name="T16" fmla="*/ 2147483647 w 499"/>
                  <a:gd name="T17" fmla="*/ 2147483647 h 224"/>
                  <a:gd name="T18" fmla="*/ 2147483647 w 499"/>
                  <a:gd name="T19" fmla="*/ 2147483647 h 224"/>
                  <a:gd name="T20" fmla="*/ 2147483647 w 499"/>
                  <a:gd name="T21" fmla="*/ 2147483647 h 224"/>
                  <a:gd name="T22" fmla="*/ 2147483647 w 499"/>
                  <a:gd name="T23" fmla="*/ 2147483647 h 224"/>
                  <a:gd name="T24" fmla="*/ 2147483647 w 499"/>
                  <a:gd name="T25" fmla="*/ 0 h 224"/>
                  <a:gd name="T26" fmla="*/ 2147483647 w 499"/>
                  <a:gd name="T27" fmla="*/ 2147483647 h 224"/>
                  <a:gd name="T28" fmla="*/ 2147483647 w 499"/>
                  <a:gd name="T29" fmla="*/ 2147483647 h 224"/>
                  <a:gd name="T30" fmla="*/ 2147483647 w 499"/>
                  <a:gd name="T31" fmla="*/ 2147483647 h 224"/>
                  <a:gd name="T32" fmla="*/ 2147483647 w 499"/>
                  <a:gd name="T33" fmla="*/ 2147483647 h 224"/>
                  <a:gd name="T34" fmla="*/ 2147483647 w 499"/>
                  <a:gd name="T35" fmla="*/ 2147483647 h 224"/>
                  <a:gd name="T36" fmla="*/ 2147483647 w 499"/>
                  <a:gd name="T37" fmla="*/ 2147483647 h 224"/>
                  <a:gd name="T38" fmla="*/ 2147483647 w 499"/>
                  <a:gd name="T39" fmla="*/ 2147483647 h 224"/>
                  <a:gd name="T40" fmla="*/ 2147483647 w 499"/>
                  <a:gd name="T41" fmla="*/ 2147483647 h 224"/>
                  <a:gd name="T42" fmla="*/ 2147483647 w 499"/>
                  <a:gd name="T43" fmla="*/ 2147483647 h 224"/>
                  <a:gd name="T44" fmla="*/ 2147483647 w 499"/>
                  <a:gd name="T45" fmla="*/ 2147483647 h 224"/>
                  <a:gd name="T46" fmla="*/ 2147483647 w 499"/>
                  <a:gd name="T47" fmla="*/ 2147483647 h 224"/>
                  <a:gd name="T48" fmla="*/ 2147483647 w 499"/>
                  <a:gd name="T49" fmla="*/ 2147483647 h 224"/>
                  <a:gd name="T50" fmla="*/ 2147483647 w 499"/>
                  <a:gd name="T51" fmla="*/ 2147483647 h 224"/>
                  <a:gd name="T52" fmla="*/ 2147483647 w 499"/>
                  <a:gd name="T53" fmla="*/ 2147483647 h 224"/>
                  <a:gd name="T54" fmla="*/ 2147483647 w 499"/>
                  <a:gd name="T55" fmla="*/ 2147483647 h 224"/>
                  <a:gd name="T56" fmla="*/ 2147483647 w 499"/>
                  <a:gd name="T57" fmla="*/ 2147483647 h 224"/>
                  <a:gd name="T58" fmla="*/ 2147483647 w 499"/>
                  <a:gd name="T59" fmla="*/ 2147483647 h 224"/>
                  <a:gd name="T60" fmla="*/ 2147483647 w 499"/>
                  <a:gd name="T61" fmla="*/ 2147483647 h 224"/>
                  <a:gd name="T62" fmla="*/ 0 w 499"/>
                  <a:gd name="T63" fmla="*/ 2147483647 h 2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9"/>
                  <a:gd name="T97" fmla="*/ 0 h 224"/>
                  <a:gd name="T98" fmla="*/ 499 w 499"/>
                  <a:gd name="T99" fmla="*/ 224 h 2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9" h="224">
                    <a:moveTo>
                      <a:pt x="0" y="81"/>
                    </a:moveTo>
                    <a:lnTo>
                      <a:pt x="22" y="77"/>
                    </a:lnTo>
                    <a:lnTo>
                      <a:pt x="30" y="77"/>
                    </a:lnTo>
                    <a:lnTo>
                      <a:pt x="41" y="88"/>
                    </a:lnTo>
                    <a:lnTo>
                      <a:pt x="55" y="84"/>
                    </a:lnTo>
                    <a:lnTo>
                      <a:pt x="70" y="88"/>
                    </a:lnTo>
                    <a:lnTo>
                      <a:pt x="81" y="95"/>
                    </a:lnTo>
                    <a:lnTo>
                      <a:pt x="99" y="84"/>
                    </a:lnTo>
                    <a:lnTo>
                      <a:pt x="121" y="84"/>
                    </a:lnTo>
                    <a:lnTo>
                      <a:pt x="132" y="95"/>
                    </a:lnTo>
                    <a:lnTo>
                      <a:pt x="147" y="99"/>
                    </a:lnTo>
                    <a:lnTo>
                      <a:pt x="154" y="92"/>
                    </a:lnTo>
                    <a:lnTo>
                      <a:pt x="180" y="88"/>
                    </a:lnTo>
                    <a:lnTo>
                      <a:pt x="191" y="88"/>
                    </a:lnTo>
                    <a:lnTo>
                      <a:pt x="209" y="95"/>
                    </a:lnTo>
                    <a:lnTo>
                      <a:pt x="232" y="110"/>
                    </a:lnTo>
                    <a:lnTo>
                      <a:pt x="250" y="103"/>
                    </a:lnTo>
                    <a:lnTo>
                      <a:pt x="250" y="88"/>
                    </a:lnTo>
                    <a:lnTo>
                      <a:pt x="239" y="70"/>
                    </a:lnTo>
                    <a:lnTo>
                      <a:pt x="235" y="44"/>
                    </a:lnTo>
                    <a:lnTo>
                      <a:pt x="290" y="4"/>
                    </a:lnTo>
                    <a:lnTo>
                      <a:pt x="305" y="4"/>
                    </a:lnTo>
                    <a:lnTo>
                      <a:pt x="305" y="18"/>
                    </a:lnTo>
                    <a:lnTo>
                      <a:pt x="323" y="22"/>
                    </a:lnTo>
                    <a:lnTo>
                      <a:pt x="356" y="15"/>
                    </a:lnTo>
                    <a:lnTo>
                      <a:pt x="371" y="0"/>
                    </a:lnTo>
                    <a:lnTo>
                      <a:pt x="415" y="0"/>
                    </a:lnTo>
                    <a:lnTo>
                      <a:pt x="426" y="18"/>
                    </a:lnTo>
                    <a:lnTo>
                      <a:pt x="444" y="18"/>
                    </a:lnTo>
                    <a:lnTo>
                      <a:pt x="459" y="7"/>
                    </a:lnTo>
                    <a:lnTo>
                      <a:pt x="488" y="26"/>
                    </a:lnTo>
                    <a:lnTo>
                      <a:pt x="488" y="55"/>
                    </a:lnTo>
                    <a:lnTo>
                      <a:pt x="499" y="70"/>
                    </a:lnTo>
                    <a:lnTo>
                      <a:pt x="496" y="88"/>
                    </a:lnTo>
                    <a:lnTo>
                      <a:pt x="488" y="110"/>
                    </a:lnTo>
                    <a:lnTo>
                      <a:pt x="474" y="110"/>
                    </a:lnTo>
                    <a:lnTo>
                      <a:pt x="466" y="114"/>
                    </a:lnTo>
                    <a:lnTo>
                      <a:pt x="477" y="132"/>
                    </a:lnTo>
                    <a:lnTo>
                      <a:pt x="477" y="147"/>
                    </a:lnTo>
                    <a:lnTo>
                      <a:pt x="466" y="161"/>
                    </a:lnTo>
                    <a:lnTo>
                      <a:pt x="444" y="172"/>
                    </a:lnTo>
                    <a:lnTo>
                      <a:pt x="441" y="187"/>
                    </a:lnTo>
                    <a:lnTo>
                      <a:pt x="441" y="202"/>
                    </a:lnTo>
                    <a:lnTo>
                      <a:pt x="419" y="206"/>
                    </a:lnTo>
                    <a:lnTo>
                      <a:pt x="382" y="206"/>
                    </a:lnTo>
                    <a:lnTo>
                      <a:pt x="364" y="209"/>
                    </a:lnTo>
                    <a:lnTo>
                      <a:pt x="334" y="209"/>
                    </a:lnTo>
                    <a:lnTo>
                      <a:pt x="320" y="224"/>
                    </a:lnTo>
                    <a:lnTo>
                      <a:pt x="268" y="209"/>
                    </a:lnTo>
                    <a:lnTo>
                      <a:pt x="243" y="209"/>
                    </a:lnTo>
                    <a:lnTo>
                      <a:pt x="180" y="194"/>
                    </a:lnTo>
                    <a:lnTo>
                      <a:pt x="173" y="180"/>
                    </a:lnTo>
                    <a:lnTo>
                      <a:pt x="173" y="165"/>
                    </a:lnTo>
                    <a:lnTo>
                      <a:pt x="165" y="154"/>
                    </a:lnTo>
                    <a:lnTo>
                      <a:pt x="158" y="150"/>
                    </a:lnTo>
                    <a:lnTo>
                      <a:pt x="118" y="150"/>
                    </a:lnTo>
                    <a:lnTo>
                      <a:pt x="63" y="158"/>
                    </a:lnTo>
                    <a:lnTo>
                      <a:pt x="59" y="143"/>
                    </a:lnTo>
                    <a:lnTo>
                      <a:pt x="48" y="139"/>
                    </a:lnTo>
                    <a:lnTo>
                      <a:pt x="33" y="132"/>
                    </a:lnTo>
                    <a:lnTo>
                      <a:pt x="15" y="128"/>
                    </a:lnTo>
                    <a:lnTo>
                      <a:pt x="15" y="114"/>
                    </a:lnTo>
                    <a:lnTo>
                      <a:pt x="15" y="92"/>
                    </a:lnTo>
                    <a:lnTo>
                      <a:pt x="0" y="81"/>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8" name="Freeform 21"/>
              <p:cNvSpPr>
                <a:spLocks noChangeAspect="1"/>
              </p:cNvSpPr>
              <p:nvPr/>
            </p:nvSpPr>
            <p:spPr bwMode="gray">
              <a:xfrm>
                <a:off x="4145935" y="4642390"/>
                <a:ext cx="623502" cy="411463"/>
              </a:xfrm>
              <a:custGeom>
                <a:avLst/>
                <a:gdLst>
                  <a:gd name="T0" fmla="*/ 0 w 462"/>
                  <a:gd name="T1" fmla="*/ 2147483647 h 282"/>
                  <a:gd name="T2" fmla="*/ 2147483647 w 462"/>
                  <a:gd name="T3" fmla="*/ 2147483647 h 282"/>
                  <a:gd name="T4" fmla="*/ 2147483647 w 462"/>
                  <a:gd name="T5" fmla="*/ 2147483647 h 282"/>
                  <a:gd name="T6" fmla="*/ 2147483647 w 462"/>
                  <a:gd name="T7" fmla="*/ 2147483647 h 282"/>
                  <a:gd name="T8" fmla="*/ 2147483647 w 462"/>
                  <a:gd name="T9" fmla="*/ 2147483647 h 282"/>
                  <a:gd name="T10" fmla="*/ 2147483647 w 462"/>
                  <a:gd name="T11" fmla="*/ 2147483647 h 282"/>
                  <a:gd name="T12" fmla="*/ 2147483647 w 462"/>
                  <a:gd name="T13" fmla="*/ 2147483647 h 282"/>
                  <a:gd name="T14" fmla="*/ 2147483647 w 462"/>
                  <a:gd name="T15" fmla="*/ 2147483647 h 282"/>
                  <a:gd name="T16" fmla="*/ 2147483647 w 462"/>
                  <a:gd name="T17" fmla="*/ 2147483647 h 282"/>
                  <a:gd name="T18" fmla="*/ 2147483647 w 462"/>
                  <a:gd name="T19" fmla="*/ 2147483647 h 282"/>
                  <a:gd name="T20" fmla="*/ 2147483647 w 462"/>
                  <a:gd name="T21" fmla="*/ 2147483647 h 282"/>
                  <a:gd name="T22" fmla="*/ 2147483647 w 462"/>
                  <a:gd name="T23" fmla="*/ 2147483647 h 282"/>
                  <a:gd name="T24" fmla="*/ 2147483647 w 462"/>
                  <a:gd name="T25" fmla="*/ 2147483647 h 282"/>
                  <a:gd name="T26" fmla="*/ 2147483647 w 462"/>
                  <a:gd name="T27" fmla="*/ 2147483647 h 282"/>
                  <a:gd name="T28" fmla="*/ 2147483647 w 462"/>
                  <a:gd name="T29" fmla="*/ 2147483647 h 282"/>
                  <a:gd name="T30" fmla="*/ 2147483647 w 462"/>
                  <a:gd name="T31" fmla="*/ 2147483647 h 282"/>
                  <a:gd name="T32" fmla="*/ 2147483647 w 462"/>
                  <a:gd name="T33" fmla="*/ 2147483647 h 282"/>
                  <a:gd name="T34" fmla="*/ 2147483647 w 462"/>
                  <a:gd name="T35" fmla="*/ 2147483647 h 282"/>
                  <a:gd name="T36" fmla="*/ 2147483647 w 462"/>
                  <a:gd name="T37" fmla="*/ 2147483647 h 282"/>
                  <a:gd name="T38" fmla="*/ 2147483647 w 462"/>
                  <a:gd name="T39" fmla="*/ 2147483647 h 282"/>
                  <a:gd name="T40" fmla="*/ 2147483647 w 462"/>
                  <a:gd name="T41" fmla="*/ 2147483647 h 282"/>
                  <a:gd name="T42" fmla="*/ 2147483647 w 462"/>
                  <a:gd name="T43" fmla="*/ 2147483647 h 282"/>
                  <a:gd name="T44" fmla="*/ 2147483647 w 462"/>
                  <a:gd name="T45" fmla="*/ 2147483647 h 282"/>
                  <a:gd name="T46" fmla="*/ 2147483647 w 462"/>
                  <a:gd name="T47" fmla="*/ 2147483647 h 282"/>
                  <a:gd name="T48" fmla="*/ 2147483647 w 462"/>
                  <a:gd name="T49" fmla="*/ 2147483647 h 282"/>
                  <a:gd name="T50" fmla="*/ 2147483647 w 462"/>
                  <a:gd name="T51" fmla="*/ 2147483647 h 282"/>
                  <a:gd name="T52" fmla="*/ 2147483647 w 462"/>
                  <a:gd name="T53" fmla="*/ 2147483647 h 282"/>
                  <a:gd name="T54" fmla="*/ 2147483647 w 462"/>
                  <a:gd name="T55" fmla="*/ 2147483647 h 282"/>
                  <a:gd name="T56" fmla="*/ 2147483647 w 462"/>
                  <a:gd name="T57" fmla="*/ 2147483647 h 282"/>
                  <a:gd name="T58" fmla="*/ 2147483647 w 462"/>
                  <a:gd name="T59" fmla="*/ 2147483647 h 282"/>
                  <a:gd name="T60" fmla="*/ 2147483647 w 462"/>
                  <a:gd name="T61" fmla="*/ 2147483647 h 282"/>
                  <a:gd name="T62" fmla="*/ 2147483647 w 462"/>
                  <a:gd name="T63" fmla="*/ 2147483647 h 282"/>
                  <a:gd name="T64" fmla="*/ 2147483647 w 462"/>
                  <a:gd name="T65" fmla="*/ 0 h 282"/>
                  <a:gd name="T66" fmla="*/ 2147483647 w 462"/>
                  <a:gd name="T67" fmla="*/ 2147483647 h 282"/>
                  <a:gd name="T68" fmla="*/ 2147483647 w 462"/>
                  <a:gd name="T69" fmla="*/ 2147483647 h 282"/>
                  <a:gd name="T70" fmla="*/ 2147483647 w 462"/>
                  <a:gd name="T71" fmla="*/ 2147483647 h 282"/>
                  <a:gd name="T72" fmla="*/ 2147483647 w 462"/>
                  <a:gd name="T73" fmla="*/ 2147483647 h 282"/>
                  <a:gd name="T74" fmla="*/ 2147483647 w 462"/>
                  <a:gd name="T75" fmla="*/ 2147483647 h 282"/>
                  <a:gd name="T76" fmla="*/ 2147483647 w 462"/>
                  <a:gd name="T77" fmla="*/ 2147483647 h 282"/>
                  <a:gd name="T78" fmla="*/ 2147483647 w 462"/>
                  <a:gd name="T79" fmla="*/ 2147483647 h 282"/>
                  <a:gd name="T80" fmla="*/ 2147483647 w 462"/>
                  <a:gd name="T81" fmla="*/ 2147483647 h 282"/>
                  <a:gd name="T82" fmla="*/ 2147483647 w 462"/>
                  <a:gd name="T83" fmla="*/ 2147483647 h 282"/>
                  <a:gd name="T84" fmla="*/ 2147483647 w 462"/>
                  <a:gd name="T85" fmla="*/ 2147483647 h 282"/>
                  <a:gd name="T86" fmla="*/ 2147483647 w 462"/>
                  <a:gd name="T87" fmla="*/ 2147483647 h 282"/>
                  <a:gd name="T88" fmla="*/ 2147483647 w 462"/>
                  <a:gd name="T89" fmla="*/ 2147483647 h 282"/>
                  <a:gd name="T90" fmla="*/ 2147483647 w 462"/>
                  <a:gd name="T91" fmla="*/ 2147483647 h 282"/>
                  <a:gd name="T92" fmla="*/ 2147483647 w 462"/>
                  <a:gd name="T93" fmla="*/ 2147483647 h 282"/>
                  <a:gd name="T94" fmla="*/ 2147483647 w 462"/>
                  <a:gd name="T95" fmla="*/ 2147483647 h 282"/>
                  <a:gd name="T96" fmla="*/ 2147483647 w 462"/>
                  <a:gd name="T97" fmla="*/ 2147483647 h 282"/>
                  <a:gd name="T98" fmla="*/ 2147483647 w 462"/>
                  <a:gd name="T99" fmla="*/ 2147483647 h 282"/>
                  <a:gd name="T100" fmla="*/ 2147483647 w 462"/>
                  <a:gd name="T101" fmla="*/ 2147483647 h 282"/>
                  <a:gd name="T102" fmla="*/ 2147483647 w 462"/>
                  <a:gd name="T103" fmla="*/ 2147483647 h 282"/>
                  <a:gd name="T104" fmla="*/ 2147483647 w 462"/>
                  <a:gd name="T105" fmla="*/ 2147483647 h 282"/>
                  <a:gd name="T106" fmla="*/ 2147483647 w 462"/>
                  <a:gd name="T107" fmla="*/ 2147483647 h 282"/>
                  <a:gd name="T108" fmla="*/ 2147483647 w 462"/>
                  <a:gd name="T109" fmla="*/ 2147483647 h 282"/>
                  <a:gd name="T110" fmla="*/ 2147483647 w 462"/>
                  <a:gd name="T111" fmla="*/ 2147483647 h 282"/>
                  <a:gd name="T112" fmla="*/ 2147483647 w 462"/>
                  <a:gd name="T113" fmla="*/ 2147483647 h 282"/>
                  <a:gd name="T114" fmla="*/ 2147483647 w 462"/>
                  <a:gd name="T115" fmla="*/ 2147483647 h 282"/>
                  <a:gd name="T116" fmla="*/ 2147483647 w 462"/>
                  <a:gd name="T117" fmla="*/ 2147483647 h 282"/>
                  <a:gd name="T118" fmla="*/ 2147483647 w 462"/>
                  <a:gd name="T119" fmla="*/ 2147483647 h 282"/>
                  <a:gd name="T120" fmla="*/ 0 w 462"/>
                  <a:gd name="T121" fmla="*/ 2147483647 h 282"/>
                  <a:gd name="T122" fmla="*/ 0 w 462"/>
                  <a:gd name="T123" fmla="*/ 2147483647 h 2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2"/>
                  <a:gd name="T187" fmla="*/ 0 h 282"/>
                  <a:gd name="T188" fmla="*/ 462 w 462"/>
                  <a:gd name="T189" fmla="*/ 282 h 2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2" h="282">
                    <a:moveTo>
                      <a:pt x="0" y="180"/>
                    </a:moveTo>
                    <a:lnTo>
                      <a:pt x="14" y="191"/>
                    </a:lnTo>
                    <a:lnTo>
                      <a:pt x="14" y="198"/>
                    </a:lnTo>
                    <a:lnTo>
                      <a:pt x="18" y="209"/>
                    </a:lnTo>
                    <a:lnTo>
                      <a:pt x="29" y="209"/>
                    </a:lnTo>
                    <a:lnTo>
                      <a:pt x="77" y="253"/>
                    </a:lnTo>
                    <a:lnTo>
                      <a:pt x="91" y="257"/>
                    </a:lnTo>
                    <a:lnTo>
                      <a:pt x="128" y="282"/>
                    </a:lnTo>
                    <a:lnTo>
                      <a:pt x="146" y="268"/>
                    </a:lnTo>
                    <a:lnTo>
                      <a:pt x="172" y="268"/>
                    </a:lnTo>
                    <a:lnTo>
                      <a:pt x="180" y="275"/>
                    </a:lnTo>
                    <a:lnTo>
                      <a:pt x="202" y="268"/>
                    </a:lnTo>
                    <a:lnTo>
                      <a:pt x="242" y="249"/>
                    </a:lnTo>
                    <a:lnTo>
                      <a:pt x="290" y="242"/>
                    </a:lnTo>
                    <a:lnTo>
                      <a:pt x="308" y="246"/>
                    </a:lnTo>
                    <a:lnTo>
                      <a:pt x="315" y="257"/>
                    </a:lnTo>
                    <a:lnTo>
                      <a:pt x="330" y="238"/>
                    </a:lnTo>
                    <a:lnTo>
                      <a:pt x="352" y="231"/>
                    </a:lnTo>
                    <a:lnTo>
                      <a:pt x="374" y="227"/>
                    </a:lnTo>
                    <a:lnTo>
                      <a:pt x="411" y="191"/>
                    </a:lnTo>
                    <a:lnTo>
                      <a:pt x="422" y="168"/>
                    </a:lnTo>
                    <a:lnTo>
                      <a:pt x="425" y="124"/>
                    </a:lnTo>
                    <a:lnTo>
                      <a:pt x="429" y="91"/>
                    </a:lnTo>
                    <a:lnTo>
                      <a:pt x="444" y="88"/>
                    </a:lnTo>
                    <a:lnTo>
                      <a:pt x="455" y="77"/>
                    </a:lnTo>
                    <a:lnTo>
                      <a:pt x="462" y="66"/>
                    </a:lnTo>
                    <a:lnTo>
                      <a:pt x="447" y="55"/>
                    </a:lnTo>
                    <a:lnTo>
                      <a:pt x="440" y="62"/>
                    </a:lnTo>
                    <a:lnTo>
                      <a:pt x="418" y="55"/>
                    </a:lnTo>
                    <a:lnTo>
                      <a:pt x="407" y="40"/>
                    </a:lnTo>
                    <a:lnTo>
                      <a:pt x="392" y="18"/>
                    </a:lnTo>
                    <a:lnTo>
                      <a:pt x="381" y="18"/>
                    </a:lnTo>
                    <a:lnTo>
                      <a:pt x="359" y="0"/>
                    </a:lnTo>
                    <a:lnTo>
                      <a:pt x="345" y="3"/>
                    </a:lnTo>
                    <a:lnTo>
                      <a:pt x="301" y="7"/>
                    </a:lnTo>
                    <a:lnTo>
                      <a:pt x="293" y="22"/>
                    </a:lnTo>
                    <a:lnTo>
                      <a:pt x="279" y="36"/>
                    </a:lnTo>
                    <a:lnTo>
                      <a:pt x="264" y="47"/>
                    </a:lnTo>
                    <a:lnTo>
                      <a:pt x="249" y="51"/>
                    </a:lnTo>
                    <a:lnTo>
                      <a:pt x="238" y="47"/>
                    </a:lnTo>
                    <a:lnTo>
                      <a:pt x="227" y="40"/>
                    </a:lnTo>
                    <a:lnTo>
                      <a:pt x="220" y="36"/>
                    </a:lnTo>
                    <a:lnTo>
                      <a:pt x="205" y="44"/>
                    </a:lnTo>
                    <a:lnTo>
                      <a:pt x="187" y="55"/>
                    </a:lnTo>
                    <a:lnTo>
                      <a:pt x="146" y="69"/>
                    </a:lnTo>
                    <a:lnTo>
                      <a:pt x="132" y="73"/>
                    </a:lnTo>
                    <a:lnTo>
                      <a:pt x="91" y="69"/>
                    </a:lnTo>
                    <a:lnTo>
                      <a:pt x="84" y="69"/>
                    </a:lnTo>
                    <a:lnTo>
                      <a:pt x="73" y="51"/>
                    </a:lnTo>
                    <a:lnTo>
                      <a:pt x="62" y="44"/>
                    </a:lnTo>
                    <a:lnTo>
                      <a:pt x="55" y="51"/>
                    </a:lnTo>
                    <a:lnTo>
                      <a:pt x="55" y="66"/>
                    </a:lnTo>
                    <a:lnTo>
                      <a:pt x="47" y="84"/>
                    </a:lnTo>
                    <a:lnTo>
                      <a:pt x="33" y="84"/>
                    </a:lnTo>
                    <a:lnTo>
                      <a:pt x="29" y="88"/>
                    </a:lnTo>
                    <a:lnTo>
                      <a:pt x="36" y="102"/>
                    </a:lnTo>
                    <a:lnTo>
                      <a:pt x="33" y="121"/>
                    </a:lnTo>
                    <a:lnTo>
                      <a:pt x="22" y="135"/>
                    </a:lnTo>
                    <a:lnTo>
                      <a:pt x="14" y="143"/>
                    </a:lnTo>
                    <a:lnTo>
                      <a:pt x="3" y="146"/>
                    </a:lnTo>
                    <a:lnTo>
                      <a:pt x="0" y="161"/>
                    </a:lnTo>
                    <a:lnTo>
                      <a:pt x="0" y="18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29" name="Freeform 22"/>
              <p:cNvSpPr>
                <a:spLocks noChangeAspect="1"/>
              </p:cNvSpPr>
              <p:nvPr/>
            </p:nvSpPr>
            <p:spPr bwMode="gray">
              <a:xfrm>
                <a:off x="3875873" y="4899781"/>
                <a:ext cx="295438" cy="186699"/>
              </a:xfrm>
              <a:custGeom>
                <a:avLst/>
                <a:gdLst>
                  <a:gd name="T0" fmla="*/ 2147483647 w 220"/>
                  <a:gd name="T1" fmla="*/ 2147483647 h 128"/>
                  <a:gd name="T2" fmla="*/ 2147483647 w 220"/>
                  <a:gd name="T3" fmla="*/ 2147483647 h 128"/>
                  <a:gd name="T4" fmla="*/ 2147483647 w 220"/>
                  <a:gd name="T5" fmla="*/ 2147483647 h 128"/>
                  <a:gd name="T6" fmla="*/ 2147483647 w 220"/>
                  <a:gd name="T7" fmla="*/ 2147483647 h 128"/>
                  <a:gd name="T8" fmla="*/ 2147483647 w 220"/>
                  <a:gd name="T9" fmla="*/ 2147483647 h 128"/>
                  <a:gd name="T10" fmla="*/ 0 w 220"/>
                  <a:gd name="T11" fmla="*/ 2147483647 h 128"/>
                  <a:gd name="T12" fmla="*/ 2147483647 w 220"/>
                  <a:gd name="T13" fmla="*/ 2147483647 h 128"/>
                  <a:gd name="T14" fmla="*/ 2147483647 w 220"/>
                  <a:gd name="T15" fmla="*/ 2147483647 h 128"/>
                  <a:gd name="T16" fmla="*/ 2147483647 w 220"/>
                  <a:gd name="T17" fmla="*/ 2147483647 h 128"/>
                  <a:gd name="T18" fmla="*/ 2147483647 w 220"/>
                  <a:gd name="T19" fmla="*/ 2147483647 h 128"/>
                  <a:gd name="T20" fmla="*/ 2147483647 w 220"/>
                  <a:gd name="T21" fmla="*/ 2147483647 h 128"/>
                  <a:gd name="T22" fmla="*/ 2147483647 w 220"/>
                  <a:gd name="T23" fmla="*/ 2147483647 h 128"/>
                  <a:gd name="T24" fmla="*/ 2147483647 w 220"/>
                  <a:gd name="T25" fmla="*/ 2147483647 h 128"/>
                  <a:gd name="T26" fmla="*/ 2147483647 w 220"/>
                  <a:gd name="T27" fmla="*/ 2147483647 h 128"/>
                  <a:gd name="T28" fmla="*/ 2147483647 w 220"/>
                  <a:gd name="T29" fmla="*/ 2147483647 h 128"/>
                  <a:gd name="T30" fmla="*/ 2147483647 w 220"/>
                  <a:gd name="T31" fmla="*/ 2147483647 h 128"/>
                  <a:gd name="T32" fmla="*/ 2147483647 w 220"/>
                  <a:gd name="T33" fmla="*/ 0 h 128"/>
                  <a:gd name="T34" fmla="*/ 2147483647 w 220"/>
                  <a:gd name="T35" fmla="*/ 2147483647 h 128"/>
                  <a:gd name="T36" fmla="*/ 2147483647 w 220"/>
                  <a:gd name="T37" fmla="*/ 2147483647 h 128"/>
                  <a:gd name="T38" fmla="*/ 2147483647 w 220"/>
                  <a:gd name="T39" fmla="*/ 2147483647 h 128"/>
                  <a:gd name="T40" fmla="*/ 2147483647 w 220"/>
                  <a:gd name="T41" fmla="*/ 2147483647 h 128"/>
                  <a:gd name="T42" fmla="*/ 2147483647 w 220"/>
                  <a:gd name="T43" fmla="*/ 2147483647 h 128"/>
                  <a:gd name="T44" fmla="*/ 2147483647 w 220"/>
                  <a:gd name="T45" fmla="*/ 2147483647 h 128"/>
                  <a:gd name="T46" fmla="*/ 2147483647 w 220"/>
                  <a:gd name="T47" fmla="*/ 2147483647 h 128"/>
                  <a:gd name="T48" fmla="*/ 2147483647 w 220"/>
                  <a:gd name="T49" fmla="*/ 2147483647 h 128"/>
                  <a:gd name="T50" fmla="*/ 2147483647 w 220"/>
                  <a:gd name="T51" fmla="*/ 2147483647 h 128"/>
                  <a:gd name="T52" fmla="*/ 2147483647 w 220"/>
                  <a:gd name="T53" fmla="*/ 2147483647 h 128"/>
                  <a:gd name="T54" fmla="*/ 2147483647 w 220"/>
                  <a:gd name="T55" fmla="*/ 2147483647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0"/>
                  <a:gd name="T85" fmla="*/ 0 h 128"/>
                  <a:gd name="T86" fmla="*/ 220 w 220"/>
                  <a:gd name="T87" fmla="*/ 128 h 1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0" h="128">
                    <a:moveTo>
                      <a:pt x="22" y="70"/>
                    </a:moveTo>
                    <a:lnTo>
                      <a:pt x="44" y="92"/>
                    </a:lnTo>
                    <a:lnTo>
                      <a:pt x="37" y="103"/>
                    </a:lnTo>
                    <a:lnTo>
                      <a:pt x="26" y="110"/>
                    </a:lnTo>
                    <a:lnTo>
                      <a:pt x="15" y="114"/>
                    </a:lnTo>
                    <a:lnTo>
                      <a:pt x="0" y="117"/>
                    </a:lnTo>
                    <a:lnTo>
                      <a:pt x="22" y="125"/>
                    </a:lnTo>
                    <a:lnTo>
                      <a:pt x="33" y="128"/>
                    </a:lnTo>
                    <a:lnTo>
                      <a:pt x="59" y="110"/>
                    </a:lnTo>
                    <a:lnTo>
                      <a:pt x="121" y="128"/>
                    </a:lnTo>
                    <a:lnTo>
                      <a:pt x="161" y="84"/>
                    </a:lnTo>
                    <a:lnTo>
                      <a:pt x="169" y="62"/>
                    </a:lnTo>
                    <a:lnTo>
                      <a:pt x="176" y="59"/>
                    </a:lnTo>
                    <a:lnTo>
                      <a:pt x="198" y="62"/>
                    </a:lnTo>
                    <a:lnTo>
                      <a:pt x="220" y="33"/>
                    </a:lnTo>
                    <a:lnTo>
                      <a:pt x="216" y="18"/>
                    </a:lnTo>
                    <a:lnTo>
                      <a:pt x="202" y="0"/>
                    </a:lnTo>
                    <a:lnTo>
                      <a:pt x="191" y="4"/>
                    </a:lnTo>
                    <a:lnTo>
                      <a:pt x="180" y="7"/>
                    </a:lnTo>
                    <a:lnTo>
                      <a:pt x="161" y="4"/>
                    </a:lnTo>
                    <a:lnTo>
                      <a:pt x="143" y="4"/>
                    </a:lnTo>
                    <a:lnTo>
                      <a:pt x="121" y="7"/>
                    </a:lnTo>
                    <a:lnTo>
                      <a:pt x="95" y="7"/>
                    </a:lnTo>
                    <a:lnTo>
                      <a:pt x="81" y="22"/>
                    </a:lnTo>
                    <a:lnTo>
                      <a:pt x="37" y="7"/>
                    </a:lnTo>
                    <a:lnTo>
                      <a:pt x="18" y="7"/>
                    </a:lnTo>
                    <a:lnTo>
                      <a:pt x="18" y="37"/>
                    </a:lnTo>
                    <a:lnTo>
                      <a:pt x="22" y="7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0" name="Freeform 23"/>
              <p:cNvSpPr>
                <a:spLocks noChangeAspect="1"/>
              </p:cNvSpPr>
              <p:nvPr/>
            </p:nvSpPr>
            <p:spPr bwMode="gray">
              <a:xfrm>
                <a:off x="3875873" y="4899781"/>
                <a:ext cx="295438" cy="186699"/>
              </a:xfrm>
              <a:custGeom>
                <a:avLst/>
                <a:gdLst>
                  <a:gd name="T0" fmla="*/ 2147483647 w 220"/>
                  <a:gd name="T1" fmla="*/ 2147483647 h 128"/>
                  <a:gd name="T2" fmla="*/ 2147483647 w 220"/>
                  <a:gd name="T3" fmla="*/ 2147483647 h 128"/>
                  <a:gd name="T4" fmla="*/ 2147483647 w 220"/>
                  <a:gd name="T5" fmla="*/ 2147483647 h 128"/>
                  <a:gd name="T6" fmla="*/ 2147483647 w 220"/>
                  <a:gd name="T7" fmla="*/ 2147483647 h 128"/>
                  <a:gd name="T8" fmla="*/ 2147483647 w 220"/>
                  <a:gd name="T9" fmla="*/ 2147483647 h 128"/>
                  <a:gd name="T10" fmla="*/ 0 w 220"/>
                  <a:gd name="T11" fmla="*/ 2147483647 h 128"/>
                  <a:gd name="T12" fmla="*/ 2147483647 w 220"/>
                  <a:gd name="T13" fmla="*/ 2147483647 h 128"/>
                  <a:gd name="T14" fmla="*/ 2147483647 w 220"/>
                  <a:gd name="T15" fmla="*/ 2147483647 h 128"/>
                  <a:gd name="T16" fmla="*/ 2147483647 w 220"/>
                  <a:gd name="T17" fmla="*/ 2147483647 h 128"/>
                  <a:gd name="T18" fmla="*/ 2147483647 w 220"/>
                  <a:gd name="T19" fmla="*/ 2147483647 h 128"/>
                  <a:gd name="T20" fmla="*/ 2147483647 w 220"/>
                  <a:gd name="T21" fmla="*/ 2147483647 h 128"/>
                  <a:gd name="T22" fmla="*/ 2147483647 w 220"/>
                  <a:gd name="T23" fmla="*/ 2147483647 h 128"/>
                  <a:gd name="T24" fmla="*/ 2147483647 w 220"/>
                  <a:gd name="T25" fmla="*/ 2147483647 h 128"/>
                  <a:gd name="T26" fmla="*/ 2147483647 w 220"/>
                  <a:gd name="T27" fmla="*/ 2147483647 h 128"/>
                  <a:gd name="T28" fmla="*/ 2147483647 w 220"/>
                  <a:gd name="T29" fmla="*/ 2147483647 h 128"/>
                  <a:gd name="T30" fmla="*/ 2147483647 w 220"/>
                  <a:gd name="T31" fmla="*/ 2147483647 h 128"/>
                  <a:gd name="T32" fmla="*/ 2147483647 w 220"/>
                  <a:gd name="T33" fmla="*/ 0 h 128"/>
                  <a:gd name="T34" fmla="*/ 2147483647 w 220"/>
                  <a:gd name="T35" fmla="*/ 2147483647 h 128"/>
                  <a:gd name="T36" fmla="*/ 2147483647 w 220"/>
                  <a:gd name="T37" fmla="*/ 2147483647 h 128"/>
                  <a:gd name="T38" fmla="*/ 2147483647 w 220"/>
                  <a:gd name="T39" fmla="*/ 2147483647 h 128"/>
                  <a:gd name="T40" fmla="*/ 2147483647 w 220"/>
                  <a:gd name="T41" fmla="*/ 2147483647 h 128"/>
                  <a:gd name="T42" fmla="*/ 2147483647 w 220"/>
                  <a:gd name="T43" fmla="*/ 2147483647 h 128"/>
                  <a:gd name="T44" fmla="*/ 2147483647 w 220"/>
                  <a:gd name="T45" fmla="*/ 2147483647 h 128"/>
                  <a:gd name="T46" fmla="*/ 2147483647 w 220"/>
                  <a:gd name="T47" fmla="*/ 2147483647 h 128"/>
                  <a:gd name="T48" fmla="*/ 2147483647 w 220"/>
                  <a:gd name="T49" fmla="*/ 2147483647 h 128"/>
                  <a:gd name="T50" fmla="*/ 2147483647 w 220"/>
                  <a:gd name="T51" fmla="*/ 2147483647 h 128"/>
                  <a:gd name="T52" fmla="*/ 2147483647 w 220"/>
                  <a:gd name="T53" fmla="*/ 2147483647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0"/>
                  <a:gd name="T82" fmla="*/ 0 h 128"/>
                  <a:gd name="T83" fmla="*/ 220 w 220"/>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0" h="128">
                    <a:moveTo>
                      <a:pt x="22" y="70"/>
                    </a:moveTo>
                    <a:lnTo>
                      <a:pt x="44" y="92"/>
                    </a:lnTo>
                    <a:lnTo>
                      <a:pt x="37" y="103"/>
                    </a:lnTo>
                    <a:lnTo>
                      <a:pt x="26" y="110"/>
                    </a:lnTo>
                    <a:lnTo>
                      <a:pt x="15" y="114"/>
                    </a:lnTo>
                    <a:lnTo>
                      <a:pt x="0" y="117"/>
                    </a:lnTo>
                    <a:lnTo>
                      <a:pt x="22" y="125"/>
                    </a:lnTo>
                    <a:lnTo>
                      <a:pt x="33" y="128"/>
                    </a:lnTo>
                    <a:lnTo>
                      <a:pt x="59" y="110"/>
                    </a:lnTo>
                    <a:lnTo>
                      <a:pt x="121" y="128"/>
                    </a:lnTo>
                    <a:lnTo>
                      <a:pt x="161" y="84"/>
                    </a:lnTo>
                    <a:lnTo>
                      <a:pt x="169" y="62"/>
                    </a:lnTo>
                    <a:lnTo>
                      <a:pt x="176" y="59"/>
                    </a:lnTo>
                    <a:lnTo>
                      <a:pt x="198" y="62"/>
                    </a:lnTo>
                    <a:lnTo>
                      <a:pt x="220" y="33"/>
                    </a:lnTo>
                    <a:lnTo>
                      <a:pt x="216" y="18"/>
                    </a:lnTo>
                    <a:lnTo>
                      <a:pt x="202" y="0"/>
                    </a:lnTo>
                    <a:lnTo>
                      <a:pt x="191" y="4"/>
                    </a:lnTo>
                    <a:lnTo>
                      <a:pt x="180" y="7"/>
                    </a:lnTo>
                    <a:lnTo>
                      <a:pt x="161" y="4"/>
                    </a:lnTo>
                    <a:lnTo>
                      <a:pt x="143" y="4"/>
                    </a:lnTo>
                    <a:lnTo>
                      <a:pt x="121" y="7"/>
                    </a:lnTo>
                    <a:lnTo>
                      <a:pt x="95" y="7"/>
                    </a:lnTo>
                    <a:lnTo>
                      <a:pt x="81" y="22"/>
                    </a:lnTo>
                    <a:lnTo>
                      <a:pt x="37" y="7"/>
                    </a:lnTo>
                    <a:lnTo>
                      <a:pt x="18" y="7"/>
                    </a:lnTo>
                    <a:lnTo>
                      <a:pt x="18" y="3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1" name="Freeform 24"/>
              <p:cNvSpPr>
                <a:spLocks noChangeAspect="1"/>
              </p:cNvSpPr>
              <p:nvPr/>
            </p:nvSpPr>
            <p:spPr bwMode="gray">
              <a:xfrm>
                <a:off x="4740437" y="5235114"/>
                <a:ext cx="565502" cy="447714"/>
              </a:xfrm>
              <a:custGeom>
                <a:avLst/>
                <a:gdLst>
                  <a:gd name="T0" fmla="*/ 2147483647 w 422"/>
                  <a:gd name="T1" fmla="*/ 2147483647 h 308"/>
                  <a:gd name="T2" fmla="*/ 2147483647 w 422"/>
                  <a:gd name="T3" fmla="*/ 2147483647 h 308"/>
                  <a:gd name="T4" fmla="*/ 2147483647 w 422"/>
                  <a:gd name="T5" fmla="*/ 2147483647 h 308"/>
                  <a:gd name="T6" fmla="*/ 2147483647 w 422"/>
                  <a:gd name="T7" fmla="*/ 2147483647 h 308"/>
                  <a:gd name="T8" fmla="*/ 2147483647 w 422"/>
                  <a:gd name="T9" fmla="*/ 2147483647 h 308"/>
                  <a:gd name="T10" fmla="*/ 2147483647 w 422"/>
                  <a:gd name="T11" fmla="*/ 2147483647 h 308"/>
                  <a:gd name="T12" fmla="*/ 2147483647 w 422"/>
                  <a:gd name="T13" fmla="*/ 2147483647 h 308"/>
                  <a:gd name="T14" fmla="*/ 2147483647 w 422"/>
                  <a:gd name="T15" fmla="*/ 2147483647 h 308"/>
                  <a:gd name="T16" fmla="*/ 2147483647 w 422"/>
                  <a:gd name="T17" fmla="*/ 2147483647 h 308"/>
                  <a:gd name="T18" fmla="*/ 2147483647 w 422"/>
                  <a:gd name="T19" fmla="*/ 2147483647 h 308"/>
                  <a:gd name="T20" fmla="*/ 2147483647 w 422"/>
                  <a:gd name="T21" fmla="*/ 2147483647 h 308"/>
                  <a:gd name="T22" fmla="*/ 2147483647 w 422"/>
                  <a:gd name="T23" fmla="*/ 2147483647 h 308"/>
                  <a:gd name="T24" fmla="*/ 2147483647 w 422"/>
                  <a:gd name="T25" fmla="*/ 2147483647 h 308"/>
                  <a:gd name="T26" fmla="*/ 2147483647 w 422"/>
                  <a:gd name="T27" fmla="*/ 2147483647 h 308"/>
                  <a:gd name="T28" fmla="*/ 2147483647 w 422"/>
                  <a:gd name="T29" fmla="*/ 2147483647 h 308"/>
                  <a:gd name="T30" fmla="*/ 2147483647 w 422"/>
                  <a:gd name="T31" fmla="*/ 2147483647 h 308"/>
                  <a:gd name="T32" fmla="*/ 2147483647 w 422"/>
                  <a:gd name="T33" fmla="*/ 2147483647 h 308"/>
                  <a:gd name="T34" fmla="*/ 2147483647 w 422"/>
                  <a:gd name="T35" fmla="*/ 2147483647 h 308"/>
                  <a:gd name="T36" fmla="*/ 2147483647 w 422"/>
                  <a:gd name="T37" fmla="*/ 2147483647 h 308"/>
                  <a:gd name="T38" fmla="*/ 2147483647 w 422"/>
                  <a:gd name="T39" fmla="*/ 2147483647 h 308"/>
                  <a:gd name="T40" fmla="*/ 2147483647 w 422"/>
                  <a:gd name="T41" fmla="*/ 2147483647 h 308"/>
                  <a:gd name="T42" fmla="*/ 2147483647 w 422"/>
                  <a:gd name="T43" fmla="*/ 2147483647 h 308"/>
                  <a:gd name="T44" fmla="*/ 2147483647 w 422"/>
                  <a:gd name="T45" fmla="*/ 2147483647 h 308"/>
                  <a:gd name="T46" fmla="*/ 2147483647 w 422"/>
                  <a:gd name="T47" fmla="*/ 2147483647 h 308"/>
                  <a:gd name="T48" fmla="*/ 2147483647 w 422"/>
                  <a:gd name="T49" fmla="*/ 2147483647 h 308"/>
                  <a:gd name="T50" fmla="*/ 2147483647 w 422"/>
                  <a:gd name="T51" fmla="*/ 2147483647 h 308"/>
                  <a:gd name="T52" fmla="*/ 2147483647 w 422"/>
                  <a:gd name="T53" fmla="*/ 2147483647 h 308"/>
                  <a:gd name="T54" fmla="*/ 2147483647 w 422"/>
                  <a:gd name="T55" fmla="*/ 2147483647 h 308"/>
                  <a:gd name="T56" fmla="*/ 2147483647 w 422"/>
                  <a:gd name="T57" fmla="*/ 2147483647 h 308"/>
                  <a:gd name="T58" fmla="*/ 2147483647 w 422"/>
                  <a:gd name="T59" fmla="*/ 2147483647 h 308"/>
                  <a:gd name="T60" fmla="*/ 2147483647 w 422"/>
                  <a:gd name="T61" fmla="*/ 2147483647 h 308"/>
                  <a:gd name="T62" fmla="*/ 2147483647 w 422"/>
                  <a:gd name="T63" fmla="*/ 2147483647 h 308"/>
                  <a:gd name="T64" fmla="*/ 2147483647 w 422"/>
                  <a:gd name="T65" fmla="*/ 2147483647 h 308"/>
                  <a:gd name="T66" fmla="*/ 2147483647 w 422"/>
                  <a:gd name="T67" fmla="*/ 2147483647 h 308"/>
                  <a:gd name="T68" fmla="*/ 2147483647 w 422"/>
                  <a:gd name="T69" fmla="*/ 2147483647 h 308"/>
                  <a:gd name="T70" fmla="*/ 2147483647 w 422"/>
                  <a:gd name="T71" fmla="*/ 2147483647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2"/>
                  <a:gd name="T109" fmla="*/ 0 h 308"/>
                  <a:gd name="T110" fmla="*/ 422 w 42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2" h="308">
                    <a:moveTo>
                      <a:pt x="11" y="37"/>
                    </a:moveTo>
                    <a:lnTo>
                      <a:pt x="7" y="44"/>
                    </a:lnTo>
                    <a:lnTo>
                      <a:pt x="0" y="51"/>
                    </a:lnTo>
                    <a:lnTo>
                      <a:pt x="4" y="66"/>
                    </a:lnTo>
                    <a:lnTo>
                      <a:pt x="15" y="88"/>
                    </a:lnTo>
                    <a:lnTo>
                      <a:pt x="29" y="92"/>
                    </a:lnTo>
                    <a:lnTo>
                      <a:pt x="33" y="103"/>
                    </a:lnTo>
                    <a:lnTo>
                      <a:pt x="33" y="128"/>
                    </a:lnTo>
                    <a:lnTo>
                      <a:pt x="26" y="136"/>
                    </a:lnTo>
                    <a:lnTo>
                      <a:pt x="7" y="151"/>
                    </a:lnTo>
                    <a:lnTo>
                      <a:pt x="4" y="154"/>
                    </a:lnTo>
                    <a:lnTo>
                      <a:pt x="11" y="176"/>
                    </a:lnTo>
                    <a:lnTo>
                      <a:pt x="11" y="191"/>
                    </a:lnTo>
                    <a:lnTo>
                      <a:pt x="7" y="206"/>
                    </a:lnTo>
                    <a:lnTo>
                      <a:pt x="0" y="217"/>
                    </a:lnTo>
                    <a:lnTo>
                      <a:pt x="11" y="231"/>
                    </a:lnTo>
                    <a:lnTo>
                      <a:pt x="18" y="228"/>
                    </a:lnTo>
                    <a:lnTo>
                      <a:pt x="33" y="246"/>
                    </a:lnTo>
                    <a:lnTo>
                      <a:pt x="33" y="261"/>
                    </a:lnTo>
                    <a:lnTo>
                      <a:pt x="33" y="283"/>
                    </a:lnTo>
                    <a:lnTo>
                      <a:pt x="33" y="290"/>
                    </a:lnTo>
                    <a:lnTo>
                      <a:pt x="48" y="308"/>
                    </a:lnTo>
                    <a:lnTo>
                      <a:pt x="81" y="305"/>
                    </a:lnTo>
                    <a:lnTo>
                      <a:pt x="121" y="290"/>
                    </a:lnTo>
                    <a:lnTo>
                      <a:pt x="151" y="275"/>
                    </a:lnTo>
                    <a:lnTo>
                      <a:pt x="162" y="261"/>
                    </a:lnTo>
                    <a:lnTo>
                      <a:pt x="184" y="286"/>
                    </a:lnTo>
                    <a:lnTo>
                      <a:pt x="195" y="279"/>
                    </a:lnTo>
                    <a:lnTo>
                      <a:pt x="217" y="286"/>
                    </a:lnTo>
                    <a:lnTo>
                      <a:pt x="228" y="290"/>
                    </a:lnTo>
                    <a:lnTo>
                      <a:pt x="253" y="279"/>
                    </a:lnTo>
                    <a:lnTo>
                      <a:pt x="268" y="275"/>
                    </a:lnTo>
                    <a:lnTo>
                      <a:pt x="268" y="264"/>
                    </a:lnTo>
                    <a:lnTo>
                      <a:pt x="268" y="242"/>
                    </a:lnTo>
                    <a:lnTo>
                      <a:pt x="283" y="235"/>
                    </a:lnTo>
                    <a:lnTo>
                      <a:pt x="297" y="242"/>
                    </a:lnTo>
                    <a:lnTo>
                      <a:pt x="301" y="250"/>
                    </a:lnTo>
                    <a:lnTo>
                      <a:pt x="312" y="235"/>
                    </a:lnTo>
                    <a:lnTo>
                      <a:pt x="341" y="220"/>
                    </a:lnTo>
                    <a:lnTo>
                      <a:pt x="371" y="217"/>
                    </a:lnTo>
                    <a:lnTo>
                      <a:pt x="393" y="217"/>
                    </a:lnTo>
                    <a:lnTo>
                      <a:pt x="389" y="195"/>
                    </a:lnTo>
                    <a:lnTo>
                      <a:pt x="385" y="180"/>
                    </a:lnTo>
                    <a:lnTo>
                      <a:pt x="360" y="162"/>
                    </a:lnTo>
                    <a:lnTo>
                      <a:pt x="360" y="158"/>
                    </a:lnTo>
                    <a:lnTo>
                      <a:pt x="374" y="139"/>
                    </a:lnTo>
                    <a:lnTo>
                      <a:pt x="389" y="136"/>
                    </a:lnTo>
                    <a:lnTo>
                      <a:pt x="382" y="125"/>
                    </a:lnTo>
                    <a:lnTo>
                      <a:pt x="393" y="103"/>
                    </a:lnTo>
                    <a:lnTo>
                      <a:pt x="393" y="92"/>
                    </a:lnTo>
                    <a:lnTo>
                      <a:pt x="396" y="70"/>
                    </a:lnTo>
                    <a:lnTo>
                      <a:pt x="400" y="59"/>
                    </a:lnTo>
                    <a:lnTo>
                      <a:pt x="415" y="62"/>
                    </a:lnTo>
                    <a:lnTo>
                      <a:pt x="422" y="44"/>
                    </a:lnTo>
                    <a:lnTo>
                      <a:pt x="415" y="29"/>
                    </a:lnTo>
                    <a:lnTo>
                      <a:pt x="411" y="11"/>
                    </a:lnTo>
                    <a:lnTo>
                      <a:pt x="400" y="15"/>
                    </a:lnTo>
                    <a:lnTo>
                      <a:pt x="352" y="4"/>
                    </a:lnTo>
                    <a:lnTo>
                      <a:pt x="323" y="0"/>
                    </a:lnTo>
                    <a:lnTo>
                      <a:pt x="294" y="7"/>
                    </a:lnTo>
                    <a:lnTo>
                      <a:pt x="264" y="22"/>
                    </a:lnTo>
                    <a:lnTo>
                      <a:pt x="235" y="37"/>
                    </a:lnTo>
                    <a:lnTo>
                      <a:pt x="213" y="55"/>
                    </a:lnTo>
                    <a:lnTo>
                      <a:pt x="191" y="55"/>
                    </a:lnTo>
                    <a:lnTo>
                      <a:pt x="158" y="51"/>
                    </a:lnTo>
                    <a:lnTo>
                      <a:pt x="129" y="62"/>
                    </a:lnTo>
                    <a:lnTo>
                      <a:pt x="114" y="66"/>
                    </a:lnTo>
                    <a:lnTo>
                      <a:pt x="92" y="59"/>
                    </a:lnTo>
                    <a:lnTo>
                      <a:pt x="62" y="48"/>
                    </a:lnTo>
                    <a:lnTo>
                      <a:pt x="44" y="44"/>
                    </a:lnTo>
                    <a:lnTo>
                      <a:pt x="22" y="37"/>
                    </a:lnTo>
                    <a:lnTo>
                      <a:pt x="11" y="37"/>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2" name="Freeform 25"/>
              <p:cNvSpPr>
                <a:spLocks noChangeAspect="1"/>
              </p:cNvSpPr>
              <p:nvPr/>
            </p:nvSpPr>
            <p:spPr bwMode="gray">
              <a:xfrm>
                <a:off x="4414186" y="5514256"/>
                <a:ext cx="215689" cy="400586"/>
              </a:xfrm>
              <a:custGeom>
                <a:avLst/>
                <a:gdLst>
                  <a:gd name="T0" fmla="*/ 2147483647 w 161"/>
                  <a:gd name="T1" fmla="*/ 2147483647 h 275"/>
                  <a:gd name="T2" fmla="*/ 2147483647 w 161"/>
                  <a:gd name="T3" fmla="*/ 2147483647 h 275"/>
                  <a:gd name="T4" fmla="*/ 2147483647 w 161"/>
                  <a:gd name="T5" fmla="*/ 2147483647 h 275"/>
                  <a:gd name="T6" fmla="*/ 2147483647 w 161"/>
                  <a:gd name="T7" fmla="*/ 2147483647 h 275"/>
                  <a:gd name="T8" fmla="*/ 2147483647 w 161"/>
                  <a:gd name="T9" fmla="*/ 2147483647 h 275"/>
                  <a:gd name="T10" fmla="*/ 2147483647 w 161"/>
                  <a:gd name="T11" fmla="*/ 2147483647 h 275"/>
                  <a:gd name="T12" fmla="*/ 2147483647 w 161"/>
                  <a:gd name="T13" fmla="*/ 2147483647 h 275"/>
                  <a:gd name="T14" fmla="*/ 2147483647 w 161"/>
                  <a:gd name="T15" fmla="*/ 2147483647 h 275"/>
                  <a:gd name="T16" fmla="*/ 2147483647 w 161"/>
                  <a:gd name="T17" fmla="*/ 2147483647 h 275"/>
                  <a:gd name="T18" fmla="*/ 0 w 161"/>
                  <a:gd name="T19" fmla="*/ 2147483647 h 275"/>
                  <a:gd name="T20" fmla="*/ 2147483647 w 161"/>
                  <a:gd name="T21" fmla="*/ 2147483647 h 275"/>
                  <a:gd name="T22" fmla="*/ 2147483647 w 161"/>
                  <a:gd name="T23" fmla="*/ 2147483647 h 275"/>
                  <a:gd name="T24" fmla="*/ 2147483647 w 161"/>
                  <a:gd name="T25" fmla="*/ 2147483647 h 275"/>
                  <a:gd name="T26" fmla="*/ 2147483647 w 161"/>
                  <a:gd name="T27" fmla="*/ 2147483647 h 275"/>
                  <a:gd name="T28" fmla="*/ 2147483647 w 161"/>
                  <a:gd name="T29" fmla="*/ 2147483647 h 275"/>
                  <a:gd name="T30" fmla="*/ 2147483647 w 161"/>
                  <a:gd name="T31" fmla="*/ 2147483647 h 275"/>
                  <a:gd name="T32" fmla="*/ 2147483647 w 161"/>
                  <a:gd name="T33" fmla="*/ 2147483647 h 275"/>
                  <a:gd name="T34" fmla="*/ 2147483647 w 161"/>
                  <a:gd name="T35" fmla="*/ 2147483647 h 275"/>
                  <a:gd name="T36" fmla="*/ 2147483647 w 161"/>
                  <a:gd name="T37" fmla="*/ 2147483647 h 275"/>
                  <a:gd name="T38" fmla="*/ 2147483647 w 161"/>
                  <a:gd name="T39" fmla="*/ 2147483647 h 275"/>
                  <a:gd name="T40" fmla="*/ 2147483647 w 161"/>
                  <a:gd name="T41" fmla="*/ 2147483647 h 275"/>
                  <a:gd name="T42" fmla="*/ 2147483647 w 161"/>
                  <a:gd name="T43" fmla="*/ 2147483647 h 275"/>
                  <a:gd name="T44" fmla="*/ 2147483647 w 161"/>
                  <a:gd name="T45" fmla="*/ 2147483647 h 275"/>
                  <a:gd name="T46" fmla="*/ 2147483647 w 161"/>
                  <a:gd name="T47" fmla="*/ 2147483647 h 275"/>
                  <a:gd name="T48" fmla="*/ 2147483647 w 161"/>
                  <a:gd name="T49" fmla="*/ 2147483647 h 275"/>
                  <a:gd name="T50" fmla="*/ 2147483647 w 161"/>
                  <a:gd name="T51" fmla="*/ 2147483647 h 275"/>
                  <a:gd name="T52" fmla="*/ 2147483647 w 161"/>
                  <a:gd name="T53" fmla="*/ 2147483647 h 275"/>
                  <a:gd name="T54" fmla="*/ 2147483647 w 161"/>
                  <a:gd name="T55" fmla="*/ 2147483647 h 275"/>
                  <a:gd name="T56" fmla="*/ 2147483647 w 161"/>
                  <a:gd name="T57" fmla="*/ 2147483647 h 275"/>
                  <a:gd name="T58" fmla="*/ 2147483647 w 161"/>
                  <a:gd name="T59" fmla="*/ 2147483647 h 275"/>
                  <a:gd name="T60" fmla="*/ 2147483647 w 161"/>
                  <a:gd name="T61" fmla="*/ 2147483647 h 275"/>
                  <a:gd name="T62" fmla="*/ 2147483647 w 161"/>
                  <a:gd name="T63" fmla="*/ 2147483647 h 275"/>
                  <a:gd name="T64" fmla="*/ 2147483647 w 161"/>
                  <a:gd name="T65" fmla="*/ 2147483647 h 275"/>
                  <a:gd name="T66" fmla="*/ 2147483647 w 161"/>
                  <a:gd name="T67" fmla="*/ 2147483647 h 275"/>
                  <a:gd name="T68" fmla="*/ 2147483647 w 161"/>
                  <a:gd name="T69" fmla="*/ 2147483647 h 275"/>
                  <a:gd name="T70" fmla="*/ 2147483647 w 161"/>
                  <a:gd name="T71" fmla="*/ 2147483647 h 275"/>
                  <a:gd name="T72" fmla="*/ 2147483647 w 161"/>
                  <a:gd name="T73" fmla="*/ 2147483647 h 275"/>
                  <a:gd name="T74" fmla="*/ 2147483647 w 161"/>
                  <a:gd name="T75" fmla="*/ 2147483647 h 275"/>
                  <a:gd name="T76" fmla="*/ 2147483647 w 161"/>
                  <a:gd name="T77" fmla="*/ 2147483647 h 275"/>
                  <a:gd name="T78" fmla="*/ 2147483647 w 161"/>
                  <a:gd name="T79" fmla="*/ 2147483647 h 275"/>
                  <a:gd name="T80" fmla="*/ 2147483647 w 161"/>
                  <a:gd name="T81" fmla="*/ 2147483647 h 275"/>
                  <a:gd name="T82" fmla="*/ 2147483647 w 161"/>
                  <a:gd name="T83" fmla="*/ 2147483647 h 275"/>
                  <a:gd name="T84" fmla="*/ 2147483647 w 161"/>
                  <a:gd name="T85" fmla="*/ 2147483647 h 275"/>
                  <a:gd name="T86" fmla="*/ 2147483647 w 161"/>
                  <a:gd name="T87" fmla="*/ 0 h 275"/>
                  <a:gd name="T88" fmla="*/ 2147483647 w 161"/>
                  <a:gd name="T89" fmla="*/ 2147483647 h 275"/>
                  <a:gd name="T90" fmla="*/ 2147483647 w 161"/>
                  <a:gd name="T91" fmla="*/ 2147483647 h 275"/>
                  <a:gd name="T92" fmla="*/ 2147483647 w 161"/>
                  <a:gd name="T93" fmla="*/ 2147483647 h 275"/>
                  <a:gd name="T94" fmla="*/ 2147483647 w 161"/>
                  <a:gd name="T95" fmla="*/ 0 h 275"/>
                  <a:gd name="T96" fmla="*/ 2147483647 w 161"/>
                  <a:gd name="T97" fmla="*/ 2147483647 h 275"/>
                  <a:gd name="T98" fmla="*/ 2147483647 w 161"/>
                  <a:gd name="T99" fmla="*/ 2147483647 h 275"/>
                  <a:gd name="T100" fmla="*/ 2147483647 w 161"/>
                  <a:gd name="T101" fmla="*/ 2147483647 h 275"/>
                  <a:gd name="T102" fmla="*/ 2147483647 w 161"/>
                  <a:gd name="T103" fmla="*/ 2147483647 h 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275"/>
                  <a:gd name="T158" fmla="*/ 161 w 161"/>
                  <a:gd name="T159" fmla="*/ 275 h 2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275">
                    <a:moveTo>
                      <a:pt x="11" y="62"/>
                    </a:moveTo>
                    <a:lnTo>
                      <a:pt x="22" y="70"/>
                    </a:lnTo>
                    <a:lnTo>
                      <a:pt x="22" y="84"/>
                    </a:lnTo>
                    <a:lnTo>
                      <a:pt x="18" y="92"/>
                    </a:lnTo>
                    <a:lnTo>
                      <a:pt x="15" y="103"/>
                    </a:lnTo>
                    <a:lnTo>
                      <a:pt x="15" y="128"/>
                    </a:lnTo>
                    <a:lnTo>
                      <a:pt x="18" y="139"/>
                    </a:lnTo>
                    <a:lnTo>
                      <a:pt x="4" y="161"/>
                    </a:lnTo>
                    <a:lnTo>
                      <a:pt x="7" y="165"/>
                    </a:lnTo>
                    <a:lnTo>
                      <a:pt x="0" y="176"/>
                    </a:lnTo>
                    <a:lnTo>
                      <a:pt x="7" y="187"/>
                    </a:lnTo>
                    <a:lnTo>
                      <a:pt x="7" y="198"/>
                    </a:lnTo>
                    <a:lnTo>
                      <a:pt x="11" y="187"/>
                    </a:lnTo>
                    <a:lnTo>
                      <a:pt x="22" y="202"/>
                    </a:lnTo>
                    <a:lnTo>
                      <a:pt x="22" y="216"/>
                    </a:lnTo>
                    <a:lnTo>
                      <a:pt x="15" y="220"/>
                    </a:lnTo>
                    <a:lnTo>
                      <a:pt x="22" y="235"/>
                    </a:lnTo>
                    <a:lnTo>
                      <a:pt x="33" y="238"/>
                    </a:lnTo>
                    <a:lnTo>
                      <a:pt x="51" y="249"/>
                    </a:lnTo>
                    <a:lnTo>
                      <a:pt x="62" y="260"/>
                    </a:lnTo>
                    <a:lnTo>
                      <a:pt x="66" y="268"/>
                    </a:lnTo>
                    <a:lnTo>
                      <a:pt x="84" y="275"/>
                    </a:lnTo>
                    <a:lnTo>
                      <a:pt x="95" y="268"/>
                    </a:lnTo>
                    <a:lnTo>
                      <a:pt x="114" y="257"/>
                    </a:lnTo>
                    <a:lnTo>
                      <a:pt x="125" y="238"/>
                    </a:lnTo>
                    <a:lnTo>
                      <a:pt x="132" y="227"/>
                    </a:lnTo>
                    <a:lnTo>
                      <a:pt x="147" y="202"/>
                    </a:lnTo>
                    <a:lnTo>
                      <a:pt x="150" y="183"/>
                    </a:lnTo>
                    <a:lnTo>
                      <a:pt x="150" y="165"/>
                    </a:lnTo>
                    <a:lnTo>
                      <a:pt x="161" y="150"/>
                    </a:lnTo>
                    <a:lnTo>
                      <a:pt x="147" y="147"/>
                    </a:lnTo>
                    <a:lnTo>
                      <a:pt x="139" y="139"/>
                    </a:lnTo>
                    <a:lnTo>
                      <a:pt x="132" y="143"/>
                    </a:lnTo>
                    <a:lnTo>
                      <a:pt x="117" y="136"/>
                    </a:lnTo>
                    <a:lnTo>
                      <a:pt x="114" y="117"/>
                    </a:lnTo>
                    <a:lnTo>
                      <a:pt x="110" y="103"/>
                    </a:lnTo>
                    <a:lnTo>
                      <a:pt x="117" y="88"/>
                    </a:lnTo>
                    <a:lnTo>
                      <a:pt x="117" y="48"/>
                    </a:lnTo>
                    <a:lnTo>
                      <a:pt x="117" y="33"/>
                    </a:lnTo>
                    <a:lnTo>
                      <a:pt x="110" y="22"/>
                    </a:lnTo>
                    <a:lnTo>
                      <a:pt x="95" y="22"/>
                    </a:lnTo>
                    <a:lnTo>
                      <a:pt x="84" y="18"/>
                    </a:lnTo>
                    <a:lnTo>
                      <a:pt x="77" y="4"/>
                    </a:lnTo>
                    <a:lnTo>
                      <a:pt x="66" y="0"/>
                    </a:lnTo>
                    <a:lnTo>
                      <a:pt x="62" y="7"/>
                    </a:lnTo>
                    <a:lnTo>
                      <a:pt x="62" y="4"/>
                    </a:lnTo>
                    <a:lnTo>
                      <a:pt x="44" y="7"/>
                    </a:lnTo>
                    <a:lnTo>
                      <a:pt x="37" y="0"/>
                    </a:lnTo>
                    <a:lnTo>
                      <a:pt x="22" y="7"/>
                    </a:lnTo>
                    <a:lnTo>
                      <a:pt x="22" y="33"/>
                    </a:lnTo>
                    <a:lnTo>
                      <a:pt x="18" y="51"/>
                    </a:lnTo>
                    <a:lnTo>
                      <a:pt x="11" y="62"/>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3" name="Freeform 26"/>
              <p:cNvSpPr>
                <a:spLocks noChangeAspect="1"/>
              </p:cNvSpPr>
              <p:nvPr/>
            </p:nvSpPr>
            <p:spPr bwMode="gray">
              <a:xfrm>
                <a:off x="4571875" y="4684081"/>
                <a:ext cx="815627" cy="641664"/>
              </a:xfrm>
              <a:custGeom>
                <a:avLst/>
                <a:gdLst>
                  <a:gd name="T0" fmla="*/ 2147483647 w 606"/>
                  <a:gd name="T1" fmla="*/ 2147483647 h 440"/>
                  <a:gd name="T2" fmla="*/ 2147483647 w 606"/>
                  <a:gd name="T3" fmla="*/ 2147483647 h 440"/>
                  <a:gd name="T4" fmla="*/ 2147483647 w 606"/>
                  <a:gd name="T5" fmla="*/ 2147483647 h 440"/>
                  <a:gd name="T6" fmla="*/ 2147483647 w 606"/>
                  <a:gd name="T7" fmla="*/ 2147483647 h 440"/>
                  <a:gd name="T8" fmla="*/ 2147483647 w 606"/>
                  <a:gd name="T9" fmla="*/ 2147483647 h 440"/>
                  <a:gd name="T10" fmla="*/ 0 w 606"/>
                  <a:gd name="T11" fmla="*/ 2147483647 h 440"/>
                  <a:gd name="T12" fmla="*/ 2147483647 w 606"/>
                  <a:gd name="T13" fmla="*/ 2147483647 h 440"/>
                  <a:gd name="T14" fmla="*/ 2147483647 w 606"/>
                  <a:gd name="T15" fmla="*/ 2147483647 h 440"/>
                  <a:gd name="T16" fmla="*/ 2147483647 w 606"/>
                  <a:gd name="T17" fmla="*/ 2147483647 h 440"/>
                  <a:gd name="T18" fmla="*/ 2147483647 w 606"/>
                  <a:gd name="T19" fmla="*/ 2147483647 h 440"/>
                  <a:gd name="T20" fmla="*/ 2147483647 w 606"/>
                  <a:gd name="T21" fmla="*/ 2147483647 h 440"/>
                  <a:gd name="T22" fmla="*/ 2147483647 w 606"/>
                  <a:gd name="T23" fmla="*/ 2147483647 h 440"/>
                  <a:gd name="T24" fmla="*/ 2147483647 w 606"/>
                  <a:gd name="T25" fmla="*/ 2147483647 h 440"/>
                  <a:gd name="T26" fmla="*/ 2147483647 w 606"/>
                  <a:gd name="T27" fmla="*/ 2147483647 h 440"/>
                  <a:gd name="T28" fmla="*/ 2147483647 w 606"/>
                  <a:gd name="T29" fmla="*/ 2147483647 h 440"/>
                  <a:gd name="T30" fmla="*/ 2147483647 w 606"/>
                  <a:gd name="T31" fmla="*/ 2147483647 h 440"/>
                  <a:gd name="T32" fmla="*/ 2147483647 w 606"/>
                  <a:gd name="T33" fmla="*/ 2147483647 h 440"/>
                  <a:gd name="T34" fmla="*/ 2147483647 w 606"/>
                  <a:gd name="T35" fmla="*/ 2147483647 h 440"/>
                  <a:gd name="T36" fmla="*/ 2147483647 w 606"/>
                  <a:gd name="T37" fmla="*/ 2147483647 h 440"/>
                  <a:gd name="T38" fmla="*/ 2147483647 w 606"/>
                  <a:gd name="T39" fmla="*/ 2147483647 h 440"/>
                  <a:gd name="T40" fmla="*/ 2147483647 w 606"/>
                  <a:gd name="T41" fmla="*/ 2147483647 h 440"/>
                  <a:gd name="T42" fmla="*/ 2147483647 w 606"/>
                  <a:gd name="T43" fmla="*/ 2147483647 h 440"/>
                  <a:gd name="T44" fmla="*/ 2147483647 w 606"/>
                  <a:gd name="T45" fmla="*/ 2147483647 h 440"/>
                  <a:gd name="T46" fmla="*/ 2147483647 w 606"/>
                  <a:gd name="T47" fmla="*/ 2147483647 h 440"/>
                  <a:gd name="T48" fmla="*/ 2147483647 w 606"/>
                  <a:gd name="T49" fmla="*/ 2147483647 h 440"/>
                  <a:gd name="T50" fmla="*/ 2147483647 w 606"/>
                  <a:gd name="T51" fmla="*/ 2147483647 h 440"/>
                  <a:gd name="T52" fmla="*/ 2147483647 w 606"/>
                  <a:gd name="T53" fmla="*/ 2147483647 h 440"/>
                  <a:gd name="T54" fmla="*/ 2147483647 w 606"/>
                  <a:gd name="T55" fmla="*/ 2147483647 h 440"/>
                  <a:gd name="T56" fmla="*/ 2147483647 w 606"/>
                  <a:gd name="T57" fmla="*/ 2147483647 h 440"/>
                  <a:gd name="T58" fmla="*/ 2147483647 w 606"/>
                  <a:gd name="T59" fmla="*/ 2147483647 h 440"/>
                  <a:gd name="T60" fmla="*/ 2147483647 w 606"/>
                  <a:gd name="T61" fmla="*/ 2147483647 h 440"/>
                  <a:gd name="T62" fmla="*/ 2147483647 w 606"/>
                  <a:gd name="T63" fmla="*/ 2147483647 h 440"/>
                  <a:gd name="T64" fmla="*/ 2147483647 w 606"/>
                  <a:gd name="T65" fmla="*/ 2147483647 h 440"/>
                  <a:gd name="T66" fmla="*/ 2147483647 w 606"/>
                  <a:gd name="T67" fmla="*/ 2147483647 h 440"/>
                  <a:gd name="T68" fmla="*/ 2147483647 w 606"/>
                  <a:gd name="T69" fmla="*/ 2147483647 h 440"/>
                  <a:gd name="T70" fmla="*/ 2147483647 w 606"/>
                  <a:gd name="T71" fmla="*/ 2147483647 h 440"/>
                  <a:gd name="T72" fmla="*/ 2147483647 w 606"/>
                  <a:gd name="T73" fmla="*/ 2147483647 h 440"/>
                  <a:gd name="T74" fmla="*/ 2147483647 w 606"/>
                  <a:gd name="T75" fmla="*/ 2147483647 h 440"/>
                  <a:gd name="T76" fmla="*/ 2147483647 w 606"/>
                  <a:gd name="T77" fmla="*/ 2147483647 h 440"/>
                  <a:gd name="T78" fmla="*/ 2147483647 w 606"/>
                  <a:gd name="T79" fmla="*/ 2147483647 h 440"/>
                  <a:gd name="T80" fmla="*/ 2147483647 w 606"/>
                  <a:gd name="T81" fmla="*/ 2147483647 h 440"/>
                  <a:gd name="T82" fmla="*/ 2147483647 w 606"/>
                  <a:gd name="T83" fmla="*/ 0 h 440"/>
                  <a:gd name="T84" fmla="*/ 2147483647 w 606"/>
                  <a:gd name="T85" fmla="*/ 2147483647 h 440"/>
                  <a:gd name="T86" fmla="*/ 2147483647 w 606"/>
                  <a:gd name="T87" fmla="*/ 2147483647 h 440"/>
                  <a:gd name="T88" fmla="*/ 2147483647 w 606"/>
                  <a:gd name="T89" fmla="*/ 2147483647 h 440"/>
                  <a:gd name="T90" fmla="*/ 2147483647 w 606"/>
                  <a:gd name="T91" fmla="*/ 2147483647 h 440"/>
                  <a:gd name="T92" fmla="*/ 2147483647 w 606"/>
                  <a:gd name="T93" fmla="*/ 2147483647 h 440"/>
                  <a:gd name="T94" fmla="*/ 2147483647 w 606"/>
                  <a:gd name="T95" fmla="*/ 2147483647 h 440"/>
                  <a:gd name="T96" fmla="*/ 2147483647 w 606"/>
                  <a:gd name="T97" fmla="*/ 2147483647 h 440"/>
                  <a:gd name="T98" fmla="*/ 2147483647 w 606"/>
                  <a:gd name="T99" fmla="*/ 2147483647 h 440"/>
                  <a:gd name="T100" fmla="*/ 2147483647 w 606"/>
                  <a:gd name="T101" fmla="*/ 2147483647 h 440"/>
                  <a:gd name="T102" fmla="*/ 2147483647 w 606"/>
                  <a:gd name="T103" fmla="*/ 2147483647 h 4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6"/>
                  <a:gd name="T157" fmla="*/ 0 h 440"/>
                  <a:gd name="T158" fmla="*/ 606 w 606"/>
                  <a:gd name="T159" fmla="*/ 440 h 4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6" h="440">
                    <a:moveTo>
                      <a:pt x="147" y="37"/>
                    </a:moveTo>
                    <a:lnTo>
                      <a:pt x="136" y="48"/>
                    </a:lnTo>
                    <a:lnTo>
                      <a:pt x="129" y="59"/>
                    </a:lnTo>
                    <a:lnTo>
                      <a:pt x="114" y="62"/>
                    </a:lnTo>
                    <a:lnTo>
                      <a:pt x="107" y="128"/>
                    </a:lnTo>
                    <a:lnTo>
                      <a:pt x="107" y="143"/>
                    </a:lnTo>
                    <a:lnTo>
                      <a:pt x="88" y="169"/>
                    </a:lnTo>
                    <a:lnTo>
                      <a:pt x="70" y="184"/>
                    </a:lnTo>
                    <a:lnTo>
                      <a:pt x="55" y="198"/>
                    </a:lnTo>
                    <a:lnTo>
                      <a:pt x="22" y="206"/>
                    </a:lnTo>
                    <a:lnTo>
                      <a:pt x="4" y="220"/>
                    </a:lnTo>
                    <a:lnTo>
                      <a:pt x="0" y="235"/>
                    </a:lnTo>
                    <a:lnTo>
                      <a:pt x="15" y="246"/>
                    </a:lnTo>
                    <a:lnTo>
                      <a:pt x="22" y="261"/>
                    </a:lnTo>
                    <a:lnTo>
                      <a:pt x="19" y="268"/>
                    </a:lnTo>
                    <a:lnTo>
                      <a:pt x="22" y="283"/>
                    </a:lnTo>
                    <a:lnTo>
                      <a:pt x="30" y="286"/>
                    </a:lnTo>
                    <a:lnTo>
                      <a:pt x="48" y="286"/>
                    </a:lnTo>
                    <a:lnTo>
                      <a:pt x="52" y="301"/>
                    </a:lnTo>
                    <a:lnTo>
                      <a:pt x="59" y="323"/>
                    </a:lnTo>
                    <a:lnTo>
                      <a:pt x="63" y="341"/>
                    </a:lnTo>
                    <a:lnTo>
                      <a:pt x="66" y="356"/>
                    </a:lnTo>
                    <a:lnTo>
                      <a:pt x="77" y="360"/>
                    </a:lnTo>
                    <a:lnTo>
                      <a:pt x="85" y="356"/>
                    </a:lnTo>
                    <a:lnTo>
                      <a:pt x="99" y="345"/>
                    </a:lnTo>
                    <a:lnTo>
                      <a:pt x="118" y="356"/>
                    </a:lnTo>
                    <a:lnTo>
                      <a:pt x="114" y="371"/>
                    </a:lnTo>
                    <a:lnTo>
                      <a:pt x="118" y="374"/>
                    </a:lnTo>
                    <a:lnTo>
                      <a:pt x="125" y="378"/>
                    </a:lnTo>
                    <a:lnTo>
                      <a:pt x="136" y="393"/>
                    </a:lnTo>
                    <a:lnTo>
                      <a:pt x="132" y="407"/>
                    </a:lnTo>
                    <a:lnTo>
                      <a:pt x="136" y="415"/>
                    </a:lnTo>
                    <a:lnTo>
                      <a:pt x="154" y="415"/>
                    </a:lnTo>
                    <a:lnTo>
                      <a:pt x="176" y="426"/>
                    </a:lnTo>
                    <a:lnTo>
                      <a:pt x="220" y="440"/>
                    </a:lnTo>
                    <a:lnTo>
                      <a:pt x="235" y="440"/>
                    </a:lnTo>
                    <a:lnTo>
                      <a:pt x="261" y="437"/>
                    </a:lnTo>
                    <a:lnTo>
                      <a:pt x="279" y="429"/>
                    </a:lnTo>
                    <a:lnTo>
                      <a:pt x="312" y="433"/>
                    </a:lnTo>
                    <a:lnTo>
                      <a:pt x="331" y="433"/>
                    </a:lnTo>
                    <a:lnTo>
                      <a:pt x="338" y="433"/>
                    </a:lnTo>
                    <a:lnTo>
                      <a:pt x="356" y="418"/>
                    </a:lnTo>
                    <a:lnTo>
                      <a:pt x="404" y="389"/>
                    </a:lnTo>
                    <a:lnTo>
                      <a:pt x="441" y="378"/>
                    </a:lnTo>
                    <a:lnTo>
                      <a:pt x="459" y="378"/>
                    </a:lnTo>
                    <a:lnTo>
                      <a:pt x="485" y="385"/>
                    </a:lnTo>
                    <a:lnTo>
                      <a:pt x="510" y="385"/>
                    </a:lnTo>
                    <a:lnTo>
                      <a:pt x="521" y="389"/>
                    </a:lnTo>
                    <a:lnTo>
                      <a:pt x="540" y="389"/>
                    </a:lnTo>
                    <a:lnTo>
                      <a:pt x="543" y="371"/>
                    </a:lnTo>
                    <a:lnTo>
                      <a:pt x="543" y="341"/>
                    </a:lnTo>
                    <a:lnTo>
                      <a:pt x="547" y="308"/>
                    </a:lnTo>
                    <a:lnTo>
                      <a:pt x="558" y="294"/>
                    </a:lnTo>
                    <a:lnTo>
                      <a:pt x="569" y="286"/>
                    </a:lnTo>
                    <a:lnTo>
                      <a:pt x="576" y="294"/>
                    </a:lnTo>
                    <a:lnTo>
                      <a:pt x="587" y="286"/>
                    </a:lnTo>
                    <a:lnTo>
                      <a:pt x="595" y="279"/>
                    </a:lnTo>
                    <a:lnTo>
                      <a:pt x="591" y="272"/>
                    </a:lnTo>
                    <a:lnTo>
                      <a:pt x="606" y="268"/>
                    </a:lnTo>
                    <a:lnTo>
                      <a:pt x="606" y="257"/>
                    </a:lnTo>
                    <a:lnTo>
                      <a:pt x="595" y="253"/>
                    </a:lnTo>
                    <a:lnTo>
                      <a:pt x="576" y="246"/>
                    </a:lnTo>
                    <a:lnTo>
                      <a:pt x="562" y="253"/>
                    </a:lnTo>
                    <a:lnTo>
                      <a:pt x="540" y="253"/>
                    </a:lnTo>
                    <a:lnTo>
                      <a:pt x="518" y="253"/>
                    </a:lnTo>
                    <a:lnTo>
                      <a:pt x="503" y="246"/>
                    </a:lnTo>
                    <a:lnTo>
                      <a:pt x="499" y="235"/>
                    </a:lnTo>
                    <a:lnTo>
                      <a:pt x="499" y="220"/>
                    </a:lnTo>
                    <a:lnTo>
                      <a:pt x="496" y="202"/>
                    </a:lnTo>
                    <a:lnTo>
                      <a:pt x="485" y="191"/>
                    </a:lnTo>
                    <a:lnTo>
                      <a:pt x="481" y="176"/>
                    </a:lnTo>
                    <a:lnTo>
                      <a:pt x="481" y="162"/>
                    </a:lnTo>
                    <a:lnTo>
                      <a:pt x="481" y="143"/>
                    </a:lnTo>
                    <a:lnTo>
                      <a:pt x="481" y="136"/>
                    </a:lnTo>
                    <a:lnTo>
                      <a:pt x="474" y="110"/>
                    </a:lnTo>
                    <a:lnTo>
                      <a:pt x="455" y="95"/>
                    </a:lnTo>
                    <a:lnTo>
                      <a:pt x="448" y="77"/>
                    </a:lnTo>
                    <a:lnTo>
                      <a:pt x="448" y="66"/>
                    </a:lnTo>
                    <a:lnTo>
                      <a:pt x="444" y="59"/>
                    </a:lnTo>
                    <a:lnTo>
                      <a:pt x="419" y="44"/>
                    </a:lnTo>
                    <a:lnTo>
                      <a:pt x="411" y="29"/>
                    </a:lnTo>
                    <a:lnTo>
                      <a:pt x="404" y="7"/>
                    </a:lnTo>
                    <a:lnTo>
                      <a:pt x="393" y="0"/>
                    </a:lnTo>
                    <a:lnTo>
                      <a:pt x="386" y="0"/>
                    </a:lnTo>
                    <a:lnTo>
                      <a:pt x="375" y="4"/>
                    </a:lnTo>
                    <a:lnTo>
                      <a:pt x="364" y="11"/>
                    </a:lnTo>
                    <a:lnTo>
                      <a:pt x="356" y="15"/>
                    </a:lnTo>
                    <a:lnTo>
                      <a:pt x="338" y="15"/>
                    </a:lnTo>
                    <a:lnTo>
                      <a:pt x="327" y="18"/>
                    </a:lnTo>
                    <a:lnTo>
                      <a:pt x="320" y="26"/>
                    </a:lnTo>
                    <a:lnTo>
                      <a:pt x="301" y="33"/>
                    </a:lnTo>
                    <a:lnTo>
                      <a:pt x="287" y="33"/>
                    </a:lnTo>
                    <a:lnTo>
                      <a:pt x="276" y="22"/>
                    </a:lnTo>
                    <a:lnTo>
                      <a:pt x="261" y="11"/>
                    </a:lnTo>
                    <a:lnTo>
                      <a:pt x="246" y="18"/>
                    </a:lnTo>
                    <a:lnTo>
                      <a:pt x="228" y="26"/>
                    </a:lnTo>
                    <a:lnTo>
                      <a:pt x="213" y="26"/>
                    </a:lnTo>
                    <a:lnTo>
                      <a:pt x="198" y="22"/>
                    </a:lnTo>
                    <a:lnTo>
                      <a:pt x="187" y="15"/>
                    </a:lnTo>
                    <a:lnTo>
                      <a:pt x="165" y="22"/>
                    </a:lnTo>
                    <a:lnTo>
                      <a:pt x="154" y="26"/>
                    </a:lnTo>
                    <a:lnTo>
                      <a:pt x="151" y="29"/>
                    </a:lnTo>
                    <a:lnTo>
                      <a:pt x="147" y="33"/>
                    </a:lnTo>
                    <a:lnTo>
                      <a:pt x="143" y="33"/>
                    </a:lnTo>
                    <a:lnTo>
                      <a:pt x="147" y="37"/>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4" name="Freeform 27"/>
              <p:cNvSpPr>
                <a:spLocks noChangeAspect="1"/>
              </p:cNvSpPr>
              <p:nvPr/>
            </p:nvSpPr>
            <p:spPr bwMode="gray">
              <a:xfrm>
                <a:off x="3054807" y="4069605"/>
                <a:ext cx="311751" cy="295456"/>
              </a:xfrm>
              <a:custGeom>
                <a:avLst/>
                <a:gdLst>
                  <a:gd name="T0" fmla="*/ 0 w 231"/>
                  <a:gd name="T1" fmla="*/ 2147483647 h 202"/>
                  <a:gd name="T2" fmla="*/ 2147483647 w 231"/>
                  <a:gd name="T3" fmla="*/ 2147483647 h 202"/>
                  <a:gd name="T4" fmla="*/ 2147483647 w 231"/>
                  <a:gd name="T5" fmla="*/ 2147483647 h 202"/>
                  <a:gd name="T6" fmla="*/ 2147483647 w 231"/>
                  <a:gd name="T7" fmla="*/ 0 h 202"/>
                  <a:gd name="T8" fmla="*/ 2147483647 w 231"/>
                  <a:gd name="T9" fmla="*/ 2147483647 h 202"/>
                  <a:gd name="T10" fmla="*/ 2147483647 w 231"/>
                  <a:gd name="T11" fmla="*/ 0 h 202"/>
                  <a:gd name="T12" fmla="*/ 2147483647 w 231"/>
                  <a:gd name="T13" fmla="*/ 0 h 202"/>
                  <a:gd name="T14" fmla="*/ 2147483647 w 231"/>
                  <a:gd name="T15" fmla="*/ 2147483647 h 202"/>
                  <a:gd name="T16" fmla="*/ 2147483647 w 231"/>
                  <a:gd name="T17" fmla="*/ 2147483647 h 202"/>
                  <a:gd name="T18" fmla="*/ 2147483647 w 231"/>
                  <a:gd name="T19" fmla="*/ 2147483647 h 202"/>
                  <a:gd name="T20" fmla="*/ 2147483647 w 231"/>
                  <a:gd name="T21" fmla="*/ 2147483647 h 202"/>
                  <a:gd name="T22" fmla="*/ 2147483647 w 231"/>
                  <a:gd name="T23" fmla="*/ 2147483647 h 202"/>
                  <a:gd name="T24" fmla="*/ 2147483647 w 231"/>
                  <a:gd name="T25" fmla="*/ 2147483647 h 202"/>
                  <a:gd name="T26" fmla="*/ 2147483647 w 231"/>
                  <a:gd name="T27" fmla="*/ 2147483647 h 202"/>
                  <a:gd name="T28" fmla="*/ 2147483647 w 231"/>
                  <a:gd name="T29" fmla="*/ 2147483647 h 202"/>
                  <a:gd name="T30" fmla="*/ 2147483647 w 231"/>
                  <a:gd name="T31" fmla="*/ 2147483647 h 202"/>
                  <a:gd name="T32" fmla="*/ 2147483647 w 231"/>
                  <a:gd name="T33" fmla="*/ 2147483647 h 202"/>
                  <a:gd name="T34" fmla="*/ 2147483647 w 231"/>
                  <a:gd name="T35" fmla="*/ 2147483647 h 202"/>
                  <a:gd name="T36" fmla="*/ 2147483647 w 231"/>
                  <a:gd name="T37" fmla="*/ 2147483647 h 202"/>
                  <a:gd name="T38" fmla="*/ 2147483647 w 231"/>
                  <a:gd name="T39" fmla="*/ 2147483647 h 202"/>
                  <a:gd name="T40" fmla="*/ 2147483647 w 231"/>
                  <a:gd name="T41" fmla="*/ 2147483647 h 202"/>
                  <a:gd name="T42" fmla="*/ 2147483647 w 231"/>
                  <a:gd name="T43" fmla="*/ 2147483647 h 202"/>
                  <a:gd name="T44" fmla="*/ 2147483647 w 231"/>
                  <a:gd name="T45" fmla="*/ 2147483647 h 202"/>
                  <a:gd name="T46" fmla="*/ 2147483647 w 231"/>
                  <a:gd name="T47" fmla="*/ 2147483647 h 202"/>
                  <a:gd name="T48" fmla="*/ 2147483647 w 231"/>
                  <a:gd name="T49" fmla="*/ 2147483647 h 202"/>
                  <a:gd name="T50" fmla="*/ 2147483647 w 231"/>
                  <a:gd name="T51" fmla="*/ 2147483647 h 202"/>
                  <a:gd name="T52" fmla="*/ 2147483647 w 231"/>
                  <a:gd name="T53" fmla="*/ 2147483647 h 202"/>
                  <a:gd name="T54" fmla="*/ 2147483647 w 231"/>
                  <a:gd name="T55" fmla="*/ 2147483647 h 202"/>
                  <a:gd name="T56" fmla="*/ 2147483647 w 231"/>
                  <a:gd name="T57" fmla="*/ 2147483647 h 202"/>
                  <a:gd name="T58" fmla="*/ 2147483647 w 231"/>
                  <a:gd name="T59" fmla="*/ 2147483647 h 202"/>
                  <a:gd name="T60" fmla="*/ 2147483647 w 231"/>
                  <a:gd name="T61" fmla="*/ 2147483647 h 202"/>
                  <a:gd name="T62" fmla="*/ 2147483647 w 231"/>
                  <a:gd name="T63" fmla="*/ 2147483647 h 202"/>
                  <a:gd name="T64" fmla="*/ 2147483647 w 231"/>
                  <a:gd name="T65" fmla="*/ 2147483647 h 202"/>
                  <a:gd name="T66" fmla="*/ 2147483647 w 231"/>
                  <a:gd name="T67" fmla="*/ 2147483647 h 202"/>
                  <a:gd name="T68" fmla="*/ 2147483647 w 231"/>
                  <a:gd name="T69" fmla="*/ 2147483647 h 202"/>
                  <a:gd name="T70" fmla="*/ 2147483647 w 231"/>
                  <a:gd name="T71" fmla="*/ 2147483647 h 202"/>
                  <a:gd name="T72" fmla="*/ 2147483647 w 231"/>
                  <a:gd name="T73" fmla="*/ 2147483647 h 202"/>
                  <a:gd name="T74" fmla="*/ 2147483647 w 231"/>
                  <a:gd name="T75" fmla="*/ 2147483647 h 202"/>
                  <a:gd name="T76" fmla="*/ 2147483647 w 231"/>
                  <a:gd name="T77" fmla="*/ 2147483647 h 202"/>
                  <a:gd name="T78" fmla="*/ 0 w 231"/>
                  <a:gd name="T79" fmla="*/ 2147483647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1"/>
                  <a:gd name="T121" fmla="*/ 0 h 202"/>
                  <a:gd name="T122" fmla="*/ 231 w 231"/>
                  <a:gd name="T123" fmla="*/ 202 h 2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1" h="202">
                    <a:moveTo>
                      <a:pt x="0" y="33"/>
                    </a:moveTo>
                    <a:lnTo>
                      <a:pt x="3" y="26"/>
                    </a:lnTo>
                    <a:lnTo>
                      <a:pt x="3" y="18"/>
                    </a:lnTo>
                    <a:lnTo>
                      <a:pt x="36" y="0"/>
                    </a:lnTo>
                    <a:lnTo>
                      <a:pt x="40" y="4"/>
                    </a:lnTo>
                    <a:lnTo>
                      <a:pt x="66" y="0"/>
                    </a:lnTo>
                    <a:lnTo>
                      <a:pt x="88" y="0"/>
                    </a:lnTo>
                    <a:lnTo>
                      <a:pt x="80" y="11"/>
                    </a:lnTo>
                    <a:lnTo>
                      <a:pt x="84" y="26"/>
                    </a:lnTo>
                    <a:lnTo>
                      <a:pt x="99" y="29"/>
                    </a:lnTo>
                    <a:lnTo>
                      <a:pt x="117" y="29"/>
                    </a:lnTo>
                    <a:lnTo>
                      <a:pt x="128" y="18"/>
                    </a:lnTo>
                    <a:lnTo>
                      <a:pt x="150" y="18"/>
                    </a:lnTo>
                    <a:lnTo>
                      <a:pt x="157" y="26"/>
                    </a:lnTo>
                    <a:lnTo>
                      <a:pt x="172" y="33"/>
                    </a:lnTo>
                    <a:lnTo>
                      <a:pt x="190" y="33"/>
                    </a:lnTo>
                    <a:lnTo>
                      <a:pt x="187" y="51"/>
                    </a:lnTo>
                    <a:lnTo>
                      <a:pt x="187" y="81"/>
                    </a:lnTo>
                    <a:lnTo>
                      <a:pt x="190" y="99"/>
                    </a:lnTo>
                    <a:lnTo>
                      <a:pt x="213" y="99"/>
                    </a:lnTo>
                    <a:lnTo>
                      <a:pt x="220" y="110"/>
                    </a:lnTo>
                    <a:lnTo>
                      <a:pt x="220" y="121"/>
                    </a:lnTo>
                    <a:lnTo>
                      <a:pt x="231" y="136"/>
                    </a:lnTo>
                    <a:lnTo>
                      <a:pt x="216" y="147"/>
                    </a:lnTo>
                    <a:lnTo>
                      <a:pt x="205" y="158"/>
                    </a:lnTo>
                    <a:lnTo>
                      <a:pt x="190" y="158"/>
                    </a:lnTo>
                    <a:lnTo>
                      <a:pt x="176" y="161"/>
                    </a:lnTo>
                    <a:lnTo>
                      <a:pt x="176" y="176"/>
                    </a:lnTo>
                    <a:lnTo>
                      <a:pt x="168" y="187"/>
                    </a:lnTo>
                    <a:lnTo>
                      <a:pt x="154" y="202"/>
                    </a:lnTo>
                    <a:lnTo>
                      <a:pt x="124" y="180"/>
                    </a:lnTo>
                    <a:lnTo>
                      <a:pt x="117" y="161"/>
                    </a:lnTo>
                    <a:lnTo>
                      <a:pt x="91" y="158"/>
                    </a:lnTo>
                    <a:lnTo>
                      <a:pt x="84" y="132"/>
                    </a:lnTo>
                    <a:lnTo>
                      <a:pt x="66" y="117"/>
                    </a:lnTo>
                    <a:lnTo>
                      <a:pt x="58" y="99"/>
                    </a:lnTo>
                    <a:lnTo>
                      <a:pt x="47" y="84"/>
                    </a:lnTo>
                    <a:lnTo>
                      <a:pt x="36" y="66"/>
                    </a:lnTo>
                    <a:lnTo>
                      <a:pt x="18" y="51"/>
                    </a:lnTo>
                    <a:lnTo>
                      <a:pt x="0" y="33"/>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5" name="Freeform 28"/>
              <p:cNvSpPr>
                <a:spLocks noChangeAspect="1"/>
              </p:cNvSpPr>
              <p:nvPr/>
            </p:nvSpPr>
            <p:spPr bwMode="gray">
              <a:xfrm>
                <a:off x="3054807" y="4069605"/>
                <a:ext cx="311751" cy="295456"/>
              </a:xfrm>
              <a:custGeom>
                <a:avLst/>
                <a:gdLst>
                  <a:gd name="T0" fmla="*/ 0 w 231"/>
                  <a:gd name="T1" fmla="*/ 2147483647 h 202"/>
                  <a:gd name="T2" fmla="*/ 2147483647 w 231"/>
                  <a:gd name="T3" fmla="*/ 2147483647 h 202"/>
                  <a:gd name="T4" fmla="*/ 2147483647 w 231"/>
                  <a:gd name="T5" fmla="*/ 2147483647 h 202"/>
                  <a:gd name="T6" fmla="*/ 2147483647 w 231"/>
                  <a:gd name="T7" fmla="*/ 0 h 202"/>
                  <a:gd name="T8" fmla="*/ 2147483647 w 231"/>
                  <a:gd name="T9" fmla="*/ 2147483647 h 202"/>
                  <a:gd name="T10" fmla="*/ 2147483647 w 231"/>
                  <a:gd name="T11" fmla="*/ 0 h 202"/>
                  <a:gd name="T12" fmla="*/ 2147483647 w 231"/>
                  <a:gd name="T13" fmla="*/ 0 h 202"/>
                  <a:gd name="T14" fmla="*/ 2147483647 w 231"/>
                  <a:gd name="T15" fmla="*/ 2147483647 h 202"/>
                  <a:gd name="T16" fmla="*/ 2147483647 w 231"/>
                  <a:gd name="T17" fmla="*/ 2147483647 h 202"/>
                  <a:gd name="T18" fmla="*/ 2147483647 w 231"/>
                  <a:gd name="T19" fmla="*/ 2147483647 h 202"/>
                  <a:gd name="T20" fmla="*/ 2147483647 w 231"/>
                  <a:gd name="T21" fmla="*/ 2147483647 h 202"/>
                  <a:gd name="T22" fmla="*/ 2147483647 w 231"/>
                  <a:gd name="T23" fmla="*/ 2147483647 h 202"/>
                  <a:gd name="T24" fmla="*/ 2147483647 w 231"/>
                  <a:gd name="T25" fmla="*/ 2147483647 h 202"/>
                  <a:gd name="T26" fmla="*/ 2147483647 w 231"/>
                  <a:gd name="T27" fmla="*/ 2147483647 h 202"/>
                  <a:gd name="T28" fmla="*/ 2147483647 w 231"/>
                  <a:gd name="T29" fmla="*/ 2147483647 h 202"/>
                  <a:gd name="T30" fmla="*/ 2147483647 w 231"/>
                  <a:gd name="T31" fmla="*/ 2147483647 h 202"/>
                  <a:gd name="T32" fmla="*/ 2147483647 w 231"/>
                  <a:gd name="T33" fmla="*/ 2147483647 h 202"/>
                  <a:gd name="T34" fmla="*/ 2147483647 w 231"/>
                  <a:gd name="T35" fmla="*/ 2147483647 h 202"/>
                  <a:gd name="T36" fmla="*/ 2147483647 w 231"/>
                  <a:gd name="T37" fmla="*/ 2147483647 h 202"/>
                  <a:gd name="T38" fmla="*/ 2147483647 w 231"/>
                  <a:gd name="T39" fmla="*/ 2147483647 h 202"/>
                  <a:gd name="T40" fmla="*/ 2147483647 w 231"/>
                  <a:gd name="T41" fmla="*/ 2147483647 h 202"/>
                  <a:gd name="T42" fmla="*/ 2147483647 w 231"/>
                  <a:gd name="T43" fmla="*/ 2147483647 h 202"/>
                  <a:gd name="T44" fmla="*/ 2147483647 w 231"/>
                  <a:gd name="T45" fmla="*/ 2147483647 h 202"/>
                  <a:gd name="T46" fmla="*/ 2147483647 w 231"/>
                  <a:gd name="T47" fmla="*/ 2147483647 h 202"/>
                  <a:gd name="T48" fmla="*/ 2147483647 w 231"/>
                  <a:gd name="T49" fmla="*/ 2147483647 h 202"/>
                  <a:gd name="T50" fmla="*/ 2147483647 w 231"/>
                  <a:gd name="T51" fmla="*/ 2147483647 h 202"/>
                  <a:gd name="T52" fmla="*/ 2147483647 w 231"/>
                  <a:gd name="T53" fmla="*/ 2147483647 h 202"/>
                  <a:gd name="T54" fmla="*/ 2147483647 w 231"/>
                  <a:gd name="T55" fmla="*/ 2147483647 h 202"/>
                  <a:gd name="T56" fmla="*/ 2147483647 w 231"/>
                  <a:gd name="T57" fmla="*/ 2147483647 h 202"/>
                  <a:gd name="T58" fmla="*/ 2147483647 w 231"/>
                  <a:gd name="T59" fmla="*/ 2147483647 h 202"/>
                  <a:gd name="T60" fmla="*/ 2147483647 w 231"/>
                  <a:gd name="T61" fmla="*/ 2147483647 h 202"/>
                  <a:gd name="T62" fmla="*/ 2147483647 w 231"/>
                  <a:gd name="T63" fmla="*/ 2147483647 h 202"/>
                  <a:gd name="T64" fmla="*/ 2147483647 w 231"/>
                  <a:gd name="T65" fmla="*/ 2147483647 h 202"/>
                  <a:gd name="T66" fmla="*/ 2147483647 w 231"/>
                  <a:gd name="T67" fmla="*/ 2147483647 h 202"/>
                  <a:gd name="T68" fmla="*/ 2147483647 w 231"/>
                  <a:gd name="T69" fmla="*/ 2147483647 h 202"/>
                  <a:gd name="T70" fmla="*/ 2147483647 w 231"/>
                  <a:gd name="T71" fmla="*/ 2147483647 h 202"/>
                  <a:gd name="T72" fmla="*/ 2147483647 w 231"/>
                  <a:gd name="T73" fmla="*/ 2147483647 h 202"/>
                  <a:gd name="T74" fmla="*/ 2147483647 w 231"/>
                  <a:gd name="T75" fmla="*/ 2147483647 h 202"/>
                  <a:gd name="T76" fmla="*/ 2147483647 w 231"/>
                  <a:gd name="T77" fmla="*/ 2147483647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1"/>
                  <a:gd name="T118" fmla="*/ 0 h 202"/>
                  <a:gd name="T119" fmla="*/ 231 w 231"/>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1" h="202">
                    <a:moveTo>
                      <a:pt x="0" y="33"/>
                    </a:moveTo>
                    <a:lnTo>
                      <a:pt x="3" y="26"/>
                    </a:lnTo>
                    <a:lnTo>
                      <a:pt x="3" y="18"/>
                    </a:lnTo>
                    <a:lnTo>
                      <a:pt x="36" y="0"/>
                    </a:lnTo>
                    <a:lnTo>
                      <a:pt x="40" y="4"/>
                    </a:lnTo>
                    <a:lnTo>
                      <a:pt x="66" y="0"/>
                    </a:lnTo>
                    <a:lnTo>
                      <a:pt x="88" y="0"/>
                    </a:lnTo>
                    <a:lnTo>
                      <a:pt x="80" y="11"/>
                    </a:lnTo>
                    <a:lnTo>
                      <a:pt x="84" y="26"/>
                    </a:lnTo>
                    <a:lnTo>
                      <a:pt x="99" y="29"/>
                    </a:lnTo>
                    <a:lnTo>
                      <a:pt x="117" y="29"/>
                    </a:lnTo>
                    <a:lnTo>
                      <a:pt x="128" y="18"/>
                    </a:lnTo>
                    <a:lnTo>
                      <a:pt x="150" y="18"/>
                    </a:lnTo>
                    <a:lnTo>
                      <a:pt x="157" y="26"/>
                    </a:lnTo>
                    <a:lnTo>
                      <a:pt x="172" y="33"/>
                    </a:lnTo>
                    <a:lnTo>
                      <a:pt x="190" y="33"/>
                    </a:lnTo>
                    <a:lnTo>
                      <a:pt x="187" y="51"/>
                    </a:lnTo>
                    <a:lnTo>
                      <a:pt x="187" y="81"/>
                    </a:lnTo>
                    <a:lnTo>
                      <a:pt x="190" y="99"/>
                    </a:lnTo>
                    <a:lnTo>
                      <a:pt x="213" y="99"/>
                    </a:lnTo>
                    <a:lnTo>
                      <a:pt x="220" y="110"/>
                    </a:lnTo>
                    <a:lnTo>
                      <a:pt x="220" y="121"/>
                    </a:lnTo>
                    <a:lnTo>
                      <a:pt x="231" y="136"/>
                    </a:lnTo>
                    <a:lnTo>
                      <a:pt x="216" y="147"/>
                    </a:lnTo>
                    <a:lnTo>
                      <a:pt x="205" y="158"/>
                    </a:lnTo>
                    <a:lnTo>
                      <a:pt x="190" y="158"/>
                    </a:lnTo>
                    <a:lnTo>
                      <a:pt x="176" y="161"/>
                    </a:lnTo>
                    <a:lnTo>
                      <a:pt x="176" y="176"/>
                    </a:lnTo>
                    <a:lnTo>
                      <a:pt x="168" y="187"/>
                    </a:lnTo>
                    <a:lnTo>
                      <a:pt x="154" y="202"/>
                    </a:lnTo>
                    <a:lnTo>
                      <a:pt x="124" y="180"/>
                    </a:lnTo>
                    <a:lnTo>
                      <a:pt x="117" y="161"/>
                    </a:lnTo>
                    <a:lnTo>
                      <a:pt x="91" y="158"/>
                    </a:lnTo>
                    <a:lnTo>
                      <a:pt x="84" y="132"/>
                    </a:lnTo>
                    <a:lnTo>
                      <a:pt x="66" y="117"/>
                    </a:lnTo>
                    <a:lnTo>
                      <a:pt x="58" y="99"/>
                    </a:lnTo>
                    <a:lnTo>
                      <a:pt x="47" y="84"/>
                    </a:lnTo>
                    <a:lnTo>
                      <a:pt x="36" y="66"/>
                    </a:lnTo>
                    <a:lnTo>
                      <a:pt x="18" y="5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6" name="Freeform 29"/>
              <p:cNvSpPr>
                <a:spLocks noChangeAspect="1"/>
              </p:cNvSpPr>
              <p:nvPr/>
            </p:nvSpPr>
            <p:spPr bwMode="gray">
              <a:xfrm>
                <a:off x="3268683" y="4297994"/>
                <a:ext cx="83375" cy="112382"/>
              </a:xfrm>
              <a:custGeom>
                <a:avLst/>
                <a:gdLst>
                  <a:gd name="T0" fmla="*/ 2147483647 w 63"/>
                  <a:gd name="T1" fmla="*/ 2147483647 h 77"/>
                  <a:gd name="T2" fmla="*/ 2147483647 w 63"/>
                  <a:gd name="T3" fmla="*/ 2147483647 h 77"/>
                  <a:gd name="T4" fmla="*/ 2147483647 w 63"/>
                  <a:gd name="T5" fmla="*/ 2147483647 h 77"/>
                  <a:gd name="T6" fmla="*/ 2147483647 w 63"/>
                  <a:gd name="T7" fmla="*/ 2147483647 h 77"/>
                  <a:gd name="T8" fmla="*/ 2147483647 w 63"/>
                  <a:gd name="T9" fmla="*/ 2147483647 h 77"/>
                  <a:gd name="T10" fmla="*/ 2147483647 w 63"/>
                  <a:gd name="T11" fmla="*/ 2147483647 h 77"/>
                  <a:gd name="T12" fmla="*/ 2147483647 w 63"/>
                  <a:gd name="T13" fmla="*/ 0 h 77"/>
                  <a:gd name="T14" fmla="*/ 2147483647 w 63"/>
                  <a:gd name="T15" fmla="*/ 0 h 77"/>
                  <a:gd name="T16" fmla="*/ 2147483647 w 63"/>
                  <a:gd name="T17" fmla="*/ 2147483647 h 77"/>
                  <a:gd name="T18" fmla="*/ 2147483647 w 63"/>
                  <a:gd name="T19" fmla="*/ 2147483647 h 77"/>
                  <a:gd name="T20" fmla="*/ 2147483647 w 63"/>
                  <a:gd name="T21" fmla="*/ 2147483647 h 77"/>
                  <a:gd name="T22" fmla="*/ 0 w 63"/>
                  <a:gd name="T23" fmla="*/ 2147483647 h 77"/>
                  <a:gd name="T24" fmla="*/ 2147483647 w 63"/>
                  <a:gd name="T25" fmla="*/ 2147483647 h 77"/>
                  <a:gd name="T26" fmla="*/ 2147483647 w 63"/>
                  <a:gd name="T27" fmla="*/ 2147483647 h 77"/>
                  <a:gd name="T28" fmla="*/ 2147483647 w 63"/>
                  <a:gd name="T29" fmla="*/ 2147483647 h 77"/>
                  <a:gd name="T30" fmla="*/ 2147483647 w 63"/>
                  <a:gd name="T31" fmla="*/ 2147483647 h 77"/>
                  <a:gd name="T32" fmla="*/ 2147483647 w 63"/>
                  <a:gd name="T33" fmla="*/ 214748364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77"/>
                  <a:gd name="T53" fmla="*/ 63 w 63"/>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77">
                    <a:moveTo>
                      <a:pt x="45" y="77"/>
                    </a:moveTo>
                    <a:lnTo>
                      <a:pt x="48" y="51"/>
                    </a:lnTo>
                    <a:lnTo>
                      <a:pt x="63" y="40"/>
                    </a:lnTo>
                    <a:lnTo>
                      <a:pt x="63" y="29"/>
                    </a:lnTo>
                    <a:lnTo>
                      <a:pt x="56" y="22"/>
                    </a:lnTo>
                    <a:lnTo>
                      <a:pt x="48" y="7"/>
                    </a:lnTo>
                    <a:lnTo>
                      <a:pt x="45" y="0"/>
                    </a:lnTo>
                    <a:lnTo>
                      <a:pt x="30" y="0"/>
                    </a:lnTo>
                    <a:lnTo>
                      <a:pt x="19" y="3"/>
                    </a:lnTo>
                    <a:lnTo>
                      <a:pt x="19" y="18"/>
                    </a:lnTo>
                    <a:lnTo>
                      <a:pt x="11" y="33"/>
                    </a:lnTo>
                    <a:lnTo>
                      <a:pt x="0" y="40"/>
                    </a:lnTo>
                    <a:lnTo>
                      <a:pt x="4" y="51"/>
                    </a:lnTo>
                    <a:lnTo>
                      <a:pt x="19" y="55"/>
                    </a:lnTo>
                    <a:lnTo>
                      <a:pt x="30" y="59"/>
                    </a:lnTo>
                    <a:lnTo>
                      <a:pt x="37" y="66"/>
                    </a:lnTo>
                    <a:lnTo>
                      <a:pt x="45" y="77"/>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7" name="Freeform 30"/>
              <p:cNvSpPr>
                <a:spLocks noChangeAspect="1"/>
              </p:cNvSpPr>
              <p:nvPr/>
            </p:nvSpPr>
            <p:spPr bwMode="gray">
              <a:xfrm>
                <a:off x="3268683" y="4297994"/>
                <a:ext cx="83375" cy="112382"/>
              </a:xfrm>
              <a:custGeom>
                <a:avLst/>
                <a:gdLst>
                  <a:gd name="T0" fmla="*/ 2147483647 w 63"/>
                  <a:gd name="T1" fmla="*/ 2147483647 h 77"/>
                  <a:gd name="T2" fmla="*/ 2147483647 w 63"/>
                  <a:gd name="T3" fmla="*/ 2147483647 h 77"/>
                  <a:gd name="T4" fmla="*/ 2147483647 w 63"/>
                  <a:gd name="T5" fmla="*/ 2147483647 h 77"/>
                  <a:gd name="T6" fmla="*/ 2147483647 w 63"/>
                  <a:gd name="T7" fmla="*/ 2147483647 h 77"/>
                  <a:gd name="T8" fmla="*/ 2147483647 w 63"/>
                  <a:gd name="T9" fmla="*/ 2147483647 h 77"/>
                  <a:gd name="T10" fmla="*/ 2147483647 w 63"/>
                  <a:gd name="T11" fmla="*/ 2147483647 h 77"/>
                  <a:gd name="T12" fmla="*/ 2147483647 w 63"/>
                  <a:gd name="T13" fmla="*/ 0 h 77"/>
                  <a:gd name="T14" fmla="*/ 2147483647 w 63"/>
                  <a:gd name="T15" fmla="*/ 0 h 77"/>
                  <a:gd name="T16" fmla="*/ 2147483647 w 63"/>
                  <a:gd name="T17" fmla="*/ 2147483647 h 77"/>
                  <a:gd name="T18" fmla="*/ 2147483647 w 63"/>
                  <a:gd name="T19" fmla="*/ 2147483647 h 77"/>
                  <a:gd name="T20" fmla="*/ 2147483647 w 63"/>
                  <a:gd name="T21" fmla="*/ 2147483647 h 77"/>
                  <a:gd name="T22" fmla="*/ 0 w 63"/>
                  <a:gd name="T23" fmla="*/ 2147483647 h 77"/>
                  <a:gd name="T24" fmla="*/ 2147483647 w 63"/>
                  <a:gd name="T25" fmla="*/ 2147483647 h 77"/>
                  <a:gd name="T26" fmla="*/ 2147483647 w 63"/>
                  <a:gd name="T27" fmla="*/ 2147483647 h 77"/>
                  <a:gd name="T28" fmla="*/ 2147483647 w 63"/>
                  <a:gd name="T29" fmla="*/ 2147483647 h 77"/>
                  <a:gd name="T30" fmla="*/ 2147483647 w 63"/>
                  <a:gd name="T31" fmla="*/ 2147483647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77"/>
                  <a:gd name="T50" fmla="*/ 63 w 63"/>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77">
                    <a:moveTo>
                      <a:pt x="45" y="77"/>
                    </a:moveTo>
                    <a:lnTo>
                      <a:pt x="48" y="51"/>
                    </a:lnTo>
                    <a:lnTo>
                      <a:pt x="63" y="40"/>
                    </a:lnTo>
                    <a:lnTo>
                      <a:pt x="63" y="29"/>
                    </a:lnTo>
                    <a:lnTo>
                      <a:pt x="56" y="22"/>
                    </a:lnTo>
                    <a:lnTo>
                      <a:pt x="48" y="7"/>
                    </a:lnTo>
                    <a:lnTo>
                      <a:pt x="45" y="0"/>
                    </a:lnTo>
                    <a:lnTo>
                      <a:pt x="30" y="0"/>
                    </a:lnTo>
                    <a:lnTo>
                      <a:pt x="19" y="3"/>
                    </a:lnTo>
                    <a:lnTo>
                      <a:pt x="19" y="18"/>
                    </a:lnTo>
                    <a:lnTo>
                      <a:pt x="11" y="33"/>
                    </a:lnTo>
                    <a:lnTo>
                      <a:pt x="0" y="40"/>
                    </a:lnTo>
                    <a:lnTo>
                      <a:pt x="4" y="51"/>
                    </a:lnTo>
                    <a:lnTo>
                      <a:pt x="19" y="55"/>
                    </a:lnTo>
                    <a:lnTo>
                      <a:pt x="30" y="59"/>
                    </a:lnTo>
                    <a:lnTo>
                      <a:pt x="37" y="66"/>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8" name="Freeform 31"/>
              <p:cNvSpPr>
                <a:spLocks noChangeAspect="1"/>
              </p:cNvSpPr>
              <p:nvPr/>
            </p:nvSpPr>
            <p:spPr bwMode="gray">
              <a:xfrm>
                <a:off x="3163558" y="3850280"/>
                <a:ext cx="317189" cy="364334"/>
              </a:xfrm>
              <a:custGeom>
                <a:avLst/>
                <a:gdLst>
                  <a:gd name="T0" fmla="*/ 2147483647 w 235"/>
                  <a:gd name="T1" fmla="*/ 2147483647 h 249"/>
                  <a:gd name="T2" fmla="*/ 2147483647 w 235"/>
                  <a:gd name="T3" fmla="*/ 2147483647 h 249"/>
                  <a:gd name="T4" fmla="*/ 2147483647 w 235"/>
                  <a:gd name="T5" fmla="*/ 2147483647 h 249"/>
                  <a:gd name="T6" fmla="*/ 2147483647 w 235"/>
                  <a:gd name="T7" fmla="*/ 2147483647 h 249"/>
                  <a:gd name="T8" fmla="*/ 2147483647 w 235"/>
                  <a:gd name="T9" fmla="*/ 2147483647 h 249"/>
                  <a:gd name="T10" fmla="*/ 2147483647 w 235"/>
                  <a:gd name="T11" fmla="*/ 2147483647 h 249"/>
                  <a:gd name="T12" fmla="*/ 2147483647 w 235"/>
                  <a:gd name="T13" fmla="*/ 2147483647 h 249"/>
                  <a:gd name="T14" fmla="*/ 2147483647 w 235"/>
                  <a:gd name="T15" fmla="*/ 2147483647 h 249"/>
                  <a:gd name="T16" fmla="*/ 2147483647 w 235"/>
                  <a:gd name="T17" fmla="*/ 2147483647 h 249"/>
                  <a:gd name="T18" fmla="*/ 2147483647 w 235"/>
                  <a:gd name="T19" fmla="*/ 2147483647 h 249"/>
                  <a:gd name="T20" fmla="*/ 2147483647 w 235"/>
                  <a:gd name="T21" fmla="*/ 2147483647 h 249"/>
                  <a:gd name="T22" fmla="*/ 2147483647 w 235"/>
                  <a:gd name="T23" fmla="*/ 2147483647 h 249"/>
                  <a:gd name="T24" fmla="*/ 2147483647 w 235"/>
                  <a:gd name="T25" fmla="*/ 2147483647 h 249"/>
                  <a:gd name="T26" fmla="*/ 0 w 235"/>
                  <a:gd name="T27" fmla="*/ 2147483647 h 249"/>
                  <a:gd name="T28" fmla="*/ 0 w 235"/>
                  <a:gd name="T29" fmla="*/ 2147483647 h 249"/>
                  <a:gd name="T30" fmla="*/ 2147483647 w 235"/>
                  <a:gd name="T31" fmla="*/ 2147483647 h 249"/>
                  <a:gd name="T32" fmla="*/ 2147483647 w 235"/>
                  <a:gd name="T33" fmla="*/ 2147483647 h 249"/>
                  <a:gd name="T34" fmla="*/ 2147483647 w 235"/>
                  <a:gd name="T35" fmla="*/ 2147483647 h 249"/>
                  <a:gd name="T36" fmla="*/ 2147483647 w 235"/>
                  <a:gd name="T37" fmla="*/ 2147483647 h 249"/>
                  <a:gd name="T38" fmla="*/ 2147483647 w 235"/>
                  <a:gd name="T39" fmla="*/ 2147483647 h 249"/>
                  <a:gd name="T40" fmla="*/ 2147483647 w 235"/>
                  <a:gd name="T41" fmla="*/ 2147483647 h 249"/>
                  <a:gd name="T42" fmla="*/ 2147483647 w 235"/>
                  <a:gd name="T43" fmla="*/ 2147483647 h 249"/>
                  <a:gd name="T44" fmla="*/ 2147483647 w 235"/>
                  <a:gd name="T45" fmla="*/ 2147483647 h 249"/>
                  <a:gd name="T46" fmla="*/ 2147483647 w 235"/>
                  <a:gd name="T47" fmla="*/ 2147483647 h 249"/>
                  <a:gd name="T48" fmla="*/ 2147483647 w 235"/>
                  <a:gd name="T49" fmla="*/ 2147483647 h 249"/>
                  <a:gd name="T50" fmla="*/ 2147483647 w 235"/>
                  <a:gd name="T51" fmla="*/ 2147483647 h 249"/>
                  <a:gd name="T52" fmla="*/ 2147483647 w 235"/>
                  <a:gd name="T53" fmla="*/ 2147483647 h 249"/>
                  <a:gd name="T54" fmla="*/ 2147483647 w 235"/>
                  <a:gd name="T55" fmla="*/ 2147483647 h 249"/>
                  <a:gd name="T56" fmla="*/ 2147483647 w 235"/>
                  <a:gd name="T57" fmla="*/ 2147483647 h 249"/>
                  <a:gd name="T58" fmla="*/ 2147483647 w 235"/>
                  <a:gd name="T59" fmla="*/ 2147483647 h 249"/>
                  <a:gd name="T60" fmla="*/ 2147483647 w 235"/>
                  <a:gd name="T61" fmla="*/ 2147483647 h 249"/>
                  <a:gd name="T62" fmla="*/ 2147483647 w 235"/>
                  <a:gd name="T63" fmla="*/ 2147483647 h 249"/>
                  <a:gd name="T64" fmla="*/ 2147483647 w 235"/>
                  <a:gd name="T65" fmla="*/ 2147483647 h 249"/>
                  <a:gd name="T66" fmla="*/ 2147483647 w 235"/>
                  <a:gd name="T67" fmla="*/ 2147483647 h 249"/>
                  <a:gd name="T68" fmla="*/ 2147483647 w 235"/>
                  <a:gd name="T69" fmla="*/ 2147483647 h 249"/>
                  <a:gd name="T70" fmla="*/ 2147483647 w 235"/>
                  <a:gd name="T71" fmla="*/ 2147483647 h 249"/>
                  <a:gd name="T72" fmla="*/ 2147483647 w 235"/>
                  <a:gd name="T73" fmla="*/ 2147483647 h 249"/>
                  <a:gd name="T74" fmla="*/ 2147483647 w 235"/>
                  <a:gd name="T75" fmla="*/ 2147483647 h 249"/>
                  <a:gd name="T76" fmla="*/ 2147483647 w 235"/>
                  <a:gd name="T77" fmla="*/ 2147483647 h 249"/>
                  <a:gd name="T78" fmla="*/ 2147483647 w 235"/>
                  <a:gd name="T79" fmla="*/ 0 h 249"/>
                  <a:gd name="T80" fmla="*/ 2147483647 w 235"/>
                  <a:gd name="T81" fmla="*/ 0 h 249"/>
                  <a:gd name="T82" fmla="*/ 2147483647 w 235"/>
                  <a:gd name="T83" fmla="*/ 2147483647 h 249"/>
                  <a:gd name="T84" fmla="*/ 2147483647 w 235"/>
                  <a:gd name="T85" fmla="*/ 2147483647 h 249"/>
                  <a:gd name="T86" fmla="*/ 2147483647 w 235"/>
                  <a:gd name="T87" fmla="*/ 2147483647 h 249"/>
                  <a:gd name="T88" fmla="*/ 2147483647 w 235"/>
                  <a:gd name="T89" fmla="*/ 2147483647 h 249"/>
                  <a:gd name="T90" fmla="*/ 2147483647 w 235"/>
                  <a:gd name="T91" fmla="*/ 2147483647 h 249"/>
                  <a:gd name="T92" fmla="*/ 2147483647 w 235"/>
                  <a:gd name="T93" fmla="*/ 2147483647 h 249"/>
                  <a:gd name="T94" fmla="*/ 2147483647 w 235"/>
                  <a:gd name="T95" fmla="*/ 2147483647 h 249"/>
                  <a:gd name="T96" fmla="*/ 2147483647 w 235"/>
                  <a:gd name="T97" fmla="*/ 2147483647 h 249"/>
                  <a:gd name="T98" fmla="*/ 2147483647 w 235"/>
                  <a:gd name="T99" fmla="*/ 2147483647 h 249"/>
                  <a:gd name="T100" fmla="*/ 2147483647 w 235"/>
                  <a:gd name="T101" fmla="*/ 2147483647 h 249"/>
                  <a:gd name="T102" fmla="*/ 2147483647 w 235"/>
                  <a:gd name="T103" fmla="*/ 2147483647 h 249"/>
                  <a:gd name="T104" fmla="*/ 2147483647 w 235"/>
                  <a:gd name="T105" fmla="*/ 2147483647 h 249"/>
                  <a:gd name="T106" fmla="*/ 2147483647 w 235"/>
                  <a:gd name="T107" fmla="*/ 2147483647 h 249"/>
                  <a:gd name="T108" fmla="*/ 2147483647 w 235"/>
                  <a:gd name="T109" fmla="*/ 2147483647 h 249"/>
                  <a:gd name="T110" fmla="*/ 2147483647 w 235"/>
                  <a:gd name="T111" fmla="*/ 2147483647 h 2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5"/>
                  <a:gd name="T169" fmla="*/ 0 h 249"/>
                  <a:gd name="T170" fmla="*/ 235 w 235"/>
                  <a:gd name="T171" fmla="*/ 249 h 2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5" h="249">
                    <a:moveTo>
                      <a:pt x="99" y="7"/>
                    </a:moveTo>
                    <a:lnTo>
                      <a:pt x="74" y="36"/>
                    </a:lnTo>
                    <a:lnTo>
                      <a:pt x="74" y="44"/>
                    </a:lnTo>
                    <a:lnTo>
                      <a:pt x="59" y="58"/>
                    </a:lnTo>
                    <a:lnTo>
                      <a:pt x="63" y="62"/>
                    </a:lnTo>
                    <a:lnTo>
                      <a:pt x="55" y="73"/>
                    </a:lnTo>
                    <a:lnTo>
                      <a:pt x="44" y="88"/>
                    </a:lnTo>
                    <a:lnTo>
                      <a:pt x="30" y="102"/>
                    </a:lnTo>
                    <a:lnTo>
                      <a:pt x="22" y="113"/>
                    </a:lnTo>
                    <a:lnTo>
                      <a:pt x="30" y="121"/>
                    </a:lnTo>
                    <a:lnTo>
                      <a:pt x="22" y="132"/>
                    </a:lnTo>
                    <a:lnTo>
                      <a:pt x="15" y="143"/>
                    </a:lnTo>
                    <a:lnTo>
                      <a:pt x="11" y="146"/>
                    </a:lnTo>
                    <a:lnTo>
                      <a:pt x="0" y="157"/>
                    </a:lnTo>
                    <a:lnTo>
                      <a:pt x="0" y="172"/>
                    </a:lnTo>
                    <a:lnTo>
                      <a:pt x="11" y="176"/>
                    </a:lnTo>
                    <a:lnTo>
                      <a:pt x="37" y="176"/>
                    </a:lnTo>
                    <a:lnTo>
                      <a:pt x="55" y="168"/>
                    </a:lnTo>
                    <a:lnTo>
                      <a:pt x="70" y="165"/>
                    </a:lnTo>
                    <a:lnTo>
                      <a:pt x="81" y="176"/>
                    </a:lnTo>
                    <a:lnTo>
                      <a:pt x="92" y="183"/>
                    </a:lnTo>
                    <a:lnTo>
                      <a:pt x="110" y="183"/>
                    </a:lnTo>
                    <a:lnTo>
                      <a:pt x="107" y="205"/>
                    </a:lnTo>
                    <a:lnTo>
                      <a:pt x="110" y="249"/>
                    </a:lnTo>
                    <a:lnTo>
                      <a:pt x="125" y="249"/>
                    </a:lnTo>
                    <a:lnTo>
                      <a:pt x="133" y="249"/>
                    </a:lnTo>
                    <a:lnTo>
                      <a:pt x="136" y="234"/>
                    </a:lnTo>
                    <a:lnTo>
                      <a:pt x="140" y="205"/>
                    </a:lnTo>
                    <a:lnTo>
                      <a:pt x="151" y="194"/>
                    </a:lnTo>
                    <a:lnTo>
                      <a:pt x="151" y="168"/>
                    </a:lnTo>
                    <a:lnTo>
                      <a:pt x="158" y="154"/>
                    </a:lnTo>
                    <a:lnTo>
                      <a:pt x="177" y="146"/>
                    </a:lnTo>
                    <a:lnTo>
                      <a:pt x="210" y="106"/>
                    </a:lnTo>
                    <a:lnTo>
                      <a:pt x="217" y="91"/>
                    </a:lnTo>
                    <a:lnTo>
                      <a:pt x="210" y="66"/>
                    </a:lnTo>
                    <a:lnTo>
                      <a:pt x="232" y="47"/>
                    </a:lnTo>
                    <a:lnTo>
                      <a:pt x="235" y="18"/>
                    </a:lnTo>
                    <a:lnTo>
                      <a:pt x="221" y="3"/>
                    </a:lnTo>
                    <a:lnTo>
                      <a:pt x="210" y="3"/>
                    </a:lnTo>
                    <a:lnTo>
                      <a:pt x="191" y="0"/>
                    </a:lnTo>
                    <a:lnTo>
                      <a:pt x="151" y="0"/>
                    </a:lnTo>
                    <a:lnTo>
                      <a:pt x="140" y="11"/>
                    </a:lnTo>
                    <a:lnTo>
                      <a:pt x="129" y="22"/>
                    </a:lnTo>
                    <a:lnTo>
                      <a:pt x="133" y="33"/>
                    </a:lnTo>
                    <a:lnTo>
                      <a:pt x="144" y="44"/>
                    </a:lnTo>
                    <a:lnTo>
                      <a:pt x="155" y="55"/>
                    </a:lnTo>
                    <a:lnTo>
                      <a:pt x="155" y="73"/>
                    </a:lnTo>
                    <a:lnTo>
                      <a:pt x="140" y="84"/>
                    </a:lnTo>
                    <a:lnTo>
                      <a:pt x="122" y="88"/>
                    </a:lnTo>
                    <a:lnTo>
                      <a:pt x="110" y="88"/>
                    </a:lnTo>
                    <a:lnTo>
                      <a:pt x="103" y="80"/>
                    </a:lnTo>
                    <a:lnTo>
                      <a:pt x="99" y="66"/>
                    </a:lnTo>
                    <a:lnTo>
                      <a:pt x="107" y="51"/>
                    </a:lnTo>
                    <a:lnTo>
                      <a:pt x="107" y="40"/>
                    </a:lnTo>
                    <a:lnTo>
                      <a:pt x="103" y="25"/>
                    </a:lnTo>
                    <a:lnTo>
                      <a:pt x="99" y="7"/>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39" name="Freeform 32"/>
              <p:cNvSpPr>
                <a:spLocks noChangeAspect="1"/>
              </p:cNvSpPr>
              <p:nvPr/>
            </p:nvSpPr>
            <p:spPr bwMode="gray">
              <a:xfrm>
                <a:off x="3163558" y="3850280"/>
                <a:ext cx="317189" cy="364334"/>
              </a:xfrm>
              <a:custGeom>
                <a:avLst/>
                <a:gdLst>
                  <a:gd name="T0" fmla="*/ 2147483647 w 235"/>
                  <a:gd name="T1" fmla="*/ 2147483647 h 249"/>
                  <a:gd name="T2" fmla="*/ 2147483647 w 235"/>
                  <a:gd name="T3" fmla="*/ 2147483647 h 249"/>
                  <a:gd name="T4" fmla="*/ 2147483647 w 235"/>
                  <a:gd name="T5" fmla="*/ 2147483647 h 249"/>
                  <a:gd name="T6" fmla="*/ 2147483647 w 235"/>
                  <a:gd name="T7" fmla="*/ 2147483647 h 249"/>
                  <a:gd name="T8" fmla="*/ 2147483647 w 235"/>
                  <a:gd name="T9" fmla="*/ 2147483647 h 249"/>
                  <a:gd name="T10" fmla="*/ 2147483647 w 235"/>
                  <a:gd name="T11" fmla="*/ 2147483647 h 249"/>
                  <a:gd name="T12" fmla="*/ 2147483647 w 235"/>
                  <a:gd name="T13" fmla="*/ 2147483647 h 249"/>
                  <a:gd name="T14" fmla="*/ 2147483647 w 235"/>
                  <a:gd name="T15" fmla="*/ 2147483647 h 249"/>
                  <a:gd name="T16" fmla="*/ 2147483647 w 235"/>
                  <a:gd name="T17" fmla="*/ 2147483647 h 249"/>
                  <a:gd name="T18" fmla="*/ 2147483647 w 235"/>
                  <a:gd name="T19" fmla="*/ 2147483647 h 249"/>
                  <a:gd name="T20" fmla="*/ 2147483647 w 235"/>
                  <a:gd name="T21" fmla="*/ 2147483647 h 249"/>
                  <a:gd name="T22" fmla="*/ 2147483647 w 235"/>
                  <a:gd name="T23" fmla="*/ 2147483647 h 249"/>
                  <a:gd name="T24" fmla="*/ 2147483647 w 235"/>
                  <a:gd name="T25" fmla="*/ 2147483647 h 249"/>
                  <a:gd name="T26" fmla="*/ 0 w 235"/>
                  <a:gd name="T27" fmla="*/ 2147483647 h 249"/>
                  <a:gd name="T28" fmla="*/ 0 w 235"/>
                  <a:gd name="T29" fmla="*/ 2147483647 h 249"/>
                  <a:gd name="T30" fmla="*/ 2147483647 w 235"/>
                  <a:gd name="T31" fmla="*/ 2147483647 h 249"/>
                  <a:gd name="T32" fmla="*/ 2147483647 w 235"/>
                  <a:gd name="T33" fmla="*/ 2147483647 h 249"/>
                  <a:gd name="T34" fmla="*/ 2147483647 w 235"/>
                  <a:gd name="T35" fmla="*/ 2147483647 h 249"/>
                  <a:gd name="T36" fmla="*/ 2147483647 w 235"/>
                  <a:gd name="T37" fmla="*/ 2147483647 h 249"/>
                  <a:gd name="T38" fmla="*/ 2147483647 w 235"/>
                  <a:gd name="T39" fmla="*/ 2147483647 h 249"/>
                  <a:gd name="T40" fmla="*/ 2147483647 w 235"/>
                  <a:gd name="T41" fmla="*/ 2147483647 h 249"/>
                  <a:gd name="T42" fmla="*/ 2147483647 w 235"/>
                  <a:gd name="T43" fmla="*/ 2147483647 h 249"/>
                  <a:gd name="T44" fmla="*/ 2147483647 w 235"/>
                  <a:gd name="T45" fmla="*/ 2147483647 h 249"/>
                  <a:gd name="T46" fmla="*/ 2147483647 w 235"/>
                  <a:gd name="T47" fmla="*/ 2147483647 h 249"/>
                  <a:gd name="T48" fmla="*/ 2147483647 w 235"/>
                  <a:gd name="T49" fmla="*/ 2147483647 h 249"/>
                  <a:gd name="T50" fmla="*/ 2147483647 w 235"/>
                  <a:gd name="T51" fmla="*/ 2147483647 h 249"/>
                  <a:gd name="T52" fmla="*/ 2147483647 w 235"/>
                  <a:gd name="T53" fmla="*/ 2147483647 h 249"/>
                  <a:gd name="T54" fmla="*/ 2147483647 w 235"/>
                  <a:gd name="T55" fmla="*/ 2147483647 h 249"/>
                  <a:gd name="T56" fmla="*/ 2147483647 w 235"/>
                  <a:gd name="T57" fmla="*/ 2147483647 h 249"/>
                  <a:gd name="T58" fmla="*/ 2147483647 w 235"/>
                  <a:gd name="T59" fmla="*/ 2147483647 h 249"/>
                  <a:gd name="T60" fmla="*/ 2147483647 w 235"/>
                  <a:gd name="T61" fmla="*/ 2147483647 h 249"/>
                  <a:gd name="T62" fmla="*/ 2147483647 w 235"/>
                  <a:gd name="T63" fmla="*/ 2147483647 h 249"/>
                  <a:gd name="T64" fmla="*/ 2147483647 w 235"/>
                  <a:gd name="T65" fmla="*/ 2147483647 h 249"/>
                  <a:gd name="T66" fmla="*/ 2147483647 w 235"/>
                  <a:gd name="T67" fmla="*/ 2147483647 h 249"/>
                  <a:gd name="T68" fmla="*/ 2147483647 w 235"/>
                  <a:gd name="T69" fmla="*/ 2147483647 h 249"/>
                  <a:gd name="T70" fmla="*/ 2147483647 w 235"/>
                  <a:gd name="T71" fmla="*/ 2147483647 h 249"/>
                  <a:gd name="T72" fmla="*/ 2147483647 w 235"/>
                  <a:gd name="T73" fmla="*/ 2147483647 h 249"/>
                  <a:gd name="T74" fmla="*/ 2147483647 w 235"/>
                  <a:gd name="T75" fmla="*/ 2147483647 h 249"/>
                  <a:gd name="T76" fmla="*/ 2147483647 w 235"/>
                  <a:gd name="T77" fmla="*/ 2147483647 h 249"/>
                  <a:gd name="T78" fmla="*/ 2147483647 w 235"/>
                  <a:gd name="T79" fmla="*/ 0 h 249"/>
                  <a:gd name="T80" fmla="*/ 2147483647 w 235"/>
                  <a:gd name="T81" fmla="*/ 0 h 249"/>
                  <a:gd name="T82" fmla="*/ 2147483647 w 235"/>
                  <a:gd name="T83" fmla="*/ 2147483647 h 249"/>
                  <a:gd name="T84" fmla="*/ 2147483647 w 235"/>
                  <a:gd name="T85" fmla="*/ 2147483647 h 249"/>
                  <a:gd name="T86" fmla="*/ 2147483647 w 235"/>
                  <a:gd name="T87" fmla="*/ 2147483647 h 249"/>
                  <a:gd name="T88" fmla="*/ 2147483647 w 235"/>
                  <a:gd name="T89" fmla="*/ 2147483647 h 249"/>
                  <a:gd name="T90" fmla="*/ 2147483647 w 235"/>
                  <a:gd name="T91" fmla="*/ 2147483647 h 249"/>
                  <a:gd name="T92" fmla="*/ 2147483647 w 235"/>
                  <a:gd name="T93" fmla="*/ 2147483647 h 249"/>
                  <a:gd name="T94" fmla="*/ 2147483647 w 235"/>
                  <a:gd name="T95" fmla="*/ 2147483647 h 249"/>
                  <a:gd name="T96" fmla="*/ 2147483647 w 235"/>
                  <a:gd name="T97" fmla="*/ 2147483647 h 249"/>
                  <a:gd name="T98" fmla="*/ 2147483647 w 235"/>
                  <a:gd name="T99" fmla="*/ 2147483647 h 249"/>
                  <a:gd name="T100" fmla="*/ 2147483647 w 235"/>
                  <a:gd name="T101" fmla="*/ 2147483647 h 249"/>
                  <a:gd name="T102" fmla="*/ 2147483647 w 235"/>
                  <a:gd name="T103" fmla="*/ 2147483647 h 249"/>
                  <a:gd name="T104" fmla="*/ 2147483647 w 235"/>
                  <a:gd name="T105" fmla="*/ 2147483647 h 249"/>
                  <a:gd name="T106" fmla="*/ 2147483647 w 235"/>
                  <a:gd name="T107" fmla="*/ 2147483647 h 249"/>
                  <a:gd name="T108" fmla="*/ 2147483647 w 235"/>
                  <a:gd name="T109" fmla="*/ 2147483647 h 2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249"/>
                  <a:gd name="T167" fmla="*/ 235 w 235"/>
                  <a:gd name="T168" fmla="*/ 249 h 2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249">
                    <a:moveTo>
                      <a:pt x="99" y="7"/>
                    </a:moveTo>
                    <a:lnTo>
                      <a:pt x="74" y="36"/>
                    </a:lnTo>
                    <a:lnTo>
                      <a:pt x="74" y="44"/>
                    </a:lnTo>
                    <a:lnTo>
                      <a:pt x="59" y="58"/>
                    </a:lnTo>
                    <a:lnTo>
                      <a:pt x="63" y="62"/>
                    </a:lnTo>
                    <a:lnTo>
                      <a:pt x="55" y="73"/>
                    </a:lnTo>
                    <a:lnTo>
                      <a:pt x="44" y="88"/>
                    </a:lnTo>
                    <a:lnTo>
                      <a:pt x="30" y="102"/>
                    </a:lnTo>
                    <a:lnTo>
                      <a:pt x="22" y="113"/>
                    </a:lnTo>
                    <a:lnTo>
                      <a:pt x="30" y="121"/>
                    </a:lnTo>
                    <a:lnTo>
                      <a:pt x="22" y="132"/>
                    </a:lnTo>
                    <a:lnTo>
                      <a:pt x="15" y="143"/>
                    </a:lnTo>
                    <a:lnTo>
                      <a:pt x="11" y="146"/>
                    </a:lnTo>
                    <a:lnTo>
                      <a:pt x="0" y="157"/>
                    </a:lnTo>
                    <a:lnTo>
                      <a:pt x="0" y="172"/>
                    </a:lnTo>
                    <a:lnTo>
                      <a:pt x="11" y="176"/>
                    </a:lnTo>
                    <a:lnTo>
                      <a:pt x="37" y="176"/>
                    </a:lnTo>
                    <a:lnTo>
                      <a:pt x="55" y="168"/>
                    </a:lnTo>
                    <a:lnTo>
                      <a:pt x="70" y="165"/>
                    </a:lnTo>
                    <a:lnTo>
                      <a:pt x="81" y="176"/>
                    </a:lnTo>
                    <a:lnTo>
                      <a:pt x="92" y="183"/>
                    </a:lnTo>
                    <a:lnTo>
                      <a:pt x="110" y="183"/>
                    </a:lnTo>
                    <a:lnTo>
                      <a:pt x="107" y="205"/>
                    </a:lnTo>
                    <a:lnTo>
                      <a:pt x="110" y="249"/>
                    </a:lnTo>
                    <a:lnTo>
                      <a:pt x="125" y="249"/>
                    </a:lnTo>
                    <a:lnTo>
                      <a:pt x="133" y="249"/>
                    </a:lnTo>
                    <a:lnTo>
                      <a:pt x="136" y="234"/>
                    </a:lnTo>
                    <a:lnTo>
                      <a:pt x="140" y="205"/>
                    </a:lnTo>
                    <a:lnTo>
                      <a:pt x="151" y="194"/>
                    </a:lnTo>
                    <a:lnTo>
                      <a:pt x="151" y="168"/>
                    </a:lnTo>
                    <a:lnTo>
                      <a:pt x="158" y="154"/>
                    </a:lnTo>
                    <a:lnTo>
                      <a:pt x="177" y="146"/>
                    </a:lnTo>
                    <a:lnTo>
                      <a:pt x="210" y="106"/>
                    </a:lnTo>
                    <a:lnTo>
                      <a:pt x="217" y="91"/>
                    </a:lnTo>
                    <a:lnTo>
                      <a:pt x="210" y="66"/>
                    </a:lnTo>
                    <a:lnTo>
                      <a:pt x="232" y="47"/>
                    </a:lnTo>
                    <a:lnTo>
                      <a:pt x="235" y="18"/>
                    </a:lnTo>
                    <a:lnTo>
                      <a:pt x="221" y="3"/>
                    </a:lnTo>
                    <a:lnTo>
                      <a:pt x="210" y="3"/>
                    </a:lnTo>
                    <a:lnTo>
                      <a:pt x="191" y="0"/>
                    </a:lnTo>
                    <a:lnTo>
                      <a:pt x="151" y="0"/>
                    </a:lnTo>
                    <a:lnTo>
                      <a:pt x="140" y="11"/>
                    </a:lnTo>
                    <a:lnTo>
                      <a:pt x="129" y="22"/>
                    </a:lnTo>
                    <a:lnTo>
                      <a:pt x="133" y="33"/>
                    </a:lnTo>
                    <a:lnTo>
                      <a:pt x="144" y="44"/>
                    </a:lnTo>
                    <a:lnTo>
                      <a:pt x="155" y="55"/>
                    </a:lnTo>
                    <a:lnTo>
                      <a:pt x="155" y="73"/>
                    </a:lnTo>
                    <a:lnTo>
                      <a:pt x="140" y="84"/>
                    </a:lnTo>
                    <a:lnTo>
                      <a:pt x="122" y="88"/>
                    </a:lnTo>
                    <a:lnTo>
                      <a:pt x="110" y="88"/>
                    </a:lnTo>
                    <a:lnTo>
                      <a:pt x="103" y="80"/>
                    </a:lnTo>
                    <a:lnTo>
                      <a:pt x="99" y="66"/>
                    </a:lnTo>
                    <a:lnTo>
                      <a:pt x="107" y="51"/>
                    </a:lnTo>
                    <a:lnTo>
                      <a:pt x="107" y="40"/>
                    </a:lnTo>
                    <a:lnTo>
                      <a:pt x="103" y="2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0" name="Freeform 33"/>
              <p:cNvSpPr>
                <a:spLocks noChangeAspect="1"/>
              </p:cNvSpPr>
              <p:nvPr/>
            </p:nvSpPr>
            <p:spPr bwMode="gray">
              <a:xfrm>
                <a:off x="2083305" y="3277495"/>
                <a:ext cx="447689" cy="444089"/>
              </a:xfrm>
              <a:custGeom>
                <a:avLst/>
                <a:gdLst>
                  <a:gd name="T0" fmla="*/ 2147483647 w 334"/>
                  <a:gd name="T1" fmla="*/ 2147483647 h 304"/>
                  <a:gd name="T2" fmla="*/ 2147483647 w 334"/>
                  <a:gd name="T3" fmla="*/ 2147483647 h 304"/>
                  <a:gd name="T4" fmla="*/ 2147483647 w 334"/>
                  <a:gd name="T5" fmla="*/ 2147483647 h 304"/>
                  <a:gd name="T6" fmla="*/ 2147483647 w 334"/>
                  <a:gd name="T7" fmla="*/ 2147483647 h 304"/>
                  <a:gd name="T8" fmla="*/ 2147483647 w 334"/>
                  <a:gd name="T9" fmla="*/ 2147483647 h 304"/>
                  <a:gd name="T10" fmla="*/ 2147483647 w 334"/>
                  <a:gd name="T11" fmla="*/ 2147483647 h 304"/>
                  <a:gd name="T12" fmla="*/ 2147483647 w 334"/>
                  <a:gd name="T13" fmla="*/ 2147483647 h 304"/>
                  <a:gd name="T14" fmla="*/ 2147483647 w 334"/>
                  <a:gd name="T15" fmla="*/ 2147483647 h 304"/>
                  <a:gd name="T16" fmla="*/ 2147483647 w 334"/>
                  <a:gd name="T17" fmla="*/ 2147483647 h 304"/>
                  <a:gd name="T18" fmla="*/ 2147483647 w 334"/>
                  <a:gd name="T19" fmla="*/ 2147483647 h 304"/>
                  <a:gd name="T20" fmla="*/ 2147483647 w 334"/>
                  <a:gd name="T21" fmla="*/ 2147483647 h 304"/>
                  <a:gd name="T22" fmla="*/ 2147483647 w 334"/>
                  <a:gd name="T23" fmla="*/ 2147483647 h 304"/>
                  <a:gd name="T24" fmla="*/ 2147483647 w 334"/>
                  <a:gd name="T25" fmla="*/ 2147483647 h 304"/>
                  <a:gd name="T26" fmla="*/ 2147483647 w 334"/>
                  <a:gd name="T27" fmla="*/ 2147483647 h 304"/>
                  <a:gd name="T28" fmla="*/ 2147483647 w 334"/>
                  <a:gd name="T29" fmla="*/ 2147483647 h 304"/>
                  <a:gd name="T30" fmla="*/ 2147483647 w 334"/>
                  <a:gd name="T31" fmla="*/ 2147483647 h 304"/>
                  <a:gd name="T32" fmla="*/ 2147483647 w 334"/>
                  <a:gd name="T33" fmla="*/ 2147483647 h 304"/>
                  <a:gd name="T34" fmla="*/ 2147483647 w 334"/>
                  <a:gd name="T35" fmla="*/ 2147483647 h 304"/>
                  <a:gd name="T36" fmla="*/ 2147483647 w 334"/>
                  <a:gd name="T37" fmla="*/ 2147483647 h 304"/>
                  <a:gd name="T38" fmla="*/ 2147483647 w 334"/>
                  <a:gd name="T39" fmla="*/ 2147483647 h 304"/>
                  <a:gd name="T40" fmla="*/ 2147483647 w 334"/>
                  <a:gd name="T41" fmla="*/ 2147483647 h 304"/>
                  <a:gd name="T42" fmla="*/ 2147483647 w 334"/>
                  <a:gd name="T43" fmla="*/ 2147483647 h 304"/>
                  <a:gd name="T44" fmla="*/ 2147483647 w 334"/>
                  <a:gd name="T45" fmla="*/ 2147483647 h 304"/>
                  <a:gd name="T46" fmla="*/ 2147483647 w 334"/>
                  <a:gd name="T47" fmla="*/ 2147483647 h 304"/>
                  <a:gd name="T48" fmla="*/ 2147483647 w 334"/>
                  <a:gd name="T49" fmla="*/ 2147483647 h 304"/>
                  <a:gd name="T50" fmla="*/ 2147483647 w 334"/>
                  <a:gd name="T51" fmla="*/ 2147483647 h 304"/>
                  <a:gd name="T52" fmla="*/ 2147483647 w 334"/>
                  <a:gd name="T53" fmla="*/ 2147483647 h 304"/>
                  <a:gd name="T54" fmla="*/ 2147483647 w 334"/>
                  <a:gd name="T55" fmla="*/ 2147483647 h 304"/>
                  <a:gd name="T56" fmla="*/ 2147483647 w 334"/>
                  <a:gd name="T57" fmla="*/ 2147483647 h 304"/>
                  <a:gd name="T58" fmla="*/ 2147483647 w 334"/>
                  <a:gd name="T59" fmla="*/ 2147483647 h 304"/>
                  <a:gd name="T60" fmla="*/ 2147483647 w 334"/>
                  <a:gd name="T61" fmla="*/ 2147483647 h 304"/>
                  <a:gd name="T62" fmla="*/ 2147483647 w 334"/>
                  <a:gd name="T63" fmla="*/ 2147483647 h 304"/>
                  <a:gd name="T64" fmla="*/ 2147483647 w 334"/>
                  <a:gd name="T65" fmla="*/ 2147483647 h 304"/>
                  <a:gd name="T66" fmla="*/ 2147483647 w 334"/>
                  <a:gd name="T67" fmla="*/ 2147483647 h 304"/>
                  <a:gd name="T68" fmla="*/ 2147483647 w 334"/>
                  <a:gd name="T69" fmla="*/ 2147483647 h 304"/>
                  <a:gd name="T70" fmla="*/ 2147483647 w 334"/>
                  <a:gd name="T71" fmla="*/ 2147483647 h 3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4"/>
                  <a:gd name="T109" fmla="*/ 0 h 304"/>
                  <a:gd name="T110" fmla="*/ 334 w 334"/>
                  <a:gd name="T111" fmla="*/ 304 h 3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4" h="304">
                    <a:moveTo>
                      <a:pt x="124" y="114"/>
                    </a:moveTo>
                    <a:lnTo>
                      <a:pt x="121" y="128"/>
                    </a:lnTo>
                    <a:lnTo>
                      <a:pt x="124" y="143"/>
                    </a:lnTo>
                    <a:lnTo>
                      <a:pt x="117" y="154"/>
                    </a:lnTo>
                    <a:lnTo>
                      <a:pt x="106" y="147"/>
                    </a:lnTo>
                    <a:lnTo>
                      <a:pt x="95" y="150"/>
                    </a:lnTo>
                    <a:lnTo>
                      <a:pt x="95" y="161"/>
                    </a:lnTo>
                    <a:lnTo>
                      <a:pt x="69" y="183"/>
                    </a:lnTo>
                    <a:lnTo>
                      <a:pt x="55" y="191"/>
                    </a:lnTo>
                    <a:lnTo>
                      <a:pt x="36" y="209"/>
                    </a:lnTo>
                    <a:lnTo>
                      <a:pt x="25" y="216"/>
                    </a:lnTo>
                    <a:lnTo>
                      <a:pt x="14" y="216"/>
                    </a:lnTo>
                    <a:lnTo>
                      <a:pt x="11" y="220"/>
                    </a:lnTo>
                    <a:lnTo>
                      <a:pt x="7" y="220"/>
                    </a:lnTo>
                    <a:lnTo>
                      <a:pt x="11" y="227"/>
                    </a:lnTo>
                    <a:lnTo>
                      <a:pt x="11" y="242"/>
                    </a:lnTo>
                    <a:lnTo>
                      <a:pt x="0" y="257"/>
                    </a:lnTo>
                    <a:lnTo>
                      <a:pt x="3" y="268"/>
                    </a:lnTo>
                    <a:lnTo>
                      <a:pt x="18" y="268"/>
                    </a:lnTo>
                    <a:lnTo>
                      <a:pt x="25" y="260"/>
                    </a:lnTo>
                    <a:lnTo>
                      <a:pt x="33" y="268"/>
                    </a:lnTo>
                    <a:lnTo>
                      <a:pt x="22" y="275"/>
                    </a:lnTo>
                    <a:lnTo>
                      <a:pt x="25" y="290"/>
                    </a:lnTo>
                    <a:lnTo>
                      <a:pt x="33" y="290"/>
                    </a:lnTo>
                    <a:lnTo>
                      <a:pt x="58" y="293"/>
                    </a:lnTo>
                    <a:lnTo>
                      <a:pt x="66" y="297"/>
                    </a:lnTo>
                    <a:lnTo>
                      <a:pt x="88" y="304"/>
                    </a:lnTo>
                    <a:lnTo>
                      <a:pt x="99" y="301"/>
                    </a:lnTo>
                    <a:lnTo>
                      <a:pt x="121" y="290"/>
                    </a:lnTo>
                    <a:lnTo>
                      <a:pt x="150" y="293"/>
                    </a:lnTo>
                    <a:lnTo>
                      <a:pt x="205" y="293"/>
                    </a:lnTo>
                    <a:lnTo>
                      <a:pt x="235" y="290"/>
                    </a:lnTo>
                    <a:lnTo>
                      <a:pt x="249" y="264"/>
                    </a:lnTo>
                    <a:lnTo>
                      <a:pt x="268" y="257"/>
                    </a:lnTo>
                    <a:lnTo>
                      <a:pt x="275" y="242"/>
                    </a:lnTo>
                    <a:lnTo>
                      <a:pt x="282" y="224"/>
                    </a:lnTo>
                    <a:lnTo>
                      <a:pt x="297" y="216"/>
                    </a:lnTo>
                    <a:lnTo>
                      <a:pt x="308" y="183"/>
                    </a:lnTo>
                    <a:lnTo>
                      <a:pt x="304" y="150"/>
                    </a:lnTo>
                    <a:lnTo>
                      <a:pt x="334" y="132"/>
                    </a:lnTo>
                    <a:lnTo>
                      <a:pt x="319" y="117"/>
                    </a:lnTo>
                    <a:lnTo>
                      <a:pt x="312" y="95"/>
                    </a:lnTo>
                    <a:lnTo>
                      <a:pt x="301" y="84"/>
                    </a:lnTo>
                    <a:lnTo>
                      <a:pt x="290" y="84"/>
                    </a:lnTo>
                    <a:lnTo>
                      <a:pt x="275" y="77"/>
                    </a:lnTo>
                    <a:lnTo>
                      <a:pt x="253" y="51"/>
                    </a:lnTo>
                    <a:lnTo>
                      <a:pt x="264" y="44"/>
                    </a:lnTo>
                    <a:lnTo>
                      <a:pt x="304" y="11"/>
                    </a:lnTo>
                    <a:lnTo>
                      <a:pt x="297" y="0"/>
                    </a:lnTo>
                    <a:lnTo>
                      <a:pt x="286" y="4"/>
                    </a:lnTo>
                    <a:lnTo>
                      <a:pt x="246" y="4"/>
                    </a:lnTo>
                    <a:lnTo>
                      <a:pt x="231" y="15"/>
                    </a:lnTo>
                    <a:lnTo>
                      <a:pt x="220" y="22"/>
                    </a:lnTo>
                    <a:lnTo>
                      <a:pt x="209" y="18"/>
                    </a:lnTo>
                    <a:lnTo>
                      <a:pt x="198" y="26"/>
                    </a:lnTo>
                    <a:lnTo>
                      <a:pt x="205" y="37"/>
                    </a:lnTo>
                    <a:lnTo>
                      <a:pt x="224" y="48"/>
                    </a:lnTo>
                    <a:lnTo>
                      <a:pt x="209" y="51"/>
                    </a:lnTo>
                    <a:lnTo>
                      <a:pt x="176" y="55"/>
                    </a:lnTo>
                    <a:lnTo>
                      <a:pt x="150" y="44"/>
                    </a:lnTo>
                    <a:lnTo>
                      <a:pt x="124" y="37"/>
                    </a:lnTo>
                    <a:lnTo>
                      <a:pt x="117" y="40"/>
                    </a:lnTo>
                    <a:lnTo>
                      <a:pt x="110" y="59"/>
                    </a:lnTo>
                    <a:lnTo>
                      <a:pt x="113" y="70"/>
                    </a:lnTo>
                    <a:lnTo>
                      <a:pt x="110" y="73"/>
                    </a:lnTo>
                    <a:lnTo>
                      <a:pt x="95" y="81"/>
                    </a:lnTo>
                    <a:lnTo>
                      <a:pt x="95" y="99"/>
                    </a:lnTo>
                    <a:lnTo>
                      <a:pt x="95" y="103"/>
                    </a:lnTo>
                    <a:lnTo>
                      <a:pt x="80" y="121"/>
                    </a:lnTo>
                    <a:lnTo>
                      <a:pt x="91" y="143"/>
                    </a:lnTo>
                    <a:lnTo>
                      <a:pt x="99" y="139"/>
                    </a:lnTo>
                    <a:lnTo>
                      <a:pt x="124" y="11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1" name="Freeform 34"/>
              <p:cNvSpPr>
                <a:spLocks noChangeAspect="1"/>
              </p:cNvSpPr>
              <p:nvPr/>
            </p:nvSpPr>
            <p:spPr bwMode="gray">
              <a:xfrm>
                <a:off x="3607622" y="3402565"/>
                <a:ext cx="212063" cy="284580"/>
              </a:xfrm>
              <a:custGeom>
                <a:avLst/>
                <a:gdLst>
                  <a:gd name="T0" fmla="*/ 2147483647 w 157"/>
                  <a:gd name="T1" fmla="*/ 2147483647 h 195"/>
                  <a:gd name="T2" fmla="*/ 2147483647 w 157"/>
                  <a:gd name="T3" fmla="*/ 2147483647 h 195"/>
                  <a:gd name="T4" fmla="*/ 2147483647 w 157"/>
                  <a:gd name="T5" fmla="*/ 2147483647 h 195"/>
                  <a:gd name="T6" fmla="*/ 2147483647 w 157"/>
                  <a:gd name="T7" fmla="*/ 2147483647 h 195"/>
                  <a:gd name="T8" fmla="*/ 2147483647 w 157"/>
                  <a:gd name="T9" fmla="*/ 2147483647 h 195"/>
                  <a:gd name="T10" fmla="*/ 2147483647 w 157"/>
                  <a:gd name="T11" fmla="*/ 2147483647 h 195"/>
                  <a:gd name="T12" fmla="*/ 2147483647 w 157"/>
                  <a:gd name="T13" fmla="*/ 2147483647 h 195"/>
                  <a:gd name="T14" fmla="*/ 2147483647 w 157"/>
                  <a:gd name="T15" fmla="*/ 2147483647 h 195"/>
                  <a:gd name="T16" fmla="*/ 2147483647 w 157"/>
                  <a:gd name="T17" fmla="*/ 2147483647 h 195"/>
                  <a:gd name="T18" fmla="*/ 2147483647 w 157"/>
                  <a:gd name="T19" fmla="*/ 2147483647 h 195"/>
                  <a:gd name="T20" fmla="*/ 2147483647 w 157"/>
                  <a:gd name="T21" fmla="*/ 2147483647 h 195"/>
                  <a:gd name="T22" fmla="*/ 2147483647 w 157"/>
                  <a:gd name="T23" fmla="*/ 2147483647 h 195"/>
                  <a:gd name="T24" fmla="*/ 2147483647 w 157"/>
                  <a:gd name="T25" fmla="*/ 2147483647 h 195"/>
                  <a:gd name="T26" fmla="*/ 2147483647 w 157"/>
                  <a:gd name="T27" fmla="*/ 2147483647 h 195"/>
                  <a:gd name="T28" fmla="*/ 2147483647 w 157"/>
                  <a:gd name="T29" fmla="*/ 2147483647 h 195"/>
                  <a:gd name="T30" fmla="*/ 2147483647 w 157"/>
                  <a:gd name="T31" fmla="*/ 2147483647 h 195"/>
                  <a:gd name="T32" fmla="*/ 2147483647 w 157"/>
                  <a:gd name="T33" fmla="*/ 2147483647 h 195"/>
                  <a:gd name="T34" fmla="*/ 2147483647 w 157"/>
                  <a:gd name="T35" fmla="*/ 2147483647 h 195"/>
                  <a:gd name="T36" fmla="*/ 2147483647 w 157"/>
                  <a:gd name="T37" fmla="*/ 2147483647 h 195"/>
                  <a:gd name="T38" fmla="*/ 2147483647 w 157"/>
                  <a:gd name="T39" fmla="*/ 2147483647 h 195"/>
                  <a:gd name="T40" fmla="*/ 2147483647 w 157"/>
                  <a:gd name="T41" fmla="*/ 2147483647 h 195"/>
                  <a:gd name="T42" fmla="*/ 2147483647 w 157"/>
                  <a:gd name="T43" fmla="*/ 2147483647 h 195"/>
                  <a:gd name="T44" fmla="*/ 2147483647 w 157"/>
                  <a:gd name="T45" fmla="*/ 2147483647 h 195"/>
                  <a:gd name="T46" fmla="*/ 2147483647 w 157"/>
                  <a:gd name="T47" fmla="*/ 2147483647 h 195"/>
                  <a:gd name="T48" fmla="*/ 2147483647 w 157"/>
                  <a:gd name="T49" fmla="*/ 0 h 195"/>
                  <a:gd name="T50" fmla="*/ 2147483647 w 157"/>
                  <a:gd name="T51" fmla="*/ 2147483647 h 195"/>
                  <a:gd name="T52" fmla="*/ 2147483647 w 157"/>
                  <a:gd name="T53" fmla="*/ 0 h 195"/>
                  <a:gd name="T54" fmla="*/ 2147483647 w 157"/>
                  <a:gd name="T55" fmla="*/ 2147483647 h 195"/>
                  <a:gd name="T56" fmla="*/ 2147483647 w 157"/>
                  <a:gd name="T57" fmla="*/ 2147483647 h 195"/>
                  <a:gd name="T58" fmla="*/ 2147483647 w 157"/>
                  <a:gd name="T59" fmla="*/ 2147483647 h 195"/>
                  <a:gd name="T60" fmla="*/ 2147483647 w 157"/>
                  <a:gd name="T61" fmla="*/ 2147483647 h 195"/>
                  <a:gd name="T62" fmla="*/ 2147483647 w 157"/>
                  <a:gd name="T63" fmla="*/ 2147483647 h 195"/>
                  <a:gd name="T64" fmla="*/ 2147483647 w 157"/>
                  <a:gd name="T65" fmla="*/ 2147483647 h 195"/>
                  <a:gd name="T66" fmla="*/ 2147483647 w 157"/>
                  <a:gd name="T67" fmla="*/ 2147483647 h 195"/>
                  <a:gd name="T68" fmla="*/ 2147483647 w 157"/>
                  <a:gd name="T69" fmla="*/ 2147483647 h 195"/>
                  <a:gd name="T70" fmla="*/ 2147483647 w 157"/>
                  <a:gd name="T71" fmla="*/ 2147483647 h 195"/>
                  <a:gd name="T72" fmla="*/ 2147483647 w 157"/>
                  <a:gd name="T73" fmla="*/ 2147483647 h 195"/>
                  <a:gd name="T74" fmla="*/ 2147483647 w 157"/>
                  <a:gd name="T75" fmla="*/ 2147483647 h 195"/>
                  <a:gd name="T76" fmla="*/ 2147483647 w 157"/>
                  <a:gd name="T77" fmla="*/ 2147483647 h 195"/>
                  <a:gd name="T78" fmla="*/ 2147483647 w 157"/>
                  <a:gd name="T79" fmla="*/ 2147483647 h 195"/>
                  <a:gd name="T80" fmla="*/ 2147483647 w 157"/>
                  <a:gd name="T81" fmla="*/ 2147483647 h 195"/>
                  <a:gd name="T82" fmla="*/ 2147483647 w 157"/>
                  <a:gd name="T83" fmla="*/ 2147483647 h 195"/>
                  <a:gd name="T84" fmla="*/ 2147483647 w 157"/>
                  <a:gd name="T85" fmla="*/ 2147483647 h 195"/>
                  <a:gd name="T86" fmla="*/ 2147483647 w 157"/>
                  <a:gd name="T87" fmla="*/ 2147483647 h 195"/>
                  <a:gd name="T88" fmla="*/ 2147483647 w 157"/>
                  <a:gd name="T89" fmla="*/ 2147483647 h 195"/>
                  <a:gd name="T90" fmla="*/ 2147483647 w 157"/>
                  <a:gd name="T91" fmla="*/ 2147483647 h 195"/>
                  <a:gd name="T92" fmla="*/ 0 w 157"/>
                  <a:gd name="T93" fmla="*/ 2147483647 h 195"/>
                  <a:gd name="T94" fmla="*/ 0 w 157"/>
                  <a:gd name="T95" fmla="*/ 2147483647 h 195"/>
                  <a:gd name="T96" fmla="*/ 2147483647 w 157"/>
                  <a:gd name="T97" fmla="*/ 2147483647 h 195"/>
                  <a:gd name="T98" fmla="*/ 2147483647 w 157"/>
                  <a:gd name="T99" fmla="*/ 2147483647 h 195"/>
                  <a:gd name="T100" fmla="*/ 2147483647 w 157"/>
                  <a:gd name="T101" fmla="*/ 2147483647 h 195"/>
                  <a:gd name="T102" fmla="*/ 2147483647 w 157"/>
                  <a:gd name="T103" fmla="*/ 2147483647 h 1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
                  <a:gd name="T157" fmla="*/ 0 h 195"/>
                  <a:gd name="T158" fmla="*/ 157 w 157"/>
                  <a:gd name="T159" fmla="*/ 195 h 1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 h="195">
                    <a:moveTo>
                      <a:pt x="11" y="165"/>
                    </a:moveTo>
                    <a:lnTo>
                      <a:pt x="22" y="180"/>
                    </a:lnTo>
                    <a:lnTo>
                      <a:pt x="36" y="180"/>
                    </a:lnTo>
                    <a:lnTo>
                      <a:pt x="55" y="184"/>
                    </a:lnTo>
                    <a:lnTo>
                      <a:pt x="66" y="195"/>
                    </a:lnTo>
                    <a:lnTo>
                      <a:pt x="80" y="195"/>
                    </a:lnTo>
                    <a:lnTo>
                      <a:pt x="69" y="184"/>
                    </a:lnTo>
                    <a:lnTo>
                      <a:pt x="77" y="165"/>
                    </a:lnTo>
                    <a:lnTo>
                      <a:pt x="84" y="147"/>
                    </a:lnTo>
                    <a:lnTo>
                      <a:pt x="88" y="129"/>
                    </a:lnTo>
                    <a:lnTo>
                      <a:pt x="110" y="114"/>
                    </a:lnTo>
                    <a:lnTo>
                      <a:pt x="124" y="107"/>
                    </a:lnTo>
                    <a:lnTo>
                      <a:pt x="121" y="96"/>
                    </a:lnTo>
                    <a:lnTo>
                      <a:pt x="121" y="74"/>
                    </a:lnTo>
                    <a:lnTo>
                      <a:pt x="124" y="66"/>
                    </a:lnTo>
                    <a:lnTo>
                      <a:pt x="139" y="63"/>
                    </a:lnTo>
                    <a:lnTo>
                      <a:pt x="146" y="70"/>
                    </a:lnTo>
                    <a:lnTo>
                      <a:pt x="157" y="55"/>
                    </a:lnTo>
                    <a:lnTo>
                      <a:pt x="154" y="41"/>
                    </a:lnTo>
                    <a:lnTo>
                      <a:pt x="146" y="41"/>
                    </a:lnTo>
                    <a:lnTo>
                      <a:pt x="132" y="41"/>
                    </a:lnTo>
                    <a:lnTo>
                      <a:pt x="124" y="41"/>
                    </a:lnTo>
                    <a:lnTo>
                      <a:pt x="121" y="22"/>
                    </a:lnTo>
                    <a:lnTo>
                      <a:pt x="124" y="4"/>
                    </a:lnTo>
                    <a:lnTo>
                      <a:pt x="113" y="0"/>
                    </a:lnTo>
                    <a:lnTo>
                      <a:pt x="110" y="4"/>
                    </a:lnTo>
                    <a:lnTo>
                      <a:pt x="84" y="0"/>
                    </a:lnTo>
                    <a:lnTo>
                      <a:pt x="80" y="8"/>
                    </a:lnTo>
                    <a:lnTo>
                      <a:pt x="84" y="22"/>
                    </a:lnTo>
                    <a:lnTo>
                      <a:pt x="84" y="41"/>
                    </a:lnTo>
                    <a:lnTo>
                      <a:pt x="73" y="26"/>
                    </a:lnTo>
                    <a:lnTo>
                      <a:pt x="69" y="19"/>
                    </a:lnTo>
                    <a:lnTo>
                      <a:pt x="55" y="19"/>
                    </a:lnTo>
                    <a:lnTo>
                      <a:pt x="47" y="30"/>
                    </a:lnTo>
                    <a:lnTo>
                      <a:pt x="44" y="33"/>
                    </a:lnTo>
                    <a:lnTo>
                      <a:pt x="44" y="48"/>
                    </a:lnTo>
                    <a:lnTo>
                      <a:pt x="29" y="26"/>
                    </a:lnTo>
                    <a:lnTo>
                      <a:pt x="22" y="22"/>
                    </a:lnTo>
                    <a:lnTo>
                      <a:pt x="14" y="26"/>
                    </a:lnTo>
                    <a:lnTo>
                      <a:pt x="18" y="37"/>
                    </a:lnTo>
                    <a:lnTo>
                      <a:pt x="18" y="41"/>
                    </a:lnTo>
                    <a:lnTo>
                      <a:pt x="7" y="48"/>
                    </a:lnTo>
                    <a:lnTo>
                      <a:pt x="7" y="59"/>
                    </a:lnTo>
                    <a:lnTo>
                      <a:pt x="14" y="74"/>
                    </a:lnTo>
                    <a:lnTo>
                      <a:pt x="14" y="85"/>
                    </a:lnTo>
                    <a:lnTo>
                      <a:pt x="11" y="96"/>
                    </a:lnTo>
                    <a:lnTo>
                      <a:pt x="0" y="103"/>
                    </a:lnTo>
                    <a:lnTo>
                      <a:pt x="0" y="114"/>
                    </a:lnTo>
                    <a:lnTo>
                      <a:pt x="14" y="125"/>
                    </a:lnTo>
                    <a:lnTo>
                      <a:pt x="18" y="136"/>
                    </a:lnTo>
                    <a:lnTo>
                      <a:pt x="14" y="154"/>
                    </a:lnTo>
                    <a:lnTo>
                      <a:pt x="11" y="165"/>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2" name="Freeform 35"/>
              <p:cNvSpPr>
                <a:spLocks noChangeAspect="1"/>
              </p:cNvSpPr>
              <p:nvPr/>
            </p:nvSpPr>
            <p:spPr bwMode="gray">
              <a:xfrm>
                <a:off x="3607622" y="3402565"/>
                <a:ext cx="212063" cy="284580"/>
              </a:xfrm>
              <a:custGeom>
                <a:avLst/>
                <a:gdLst>
                  <a:gd name="T0" fmla="*/ 2147483647 w 157"/>
                  <a:gd name="T1" fmla="*/ 2147483647 h 195"/>
                  <a:gd name="T2" fmla="*/ 2147483647 w 157"/>
                  <a:gd name="T3" fmla="*/ 2147483647 h 195"/>
                  <a:gd name="T4" fmla="*/ 2147483647 w 157"/>
                  <a:gd name="T5" fmla="*/ 2147483647 h 195"/>
                  <a:gd name="T6" fmla="*/ 2147483647 w 157"/>
                  <a:gd name="T7" fmla="*/ 2147483647 h 195"/>
                  <a:gd name="T8" fmla="*/ 2147483647 w 157"/>
                  <a:gd name="T9" fmla="*/ 2147483647 h 195"/>
                  <a:gd name="T10" fmla="*/ 2147483647 w 157"/>
                  <a:gd name="T11" fmla="*/ 2147483647 h 195"/>
                  <a:gd name="T12" fmla="*/ 2147483647 w 157"/>
                  <a:gd name="T13" fmla="*/ 2147483647 h 195"/>
                  <a:gd name="T14" fmla="*/ 2147483647 w 157"/>
                  <a:gd name="T15" fmla="*/ 2147483647 h 195"/>
                  <a:gd name="T16" fmla="*/ 2147483647 w 157"/>
                  <a:gd name="T17" fmla="*/ 2147483647 h 195"/>
                  <a:gd name="T18" fmla="*/ 2147483647 w 157"/>
                  <a:gd name="T19" fmla="*/ 2147483647 h 195"/>
                  <a:gd name="T20" fmla="*/ 2147483647 w 157"/>
                  <a:gd name="T21" fmla="*/ 2147483647 h 195"/>
                  <a:gd name="T22" fmla="*/ 2147483647 w 157"/>
                  <a:gd name="T23" fmla="*/ 2147483647 h 195"/>
                  <a:gd name="T24" fmla="*/ 2147483647 w 157"/>
                  <a:gd name="T25" fmla="*/ 2147483647 h 195"/>
                  <a:gd name="T26" fmla="*/ 2147483647 w 157"/>
                  <a:gd name="T27" fmla="*/ 2147483647 h 195"/>
                  <a:gd name="T28" fmla="*/ 2147483647 w 157"/>
                  <a:gd name="T29" fmla="*/ 2147483647 h 195"/>
                  <a:gd name="T30" fmla="*/ 2147483647 w 157"/>
                  <a:gd name="T31" fmla="*/ 2147483647 h 195"/>
                  <a:gd name="T32" fmla="*/ 2147483647 w 157"/>
                  <a:gd name="T33" fmla="*/ 2147483647 h 195"/>
                  <a:gd name="T34" fmla="*/ 2147483647 w 157"/>
                  <a:gd name="T35" fmla="*/ 2147483647 h 195"/>
                  <a:gd name="T36" fmla="*/ 2147483647 w 157"/>
                  <a:gd name="T37" fmla="*/ 2147483647 h 195"/>
                  <a:gd name="T38" fmla="*/ 2147483647 w 157"/>
                  <a:gd name="T39" fmla="*/ 2147483647 h 195"/>
                  <a:gd name="T40" fmla="*/ 2147483647 w 157"/>
                  <a:gd name="T41" fmla="*/ 2147483647 h 195"/>
                  <a:gd name="T42" fmla="*/ 2147483647 w 157"/>
                  <a:gd name="T43" fmla="*/ 2147483647 h 195"/>
                  <a:gd name="T44" fmla="*/ 2147483647 w 157"/>
                  <a:gd name="T45" fmla="*/ 2147483647 h 195"/>
                  <a:gd name="T46" fmla="*/ 2147483647 w 157"/>
                  <a:gd name="T47" fmla="*/ 2147483647 h 195"/>
                  <a:gd name="T48" fmla="*/ 2147483647 w 157"/>
                  <a:gd name="T49" fmla="*/ 0 h 195"/>
                  <a:gd name="T50" fmla="*/ 2147483647 w 157"/>
                  <a:gd name="T51" fmla="*/ 2147483647 h 195"/>
                  <a:gd name="T52" fmla="*/ 2147483647 w 157"/>
                  <a:gd name="T53" fmla="*/ 0 h 195"/>
                  <a:gd name="T54" fmla="*/ 2147483647 w 157"/>
                  <a:gd name="T55" fmla="*/ 2147483647 h 195"/>
                  <a:gd name="T56" fmla="*/ 2147483647 w 157"/>
                  <a:gd name="T57" fmla="*/ 2147483647 h 195"/>
                  <a:gd name="T58" fmla="*/ 2147483647 w 157"/>
                  <a:gd name="T59" fmla="*/ 2147483647 h 195"/>
                  <a:gd name="T60" fmla="*/ 2147483647 w 157"/>
                  <a:gd name="T61" fmla="*/ 2147483647 h 195"/>
                  <a:gd name="T62" fmla="*/ 2147483647 w 157"/>
                  <a:gd name="T63" fmla="*/ 2147483647 h 195"/>
                  <a:gd name="T64" fmla="*/ 2147483647 w 157"/>
                  <a:gd name="T65" fmla="*/ 2147483647 h 195"/>
                  <a:gd name="T66" fmla="*/ 2147483647 w 157"/>
                  <a:gd name="T67" fmla="*/ 2147483647 h 195"/>
                  <a:gd name="T68" fmla="*/ 2147483647 w 157"/>
                  <a:gd name="T69" fmla="*/ 2147483647 h 195"/>
                  <a:gd name="T70" fmla="*/ 2147483647 w 157"/>
                  <a:gd name="T71" fmla="*/ 2147483647 h 195"/>
                  <a:gd name="T72" fmla="*/ 2147483647 w 157"/>
                  <a:gd name="T73" fmla="*/ 2147483647 h 195"/>
                  <a:gd name="T74" fmla="*/ 2147483647 w 157"/>
                  <a:gd name="T75" fmla="*/ 2147483647 h 195"/>
                  <a:gd name="T76" fmla="*/ 2147483647 w 157"/>
                  <a:gd name="T77" fmla="*/ 2147483647 h 195"/>
                  <a:gd name="T78" fmla="*/ 2147483647 w 157"/>
                  <a:gd name="T79" fmla="*/ 2147483647 h 195"/>
                  <a:gd name="T80" fmla="*/ 2147483647 w 157"/>
                  <a:gd name="T81" fmla="*/ 2147483647 h 195"/>
                  <a:gd name="T82" fmla="*/ 2147483647 w 157"/>
                  <a:gd name="T83" fmla="*/ 2147483647 h 195"/>
                  <a:gd name="T84" fmla="*/ 2147483647 w 157"/>
                  <a:gd name="T85" fmla="*/ 2147483647 h 195"/>
                  <a:gd name="T86" fmla="*/ 2147483647 w 157"/>
                  <a:gd name="T87" fmla="*/ 2147483647 h 195"/>
                  <a:gd name="T88" fmla="*/ 2147483647 w 157"/>
                  <a:gd name="T89" fmla="*/ 2147483647 h 195"/>
                  <a:gd name="T90" fmla="*/ 2147483647 w 157"/>
                  <a:gd name="T91" fmla="*/ 2147483647 h 195"/>
                  <a:gd name="T92" fmla="*/ 0 w 157"/>
                  <a:gd name="T93" fmla="*/ 2147483647 h 195"/>
                  <a:gd name="T94" fmla="*/ 0 w 157"/>
                  <a:gd name="T95" fmla="*/ 2147483647 h 195"/>
                  <a:gd name="T96" fmla="*/ 2147483647 w 157"/>
                  <a:gd name="T97" fmla="*/ 2147483647 h 195"/>
                  <a:gd name="T98" fmla="*/ 2147483647 w 157"/>
                  <a:gd name="T99" fmla="*/ 2147483647 h 195"/>
                  <a:gd name="T100" fmla="*/ 2147483647 w 157"/>
                  <a:gd name="T101" fmla="*/ 2147483647 h 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
                  <a:gd name="T154" fmla="*/ 0 h 195"/>
                  <a:gd name="T155" fmla="*/ 157 w 157"/>
                  <a:gd name="T156" fmla="*/ 195 h 1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 h="195">
                    <a:moveTo>
                      <a:pt x="11" y="165"/>
                    </a:moveTo>
                    <a:lnTo>
                      <a:pt x="22" y="180"/>
                    </a:lnTo>
                    <a:lnTo>
                      <a:pt x="36" y="180"/>
                    </a:lnTo>
                    <a:lnTo>
                      <a:pt x="55" y="184"/>
                    </a:lnTo>
                    <a:lnTo>
                      <a:pt x="66" y="195"/>
                    </a:lnTo>
                    <a:lnTo>
                      <a:pt x="80" y="195"/>
                    </a:lnTo>
                    <a:lnTo>
                      <a:pt x="69" y="184"/>
                    </a:lnTo>
                    <a:lnTo>
                      <a:pt x="77" y="165"/>
                    </a:lnTo>
                    <a:lnTo>
                      <a:pt x="84" y="147"/>
                    </a:lnTo>
                    <a:lnTo>
                      <a:pt x="88" y="129"/>
                    </a:lnTo>
                    <a:lnTo>
                      <a:pt x="110" y="114"/>
                    </a:lnTo>
                    <a:lnTo>
                      <a:pt x="124" y="107"/>
                    </a:lnTo>
                    <a:lnTo>
                      <a:pt x="121" y="96"/>
                    </a:lnTo>
                    <a:lnTo>
                      <a:pt x="121" y="74"/>
                    </a:lnTo>
                    <a:lnTo>
                      <a:pt x="124" y="66"/>
                    </a:lnTo>
                    <a:lnTo>
                      <a:pt x="139" y="63"/>
                    </a:lnTo>
                    <a:lnTo>
                      <a:pt x="146" y="70"/>
                    </a:lnTo>
                    <a:lnTo>
                      <a:pt x="157" y="55"/>
                    </a:lnTo>
                    <a:lnTo>
                      <a:pt x="154" y="41"/>
                    </a:lnTo>
                    <a:lnTo>
                      <a:pt x="146" y="41"/>
                    </a:lnTo>
                    <a:lnTo>
                      <a:pt x="132" y="41"/>
                    </a:lnTo>
                    <a:lnTo>
                      <a:pt x="124" y="41"/>
                    </a:lnTo>
                    <a:lnTo>
                      <a:pt x="121" y="22"/>
                    </a:lnTo>
                    <a:lnTo>
                      <a:pt x="124" y="4"/>
                    </a:lnTo>
                    <a:lnTo>
                      <a:pt x="113" y="0"/>
                    </a:lnTo>
                    <a:lnTo>
                      <a:pt x="110" y="4"/>
                    </a:lnTo>
                    <a:lnTo>
                      <a:pt x="84" y="0"/>
                    </a:lnTo>
                    <a:lnTo>
                      <a:pt x="80" y="8"/>
                    </a:lnTo>
                    <a:lnTo>
                      <a:pt x="84" y="22"/>
                    </a:lnTo>
                    <a:lnTo>
                      <a:pt x="84" y="41"/>
                    </a:lnTo>
                    <a:lnTo>
                      <a:pt x="73" y="26"/>
                    </a:lnTo>
                    <a:lnTo>
                      <a:pt x="69" y="19"/>
                    </a:lnTo>
                    <a:lnTo>
                      <a:pt x="55" y="19"/>
                    </a:lnTo>
                    <a:lnTo>
                      <a:pt x="47" y="30"/>
                    </a:lnTo>
                    <a:lnTo>
                      <a:pt x="44" y="33"/>
                    </a:lnTo>
                    <a:lnTo>
                      <a:pt x="44" y="48"/>
                    </a:lnTo>
                    <a:lnTo>
                      <a:pt x="29" y="26"/>
                    </a:lnTo>
                    <a:lnTo>
                      <a:pt x="22" y="22"/>
                    </a:lnTo>
                    <a:lnTo>
                      <a:pt x="14" y="26"/>
                    </a:lnTo>
                    <a:lnTo>
                      <a:pt x="18" y="37"/>
                    </a:lnTo>
                    <a:lnTo>
                      <a:pt x="18" y="41"/>
                    </a:lnTo>
                    <a:lnTo>
                      <a:pt x="7" y="48"/>
                    </a:lnTo>
                    <a:lnTo>
                      <a:pt x="7" y="59"/>
                    </a:lnTo>
                    <a:lnTo>
                      <a:pt x="14" y="74"/>
                    </a:lnTo>
                    <a:lnTo>
                      <a:pt x="14" y="85"/>
                    </a:lnTo>
                    <a:lnTo>
                      <a:pt x="11" y="96"/>
                    </a:lnTo>
                    <a:lnTo>
                      <a:pt x="0" y="103"/>
                    </a:lnTo>
                    <a:lnTo>
                      <a:pt x="0" y="114"/>
                    </a:lnTo>
                    <a:lnTo>
                      <a:pt x="14" y="125"/>
                    </a:lnTo>
                    <a:lnTo>
                      <a:pt x="18" y="136"/>
                    </a:lnTo>
                    <a:lnTo>
                      <a:pt x="14" y="154"/>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3" name="Freeform 36"/>
              <p:cNvSpPr>
                <a:spLocks noChangeAspect="1"/>
              </p:cNvSpPr>
              <p:nvPr/>
            </p:nvSpPr>
            <p:spPr bwMode="gray">
              <a:xfrm>
                <a:off x="3652934" y="3311934"/>
                <a:ext cx="163125" cy="112382"/>
              </a:xfrm>
              <a:custGeom>
                <a:avLst/>
                <a:gdLst>
                  <a:gd name="T0" fmla="*/ 0 w 121"/>
                  <a:gd name="T1" fmla="*/ 2147483647 h 77"/>
                  <a:gd name="T2" fmla="*/ 2147483647 w 121"/>
                  <a:gd name="T3" fmla="*/ 2147483647 h 77"/>
                  <a:gd name="T4" fmla="*/ 2147483647 w 121"/>
                  <a:gd name="T5" fmla="*/ 2147483647 h 77"/>
                  <a:gd name="T6" fmla="*/ 2147483647 w 121"/>
                  <a:gd name="T7" fmla="*/ 2147483647 h 77"/>
                  <a:gd name="T8" fmla="*/ 2147483647 w 121"/>
                  <a:gd name="T9" fmla="*/ 2147483647 h 77"/>
                  <a:gd name="T10" fmla="*/ 2147483647 w 121"/>
                  <a:gd name="T11" fmla="*/ 2147483647 h 77"/>
                  <a:gd name="T12" fmla="*/ 2147483647 w 121"/>
                  <a:gd name="T13" fmla="*/ 2147483647 h 77"/>
                  <a:gd name="T14" fmla="*/ 2147483647 w 121"/>
                  <a:gd name="T15" fmla="*/ 2147483647 h 77"/>
                  <a:gd name="T16" fmla="*/ 2147483647 w 121"/>
                  <a:gd name="T17" fmla="*/ 0 h 77"/>
                  <a:gd name="T18" fmla="*/ 2147483647 w 121"/>
                  <a:gd name="T19" fmla="*/ 2147483647 h 77"/>
                  <a:gd name="T20" fmla="*/ 2147483647 w 121"/>
                  <a:gd name="T21" fmla="*/ 2147483647 h 77"/>
                  <a:gd name="T22" fmla="*/ 2147483647 w 121"/>
                  <a:gd name="T23" fmla="*/ 2147483647 h 77"/>
                  <a:gd name="T24" fmla="*/ 2147483647 w 121"/>
                  <a:gd name="T25" fmla="*/ 2147483647 h 77"/>
                  <a:gd name="T26" fmla="*/ 2147483647 w 121"/>
                  <a:gd name="T27" fmla="*/ 2147483647 h 77"/>
                  <a:gd name="T28" fmla="*/ 0 w 121"/>
                  <a:gd name="T29" fmla="*/ 2147483647 h 77"/>
                  <a:gd name="T30" fmla="*/ 0 w 121"/>
                  <a:gd name="T31" fmla="*/ 2147483647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7"/>
                  <a:gd name="T50" fmla="*/ 121 w 121"/>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7">
                    <a:moveTo>
                      <a:pt x="0" y="73"/>
                    </a:moveTo>
                    <a:lnTo>
                      <a:pt x="11" y="77"/>
                    </a:lnTo>
                    <a:lnTo>
                      <a:pt x="22" y="66"/>
                    </a:lnTo>
                    <a:lnTo>
                      <a:pt x="33" y="51"/>
                    </a:lnTo>
                    <a:lnTo>
                      <a:pt x="66" y="51"/>
                    </a:lnTo>
                    <a:lnTo>
                      <a:pt x="95" y="48"/>
                    </a:lnTo>
                    <a:lnTo>
                      <a:pt x="110" y="33"/>
                    </a:lnTo>
                    <a:lnTo>
                      <a:pt x="117" y="18"/>
                    </a:lnTo>
                    <a:lnTo>
                      <a:pt x="121" y="0"/>
                    </a:lnTo>
                    <a:lnTo>
                      <a:pt x="99" y="11"/>
                    </a:lnTo>
                    <a:lnTo>
                      <a:pt x="55" y="29"/>
                    </a:lnTo>
                    <a:lnTo>
                      <a:pt x="44" y="33"/>
                    </a:lnTo>
                    <a:lnTo>
                      <a:pt x="33" y="40"/>
                    </a:lnTo>
                    <a:lnTo>
                      <a:pt x="11" y="44"/>
                    </a:lnTo>
                    <a:lnTo>
                      <a:pt x="0" y="51"/>
                    </a:lnTo>
                    <a:lnTo>
                      <a:pt x="0" y="73"/>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4" name="Freeform 37"/>
              <p:cNvSpPr>
                <a:spLocks noChangeAspect="1"/>
              </p:cNvSpPr>
              <p:nvPr/>
            </p:nvSpPr>
            <p:spPr bwMode="gray">
              <a:xfrm>
                <a:off x="3652934" y="3311934"/>
                <a:ext cx="163125" cy="112382"/>
              </a:xfrm>
              <a:custGeom>
                <a:avLst/>
                <a:gdLst>
                  <a:gd name="T0" fmla="*/ 0 w 121"/>
                  <a:gd name="T1" fmla="*/ 2147483647 h 77"/>
                  <a:gd name="T2" fmla="*/ 2147483647 w 121"/>
                  <a:gd name="T3" fmla="*/ 2147483647 h 77"/>
                  <a:gd name="T4" fmla="*/ 2147483647 w 121"/>
                  <a:gd name="T5" fmla="*/ 2147483647 h 77"/>
                  <a:gd name="T6" fmla="*/ 2147483647 w 121"/>
                  <a:gd name="T7" fmla="*/ 2147483647 h 77"/>
                  <a:gd name="T8" fmla="*/ 2147483647 w 121"/>
                  <a:gd name="T9" fmla="*/ 2147483647 h 77"/>
                  <a:gd name="T10" fmla="*/ 2147483647 w 121"/>
                  <a:gd name="T11" fmla="*/ 2147483647 h 77"/>
                  <a:gd name="T12" fmla="*/ 2147483647 w 121"/>
                  <a:gd name="T13" fmla="*/ 2147483647 h 77"/>
                  <a:gd name="T14" fmla="*/ 2147483647 w 121"/>
                  <a:gd name="T15" fmla="*/ 2147483647 h 77"/>
                  <a:gd name="T16" fmla="*/ 2147483647 w 121"/>
                  <a:gd name="T17" fmla="*/ 0 h 77"/>
                  <a:gd name="T18" fmla="*/ 2147483647 w 121"/>
                  <a:gd name="T19" fmla="*/ 2147483647 h 77"/>
                  <a:gd name="T20" fmla="*/ 2147483647 w 121"/>
                  <a:gd name="T21" fmla="*/ 2147483647 h 77"/>
                  <a:gd name="T22" fmla="*/ 2147483647 w 121"/>
                  <a:gd name="T23" fmla="*/ 2147483647 h 77"/>
                  <a:gd name="T24" fmla="*/ 2147483647 w 121"/>
                  <a:gd name="T25" fmla="*/ 2147483647 h 77"/>
                  <a:gd name="T26" fmla="*/ 2147483647 w 121"/>
                  <a:gd name="T27" fmla="*/ 2147483647 h 77"/>
                  <a:gd name="T28" fmla="*/ 0 w 121"/>
                  <a:gd name="T29" fmla="*/ 2147483647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77"/>
                  <a:gd name="T47" fmla="*/ 121 w 121"/>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77">
                    <a:moveTo>
                      <a:pt x="0" y="73"/>
                    </a:moveTo>
                    <a:lnTo>
                      <a:pt x="11" y="77"/>
                    </a:lnTo>
                    <a:lnTo>
                      <a:pt x="22" y="66"/>
                    </a:lnTo>
                    <a:lnTo>
                      <a:pt x="33" y="51"/>
                    </a:lnTo>
                    <a:lnTo>
                      <a:pt x="66" y="51"/>
                    </a:lnTo>
                    <a:lnTo>
                      <a:pt x="95" y="48"/>
                    </a:lnTo>
                    <a:lnTo>
                      <a:pt x="110" y="33"/>
                    </a:lnTo>
                    <a:lnTo>
                      <a:pt x="117" y="18"/>
                    </a:lnTo>
                    <a:lnTo>
                      <a:pt x="121" y="0"/>
                    </a:lnTo>
                    <a:lnTo>
                      <a:pt x="99" y="11"/>
                    </a:lnTo>
                    <a:lnTo>
                      <a:pt x="55" y="29"/>
                    </a:lnTo>
                    <a:lnTo>
                      <a:pt x="44" y="33"/>
                    </a:lnTo>
                    <a:lnTo>
                      <a:pt x="33" y="40"/>
                    </a:lnTo>
                    <a:lnTo>
                      <a:pt x="11" y="44"/>
                    </a:lnTo>
                    <a:lnTo>
                      <a:pt x="0" y="5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5" name="Freeform 38"/>
              <p:cNvSpPr>
                <a:spLocks noChangeAspect="1"/>
              </p:cNvSpPr>
              <p:nvPr/>
            </p:nvSpPr>
            <p:spPr bwMode="gray">
              <a:xfrm>
                <a:off x="3738122" y="3578388"/>
                <a:ext cx="67062" cy="92443"/>
              </a:xfrm>
              <a:custGeom>
                <a:avLst/>
                <a:gdLst>
                  <a:gd name="T0" fmla="*/ 2147483647 w 51"/>
                  <a:gd name="T1" fmla="*/ 0 h 63"/>
                  <a:gd name="T2" fmla="*/ 2147483647 w 51"/>
                  <a:gd name="T3" fmla="*/ 2147483647 h 63"/>
                  <a:gd name="T4" fmla="*/ 2147483647 w 51"/>
                  <a:gd name="T5" fmla="*/ 2147483647 h 63"/>
                  <a:gd name="T6" fmla="*/ 2147483647 w 51"/>
                  <a:gd name="T7" fmla="*/ 2147483647 h 63"/>
                  <a:gd name="T8" fmla="*/ 2147483647 w 51"/>
                  <a:gd name="T9" fmla="*/ 2147483647 h 63"/>
                  <a:gd name="T10" fmla="*/ 2147483647 w 51"/>
                  <a:gd name="T11" fmla="*/ 2147483647 h 63"/>
                  <a:gd name="T12" fmla="*/ 2147483647 w 51"/>
                  <a:gd name="T13" fmla="*/ 2147483647 h 63"/>
                  <a:gd name="T14" fmla="*/ 0 w 51"/>
                  <a:gd name="T15" fmla="*/ 2147483647 h 63"/>
                  <a:gd name="T16" fmla="*/ 0 w 51"/>
                  <a:gd name="T17" fmla="*/ 2147483647 h 63"/>
                  <a:gd name="T18" fmla="*/ 2147483647 w 51"/>
                  <a:gd name="T19" fmla="*/ 2147483647 h 63"/>
                  <a:gd name="T20" fmla="*/ 2147483647 w 5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63"/>
                  <a:gd name="T35" fmla="*/ 51 w 5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63">
                    <a:moveTo>
                      <a:pt x="15" y="0"/>
                    </a:moveTo>
                    <a:lnTo>
                      <a:pt x="48" y="22"/>
                    </a:lnTo>
                    <a:lnTo>
                      <a:pt x="51" y="33"/>
                    </a:lnTo>
                    <a:lnTo>
                      <a:pt x="37" y="44"/>
                    </a:lnTo>
                    <a:lnTo>
                      <a:pt x="26" y="52"/>
                    </a:lnTo>
                    <a:lnTo>
                      <a:pt x="29" y="63"/>
                    </a:lnTo>
                    <a:lnTo>
                      <a:pt x="15" y="59"/>
                    </a:lnTo>
                    <a:lnTo>
                      <a:pt x="0" y="44"/>
                    </a:lnTo>
                    <a:lnTo>
                      <a:pt x="0" y="33"/>
                    </a:lnTo>
                    <a:lnTo>
                      <a:pt x="4" y="19"/>
                    </a:lnTo>
                    <a:lnTo>
                      <a:pt x="15"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6" name="Freeform 39"/>
              <p:cNvSpPr>
                <a:spLocks noChangeAspect="1"/>
              </p:cNvSpPr>
              <p:nvPr/>
            </p:nvSpPr>
            <p:spPr bwMode="gray">
              <a:xfrm>
                <a:off x="3738122" y="3578388"/>
                <a:ext cx="67062" cy="92443"/>
              </a:xfrm>
              <a:custGeom>
                <a:avLst/>
                <a:gdLst>
                  <a:gd name="T0" fmla="*/ 2147483647 w 51"/>
                  <a:gd name="T1" fmla="*/ 0 h 63"/>
                  <a:gd name="T2" fmla="*/ 2147483647 w 51"/>
                  <a:gd name="T3" fmla="*/ 2147483647 h 63"/>
                  <a:gd name="T4" fmla="*/ 2147483647 w 51"/>
                  <a:gd name="T5" fmla="*/ 2147483647 h 63"/>
                  <a:gd name="T6" fmla="*/ 2147483647 w 51"/>
                  <a:gd name="T7" fmla="*/ 2147483647 h 63"/>
                  <a:gd name="T8" fmla="*/ 2147483647 w 51"/>
                  <a:gd name="T9" fmla="*/ 2147483647 h 63"/>
                  <a:gd name="T10" fmla="*/ 2147483647 w 51"/>
                  <a:gd name="T11" fmla="*/ 2147483647 h 63"/>
                  <a:gd name="T12" fmla="*/ 2147483647 w 51"/>
                  <a:gd name="T13" fmla="*/ 2147483647 h 63"/>
                  <a:gd name="T14" fmla="*/ 0 w 51"/>
                  <a:gd name="T15" fmla="*/ 2147483647 h 63"/>
                  <a:gd name="T16" fmla="*/ 0 w 51"/>
                  <a:gd name="T17" fmla="*/ 2147483647 h 63"/>
                  <a:gd name="T18" fmla="*/ 2147483647 w 51"/>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3"/>
                  <a:gd name="T32" fmla="*/ 51 w 51"/>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3">
                    <a:moveTo>
                      <a:pt x="15" y="0"/>
                    </a:moveTo>
                    <a:lnTo>
                      <a:pt x="48" y="22"/>
                    </a:lnTo>
                    <a:lnTo>
                      <a:pt x="51" y="33"/>
                    </a:lnTo>
                    <a:lnTo>
                      <a:pt x="37" y="44"/>
                    </a:lnTo>
                    <a:lnTo>
                      <a:pt x="26" y="52"/>
                    </a:lnTo>
                    <a:lnTo>
                      <a:pt x="29" y="63"/>
                    </a:lnTo>
                    <a:lnTo>
                      <a:pt x="15" y="59"/>
                    </a:lnTo>
                    <a:lnTo>
                      <a:pt x="0" y="44"/>
                    </a:lnTo>
                    <a:lnTo>
                      <a:pt x="0" y="33"/>
                    </a:lnTo>
                    <a:lnTo>
                      <a:pt x="4" y="1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7" name="Freeform 40"/>
              <p:cNvSpPr>
                <a:spLocks noChangeAspect="1"/>
              </p:cNvSpPr>
              <p:nvPr/>
            </p:nvSpPr>
            <p:spPr bwMode="gray">
              <a:xfrm>
                <a:off x="3819684" y="3551199"/>
                <a:ext cx="105125" cy="135946"/>
              </a:xfrm>
              <a:custGeom>
                <a:avLst/>
                <a:gdLst>
                  <a:gd name="T0" fmla="*/ 2147483647 w 78"/>
                  <a:gd name="T1" fmla="*/ 0 h 92"/>
                  <a:gd name="T2" fmla="*/ 2147483647 w 78"/>
                  <a:gd name="T3" fmla="*/ 2147483647 h 92"/>
                  <a:gd name="T4" fmla="*/ 2147483647 w 78"/>
                  <a:gd name="T5" fmla="*/ 2147483647 h 92"/>
                  <a:gd name="T6" fmla="*/ 2147483647 w 78"/>
                  <a:gd name="T7" fmla="*/ 2147483647 h 92"/>
                  <a:gd name="T8" fmla="*/ 2147483647 w 78"/>
                  <a:gd name="T9" fmla="*/ 2147483647 h 92"/>
                  <a:gd name="T10" fmla="*/ 2147483647 w 78"/>
                  <a:gd name="T11" fmla="*/ 2147483647 h 92"/>
                  <a:gd name="T12" fmla="*/ 2147483647 w 78"/>
                  <a:gd name="T13" fmla="*/ 2147483647 h 92"/>
                  <a:gd name="T14" fmla="*/ 2147483647 w 78"/>
                  <a:gd name="T15" fmla="*/ 2147483647 h 92"/>
                  <a:gd name="T16" fmla="*/ 2147483647 w 78"/>
                  <a:gd name="T17" fmla="*/ 2147483647 h 92"/>
                  <a:gd name="T18" fmla="*/ 2147483647 w 78"/>
                  <a:gd name="T19" fmla="*/ 2147483647 h 92"/>
                  <a:gd name="T20" fmla="*/ 2147483647 w 78"/>
                  <a:gd name="T21" fmla="*/ 2147483647 h 92"/>
                  <a:gd name="T22" fmla="*/ 0 w 78"/>
                  <a:gd name="T23" fmla="*/ 2147483647 h 92"/>
                  <a:gd name="T24" fmla="*/ 2147483647 w 78"/>
                  <a:gd name="T25" fmla="*/ 2147483647 h 92"/>
                  <a:gd name="T26" fmla="*/ 2147483647 w 78"/>
                  <a:gd name="T27" fmla="*/ 2147483647 h 92"/>
                  <a:gd name="T28" fmla="*/ 2147483647 w 78"/>
                  <a:gd name="T29" fmla="*/ 2147483647 h 92"/>
                  <a:gd name="T30" fmla="*/ 2147483647 w 78"/>
                  <a:gd name="T31" fmla="*/ 2147483647 h 92"/>
                  <a:gd name="T32" fmla="*/ 2147483647 w 78"/>
                  <a:gd name="T33" fmla="*/ 2147483647 h 92"/>
                  <a:gd name="T34" fmla="*/ 2147483647 w 78"/>
                  <a:gd name="T35" fmla="*/ 2147483647 h 92"/>
                  <a:gd name="T36" fmla="*/ 2147483647 w 78"/>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2"/>
                  <a:gd name="T59" fmla="*/ 78 w 78"/>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2">
                    <a:moveTo>
                      <a:pt x="74" y="0"/>
                    </a:moveTo>
                    <a:lnTo>
                      <a:pt x="78" y="7"/>
                    </a:lnTo>
                    <a:lnTo>
                      <a:pt x="74" y="11"/>
                    </a:lnTo>
                    <a:lnTo>
                      <a:pt x="78" y="22"/>
                    </a:lnTo>
                    <a:lnTo>
                      <a:pt x="74" y="33"/>
                    </a:lnTo>
                    <a:lnTo>
                      <a:pt x="63" y="40"/>
                    </a:lnTo>
                    <a:lnTo>
                      <a:pt x="67" y="51"/>
                    </a:lnTo>
                    <a:lnTo>
                      <a:pt x="63" y="59"/>
                    </a:lnTo>
                    <a:lnTo>
                      <a:pt x="67" y="70"/>
                    </a:lnTo>
                    <a:lnTo>
                      <a:pt x="52" y="92"/>
                    </a:lnTo>
                    <a:lnTo>
                      <a:pt x="19" y="70"/>
                    </a:lnTo>
                    <a:lnTo>
                      <a:pt x="0" y="59"/>
                    </a:lnTo>
                    <a:lnTo>
                      <a:pt x="11" y="51"/>
                    </a:lnTo>
                    <a:lnTo>
                      <a:pt x="11" y="37"/>
                    </a:lnTo>
                    <a:lnTo>
                      <a:pt x="30" y="26"/>
                    </a:lnTo>
                    <a:lnTo>
                      <a:pt x="41" y="29"/>
                    </a:lnTo>
                    <a:lnTo>
                      <a:pt x="52" y="26"/>
                    </a:lnTo>
                    <a:lnTo>
                      <a:pt x="67" y="15"/>
                    </a:lnTo>
                    <a:lnTo>
                      <a:pt x="7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8" name="Freeform 41"/>
              <p:cNvSpPr>
                <a:spLocks noChangeAspect="1"/>
              </p:cNvSpPr>
              <p:nvPr/>
            </p:nvSpPr>
            <p:spPr bwMode="gray">
              <a:xfrm>
                <a:off x="3819684" y="3551199"/>
                <a:ext cx="105125" cy="135946"/>
              </a:xfrm>
              <a:custGeom>
                <a:avLst/>
                <a:gdLst>
                  <a:gd name="T0" fmla="*/ 2147483647 w 78"/>
                  <a:gd name="T1" fmla="*/ 0 h 92"/>
                  <a:gd name="T2" fmla="*/ 2147483647 w 78"/>
                  <a:gd name="T3" fmla="*/ 2147483647 h 92"/>
                  <a:gd name="T4" fmla="*/ 2147483647 w 78"/>
                  <a:gd name="T5" fmla="*/ 2147483647 h 92"/>
                  <a:gd name="T6" fmla="*/ 2147483647 w 78"/>
                  <a:gd name="T7" fmla="*/ 2147483647 h 92"/>
                  <a:gd name="T8" fmla="*/ 2147483647 w 78"/>
                  <a:gd name="T9" fmla="*/ 2147483647 h 92"/>
                  <a:gd name="T10" fmla="*/ 2147483647 w 78"/>
                  <a:gd name="T11" fmla="*/ 2147483647 h 92"/>
                  <a:gd name="T12" fmla="*/ 2147483647 w 78"/>
                  <a:gd name="T13" fmla="*/ 2147483647 h 92"/>
                  <a:gd name="T14" fmla="*/ 2147483647 w 78"/>
                  <a:gd name="T15" fmla="*/ 2147483647 h 92"/>
                  <a:gd name="T16" fmla="*/ 2147483647 w 78"/>
                  <a:gd name="T17" fmla="*/ 2147483647 h 92"/>
                  <a:gd name="T18" fmla="*/ 2147483647 w 78"/>
                  <a:gd name="T19" fmla="*/ 2147483647 h 92"/>
                  <a:gd name="T20" fmla="*/ 2147483647 w 78"/>
                  <a:gd name="T21" fmla="*/ 2147483647 h 92"/>
                  <a:gd name="T22" fmla="*/ 0 w 78"/>
                  <a:gd name="T23" fmla="*/ 2147483647 h 92"/>
                  <a:gd name="T24" fmla="*/ 2147483647 w 78"/>
                  <a:gd name="T25" fmla="*/ 2147483647 h 92"/>
                  <a:gd name="T26" fmla="*/ 2147483647 w 78"/>
                  <a:gd name="T27" fmla="*/ 2147483647 h 92"/>
                  <a:gd name="T28" fmla="*/ 2147483647 w 78"/>
                  <a:gd name="T29" fmla="*/ 2147483647 h 92"/>
                  <a:gd name="T30" fmla="*/ 2147483647 w 78"/>
                  <a:gd name="T31" fmla="*/ 2147483647 h 92"/>
                  <a:gd name="T32" fmla="*/ 2147483647 w 78"/>
                  <a:gd name="T33" fmla="*/ 2147483647 h 92"/>
                  <a:gd name="T34" fmla="*/ 2147483647 w 78"/>
                  <a:gd name="T35" fmla="*/ 2147483647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92"/>
                  <a:gd name="T56" fmla="*/ 78 w 78"/>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92">
                    <a:moveTo>
                      <a:pt x="74" y="0"/>
                    </a:moveTo>
                    <a:lnTo>
                      <a:pt x="78" y="7"/>
                    </a:lnTo>
                    <a:lnTo>
                      <a:pt x="74" y="11"/>
                    </a:lnTo>
                    <a:lnTo>
                      <a:pt x="78" y="22"/>
                    </a:lnTo>
                    <a:lnTo>
                      <a:pt x="74" y="33"/>
                    </a:lnTo>
                    <a:lnTo>
                      <a:pt x="63" y="40"/>
                    </a:lnTo>
                    <a:lnTo>
                      <a:pt x="67" y="51"/>
                    </a:lnTo>
                    <a:lnTo>
                      <a:pt x="63" y="59"/>
                    </a:lnTo>
                    <a:lnTo>
                      <a:pt x="67" y="70"/>
                    </a:lnTo>
                    <a:lnTo>
                      <a:pt x="52" y="92"/>
                    </a:lnTo>
                    <a:lnTo>
                      <a:pt x="19" y="70"/>
                    </a:lnTo>
                    <a:lnTo>
                      <a:pt x="0" y="59"/>
                    </a:lnTo>
                    <a:lnTo>
                      <a:pt x="11" y="51"/>
                    </a:lnTo>
                    <a:lnTo>
                      <a:pt x="11" y="37"/>
                    </a:lnTo>
                    <a:lnTo>
                      <a:pt x="30" y="26"/>
                    </a:lnTo>
                    <a:lnTo>
                      <a:pt x="41" y="29"/>
                    </a:lnTo>
                    <a:lnTo>
                      <a:pt x="52" y="26"/>
                    </a:lnTo>
                    <a:lnTo>
                      <a:pt x="67" y="1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49" name="Freeform 42"/>
              <p:cNvSpPr>
                <a:spLocks noChangeAspect="1"/>
              </p:cNvSpPr>
              <p:nvPr/>
            </p:nvSpPr>
            <p:spPr bwMode="gray">
              <a:xfrm>
                <a:off x="3810622" y="3688957"/>
                <a:ext cx="39875" cy="59817"/>
              </a:xfrm>
              <a:custGeom>
                <a:avLst/>
                <a:gdLst>
                  <a:gd name="T0" fmla="*/ 0 w 29"/>
                  <a:gd name="T1" fmla="*/ 0 h 41"/>
                  <a:gd name="T2" fmla="*/ 2147483647 w 29"/>
                  <a:gd name="T3" fmla="*/ 2147483647 h 41"/>
                  <a:gd name="T4" fmla="*/ 2147483647 w 29"/>
                  <a:gd name="T5" fmla="*/ 2147483647 h 41"/>
                  <a:gd name="T6" fmla="*/ 2147483647 w 29"/>
                  <a:gd name="T7" fmla="*/ 2147483647 h 41"/>
                  <a:gd name="T8" fmla="*/ 2147483647 w 29"/>
                  <a:gd name="T9" fmla="*/ 2147483647 h 41"/>
                  <a:gd name="T10" fmla="*/ 2147483647 w 29"/>
                  <a:gd name="T11" fmla="*/ 2147483647 h 41"/>
                  <a:gd name="T12" fmla="*/ 0 w 29"/>
                  <a:gd name="T13" fmla="*/ 2147483647 h 41"/>
                  <a:gd name="T14" fmla="*/ 0 w 29"/>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41"/>
                  <a:gd name="T26" fmla="*/ 29 w 29"/>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41">
                    <a:moveTo>
                      <a:pt x="0" y="0"/>
                    </a:moveTo>
                    <a:lnTo>
                      <a:pt x="18" y="8"/>
                    </a:lnTo>
                    <a:lnTo>
                      <a:pt x="26" y="19"/>
                    </a:lnTo>
                    <a:lnTo>
                      <a:pt x="29" y="30"/>
                    </a:lnTo>
                    <a:lnTo>
                      <a:pt x="18" y="41"/>
                    </a:lnTo>
                    <a:lnTo>
                      <a:pt x="4" y="33"/>
                    </a:lnTo>
                    <a:lnTo>
                      <a:pt x="0" y="22"/>
                    </a:lnTo>
                    <a:lnTo>
                      <a:pt x="0"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0" name="Freeform 43"/>
              <p:cNvSpPr>
                <a:spLocks noChangeAspect="1"/>
              </p:cNvSpPr>
              <p:nvPr/>
            </p:nvSpPr>
            <p:spPr bwMode="gray">
              <a:xfrm>
                <a:off x="3810622" y="3688957"/>
                <a:ext cx="39875" cy="59817"/>
              </a:xfrm>
              <a:custGeom>
                <a:avLst/>
                <a:gdLst>
                  <a:gd name="T0" fmla="*/ 0 w 29"/>
                  <a:gd name="T1" fmla="*/ 0 h 41"/>
                  <a:gd name="T2" fmla="*/ 2147483647 w 29"/>
                  <a:gd name="T3" fmla="*/ 2147483647 h 41"/>
                  <a:gd name="T4" fmla="*/ 2147483647 w 29"/>
                  <a:gd name="T5" fmla="*/ 2147483647 h 41"/>
                  <a:gd name="T6" fmla="*/ 2147483647 w 29"/>
                  <a:gd name="T7" fmla="*/ 2147483647 h 41"/>
                  <a:gd name="T8" fmla="*/ 2147483647 w 29"/>
                  <a:gd name="T9" fmla="*/ 2147483647 h 41"/>
                  <a:gd name="T10" fmla="*/ 2147483647 w 29"/>
                  <a:gd name="T11" fmla="*/ 2147483647 h 41"/>
                  <a:gd name="T12" fmla="*/ 0 w 29"/>
                  <a:gd name="T13" fmla="*/ 2147483647 h 41"/>
                  <a:gd name="T14" fmla="*/ 0 60000 65536"/>
                  <a:gd name="T15" fmla="*/ 0 60000 65536"/>
                  <a:gd name="T16" fmla="*/ 0 60000 65536"/>
                  <a:gd name="T17" fmla="*/ 0 60000 65536"/>
                  <a:gd name="T18" fmla="*/ 0 60000 65536"/>
                  <a:gd name="T19" fmla="*/ 0 60000 65536"/>
                  <a:gd name="T20" fmla="*/ 0 60000 65536"/>
                  <a:gd name="T21" fmla="*/ 0 w 29"/>
                  <a:gd name="T22" fmla="*/ 0 h 41"/>
                  <a:gd name="T23" fmla="*/ 29 w 2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1">
                    <a:moveTo>
                      <a:pt x="0" y="0"/>
                    </a:moveTo>
                    <a:lnTo>
                      <a:pt x="18" y="8"/>
                    </a:lnTo>
                    <a:lnTo>
                      <a:pt x="26" y="19"/>
                    </a:lnTo>
                    <a:lnTo>
                      <a:pt x="29" y="30"/>
                    </a:lnTo>
                    <a:lnTo>
                      <a:pt x="18" y="41"/>
                    </a:lnTo>
                    <a:lnTo>
                      <a:pt x="4" y="33"/>
                    </a:lnTo>
                    <a:lnTo>
                      <a:pt x="0" y="22"/>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1" name="Freeform 44"/>
              <p:cNvSpPr>
                <a:spLocks noChangeAspect="1"/>
              </p:cNvSpPr>
              <p:nvPr/>
            </p:nvSpPr>
            <p:spPr bwMode="gray">
              <a:xfrm>
                <a:off x="4093373" y="3676269"/>
                <a:ext cx="23562" cy="45315"/>
              </a:xfrm>
              <a:custGeom>
                <a:avLst/>
                <a:gdLst>
                  <a:gd name="T0" fmla="*/ 2147483647 w 19"/>
                  <a:gd name="T1" fmla="*/ 0 h 33"/>
                  <a:gd name="T2" fmla="*/ 0 w 19"/>
                  <a:gd name="T3" fmla="*/ 2147483647 h 33"/>
                  <a:gd name="T4" fmla="*/ 0 w 19"/>
                  <a:gd name="T5" fmla="*/ 2147483647 h 33"/>
                  <a:gd name="T6" fmla="*/ 2147483647 w 19"/>
                  <a:gd name="T7" fmla="*/ 2147483647 h 33"/>
                  <a:gd name="T8" fmla="*/ 2147483647 w 19"/>
                  <a:gd name="T9" fmla="*/ 2147483647 h 33"/>
                  <a:gd name="T10" fmla="*/ 2147483647 w 19"/>
                  <a:gd name="T11" fmla="*/ 0 h 33"/>
                  <a:gd name="T12" fmla="*/ 0 60000 65536"/>
                  <a:gd name="T13" fmla="*/ 0 60000 65536"/>
                  <a:gd name="T14" fmla="*/ 0 60000 65536"/>
                  <a:gd name="T15" fmla="*/ 0 60000 65536"/>
                  <a:gd name="T16" fmla="*/ 0 60000 65536"/>
                  <a:gd name="T17" fmla="*/ 0 60000 65536"/>
                  <a:gd name="T18" fmla="*/ 0 w 19"/>
                  <a:gd name="T19" fmla="*/ 0 h 33"/>
                  <a:gd name="T20" fmla="*/ 19 w 1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9" h="33">
                    <a:moveTo>
                      <a:pt x="8" y="0"/>
                    </a:moveTo>
                    <a:lnTo>
                      <a:pt x="0" y="8"/>
                    </a:lnTo>
                    <a:lnTo>
                      <a:pt x="0" y="22"/>
                    </a:lnTo>
                    <a:lnTo>
                      <a:pt x="15" y="33"/>
                    </a:lnTo>
                    <a:lnTo>
                      <a:pt x="19" y="19"/>
                    </a:lnTo>
                    <a:lnTo>
                      <a:pt x="8"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2" name="Freeform 45"/>
              <p:cNvSpPr>
                <a:spLocks noChangeAspect="1"/>
              </p:cNvSpPr>
              <p:nvPr/>
            </p:nvSpPr>
            <p:spPr bwMode="gray">
              <a:xfrm>
                <a:off x="4093373" y="3676269"/>
                <a:ext cx="23562" cy="45315"/>
              </a:xfrm>
              <a:custGeom>
                <a:avLst/>
                <a:gdLst>
                  <a:gd name="T0" fmla="*/ 2147483647 w 19"/>
                  <a:gd name="T1" fmla="*/ 0 h 33"/>
                  <a:gd name="T2" fmla="*/ 0 w 19"/>
                  <a:gd name="T3" fmla="*/ 2147483647 h 33"/>
                  <a:gd name="T4" fmla="*/ 0 w 19"/>
                  <a:gd name="T5" fmla="*/ 2147483647 h 33"/>
                  <a:gd name="T6" fmla="*/ 2147483647 w 19"/>
                  <a:gd name="T7" fmla="*/ 2147483647 h 33"/>
                  <a:gd name="T8" fmla="*/ 2147483647 w 19"/>
                  <a:gd name="T9" fmla="*/ 2147483647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8" y="0"/>
                    </a:moveTo>
                    <a:lnTo>
                      <a:pt x="0" y="8"/>
                    </a:lnTo>
                    <a:lnTo>
                      <a:pt x="0" y="22"/>
                    </a:lnTo>
                    <a:lnTo>
                      <a:pt x="15" y="33"/>
                    </a:lnTo>
                    <a:lnTo>
                      <a:pt x="19" y="1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3" name="Freeform 46"/>
              <p:cNvSpPr>
                <a:spLocks noChangeAspect="1"/>
              </p:cNvSpPr>
              <p:nvPr/>
            </p:nvSpPr>
            <p:spPr bwMode="gray">
              <a:xfrm>
                <a:off x="3964685" y="3766900"/>
                <a:ext cx="38063" cy="36252"/>
              </a:xfrm>
              <a:custGeom>
                <a:avLst/>
                <a:gdLst>
                  <a:gd name="T0" fmla="*/ 2147483647 w 29"/>
                  <a:gd name="T1" fmla="*/ 0 h 26"/>
                  <a:gd name="T2" fmla="*/ 0 w 29"/>
                  <a:gd name="T3" fmla="*/ 2147483647 h 26"/>
                  <a:gd name="T4" fmla="*/ 2147483647 w 29"/>
                  <a:gd name="T5" fmla="*/ 2147483647 h 26"/>
                  <a:gd name="T6" fmla="*/ 2147483647 w 29"/>
                  <a:gd name="T7" fmla="*/ 2147483647 h 26"/>
                  <a:gd name="T8" fmla="*/ 2147483647 w 29"/>
                  <a:gd name="T9" fmla="*/ 2147483647 h 26"/>
                  <a:gd name="T10" fmla="*/ 2147483647 w 29"/>
                  <a:gd name="T11" fmla="*/ 0 h 26"/>
                  <a:gd name="T12" fmla="*/ 0 60000 65536"/>
                  <a:gd name="T13" fmla="*/ 0 60000 65536"/>
                  <a:gd name="T14" fmla="*/ 0 60000 65536"/>
                  <a:gd name="T15" fmla="*/ 0 60000 65536"/>
                  <a:gd name="T16" fmla="*/ 0 60000 65536"/>
                  <a:gd name="T17" fmla="*/ 0 60000 65536"/>
                  <a:gd name="T18" fmla="*/ 0 w 29"/>
                  <a:gd name="T19" fmla="*/ 0 h 26"/>
                  <a:gd name="T20" fmla="*/ 29 w 2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9" h="26">
                    <a:moveTo>
                      <a:pt x="4" y="0"/>
                    </a:moveTo>
                    <a:lnTo>
                      <a:pt x="0" y="7"/>
                    </a:lnTo>
                    <a:lnTo>
                      <a:pt x="4" y="18"/>
                    </a:lnTo>
                    <a:lnTo>
                      <a:pt x="18" y="26"/>
                    </a:lnTo>
                    <a:lnTo>
                      <a:pt x="29" y="15"/>
                    </a:lnTo>
                    <a:lnTo>
                      <a:pt x="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4" name="Freeform 47"/>
              <p:cNvSpPr>
                <a:spLocks noChangeAspect="1"/>
              </p:cNvSpPr>
              <p:nvPr/>
            </p:nvSpPr>
            <p:spPr bwMode="gray">
              <a:xfrm>
                <a:off x="3964685" y="3766900"/>
                <a:ext cx="38063" cy="36252"/>
              </a:xfrm>
              <a:custGeom>
                <a:avLst/>
                <a:gdLst>
                  <a:gd name="T0" fmla="*/ 2147483647 w 29"/>
                  <a:gd name="T1" fmla="*/ 0 h 26"/>
                  <a:gd name="T2" fmla="*/ 0 w 29"/>
                  <a:gd name="T3" fmla="*/ 2147483647 h 26"/>
                  <a:gd name="T4" fmla="*/ 2147483647 w 29"/>
                  <a:gd name="T5" fmla="*/ 2147483647 h 26"/>
                  <a:gd name="T6" fmla="*/ 2147483647 w 29"/>
                  <a:gd name="T7" fmla="*/ 2147483647 h 26"/>
                  <a:gd name="T8" fmla="*/ 2147483647 w 29"/>
                  <a:gd name="T9" fmla="*/ 2147483647 h 26"/>
                  <a:gd name="T10" fmla="*/ 0 60000 65536"/>
                  <a:gd name="T11" fmla="*/ 0 60000 65536"/>
                  <a:gd name="T12" fmla="*/ 0 60000 65536"/>
                  <a:gd name="T13" fmla="*/ 0 60000 65536"/>
                  <a:gd name="T14" fmla="*/ 0 60000 65536"/>
                  <a:gd name="T15" fmla="*/ 0 w 29"/>
                  <a:gd name="T16" fmla="*/ 0 h 26"/>
                  <a:gd name="T17" fmla="*/ 29 w 29"/>
                  <a:gd name="T18" fmla="*/ 26 h 26"/>
                </a:gdLst>
                <a:ahLst/>
                <a:cxnLst>
                  <a:cxn ang="T10">
                    <a:pos x="T0" y="T1"/>
                  </a:cxn>
                  <a:cxn ang="T11">
                    <a:pos x="T2" y="T3"/>
                  </a:cxn>
                  <a:cxn ang="T12">
                    <a:pos x="T4" y="T5"/>
                  </a:cxn>
                  <a:cxn ang="T13">
                    <a:pos x="T6" y="T7"/>
                  </a:cxn>
                  <a:cxn ang="T14">
                    <a:pos x="T8" y="T9"/>
                  </a:cxn>
                </a:cxnLst>
                <a:rect l="T15" t="T16" r="T17" b="T18"/>
                <a:pathLst>
                  <a:path w="29" h="26">
                    <a:moveTo>
                      <a:pt x="4" y="0"/>
                    </a:moveTo>
                    <a:lnTo>
                      <a:pt x="0" y="7"/>
                    </a:lnTo>
                    <a:lnTo>
                      <a:pt x="4" y="18"/>
                    </a:lnTo>
                    <a:lnTo>
                      <a:pt x="18" y="26"/>
                    </a:lnTo>
                    <a:lnTo>
                      <a:pt x="29" y="1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5" name="Freeform 48"/>
              <p:cNvSpPr>
                <a:spLocks noChangeAspect="1"/>
              </p:cNvSpPr>
              <p:nvPr/>
            </p:nvSpPr>
            <p:spPr bwMode="gray">
              <a:xfrm>
                <a:off x="3328496" y="3663580"/>
                <a:ext cx="754002" cy="1094817"/>
              </a:xfrm>
              <a:custGeom>
                <a:avLst/>
                <a:gdLst>
                  <a:gd name="T0" fmla="*/ 2147483647 w 561"/>
                  <a:gd name="T1" fmla="*/ 2147483647 h 752"/>
                  <a:gd name="T2" fmla="*/ 2147483647 w 561"/>
                  <a:gd name="T3" fmla="*/ 2147483647 h 752"/>
                  <a:gd name="T4" fmla="*/ 2147483647 w 561"/>
                  <a:gd name="T5" fmla="*/ 2147483647 h 752"/>
                  <a:gd name="T6" fmla="*/ 2147483647 w 561"/>
                  <a:gd name="T7" fmla="*/ 2147483647 h 752"/>
                  <a:gd name="T8" fmla="*/ 2147483647 w 561"/>
                  <a:gd name="T9" fmla="*/ 2147483647 h 752"/>
                  <a:gd name="T10" fmla="*/ 2147483647 w 561"/>
                  <a:gd name="T11" fmla="*/ 2147483647 h 752"/>
                  <a:gd name="T12" fmla="*/ 2147483647 w 561"/>
                  <a:gd name="T13" fmla="*/ 2147483647 h 752"/>
                  <a:gd name="T14" fmla="*/ 2147483647 w 561"/>
                  <a:gd name="T15" fmla="*/ 2147483647 h 752"/>
                  <a:gd name="T16" fmla="*/ 2147483647 w 561"/>
                  <a:gd name="T17" fmla="*/ 2147483647 h 752"/>
                  <a:gd name="T18" fmla="*/ 2147483647 w 561"/>
                  <a:gd name="T19" fmla="*/ 2147483647 h 752"/>
                  <a:gd name="T20" fmla="*/ 2147483647 w 561"/>
                  <a:gd name="T21" fmla="*/ 2147483647 h 752"/>
                  <a:gd name="T22" fmla="*/ 2147483647 w 561"/>
                  <a:gd name="T23" fmla="*/ 2147483647 h 752"/>
                  <a:gd name="T24" fmla="*/ 2147483647 w 561"/>
                  <a:gd name="T25" fmla="*/ 2147483647 h 752"/>
                  <a:gd name="T26" fmla="*/ 2147483647 w 561"/>
                  <a:gd name="T27" fmla="*/ 2147483647 h 752"/>
                  <a:gd name="T28" fmla="*/ 2147483647 w 561"/>
                  <a:gd name="T29" fmla="*/ 2147483647 h 752"/>
                  <a:gd name="T30" fmla="*/ 0 w 561"/>
                  <a:gd name="T31" fmla="*/ 2147483647 h 752"/>
                  <a:gd name="T32" fmla="*/ 2147483647 w 561"/>
                  <a:gd name="T33" fmla="*/ 2147483647 h 752"/>
                  <a:gd name="T34" fmla="*/ 2147483647 w 561"/>
                  <a:gd name="T35" fmla="*/ 2147483647 h 752"/>
                  <a:gd name="T36" fmla="*/ 2147483647 w 561"/>
                  <a:gd name="T37" fmla="*/ 2147483647 h 752"/>
                  <a:gd name="T38" fmla="*/ 2147483647 w 561"/>
                  <a:gd name="T39" fmla="*/ 2147483647 h 752"/>
                  <a:gd name="T40" fmla="*/ 2147483647 w 561"/>
                  <a:gd name="T41" fmla="*/ 2147483647 h 752"/>
                  <a:gd name="T42" fmla="*/ 2147483647 w 561"/>
                  <a:gd name="T43" fmla="*/ 2147483647 h 752"/>
                  <a:gd name="T44" fmla="*/ 2147483647 w 561"/>
                  <a:gd name="T45" fmla="*/ 2147483647 h 752"/>
                  <a:gd name="T46" fmla="*/ 2147483647 w 561"/>
                  <a:gd name="T47" fmla="*/ 2147483647 h 752"/>
                  <a:gd name="T48" fmla="*/ 2147483647 w 561"/>
                  <a:gd name="T49" fmla="*/ 2147483647 h 752"/>
                  <a:gd name="T50" fmla="*/ 2147483647 w 561"/>
                  <a:gd name="T51" fmla="*/ 2147483647 h 752"/>
                  <a:gd name="T52" fmla="*/ 2147483647 w 561"/>
                  <a:gd name="T53" fmla="*/ 2147483647 h 752"/>
                  <a:gd name="T54" fmla="*/ 2147483647 w 561"/>
                  <a:gd name="T55" fmla="*/ 2147483647 h 752"/>
                  <a:gd name="T56" fmla="*/ 2147483647 w 561"/>
                  <a:gd name="T57" fmla="*/ 2147483647 h 752"/>
                  <a:gd name="T58" fmla="*/ 2147483647 w 561"/>
                  <a:gd name="T59" fmla="*/ 2147483647 h 752"/>
                  <a:gd name="T60" fmla="*/ 2147483647 w 561"/>
                  <a:gd name="T61" fmla="*/ 2147483647 h 752"/>
                  <a:gd name="T62" fmla="*/ 2147483647 w 561"/>
                  <a:gd name="T63" fmla="*/ 2147483647 h 752"/>
                  <a:gd name="T64" fmla="*/ 2147483647 w 561"/>
                  <a:gd name="T65" fmla="*/ 2147483647 h 752"/>
                  <a:gd name="T66" fmla="*/ 2147483647 w 561"/>
                  <a:gd name="T67" fmla="*/ 2147483647 h 752"/>
                  <a:gd name="T68" fmla="*/ 2147483647 w 561"/>
                  <a:gd name="T69" fmla="*/ 2147483647 h 752"/>
                  <a:gd name="T70" fmla="*/ 2147483647 w 561"/>
                  <a:gd name="T71" fmla="*/ 2147483647 h 752"/>
                  <a:gd name="T72" fmla="*/ 2147483647 w 561"/>
                  <a:gd name="T73" fmla="*/ 2147483647 h 752"/>
                  <a:gd name="T74" fmla="*/ 2147483647 w 561"/>
                  <a:gd name="T75" fmla="*/ 2147483647 h 752"/>
                  <a:gd name="T76" fmla="*/ 2147483647 w 561"/>
                  <a:gd name="T77" fmla="*/ 2147483647 h 752"/>
                  <a:gd name="T78" fmla="*/ 2147483647 w 561"/>
                  <a:gd name="T79" fmla="*/ 2147483647 h 752"/>
                  <a:gd name="T80" fmla="*/ 2147483647 w 561"/>
                  <a:gd name="T81" fmla="*/ 2147483647 h 752"/>
                  <a:gd name="T82" fmla="*/ 2147483647 w 561"/>
                  <a:gd name="T83" fmla="*/ 2147483647 h 752"/>
                  <a:gd name="T84" fmla="*/ 2147483647 w 561"/>
                  <a:gd name="T85" fmla="*/ 2147483647 h 752"/>
                  <a:gd name="T86" fmla="*/ 2147483647 w 561"/>
                  <a:gd name="T87" fmla="*/ 2147483647 h 752"/>
                  <a:gd name="T88" fmla="*/ 2147483647 w 561"/>
                  <a:gd name="T89" fmla="*/ 2147483647 h 752"/>
                  <a:gd name="T90" fmla="*/ 2147483647 w 561"/>
                  <a:gd name="T91" fmla="*/ 2147483647 h 752"/>
                  <a:gd name="T92" fmla="*/ 2147483647 w 561"/>
                  <a:gd name="T93" fmla="*/ 2147483647 h 752"/>
                  <a:gd name="T94" fmla="*/ 2147483647 w 561"/>
                  <a:gd name="T95" fmla="*/ 2147483647 h 752"/>
                  <a:gd name="T96" fmla="*/ 2147483647 w 561"/>
                  <a:gd name="T97" fmla="*/ 2147483647 h 752"/>
                  <a:gd name="T98" fmla="*/ 2147483647 w 561"/>
                  <a:gd name="T99" fmla="*/ 2147483647 h 752"/>
                  <a:gd name="T100" fmla="*/ 2147483647 w 561"/>
                  <a:gd name="T101" fmla="*/ 2147483647 h 752"/>
                  <a:gd name="T102" fmla="*/ 2147483647 w 561"/>
                  <a:gd name="T103" fmla="*/ 2147483647 h 752"/>
                  <a:gd name="T104" fmla="*/ 2147483647 w 561"/>
                  <a:gd name="T105" fmla="*/ 0 h 7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52"/>
                  <a:gd name="T161" fmla="*/ 561 w 561"/>
                  <a:gd name="T162" fmla="*/ 752 h 7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52">
                    <a:moveTo>
                      <a:pt x="231" y="0"/>
                    </a:moveTo>
                    <a:lnTo>
                      <a:pt x="220" y="7"/>
                    </a:lnTo>
                    <a:lnTo>
                      <a:pt x="220" y="15"/>
                    </a:lnTo>
                    <a:lnTo>
                      <a:pt x="220" y="26"/>
                    </a:lnTo>
                    <a:lnTo>
                      <a:pt x="223" y="37"/>
                    </a:lnTo>
                    <a:lnTo>
                      <a:pt x="223" y="51"/>
                    </a:lnTo>
                    <a:lnTo>
                      <a:pt x="220" y="59"/>
                    </a:lnTo>
                    <a:lnTo>
                      <a:pt x="220" y="70"/>
                    </a:lnTo>
                    <a:lnTo>
                      <a:pt x="220" y="81"/>
                    </a:lnTo>
                    <a:lnTo>
                      <a:pt x="238" y="92"/>
                    </a:lnTo>
                    <a:lnTo>
                      <a:pt x="245" y="96"/>
                    </a:lnTo>
                    <a:lnTo>
                      <a:pt x="253" y="118"/>
                    </a:lnTo>
                    <a:lnTo>
                      <a:pt x="227" y="114"/>
                    </a:lnTo>
                    <a:lnTo>
                      <a:pt x="216" y="99"/>
                    </a:lnTo>
                    <a:lnTo>
                      <a:pt x="205" y="107"/>
                    </a:lnTo>
                    <a:lnTo>
                      <a:pt x="187" y="129"/>
                    </a:lnTo>
                    <a:lnTo>
                      <a:pt x="179" y="136"/>
                    </a:lnTo>
                    <a:lnTo>
                      <a:pt x="172" y="136"/>
                    </a:lnTo>
                    <a:lnTo>
                      <a:pt x="168" y="125"/>
                    </a:lnTo>
                    <a:lnTo>
                      <a:pt x="165" y="118"/>
                    </a:lnTo>
                    <a:lnTo>
                      <a:pt x="146" y="110"/>
                    </a:lnTo>
                    <a:lnTo>
                      <a:pt x="121" y="110"/>
                    </a:lnTo>
                    <a:lnTo>
                      <a:pt x="113" y="121"/>
                    </a:lnTo>
                    <a:lnTo>
                      <a:pt x="102" y="136"/>
                    </a:lnTo>
                    <a:lnTo>
                      <a:pt x="113" y="143"/>
                    </a:lnTo>
                    <a:lnTo>
                      <a:pt x="113" y="162"/>
                    </a:lnTo>
                    <a:lnTo>
                      <a:pt x="110" y="173"/>
                    </a:lnTo>
                    <a:lnTo>
                      <a:pt x="106" y="180"/>
                    </a:lnTo>
                    <a:lnTo>
                      <a:pt x="91" y="191"/>
                    </a:lnTo>
                    <a:lnTo>
                      <a:pt x="88" y="195"/>
                    </a:lnTo>
                    <a:lnTo>
                      <a:pt x="88" y="209"/>
                    </a:lnTo>
                    <a:lnTo>
                      <a:pt x="95" y="217"/>
                    </a:lnTo>
                    <a:lnTo>
                      <a:pt x="91" y="231"/>
                    </a:lnTo>
                    <a:lnTo>
                      <a:pt x="80" y="246"/>
                    </a:lnTo>
                    <a:lnTo>
                      <a:pt x="69" y="257"/>
                    </a:lnTo>
                    <a:lnTo>
                      <a:pt x="62" y="268"/>
                    </a:lnTo>
                    <a:lnTo>
                      <a:pt x="47" y="279"/>
                    </a:lnTo>
                    <a:lnTo>
                      <a:pt x="36" y="283"/>
                    </a:lnTo>
                    <a:lnTo>
                      <a:pt x="29" y="301"/>
                    </a:lnTo>
                    <a:lnTo>
                      <a:pt x="25" y="323"/>
                    </a:lnTo>
                    <a:lnTo>
                      <a:pt x="18" y="338"/>
                    </a:lnTo>
                    <a:lnTo>
                      <a:pt x="18" y="360"/>
                    </a:lnTo>
                    <a:lnTo>
                      <a:pt x="11" y="367"/>
                    </a:lnTo>
                    <a:lnTo>
                      <a:pt x="7" y="374"/>
                    </a:lnTo>
                    <a:lnTo>
                      <a:pt x="14" y="385"/>
                    </a:lnTo>
                    <a:lnTo>
                      <a:pt x="18" y="400"/>
                    </a:lnTo>
                    <a:lnTo>
                      <a:pt x="29" y="415"/>
                    </a:lnTo>
                    <a:lnTo>
                      <a:pt x="0" y="440"/>
                    </a:lnTo>
                    <a:lnTo>
                      <a:pt x="7" y="455"/>
                    </a:lnTo>
                    <a:lnTo>
                      <a:pt x="18" y="466"/>
                    </a:lnTo>
                    <a:lnTo>
                      <a:pt x="18" y="477"/>
                    </a:lnTo>
                    <a:lnTo>
                      <a:pt x="3" y="488"/>
                    </a:lnTo>
                    <a:lnTo>
                      <a:pt x="0" y="499"/>
                    </a:lnTo>
                    <a:lnTo>
                      <a:pt x="3" y="521"/>
                    </a:lnTo>
                    <a:lnTo>
                      <a:pt x="11" y="532"/>
                    </a:lnTo>
                    <a:lnTo>
                      <a:pt x="29" y="540"/>
                    </a:lnTo>
                    <a:lnTo>
                      <a:pt x="47" y="543"/>
                    </a:lnTo>
                    <a:lnTo>
                      <a:pt x="69" y="543"/>
                    </a:lnTo>
                    <a:lnTo>
                      <a:pt x="88" y="547"/>
                    </a:lnTo>
                    <a:lnTo>
                      <a:pt x="99" y="554"/>
                    </a:lnTo>
                    <a:lnTo>
                      <a:pt x="110" y="565"/>
                    </a:lnTo>
                    <a:lnTo>
                      <a:pt x="95" y="573"/>
                    </a:lnTo>
                    <a:lnTo>
                      <a:pt x="84" y="584"/>
                    </a:lnTo>
                    <a:lnTo>
                      <a:pt x="73" y="595"/>
                    </a:lnTo>
                    <a:lnTo>
                      <a:pt x="69" y="609"/>
                    </a:lnTo>
                    <a:lnTo>
                      <a:pt x="62" y="639"/>
                    </a:lnTo>
                    <a:lnTo>
                      <a:pt x="55" y="657"/>
                    </a:lnTo>
                    <a:lnTo>
                      <a:pt x="47" y="668"/>
                    </a:lnTo>
                    <a:lnTo>
                      <a:pt x="62" y="690"/>
                    </a:lnTo>
                    <a:lnTo>
                      <a:pt x="66" y="697"/>
                    </a:lnTo>
                    <a:lnTo>
                      <a:pt x="77" y="705"/>
                    </a:lnTo>
                    <a:lnTo>
                      <a:pt x="88" y="705"/>
                    </a:lnTo>
                    <a:lnTo>
                      <a:pt x="99" y="697"/>
                    </a:lnTo>
                    <a:lnTo>
                      <a:pt x="106" y="690"/>
                    </a:lnTo>
                    <a:lnTo>
                      <a:pt x="110" y="686"/>
                    </a:lnTo>
                    <a:lnTo>
                      <a:pt x="128" y="690"/>
                    </a:lnTo>
                    <a:lnTo>
                      <a:pt x="135" y="701"/>
                    </a:lnTo>
                    <a:lnTo>
                      <a:pt x="143" y="712"/>
                    </a:lnTo>
                    <a:lnTo>
                      <a:pt x="150" y="723"/>
                    </a:lnTo>
                    <a:lnTo>
                      <a:pt x="161" y="727"/>
                    </a:lnTo>
                    <a:lnTo>
                      <a:pt x="187" y="723"/>
                    </a:lnTo>
                    <a:lnTo>
                      <a:pt x="198" y="723"/>
                    </a:lnTo>
                    <a:lnTo>
                      <a:pt x="212" y="734"/>
                    </a:lnTo>
                    <a:lnTo>
                      <a:pt x="227" y="727"/>
                    </a:lnTo>
                    <a:lnTo>
                      <a:pt x="238" y="730"/>
                    </a:lnTo>
                    <a:lnTo>
                      <a:pt x="249" y="741"/>
                    </a:lnTo>
                    <a:lnTo>
                      <a:pt x="267" y="730"/>
                    </a:lnTo>
                    <a:lnTo>
                      <a:pt x="286" y="730"/>
                    </a:lnTo>
                    <a:lnTo>
                      <a:pt x="300" y="741"/>
                    </a:lnTo>
                    <a:lnTo>
                      <a:pt x="311" y="745"/>
                    </a:lnTo>
                    <a:lnTo>
                      <a:pt x="322" y="734"/>
                    </a:lnTo>
                    <a:lnTo>
                      <a:pt x="337" y="734"/>
                    </a:lnTo>
                    <a:lnTo>
                      <a:pt x="355" y="730"/>
                    </a:lnTo>
                    <a:lnTo>
                      <a:pt x="370" y="741"/>
                    </a:lnTo>
                    <a:lnTo>
                      <a:pt x="374" y="734"/>
                    </a:lnTo>
                    <a:lnTo>
                      <a:pt x="388" y="745"/>
                    </a:lnTo>
                    <a:lnTo>
                      <a:pt x="403" y="752"/>
                    </a:lnTo>
                    <a:lnTo>
                      <a:pt x="418" y="745"/>
                    </a:lnTo>
                    <a:lnTo>
                      <a:pt x="418" y="734"/>
                    </a:lnTo>
                    <a:lnTo>
                      <a:pt x="411" y="723"/>
                    </a:lnTo>
                    <a:lnTo>
                      <a:pt x="407" y="712"/>
                    </a:lnTo>
                    <a:lnTo>
                      <a:pt x="403" y="690"/>
                    </a:lnTo>
                    <a:lnTo>
                      <a:pt x="458" y="653"/>
                    </a:lnTo>
                    <a:lnTo>
                      <a:pt x="473" y="653"/>
                    </a:lnTo>
                    <a:lnTo>
                      <a:pt x="473" y="646"/>
                    </a:lnTo>
                    <a:lnTo>
                      <a:pt x="455" y="639"/>
                    </a:lnTo>
                    <a:lnTo>
                      <a:pt x="440" y="624"/>
                    </a:lnTo>
                    <a:lnTo>
                      <a:pt x="403" y="591"/>
                    </a:lnTo>
                    <a:lnTo>
                      <a:pt x="400" y="569"/>
                    </a:lnTo>
                    <a:lnTo>
                      <a:pt x="377" y="562"/>
                    </a:lnTo>
                    <a:lnTo>
                      <a:pt x="377" y="540"/>
                    </a:lnTo>
                    <a:lnTo>
                      <a:pt x="374" y="518"/>
                    </a:lnTo>
                    <a:lnTo>
                      <a:pt x="363" y="507"/>
                    </a:lnTo>
                    <a:lnTo>
                      <a:pt x="370" y="499"/>
                    </a:lnTo>
                    <a:lnTo>
                      <a:pt x="374" y="492"/>
                    </a:lnTo>
                    <a:lnTo>
                      <a:pt x="385" y="496"/>
                    </a:lnTo>
                    <a:lnTo>
                      <a:pt x="418" y="485"/>
                    </a:lnTo>
                    <a:lnTo>
                      <a:pt x="491" y="448"/>
                    </a:lnTo>
                    <a:lnTo>
                      <a:pt x="506" y="440"/>
                    </a:lnTo>
                    <a:lnTo>
                      <a:pt x="521" y="429"/>
                    </a:lnTo>
                    <a:lnTo>
                      <a:pt x="535" y="444"/>
                    </a:lnTo>
                    <a:lnTo>
                      <a:pt x="550" y="437"/>
                    </a:lnTo>
                    <a:lnTo>
                      <a:pt x="554" y="422"/>
                    </a:lnTo>
                    <a:lnTo>
                      <a:pt x="554" y="411"/>
                    </a:lnTo>
                    <a:lnTo>
                      <a:pt x="561" y="400"/>
                    </a:lnTo>
                    <a:lnTo>
                      <a:pt x="550" y="385"/>
                    </a:lnTo>
                    <a:lnTo>
                      <a:pt x="543" y="363"/>
                    </a:lnTo>
                    <a:lnTo>
                      <a:pt x="550" y="330"/>
                    </a:lnTo>
                    <a:lnTo>
                      <a:pt x="539" y="312"/>
                    </a:lnTo>
                    <a:lnTo>
                      <a:pt x="532" y="297"/>
                    </a:lnTo>
                    <a:lnTo>
                      <a:pt x="539" y="283"/>
                    </a:lnTo>
                    <a:lnTo>
                      <a:pt x="535" y="268"/>
                    </a:lnTo>
                    <a:lnTo>
                      <a:pt x="513" y="242"/>
                    </a:lnTo>
                    <a:lnTo>
                      <a:pt x="524" y="228"/>
                    </a:lnTo>
                    <a:lnTo>
                      <a:pt x="524" y="202"/>
                    </a:lnTo>
                    <a:lnTo>
                      <a:pt x="528" y="169"/>
                    </a:lnTo>
                    <a:lnTo>
                      <a:pt x="502" y="143"/>
                    </a:lnTo>
                    <a:lnTo>
                      <a:pt x="488" y="125"/>
                    </a:lnTo>
                    <a:lnTo>
                      <a:pt x="473" y="114"/>
                    </a:lnTo>
                    <a:lnTo>
                      <a:pt x="451" y="92"/>
                    </a:lnTo>
                    <a:lnTo>
                      <a:pt x="440" y="85"/>
                    </a:lnTo>
                    <a:lnTo>
                      <a:pt x="429" y="81"/>
                    </a:lnTo>
                    <a:lnTo>
                      <a:pt x="414" y="92"/>
                    </a:lnTo>
                    <a:lnTo>
                      <a:pt x="403" y="99"/>
                    </a:lnTo>
                    <a:lnTo>
                      <a:pt x="370" y="121"/>
                    </a:lnTo>
                    <a:lnTo>
                      <a:pt x="348" y="118"/>
                    </a:lnTo>
                    <a:lnTo>
                      <a:pt x="337" y="118"/>
                    </a:lnTo>
                    <a:lnTo>
                      <a:pt x="337" y="107"/>
                    </a:lnTo>
                    <a:lnTo>
                      <a:pt x="341" y="96"/>
                    </a:lnTo>
                    <a:lnTo>
                      <a:pt x="348" y="85"/>
                    </a:lnTo>
                    <a:lnTo>
                      <a:pt x="319" y="66"/>
                    </a:lnTo>
                    <a:lnTo>
                      <a:pt x="308" y="66"/>
                    </a:lnTo>
                    <a:lnTo>
                      <a:pt x="297" y="51"/>
                    </a:lnTo>
                    <a:lnTo>
                      <a:pt x="289" y="29"/>
                    </a:lnTo>
                    <a:lnTo>
                      <a:pt x="282" y="15"/>
                    </a:lnTo>
                    <a:lnTo>
                      <a:pt x="275" y="18"/>
                    </a:lnTo>
                    <a:lnTo>
                      <a:pt x="260" y="4"/>
                    </a:lnTo>
                    <a:lnTo>
                      <a:pt x="245" y="0"/>
                    </a:lnTo>
                    <a:lnTo>
                      <a:pt x="231"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6" name="Freeform 49"/>
              <p:cNvSpPr>
                <a:spLocks noChangeAspect="1"/>
              </p:cNvSpPr>
              <p:nvPr/>
            </p:nvSpPr>
            <p:spPr bwMode="gray">
              <a:xfrm>
                <a:off x="4019060" y="3748774"/>
                <a:ext cx="813815" cy="835613"/>
              </a:xfrm>
              <a:custGeom>
                <a:avLst/>
                <a:gdLst>
                  <a:gd name="T0" fmla="*/ 2147483647 w 606"/>
                  <a:gd name="T1" fmla="*/ 2147483647 h 572"/>
                  <a:gd name="T2" fmla="*/ 0 w 606"/>
                  <a:gd name="T3" fmla="*/ 2147483647 h 572"/>
                  <a:gd name="T4" fmla="*/ 2147483647 w 606"/>
                  <a:gd name="T5" fmla="*/ 2147483647 h 572"/>
                  <a:gd name="T6" fmla="*/ 2147483647 w 606"/>
                  <a:gd name="T7" fmla="*/ 2147483647 h 572"/>
                  <a:gd name="T8" fmla="*/ 2147483647 w 606"/>
                  <a:gd name="T9" fmla="*/ 2147483647 h 572"/>
                  <a:gd name="T10" fmla="*/ 2147483647 w 606"/>
                  <a:gd name="T11" fmla="*/ 2147483647 h 572"/>
                  <a:gd name="T12" fmla="*/ 2147483647 w 606"/>
                  <a:gd name="T13" fmla="*/ 2147483647 h 572"/>
                  <a:gd name="T14" fmla="*/ 2147483647 w 606"/>
                  <a:gd name="T15" fmla="*/ 2147483647 h 572"/>
                  <a:gd name="T16" fmla="*/ 2147483647 w 606"/>
                  <a:gd name="T17" fmla="*/ 2147483647 h 572"/>
                  <a:gd name="T18" fmla="*/ 2147483647 w 606"/>
                  <a:gd name="T19" fmla="*/ 2147483647 h 572"/>
                  <a:gd name="T20" fmla="*/ 2147483647 w 606"/>
                  <a:gd name="T21" fmla="*/ 2147483647 h 572"/>
                  <a:gd name="T22" fmla="*/ 2147483647 w 606"/>
                  <a:gd name="T23" fmla="*/ 2147483647 h 572"/>
                  <a:gd name="T24" fmla="*/ 2147483647 w 606"/>
                  <a:gd name="T25" fmla="*/ 2147483647 h 572"/>
                  <a:gd name="T26" fmla="*/ 2147483647 w 606"/>
                  <a:gd name="T27" fmla="*/ 2147483647 h 572"/>
                  <a:gd name="T28" fmla="*/ 2147483647 w 606"/>
                  <a:gd name="T29" fmla="*/ 2147483647 h 572"/>
                  <a:gd name="T30" fmla="*/ 2147483647 w 606"/>
                  <a:gd name="T31" fmla="*/ 2147483647 h 572"/>
                  <a:gd name="T32" fmla="*/ 2147483647 w 606"/>
                  <a:gd name="T33" fmla="*/ 2147483647 h 572"/>
                  <a:gd name="T34" fmla="*/ 2147483647 w 606"/>
                  <a:gd name="T35" fmla="*/ 2147483647 h 572"/>
                  <a:gd name="T36" fmla="*/ 2147483647 w 606"/>
                  <a:gd name="T37" fmla="*/ 2147483647 h 572"/>
                  <a:gd name="T38" fmla="*/ 2147483647 w 606"/>
                  <a:gd name="T39" fmla="*/ 2147483647 h 572"/>
                  <a:gd name="T40" fmla="*/ 2147483647 w 606"/>
                  <a:gd name="T41" fmla="*/ 2147483647 h 572"/>
                  <a:gd name="T42" fmla="*/ 2147483647 w 606"/>
                  <a:gd name="T43" fmla="*/ 2147483647 h 572"/>
                  <a:gd name="T44" fmla="*/ 2147483647 w 606"/>
                  <a:gd name="T45" fmla="*/ 2147483647 h 572"/>
                  <a:gd name="T46" fmla="*/ 2147483647 w 606"/>
                  <a:gd name="T47" fmla="*/ 2147483647 h 572"/>
                  <a:gd name="T48" fmla="*/ 2147483647 w 606"/>
                  <a:gd name="T49" fmla="*/ 2147483647 h 572"/>
                  <a:gd name="T50" fmla="*/ 2147483647 w 606"/>
                  <a:gd name="T51" fmla="*/ 2147483647 h 572"/>
                  <a:gd name="T52" fmla="*/ 2147483647 w 606"/>
                  <a:gd name="T53" fmla="*/ 2147483647 h 572"/>
                  <a:gd name="T54" fmla="*/ 2147483647 w 606"/>
                  <a:gd name="T55" fmla="*/ 2147483647 h 572"/>
                  <a:gd name="T56" fmla="*/ 2147483647 w 606"/>
                  <a:gd name="T57" fmla="*/ 2147483647 h 572"/>
                  <a:gd name="T58" fmla="*/ 2147483647 w 606"/>
                  <a:gd name="T59" fmla="*/ 2147483647 h 572"/>
                  <a:gd name="T60" fmla="*/ 2147483647 w 606"/>
                  <a:gd name="T61" fmla="*/ 2147483647 h 572"/>
                  <a:gd name="T62" fmla="*/ 2147483647 w 606"/>
                  <a:gd name="T63" fmla="*/ 2147483647 h 572"/>
                  <a:gd name="T64" fmla="*/ 2147483647 w 606"/>
                  <a:gd name="T65" fmla="*/ 2147483647 h 572"/>
                  <a:gd name="T66" fmla="*/ 2147483647 w 606"/>
                  <a:gd name="T67" fmla="*/ 2147483647 h 572"/>
                  <a:gd name="T68" fmla="*/ 2147483647 w 606"/>
                  <a:gd name="T69" fmla="*/ 2147483647 h 572"/>
                  <a:gd name="T70" fmla="*/ 2147483647 w 606"/>
                  <a:gd name="T71" fmla="*/ 2147483647 h 572"/>
                  <a:gd name="T72" fmla="*/ 2147483647 w 606"/>
                  <a:gd name="T73" fmla="*/ 2147483647 h 572"/>
                  <a:gd name="T74" fmla="*/ 2147483647 w 606"/>
                  <a:gd name="T75" fmla="*/ 2147483647 h 572"/>
                  <a:gd name="T76" fmla="*/ 2147483647 w 606"/>
                  <a:gd name="T77" fmla="*/ 2147483647 h 572"/>
                  <a:gd name="T78" fmla="*/ 2147483647 w 606"/>
                  <a:gd name="T79" fmla="*/ 2147483647 h 572"/>
                  <a:gd name="T80" fmla="*/ 2147483647 w 606"/>
                  <a:gd name="T81" fmla="*/ 2147483647 h 572"/>
                  <a:gd name="T82" fmla="*/ 2147483647 w 606"/>
                  <a:gd name="T83" fmla="*/ 2147483647 h 572"/>
                  <a:gd name="T84" fmla="*/ 2147483647 w 606"/>
                  <a:gd name="T85" fmla="*/ 2147483647 h 572"/>
                  <a:gd name="T86" fmla="*/ 2147483647 w 606"/>
                  <a:gd name="T87" fmla="*/ 2147483647 h 572"/>
                  <a:gd name="T88" fmla="*/ 2147483647 w 606"/>
                  <a:gd name="T89" fmla="*/ 2147483647 h 572"/>
                  <a:gd name="T90" fmla="*/ 2147483647 w 606"/>
                  <a:gd name="T91" fmla="*/ 2147483647 h 572"/>
                  <a:gd name="T92" fmla="*/ 2147483647 w 606"/>
                  <a:gd name="T93" fmla="*/ 2147483647 h 572"/>
                  <a:gd name="T94" fmla="*/ 2147483647 w 606"/>
                  <a:gd name="T95" fmla="*/ 2147483647 h 5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6"/>
                  <a:gd name="T145" fmla="*/ 0 h 572"/>
                  <a:gd name="T146" fmla="*/ 606 w 606"/>
                  <a:gd name="T147" fmla="*/ 572 h 5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6" h="572">
                    <a:moveTo>
                      <a:pt x="15" y="110"/>
                    </a:moveTo>
                    <a:lnTo>
                      <a:pt x="11" y="143"/>
                    </a:lnTo>
                    <a:lnTo>
                      <a:pt x="11" y="165"/>
                    </a:lnTo>
                    <a:lnTo>
                      <a:pt x="0" y="183"/>
                    </a:lnTo>
                    <a:lnTo>
                      <a:pt x="22" y="213"/>
                    </a:lnTo>
                    <a:lnTo>
                      <a:pt x="26" y="220"/>
                    </a:lnTo>
                    <a:lnTo>
                      <a:pt x="19" y="238"/>
                    </a:lnTo>
                    <a:lnTo>
                      <a:pt x="22" y="249"/>
                    </a:lnTo>
                    <a:lnTo>
                      <a:pt x="33" y="268"/>
                    </a:lnTo>
                    <a:lnTo>
                      <a:pt x="33" y="275"/>
                    </a:lnTo>
                    <a:lnTo>
                      <a:pt x="30" y="308"/>
                    </a:lnTo>
                    <a:lnTo>
                      <a:pt x="41" y="330"/>
                    </a:lnTo>
                    <a:lnTo>
                      <a:pt x="48" y="341"/>
                    </a:lnTo>
                    <a:lnTo>
                      <a:pt x="41" y="348"/>
                    </a:lnTo>
                    <a:lnTo>
                      <a:pt x="41" y="359"/>
                    </a:lnTo>
                    <a:lnTo>
                      <a:pt x="37" y="367"/>
                    </a:lnTo>
                    <a:lnTo>
                      <a:pt x="37" y="374"/>
                    </a:lnTo>
                    <a:lnTo>
                      <a:pt x="52" y="378"/>
                    </a:lnTo>
                    <a:lnTo>
                      <a:pt x="63" y="381"/>
                    </a:lnTo>
                    <a:lnTo>
                      <a:pt x="70" y="389"/>
                    </a:lnTo>
                    <a:lnTo>
                      <a:pt x="70" y="403"/>
                    </a:lnTo>
                    <a:lnTo>
                      <a:pt x="85" y="418"/>
                    </a:lnTo>
                    <a:lnTo>
                      <a:pt x="99" y="426"/>
                    </a:lnTo>
                    <a:lnTo>
                      <a:pt x="103" y="440"/>
                    </a:lnTo>
                    <a:lnTo>
                      <a:pt x="121" y="466"/>
                    </a:lnTo>
                    <a:lnTo>
                      <a:pt x="136" y="451"/>
                    </a:lnTo>
                    <a:lnTo>
                      <a:pt x="151" y="448"/>
                    </a:lnTo>
                    <a:lnTo>
                      <a:pt x="162" y="448"/>
                    </a:lnTo>
                    <a:lnTo>
                      <a:pt x="191" y="481"/>
                    </a:lnTo>
                    <a:lnTo>
                      <a:pt x="198" y="481"/>
                    </a:lnTo>
                    <a:lnTo>
                      <a:pt x="231" y="499"/>
                    </a:lnTo>
                    <a:lnTo>
                      <a:pt x="239" y="499"/>
                    </a:lnTo>
                    <a:lnTo>
                      <a:pt x="253" y="495"/>
                    </a:lnTo>
                    <a:lnTo>
                      <a:pt x="268" y="495"/>
                    </a:lnTo>
                    <a:lnTo>
                      <a:pt x="283" y="499"/>
                    </a:lnTo>
                    <a:lnTo>
                      <a:pt x="301" y="517"/>
                    </a:lnTo>
                    <a:lnTo>
                      <a:pt x="312" y="525"/>
                    </a:lnTo>
                    <a:lnTo>
                      <a:pt x="320" y="517"/>
                    </a:lnTo>
                    <a:lnTo>
                      <a:pt x="331" y="517"/>
                    </a:lnTo>
                    <a:lnTo>
                      <a:pt x="345" y="528"/>
                    </a:lnTo>
                    <a:lnTo>
                      <a:pt x="360" y="539"/>
                    </a:lnTo>
                    <a:lnTo>
                      <a:pt x="371" y="550"/>
                    </a:lnTo>
                    <a:lnTo>
                      <a:pt x="389" y="554"/>
                    </a:lnTo>
                    <a:lnTo>
                      <a:pt x="397" y="554"/>
                    </a:lnTo>
                    <a:lnTo>
                      <a:pt x="404" y="543"/>
                    </a:lnTo>
                    <a:lnTo>
                      <a:pt x="415" y="539"/>
                    </a:lnTo>
                    <a:lnTo>
                      <a:pt x="433" y="547"/>
                    </a:lnTo>
                    <a:lnTo>
                      <a:pt x="529" y="572"/>
                    </a:lnTo>
                    <a:lnTo>
                      <a:pt x="543" y="558"/>
                    </a:lnTo>
                    <a:lnTo>
                      <a:pt x="532" y="539"/>
                    </a:lnTo>
                    <a:lnTo>
                      <a:pt x="521" y="510"/>
                    </a:lnTo>
                    <a:lnTo>
                      <a:pt x="587" y="451"/>
                    </a:lnTo>
                    <a:lnTo>
                      <a:pt x="598" y="437"/>
                    </a:lnTo>
                    <a:lnTo>
                      <a:pt x="606" y="415"/>
                    </a:lnTo>
                    <a:lnTo>
                      <a:pt x="595" y="385"/>
                    </a:lnTo>
                    <a:lnTo>
                      <a:pt x="584" y="359"/>
                    </a:lnTo>
                    <a:lnTo>
                      <a:pt x="565" y="330"/>
                    </a:lnTo>
                    <a:lnTo>
                      <a:pt x="554" y="319"/>
                    </a:lnTo>
                    <a:lnTo>
                      <a:pt x="551" y="301"/>
                    </a:lnTo>
                    <a:lnTo>
                      <a:pt x="554" y="282"/>
                    </a:lnTo>
                    <a:lnTo>
                      <a:pt x="558" y="264"/>
                    </a:lnTo>
                    <a:lnTo>
                      <a:pt x="551" y="249"/>
                    </a:lnTo>
                    <a:lnTo>
                      <a:pt x="543" y="242"/>
                    </a:lnTo>
                    <a:lnTo>
                      <a:pt x="551" y="231"/>
                    </a:lnTo>
                    <a:lnTo>
                      <a:pt x="569" y="209"/>
                    </a:lnTo>
                    <a:lnTo>
                      <a:pt x="573" y="202"/>
                    </a:lnTo>
                    <a:lnTo>
                      <a:pt x="569" y="161"/>
                    </a:lnTo>
                    <a:lnTo>
                      <a:pt x="565" y="143"/>
                    </a:lnTo>
                    <a:lnTo>
                      <a:pt x="558" y="121"/>
                    </a:lnTo>
                    <a:lnTo>
                      <a:pt x="558" y="103"/>
                    </a:lnTo>
                    <a:lnTo>
                      <a:pt x="543" y="84"/>
                    </a:lnTo>
                    <a:lnTo>
                      <a:pt x="529" y="66"/>
                    </a:lnTo>
                    <a:lnTo>
                      <a:pt x="510" y="66"/>
                    </a:lnTo>
                    <a:lnTo>
                      <a:pt x="459" y="62"/>
                    </a:lnTo>
                    <a:lnTo>
                      <a:pt x="430" y="62"/>
                    </a:lnTo>
                    <a:lnTo>
                      <a:pt x="378" y="55"/>
                    </a:lnTo>
                    <a:lnTo>
                      <a:pt x="356" y="48"/>
                    </a:lnTo>
                    <a:lnTo>
                      <a:pt x="334" y="44"/>
                    </a:lnTo>
                    <a:lnTo>
                      <a:pt x="323" y="48"/>
                    </a:lnTo>
                    <a:lnTo>
                      <a:pt x="309" y="59"/>
                    </a:lnTo>
                    <a:lnTo>
                      <a:pt x="294" y="55"/>
                    </a:lnTo>
                    <a:lnTo>
                      <a:pt x="283" y="44"/>
                    </a:lnTo>
                    <a:lnTo>
                      <a:pt x="268" y="44"/>
                    </a:lnTo>
                    <a:lnTo>
                      <a:pt x="261" y="37"/>
                    </a:lnTo>
                    <a:lnTo>
                      <a:pt x="257" y="18"/>
                    </a:lnTo>
                    <a:lnTo>
                      <a:pt x="239" y="3"/>
                    </a:lnTo>
                    <a:lnTo>
                      <a:pt x="224" y="0"/>
                    </a:lnTo>
                    <a:lnTo>
                      <a:pt x="202" y="7"/>
                    </a:lnTo>
                    <a:lnTo>
                      <a:pt x="180" y="14"/>
                    </a:lnTo>
                    <a:lnTo>
                      <a:pt x="165" y="22"/>
                    </a:lnTo>
                    <a:lnTo>
                      <a:pt x="136" y="40"/>
                    </a:lnTo>
                    <a:lnTo>
                      <a:pt x="107" y="48"/>
                    </a:lnTo>
                    <a:lnTo>
                      <a:pt x="81" y="59"/>
                    </a:lnTo>
                    <a:lnTo>
                      <a:pt x="55" y="70"/>
                    </a:lnTo>
                    <a:lnTo>
                      <a:pt x="41" y="88"/>
                    </a:lnTo>
                    <a:lnTo>
                      <a:pt x="26" y="103"/>
                    </a:lnTo>
                    <a:lnTo>
                      <a:pt x="15" y="11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7" name="Freeform 50"/>
              <p:cNvSpPr>
                <a:spLocks noChangeAspect="1"/>
              </p:cNvSpPr>
              <p:nvPr/>
            </p:nvSpPr>
            <p:spPr bwMode="gray">
              <a:xfrm>
                <a:off x="4562811" y="3545761"/>
                <a:ext cx="424126" cy="358897"/>
              </a:xfrm>
              <a:custGeom>
                <a:avLst/>
                <a:gdLst>
                  <a:gd name="T0" fmla="*/ 2147483647 w 316"/>
                  <a:gd name="T1" fmla="*/ 2147483647 h 246"/>
                  <a:gd name="T2" fmla="*/ 0 w 316"/>
                  <a:gd name="T3" fmla="*/ 2147483647 h 246"/>
                  <a:gd name="T4" fmla="*/ 2147483647 w 316"/>
                  <a:gd name="T5" fmla="*/ 2147483647 h 246"/>
                  <a:gd name="T6" fmla="*/ 2147483647 w 316"/>
                  <a:gd name="T7" fmla="*/ 2147483647 h 246"/>
                  <a:gd name="T8" fmla="*/ 2147483647 w 316"/>
                  <a:gd name="T9" fmla="*/ 2147483647 h 246"/>
                  <a:gd name="T10" fmla="*/ 2147483647 w 316"/>
                  <a:gd name="T11" fmla="*/ 2147483647 h 246"/>
                  <a:gd name="T12" fmla="*/ 2147483647 w 316"/>
                  <a:gd name="T13" fmla="*/ 2147483647 h 246"/>
                  <a:gd name="T14" fmla="*/ 2147483647 w 316"/>
                  <a:gd name="T15" fmla="*/ 2147483647 h 246"/>
                  <a:gd name="T16" fmla="*/ 2147483647 w 316"/>
                  <a:gd name="T17" fmla="*/ 2147483647 h 246"/>
                  <a:gd name="T18" fmla="*/ 2147483647 w 316"/>
                  <a:gd name="T19" fmla="*/ 2147483647 h 246"/>
                  <a:gd name="T20" fmla="*/ 2147483647 w 316"/>
                  <a:gd name="T21" fmla="*/ 2147483647 h 246"/>
                  <a:gd name="T22" fmla="*/ 2147483647 w 316"/>
                  <a:gd name="T23" fmla="*/ 2147483647 h 246"/>
                  <a:gd name="T24" fmla="*/ 2147483647 w 316"/>
                  <a:gd name="T25" fmla="*/ 2147483647 h 246"/>
                  <a:gd name="T26" fmla="*/ 2147483647 w 316"/>
                  <a:gd name="T27" fmla="*/ 2147483647 h 246"/>
                  <a:gd name="T28" fmla="*/ 2147483647 w 316"/>
                  <a:gd name="T29" fmla="*/ 2147483647 h 246"/>
                  <a:gd name="T30" fmla="*/ 2147483647 w 316"/>
                  <a:gd name="T31" fmla="*/ 2147483647 h 246"/>
                  <a:gd name="T32" fmla="*/ 2147483647 w 316"/>
                  <a:gd name="T33" fmla="*/ 2147483647 h 246"/>
                  <a:gd name="T34" fmla="*/ 2147483647 w 316"/>
                  <a:gd name="T35" fmla="*/ 2147483647 h 246"/>
                  <a:gd name="T36" fmla="*/ 2147483647 w 316"/>
                  <a:gd name="T37" fmla="*/ 2147483647 h 246"/>
                  <a:gd name="T38" fmla="*/ 2147483647 w 316"/>
                  <a:gd name="T39" fmla="*/ 2147483647 h 246"/>
                  <a:gd name="T40" fmla="*/ 2147483647 w 316"/>
                  <a:gd name="T41" fmla="*/ 2147483647 h 246"/>
                  <a:gd name="T42" fmla="*/ 2147483647 w 316"/>
                  <a:gd name="T43" fmla="*/ 2147483647 h 246"/>
                  <a:gd name="T44" fmla="*/ 2147483647 w 316"/>
                  <a:gd name="T45" fmla="*/ 2147483647 h 246"/>
                  <a:gd name="T46" fmla="*/ 2147483647 w 316"/>
                  <a:gd name="T47" fmla="*/ 2147483647 h 246"/>
                  <a:gd name="T48" fmla="*/ 2147483647 w 316"/>
                  <a:gd name="T49" fmla="*/ 2147483647 h 246"/>
                  <a:gd name="T50" fmla="*/ 2147483647 w 316"/>
                  <a:gd name="T51" fmla="*/ 2147483647 h 246"/>
                  <a:gd name="T52" fmla="*/ 2147483647 w 316"/>
                  <a:gd name="T53" fmla="*/ 2147483647 h 246"/>
                  <a:gd name="T54" fmla="*/ 2147483647 w 316"/>
                  <a:gd name="T55" fmla="*/ 2147483647 h 246"/>
                  <a:gd name="T56" fmla="*/ 2147483647 w 316"/>
                  <a:gd name="T57" fmla="*/ 2147483647 h 246"/>
                  <a:gd name="T58" fmla="*/ 2147483647 w 316"/>
                  <a:gd name="T59" fmla="*/ 2147483647 h 246"/>
                  <a:gd name="T60" fmla="*/ 2147483647 w 316"/>
                  <a:gd name="T61" fmla="*/ 2147483647 h 246"/>
                  <a:gd name="T62" fmla="*/ 2147483647 w 316"/>
                  <a:gd name="T63" fmla="*/ 2147483647 h 246"/>
                  <a:gd name="T64" fmla="*/ 2147483647 w 316"/>
                  <a:gd name="T65" fmla="*/ 2147483647 h 246"/>
                  <a:gd name="T66" fmla="*/ 2147483647 w 316"/>
                  <a:gd name="T67" fmla="*/ 2147483647 h 246"/>
                  <a:gd name="T68" fmla="*/ 2147483647 w 316"/>
                  <a:gd name="T69" fmla="*/ 2147483647 h 246"/>
                  <a:gd name="T70" fmla="*/ 2147483647 w 316"/>
                  <a:gd name="T71" fmla="*/ 2147483647 h 246"/>
                  <a:gd name="T72" fmla="*/ 2147483647 w 316"/>
                  <a:gd name="T73" fmla="*/ 2147483647 h 246"/>
                  <a:gd name="T74" fmla="*/ 2147483647 w 316"/>
                  <a:gd name="T75" fmla="*/ 0 h 246"/>
                  <a:gd name="T76" fmla="*/ 2147483647 w 316"/>
                  <a:gd name="T77" fmla="*/ 0 h 246"/>
                  <a:gd name="T78" fmla="*/ 2147483647 w 316"/>
                  <a:gd name="T79" fmla="*/ 0 h 246"/>
                  <a:gd name="T80" fmla="*/ 2147483647 w 316"/>
                  <a:gd name="T81" fmla="*/ 2147483647 h 246"/>
                  <a:gd name="T82" fmla="*/ 2147483647 w 316"/>
                  <a:gd name="T83" fmla="*/ 2147483647 h 246"/>
                  <a:gd name="T84" fmla="*/ 2147483647 w 316"/>
                  <a:gd name="T85" fmla="*/ 2147483647 h 246"/>
                  <a:gd name="T86" fmla="*/ 2147483647 w 316"/>
                  <a:gd name="T87" fmla="*/ 2147483647 h 246"/>
                  <a:gd name="T88" fmla="*/ 2147483647 w 316"/>
                  <a:gd name="T89" fmla="*/ 2147483647 h 246"/>
                  <a:gd name="T90" fmla="*/ 2147483647 w 316"/>
                  <a:gd name="T91" fmla="*/ 2147483647 h 246"/>
                  <a:gd name="T92" fmla="*/ 2147483647 w 316"/>
                  <a:gd name="T93" fmla="*/ 2147483647 h 246"/>
                  <a:gd name="T94" fmla="*/ 2147483647 w 316"/>
                  <a:gd name="T95" fmla="*/ 0 h 246"/>
                  <a:gd name="T96" fmla="*/ 2147483647 w 316"/>
                  <a:gd name="T97" fmla="*/ 0 h 246"/>
                  <a:gd name="T98" fmla="*/ 2147483647 w 316"/>
                  <a:gd name="T99" fmla="*/ 2147483647 h 246"/>
                  <a:gd name="T100" fmla="*/ 2147483647 w 316"/>
                  <a:gd name="T101" fmla="*/ 2147483647 h 246"/>
                  <a:gd name="T102" fmla="*/ 2147483647 w 316"/>
                  <a:gd name="T103" fmla="*/ 2147483647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6"/>
                  <a:gd name="T157" fmla="*/ 0 h 246"/>
                  <a:gd name="T158" fmla="*/ 316 w 316"/>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6" h="246">
                    <a:moveTo>
                      <a:pt x="4" y="26"/>
                    </a:moveTo>
                    <a:lnTo>
                      <a:pt x="0" y="33"/>
                    </a:lnTo>
                    <a:lnTo>
                      <a:pt x="7" y="63"/>
                    </a:lnTo>
                    <a:lnTo>
                      <a:pt x="18" y="107"/>
                    </a:lnTo>
                    <a:lnTo>
                      <a:pt x="33" y="118"/>
                    </a:lnTo>
                    <a:lnTo>
                      <a:pt x="62" y="129"/>
                    </a:lnTo>
                    <a:lnTo>
                      <a:pt x="73" y="132"/>
                    </a:lnTo>
                    <a:lnTo>
                      <a:pt x="73" y="147"/>
                    </a:lnTo>
                    <a:lnTo>
                      <a:pt x="73" y="169"/>
                    </a:lnTo>
                    <a:lnTo>
                      <a:pt x="103" y="199"/>
                    </a:lnTo>
                    <a:lnTo>
                      <a:pt x="121" y="206"/>
                    </a:lnTo>
                    <a:lnTo>
                      <a:pt x="128" y="213"/>
                    </a:lnTo>
                    <a:lnTo>
                      <a:pt x="154" y="243"/>
                    </a:lnTo>
                    <a:lnTo>
                      <a:pt x="161" y="235"/>
                    </a:lnTo>
                    <a:lnTo>
                      <a:pt x="180" y="235"/>
                    </a:lnTo>
                    <a:lnTo>
                      <a:pt x="198" y="246"/>
                    </a:lnTo>
                    <a:lnTo>
                      <a:pt x="213" y="239"/>
                    </a:lnTo>
                    <a:lnTo>
                      <a:pt x="231" y="217"/>
                    </a:lnTo>
                    <a:lnTo>
                      <a:pt x="246" y="206"/>
                    </a:lnTo>
                    <a:lnTo>
                      <a:pt x="261" y="213"/>
                    </a:lnTo>
                    <a:lnTo>
                      <a:pt x="268" y="210"/>
                    </a:lnTo>
                    <a:lnTo>
                      <a:pt x="272" y="202"/>
                    </a:lnTo>
                    <a:lnTo>
                      <a:pt x="272" y="154"/>
                    </a:lnTo>
                    <a:lnTo>
                      <a:pt x="283" y="140"/>
                    </a:lnTo>
                    <a:lnTo>
                      <a:pt x="283" y="118"/>
                    </a:lnTo>
                    <a:lnTo>
                      <a:pt x="283" y="110"/>
                    </a:lnTo>
                    <a:lnTo>
                      <a:pt x="301" y="99"/>
                    </a:lnTo>
                    <a:lnTo>
                      <a:pt x="316" y="96"/>
                    </a:lnTo>
                    <a:lnTo>
                      <a:pt x="316" y="74"/>
                    </a:lnTo>
                    <a:lnTo>
                      <a:pt x="312" y="55"/>
                    </a:lnTo>
                    <a:lnTo>
                      <a:pt x="301" y="48"/>
                    </a:lnTo>
                    <a:lnTo>
                      <a:pt x="294" y="52"/>
                    </a:lnTo>
                    <a:lnTo>
                      <a:pt x="275" y="33"/>
                    </a:lnTo>
                    <a:lnTo>
                      <a:pt x="261" y="19"/>
                    </a:lnTo>
                    <a:lnTo>
                      <a:pt x="249" y="19"/>
                    </a:lnTo>
                    <a:lnTo>
                      <a:pt x="220" y="19"/>
                    </a:lnTo>
                    <a:lnTo>
                      <a:pt x="213" y="15"/>
                    </a:lnTo>
                    <a:lnTo>
                      <a:pt x="205" y="0"/>
                    </a:lnTo>
                    <a:lnTo>
                      <a:pt x="198" y="0"/>
                    </a:lnTo>
                    <a:lnTo>
                      <a:pt x="172" y="0"/>
                    </a:lnTo>
                    <a:lnTo>
                      <a:pt x="165" y="11"/>
                    </a:lnTo>
                    <a:lnTo>
                      <a:pt x="154" y="8"/>
                    </a:lnTo>
                    <a:lnTo>
                      <a:pt x="139" y="4"/>
                    </a:lnTo>
                    <a:lnTo>
                      <a:pt x="128" y="4"/>
                    </a:lnTo>
                    <a:lnTo>
                      <a:pt x="117" y="8"/>
                    </a:lnTo>
                    <a:lnTo>
                      <a:pt x="110" y="15"/>
                    </a:lnTo>
                    <a:lnTo>
                      <a:pt x="92" y="8"/>
                    </a:lnTo>
                    <a:lnTo>
                      <a:pt x="59" y="0"/>
                    </a:lnTo>
                    <a:lnTo>
                      <a:pt x="51" y="0"/>
                    </a:lnTo>
                    <a:lnTo>
                      <a:pt x="40" y="8"/>
                    </a:lnTo>
                    <a:lnTo>
                      <a:pt x="22" y="19"/>
                    </a:lnTo>
                    <a:lnTo>
                      <a:pt x="4" y="26"/>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8" name="Freeform 51"/>
              <p:cNvSpPr>
                <a:spLocks noChangeAspect="1"/>
              </p:cNvSpPr>
              <p:nvPr/>
            </p:nvSpPr>
            <p:spPr bwMode="gray">
              <a:xfrm>
                <a:off x="4562811" y="3545761"/>
                <a:ext cx="424126" cy="358897"/>
              </a:xfrm>
              <a:custGeom>
                <a:avLst/>
                <a:gdLst>
                  <a:gd name="T0" fmla="*/ 2147483647 w 316"/>
                  <a:gd name="T1" fmla="*/ 2147483647 h 246"/>
                  <a:gd name="T2" fmla="*/ 0 w 316"/>
                  <a:gd name="T3" fmla="*/ 2147483647 h 246"/>
                  <a:gd name="T4" fmla="*/ 2147483647 w 316"/>
                  <a:gd name="T5" fmla="*/ 2147483647 h 246"/>
                  <a:gd name="T6" fmla="*/ 2147483647 w 316"/>
                  <a:gd name="T7" fmla="*/ 2147483647 h 246"/>
                  <a:gd name="T8" fmla="*/ 2147483647 w 316"/>
                  <a:gd name="T9" fmla="*/ 2147483647 h 246"/>
                  <a:gd name="T10" fmla="*/ 2147483647 w 316"/>
                  <a:gd name="T11" fmla="*/ 2147483647 h 246"/>
                  <a:gd name="T12" fmla="*/ 2147483647 w 316"/>
                  <a:gd name="T13" fmla="*/ 2147483647 h 246"/>
                  <a:gd name="T14" fmla="*/ 2147483647 w 316"/>
                  <a:gd name="T15" fmla="*/ 2147483647 h 246"/>
                  <a:gd name="T16" fmla="*/ 2147483647 w 316"/>
                  <a:gd name="T17" fmla="*/ 2147483647 h 246"/>
                  <a:gd name="T18" fmla="*/ 2147483647 w 316"/>
                  <a:gd name="T19" fmla="*/ 2147483647 h 246"/>
                  <a:gd name="T20" fmla="*/ 2147483647 w 316"/>
                  <a:gd name="T21" fmla="*/ 2147483647 h 246"/>
                  <a:gd name="T22" fmla="*/ 2147483647 w 316"/>
                  <a:gd name="T23" fmla="*/ 2147483647 h 246"/>
                  <a:gd name="T24" fmla="*/ 2147483647 w 316"/>
                  <a:gd name="T25" fmla="*/ 2147483647 h 246"/>
                  <a:gd name="T26" fmla="*/ 2147483647 w 316"/>
                  <a:gd name="T27" fmla="*/ 2147483647 h 246"/>
                  <a:gd name="T28" fmla="*/ 2147483647 w 316"/>
                  <a:gd name="T29" fmla="*/ 2147483647 h 246"/>
                  <a:gd name="T30" fmla="*/ 2147483647 w 316"/>
                  <a:gd name="T31" fmla="*/ 2147483647 h 246"/>
                  <a:gd name="T32" fmla="*/ 2147483647 w 316"/>
                  <a:gd name="T33" fmla="*/ 2147483647 h 246"/>
                  <a:gd name="T34" fmla="*/ 2147483647 w 316"/>
                  <a:gd name="T35" fmla="*/ 2147483647 h 246"/>
                  <a:gd name="T36" fmla="*/ 2147483647 w 316"/>
                  <a:gd name="T37" fmla="*/ 2147483647 h 246"/>
                  <a:gd name="T38" fmla="*/ 2147483647 w 316"/>
                  <a:gd name="T39" fmla="*/ 2147483647 h 246"/>
                  <a:gd name="T40" fmla="*/ 2147483647 w 316"/>
                  <a:gd name="T41" fmla="*/ 2147483647 h 246"/>
                  <a:gd name="T42" fmla="*/ 2147483647 w 316"/>
                  <a:gd name="T43" fmla="*/ 2147483647 h 246"/>
                  <a:gd name="T44" fmla="*/ 2147483647 w 316"/>
                  <a:gd name="T45" fmla="*/ 2147483647 h 246"/>
                  <a:gd name="T46" fmla="*/ 2147483647 w 316"/>
                  <a:gd name="T47" fmla="*/ 2147483647 h 246"/>
                  <a:gd name="T48" fmla="*/ 2147483647 w 316"/>
                  <a:gd name="T49" fmla="*/ 2147483647 h 246"/>
                  <a:gd name="T50" fmla="*/ 2147483647 w 316"/>
                  <a:gd name="T51" fmla="*/ 2147483647 h 246"/>
                  <a:gd name="T52" fmla="*/ 2147483647 w 316"/>
                  <a:gd name="T53" fmla="*/ 2147483647 h 246"/>
                  <a:gd name="T54" fmla="*/ 2147483647 w 316"/>
                  <a:gd name="T55" fmla="*/ 2147483647 h 246"/>
                  <a:gd name="T56" fmla="*/ 2147483647 w 316"/>
                  <a:gd name="T57" fmla="*/ 2147483647 h 246"/>
                  <a:gd name="T58" fmla="*/ 2147483647 w 316"/>
                  <a:gd name="T59" fmla="*/ 2147483647 h 246"/>
                  <a:gd name="T60" fmla="*/ 2147483647 w 316"/>
                  <a:gd name="T61" fmla="*/ 2147483647 h 246"/>
                  <a:gd name="T62" fmla="*/ 2147483647 w 316"/>
                  <a:gd name="T63" fmla="*/ 2147483647 h 246"/>
                  <a:gd name="T64" fmla="*/ 2147483647 w 316"/>
                  <a:gd name="T65" fmla="*/ 2147483647 h 246"/>
                  <a:gd name="T66" fmla="*/ 2147483647 w 316"/>
                  <a:gd name="T67" fmla="*/ 2147483647 h 246"/>
                  <a:gd name="T68" fmla="*/ 2147483647 w 316"/>
                  <a:gd name="T69" fmla="*/ 2147483647 h 246"/>
                  <a:gd name="T70" fmla="*/ 2147483647 w 316"/>
                  <a:gd name="T71" fmla="*/ 2147483647 h 246"/>
                  <a:gd name="T72" fmla="*/ 2147483647 w 316"/>
                  <a:gd name="T73" fmla="*/ 2147483647 h 246"/>
                  <a:gd name="T74" fmla="*/ 2147483647 w 316"/>
                  <a:gd name="T75" fmla="*/ 0 h 246"/>
                  <a:gd name="T76" fmla="*/ 2147483647 w 316"/>
                  <a:gd name="T77" fmla="*/ 0 h 246"/>
                  <a:gd name="T78" fmla="*/ 2147483647 w 316"/>
                  <a:gd name="T79" fmla="*/ 0 h 246"/>
                  <a:gd name="T80" fmla="*/ 2147483647 w 316"/>
                  <a:gd name="T81" fmla="*/ 2147483647 h 246"/>
                  <a:gd name="T82" fmla="*/ 2147483647 w 316"/>
                  <a:gd name="T83" fmla="*/ 2147483647 h 246"/>
                  <a:gd name="T84" fmla="*/ 2147483647 w 316"/>
                  <a:gd name="T85" fmla="*/ 2147483647 h 246"/>
                  <a:gd name="T86" fmla="*/ 2147483647 w 316"/>
                  <a:gd name="T87" fmla="*/ 2147483647 h 246"/>
                  <a:gd name="T88" fmla="*/ 2147483647 w 316"/>
                  <a:gd name="T89" fmla="*/ 2147483647 h 246"/>
                  <a:gd name="T90" fmla="*/ 2147483647 w 316"/>
                  <a:gd name="T91" fmla="*/ 2147483647 h 246"/>
                  <a:gd name="T92" fmla="*/ 2147483647 w 316"/>
                  <a:gd name="T93" fmla="*/ 2147483647 h 246"/>
                  <a:gd name="T94" fmla="*/ 2147483647 w 316"/>
                  <a:gd name="T95" fmla="*/ 0 h 246"/>
                  <a:gd name="T96" fmla="*/ 2147483647 w 316"/>
                  <a:gd name="T97" fmla="*/ 0 h 246"/>
                  <a:gd name="T98" fmla="*/ 2147483647 w 316"/>
                  <a:gd name="T99" fmla="*/ 2147483647 h 246"/>
                  <a:gd name="T100" fmla="*/ 2147483647 w 316"/>
                  <a:gd name="T101" fmla="*/ 2147483647 h 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6"/>
                  <a:gd name="T154" fmla="*/ 0 h 246"/>
                  <a:gd name="T155" fmla="*/ 316 w 316"/>
                  <a:gd name="T156" fmla="*/ 246 h 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6" h="246">
                    <a:moveTo>
                      <a:pt x="4" y="26"/>
                    </a:moveTo>
                    <a:lnTo>
                      <a:pt x="0" y="33"/>
                    </a:lnTo>
                    <a:lnTo>
                      <a:pt x="7" y="63"/>
                    </a:lnTo>
                    <a:lnTo>
                      <a:pt x="18" y="107"/>
                    </a:lnTo>
                    <a:lnTo>
                      <a:pt x="33" y="118"/>
                    </a:lnTo>
                    <a:lnTo>
                      <a:pt x="62" y="129"/>
                    </a:lnTo>
                    <a:lnTo>
                      <a:pt x="73" y="132"/>
                    </a:lnTo>
                    <a:lnTo>
                      <a:pt x="73" y="147"/>
                    </a:lnTo>
                    <a:lnTo>
                      <a:pt x="73" y="169"/>
                    </a:lnTo>
                    <a:lnTo>
                      <a:pt x="103" y="199"/>
                    </a:lnTo>
                    <a:lnTo>
                      <a:pt x="121" y="206"/>
                    </a:lnTo>
                    <a:lnTo>
                      <a:pt x="128" y="213"/>
                    </a:lnTo>
                    <a:lnTo>
                      <a:pt x="154" y="243"/>
                    </a:lnTo>
                    <a:lnTo>
                      <a:pt x="161" y="235"/>
                    </a:lnTo>
                    <a:lnTo>
                      <a:pt x="180" y="235"/>
                    </a:lnTo>
                    <a:lnTo>
                      <a:pt x="198" y="246"/>
                    </a:lnTo>
                    <a:lnTo>
                      <a:pt x="213" y="239"/>
                    </a:lnTo>
                    <a:lnTo>
                      <a:pt x="231" y="217"/>
                    </a:lnTo>
                    <a:lnTo>
                      <a:pt x="246" y="206"/>
                    </a:lnTo>
                    <a:lnTo>
                      <a:pt x="261" y="213"/>
                    </a:lnTo>
                    <a:lnTo>
                      <a:pt x="268" y="210"/>
                    </a:lnTo>
                    <a:lnTo>
                      <a:pt x="272" y="202"/>
                    </a:lnTo>
                    <a:lnTo>
                      <a:pt x="272" y="154"/>
                    </a:lnTo>
                    <a:lnTo>
                      <a:pt x="283" y="140"/>
                    </a:lnTo>
                    <a:lnTo>
                      <a:pt x="283" y="118"/>
                    </a:lnTo>
                    <a:lnTo>
                      <a:pt x="283" y="110"/>
                    </a:lnTo>
                    <a:lnTo>
                      <a:pt x="301" y="99"/>
                    </a:lnTo>
                    <a:lnTo>
                      <a:pt x="316" y="96"/>
                    </a:lnTo>
                    <a:lnTo>
                      <a:pt x="316" y="74"/>
                    </a:lnTo>
                    <a:lnTo>
                      <a:pt x="312" y="55"/>
                    </a:lnTo>
                    <a:lnTo>
                      <a:pt x="301" y="48"/>
                    </a:lnTo>
                    <a:lnTo>
                      <a:pt x="294" y="52"/>
                    </a:lnTo>
                    <a:lnTo>
                      <a:pt x="275" y="33"/>
                    </a:lnTo>
                    <a:lnTo>
                      <a:pt x="261" y="19"/>
                    </a:lnTo>
                    <a:lnTo>
                      <a:pt x="249" y="19"/>
                    </a:lnTo>
                    <a:lnTo>
                      <a:pt x="220" y="19"/>
                    </a:lnTo>
                    <a:lnTo>
                      <a:pt x="213" y="15"/>
                    </a:lnTo>
                    <a:lnTo>
                      <a:pt x="205" y="0"/>
                    </a:lnTo>
                    <a:lnTo>
                      <a:pt x="198" y="0"/>
                    </a:lnTo>
                    <a:lnTo>
                      <a:pt x="172" y="0"/>
                    </a:lnTo>
                    <a:lnTo>
                      <a:pt x="165" y="11"/>
                    </a:lnTo>
                    <a:lnTo>
                      <a:pt x="154" y="8"/>
                    </a:lnTo>
                    <a:lnTo>
                      <a:pt x="139" y="4"/>
                    </a:lnTo>
                    <a:lnTo>
                      <a:pt x="128" y="4"/>
                    </a:lnTo>
                    <a:lnTo>
                      <a:pt x="117" y="8"/>
                    </a:lnTo>
                    <a:lnTo>
                      <a:pt x="110" y="15"/>
                    </a:lnTo>
                    <a:lnTo>
                      <a:pt x="92" y="8"/>
                    </a:lnTo>
                    <a:lnTo>
                      <a:pt x="59" y="0"/>
                    </a:lnTo>
                    <a:lnTo>
                      <a:pt x="51" y="0"/>
                    </a:lnTo>
                    <a:lnTo>
                      <a:pt x="40" y="8"/>
                    </a:lnTo>
                    <a:lnTo>
                      <a:pt x="22" y="1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59" name="Freeform 52"/>
              <p:cNvSpPr>
                <a:spLocks noChangeAspect="1"/>
              </p:cNvSpPr>
              <p:nvPr/>
            </p:nvSpPr>
            <p:spPr bwMode="gray">
              <a:xfrm>
                <a:off x="4613562" y="3156050"/>
                <a:ext cx="67063" cy="59817"/>
              </a:xfrm>
              <a:custGeom>
                <a:avLst/>
                <a:gdLst>
                  <a:gd name="T0" fmla="*/ 2147483647 w 48"/>
                  <a:gd name="T1" fmla="*/ 0 h 41"/>
                  <a:gd name="T2" fmla="*/ 2147483647 w 48"/>
                  <a:gd name="T3" fmla="*/ 2147483647 h 41"/>
                  <a:gd name="T4" fmla="*/ 0 w 48"/>
                  <a:gd name="T5" fmla="*/ 2147483647 h 41"/>
                  <a:gd name="T6" fmla="*/ 2147483647 w 48"/>
                  <a:gd name="T7" fmla="*/ 2147483647 h 41"/>
                  <a:gd name="T8" fmla="*/ 2147483647 w 48"/>
                  <a:gd name="T9" fmla="*/ 2147483647 h 41"/>
                  <a:gd name="T10" fmla="*/ 2147483647 w 48"/>
                  <a:gd name="T11" fmla="*/ 2147483647 h 41"/>
                  <a:gd name="T12" fmla="*/ 2147483647 w 48"/>
                  <a:gd name="T13" fmla="*/ 2147483647 h 41"/>
                  <a:gd name="T14" fmla="*/ 2147483647 w 48"/>
                  <a:gd name="T15" fmla="*/ 2147483647 h 41"/>
                  <a:gd name="T16" fmla="*/ 2147483647 w 4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1"/>
                  <a:gd name="T29" fmla="*/ 48 w 4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1">
                    <a:moveTo>
                      <a:pt x="30" y="0"/>
                    </a:moveTo>
                    <a:lnTo>
                      <a:pt x="8" y="15"/>
                    </a:lnTo>
                    <a:lnTo>
                      <a:pt x="0" y="22"/>
                    </a:lnTo>
                    <a:lnTo>
                      <a:pt x="15" y="30"/>
                    </a:lnTo>
                    <a:lnTo>
                      <a:pt x="26" y="41"/>
                    </a:lnTo>
                    <a:lnTo>
                      <a:pt x="37" y="33"/>
                    </a:lnTo>
                    <a:lnTo>
                      <a:pt x="48" y="22"/>
                    </a:lnTo>
                    <a:lnTo>
                      <a:pt x="37" y="15"/>
                    </a:lnTo>
                    <a:lnTo>
                      <a:pt x="30"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0" name="Freeform 53"/>
              <p:cNvSpPr>
                <a:spLocks noChangeAspect="1"/>
              </p:cNvSpPr>
              <p:nvPr/>
            </p:nvSpPr>
            <p:spPr bwMode="gray">
              <a:xfrm>
                <a:off x="4613562" y="3156050"/>
                <a:ext cx="67063" cy="59817"/>
              </a:xfrm>
              <a:custGeom>
                <a:avLst/>
                <a:gdLst>
                  <a:gd name="T0" fmla="*/ 2147483647 w 48"/>
                  <a:gd name="T1" fmla="*/ 0 h 41"/>
                  <a:gd name="T2" fmla="*/ 2147483647 w 48"/>
                  <a:gd name="T3" fmla="*/ 2147483647 h 41"/>
                  <a:gd name="T4" fmla="*/ 0 w 48"/>
                  <a:gd name="T5" fmla="*/ 2147483647 h 41"/>
                  <a:gd name="T6" fmla="*/ 2147483647 w 48"/>
                  <a:gd name="T7" fmla="*/ 2147483647 h 41"/>
                  <a:gd name="T8" fmla="*/ 2147483647 w 48"/>
                  <a:gd name="T9" fmla="*/ 2147483647 h 41"/>
                  <a:gd name="T10" fmla="*/ 2147483647 w 48"/>
                  <a:gd name="T11" fmla="*/ 2147483647 h 41"/>
                  <a:gd name="T12" fmla="*/ 2147483647 w 48"/>
                  <a:gd name="T13" fmla="*/ 2147483647 h 41"/>
                  <a:gd name="T14" fmla="*/ 2147483647 w 48"/>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1"/>
                  <a:gd name="T26" fmla="*/ 48 w 4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1">
                    <a:moveTo>
                      <a:pt x="30" y="0"/>
                    </a:moveTo>
                    <a:lnTo>
                      <a:pt x="8" y="15"/>
                    </a:lnTo>
                    <a:lnTo>
                      <a:pt x="0" y="22"/>
                    </a:lnTo>
                    <a:lnTo>
                      <a:pt x="15" y="30"/>
                    </a:lnTo>
                    <a:lnTo>
                      <a:pt x="26" y="41"/>
                    </a:lnTo>
                    <a:lnTo>
                      <a:pt x="37" y="33"/>
                    </a:lnTo>
                    <a:lnTo>
                      <a:pt x="48" y="22"/>
                    </a:lnTo>
                    <a:lnTo>
                      <a:pt x="37" y="1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1" name="Freeform 54"/>
              <p:cNvSpPr>
                <a:spLocks noChangeAspect="1"/>
              </p:cNvSpPr>
              <p:nvPr/>
            </p:nvSpPr>
            <p:spPr bwMode="gray">
              <a:xfrm>
                <a:off x="4595437" y="3228554"/>
                <a:ext cx="94250" cy="105131"/>
              </a:xfrm>
              <a:custGeom>
                <a:avLst/>
                <a:gdLst>
                  <a:gd name="T0" fmla="*/ 2147483647 w 69"/>
                  <a:gd name="T1" fmla="*/ 0 h 74"/>
                  <a:gd name="T2" fmla="*/ 2147483647 w 69"/>
                  <a:gd name="T3" fmla="*/ 2147483647 h 74"/>
                  <a:gd name="T4" fmla="*/ 2147483647 w 69"/>
                  <a:gd name="T5" fmla="*/ 0 h 74"/>
                  <a:gd name="T6" fmla="*/ 2147483647 w 69"/>
                  <a:gd name="T7" fmla="*/ 2147483647 h 74"/>
                  <a:gd name="T8" fmla="*/ 2147483647 w 69"/>
                  <a:gd name="T9" fmla="*/ 2147483647 h 74"/>
                  <a:gd name="T10" fmla="*/ 0 w 69"/>
                  <a:gd name="T11" fmla="*/ 2147483647 h 74"/>
                  <a:gd name="T12" fmla="*/ 2147483647 w 69"/>
                  <a:gd name="T13" fmla="*/ 2147483647 h 74"/>
                  <a:gd name="T14" fmla="*/ 2147483647 w 69"/>
                  <a:gd name="T15" fmla="*/ 2147483647 h 74"/>
                  <a:gd name="T16" fmla="*/ 2147483647 w 69"/>
                  <a:gd name="T17" fmla="*/ 2147483647 h 74"/>
                  <a:gd name="T18" fmla="*/ 2147483647 w 69"/>
                  <a:gd name="T19" fmla="*/ 2147483647 h 74"/>
                  <a:gd name="T20" fmla="*/ 2147483647 w 69"/>
                  <a:gd name="T21" fmla="*/ 2147483647 h 74"/>
                  <a:gd name="T22" fmla="*/ 2147483647 w 69"/>
                  <a:gd name="T23" fmla="*/ 2147483647 h 74"/>
                  <a:gd name="T24" fmla="*/ 2147483647 w 69"/>
                  <a:gd name="T25" fmla="*/ 2147483647 h 74"/>
                  <a:gd name="T26" fmla="*/ 2147483647 w 69"/>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74"/>
                  <a:gd name="T44" fmla="*/ 69 w 69"/>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74">
                    <a:moveTo>
                      <a:pt x="58" y="0"/>
                    </a:moveTo>
                    <a:lnTo>
                      <a:pt x="36" y="4"/>
                    </a:lnTo>
                    <a:lnTo>
                      <a:pt x="25" y="0"/>
                    </a:lnTo>
                    <a:lnTo>
                      <a:pt x="11" y="19"/>
                    </a:lnTo>
                    <a:lnTo>
                      <a:pt x="7" y="15"/>
                    </a:lnTo>
                    <a:lnTo>
                      <a:pt x="0" y="26"/>
                    </a:lnTo>
                    <a:lnTo>
                      <a:pt x="7" y="33"/>
                    </a:lnTo>
                    <a:lnTo>
                      <a:pt x="7" y="66"/>
                    </a:lnTo>
                    <a:lnTo>
                      <a:pt x="14" y="74"/>
                    </a:lnTo>
                    <a:lnTo>
                      <a:pt x="51" y="33"/>
                    </a:lnTo>
                    <a:lnTo>
                      <a:pt x="66" y="33"/>
                    </a:lnTo>
                    <a:lnTo>
                      <a:pt x="69" y="22"/>
                    </a:lnTo>
                    <a:lnTo>
                      <a:pt x="69" y="19"/>
                    </a:lnTo>
                    <a:lnTo>
                      <a:pt x="58"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2" name="Freeform 55"/>
              <p:cNvSpPr>
                <a:spLocks noChangeAspect="1"/>
              </p:cNvSpPr>
              <p:nvPr/>
            </p:nvSpPr>
            <p:spPr bwMode="gray">
              <a:xfrm>
                <a:off x="4595437" y="3228554"/>
                <a:ext cx="94250" cy="105131"/>
              </a:xfrm>
              <a:custGeom>
                <a:avLst/>
                <a:gdLst>
                  <a:gd name="T0" fmla="*/ 2147483647 w 69"/>
                  <a:gd name="T1" fmla="*/ 0 h 74"/>
                  <a:gd name="T2" fmla="*/ 2147483647 w 69"/>
                  <a:gd name="T3" fmla="*/ 2147483647 h 74"/>
                  <a:gd name="T4" fmla="*/ 2147483647 w 69"/>
                  <a:gd name="T5" fmla="*/ 0 h 74"/>
                  <a:gd name="T6" fmla="*/ 2147483647 w 69"/>
                  <a:gd name="T7" fmla="*/ 2147483647 h 74"/>
                  <a:gd name="T8" fmla="*/ 2147483647 w 69"/>
                  <a:gd name="T9" fmla="*/ 2147483647 h 74"/>
                  <a:gd name="T10" fmla="*/ 0 w 69"/>
                  <a:gd name="T11" fmla="*/ 2147483647 h 74"/>
                  <a:gd name="T12" fmla="*/ 2147483647 w 69"/>
                  <a:gd name="T13" fmla="*/ 2147483647 h 74"/>
                  <a:gd name="T14" fmla="*/ 2147483647 w 69"/>
                  <a:gd name="T15" fmla="*/ 2147483647 h 74"/>
                  <a:gd name="T16" fmla="*/ 2147483647 w 69"/>
                  <a:gd name="T17" fmla="*/ 2147483647 h 74"/>
                  <a:gd name="T18" fmla="*/ 2147483647 w 69"/>
                  <a:gd name="T19" fmla="*/ 2147483647 h 74"/>
                  <a:gd name="T20" fmla="*/ 2147483647 w 69"/>
                  <a:gd name="T21" fmla="*/ 2147483647 h 74"/>
                  <a:gd name="T22" fmla="*/ 2147483647 w 69"/>
                  <a:gd name="T23" fmla="*/ 2147483647 h 74"/>
                  <a:gd name="T24" fmla="*/ 2147483647 w 69"/>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74"/>
                  <a:gd name="T41" fmla="*/ 69 w 69"/>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74">
                    <a:moveTo>
                      <a:pt x="58" y="0"/>
                    </a:moveTo>
                    <a:lnTo>
                      <a:pt x="36" y="4"/>
                    </a:lnTo>
                    <a:lnTo>
                      <a:pt x="25" y="0"/>
                    </a:lnTo>
                    <a:lnTo>
                      <a:pt x="11" y="19"/>
                    </a:lnTo>
                    <a:lnTo>
                      <a:pt x="7" y="15"/>
                    </a:lnTo>
                    <a:lnTo>
                      <a:pt x="0" y="26"/>
                    </a:lnTo>
                    <a:lnTo>
                      <a:pt x="7" y="33"/>
                    </a:lnTo>
                    <a:lnTo>
                      <a:pt x="7" y="66"/>
                    </a:lnTo>
                    <a:lnTo>
                      <a:pt x="14" y="74"/>
                    </a:lnTo>
                    <a:lnTo>
                      <a:pt x="51" y="33"/>
                    </a:lnTo>
                    <a:lnTo>
                      <a:pt x="66" y="33"/>
                    </a:lnTo>
                    <a:lnTo>
                      <a:pt x="69" y="22"/>
                    </a:lnTo>
                    <a:lnTo>
                      <a:pt x="69" y="1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3" name="Freeform 56"/>
              <p:cNvSpPr>
                <a:spLocks noChangeAspect="1"/>
              </p:cNvSpPr>
              <p:nvPr/>
            </p:nvSpPr>
            <p:spPr bwMode="gray">
              <a:xfrm>
                <a:off x="4704187" y="3054543"/>
                <a:ext cx="322626" cy="311769"/>
              </a:xfrm>
              <a:custGeom>
                <a:avLst/>
                <a:gdLst>
                  <a:gd name="T0" fmla="*/ 2147483647 w 239"/>
                  <a:gd name="T1" fmla="*/ 2147483647 h 213"/>
                  <a:gd name="T2" fmla="*/ 2147483647 w 239"/>
                  <a:gd name="T3" fmla="*/ 2147483647 h 213"/>
                  <a:gd name="T4" fmla="*/ 2147483647 w 239"/>
                  <a:gd name="T5" fmla="*/ 2147483647 h 213"/>
                  <a:gd name="T6" fmla="*/ 2147483647 w 239"/>
                  <a:gd name="T7" fmla="*/ 2147483647 h 213"/>
                  <a:gd name="T8" fmla="*/ 2147483647 w 239"/>
                  <a:gd name="T9" fmla="*/ 2147483647 h 213"/>
                  <a:gd name="T10" fmla="*/ 2147483647 w 239"/>
                  <a:gd name="T11" fmla="*/ 2147483647 h 213"/>
                  <a:gd name="T12" fmla="*/ 2147483647 w 239"/>
                  <a:gd name="T13" fmla="*/ 2147483647 h 213"/>
                  <a:gd name="T14" fmla="*/ 2147483647 w 239"/>
                  <a:gd name="T15" fmla="*/ 2147483647 h 213"/>
                  <a:gd name="T16" fmla="*/ 2147483647 w 239"/>
                  <a:gd name="T17" fmla="*/ 2147483647 h 213"/>
                  <a:gd name="T18" fmla="*/ 2147483647 w 239"/>
                  <a:gd name="T19" fmla="*/ 2147483647 h 213"/>
                  <a:gd name="T20" fmla="*/ 2147483647 w 239"/>
                  <a:gd name="T21" fmla="*/ 2147483647 h 213"/>
                  <a:gd name="T22" fmla="*/ 2147483647 w 239"/>
                  <a:gd name="T23" fmla="*/ 2147483647 h 213"/>
                  <a:gd name="T24" fmla="*/ 2147483647 w 239"/>
                  <a:gd name="T25" fmla="*/ 2147483647 h 213"/>
                  <a:gd name="T26" fmla="*/ 2147483647 w 239"/>
                  <a:gd name="T27" fmla="*/ 2147483647 h 213"/>
                  <a:gd name="T28" fmla="*/ 2147483647 w 239"/>
                  <a:gd name="T29" fmla="*/ 2147483647 h 213"/>
                  <a:gd name="T30" fmla="*/ 2147483647 w 239"/>
                  <a:gd name="T31" fmla="*/ 2147483647 h 213"/>
                  <a:gd name="T32" fmla="*/ 2147483647 w 239"/>
                  <a:gd name="T33" fmla="*/ 2147483647 h 213"/>
                  <a:gd name="T34" fmla="*/ 2147483647 w 239"/>
                  <a:gd name="T35" fmla="*/ 2147483647 h 213"/>
                  <a:gd name="T36" fmla="*/ 2147483647 w 239"/>
                  <a:gd name="T37" fmla="*/ 2147483647 h 213"/>
                  <a:gd name="T38" fmla="*/ 2147483647 w 239"/>
                  <a:gd name="T39" fmla="*/ 2147483647 h 213"/>
                  <a:gd name="T40" fmla="*/ 2147483647 w 239"/>
                  <a:gd name="T41" fmla="*/ 0 h 213"/>
                  <a:gd name="T42" fmla="*/ 2147483647 w 239"/>
                  <a:gd name="T43" fmla="*/ 2147483647 h 213"/>
                  <a:gd name="T44" fmla="*/ 2147483647 w 239"/>
                  <a:gd name="T45" fmla="*/ 2147483647 h 213"/>
                  <a:gd name="T46" fmla="*/ 2147483647 w 239"/>
                  <a:gd name="T47" fmla="*/ 2147483647 h 213"/>
                  <a:gd name="T48" fmla="*/ 2147483647 w 239"/>
                  <a:gd name="T49" fmla="*/ 2147483647 h 213"/>
                  <a:gd name="T50" fmla="*/ 2147483647 w 239"/>
                  <a:gd name="T51" fmla="*/ 2147483647 h 213"/>
                  <a:gd name="T52" fmla="*/ 2147483647 w 239"/>
                  <a:gd name="T53" fmla="*/ 2147483647 h 213"/>
                  <a:gd name="T54" fmla="*/ 0 w 239"/>
                  <a:gd name="T55" fmla="*/ 2147483647 h 213"/>
                  <a:gd name="T56" fmla="*/ 2147483647 w 239"/>
                  <a:gd name="T57" fmla="*/ 2147483647 h 213"/>
                  <a:gd name="T58" fmla="*/ 2147483647 w 239"/>
                  <a:gd name="T59" fmla="*/ 2147483647 h 213"/>
                  <a:gd name="T60" fmla="*/ 2147483647 w 239"/>
                  <a:gd name="T61" fmla="*/ 2147483647 h 213"/>
                  <a:gd name="T62" fmla="*/ 2147483647 w 239"/>
                  <a:gd name="T63" fmla="*/ 2147483647 h 213"/>
                  <a:gd name="T64" fmla="*/ 2147483647 w 239"/>
                  <a:gd name="T65" fmla="*/ 2147483647 h 213"/>
                  <a:gd name="T66" fmla="*/ 2147483647 w 239"/>
                  <a:gd name="T67" fmla="*/ 2147483647 h 213"/>
                  <a:gd name="T68" fmla="*/ 2147483647 w 239"/>
                  <a:gd name="T69" fmla="*/ 2147483647 h 213"/>
                  <a:gd name="T70" fmla="*/ 2147483647 w 239"/>
                  <a:gd name="T71" fmla="*/ 2147483647 h 213"/>
                  <a:gd name="T72" fmla="*/ 2147483647 w 239"/>
                  <a:gd name="T73" fmla="*/ 2147483647 h 213"/>
                  <a:gd name="T74" fmla="*/ 2147483647 w 239"/>
                  <a:gd name="T75" fmla="*/ 2147483647 h 213"/>
                  <a:gd name="T76" fmla="*/ 2147483647 w 239"/>
                  <a:gd name="T77" fmla="*/ 2147483647 h 213"/>
                  <a:gd name="T78" fmla="*/ 2147483647 w 239"/>
                  <a:gd name="T79" fmla="*/ 2147483647 h 213"/>
                  <a:gd name="T80" fmla="*/ 2147483647 w 239"/>
                  <a:gd name="T81" fmla="*/ 2147483647 h 213"/>
                  <a:gd name="T82" fmla="*/ 2147483647 w 239"/>
                  <a:gd name="T83" fmla="*/ 2147483647 h 213"/>
                  <a:gd name="T84" fmla="*/ 2147483647 w 239"/>
                  <a:gd name="T85" fmla="*/ 2147483647 h 213"/>
                  <a:gd name="T86" fmla="*/ 2147483647 w 239"/>
                  <a:gd name="T87" fmla="*/ 2147483647 h 213"/>
                  <a:gd name="T88" fmla="*/ 2147483647 w 239"/>
                  <a:gd name="T89" fmla="*/ 2147483647 h 213"/>
                  <a:gd name="T90" fmla="*/ 2147483647 w 239"/>
                  <a:gd name="T91" fmla="*/ 2147483647 h 2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213"/>
                  <a:gd name="T140" fmla="*/ 239 w 239"/>
                  <a:gd name="T141" fmla="*/ 213 h 2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213">
                    <a:moveTo>
                      <a:pt x="232" y="198"/>
                    </a:moveTo>
                    <a:lnTo>
                      <a:pt x="228" y="187"/>
                    </a:lnTo>
                    <a:lnTo>
                      <a:pt x="235" y="176"/>
                    </a:lnTo>
                    <a:lnTo>
                      <a:pt x="235" y="161"/>
                    </a:lnTo>
                    <a:lnTo>
                      <a:pt x="221" y="150"/>
                    </a:lnTo>
                    <a:lnTo>
                      <a:pt x="213" y="143"/>
                    </a:lnTo>
                    <a:lnTo>
                      <a:pt x="210" y="121"/>
                    </a:lnTo>
                    <a:lnTo>
                      <a:pt x="199" y="102"/>
                    </a:lnTo>
                    <a:lnTo>
                      <a:pt x="188" y="88"/>
                    </a:lnTo>
                    <a:lnTo>
                      <a:pt x="188" y="77"/>
                    </a:lnTo>
                    <a:lnTo>
                      <a:pt x="195" y="69"/>
                    </a:lnTo>
                    <a:lnTo>
                      <a:pt x="221" y="69"/>
                    </a:lnTo>
                    <a:lnTo>
                      <a:pt x="232" y="58"/>
                    </a:lnTo>
                    <a:lnTo>
                      <a:pt x="239" y="29"/>
                    </a:lnTo>
                    <a:lnTo>
                      <a:pt x="235" y="18"/>
                    </a:lnTo>
                    <a:lnTo>
                      <a:pt x="224" y="14"/>
                    </a:lnTo>
                    <a:lnTo>
                      <a:pt x="202" y="18"/>
                    </a:lnTo>
                    <a:lnTo>
                      <a:pt x="169" y="18"/>
                    </a:lnTo>
                    <a:lnTo>
                      <a:pt x="147" y="7"/>
                    </a:lnTo>
                    <a:lnTo>
                      <a:pt x="132" y="3"/>
                    </a:lnTo>
                    <a:lnTo>
                      <a:pt x="118" y="0"/>
                    </a:lnTo>
                    <a:lnTo>
                      <a:pt x="103" y="22"/>
                    </a:lnTo>
                    <a:lnTo>
                      <a:pt x="85" y="33"/>
                    </a:lnTo>
                    <a:lnTo>
                      <a:pt x="63" y="29"/>
                    </a:lnTo>
                    <a:lnTo>
                      <a:pt x="48" y="40"/>
                    </a:lnTo>
                    <a:lnTo>
                      <a:pt x="22" y="62"/>
                    </a:lnTo>
                    <a:lnTo>
                      <a:pt x="8" y="77"/>
                    </a:lnTo>
                    <a:lnTo>
                      <a:pt x="0" y="88"/>
                    </a:lnTo>
                    <a:lnTo>
                      <a:pt x="11" y="106"/>
                    </a:lnTo>
                    <a:lnTo>
                      <a:pt x="22" y="132"/>
                    </a:lnTo>
                    <a:lnTo>
                      <a:pt x="33" y="143"/>
                    </a:lnTo>
                    <a:lnTo>
                      <a:pt x="48" y="139"/>
                    </a:lnTo>
                    <a:lnTo>
                      <a:pt x="66" y="132"/>
                    </a:lnTo>
                    <a:lnTo>
                      <a:pt x="66" y="154"/>
                    </a:lnTo>
                    <a:lnTo>
                      <a:pt x="59" y="176"/>
                    </a:lnTo>
                    <a:lnTo>
                      <a:pt x="63" y="180"/>
                    </a:lnTo>
                    <a:lnTo>
                      <a:pt x="70" y="180"/>
                    </a:lnTo>
                    <a:lnTo>
                      <a:pt x="85" y="176"/>
                    </a:lnTo>
                    <a:lnTo>
                      <a:pt x="118" y="180"/>
                    </a:lnTo>
                    <a:lnTo>
                      <a:pt x="125" y="191"/>
                    </a:lnTo>
                    <a:lnTo>
                      <a:pt x="143" y="198"/>
                    </a:lnTo>
                    <a:lnTo>
                      <a:pt x="158" y="213"/>
                    </a:lnTo>
                    <a:lnTo>
                      <a:pt x="166" y="209"/>
                    </a:lnTo>
                    <a:lnTo>
                      <a:pt x="188" y="198"/>
                    </a:lnTo>
                    <a:lnTo>
                      <a:pt x="206" y="198"/>
                    </a:lnTo>
                    <a:lnTo>
                      <a:pt x="232" y="198"/>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4" name="Freeform 57"/>
              <p:cNvSpPr>
                <a:spLocks noChangeAspect="1"/>
              </p:cNvSpPr>
              <p:nvPr/>
            </p:nvSpPr>
            <p:spPr bwMode="gray">
              <a:xfrm>
                <a:off x="4704187" y="3054543"/>
                <a:ext cx="322626" cy="311769"/>
              </a:xfrm>
              <a:custGeom>
                <a:avLst/>
                <a:gdLst>
                  <a:gd name="T0" fmla="*/ 2147483647 w 239"/>
                  <a:gd name="T1" fmla="*/ 2147483647 h 213"/>
                  <a:gd name="T2" fmla="*/ 2147483647 w 239"/>
                  <a:gd name="T3" fmla="*/ 2147483647 h 213"/>
                  <a:gd name="T4" fmla="*/ 2147483647 w 239"/>
                  <a:gd name="T5" fmla="*/ 2147483647 h 213"/>
                  <a:gd name="T6" fmla="*/ 2147483647 w 239"/>
                  <a:gd name="T7" fmla="*/ 2147483647 h 213"/>
                  <a:gd name="T8" fmla="*/ 2147483647 w 239"/>
                  <a:gd name="T9" fmla="*/ 2147483647 h 213"/>
                  <a:gd name="T10" fmla="*/ 2147483647 w 239"/>
                  <a:gd name="T11" fmla="*/ 2147483647 h 213"/>
                  <a:gd name="T12" fmla="*/ 2147483647 w 239"/>
                  <a:gd name="T13" fmla="*/ 2147483647 h 213"/>
                  <a:gd name="T14" fmla="*/ 2147483647 w 239"/>
                  <a:gd name="T15" fmla="*/ 2147483647 h 213"/>
                  <a:gd name="T16" fmla="*/ 2147483647 w 239"/>
                  <a:gd name="T17" fmla="*/ 2147483647 h 213"/>
                  <a:gd name="T18" fmla="*/ 2147483647 w 239"/>
                  <a:gd name="T19" fmla="*/ 2147483647 h 213"/>
                  <a:gd name="T20" fmla="*/ 2147483647 w 239"/>
                  <a:gd name="T21" fmla="*/ 2147483647 h 213"/>
                  <a:gd name="T22" fmla="*/ 2147483647 w 239"/>
                  <a:gd name="T23" fmla="*/ 2147483647 h 213"/>
                  <a:gd name="T24" fmla="*/ 2147483647 w 239"/>
                  <a:gd name="T25" fmla="*/ 2147483647 h 213"/>
                  <a:gd name="T26" fmla="*/ 2147483647 w 239"/>
                  <a:gd name="T27" fmla="*/ 2147483647 h 213"/>
                  <a:gd name="T28" fmla="*/ 2147483647 w 239"/>
                  <a:gd name="T29" fmla="*/ 2147483647 h 213"/>
                  <a:gd name="T30" fmla="*/ 2147483647 w 239"/>
                  <a:gd name="T31" fmla="*/ 2147483647 h 213"/>
                  <a:gd name="T32" fmla="*/ 2147483647 w 239"/>
                  <a:gd name="T33" fmla="*/ 2147483647 h 213"/>
                  <a:gd name="T34" fmla="*/ 2147483647 w 239"/>
                  <a:gd name="T35" fmla="*/ 2147483647 h 213"/>
                  <a:gd name="T36" fmla="*/ 2147483647 w 239"/>
                  <a:gd name="T37" fmla="*/ 2147483647 h 213"/>
                  <a:gd name="T38" fmla="*/ 2147483647 w 239"/>
                  <a:gd name="T39" fmla="*/ 2147483647 h 213"/>
                  <a:gd name="T40" fmla="*/ 2147483647 w 239"/>
                  <a:gd name="T41" fmla="*/ 0 h 213"/>
                  <a:gd name="T42" fmla="*/ 2147483647 w 239"/>
                  <a:gd name="T43" fmla="*/ 2147483647 h 213"/>
                  <a:gd name="T44" fmla="*/ 2147483647 w 239"/>
                  <a:gd name="T45" fmla="*/ 2147483647 h 213"/>
                  <a:gd name="T46" fmla="*/ 2147483647 w 239"/>
                  <a:gd name="T47" fmla="*/ 2147483647 h 213"/>
                  <a:gd name="T48" fmla="*/ 2147483647 w 239"/>
                  <a:gd name="T49" fmla="*/ 2147483647 h 213"/>
                  <a:gd name="T50" fmla="*/ 2147483647 w 239"/>
                  <a:gd name="T51" fmla="*/ 2147483647 h 213"/>
                  <a:gd name="T52" fmla="*/ 2147483647 w 239"/>
                  <a:gd name="T53" fmla="*/ 2147483647 h 213"/>
                  <a:gd name="T54" fmla="*/ 0 w 239"/>
                  <a:gd name="T55" fmla="*/ 2147483647 h 213"/>
                  <a:gd name="T56" fmla="*/ 2147483647 w 239"/>
                  <a:gd name="T57" fmla="*/ 2147483647 h 213"/>
                  <a:gd name="T58" fmla="*/ 2147483647 w 239"/>
                  <a:gd name="T59" fmla="*/ 2147483647 h 213"/>
                  <a:gd name="T60" fmla="*/ 2147483647 w 239"/>
                  <a:gd name="T61" fmla="*/ 2147483647 h 213"/>
                  <a:gd name="T62" fmla="*/ 2147483647 w 239"/>
                  <a:gd name="T63" fmla="*/ 2147483647 h 213"/>
                  <a:gd name="T64" fmla="*/ 2147483647 w 239"/>
                  <a:gd name="T65" fmla="*/ 2147483647 h 213"/>
                  <a:gd name="T66" fmla="*/ 2147483647 w 239"/>
                  <a:gd name="T67" fmla="*/ 2147483647 h 213"/>
                  <a:gd name="T68" fmla="*/ 2147483647 w 239"/>
                  <a:gd name="T69" fmla="*/ 2147483647 h 213"/>
                  <a:gd name="T70" fmla="*/ 2147483647 w 239"/>
                  <a:gd name="T71" fmla="*/ 2147483647 h 213"/>
                  <a:gd name="T72" fmla="*/ 2147483647 w 239"/>
                  <a:gd name="T73" fmla="*/ 2147483647 h 213"/>
                  <a:gd name="T74" fmla="*/ 2147483647 w 239"/>
                  <a:gd name="T75" fmla="*/ 2147483647 h 213"/>
                  <a:gd name="T76" fmla="*/ 2147483647 w 239"/>
                  <a:gd name="T77" fmla="*/ 2147483647 h 213"/>
                  <a:gd name="T78" fmla="*/ 2147483647 w 239"/>
                  <a:gd name="T79" fmla="*/ 2147483647 h 213"/>
                  <a:gd name="T80" fmla="*/ 2147483647 w 239"/>
                  <a:gd name="T81" fmla="*/ 2147483647 h 213"/>
                  <a:gd name="T82" fmla="*/ 2147483647 w 239"/>
                  <a:gd name="T83" fmla="*/ 2147483647 h 213"/>
                  <a:gd name="T84" fmla="*/ 2147483647 w 239"/>
                  <a:gd name="T85" fmla="*/ 2147483647 h 213"/>
                  <a:gd name="T86" fmla="*/ 2147483647 w 239"/>
                  <a:gd name="T87" fmla="*/ 2147483647 h 213"/>
                  <a:gd name="T88" fmla="*/ 2147483647 w 239"/>
                  <a:gd name="T89" fmla="*/ 2147483647 h 2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9"/>
                  <a:gd name="T136" fmla="*/ 0 h 213"/>
                  <a:gd name="T137" fmla="*/ 239 w 239"/>
                  <a:gd name="T138" fmla="*/ 213 h 2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9" h="213">
                    <a:moveTo>
                      <a:pt x="232" y="198"/>
                    </a:moveTo>
                    <a:lnTo>
                      <a:pt x="228" y="187"/>
                    </a:lnTo>
                    <a:lnTo>
                      <a:pt x="235" y="176"/>
                    </a:lnTo>
                    <a:lnTo>
                      <a:pt x="235" y="161"/>
                    </a:lnTo>
                    <a:lnTo>
                      <a:pt x="221" y="150"/>
                    </a:lnTo>
                    <a:lnTo>
                      <a:pt x="213" y="143"/>
                    </a:lnTo>
                    <a:lnTo>
                      <a:pt x="210" y="121"/>
                    </a:lnTo>
                    <a:lnTo>
                      <a:pt x="199" y="102"/>
                    </a:lnTo>
                    <a:lnTo>
                      <a:pt x="188" y="88"/>
                    </a:lnTo>
                    <a:lnTo>
                      <a:pt x="188" y="77"/>
                    </a:lnTo>
                    <a:lnTo>
                      <a:pt x="195" y="69"/>
                    </a:lnTo>
                    <a:lnTo>
                      <a:pt x="221" y="69"/>
                    </a:lnTo>
                    <a:lnTo>
                      <a:pt x="232" y="58"/>
                    </a:lnTo>
                    <a:lnTo>
                      <a:pt x="239" y="29"/>
                    </a:lnTo>
                    <a:lnTo>
                      <a:pt x="235" y="18"/>
                    </a:lnTo>
                    <a:lnTo>
                      <a:pt x="224" y="14"/>
                    </a:lnTo>
                    <a:lnTo>
                      <a:pt x="202" y="18"/>
                    </a:lnTo>
                    <a:lnTo>
                      <a:pt x="169" y="18"/>
                    </a:lnTo>
                    <a:lnTo>
                      <a:pt x="147" y="7"/>
                    </a:lnTo>
                    <a:lnTo>
                      <a:pt x="132" y="3"/>
                    </a:lnTo>
                    <a:lnTo>
                      <a:pt x="118" y="0"/>
                    </a:lnTo>
                    <a:lnTo>
                      <a:pt x="103" y="22"/>
                    </a:lnTo>
                    <a:lnTo>
                      <a:pt x="85" y="33"/>
                    </a:lnTo>
                    <a:lnTo>
                      <a:pt x="63" y="29"/>
                    </a:lnTo>
                    <a:lnTo>
                      <a:pt x="48" y="40"/>
                    </a:lnTo>
                    <a:lnTo>
                      <a:pt x="22" y="62"/>
                    </a:lnTo>
                    <a:lnTo>
                      <a:pt x="8" y="77"/>
                    </a:lnTo>
                    <a:lnTo>
                      <a:pt x="0" y="88"/>
                    </a:lnTo>
                    <a:lnTo>
                      <a:pt x="11" y="106"/>
                    </a:lnTo>
                    <a:lnTo>
                      <a:pt x="22" y="132"/>
                    </a:lnTo>
                    <a:lnTo>
                      <a:pt x="33" y="143"/>
                    </a:lnTo>
                    <a:lnTo>
                      <a:pt x="48" y="139"/>
                    </a:lnTo>
                    <a:lnTo>
                      <a:pt x="66" y="132"/>
                    </a:lnTo>
                    <a:lnTo>
                      <a:pt x="66" y="154"/>
                    </a:lnTo>
                    <a:lnTo>
                      <a:pt x="59" y="176"/>
                    </a:lnTo>
                    <a:lnTo>
                      <a:pt x="63" y="180"/>
                    </a:lnTo>
                    <a:lnTo>
                      <a:pt x="70" y="180"/>
                    </a:lnTo>
                    <a:lnTo>
                      <a:pt x="85" y="176"/>
                    </a:lnTo>
                    <a:lnTo>
                      <a:pt x="118" y="180"/>
                    </a:lnTo>
                    <a:lnTo>
                      <a:pt x="125" y="191"/>
                    </a:lnTo>
                    <a:lnTo>
                      <a:pt x="143" y="198"/>
                    </a:lnTo>
                    <a:lnTo>
                      <a:pt x="158" y="213"/>
                    </a:lnTo>
                    <a:lnTo>
                      <a:pt x="166" y="209"/>
                    </a:lnTo>
                    <a:lnTo>
                      <a:pt x="188" y="198"/>
                    </a:lnTo>
                    <a:lnTo>
                      <a:pt x="206" y="198"/>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5" name="Freeform 58"/>
              <p:cNvSpPr>
                <a:spLocks noChangeAspect="1"/>
              </p:cNvSpPr>
              <p:nvPr/>
            </p:nvSpPr>
            <p:spPr bwMode="gray">
              <a:xfrm>
                <a:off x="4464936" y="2963913"/>
                <a:ext cx="43500" cy="43503"/>
              </a:xfrm>
              <a:custGeom>
                <a:avLst/>
                <a:gdLst>
                  <a:gd name="T0" fmla="*/ 2147483647 w 33"/>
                  <a:gd name="T1" fmla="*/ 0 h 30"/>
                  <a:gd name="T2" fmla="*/ 2147483647 w 33"/>
                  <a:gd name="T3" fmla="*/ 2147483647 h 30"/>
                  <a:gd name="T4" fmla="*/ 0 w 33"/>
                  <a:gd name="T5" fmla="*/ 2147483647 h 30"/>
                  <a:gd name="T6" fmla="*/ 2147483647 w 33"/>
                  <a:gd name="T7" fmla="*/ 2147483647 h 30"/>
                  <a:gd name="T8" fmla="*/ 2147483647 w 33"/>
                  <a:gd name="T9" fmla="*/ 2147483647 h 30"/>
                  <a:gd name="T10" fmla="*/ 2147483647 w 33"/>
                  <a:gd name="T11" fmla="*/ 2147483647 h 30"/>
                  <a:gd name="T12" fmla="*/ 2147483647 w 33"/>
                  <a:gd name="T13" fmla="*/ 0 h 30"/>
                  <a:gd name="T14" fmla="*/ 0 60000 65536"/>
                  <a:gd name="T15" fmla="*/ 0 60000 65536"/>
                  <a:gd name="T16" fmla="*/ 0 60000 65536"/>
                  <a:gd name="T17" fmla="*/ 0 60000 65536"/>
                  <a:gd name="T18" fmla="*/ 0 60000 65536"/>
                  <a:gd name="T19" fmla="*/ 0 60000 65536"/>
                  <a:gd name="T20" fmla="*/ 0 60000 65536"/>
                  <a:gd name="T21" fmla="*/ 0 w 33"/>
                  <a:gd name="T22" fmla="*/ 0 h 30"/>
                  <a:gd name="T23" fmla="*/ 33 w 3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0">
                    <a:moveTo>
                      <a:pt x="25" y="0"/>
                    </a:moveTo>
                    <a:lnTo>
                      <a:pt x="14" y="8"/>
                    </a:lnTo>
                    <a:lnTo>
                      <a:pt x="0" y="19"/>
                    </a:lnTo>
                    <a:lnTo>
                      <a:pt x="3" y="30"/>
                    </a:lnTo>
                    <a:lnTo>
                      <a:pt x="11" y="30"/>
                    </a:lnTo>
                    <a:lnTo>
                      <a:pt x="33" y="15"/>
                    </a:lnTo>
                    <a:lnTo>
                      <a:pt x="25"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6" name="Freeform 59"/>
              <p:cNvSpPr>
                <a:spLocks noChangeAspect="1"/>
              </p:cNvSpPr>
              <p:nvPr/>
            </p:nvSpPr>
            <p:spPr bwMode="gray">
              <a:xfrm>
                <a:off x="4464936" y="2963913"/>
                <a:ext cx="43500" cy="43503"/>
              </a:xfrm>
              <a:custGeom>
                <a:avLst/>
                <a:gdLst>
                  <a:gd name="T0" fmla="*/ 2147483647 w 33"/>
                  <a:gd name="T1" fmla="*/ 0 h 30"/>
                  <a:gd name="T2" fmla="*/ 2147483647 w 33"/>
                  <a:gd name="T3" fmla="*/ 2147483647 h 30"/>
                  <a:gd name="T4" fmla="*/ 0 w 33"/>
                  <a:gd name="T5" fmla="*/ 2147483647 h 30"/>
                  <a:gd name="T6" fmla="*/ 2147483647 w 33"/>
                  <a:gd name="T7" fmla="*/ 2147483647 h 30"/>
                  <a:gd name="T8" fmla="*/ 2147483647 w 33"/>
                  <a:gd name="T9" fmla="*/ 2147483647 h 30"/>
                  <a:gd name="T10" fmla="*/ 2147483647 w 33"/>
                  <a:gd name="T11" fmla="*/ 2147483647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14" y="8"/>
                    </a:lnTo>
                    <a:lnTo>
                      <a:pt x="0" y="19"/>
                    </a:lnTo>
                    <a:lnTo>
                      <a:pt x="3" y="30"/>
                    </a:lnTo>
                    <a:lnTo>
                      <a:pt x="11" y="30"/>
                    </a:lnTo>
                    <a:lnTo>
                      <a:pt x="33" y="1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7" name="Freeform 60"/>
              <p:cNvSpPr>
                <a:spLocks noChangeAspect="1"/>
              </p:cNvSpPr>
              <p:nvPr/>
            </p:nvSpPr>
            <p:spPr bwMode="gray">
              <a:xfrm>
                <a:off x="4508436" y="1606269"/>
                <a:ext cx="645252" cy="1448275"/>
              </a:xfrm>
              <a:custGeom>
                <a:avLst/>
                <a:gdLst>
                  <a:gd name="T0" fmla="*/ 2147483647 w 480"/>
                  <a:gd name="T1" fmla="*/ 2147483647 h 995"/>
                  <a:gd name="T2" fmla="*/ 2147483647 w 480"/>
                  <a:gd name="T3" fmla="*/ 2147483647 h 995"/>
                  <a:gd name="T4" fmla="*/ 2147483647 w 480"/>
                  <a:gd name="T5" fmla="*/ 2147483647 h 995"/>
                  <a:gd name="T6" fmla="*/ 2147483647 w 480"/>
                  <a:gd name="T7" fmla="*/ 2147483647 h 995"/>
                  <a:gd name="T8" fmla="*/ 2147483647 w 480"/>
                  <a:gd name="T9" fmla="*/ 2147483647 h 995"/>
                  <a:gd name="T10" fmla="*/ 2147483647 w 480"/>
                  <a:gd name="T11" fmla="*/ 2147483647 h 995"/>
                  <a:gd name="T12" fmla="*/ 2147483647 w 480"/>
                  <a:gd name="T13" fmla="*/ 2147483647 h 995"/>
                  <a:gd name="T14" fmla="*/ 2147483647 w 480"/>
                  <a:gd name="T15" fmla="*/ 2147483647 h 995"/>
                  <a:gd name="T16" fmla="*/ 2147483647 w 480"/>
                  <a:gd name="T17" fmla="*/ 2147483647 h 995"/>
                  <a:gd name="T18" fmla="*/ 2147483647 w 480"/>
                  <a:gd name="T19" fmla="*/ 2147483647 h 995"/>
                  <a:gd name="T20" fmla="*/ 2147483647 w 480"/>
                  <a:gd name="T21" fmla="*/ 2147483647 h 995"/>
                  <a:gd name="T22" fmla="*/ 2147483647 w 480"/>
                  <a:gd name="T23" fmla="*/ 2147483647 h 995"/>
                  <a:gd name="T24" fmla="*/ 2147483647 w 480"/>
                  <a:gd name="T25" fmla="*/ 2147483647 h 995"/>
                  <a:gd name="T26" fmla="*/ 2147483647 w 480"/>
                  <a:gd name="T27" fmla="*/ 2147483647 h 995"/>
                  <a:gd name="T28" fmla="*/ 2147483647 w 480"/>
                  <a:gd name="T29" fmla="*/ 2147483647 h 995"/>
                  <a:gd name="T30" fmla="*/ 2147483647 w 480"/>
                  <a:gd name="T31" fmla="*/ 2147483647 h 995"/>
                  <a:gd name="T32" fmla="*/ 2147483647 w 480"/>
                  <a:gd name="T33" fmla="*/ 2147483647 h 995"/>
                  <a:gd name="T34" fmla="*/ 2147483647 w 480"/>
                  <a:gd name="T35" fmla="*/ 2147483647 h 995"/>
                  <a:gd name="T36" fmla="*/ 2147483647 w 480"/>
                  <a:gd name="T37" fmla="*/ 2147483647 h 995"/>
                  <a:gd name="T38" fmla="*/ 2147483647 w 480"/>
                  <a:gd name="T39" fmla="*/ 2147483647 h 995"/>
                  <a:gd name="T40" fmla="*/ 2147483647 w 480"/>
                  <a:gd name="T41" fmla="*/ 2147483647 h 995"/>
                  <a:gd name="T42" fmla="*/ 2147483647 w 480"/>
                  <a:gd name="T43" fmla="*/ 2147483647 h 995"/>
                  <a:gd name="T44" fmla="*/ 2147483647 w 480"/>
                  <a:gd name="T45" fmla="*/ 2147483647 h 995"/>
                  <a:gd name="T46" fmla="*/ 2147483647 w 480"/>
                  <a:gd name="T47" fmla="*/ 2147483647 h 995"/>
                  <a:gd name="T48" fmla="*/ 2147483647 w 480"/>
                  <a:gd name="T49" fmla="*/ 2147483647 h 995"/>
                  <a:gd name="T50" fmla="*/ 2147483647 w 480"/>
                  <a:gd name="T51" fmla="*/ 2147483647 h 995"/>
                  <a:gd name="T52" fmla="*/ 2147483647 w 480"/>
                  <a:gd name="T53" fmla="*/ 2147483647 h 995"/>
                  <a:gd name="T54" fmla="*/ 2147483647 w 480"/>
                  <a:gd name="T55" fmla="*/ 2147483647 h 995"/>
                  <a:gd name="T56" fmla="*/ 2147483647 w 480"/>
                  <a:gd name="T57" fmla="*/ 2147483647 h 995"/>
                  <a:gd name="T58" fmla="*/ 2147483647 w 480"/>
                  <a:gd name="T59" fmla="*/ 2147483647 h 995"/>
                  <a:gd name="T60" fmla="*/ 2147483647 w 480"/>
                  <a:gd name="T61" fmla="*/ 2147483647 h 995"/>
                  <a:gd name="T62" fmla="*/ 2147483647 w 480"/>
                  <a:gd name="T63" fmla="*/ 2147483647 h 995"/>
                  <a:gd name="T64" fmla="*/ 2147483647 w 480"/>
                  <a:gd name="T65" fmla="*/ 2147483647 h 995"/>
                  <a:gd name="T66" fmla="*/ 2147483647 w 480"/>
                  <a:gd name="T67" fmla="*/ 2147483647 h 995"/>
                  <a:gd name="T68" fmla="*/ 2147483647 w 480"/>
                  <a:gd name="T69" fmla="*/ 2147483647 h 995"/>
                  <a:gd name="T70" fmla="*/ 2147483647 w 480"/>
                  <a:gd name="T71" fmla="*/ 2147483647 h 995"/>
                  <a:gd name="T72" fmla="*/ 2147483647 w 480"/>
                  <a:gd name="T73" fmla="*/ 2147483647 h 995"/>
                  <a:gd name="T74" fmla="*/ 2147483647 w 480"/>
                  <a:gd name="T75" fmla="*/ 2147483647 h 995"/>
                  <a:gd name="T76" fmla="*/ 2147483647 w 480"/>
                  <a:gd name="T77" fmla="*/ 2147483647 h 995"/>
                  <a:gd name="T78" fmla="*/ 2147483647 w 480"/>
                  <a:gd name="T79" fmla="*/ 2147483647 h 995"/>
                  <a:gd name="T80" fmla="*/ 2147483647 w 480"/>
                  <a:gd name="T81" fmla="*/ 2147483647 h 995"/>
                  <a:gd name="T82" fmla="*/ 2147483647 w 480"/>
                  <a:gd name="T83" fmla="*/ 2147483647 h 995"/>
                  <a:gd name="T84" fmla="*/ 2147483647 w 480"/>
                  <a:gd name="T85" fmla="*/ 2147483647 h 995"/>
                  <a:gd name="T86" fmla="*/ 2147483647 w 480"/>
                  <a:gd name="T87" fmla="*/ 2147483647 h 995"/>
                  <a:gd name="T88" fmla="*/ 2147483647 w 480"/>
                  <a:gd name="T89" fmla="*/ 2147483647 h 995"/>
                  <a:gd name="T90" fmla="*/ 2147483647 w 480"/>
                  <a:gd name="T91" fmla="*/ 2147483647 h 995"/>
                  <a:gd name="T92" fmla="*/ 2147483647 w 480"/>
                  <a:gd name="T93" fmla="*/ 2147483647 h 995"/>
                  <a:gd name="T94" fmla="*/ 2147483647 w 480"/>
                  <a:gd name="T95" fmla="*/ 2147483647 h 995"/>
                  <a:gd name="T96" fmla="*/ 2147483647 w 480"/>
                  <a:gd name="T97" fmla="*/ 2147483647 h 995"/>
                  <a:gd name="T98" fmla="*/ 2147483647 w 480"/>
                  <a:gd name="T99" fmla="*/ 2147483647 h 995"/>
                  <a:gd name="T100" fmla="*/ 2147483647 w 480"/>
                  <a:gd name="T101" fmla="*/ 2147483647 h 995"/>
                  <a:gd name="T102" fmla="*/ 2147483647 w 480"/>
                  <a:gd name="T103" fmla="*/ 2147483647 h 995"/>
                  <a:gd name="T104" fmla="*/ 2147483647 w 480"/>
                  <a:gd name="T105" fmla="*/ 2147483647 h 995"/>
                  <a:gd name="T106" fmla="*/ 2147483647 w 480"/>
                  <a:gd name="T107" fmla="*/ 2147483647 h 9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0"/>
                  <a:gd name="T163" fmla="*/ 0 h 995"/>
                  <a:gd name="T164" fmla="*/ 480 w 480"/>
                  <a:gd name="T165" fmla="*/ 995 h 9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0" h="995">
                    <a:moveTo>
                      <a:pt x="132" y="995"/>
                    </a:moveTo>
                    <a:lnTo>
                      <a:pt x="128" y="962"/>
                    </a:lnTo>
                    <a:lnTo>
                      <a:pt x="113" y="943"/>
                    </a:lnTo>
                    <a:lnTo>
                      <a:pt x="102" y="936"/>
                    </a:lnTo>
                    <a:lnTo>
                      <a:pt x="80" y="929"/>
                    </a:lnTo>
                    <a:lnTo>
                      <a:pt x="62" y="929"/>
                    </a:lnTo>
                    <a:lnTo>
                      <a:pt x="55" y="914"/>
                    </a:lnTo>
                    <a:lnTo>
                      <a:pt x="62" y="852"/>
                    </a:lnTo>
                    <a:lnTo>
                      <a:pt x="58" y="815"/>
                    </a:lnTo>
                    <a:lnTo>
                      <a:pt x="47" y="797"/>
                    </a:lnTo>
                    <a:lnTo>
                      <a:pt x="40" y="789"/>
                    </a:lnTo>
                    <a:lnTo>
                      <a:pt x="44" y="756"/>
                    </a:lnTo>
                    <a:lnTo>
                      <a:pt x="40" y="738"/>
                    </a:lnTo>
                    <a:lnTo>
                      <a:pt x="33" y="723"/>
                    </a:lnTo>
                    <a:lnTo>
                      <a:pt x="44" y="686"/>
                    </a:lnTo>
                    <a:lnTo>
                      <a:pt x="55" y="686"/>
                    </a:lnTo>
                    <a:lnTo>
                      <a:pt x="62" y="679"/>
                    </a:lnTo>
                    <a:lnTo>
                      <a:pt x="69" y="653"/>
                    </a:lnTo>
                    <a:lnTo>
                      <a:pt x="91" y="631"/>
                    </a:lnTo>
                    <a:lnTo>
                      <a:pt x="117" y="613"/>
                    </a:lnTo>
                    <a:lnTo>
                      <a:pt x="121" y="587"/>
                    </a:lnTo>
                    <a:lnTo>
                      <a:pt x="150" y="562"/>
                    </a:lnTo>
                    <a:lnTo>
                      <a:pt x="179" y="536"/>
                    </a:lnTo>
                    <a:lnTo>
                      <a:pt x="172" y="521"/>
                    </a:lnTo>
                    <a:lnTo>
                      <a:pt x="172" y="507"/>
                    </a:lnTo>
                    <a:lnTo>
                      <a:pt x="194" y="496"/>
                    </a:lnTo>
                    <a:lnTo>
                      <a:pt x="201" y="488"/>
                    </a:lnTo>
                    <a:lnTo>
                      <a:pt x="198" y="466"/>
                    </a:lnTo>
                    <a:lnTo>
                      <a:pt x="198" y="441"/>
                    </a:lnTo>
                    <a:lnTo>
                      <a:pt x="190" y="437"/>
                    </a:lnTo>
                    <a:lnTo>
                      <a:pt x="179" y="441"/>
                    </a:lnTo>
                    <a:lnTo>
                      <a:pt x="165" y="426"/>
                    </a:lnTo>
                    <a:lnTo>
                      <a:pt x="154" y="378"/>
                    </a:lnTo>
                    <a:lnTo>
                      <a:pt x="128" y="345"/>
                    </a:lnTo>
                    <a:lnTo>
                      <a:pt x="135" y="301"/>
                    </a:lnTo>
                    <a:lnTo>
                      <a:pt x="132" y="283"/>
                    </a:lnTo>
                    <a:lnTo>
                      <a:pt x="102" y="253"/>
                    </a:lnTo>
                    <a:lnTo>
                      <a:pt x="117" y="217"/>
                    </a:lnTo>
                    <a:lnTo>
                      <a:pt x="110" y="195"/>
                    </a:lnTo>
                    <a:lnTo>
                      <a:pt x="88" y="173"/>
                    </a:lnTo>
                    <a:lnTo>
                      <a:pt x="77" y="187"/>
                    </a:lnTo>
                    <a:lnTo>
                      <a:pt x="33" y="143"/>
                    </a:lnTo>
                    <a:lnTo>
                      <a:pt x="18" y="125"/>
                    </a:lnTo>
                    <a:lnTo>
                      <a:pt x="11" y="110"/>
                    </a:lnTo>
                    <a:lnTo>
                      <a:pt x="0" y="103"/>
                    </a:lnTo>
                    <a:lnTo>
                      <a:pt x="14" y="88"/>
                    </a:lnTo>
                    <a:lnTo>
                      <a:pt x="40" y="88"/>
                    </a:lnTo>
                    <a:lnTo>
                      <a:pt x="51" y="107"/>
                    </a:lnTo>
                    <a:lnTo>
                      <a:pt x="84" y="143"/>
                    </a:lnTo>
                    <a:lnTo>
                      <a:pt x="117" y="121"/>
                    </a:lnTo>
                    <a:lnTo>
                      <a:pt x="135" y="125"/>
                    </a:lnTo>
                    <a:lnTo>
                      <a:pt x="143" y="140"/>
                    </a:lnTo>
                    <a:lnTo>
                      <a:pt x="165" y="143"/>
                    </a:lnTo>
                    <a:lnTo>
                      <a:pt x="172" y="110"/>
                    </a:lnTo>
                    <a:lnTo>
                      <a:pt x="187" y="99"/>
                    </a:lnTo>
                    <a:lnTo>
                      <a:pt x="194" y="88"/>
                    </a:lnTo>
                    <a:lnTo>
                      <a:pt x="194" y="74"/>
                    </a:lnTo>
                    <a:lnTo>
                      <a:pt x="190" y="41"/>
                    </a:lnTo>
                    <a:lnTo>
                      <a:pt x="212" y="22"/>
                    </a:lnTo>
                    <a:lnTo>
                      <a:pt x="223" y="22"/>
                    </a:lnTo>
                    <a:lnTo>
                      <a:pt x="242" y="0"/>
                    </a:lnTo>
                    <a:lnTo>
                      <a:pt x="267" y="30"/>
                    </a:lnTo>
                    <a:lnTo>
                      <a:pt x="275" y="41"/>
                    </a:lnTo>
                    <a:lnTo>
                      <a:pt x="267" y="66"/>
                    </a:lnTo>
                    <a:lnTo>
                      <a:pt x="245" y="85"/>
                    </a:lnTo>
                    <a:lnTo>
                      <a:pt x="231" y="103"/>
                    </a:lnTo>
                    <a:lnTo>
                      <a:pt x="234" y="121"/>
                    </a:lnTo>
                    <a:lnTo>
                      <a:pt x="271" y="96"/>
                    </a:lnTo>
                    <a:lnTo>
                      <a:pt x="271" y="70"/>
                    </a:lnTo>
                    <a:lnTo>
                      <a:pt x="275" y="33"/>
                    </a:lnTo>
                    <a:lnTo>
                      <a:pt x="289" y="26"/>
                    </a:lnTo>
                    <a:lnTo>
                      <a:pt x="301" y="70"/>
                    </a:lnTo>
                    <a:lnTo>
                      <a:pt x="301" y="110"/>
                    </a:lnTo>
                    <a:lnTo>
                      <a:pt x="293" y="125"/>
                    </a:lnTo>
                    <a:lnTo>
                      <a:pt x="293" y="151"/>
                    </a:lnTo>
                    <a:lnTo>
                      <a:pt x="323" y="173"/>
                    </a:lnTo>
                    <a:lnTo>
                      <a:pt x="323" y="191"/>
                    </a:lnTo>
                    <a:lnTo>
                      <a:pt x="345" y="220"/>
                    </a:lnTo>
                    <a:lnTo>
                      <a:pt x="352" y="239"/>
                    </a:lnTo>
                    <a:lnTo>
                      <a:pt x="348" y="290"/>
                    </a:lnTo>
                    <a:lnTo>
                      <a:pt x="363" y="341"/>
                    </a:lnTo>
                    <a:lnTo>
                      <a:pt x="381" y="386"/>
                    </a:lnTo>
                    <a:lnTo>
                      <a:pt x="378" y="452"/>
                    </a:lnTo>
                    <a:lnTo>
                      <a:pt x="392" y="496"/>
                    </a:lnTo>
                    <a:lnTo>
                      <a:pt x="403" y="510"/>
                    </a:lnTo>
                    <a:lnTo>
                      <a:pt x="411" y="573"/>
                    </a:lnTo>
                    <a:lnTo>
                      <a:pt x="418" y="595"/>
                    </a:lnTo>
                    <a:lnTo>
                      <a:pt x="458" y="624"/>
                    </a:lnTo>
                    <a:lnTo>
                      <a:pt x="480" y="650"/>
                    </a:lnTo>
                    <a:lnTo>
                      <a:pt x="480" y="664"/>
                    </a:lnTo>
                    <a:lnTo>
                      <a:pt x="462" y="742"/>
                    </a:lnTo>
                    <a:lnTo>
                      <a:pt x="455" y="749"/>
                    </a:lnTo>
                    <a:lnTo>
                      <a:pt x="462" y="764"/>
                    </a:lnTo>
                    <a:lnTo>
                      <a:pt x="444" y="793"/>
                    </a:lnTo>
                    <a:lnTo>
                      <a:pt x="418" y="804"/>
                    </a:lnTo>
                    <a:lnTo>
                      <a:pt x="418" y="819"/>
                    </a:lnTo>
                    <a:lnTo>
                      <a:pt x="381" y="866"/>
                    </a:lnTo>
                    <a:lnTo>
                      <a:pt x="356" y="881"/>
                    </a:lnTo>
                    <a:lnTo>
                      <a:pt x="352" y="907"/>
                    </a:lnTo>
                    <a:lnTo>
                      <a:pt x="330" y="907"/>
                    </a:lnTo>
                    <a:lnTo>
                      <a:pt x="315" y="918"/>
                    </a:lnTo>
                    <a:lnTo>
                      <a:pt x="293" y="925"/>
                    </a:lnTo>
                    <a:lnTo>
                      <a:pt x="260" y="921"/>
                    </a:lnTo>
                    <a:lnTo>
                      <a:pt x="234" y="940"/>
                    </a:lnTo>
                    <a:lnTo>
                      <a:pt x="205" y="958"/>
                    </a:lnTo>
                    <a:lnTo>
                      <a:pt x="179" y="965"/>
                    </a:lnTo>
                    <a:lnTo>
                      <a:pt x="157" y="984"/>
                    </a:lnTo>
                    <a:lnTo>
                      <a:pt x="132" y="995"/>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8" name="Freeform 61"/>
              <p:cNvSpPr>
                <a:spLocks noChangeAspect="1"/>
              </p:cNvSpPr>
              <p:nvPr/>
            </p:nvSpPr>
            <p:spPr bwMode="gray">
              <a:xfrm>
                <a:off x="4508436" y="1606269"/>
                <a:ext cx="645252" cy="1448275"/>
              </a:xfrm>
              <a:custGeom>
                <a:avLst/>
                <a:gdLst>
                  <a:gd name="T0" fmla="*/ 2147483647 w 480"/>
                  <a:gd name="T1" fmla="*/ 2147483647 h 995"/>
                  <a:gd name="T2" fmla="*/ 2147483647 w 480"/>
                  <a:gd name="T3" fmla="*/ 2147483647 h 995"/>
                  <a:gd name="T4" fmla="*/ 2147483647 w 480"/>
                  <a:gd name="T5" fmla="*/ 2147483647 h 995"/>
                  <a:gd name="T6" fmla="*/ 2147483647 w 480"/>
                  <a:gd name="T7" fmla="*/ 2147483647 h 995"/>
                  <a:gd name="T8" fmla="*/ 2147483647 w 480"/>
                  <a:gd name="T9" fmla="*/ 2147483647 h 995"/>
                  <a:gd name="T10" fmla="*/ 2147483647 w 480"/>
                  <a:gd name="T11" fmla="*/ 2147483647 h 995"/>
                  <a:gd name="T12" fmla="*/ 2147483647 w 480"/>
                  <a:gd name="T13" fmla="*/ 2147483647 h 995"/>
                  <a:gd name="T14" fmla="*/ 2147483647 w 480"/>
                  <a:gd name="T15" fmla="*/ 2147483647 h 995"/>
                  <a:gd name="T16" fmla="*/ 2147483647 w 480"/>
                  <a:gd name="T17" fmla="*/ 2147483647 h 995"/>
                  <a:gd name="T18" fmla="*/ 2147483647 w 480"/>
                  <a:gd name="T19" fmla="*/ 2147483647 h 995"/>
                  <a:gd name="T20" fmla="*/ 2147483647 w 480"/>
                  <a:gd name="T21" fmla="*/ 2147483647 h 995"/>
                  <a:gd name="T22" fmla="*/ 2147483647 w 480"/>
                  <a:gd name="T23" fmla="*/ 2147483647 h 995"/>
                  <a:gd name="T24" fmla="*/ 2147483647 w 480"/>
                  <a:gd name="T25" fmla="*/ 2147483647 h 995"/>
                  <a:gd name="T26" fmla="*/ 2147483647 w 480"/>
                  <a:gd name="T27" fmla="*/ 2147483647 h 995"/>
                  <a:gd name="T28" fmla="*/ 2147483647 w 480"/>
                  <a:gd name="T29" fmla="*/ 2147483647 h 995"/>
                  <a:gd name="T30" fmla="*/ 2147483647 w 480"/>
                  <a:gd name="T31" fmla="*/ 2147483647 h 995"/>
                  <a:gd name="T32" fmla="*/ 2147483647 w 480"/>
                  <a:gd name="T33" fmla="*/ 2147483647 h 995"/>
                  <a:gd name="T34" fmla="*/ 2147483647 w 480"/>
                  <a:gd name="T35" fmla="*/ 2147483647 h 995"/>
                  <a:gd name="T36" fmla="*/ 2147483647 w 480"/>
                  <a:gd name="T37" fmla="*/ 2147483647 h 995"/>
                  <a:gd name="T38" fmla="*/ 2147483647 w 480"/>
                  <a:gd name="T39" fmla="*/ 2147483647 h 995"/>
                  <a:gd name="T40" fmla="*/ 2147483647 w 480"/>
                  <a:gd name="T41" fmla="*/ 2147483647 h 995"/>
                  <a:gd name="T42" fmla="*/ 2147483647 w 480"/>
                  <a:gd name="T43" fmla="*/ 2147483647 h 995"/>
                  <a:gd name="T44" fmla="*/ 2147483647 w 480"/>
                  <a:gd name="T45" fmla="*/ 2147483647 h 995"/>
                  <a:gd name="T46" fmla="*/ 2147483647 w 480"/>
                  <a:gd name="T47" fmla="*/ 2147483647 h 995"/>
                  <a:gd name="T48" fmla="*/ 2147483647 w 480"/>
                  <a:gd name="T49" fmla="*/ 2147483647 h 995"/>
                  <a:gd name="T50" fmla="*/ 2147483647 w 480"/>
                  <a:gd name="T51" fmla="*/ 2147483647 h 995"/>
                  <a:gd name="T52" fmla="*/ 2147483647 w 480"/>
                  <a:gd name="T53" fmla="*/ 2147483647 h 995"/>
                  <a:gd name="T54" fmla="*/ 2147483647 w 480"/>
                  <a:gd name="T55" fmla="*/ 2147483647 h 995"/>
                  <a:gd name="T56" fmla="*/ 2147483647 w 480"/>
                  <a:gd name="T57" fmla="*/ 2147483647 h 995"/>
                  <a:gd name="T58" fmla="*/ 2147483647 w 480"/>
                  <a:gd name="T59" fmla="*/ 2147483647 h 995"/>
                  <a:gd name="T60" fmla="*/ 2147483647 w 480"/>
                  <a:gd name="T61" fmla="*/ 2147483647 h 995"/>
                  <a:gd name="T62" fmla="*/ 2147483647 w 480"/>
                  <a:gd name="T63" fmla="*/ 2147483647 h 995"/>
                  <a:gd name="T64" fmla="*/ 2147483647 w 480"/>
                  <a:gd name="T65" fmla="*/ 2147483647 h 995"/>
                  <a:gd name="T66" fmla="*/ 2147483647 w 480"/>
                  <a:gd name="T67" fmla="*/ 2147483647 h 995"/>
                  <a:gd name="T68" fmla="*/ 2147483647 w 480"/>
                  <a:gd name="T69" fmla="*/ 2147483647 h 995"/>
                  <a:gd name="T70" fmla="*/ 2147483647 w 480"/>
                  <a:gd name="T71" fmla="*/ 2147483647 h 995"/>
                  <a:gd name="T72" fmla="*/ 2147483647 w 480"/>
                  <a:gd name="T73" fmla="*/ 2147483647 h 995"/>
                  <a:gd name="T74" fmla="*/ 2147483647 w 480"/>
                  <a:gd name="T75" fmla="*/ 2147483647 h 995"/>
                  <a:gd name="T76" fmla="*/ 2147483647 w 480"/>
                  <a:gd name="T77" fmla="*/ 2147483647 h 995"/>
                  <a:gd name="T78" fmla="*/ 2147483647 w 480"/>
                  <a:gd name="T79" fmla="*/ 2147483647 h 995"/>
                  <a:gd name="T80" fmla="*/ 2147483647 w 480"/>
                  <a:gd name="T81" fmla="*/ 2147483647 h 995"/>
                  <a:gd name="T82" fmla="*/ 2147483647 w 480"/>
                  <a:gd name="T83" fmla="*/ 2147483647 h 995"/>
                  <a:gd name="T84" fmla="*/ 2147483647 w 480"/>
                  <a:gd name="T85" fmla="*/ 2147483647 h 995"/>
                  <a:gd name="T86" fmla="*/ 2147483647 w 480"/>
                  <a:gd name="T87" fmla="*/ 2147483647 h 995"/>
                  <a:gd name="T88" fmla="*/ 2147483647 w 480"/>
                  <a:gd name="T89" fmla="*/ 2147483647 h 995"/>
                  <a:gd name="T90" fmla="*/ 2147483647 w 480"/>
                  <a:gd name="T91" fmla="*/ 2147483647 h 995"/>
                  <a:gd name="T92" fmla="*/ 2147483647 w 480"/>
                  <a:gd name="T93" fmla="*/ 2147483647 h 995"/>
                  <a:gd name="T94" fmla="*/ 2147483647 w 480"/>
                  <a:gd name="T95" fmla="*/ 2147483647 h 995"/>
                  <a:gd name="T96" fmla="*/ 2147483647 w 480"/>
                  <a:gd name="T97" fmla="*/ 2147483647 h 995"/>
                  <a:gd name="T98" fmla="*/ 2147483647 w 480"/>
                  <a:gd name="T99" fmla="*/ 2147483647 h 995"/>
                  <a:gd name="T100" fmla="*/ 2147483647 w 480"/>
                  <a:gd name="T101" fmla="*/ 2147483647 h 995"/>
                  <a:gd name="T102" fmla="*/ 2147483647 w 480"/>
                  <a:gd name="T103" fmla="*/ 2147483647 h 995"/>
                  <a:gd name="T104" fmla="*/ 2147483647 w 480"/>
                  <a:gd name="T105" fmla="*/ 2147483647 h 9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0"/>
                  <a:gd name="T160" fmla="*/ 0 h 995"/>
                  <a:gd name="T161" fmla="*/ 480 w 480"/>
                  <a:gd name="T162" fmla="*/ 995 h 9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0" h="995">
                    <a:moveTo>
                      <a:pt x="132" y="995"/>
                    </a:moveTo>
                    <a:lnTo>
                      <a:pt x="128" y="962"/>
                    </a:lnTo>
                    <a:lnTo>
                      <a:pt x="113" y="943"/>
                    </a:lnTo>
                    <a:lnTo>
                      <a:pt x="102" y="936"/>
                    </a:lnTo>
                    <a:lnTo>
                      <a:pt x="80" y="929"/>
                    </a:lnTo>
                    <a:lnTo>
                      <a:pt x="62" y="929"/>
                    </a:lnTo>
                    <a:lnTo>
                      <a:pt x="55" y="914"/>
                    </a:lnTo>
                    <a:lnTo>
                      <a:pt x="62" y="852"/>
                    </a:lnTo>
                    <a:lnTo>
                      <a:pt x="58" y="815"/>
                    </a:lnTo>
                    <a:lnTo>
                      <a:pt x="47" y="797"/>
                    </a:lnTo>
                    <a:lnTo>
                      <a:pt x="40" y="789"/>
                    </a:lnTo>
                    <a:lnTo>
                      <a:pt x="44" y="756"/>
                    </a:lnTo>
                    <a:lnTo>
                      <a:pt x="40" y="738"/>
                    </a:lnTo>
                    <a:lnTo>
                      <a:pt x="33" y="723"/>
                    </a:lnTo>
                    <a:lnTo>
                      <a:pt x="44" y="686"/>
                    </a:lnTo>
                    <a:lnTo>
                      <a:pt x="55" y="686"/>
                    </a:lnTo>
                    <a:lnTo>
                      <a:pt x="62" y="679"/>
                    </a:lnTo>
                    <a:lnTo>
                      <a:pt x="69" y="653"/>
                    </a:lnTo>
                    <a:lnTo>
                      <a:pt x="91" y="631"/>
                    </a:lnTo>
                    <a:lnTo>
                      <a:pt x="117" y="613"/>
                    </a:lnTo>
                    <a:lnTo>
                      <a:pt x="121" y="587"/>
                    </a:lnTo>
                    <a:lnTo>
                      <a:pt x="150" y="562"/>
                    </a:lnTo>
                    <a:lnTo>
                      <a:pt x="179" y="536"/>
                    </a:lnTo>
                    <a:lnTo>
                      <a:pt x="172" y="521"/>
                    </a:lnTo>
                    <a:lnTo>
                      <a:pt x="172" y="507"/>
                    </a:lnTo>
                    <a:lnTo>
                      <a:pt x="194" y="496"/>
                    </a:lnTo>
                    <a:lnTo>
                      <a:pt x="201" y="488"/>
                    </a:lnTo>
                    <a:lnTo>
                      <a:pt x="198" y="466"/>
                    </a:lnTo>
                    <a:lnTo>
                      <a:pt x="198" y="441"/>
                    </a:lnTo>
                    <a:lnTo>
                      <a:pt x="190" y="437"/>
                    </a:lnTo>
                    <a:lnTo>
                      <a:pt x="179" y="441"/>
                    </a:lnTo>
                    <a:lnTo>
                      <a:pt x="165" y="426"/>
                    </a:lnTo>
                    <a:lnTo>
                      <a:pt x="154" y="378"/>
                    </a:lnTo>
                    <a:lnTo>
                      <a:pt x="128" y="345"/>
                    </a:lnTo>
                    <a:lnTo>
                      <a:pt x="135" y="301"/>
                    </a:lnTo>
                    <a:lnTo>
                      <a:pt x="132" y="283"/>
                    </a:lnTo>
                    <a:lnTo>
                      <a:pt x="102" y="253"/>
                    </a:lnTo>
                    <a:lnTo>
                      <a:pt x="117" y="217"/>
                    </a:lnTo>
                    <a:lnTo>
                      <a:pt x="110" y="195"/>
                    </a:lnTo>
                    <a:lnTo>
                      <a:pt x="88" y="173"/>
                    </a:lnTo>
                    <a:lnTo>
                      <a:pt x="77" y="187"/>
                    </a:lnTo>
                    <a:lnTo>
                      <a:pt x="33" y="143"/>
                    </a:lnTo>
                    <a:lnTo>
                      <a:pt x="18" y="125"/>
                    </a:lnTo>
                    <a:lnTo>
                      <a:pt x="11" y="110"/>
                    </a:lnTo>
                    <a:lnTo>
                      <a:pt x="0" y="103"/>
                    </a:lnTo>
                    <a:lnTo>
                      <a:pt x="14" y="88"/>
                    </a:lnTo>
                    <a:lnTo>
                      <a:pt x="40" y="88"/>
                    </a:lnTo>
                    <a:lnTo>
                      <a:pt x="51" y="107"/>
                    </a:lnTo>
                    <a:lnTo>
                      <a:pt x="84" y="143"/>
                    </a:lnTo>
                    <a:lnTo>
                      <a:pt x="117" y="121"/>
                    </a:lnTo>
                    <a:lnTo>
                      <a:pt x="135" y="125"/>
                    </a:lnTo>
                    <a:lnTo>
                      <a:pt x="143" y="140"/>
                    </a:lnTo>
                    <a:lnTo>
                      <a:pt x="165" y="143"/>
                    </a:lnTo>
                    <a:lnTo>
                      <a:pt x="172" y="110"/>
                    </a:lnTo>
                    <a:lnTo>
                      <a:pt x="187" y="99"/>
                    </a:lnTo>
                    <a:lnTo>
                      <a:pt x="194" y="88"/>
                    </a:lnTo>
                    <a:lnTo>
                      <a:pt x="194" y="74"/>
                    </a:lnTo>
                    <a:lnTo>
                      <a:pt x="190" y="41"/>
                    </a:lnTo>
                    <a:lnTo>
                      <a:pt x="212" y="22"/>
                    </a:lnTo>
                    <a:lnTo>
                      <a:pt x="223" y="22"/>
                    </a:lnTo>
                    <a:lnTo>
                      <a:pt x="242" y="0"/>
                    </a:lnTo>
                    <a:lnTo>
                      <a:pt x="267" y="30"/>
                    </a:lnTo>
                    <a:lnTo>
                      <a:pt x="275" y="41"/>
                    </a:lnTo>
                    <a:lnTo>
                      <a:pt x="267" y="66"/>
                    </a:lnTo>
                    <a:lnTo>
                      <a:pt x="245" y="85"/>
                    </a:lnTo>
                    <a:lnTo>
                      <a:pt x="231" y="103"/>
                    </a:lnTo>
                    <a:lnTo>
                      <a:pt x="234" y="121"/>
                    </a:lnTo>
                    <a:lnTo>
                      <a:pt x="271" y="96"/>
                    </a:lnTo>
                    <a:lnTo>
                      <a:pt x="271" y="70"/>
                    </a:lnTo>
                    <a:lnTo>
                      <a:pt x="275" y="33"/>
                    </a:lnTo>
                    <a:lnTo>
                      <a:pt x="289" y="26"/>
                    </a:lnTo>
                    <a:lnTo>
                      <a:pt x="301" y="70"/>
                    </a:lnTo>
                    <a:lnTo>
                      <a:pt x="301" y="110"/>
                    </a:lnTo>
                    <a:lnTo>
                      <a:pt x="293" y="125"/>
                    </a:lnTo>
                    <a:lnTo>
                      <a:pt x="293" y="151"/>
                    </a:lnTo>
                    <a:lnTo>
                      <a:pt x="323" y="173"/>
                    </a:lnTo>
                    <a:lnTo>
                      <a:pt x="323" y="191"/>
                    </a:lnTo>
                    <a:lnTo>
                      <a:pt x="345" y="220"/>
                    </a:lnTo>
                    <a:lnTo>
                      <a:pt x="352" y="239"/>
                    </a:lnTo>
                    <a:lnTo>
                      <a:pt x="348" y="290"/>
                    </a:lnTo>
                    <a:lnTo>
                      <a:pt x="363" y="341"/>
                    </a:lnTo>
                    <a:lnTo>
                      <a:pt x="381" y="386"/>
                    </a:lnTo>
                    <a:lnTo>
                      <a:pt x="378" y="452"/>
                    </a:lnTo>
                    <a:lnTo>
                      <a:pt x="392" y="496"/>
                    </a:lnTo>
                    <a:lnTo>
                      <a:pt x="403" y="510"/>
                    </a:lnTo>
                    <a:lnTo>
                      <a:pt x="411" y="573"/>
                    </a:lnTo>
                    <a:lnTo>
                      <a:pt x="418" y="595"/>
                    </a:lnTo>
                    <a:lnTo>
                      <a:pt x="458" y="624"/>
                    </a:lnTo>
                    <a:lnTo>
                      <a:pt x="480" y="650"/>
                    </a:lnTo>
                    <a:lnTo>
                      <a:pt x="480" y="664"/>
                    </a:lnTo>
                    <a:lnTo>
                      <a:pt x="462" y="742"/>
                    </a:lnTo>
                    <a:lnTo>
                      <a:pt x="455" y="749"/>
                    </a:lnTo>
                    <a:lnTo>
                      <a:pt x="462" y="764"/>
                    </a:lnTo>
                    <a:lnTo>
                      <a:pt x="444" y="793"/>
                    </a:lnTo>
                    <a:lnTo>
                      <a:pt x="418" y="804"/>
                    </a:lnTo>
                    <a:lnTo>
                      <a:pt x="418" y="819"/>
                    </a:lnTo>
                    <a:lnTo>
                      <a:pt x="381" y="866"/>
                    </a:lnTo>
                    <a:lnTo>
                      <a:pt x="356" y="881"/>
                    </a:lnTo>
                    <a:lnTo>
                      <a:pt x="352" y="907"/>
                    </a:lnTo>
                    <a:lnTo>
                      <a:pt x="330" y="907"/>
                    </a:lnTo>
                    <a:lnTo>
                      <a:pt x="315" y="918"/>
                    </a:lnTo>
                    <a:lnTo>
                      <a:pt x="293" y="925"/>
                    </a:lnTo>
                    <a:lnTo>
                      <a:pt x="260" y="921"/>
                    </a:lnTo>
                    <a:lnTo>
                      <a:pt x="234" y="940"/>
                    </a:lnTo>
                    <a:lnTo>
                      <a:pt x="205" y="958"/>
                    </a:lnTo>
                    <a:lnTo>
                      <a:pt x="179" y="965"/>
                    </a:lnTo>
                    <a:lnTo>
                      <a:pt x="157" y="984"/>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69" name="Freeform 62"/>
              <p:cNvSpPr>
                <a:spLocks noChangeAspect="1"/>
              </p:cNvSpPr>
              <p:nvPr/>
            </p:nvSpPr>
            <p:spPr bwMode="gray">
              <a:xfrm>
                <a:off x="4928937" y="2119237"/>
                <a:ext cx="23563" cy="39877"/>
              </a:xfrm>
              <a:custGeom>
                <a:avLst/>
                <a:gdLst>
                  <a:gd name="T0" fmla="*/ 2147483647 w 18"/>
                  <a:gd name="T1" fmla="*/ 2147483647 h 26"/>
                  <a:gd name="T2" fmla="*/ 0 w 18"/>
                  <a:gd name="T3" fmla="*/ 0 h 26"/>
                  <a:gd name="T4" fmla="*/ 2147483647 w 18"/>
                  <a:gd name="T5" fmla="*/ 2147483647 h 26"/>
                  <a:gd name="T6" fmla="*/ 2147483647 w 18"/>
                  <a:gd name="T7" fmla="*/ 2147483647 h 26"/>
                  <a:gd name="T8" fmla="*/ 2147483647 w 18"/>
                  <a:gd name="T9" fmla="*/ 2147483647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1" y="4"/>
                    </a:moveTo>
                    <a:lnTo>
                      <a:pt x="0" y="0"/>
                    </a:lnTo>
                    <a:lnTo>
                      <a:pt x="11" y="26"/>
                    </a:lnTo>
                    <a:lnTo>
                      <a:pt x="18" y="23"/>
                    </a:lnTo>
                    <a:lnTo>
                      <a:pt x="11" y="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0" name="Freeform 63"/>
              <p:cNvSpPr>
                <a:spLocks noChangeAspect="1"/>
              </p:cNvSpPr>
              <p:nvPr/>
            </p:nvSpPr>
            <p:spPr bwMode="gray">
              <a:xfrm>
                <a:off x="4928937" y="2119237"/>
                <a:ext cx="23563" cy="39877"/>
              </a:xfrm>
              <a:custGeom>
                <a:avLst/>
                <a:gdLst>
                  <a:gd name="T0" fmla="*/ 2147483647 w 18"/>
                  <a:gd name="T1" fmla="*/ 2147483647 h 26"/>
                  <a:gd name="T2" fmla="*/ 0 w 18"/>
                  <a:gd name="T3" fmla="*/ 0 h 26"/>
                  <a:gd name="T4" fmla="*/ 2147483647 w 18"/>
                  <a:gd name="T5" fmla="*/ 2147483647 h 26"/>
                  <a:gd name="T6" fmla="*/ 2147483647 w 18"/>
                  <a:gd name="T7" fmla="*/ 2147483647 h 26"/>
                  <a:gd name="T8" fmla="*/ 0 60000 65536"/>
                  <a:gd name="T9" fmla="*/ 0 60000 65536"/>
                  <a:gd name="T10" fmla="*/ 0 60000 65536"/>
                  <a:gd name="T11" fmla="*/ 0 60000 65536"/>
                  <a:gd name="T12" fmla="*/ 0 w 18"/>
                  <a:gd name="T13" fmla="*/ 0 h 26"/>
                  <a:gd name="T14" fmla="*/ 18 w 18"/>
                  <a:gd name="T15" fmla="*/ 26 h 26"/>
                </a:gdLst>
                <a:ahLst/>
                <a:cxnLst>
                  <a:cxn ang="T8">
                    <a:pos x="T0" y="T1"/>
                  </a:cxn>
                  <a:cxn ang="T9">
                    <a:pos x="T2" y="T3"/>
                  </a:cxn>
                  <a:cxn ang="T10">
                    <a:pos x="T4" y="T5"/>
                  </a:cxn>
                  <a:cxn ang="T11">
                    <a:pos x="T6" y="T7"/>
                  </a:cxn>
                </a:cxnLst>
                <a:rect l="T12" t="T13" r="T14" b="T15"/>
                <a:pathLst>
                  <a:path w="18" h="26">
                    <a:moveTo>
                      <a:pt x="11" y="4"/>
                    </a:moveTo>
                    <a:lnTo>
                      <a:pt x="0" y="0"/>
                    </a:lnTo>
                    <a:lnTo>
                      <a:pt x="11" y="26"/>
                    </a:lnTo>
                    <a:lnTo>
                      <a:pt x="18" y="23"/>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1" name="Freeform 64"/>
              <p:cNvSpPr>
                <a:spLocks noChangeAspect="1"/>
              </p:cNvSpPr>
              <p:nvPr/>
            </p:nvSpPr>
            <p:spPr bwMode="gray">
              <a:xfrm>
                <a:off x="4977876" y="2253370"/>
                <a:ext cx="23562" cy="74318"/>
              </a:xfrm>
              <a:custGeom>
                <a:avLst/>
                <a:gdLst>
                  <a:gd name="T0" fmla="*/ 2147483647 w 19"/>
                  <a:gd name="T1" fmla="*/ 0 h 52"/>
                  <a:gd name="T2" fmla="*/ 0 w 19"/>
                  <a:gd name="T3" fmla="*/ 2147483647 h 52"/>
                  <a:gd name="T4" fmla="*/ 0 w 19"/>
                  <a:gd name="T5" fmla="*/ 2147483647 h 52"/>
                  <a:gd name="T6" fmla="*/ 2147483647 w 19"/>
                  <a:gd name="T7" fmla="*/ 2147483647 h 52"/>
                  <a:gd name="T8" fmla="*/ 2147483647 w 19"/>
                  <a:gd name="T9" fmla="*/ 2147483647 h 52"/>
                  <a:gd name="T10" fmla="*/ 2147483647 w 19"/>
                  <a:gd name="T11" fmla="*/ 2147483647 h 52"/>
                  <a:gd name="T12" fmla="*/ 2147483647 w 19"/>
                  <a:gd name="T13" fmla="*/ 0 h 52"/>
                  <a:gd name="T14" fmla="*/ 0 60000 65536"/>
                  <a:gd name="T15" fmla="*/ 0 60000 65536"/>
                  <a:gd name="T16" fmla="*/ 0 60000 65536"/>
                  <a:gd name="T17" fmla="*/ 0 60000 65536"/>
                  <a:gd name="T18" fmla="*/ 0 60000 65536"/>
                  <a:gd name="T19" fmla="*/ 0 60000 65536"/>
                  <a:gd name="T20" fmla="*/ 0 60000 65536"/>
                  <a:gd name="T21" fmla="*/ 0 w 19"/>
                  <a:gd name="T22" fmla="*/ 0 h 52"/>
                  <a:gd name="T23" fmla="*/ 19 w 19"/>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2">
                    <a:moveTo>
                      <a:pt x="19" y="0"/>
                    </a:moveTo>
                    <a:lnTo>
                      <a:pt x="0" y="11"/>
                    </a:lnTo>
                    <a:lnTo>
                      <a:pt x="0" y="52"/>
                    </a:lnTo>
                    <a:lnTo>
                      <a:pt x="8" y="33"/>
                    </a:lnTo>
                    <a:lnTo>
                      <a:pt x="11" y="11"/>
                    </a:lnTo>
                    <a:lnTo>
                      <a:pt x="4" y="11"/>
                    </a:lnTo>
                    <a:lnTo>
                      <a:pt x="19"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2" name="Freeform 65"/>
              <p:cNvSpPr>
                <a:spLocks noChangeAspect="1"/>
              </p:cNvSpPr>
              <p:nvPr/>
            </p:nvSpPr>
            <p:spPr bwMode="gray">
              <a:xfrm>
                <a:off x="4977876" y="2253370"/>
                <a:ext cx="23562" cy="74318"/>
              </a:xfrm>
              <a:custGeom>
                <a:avLst/>
                <a:gdLst>
                  <a:gd name="T0" fmla="*/ 2147483647 w 19"/>
                  <a:gd name="T1" fmla="*/ 0 h 52"/>
                  <a:gd name="T2" fmla="*/ 0 w 19"/>
                  <a:gd name="T3" fmla="*/ 2147483647 h 52"/>
                  <a:gd name="T4" fmla="*/ 0 w 19"/>
                  <a:gd name="T5" fmla="*/ 2147483647 h 52"/>
                  <a:gd name="T6" fmla="*/ 2147483647 w 19"/>
                  <a:gd name="T7" fmla="*/ 2147483647 h 52"/>
                  <a:gd name="T8" fmla="*/ 2147483647 w 19"/>
                  <a:gd name="T9" fmla="*/ 2147483647 h 52"/>
                  <a:gd name="T10" fmla="*/ 2147483647 w 19"/>
                  <a:gd name="T11" fmla="*/ 2147483647 h 52"/>
                  <a:gd name="T12" fmla="*/ 0 60000 65536"/>
                  <a:gd name="T13" fmla="*/ 0 60000 65536"/>
                  <a:gd name="T14" fmla="*/ 0 60000 65536"/>
                  <a:gd name="T15" fmla="*/ 0 60000 65536"/>
                  <a:gd name="T16" fmla="*/ 0 60000 65536"/>
                  <a:gd name="T17" fmla="*/ 0 60000 65536"/>
                  <a:gd name="T18" fmla="*/ 0 w 19"/>
                  <a:gd name="T19" fmla="*/ 0 h 52"/>
                  <a:gd name="T20" fmla="*/ 19 w 1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9" h="52">
                    <a:moveTo>
                      <a:pt x="19" y="0"/>
                    </a:moveTo>
                    <a:lnTo>
                      <a:pt x="0" y="11"/>
                    </a:lnTo>
                    <a:lnTo>
                      <a:pt x="0" y="52"/>
                    </a:lnTo>
                    <a:lnTo>
                      <a:pt x="8" y="33"/>
                    </a:lnTo>
                    <a:lnTo>
                      <a:pt x="11" y="11"/>
                    </a:lnTo>
                    <a:lnTo>
                      <a:pt x="4" y="1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3" name="Freeform 66"/>
              <p:cNvSpPr>
                <a:spLocks noChangeAspect="1"/>
              </p:cNvSpPr>
              <p:nvPr/>
            </p:nvSpPr>
            <p:spPr bwMode="gray">
              <a:xfrm>
                <a:off x="5012313" y="2360314"/>
                <a:ext cx="27188" cy="43503"/>
              </a:xfrm>
              <a:custGeom>
                <a:avLst/>
                <a:gdLst>
                  <a:gd name="T0" fmla="*/ 2147483647 w 22"/>
                  <a:gd name="T1" fmla="*/ 0 h 29"/>
                  <a:gd name="T2" fmla="*/ 0 w 22"/>
                  <a:gd name="T3" fmla="*/ 2147483647 h 29"/>
                  <a:gd name="T4" fmla="*/ 2147483647 w 22"/>
                  <a:gd name="T5" fmla="*/ 2147483647 h 29"/>
                  <a:gd name="T6" fmla="*/ 2147483647 w 22"/>
                  <a:gd name="T7" fmla="*/ 2147483647 h 29"/>
                  <a:gd name="T8" fmla="*/ 2147483647 w 22"/>
                  <a:gd name="T9" fmla="*/ 2147483647 h 29"/>
                  <a:gd name="T10" fmla="*/ 2147483647 w 22"/>
                  <a:gd name="T11" fmla="*/ 0 h 29"/>
                  <a:gd name="T12" fmla="*/ 0 60000 65536"/>
                  <a:gd name="T13" fmla="*/ 0 60000 65536"/>
                  <a:gd name="T14" fmla="*/ 0 60000 65536"/>
                  <a:gd name="T15" fmla="*/ 0 60000 65536"/>
                  <a:gd name="T16" fmla="*/ 0 60000 65536"/>
                  <a:gd name="T17" fmla="*/ 0 60000 65536"/>
                  <a:gd name="T18" fmla="*/ 0 w 22"/>
                  <a:gd name="T19" fmla="*/ 0 h 29"/>
                  <a:gd name="T20" fmla="*/ 22 w 2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2" h="29">
                    <a:moveTo>
                      <a:pt x="4" y="0"/>
                    </a:moveTo>
                    <a:lnTo>
                      <a:pt x="0" y="7"/>
                    </a:lnTo>
                    <a:lnTo>
                      <a:pt x="7" y="29"/>
                    </a:lnTo>
                    <a:lnTo>
                      <a:pt x="18" y="22"/>
                    </a:lnTo>
                    <a:lnTo>
                      <a:pt x="22" y="11"/>
                    </a:lnTo>
                    <a:lnTo>
                      <a:pt x="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4" name="Freeform 67"/>
              <p:cNvSpPr>
                <a:spLocks noChangeAspect="1"/>
              </p:cNvSpPr>
              <p:nvPr/>
            </p:nvSpPr>
            <p:spPr bwMode="gray">
              <a:xfrm>
                <a:off x="5012313" y="2360314"/>
                <a:ext cx="27188" cy="43503"/>
              </a:xfrm>
              <a:custGeom>
                <a:avLst/>
                <a:gdLst>
                  <a:gd name="T0" fmla="*/ 2147483647 w 22"/>
                  <a:gd name="T1" fmla="*/ 0 h 29"/>
                  <a:gd name="T2" fmla="*/ 0 w 22"/>
                  <a:gd name="T3" fmla="*/ 2147483647 h 29"/>
                  <a:gd name="T4" fmla="*/ 2147483647 w 22"/>
                  <a:gd name="T5" fmla="*/ 2147483647 h 29"/>
                  <a:gd name="T6" fmla="*/ 2147483647 w 22"/>
                  <a:gd name="T7" fmla="*/ 2147483647 h 29"/>
                  <a:gd name="T8" fmla="*/ 2147483647 w 22"/>
                  <a:gd name="T9" fmla="*/ 2147483647 h 29"/>
                  <a:gd name="T10" fmla="*/ 0 60000 65536"/>
                  <a:gd name="T11" fmla="*/ 0 60000 65536"/>
                  <a:gd name="T12" fmla="*/ 0 60000 65536"/>
                  <a:gd name="T13" fmla="*/ 0 60000 65536"/>
                  <a:gd name="T14" fmla="*/ 0 60000 65536"/>
                  <a:gd name="T15" fmla="*/ 0 w 22"/>
                  <a:gd name="T16" fmla="*/ 0 h 29"/>
                  <a:gd name="T17" fmla="*/ 22 w 22"/>
                  <a:gd name="T18" fmla="*/ 29 h 29"/>
                </a:gdLst>
                <a:ahLst/>
                <a:cxnLst>
                  <a:cxn ang="T10">
                    <a:pos x="T0" y="T1"/>
                  </a:cxn>
                  <a:cxn ang="T11">
                    <a:pos x="T2" y="T3"/>
                  </a:cxn>
                  <a:cxn ang="T12">
                    <a:pos x="T4" y="T5"/>
                  </a:cxn>
                  <a:cxn ang="T13">
                    <a:pos x="T6" y="T7"/>
                  </a:cxn>
                  <a:cxn ang="T14">
                    <a:pos x="T8" y="T9"/>
                  </a:cxn>
                </a:cxnLst>
                <a:rect l="T15" t="T16" r="T17" b="T18"/>
                <a:pathLst>
                  <a:path w="22" h="29">
                    <a:moveTo>
                      <a:pt x="4" y="0"/>
                    </a:moveTo>
                    <a:lnTo>
                      <a:pt x="0" y="7"/>
                    </a:lnTo>
                    <a:lnTo>
                      <a:pt x="7" y="29"/>
                    </a:lnTo>
                    <a:lnTo>
                      <a:pt x="18" y="22"/>
                    </a:lnTo>
                    <a:lnTo>
                      <a:pt x="22" y="1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5" name="Freeform 68"/>
              <p:cNvSpPr>
                <a:spLocks noChangeAspect="1"/>
              </p:cNvSpPr>
              <p:nvPr/>
            </p:nvSpPr>
            <p:spPr bwMode="gray">
              <a:xfrm>
                <a:off x="4858250" y="2354876"/>
                <a:ext cx="58000" cy="56191"/>
              </a:xfrm>
              <a:custGeom>
                <a:avLst/>
                <a:gdLst>
                  <a:gd name="T0" fmla="*/ 2147483647 w 44"/>
                  <a:gd name="T1" fmla="*/ 2147483647 h 40"/>
                  <a:gd name="T2" fmla="*/ 2147483647 w 44"/>
                  <a:gd name="T3" fmla="*/ 2147483647 h 40"/>
                  <a:gd name="T4" fmla="*/ 2147483647 w 44"/>
                  <a:gd name="T5" fmla="*/ 0 h 40"/>
                  <a:gd name="T6" fmla="*/ 2147483647 w 44"/>
                  <a:gd name="T7" fmla="*/ 2147483647 h 40"/>
                  <a:gd name="T8" fmla="*/ 2147483647 w 44"/>
                  <a:gd name="T9" fmla="*/ 2147483647 h 40"/>
                  <a:gd name="T10" fmla="*/ 0 w 44"/>
                  <a:gd name="T11" fmla="*/ 2147483647 h 40"/>
                  <a:gd name="T12" fmla="*/ 2147483647 w 44"/>
                  <a:gd name="T13" fmla="*/ 2147483647 h 40"/>
                  <a:gd name="T14" fmla="*/ 2147483647 w 44"/>
                  <a:gd name="T15" fmla="*/ 2147483647 h 40"/>
                  <a:gd name="T16" fmla="*/ 2147483647 w 44"/>
                  <a:gd name="T17" fmla="*/ 2147483647 h 40"/>
                  <a:gd name="T18" fmla="*/ 2147483647 w 44"/>
                  <a:gd name="T19" fmla="*/ 2147483647 h 40"/>
                  <a:gd name="T20" fmla="*/ 2147483647 w 44"/>
                  <a:gd name="T21" fmla="*/ 2147483647 h 40"/>
                  <a:gd name="T22" fmla="*/ 2147483647 w 44"/>
                  <a:gd name="T23" fmla="*/ 2147483647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40"/>
                  <a:gd name="T38" fmla="*/ 44 w 44"/>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40">
                    <a:moveTo>
                      <a:pt x="44" y="18"/>
                    </a:moveTo>
                    <a:lnTo>
                      <a:pt x="37" y="18"/>
                    </a:lnTo>
                    <a:lnTo>
                      <a:pt x="22" y="0"/>
                    </a:lnTo>
                    <a:lnTo>
                      <a:pt x="15" y="11"/>
                    </a:lnTo>
                    <a:lnTo>
                      <a:pt x="4" y="7"/>
                    </a:lnTo>
                    <a:lnTo>
                      <a:pt x="0" y="18"/>
                    </a:lnTo>
                    <a:lnTo>
                      <a:pt x="7" y="26"/>
                    </a:lnTo>
                    <a:lnTo>
                      <a:pt x="7" y="33"/>
                    </a:lnTo>
                    <a:lnTo>
                      <a:pt x="15" y="40"/>
                    </a:lnTo>
                    <a:lnTo>
                      <a:pt x="22" y="37"/>
                    </a:lnTo>
                    <a:lnTo>
                      <a:pt x="41" y="40"/>
                    </a:lnTo>
                    <a:lnTo>
                      <a:pt x="44" y="18"/>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6" name="Freeform 69"/>
              <p:cNvSpPr>
                <a:spLocks noChangeAspect="1"/>
              </p:cNvSpPr>
              <p:nvPr/>
            </p:nvSpPr>
            <p:spPr bwMode="gray">
              <a:xfrm>
                <a:off x="4858250" y="2354876"/>
                <a:ext cx="58000" cy="56191"/>
              </a:xfrm>
              <a:custGeom>
                <a:avLst/>
                <a:gdLst>
                  <a:gd name="T0" fmla="*/ 2147483647 w 44"/>
                  <a:gd name="T1" fmla="*/ 2147483647 h 40"/>
                  <a:gd name="T2" fmla="*/ 2147483647 w 44"/>
                  <a:gd name="T3" fmla="*/ 2147483647 h 40"/>
                  <a:gd name="T4" fmla="*/ 2147483647 w 44"/>
                  <a:gd name="T5" fmla="*/ 0 h 40"/>
                  <a:gd name="T6" fmla="*/ 2147483647 w 44"/>
                  <a:gd name="T7" fmla="*/ 2147483647 h 40"/>
                  <a:gd name="T8" fmla="*/ 2147483647 w 44"/>
                  <a:gd name="T9" fmla="*/ 2147483647 h 40"/>
                  <a:gd name="T10" fmla="*/ 0 w 44"/>
                  <a:gd name="T11" fmla="*/ 2147483647 h 40"/>
                  <a:gd name="T12" fmla="*/ 2147483647 w 44"/>
                  <a:gd name="T13" fmla="*/ 2147483647 h 40"/>
                  <a:gd name="T14" fmla="*/ 2147483647 w 44"/>
                  <a:gd name="T15" fmla="*/ 2147483647 h 40"/>
                  <a:gd name="T16" fmla="*/ 2147483647 w 44"/>
                  <a:gd name="T17" fmla="*/ 2147483647 h 40"/>
                  <a:gd name="T18" fmla="*/ 2147483647 w 44"/>
                  <a:gd name="T19" fmla="*/ 2147483647 h 40"/>
                  <a:gd name="T20" fmla="*/ 2147483647 w 44"/>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0"/>
                  <a:gd name="T35" fmla="*/ 44 w 44"/>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0">
                    <a:moveTo>
                      <a:pt x="44" y="18"/>
                    </a:moveTo>
                    <a:lnTo>
                      <a:pt x="37" y="18"/>
                    </a:lnTo>
                    <a:lnTo>
                      <a:pt x="22" y="0"/>
                    </a:lnTo>
                    <a:lnTo>
                      <a:pt x="15" y="11"/>
                    </a:lnTo>
                    <a:lnTo>
                      <a:pt x="4" y="7"/>
                    </a:lnTo>
                    <a:lnTo>
                      <a:pt x="0" y="18"/>
                    </a:lnTo>
                    <a:lnTo>
                      <a:pt x="7" y="26"/>
                    </a:lnTo>
                    <a:lnTo>
                      <a:pt x="7" y="33"/>
                    </a:lnTo>
                    <a:lnTo>
                      <a:pt x="15" y="40"/>
                    </a:lnTo>
                    <a:lnTo>
                      <a:pt x="22" y="37"/>
                    </a:lnTo>
                    <a:lnTo>
                      <a:pt x="41" y="4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7" name="Freeform 70"/>
              <p:cNvSpPr>
                <a:spLocks noChangeAspect="1"/>
              </p:cNvSpPr>
              <p:nvPr/>
            </p:nvSpPr>
            <p:spPr bwMode="gray">
              <a:xfrm>
                <a:off x="5001438" y="2510760"/>
                <a:ext cx="83375" cy="61629"/>
              </a:xfrm>
              <a:custGeom>
                <a:avLst/>
                <a:gdLst>
                  <a:gd name="T0" fmla="*/ 2147483647 w 62"/>
                  <a:gd name="T1" fmla="*/ 0 h 44"/>
                  <a:gd name="T2" fmla="*/ 0 w 62"/>
                  <a:gd name="T3" fmla="*/ 2147483647 h 44"/>
                  <a:gd name="T4" fmla="*/ 2147483647 w 62"/>
                  <a:gd name="T5" fmla="*/ 2147483647 h 44"/>
                  <a:gd name="T6" fmla="*/ 2147483647 w 62"/>
                  <a:gd name="T7" fmla="*/ 2147483647 h 44"/>
                  <a:gd name="T8" fmla="*/ 2147483647 w 62"/>
                  <a:gd name="T9" fmla="*/ 2147483647 h 44"/>
                  <a:gd name="T10" fmla="*/ 2147483647 w 62"/>
                  <a:gd name="T11" fmla="*/ 2147483647 h 44"/>
                  <a:gd name="T12" fmla="*/ 2147483647 w 62"/>
                  <a:gd name="T13" fmla="*/ 2147483647 h 44"/>
                  <a:gd name="T14" fmla="*/ 2147483647 w 62"/>
                  <a:gd name="T15" fmla="*/ 2147483647 h 44"/>
                  <a:gd name="T16" fmla="*/ 2147483647 w 62"/>
                  <a:gd name="T17" fmla="*/ 2147483647 h 44"/>
                  <a:gd name="T18" fmla="*/ 2147483647 w 62"/>
                  <a:gd name="T19" fmla="*/ 0 h 44"/>
                  <a:gd name="T20" fmla="*/ 2147483647 w 62"/>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4"/>
                  <a:gd name="T35" fmla="*/ 62 w 6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4">
                    <a:moveTo>
                      <a:pt x="7" y="0"/>
                    </a:moveTo>
                    <a:lnTo>
                      <a:pt x="0" y="4"/>
                    </a:lnTo>
                    <a:lnTo>
                      <a:pt x="22" y="26"/>
                    </a:lnTo>
                    <a:lnTo>
                      <a:pt x="29" y="26"/>
                    </a:lnTo>
                    <a:lnTo>
                      <a:pt x="55" y="44"/>
                    </a:lnTo>
                    <a:lnTo>
                      <a:pt x="62" y="37"/>
                    </a:lnTo>
                    <a:lnTo>
                      <a:pt x="55" y="19"/>
                    </a:lnTo>
                    <a:lnTo>
                      <a:pt x="55" y="8"/>
                    </a:lnTo>
                    <a:lnTo>
                      <a:pt x="36" y="8"/>
                    </a:lnTo>
                    <a:lnTo>
                      <a:pt x="22" y="0"/>
                    </a:lnTo>
                    <a:lnTo>
                      <a:pt x="7"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8" name="Freeform 71"/>
              <p:cNvSpPr>
                <a:spLocks noChangeAspect="1"/>
              </p:cNvSpPr>
              <p:nvPr/>
            </p:nvSpPr>
            <p:spPr bwMode="gray">
              <a:xfrm>
                <a:off x="5001438" y="2510760"/>
                <a:ext cx="83375" cy="61629"/>
              </a:xfrm>
              <a:custGeom>
                <a:avLst/>
                <a:gdLst>
                  <a:gd name="T0" fmla="*/ 2147483647 w 62"/>
                  <a:gd name="T1" fmla="*/ 0 h 44"/>
                  <a:gd name="T2" fmla="*/ 0 w 62"/>
                  <a:gd name="T3" fmla="*/ 2147483647 h 44"/>
                  <a:gd name="T4" fmla="*/ 2147483647 w 62"/>
                  <a:gd name="T5" fmla="*/ 2147483647 h 44"/>
                  <a:gd name="T6" fmla="*/ 2147483647 w 62"/>
                  <a:gd name="T7" fmla="*/ 2147483647 h 44"/>
                  <a:gd name="T8" fmla="*/ 2147483647 w 62"/>
                  <a:gd name="T9" fmla="*/ 2147483647 h 44"/>
                  <a:gd name="T10" fmla="*/ 2147483647 w 62"/>
                  <a:gd name="T11" fmla="*/ 2147483647 h 44"/>
                  <a:gd name="T12" fmla="*/ 2147483647 w 62"/>
                  <a:gd name="T13" fmla="*/ 2147483647 h 44"/>
                  <a:gd name="T14" fmla="*/ 2147483647 w 62"/>
                  <a:gd name="T15" fmla="*/ 2147483647 h 44"/>
                  <a:gd name="T16" fmla="*/ 2147483647 w 62"/>
                  <a:gd name="T17" fmla="*/ 2147483647 h 44"/>
                  <a:gd name="T18" fmla="*/ 2147483647 w 6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4"/>
                  <a:gd name="T32" fmla="*/ 62 w 6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4">
                    <a:moveTo>
                      <a:pt x="7" y="0"/>
                    </a:moveTo>
                    <a:lnTo>
                      <a:pt x="0" y="4"/>
                    </a:lnTo>
                    <a:lnTo>
                      <a:pt x="22" y="26"/>
                    </a:lnTo>
                    <a:lnTo>
                      <a:pt x="29" y="26"/>
                    </a:lnTo>
                    <a:lnTo>
                      <a:pt x="55" y="44"/>
                    </a:lnTo>
                    <a:lnTo>
                      <a:pt x="62" y="37"/>
                    </a:lnTo>
                    <a:lnTo>
                      <a:pt x="55" y="19"/>
                    </a:lnTo>
                    <a:lnTo>
                      <a:pt x="55" y="8"/>
                    </a:lnTo>
                    <a:lnTo>
                      <a:pt x="36" y="8"/>
                    </a:lnTo>
                    <a:lnTo>
                      <a:pt x="22"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79" name="Freeform 72"/>
              <p:cNvSpPr>
                <a:spLocks noChangeAspect="1"/>
              </p:cNvSpPr>
              <p:nvPr/>
            </p:nvSpPr>
            <p:spPr bwMode="gray">
              <a:xfrm>
                <a:off x="4820187" y="2547013"/>
                <a:ext cx="52563" cy="96069"/>
              </a:xfrm>
              <a:custGeom>
                <a:avLst/>
                <a:gdLst>
                  <a:gd name="T0" fmla="*/ 2147483647 w 40"/>
                  <a:gd name="T1" fmla="*/ 0 h 66"/>
                  <a:gd name="T2" fmla="*/ 2147483647 w 40"/>
                  <a:gd name="T3" fmla="*/ 2147483647 h 66"/>
                  <a:gd name="T4" fmla="*/ 2147483647 w 40"/>
                  <a:gd name="T5" fmla="*/ 2147483647 h 66"/>
                  <a:gd name="T6" fmla="*/ 2147483647 w 40"/>
                  <a:gd name="T7" fmla="*/ 2147483647 h 66"/>
                  <a:gd name="T8" fmla="*/ 2147483647 w 40"/>
                  <a:gd name="T9" fmla="*/ 2147483647 h 66"/>
                  <a:gd name="T10" fmla="*/ 0 w 40"/>
                  <a:gd name="T11" fmla="*/ 2147483647 h 66"/>
                  <a:gd name="T12" fmla="*/ 2147483647 w 40"/>
                  <a:gd name="T13" fmla="*/ 2147483647 h 66"/>
                  <a:gd name="T14" fmla="*/ 2147483647 w 40"/>
                  <a:gd name="T15" fmla="*/ 2147483647 h 66"/>
                  <a:gd name="T16" fmla="*/ 2147483647 w 40"/>
                  <a:gd name="T17" fmla="*/ 2147483647 h 66"/>
                  <a:gd name="T18" fmla="*/ 2147483647 w 40"/>
                  <a:gd name="T19" fmla="*/ 2147483647 h 66"/>
                  <a:gd name="T20" fmla="*/ 2147483647 w 40"/>
                  <a:gd name="T21" fmla="*/ 0 h 66"/>
                  <a:gd name="T22" fmla="*/ 2147483647 w 40"/>
                  <a:gd name="T23" fmla="*/ 2147483647 h 66"/>
                  <a:gd name="T24" fmla="*/ 2147483647 w 40"/>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6"/>
                  <a:gd name="T41" fmla="*/ 40 w 40"/>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6">
                    <a:moveTo>
                      <a:pt x="36" y="0"/>
                    </a:moveTo>
                    <a:lnTo>
                      <a:pt x="40" y="11"/>
                    </a:lnTo>
                    <a:lnTo>
                      <a:pt x="22" y="44"/>
                    </a:lnTo>
                    <a:lnTo>
                      <a:pt x="22" y="51"/>
                    </a:lnTo>
                    <a:lnTo>
                      <a:pt x="11" y="66"/>
                    </a:lnTo>
                    <a:lnTo>
                      <a:pt x="0" y="55"/>
                    </a:lnTo>
                    <a:lnTo>
                      <a:pt x="3" y="48"/>
                    </a:lnTo>
                    <a:lnTo>
                      <a:pt x="7" y="26"/>
                    </a:lnTo>
                    <a:lnTo>
                      <a:pt x="14" y="15"/>
                    </a:lnTo>
                    <a:lnTo>
                      <a:pt x="3" y="4"/>
                    </a:lnTo>
                    <a:lnTo>
                      <a:pt x="11" y="0"/>
                    </a:lnTo>
                    <a:lnTo>
                      <a:pt x="25" y="7"/>
                    </a:lnTo>
                    <a:lnTo>
                      <a:pt x="36"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0" name="Freeform 73"/>
              <p:cNvSpPr>
                <a:spLocks noChangeAspect="1"/>
              </p:cNvSpPr>
              <p:nvPr/>
            </p:nvSpPr>
            <p:spPr bwMode="gray">
              <a:xfrm>
                <a:off x="4820187" y="2547013"/>
                <a:ext cx="52563" cy="96069"/>
              </a:xfrm>
              <a:custGeom>
                <a:avLst/>
                <a:gdLst>
                  <a:gd name="T0" fmla="*/ 2147483647 w 40"/>
                  <a:gd name="T1" fmla="*/ 0 h 66"/>
                  <a:gd name="T2" fmla="*/ 2147483647 w 40"/>
                  <a:gd name="T3" fmla="*/ 2147483647 h 66"/>
                  <a:gd name="T4" fmla="*/ 2147483647 w 40"/>
                  <a:gd name="T5" fmla="*/ 2147483647 h 66"/>
                  <a:gd name="T6" fmla="*/ 2147483647 w 40"/>
                  <a:gd name="T7" fmla="*/ 2147483647 h 66"/>
                  <a:gd name="T8" fmla="*/ 2147483647 w 40"/>
                  <a:gd name="T9" fmla="*/ 2147483647 h 66"/>
                  <a:gd name="T10" fmla="*/ 0 w 40"/>
                  <a:gd name="T11" fmla="*/ 2147483647 h 66"/>
                  <a:gd name="T12" fmla="*/ 2147483647 w 40"/>
                  <a:gd name="T13" fmla="*/ 2147483647 h 66"/>
                  <a:gd name="T14" fmla="*/ 2147483647 w 40"/>
                  <a:gd name="T15" fmla="*/ 2147483647 h 66"/>
                  <a:gd name="T16" fmla="*/ 2147483647 w 40"/>
                  <a:gd name="T17" fmla="*/ 2147483647 h 66"/>
                  <a:gd name="T18" fmla="*/ 2147483647 w 40"/>
                  <a:gd name="T19" fmla="*/ 2147483647 h 66"/>
                  <a:gd name="T20" fmla="*/ 2147483647 w 40"/>
                  <a:gd name="T21" fmla="*/ 0 h 66"/>
                  <a:gd name="T22" fmla="*/ 2147483647 w 40"/>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66"/>
                  <a:gd name="T38" fmla="*/ 40 w 4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66">
                    <a:moveTo>
                      <a:pt x="36" y="0"/>
                    </a:moveTo>
                    <a:lnTo>
                      <a:pt x="40" y="11"/>
                    </a:lnTo>
                    <a:lnTo>
                      <a:pt x="22" y="44"/>
                    </a:lnTo>
                    <a:lnTo>
                      <a:pt x="22" y="51"/>
                    </a:lnTo>
                    <a:lnTo>
                      <a:pt x="11" y="66"/>
                    </a:lnTo>
                    <a:lnTo>
                      <a:pt x="0" y="55"/>
                    </a:lnTo>
                    <a:lnTo>
                      <a:pt x="3" y="48"/>
                    </a:lnTo>
                    <a:lnTo>
                      <a:pt x="7" y="26"/>
                    </a:lnTo>
                    <a:lnTo>
                      <a:pt x="14" y="15"/>
                    </a:lnTo>
                    <a:lnTo>
                      <a:pt x="3" y="4"/>
                    </a:lnTo>
                    <a:lnTo>
                      <a:pt x="11" y="0"/>
                    </a:lnTo>
                    <a:lnTo>
                      <a:pt x="25" y="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1" name="Freeform 74"/>
              <p:cNvSpPr>
                <a:spLocks noChangeAspect="1"/>
              </p:cNvSpPr>
              <p:nvPr/>
            </p:nvSpPr>
            <p:spPr bwMode="gray">
              <a:xfrm>
                <a:off x="4843750" y="2605016"/>
                <a:ext cx="48937" cy="85193"/>
              </a:xfrm>
              <a:custGeom>
                <a:avLst/>
                <a:gdLst>
                  <a:gd name="T0" fmla="*/ 2147483647 w 37"/>
                  <a:gd name="T1" fmla="*/ 0 h 59"/>
                  <a:gd name="T2" fmla="*/ 2147483647 w 37"/>
                  <a:gd name="T3" fmla="*/ 0 h 59"/>
                  <a:gd name="T4" fmla="*/ 2147483647 w 37"/>
                  <a:gd name="T5" fmla="*/ 2147483647 h 59"/>
                  <a:gd name="T6" fmla="*/ 2147483647 w 37"/>
                  <a:gd name="T7" fmla="*/ 2147483647 h 59"/>
                  <a:gd name="T8" fmla="*/ 2147483647 w 37"/>
                  <a:gd name="T9" fmla="*/ 2147483647 h 59"/>
                  <a:gd name="T10" fmla="*/ 2147483647 w 37"/>
                  <a:gd name="T11" fmla="*/ 2147483647 h 59"/>
                  <a:gd name="T12" fmla="*/ 2147483647 w 37"/>
                  <a:gd name="T13" fmla="*/ 2147483647 h 59"/>
                  <a:gd name="T14" fmla="*/ 2147483647 w 37"/>
                  <a:gd name="T15" fmla="*/ 2147483647 h 59"/>
                  <a:gd name="T16" fmla="*/ 0 w 37"/>
                  <a:gd name="T17" fmla="*/ 2147483647 h 59"/>
                  <a:gd name="T18" fmla="*/ 2147483647 w 37"/>
                  <a:gd name="T19" fmla="*/ 2147483647 h 59"/>
                  <a:gd name="T20" fmla="*/ 2147483647 w 37"/>
                  <a:gd name="T21" fmla="*/ 2147483647 h 59"/>
                  <a:gd name="T22" fmla="*/ 2147483647 w 37"/>
                  <a:gd name="T23" fmla="*/ 2147483647 h 59"/>
                  <a:gd name="T24" fmla="*/ 2147483647 w 37"/>
                  <a:gd name="T25" fmla="*/ 2147483647 h 59"/>
                  <a:gd name="T26" fmla="*/ 2147483647 w 37"/>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59"/>
                  <a:gd name="T44" fmla="*/ 37 w 37"/>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59">
                    <a:moveTo>
                      <a:pt x="33" y="0"/>
                    </a:moveTo>
                    <a:lnTo>
                      <a:pt x="26" y="0"/>
                    </a:lnTo>
                    <a:lnTo>
                      <a:pt x="26" y="4"/>
                    </a:lnTo>
                    <a:lnTo>
                      <a:pt x="26" y="8"/>
                    </a:lnTo>
                    <a:lnTo>
                      <a:pt x="26" y="11"/>
                    </a:lnTo>
                    <a:lnTo>
                      <a:pt x="18" y="22"/>
                    </a:lnTo>
                    <a:lnTo>
                      <a:pt x="7" y="33"/>
                    </a:lnTo>
                    <a:lnTo>
                      <a:pt x="11" y="41"/>
                    </a:lnTo>
                    <a:lnTo>
                      <a:pt x="0" y="52"/>
                    </a:lnTo>
                    <a:lnTo>
                      <a:pt x="11" y="59"/>
                    </a:lnTo>
                    <a:lnTo>
                      <a:pt x="33" y="30"/>
                    </a:lnTo>
                    <a:lnTo>
                      <a:pt x="33" y="22"/>
                    </a:lnTo>
                    <a:lnTo>
                      <a:pt x="37" y="11"/>
                    </a:lnTo>
                    <a:lnTo>
                      <a:pt x="33"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2" name="Freeform 75"/>
              <p:cNvSpPr>
                <a:spLocks noChangeAspect="1"/>
              </p:cNvSpPr>
              <p:nvPr/>
            </p:nvSpPr>
            <p:spPr bwMode="gray">
              <a:xfrm>
                <a:off x="4843750" y="2605016"/>
                <a:ext cx="48937" cy="85193"/>
              </a:xfrm>
              <a:custGeom>
                <a:avLst/>
                <a:gdLst>
                  <a:gd name="T0" fmla="*/ 2147483647 w 37"/>
                  <a:gd name="T1" fmla="*/ 0 h 59"/>
                  <a:gd name="T2" fmla="*/ 2147483647 w 37"/>
                  <a:gd name="T3" fmla="*/ 0 h 59"/>
                  <a:gd name="T4" fmla="*/ 2147483647 w 37"/>
                  <a:gd name="T5" fmla="*/ 2147483647 h 59"/>
                  <a:gd name="T6" fmla="*/ 2147483647 w 37"/>
                  <a:gd name="T7" fmla="*/ 2147483647 h 59"/>
                  <a:gd name="T8" fmla="*/ 2147483647 w 37"/>
                  <a:gd name="T9" fmla="*/ 2147483647 h 59"/>
                  <a:gd name="T10" fmla="*/ 2147483647 w 37"/>
                  <a:gd name="T11" fmla="*/ 2147483647 h 59"/>
                  <a:gd name="T12" fmla="*/ 2147483647 w 37"/>
                  <a:gd name="T13" fmla="*/ 2147483647 h 59"/>
                  <a:gd name="T14" fmla="*/ 2147483647 w 37"/>
                  <a:gd name="T15" fmla="*/ 2147483647 h 59"/>
                  <a:gd name="T16" fmla="*/ 0 w 37"/>
                  <a:gd name="T17" fmla="*/ 2147483647 h 59"/>
                  <a:gd name="T18" fmla="*/ 2147483647 w 37"/>
                  <a:gd name="T19" fmla="*/ 2147483647 h 59"/>
                  <a:gd name="T20" fmla="*/ 2147483647 w 37"/>
                  <a:gd name="T21" fmla="*/ 2147483647 h 59"/>
                  <a:gd name="T22" fmla="*/ 2147483647 w 37"/>
                  <a:gd name="T23" fmla="*/ 2147483647 h 59"/>
                  <a:gd name="T24" fmla="*/ 2147483647 w 37"/>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59"/>
                  <a:gd name="T41" fmla="*/ 37 w 37"/>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59">
                    <a:moveTo>
                      <a:pt x="33" y="0"/>
                    </a:moveTo>
                    <a:lnTo>
                      <a:pt x="26" y="0"/>
                    </a:lnTo>
                    <a:lnTo>
                      <a:pt x="26" y="4"/>
                    </a:lnTo>
                    <a:lnTo>
                      <a:pt x="26" y="8"/>
                    </a:lnTo>
                    <a:lnTo>
                      <a:pt x="26" y="11"/>
                    </a:lnTo>
                    <a:lnTo>
                      <a:pt x="18" y="22"/>
                    </a:lnTo>
                    <a:lnTo>
                      <a:pt x="7" y="33"/>
                    </a:lnTo>
                    <a:lnTo>
                      <a:pt x="11" y="41"/>
                    </a:lnTo>
                    <a:lnTo>
                      <a:pt x="0" y="52"/>
                    </a:lnTo>
                    <a:lnTo>
                      <a:pt x="11" y="59"/>
                    </a:lnTo>
                    <a:lnTo>
                      <a:pt x="33" y="30"/>
                    </a:lnTo>
                    <a:lnTo>
                      <a:pt x="33" y="22"/>
                    </a:lnTo>
                    <a:lnTo>
                      <a:pt x="37" y="1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3" name="Freeform 76"/>
              <p:cNvSpPr>
                <a:spLocks noChangeAspect="1"/>
              </p:cNvSpPr>
              <p:nvPr/>
            </p:nvSpPr>
            <p:spPr bwMode="gray">
              <a:xfrm>
                <a:off x="4696937" y="2713773"/>
                <a:ext cx="61625" cy="128696"/>
              </a:xfrm>
              <a:custGeom>
                <a:avLst/>
                <a:gdLst>
                  <a:gd name="T0" fmla="*/ 2147483647 w 48"/>
                  <a:gd name="T1" fmla="*/ 2147483647 h 88"/>
                  <a:gd name="T2" fmla="*/ 2147483647 w 48"/>
                  <a:gd name="T3" fmla="*/ 2147483647 h 88"/>
                  <a:gd name="T4" fmla="*/ 2147483647 w 48"/>
                  <a:gd name="T5" fmla="*/ 0 h 88"/>
                  <a:gd name="T6" fmla="*/ 2147483647 w 48"/>
                  <a:gd name="T7" fmla="*/ 2147483647 h 88"/>
                  <a:gd name="T8" fmla="*/ 2147483647 w 48"/>
                  <a:gd name="T9" fmla="*/ 2147483647 h 88"/>
                  <a:gd name="T10" fmla="*/ 2147483647 w 48"/>
                  <a:gd name="T11" fmla="*/ 2147483647 h 88"/>
                  <a:gd name="T12" fmla="*/ 2147483647 w 48"/>
                  <a:gd name="T13" fmla="*/ 2147483647 h 88"/>
                  <a:gd name="T14" fmla="*/ 2147483647 w 48"/>
                  <a:gd name="T15" fmla="*/ 2147483647 h 88"/>
                  <a:gd name="T16" fmla="*/ 2147483647 w 48"/>
                  <a:gd name="T17" fmla="*/ 2147483647 h 88"/>
                  <a:gd name="T18" fmla="*/ 2147483647 w 48"/>
                  <a:gd name="T19" fmla="*/ 2147483647 h 88"/>
                  <a:gd name="T20" fmla="*/ 2147483647 w 48"/>
                  <a:gd name="T21" fmla="*/ 2147483647 h 88"/>
                  <a:gd name="T22" fmla="*/ 0 w 48"/>
                  <a:gd name="T23" fmla="*/ 2147483647 h 88"/>
                  <a:gd name="T24" fmla="*/ 2147483647 w 48"/>
                  <a:gd name="T25" fmla="*/ 2147483647 h 88"/>
                  <a:gd name="T26" fmla="*/ 2147483647 w 48"/>
                  <a:gd name="T27" fmla="*/ 2147483647 h 88"/>
                  <a:gd name="T28" fmla="*/ 2147483647 w 48"/>
                  <a:gd name="T29" fmla="*/ 2147483647 h 88"/>
                  <a:gd name="T30" fmla="*/ 2147483647 w 48"/>
                  <a:gd name="T31" fmla="*/ 2147483647 h 88"/>
                  <a:gd name="T32" fmla="*/ 2147483647 w 48"/>
                  <a:gd name="T33" fmla="*/ 2147483647 h 88"/>
                  <a:gd name="T34" fmla="*/ 2147483647 w 48"/>
                  <a:gd name="T35" fmla="*/ 2147483647 h 88"/>
                  <a:gd name="T36" fmla="*/ 2147483647 w 4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8"/>
                  <a:gd name="T59" fmla="*/ 48 w 4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8">
                    <a:moveTo>
                      <a:pt x="29" y="4"/>
                    </a:moveTo>
                    <a:lnTo>
                      <a:pt x="26" y="4"/>
                    </a:lnTo>
                    <a:lnTo>
                      <a:pt x="18" y="0"/>
                    </a:lnTo>
                    <a:lnTo>
                      <a:pt x="4" y="4"/>
                    </a:lnTo>
                    <a:lnTo>
                      <a:pt x="4" y="22"/>
                    </a:lnTo>
                    <a:lnTo>
                      <a:pt x="11" y="26"/>
                    </a:lnTo>
                    <a:lnTo>
                      <a:pt x="11" y="18"/>
                    </a:lnTo>
                    <a:lnTo>
                      <a:pt x="26" y="33"/>
                    </a:lnTo>
                    <a:lnTo>
                      <a:pt x="18" y="44"/>
                    </a:lnTo>
                    <a:lnTo>
                      <a:pt x="11" y="51"/>
                    </a:lnTo>
                    <a:lnTo>
                      <a:pt x="7" y="70"/>
                    </a:lnTo>
                    <a:lnTo>
                      <a:pt x="0" y="77"/>
                    </a:lnTo>
                    <a:lnTo>
                      <a:pt x="7" y="88"/>
                    </a:lnTo>
                    <a:lnTo>
                      <a:pt x="33" y="70"/>
                    </a:lnTo>
                    <a:lnTo>
                      <a:pt x="26" y="59"/>
                    </a:lnTo>
                    <a:lnTo>
                      <a:pt x="29" y="40"/>
                    </a:lnTo>
                    <a:lnTo>
                      <a:pt x="44" y="29"/>
                    </a:lnTo>
                    <a:lnTo>
                      <a:pt x="48" y="15"/>
                    </a:lnTo>
                    <a:lnTo>
                      <a:pt x="29" y="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4" name="Freeform 77"/>
              <p:cNvSpPr>
                <a:spLocks noChangeAspect="1"/>
              </p:cNvSpPr>
              <p:nvPr/>
            </p:nvSpPr>
            <p:spPr bwMode="gray">
              <a:xfrm>
                <a:off x="4696937" y="2713773"/>
                <a:ext cx="61625" cy="128696"/>
              </a:xfrm>
              <a:custGeom>
                <a:avLst/>
                <a:gdLst>
                  <a:gd name="T0" fmla="*/ 2147483647 w 48"/>
                  <a:gd name="T1" fmla="*/ 2147483647 h 88"/>
                  <a:gd name="T2" fmla="*/ 2147483647 w 48"/>
                  <a:gd name="T3" fmla="*/ 2147483647 h 88"/>
                  <a:gd name="T4" fmla="*/ 2147483647 w 48"/>
                  <a:gd name="T5" fmla="*/ 0 h 88"/>
                  <a:gd name="T6" fmla="*/ 2147483647 w 48"/>
                  <a:gd name="T7" fmla="*/ 2147483647 h 88"/>
                  <a:gd name="T8" fmla="*/ 2147483647 w 48"/>
                  <a:gd name="T9" fmla="*/ 2147483647 h 88"/>
                  <a:gd name="T10" fmla="*/ 2147483647 w 48"/>
                  <a:gd name="T11" fmla="*/ 2147483647 h 88"/>
                  <a:gd name="T12" fmla="*/ 2147483647 w 48"/>
                  <a:gd name="T13" fmla="*/ 2147483647 h 88"/>
                  <a:gd name="T14" fmla="*/ 2147483647 w 48"/>
                  <a:gd name="T15" fmla="*/ 2147483647 h 88"/>
                  <a:gd name="T16" fmla="*/ 2147483647 w 48"/>
                  <a:gd name="T17" fmla="*/ 2147483647 h 88"/>
                  <a:gd name="T18" fmla="*/ 2147483647 w 48"/>
                  <a:gd name="T19" fmla="*/ 2147483647 h 88"/>
                  <a:gd name="T20" fmla="*/ 2147483647 w 48"/>
                  <a:gd name="T21" fmla="*/ 2147483647 h 88"/>
                  <a:gd name="T22" fmla="*/ 0 w 48"/>
                  <a:gd name="T23" fmla="*/ 2147483647 h 88"/>
                  <a:gd name="T24" fmla="*/ 2147483647 w 48"/>
                  <a:gd name="T25" fmla="*/ 2147483647 h 88"/>
                  <a:gd name="T26" fmla="*/ 2147483647 w 48"/>
                  <a:gd name="T27" fmla="*/ 2147483647 h 88"/>
                  <a:gd name="T28" fmla="*/ 2147483647 w 48"/>
                  <a:gd name="T29" fmla="*/ 2147483647 h 88"/>
                  <a:gd name="T30" fmla="*/ 2147483647 w 48"/>
                  <a:gd name="T31" fmla="*/ 2147483647 h 88"/>
                  <a:gd name="T32" fmla="*/ 2147483647 w 48"/>
                  <a:gd name="T33" fmla="*/ 2147483647 h 88"/>
                  <a:gd name="T34" fmla="*/ 2147483647 w 48"/>
                  <a:gd name="T35" fmla="*/ 2147483647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88"/>
                  <a:gd name="T56" fmla="*/ 48 w 48"/>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88">
                    <a:moveTo>
                      <a:pt x="29" y="4"/>
                    </a:moveTo>
                    <a:lnTo>
                      <a:pt x="26" y="4"/>
                    </a:lnTo>
                    <a:lnTo>
                      <a:pt x="18" y="0"/>
                    </a:lnTo>
                    <a:lnTo>
                      <a:pt x="4" y="4"/>
                    </a:lnTo>
                    <a:lnTo>
                      <a:pt x="4" y="22"/>
                    </a:lnTo>
                    <a:lnTo>
                      <a:pt x="11" y="26"/>
                    </a:lnTo>
                    <a:lnTo>
                      <a:pt x="11" y="18"/>
                    </a:lnTo>
                    <a:lnTo>
                      <a:pt x="26" y="33"/>
                    </a:lnTo>
                    <a:lnTo>
                      <a:pt x="18" y="44"/>
                    </a:lnTo>
                    <a:lnTo>
                      <a:pt x="11" y="51"/>
                    </a:lnTo>
                    <a:lnTo>
                      <a:pt x="7" y="70"/>
                    </a:lnTo>
                    <a:lnTo>
                      <a:pt x="0" y="77"/>
                    </a:lnTo>
                    <a:lnTo>
                      <a:pt x="7" y="88"/>
                    </a:lnTo>
                    <a:lnTo>
                      <a:pt x="33" y="70"/>
                    </a:lnTo>
                    <a:lnTo>
                      <a:pt x="26" y="59"/>
                    </a:lnTo>
                    <a:lnTo>
                      <a:pt x="29" y="40"/>
                    </a:lnTo>
                    <a:lnTo>
                      <a:pt x="44" y="29"/>
                    </a:lnTo>
                    <a:lnTo>
                      <a:pt x="48" y="1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5" name="Freeform 78"/>
              <p:cNvSpPr>
                <a:spLocks noChangeAspect="1"/>
              </p:cNvSpPr>
              <p:nvPr/>
            </p:nvSpPr>
            <p:spPr bwMode="gray">
              <a:xfrm>
                <a:off x="4733187" y="2782652"/>
                <a:ext cx="41688" cy="74318"/>
              </a:xfrm>
              <a:custGeom>
                <a:avLst/>
                <a:gdLst>
                  <a:gd name="T0" fmla="*/ 2147483647 w 30"/>
                  <a:gd name="T1" fmla="*/ 0 h 51"/>
                  <a:gd name="T2" fmla="*/ 2147483647 w 30"/>
                  <a:gd name="T3" fmla="*/ 2147483647 h 51"/>
                  <a:gd name="T4" fmla="*/ 2147483647 w 30"/>
                  <a:gd name="T5" fmla="*/ 2147483647 h 51"/>
                  <a:gd name="T6" fmla="*/ 2147483647 w 30"/>
                  <a:gd name="T7" fmla="*/ 2147483647 h 51"/>
                  <a:gd name="T8" fmla="*/ 2147483647 w 30"/>
                  <a:gd name="T9" fmla="*/ 2147483647 h 51"/>
                  <a:gd name="T10" fmla="*/ 0 w 30"/>
                  <a:gd name="T11" fmla="*/ 2147483647 h 51"/>
                  <a:gd name="T12" fmla="*/ 2147483647 w 30"/>
                  <a:gd name="T13" fmla="*/ 2147483647 h 51"/>
                  <a:gd name="T14" fmla="*/ 2147483647 w 30"/>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1"/>
                  <a:gd name="T26" fmla="*/ 30 w 3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1">
                    <a:moveTo>
                      <a:pt x="19" y="0"/>
                    </a:moveTo>
                    <a:lnTo>
                      <a:pt x="30" y="11"/>
                    </a:lnTo>
                    <a:lnTo>
                      <a:pt x="22" y="25"/>
                    </a:lnTo>
                    <a:lnTo>
                      <a:pt x="19" y="36"/>
                    </a:lnTo>
                    <a:lnTo>
                      <a:pt x="4" y="51"/>
                    </a:lnTo>
                    <a:lnTo>
                      <a:pt x="0" y="40"/>
                    </a:lnTo>
                    <a:lnTo>
                      <a:pt x="4" y="22"/>
                    </a:lnTo>
                    <a:lnTo>
                      <a:pt x="19"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6" name="Freeform 79"/>
              <p:cNvSpPr>
                <a:spLocks noChangeAspect="1"/>
              </p:cNvSpPr>
              <p:nvPr/>
            </p:nvSpPr>
            <p:spPr bwMode="gray">
              <a:xfrm>
                <a:off x="4733187" y="2782652"/>
                <a:ext cx="41688" cy="74318"/>
              </a:xfrm>
              <a:custGeom>
                <a:avLst/>
                <a:gdLst>
                  <a:gd name="T0" fmla="*/ 2147483647 w 30"/>
                  <a:gd name="T1" fmla="*/ 0 h 51"/>
                  <a:gd name="T2" fmla="*/ 2147483647 w 30"/>
                  <a:gd name="T3" fmla="*/ 2147483647 h 51"/>
                  <a:gd name="T4" fmla="*/ 2147483647 w 30"/>
                  <a:gd name="T5" fmla="*/ 2147483647 h 51"/>
                  <a:gd name="T6" fmla="*/ 2147483647 w 30"/>
                  <a:gd name="T7" fmla="*/ 2147483647 h 51"/>
                  <a:gd name="T8" fmla="*/ 2147483647 w 30"/>
                  <a:gd name="T9" fmla="*/ 2147483647 h 51"/>
                  <a:gd name="T10" fmla="*/ 0 w 30"/>
                  <a:gd name="T11" fmla="*/ 2147483647 h 51"/>
                  <a:gd name="T12" fmla="*/ 2147483647 w 30"/>
                  <a:gd name="T13" fmla="*/ 2147483647 h 51"/>
                  <a:gd name="T14" fmla="*/ 0 60000 65536"/>
                  <a:gd name="T15" fmla="*/ 0 60000 65536"/>
                  <a:gd name="T16" fmla="*/ 0 60000 65536"/>
                  <a:gd name="T17" fmla="*/ 0 60000 65536"/>
                  <a:gd name="T18" fmla="*/ 0 60000 65536"/>
                  <a:gd name="T19" fmla="*/ 0 60000 65536"/>
                  <a:gd name="T20" fmla="*/ 0 60000 65536"/>
                  <a:gd name="T21" fmla="*/ 0 w 30"/>
                  <a:gd name="T22" fmla="*/ 0 h 51"/>
                  <a:gd name="T23" fmla="*/ 30 w 3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1">
                    <a:moveTo>
                      <a:pt x="19" y="0"/>
                    </a:moveTo>
                    <a:lnTo>
                      <a:pt x="30" y="11"/>
                    </a:lnTo>
                    <a:lnTo>
                      <a:pt x="22" y="25"/>
                    </a:lnTo>
                    <a:lnTo>
                      <a:pt x="19" y="36"/>
                    </a:lnTo>
                    <a:lnTo>
                      <a:pt x="4" y="51"/>
                    </a:lnTo>
                    <a:lnTo>
                      <a:pt x="0" y="40"/>
                    </a:lnTo>
                    <a:lnTo>
                      <a:pt x="4" y="22"/>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7" name="Freeform 80"/>
              <p:cNvSpPr>
                <a:spLocks noChangeAspect="1"/>
              </p:cNvSpPr>
              <p:nvPr/>
            </p:nvSpPr>
            <p:spPr bwMode="gray">
              <a:xfrm>
                <a:off x="4803875" y="2713773"/>
                <a:ext cx="39875" cy="110570"/>
              </a:xfrm>
              <a:custGeom>
                <a:avLst/>
                <a:gdLst>
                  <a:gd name="T0" fmla="*/ 2147483647 w 29"/>
                  <a:gd name="T1" fmla="*/ 0 h 77"/>
                  <a:gd name="T2" fmla="*/ 2147483647 w 29"/>
                  <a:gd name="T3" fmla="*/ 2147483647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2147483647 w 29"/>
                  <a:gd name="T13" fmla="*/ 2147483647 h 77"/>
                  <a:gd name="T14" fmla="*/ 2147483647 w 29"/>
                  <a:gd name="T15" fmla="*/ 2147483647 h 77"/>
                  <a:gd name="T16" fmla="*/ 0 w 29"/>
                  <a:gd name="T17" fmla="*/ 2147483647 h 77"/>
                  <a:gd name="T18" fmla="*/ 2147483647 w 29"/>
                  <a:gd name="T19" fmla="*/ 2147483647 h 77"/>
                  <a:gd name="T20" fmla="*/ 2147483647 w 29"/>
                  <a:gd name="T21" fmla="*/ 2147483647 h 77"/>
                  <a:gd name="T22" fmla="*/ 2147483647 w 29"/>
                  <a:gd name="T23" fmla="*/ 2147483647 h 77"/>
                  <a:gd name="T24" fmla="*/ 214748364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7"/>
                  <a:gd name="T41" fmla="*/ 29 w 29"/>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7">
                    <a:moveTo>
                      <a:pt x="14" y="0"/>
                    </a:moveTo>
                    <a:lnTo>
                      <a:pt x="29" y="15"/>
                    </a:lnTo>
                    <a:lnTo>
                      <a:pt x="25" y="26"/>
                    </a:lnTo>
                    <a:lnTo>
                      <a:pt x="22" y="33"/>
                    </a:lnTo>
                    <a:lnTo>
                      <a:pt x="29" y="55"/>
                    </a:lnTo>
                    <a:lnTo>
                      <a:pt x="29" y="62"/>
                    </a:lnTo>
                    <a:lnTo>
                      <a:pt x="22" y="77"/>
                    </a:lnTo>
                    <a:lnTo>
                      <a:pt x="11" y="77"/>
                    </a:lnTo>
                    <a:lnTo>
                      <a:pt x="0" y="62"/>
                    </a:lnTo>
                    <a:lnTo>
                      <a:pt x="7" y="48"/>
                    </a:lnTo>
                    <a:lnTo>
                      <a:pt x="14" y="33"/>
                    </a:lnTo>
                    <a:lnTo>
                      <a:pt x="14" y="18"/>
                    </a:lnTo>
                    <a:lnTo>
                      <a:pt x="1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8" name="Freeform 81"/>
              <p:cNvSpPr>
                <a:spLocks noChangeAspect="1"/>
              </p:cNvSpPr>
              <p:nvPr/>
            </p:nvSpPr>
            <p:spPr bwMode="gray">
              <a:xfrm>
                <a:off x="4803875" y="2713773"/>
                <a:ext cx="39875" cy="110570"/>
              </a:xfrm>
              <a:custGeom>
                <a:avLst/>
                <a:gdLst>
                  <a:gd name="T0" fmla="*/ 2147483647 w 29"/>
                  <a:gd name="T1" fmla="*/ 0 h 77"/>
                  <a:gd name="T2" fmla="*/ 2147483647 w 29"/>
                  <a:gd name="T3" fmla="*/ 2147483647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2147483647 w 29"/>
                  <a:gd name="T13" fmla="*/ 2147483647 h 77"/>
                  <a:gd name="T14" fmla="*/ 2147483647 w 29"/>
                  <a:gd name="T15" fmla="*/ 2147483647 h 77"/>
                  <a:gd name="T16" fmla="*/ 0 w 29"/>
                  <a:gd name="T17" fmla="*/ 2147483647 h 77"/>
                  <a:gd name="T18" fmla="*/ 2147483647 w 29"/>
                  <a:gd name="T19" fmla="*/ 2147483647 h 77"/>
                  <a:gd name="T20" fmla="*/ 2147483647 w 29"/>
                  <a:gd name="T21" fmla="*/ 2147483647 h 77"/>
                  <a:gd name="T22" fmla="*/ 2147483647 w 29"/>
                  <a:gd name="T23" fmla="*/ 2147483647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77"/>
                  <a:gd name="T38" fmla="*/ 29 w 29"/>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77">
                    <a:moveTo>
                      <a:pt x="14" y="0"/>
                    </a:moveTo>
                    <a:lnTo>
                      <a:pt x="29" y="15"/>
                    </a:lnTo>
                    <a:lnTo>
                      <a:pt x="25" y="26"/>
                    </a:lnTo>
                    <a:lnTo>
                      <a:pt x="22" y="33"/>
                    </a:lnTo>
                    <a:lnTo>
                      <a:pt x="29" y="55"/>
                    </a:lnTo>
                    <a:lnTo>
                      <a:pt x="29" y="62"/>
                    </a:lnTo>
                    <a:lnTo>
                      <a:pt x="22" y="77"/>
                    </a:lnTo>
                    <a:lnTo>
                      <a:pt x="11" y="77"/>
                    </a:lnTo>
                    <a:lnTo>
                      <a:pt x="0" y="62"/>
                    </a:lnTo>
                    <a:lnTo>
                      <a:pt x="7" y="48"/>
                    </a:lnTo>
                    <a:lnTo>
                      <a:pt x="14" y="33"/>
                    </a:lnTo>
                    <a:lnTo>
                      <a:pt x="14" y="18"/>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89" name="Freeform 82"/>
              <p:cNvSpPr>
                <a:spLocks noChangeAspect="1"/>
              </p:cNvSpPr>
              <p:nvPr/>
            </p:nvSpPr>
            <p:spPr bwMode="gray">
              <a:xfrm>
                <a:off x="4887250" y="2541575"/>
                <a:ext cx="222938" cy="315394"/>
              </a:xfrm>
              <a:custGeom>
                <a:avLst/>
                <a:gdLst>
                  <a:gd name="T0" fmla="*/ 2147483647 w 165"/>
                  <a:gd name="T1" fmla="*/ 0 h 217"/>
                  <a:gd name="T2" fmla="*/ 2147483647 w 165"/>
                  <a:gd name="T3" fmla="*/ 2147483647 h 217"/>
                  <a:gd name="T4" fmla="*/ 2147483647 w 165"/>
                  <a:gd name="T5" fmla="*/ 2147483647 h 217"/>
                  <a:gd name="T6" fmla="*/ 2147483647 w 165"/>
                  <a:gd name="T7" fmla="*/ 0 h 217"/>
                  <a:gd name="T8" fmla="*/ 2147483647 w 165"/>
                  <a:gd name="T9" fmla="*/ 0 h 217"/>
                  <a:gd name="T10" fmla="*/ 0 w 165"/>
                  <a:gd name="T11" fmla="*/ 2147483647 h 217"/>
                  <a:gd name="T12" fmla="*/ 2147483647 w 165"/>
                  <a:gd name="T13" fmla="*/ 2147483647 h 217"/>
                  <a:gd name="T14" fmla="*/ 2147483647 w 165"/>
                  <a:gd name="T15" fmla="*/ 2147483647 h 217"/>
                  <a:gd name="T16" fmla="*/ 2147483647 w 165"/>
                  <a:gd name="T17" fmla="*/ 2147483647 h 217"/>
                  <a:gd name="T18" fmla="*/ 2147483647 w 165"/>
                  <a:gd name="T19" fmla="*/ 2147483647 h 217"/>
                  <a:gd name="T20" fmla="*/ 2147483647 w 165"/>
                  <a:gd name="T21" fmla="*/ 2147483647 h 217"/>
                  <a:gd name="T22" fmla="*/ 2147483647 w 165"/>
                  <a:gd name="T23" fmla="*/ 2147483647 h 217"/>
                  <a:gd name="T24" fmla="*/ 2147483647 w 165"/>
                  <a:gd name="T25" fmla="*/ 2147483647 h 217"/>
                  <a:gd name="T26" fmla="*/ 2147483647 w 165"/>
                  <a:gd name="T27" fmla="*/ 2147483647 h 217"/>
                  <a:gd name="T28" fmla="*/ 2147483647 w 165"/>
                  <a:gd name="T29" fmla="*/ 2147483647 h 217"/>
                  <a:gd name="T30" fmla="*/ 2147483647 w 165"/>
                  <a:gd name="T31" fmla="*/ 2147483647 h 217"/>
                  <a:gd name="T32" fmla="*/ 2147483647 w 165"/>
                  <a:gd name="T33" fmla="*/ 2147483647 h 217"/>
                  <a:gd name="T34" fmla="*/ 2147483647 w 165"/>
                  <a:gd name="T35" fmla="*/ 2147483647 h 217"/>
                  <a:gd name="T36" fmla="*/ 2147483647 w 165"/>
                  <a:gd name="T37" fmla="*/ 2147483647 h 217"/>
                  <a:gd name="T38" fmla="*/ 2147483647 w 165"/>
                  <a:gd name="T39" fmla="*/ 2147483647 h 217"/>
                  <a:gd name="T40" fmla="*/ 2147483647 w 165"/>
                  <a:gd name="T41" fmla="*/ 2147483647 h 217"/>
                  <a:gd name="T42" fmla="*/ 2147483647 w 165"/>
                  <a:gd name="T43" fmla="*/ 2147483647 h 217"/>
                  <a:gd name="T44" fmla="*/ 2147483647 w 165"/>
                  <a:gd name="T45" fmla="*/ 2147483647 h 217"/>
                  <a:gd name="T46" fmla="*/ 2147483647 w 165"/>
                  <a:gd name="T47" fmla="*/ 2147483647 h 217"/>
                  <a:gd name="T48" fmla="*/ 2147483647 w 165"/>
                  <a:gd name="T49" fmla="*/ 2147483647 h 217"/>
                  <a:gd name="T50" fmla="*/ 2147483647 w 165"/>
                  <a:gd name="T51" fmla="*/ 2147483647 h 217"/>
                  <a:gd name="T52" fmla="*/ 2147483647 w 165"/>
                  <a:gd name="T53" fmla="*/ 2147483647 h 217"/>
                  <a:gd name="T54" fmla="*/ 2147483647 w 165"/>
                  <a:gd name="T55" fmla="*/ 2147483647 h 217"/>
                  <a:gd name="T56" fmla="*/ 2147483647 w 165"/>
                  <a:gd name="T57" fmla="*/ 2147483647 h 217"/>
                  <a:gd name="T58" fmla="*/ 2147483647 w 165"/>
                  <a:gd name="T59" fmla="*/ 2147483647 h 217"/>
                  <a:gd name="T60" fmla="*/ 2147483647 w 165"/>
                  <a:gd name="T61" fmla="*/ 2147483647 h 217"/>
                  <a:gd name="T62" fmla="*/ 2147483647 w 165"/>
                  <a:gd name="T63" fmla="*/ 2147483647 h 217"/>
                  <a:gd name="T64" fmla="*/ 2147483647 w 165"/>
                  <a:gd name="T65" fmla="*/ 2147483647 h 217"/>
                  <a:gd name="T66" fmla="*/ 2147483647 w 165"/>
                  <a:gd name="T67" fmla="*/ 2147483647 h 217"/>
                  <a:gd name="T68" fmla="*/ 2147483647 w 165"/>
                  <a:gd name="T69" fmla="*/ 2147483647 h 217"/>
                  <a:gd name="T70" fmla="*/ 2147483647 w 165"/>
                  <a:gd name="T71" fmla="*/ 2147483647 h 217"/>
                  <a:gd name="T72" fmla="*/ 2147483647 w 165"/>
                  <a:gd name="T73" fmla="*/ 2147483647 h 217"/>
                  <a:gd name="T74" fmla="*/ 2147483647 w 165"/>
                  <a:gd name="T75" fmla="*/ 2147483647 h 217"/>
                  <a:gd name="T76" fmla="*/ 2147483647 w 165"/>
                  <a:gd name="T77" fmla="*/ 2147483647 h 217"/>
                  <a:gd name="T78" fmla="*/ 2147483647 w 165"/>
                  <a:gd name="T79" fmla="*/ 2147483647 h 217"/>
                  <a:gd name="T80" fmla="*/ 2147483647 w 165"/>
                  <a:gd name="T81" fmla="*/ 2147483647 h 217"/>
                  <a:gd name="T82" fmla="*/ 2147483647 w 165"/>
                  <a:gd name="T83" fmla="*/ 2147483647 h 217"/>
                  <a:gd name="T84" fmla="*/ 2147483647 w 165"/>
                  <a:gd name="T85" fmla="*/ 2147483647 h 217"/>
                  <a:gd name="T86" fmla="*/ 2147483647 w 165"/>
                  <a:gd name="T87" fmla="*/ 2147483647 h 217"/>
                  <a:gd name="T88" fmla="*/ 2147483647 w 165"/>
                  <a:gd name="T89" fmla="*/ 2147483647 h 217"/>
                  <a:gd name="T90" fmla="*/ 2147483647 w 165"/>
                  <a:gd name="T91" fmla="*/ 2147483647 h 217"/>
                  <a:gd name="T92" fmla="*/ 2147483647 w 165"/>
                  <a:gd name="T93" fmla="*/ 2147483647 h 217"/>
                  <a:gd name="T94" fmla="*/ 2147483647 w 165"/>
                  <a:gd name="T95" fmla="*/ 2147483647 h 217"/>
                  <a:gd name="T96" fmla="*/ 2147483647 w 165"/>
                  <a:gd name="T97" fmla="*/ 2147483647 h 217"/>
                  <a:gd name="T98" fmla="*/ 2147483647 w 165"/>
                  <a:gd name="T99" fmla="*/ 2147483647 h 217"/>
                  <a:gd name="T100" fmla="*/ 2147483647 w 165"/>
                  <a:gd name="T101" fmla="*/ 2147483647 h 217"/>
                  <a:gd name="T102" fmla="*/ 2147483647 w 165"/>
                  <a:gd name="T103" fmla="*/ 2147483647 h 217"/>
                  <a:gd name="T104" fmla="*/ 2147483647 w 165"/>
                  <a:gd name="T105" fmla="*/ 2147483647 h 217"/>
                  <a:gd name="T106" fmla="*/ 2147483647 w 165"/>
                  <a:gd name="T107" fmla="*/ 2147483647 h 217"/>
                  <a:gd name="T108" fmla="*/ 2147483647 w 165"/>
                  <a:gd name="T109" fmla="*/ 2147483647 h 217"/>
                  <a:gd name="T110" fmla="*/ 2147483647 w 165"/>
                  <a:gd name="T111" fmla="*/ 2147483647 h 217"/>
                  <a:gd name="T112" fmla="*/ 2147483647 w 165"/>
                  <a:gd name="T113" fmla="*/ 2147483647 h 217"/>
                  <a:gd name="T114" fmla="*/ 2147483647 w 165"/>
                  <a:gd name="T115" fmla="*/ 2147483647 h 217"/>
                  <a:gd name="T116" fmla="*/ 2147483647 w 165"/>
                  <a:gd name="T117" fmla="*/ 2147483647 h 217"/>
                  <a:gd name="T118" fmla="*/ 2147483647 w 165"/>
                  <a:gd name="T119" fmla="*/ 2147483647 h 217"/>
                  <a:gd name="T120" fmla="*/ 2147483647 w 165"/>
                  <a:gd name="T121" fmla="*/ 2147483647 h 217"/>
                  <a:gd name="T122" fmla="*/ 2147483647 w 165"/>
                  <a:gd name="T123" fmla="*/ 2147483647 h 217"/>
                  <a:gd name="T124" fmla="*/ 2147483647 w 165"/>
                  <a:gd name="T125" fmla="*/ 0 h 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
                  <a:gd name="T190" fmla="*/ 0 h 217"/>
                  <a:gd name="T191" fmla="*/ 165 w 165"/>
                  <a:gd name="T192" fmla="*/ 217 h 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 h="217">
                    <a:moveTo>
                      <a:pt x="48" y="0"/>
                    </a:moveTo>
                    <a:lnTo>
                      <a:pt x="30" y="19"/>
                    </a:lnTo>
                    <a:lnTo>
                      <a:pt x="22" y="8"/>
                    </a:lnTo>
                    <a:lnTo>
                      <a:pt x="19" y="0"/>
                    </a:lnTo>
                    <a:lnTo>
                      <a:pt x="7" y="0"/>
                    </a:lnTo>
                    <a:lnTo>
                      <a:pt x="0" y="15"/>
                    </a:lnTo>
                    <a:lnTo>
                      <a:pt x="11" y="33"/>
                    </a:lnTo>
                    <a:lnTo>
                      <a:pt x="15" y="55"/>
                    </a:lnTo>
                    <a:lnTo>
                      <a:pt x="30" y="81"/>
                    </a:lnTo>
                    <a:lnTo>
                      <a:pt x="44" y="92"/>
                    </a:lnTo>
                    <a:lnTo>
                      <a:pt x="41" y="100"/>
                    </a:lnTo>
                    <a:lnTo>
                      <a:pt x="44" y="107"/>
                    </a:lnTo>
                    <a:lnTo>
                      <a:pt x="44" y="118"/>
                    </a:lnTo>
                    <a:lnTo>
                      <a:pt x="63" y="118"/>
                    </a:lnTo>
                    <a:lnTo>
                      <a:pt x="81" y="140"/>
                    </a:lnTo>
                    <a:lnTo>
                      <a:pt x="77" y="140"/>
                    </a:lnTo>
                    <a:lnTo>
                      <a:pt x="74" y="155"/>
                    </a:lnTo>
                    <a:lnTo>
                      <a:pt x="63" y="155"/>
                    </a:lnTo>
                    <a:lnTo>
                      <a:pt x="48" y="151"/>
                    </a:lnTo>
                    <a:lnTo>
                      <a:pt x="37" y="162"/>
                    </a:lnTo>
                    <a:lnTo>
                      <a:pt x="41" y="177"/>
                    </a:lnTo>
                    <a:lnTo>
                      <a:pt x="52" y="199"/>
                    </a:lnTo>
                    <a:lnTo>
                      <a:pt x="77" y="217"/>
                    </a:lnTo>
                    <a:lnTo>
                      <a:pt x="103" y="202"/>
                    </a:lnTo>
                    <a:lnTo>
                      <a:pt x="99" y="184"/>
                    </a:lnTo>
                    <a:lnTo>
                      <a:pt x="96" y="173"/>
                    </a:lnTo>
                    <a:lnTo>
                      <a:pt x="99" y="158"/>
                    </a:lnTo>
                    <a:lnTo>
                      <a:pt x="110" y="162"/>
                    </a:lnTo>
                    <a:lnTo>
                      <a:pt x="118" y="147"/>
                    </a:lnTo>
                    <a:lnTo>
                      <a:pt x="129" y="147"/>
                    </a:lnTo>
                    <a:lnTo>
                      <a:pt x="143" y="129"/>
                    </a:lnTo>
                    <a:lnTo>
                      <a:pt x="125" y="114"/>
                    </a:lnTo>
                    <a:lnTo>
                      <a:pt x="114" y="125"/>
                    </a:lnTo>
                    <a:lnTo>
                      <a:pt x="110" y="129"/>
                    </a:lnTo>
                    <a:lnTo>
                      <a:pt x="96" y="114"/>
                    </a:lnTo>
                    <a:lnTo>
                      <a:pt x="107" y="107"/>
                    </a:lnTo>
                    <a:lnTo>
                      <a:pt x="114" y="114"/>
                    </a:lnTo>
                    <a:lnTo>
                      <a:pt x="125" y="100"/>
                    </a:lnTo>
                    <a:lnTo>
                      <a:pt x="140" y="100"/>
                    </a:lnTo>
                    <a:lnTo>
                      <a:pt x="143" y="118"/>
                    </a:lnTo>
                    <a:lnTo>
                      <a:pt x="158" y="122"/>
                    </a:lnTo>
                    <a:lnTo>
                      <a:pt x="165" y="111"/>
                    </a:lnTo>
                    <a:lnTo>
                      <a:pt x="143" y="85"/>
                    </a:lnTo>
                    <a:lnTo>
                      <a:pt x="147" y="74"/>
                    </a:lnTo>
                    <a:lnTo>
                      <a:pt x="140" y="74"/>
                    </a:lnTo>
                    <a:lnTo>
                      <a:pt x="147" y="55"/>
                    </a:lnTo>
                    <a:lnTo>
                      <a:pt x="132" y="55"/>
                    </a:lnTo>
                    <a:lnTo>
                      <a:pt x="107" y="66"/>
                    </a:lnTo>
                    <a:lnTo>
                      <a:pt x="107" y="88"/>
                    </a:lnTo>
                    <a:lnTo>
                      <a:pt x="96" y="85"/>
                    </a:lnTo>
                    <a:lnTo>
                      <a:pt x="88" y="92"/>
                    </a:lnTo>
                    <a:lnTo>
                      <a:pt x="66" y="88"/>
                    </a:lnTo>
                    <a:lnTo>
                      <a:pt x="63" y="74"/>
                    </a:lnTo>
                    <a:lnTo>
                      <a:pt x="55" y="55"/>
                    </a:lnTo>
                    <a:lnTo>
                      <a:pt x="70" y="70"/>
                    </a:lnTo>
                    <a:lnTo>
                      <a:pt x="88" y="63"/>
                    </a:lnTo>
                    <a:lnTo>
                      <a:pt x="88" y="55"/>
                    </a:lnTo>
                    <a:lnTo>
                      <a:pt x="88" y="44"/>
                    </a:lnTo>
                    <a:lnTo>
                      <a:pt x="70" y="33"/>
                    </a:lnTo>
                    <a:lnTo>
                      <a:pt x="59" y="30"/>
                    </a:lnTo>
                    <a:lnTo>
                      <a:pt x="63" y="19"/>
                    </a:lnTo>
                    <a:lnTo>
                      <a:pt x="63" y="8"/>
                    </a:lnTo>
                    <a:lnTo>
                      <a:pt x="48"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0" name="Freeform 83"/>
              <p:cNvSpPr>
                <a:spLocks noChangeAspect="1"/>
              </p:cNvSpPr>
              <p:nvPr/>
            </p:nvSpPr>
            <p:spPr bwMode="gray">
              <a:xfrm>
                <a:off x="4887250" y="2541575"/>
                <a:ext cx="222938" cy="315394"/>
              </a:xfrm>
              <a:custGeom>
                <a:avLst/>
                <a:gdLst>
                  <a:gd name="T0" fmla="*/ 2147483647 w 165"/>
                  <a:gd name="T1" fmla="*/ 0 h 217"/>
                  <a:gd name="T2" fmla="*/ 2147483647 w 165"/>
                  <a:gd name="T3" fmla="*/ 2147483647 h 217"/>
                  <a:gd name="T4" fmla="*/ 2147483647 w 165"/>
                  <a:gd name="T5" fmla="*/ 2147483647 h 217"/>
                  <a:gd name="T6" fmla="*/ 2147483647 w 165"/>
                  <a:gd name="T7" fmla="*/ 0 h 217"/>
                  <a:gd name="T8" fmla="*/ 2147483647 w 165"/>
                  <a:gd name="T9" fmla="*/ 0 h 217"/>
                  <a:gd name="T10" fmla="*/ 0 w 165"/>
                  <a:gd name="T11" fmla="*/ 2147483647 h 217"/>
                  <a:gd name="T12" fmla="*/ 2147483647 w 165"/>
                  <a:gd name="T13" fmla="*/ 2147483647 h 217"/>
                  <a:gd name="T14" fmla="*/ 2147483647 w 165"/>
                  <a:gd name="T15" fmla="*/ 2147483647 h 217"/>
                  <a:gd name="T16" fmla="*/ 2147483647 w 165"/>
                  <a:gd name="T17" fmla="*/ 2147483647 h 217"/>
                  <a:gd name="T18" fmla="*/ 2147483647 w 165"/>
                  <a:gd name="T19" fmla="*/ 2147483647 h 217"/>
                  <a:gd name="T20" fmla="*/ 2147483647 w 165"/>
                  <a:gd name="T21" fmla="*/ 2147483647 h 217"/>
                  <a:gd name="T22" fmla="*/ 2147483647 w 165"/>
                  <a:gd name="T23" fmla="*/ 2147483647 h 217"/>
                  <a:gd name="T24" fmla="*/ 2147483647 w 165"/>
                  <a:gd name="T25" fmla="*/ 2147483647 h 217"/>
                  <a:gd name="T26" fmla="*/ 2147483647 w 165"/>
                  <a:gd name="T27" fmla="*/ 2147483647 h 217"/>
                  <a:gd name="T28" fmla="*/ 2147483647 w 165"/>
                  <a:gd name="T29" fmla="*/ 2147483647 h 217"/>
                  <a:gd name="T30" fmla="*/ 2147483647 w 165"/>
                  <a:gd name="T31" fmla="*/ 2147483647 h 217"/>
                  <a:gd name="T32" fmla="*/ 2147483647 w 165"/>
                  <a:gd name="T33" fmla="*/ 2147483647 h 217"/>
                  <a:gd name="T34" fmla="*/ 2147483647 w 165"/>
                  <a:gd name="T35" fmla="*/ 2147483647 h 217"/>
                  <a:gd name="T36" fmla="*/ 2147483647 w 165"/>
                  <a:gd name="T37" fmla="*/ 2147483647 h 217"/>
                  <a:gd name="T38" fmla="*/ 2147483647 w 165"/>
                  <a:gd name="T39" fmla="*/ 2147483647 h 217"/>
                  <a:gd name="T40" fmla="*/ 2147483647 w 165"/>
                  <a:gd name="T41" fmla="*/ 2147483647 h 217"/>
                  <a:gd name="T42" fmla="*/ 2147483647 w 165"/>
                  <a:gd name="T43" fmla="*/ 2147483647 h 217"/>
                  <a:gd name="T44" fmla="*/ 2147483647 w 165"/>
                  <a:gd name="T45" fmla="*/ 2147483647 h 217"/>
                  <a:gd name="T46" fmla="*/ 2147483647 w 165"/>
                  <a:gd name="T47" fmla="*/ 2147483647 h 217"/>
                  <a:gd name="T48" fmla="*/ 2147483647 w 165"/>
                  <a:gd name="T49" fmla="*/ 2147483647 h 217"/>
                  <a:gd name="T50" fmla="*/ 2147483647 w 165"/>
                  <a:gd name="T51" fmla="*/ 2147483647 h 217"/>
                  <a:gd name="T52" fmla="*/ 2147483647 w 165"/>
                  <a:gd name="T53" fmla="*/ 2147483647 h 217"/>
                  <a:gd name="T54" fmla="*/ 2147483647 w 165"/>
                  <a:gd name="T55" fmla="*/ 2147483647 h 217"/>
                  <a:gd name="T56" fmla="*/ 2147483647 w 165"/>
                  <a:gd name="T57" fmla="*/ 2147483647 h 217"/>
                  <a:gd name="T58" fmla="*/ 2147483647 w 165"/>
                  <a:gd name="T59" fmla="*/ 2147483647 h 217"/>
                  <a:gd name="T60" fmla="*/ 2147483647 w 165"/>
                  <a:gd name="T61" fmla="*/ 2147483647 h 217"/>
                  <a:gd name="T62" fmla="*/ 2147483647 w 165"/>
                  <a:gd name="T63" fmla="*/ 2147483647 h 217"/>
                  <a:gd name="T64" fmla="*/ 2147483647 w 165"/>
                  <a:gd name="T65" fmla="*/ 2147483647 h 217"/>
                  <a:gd name="T66" fmla="*/ 2147483647 w 165"/>
                  <a:gd name="T67" fmla="*/ 2147483647 h 217"/>
                  <a:gd name="T68" fmla="*/ 2147483647 w 165"/>
                  <a:gd name="T69" fmla="*/ 2147483647 h 217"/>
                  <a:gd name="T70" fmla="*/ 2147483647 w 165"/>
                  <a:gd name="T71" fmla="*/ 2147483647 h 217"/>
                  <a:gd name="T72" fmla="*/ 2147483647 w 165"/>
                  <a:gd name="T73" fmla="*/ 2147483647 h 217"/>
                  <a:gd name="T74" fmla="*/ 2147483647 w 165"/>
                  <a:gd name="T75" fmla="*/ 2147483647 h 217"/>
                  <a:gd name="T76" fmla="*/ 2147483647 w 165"/>
                  <a:gd name="T77" fmla="*/ 2147483647 h 217"/>
                  <a:gd name="T78" fmla="*/ 2147483647 w 165"/>
                  <a:gd name="T79" fmla="*/ 2147483647 h 217"/>
                  <a:gd name="T80" fmla="*/ 2147483647 w 165"/>
                  <a:gd name="T81" fmla="*/ 2147483647 h 217"/>
                  <a:gd name="T82" fmla="*/ 2147483647 w 165"/>
                  <a:gd name="T83" fmla="*/ 2147483647 h 217"/>
                  <a:gd name="T84" fmla="*/ 2147483647 w 165"/>
                  <a:gd name="T85" fmla="*/ 2147483647 h 217"/>
                  <a:gd name="T86" fmla="*/ 2147483647 w 165"/>
                  <a:gd name="T87" fmla="*/ 2147483647 h 217"/>
                  <a:gd name="T88" fmla="*/ 2147483647 w 165"/>
                  <a:gd name="T89" fmla="*/ 2147483647 h 217"/>
                  <a:gd name="T90" fmla="*/ 2147483647 w 165"/>
                  <a:gd name="T91" fmla="*/ 2147483647 h 217"/>
                  <a:gd name="T92" fmla="*/ 2147483647 w 165"/>
                  <a:gd name="T93" fmla="*/ 2147483647 h 217"/>
                  <a:gd name="T94" fmla="*/ 2147483647 w 165"/>
                  <a:gd name="T95" fmla="*/ 2147483647 h 217"/>
                  <a:gd name="T96" fmla="*/ 2147483647 w 165"/>
                  <a:gd name="T97" fmla="*/ 2147483647 h 217"/>
                  <a:gd name="T98" fmla="*/ 2147483647 w 165"/>
                  <a:gd name="T99" fmla="*/ 2147483647 h 217"/>
                  <a:gd name="T100" fmla="*/ 2147483647 w 165"/>
                  <a:gd name="T101" fmla="*/ 2147483647 h 217"/>
                  <a:gd name="T102" fmla="*/ 2147483647 w 165"/>
                  <a:gd name="T103" fmla="*/ 2147483647 h 217"/>
                  <a:gd name="T104" fmla="*/ 2147483647 w 165"/>
                  <a:gd name="T105" fmla="*/ 2147483647 h 217"/>
                  <a:gd name="T106" fmla="*/ 2147483647 w 165"/>
                  <a:gd name="T107" fmla="*/ 2147483647 h 217"/>
                  <a:gd name="T108" fmla="*/ 2147483647 w 165"/>
                  <a:gd name="T109" fmla="*/ 2147483647 h 217"/>
                  <a:gd name="T110" fmla="*/ 2147483647 w 165"/>
                  <a:gd name="T111" fmla="*/ 2147483647 h 217"/>
                  <a:gd name="T112" fmla="*/ 2147483647 w 165"/>
                  <a:gd name="T113" fmla="*/ 2147483647 h 217"/>
                  <a:gd name="T114" fmla="*/ 2147483647 w 165"/>
                  <a:gd name="T115" fmla="*/ 2147483647 h 217"/>
                  <a:gd name="T116" fmla="*/ 2147483647 w 165"/>
                  <a:gd name="T117" fmla="*/ 2147483647 h 217"/>
                  <a:gd name="T118" fmla="*/ 2147483647 w 165"/>
                  <a:gd name="T119" fmla="*/ 2147483647 h 217"/>
                  <a:gd name="T120" fmla="*/ 2147483647 w 165"/>
                  <a:gd name="T121" fmla="*/ 2147483647 h 217"/>
                  <a:gd name="T122" fmla="*/ 2147483647 w 165"/>
                  <a:gd name="T123" fmla="*/ 2147483647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
                  <a:gd name="T187" fmla="*/ 0 h 217"/>
                  <a:gd name="T188" fmla="*/ 165 w 165"/>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 h="217">
                    <a:moveTo>
                      <a:pt x="48" y="0"/>
                    </a:moveTo>
                    <a:lnTo>
                      <a:pt x="30" y="19"/>
                    </a:lnTo>
                    <a:lnTo>
                      <a:pt x="22" y="8"/>
                    </a:lnTo>
                    <a:lnTo>
                      <a:pt x="19" y="0"/>
                    </a:lnTo>
                    <a:lnTo>
                      <a:pt x="7" y="0"/>
                    </a:lnTo>
                    <a:lnTo>
                      <a:pt x="0" y="15"/>
                    </a:lnTo>
                    <a:lnTo>
                      <a:pt x="11" y="33"/>
                    </a:lnTo>
                    <a:lnTo>
                      <a:pt x="15" y="55"/>
                    </a:lnTo>
                    <a:lnTo>
                      <a:pt x="30" y="81"/>
                    </a:lnTo>
                    <a:lnTo>
                      <a:pt x="44" y="92"/>
                    </a:lnTo>
                    <a:lnTo>
                      <a:pt x="41" y="100"/>
                    </a:lnTo>
                    <a:lnTo>
                      <a:pt x="44" y="107"/>
                    </a:lnTo>
                    <a:lnTo>
                      <a:pt x="44" y="118"/>
                    </a:lnTo>
                    <a:lnTo>
                      <a:pt x="63" y="118"/>
                    </a:lnTo>
                    <a:lnTo>
                      <a:pt x="81" y="140"/>
                    </a:lnTo>
                    <a:lnTo>
                      <a:pt x="77" y="140"/>
                    </a:lnTo>
                    <a:lnTo>
                      <a:pt x="74" y="155"/>
                    </a:lnTo>
                    <a:lnTo>
                      <a:pt x="63" y="155"/>
                    </a:lnTo>
                    <a:lnTo>
                      <a:pt x="48" y="151"/>
                    </a:lnTo>
                    <a:lnTo>
                      <a:pt x="37" y="162"/>
                    </a:lnTo>
                    <a:lnTo>
                      <a:pt x="41" y="177"/>
                    </a:lnTo>
                    <a:lnTo>
                      <a:pt x="52" y="199"/>
                    </a:lnTo>
                    <a:lnTo>
                      <a:pt x="77" y="217"/>
                    </a:lnTo>
                    <a:lnTo>
                      <a:pt x="103" y="202"/>
                    </a:lnTo>
                    <a:lnTo>
                      <a:pt x="99" y="184"/>
                    </a:lnTo>
                    <a:lnTo>
                      <a:pt x="96" y="173"/>
                    </a:lnTo>
                    <a:lnTo>
                      <a:pt x="99" y="158"/>
                    </a:lnTo>
                    <a:lnTo>
                      <a:pt x="110" y="162"/>
                    </a:lnTo>
                    <a:lnTo>
                      <a:pt x="118" y="147"/>
                    </a:lnTo>
                    <a:lnTo>
                      <a:pt x="129" y="147"/>
                    </a:lnTo>
                    <a:lnTo>
                      <a:pt x="143" y="129"/>
                    </a:lnTo>
                    <a:lnTo>
                      <a:pt x="125" y="114"/>
                    </a:lnTo>
                    <a:lnTo>
                      <a:pt x="114" y="125"/>
                    </a:lnTo>
                    <a:lnTo>
                      <a:pt x="110" y="129"/>
                    </a:lnTo>
                    <a:lnTo>
                      <a:pt x="96" y="114"/>
                    </a:lnTo>
                    <a:lnTo>
                      <a:pt x="107" y="107"/>
                    </a:lnTo>
                    <a:lnTo>
                      <a:pt x="114" y="114"/>
                    </a:lnTo>
                    <a:lnTo>
                      <a:pt x="125" y="100"/>
                    </a:lnTo>
                    <a:lnTo>
                      <a:pt x="140" y="100"/>
                    </a:lnTo>
                    <a:lnTo>
                      <a:pt x="143" y="118"/>
                    </a:lnTo>
                    <a:lnTo>
                      <a:pt x="158" y="122"/>
                    </a:lnTo>
                    <a:lnTo>
                      <a:pt x="165" y="111"/>
                    </a:lnTo>
                    <a:lnTo>
                      <a:pt x="143" y="85"/>
                    </a:lnTo>
                    <a:lnTo>
                      <a:pt x="147" y="74"/>
                    </a:lnTo>
                    <a:lnTo>
                      <a:pt x="140" y="74"/>
                    </a:lnTo>
                    <a:lnTo>
                      <a:pt x="147" y="55"/>
                    </a:lnTo>
                    <a:lnTo>
                      <a:pt x="132" y="55"/>
                    </a:lnTo>
                    <a:lnTo>
                      <a:pt x="107" y="66"/>
                    </a:lnTo>
                    <a:lnTo>
                      <a:pt x="107" y="88"/>
                    </a:lnTo>
                    <a:lnTo>
                      <a:pt x="96" y="85"/>
                    </a:lnTo>
                    <a:lnTo>
                      <a:pt x="88" y="92"/>
                    </a:lnTo>
                    <a:lnTo>
                      <a:pt x="66" y="88"/>
                    </a:lnTo>
                    <a:lnTo>
                      <a:pt x="63" y="74"/>
                    </a:lnTo>
                    <a:lnTo>
                      <a:pt x="55" y="55"/>
                    </a:lnTo>
                    <a:lnTo>
                      <a:pt x="70" y="70"/>
                    </a:lnTo>
                    <a:lnTo>
                      <a:pt x="88" y="63"/>
                    </a:lnTo>
                    <a:lnTo>
                      <a:pt x="88" y="55"/>
                    </a:lnTo>
                    <a:lnTo>
                      <a:pt x="88" y="44"/>
                    </a:lnTo>
                    <a:lnTo>
                      <a:pt x="70" y="33"/>
                    </a:lnTo>
                    <a:lnTo>
                      <a:pt x="59" y="30"/>
                    </a:lnTo>
                    <a:lnTo>
                      <a:pt x="63" y="19"/>
                    </a:lnTo>
                    <a:lnTo>
                      <a:pt x="63" y="8"/>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1" name="Freeform 84"/>
              <p:cNvSpPr>
                <a:spLocks noChangeAspect="1"/>
              </p:cNvSpPr>
              <p:nvPr/>
            </p:nvSpPr>
            <p:spPr bwMode="gray">
              <a:xfrm>
                <a:off x="4851000" y="2708335"/>
                <a:ext cx="77937" cy="79755"/>
              </a:xfrm>
              <a:custGeom>
                <a:avLst/>
                <a:gdLst>
                  <a:gd name="T0" fmla="*/ 2147483647 w 56"/>
                  <a:gd name="T1" fmla="*/ 0 h 55"/>
                  <a:gd name="T2" fmla="*/ 2147483647 w 56"/>
                  <a:gd name="T3" fmla="*/ 2147483647 h 55"/>
                  <a:gd name="T4" fmla="*/ 2147483647 w 56"/>
                  <a:gd name="T5" fmla="*/ 2147483647 h 55"/>
                  <a:gd name="T6" fmla="*/ 2147483647 w 56"/>
                  <a:gd name="T7" fmla="*/ 2147483647 h 55"/>
                  <a:gd name="T8" fmla="*/ 2147483647 w 56"/>
                  <a:gd name="T9" fmla="*/ 2147483647 h 55"/>
                  <a:gd name="T10" fmla="*/ 2147483647 w 56"/>
                  <a:gd name="T11" fmla="*/ 2147483647 h 55"/>
                  <a:gd name="T12" fmla="*/ 0 w 56"/>
                  <a:gd name="T13" fmla="*/ 2147483647 h 55"/>
                  <a:gd name="T14" fmla="*/ 2147483647 w 56"/>
                  <a:gd name="T15" fmla="*/ 2147483647 h 55"/>
                  <a:gd name="T16" fmla="*/ 2147483647 w 56"/>
                  <a:gd name="T17" fmla="*/ 2147483647 h 55"/>
                  <a:gd name="T18" fmla="*/ 2147483647 w 56"/>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5"/>
                  <a:gd name="T32" fmla="*/ 56 w 56"/>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5">
                    <a:moveTo>
                      <a:pt x="52" y="0"/>
                    </a:moveTo>
                    <a:lnTo>
                      <a:pt x="56" y="8"/>
                    </a:lnTo>
                    <a:lnTo>
                      <a:pt x="56" y="19"/>
                    </a:lnTo>
                    <a:lnTo>
                      <a:pt x="56" y="30"/>
                    </a:lnTo>
                    <a:lnTo>
                      <a:pt x="30" y="48"/>
                    </a:lnTo>
                    <a:lnTo>
                      <a:pt x="15" y="55"/>
                    </a:lnTo>
                    <a:lnTo>
                      <a:pt x="0" y="44"/>
                    </a:lnTo>
                    <a:lnTo>
                      <a:pt x="11" y="26"/>
                    </a:lnTo>
                    <a:lnTo>
                      <a:pt x="22" y="19"/>
                    </a:lnTo>
                    <a:lnTo>
                      <a:pt x="52"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2" name="Freeform 85"/>
              <p:cNvSpPr>
                <a:spLocks noChangeAspect="1"/>
              </p:cNvSpPr>
              <p:nvPr/>
            </p:nvSpPr>
            <p:spPr bwMode="gray">
              <a:xfrm>
                <a:off x="4851000" y="2708335"/>
                <a:ext cx="77937" cy="79755"/>
              </a:xfrm>
              <a:custGeom>
                <a:avLst/>
                <a:gdLst>
                  <a:gd name="T0" fmla="*/ 2147483647 w 56"/>
                  <a:gd name="T1" fmla="*/ 0 h 55"/>
                  <a:gd name="T2" fmla="*/ 2147483647 w 56"/>
                  <a:gd name="T3" fmla="*/ 2147483647 h 55"/>
                  <a:gd name="T4" fmla="*/ 2147483647 w 56"/>
                  <a:gd name="T5" fmla="*/ 2147483647 h 55"/>
                  <a:gd name="T6" fmla="*/ 2147483647 w 56"/>
                  <a:gd name="T7" fmla="*/ 2147483647 h 55"/>
                  <a:gd name="T8" fmla="*/ 2147483647 w 56"/>
                  <a:gd name="T9" fmla="*/ 2147483647 h 55"/>
                  <a:gd name="T10" fmla="*/ 2147483647 w 56"/>
                  <a:gd name="T11" fmla="*/ 2147483647 h 55"/>
                  <a:gd name="T12" fmla="*/ 0 w 56"/>
                  <a:gd name="T13" fmla="*/ 2147483647 h 55"/>
                  <a:gd name="T14" fmla="*/ 2147483647 w 56"/>
                  <a:gd name="T15" fmla="*/ 2147483647 h 55"/>
                  <a:gd name="T16" fmla="*/ 2147483647 w 56"/>
                  <a:gd name="T17" fmla="*/ 2147483647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5"/>
                  <a:gd name="T29" fmla="*/ 56 w 5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5">
                    <a:moveTo>
                      <a:pt x="52" y="0"/>
                    </a:moveTo>
                    <a:lnTo>
                      <a:pt x="56" y="8"/>
                    </a:lnTo>
                    <a:lnTo>
                      <a:pt x="56" y="19"/>
                    </a:lnTo>
                    <a:lnTo>
                      <a:pt x="56" y="30"/>
                    </a:lnTo>
                    <a:lnTo>
                      <a:pt x="30" y="48"/>
                    </a:lnTo>
                    <a:lnTo>
                      <a:pt x="15" y="55"/>
                    </a:lnTo>
                    <a:lnTo>
                      <a:pt x="0" y="44"/>
                    </a:lnTo>
                    <a:lnTo>
                      <a:pt x="11" y="26"/>
                    </a:lnTo>
                    <a:lnTo>
                      <a:pt x="22" y="1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3" name="Freeform 86"/>
              <p:cNvSpPr>
                <a:spLocks noChangeAspect="1"/>
              </p:cNvSpPr>
              <p:nvPr/>
            </p:nvSpPr>
            <p:spPr bwMode="gray">
              <a:xfrm>
                <a:off x="3816059" y="4288932"/>
                <a:ext cx="598127" cy="353458"/>
              </a:xfrm>
              <a:custGeom>
                <a:avLst/>
                <a:gdLst>
                  <a:gd name="T0" fmla="*/ 2147483647 w 444"/>
                  <a:gd name="T1" fmla="*/ 2147483647 h 243"/>
                  <a:gd name="T2" fmla="*/ 2147483647 w 444"/>
                  <a:gd name="T3" fmla="*/ 2147483647 h 243"/>
                  <a:gd name="T4" fmla="*/ 2147483647 w 444"/>
                  <a:gd name="T5" fmla="*/ 2147483647 h 243"/>
                  <a:gd name="T6" fmla="*/ 2147483647 w 444"/>
                  <a:gd name="T7" fmla="*/ 2147483647 h 243"/>
                  <a:gd name="T8" fmla="*/ 2147483647 w 444"/>
                  <a:gd name="T9" fmla="*/ 2147483647 h 243"/>
                  <a:gd name="T10" fmla="*/ 2147483647 w 444"/>
                  <a:gd name="T11" fmla="*/ 2147483647 h 243"/>
                  <a:gd name="T12" fmla="*/ 2147483647 w 444"/>
                  <a:gd name="T13" fmla="*/ 2147483647 h 243"/>
                  <a:gd name="T14" fmla="*/ 2147483647 w 444"/>
                  <a:gd name="T15" fmla="*/ 2147483647 h 243"/>
                  <a:gd name="T16" fmla="*/ 0 w 444"/>
                  <a:gd name="T17" fmla="*/ 2147483647 h 243"/>
                  <a:gd name="T18" fmla="*/ 2147483647 w 444"/>
                  <a:gd name="T19" fmla="*/ 2147483647 h 243"/>
                  <a:gd name="T20" fmla="*/ 2147483647 w 444"/>
                  <a:gd name="T21" fmla="*/ 2147483647 h 243"/>
                  <a:gd name="T22" fmla="*/ 2147483647 w 444"/>
                  <a:gd name="T23" fmla="*/ 2147483647 h 243"/>
                  <a:gd name="T24" fmla="*/ 2147483647 w 444"/>
                  <a:gd name="T25" fmla="*/ 2147483647 h 243"/>
                  <a:gd name="T26" fmla="*/ 2147483647 w 444"/>
                  <a:gd name="T27" fmla="*/ 0 h 243"/>
                  <a:gd name="T28" fmla="*/ 2147483647 w 444"/>
                  <a:gd name="T29" fmla="*/ 2147483647 h 243"/>
                  <a:gd name="T30" fmla="*/ 2147483647 w 444"/>
                  <a:gd name="T31" fmla="*/ 2147483647 h 243"/>
                  <a:gd name="T32" fmla="*/ 2147483647 w 444"/>
                  <a:gd name="T33" fmla="*/ 2147483647 h 243"/>
                  <a:gd name="T34" fmla="*/ 2147483647 w 444"/>
                  <a:gd name="T35" fmla="*/ 2147483647 h 243"/>
                  <a:gd name="T36" fmla="*/ 2147483647 w 444"/>
                  <a:gd name="T37" fmla="*/ 2147483647 h 243"/>
                  <a:gd name="T38" fmla="*/ 2147483647 w 444"/>
                  <a:gd name="T39" fmla="*/ 2147483647 h 243"/>
                  <a:gd name="T40" fmla="*/ 2147483647 w 444"/>
                  <a:gd name="T41" fmla="*/ 2147483647 h 243"/>
                  <a:gd name="T42" fmla="*/ 2147483647 w 444"/>
                  <a:gd name="T43" fmla="*/ 2147483647 h 243"/>
                  <a:gd name="T44" fmla="*/ 2147483647 w 444"/>
                  <a:gd name="T45" fmla="*/ 2147483647 h 243"/>
                  <a:gd name="T46" fmla="*/ 2147483647 w 444"/>
                  <a:gd name="T47" fmla="*/ 2147483647 h 243"/>
                  <a:gd name="T48" fmla="*/ 2147483647 w 444"/>
                  <a:gd name="T49" fmla="*/ 2147483647 h 243"/>
                  <a:gd name="T50" fmla="*/ 2147483647 w 444"/>
                  <a:gd name="T51" fmla="*/ 2147483647 h 243"/>
                  <a:gd name="T52" fmla="*/ 2147483647 w 444"/>
                  <a:gd name="T53" fmla="*/ 2147483647 h 243"/>
                  <a:gd name="T54" fmla="*/ 2147483647 w 444"/>
                  <a:gd name="T55" fmla="*/ 2147483647 h 243"/>
                  <a:gd name="T56" fmla="*/ 2147483647 w 444"/>
                  <a:gd name="T57" fmla="*/ 2147483647 h 243"/>
                  <a:gd name="T58" fmla="*/ 2147483647 w 444"/>
                  <a:gd name="T59" fmla="*/ 2147483647 h 243"/>
                  <a:gd name="T60" fmla="*/ 2147483647 w 444"/>
                  <a:gd name="T61" fmla="*/ 2147483647 h 243"/>
                  <a:gd name="T62" fmla="*/ 2147483647 w 444"/>
                  <a:gd name="T63" fmla="*/ 2147483647 h 243"/>
                  <a:gd name="T64" fmla="*/ 2147483647 w 444"/>
                  <a:gd name="T65" fmla="*/ 2147483647 h 243"/>
                  <a:gd name="T66" fmla="*/ 2147483647 w 444"/>
                  <a:gd name="T67" fmla="*/ 2147483647 h 243"/>
                  <a:gd name="T68" fmla="*/ 2147483647 w 444"/>
                  <a:gd name="T69" fmla="*/ 2147483647 h 243"/>
                  <a:gd name="T70" fmla="*/ 2147483647 w 444"/>
                  <a:gd name="T71" fmla="*/ 2147483647 h 243"/>
                  <a:gd name="T72" fmla="*/ 2147483647 w 444"/>
                  <a:gd name="T73" fmla="*/ 2147483647 h 243"/>
                  <a:gd name="T74" fmla="*/ 2147483647 w 444"/>
                  <a:gd name="T75" fmla="*/ 2147483647 h 243"/>
                  <a:gd name="T76" fmla="*/ 2147483647 w 444"/>
                  <a:gd name="T77" fmla="*/ 2147483647 h 243"/>
                  <a:gd name="T78" fmla="*/ 2147483647 w 444"/>
                  <a:gd name="T79" fmla="*/ 2147483647 h 243"/>
                  <a:gd name="T80" fmla="*/ 2147483647 w 444"/>
                  <a:gd name="T81" fmla="*/ 2147483647 h 243"/>
                  <a:gd name="T82" fmla="*/ 2147483647 w 444"/>
                  <a:gd name="T83" fmla="*/ 2147483647 h 243"/>
                  <a:gd name="T84" fmla="*/ 2147483647 w 444"/>
                  <a:gd name="T85" fmla="*/ 2147483647 h 243"/>
                  <a:gd name="T86" fmla="*/ 2147483647 w 444"/>
                  <a:gd name="T87" fmla="*/ 2147483647 h 243"/>
                  <a:gd name="T88" fmla="*/ 2147483647 w 444"/>
                  <a:gd name="T89" fmla="*/ 2147483647 h 243"/>
                  <a:gd name="T90" fmla="*/ 2147483647 w 444"/>
                  <a:gd name="T91" fmla="*/ 2147483647 h 243"/>
                  <a:gd name="T92" fmla="*/ 2147483647 w 444"/>
                  <a:gd name="T93" fmla="*/ 2147483647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243"/>
                  <a:gd name="T143" fmla="*/ 444 w 444"/>
                  <a:gd name="T144" fmla="*/ 243 h 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243">
                    <a:moveTo>
                      <a:pt x="110" y="232"/>
                    </a:moveTo>
                    <a:lnTo>
                      <a:pt x="106" y="217"/>
                    </a:lnTo>
                    <a:lnTo>
                      <a:pt x="92" y="210"/>
                    </a:lnTo>
                    <a:lnTo>
                      <a:pt x="40" y="162"/>
                    </a:lnTo>
                    <a:lnTo>
                      <a:pt x="37" y="140"/>
                    </a:lnTo>
                    <a:lnTo>
                      <a:pt x="14" y="136"/>
                    </a:lnTo>
                    <a:lnTo>
                      <a:pt x="14" y="114"/>
                    </a:lnTo>
                    <a:lnTo>
                      <a:pt x="7" y="92"/>
                    </a:lnTo>
                    <a:lnTo>
                      <a:pt x="0" y="78"/>
                    </a:lnTo>
                    <a:lnTo>
                      <a:pt x="7" y="67"/>
                    </a:lnTo>
                    <a:lnTo>
                      <a:pt x="22" y="67"/>
                    </a:lnTo>
                    <a:lnTo>
                      <a:pt x="51" y="59"/>
                    </a:lnTo>
                    <a:lnTo>
                      <a:pt x="139" y="11"/>
                    </a:lnTo>
                    <a:lnTo>
                      <a:pt x="158" y="0"/>
                    </a:lnTo>
                    <a:lnTo>
                      <a:pt x="172" y="15"/>
                    </a:lnTo>
                    <a:lnTo>
                      <a:pt x="191" y="8"/>
                    </a:lnTo>
                    <a:lnTo>
                      <a:pt x="209" y="8"/>
                    </a:lnTo>
                    <a:lnTo>
                      <a:pt x="220" y="15"/>
                    </a:lnTo>
                    <a:lnTo>
                      <a:pt x="220" y="37"/>
                    </a:lnTo>
                    <a:lnTo>
                      <a:pt x="249" y="59"/>
                    </a:lnTo>
                    <a:lnTo>
                      <a:pt x="253" y="70"/>
                    </a:lnTo>
                    <a:lnTo>
                      <a:pt x="264" y="89"/>
                    </a:lnTo>
                    <a:lnTo>
                      <a:pt x="275" y="96"/>
                    </a:lnTo>
                    <a:lnTo>
                      <a:pt x="279" y="89"/>
                    </a:lnTo>
                    <a:lnTo>
                      <a:pt x="301" y="78"/>
                    </a:lnTo>
                    <a:lnTo>
                      <a:pt x="312" y="78"/>
                    </a:lnTo>
                    <a:lnTo>
                      <a:pt x="341" y="111"/>
                    </a:lnTo>
                    <a:lnTo>
                      <a:pt x="348" y="111"/>
                    </a:lnTo>
                    <a:lnTo>
                      <a:pt x="378" y="129"/>
                    </a:lnTo>
                    <a:lnTo>
                      <a:pt x="422" y="125"/>
                    </a:lnTo>
                    <a:lnTo>
                      <a:pt x="444" y="140"/>
                    </a:lnTo>
                    <a:lnTo>
                      <a:pt x="396" y="166"/>
                    </a:lnTo>
                    <a:lnTo>
                      <a:pt x="392" y="199"/>
                    </a:lnTo>
                    <a:lnTo>
                      <a:pt x="363" y="228"/>
                    </a:lnTo>
                    <a:lnTo>
                      <a:pt x="330" y="224"/>
                    </a:lnTo>
                    <a:lnTo>
                      <a:pt x="315" y="232"/>
                    </a:lnTo>
                    <a:lnTo>
                      <a:pt x="293" y="243"/>
                    </a:lnTo>
                    <a:lnTo>
                      <a:pt x="264" y="224"/>
                    </a:lnTo>
                    <a:lnTo>
                      <a:pt x="246" y="232"/>
                    </a:lnTo>
                    <a:lnTo>
                      <a:pt x="231" y="235"/>
                    </a:lnTo>
                    <a:lnTo>
                      <a:pt x="220" y="217"/>
                    </a:lnTo>
                    <a:lnTo>
                      <a:pt x="180" y="217"/>
                    </a:lnTo>
                    <a:lnTo>
                      <a:pt x="169" y="224"/>
                    </a:lnTo>
                    <a:lnTo>
                      <a:pt x="158" y="235"/>
                    </a:lnTo>
                    <a:lnTo>
                      <a:pt x="143" y="235"/>
                    </a:lnTo>
                    <a:lnTo>
                      <a:pt x="125" y="239"/>
                    </a:lnTo>
                    <a:lnTo>
                      <a:pt x="110" y="232"/>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4" name="Freeform 87"/>
              <p:cNvSpPr>
                <a:spLocks noChangeAspect="1"/>
              </p:cNvSpPr>
              <p:nvPr/>
            </p:nvSpPr>
            <p:spPr bwMode="gray">
              <a:xfrm>
                <a:off x="3875873" y="4941471"/>
                <a:ext cx="538313" cy="572785"/>
              </a:xfrm>
              <a:custGeom>
                <a:avLst/>
                <a:gdLst>
                  <a:gd name="T0" fmla="*/ 2147483647 w 400"/>
                  <a:gd name="T1" fmla="*/ 2147483647 h 393"/>
                  <a:gd name="T2" fmla="*/ 2147483647 w 400"/>
                  <a:gd name="T3" fmla="*/ 2147483647 h 393"/>
                  <a:gd name="T4" fmla="*/ 2147483647 w 400"/>
                  <a:gd name="T5" fmla="*/ 2147483647 h 393"/>
                  <a:gd name="T6" fmla="*/ 2147483647 w 400"/>
                  <a:gd name="T7" fmla="*/ 2147483647 h 393"/>
                  <a:gd name="T8" fmla="*/ 2147483647 w 400"/>
                  <a:gd name="T9" fmla="*/ 2147483647 h 393"/>
                  <a:gd name="T10" fmla="*/ 2147483647 w 400"/>
                  <a:gd name="T11" fmla="*/ 2147483647 h 393"/>
                  <a:gd name="T12" fmla="*/ 2147483647 w 400"/>
                  <a:gd name="T13" fmla="*/ 2147483647 h 393"/>
                  <a:gd name="T14" fmla="*/ 2147483647 w 400"/>
                  <a:gd name="T15" fmla="*/ 2147483647 h 393"/>
                  <a:gd name="T16" fmla="*/ 2147483647 w 400"/>
                  <a:gd name="T17" fmla="*/ 2147483647 h 393"/>
                  <a:gd name="T18" fmla="*/ 2147483647 w 400"/>
                  <a:gd name="T19" fmla="*/ 2147483647 h 393"/>
                  <a:gd name="T20" fmla="*/ 2147483647 w 400"/>
                  <a:gd name="T21" fmla="*/ 2147483647 h 393"/>
                  <a:gd name="T22" fmla="*/ 2147483647 w 400"/>
                  <a:gd name="T23" fmla="*/ 2147483647 h 393"/>
                  <a:gd name="T24" fmla="*/ 2147483647 w 400"/>
                  <a:gd name="T25" fmla="*/ 2147483647 h 393"/>
                  <a:gd name="T26" fmla="*/ 2147483647 w 400"/>
                  <a:gd name="T27" fmla="*/ 2147483647 h 393"/>
                  <a:gd name="T28" fmla="*/ 2147483647 w 400"/>
                  <a:gd name="T29" fmla="*/ 2147483647 h 393"/>
                  <a:gd name="T30" fmla="*/ 2147483647 w 400"/>
                  <a:gd name="T31" fmla="*/ 2147483647 h 393"/>
                  <a:gd name="T32" fmla="*/ 2147483647 w 400"/>
                  <a:gd name="T33" fmla="*/ 2147483647 h 393"/>
                  <a:gd name="T34" fmla="*/ 2147483647 w 400"/>
                  <a:gd name="T35" fmla="*/ 2147483647 h 393"/>
                  <a:gd name="T36" fmla="*/ 2147483647 w 400"/>
                  <a:gd name="T37" fmla="*/ 2147483647 h 393"/>
                  <a:gd name="T38" fmla="*/ 2147483647 w 400"/>
                  <a:gd name="T39" fmla="*/ 2147483647 h 393"/>
                  <a:gd name="T40" fmla="*/ 2147483647 w 400"/>
                  <a:gd name="T41" fmla="*/ 2147483647 h 393"/>
                  <a:gd name="T42" fmla="*/ 2147483647 w 400"/>
                  <a:gd name="T43" fmla="*/ 2147483647 h 393"/>
                  <a:gd name="T44" fmla="*/ 2147483647 w 400"/>
                  <a:gd name="T45" fmla="*/ 2147483647 h 393"/>
                  <a:gd name="T46" fmla="*/ 2147483647 w 400"/>
                  <a:gd name="T47" fmla="*/ 2147483647 h 393"/>
                  <a:gd name="T48" fmla="*/ 2147483647 w 400"/>
                  <a:gd name="T49" fmla="*/ 2147483647 h 393"/>
                  <a:gd name="T50" fmla="*/ 2147483647 w 400"/>
                  <a:gd name="T51" fmla="*/ 2147483647 h 393"/>
                  <a:gd name="T52" fmla="*/ 2147483647 w 400"/>
                  <a:gd name="T53" fmla="*/ 2147483647 h 393"/>
                  <a:gd name="T54" fmla="*/ 2147483647 w 400"/>
                  <a:gd name="T55" fmla="*/ 2147483647 h 393"/>
                  <a:gd name="T56" fmla="*/ 2147483647 w 400"/>
                  <a:gd name="T57" fmla="*/ 2147483647 h 393"/>
                  <a:gd name="T58" fmla="*/ 2147483647 w 400"/>
                  <a:gd name="T59" fmla="*/ 2147483647 h 393"/>
                  <a:gd name="T60" fmla="*/ 2147483647 w 400"/>
                  <a:gd name="T61" fmla="*/ 2147483647 h 393"/>
                  <a:gd name="T62" fmla="*/ 2147483647 w 400"/>
                  <a:gd name="T63" fmla="*/ 2147483647 h 393"/>
                  <a:gd name="T64" fmla="*/ 2147483647 w 400"/>
                  <a:gd name="T65" fmla="*/ 2147483647 h 393"/>
                  <a:gd name="T66" fmla="*/ 2147483647 w 400"/>
                  <a:gd name="T67" fmla="*/ 2147483647 h 393"/>
                  <a:gd name="T68" fmla="*/ 2147483647 w 400"/>
                  <a:gd name="T69" fmla="*/ 2147483647 h 393"/>
                  <a:gd name="T70" fmla="*/ 2147483647 w 400"/>
                  <a:gd name="T71" fmla="*/ 2147483647 h 393"/>
                  <a:gd name="T72" fmla="*/ 2147483647 w 400"/>
                  <a:gd name="T73" fmla="*/ 2147483647 h 393"/>
                  <a:gd name="T74" fmla="*/ 2147483647 w 400"/>
                  <a:gd name="T75" fmla="*/ 2147483647 h 393"/>
                  <a:gd name="T76" fmla="*/ 2147483647 w 400"/>
                  <a:gd name="T77" fmla="*/ 2147483647 h 393"/>
                  <a:gd name="T78" fmla="*/ 2147483647 w 400"/>
                  <a:gd name="T79" fmla="*/ 2147483647 h 393"/>
                  <a:gd name="T80" fmla="*/ 2147483647 w 400"/>
                  <a:gd name="T81" fmla="*/ 2147483647 h 393"/>
                  <a:gd name="T82" fmla="*/ 2147483647 w 400"/>
                  <a:gd name="T83" fmla="*/ 2147483647 h 393"/>
                  <a:gd name="T84" fmla="*/ 2147483647 w 400"/>
                  <a:gd name="T85" fmla="*/ 2147483647 h 393"/>
                  <a:gd name="T86" fmla="*/ 2147483647 w 400"/>
                  <a:gd name="T87" fmla="*/ 2147483647 h 3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0"/>
                  <a:gd name="T133" fmla="*/ 0 h 393"/>
                  <a:gd name="T134" fmla="*/ 400 w 400"/>
                  <a:gd name="T135" fmla="*/ 393 h 3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0" h="393">
                    <a:moveTo>
                      <a:pt x="0" y="88"/>
                    </a:moveTo>
                    <a:lnTo>
                      <a:pt x="11" y="114"/>
                    </a:lnTo>
                    <a:lnTo>
                      <a:pt x="18" y="132"/>
                    </a:lnTo>
                    <a:lnTo>
                      <a:pt x="26" y="143"/>
                    </a:lnTo>
                    <a:lnTo>
                      <a:pt x="37" y="147"/>
                    </a:lnTo>
                    <a:lnTo>
                      <a:pt x="48" y="140"/>
                    </a:lnTo>
                    <a:lnTo>
                      <a:pt x="51" y="129"/>
                    </a:lnTo>
                    <a:lnTo>
                      <a:pt x="62" y="110"/>
                    </a:lnTo>
                    <a:lnTo>
                      <a:pt x="77" y="121"/>
                    </a:lnTo>
                    <a:lnTo>
                      <a:pt x="92" y="125"/>
                    </a:lnTo>
                    <a:lnTo>
                      <a:pt x="103" y="132"/>
                    </a:lnTo>
                    <a:lnTo>
                      <a:pt x="99" y="151"/>
                    </a:lnTo>
                    <a:lnTo>
                      <a:pt x="99" y="165"/>
                    </a:lnTo>
                    <a:lnTo>
                      <a:pt x="114" y="187"/>
                    </a:lnTo>
                    <a:lnTo>
                      <a:pt x="132" y="206"/>
                    </a:lnTo>
                    <a:lnTo>
                      <a:pt x="128" y="209"/>
                    </a:lnTo>
                    <a:lnTo>
                      <a:pt x="110" y="209"/>
                    </a:lnTo>
                    <a:lnTo>
                      <a:pt x="117" y="220"/>
                    </a:lnTo>
                    <a:lnTo>
                      <a:pt x="172" y="283"/>
                    </a:lnTo>
                    <a:lnTo>
                      <a:pt x="180" y="290"/>
                    </a:lnTo>
                    <a:lnTo>
                      <a:pt x="194" y="290"/>
                    </a:lnTo>
                    <a:lnTo>
                      <a:pt x="209" y="290"/>
                    </a:lnTo>
                    <a:lnTo>
                      <a:pt x="231" y="301"/>
                    </a:lnTo>
                    <a:lnTo>
                      <a:pt x="253" y="323"/>
                    </a:lnTo>
                    <a:lnTo>
                      <a:pt x="257" y="330"/>
                    </a:lnTo>
                    <a:lnTo>
                      <a:pt x="264" y="345"/>
                    </a:lnTo>
                    <a:lnTo>
                      <a:pt x="271" y="345"/>
                    </a:lnTo>
                    <a:lnTo>
                      <a:pt x="275" y="345"/>
                    </a:lnTo>
                    <a:lnTo>
                      <a:pt x="293" y="353"/>
                    </a:lnTo>
                    <a:lnTo>
                      <a:pt x="304" y="360"/>
                    </a:lnTo>
                    <a:lnTo>
                      <a:pt x="334" y="393"/>
                    </a:lnTo>
                    <a:lnTo>
                      <a:pt x="319" y="360"/>
                    </a:lnTo>
                    <a:lnTo>
                      <a:pt x="312" y="345"/>
                    </a:lnTo>
                    <a:lnTo>
                      <a:pt x="319" y="334"/>
                    </a:lnTo>
                    <a:lnTo>
                      <a:pt x="315" y="323"/>
                    </a:lnTo>
                    <a:lnTo>
                      <a:pt x="301" y="305"/>
                    </a:lnTo>
                    <a:lnTo>
                      <a:pt x="271" y="272"/>
                    </a:lnTo>
                    <a:lnTo>
                      <a:pt x="253" y="257"/>
                    </a:lnTo>
                    <a:lnTo>
                      <a:pt x="246" y="250"/>
                    </a:lnTo>
                    <a:lnTo>
                      <a:pt x="235" y="253"/>
                    </a:lnTo>
                    <a:lnTo>
                      <a:pt x="220" y="242"/>
                    </a:lnTo>
                    <a:lnTo>
                      <a:pt x="213" y="235"/>
                    </a:lnTo>
                    <a:lnTo>
                      <a:pt x="209" y="220"/>
                    </a:lnTo>
                    <a:lnTo>
                      <a:pt x="202" y="206"/>
                    </a:lnTo>
                    <a:lnTo>
                      <a:pt x="187" y="184"/>
                    </a:lnTo>
                    <a:lnTo>
                      <a:pt x="154" y="151"/>
                    </a:lnTo>
                    <a:lnTo>
                      <a:pt x="154" y="140"/>
                    </a:lnTo>
                    <a:lnTo>
                      <a:pt x="154" y="136"/>
                    </a:lnTo>
                    <a:lnTo>
                      <a:pt x="172" y="132"/>
                    </a:lnTo>
                    <a:lnTo>
                      <a:pt x="216" y="147"/>
                    </a:lnTo>
                    <a:lnTo>
                      <a:pt x="246" y="114"/>
                    </a:lnTo>
                    <a:lnTo>
                      <a:pt x="271" y="136"/>
                    </a:lnTo>
                    <a:lnTo>
                      <a:pt x="282" y="136"/>
                    </a:lnTo>
                    <a:lnTo>
                      <a:pt x="286" y="143"/>
                    </a:lnTo>
                    <a:lnTo>
                      <a:pt x="297" y="136"/>
                    </a:lnTo>
                    <a:lnTo>
                      <a:pt x="312" y="136"/>
                    </a:lnTo>
                    <a:lnTo>
                      <a:pt x="326" y="140"/>
                    </a:lnTo>
                    <a:lnTo>
                      <a:pt x="345" y="129"/>
                    </a:lnTo>
                    <a:lnTo>
                      <a:pt x="367" y="136"/>
                    </a:lnTo>
                    <a:lnTo>
                      <a:pt x="378" y="147"/>
                    </a:lnTo>
                    <a:lnTo>
                      <a:pt x="393" y="151"/>
                    </a:lnTo>
                    <a:lnTo>
                      <a:pt x="396" y="140"/>
                    </a:lnTo>
                    <a:lnTo>
                      <a:pt x="400" y="125"/>
                    </a:lnTo>
                    <a:lnTo>
                      <a:pt x="393" y="118"/>
                    </a:lnTo>
                    <a:lnTo>
                      <a:pt x="382" y="103"/>
                    </a:lnTo>
                    <a:lnTo>
                      <a:pt x="378" y="88"/>
                    </a:lnTo>
                    <a:lnTo>
                      <a:pt x="378" y="77"/>
                    </a:lnTo>
                    <a:lnTo>
                      <a:pt x="382" y="66"/>
                    </a:lnTo>
                    <a:lnTo>
                      <a:pt x="363" y="63"/>
                    </a:lnTo>
                    <a:lnTo>
                      <a:pt x="352" y="59"/>
                    </a:lnTo>
                    <a:lnTo>
                      <a:pt x="345" y="66"/>
                    </a:lnTo>
                    <a:lnTo>
                      <a:pt x="334" y="74"/>
                    </a:lnTo>
                    <a:lnTo>
                      <a:pt x="323" y="74"/>
                    </a:lnTo>
                    <a:lnTo>
                      <a:pt x="308" y="55"/>
                    </a:lnTo>
                    <a:lnTo>
                      <a:pt x="293" y="48"/>
                    </a:lnTo>
                    <a:lnTo>
                      <a:pt x="279" y="52"/>
                    </a:lnTo>
                    <a:lnTo>
                      <a:pt x="268" y="37"/>
                    </a:lnTo>
                    <a:lnTo>
                      <a:pt x="235" y="4"/>
                    </a:lnTo>
                    <a:lnTo>
                      <a:pt x="220" y="0"/>
                    </a:lnTo>
                    <a:lnTo>
                      <a:pt x="198" y="30"/>
                    </a:lnTo>
                    <a:lnTo>
                      <a:pt x="176" y="30"/>
                    </a:lnTo>
                    <a:lnTo>
                      <a:pt x="165" y="37"/>
                    </a:lnTo>
                    <a:lnTo>
                      <a:pt x="161" y="52"/>
                    </a:lnTo>
                    <a:lnTo>
                      <a:pt x="117" y="99"/>
                    </a:lnTo>
                    <a:lnTo>
                      <a:pt x="88" y="88"/>
                    </a:lnTo>
                    <a:lnTo>
                      <a:pt x="62" y="85"/>
                    </a:lnTo>
                    <a:lnTo>
                      <a:pt x="48" y="88"/>
                    </a:lnTo>
                    <a:lnTo>
                      <a:pt x="29" y="99"/>
                    </a:lnTo>
                    <a:lnTo>
                      <a:pt x="0" y="88"/>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5" name="Freeform 88"/>
              <p:cNvSpPr>
                <a:spLocks noChangeAspect="1"/>
              </p:cNvSpPr>
              <p:nvPr/>
            </p:nvSpPr>
            <p:spPr bwMode="gray">
              <a:xfrm>
                <a:off x="4526561" y="6094291"/>
                <a:ext cx="36250" cy="43503"/>
              </a:xfrm>
              <a:custGeom>
                <a:avLst/>
                <a:gdLst>
                  <a:gd name="T0" fmla="*/ 2147483647 w 26"/>
                  <a:gd name="T1" fmla="*/ 0 h 29"/>
                  <a:gd name="T2" fmla="*/ 2147483647 w 26"/>
                  <a:gd name="T3" fmla="*/ 2147483647 h 29"/>
                  <a:gd name="T4" fmla="*/ 2147483647 w 26"/>
                  <a:gd name="T5" fmla="*/ 2147483647 h 29"/>
                  <a:gd name="T6" fmla="*/ 2147483647 w 26"/>
                  <a:gd name="T7" fmla="*/ 2147483647 h 29"/>
                  <a:gd name="T8" fmla="*/ 2147483647 w 26"/>
                  <a:gd name="T9" fmla="*/ 2147483647 h 29"/>
                  <a:gd name="T10" fmla="*/ 2147483647 w 26"/>
                  <a:gd name="T11" fmla="*/ 2147483647 h 29"/>
                  <a:gd name="T12" fmla="*/ 0 w 26"/>
                  <a:gd name="T13" fmla="*/ 2147483647 h 29"/>
                  <a:gd name="T14" fmla="*/ 2147483647 w 26"/>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9"/>
                  <a:gd name="T26" fmla="*/ 26 w 26"/>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9">
                    <a:moveTo>
                      <a:pt x="19" y="0"/>
                    </a:moveTo>
                    <a:lnTo>
                      <a:pt x="26" y="7"/>
                    </a:lnTo>
                    <a:lnTo>
                      <a:pt x="22" y="18"/>
                    </a:lnTo>
                    <a:lnTo>
                      <a:pt x="26" y="26"/>
                    </a:lnTo>
                    <a:lnTo>
                      <a:pt x="19" y="29"/>
                    </a:lnTo>
                    <a:lnTo>
                      <a:pt x="8" y="26"/>
                    </a:lnTo>
                    <a:lnTo>
                      <a:pt x="0" y="15"/>
                    </a:lnTo>
                    <a:lnTo>
                      <a:pt x="19"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6" name="Freeform 89"/>
              <p:cNvSpPr>
                <a:spLocks noChangeAspect="1"/>
              </p:cNvSpPr>
              <p:nvPr/>
            </p:nvSpPr>
            <p:spPr bwMode="gray">
              <a:xfrm>
                <a:off x="4526561" y="6094291"/>
                <a:ext cx="36250" cy="43503"/>
              </a:xfrm>
              <a:custGeom>
                <a:avLst/>
                <a:gdLst>
                  <a:gd name="T0" fmla="*/ 2147483647 w 26"/>
                  <a:gd name="T1" fmla="*/ 0 h 29"/>
                  <a:gd name="T2" fmla="*/ 2147483647 w 26"/>
                  <a:gd name="T3" fmla="*/ 2147483647 h 29"/>
                  <a:gd name="T4" fmla="*/ 2147483647 w 26"/>
                  <a:gd name="T5" fmla="*/ 2147483647 h 29"/>
                  <a:gd name="T6" fmla="*/ 2147483647 w 26"/>
                  <a:gd name="T7" fmla="*/ 2147483647 h 29"/>
                  <a:gd name="T8" fmla="*/ 2147483647 w 26"/>
                  <a:gd name="T9" fmla="*/ 2147483647 h 29"/>
                  <a:gd name="T10" fmla="*/ 2147483647 w 26"/>
                  <a:gd name="T11" fmla="*/ 2147483647 h 29"/>
                  <a:gd name="T12" fmla="*/ 0 w 26"/>
                  <a:gd name="T13" fmla="*/ 2147483647 h 29"/>
                  <a:gd name="T14" fmla="*/ 0 60000 65536"/>
                  <a:gd name="T15" fmla="*/ 0 60000 65536"/>
                  <a:gd name="T16" fmla="*/ 0 60000 65536"/>
                  <a:gd name="T17" fmla="*/ 0 60000 65536"/>
                  <a:gd name="T18" fmla="*/ 0 60000 65536"/>
                  <a:gd name="T19" fmla="*/ 0 60000 65536"/>
                  <a:gd name="T20" fmla="*/ 0 60000 65536"/>
                  <a:gd name="T21" fmla="*/ 0 w 26"/>
                  <a:gd name="T22" fmla="*/ 0 h 29"/>
                  <a:gd name="T23" fmla="*/ 26 w 2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9">
                    <a:moveTo>
                      <a:pt x="19" y="0"/>
                    </a:moveTo>
                    <a:lnTo>
                      <a:pt x="26" y="7"/>
                    </a:lnTo>
                    <a:lnTo>
                      <a:pt x="22" y="18"/>
                    </a:lnTo>
                    <a:lnTo>
                      <a:pt x="26" y="26"/>
                    </a:lnTo>
                    <a:lnTo>
                      <a:pt x="19" y="29"/>
                    </a:lnTo>
                    <a:lnTo>
                      <a:pt x="8" y="26"/>
                    </a:lnTo>
                    <a:lnTo>
                      <a:pt x="0" y="1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7" name="Freeform 90"/>
              <p:cNvSpPr>
                <a:spLocks noChangeAspect="1"/>
              </p:cNvSpPr>
              <p:nvPr/>
            </p:nvSpPr>
            <p:spPr bwMode="gray">
              <a:xfrm>
                <a:off x="4595437" y="6112417"/>
                <a:ext cx="271876" cy="262828"/>
              </a:xfrm>
              <a:custGeom>
                <a:avLst/>
                <a:gdLst>
                  <a:gd name="T0" fmla="*/ 2147483647 w 201"/>
                  <a:gd name="T1" fmla="*/ 2147483647 h 180"/>
                  <a:gd name="T2" fmla="*/ 2147483647 w 201"/>
                  <a:gd name="T3" fmla="*/ 2147483647 h 180"/>
                  <a:gd name="T4" fmla="*/ 2147483647 w 201"/>
                  <a:gd name="T5" fmla="*/ 2147483647 h 180"/>
                  <a:gd name="T6" fmla="*/ 2147483647 w 201"/>
                  <a:gd name="T7" fmla="*/ 2147483647 h 180"/>
                  <a:gd name="T8" fmla="*/ 2147483647 w 201"/>
                  <a:gd name="T9" fmla="*/ 2147483647 h 180"/>
                  <a:gd name="T10" fmla="*/ 0 w 201"/>
                  <a:gd name="T11" fmla="*/ 2147483647 h 180"/>
                  <a:gd name="T12" fmla="*/ 2147483647 w 201"/>
                  <a:gd name="T13" fmla="*/ 2147483647 h 180"/>
                  <a:gd name="T14" fmla="*/ 2147483647 w 201"/>
                  <a:gd name="T15" fmla="*/ 2147483647 h 180"/>
                  <a:gd name="T16" fmla="*/ 2147483647 w 201"/>
                  <a:gd name="T17" fmla="*/ 2147483647 h 180"/>
                  <a:gd name="T18" fmla="*/ 2147483647 w 201"/>
                  <a:gd name="T19" fmla="*/ 2147483647 h 180"/>
                  <a:gd name="T20" fmla="*/ 2147483647 w 201"/>
                  <a:gd name="T21" fmla="*/ 2147483647 h 180"/>
                  <a:gd name="T22" fmla="*/ 2147483647 w 201"/>
                  <a:gd name="T23" fmla="*/ 2147483647 h 180"/>
                  <a:gd name="T24" fmla="*/ 2147483647 w 201"/>
                  <a:gd name="T25" fmla="*/ 2147483647 h 180"/>
                  <a:gd name="T26" fmla="*/ 2147483647 w 201"/>
                  <a:gd name="T27" fmla="*/ 2147483647 h 180"/>
                  <a:gd name="T28" fmla="*/ 2147483647 w 201"/>
                  <a:gd name="T29" fmla="*/ 2147483647 h 180"/>
                  <a:gd name="T30" fmla="*/ 2147483647 w 201"/>
                  <a:gd name="T31" fmla="*/ 2147483647 h 180"/>
                  <a:gd name="T32" fmla="*/ 2147483647 w 201"/>
                  <a:gd name="T33" fmla="*/ 2147483647 h 180"/>
                  <a:gd name="T34" fmla="*/ 2147483647 w 201"/>
                  <a:gd name="T35" fmla="*/ 2147483647 h 180"/>
                  <a:gd name="T36" fmla="*/ 2147483647 w 201"/>
                  <a:gd name="T37" fmla="*/ 2147483647 h 180"/>
                  <a:gd name="T38" fmla="*/ 2147483647 w 201"/>
                  <a:gd name="T39" fmla="*/ 2147483647 h 180"/>
                  <a:gd name="T40" fmla="*/ 2147483647 w 201"/>
                  <a:gd name="T41" fmla="*/ 2147483647 h 180"/>
                  <a:gd name="T42" fmla="*/ 2147483647 w 201"/>
                  <a:gd name="T43" fmla="*/ 2147483647 h 180"/>
                  <a:gd name="T44" fmla="*/ 2147483647 w 201"/>
                  <a:gd name="T45" fmla="*/ 2147483647 h 180"/>
                  <a:gd name="T46" fmla="*/ 2147483647 w 201"/>
                  <a:gd name="T47" fmla="*/ 2147483647 h 180"/>
                  <a:gd name="T48" fmla="*/ 2147483647 w 201"/>
                  <a:gd name="T49" fmla="*/ 2147483647 h 180"/>
                  <a:gd name="T50" fmla="*/ 2147483647 w 201"/>
                  <a:gd name="T51" fmla="*/ 2147483647 h 180"/>
                  <a:gd name="T52" fmla="*/ 2147483647 w 201"/>
                  <a:gd name="T53" fmla="*/ 2147483647 h 180"/>
                  <a:gd name="T54" fmla="*/ 2147483647 w 201"/>
                  <a:gd name="T55" fmla="*/ 2147483647 h 180"/>
                  <a:gd name="T56" fmla="*/ 2147483647 w 201"/>
                  <a:gd name="T57" fmla="*/ 2147483647 h 180"/>
                  <a:gd name="T58" fmla="*/ 2147483647 w 201"/>
                  <a:gd name="T59" fmla="*/ 2147483647 h 180"/>
                  <a:gd name="T60" fmla="*/ 2147483647 w 201"/>
                  <a:gd name="T61" fmla="*/ 2147483647 h 180"/>
                  <a:gd name="T62" fmla="*/ 2147483647 w 201"/>
                  <a:gd name="T63" fmla="*/ 2147483647 h 180"/>
                  <a:gd name="T64" fmla="*/ 2147483647 w 201"/>
                  <a:gd name="T65" fmla="*/ 2147483647 h 180"/>
                  <a:gd name="T66" fmla="*/ 2147483647 w 201"/>
                  <a:gd name="T67" fmla="*/ 2147483647 h 180"/>
                  <a:gd name="T68" fmla="*/ 2147483647 w 201"/>
                  <a:gd name="T69" fmla="*/ 2147483647 h 180"/>
                  <a:gd name="T70" fmla="*/ 2147483647 w 201"/>
                  <a:gd name="T71" fmla="*/ 2147483647 h 180"/>
                  <a:gd name="T72" fmla="*/ 2147483647 w 201"/>
                  <a:gd name="T73" fmla="*/ 2147483647 h 180"/>
                  <a:gd name="T74" fmla="*/ 2147483647 w 201"/>
                  <a:gd name="T75" fmla="*/ 2147483647 h 180"/>
                  <a:gd name="T76" fmla="*/ 2147483647 w 201"/>
                  <a:gd name="T77" fmla="*/ 2147483647 h 180"/>
                  <a:gd name="T78" fmla="*/ 2147483647 w 201"/>
                  <a:gd name="T79" fmla="*/ 0 h 180"/>
                  <a:gd name="T80" fmla="*/ 2147483647 w 201"/>
                  <a:gd name="T81" fmla="*/ 2147483647 h 180"/>
                  <a:gd name="T82" fmla="*/ 2147483647 w 201"/>
                  <a:gd name="T83" fmla="*/ 2147483647 h 1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1"/>
                  <a:gd name="T127" fmla="*/ 0 h 180"/>
                  <a:gd name="T128" fmla="*/ 201 w 201"/>
                  <a:gd name="T129" fmla="*/ 180 h 1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1" h="180">
                    <a:moveTo>
                      <a:pt x="29" y="7"/>
                    </a:moveTo>
                    <a:lnTo>
                      <a:pt x="18" y="11"/>
                    </a:lnTo>
                    <a:lnTo>
                      <a:pt x="22" y="22"/>
                    </a:lnTo>
                    <a:lnTo>
                      <a:pt x="14" y="33"/>
                    </a:lnTo>
                    <a:lnTo>
                      <a:pt x="3" y="33"/>
                    </a:lnTo>
                    <a:lnTo>
                      <a:pt x="0" y="40"/>
                    </a:lnTo>
                    <a:lnTo>
                      <a:pt x="3" y="51"/>
                    </a:lnTo>
                    <a:lnTo>
                      <a:pt x="36" y="62"/>
                    </a:lnTo>
                    <a:lnTo>
                      <a:pt x="44" y="92"/>
                    </a:lnTo>
                    <a:lnTo>
                      <a:pt x="55" y="125"/>
                    </a:lnTo>
                    <a:lnTo>
                      <a:pt x="66" y="143"/>
                    </a:lnTo>
                    <a:lnTo>
                      <a:pt x="80" y="132"/>
                    </a:lnTo>
                    <a:lnTo>
                      <a:pt x="99" y="154"/>
                    </a:lnTo>
                    <a:lnTo>
                      <a:pt x="117" y="180"/>
                    </a:lnTo>
                    <a:lnTo>
                      <a:pt x="124" y="161"/>
                    </a:lnTo>
                    <a:lnTo>
                      <a:pt x="121" y="150"/>
                    </a:lnTo>
                    <a:lnTo>
                      <a:pt x="128" y="143"/>
                    </a:lnTo>
                    <a:lnTo>
                      <a:pt x="157" y="165"/>
                    </a:lnTo>
                    <a:lnTo>
                      <a:pt x="165" y="158"/>
                    </a:lnTo>
                    <a:lnTo>
                      <a:pt x="168" y="150"/>
                    </a:lnTo>
                    <a:lnTo>
                      <a:pt x="154" y="121"/>
                    </a:lnTo>
                    <a:lnTo>
                      <a:pt x="154" y="117"/>
                    </a:lnTo>
                    <a:lnTo>
                      <a:pt x="139" y="95"/>
                    </a:lnTo>
                    <a:lnTo>
                      <a:pt x="135" y="77"/>
                    </a:lnTo>
                    <a:lnTo>
                      <a:pt x="139" y="77"/>
                    </a:lnTo>
                    <a:lnTo>
                      <a:pt x="157" y="81"/>
                    </a:lnTo>
                    <a:lnTo>
                      <a:pt x="176" y="95"/>
                    </a:lnTo>
                    <a:lnTo>
                      <a:pt x="183" y="84"/>
                    </a:lnTo>
                    <a:lnTo>
                      <a:pt x="201" y="84"/>
                    </a:lnTo>
                    <a:lnTo>
                      <a:pt x="201" y="81"/>
                    </a:lnTo>
                    <a:lnTo>
                      <a:pt x="183" y="55"/>
                    </a:lnTo>
                    <a:lnTo>
                      <a:pt x="168" y="59"/>
                    </a:lnTo>
                    <a:lnTo>
                      <a:pt x="161" y="48"/>
                    </a:lnTo>
                    <a:lnTo>
                      <a:pt x="154" y="29"/>
                    </a:lnTo>
                    <a:lnTo>
                      <a:pt x="143" y="37"/>
                    </a:lnTo>
                    <a:lnTo>
                      <a:pt x="124" y="29"/>
                    </a:lnTo>
                    <a:lnTo>
                      <a:pt x="110" y="7"/>
                    </a:lnTo>
                    <a:lnTo>
                      <a:pt x="88" y="11"/>
                    </a:lnTo>
                    <a:lnTo>
                      <a:pt x="69" y="11"/>
                    </a:lnTo>
                    <a:lnTo>
                      <a:pt x="55" y="0"/>
                    </a:lnTo>
                    <a:lnTo>
                      <a:pt x="47" y="7"/>
                    </a:lnTo>
                    <a:lnTo>
                      <a:pt x="29" y="7"/>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8" name="Freeform 91"/>
              <p:cNvSpPr>
                <a:spLocks noChangeAspect="1"/>
              </p:cNvSpPr>
              <p:nvPr/>
            </p:nvSpPr>
            <p:spPr bwMode="gray">
              <a:xfrm>
                <a:off x="4595437" y="6112417"/>
                <a:ext cx="271876" cy="262828"/>
              </a:xfrm>
              <a:custGeom>
                <a:avLst/>
                <a:gdLst>
                  <a:gd name="T0" fmla="*/ 2147483647 w 201"/>
                  <a:gd name="T1" fmla="*/ 2147483647 h 180"/>
                  <a:gd name="T2" fmla="*/ 2147483647 w 201"/>
                  <a:gd name="T3" fmla="*/ 2147483647 h 180"/>
                  <a:gd name="T4" fmla="*/ 2147483647 w 201"/>
                  <a:gd name="T5" fmla="*/ 2147483647 h 180"/>
                  <a:gd name="T6" fmla="*/ 2147483647 w 201"/>
                  <a:gd name="T7" fmla="*/ 2147483647 h 180"/>
                  <a:gd name="T8" fmla="*/ 2147483647 w 201"/>
                  <a:gd name="T9" fmla="*/ 2147483647 h 180"/>
                  <a:gd name="T10" fmla="*/ 0 w 201"/>
                  <a:gd name="T11" fmla="*/ 2147483647 h 180"/>
                  <a:gd name="T12" fmla="*/ 2147483647 w 201"/>
                  <a:gd name="T13" fmla="*/ 2147483647 h 180"/>
                  <a:gd name="T14" fmla="*/ 2147483647 w 201"/>
                  <a:gd name="T15" fmla="*/ 2147483647 h 180"/>
                  <a:gd name="T16" fmla="*/ 2147483647 w 201"/>
                  <a:gd name="T17" fmla="*/ 2147483647 h 180"/>
                  <a:gd name="T18" fmla="*/ 2147483647 w 201"/>
                  <a:gd name="T19" fmla="*/ 2147483647 h 180"/>
                  <a:gd name="T20" fmla="*/ 2147483647 w 201"/>
                  <a:gd name="T21" fmla="*/ 2147483647 h 180"/>
                  <a:gd name="T22" fmla="*/ 2147483647 w 201"/>
                  <a:gd name="T23" fmla="*/ 2147483647 h 180"/>
                  <a:gd name="T24" fmla="*/ 2147483647 w 201"/>
                  <a:gd name="T25" fmla="*/ 2147483647 h 180"/>
                  <a:gd name="T26" fmla="*/ 2147483647 w 201"/>
                  <a:gd name="T27" fmla="*/ 2147483647 h 180"/>
                  <a:gd name="T28" fmla="*/ 2147483647 w 201"/>
                  <a:gd name="T29" fmla="*/ 2147483647 h 180"/>
                  <a:gd name="T30" fmla="*/ 2147483647 w 201"/>
                  <a:gd name="T31" fmla="*/ 2147483647 h 180"/>
                  <a:gd name="T32" fmla="*/ 2147483647 w 201"/>
                  <a:gd name="T33" fmla="*/ 2147483647 h 180"/>
                  <a:gd name="T34" fmla="*/ 2147483647 w 201"/>
                  <a:gd name="T35" fmla="*/ 2147483647 h 180"/>
                  <a:gd name="T36" fmla="*/ 2147483647 w 201"/>
                  <a:gd name="T37" fmla="*/ 2147483647 h 180"/>
                  <a:gd name="T38" fmla="*/ 2147483647 w 201"/>
                  <a:gd name="T39" fmla="*/ 2147483647 h 180"/>
                  <a:gd name="T40" fmla="*/ 2147483647 w 201"/>
                  <a:gd name="T41" fmla="*/ 2147483647 h 180"/>
                  <a:gd name="T42" fmla="*/ 2147483647 w 201"/>
                  <a:gd name="T43" fmla="*/ 2147483647 h 180"/>
                  <a:gd name="T44" fmla="*/ 2147483647 w 201"/>
                  <a:gd name="T45" fmla="*/ 2147483647 h 180"/>
                  <a:gd name="T46" fmla="*/ 2147483647 w 201"/>
                  <a:gd name="T47" fmla="*/ 2147483647 h 180"/>
                  <a:gd name="T48" fmla="*/ 2147483647 w 201"/>
                  <a:gd name="T49" fmla="*/ 2147483647 h 180"/>
                  <a:gd name="T50" fmla="*/ 2147483647 w 201"/>
                  <a:gd name="T51" fmla="*/ 2147483647 h 180"/>
                  <a:gd name="T52" fmla="*/ 2147483647 w 201"/>
                  <a:gd name="T53" fmla="*/ 2147483647 h 180"/>
                  <a:gd name="T54" fmla="*/ 2147483647 w 201"/>
                  <a:gd name="T55" fmla="*/ 2147483647 h 180"/>
                  <a:gd name="T56" fmla="*/ 2147483647 w 201"/>
                  <a:gd name="T57" fmla="*/ 2147483647 h 180"/>
                  <a:gd name="T58" fmla="*/ 2147483647 w 201"/>
                  <a:gd name="T59" fmla="*/ 2147483647 h 180"/>
                  <a:gd name="T60" fmla="*/ 2147483647 w 201"/>
                  <a:gd name="T61" fmla="*/ 2147483647 h 180"/>
                  <a:gd name="T62" fmla="*/ 2147483647 w 201"/>
                  <a:gd name="T63" fmla="*/ 2147483647 h 180"/>
                  <a:gd name="T64" fmla="*/ 2147483647 w 201"/>
                  <a:gd name="T65" fmla="*/ 2147483647 h 180"/>
                  <a:gd name="T66" fmla="*/ 2147483647 w 201"/>
                  <a:gd name="T67" fmla="*/ 2147483647 h 180"/>
                  <a:gd name="T68" fmla="*/ 2147483647 w 201"/>
                  <a:gd name="T69" fmla="*/ 2147483647 h 180"/>
                  <a:gd name="T70" fmla="*/ 2147483647 w 201"/>
                  <a:gd name="T71" fmla="*/ 2147483647 h 180"/>
                  <a:gd name="T72" fmla="*/ 2147483647 w 201"/>
                  <a:gd name="T73" fmla="*/ 2147483647 h 180"/>
                  <a:gd name="T74" fmla="*/ 2147483647 w 201"/>
                  <a:gd name="T75" fmla="*/ 2147483647 h 180"/>
                  <a:gd name="T76" fmla="*/ 2147483647 w 201"/>
                  <a:gd name="T77" fmla="*/ 2147483647 h 180"/>
                  <a:gd name="T78" fmla="*/ 2147483647 w 201"/>
                  <a:gd name="T79" fmla="*/ 0 h 180"/>
                  <a:gd name="T80" fmla="*/ 2147483647 w 201"/>
                  <a:gd name="T81" fmla="*/ 2147483647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180"/>
                  <a:gd name="T125" fmla="*/ 201 w 201"/>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180">
                    <a:moveTo>
                      <a:pt x="29" y="7"/>
                    </a:moveTo>
                    <a:lnTo>
                      <a:pt x="18" y="11"/>
                    </a:lnTo>
                    <a:lnTo>
                      <a:pt x="22" y="22"/>
                    </a:lnTo>
                    <a:lnTo>
                      <a:pt x="14" y="33"/>
                    </a:lnTo>
                    <a:lnTo>
                      <a:pt x="3" y="33"/>
                    </a:lnTo>
                    <a:lnTo>
                      <a:pt x="0" y="40"/>
                    </a:lnTo>
                    <a:lnTo>
                      <a:pt x="3" y="51"/>
                    </a:lnTo>
                    <a:lnTo>
                      <a:pt x="36" y="62"/>
                    </a:lnTo>
                    <a:lnTo>
                      <a:pt x="44" y="92"/>
                    </a:lnTo>
                    <a:lnTo>
                      <a:pt x="55" y="125"/>
                    </a:lnTo>
                    <a:lnTo>
                      <a:pt x="66" y="143"/>
                    </a:lnTo>
                    <a:lnTo>
                      <a:pt x="80" y="132"/>
                    </a:lnTo>
                    <a:lnTo>
                      <a:pt x="99" y="154"/>
                    </a:lnTo>
                    <a:lnTo>
                      <a:pt x="117" y="180"/>
                    </a:lnTo>
                    <a:lnTo>
                      <a:pt x="124" y="161"/>
                    </a:lnTo>
                    <a:lnTo>
                      <a:pt x="121" y="150"/>
                    </a:lnTo>
                    <a:lnTo>
                      <a:pt x="128" y="143"/>
                    </a:lnTo>
                    <a:lnTo>
                      <a:pt x="157" y="165"/>
                    </a:lnTo>
                    <a:lnTo>
                      <a:pt x="165" y="158"/>
                    </a:lnTo>
                    <a:lnTo>
                      <a:pt x="168" y="150"/>
                    </a:lnTo>
                    <a:lnTo>
                      <a:pt x="154" y="121"/>
                    </a:lnTo>
                    <a:lnTo>
                      <a:pt x="154" y="117"/>
                    </a:lnTo>
                    <a:lnTo>
                      <a:pt x="139" y="95"/>
                    </a:lnTo>
                    <a:lnTo>
                      <a:pt x="135" y="77"/>
                    </a:lnTo>
                    <a:lnTo>
                      <a:pt x="139" y="77"/>
                    </a:lnTo>
                    <a:lnTo>
                      <a:pt x="157" y="81"/>
                    </a:lnTo>
                    <a:lnTo>
                      <a:pt x="176" y="95"/>
                    </a:lnTo>
                    <a:lnTo>
                      <a:pt x="183" y="84"/>
                    </a:lnTo>
                    <a:lnTo>
                      <a:pt x="201" y="84"/>
                    </a:lnTo>
                    <a:lnTo>
                      <a:pt x="201" y="81"/>
                    </a:lnTo>
                    <a:lnTo>
                      <a:pt x="183" y="55"/>
                    </a:lnTo>
                    <a:lnTo>
                      <a:pt x="168" y="59"/>
                    </a:lnTo>
                    <a:lnTo>
                      <a:pt x="161" y="48"/>
                    </a:lnTo>
                    <a:lnTo>
                      <a:pt x="154" y="29"/>
                    </a:lnTo>
                    <a:lnTo>
                      <a:pt x="143" y="37"/>
                    </a:lnTo>
                    <a:lnTo>
                      <a:pt x="124" y="29"/>
                    </a:lnTo>
                    <a:lnTo>
                      <a:pt x="110" y="7"/>
                    </a:lnTo>
                    <a:lnTo>
                      <a:pt x="88" y="11"/>
                    </a:lnTo>
                    <a:lnTo>
                      <a:pt x="69" y="11"/>
                    </a:lnTo>
                    <a:lnTo>
                      <a:pt x="55" y="0"/>
                    </a:lnTo>
                    <a:lnTo>
                      <a:pt x="47" y="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399" name="Freeform 92"/>
              <p:cNvSpPr>
                <a:spLocks noChangeAspect="1"/>
              </p:cNvSpPr>
              <p:nvPr/>
            </p:nvSpPr>
            <p:spPr bwMode="gray">
              <a:xfrm>
                <a:off x="4508436" y="5583135"/>
                <a:ext cx="630752" cy="618099"/>
              </a:xfrm>
              <a:custGeom>
                <a:avLst/>
                <a:gdLst>
                  <a:gd name="T0" fmla="*/ 2147483647 w 469"/>
                  <a:gd name="T1" fmla="*/ 2147483647 h 425"/>
                  <a:gd name="T2" fmla="*/ 2147483647 w 469"/>
                  <a:gd name="T3" fmla="*/ 2147483647 h 425"/>
                  <a:gd name="T4" fmla="*/ 2147483647 w 469"/>
                  <a:gd name="T5" fmla="*/ 2147483647 h 425"/>
                  <a:gd name="T6" fmla="*/ 2147483647 w 469"/>
                  <a:gd name="T7" fmla="*/ 2147483647 h 425"/>
                  <a:gd name="T8" fmla="*/ 0 w 469"/>
                  <a:gd name="T9" fmla="*/ 2147483647 h 425"/>
                  <a:gd name="T10" fmla="*/ 2147483647 w 469"/>
                  <a:gd name="T11" fmla="*/ 2147483647 h 425"/>
                  <a:gd name="T12" fmla="*/ 2147483647 w 469"/>
                  <a:gd name="T13" fmla="*/ 2147483647 h 425"/>
                  <a:gd name="T14" fmla="*/ 2147483647 w 469"/>
                  <a:gd name="T15" fmla="*/ 2147483647 h 425"/>
                  <a:gd name="T16" fmla="*/ 2147483647 w 469"/>
                  <a:gd name="T17" fmla="*/ 2147483647 h 425"/>
                  <a:gd name="T18" fmla="*/ 2147483647 w 469"/>
                  <a:gd name="T19" fmla="*/ 2147483647 h 425"/>
                  <a:gd name="T20" fmla="*/ 2147483647 w 469"/>
                  <a:gd name="T21" fmla="*/ 2147483647 h 425"/>
                  <a:gd name="T22" fmla="*/ 2147483647 w 469"/>
                  <a:gd name="T23" fmla="*/ 2147483647 h 425"/>
                  <a:gd name="T24" fmla="*/ 2147483647 w 469"/>
                  <a:gd name="T25" fmla="*/ 2147483647 h 425"/>
                  <a:gd name="T26" fmla="*/ 2147483647 w 469"/>
                  <a:gd name="T27" fmla="*/ 2147483647 h 425"/>
                  <a:gd name="T28" fmla="*/ 2147483647 w 469"/>
                  <a:gd name="T29" fmla="*/ 2147483647 h 425"/>
                  <a:gd name="T30" fmla="*/ 2147483647 w 469"/>
                  <a:gd name="T31" fmla="*/ 2147483647 h 425"/>
                  <a:gd name="T32" fmla="*/ 2147483647 w 469"/>
                  <a:gd name="T33" fmla="*/ 2147483647 h 425"/>
                  <a:gd name="T34" fmla="*/ 2147483647 w 469"/>
                  <a:gd name="T35" fmla="*/ 2147483647 h 425"/>
                  <a:gd name="T36" fmla="*/ 2147483647 w 469"/>
                  <a:gd name="T37" fmla="*/ 2147483647 h 425"/>
                  <a:gd name="T38" fmla="*/ 2147483647 w 469"/>
                  <a:gd name="T39" fmla="*/ 2147483647 h 425"/>
                  <a:gd name="T40" fmla="*/ 2147483647 w 469"/>
                  <a:gd name="T41" fmla="*/ 2147483647 h 425"/>
                  <a:gd name="T42" fmla="*/ 2147483647 w 469"/>
                  <a:gd name="T43" fmla="*/ 2147483647 h 425"/>
                  <a:gd name="T44" fmla="*/ 2147483647 w 469"/>
                  <a:gd name="T45" fmla="*/ 2147483647 h 425"/>
                  <a:gd name="T46" fmla="*/ 2147483647 w 469"/>
                  <a:gd name="T47" fmla="*/ 2147483647 h 425"/>
                  <a:gd name="T48" fmla="*/ 2147483647 w 469"/>
                  <a:gd name="T49" fmla="*/ 2147483647 h 425"/>
                  <a:gd name="T50" fmla="*/ 2147483647 w 469"/>
                  <a:gd name="T51" fmla="*/ 2147483647 h 425"/>
                  <a:gd name="T52" fmla="*/ 2147483647 w 469"/>
                  <a:gd name="T53" fmla="*/ 2147483647 h 425"/>
                  <a:gd name="T54" fmla="*/ 2147483647 w 469"/>
                  <a:gd name="T55" fmla="*/ 2147483647 h 425"/>
                  <a:gd name="T56" fmla="*/ 2147483647 w 469"/>
                  <a:gd name="T57" fmla="*/ 2147483647 h 425"/>
                  <a:gd name="T58" fmla="*/ 2147483647 w 469"/>
                  <a:gd name="T59" fmla="*/ 2147483647 h 425"/>
                  <a:gd name="T60" fmla="*/ 2147483647 w 469"/>
                  <a:gd name="T61" fmla="*/ 2147483647 h 425"/>
                  <a:gd name="T62" fmla="*/ 2147483647 w 469"/>
                  <a:gd name="T63" fmla="*/ 2147483647 h 425"/>
                  <a:gd name="T64" fmla="*/ 2147483647 w 469"/>
                  <a:gd name="T65" fmla="*/ 2147483647 h 425"/>
                  <a:gd name="T66" fmla="*/ 2147483647 w 469"/>
                  <a:gd name="T67" fmla="*/ 2147483647 h 425"/>
                  <a:gd name="T68" fmla="*/ 2147483647 w 469"/>
                  <a:gd name="T69" fmla="*/ 2147483647 h 425"/>
                  <a:gd name="T70" fmla="*/ 2147483647 w 469"/>
                  <a:gd name="T71" fmla="*/ 2147483647 h 425"/>
                  <a:gd name="T72" fmla="*/ 2147483647 w 469"/>
                  <a:gd name="T73" fmla="*/ 2147483647 h 425"/>
                  <a:gd name="T74" fmla="*/ 2147483647 w 469"/>
                  <a:gd name="T75" fmla="*/ 2147483647 h 425"/>
                  <a:gd name="T76" fmla="*/ 2147483647 w 469"/>
                  <a:gd name="T77" fmla="*/ 2147483647 h 425"/>
                  <a:gd name="T78" fmla="*/ 2147483647 w 469"/>
                  <a:gd name="T79" fmla="*/ 2147483647 h 425"/>
                  <a:gd name="T80" fmla="*/ 2147483647 w 469"/>
                  <a:gd name="T81" fmla="*/ 2147483647 h 425"/>
                  <a:gd name="T82" fmla="*/ 2147483647 w 469"/>
                  <a:gd name="T83" fmla="*/ 2147483647 h 425"/>
                  <a:gd name="T84" fmla="*/ 2147483647 w 469"/>
                  <a:gd name="T85" fmla="*/ 2147483647 h 425"/>
                  <a:gd name="T86" fmla="*/ 2147483647 w 469"/>
                  <a:gd name="T87" fmla="*/ 2147483647 h 425"/>
                  <a:gd name="T88" fmla="*/ 2147483647 w 469"/>
                  <a:gd name="T89" fmla="*/ 2147483647 h 425"/>
                  <a:gd name="T90" fmla="*/ 2147483647 w 469"/>
                  <a:gd name="T91" fmla="*/ 2147483647 h 425"/>
                  <a:gd name="T92" fmla="*/ 2147483647 w 469"/>
                  <a:gd name="T93" fmla="*/ 2147483647 h 425"/>
                  <a:gd name="T94" fmla="*/ 2147483647 w 469"/>
                  <a:gd name="T95" fmla="*/ 2147483647 h 425"/>
                  <a:gd name="T96" fmla="*/ 2147483647 w 469"/>
                  <a:gd name="T97" fmla="*/ 0 h 425"/>
                  <a:gd name="T98" fmla="*/ 2147483647 w 469"/>
                  <a:gd name="T99" fmla="*/ 2147483647 h 425"/>
                  <a:gd name="T100" fmla="*/ 2147483647 w 469"/>
                  <a:gd name="T101" fmla="*/ 2147483647 h 425"/>
                  <a:gd name="T102" fmla="*/ 2147483647 w 469"/>
                  <a:gd name="T103" fmla="*/ 2147483647 h 425"/>
                  <a:gd name="T104" fmla="*/ 2147483647 w 469"/>
                  <a:gd name="T105" fmla="*/ 2147483647 h 425"/>
                  <a:gd name="T106" fmla="*/ 2147483647 w 469"/>
                  <a:gd name="T107" fmla="*/ 2147483647 h 425"/>
                  <a:gd name="T108" fmla="*/ 2147483647 w 469"/>
                  <a:gd name="T109" fmla="*/ 2147483647 h 425"/>
                  <a:gd name="T110" fmla="*/ 2147483647 w 469"/>
                  <a:gd name="T111" fmla="*/ 2147483647 h 425"/>
                  <a:gd name="T112" fmla="*/ 2147483647 w 469"/>
                  <a:gd name="T113" fmla="*/ 2147483647 h 425"/>
                  <a:gd name="T114" fmla="*/ 2147483647 w 469"/>
                  <a:gd name="T115" fmla="*/ 2147483647 h 425"/>
                  <a:gd name="T116" fmla="*/ 2147483647 w 469"/>
                  <a:gd name="T117" fmla="*/ 2147483647 h 425"/>
                  <a:gd name="T118" fmla="*/ 2147483647 w 469"/>
                  <a:gd name="T119" fmla="*/ 2147483647 h 425"/>
                  <a:gd name="T120" fmla="*/ 2147483647 w 469"/>
                  <a:gd name="T121" fmla="*/ 2147483647 h 4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9"/>
                  <a:gd name="T184" fmla="*/ 0 h 425"/>
                  <a:gd name="T185" fmla="*/ 469 w 469"/>
                  <a:gd name="T186" fmla="*/ 425 h 4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9" h="425">
                    <a:moveTo>
                      <a:pt x="95" y="102"/>
                    </a:moveTo>
                    <a:lnTo>
                      <a:pt x="84" y="113"/>
                    </a:lnTo>
                    <a:lnTo>
                      <a:pt x="73" y="146"/>
                    </a:lnTo>
                    <a:lnTo>
                      <a:pt x="58" y="183"/>
                    </a:lnTo>
                    <a:lnTo>
                      <a:pt x="55" y="187"/>
                    </a:lnTo>
                    <a:lnTo>
                      <a:pt x="47" y="201"/>
                    </a:lnTo>
                    <a:lnTo>
                      <a:pt x="40" y="212"/>
                    </a:lnTo>
                    <a:lnTo>
                      <a:pt x="25" y="220"/>
                    </a:lnTo>
                    <a:lnTo>
                      <a:pt x="14" y="223"/>
                    </a:lnTo>
                    <a:lnTo>
                      <a:pt x="0" y="223"/>
                    </a:lnTo>
                    <a:lnTo>
                      <a:pt x="18" y="264"/>
                    </a:lnTo>
                    <a:lnTo>
                      <a:pt x="33" y="286"/>
                    </a:lnTo>
                    <a:lnTo>
                      <a:pt x="47" y="286"/>
                    </a:lnTo>
                    <a:lnTo>
                      <a:pt x="62" y="286"/>
                    </a:lnTo>
                    <a:lnTo>
                      <a:pt x="66" y="297"/>
                    </a:lnTo>
                    <a:lnTo>
                      <a:pt x="51" y="304"/>
                    </a:lnTo>
                    <a:lnTo>
                      <a:pt x="51" y="319"/>
                    </a:lnTo>
                    <a:lnTo>
                      <a:pt x="62" y="337"/>
                    </a:lnTo>
                    <a:lnTo>
                      <a:pt x="73" y="356"/>
                    </a:lnTo>
                    <a:lnTo>
                      <a:pt x="80" y="363"/>
                    </a:lnTo>
                    <a:lnTo>
                      <a:pt x="88" y="352"/>
                    </a:lnTo>
                    <a:lnTo>
                      <a:pt x="99" y="348"/>
                    </a:lnTo>
                    <a:lnTo>
                      <a:pt x="113" y="359"/>
                    </a:lnTo>
                    <a:lnTo>
                      <a:pt x="117" y="352"/>
                    </a:lnTo>
                    <a:lnTo>
                      <a:pt x="139" y="352"/>
                    </a:lnTo>
                    <a:lnTo>
                      <a:pt x="172" y="359"/>
                    </a:lnTo>
                    <a:lnTo>
                      <a:pt x="198" y="367"/>
                    </a:lnTo>
                    <a:lnTo>
                      <a:pt x="209" y="374"/>
                    </a:lnTo>
                    <a:lnTo>
                      <a:pt x="220" y="389"/>
                    </a:lnTo>
                    <a:lnTo>
                      <a:pt x="227" y="400"/>
                    </a:lnTo>
                    <a:lnTo>
                      <a:pt x="234" y="389"/>
                    </a:lnTo>
                    <a:lnTo>
                      <a:pt x="249" y="389"/>
                    </a:lnTo>
                    <a:lnTo>
                      <a:pt x="271" y="403"/>
                    </a:lnTo>
                    <a:lnTo>
                      <a:pt x="297" y="425"/>
                    </a:lnTo>
                    <a:lnTo>
                      <a:pt x="301" y="422"/>
                    </a:lnTo>
                    <a:lnTo>
                      <a:pt x="304" y="403"/>
                    </a:lnTo>
                    <a:lnTo>
                      <a:pt x="304" y="385"/>
                    </a:lnTo>
                    <a:lnTo>
                      <a:pt x="301" y="370"/>
                    </a:lnTo>
                    <a:lnTo>
                      <a:pt x="289" y="352"/>
                    </a:lnTo>
                    <a:lnTo>
                      <a:pt x="282" y="356"/>
                    </a:lnTo>
                    <a:lnTo>
                      <a:pt x="264" y="348"/>
                    </a:lnTo>
                    <a:lnTo>
                      <a:pt x="234" y="326"/>
                    </a:lnTo>
                    <a:lnTo>
                      <a:pt x="227" y="315"/>
                    </a:lnTo>
                    <a:lnTo>
                      <a:pt x="205" y="315"/>
                    </a:lnTo>
                    <a:lnTo>
                      <a:pt x="194" y="308"/>
                    </a:lnTo>
                    <a:lnTo>
                      <a:pt x="194" y="301"/>
                    </a:lnTo>
                    <a:lnTo>
                      <a:pt x="209" y="290"/>
                    </a:lnTo>
                    <a:lnTo>
                      <a:pt x="212" y="282"/>
                    </a:lnTo>
                    <a:lnTo>
                      <a:pt x="205" y="275"/>
                    </a:lnTo>
                    <a:lnTo>
                      <a:pt x="201" y="260"/>
                    </a:lnTo>
                    <a:lnTo>
                      <a:pt x="205" y="253"/>
                    </a:lnTo>
                    <a:lnTo>
                      <a:pt x="220" y="267"/>
                    </a:lnTo>
                    <a:lnTo>
                      <a:pt x="234" y="275"/>
                    </a:lnTo>
                    <a:lnTo>
                      <a:pt x="234" y="260"/>
                    </a:lnTo>
                    <a:lnTo>
                      <a:pt x="227" y="245"/>
                    </a:lnTo>
                    <a:lnTo>
                      <a:pt x="209" y="223"/>
                    </a:lnTo>
                    <a:lnTo>
                      <a:pt x="187" y="190"/>
                    </a:lnTo>
                    <a:lnTo>
                      <a:pt x="187" y="176"/>
                    </a:lnTo>
                    <a:lnTo>
                      <a:pt x="183" y="161"/>
                    </a:lnTo>
                    <a:lnTo>
                      <a:pt x="179" y="146"/>
                    </a:lnTo>
                    <a:lnTo>
                      <a:pt x="179" y="132"/>
                    </a:lnTo>
                    <a:lnTo>
                      <a:pt x="190" y="128"/>
                    </a:lnTo>
                    <a:lnTo>
                      <a:pt x="190" y="139"/>
                    </a:lnTo>
                    <a:lnTo>
                      <a:pt x="201" y="154"/>
                    </a:lnTo>
                    <a:lnTo>
                      <a:pt x="209" y="154"/>
                    </a:lnTo>
                    <a:lnTo>
                      <a:pt x="209" y="161"/>
                    </a:lnTo>
                    <a:lnTo>
                      <a:pt x="245" y="201"/>
                    </a:lnTo>
                    <a:lnTo>
                      <a:pt x="249" y="194"/>
                    </a:lnTo>
                    <a:lnTo>
                      <a:pt x="242" y="176"/>
                    </a:lnTo>
                    <a:lnTo>
                      <a:pt x="253" y="172"/>
                    </a:lnTo>
                    <a:lnTo>
                      <a:pt x="271" y="179"/>
                    </a:lnTo>
                    <a:lnTo>
                      <a:pt x="282" y="194"/>
                    </a:lnTo>
                    <a:lnTo>
                      <a:pt x="282" y="183"/>
                    </a:lnTo>
                    <a:lnTo>
                      <a:pt x="267" y="168"/>
                    </a:lnTo>
                    <a:lnTo>
                      <a:pt x="271" y="157"/>
                    </a:lnTo>
                    <a:lnTo>
                      <a:pt x="282" y="154"/>
                    </a:lnTo>
                    <a:lnTo>
                      <a:pt x="308" y="168"/>
                    </a:lnTo>
                    <a:lnTo>
                      <a:pt x="315" y="161"/>
                    </a:lnTo>
                    <a:lnTo>
                      <a:pt x="312" y="150"/>
                    </a:lnTo>
                    <a:lnTo>
                      <a:pt x="301" y="143"/>
                    </a:lnTo>
                    <a:lnTo>
                      <a:pt x="282" y="135"/>
                    </a:lnTo>
                    <a:lnTo>
                      <a:pt x="267" y="124"/>
                    </a:lnTo>
                    <a:lnTo>
                      <a:pt x="267" y="117"/>
                    </a:lnTo>
                    <a:lnTo>
                      <a:pt x="271" y="106"/>
                    </a:lnTo>
                    <a:lnTo>
                      <a:pt x="297" y="102"/>
                    </a:lnTo>
                    <a:lnTo>
                      <a:pt x="326" y="95"/>
                    </a:lnTo>
                    <a:lnTo>
                      <a:pt x="345" y="99"/>
                    </a:lnTo>
                    <a:lnTo>
                      <a:pt x="381" y="91"/>
                    </a:lnTo>
                    <a:lnTo>
                      <a:pt x="389" y="84"/>
                    </a:lnTo>
                    <a:lnTo>
                      <a:pt x="414" y="95"/>
                    </a:lnTo>
                    <a:lnTo>
                      <a:pt x="433" y="106"/>
                    </a:lnTo>
                    <a:lnTo>
                      <a:pt x="444" y="84"/>
                    </a:lnTo>
                    <a:lnTo>
                      <a:pt x="462" y="58"/>
                    </a:lnTo>
                    <a:lnTo>
                      <a:pt x="469" y="51"/>
                    </a:lnTo>
                    <a:lnTo>
                      <a:pt x="469" y="11"/>
                    </a:lnTo>
                    <a:lnTo>
                      <a:pt x="469" y="7"/>
                    </a:lnTo>
                    <a:lnTo>
                      <a:pt x="458" y="0"/>
                    </a:lnTo>
                    <a:lnTo>
                      <a:pt x="447" y="0"/>
                    </a:lnTo>
                    <a:lnTo>
                      <a:pt x="440" y="7"/>
                    </a:lnTo>
                    <a:lnTo>
                      <a:pt x="440" y="22"/>
                    </a:lnTo>
                    <a:lnTo>
                      <a:pt x="444" y="36"/>
                    </a:lnTo>
                    <a:lnTo>
                      <a:pt x="425" y="36"/>
                    </a:lnTo>
                    <a:lnTo>
                      <a:pt x="414" y="47"/>
                    </a:lnTo>
                    <a:lnTo>
                      <a:pt x="407" y="47"/>
                    </a:lnTo>
                    <a:lnTo>
                      <a:pt x="378" y="44"/>
                    </a:lnTo>
                    <a:lnTo>
                      <a:pt x="370" y="36"/>
                    </a:lnTo>
                    <a:lnTo>
                      <a:pt x="356" y="44"/>
                    </a:lnTo>
                    <a:lnTo>
                      <a:pt x="334" y="22"/>
                    </a:lnTo>
                    <a:lnTo>
                      <a:pt x="312" y="36"/>
                    </a:lnTo>
                    <a:lnTo>
                      <a:pt x="297" y="47"/>
                    </a:lnTo>
                    <a:lnTo>
                      <a:pt x="278" y="58"/>
                    </a:lnTo>
                    <a:lnTo>
                      <a:pt x="253" y="62"/>
                    </a:lnTo>
                    <a:lnTo>
                      <a:pt x="234" y="66"/>
                    </a:lnTo>
                    <a:lnTo>
                      <a:pt x="220" y="66"/>
                    </a:lnTo>
                    <a:lnTo>
                      <a:pt x="212" y="69"/>
                    </a:lnTo>
                    <a:lnTo>
                      <a:pt x="201" y="84"/>
                    </a:lnTo>
                    <a:lnTo>
                      <a:pt x="187" y="84"/>
                    </a:lnTo>
                    <a:lnTo>
                      <a:pt x="168" y="91"/>
                    </a:lnTo>
                    <a:lnTo>
                      <a:pt x="146" y="88"/>
                    </a:lnTo>
                    <a:lnTo>
                      <a:pt x="135" y="106"/>
                    </a:lnTo>
                    <a:lnTo>
                      <a:pt x="121" y="106"/>
                    </a:lnTo>
                    <a:lnTo>
                      <a:pt x="106" y="106"/>
                    </a:lnTo>
                    <a:lnTo>
                      <a:pt x="95" y="102"/>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0" name="Freeform 93"/>
              <p:cNvSpPr>
                <a:spLocks noChangeAspect="1"/>
              </p:cNvSpPr>
              <p:nvPr/>
            </p:nvSpPr>
            <p:spPr bwMode="gray">
              <a:xfrm>
                <a:off x="4822000" y="6005473"/>
                <a:ext cx="159500" cy="145009"/>
              </a:xfrm>
              <a:custGeom>
                <a:avLst/>
                <a:gdLst>
                  <a:gd name="T0" fmla="*/ 2147483647 w 118"/>
                  <a:gd name="T1" fmla="*/ 0 h 99"/>
                  <a:gd name="T2" fmla="*/ 0 w 118"/>
                  <a:gd name="T3" fmla="*/ 2147483647 h 99"/>
                  <a:gd name="T4" fmla="*/ 2147483647 w 118"/>
                  <a:gd name="T5" fmla="*/ 2147483647 h 99"/>
                  <a:gd name="T6" fmla="*/ 2147483647 w 118"/>
                  <a:gd name="T7" fmla="*/ 2147483647 h 99"/>
                  <a:gd name="T8" fmla="*/ 2147483647 w 118"/>
                  <a:gd name="T9" fmla="*/ 2147483647 h 99"/>
                  <a:gd name="T10" fmla="*/ 2147483647 w 118"/>
                  <a:gd name="T11" fmla="*/ 2147483647 h 99"/>
                  <a:gd name="T12" fmla="*/ 2147483647 w 118"/>
                  <a:gd name="T13" fmla="*/ 2147483647 h 99"/>
                  <a:gd name="T14" fmla="*/ 2147483647 w 118"/>
                  <a:gd name="T15" fmla="*/ 2147483647 h 99"/>
                  <a:gd name="T16" fmla="*/ 2147483647 w 118"/>
                  <a:gd name="T17" fmla="*/ 2147483647 h 99"/>
                  <a:gd name="T18" fmla="*/ 2147483647 w 118"/>
                  <a:gd name="T19" fmla="*/ 2147483647 h 99"/>
                  <a:gd name="T20" fmla="*/ 2147483647 w 118"/>
                  <a:gd name="T21" fmla="*/ 2147483647 h 99"/>
                  <a:gd name="T22" fmla="*/ 2147483647 w 118"/>
                  <a:gd name="T23" fmla="*/ 2147483647 h 99"/>
                  <a:gd name="T24" fmla="*/ 2147483647 w 118"/>
                  <a:gd name="T25" fmla="*/ 2147483647 h 99"/>
                  <a:gd name="T26" fmla="*/ 2147483647 w 118"/>
                  <a:gd name="T27" fmla="*/ 2147483647 h 99"/>
                  <a:gd name="T28" fmla="*/ 2147483647 w 118"/>
                  <a:gd name="T29" fmla="*/ 2147483647 h 99"/>
                  <a:gd name="T30" fmla="*/ 2147483647 w 118"/>
                  <a:gd name="T31" fmla="*/ 2147483647 h 99"/>
                  <a:gd name="T32" fmla="*/ 2147483647 w 118"/>
                  <a:gd name="T33" fmla="*/ 2147483647 h 99"/>
                  <a:gd name="T34" fmla="*/ 2147483647 w 118"/>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9"/>
                  <a:gd name="T56" fmla="*/ 118 w 118"/>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9">
                    <a:moveTo>
                      <a:pt x="11" y="0"/>
                    </a:moveTo>
                    <a:lnTo>
                      <a:pt x="0" y="11"/>
                    </a:lnTo>
                    <a:lnTo>
                      <a:pt x="11" y="29"/>
                    </a:lnTo>
                    <a:lnTo>
                      <a:pt x="26" y="36"/>
                    </a:lnTo>
                    <a:lnTo>
                      <a:pt x="44" y="51"/>
                    </a:lnTo>
                    <a:lnTo>
                      <a:pt x="55" y="62"/>
                    </a:lnTo>
                    <a:lnTo>
                      <a:pt x="81" y="80"/>
                    </a:lnTo>
                    <a:lnTo>
                      <a:pt x="96" y="84"/>
                    </a:lnTo>
                    <a:lnTo>
                      <a:pt x="111" y="99"/>
                    </a:lnTo>
                    <a:lnTo>
                      <a:pt x="118" y="91"/>
                    </a:lnTo>
                    <a:lnTo>
                      <a:pt x="81" y="62"/>
                    </a:lnTo>
                    <a:lnTo>
                      <a:pt x="78" y="51"/>
                    </a:lnTo>
                    <a:lnTo>
                      <a:pt x="74" y="36"/>
                    </a:lnTo>
                    <a:lnTo>
                      <a:pt x="59" y="25"/>
                    </a:lnTo>
                    <a:lnTo>
                      <a:pt x="55" y="25"/>
                    </a:lnTo>
                    <a:lnTo>
                      <a:pt x="33" y="11"/>
                    </a:lnTo>
                    <a:lnTo>
                      <a:pt x="22" y="7"/>
                    </a:lnTo>
                    <a:lnTo>
                      <a:pt x="11"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1" name="Freeform 94"/>
              <p:cNvSpPr>
                <a:spLocks noChangeAspect="1"/>
              </p:cNvSpPr>
              <p:nvPr/>
            </p:nvSpPr>
            <p:spPr bwMode="gray">
              <a:xfrm>
                <a:off x="4822000" y="6005473"/>
                <a:ext cx="159500" cy="145009"/>
              </a:xfrm>
              <a:custGeom>
                <a:avLst/>
                <a:gdLst>
                  <a:gd name="T0" fmla="*/ 2147483647 w 118"/>
                  <a:gd name="T1" fmla="*/ 0 h 99"/>
                  <a:gd name="T2" fmla="*/ 0 w 118"/>
                  <a:gd name="T3" fmla="*/ 2147483647 h 99"/>
                  <a:gd name="T4" fmla="*/ 2147483647 w 118"/>
                  <a:gd name="T5" fmla="*/ 2147483647 h 99"/>
                  <a:gd name="T6" fmla="*/ 2147483647 w 118"/>
                  <a:gd name="T7" fmla="*/ 2147483647 h 99"/>
                  <a:gd name="T8" fmla="*/ 2147483647 w 118"/>
                  <a:gd name="T9" fmla="*/ 2147483647 h 99"/>
                  <a:gd name="T10" fmla="*/ 2147483647 w 118"/>
                  <a:gd name="T11" fmla="*/ 2147483647 h 99"/>
                  <a:gd name="T12" fmla="*/ 2147483647 w 118"/>
                  <a:gd name="T13" fmla="*/ 2147483647 h 99"/>
                  <a:gd name="T14" fmla="*/ 2147483647 w 118"/>
                  <a:gd name="T15" fmla="*/ 2147483647 h 99"/>
                  <a:gd name="T16" fmla="*/ 2147483647 w 118"/>
                  <a:gd name="T17" fmla="*/ 2147483647 h 99"/>
                  <a:gd name="T18" fmla="*/ 2147483647 w 118"/>
                  <a:gd name="T19" fmla="*/ 2147483647 h 99"/>
                  <a:gd name="T20" fmla="*/ 2147483647 w 118"/>
                  <a:gd name="T21" fmla="*/ 2147483647 h 99"/>
                  <a:gd name="T22" fmla="*/ 2147483647 w 118"/>
                  <a:gd name="T23" fmla="*/ 2147483647 h 99"/>
                  <a:gd name="T24" fmla="*/ 2147483647 w 118"/>
                  <a:gd name="T25" fmla="*/ 2147483647 h 99"/>
                  <a:gd name="T26" fmla="*/ 2147483647 w 118"/>
                  <a:gd name="T27" fmla="*/ 2147483647 h 99"/>
                  <a:gd name="T28" fmla="*/ 2147483647 w 118"/>
                  <a:gd name="T29" fmla="*/ 2147483647 h 99"/>
                  <a:gd name="T30" fmla="*/ 2147483647 w 118"/>
                  <a:gd name="T31" fmla="*/ 2147483647 h 99"/>
                  <a:gd name="T32" fmla="*/ 2147483647 w 118"/>
                  <a:gd name="T33" fmla="*/ 2147483647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99"/>
                  <a:gd name="T53" fmla="*/ 118 w 118"/>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99">
                    <a:moveTo>
                      <a:pt x="11" y="0"/>
                    </a:moveTo>
                    <a:lnTo>
                      <a:pt x="0" y="11"/>
                    </a:lnTo>
                    <a:lnTo>
                      <a:pt x="11" y="29"/>
                    </a:lnTo>
                    <a:lnTo>
                      <a:pt x="26" y="36"/>
                    </a:lnTo>
                    <a:lnTo>
                      <a:pt x="44" y="51"/>
                    </a:lnTo>
                    <a:lnTo>
                      <a:pt x="55" y="62"/>
                    </a:lnTo>
                    <a:lnTo>
                      <a:pt x="81" y="80"/>
                    </a:lnTo>
                    <a:lnTo>
                      <a:pt x="96" y="84"/>
                    </a:lnTo>
                    <a:lnTo>
                      <a:pt x="111" y="99"/>
                    </a:lnTo>
                    <a:lnTo>
                      <a:pt x="118" y="91"/>
                    </a:lnTo>
                    <a:lnTo>
                      <a:pt x="81" y="62"/>
                    </a:lnTo>
                    <a:lnTo>
                      <a:pt x="78" y="51"/>
                    </a:lnTo>
                    <a:lnTo>
                      <a:pt x="74" y="36"/>
                    </a:lnTo>
                    <a:lnTo>
                      <a:pt x="59" y="25"/>
                    </a:lnTo>
                    <a:lnTo>
                      <a:pt x="55" y="25"/>
                    </a:lnTo>
                    <a:lnTo>
                      <a:pt x="33" y="11"/>
                    </a:lnTo>
                    <a:lnTo>
                      <a:pt x="22" y="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2" name="Freeform 95"/>
              <p:cNvSpPr>
                <a:spLocks noChangeAspect="1"/>
              </p:cNvSpPr>
              <p:nvPr/>
            </p:nvSpPr>
            <p:spPr bwMode="gray">
              <a:xfrm>
                <a:off x="5001438" y="5842338"/>
                <a:ext cx="45313" cy="45316"/>
              </a:xfrm>
              <a:custGeom>
                <a:avLst/>
                <a:gdLst>
                  <a:gd name="T0" fmla="*/ 2147483647 w 33"/>
                  <a:gd name="T1" fmla="*/ 0 h 30"/>
                  <a:gd name="T2" fmla="*/ 2147483647 w 33"/>
                  <a:gd name="T3" fmla="*/ 0 h 30"/>
                  <a:gd name="T4" fmla="*/ 0 w 33"/>
                  <a:gd name="T5" fmla="*/ 2147483647 h 30"/>
                  <a:gd name="T6" fmla="*/ 0 w 33"/>
                  <a:gd name="T7" fmla="*/ 2147483647 h 30"/>
                  <a:gd name="T8" fmla="*/ 0 w 33"/>
                  <a:gd name="T9" fmla="*/ 2147483647 h 30"/>
                  <a:gd name="T10" fmla="*/ 2147483647 w 33"/>
                  <a:gd name="T11" fmla="*/ 2147483647 h 30"/>
                  <a:gd name="T12" fmla="*/ 2147483647 w 33"/>
                  <a:gd name="T13" fmla="*/ 2147483647 h 30"/>
                  <a:gd name="T14" fmla="*/ 2147483647 w 33"/>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0"/>
                  <a:gd name="T26" fmla="*/ 33 w 33"/>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0">
                    <a:moveTo>
                      <a:pt x="33" y="0"/>
                    </a:moveTo>
                    <a:lnTo>
                      <a:pt x="11" y="0"/>
                    </a:lnTo>
                    <a:lnTo>
                      <a:pt x="0" y="4"/>
                    </a:lnTo>
                    <a:lnTo>
                      <a:pt x="0" y="15"/>
                    </a:lnTo>
                    <a:lnTo>
                      <a:pt x="0" y="26"/>
                    </a:lnTo>
                    <a:lnTo>
                      <a:pt x="7" y="30"/>
                    </a:lnTo>
                    <a:lnTo>
                      <a:pt x="25" y="19"/>
                    </a:lnTo>
                    <a:lnTo>
                      <a:pt x="33"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3" name="Freeform 96"/>
              <p:cNvSpPr>
                <a:spLocks noChangeAspect="1"/>
              </p:cNvSpPr>
              <p:nvPr/>
            </p:nvSpPr>
            <p:spPr bwMode="gray">
              <a:xfrm>
                <a:off x="5001438" y="5842338"/>
                <a:ext cx="45313" cy="45316"/>
              </a:xfrm>
              <a:custGeom>
                <a:avLst/>
                <a:gdLst>
                  <a:gd name="T0" fmla="*/ 2147483647 w 33"/>
                  <a:gd name="T1" fmla="*/ 0 h 30"/>
                  <a:gd name="T2" fmla="*/ 2147483647 w 33"/>
                  <a:gd name="T3" fmla="*/ 0 h 30"/>
                  <a:gd name="T4" fmla="*/ 0 w 33"/>
                  <a:gd name="T5" fmla="*/ 2147483647 h 30"/>
                  <a:gd name="T6" fmla="*/ 0 w 33"/>
                  <a:gd name="T7" fmla="*/ 2147483647 h 30"/>
                  <a:gd name="T8" fmla="*/ 0 w 33"/>
                  <a:gd name="T9" fmla="*/ 2147483647 h 30"/>
                  <a:gd name="T10" fmla="*/ 2147483647 w 33"/>
                  <a:gd name="T11" fmla="*/ 2147483647 h 30"/>
                  <a:gd name="T12" fmla="*/ 2147483647 w 33"/>
                  <a:gd name="T13" fmla="*/ 2147483647 h 30"/>
                  <a:gd name="T14" fmla="*/ 0 60000 65536"/>
                  <a:gd name="T15" fmla="*/ 0 60000 65536"/>
                  <a:gd name="T16" fmla="*/ 0 60000 65536"/>
                  <a:gd name="T17" fmla="*/ 0 60000 65536"/>
                  <a:gd name="T18" fmla="*/ 0 60000 65536"/>
                  <a:gd name="T19" fmla="*/ 0 60000 65536"/>
                  <a:gd name="T20" fmla="*/ 0 60000 65536"/>
                  <a:gd name="T21" fmla="*/ 0 w 33"/>
                  <a:gd name="T22" fmla="*/ 0 h 30"/>
                  <a:gd name="T23" fmla="*/ 33 w 3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0">
                    <a:moveTo>
                      <a:pt x="33" y="0"/>
                    </a:moveTo>
                    <a:lnTo>
                      <a:pt x="11" y="0"/>
                    </a:lnTo>
                    <a:lnTo>
                      <a:pt x="0" y="4"/>
                    </a:lnTo>
                    <a:lnTo>
                      <a:pt x="0" y="15"/>
                    </a:lnTo>
                    <a:lnTo>
                      <a:pt x="0" y="26"/>
                    </a:lnTo>
                    <a:lnTo>
                      <a:pt x="7" y="30"/>
                    </a:lnTo>
                    <a:lnTo>
                      <a:pt x="25" y="1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4" name="Freeform 97"/>
              <p:cNvSpPr>
                <a:spLocks noChangeAspect="1"/>
              </p:cNvSpPr>
              <p:nvPr/>
            </p:nvSpPr>
            <p:spPr bwMode="gray">
              <a:xfrm>
                <a:off x="5302313" y="6266489"/>
                <a:ext cx="59813" cy="30815"/>
              </a:xfrm>
              <a:custGeom>
                <a:avLst/>
                <a:gdLst>
                  <a:gd name="T0" fmla="*/ 2147483647 w 44"/>
                  <a:gd name="T1" fmla="*/ 2147483647 h 22"/>
                  <a:gd name="T2" fmla="*/ 2147483647 w 44"/>
                  <a:gd name="T3" fmla="*/ 2147483647 h 22"/>
                  <a:gd name="T4" fmla="*/ 2147483647 w 44"/>
                  <a:gd name="T5" fmla="*/ 2147483647 h 22"/>
                  <a:gd name="T6" fmla="*/ 0 w 44"/>
                  <a:gd name="T7" fmla="*/ 2147483647 h 22"/>
                  <a:gd name="T8" fmla="*/ 2147483647 w 44"/>
                  <a:gd name="T9" fmla="*/ 0 h 22"/>
                  <a:gd name="T10" fmla="*/ 2147483647 w 44"/>
                  <a:gd name="T11" fmla="*/ 0 h 22"/>
                  <a:gd name="T12" fmla="*/ 2147483647 w 44"/>
                  <a:gd name="T13" fmla="*/ 2147483647 h 22"/>
                  <a:gd name="T14" fmla="*/ 0 60000 65536"/>
                  <a:gd name="T15" fmla="*/ 0 60000 65536"/>
                  <a:gd name="T16" fmla="*/ 0 60000 65536"/>
                  <a:gd name="T17" fmla="*/ 0 60000 65536"/>
                  <a:gd name="T18" fmla="*/ 0 60000 65536"/>
                  <a:gd name="T19" fmla="*/ 0 60000 65536"/>
                  <a:gd name="T20" fmla="*/ 0 60000 65536"/>
                  <a:gd name="T21" fmla="*/ 0 w 44"/>
                  <a:gd name="T22" fmla="*/ 0 h 22"/>
                  <a:gd name="T23" fmla="*/ 44 w 4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2">
                    <a:moveTo>
                      <a:pt x="44" y="4"/>
                    </a:moveTo>
                    <a:lnTo>
                      <a:pt x="22" y="22"/>
                    </a:lnTo>
                    <a:lnTo>
                      <a:pt x="8" y="22"/>
                    </a:lnTo>
                    <a:lnTo>
                      <a:pt x="0" y="15"/>
                    </a:lnTo>
                    <a:lnTo>
                      <a:pt x="8" y="0"/>
                    </a:lnTo>
                    <a:lnTo>
                      <a:pt x="30" y="0"/>
                    </a:lnTo>
                    <a:lnTo>
                      <a:pt x="44" y="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5" name="Freeform 98"/>
              <p:cNvSpPr>
                <a:spLocks noChangeAspect="1"/>
              </p:cNvSpPr>
              <p:nvPr/>
            </p:nvSpPr>
            <p:spPr bwMode="gray">
              <a:xfrm>
                <a:off x="5302313" y="6266489"/>
                <a:ext cx="59813" cy="30815"/>
              </a:xfrm>
              <a:custGeom>
                <a:avLst/>
                <a:gdLst>
                  <a:gd name="T0" fmla="*/ 2147483647 w 44"/>
                  <a:gd name="T1" fmla="*/ 2147483647 h 22"/>
                  <a:gd name="T2" fmla="*/ 2147483647 w 44"/>
                  <a:gd name="T3" fmla="*/ 2147483647 h 22"/>
                  <a:gd name="T4" fmla="*/ 2147483647 w 44"/>
                  <a:gd name="T5" fmla="*/ 2147483647 h 22"/>
                  <a:gd name="T6" fmla="*/ 0 w 44"/>
                  <a:gd name="T7" fmla="*/ 2147483647 h 22"/>
                  <a:gd name="T8" fmla="*/ 2147483647 w 44"/>
                  <a:gd name="T9" fmla="*/ 0 h 22"/>
                  <a:gd name="T10" fmla="*/ 2147483647 w 44"/>
                  <a:gd name="T11" fmla="*/ 0 h 22"/>
                  <a:gd name="T12" fmla="*/ 0 60000 65536"/>
                  <a:gd name="T13" fmla="*/ 0 60000 65536"/>
                  <a:gd name="T14" fmla="*/ 0 60000 65536"/>
                  <a:gd name="T15" fmla="*/ 0 60000 65536"/>
                  <a:gd name="T16" fmla="*/ 0 60000 65536"/>
                  <a:gd name="T17" fmla="*/ 0 60000 65536"/>
                  <a:gd name="T18" fmla="*/ 0 w 44"/>
                  <a:gd name="T19" fmla="*/ 0 h 22"/>
                  <a:gd name="T20" fmla="*/ 44 w 4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4" h="22">
                    <a:moveTo>
                      <a:pt x="44" y="4"/>
                    </a:moveTo>
                    <a:lnTo>
                      <a:pt x="22" y="22"/>
                    </a:lnTo>
                    <a:lnTo>
                      <a:pt x="8" y="22"/>
                    </a:lnTo>
                    <a:lnTo>
                      <a:pt x="0" y="15"/>
                    </a:lnTo>
                    <a:lnTo>
                      <a:pt x="8" y="0"/>
                    </a:lnTo>
                    <a:lnTo>
                      <a:pt x="30"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6" name="Freeform 99"/>
              <p:cNvSpPr>
                <a:spLocks noChangeAspect="1"/>
              </p:cNvSpPr>
              <p:nvPr/>
            </p:nvSpPr>
            <p:spPr bwMode="gray">
              <a:xfrm>
                <a:off x="5313188" y="6346243"/>
                <a:ext cx="59813" cy="47128"/>
              </a:xfrm>
              <a:custGeom>
                <a:avLst/>
                <a:gdLst>
                  <a:gd name="T0" fmla="*/ 2147483647 w 44"/>
                  <a:gd name="T1" fmla="*/ 0 h 33"/>
                  <a:gd name="T2" fmla="*/ 2147483647 w 44"/>
                  <a:gd name="T3" fmla="*/ 2147483647 h 33"/>
                  <a:gd name="T4" fmla="*/ 2147483647 w 44"/>
                  <a:gd name="T5" fmla="*/ 2147483647 h 33"/>
                  <a:gd name="T6" fmla="*/ 2147483647 w 44"/>
                  <a:gd name="T7" fmla="*/ 2147483647 h 33"/>
                  <a:gd name="T8" fmla="*/ 0 w 44"/>
                  <a:gd name="T9" fmla="*/ 2147483647 h 33"/>
                  <a:gd name="T10" fmla="*/ 2147483647 w 44"/>
                  <a:gd name="T11" fmla="*/ 2147483647 h 33"/>
                  <a:gd name="T12" fmla="*/ 2147483647 w 44"/>
                  <a:gd name="T13" fmla="*/ 2147483647 h 33"/>
                  <a:gd name="T14" fmla="*/ 2147483647 w 44"/>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33"/>
                  <a:gd name="T26" fmla="*/ 44 w 44"/>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33">
                    <a:moveTo>
                      <a:pt x="44" y="0"/>
                    </a:moveTo>
                    <a:lnTo>
                      <a:pt x="44" y="11"/>
                    </a:lnTo>
                    <a:lnTo>
                      <a:pt x="14" y="30"/>
                    </a:lnTo>
                    <a:lnTo>
                      <a:pt x="3" y="33"/>
                    </a:lnTo>
                    <a:lnTo>
                      <a:pt x="0" y="33"/>
                    </a:lnTo>
                    <a:lnTo>
                      <a:pt x="3" y="19"/>
                    </a:lnTo>
                    <a:lnTo>
                      <a:pt x="22" y="4"/>
                    </a:lnTo>
                    <a:lnTo>
                      <a:pt x="4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7" name="Freeform 100"/>
              <p:cNvSpPr>
                <a:spLocks noChangeAspect="1"/>
              </p:cNvSpPr>
              <p:nvPr/>
            </p:nvSpPr>
            <p:spPr bwMode="gray">
              <a:xfrm>
                <a:off x="5313188" y="6346243"/>
                <a:ext cx="59813" cy="47128"/>
              </a:xfrm>
              <a:custGeom>
                <a:avLst/>
                <a:gdLst>
                  <a:gd name="T0" fmla="*/ 2147483647 w 44"/>
                  <a:gd name="T1" fmla="*/ 0 h 33"/>
                  <a:gd name="T2" fmla="*/ 2147483647 w 44"/>
                  <a:gd name="T3" fmla="*/ 2147483647 h 33"/>
                  <a:gd name="T4" fmla="*/ 2147483647 w 44"/>
                  <a:gd name="T5" fmla="*/ 2147483647 h 33"/>
                  <a:gd name="T6" fmla="*/ 2147483647 w 44"/>
                  <a:gd name="T7" fmla="*/ 2147483647 h 33"/>
                  <a:gd name="T8" fmla="*/ 0 w 44"/>
                  <a:gd name="T9" fmla="*/ 2147483647 h 33"/>
                  <a:gd name="T10" fmla="*/ 2147483647 w 44"/>
                  <a:gd name="T11" fmla="*/ 2147483647 h 33"/>
                  <a:gd name="T12" fmla="*/ 2147483647 w 44"/>
                  <a:gd name="T13" fmla="*/ 2147483647 h 33"/>
                  <a:gd name="T14" fmla="*/ 0 60000 65536"/>
                  <a:gd name="T15" fmla="*/ 0 60000 65536"/>
                  <a:gd name="T16" fmla="*/ 0 60000 65536"/>
                  <a:gd name="T17" fmla="*/ 0 60000 65536"/>
                  <a:gd name="T18" fmla="*/ 0 60000 65536"/>
                  <a:gd name="T19" fmla="*/ 0 60000 65536"/>
                  <a:gd name="T20" fmla="*/ 0 60000 65536"/>
                  <a:gd name="T21" fmla="*/ 0 w 44"/>
                  <a:gd name="T22" fmla="*/ 0 h 33"/>
                  <a:gd name="T23" fmla="*/ 44 w 4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3">
                    <a:moveTo>
                      <a:pt x="44" y="0"/>
                    </a:moveTo>
                    <a:lnTo>
                      <a:pt x="44" y="11"/>
                    </a:lnTo>
                    <a:lnTo>
                      <a:pt x="14" y="30"/>
                    </a:lnTo>
                    <a:lnTo>
                      <a:pt x="3" y="33"/>
                    </a:lnTo>
                    <a:lnTo>
                      <a:pt x="0" y="33"/>
                    </a:lnTo>
                    <a:lnTo>
                      <a:pt x="3" y="19"/>
                    </a:lnTo>
                    <a:lnTo>
                      <a:pt x="22" y="4"/>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8" name="Freeform 101"/>
              <p:cNvSpPr>
                <a:spLocks noChangeAspect="1"/>
              </p:cNvSpPr>
              <p:nvPr/>
            </p:nvSpPr>
            <p:spPr bwMode="gray">
              <a:xfrm>
                <a:off x="5079376" y="5920281"/>
                <a:ext cx="79750" cy="58004"/>
              </a:xfrm>
              <a:custGeom>
                <a:avLst/>
                <a:gdLst>
                  <a:gd name="T0" fmla="*/ 2147483647 w 59"/>
                  <a:gd name="T1" fmla="*/ 0 h 40"/>
                  <a:gd name="T2" fmla="*/ 2147483647 w 59"/>
                  <a:gd name="T3" fmla="*/ 2147483647 h 40"/>
                  <a:gd name="T4" fmla="*/ 2147483647 w 59"/>
                  <a:gd name="T5" fmla="*/ 2147483647 h 40"/>
                  <a:gd name="T6" fmla="*/ 2147483647 w 59"/>
                  <a:gd name="T7" fmla="*/ 2147483647 h 40"/>
                  <a:gd name="T8" fmla="*/ 2147483647 w 59"/>
                  <a:gd name="T9" fmla="*/ 2147483647 h 40"/>
                  <a:gd name="T10" fmla="*/ 2147483647 w 59"/>
                  <a:gd name="T11" fmla="*/ 2147483647 h 40"/>
                  <a:gd name="T12" fmla="*/ 2147483647 w 59"/>
                  <a:gd name="T13" fmla="*/ 2147483647 h 40"/>
                  <a:gd name="T14" fmla="*/ 2147483647 w 59"/>
                  <a:gd name="T15" fmla="*/ 2147483647 h 40"/>
                  <a:gd name="T16" fmla="*/ 2147483647 w 59"/>
                  <a:gd name="T17" fmla="*/ 2147483647 h 40"/>
                  <a:gd name="T18" fmla="*/ 2147483647 w 59"/>
                  <a:gd name="T19" fmla="*/ 2147483647 h 40"/>
                  <a:gd name="T20" fmla="*/ 2147483647 w 59"/>
                  <a:gd name="T21" fmla="*/ 2147483647 h 40"/>
                  <a:gd name="T22" fmla="*/ 0 w 59"/>
                  <a:gd name="T23" fmla="*/ 2147483647 h 40"/>
                  <a:gd name="T24" fmla="*/ 2147483647 w 59"/>
                  <a:gd name="T25" fmla="*/ 2147483647 h 40"/>
                  <a:gd name="T26" fmla="*/ 2147483647 w 59"/>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0"/>
                  <a:gd name="T44" fmla="*/ 59 w 59"/>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0">
                    <a:moveTo>
                      <a:pt x="33" y="0"/>
                    </a:moveTo>
                    <a:lnTo>
                      <a:pt x="59" y="29"/>
                    </a:lnTo>
                    <a:lnTo>
                      <a:pt x="55" y="36"/>
                    </a:lnTo>
                    <a:lnTo>
                      <a:pt x="41" y="40"/>
                    </a:lnTo>
                    <a:lnTo>
                      <a:pt x="37" y="29"/>
                    </a:lnTo>
                    <a:lnTo>
                      <a:pt x="33" y="25"/>
                    </a:lnTo>
                    <a:lnTo>
                      <a:pt x="22" y="29"/>
                    </a:lnTo>
                    <a:lnTo>
                      <a:pt x="15" y="25"/>
                    </a:lnTo>
                    <a:lnTo>
                      <a:pt x="8" y="18"/>
                    </a:lnTo>
                    <a:lnTo>
                      <a:pt x="15" y="14"/>
                    </a:lnTo>
                    <a:lnTo>
                      <a:pt x="4" y="22"/>
                    </a:lnTo>
                    <a:lnTo>
                      <a:pt x="0" y="14"/>
                    </a:lnTo>
                    <a:lnTo>
                      <a:pt x="19" y="7"/>
                    </a:lnTo>
                    <a:lnTo>
                      <a:pt x="33"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09" name="Freeform 102"/>
              <p:cNvSpPr>
                <a:spLocks noChangeAspect="1"/>
              </p:cNvSpPr>
              <p:nvPr/>
            </p:nvSpPr>
            <p:spPr bwMode="gray">
              <a:xfrm>
                <a:off x="5079376" y="5920281"/>
                <a:ext cx="79750" cy="58004"/>
              </a:xfrm>
              <a:custGeom>
                <a:avLst/>
                <a:gdLst>
                  <a:gd name="T0" fmla="*/ 2147483647 w 59"/>
                  <a:gd name="T1" fmla="*/ 0 h 40"/>
                  <a:gd name="T2" fmla="*/ 2147483647 w 59"/>
                  <a:gd name="T3" fmla="*/ 2147483647 h 40"/>
                  <a:gd name="T4" fmla="*/ 2147483647 w 59"/>
                  <a:gd name="T5" fmla="*/ 2147483647 h 40"/>
                  <a:gd name="T6" fmla="*/ 2147483647 w 59"/>
                  <a:gd name="T7" fmla="*/ 2147483647 h 40"/>
                  <a:gd name="T8" fmla="*/ 2147483647 w 59"/>
                  <a:gd name="T9" fmla="*/ 2147483647 h 40"/>
                  <a:gd name="T10" fmla="*/ 2147483647 w 59"/>
                  <a:gd name="T11" fmla="*/ 2147483647 h 40"/>
                  <a:gd name="T12" fmla="*/ 2147483647 w 59"/>
                  <a:gd name="T13" fmla="*/ 2147483647 h 40"/>
                  <a:gd name="T14" fmla="*/ 2147483647 w 59"/>
                  <a:gd name="T15" fmla="*/ 2147483647 h 40"/>
                  <a:gd name="T16" fmla="*/ 2147483647 w 59"/>
                  <a:gd name="T17" fmla="*/ 2147483647 h 40"/>
                  <a:gd name="T18" fmla="*/ 2147483647 w 59"/>
                  <a:gd name="T19" fmla="*/ 2147483647 h 40"/>
                  <a:gd name="T20" fmla="*/ 2147483647 w 59"/>
                  <a:gd name="T21" fmla="*/ 2147483647 h 40"/>
                  <a:gd name="T22" fmla="*/ 0 w 59"/>
                  <a:gd name="T23" fmla="*/ 2147483647 h 40"/>
                  <a:gd name="T24" fmla="*/ 2147483647 w 59"/>
                  <a:gd name="T25" fmla="*/ 2147483647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40"/>
                  <a:gd name="T41" fmla="*/ 59 w 59"/>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40">
                    <a:moveTo>
                      <a:pt x="33" y="0"/>
                    </a:moveTo>
                    <a:lnTo>
                      <a:pt x="59" y="29"/>
                    </a:lnTo>
                    <a:lnTo>
                      <a:pt x="55" y="36"/>
                    </a:lnTo>
                    <a:lnTo>
                      <a:pt x="41" y="40"/>
                    </a:lnTo>
                    <a:lnTo>
                      <a:pt x="37" y="29"/>
                    </a:lnTo>
                    <a:lnTo>
                      <a:pt x="33" y="25"/>
                    </a:lnTo>
                    <a:lnTo>
                      <a:pt x="22" y="29"/>
                    </a:lnTo>
                    <a:lnTo>
                      <a:pt x="15" y="25"/>
                    </a:lnTo>
                    <a:lnTo>
                      <a:pt x="8" y="18"/>
                    </a:lnTo>
                    <a:lnTo>
                      <a:pt x="15" y="14"/>
                    </a:lnTo>
                    <a:lnTo>
                      <a:pt x="4" y="22"/>
                    </a:lnTo>
                    <a:lnTo>
                      <a:pt x="0" y="14"/>
                    </a:lnTo>
                    <a:lnTo>
                      <a:pt x="19" y="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0" name="Freeform 103"/>
              <p:cNvSpPr>
                <a:spLocks noChangeAspect="1"/>
              </p:cNvSpPr>
              <p:nvPr/>
            </p:nvSpPr>
            <p:spPr bwMode="gray">
              <a:xfrm>
                <a:off x="3377433" y="5372872"/>
                <a:ext cx="97875" cy="193949"/>
              </a:xfrm>
              <a:custGeom>
                <a:avLst/>
                <a:gdLst>
                  <a:gd name="T0" fmla="*/ 2147483647 w 74"/>
                  <a:gd name="T1" fmla="*/ 0 h 133"/>
                  <a:gd name="T2" fmla="*/ 2147483647 w 74"/>
                  <a:gd name="T3" fmla="*/ 2147483647 h 133"/>
                  <a:gd name="T4" fmla="*/ 2147483647 w 74"/>
                  <a:gd name="T5" fmla="*/ 2147483647 h 133"/>
                  <a:gd name="T6" fmla="*/ 0 w 74"/>
                  <a:gd name="T7" fmla="*/ 2147483647 h 133"/>
                  <a:gd name="T8" fmla="*/ 2147483647 w 74"/>
                  <a:gd name="T9" fmla="*/ 2147483647 h 133"/>
                  <a:gd name="T10" fmla="*/ 2147483647 w 74"/>
                  <a:gd name="T11" fmla="*/ 2147483647 h 133"/>
                  <a:gd name="T12" fmla="*/ 2147483647 w 74"/>
                  <a:gd name="T13" fmla="*/ 2147483647 h 133"/>
                  <a:gd name="T14" fmla="*/ 2147483647 w 74"/>
                  <a:gd name="T15" fmla="*/ 2147483647 h 133"/>
                  <a:gd name="T16" fmla="*/ 2147483647 w 74"/>
                  <a:gd name="T17" fmla="*/ 2147483647 h 133"/>
                  <a:gd name="T18" fmla="*/ 2147483647 w 74"/>
                  <a:gd name="T19" fmla="*/ 2147483647 h 133"/>
                  <a:gd name="T20" fmla="*/ 2147483647 w 74"/>
                  <a:gd name="T21" fmla="*/ 2147483647 h 133"/>
                  <a:gd name="T22" fmla="*/ 2147483647 w 74"/>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133"/>
                  <a:gd name="T38" fmla="*/ 74 w 74"/>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133">
                    <a:moveTo>
                      <a:pt x="74" y="0"/>
                    </a:moveTo>
                    <a:lnTo>
                      <a:pt x="52" y="26"/>
                    </a:lnTo>
                    <a:lnTo>
                      <a:pt x="22" y="26"/>
                    </a:lnTo>
                    <a:lnTo>
                      <a:pt x="0" y="44"/>
                    </a:lnTo>
                    <a:lnTo>
                      <a:pt x="4" y="67"/>
                    </a:lnTo>
                    <a:lnTo>
                      <a:pt x="4" y="103"/>
                    </a:lnTo>
                    <a:lnTo>
                      <a:pt x="22" y="133"/>
                    </a:lnTo>
                    <a:lnTo>
                      <a:pt x="41" y="125"/>
                    </a:lnTo>
                    <a:lnTo>
                      <a:pt x="44" y="107"/>
                    </a:lnTo>
                    <a:lnTo>
                      <a:pt x="66" y="70"/>
                    </a:lnTo>
                    <a:lnTo>
                      <a:pt x="66" y="52"/>
                    </a:lnTo>
                    <a:lnTo>
                      <a:pt x="7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1" name="Freeform 104"/>
              <p:cNvSpPr>
                <a:spLocks noChangeAspect="1"/>
              </p:cNvSpPr>
              <p:nvPr/>
            </p:nvSpPr>
            <p:spPr bwMode="gray">
              <a:xfrm>
                <a:off x="3377433" y="5372872"/>
                <a:ext cx="97875" cy="193949"/>
              </a:xfrm>
              <a:custGeom>
                <a:avLst/>
                <a:gdLst>
                  <a:gd name="T0" fmla="*/ 2147483647 w 74"/>
                  <a:gd name="T1" fmla="*/ 0 h 133"/>
                  <a:gd name="T2" fmla="*/ 2147483647 w 74"/>
                  <a:gd name="T3" fmla="*/ 2147483647 h 133"/>
                  <a:gd name="T4" fmla="*/ 2147483647 w 74"/>
                  <a:gd name="T5" fmla="*/ 2147483647 h 133"/>
                  <a:gd name="T6" fmla="*/ 0 w 74"/>
                  <a:gd name="T7" fmla="*/ 2147483647 h 133"/>
                  <a:gd name="T8" fmla="*/ 2147483647 w 74"/>
                  <a:gd name="T9" fmla="*/ 2147483647 h 133"/>
                  <a:gd name="T10" fmla="*/ 2147483647 w 74"/>
                  <a:gd name="T11" fmla="*/ 2147483647 h 133"/>
                  <a:gd name="T12" fmla="*/ 2147483647 w 74"/>
                  <a:gd name="T13" fmla="*/ 2147483647 h 133"/>
                  <a:gd name="T14" fmla="*/ 2147483647 w 74"/>
                  <a:gd name="T15" fmla="*/ 2147483647 h 133"/>
                  <a:gd name="T16" fmla="*/ 2147483647 w 74"/>
                  <a:gd name="T17" fmla="*/ 2147483647 h 133"/>
                  <a:gd name="T18" fmla="*/ 2147483647 w 74"/>
                  <a:gd name="T19" fmla="*/ 2147483647 h 133"/>
                  <a:gd name="T20" fmla="*/ 2147483647 w 74"/>
                  <a:gd name="T21" fmla="*/ 2147483647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33"/>
                  <a:gd name="T35" fmla="*/ 74 w 74"/>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33">
                    <a:moveTo>
                      <a:pt x="74" y="0"/>
                    </a:moveTo>
                    <a:lnTo>
                      <a:pt x="52" y="26"/>
                    </a:lnTo>
                    <a:lnTo>
                      <a:pt x="22" y="26"/>
                    </a:lnTo>
                    <a:lnTo>
                      <a:pt x="0" y="44"/>
                    </a:lnTo>
                    <a:lnTo>
                      <a:pt x="4" y="67"/>
                    </a:lnTo>
                    <a:lnTo>
                      <a:pt x="4" y="103"/>
                    </a:lnTo>
                    <a:lnTo>
                      <a:pt x="22" y="133"/>
                    </a:lnTo>
                    <a:lnTo>
                      <a:pt x="41" y="125"/>
                    </a:lnTo>
                    <a:lnTo>
                      <a:pt x="44" y="107"/>
                    </a:lnTo>
                    <a:lnTo>
                      <a:pt x="66" y="70"/>
                    </a:lnTo>
                    <a:lnTo>
                      <a:pt x="66" y="52"/>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2" name="Freeform 105"/>
              <p:cNvSpPr>
                <a:spLocks noChangeAspect="1"/>
              </p:cNvSpPr>
              <p:nvPr/>
            </p:nvSpPr>
            <p:spPr bwMode="gray">
              <a:xfrm>
                <a:off x="2349743" y="4118546"/>
                <a:ext cx="1125565" cy="1192697"/>
              </a:xfrm>
              <a:custGeom>
                <a:avLst/>
                <a:gdLst>
                  <a:gd name="T0" fmla="*/ 2147483647 w 837"/>
                  <a:gd name="T1" fmla="*/ 2147483647 h 818"/>
                  <a:gd name="T2" fmla="*/ 2147483647 w 837"/>
                  <a:gd name="T3" fmla="*/ 2147483647 h 818"/>
                  <a:gd name="T4" fmla="*/ 2147483647 w 837"/>
                  <a:gd name="T5" fmla="*/ 2147483647 h 818"/>
                  <a:gd name="T6" fmla="*/ 2147483647 w 837"/>
                  <a:gd name="T7" fmla="*/ 2147483647 h 818"/>
                  <a:gd name="T8" fmla="*/ 2147483647 w 837"/>
                  <a:gd name="T9" fmla="*/ 2147483647 h 818"/>
                  <a:gd name="T10" fmla="*/ 2147483647 w 837"/>
                  <a:gd name="T11" fmla="*/ 2147483647 h 818"/>
                  <a:gd name="T12" fmla="*/ 2147483647 w 837"/>
                  <a:gd name="T13" fmla="*/ 2147483647 h 818"/>
                  <a:gd name="T14" fmla="*/ 2147483647 w 837"/>
                  <a:gd name="T15" fmla="*/ 2147483647 h 818"/>
                  <a:gd name="T16" fmla="*/ 2147483647 w 837"/>
                  <a:gd name="T17" fmla="*/ 2147483647 h 818"/>
                  <a:gd name="T18" fmla="*/ 2147483647 w 837"/>
                  <a:gd name="T19" fmla="*/ 2147483647 h 818"/>
                  <a:gd name="T20" fmla="*/ 2147483647 w 837"/>
                  <a:gd name="T21" fmla="*/ 2147483647 h 818"/>
                  <a:gd name="T22" fmla="*/ 2147483647 w 837"/>
                  <a:gd name="T23" fmla="*/ 2147483647 h 818"/>
                  <a:gd name="T24" fmla="*/ 2147483647 w 837"/>
                  <a:gd name="T25" fmla="*/ 2147483647 h 818"/>
                  <a:gd name="T26" fmla="*/ 2147483647 w 837"/>
                  <a:gd name="T27" fmla="*/ 2147483647 h 818"/>
                  <a:gd name="T28" fmla="*/ 2147483647 w 837"/>
                  <a:gd name="T29" fmla="*/ 2147483647 h 818"/>
                  <a:gd name="T30" fmla="*/ 2147483647 w 837"/>
                  <a:gd name="T31" fmla="*/ 2147483647 h 818"/>
                  <a:gd name="T32" fmla="*/ 2147483647 w 837"/>
                  <a:gd name="T33" fmla="*/ 2147483647 h 818"/>
                  <a:gd name="T34" fmla="*/ 2147483647 w 837"/>
                  <a:gd name="T35" fmla="*/ 2147483647 h 818"/>
                  <a:gd name="T36" fmla="*/ 2147483647 w 837"/>
                  <a:gd name="T37" fmla="*/ 2147483647 h 818"/>
                  <a:gd name="T38" fmla="*/ 2147483647 w 837"/>
                  <a:gd name="T39" fmla="*/ 2147483647 h 818"/>
                  <a:gd name="T40" fmla="*/ 2147483647 w 837"/>
                  <a:gd name="T41" fmla="*/ 2147483647 h 818"/>
                  <a:gd name="T42" fmla="*/ 2147483647 w 837"/>
                  <a:gd name="T43" fmla="*/ 2147483647 h 818"/>
                  <a:gd name="T44" fmla="*/ 2147483647 w 837"/>
                  <a:gd name="T45" fmla="*/ 2147483647 h 818"/>
                  <a:gd name="T46" fmla="*/ 2147483647 w 837"/>
                  <a:gd name="T47" fmla="*/ 2147483647 h 818"/>
                  <a:gd name="T48" fmla="*/ 2147483647 w 837"/>
                  <a:gd name="T49" fmla="*/ 2147483647 h 818"/>
                  <a:gd name="T50" fmla="*/ 2147483647 w 837"/>
                  <a:gd name="T51" fmla="*/ 2147483647 h 818"/>
                  <a:gd name="T52" fmla="*/ 2147483647 w 837"/>
                  <a:gd name="T53" fmla="*/ 2147483647 h 818"/>
                  <a:gd name="T54" fmla="*/ 2147483647 w 837"/>
                  <a:gd name="T55" fmla="*/ 2147483647 h 818"/>
                  <a:gd name="T56" fmla="*/ 2147483647 w 837"/>
                  <a:gd name="T57" fmla="*/ 2147483647 h 818"/>
                  <a:gd name="T58" fmla="*/ 2147483647 w 837"/>
                  <a:gd name="T59" fmla="*/ 2147483647 h 818"/>
                  <a:gd name="T60" fmla="*/ 2147483647 w 837"/>
                  <a:gd name="T61" fmla="*/ 2147483647 h 818"/>
                  <a:gd name="T62" fmla="*/ 2147483647 w 837"/>
                  <a:gd name="T63" fmla="*/ 2147483647 h 818"/>
                  <a:gd name="T64" fmla="*/ 2147483647 w 837"/>
                  <a:gd name="T65" fmla="*/ 2147483647 h 818"/>
                  <a:gd name="T66" fmla="*/ 2147483647 w 837"/>
                  <a:gd name="T67" fmla="*/ 2147483647 h 818"/>
                  <a:gd name="T68" fmla="*/ 2147483647 w 837"/>
                  <a:gd name="T69" fmla="*/ 2147483647 h 818"/>
                  <a:gd name="T70" fmla="*/ 2147483647 w 837"/>
                  <a:gd name="T71" fmla="*/ 2147483647 h 818"/>
                  <a:gd name="T72" fmla="*/ 2147483647 w 837"/>
                  <a:gd name="T73" fmla="*/ 2147483647 h 818"/>
                  <a:gd name="T74" fmla="*/ 2147483647 w 837"/>
                  <a:gd name="T75" fmla="*/ 2147483647 h 818"/>
                  <a:gd name="T76" fmla="*/ 2147483647 w 837"/>
                  <a:gd name="T77" fmla="*/ 0 h 818"/>
                  <a:gd name="T78" fmla="*/ 2147483647 w 837"/>
                  <a:gd name="T79" fmla="*/ 2147483647 h 818"/>
                  <a:gd name="T80" fmla="*/ 2147483647 w 837"/>
                  <a:gd name="T81" fmla="*/ 2147483647 h 818"/>
                  <a:gd name="T82" fmla="*/ 2147483647 w 837"/>
                  <a:gd name="T83" fmla="*/ 2147483647 h 818"/>
                  <a:gd name="T84" fmla="*/ 2147483647 w 837"/>
                  <a:gd name="T85" fmla="*/ 2147483647 h 818"/>
                  <a:gd name="T86" fmla="*/ 2147483647 w 837"/>
                  <a:gd name="T87" fmla="*/ 2147483647 h 818"/>
                  <a:gd name="T88" fmla="*/ 2147483647 w 837"/>
                  <a:gd name="T89" fmla="*/ 2147483647 h 818"/>
                  <a:gd name="T90" fmla="*/ 2147483647 w 837"/>
                  <a:gd name="T91" fmla="*/ 2147483647 h 818"/>
                  <a:gd name="T92" fmla="*/ 2147483647 w 837"/>
                  <a:gd name="T93" fmla="*/ 2147483647 h 818"/>
                  <a:gd name="T94" fmla="*/ 2147483647 w 837"/>
                  <a:gd name="T95" fmla="*/ 2147483647 h 818"/>
                  <a:gd name="T96" fmla="*/ 2147483647 w 837"/>
                  <a:gd name="T97" fmla="*/ 2147483647 h 818"/>
                  <a:gd name="T98" fmla="*/ 2147483647 w 837"/>
                  <a:gd name="T99" fmla="*/ 2147483647 h 8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37"/>
                  <a:gd name="T151" fmla="*/ 0 h 818"/>
                  <a:gd name="T152" fmla="*/ 837 w 837"/>
                  <a:gd name="T153" fmla="*/ 818 h 8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37" h="818">
                    <a:moveTo>
                      <a:pt x="11" y="114"/>
                    </a:moveTo>
                    <a:lnTo>
                      <a:pt x="22" y="136"/>
                    </a:lnTo>
                    <a:lnTo>
                      <a:pt x="11" y="150"/>
                    </a:lnTo>
                    <a:lnTo>
                      <a:pt x="11" y="158"/>
                    </a:lnTo>
                    <a:lnTo>
                      <a:pt x="0" y="154"/>
                    </a:lnTo>
                    <a:lnTo>
                      <a:pt x="4" y="165"/>
                    </a:lnTo>
                    <a:lnTo>
                      <a:pt x="4" y="173"/>
                    </a:lnTo>
                    <a:lnTo>
                      <a:pt x="11" y="191"/>
                    </a:lnTo>
                    <a:lnTo>
                      <a:pt x="33" y="184"/>
                    </a:lnTo>
                    <a:lnTo>
                      <a:pt x="55" y="209"/>
                    </a:lnTo>
                    <a:lnTo>
                      <a:pt x="66" y="228"/>
                    </a:lnTo>
                    <a:lnTo>
                      <a:pt x="81" y="242"/>
                    </a:lnTo>
                    <a:lnTo>
                      <a:pt x="99" y="242"/>
                    </a:lnTo>
                    <a:lnTo>
                      <a:pt x="106" y="257"/>
                    </a:lnTo>
                    <a:lnTo>
                      <a:pt x="121" y="272"/>
                    </a:lnTo>
                    <a:lnTo>
                      <a:pt x="132" y="275"/>
                    </a:lnTo>
                    <a:lnTo>
                      <a:pt x="136" y="279"/>
                    </a:lnTo>
                    <a:lnTo>
                      <a:pt x="128" y="294"/>
                    </a:lnTo>
                    <a:lnTo>
                      <a:pt x="128" y="305"/>
                    </a:lnTo>
                    <a:lnTo>
                      <a:pt x="128" y="316"/>
                    </a:lnTo>
                    <a:lnTo>
                      <a:pt x="121" y="338"/>
                    </a:lnTo>
                    <a:lnTo>
                      <a:pt x="139" y="356"/>
                    </a:lnTo>
                    <a:lnTo>
                      <a:pt x="158" y="371"/>
                    </a:lnTo>
                    <a:lnTo>
                      <a:pt x="158" y="382"/>
                    </a:lnTo>
                    <a:lnTo>
                      <a:pt x="154" y="418"/>
                    </a:lnTo>
                    <a:lnTo>
                      <a:pt x="150" y="444"/>
                    </a:lnTo>
                    <a:lnTo>
                      <a:pt x="154" y="459"/>
                    </a:lnTo>
                    <a:lnTo>
                      <a:pt x="172" y="470"/>
                    </a:lnTo>
                    <a:lnTo>
                      <a:pt x="172" y="495"/>
                    </a:lnTo>
                    <a:lnTo>
                      <a:pt x="172" y="510"/>
                    </a:lnTo>
                    <a:lnTo>
                      <a:pt x="154" y="488"/>
                    </a:lnTo>
                    <a:lnTo>
                      <a:pt x="143" y="470"/>
                    </a:lnTo>
                    <a:lnTo>
                      <a:pt x="136" y="473"/>
                    </a:lnTo>
                    <a:lnTo>
                      <a:pt x="143" y="488"/>
                    </a:lnTo>
                    <a:lnTo>
                      <a:pt x="136" y="499"/>
                    </a:lnTo>
                    <a:lnTo>
                      <a:pt x="125" y="514"/>
                    </a:lnTo>
                    <a:lnTo>
                      <a:pt x="117" y="525"/>
                    </a:lnTo>
                    <a:lnTo>
                      <a:pt x="128" y="536"/>
                    </a:lnTo>
                    <a:lnTo>
                      <a:pt x="121" y="547"/>
                    </a:lnTo>
                    <a:lnTo>
                      <a:pt x="106" y="562"/>
                    </a:lnTo>
                    <a:lnTo>
                      <a:pt x="103" y="573"/>
                    </a:lnTo>
                    <a:lnTo>
                      <a:pt x="95" y="587"/>
                    </a:lnTo>
                    <a:lnTo>
                      <a:pt x="73" y="613"/>
                    </a:lnTo>
                    <a:lnTo>
                      <a:pt x="62" y="639"/>
                    </a:lnTo>
                    <a:lnTo>
                      <a:pt x="62" y="642"/>
                    </a:lnTo>
                    <a:lnTo>
                      <a:pt x="66" y="653"/>
                    </a:lnTo>
                    <a:lnTo>
                      <a:pt x="59" y="664"/>
                    </a:lnTo>
                    <a:lnTo>
                      <a:pt x="62" y="679"/>
                    </a:lnTo>
                    <a:lnTo>
                      <a:pt x="77" y="697"/>
                    </a:lnTo>
                    <a:lnTo>
                      <a:pt x="128" y="727"/>
                    </a:lnTo>
                    <a:lnTo>
                      <a:pt x="165" y="756"/>
                    </a:lnTo>
                    <a:lnTo>
                      <a:pt x="176" y="752"/>
                    </a:lnTo>
                    <a:lnTo>
                      <a:pt x="194" y="745"/>
                    </a:lnTo>
                    <a:lnTo>
                      <a:pt x="257" y="771"/>
                    </a:lnTo>
                    <a:lnTo>
                      <a:pt x="264" y="782"/>
                    </a:lnTo>
                    <a:lnTo>
                      <a:pt x="271" y="796"/>
                    </a:lnTo>
                    <a:lnTo>
                      <a:pt x="282" y="804"/>
                    </a:lnTo>
                    <a:lnTo>
                      <a:pt x="297" y="804"/>
                    </a:lnTo>
                    <a:lnTo>
                      <a:pt x="319" y="818"/>
                    </a:lnTo>
                    <a:lnTo>
                      <a:pt x="356" y="818"/>
                    </a:lnTo>
                    <a:lnTo>
                      <a:pt x="367" y="804"/>
                    </a:lnTo>
                    <a:lnTo>
                      <a:pt x="371" y="789"/>
                    </a:lnTo>
                    <a:lnTo>
                      <a:pt x="371" y="771"/>
                    </a:lnTo>
                    <a:lnTo>
                      <a:pt x="385" y="756"/>
                    </a:lnTo>
                    <a:lnTo>
                      <a:pt x="418" y="741"/>
                    </a:lnTo>
                    <a:lnTo>
                      <a:pt x="429" y="738"/>
                    </a:lnTo>
                    <a:lnTo>
                      <a:pt x="448" y="730"/>
                    </a:lnTo>
                    <a:lnTo>
                      <a:pt x="462" y="730"/>
                    </a:lnTo>
                    <a:lnTo>
                      <a:pt x="477" y="741"/>
                    </a:lnTo>
                    <a:lnTo>
                      <a:pt x="492" y="752"/>
                    </a:lnTo>
                    <a:lnTo>
                      <a:pt x="506" y="752"/>
                    </a:lnTo>
                    <a:lnTo>
                      <a:pt x="517" y="756"/>
                    </a:lnTo>
                    <a:lnTo>
                      <a:pt x="539" y="760"/>
                    </a:lnTo>
                    <a:lnTo>
                      <a:pt x="558" y="782"/>
                    </a:lnTo>
                    <a:lnTo>
                      <a:pt x="572" y="789"/>
                    </a:lnTo>
                    <a:lnTo>
                      <a:pt x="594" y="796"/>
                    </a:lnTo>
                    <a:lnTo>
                      <a:pt x="609" y="807"/>
                    </a:lnTo>
                    <a:lnTo>
                      <a:pt x="620" y="811"/>
                    </a:lnTo>
                    <a:lnTo>
                      <a:pt x="646" y="785"/>
                    </a:lnTo>
                    <a:lnTo>
                      <a:pt x="660" y="782"/>
                    </a:lnTo>
                    <a:lnTo>
                      <a:pt x="675" y="771"/>
                    </a:lnTo>
                    <a:lnTo>
                      <a:pt x="693" y="756"/>
                    </a:lnTo>
                    <a:lnTo>
                      <a:pt x="715" y="756"/>
                    </a:lnTo>
                    <a:lnTo>
                      <a:pt x="712" y="727"/>
                    </a:lnTo>
                    <a:lnTo>
                      <a:pt x="708" y="719"/>
                    </a:lnTo>
                    <a:lnTo>
                      <a:pt x="697" y="705"/>
                    </a:lnTo>
                    <a:lnTo>
                      <a:pt x="690" y="708"/>
                    </a:lnTo>
                    <a:lnTo>
                      <a:pt x="682" y="705"/>
                    </a:lnTo>
                    <a:lnTo>
                      <a:pt x="675" y="694"/>
                    </a:lnTo>
                    <a:lnTo>
                      <a:pt x="671" y="664"/>
                    </a:lnTo>
                    <a:lnTo>
                      <a:pt x="690" y="646"/>
                    </a:lnTo>
                    <a:lnTo>
                      <a:pt x="675" y="631"/>
                    </a:lnTo>
                    <a:lnTo>
                      <a:pt x="675" y="624"/>
                    </a:lnTo>
                    <a:lnTo>
                      <a:pt x="701" y="598"/>
                    </a:lnTo>
                    <a:lnTo>
                      <a:pt x="701" y="591"/>
                    </a:lnTo>
                    <a:lnTo>
                      <a:pt x="697" y="562"/>
                    </a:lnTo>
                    <a:lnTo>
                      <a:pt x="712" y="547"/>
                    </a:lnTo>
                    <a:lnTo>
                      <a:pt x="697" y="528"/>
                    </a:lnTo>
                    <a:lnTo>
                      <a:pt x="697" y="517"/>
                    </a:lnTo>
                    <a:lnTo>
                      <a:pt x="697" y="495"/>
                    </a:lnTo>
                    <a:lnTo>
                      <a:pt x="690" y="492"/>
                    </a:lnTo>
                    <a:lnTo>
                      <a:pt x="675" y="492"/>
                    </a:lnTo>
                    <a:lnTo>
                      <a:pt x="664" y="495"/>
                    </a:lnTo>
                    <a:lnTo>
                      <a:pt x="660" y="499"/>
                    </a:lnTo>
                    <a:lnTo>
                      <a:pt x="649" y="506"/>
                    </a:lnTo>
                    <a:lnTo>
                      <a:pt x="638" y="510"/>
                    </a:lnTo>
                    <a:lnTo>
                      <a:pt x="635" y="499"/>
                    </a:lnTo>
                    <a:lnTo>
                      <a:pt x="642" y="488"/>
                    </a:lnTo>
                    <a:lnTo>
                      <a:pt x="649" y="481"/>
                    </a:lnTo>
                    <a:lnTo>
                      <a:pt x="649" y="470"/>
                    </a:lnTo>
                    <a:lnTo>
                      <a:pt x="671" y="448"/>
                    </a:lnTo>
                    <a:lnTo>
                      <a:pt x="682" y="444"/>
                    </a:lnTo>
                    <a:lnTo>
                      <a:pt x="682" y="426"/>
                    </a:lnTo>
                    <a:lnTo>
                      <a:pt x="697" y="411"/>
                    </a:lnTo>
                    <a:lnTo>
                      <a:pt x="730" y="385"/>
                    </a:lnTo>
                    <a:lnTo>
                      <a:pt x="741" y="385"/>
                    </a:lnTo>
                    <a:lnTo>
                      <a:pt x="745" y="378"/>
                    </a:lnTo>
                    <a:lnTo>
                      <a:pt x="760" y="363"/>
                    </a:lnTo>
                    <a:lnTo>
                      <a:pt x="767" y="363"/>
                    </a:lnTo>
                    <a:lnTo>
                      <a:pt x="771" y="356"/>
                    </a:lnTo>
                    <a:lnTo>
                      <a:pt x="778" y="352"/>
                    </a:lnTo>
                    <a:lnTo>
                      <a:pt x="785" y="338"/>
                    </a:lnTo>
                    <a:lnTo>
                      <a:pt x="793" y="316"/>
                    </a:lnTo>
                    <a:lnTo>
                      <a:pt x="796" y="301"/>
                    </a:lnTo>
                    <a:lnTo>
                      <a:pt x="796" y="290"/>
                    </a:lnTo>
                    <a:lnTo>
                      <a:pt x="807" y="275"/>
                    </a:lnTo>
                    <a:lnTo>
                      <a:pt x="826" y="268"/>
                    </a:lnTo>
                    <a:lnTo>
                      <a:pt x="837" y="257"/>
                    </a:lnTo>
                    <a:lnTo>
                      <a:pt x="837" y="253"/>
                    </a:lnTo>
                    <a:lnTo>
                      <a:pt x="822" y="239"/>
                    </a:lnTo>
                    <a:lnTo>
                      <a:pt x="815" y="235"/>
                    </a:lnTo>
                    <a:lnTo>
                      <a:pt x="789" y="235"/>
                    </a:lnTo>
                    <a:lnTo>
                      <a:pt x="760" y="228"/>
                    </a:lnTo>
                    <a:lnTo>
                      <a:pt x="752" y="228"/>
                    </a:lnTo>
                    <a:lnTo>
                      <a:pt x="741" y="224"/>
                    </a:lnTo>
                    <a:lnTo>
                      <a:pt x="730" y="213"/>
                    </a:lnTo>
                    <a:lnTo>
                      <a:pt x="723" y="198"/>
                    </a:lnTo>
                    <a:lnTo>
                      <a:pt x="715" y="187"/>
                    </a:lnTo>
                    <a:lnTo>
                      <a:pt x="704" y="184"/>
                    </a:lnTo>
                    <a:lnTo>
                      <a:pt x="693" y="176"/>
                    </a:lnTo>
                    <a:lnTo>
                      <a:pt x="686" y="176"/>
                    </a:lnTo>
                    <a:lnTo>
                      <a:pt x="671" y="162"/>
                    </a:lnTo>
                    <a:lnTo>
                      <a:pt x="649" y="143"/>
                    </a:lnTo>
                    <a:lnTo>
                      <a:pt x="638" y="128"/>
                    </a:lnTo>
                    <a:lnTo>
                      <a:pt x="624" y="125"/>
                    </a:lnTo>
                    <a:lnTo>
                      <a:pt x="616" y="117"/>
                    </a:lnTo>
                    <a:lnTo>
                      <a:pt x="609" y="103"/>
                    </a:lnTo>
                    <a:lnTo>
                      <a:pt x="591" y="81"/>
                    </a:lnTo>
                    <a:lnTo>
                      <a:pt x="587" y="66"/>
                    </a:lnTo>
                    <a:lnTo>
                      <a:pt x="572" y="55"/>
                    </a:lnTo>
                    <a:lnTo>
                      <a:pt x="565" y="40"/>
                    </a:lnTo>
                    <a:lnTo>
                      <a:pt x="558" y="33"/>
                    </a:lnTo>
                    <a:lnTo>
                      <a:pt x="543" y="22"/>
                    </a:lnTo>
                    <a:lnTo>
                      <a:pt x="528" y="4"/>
                    </a:lnTo>
                    <a:lnTo>
                      <a:pt x="517" y="0"/>
                    </a:lnTo>
                    <a:lnTo>
                      <a:pt x="484" y="0"/>
                    </a:lnTo>
                    <a:lnTo>
                      <a:pt x="473" y="0"/>
                    </a:lnTo>
                    <a:lnTo>
                      <a:pt x="459" y="11"/>
                    </a:lnTo>
                    <a:lnTo>
                      <a:pt x="466" y="22"/>
                    </a:lnTo>
                    <a:lnTo>
                      <a:pt x="455" y="37"/>
                    </a:lnTo>
                    <a:lnTo>
                      <a:pt x="426" y="77"/>
                    </a:lnTo>
                    <a:lnTo>
                      <a:pt x="407" y="84"/>
                    </a:lnTo>
                    <a:lnTo>
                      <a:pt x="367" y="88"/>
                    </a:lnTo>
                    <a:lnTo>
                      <a:pt x="349" y="95"/>
                    </a:lnTo>
                    <a:lnTo>
                      <a:pt x="338" y="103"/>
                    </a:lnTo>
                    <a:lnTo>
                      <a:pt x="334" y="114"/>
                    </a:lnTo>
                    <a:lnTo>
                      <a:pt x="315" y="110"/>
                    </a:lnTo>
                    <a:lnTo>
                      <a:pt x="290" y="114"/>
                    </a:lnTo>
                    <a:lnTo>
                      <a:pt x="275" y="110"/>
                    </a:lnTo>
                    <a:lnTo>
                      <a:pt x="260" y="99"/>
                    </a:lnTo>
                    <a:lnTo>
                      <a:pt x="249" y="88"/>
                    </a:lnTo>
                    <a:lnTo>
                      <a:pt x="238" y="84"/>
                    </a:lnTo>
                    <a:lnTo>
                      <a:pt x="246" y="73"/>
                    </a:lnTo>
                    <a:lnTo>
                      <a:pt x="235" y="62"/>
                    </a:lnTo>
                    <a:lnTo>
                      <a:pt x="224" y="62"/>
                    </a:lnTo>
                    <a:lnTo>
                      <a:pt x="216" y="59"/>
                    </a:lnTo>
                    <a:lnTo>
                      <a:pt x="216" y="62"/>
                    </a:lnTo>
                    <a:lnTo>
                      <a:pt x="224" y="73"/>
                    </a:lnTo>
                    <a:lnTo>
                      <a:pt x="220" y="77"/>
                    </a:lnTo>
                    <a:lnTo>
                      <a:pt x="224" y="88"/>
                    </a:lnTo>
                    <a:lnTo>
                      <a:pt x="224" y="103"/>
                    </a:lnTo>
                    <a:lnTo>
                      <a:pt x="224" y="114"/>
                    </a:lnTo>
                    <a:lnTo>
                      <a:pt x="224" y="117"/>
                    </a:lnTo>
                    <a:lnTo>
                      <a:pt x="216" y="121"/>
                    </a:lnTo>
                    <a:lnTo>
                      <a:pt x="213" y="132"/>
                    </a:lnTo>
                    <a:lnTo>
                      <a:pt x="213" y="143"/>
                    </a:lnTo>
                    <a:lnTo>
                      <a:pt x="209" y="150"/>
                    </a:lnTo>
                    <a:lnTo>
                      <a:pt x="198" y="150"/>
                    </a:lnTo>
                    <a:lnTo>
                      <a:pt x="183" y="143"/>
                    </a:lnTo>
                    <a:lnTo>
                      <a:pt x="176" y="150"/>
                    </a:lnTo>
                    <a:lnTo>
                      <a:pt x="161" y="139"/>
                    </a:lnTo>
                    <a:lnTo>
                      <a:pt x="154" y="136"/>
                    </a:lnTo>
                    <a:lnTo>
                      <a:pt x="143" y="143"/>
                    </a:lnTo>
                    <a:lnTo>
                      <a:pt x="136" y="143"/>
                    </a:lnTo>
                    <a:lnTo>
                      <a:pt x="136" y="136"/>
                    </a:lnTo>
                    <a:lnTo>
                      <a:pt x="99" y="103"/>
                    </a:lnTo>
                    <a:lnTo>
                      <a:pt x="92" y="103"/>
                    </a:lnTo>
                    <a:lnTo>
                      <a:pt x="88" y="110"/>
                    </a:lnTo>
                    <a:lnTo>
                      <a:pt x="73" y="114"/>
                    </a:lnTo>
                    <a:lnTo>
                      <a:pt x="62" y="117"/>
                    </a:lnTo>
                    <a:lnTo>
                      <a:pt x="55" y="106"/>
                    </a:lnTo>
                    <a:lnTo>
                      <a:pt x="29" y="106"/>
                    </a:lnTo>
                    <a:lnTo>
                      <a:pt x="11" y="11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3" name="Freeform 106"/>
              <p:cNvSpPr>
                <a:spLocks noChangeAspect="1"/>
              </p:cNvSpPr>
              <p:nvPr/>
            </p:nvSpPr>
            <p:spPr bwMode="gray">
              <a:xfrm>
                <a:off x="4546499" y="3311934"/>
                <a:ext cx="549188" cy="309957"/>
              </a:xfrm>
              <a:custGeom>
                <a:avLst/>
                <a:gdLst>
                  <a:gd name="T0" fmla="*/ 2147483647 w 407"/>
                  <a:gd name="T1" fmla="*/ 2147483647 h 213"/>
                  <a:gd name="T2" fmla="*/ 2147483647 w 407"/>
                  <a:gd name="T3" fmla="*/ 2147483647 h 213"/>
                  <a:gd name="T4" fmla="*/ 2147483647 w 407"/>
                  <a:gd name="T5" fmla="*/ 2147483647 h 213"/>
                  <a:gd name="T6" fmla="*/ 2147483647 w 407"/>
                  <a:gd name="T7" fmla="*/ 2147483647 h 213"/>
                  <a:gd name="T8" fmla="*/ 2147483647 w 407"/>
                  <a:gd name="T9" fmla="*/ 2147483647 h 213"/>
                  <a:gd name="T10" fmla="*/ 2147483647 w 407"/>
                  <a:gd name="T11" fmla="*/ 2147483647 h 213"/>
                  <a:gd name="T12" fmla="*/ 0 w 407"/>
                  <a:gd name="T13" fmla="*/ 2147483647 h 213"/>
                  <a:gd name="T14" fmla="*/ 2147483647 w 407"/>
                  <a:gd name="T15" fmla="*/ 2147483647 h 213"/>
                  <a:gd name="T16" fmla="*/ 2147483647 w 407"/>
                  <a:gd name="T17" fmla="*/ 2147483647 h 213"/>
                  <a:gd name="T18" fmla="*/ 2147483647 w 407"/>
                  <a:gd name="T19" fmla="*/ 2147483647 h 213"/>
                  <a:gd name="T20" fmla="*/ 2147483647 w 407"/>
                  <a:gd name="T21" fmla="*/ 2147483647 h 213"/>
                  <a:gd name="T22" fmla="*/ 2147483647 w 407"/>
                  <a:gd name="T23" fmla="*/ 2147483647 h 213"/>
                  <a:gd name="T24" fmla="*/ 2147483647 w 407"/>
                  <a:gd name="T25" fmla="*/ 2147483647 h 213"/>
                  <a:gd name="T26" fmla="*/ 2147483647 w 407"/>
                  <a:gd name="T27" fmla="*/ 2147483647 h 213"/>
                  <a:gd name="T28" fmla="*/ 2147483647 w 407"/>
                  <a:gd name="T29" fmla="*/ 2147483647 h 213"/>
                  <a:gd name="T30" fmla="*/ 2147483647 w 407"/>
                  <a:gd name="T31" fmla="*/ 2147483647 h 213"/>
                  <a:gd name="T32" fmla="*/ 2147483647 w 407"/>
                  <a:gd name="T33" fmla="*/ 2147483647 h 213"/>
                  <a:gd name="T34" fmla="*/ 2147483647 w 407"/>
                  <a:gd name="T35" fmla="*/ 2147483647 h 213"/>
                  <a:gd name="T36" fmla="*/ 2147483647 w 407"/>
                  <a:gd name="T37" fmla="*/ 2147483647 h 213"/>
                  <a:gd name="T38" fmla="*/ 2147483647 w 407"/>
                  <a:gd name="T39" fmla="*/ 2147483647 h 213"/>
                  <a:gd name="T40" fmla="*/ 2147483647 w 407"/>
                  <a:gd name="T41" fmla="*/ 2147483647 h 213"/>
                  <a:gd name="T42" fmla="*/ 2147483647 w 407"/>
                  <a:gd name="T43" fmla="*/ 2147483647 h 213"/>
                  <a:gd name="T44" fmla="*/ 2147483647 w 407"/>
                  <a:gd name="T45" fmla="*/ 2147483647 h 213"/>
                  <a:gd name="T46" fmla="*/ 2147483647 w 407"/>
                  <a:gd name="T47" fmla="*/ 2147483647 h 213"/>
                  <a:gd name="T48" fmla="*/ 2147483647 w 407"/>
                  <a:gd name="T49" fmla="*/ 2147483647 h 213"/>
                  <a:gd name="T50" fmla="*/ 2147483647 w 407"/>
                  <a:gd name="T51" fmla="*/ 2147483647 h 213"/>
                  <a:gd name="T52" fmla="*/ 2147483647 w 407"/>
                  <a:gd name="T53" fmla="*/ 2147483647 h 213"/>
                  <a:gd name="T54" fmla="*/ 2147483647 w 407"/>
                  <a:gd name="T55" fmla="*/ 2147483647 h 213"/>
                  <a:gd name="T56" fmla="*/ 2147483647 w 407"/>
                  <a:gd name="T57" fmla="*/ 2147483647 h 213"/>
                  <a:gd name="T58" fmla="*/ 2147483647 w 407"/>
                  <a:gd name="T59" fmla="*/ 0 h 213"/>
                  <a:gd name="T60" fmla="*/ 2147483647 w 407"/>
                  <a:gd name="T61" fmla="*/ 2147483647 h 213"/>
                  <a:gd name="T62" fmla="*/ 2147483647 w 407"/>
                  <a:gd name="T63" fmla="*/ 2147483647 h 213"/>
                  <a:gd name="T64" fmla="*/ 2147483647 w 407"/>
                  <a:gd name="T65" fmla="*/ 2147483647 h 213"/>
                  <a:gd name="T66" fmla="*/ 2147483647 w 407"/>
                  <a:gd name="T67" fmla="*/ 2147483647 h 213"/>
                  <a:gd name="T68" fmla="*/ 2147483647 w 407"/>
                  <a:gd name="T69" fmla="*/ 2147483647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7"/>
                  <a:gd name="T106" fmla="*/ 0 h 213"/>
                  <a:gd name="T107" fmla="*/ 407 w 407"/>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7" h="213">
                    <a:moveTo>
                      <a:pt x="121" y="84"/>
                    </a:moveTo>
                    <a:lnTo>
                      <a:pt x="99" y="73"/>
                    </a:lnTo>
                    <a:lnTo>
                      <a:pt x="95" y="59"/>
                    </a:lnTo>
                    <a:lnTo>
                      <a:pt x="92" y="44"/>
                    </a:lnTo>
                    <a:lnTo>
                      <a:pt x="81" y="29"/>
                    </a:lnTo>
                    <a:lnTo>
                      <a:pt x="66" y="29"/>
                    </a:lnTo>
                    <a:lnTo>
                      <a:pt x="51" y="37"/>
                    </a:lnTo>
                    <a:lnTo>
                      <a:pt x="37" y="51"/>
                    </a:lnTo>
                    <a:lnTo>
                      <a:pt x="18" y="88"/>
                    </a:lnTo>
                    <a:lnTo>
                      <a:pt x="18" y="99"/>
                    </a:lnTo>
                    <a:lnTo>
                      <a:pt x="18" y="110"/>
                    </a:lnTo>
                    <a:lnTo>
                      <a:pt x="15" y="114"/>
                    </a:lnTo>
                    <a:lnTo>
                      <a:pt x="7" y="121"/>
                    </a:lnTo>
                    <a:lnTo>
                      <a:pt x="0" y="132"/>
                    </a:lnTo>
                    <a:lnTo>
                      <a:pt x="4" y="143"/>
                    </a:lnTo>
                    <a:lnTo>
                      <a:pt x="4" y="165"/>
                    </a:lnTo>
                    <a:lnTo>
                      <a:pt x="7" y="183"/>
                    </a:lnTo>
                    <a:lnTo>
                      <a:pt x="18" y="187"/>
                    </a:lnTo>
                    <a:lnTo>
                      <a:pt x="33" y="180"/>
                    </a:lnTo>
                    <a:lnTo>
                      <a:pt x="51" y="169"/>
                    </a:lnTo>
                    <a:lnTo>
                      <a:pt x="62" y="161"/>
                    </a:lnTo>
                    <a:lnTo>
                      <a:pt x="77" y="165"/>
                    </a:lnTo>
                    <a:lnTo>
                      <a:pt x="95" y="169"/>
                    </a:lnTo>
                    <a:lnTo>
                      <a:pt x="106" y="172"/>
                    </a:lnTo>
                    <a:lnTo>
                      <a:pt x="117" y="176"/>
                    </a:lnTo>
                    <a:lnTo>
                      <a:pt x="139" y="165"/>
                    </a:lnTo>
                    <a:lnTo>
                      <a:pt x="150" y="165"/>
                    </a:lnTo>
                    <a:lnTo>
                      <a:pt x="158" y="169"/>
                    </a:lnTo>
                    <a:lnTo>
                      <a:pt x="172" y="176"/>
                    </a:lnTo>
                    <a:lnTo>
                      <a:pt x="183" y="165"/>
                    </a:lnTo>
                    <a:lnTo>
                      <a:pt x="205" y="161"/>
                    </a:lnTo>
                    <a:lnTo>
                      <a:pt x="216" y="161"/>
                    </a:lnTo>
                    <a:lnTo>
                      <a:pt x="227" y="180"/>
                    </a:lnTo>
                    <a:lnTo>
                      <a:pt x="246" y="183"/>
                    </a:lnTo>
                    <a:lnTo>
                      <a:pt x="272" y="180"/>
                    </a:lnTo>
                    <a:lnTo>
                      <a:pt x="286" y="198"/>
                    </a:lnTo>
                    <a:lnTo>
                      <a:pt x="301" y="209"/>
                    </a:lnTo>
                    <a:lnTo>
                      <a:pt x="312" y="213"/>
                    </a:lnTo>
                    <a:lnTo>
                      <a:pt x="330" y="205"/>
                    </a:lnTo>
                    <a:lnTo>
                      <a:pt x="349" y="202"/>
                    </a:lnTo>
                    <a:lnTo>
                      <a:pt x="360" y="194"/>
                    </a:lnTo>
                    <a:lnTo>
                      <a:pt x="367" y="183"/>
                    </a:lnTo>
                    <a:lnTo>
                      <a:pt x="389" y="161"/>
                    </a:lnTo>
                    <a:lnTo>
                      <a:pt x="400" y="147"/>
                    </a:lnTo>
                    <a:lnTo>
                      <a:pt x="407" y="128"/>
                    </a:lnTo>
                    <a:lnTo>
                      <a:pt x="404" y="99"/>
                    </a:lnTo>
                    <a:lnTo>
                      <a:pt x="393" y="95"/>
                    </a:lnTo>
                    <a:lnTo>
                      <a:pt x="374" y="77"/>
                    </a:lnTo>
                    <a:lnTo>
                      <a:pt x="367" y="59"/>
                    </a:lnTo>
                    <a:lnTo>
                      <a:pt x="360" y="37"/>
                    </a:lnTo>
                    <a:lnTo>
                      <a:pt x="341" y="22"/>
                    </a:lnTo>
                    <a:lnTo>
                      <a:pt x="334" y="22"/>
                    </a:lnTo>
                    <a:lnTo>
                      <a:pt x="301" y="22"/>
                    </a:lnTo>
                    <a:lnTo>
                      <a:pt x="286" y="33"/>
                    </a:lnTo>
                    <a:lnTo>
                      <a:pt x="275" y="37"/>
                    </a:lnTo>
                    <a:lnTo>
                      <a:pt x="260" y="22"/>
                    </a:lnTo>
                    <a:lnTo>
                      <a:pt x="246" y="15"/>
                    </a:lnTo>
                    <a:lnTo>
                      <a:pt x="235" y="4"/>
                    </a:lnTo>
                    <a:lnTo>
                      <a:pt x="227" y="4"/>
                    </a:lnTo>
                    <a:lnTo>
                      <a:pt x="209" y="0"/>
                    </a:lnTo>
                    <a:lnTo>
                      <a:pt x="194" y="4"/>
                    </a:lnTo>
                    <a:lnTo>
                      <a:pt x="183" y="4"/>
                    </a:lnTo>
                    <a:lnTo>
                      <a:pt x="176" y="11"/>
                    </a:lnTo>
                    <a:lnTo>
                      <a:pt x="172" y="22"/>
                    </a:lnTo>
                    <a:lnTo>
                      <a:pt x="172" y="44"/>
                    </a:lnTo>
                    <a:lnTo>
                      <a:pt x="176" y="66"/>
                    </a:lnTo>
                    <a:lnTo>
                      <a:pt x="176" y="77"/>
                    </a:lnTo>
                    <a:lnTo>
                      <a:pt x="158" y="95"/>
                    </a:lnTo>
                    <a:lnTo>
                      <a:pt x="150" y="103"/>
                    </a:lnTo>
                    <a:lnTo>
                      <a:pt x="139" y="92"/>
                    </a:lnTo>
                    <a:lnTo>
                      <a:pt x="121" y="8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4" name="Freeform 107"/>
              <p:cNvSpPr>
                <a:spLocks noChangeAspect="1"/>
              </p:cNvSpPr>
              <p:nvPr/>
            </p:nvSpPr>
            <p:spPr bwMode="gray">
              <a:xfrm>
                <a:off x="4546499" y="3311934"/>
                <a:ext cx="549188" cy="309957"/>
              </a:xfrm>
              <a:custGeom>
                <a:avLst/>
                <a:gdLst>
                  <a:gd name="T0" fmla="*/ 2147483647 w 407"/>
                  <a:gd name="T1" fmla="*/ 2147483647 h 213"/>
                  <a:gd name="T2" fmla="*/ 2147483647 w 407"/>
                  <a:gd name="T3" fmla="*/ 2147483647 h 213"/>
                  <a:gd name="T4" fmla="*/ 2147483647 w 407"/>
                  <a:gd name="T5" fmla="*/ 2147483647 h 213"/>
                  <a:gd name="T6" fmla="*/ 2147483647 w 407"/>
                  <a:gd name="T7" fmla="*/ 2147483647 h 213"/>
                  <a:gd name="T8" fmla="*/ 2147483647 w 407"/>
                  <a:gd name="T9" fmla="*/ 2147483647 h 213"/>
                  <a:gd name="T10" fmla="*/ 2147483647 w 407"/>
                  <a:gd name="T11" fmla="*/ 2147483647 h 213"/>
                  <a:gd name="T12" fmla="*/ 0 w 407"/>
                  <a:gd name="T13" fmla="*/ 2147483647 h 213"/>
                  <a:gd name="T14" fmla="*/ 2147483647 w 407"/>
                  <a:gd name="T15" fmla="*/ 2147483647 h 213"/>
                  <a:gd name="T16" fmla="*/ 2147483647 w 407"/>
                  <a:gd name="T17" fmla="*/ 2147483647 h 213"/>
                  <a:gd name="T18" fmla="*/ 2147483647 w 407"/>
                  <a:gd name="T19" fmla="*/ 2147483647 h 213"/>
                  <a:gd name="T20" fmla="*/ 2147483647 w 407"/>
                  <a:gd name="T21" fmla="*/ 2147483647 h 213"/>
                  <a:gd name="T22" fmla="*/ 2147483647 w 407"/>
                  <a:gd name="T23" fmla="*/ 2147483647 h 213"/>
                  <a:gd name="T24" fmla="*/ 2147483647 w 407"/>
                  <a:gd name="T25" fmla="*/ 2147483647 h 213"/>
                  <a:gd name="T26" fmla="*/ 2147483647 w 407"/>
                  <a:gd name="T27" fmla="*/ 2147483647 h 213"/>
                  <a:gd name="T28" fmla="*/ 2147483647 w 407"/>
                  <a:gd name="T29" fmla="*/ 2147483647 h 213"/>
                  <a:gd name="T30" fmla="*/ 2147483647 w 407"/>
                  <a:gd name="T31" fmla="*/ 2147483647 h 213"/>
                  <a:gd name="T32" fmla="*/ 2147483647 w 407"/>
                  <a:gd name="T33" fmla="*/ 2147483647 h 213"/>
                  <a:gd name="T34" fmla="*/ 2147483647 w 407"/>
                  <a:gd name="T35" fmla="*/ 2147483647 h 213"/>
                  <a:gd name="T36" fmla="*/ 2147483647 w 407"/>
                  <a:gd name="T37" fmla="*/ 2147483647 h 213"/>
                  <a:gd name="T38" fmla="*/ 2147483647 w 407"/>
                  <a:gd name="T39" fmla="*/ 2147483647 h 213"/>
                  <a:gd name="T40" fmla="*/ 2147483647 w 407"/>
                  <a:gd name="T41" fmla="*/ 2147483647 h 213"/>
                  <a:gd name="T42" fmla="*/ 2147483647 w 407"/>
                  <a:gd name="T43" fmla="*/ 2147483647 h 213"/>
                  <a:gd name="T44" fmla="*/ 2147483647 w 407"/>
                  <a:gd name="T45" fmla="*/ 2147483647 h 213"/>
                  <a:gd name="T46" fmla="*/ 2147483647 w 407"/>
                  <a:gd name="T47" fmla="*/ 2147483647 h 213"/>
                  <a:gd name="T48" fmla="*/ 2147483647 w 407"/>
                  <a:gd name="T49" fmla="*/ 2147483647 h 213"/>
                  <a:gd name="T50" fmla="*/ 2147483647 w 407"/>
                  <a:gd name="T51" fmla="*/ 2147483647 h 213"/>
                  <a:gd name="T52" fmla="*/ 2147483647 w 407"/>
                  <a:gd name="T53" fmla="*/ 2147483647 h 213"/>
                  <a:gd name="T54" fmla="*/ 2147483647 w 407"/>
                  <a:gd name="T55" fmla="*/ 2147483647 h 213"/>
                  <a:gd name="T56" fmla="*/ 2147483647 w 407"/>
                  <a:gd name="T57" fmla="*/ 2147483647 h 213"/>
                  <a:gd name="T58" fmla="*/ 2147483647 w 407"/>
                  <a:gd name="T59" fmla="*/ 0 h 213"/>
                  <a:gd name="T60" fmla="*/ 2147483647 w 407"/>
                  <a:gd name="T61" fmla="*/ 2147483647 h 213"/>
                  <a:gd name="T62" fmla="*/ 2147483647 w 407"/>
                  <a:gd name="T63" fmla="*/ 2147483647 h 213"/>
                  <a:gd name="T64" fmla="*/ 2147483647 w 407"/>
                  <a:gd name="T65" fmla="*/ 2147483647 h 213"/>
                  <a:gd name="T66" fmla="*/ 2147483647 w 407"/>
                  <a:gd name="T67" fmla="*/ 2147483647 h 213"/>
                  <a:gd name="T68" fmla="*/ 2147483647 w 407"/>
                  <a:gd name="T69" fmla="*/ 2147483647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7"/>
                  <a:gd name="T106" fmla="*/ 0 h 213"/>
                  <a:gd name="T107" fmla="*/ 407 w 407"/>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7" h="213">
                    <a:moveTo>
                      <a:pt x="121" y="84"/>
                    </a:moveTo>
                    <a:lnTo>
                      <a:pt x="99" y="73"/>
                    </a:lnTo>
                    <a:lnTo>
                      <a:pt x="95" y="59"/>
                    </a:lnTo>
                    <a:lnTo>
                      <a:pt x="92" y="44"/>
                    </a:lnTo>
                    <a:lnTo>
                      <a:pt x="81" y="29"/>
                    </a:lnTo>
                    <a:lnTo>
                      <a:pt x="66" y="29"/>
                    </a:lnTo>
                    <a:lnTo>
                      <a:pt x="51" y="37"/>
                    </a:lnTo>
                    <a:lnTo>
                      <a:pt x="37" y="51"/>
                    </a:lnTo>
                    <a:lnTo>
                      <a:pt x="18" y="88"/>
                    </a:lnTo>
                    <a:lnTo>
                      <a:pt x="18" y="99"/>
                    </a:lnTo>
                    <a:lnTo>
                      <a:pt x="18" y="110"/>
                    </a:lnTo>
                    <a:lnTo>
                      <a:pt x="15" y="114"/>
                    </a:lnTo>
                    <a:lnTo>
                      <a:pt x="7" y="121"/>
                    </a:lnTo>
                    <a:lnTo>
                      <a:pt x="0" y="132"/>
                    </a:lnTo>
                    <a:lnTo>
                      <a:pt x="4" y="143"/>
                    </a:lnTo>
                    <a:lnTo>
                      <a:pt x="4" y="165"/>
                    </a:lnTo>
                    <a:lnTo>
                      <a:pt x="7" y="183"/>
                    </a:lnTo>
                    <a:lnTo>
                      <a:pt x="18" y="187"/>
                    </a:lnTo>
                    <a:lnTo>
                      <a:pt x="33" y="180"/>
                    </a:lnTo>
                    <a:lnTo>
                      <a:pt x="51" y="169"/>
                    </a:lnTo>
                    <a:lnTo>
                      <a:pt x="62" y="161"/>
                    </a:lnTo>
                    <a:lnTo>
                      <a:pt x="77" y="165"/>
                    </a:lnTo>
                    <a:lnTo>
                      <a:pt x="95" y="169"/>
                    </a:lnTo>
                    <a:lnTo>
                      <a:pt x="106" y="172"/>
                    </a:lnTo>
                    <a:lnTo>
                      <a:pt x="117" y="176"/>
                    </a:lnTo>
                    <a:lnTo>
                      <a:pt x="139" y="165"/>
                    </a:lnTo>
                    <a:lnTo>
                      <a:pt x="150" y="165"/>
                    </a:lnTo>
                    <a:lnTo>
                      <a:pt x="158" y="169"/>
                    </a:lnTo>
                    <a:lnTo>
                      <a:pt x="172" y="176"/>
                    </a:lnTo>
                    <a:lnTo>
                      <a:pt x="183" y="165"/>
                    </a:lnTo>
                    <a:lnTo>
                      <a:pt x="205" y="161"/>
                    </a:lnTo>
                    <a:lnTo>
                      <a:pt x="216" y="161"/>
                    </a:lnTo>
                    <a:lnTo>
                      <a:pt x="227" y="180"/>
                    </a:lnTo>
                    <a:lnTo>
                      <a:pt x="246" y="183"/>
                    </a:lnTo>
                    <a:lnTo>
                      <a:pt x="272" y="180"/>
                    </a:lnTo>
                    <a:lnTo>
                      <a:pt x="286" y="198"/>
                    </a:lnTo>
                    <a:lnTo>
                      <a:pt x="301" y="209"/>
                    </a:lnTo>
                    <a:lnTo>
                      <a:pt x="312" y="213"/>
                    </a:lnTo>
                    <a:lnTo>
                      <a:pt x="330" y="205"/>
                    </a:lnTo>
                    <a:lnTo>
                      <a:pt x="349" y="202"/>
                    </a:lnTo>
                    <a:lnTo>
                      <a:pt x="360" y="194"/>
                    </a:lnTo>
                    <a:lnTo>
                      <a:pt x="367" y="183"/>
                    </a:lnTo>
                    <a:lnTo>
                      <a:pt x="389" y="161"/>
                    </a:lnTo>
                    <a:lnTo>
                      <a:pt x="400" y="147"/>
                    </a:lnTo>
                    <a:lnTo>
                      <a:pt x="407" y="128"/>
                    </a:lnTo>
                    <a:lnTo>
                      <a:pt x="404" y="99"/>
                    </a:lnTo>
                    <a:lnTo>
                      <a:pt x="393" y="95"/>
                    </a:lnTo>
                    <a:lnTo>
                      <a:pt x="374" y="77"/>
                    </a:lnTo>
                    <a:lnTo>
                      <a:pt x="367" y="59"/>
                    </a:lnTo>
                    <a:lnTo>
                      <a:pt x="360" y="37"/>
                    </a:lnTo>
                    <a:lnTo>
                      <a:pt x="341" y="22"/>
                    </a:lnTo>
                    <a:lnTo>
                      <a:pt x="334" y="22"/>
                    </a:lnTo>
                    <a:lnTo>
                      <a:pt x="301" y="22"/>
                    </a:lnTo>
                    <a:lnTo>
                      <a:pt x="286" y="33"/>
                    </a:lnTo>
                    <a:lnTo>
                      <a:pt x="275" y="37"/>
                    </a:lnTo>
                    <a:lnTo>
                      <a:pt x="260" y="22"/>
                    </a:lnTo>
                    <a:lnTo>
                      <a:pt x="246" y="15"/>
                    </a:lnTo>
                    <a:lnTo>
                      <a:pt x="235" y="4"/>
                    </a:lnTo>
                    <a:lnTo>
                      <a:pt x="227" y="4"/>
                    </a:lnTo>
                    <a:lnTo>
                      <a:pt x="209" y="0"/>
                    </a:lnTo>
                    <a:lnTo>
                      <a:pt x="194" y="4"/>
                    </a:lnTo>
                    <a:lnTo>
                      <a:pt x="183" y="4"/>
                    </a:lnTo>
                    <a:lnTo>
                      <a:pt x="176" y="11"/>
                    </a:lnTo>
                    <a:lnTo>
                      <a:pt x="172" y="22"/>
                    </a:lnTo>
                    <a:lnTo>
                      <a:pt x="172" y="44"/>
                    </a:lnTo>
                    <a:lnTo>
                      <a:pt x="176" y="66"/>
                    </a:lnTo>
                    <a:lnTo>
                      <a:pt x="176" y="77"/>
                    </a:lnTo>
                    <a:lnTo>
                      <a:pt x="158" y="95"/>
                    </a:lnTo>
                    <a:lnTo>
                      <a:pt x="150" y="103"/>
                    </a:lnTo>
                    <a:lnTo>
                      <a:pt x="139" y="92"/>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5" name="Freeform 108"/>
              <p:cNvSpPr>
                <a:spLocks noChangeAspect="1"/>
              </p:cNvSpPr>
              <p:nvPr/>
            </p:nvSpPr>
            <p:spPr bwMode="gray">
              <a:xfrm>
                <a:off x="2358805" y="2911348"/>
                <a:ext cx="668815" cy="1190884"/>
              </a:xfrm>
              <a:custGeom>
                <a:avLst/>
                <a:gdLst>
                  <a:gd name="T0" fmla="*/ 2147483647 w 496"/>
                  <a:gd name="T1" fmla="*/ 2147483647 h 818"/>
                  <a:gd name="T2" fmla="*/ 2147483647 w 496"/>
                  <a:gd name="T3" fmla="*/ 2147483647 h 818"/>
                  <a:gd name="T4" fmla="*/ 2147483647 w 496"/>
                  <a:gd name="T5" fmla="*/ 2147483647 h 818"/>
                  <a:gd name="T6" fmla="*/ 2147483647 w 496"/>
                  <a:gd name="T7" fmla="*/ 2147483647 h 818"/>
                  <a:gd name="T8" fmla="*/ 2147483647 w 496"/>
                  <a:gd name="T9" fmla="*/ 2147483647 h 818"/>
                  <a:gd name="T10" fmla="*/ 2147483647 w 496"/>
                  <a:gd name="T11" fmla="*/ 2147483647 h 818"/>
                  <a:gd name="T12" fmla="*/ 2147483647 w 496"/>
                  <a:gd name="T13" fmla="*/ 2147483647 h 818"/>
                  <a:gd name="T14" fmla="*/ 2147483647 w 496"/>
                  <a:gd name="T15" fmla="*/ 2147483647 h 818"/>
                  <a:gd name="T16" fmla="*/ 2147483647 w 496"/>
                  <a:gd name="T17" fmla="*/ 2147483647 h 818"/>
                  <a:gd name="T18" fmla="*/ 2147483647 w 496"/>
                  <a:gd name="T19" fmla="*/ 2147483647 h 818"/>
                  <a:gd name="T20" fmla="*/ 2147483647 w 496"/>
                  <a:gd name="T21" fmla="*/ 2147483647 h 818"/>
                  <a:gd name="T22" fmla="*/ 2147483647 w 496"/>
                  <a:gd name="T23" fmla="*/ 2147483647 h 818"/>
                  <a:gd name="T24" fmla="*/ 2147483647 w 496"/>
                  <a:gd name="T25" fmla="*/ 2147483647 h 818"/>
                  <a:gd name="T26" fmla="*/ 2147483647 w 496"/>
                  <a:gd name="T27" fmla="*/ 2147483647 h 818"/>
                  <a:gd name="T28" fmla="*/ 2147483647 w 496"/>
                  <a:gd name="T29" fmla="*/ 2147483647 h 818"/>
                  <a:gd name="T30" fmla="*/ 2147483647 w 496"/>
                  <a:gd name="T31" fmla="*/ 2147483647 h 818"/>
                  <a:gd name="T32" fmla="*/ 2147483647 w 496"/>
                  <a:gd name="T33" fmla="*/ 2147483647 h 818"/>
                  <a:gd name="T34" fmla="*/ 2147483647 w 496"/>
                  <a:gd name="T35" fmla="*/ 2147483647 h 818"/>
                  <a:gd name="T36" fmla="*/ 2147483647 w 496"/>
                  <a:gd name="T37" fmla="*/ 2147483647 h 818"/>
                  <a:gd name="T38" fmla="*/ 2147483647 w 496"/>
                  <a:gd name="T39" fmla="*/ 2147483647 h 818"/>
                  <a:gd name="T40" fmla="*/ 2147483647 w 496"/>
                  <a:gd name="T41" fmla="*/ 2147483647 h 818"/>
                  <a:gd name="T42" fmla="*/ 2147483647 w 496"/>
                  <a:gd name="T43" fmla="*/ 2147483647 h 818"/>
                  <a:gd name="T44" fmla="*/ 2147483647 w 496"/>
                  <a:gd name="T45" fmla="*/ 2147483647 h 818"/>
                  <a:gd name="T46" fmla="*/ 2147483647 w 496"/>
                  <a:gd name="T47" fmla="*/ 2147483647 h 818"/>
                  <a:gd name="T48" fmla="*/ 2147483647 w 496"/>
                  <a:gd name="T49" fmla="*/ 2147483647 h 818"/>
                  <a:gd name="T50" fmla="*/ 2147483647 w 496"/>
                  <a:gd name="T51" fmla="*/ 2147483647 h 818"/>
                  <a:gd name="T52" fmla="*/ 2147483647 w 496"/>
                  <a:gd name="T53" fmla="*/ 2147483647 h 818"/>
                  <a:gd name="T54" fmla="*/ 2147483647 w 496"/>
                  <a:gd name="T55" fmla="*/ 2147483647 h 818"/>
                  <a:gd name="T56" fmla="*/ 2147483647 w 496"/>
                  <a:gd name="T57" fmla="*/ 2147483647 h 818"/>
                  <a:gd name="T58" fmla="*/ 2147483647 w 496"/>
                  <a:gd name="T59" fmla="*/ 2147483647 h 818"/>
                  <a:gd name="T60" fmla="*/ 2147483647 w 496"/>
                  <a:gd name="T61" fmla="*/ 2147483647 h 818"/>
                  <a:gd name="T62" fmla="*/ 2147483647 w 496"/>
                  <a:gd name="T63" fmla="*/ 2147483647 h 818"/>
                  <a:gd name="T64" fmla="*/ 2147483647 w 496"/>
                  <a:gd name="T65" fmla="*/ 2147483647 h 818"/>
                  <a:gd name="T66" fmla="*/ 2147483647 w 496"/>
                  <a:gd name="T67" fmla="*/ 2147483647 h 818"/>
                  <a:gd name="T68" fmla="*/ 2147483647 w 496"/>
                  <a:gd name="T69" fmla="*/ 2147483647 h 818"/>
                  <a:gd name="T70" fmla="*/ 2147483647 w 496"/>
                  <a:gd name="T71" fmla="*/ 2147483647 h 818"/>
                  <a:gd name="T72" fmla="*/ 2147483647 w 496"/>
                  <a:gd name="T73" fmla="*/ 2147483647 h 818"/>
                  <a:gd name="T74" fmla="*/ 2147483647 w 496"/>
                  <a:gd name="T75" fmla="*/ 2147483647 h 818"/>
                  <a:gd name="T76" fmla="*/ 2147483647 w 496"/>
                  <a:gd name="T77" fmla="*/ 2147483647 h 818"/>
                  <a:gd name="T78" fmla="*/ 2147483647 w 496"/>
                  <a:gd name="T79" fmla="*/ 2147483647 h 818"/>
                  <a:gd name="T80" fmla="*/ 2147483647 w 496"/>
                  <a:gd name="T81" fmla="*/ 2147483647 h 818"/>
                  <a:gd name="T82" fmla="*/ 2147483647 w 496"/>
                  <a:gd name="T83" fmla="*/ 2147483647 h 818"/>
                  <a:gd name="T84" fmla="*/ 2147483647 w 496"/>
                  <a:gd name="T85" fmla="*/ 2147483647 h 818"/>
                  <a:gd name="T86" fmla="*/ 2147483647 w 496"/>
                  <a:gd name="T87" fmla="*/ 2147483647 h 818"/>
                  <a:gd name="T88" fmla="*/ 2147483647 w 496"/>
                  <a:gd name="T89" fmla="*/ 2147483647 h 818"/>
                  <a:gd name="T90" fmla="*/ 2147483647 w 496"/>
                  <a:gd name="T91" fmla="*/ 2147483647 h 818"/>
                  <a:gd name="T92" fmla="*/ 2147483647 w 496"/>
                  <a:gd name="T93" fmla="*/ 2147483647 h 818"/>
                  <a:gd name="T94" fmla="*/ 2147483647 w 496"/>
                  <a:gd name="T95" fmla="*/ 2147483647 h 818"/>
                  <a:gd name="T96" fmla="*/ 2147483647 w 496"/>
                  <a:gd name="T97" fmla="*/ 2147483647 h 818"/>
                  <a:gd name="T98" fmla="*/ 2147483647 w 496"/>
                  <a:gd name="T99" fmla="*/ 2147483647 h 818"/>
                  <a:gd name="T100" fmla="*/ 2147483647 w 496"/>
                  <a:gd name="T101" fmla="*/ 2147483647 h 818"/>
                  <a:gd name="T102" fmla="*/ 2147483647 w 496"/>
                  <a:gd name="T103" fmla="*/ 2147483647 h 818"/>
                  <a:gd name="T104" fmla="*/ 2147483647 w 496"/>
                  <a:gd name="T105" fmla="*/ 2147483647 h 818"/>
                  <a:gd name="T106" fmla="*/ 2147483647 w 496"/>
                  <a:gd name="T107" fmla="*/ 2147483647 h 818"/>
                  <a:gd name="T108" fmla="*/ 2147483647 w 496"/>
                  <a:gd name="T109" fmla="*/ 2147483647 h 8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6"/>
                  <a:gd name="T166" fmla="*/ 0 h 818"/>
                  <a:gd name="T167" fmla="*/ 496 w 496"/>
                  <a:gd name="T168" fmla="*/ 818 h 8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6" h="818">
                    <a:moveTo>
                      <a:pt x="147" y="524"/>
                    </a:moveTo>
                    <a:lnTo>
                      <a:pt x="173" y="546"/>
                    </a:lnTo>
                    <a:lnTo>
                      <a:pt x="162" y="565"/>
                    </a:lnTo>
                    <a:lnTo>
                      <a:pt x="147" y="583"/>
                    </a:lnTo>
                    <a:lnTo>
                      <a:pt x="125" y="594"/>
                    </a:lnTo>
                    <a:lnTo>
                      <a:pt x="107" y="605"/>
                    </a:lnTo>
                    <a:lnTo>
                      <a:pt x="88" y="605"/>
                    </a:lnTo>
                    <a:lnTo>
                      <a:pt x="77" y="613"/>
                    </a:lnTo>
                    <a:lnTo>
                      <a:pt x="92" y="638"/>
                    </a:lnTo>
                    <a:lnTo>
                      <a:pt x="114" y="638"/>
                    </a:lnTo>
                    <a:lnTo>
                      <a:pt x="125" y="642"/>
                    </a:lnTo>
                    <a:lnTo>
                      <a:pt x="125" y="657"/>
                    </a:lnTo>
                    <a:lnTo>
                      <a:pt x="136" y="657"/>
                    </a:lnTo>
                    <a:lnTo>
                      <a:pt x="147" y="653"/>
                    </a:lnTo>
                    <a:lnTo>
                      <a:pt x="151" y="668"/>
                    </a:lnTo>
                    <a:lnTo>
                      <a:pt x="162" y="682"/>
                    </a:lnTo>
                    <a:lnTo>
                      <a:pt x="184" y="682"/>
                    </a:lnTo>
                    <a:lnTo>
                      <a:pt x="198" y="679"/>
                    </a:lnTo>
                    <a:lnTo>
                      <a:pt x="209" y="682"/>
                    </a:lnTo>
                    <a:lnTo>
                      <a:pt x="180" y="708"/>
                    </a:lnTo>
                    <a:lnTo>
                      <a:pt x="169" y="715"/>
                    </a:lnTo>
                    <a:lnTo>
                      <a:pt x="151" y="708"/>
                    </a:lnTo>
                    <a:lnTo>
                      <a:pt x="114" y="697"/>
                    </a:lnTo>
                    <a:lnTo>
                      <a:pt x="96" y="697"/>
                    </a:lnTo>
                    <a:lnTo>
                      <a:pt x="81" y="708"/>
                    </a:lnTo>
                    <a:lnTo>
                      <a:pt x="59" y="730"/>
                    </a:lnTo>
                    <a:lnTo>
                      <a:pt x="44" y="737"/>
                    </a:lnTo>
                    <a:lnTo>
                      <a:pt x="30" y="741"/>
                    </a:lnTo>
                    <a:lnTo>
                      <a:pt x="15" y="752"/>
                    </a:lnTo>
                    <a:lnTo>
                      <a:pt x="4" y="759"/>
                    </a:lnTo>
                    <a:lnTo>
                      <a:pt x="0" y="767"/>
                    </a:lnTo>
                    <a:lnTo>
                      <a:pt x="15" y="770"/>
                    </a:lnTo>
                    <a:lnTo>
                      <a:pt x="26" y="778"/>
                    </a:lnTo>
                    <a:lnTo>
                      <a:pt x="37" y="785"/>
                    </a:lnTo>
                    <a:lnTo>
                      <a:pt x="52" y="778"/>
                    </a:lnTo>
                    <a:lnTo>
                      <a:pt x="66" y="774"/>
                    </a:lnTo>
                    <a:lnTo>
                      <a:pt x="81" y="774"/>
                    </a:lnTo>
                    <a:lnTo>
                      <a:pt x="99" y="785"/>
                    </a:lnTo>
                    <a:lnTo>
                      <a:pt x="121" y="796"/>
                    </a:lnTo>
                    <a:lnTo>
                      <a:pt x="136" y="785"/>
                    </a:lnTo>
                    <a:lnTo>
                      <a:pt x="140" y="770"/>
                    </a:lnTo>
                    <a:lnTo>
                      <a:pt x="162" y="759"/>
                    </a:lnTo>
                    <a:lnTo>
                      <a:pt x="176" y="759"/>
                    </a:lnTo>
                    <a:lnTo>
                      <a:pt x="191" y="774"/>
                    </a:lnTo>
                    <a:lnTo>
                      <a:pt x="202" y="781"/>
                    </a:lnTo>
                    <a:lnTo>
                      <a:pt x="217" y="781"/>
                    </a:lnTo>
                    <a:lnTo>
                      <a:pt x="239" y="785"/>
                    </a:lnTo>
                    <a:lnTo>
                      <a:pt x="253" y="789"/>
                    </a:lnTo>
                    <a:lnTo>
                      <a:pt x="268" y="778"/>
                    </a:lnTo>
                    <a:lnTo>
                      <a:pt x="279" y="778"/>
                    </a:lnTo>
                    <a:lnTo>
                      <a:pt x="290" y="785"/>
                    </a:lnTo>
                    <a:lnTo>
                      <a:pt x="305" y="800"/>
                    </a:lnTo>
                    <a:lnTo>
                      <a:pt x="323" y="803"/>
                    </a:lnTo>
                    <a:lnTo>
                      <a:pt x="345" y="807"/>
                    </a:lnTo>
                    <a:lnTo>
                      <a:pt x="360" y="814"/>
                    </a:lnTo>
                    <a:lnTo>
                      <a:pt x="378" y="818"/>
                    </a:lnTo>
                    <a:lnTo>
                      <a:pt x="393" y="811"/>
                    </a:lnTo>
                    <a:lnTo>
                      <a:pt x="411" y="800"/>
                    </a:lnTo>
                    <a:lnTo>
                      <a:pt x="422" y="800"/>
                    </a:lnTo>
                    <a:lnTo>
                      <a:pt x="437" y="796"/>
                    </a:lnTo>
                    <a:lnTo>
                      <a:pt x="452" y="785"/>
                    </a:lnTo>
                    <a:lnTo>
                      <a:pt x="441" y="770"/>
                    </a:lnTo>
                    <a:lnTo>
                      <a:pt x="419" y="759"/>
                    </a:lnTo>
                    <a:lnTo>
                      <a:pt x="411" y="752"/>
                    </a:lnTo>
                    <a:lnTo>
                      <a:pt x="411" y="741"/>
                    </a:lnTo>
                    <a:lnTo>
                      <a:pt x="422" y="734"/>
                    </a:lnTo>
                    <a:lnTo>
                      <a:pt x="437" y="730"/>
                    </a:lnTo>
                    <a:lnTo>
                      <a:pt x="455" y="723"/>
                    </a:lnTo>
                    <a:lnTo>
                      <a:pt x="481" y="697"/>
                    </a:lnTo>
                    <a:lnTo>
                      <a:pt x="492" y="682"/>
                    </a:lnTo>
                    <a:lnTo>
                      <a:pt x="496" y="657"/>
                    </a:lnTo>
                    <a:lnTo>
                      <a:pt x="496" y="642"/>
                    </a:lnTo>
                    <a:lnTo>
                      <a:pt x="485" y="631"/>
                    </a:lnTo>
                    <a:lnTo>
                      <a:pt x="466" y="620"/>
                    </a:lnTo>
                    <a:lnTo>
                      <a:pt x="455" y="613"/>
                    </a:lnTo>
                    <a:lnTo>
                      <a:pt x="437" y="616"/>
                    </a:lnTo>
                    <a:lnTo>
                      <a:pt x="426" y="620"/>
                    </a:lnTo>
                    <a:lnTo>
                      <a:pt x="422" y="613"/>
                    </a:lnTo>
                    <a:lnTo>
                      <a:pt x="433" y="594"/>
                    </a:lnTo>
                    <a:lnTo>
                      <a:pt x="433" y="583"/>
                    </a:lnTo>
                    <a:lnTo>
                      <a:pt x="433" y="561"/>
                    </a:lnTo>
                    <a:lnTo>
                      <a:pt x="433" y="532"/>
                    </a:lnTo>
                    <a:lnTo>
                      <a:pt x="437" y="506"/>
                    </a:lnTo>
                    <a:lnTo>
                      <a:pt x="433" y="491"/>
                    </a:lnTo>
                    <a:lnTo>
                      <a:pt x="422" y="473"/>
                    </a:lnTo>
                    <a:lnTo>
                      <a:pt x="400" y="433"/>
                    </a:lnTo>
                    <a:lnTo>
                      <a:pt x="389" y="411"/>
                    </a:lnTo>
                    <a:lnTo>
                      <a:pt x="386" y="389"/>
                    </a:lnTo>
                    <a:lnTo>
                      <a:pt x="382" y="374"/>
                    </a:lnTo>
                    <a:lnTo>
                      <a:pt x="389" y="348"/>
                    </a:lnTo>
                    <a:lnTo>
                      <a:pt x="389" y="330"/>
                    </a:lnTo>
                    <a:lnTo>
                      <a:pt x="386" y="308"/>
                    </a:lnTo>
                    <a:lnTo>
                      <a:pt x="375" y="301"/>
                    </a:lnTo>
                    <a:lnTo>
                      <a:pt x="356" y="282"/>
                    </a:lnTo>
                    <a:lnTo>
                      <a:pt x="342" y="275"/>
                    </a:lnTo>
                    <a:lnTo>
                      <a:pt x="327" y="275"/>
                    </a:lnTo>
                    <a:lnTo>
                      <a:pt x="316" y="271"/>
                    </a:lnTo>
                    <a:lnTo>
                      <a:pt x="316" y="260"/>
                    </a:lnTo>
                    <a:lnTo>
                      <a:pt x="323" y="253"/>
                    </a:lnTo>
                    <a:lnTo>
                      <a:pt x="338" y="253"/>
                    </a:lnTo>
                    <a:lnTo>
                      <a:pt x="353" y="257"/>
                    </a:lnTo>
                    <a:lnTo>
                      <a:pt x="364" y="260"/>
                    </a:lnTo>
                    <a:lnTo>
                      <a:pt x="371" y="249"/>
                    </a:lnTo>
                    <a:lnTo>
                      <a:pt x="367" y="238"/>
                    </a:lnTo>
                    <a:lnTo>
                      <a:pt x="426" y="183"/>
                    </a:lnTo>
                    <a:lnTo>
                      <a:pt x="437" y="168"/>
                    </a:lnTo>
                    <a:lnTo>
                      <a:pt x="437" y="143"/>
                    </a:lnTo>
                    <a:lnTo>
                      <a:pt x="422" y="132"/>
                    </a:lnTo>
                    <a:lnTo>
                      <a:pt x="408" y="132"/>
                    </a:lnTo>
                    <a:lnTo>
                      <a:pt x="393" y="110"/>
                    </a:lnTo>
                    <a:lnTo>
                      <a:pt x="364" y="110"/>
                    </a:lnTo>
                    <a:lnTo>
                      <a:pt x="338" y="113"/>
                    </a:lnTo>
                    <a:lnTo>
                      <a:pt x="331" y="110"/>
                    </a:lnTo>
                    <a:lnTo>
                      <a:pt x="323" y="99"/>
                    </a:lnTo>
                    <a:lnTo>
                      <a:pt x="338" y="91"/>
                    </a:lnTo>
                    <a:lnTo>
                      <a:pt x="349" y="80"/>
                    </a:lnTo>
                    <a:lnTo>
                      <a:pt x="375" y="58"/>
                    </a:lnTo>
                    <a:lnTo>
                      <a:pt x="393" y="55"/>
                    </a:lnTo>
                    <a:lnTo>
                      <a:pt x="411" y="40"/>
                    </a:lnTo>
                    <a:lnTo>
                      <a:pt x="433" y="25"/>
                    </a:lnTo>
                    <a:lnTo>
                      <a:pt x="389" y="18"/>
                    </a:lnTo>
                    <a:lnTo>
                      <a:pt x="371" y="14"/>
                    </a:lnTo>
                    <a:lnTo>
                      <a:pt x="353" y="11"/>
                    </a:lnTo>
                    <a:lnTo>
                      <a:pt x="327" y="0"/>
                    </a:lnTo>
                    <a:lnTo>
                      <a:pt x="305" y="25"/>
                    </a:lnTo>
                    <a:lnTo>
                      <a:pt x="305" y="36"/>
                    </a:lnTo>
                    <a:lnTo>
                      <a:pt x="294" y="40"/>
                    </a:lnTo>
                    <a:lnTo>
                      <a:pt x="275" y="55"/>
                    </a:lnTo>
                    <a:lnTo>
                      <a:pt x="257" y="58"/>
                    </a:lnTo>
                    <a:lnTo>
                      <a:pt x="257" y="77"/>
                    </a:lnTo>
                    <a:lnTo>
                      <a:pt x="253" y="91"/>
                    </a:lnTo>
                    <a:lnTo>
                      <a:pt x="235" y="113"/>
                    </a:lnTo>
                    <a:lnTo>
                      <a:pt x="209" y="143"/>
                    </a:lnTo>
                    <a:lnTo>
                      <a:pt x="202" y="157"/>
                    </a:lnTo>
                    <a:lnTo>
                      <a:pt x="206" y="168"/>
                    </a:lnTo>
                    <a:lnTo>
                      <a:pt x="235" y="165"/>
                    </a:lnTo>
                    <a:lnTo>
                      <a:pt x="235" y="172"/>
                    </a:lnTo>
                    <a:lnTo>
                      <a:pt x="235" y="183"/>
                    </a:lnTo>
                    <a:lnTo>
                      <a:pt x="198" y="227"/>
                    </a:lnTo>
                    <a:lnTo>
                      <a:pt x="187" y="253"/>
                    </a:lnTo>
                    <a:lnTo>
                      <a:pt x="176" y="275"/>
                    </a:lnTo>
                    <a:lnTo>
                      <a:pt x="187" y="286"/>
                    </a:lnTo>
                    <a:lnTo>
                      <a:pt x="202" y="264"/>
                    </a:lnTo>
                    <a:lnTo>
                      <a:pt x="220" y="242"/>
                    </a:lnTo>
                    <a:lnTo>
                      <a:pt x="231" y="249"/>
                    </a:lnTo>
                    <a:lnTo>
                      <a:pt x="235" y="282"/>
                    </a:lnTo>
                    <a:lnTo>
                      <a:pt x="235" y="308"/>
                    </a:lnTo>
                    <a:lnTo>
                      <a:pt x="213" y="319"/>
                    </a:lnTo>
                    <a:lnTo>
                      <a:pt x="198" y="334"/>
                    </a:lnTo>
                    <a:lnTo>
                      <a:pt x="195" y="345"/>
                    </a:lnTo>
                    <a:lnTo>
                      <a:pt x="224" y="370"/>
                    </a:lnTo>
                    <a:lnTo>
                      <a:pt x="246" y="363"/>
                    </a:lnTo>
                    <a:lnTo>
                      <a:pt x="253" y="378"/>
                    </a:lnTo>
                    <a:lnTo>
                      <a:pt x="279" y="363"/>
                    </a:lnTo>
                    <a:lnTo>
                      <a:pt x="279" y="374"/>
                    </a:lnTo>
                    <a:lnTo>
                      <a:pt x="257" y="403"/>
                    </a:lnTo>
                    <a:lnTo>
                      <a:pt x="264" y="429"/>
                    </a:lnTo>
                    <a:lnTo>
                      <a:pt x="268" y="447"/>
                    </a:lnTo>
                    <a:lnTo>
                      <a:pt x="290" y="447"/>
                    </a:lnTo>
                    <a:lnTo>
                      <a:pt x="290" y="462"/>
                    </a:lnTo>
                    <a:lnTo>
                      <a:pt x="264" y="495"/>
                    </a:lnTo>
                    <a:lnTo>
                      <a:pt x="257" y="488"/>
                    </a:lnTo>
                    <a:lnTo>
                      <a:pt x="246" y="499"/>
                    </a:lnTo>
                    <a:lnTo>
                      <a:pt x="242" y="517"/>
                    </a:lnTo>
                    <a:lnTo>
                      <a:pt x="217" y="502"/>
                    </a:lnTo>
                    <a:lnTo>
                      <a:pt x="147" y="52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6" name="Freeform 109"/>
              <p:cNvSpPr>
                <a:spLocks noChangeAspect="1"/>
              </p:cNvSpPr>
              <p:nvPr/>
            </p:nvSpPr>
            <p:spPr bwMode="gray">
              <a:xfrm>
                <a:off x="2601681" y="3485945"/>
                <a:ext cx="52563" cy="48941"/>
              </a:xfrm>
              <a:custGeom>
                <a:avLst/>
                <a:gdLst>
                  <a:gd name="T0" fmla="*/ 2147483647 w 40"/>
                  <a:gd name="T1" fmla="*/ 0 h 33"/>
                  <a:gd name="T2" fmla="*/ 2147483647 w 40"/>
                  <a:gd name="T3" fmla="*/ 2147483647 h 33"/>
                  <a:gd name="T4" fmla="*/ 2147483647 w 40"/>
                  <a:gd name="T5" fmla="*/ 2147483647 h 33"/>
                  <a:gd name="T6" fmla="*/ 2147483647 w 40"/>
                  <a:gd name="T7" fmla="*/ 2147483647 h 33"/>
                  <a:gd name="T8" fmla="*/ 0 w 40"/>
                  <a:gd name="T9" fmla="*/ 2147483647 h 33"/>
                  <a:gd name="T10" fmla="*/ 0 w 40"/>
                  <a:gd name="T11" fmla="*/ 2147483647 h 33"/>
                  <a:gd name="T12" fmla="*/ 2147483647 w 40"/>
                  <a:gd name="T13" fmla="*/ 0 h 33"/>
                  <a:gd name="T14" fmla="*/ 0 60000 65536"/>
                  <a:gd name="T15" fmla="*/ 0 60000 65536"/>
                  <a:gd name="T16" fmla="*/ 0 60000 65536"/>
                  <a:gd name="T17" fmla="*/ 0 60000 65536"/>
                  <a:gd name="T18" fmla="*/ 0 60000 65536"/>
                  <a:gd name="T19" fmla="*/ 0 60000 65536"/>
                  <a:gd name="T20" fmla="*/ 0 60000 65536"/>
                  <a:gd name="T21" fmla="*/ 0 w 40"/>
                  <a:gd name="T22" fmla="*/ 0 h 33"/>
                  <a:gd name="T23" fmla="*/ 40 w 40"/>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3">
                    <a:moveTo>
                      <a:pt x="22" y="0"/>
                    </a:moveTo>
                    <a:lnTo>
                      <a:pt x="37" y="4"/>
                    </a:lnTo>
                    <a:lnTo>
                      <a:pt x="40" y="15"/>
                    </a:lnTo>
                    <a:lnTo>
                      <a:pt x="22" y="26"/>
                    </a:lnTo>
                    <a:lnTo>
                      <a:pt x="0" y="33"/>
                    </a:lnTo>
                    <a:lnTo>
                      <a:pt x="0" y="18"/>
                    </a:lnTo>
                    <a:lnTo>
                      <a:pt x="22"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7" name="Freeform 110"/>
              <p:cNvSpPr>
                <a:spLocks noChangeAspect="1"/>
              </p:cNvSpPr>
              <p:nvPr/>
            </p:nvSpPr>
            <p:spPr bwMode="gray">
              <a:xfrm>
                <a:off x="2601681" y="3485945"/>
                <a:ext cx="52563" cy="48941"/>
              </a:xfrm>
              <a:custGeom>
                <a:avLst/>
                <a:gdLst>
                  <a:gd name="T0" fmla="*/ 2147483647 w 40"/>
                  <a:gd name="T1" fmla="*/ 0 h 33"/>
                  <a:gd name="T2" fmla="*/ 2147483647 w 40"/>
                  <a:gd name="T3" fmla="*/ 2147483647 h 33"/>
                  <a:gd name="T4" fmla="*/ 2147483647 w 40"/>
                  <a:gd name="T5" fmla="*/ 2147483647 h 33"/>
                  <a:gd name="T6" fmla="*/ 2147483647 w 40"/>
                  <a:gd name="T7" fmla="*/ 2147483647 h 33"/>
                  <a:gd name="T8" fmla="*/ 0 w 40"/>
                  <a:gd name="T9" fmla="*/ 2147483647 h 33"/>
                  <a:gd name="T10" fmla="*/ 0 w 40"/>
                  <a:gd name="T11" fmla="*/ 2147483647 h 33"/>
                  <a:gd name="T12" fmla="*/ 0 60000 65536"/>
                  <a:gd name="T13" fmla="*/ 0 60000 65536"/>
                  <a:gd name="T14" fmla="*/ 0 60000 65536"/>
                  <a:gd name="T15" fmla="*/ 0 60000 65536"/>
                  <a:gd name="T16" fmla="*/ 0 60000 65536"/>
                  <a:gd name="T17" fmla="*/ 0 60000 65536"/>
                  <a:gd name="T18" fmla="*/ 0 w 40"/>
                  <a:gd name="T19" fmla="*/ 0 h 33"/>
                  <a:gd name="T20" fmla="*/ 40 w 4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0" h="33">
                    <a:moveTo>
                      <a:pt x="22" y="0"/>
                    </a:moveTo>
                    <a:lnTo>
                      <a:pt x="37" y="4"/>
                    </a:lnTo>
                    <a:lnTo>
                      <a:pt x="40" y="15"/>
                    </a:lnTo>
                    <a:lnTo>
                      <a:pt x="22" y="26"/>
                    </a:lnTo>
                    <a:lnTo>
                      <a:pt x="0" y="33"/>
                    </a:lnTo>
                    <a:lnTo>
                      <a:pt x="0" y="18"/>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8" name="Freeform 111"/>
              <p:cNvSpPr>
                <a:spLocks noChangeAspect="1"/>
              </p:cNvSpPr>
              <p:nvPr/>
            </p:nvSpPr>
            <p:spPr bwMode="gray">
              <a:xfrm>
                <a:off x="2561806" y="3210428"/>
                <a:ext cx="54375" cy="43503"/>
              </a:xfrm>
              <a:custGeom>
                <a:avLst/>
                <a:gdLst>
                  <a:gd name="T0" fmla="*/ 2147483647 w 40"/>
                  <a:gd name="T1" fmla="*/ 0 h 30"/>
                  <a:gd name="T2" fmla="*/ 2147483647 w 40"/>
                  <a:gd name="T3" fmla="*/ 2147483647 h 30"/>
                  <a:gd name="T4" fmla="*/ 2147483647 w 40"/>
                  <a:gd name="T5" fmla="*/ 2147483647 h 30"/>
                  <a:gd name="T6" fmla="*/ 2147483647 w 40"/>
                  <a:gd name="T7" fmla="*/ 2147483647 h 30"/>
                  <a:gd name="T8" fmla="*/ 0 w 40"/>
                  <a:gd name="T9" fmla="*/ 2147483647 h 30"/>
                  <a:gd name="T10" fmla="*/ 2147483647 w 40"/>
                  <a:gd name="T11" fmla="*/ 2147483647 h 30"/>
                  <a:gd name="T12" fmla="*/ 2147483647 w 40"/>
                  <a:gd name="T13" fmla="*/ 0 h 30"/>
                  <a:gd name="T14" fmla="*/ 0 60000 65536"/>
                  <a:gd name="T15" fmla="*/ 0 60000 65536"/>
                  <a:gd name="T16" fmla="*/ 0 60000 65536"/>
                  <a:gd name="T17" fmla="*/ 0 60000 65536"/>
                  <a:gd name="T18" fmla="*/ 0 60000 65536"/>
                  <a:gd name="T19" fmla="*/ 0 60000 65536"/>
                  <a:gd name="T20" fmla="*/ 0 60000 65536"/>
                  <a:gd name="T21" fmla="*/ 0 w 40"/>
                  <a:gd name="T22" fmla="*/ 0 h 30"/>
                  <a:gd name="T23" fmla="*/ 40 w 4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0">
                    <a:moveTo>
                      <a:pt x="33" y="0"/>
                    </a:moveTo>
                    <a:lnTo>
                      <a:pt x="40" y="15"/>
                    </a:lnTo>
                    <a:lnTo>
                      <a:pt x="22" y="26"/>
                    </a:lnTo>
                    <a:lnTo>
                      <a:pt x="3" y="30"/>
                    </a:lnTo>
                    <a:lnTo>
                      <a:pt x="0" y="15"/>
                    </a:lnTo>
                    <a:lnTo>
                      <a:pt x="7" y="4"/>
                    </a:lnTo>
                    <a:lnTo>
                      <a:pt x="33"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19" name="Freeform 112"/>
              <p:cNvSpPr>
                <a:spLocks noChangeAspect="1"/>
              </p:cNvSpPr>
              <p:nvPr/>
            </p:nvSpPr>
            <p:spPr bwMode="gray">
              <a:xfrm>
                <a:off x="2561806" y="3210428"/>
                <a:ext cx="54375" cy="43503"/>
              </a:xfrm>
              <a:custGeom>
                <a:avLst/>
                <a:gdLst>
                  <a:gd name="T0" fmla="*/ 2147483647 w 40"/>
                  <a:gd name="T1" fmla="*/ 0 h 30"/>
                  <a:gd name="T2" fmla="*/ 2147483647 w 40"/>
                  <a:gd name="T3" fmla="*/ 2147483647 h 30"/>
                  <a:gd name="T4" fmla="*/ 2147483647 w 40"/>
                  <a:gd name="T5" fmla="*/ 2147483647 h 30"/>
                  <a:gd name="T6" fmla="*/ 2147483647 w 40"/>
                  <a:gd name="T7" fmla="*/ 2147483647 h 30"/>
                  <a:gd name="T8" fmla="*/ 0 w 40"/>
                  <a:gd name="T9" fmla="*/ 2147483647 h 30"/>
                  <a:gd name="T10" fmla="*/ 2147483647 w 40"/>
                  <a:gd name="T11" fmla="*/ 2147483647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33" y="0"/>
                    </a:moveTo>
                    <a:lnTo>
                      <a:pt x="40" y="15"/>
                    </a:lnTo>
                    <a:lnTo>
                      <a:pt x="22" y="26"/>
                    </a:lnTo>
                    <a:lnTo>
                      <a:pt x="3" y="30"/>
                    </a:lnTo>
                    <a:lnTo>
                      <a:pt x="0" y="15"/>
                    </a:lnTo>
                    <a:lnTo>
                      <a:pt x="7" y="4"/>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0" name="Freeform 113"/>
              <p:cNvSpPr>
                <a:spLocks noChangeAspect="1"/>
              </p:cNvSpPr>
              <p:nvPr/>
            </p:nvSpPr>
            <p:spPr bwMode="gray">
              <a:xfrm>
                <a:off x="2639744" y="2991103"/>
                <a:ext cx="30812" cy="83380"/>
              </a:xfrm>
              <a:custGeom>
                <a:avLst/>
                <a:gdLst>
                  <a:gd name="T0" fmla="*/ 2147483647 w 22"/>
                  <a:gd name="T1" fmla="*/ 2147483647 h 58"/>
                  <a:gd name="T2" fmla="*/ 2147483647 w 22"/>
                  <a:gd name="T3" fmla="*/ 2147483647 h 58"/>
                  <a:gd name="T4" fmla="*/ 2147483647 w 22"/>
                  <a:gd name="T5" fmla="*/ 2147483647 h 58"/>
                  <a:gd name="T6" fmla="*/ 2147483647 w 22"/>
                  <a:gd name="T7" fmla="*/ 2147483647 h 58"/>
                  <a:gd name="T8" fmla="*/ 2147483647 w 22"/>
                  <a:gd name="T9" fmla="*/ 0 h 58"/>
                  <a:gd name="T10" fmla="*/ 0 w 22"/>
                  <a:gd name="T11" fmla="*/ 2147483647 h 58"/>
                  <a:gd name="T12" fmla="*/ 2147483647 w 22"/>
                  <a:gd name="T13" fmla="*/ 2147483647 h 58"/>
                  <a:gd name="T14" fmla="*/ 2147483647 w 22"/>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8"/>
                  <a:gd name="T26" fmla="*/ 22 w 22"/>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8">
                    <a:moveTo>
                      <a:pt x="11" y="58"/>
                    </a:moveTo>
                    <a:lnTo>
                      <a:pt x="22" y="44"/>
                    </a:lnTo>
                    <a:lnTo>
                      <a:pt x="19" y="25"/>
                    </a:lnTo>
                    <a:lnTo>
                      <a:pt x="15" y="14"/>
                    </a:lnTo>
                    <a:lnTo>
                      <a:pt x="11" y="0"/>
                    </a:lnTo>
                    <a:lnTo>
                      <a:pt x="0" y="7"/>
                    </a:lnTo>
                    <a:lnTo>
                      <a:pt x="8" y="25"/>
                    </a:lnTo>
                    <a:lnTo>
                      <a:pt x="11" y="58"/>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1" name="Freeform 114"/>
              <p:cNvSpPr>
                <a:spLocks noChangeAspect="1"/>
              </p:cNvSpPr>
              <p:nvPr/>
            </p:nvSpPr>
            <p:spPr bwMode="gray">
              <a:xfrm>
                <a:off x="2639744" y="2991103"/>
                <a:ext cx="30812" cy="83380"/>
              </a:xfrm>
              <a:custGeom>
                <a:avLst/>
                <a:gdLst>
                  <a:gd name="T0" fmla="*/ 2147483647 w 22"/>
                  <a:gd name="T1" fmla="*/ 2147483647 h 58"/>
                  <a:gd name="T2" fmla="*/ 2147483647 w 22"/>
                  <a:gd name="T3" fmla="*/ 2147483647 h 58"/>
                  <a:gd name="T4" fmla="*/ 2147483647 w 22"/>
                  <a:gd name="T5" fmla="*/ 2147483647 h 58"/>
                  <a:gd name="T6" fmla="*/ 2147483647 w 22"/>
                  <a:gd name="T7" fmla="*/ 2147483647 h 58"/>
                  <a:gd name="T8" fmla="*/ 2147483647 w 22"/>
                  <a:gd name="T9" fmla="*/ 0 h 58"/>
                  <a:gd name="T10" fmla="*/ 0 w 22"/>
                  <a:gd name="T11" fmla="*/ 2147483647 h 58"/>
                  <a:gd name="T12" fmla="*/ 2147483647 w 22"/>
                  <a:gd name="T13" fmla="*/ 2147483647 h 58"/>
                  <a:gd name="T14" fmla="*/ 0 60000 65536"/>
                  <a:gd name="T15" fmla="*/ 0 60000 65536"/>
                  <a:gd name="T16" fmla="*/ 0 60000 65536"/>
                  <a:gd name="T17" fmla="*/ 0 60000 65536"/>
                  <a:gd name="T18" fmla="*/ 0 60000 65536"/>
                  <a:gd name="T19" fmla="*/ 0 60000 65536"/>
                  <a:gd name="T20" fmla="*/ 0 60000 65536"/>
                  <a:gd name="T21" fmla="*/ 0 w 22"/>
                  <a:gd name="T22" fmla="*/ 0 h 58"/>
                  <a:gd name="T23" fmla="*/ 22 w 2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8">
                    <a:moveTo>
                      <a:pt x="11" y="58"/>
                    </a:moveTo>
                    <a:lnTo>
                      <a:pt x="22" y="44"/>
                    </a:lnTo>
                    <a:lnTo>
                      <a:pt x="19" y="25"/>
                    </a:lnTo>
                    <a:lnTo>
                      <a:pt x="15" y="14"/>
                    </a:lnTo>
                    <a:lnTo>
                      <a:pt x="11" y="0"/>
                    </a:lnTo>
                    <a:lnTo>
                      <a:pt x="0" y="7"/>
                    </a:lnTo>
                    <a:lnTo>
                      <a:pt x="8" y="2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2" name="Freeform 115"/>
              <p:cNvSpPr>
                <a:spLocks noChangeAspect="1"/>
              </p:cNvSpPr>
              <p:nvPr/>
            </p:nvSpPr>
            <p:spPr bwMode="gray">
              <a:xfrm>
                <a:off x="2422244" y="3319185"/>
                <a:ext cx="145000" cy="159510"/>
              </a:xfrm>
              <a:custGeom>
                <a:avLst/>
                <a:gdLst>
                  <a:gd name="T0" fmla="*/ 2147483647 w 106"/>
                  <a:gd name="T1" fmla="*/ 0 h 110"/>
                  <a:gd name="T2" fmla="*/ 2147483647 w 106"/>
                  <a:gd name="T3" fmla="*/ 0 h 110"/>
                  <a:gd name="T4" fmla="*/ 2147483647 w 106"/>
                  <a:gd name="T5" fmla="*/ 2147483647 h 110"/>
                  <a:gd name="T6" fmla="*/ 2147483647 w 106"/>
                  <a:gd name="T7" fmla="*/ 2147483647 h 110"/>
                  <a:gd name="T8" fmla="*/ 2147483647 w 106"/>
                  <a:gd name="T9" fmla="*/ 2147483647 h 110"/>
                  <a:gd name="T10" fmla="*/ 2147483647 w 106"/>
                  <a:gd name="T11" fmla="*/ 2147483647 h 110"/>
                  <a:gd name="T12" fmla="*/ 2147483647 w 106"/>
                  <a:gd name="T13" fmla="*/ 2147483647 h 110"/>
                  <a:gd name="T14" fmla="*/ 2147483647 w 106"/>
                  <a:gd name="T15" fmla="*/ 2147483647 h 110"/>
                  <a:gd name="T16" fmla="*/ 2147483647 w 106"/>
                  <a:gd name="T17" fmla="*/ 2147483647 h 110"/>
                  <a:gd name="T18" fmla="*/ 2147483647 w 106"/>
                  <a:gd name="T19" fmla="*/ 2147483647 h 110"/>
                  <a:gd name="T20" fmla="*/ 2147483647 w 106"/>
                  <a:gd name="T21" fmla="*/ 2147483647 h 110"/>
                  <a:gd name="T22" fmla="*/ 2147483647 w 106"/>
                  <a:gd name="T23" fmla="*/ 2147483647 h 110"/>
                  <a:gd name="T24" fmla="*/ 2147483647 w 106"/>
                  <a:gd name="T25" fmla="*/ 2147483647 h 110"/>
                  <a:gd name="T26" fmla="*/ 0 w 106"/>
                  <a:gd name="T27" fmla="*/ 2147483647 h 110"/>
                  <a:gd name="T28" fmla="*/ 2147483647 w 106"/>
                  <a:gd name="T29" fmla="*/ 0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10"/>
                  <a:gd name="T47" fmla="*/ 106 w 106"/>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10">
                    <a:moveTo>
                      <a:pt x="37" y="0"/>
                    </a:moveTo>
                    <a:lnTo>
                      <a:pt x="62" y="0"/>
                    </a:lnTo>
                    <a:lnTo>
                      <a:pt x="81" y="3"/>
                    </a:lnTo>
                    <a:lnTo>
                      <a:pt x="92" y="22"/>
                    </a:lnTo>
                    <a:lnTo>
                      <a:pt x="106" y="51"/>
                    </a:lnTo>
                    <a:lnTo>
                      <a:pt x="106" y="73"/>
                    </a:lnTo>
                    <a:lnTo>
                      <a:pt x="95" y="88"/>
                    </a:lnTo>
                    <a:lnTo>
                      <a:pt x="92" y="102"/>
                    </a:lnTo>
                    <a:lnTo>
                      <a:pt x="77" y="110"/>
                    </a:lnTo>
                    <a:lnTo>
                      <a:pt x="66" y="95"/>
                    </a:lnTo>
                    <a:lnTo>
                      <a:pt x="55" y="69"/>
                    </a:lnTo>
                    <a:lnTo>
                      <a:pt x="48" y="58"/>
                    </a:lnTo>
                    <a:lnTo>
                      <a:pt x="26" y="55"/>
                    </a:lnTo>
                    <a:lnTo>
                      <a:pt x="0" y="29"/>
                    </a:lnTo>
                    <a:lnTo>
                      <a:pt x="37"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3" name="Freeform 116"/>
              <p:cNvSpPr>
                <a:spLocks noChangeAspect="1"/>
              </p:cNvSpPr>
              <p:nvPr/>
            </p:nvSpPr>
            <p:spPr bwMode="gray">
              <a:xfrm>
                <a:off x="2422244" y="3319185"/>
                <a:ext cx="145000" cy="159510"/>
              </a:xfrm>
              <a:custGeom>
                <a:avLst/>
                <a:gdLst>
                  <a:gd name="T0" fmla="*/ 2147483647 w 106"/>
                  <a:gd name="T1" fmla="*/ 0 h 110"/>
                  <a:gd name="T2" fmla="*/ 2147483647 w 106"/>
                  <a:gd name="T3" fmla="*/ 0 h 110"/>
                  <a:gd name="T4" fmla="*/ 2147483647 w 106"/>
                  <a:gd name="T5" fmla="*/ 2147483647 h 110"/>
                  <a:gd name="T6" fmla="*/ 2147483647 w 106"/>
                  <a:gd name="T7" fmla="*/ 2147483647 h 110"/>
                  <a:gd name="T8" fmla="*/ 2147483647 w 106"/>
                  <a:gd name="T9" fmla="*/ 2147483647 h 110"/>
                  <a:gd name="T10" fmla="*/ 2147483647 w 106"/>
                  <a:gd name="T11" fmla="*/ 2147483647 h 110"/>
                  <a:gd name="T12" fmla="*/ 2147483647 w 106"/>
                  <a:gd name="T13" fmla="*/ 2147483647 h 110"/>
                  <a:gd name="T14" fmla="*/ 2147483647 w 106"/>
                  <a:gd name="T15" fmla="*/ 2147483647 h 110"/>
                  <a:gd name="T16" fmla="*/ 2147483647 w 106"/>
                  <a:gd name="T17" fmla="*/ 2147483647 h 110"/>
                  <a:gd name="T18" fmla="*/ 2147483647 w 106"/>
                  <a:gd name="T19" fmla="*/ 2147483647 h 110"/>
                  <a:gd name="T20" fmla="*/ 2147483647 w 106"/>
                  <a:gd name="T21" fmla="*/ 2147483647 h 110"/>
                  <a:gd name="T22" fmla="*/ 2147483647 w 106"/>
                  <a:gd name="T23" fmla="*/ 2147483647 h 110"/>
                  <a:gd name="T24" fmla="*/ 2147483647 w 106"/>
                  <a:gd name="T25" fmla="*/ 2147483647 h 110"/>
                  <a:gd name="T26" fmla="*/ 0 w 106"/>
                  <a:gd name="T27" fmla="*/ 2147483647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10"/>
                  <a:gd name="T44" fmla="*/ 106 w 106"/>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10">
                    <a:moveTo>
                      <a:pt x="37" y="0"/>
                    </a:moveTo>
                    <a:lnTo>
                      <a:pt x="62" y="0"/>
                    </a:lnTo>
                    <a:lnTo>
                      <a:pt x="81" y="3"/>
                    </a:lnTo>
                    <a:lnTo>
                      <a:pt x="92" y="22"/>
                    </a:lnTo>
                    <a:lnTo>
                      <a:pt x="106" y="51"/>
                    </a:lnTo>
                    <a:lnTo>
                      <a:pt x="106" y="73"/>
                    </a:lnTo>
                    <a:lnTo>
                      <a:pt x="95" y="88"/>
                    </a:lnTo>
                    <a:lnTo>
                      <a:pt x="92" y="102"/>
                    </a:lnTo>
                    <a:lnTo>
                      <a:pt x="77" y="110"/>
                    </a:lnTo>
                    <a:lnTo>
                      <a:pt x="66" y="95"/>
                    </a:lnTo>
                    <a:lnTo>
                      <a:pt x="55" y="69"/>
                    </a:lnTo>
                    <a:lnTo>
                      <a:pt x="48" y="58"/>
                    </a:lnTo>
                    <a:lnTo>
                      <a:pt x="26" y="55"/>
                    </a:lnTo>
                    <a:lnTo>
                      <a:pt x="0" y="2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4" name="Freeform 117"/>
              <p:cNvSpPr>
                <a:spLocks noChangeAspect="1"/>
              </p:cNvSpPr>
              <p:nvPr/>
            </p:nvSpPr>
            <p:spPr bwMode="gray">
              <a:xfrm>
                <a:off x="2636119" y="2895034"/>
                <a:ext cx="74312" cy="65254"/>
              </a:xfrm>
              <a:custGeom>
                <a:avLst/>
                <a:gdLst>
                  <a:gd name="T0" fmla="*/ 2147483647 w 55"/>
                  <a:gd name="T1" fmla="*/ 0 h 44"/>
                  <a:gd name="T2" fmla="*/ 2147483647 w 55"/>
                  <a:gd name="T3" fmla="*/ 2147483647 h 44"/>
                  <a:gd name="T4" fmla="*/ 2147483647 w 55"/>
                  <a:gd name="T5" fmla="*/ 2147483647 h 44"/>
                  <a:gd name="T6" fmla="*/ 2147483647 w 55"/>
                  <a:gd name="T7" fmla="*/ 2147483647 h 44"/>
                  <a:gd name="T8" fmla="*/ 2147483647 w 55"/>
                  <a:gd name="T9" fmla="*/ 2147483647 h 44"/>
                  <a:gd name="T10" fmla="*/ 0 w 55"/>
                  <a:gd name="T11" fmla="*/ 2147483647 h 44"/>
                  <a:gd name="T12" fmla="*/ 0 w 55"/>
                  <a:gd name="T13" fmla="*/ 2147483647 h 44"/>
                  <a:gd name="T14" fmla="*/ 2147483647 w 55"/>
                  <a:gd name="T15" fmla="*/ 0 h 44"/>
                  <a:gd name="T16" fmla="*/ 2147483647 w 55"/>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44"/>
                  <a:gd name="T29" fmla="*/ 55 w 55"/>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44">
                    <a:moveTo>
                      <a:pt x="47" y="0"/>
                    </a:moveTo>
                    <a:lnTo>
                      <a:pt x="55" y="11"/>
                    </a:lnTo>
                    <a:lnTo>
                      <a:pt x="33" y="22"/>
                    </a:lnTo>
                    <a:lnTo>
                      <a:pt x="14" y="44"/>
                    </a:lnTo>
                    <a:lnTo>
                      <a:pt x="3" y="36"/>
                    </a:lnTo>
                    <a:lnTo>
                      <a:pt x="0" y="14"/>
                    </a:lnTo>
                    <a:lnTo>
                      <a:pt x="0" y="7"/>
                    </a:lnTo>
                    <a:lnTo>
                      <a:pt x="33" y="0"/>
                    </a:lnTo>
                    <a:lnTo>
                      <a:pt x="47"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5" name="Freeform 118"/>
              <p:cNvSpPr>
                <a:spLocks noChangeAspect="1"/>
              </p:cNvSpPr>
              <p:nvPr/>
            </p:nvSpPr>
            <p:spPr bwMode="gray">
              <a:xfrm>
                <a:off x="2636119" y="2895034"/>
                <a:ext cx="74312" cy="65254"/>
              </a:xfrm>
              <a:custGeom>
                <a:avLst/>
                <a:gdLst>
                  <a:gd name="T0" fmla="*/ 2147483647 w 55"/>
                  <a:gd name="T1" fmla="*/ 0 h 44"/>
                  <a:gd name="T2" fmla="*/ 2147483647 w 55"/>
                  <a:gd name="T3" fmla="*/ 2147483647 h 44"/>
                  <a:gd name="T4" fmla="*/ 2147483647 w 55"/>
                  <a:gd name="T5" fmla="*/ 2147483647 h 44"/>
                  <a:gd name="T6" fmla="*/ 2147483647 w 55"/>
                  <a:gd name="T7" fmla="*/ 2147483647 h 44"/>
                  <a:gd name="T8" fmla="*/ 2147483647 w 55"/>
                  <a:gd name="T9" fmla="*/ 2147483647 h 44"/>
                  <a:gd name="T10" fmla="*/ 0 w 55"/>
                  <a:gd name="T11" fmla="*/ 2147483647 h 44"/>
                  <a:gd name="T12" fmla="*/ 0 w 55"/>
                  <a:gd name="T13" fmla="*/ 2147483647 h 44"/>
                  <a:gd name="T14" fmla="*/ 2147483647 w 55"/>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44"/>
                  <a:gd name="T26" fmla="*/ 55 w 55"/>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44">
                    <a:moveTo>
                      <a:pt x="47" y="0"/>
                    </a:moveTo>
                    <a:lnTo>
                      <a:pt x="55" y="11"/>
                    </a:lnTo>
                    <a:lnTo>
                      <a:pt x="33" y="22"/>
                    </a:lnTo>
                    <a:lnTo>
                      <a:pt x="14" y="44"/>
                    </a:lnTo>
                    <a:lnTo>
                      <a:pt x="3" y="36"/>
                    </a:lnTo>
                    <a:lnTo>
                      <a:pt x="0" y="14"/>
                    </a:lnTo>
                    <a:lnTo>
                      <a:pt x="0" y="7"/>
                    </a:lnTo>
                    <a:lnTo>
                      <a:pt x="33"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6" name="Freeform 119"/>
              <p:cNvSpPr>
                <a:spLocks noChangeAspect="1"/>
              </p:cNvSpPr>
              <p:nvPr/>
            </p:nvSpPr>
            <p:spPr bwMode="gray">
              <a:xfrm>
                <a:off x="2175743" y="1530139"/>
                <a:ext cx="547376" cy="512968"/>
              </a:xfrm>
              <a:custGeom>
                <a:avLst/>
                <a:gdLst>
                  <a:gd name="T0" fmla="*/ 2147483647 w 408"/>
                  <a:gd name="T1" fmla="*/ 2147483647 h 352"/>
                  <a:gd name="T2" fmla="*/ 2147483647 w 408"/>
                  <a:gd name="T3" fmla="*/ 2147483647 h 352"/>
                  <a:gd name="T4" fmla="*/ 2147483647 w 408"/>
                  <a:gd name="T5" fmla="*/ 2147483647 h 352"/>
                  <a:gd name="T6" fmla="*/ 2147483647 w 408"/>
                  <a:gd name="T7" fmla="*/ 2147483647 h 352"/>
                  <a:gd name="T8" fmla="*/ 0 w 408"/>
                  <a:gd name="T9" fmla="*/ 2147483647 h 352"/>
                  <a:gd name="T10" fmla="*/ 2147483647 w 408"/>
                  <a:gd name="T11" fmla="*/ 2147483647 h 352"/>
                  <a:gd name="T12" fmla="*/ 2147483647 w 408"/>
                  <a:gd name="T13" fmla="*/ 2147483647 h 352"/>
                  <a:gd name="T14" fmla="*/ 2147483647 w 408"/>
                  <a:gd name="T15" fmla="*/ 2147483647 h 352"/>
                  <a:gd name="T16" fmla="*/ 2147483647 w 408"/>
                  <a:gd name="T17" fmla="*/ 2147483647 h 352"/>
                  <a:gd name="T18" fmla="*/ 2147483647 w 408"/>
                  <a:gd name="T19" fmla="*/ 2147483647 h 352"/>
                  <a:gd name="T20" fmla="*/ 2147483647 w 408"/>
                  <a:gd name="T21" fmla="*/ 2147483647 h 352"/>
                  <a:gd name="T22" fmla="*/ 2147483647 w 408"/>
                  <a:gd name="T23" fmla="*/ 2147483647 h 352"/>
                  <a:gd name="T24" fmla="*/ 2147483647 w 408"/>
                  <a:gd name="T25" fmla="*/ 2147483647 h 352"/>
                  <a:gd name="T26" fmla="*/ 2147483647 w 408"/>
                  <a:gd name="T27" fmla="*/ 2147483647 h 352"/>
                  <a:gd name="T28" fmla="*/ 2147483647 w 408"/>
                  <a:gd name="T29" fmla="*/ 2147483647 h 352"/>
                  <a:gd name="T30" fmla="*/ 2147483647 w 408"/>
                  <a:gd name="T31" fmla="*/ 2147483647 h 352"/>
                  <a:gd name="T32" fmla="*/ 2147483647 w 408"/>
                  <a:gd name="T33" fmla="*/ 2147483647 h 352"/>
                  <a:gd name="T34" fmla="*/ 2147483647 w 408"/>
                  <a:gd name="T35" fmla="*/ 2147483647 h 352"/>
                  <a:gd name="T36" fmla="*/ 2147483647 w 408"/>
                  <a:gd name="T37" fmla="*/ 2147483647 h 352"/>
                  <a:gd name="T38" fmla="*/ 2147483647 w 408"/>
                  <a:gd name="T39" fmla="*/ 2147483647 h 352"/>
                  <a:gd name="T40" fmla="*/ 2147483647 w 408"/>
                  <a:gd name="T41" fmla="*/ 2147483647 h 352"/>
                  <a:gd name="T42" fmla="*/ 2147483647 w 408"/>
                  <a:gd name="T43" fmla="*/ 2147483647 h 352"/>
                  <a:gd name="T44" fmla="*/ 2147483647 w 408"/>
                  <a:gd name="T45" fmla="*/ 2147483647 h 352"/>
                  <a:gd name="T46" fmla="*/ 2147483647 w 408"/>
                  <a:gd name="T47" fmla="*/ 2147483647 h 352"/>
                  <a:gd name="T48" fmla="*/ 2147483647 w 408"/>
                  <a:gd name="T49" fmla="*/ 2147483647 h 352"/>
                  <a:gd name="T50" fmla="*/ 2147483647 w 408"/>
                  <a:gd name="T51" fmla="*/ 2147483647 h 352"/>
                  <a:gd name="T52" fmla="*/ 2147483647 w 408"/>
                  <a:gd name="T53" fmla="*/ 2147483647 h 352"/>
                  <a:gd name="T54" fmla="*/ 2147483647 w 408"/>
                  <a:gd name="T55" fmla="*/ 2147483647 h 352"/>
                  <a:gd name="T56" fmla="*/ 2147483647 w 408"/>
                  <a:gd name="T57" fmla="*/ 2147483647 h 352"/>
                  <a:gd name="T58" fmla="*/ 2147483647 w 408"/>
                  <a:gd name="T59" fmla="*/ 2147483647 h 352"/>
                  <a:gd name="T60" fmla="*/ 2147483647 w 408"/>
                  <a:gd name="T61" fmla="*/ 2147483647 h 352"/>
                  <a:gd name="T62" fmla="*/ 2147483647 w 408"/>
                  <a:gd name="T63" fmla="*/ 2147483647 h 352"/>
                  <a:gd name="T64" fmla="*/ 2147483647 w 408"/>
                  <a:gd name="T65" fmla="*/ 2147483647 h 352"/>
                  <a:gd name="T66" fmla="*/ 2147483647 w 408"/>
                  <a:gd name="T67" fmla="*/ 2147483647 h 352"/>
                  <a:gd name="T68" fmla="*/ 2147483647 w 408"/>
                  <a:gd name="T69" fmla="*/ 2147483647 h 352"/>
                  <a:gd name="T70" fmla="*/ 2147483647 w 408"/>
                  <a:gd name="T71" fmla="*/ 0 h 352"/>
                  <a:gd name="T72" fmla="*/ 2147483647 w 408"/>
                  <a:gd name="T73" fmla="*/ 2147483647 h 352"/>
                  <a:gd name="T74" fmla="*/ 2147483647 w 408"/>
                  <a:gd name="T75" fmla="*/ 2147483647 h 352"/>
                  <a:gd name="T76" fmla="*/ 2147483647 w 408"/>
                  <a:gd name="T77" fmla="*/ 2147483647 h 352"/>
                  <a:gd name="T78" fmla="*/ 2147483647 w 408"/>
                  <a:gd name="T79" fmla="*/ 2147483647 h 352"/>
                  <a:gd name="T80" fmla="*/ 2147483647 w 408"/>
                  <a:gd name="T81" fmla="*/ 2147483647 h 352"/>
                  <a:gd name="T82" fmla="*/ 2147483647 w 408"/>
                  <a:gd name="T83" fmla="*/ 2147483647 h 352"/>
                  <a:gd name="T84" fmla="*/ 2147483647 w 408"/>
                  <a:gd name="T85" fmla="*/ 2147483647 h 352"/>
                  <a:gd name="T86" fmla="*/ 2147483647 w 408"/>
                  <a:gd name="T87" fmla="*/ 2147483647 h 352"/>
                  <a:gd name="T88" fmla="*/ 2147483647 w 408"/>
                  <a:gd name="T89" fmla="*/ 2147483647 h 352"/>
                  <a:gd name="T90" fmla="*/ 2147483647 w 408"/>
                  <a:gd name="T91" fmla="*/ 2147483647 h 352"/>
                  <a:gd name="T92" fmla="*/ 2147483647 w 408"/>
                  <a:gd name="T93" fmla="*/ 2147483647 h 352"/>
                  <a:gd name="T94" fmla="*/ 2147483647 w 408"/>
                  <a:gd name="T95" fmla="*/ 2147483647 h 352"/>
                  <a:gd name="T96" fmla="*/ 2147483647 w 408"/>
                  <a:gd name="T97" fmla="*/ 2147483647 h 3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8"/>
                  <a:gd name="T148" fmla="*/ 0 h 352"/>
                  <a:gd name="T149" fmla="*/ 408 w 408"/>
                  <a:gd name="T150" fmla="*/ 352 h 3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8" h="352">
                    <a:moveTo>
                      <a:pt x="30" y="80"/>
                    </a:moveTo>
                    <a:lnTo>
                      <a:pt x="19" y="95"/>
                    </a:lnTo>
                    <a:lnTo>
                      <a:pt x="33" y="121"/>
                    </a:lnTo>
                    <a:lnTo>
                      <a:pt x="52" y="124"/>
                    </a:lnTo>
                    <a:lnTo>
                      <a:pt x="63" y="135"/>
                    </a:lnTo>
                    <a:lnTo>
                      <a:pt x="66" y="172"/>
                    </a:lnTo>
                    <a:lnTo>
                      <a:pt x="52" y="202"/>
                    </a:lnTo>
                    <a:lnTo>
                      <a:pt x="41" y="205"/>
                    </a:lnTo>
                    <a:lnTo>
                      <a:pt x="4" y="202"/>
                    </a:lnTo>
                    <a:lnTo>
                      <a:pt x="0" y="205"/>
                    </a:lnTo>
                    <a:lnTo>
                      <a:pt x="41" y="246"/>
                    </a:lnTo>
                    <a:lnTo>
                      <a:pt x="52" y="253"/>
                    </a:lnTo>
                    <a:lnTo>
                      <a:pt x="59" y="279"/>
                    </a:lnTo>
                    <a:lnTo>
                      <a:pt x="74" y="308"/>
                    </a:lnTo>
                    <a:lnTo>
                      <a:pt x="100" y="330"/>
                    </a:lnTo>
                    <a:lnTo>
                      <a:pt x="125" y="334"/>
                    </a:lnTo>
                    <a:lnTo>
                      <a:pt x="140" y="345"/>
                    </a:lnTo>
                    <a:lnTo>
                      <a:pt x="155" y="345"/>
                    </a:lnTo>
                    <a:lnTo>
                      <a:pt x="173" y="337"/>
                    </a:lnTo>
                    <a:lnTo>
                      <a:pt x="210" y="345"/>
                    </a:lnTo>
                    <a:lnTo>
                      <a:pt x="228" y="352"/>
                    </a:lnTo>
                    <a:lnTo>
                      <a:pt x="254" y="348"/>
                    </a:lnTo>
                    <a:lnTo>
                      <a:pt x="272" y="345"/>
                    </a:lnTo>
                    <a:lnTo>
                      <a:pt x="283" y="334"/>
                    </a:lnTo>
                    <a:lnTo>
                      <a:pt x="294" y="337"/>
                    </a:lnTo>
                    <a:lnTo>
                      <a:pt x="309" y="348"/>
                    </a:lnTo>
                    <a:lnTo>
                      <a:pt x="323" y="341"/>
                    </a:lnTo>
                    <a:lnTo>
                      <a:pt x="334" y="330"/>
                    </a:lnTo>
                    <a:lnTo>
                      <a:pt x="345" y="323"/>
                    </a:lnTo>
                    <a:lnTo>
                      <a:pt x="375" y="315"/>
                    </a:lnTo>
                    <a:lnTo>
                      <a:pt x="382" y="304"/>
                    </a:lnTo>
                    <a:lnTo>
                      <a:pt x="386" y="290"/>
                    </a:lnTo>
                    <a:lnTo>
                      <a:pt x="408" y="275"/>
                    </a:lnTo>
                    <a:lnTo>
                      <a:pt x="408" y="264"/>
                    </a:lnTo>
                    <a:lnTo>
                      <a:pt x="400" y="257"/>
                    </a:lnTo>
                    <a:lnTo>
                      <a:pt x="389" y="242"/>
                    </a:lnTo>
                    <a:lnTo>
                      <a:pt x="389" y="191"/>
                    </a:lnTo>
                    <a:lnTo>
                      <a:pt x="404" y="183"/>
                    </a:lnTo>
                    <a:lnTo>
                      <a:pt x="393" y="165"/>
                    </a:lnTo>
                    <a:lnTo>
                      <a:pt x="382" y="169"/>
                    </a:lnTo>
                    <a:lnTo>
                      <a:pt x="375" y="165"/>
                    </a:lnTo>
                    <a:lnTo>
                      <a:pt x="378" y="158"/>
                    </a:lnTo>
                    <a:lnTo>
                      <a:pt x="375" y="143"/>
                    </a:lnTo>
                    <a:lnTo>
                      <a:pt x="364" y="135"/>
                    </a:lnTo>
                    <a:lnTo>
                      <a:pt x="349" y="147"/>
                    </a:lnTo>
                    <a:lnTo>
                      <a:pt x="334" y="158"/>
                    </a:lnTo>
                    <a:lnTo>
                      <a:pt x="323" y="158"/>
                    </a:lnTo>
                    <a:lnTo>
                      <a:pt x="312" y="150"/>
                    </a:lnTo>
                    <a:lnTo>
                      <a:pt x="298" y="143"/>
                    </a:lnTo>
                    <a:lnTo>
                      <a:pt x="279" y="135"/>
                    </a:lnTo>
                    <a:lnTo>
                      <a:pt x="272" y="143"/>
                    </a:lnTo>
                    <a:lnTo>
                      <a:pt x="261" y="135"/>
                    </a:lnTo>
                    <a:lnTo>
                      <a:pt x="261" y="124"/>
                    </a:lnTo>
                    <a:lnTo>
                      <a:pt x="250" y="121"/>
                    </a:lnTo>
                    <a:lnTo>
                      <a:pt x="235" y="124"/>
                    </a:lnTo>
                    <a:lnTo>
                      <a:pt x="217" y="124"/>
                    </a:lnTo>
                    <a:lnTo>
                      <a:pt x="217" y="113"/>
                    </a:lnTo>
                    <a:lnTo>
                      <a:pt x="210" y="102"/>
                    </a:lnTo>
                    <a:lnTo>
                      <a:pt x="199" y="102"/>
                    </a:lnTo>
                    <a:lnTo>
                      <a:pt x="191" y="113"/>
                    </a:lnTo>
                    <a:lnTo>
                      <a:pt x="188" y="117"/>
                    </a:lnTo>
                    <a:lnTo>
                      <a:pt x="180" y="113"/>
                    </a:lnTo>
                    <a:lnTo>
                      <a:pt x="169" y="117"/>
                    </a:lnTo>
                    <a:lnTo>
                      <a:pt x="155" y="128"/>
                    </a:lnTo>
                    <a:lnTo>
                      <a:pt x="147" y="117"/>
                    </a:lnTo>
                    <a:lnTo>
                      <a:pt x="151" y="88"/>
                    </a:lnTo>
                    <a:lnTo>
                      <a:pt x="158" y="73"/>
                    </a:lnTo>
                    <a:lnTo>
                      <a:pt x="169" y="62"/>
                    </a:lnTo>
                    <a:lnTo>
                      <a:pt x="166" y="44"/>
                    </a:lnTo>
                    <a:lnTo>
                      <a:pt x="169" y="22"/>
                    </a:lnTo>
                    <a:lnTo>
                      <a:pt x="162" y="0"/>
                    </a:lnTo>
                    <a:lnTo>
                      <a:pt x="155" y="0"/>
                    </a:lnTo>
                    <a:lnTo>
                      <a:pt x="147" y="7"/>
                    </a:lnTo>
                    <a:lnTo>
                      <a:pt x="144" y="29"/>
                    </a:lnTo>
                    <a:lnTo>
                      <a:pt x="136" y="44"/>
                    </a:lnTo>
                    <a:lnTo>
                      <a:pt x="129" y="33"/>
                    </a:lnTo>
                    <a:lnTo>
                      <a:pt x="133" y="14"/>
                    </a:lnTo>
                    <a:lnTo>
                      <a:pt x="122" y="3"/>
                    </a:lnTo>
                    <a:lnTo>
                      <a:pt x="107" y="7"/>
                    </a:lnTo>
                    <a:lnTo>
                      <a:pt x="100" y="18"/>
                    </a:lnTo>
                    <a:lnTo>
                      <a:pt x="103" y="29"/>
                    </a:lnTo>
                    <a:lnTo>
                      <a:pt x="96" y="40"/>
                    </a:lnTo>
                    <a:lnTo>
                      <a:pt x="89" y="36"/>
                    </a:lnTo>
                    <a:lnTo>
                      <a:pt x="78" y="25"/>
                    </a:lnTo>
                    <a:lnTo>
                      <a:pt x="70" y="29"/>
                    </a:lnTo>
                    <a:lnTo>
                      <a:pt x="63" y="40"/>
                    </a:lnTo>
                    <a:lnTo>
                      <a:pt x="74" y="55"/>
                    </a:lnTo>
                    <a:lnTo>
                      <a:pt x="85" y="58"/>
                    </a:lnTo>
                    <a:lnTo>
                      <a:pt x="107" y="73"/>
                    </a:lnTo>
                    <a:lnTo>
                      <a:pt x="114" y="80"/>
                    </a:lnTo>
                    <a:lnTo>
                      <a:pt x="114" y="91"/>
                    </a:lnTo>
                    <a:lnTo>
                      <a:pt x="96" y="95"/>
                    </a:lnTo>
                    <a:lnTo>
                      <a:pt x="100" y="110"/>
                    </a:lnTo>
                    <a:lnTo>
                      <a:pt x="107" y="117"/>
                    </a:lnTo>
                    <a:lnTo>
                      <a:pt x="100" y="128"/>
                    </a:lnTo>
                    <a:lnTo>
                      <a:pt x="85" y="124"/>
                    </a:lnTo>
                    <a:lnTo>
                      <a:pt x="63" y="102"/>
                    </a:lnTo>
                    <a:lnTo>
                      <a:pt x="52" y="91"/>
                    </a:lnTo>
                    <a:lnTo>
                      <a:pt x="30" y="8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7" name="Freeform 120"/>
              <p:cNvSpPr>
                <a:spLocks noChangeAspect="1"/>
              </p:cNvSpPr>
              <p:nvPr/>
            </p:nvSpPr>
            <p:spPr bwMode="gray">
              <a:xfrm>
                <a:off x="5090251" y="5545070"/>
                <a:ext cx="297251" cy="277330"/>
              </a:xfrm>
              <a:custGeom>
                <a:avLst/>
                <a:gdLst>
                  <a:gd name="T0" fmla="*/ 2147483647 w 220"/>
                  <a:gd name="T1" fmla="*/ 2147483647 h 191"/>
                  <a:gd name="T2" fmla="*/ 2147483647 w 220"/>
                  <a:gd name="T3" fmla="*/ 2147483647 h 191"/>
                  <a:gd name="T4" fmla="*/ 0 w 220"/>
                  <a:gd name="T5" fmla="*/ 2147483647 h 191"/>
                  <a:gd name="T6" fmla="*/ 2147483647 w 220"/>
                  <a:gd name="T7" fmla="*/ 2147483647 h 191"/>
                  <a:gd name="T8" fmla="*/ 2147483647 w 220"/>
                  <a:gd name="T9" fmla="*/ 2147483647 h 191"/>
                  <a:gd name="T10" fmla="*/ 2147483647 w 220"/>
                  <a:gd name="T11" fmla="*/ 2147483647 h 191"/>
                  <a:gd name="T12" fmla="*/ 2147483647 w 220"/>
                  <a:gd name="T13" fmla="*/ 2147483647 h 191"/>
                  <a:gd name="T14" fmla="*/ 2147483647 w 220"/>
                  <a:gd name="T15" fmla="*/ 2147483647 h 191"/>
                  <a:gd name="T16" fmla="*/ 2147483647 w 220"/>
                  <a:gd name="T17" fmla="*/ 2147483647 h 191"/>
                  <a:gd name="T18" fmla="*/ 2147483647 w 220"/>
                  <a:gd name="T19" fmla="*/ 2147483647 h 191"/>
                  <a:gd name="T20" fmla="*/ 2147483647 w 220"/>
                  <a:gd name="T21" fmla="*/ 2147483647 h 191"/>
                  <a:gd name="T22" fmla="*/ 2147483647 w 220"/>
                  <a:gd name="T23" fmla="*/ 2147483647 h 191"/>
                  <a:gd name="T24" fmla="*/ 2147483647 w 220"/>
                  <a:gd name="T25" fmla="*/ 2147483647 h 191"/>
                  <a:gd name="T26" fmla="*/ 2147483647 w 220"/>
                  <a:gd name="T27" fmla="*/ 2147483647 h 191"/>
                  <a:gd name="T28" fmla="*/ 2147483647 w 220"/>
                  <a:gd name="T29" fmla="*/ 2147483647 h 191"/>
                  <a:gd name="T30" fmla="*/ 2147483647 w 220"/>
                  <a:gd name="T31" fmla="*/ 2147483647 h 191"/>
                  <a:gd name="T32" fmla="*/ 2147483647 w 220"/>
                  <a:gd name="T33" fmla="*/ 2147483647 h 191"/>
                  <a:gd name="T34" fmla="*/ 2147483647 w 220"/>
                  <a:gd name="T35" fmla="*/ 2147483647 h 191"/>
                  <a:gd name="T36" fmla="*/ 2147483647 w 220"/>
                  <a:gd name="T37" fmla="*/ 2147483647 h 191"/>
                  <a:gd name="T38" fmla="*/ 2147483647 w 220"/>
                  <a:gd name="T39" fmla="*/ 2147483647 h 191"/>
                  <a:gd name="T40" fmla="*/ 2147483647 w 220"/>
                  <a:gd name="T41" fmla="*/ 0 h 191"/>
                  <a:gd name="T42" fmla="*/ 2147483647 w 220"/>
                  <a:gd name="T43" fmla="*/ 2147483647 h 191"/>
                  <a:gd name="T44" fmla="*/ 2147483647 w 220"/>
                  <a:gd name="T45" fmla="*/ 2147483647 h 191"/>
                  <a:gd name="T46" fmla="*/ 2147483647 w 220"/>
                  <a:gd name="T47" fmla="*/ 2147483647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
                  <a:gd name="T73" fmla="*/ 0 h 191"/>
                  <a:gd name="T74" fmla="*/ 220 w 220"/>
                  <a:gd name="T75" fmla="*/ 191 h 1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 h="191">
                    <a:moveTo>
                      <a:pt x="40" y="33"/>
                    </a:moveTo>
                    <a:lnTo>
                      <a:pt x="36" y="81"/>
                    </a:lnTo>
                    <a:lnTo>
                      <a:pt x="0" y="128"/>
                    </a:lnTo>
                    <a:lnTo>
                      <a:pt x="11" y="139"/>
                    </a:lnTo>
                    <a:lnTo>
                      <a:pt x="47" y="136"/>
                    </a:lnTo>
                    <a:lnTo>
                      <a:pt x="29" y="158"/>
                    </a:lnTo>
                    <a:lnTo>
                      <a:pt x="22" y="169"/>
                    </a:lnTo>
                    <a:lnTo>
                      <a:pt x="25" y="191"/>
                    </a:lnTo>
                    <a:lnTo>
                      <a:pt x="55" y="154"/>
                    </a:lnTo>
                    <a:lnTo>
                      <a:pt x="77" y="143"/>
                    </a:lnTo>
                    <a:lnTo>
                      <a:pt x="110" y="103"/>
                    </a:lnTo>
                    <a:lnTo>
                      <a:pt x="146" y="81"/>
                    </a:lnTo>
                    <a:lnTo>
                      <a:pt x="205" y="77"/>
                    </a:lnTo>
                    <a:lnTo>
                      <a:pt x="220" y="70"/>
                    </a:lnTo>
                    <a:lnTo>
                      <a:pt x="220" y="59"/>
                    </a:lnTo>
                    <a:lnTo>
                      <a:pt x="190" y="33"/>
                    </a:lnTo>
                    <a:lnTo>
                      <a:pt x="176" y="37"/>
                    </a:lnTo>
                    <a:lnTo>
                      <a:pt x="172" y="29"/>
                    </a:lnTo>
                    <a:lnTo>
                      <a:pt x="154" y="29"/>
                    </a:lnTo>
                    <a:lnTo>
                      <a:pt x="132" y="4"/>
                    </a:lnTo>
                    <a:lnTo>
                      <a:pt x="102" y="0"/>
                    </a:lnTo>
                    <a:lnTo>
                      <a:pt x="80" y="7"/>
                    </a:lnTo>
                    <a:lnTo>
                      <a:pt x="58" y="18"/>
                    </a:lnTo>
                    <a:lnTo>
                      <a:pt x="40" y="33"/>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8" name="Freeform 121"/>
              <p:cNvSpPr>
                <a:spLocks noChangeAspect="1"/>
              </p:cNvSpPr>
              <p:nvPr/>
            </p:nvSpPr>
            <p:spPr bwMode="gray">
              <a:xfrm>
                <a:off x="5090251" y="5545070"/>
                <a:ext cx="297251" cy="277330"/>
              </a:xfrm>
              <a:custGeom>
                <a:avLst/>
                <a:gdLst>
                  <a:gd name="T0" fmla="*/ 2147483647 w 220"/>
                  <a:gd name="T1" fmla="*/ 2147483647 h 191"/>
                  <a:gd name="T2" fmla="*/ 2147483647 w 220"/>
                  <a:gd name="T3" fmla="*/ 2147483647 h 191"/>
                  <a:gd name="T4" fmla="*/ 0 w 220"/>
                  <a:gd name="T5" fmla="*/ 2147483647 h 191"/>
                  <a:gd name="T6" fmla="*/ 2147483647 w 220"/>
                  <a:gd name="T7" fmla="*/ 2147483647 h 191"/>
                  <a:gd name="T8" fmla="*/ 2147483647 w 220"/>
                  <a:gd name="T9" fmla="*/ 2147483647 h 191"/>
                  <a:gd name="T10" fmla="*/ 2147483647 w 220"/>
                  <a:gd name="T11" fmla="*/ 2147483647 h 191"/>
                  <a:gd name="T12" fmla="*/ 2147483647 w 220"/>
                  <a:gd name="T13" fmla="*/ 2147483647 h 191"/>
                  <a:gd name="T14" fmla="*/ 2147483647 w 220"/>
                  <a:gd name="T15" fmla="*/ 2147483647 h 191"/>
                  <a:gd name="T16" fmla="*/ 2147483647 w 220"/>
                  <a:gd name="T17" fmla="*/ 2147483647 h 191"/>
                  <a:gd name="T18" fmla="*/ 2147483647 w 220"/>
                  <a:gd name="T19" fmla="*/ 2147483647 h 191"/>
                  <a:gd name="T20" fmla="*/ 2147483647 w 220"/>
                  <a:gd name="T21" fmla="*/ 2147483647 h 191"/>
                  <a:gd name="T22" fmla="*/ 2147483647 w 220"/>
                  <a:gd name="T23" fmla="*/ 2147483647 h 191"/>
                  <a:gd name="T24" fmla="*/ 2147483647 w 220"/>
                  <a:gd name="T25" fmla="*/ 2147483647 h 191"/>
                  <a:gd name="T26" fmla="*/ 2147483647 w 220"/>
                  <a:gd name="T27" fmla="*/ 2147483647 h 191"/>
                  <a:gd name="T28" fmla="*/ 2147483647 w 220"/>
                  <a:gd name="T29" fmla="*/ 2147483647 h 191"/>
                  <a:gd name="T30" fmla="*/ 2147483647 w 220"/>
                  <a:gd name="T31" fmla="*/ 2147483647 h 191"/>
                  <a:gd name="T32" fmla="*/ 2147483647 w 220"/>
                  <a:gd name="T33" fmla="*/ 2147483647 h 191"/>
                  <a:gd name="T34" fmla="*/ 2147483647 w 220"/>
                  <a:gd name="T35" fmla="*/ 2147483647 h 191"/>
                  <a:gd name="T36" fmla="*/ 2147483647 w 220"/>
                  <a:gd name="T37" fmla="*/ 2147483647 h 191"/>
                  <a:gd name="T38" fmla="*/ 2147483647 w 220"/>
                  <a:gd name="T39" fmla="*/ 2147483647 h 191"/>
                  <a:gd name="T40" fmla="*/ 2147483647 w 220"/>
                  <a:gd name="T41" fmla="*/ 0 h 191"/>
                  <a:gd name="T42" fmla="*/ 2147483647 w 220"/>
                  <a:gd name="T43" fmla="*/ 2147483647 h 191"/>
                  <a:gd name="T44" fmla="*/ 2147483647 w 220"/>
                  <a:gd name="T45" fmla="*/ 2147483647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0"/>
                  <a:gd name="T70" fmla="*/ 0 h 191"/>
                  <a:gd name="T71" fmla="*/ 220 w 220"/>
                  <a:gd name="T72" fmla="*/ 191 h 1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0" h="191">
                    <a:moveTo>
                      <a:pt x="40" y="33"/>
                    </a:moveTo>
                    <a:lnTo>
                      <a:pt x="36" y="81"/>
                    </a:lnTo>
                    <a:lnTo>
                      <a:pt x="0" y="128"/>
                    </a:lnTo>
                    <a:lnTo>
                      <a:pt x="11" y="139"/>
                    </a:lnTo>
                    <a:lnTo>
                      <a:pt x="47" y="136"/>
                    </a:lnTo>
                    <a:lnTo>
                      <a:pt x="29" y="158"/>
                    </a:lnTo>
                    <a:lnTo>
                      <a:pt x="22" y="169"/>
                    </a:lnTo>
                    <a:lnTo>
                      <a:pt x="25" y="191"/>
                    </a:lnTo>
                    <a:lnTo>
                      <a:pt x="55" y="154"/>
                    </a:lnTo>
                    <a:lnTo>
                      <a:pt x="77" y="143"/>
                    </a:lnTo>
                    <a:lnTo>
                      <a:pt x="110" y="103"/>
                    </a:lnTo>
                    <a:lnTo>
                      <a:pt x="146" y="81"/>
                    </a:lnTo>
                    <a:lnTo>
                      <a:pt x="205" y="77"/>
                    </a:lnTo>
                    <a:lnTo>
                      <a:pt x="220" y="70"/>
                    </a:lnTo>
                    <a:lnTo>
                      <a:pt x="220" y="59"/>
                    </a:lnTo>
                    <a:lnTo>
                      <a:pt x="190" y="33"/>
                    </a:lnTo>
                    <a:lnTo>
                      <a:pt x="176" y="37"/>
                    </a:lnTo>
                    <a:lnTo>
                      <a:pt x="172" y="29"/>
                    </a:lnTo>
                    <a:lnTo>
                      <a:pt x="154" y="29"/>
                    </a:lnTo>
                    <a:lnTo>
                      <a:pt x="132" y="4"/>
                    </a:lnTo>
                    <a:lnTo>
                      <a:pt x="102" y="0"/>
                    </a:lnTo>
                    <a:lnTo>
                      <a:pt x="80" y="7"/>
                    </a:lnTo>
                    <a:lnTo>
                      <a:pt x="58" y="18"/>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29" name="Freeform 122"/>
              <p:cNvSpPr>
                <a:spLocks noChangeAspect="1"/>
              </p:cNvSpPr>
              <p:nvPr/>
            </p:nvSpPr>
            <p:spPr bwMode="gray">
              <a:xfrm>
                <a:off x="5133751" y="5289492"/>
                <a:ext cx="1975630" cy="1073065"/>
              </a:xfrm>
              <a:custGeom>
                <a:avLst/>
                <a:gdLst>
                  <a:gd name="T0" fmla="*/ 2147483647 w 1468"/>
                  <a:gd name="T1" fmla="*/ 2147483647 h 737"/>
                  <a:gd name="T2" fmla="*/ 2147483647 w 1468"/>
                  <a:gd name="T3" fmla="*/ 2147483647 h 737"/>
                  <a:gd name="T4" fmla="*/ 2147483647 w 1468"/>
                  <a:gd name="T5" fmla="*/ 2147483647 h 737"/>
                  <a:gd name="T6" fmla="*/ 2147483647 w 1468"/>
                  <a:gd name="T7" fmla="*/ 2147483647 h 737"/>
                  <a:gd name="T8" fmla="*/ 2147483647 w 1468"/>
                  <a:gd name="T9" fmla="*/ 2147483647 h 737"/>
                  <a:gd name="T10" fmla="*/ 2147483647 w 1468"/>
                  <a:gd name="T11" fmla="*/ 2147483647 h 737"/>
                  <a:gd name="T12" fmla="*/ 2147483647 w 1468"/>
                  <a:gd name="T13" fmla="*/ 2147483647 h 737"/>
                  <a:gd name="T14" fmla="*/ 2147483647 w 1468"/>
                  <a:gd name="T15" fmla="*/ 2147483647 h 737"/>
                  <a:gd name="T16" fmla="*/ 2147483647 w 1468"/>
                  <a:gd name="T17" fmla="*/ 2147483647 h 737"/>
                  <a:gd name="T18" fmla="*/ 2147483647 w 1468"/>
                  <a:gd name="T19" fmla="*/ 2147483647 h 737"/>
                  <a:gd name="T20" fmla="*/ 2147483647 w 1468"/>
                  <a:gd name="T21" fmla="*/ 2147483647 h 737"/>
                  <a:gd name="T22" fmla="*/ 2147483647 w 1468"/>
                  <a:gd name="T23" fmla="*/ 2147483647 h 737"/>
                  <a:gd name="T24" fmla="*/ 2147483647 w 1468"/>
                  <a:gd name="T25" fmla="*/ 2147483647 h 737"/>
                  <a:gd name="T26" fmla="*/ 2147483647 w 1468"/>
                  <a:gd name="T27" fmla="*/ 2147483647 h 737"/>
                  <a:gd name="T28" fmla="*/ 2147483647 w 1468"/>
                  <a:gd name="T29" fmla="*/ 2147483647 h 737"/>
                  <a:gd name="T30" fmla="*/ 2147483647 w 1468"/>
                  <a:gd name="T31" fmla="*/ 2147483647 h 737"/>
                  <a:gd name="T32" fmla="*/ 2147483647 w 1468"/>
                  <a:gd name="T33" fmla="*/ 2147483647 h 737"/>
                  <a:gd name="T34" fmla="*/ 2147483647 w 1468"/>
                  <a:gd name="T35" fmla="*/ 2147483647 h 737"/>
                  <a:gd name="T36" fmla="*/ 2147483647 w 1468"/>
                  <a:gd name="T37" fmla="*/ 2147483647 h 737"/>
                  <a:gd name="T38" fmla="*/ 2147483647 w 1468"/>
                  <a:gd name="T39" fmla="*/ 2147483647 h 737"/>
                  <a:gd name="T40" fmla="*/ 2147483647 w 1468"/>
                  <a:gd name="T41" fmla="*/ 2147483647 h 737"/>
                  <a:gd name="T42" fmla="*/ 2147483647 w 1468"/>
                  <a:gd name="T43" fmla="*/ 2147483647 h 737"/>
                  <a:gd name="T44" fmla="*/ 2147483647 w 1468"/>
                  <a:gd name="T45" fmla="*/ 2147483647 h 737"/>
                  <a:gd name="T46" fmla="*/ 2147483647 w 1468"/>
                  <a:gd name="T47" fmla="*/ 2147483647 h 737"/>
                  <a:gd name="T48" fmla="*/ 2147483647 w 1468"/>
                  <a:gd name="T49" fmla="*/ 2147483647 h 737"/>
                  <a:gd name="T50" fmla="*/ 2147483647 w 1468"/>
                  <a:gd name="T51" fmla="*/ 2147483647 h 737"/>
                  <a:gd name="T52" fmla="*/ 2147483647 w 1468"/>
                  <a:gd name="T53" fmla="*/ 2147483647 h 737"/>
                  <a:gd name="T54" fmla="*/ 2147483647 w 1468"/>
                  <a:gd name="T55" fmla="*/ 2147483647 h 737"/>
                  <a:gd name="T56" fmla="*/ 2147483647 w 1468"/>
                  <a:gd name="T57" fmla="*/ 2147483647 h 737"/>
                  <a:gd name="T58" fmla="*/ 2147483647 w 1468"/>
                  <a:gd name="T59" fmla="*/ 2147483647 h 737"/>
                  <a:gd name="T60" fmla="*/ 2147483647 w 1468"/>
                  <a:gd name="T61" fmla="*/ 2147483647 h 737"/>
                  <a:gd name="T62" fmla="*/ 2147483647 w 1468"/>
                  <a:gd name="T63" fmla="*/ 2147483647 h 737"/>
                  <a:gd name="T64" fmla="*/ 2147483647 w 1468"/>
                  <a:gd name="T65" fmla="*/ 2147483647 h 737"/>
                  <a:gd name="T66" fmla="*/ 2147483647 w 1468"/>
                  <a:gd name="T67" fmla="*/ 2147483647 h 737"/>
                  <a:gd name="T68" fmla="*/ 2147483647 w 1468"/>
                  <a:gd name="T69" fmla="*/ 2147483647 h 737"/>
                  <a:gd name="T70" fmla="*/ 2147483647 w 1468"/>
                  <a:gd name="T71" fmla="*/ 2147483647 h 737"/>
                  <a:gd name="T72" fmla="*/ 2147483647 w 1468"/>
                  <a:gd name="T73" fmla="*/ 2147483647 h 737"/>
                  <a:gd name="T74" fmla="*/ 2147483647 w 1468"/>
                  <a:gd name="T75" fmla="*/ 2147483647 h 737"/>
                  <a:gd name="T76" fmla="*/ 2147483647 w 1468"/>
                  <a:gd name="T77" fmla="*/ 2147483647 h 737"/>
                  <a:gd name="T78" fmla="*/ 2147483647 w 1468"/>
                  <a:gd name="T79" fmla="*/ 2147483647 h 737"/>
                  <a:gd name="T80" fmla="*/ 2147483647 w 1468"/>
                  <a:gd name="T81" fmla="*/ 2147483647 h 737"/>
                  <a:gd name="T82" fmla="*/ 2147483647 w 1468"/>
                  <a:gd name="T83" fmla="*/ 2147483647 h 737"/>
                  <a:gd name="T84" fmla="*/ 2147483647 w 1468"/>
                  <a:gd name="T85" fmla="*/ 2147483647 h 737"/>
                  <a:gd name="T86" fmla="*/ 2147483647 w 1468"/>
                  <a:gd name="T87" fmla="*/ 2147483647 h 737"/>
                  <a:gd name="T88" fmla="*/ 2147483647 w 1468"/>
                  <a:gd name="T89" fmla="*/ 2147483647 h 737"/>
                  <a:gd name="T90" fmla="*/ 2147483647 w 1468"/>
                  <a:gd name="T91" fmla="*/ 2147483647 h 737"/>
                  <a:gd name="T92" fmla="*/ 2147483647 w 1468"/>
                  <a:gd name="T93" fmla="*/ 2147483647 h 737"/>
                  <a:gd name="T94" fmla="*/ 2147483647 w 1468"/>
                  <a:gd name="T95" fmla="*/ 2147483647 h 737"/>
                  <a:gd name="T96" fmla="*/ 2147483647 w 1468"/>
                  <a:gd name="T97" fmla="*/ 2147483647 h 737"/>
                  <a:gd name="T98" fmla="*/ 0 w 1468"/>
                  <a:gd name="T99" fmla="*/ 2147483647 h 737"/>
                  <a:gd name="T100" fmla="*/ 2147483647 w 1468"/>
                  <a:gd name="T101" fmla="*/ 2147483647 h 737"/>
                  <a:gd name="T102" fmla="*/ 2147483647 w 1468"/>
                  <a:gd name="T103" fmla="*/ 2147483647 h 737"/>
                  <a:gd name="T104" fmla="*/ 2147483647 w 1468"/>
                  <a:gd name="T105" fmla="*/ 2147483647 h 7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8"/>
                  <a:gd name="T160" fmla="*/ 0 h 737"/>
                  <a:gd name="T161" fmla="*/ 1468 w 1468"/>
                  <a:gd name="T162" fmla="*/ 737 h 7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8" h="737">
                    <a:moveTo>
                      <a:pt x="198" y="312"/>
                    </a:moveTo>
                    <a:lnTo>
                      <a:pt x="201" y="282"/>
                    </a:lnTo>
                    <a:lnTo>
                      <a:pt x="242" y="279"/>
                    </a:lnTo>
                    <a:lnTo>
                      <a:pt x="253" y="279"/>
                    </a:lnTo>
                    <a:lnTo>
                      <a:pt x="235" y="264"/>
                    </a:lnTo>
                    <a:lnTo>
                      <a:pt x="205" y="257"/>
                    </a:lnTo>
                    <a:lnTo>
                      <a:pt x="205" y="238"/>
                    </a:lnTo>
                    <a:lnTo>
                      <a:pt x="264" y="224"/>
                    </a:lnTo>
                    <a:lnTo>
                      <a:pt x="312" y="216"/>
                    </a:lnTo>
                    <a:lnTo>
                      <a:pt x="345" y="202"/>
                    </a:lnTo>
                    <a:lnTo>
                      <a:pt x="367" y="209"/>
                    </a:lnTo>
                    <a:lnTo>
                      <a:pt x="381" y="187"/>
                    </a:lnTo>
                    <a:lnTo>
                      <a:pt x="418" y="154"/>
                    </a:lnTo>
                    <a:lnTo>
                      <a:pt x="444" y="132"/>
                    </a:lnTo>
                    <a:lnTo>
                      <a:pt x="462" y="121"/>
                    </a:lnTo>
                    <a:lnTo>
                      <a:pt x="502" y="121"/>
                    </a:lnTo>
                    <a:lnTo>
                      <a:pt x="539" y="110"/>
                    </a:lnTo>
                    <a:lnTo>
                      <a:pt x="594" y="91"/>
                    </a:lnTo>
                    <a:lnTo>
                      <a:pt x="605" y="91"/>
                    </a:lnTo>
                    <a:lnTo>
                      <a:pt x="624" y="106"/>
                    </a:lnTo>
                    <a:lnTo>
                      <a:pt x="638" y="117"/>
                    </a:lnTo>
                    <a:lnTo>
                      <a:pt x="664" y="106"/>
                    </a:lnTo>
                    <a:lnTo>
                      <a:pt x="690" y="117"/>
                    </a:lnTo>
                    <a:lnTo>
                      <a:pt x="704" y="128"/>
                    </a:lnTo>
                    <a:lnTo>
                      <a:pt x="726" y="132"/>
                    </a:lnTo>
                    <a:lnTo>
                      <a:pt x="737" y="139"/>
                    </a:lnTo>
                    <a:lnTo>
                      <a:pt x="748" y="125"/>
                    </a:lnTo>
                    <a:lnTo>
                      <a:pt x="785" y="136"/>
                    </a:lnTo>
                    <a:lnTo>
                      <a:pt x="847" y="139"/>
                    </a:lnTo>
                    <a:lnTo>
                      <a:pt x="902" y="132"/>
                    </a:lnTo>
                    <a:lnTo>
                      <a:pt x="924" y="121"/>
                    </a:lnTo>
                    <a:lnTo>
                      <a:pt x="935" y="114"/>
                    </a:lnTo>
                    <a:lnTo>
                      <a:pt x="954" y="102"/>
                    </a:lnTo>
                    <a:lnTo>
                      <a:pt x="983" y="110"/>
                    </a:lnTo>
                    <a:lnTo>
                      <a:pt x="1005" y="106"/>
                    </a:lnTo>
                    <a:lnTo>
                      <a:pt x="1031" y="84"/>
                    </a:lnTo>
                    <a:lnTo>
                      <a:pt x="1068" y="62"/>
                    </a:lnTo>
                    <a:lnTo>
                      <a:pt x="1071" y="44"/>
                    </a:lnTo>
                    <a:lnTo>
                      <a:pt x="1075" y="29"/>
                    </a:lnTo>
                    <a:lnTo>
                      <a:pt x="1097" y="25"/>
                    </a:lnTo>
                    <a:lnTo>
                      <a:pt x="1115" y="29"/>
                    </a:lnTo>
                    <a:lnTo>
                      <a:pt x="1148" y="29"/>
                    </a:lnTo>
                    <a:lnTo>
                      <a:pt x="1163" y="18"/>
                    </a:lnTo>
                    <a:lnTo>
                      <a:pt x="1178" y="0"/>
                    </a:lnTo>
                    <a:lnTo>
                      <a:pt x="1196" y="3"/>
                    </a:lnTo>
                    <a:lnTo>
                      <a:pt x="1203" y="22"/>
                    </a:lnTo>
                    <a:lnTo>
                      <a:pt x="1247" y="29"/>
                    </a:lnTo>
                    <a:lnTo>
                      <a:pt x="1277" y="95"/>
                    </a:lnTo>
                    <a:lnTo>
                      <a:pt x="1365" y="99"/>
                    </a:lnTo>
                    <a:lnTo>
                      <a:pt x="1394" y="132"/>
                    </a:lnTo>
                    <a:lnTo>
                      <a:pt x="1354" y="187"/>
                    </a:lnTo>
                    <a:lnTo>
                      <a:pt x="1376" y="202"/>
                    </a:lnTo>
                    <a:lnTo>
                      <a:pt x="1368" y="238"/>
                    </a:lnTo>
                    <a:lnTo>
                      <a:pt x="1402" y="249"/>
                    </a:lnTo>
                    <a:lnTo>
                      <a:pt x="1387" y="304"/>
                    </a:lnTo>
                    <a:lnTo>
                      <a:pt x="1409" y="304"/>
                    </a:lnTo>
                    <a:lnTo>
                      <a:pt x="1438" y="312"/>
                    </a:lnTo>
                    <a:lnTo>
                      <a:pt x="1435" y="326"/>
                    </a:lnTo>
                    <a:lnTo>
                      <a:pt x="1442" y="352"/>
                    </a:lnTo>
                    <a:lnTo>
                      <a:pt x="1468" y="378"/>
                    </a:lnTo>
                    <a:lnTo>
                      <a:pt x="1453" y="385"/>
                    </a:lnTo>
                    <a:lnTo>
                      <a:pt x="1431" y="389"/>
                    </a:lnTo>
                    <a:lnTo>
                      <a:pt x="1390" y="396"/>
                    </a:lnTo>
                    <a:lnTo>
                      <a:pt x="1376" y="407"/>
                    </a:lnTo>
                    <a:lnTo>
                      <a:pt x="1354" y="389"/>
                    </a:lnTo>
                    <a:lnTo>
                      <a:pt x="1354" y="403"/>
                    </a:lnTo>
                    <a:lnTo>
                      <a:pt x="1343" y="411"/>
                    </a:lnTo>
                    <a:lnTo>
                      <a:pt x="1321" y="414"/>
                    </a:lnTo>
                    <a:lnTo>
                      <a:pt x="1306" y="392"/>
                    </a:lnTo>
                    <a:lnTo>
                      <a:pt x="1280" y="407"/>
                    </a:lnTo>
                    <a:lnTo>
                      <a:pt x="1288" y="422"/>
                    </a:lnTo>
                    <a:lnTo>
                      <a:pt x="1266" y="422"/>
                    </a:lnTo>
                    <a:lnTo>
                      <a:pt x="1236" y="422"/>
                    </a:lnTo>
                    <a:lnTo>
                      <a:pt x="1222" y="436"/>
                    </a:lnTo>
                    <a:lnTo>
                      <a:pt x="1207" y="436"/>
                    </a:lnTo>
                    <a:lnTo>
                      <a:pt x="1189" y="436"/>
                    </a:lnTo>
                    <a:lnTo>
                      <a:pt x="1189" y="451"/>
                    </a:lnTo>
                    <a:lnTo>
                      <a:pt x="1167" y="477"/>
                    </a:lnTo>
                    <a:lnTo>
                      <a:pt x="1134" y="503"/>
                    </a:lnTo>
                    <a:lnTo>
                      <a:pt x="1079" y="506"/>
                    </a:lnTo>
                    <a:lnTo>
                      <a:pt x="1075" y="525"/>
                    </a:lnTo>
                    <a:lnTo>
                      <a:pt x="1071" y="532"/>
                    </a:lnTo>
                    <a:lnTo>
                      <a:pt x="1046" y="532"/>
                    </a:lnTo>
                    <a:lnTo>
                      <a:pt x="1016" y="539"/>
                    </a:lnTo>
                    <a:lnTo>
                      <a:pt x="990" y="532"/>
                    </a:lnTo>
                    <a:lnTo>
                      <a:pt x="979" y="525"/>
                    </a:lnTo>
                    <a:lnTo>
                      <a:pt x="961" y="539"/>
                    </a:lnTo>
                    <a:lnTo>
                      <a:pt x="924" y="558"/>
                    </a:lnTo>
                    <a:lnTo>
                      <a:pt x="880" y="558"/>
                    </a:lnTo>
                    <a:lnTo>
                      <a:pt x="855" y="550"/>
                    </a:lnTo>
                    <a:lnTo>
                      <a:pt x="836" y="569"/>
                    </a:lnTo>
                    <a:lnTo>
                      <a:pt x="840" y="602"/>
                    </a:lnTo>
                    <a:lnTo>
                      <a:pt x="814" y="646"/>
                    </a:lnTo>
                    <a:lnTo>
                      <a:pt x="796" y="657"/>
                    </a:lnTo>
                    <a:lnTo>
                      <a:pt x="778" y="627"/>
                    </a:lnTo>
                    <a:lnTo>
                      <a:pt x="770" y="616"/>
                    </a:lnTo>
                    <a:lnTo>
                      <a:pt x="778" y="594"/>
                    </a:lnTo>
                    <a:lnTo>
                      <a:pt x="785" y="583"/>
                    </a:lnTo>
                    <a:lnTo>
                      <a:pt x="778" y="572"/>
                    </a:lnTo>
                    <a:lnTo>
                      <a:pt x="767" y="572"/>
                    </a:lnTo>
                    <a:lnTo>
                      <a:pt x="756" y="594"/>
                    </a:lnTo>
                    <a:lnTo>
                      <a:pt x="730" y="616"/>
                    </a:lnTo>
                    <a:lnTo>
                      <a:pt x="704" y="605"/>
                    </a:lnTo>
                    <a:lnTo>
                      <a:pt x="671" y="602"/>
                    </a:lnTo>
                    <a:lnTo>
                      <a:pt x="635" y="649"/>
                    </a:lnTo>
                    <a:lnTo>
                      <a:pt x="624" y="660"/>
                    </a:lnTo>
                    <a:lnTo>
                      <a:pt x="620" y="671"/>
                    </a:lnTo>
                    <a:lnTo>
                      <a:pt x="565" y="690"/>
                    </a:lnTo>
                    <a:lnTo>
                      <a:pt x="554" y="690"/>
                    </a:lnTo>
                    <a:lnTo>
                      <a:pt x="462" y="660"/>
                    </a:lnTo>
                    <a:lnTo>
                      <a:pt x="433" y="657"/>
                    </a:lnTo>
                    <a:lnTo>
                      <a:pt x="400" y="646"/>
                    </a:lnTo>
                    <a:lnTo>
                      <a:pt x="367" y="642"/>
                    </a:lnTo>
                    <a:lnTo>
                      <a:pt x="359" y="664"/>
                    </a:lnTo>
                    <a:lnTo>
                      <a:pt x="352" y="693"/>
                    </a:lnTo>
                    <a:lnTo>
                      <a:pt x="352" y="701"/>
                    </a:lnTo>
                    <a:lnTo>
                      <a:pt x="326" y="708"/>
                    </a:lnTo>
                    <a:lnTo>
                      <a:pt x="323" y="708"/>
                    </a:lnTo>
                    <a:lnTo>
                      <a:pt x="293" y="737"/>
                    </a:lnTo>
                    <a:lnTo>
                      <a:pt x="275" y="737"/>
                    </a:lnTo>
                    <a:lnTo>
                      <a:pt x="268" y="715"/>
                    </a:lnTo>
                    <a:lnTo>
                      <a:pt x="257" y="712"/>
                    </a:lnTo>
                    <a:lnTo>
                      <a:pt x="242" y="701"/>
                    </a:lnTo>
                    <a:lnTo>
                      <a:pt x="238" y="682"/>
                    </a:lnTo>
                    <a:lnTo>
                      <a:pt x="205" y="679"/>
                    </a:lnTo>
                    <a:lnTo>
                      <a:pt x="187" y="671"/>
                    </a:lnTo>
                    <a:lnTo>
                      <a:pt x="187" y="664"/>
                    </a:lnTo>
                    <a:lnTo>
                      <a:pt x="165" y="664"/>
                    </a:lnTo>
                    <a:lnTo>
                      <a:pt x="146" y="646"/>
                    </a:lnTo>
                    <a:lnTo>
                      <a:pt x="143" y="638"/>
                    </a:lnTo>
                    <a:lnTo>
                      <a:pt x="128" y="646"/>
                    </a:lnTo>
                    <a:lnTo>
                      <a:pt x="110" y="642"/>
                    </a:lnTo>
                    <a:lnTo>
                      <a:pt x="102" y="638"/>
                    </a:lnTo>
                    <a:lnTo>
                      <a:pt x="106" y="624"/>
                    </a:lnTo>
                    <a:lnTo>
                      <a:pt x="84" y="605"/>
                    </a:lnTo>
                    <a:lnTo>
                      <a:pt x="88" y="594"/>
                    </a:lnTo>
                    <a:lnTo>
                      <a:pt x="95" y="587"/>
                    </a:lnTo>
                    <a:lnTo>
                      <a:pt x="69" y="569"/>
                    </a:lnTo>
                    <a:lnTo>
                      <a:pt x="11" y="547"/>
                    </a:lnTo>
                    <a:lnTo>
                      <a:pt x="18" y="521"/>
                    </a:lnTo>
                    <a:lnTo>
                      <a:pt x="36" y="521"/>
                    </a:lnTo>
                    <a:lnTo>
                      <a:pt x="47" y="536"/>
                    </a:lnTo>
                    <a:lnTo>
                      <a:pt x="44" y="514"/>
                    </a:lnTo>
                    <a:lnTo>
                      <a:pt x="55" y="492"/>
                    </a:lnTo>
                    <a:lnTo>
                      <a:pt x="62" y="469"/>
                    </a:lnTo>
                    <a:lnTo>
                      <a:pt x="44" y="455"/>
                    </a:lnTo>
                    <a:lnTo>
                      <a:pt x="25" y="436"/>
                    </a:lnTo>
                    <a:lnTo>
                      <a:pt x="25" y="422"/>
                    </a:lnTo>
                    <a:lnTo>
                      <a:pt x="11" y="422"/>
                    </a:lnTo>
                    <a:lnTo>
                      <a:pt x="0" y="418"/>
                    </a:lnTo>
                    <a:lnTo>
                      <a:pt x="7" y="381"/>
                    </a:lnTo>
                    <a:lnTo>
                      <a:pt x="33" y="326"/>
                    </a:lnTo>
                    <a:lnTo>
                      <a:pt x="36" y="326"/>
                    </a:lnTo>
                    <a:lnTo>
                      <a:pt x="62" y="326"/>
                    </a:lnTo>
                    <a:lnTo>
                      <a:pt x="84" y="337"/>
                    </a:lnTo>
                    <a:lnTo>
                      <a:pt x="95" y="337"/>
                    </a:lnTo>
                    <a:lnTo>
                      <a:pt x="95" y="319"/>
                    </a:lnTo>
                    <a:lnTo>
                      <a:pt x="121" y="315"/>
                    </a:lnTo>
                    <a:lnTo>
                      <a:pt x="165" y="315"/>
                    </a:lnTo>
                    <a:lnTo>
                      <a:pt x="198" y="312"/>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0" name="Freeform 123"/>
              <p:cNvSpPr>
                <a:spLocks noChangeAspect="1"/>
              </p:cNvSpPr>
              <p:nvPr/>
            </p:nvSpPr>
            <p:spPr bwMode="gray">
              <a:xfrm>
                <a:off x="5840628" y="5860464"/>
                <a:ext cx="54375" cy="74318"/>
              </a:xfrm>
              <a:custGeom>
                <a:avLst/>
                <a:gdLst>
                  <a:gd name="T0" fmla="*/ 2147483647 w 41"/>
                  <a:gd name="T1" fmla="*/ 0 h 52"/>
                  <a:gd name="T2" fmla="*/ 2147483647 w 41"/>
                  <a:gd name="T3" fmla="*/ 2147483647 h 52"/>
                  <a:gd name="T4" fmla="*/ 0 w 41"/>
                  <a:gd name="T5" fmla="*/ 2147483647 h 52"/>
                  <a:gd name="T6" fmla="*/ 0 w 41"/>
                  <a:gd name="T7" fmla="*/ 2147483647 h 52"/>
                  <a:gd name="T8" fmla="*/ 2147483647 w 41"/>
                  <a:gd name="T9" fmla="*/ 2147483647 h 52"/>
                  <a:gd name="T10" fmla="*/ 2147483647 w 41"/>
                  <a:gd name="T11" fmla="*/ 2147483647 h 52"/>
                  <a:gd name="T12" fmla="*/ 2147483647 w 41"/>
                  <a:gd name="T13" fmla="*/ 2147483647 h 52"/>
                  <a:gd name="T14" fmla="*/ 2147483647 w 41"/>
                  <a:gd name="T15" fmla="*/ 2147483647 h 52"/>
                  <a:gd name="T16" fmla="*/ 2147483647 w 41"/>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52"/>
                  <a:gd name="T29" fmla="*/ 41 w 4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52">
                    <a:moveTo>
                      <a:pt x="8" y="0"/>
                    </a:moveTo>
                    <a:lnTo>
                      <a:pt x="8" y="15"/>
                    </a:lnTo>
                    <a:lnTo>
                      <a:pt x="0" y="33"/>
                    </a:lnTo>
                    <a:lnTo>
                      <a:pt x="0" y="44"/>
                    </a:lnTo>
                    <a:lnTo>
                      <a:pt x="19" y="44"/>
                    </a:lnTo>
                    <a:lnTo>
                      <a:pt x="30" y="52"/>
                    </a:lnTo>
                    <a:lnTo>
                      <a:pt x="41" y="37"/>
                    </a:lnTo>
                    <a:lnTo>
                      <a:pt x="19" y="15"/>
                    </a:lnTo>
                    <a:lnTo>
                      <a:pt x="8"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1" name="Freeform 124"/>
              <p:cNvSpPr>
                <a:spLocks noChangeAspect="1"/>
              </p:cNvSpPr>
              <p:nvPr/>
            </p:nvSpPr>
            <p:spPr bwMode="gray">
              <a:xfrm>
                <a:off x="5840628" y="5860464"/>
                <a:ext cx="54375" cy="74318"/>
              </a:xfrm>
              <a:custGeom>
                <a:avLst/>
                <a:gdLst>
                  <a:gd name="T0" fmla="*/ 2147483647 w 41"/>
                  <a:gd name="T1" fmla="*/ 0 h 52"/>
                  <a:gd name="T2" fmla="*/ 2147483647 w 41"/>
                  <a:gd name="T3" fmla="*/ 2147483647 h 52"/>
                  <a:gd name="T4" fmla="*/ 0 w 41"/>
                  <a:gd name="T5" fmla="*/ 2147483647 h 52"/>
                  <a:gd name="T6" fmla="*/ 0 w 41"/>
                  <a:gd name="T7" fmla="*/ 2147483647 h 52"/>
                  <a:gd name="T8" fmla="*/ 2147483647 w 41"/>
                  <a:gd name="T9" fmla="*/ 2147483647 h 52"/>
                  <a:gd name="T10" fmla="*/ 2147483647 w 41"/>
                  <a:gd name="T11" fmla="*/ 2147483647 h 52"/>
                  <a:gd name="T12" fmla="*/ 2147483647 w 41"/>
                  <a:gd name="T13" fmla="*/ 2147483647 h 52"/>
                  <a:gd name="T14" fmla="*/ 2147483647 w 41"/>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52"/>
                  <a:gd name="T26" fmla="*/ 41 w 41"/>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52">
                    <a:moveTo>
                      <a:pt x="8" y="0"/>
                    </a:moveTo>
                    <a:lnTo>
                      <a:pt x="8" y="15"/>
                    </a:lnTo>
                    <a:lnTo>
                      <a:pt x="0" y="33"/>
                    </a:lnTo>
                    <a:lnTo>
                      <a:pt x="0" y="44"/>
                    </a:lnTo>
                    <a:lnTo>
                      <a:pt x="19" y="44"/>
                    </a:lnTo>
                    <a:lnTo>
                      <a:pt x="30" y="52"/>
                    </a:lnTo>
                    <a:lnTo>
                      <a:pt x="41" y="37"/>
                    </a:lnTo>
                    <a:lnTo>
                      <a:pt x="19" y="1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2" name="Freeform 125"/>
              <p:cNvSpPr>
                <a:spLocks noChangeAspect="1"/>
              </p:cNvSpPr>
              <p:nvPr/>
            </p:nvSpPr>
            <p:spPr bwMode="gray">
              <a:xfrm>
                <a:off x="6788567" y="5619387"/>
                <a:ext cx="110563" cy="112382"/>
              </a:xfrm>
              <a:custGeom>
                <a:avLst/>
                <a:gdLst>
                  <a:gd name="T0" fmla="*/ 2147483647 w 81"/>
                  <a:gd name="T1" fmla="*/ 2147483647 h 77"/>
                  <a:gd name="T2" fmla="*/ 2147483647 w 81"/>
                  <a:gd name="T3" fmla="*/ 2147483647 h 77"/>
                  <a:gd name="T4" fmla="*/ 2147483647 w 81"/>
                  <a:gd name="T5" fmla="*/ 2147483647 h 77"/>
                  <a:gd name="T6" fmla="*/ 2147483647 w 81"/>
                  <a:gd name="T7" fmla="*/ 2147483647 h 77"/>
                  <a:gd name="T8" fmla="*/ 2147483647 w 81"/>
                  <a:gd name="T9" fmla="*/ 2147483647 h 77"/>
                  <a:gd name="T10" fmla="*/ 2147483647 w 81"/>
                  <a:gd name="T11" fmla="*/ 2147483647 h 77"/>
                  <a:gd name="T12" fmla="*/ 2147483647 w 81"/>
                  <a:gd name="T13" fmla="*/ 2147483647 h 77"/>
                  <a:gd name="T14" fmla="*/ 0 w 81"/>
                  <a:gd name="T15" fmla="*/ 2147483647 h 77"/>
                  <a:gd name="T16" fmla="*/ 2147483647 w 81"/>
                  <a:gd name="T17" fmla="*/ 2147483647 h 77"/>
                  <a:gd name="T18" fmla="*/ 2147483647 w 81"/>
                  <a:gd name="T19" fmla="*/ 2147483647 h 77"/>
                  <a:gd name="T20" fmla="*/ 2147483647 w 81"/>
                  <a:gd name="T21" fmla="*/ 0 h 77"/>
                  <a:gd name="T22" fmla="*/ 2147483647 w 81"/>
                  <a:gd name="T23" fmla="*/ 2147483647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77"/>
                  <a:gd name="T38" fmla="*/ 81 w 81"/>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77">
                    <a:moveTo>
                      <a:pt x="81" y="4"/>
                    </a:moveTo>
                    <a:lnTo>
                      <a:pt x="55" y="37"/>
                    </a:lnTo>
                    <a:lnTo>
                      <a:pt x="59" y="55"/>
                    </a:lnTo>
                    <a:lnTo>
                      <a:pt x="59" y="66"/>
                    </a:lnTo>
                    <a:lnTo>
                      <a:pt x="15" y="77"/>
                    </a:lnTo>
                    <a:lnTo>
                      <a:pt x="4" y="74"/>
                    </a:lnTo>
                    <a:lnTo>
                      <a:pt x="4" y="55"/>
                    </a:lnTo>
                    <a:lnTo>
                      <a:pt x="0" y="41"/>
                    </a:lnTo>
                    <a:lnTo>
                      <a:pt x="18" y="19"/>
                    </a:lnTo>
                    <a:lnTo>
                      <a:pt x="29" y="15"/>
                    </a:lnTo>
                    <a:lnTo>
                      <a:pt x="44" y="0"/>
                    </a:lnTo>
                    <a:lnTo>
                      <a:pt x="81" y="4"/>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3" name="Freeform 126"/>
              <p:cNvSpPr>
                <a:spLocks noChangeAspect="1"/>
              </p:cNvSpPr>
              <p:nvPr/>
            </p:nvSpPr>
            <p:spPr bwMode="gray">
              <a:xfrm>
                <a:off x="6788567" y="5619387"/>
                <a:ext cx="110563" cy="112382"/>
              </a:xfrm>
              <a:custGeom>
                <a:avLst/>
                <a:gdLst>
                  <a:gd name="T0" fmla="*/ 2147483647 w 81"/>
                  <a:gd name="T1" fmla="*/ 2147483647 h 77"/>
                  <a:gd name="T2" fmla="*/ 2147483647 w 81"/>
                  <a:gd name="T3" fmla="*/ 2147483647 h 77"/>
                  <a:gd name="T4" fmla="*/ 2147483647 w 81"/>
                  <a:gd name="T5" fmla="*/ 2147483647 h 77"/>
                  <a:gd name="T6" fmla="*/ 2147483647 w 81"/>
                  <a:gd name="T7" fmla="*/ 2147483647 h 77"/>
                  <a:gd name="T8" fmla="*/ 2147483647 w 81"/>
                  <a:gd name="T9" fmla="*/ 2147483647 h 77"/>
                  <a:gd name="T10" fmla="*/ 2147483647 w 81"/>
                  <a:gd name="T11" fmla="*/ 2147483647 h 77"/>
                  <a:gd name="T12" fmla="*/ 2147483647 w 81"/>
                  <a:gd name="T13" fmla="*/ 2147483647 h 77"/>
                  <a:gd name="T14" fmla="*/ 0 w 81"/>
                  <a:gd name="T15" fmla="*/ 2147483647 h 77"/>
                  <a:gd name="T16" fmla="*/ 2147483647 w 81"/>
                  <a:gd name="T17" fmla="*/ 2147483647 h 77"/>
                  <a:gd name="T18" fmla="*/ 2147483647 w 81"/>
                  <a:gd name="T19" fmla="*/ 2147483647 h 77"/>
                  <a:gd name="T20" fmla="*/ 2147483647 w 81"/>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77"/>
                  <a:gd name="T35" fmla="*/ 81 w 81"/>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77">
                    <a:moveTo>
                      <a:pt x="81" y="4"/>
                    </a:moveTo>
                    <a:lnTo>
                      <a:pt x="55" y="37"/>
                    </a:lnTo>
                    <a:lnTo>
                      <a:pt x="59" y="55"/>
                    </a:lnTo>
                    <a:lnTo>
                      <a:pt x="59" y="66"/>
                    </a:lnTo>
                    <a:lnTo>
                      <a:pt x="15" y="77"/>
                    </a:lnTo>
                    <a:lnTo>
                      <a:pt x="4" y="74"/>
                    </a:lnTo>
                    <a:lnTo>
                      <a:pt x="4" y="55"/>
                    </a:lnTo>
                    <a:lnTo>
                      <a:pt x="0" y="41"/>
                    </a:lnTo>
                    <a:lnTo>
                      <a:pt x="18" y="19"/>
                    </a:lnTo>
                    <a:lnTo>
                      <a:pt x="29" y="15"/>
                    </a:lnTo>
                    <a:lnTo>
                      <a:pt x="44"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4" name="Freeform 127"/>
              <p:cNvSpPr>
                <a:spLocks noChangeAspect="1"/>
              </p:cNvSpPr>
              <p:nvPr/>
            </p:nvSpPr>
            <p:spPr bwMode="gray">
              <a:xfrm>
                <a:off x="4222060" y="3408003"/>
                <a:ext cx="52563" cy="150446"/>
              </a:xfrm>
              <a:custGeom>
                <a:avLst/>
                <a:gdLst>
                  <a:gd name="T0" fmla="*/ 2147483647 w 40"/>
                  <a:gd name="T1" fmla="*/ 0 h 103"/>
                  <a:gd name="T2" fmla="*/ 2147483647 w 40"/>
                  <a:gd name="T3" fmla="*/ 2147483647 h 103"/>
                  <a:gd name="T4" fmla="*/ 2147483647 w 40"/>
                  <a:gd name="T5" fmla="*/ 2147483647 h 103"/>
                  <a:gd name="T6" fmla="*/ 2147483647 w 40"/>
                  <a:gd name="T7" fmla="*/ 2147483647 h 103"/>
                  <a:gd name="T8" fmla="*/ 2147483647 w 40"/>
                  <a:gd name="T9" fmla="*/ 2147483647 h 103"/>
                  <a:gd name="T10" fmla="*/ 2147483647 w 40"/>
                  <a:gd name="T11" fmla="*/ 2147483647 h 103"/>
                  <a:gd name="T12" fmla="*/ 0 w 40"/>
                  <a:gd name="T13" fmla="*/ 2147483647 h 103"/>
                  <a:gd name="T14" fmla="*/ 2147483647 w 40"/>
                  <a:gd name="T15" fmla="*/ 2147483647 h 103"/>
                  <a:gd name="T16" fmla="*/ 2147483647 w 40"/>
                  <a:gd name="T17" fmla="*/ 2147483647 h 103"/>
                  <a:gd name="T18" fmla="*/ 2147483647 w 40"/>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3"/>
                  <a:gd name="T32" fmla="*/ 40 w 40"/>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3">
                    <a:moveTo>
                      <a:pt x="40" y="0"/>
                    </a:moveTo>
                    <a:lnTo>
                      <a:pt x="36" y="33"/>
                    </a:lnTo>
                    <a:lnTo>
                      <a:pt x="25" y="62"/>
                    </a:lnTo>
                    <a:lnTo>
                      <a:pt x="7" y="77"/>
                    </a:lnTo>
                    <a:lnTo>
                      <a:pt x="11" y="95"/>
                    </a:lnTo>
                    <a:lnTo>
                      <a:pt x="3" y="103"/>
                    </a:lnTo>
                    <a:lnTo>
                      <a:pt x="0" y="81"/>
                    </a:lnTo>
                    <a:lnTo>
                      <a:pt x="7" y="62"/>
                    </a:lnTo>
                    <a:lnTo>
                      <a:pt x="11" y="44"/>
                    </a:lnTo>
                    <a:lnTo>
                      <a:pt x="40"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5" name="Freeform 128"/>
              <p:cNvSpPr>
                <a:spLocks noChangeAspect="1"/>
              </p:cNvSpPr>
              <p:nvPr/>
            </p:nvSpPr>
            <p:spPr bwMode="gray">
              <a:xfrm>
                <a:off x="4222060" y="3408003"/>
                <a:ext cx="52563" cy="150446"/>
              </a:xfrm>
              <a:custGeom>
                <a:avLst/>
                <a:gdLst>
                  <a:gd name="T0" fmla="*/ 2147483647 w 40"/>
                  <a:gd name="T1" fmla="*/ 0 h 103"/>
                  <a:gd name="T2" fmla="*/ 2147483647 w 40"/>
                  <a:gd name="T3" fmla="*/ 2147483647 h 103"/>
                  <a:gd name="T4" fmla="*/ 2147483647 w 40"/>
                  <a:gd name="T5" fmla="*/ 2147483647 h 103"/>
                  <a:gd name="T6" fmla="*/ 2147483647 w 40"/>
                  <a:gd name="T7" fmla="*/ 2147483647 h 103"/>
                  <a:gd name="T8" fmla="*/ 2147483647 w 40"/>
                  <a:gd name="T9" fmla="*/ 2147483647 h 103"/>
                  <a:gd name="T10" fmla="*/ 2147483647 w 40"/>
                  <a:gd name="T11" fmla="*/ 2147483647 h 103"/>
                  <a:gd name="T12" fmla="*/ 0 w 40"/>
                  <a:gd name="T13" fmla="*/ 2147483647 h 103"/>
                  <a:gd name="T14" fmla="*/ 2147483647 w 40"/>
                  <a:gd name="T15" fmla="*/ 2147483647 h 103"/>
                  <a:gd name="T16" fmla="*/ 2147483647 w 40"/>
                  <a:gd name="T17" fmla="*/ 2147483647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3"/>
                  <a:gd name="T29" fmla="*/ 40 w 40"/>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3">
                    <a:moveTo>
                      <a:pt x="40" y="0"/>
                    </a:moveTo>
                    <a:lnTo>
                      <a:pt x="36" y="33"/>
                    </a:lnTo>
                    <a:lnTo>
                      <a:pt x="25" y="62"/>
                    </a:lnTo>
                    <a:lnTo>
                      <a:pt x="7" y="77"/>
                    </a:lnTo>
                    <a:lnTo>
                      <a:pt x="11" y="95"/>
                    </a:lnTo>
                    <a:lnTo>
                      <a:pt x="3" y="103"/>
                    </a:lnTo>
                    <a:lnTo>
                      <a:pt x="0" y="81"/>
                    </a:lnTo>
                    <a:lnTo>
                      <a:pt x="7" y="62"/>
                    </a:lnTo>
                    <a:lnTo>
                      <a:pt x="11" y="44"/>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6" name="Freeform 129"/>
              <p:cNvSpPr>
                <a:spLocks noChangeAspect="1"/>
              </p:cNvSpPr>
              <p:nvPr/>
            </p:nvSpPr>
            <p:spPr bwMode="gray">
              <a:xfrm>
                <a:off x="4339874" y="3339124"/>
                <a:ext cx="74312" cy="117819"/>
              </a:xfrm>
              <a:custGeom>
                <a:avLst/>
                <a:gdLst>
                  <a:gd name="T0" fmla="*/ 2147483647 w 55"/>
                  <a:gd name="T1" fmla="*/ 0 h 81"/>
                  <a:gd name="T2" fmla="*/ 2147483647 w 55"/>
                  <a:gd name="T3" fmla="*/ 0 h 81"/>
                  <a:gd name="T4" fmla="*/ 2147483647 w 55"/>
                  <a:gd name="T5" fmla="*/ 2147483647 h 81"/>
                  <a:gd name="T6" fmla="*/ 2147483647 w 55"/>
                  <a:gd name="T7" fmla="*/ 2147483647 h 81"/>
                  <a:gd name="T8" fmla="*/ 2147483647 w 55"/>
                  <a:gd name="T9" fmla="*/ 2147483647 h 81"/>
                  <a:gd name="T10" fmla="*/ 2147483647 w 55"/>
                  <a:gd name="T11" fmla="*/ 2147483647 h 81"/>
                  <a:gd name="T12" fmla="*/ 2147483647 w 55"/>
                  <a:gd name="T13" fmla="*/ 2147483647 h 81"/>
                  <a:gd name="T14" fmla="*/ 2147483647 w 55"/>
                  <a:gd name="T15" fmla="*/ 2147483647 h 81"/>
                  <a:gd name="T16" fmla="*/ 0 w 55"/>
                  <a:gd name="T17" fmla="*/ 2147483647 h 81"/>
                  <a:gd name="T18" fmla="*/ 0 w 55"/>
                  <a:gd name="T19" fmla="*/ 2147483647 h 81"/>
                  <a:gd name="T20" fmla="*/ 2147483647 w 55"/>
                  <a:gd name="T21" fmla="*/ 2147483647 h 81"/>
                  <a:gd name="T22" fmla="*/ 2147483647 w 55"/>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81"/>
                  <a:gd name="T38" fmla="*/ 55 w 55"/>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81">
                    <a:moveTo>
                      <a:pt x="44" y="0"/>
                    </a:moveTo>
                    <a:lnTo>
                      <a:pt x="55" y="0"/>
                    </a:lnTo>
                    <a:lnTo>
                      <a:pt x="40" y="19"/>
                    </a:lnTo>
                    <a:lnTo>
                      <a:pt x="40" y="30"/>
                    </a:lnTo>
                    <a:lnTo>
                      <a:pt x="44" y="48"/>
                    </a:lnTo>
                    <a:lnTo>
                      <a:pt x="29" y="63"/>
                    </a:lnTo>
                    <a:lnTo>
                      <a:pt x="11" y="81"/>
                    </a:lnTo>
                    <a:lnTo>
                      <a:pt x="7" y="63"/>
                    </a:lnTo>
                    <a:lnTo>
                      <a:pt x="0" y="55"/>
                    </a:lnTo>
                    <a:lnTo>
                      <a:pt x="0" y="41"/>
                    </a:lnTo>
                    <a:lnTo>
                      <a:pt x="18" y="26"/>
                    </a:lnTo>
                    <a:lnTo>
                      <a:pt x="44"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7" name="Freeform 130"/>
              <p:cNvSpPr>
                <a:spLocks noChangeAspect="1"/>
              </p:cNvSpPr>
              <p:nvPr/>
            </p:nvSpPr>
            <p:spPr bwMode="gray">
              <a:xfrm>
                <a:off x="4339874" y="3339124"/>
                <a:ext cx="74312" cy="117819"/>
              </a:xfrm>
              <a:custGeom>
                <a:avLst/>
                <a:gdLst>
                  <a:gd name="T0" fmla="*/ 2147483647 w 55"/>
                  <a:gd name="T1" fmla="*/ 0 h 81"/>
                  <a:gd name="T2" fmla="*/ 2147483647 w 55"/>
                  <a:gd name="T3" fmla="*/ 0 h 81"/>
                  <a:gd name="T4" fmla="*/ 2147483647 w 55"/>
                  <a:gd name="T5" fmla="*/ 2147483647 h 81"/>
                  <a:gd name="T6" fmla="*/ 2147483647 w 55"/>
                  <a:gd name="T7" fmla="*/ 2147483647 h 81"/>
                  <a:gd name="T8" fmla="*/ 2147483647 w 55"/>
                  <a:gd name="T9" fmla="*/ 2147483647 h 81"/>
                  <a:gd name="T10" fmla="*/ 2147483647 w 55"/>
                  <a:gd name="T11" fmla="*/ 2147483647 h 81"/>
                  <a:gd name="T12" fmla="*/ 2147483647 w 55"/>
                  <a:gd name="T13" fmla="*/ 2147483647 h 81"/>
                  <a:gd name="T14" fmla="*/ 2147483647 w 55"/>
                  <a:gd name="T15" fmla="*/ 2147483647 h 81"/>
                  <a:gd name="T16" fmla="*/ 0 w 55"/>
                  <a:gd name="T17" fmla="*/ 2147483647 h 81"/>
                  <a:gd name="T18" fmla="*/ 0 w 55"/>
                  <a:gd name="T19" fmla="*/ 2147483647 h 81"/>
                  <a:gd name="T20" fmla="*/ 2147483647 w 55"/>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81"/>
                  <a:gd name="T35" fmla="*/ 55 w 55"/>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81">
                    <a:moveTo>
                      <a:pt x="44" y="0"/>
                    </a:moveTo>
                    <a:lnTo>
                      <a:pt x="55" y="0"/>
                    </a:lnTo>
                    <a:lnTo>
                      <a:pt x="40" y="19"/>
                    </a:lnTo>
                    <a:lnTo>
                      <a:pt x="40" y="30"/>
                    </a:lnTo>
                    <a:lnTo>
                      <a:pt x="44" y="48"/>
                    </a:lnTo>
                    <a:lnTo>
                      <a:pt x="29" y="63"/>
                    </a:lnTo>
                    <a:lnTo>
                      <a:pt x="11" y="81"/>
                    </a:lnTo>
                    <a:lnTo>
                      <a:pt x="7" y="63"/>
                    </a:lnTo>
                    <a:lnTo>
                      <a:pt x="0" y="55"/>
                    </a:lnTo>
                    <a:lnTo>
                      <a:pt x="0" y="41"/>
                    </a:lnTo>
                    <a:lnTo>
                      <a:pt x="18" y="26"/>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8" name="Freeform 131"/>
              <p:cNvSpPr>
                <a:spLocks noChangeAspect="1"/>
              </p:cNvSpPr>
              <p:nvPr/>
            </p:nvSpPr>
            <p:spPr bwMode="gray">
              <a:xfrm>
                <a:off x="3888560" y="1762153"/>
                <a:ext cx="824690" cy="1901427"/>
              </a:xfrm>
              <a:custGeom>
                <a:avLst/>
                <a:gdLst>
                  <a:gd name="T0" fmla="*/ 2147483647 w 613"/>
                  <a:gd name="T1" fmla="*/ 2147483647 h 1306"/>
                  <a:gd name="T2" fmla="*/ 2147483647 w 613"/>
                  <a:gd name="T3" fmla="*/ 2147483647 h 1306"/>
                  <a:gd name="T4" fmla="*/ 2147483647 w 613"/>
                  <a:gd name="T5" fmla="*/ 2147483647 h 1306"/>
                  <a:gd name="T6" fmla="*/ 2147483647 w 613"/>
                  <a:gd name="T7" fmla="*/ 2147483647 h 1306"/>
                  <a:gd name="T8" fmla="*/ 2147483647 w 613"/>
                  <a:gd name="T9" fmla="*/ 2147483647 h 1306"/>
                  <a:gd name="T10" fmla="*/ 2147483647 w 613"/>
                  <a:gd name="T11" fmla="*/ 2147483647 h 1306"/>
                  <a:gd name="T12" fmla="*/ 2147483647 w 613"/>
                  <a:gd name="T13" fmla="*/ 2147483647 h 1306"/>
                  <a:gd name="T14" fmla="*/ 2147483647 w 613"/>
                  <a:gd name="T15" fmla="*/ 2147483647 h 1306"/>
                  <a:gd name="T16" fmla="*/ 2147483647 w 613"/>
                  <a:gd name="T17" fmla="*/ 2147483647 h 1306"/>
                  <a:gd name="T18" fmla="*/ 2147483647 w 613"/>
                  <a:gd name="T19" fmla="*/ 2147483647 h 1306"/>
                  <a:gd name="T20" fmla="*/ 2147483647 w 613"/>
                  <a:gd name="T21" fmla="*/ 2147483647 h 1306"/>
                  <a:gd name="T22" fmla="*/ 2147483647 w 613"/>
                  <a:gd name="T23" fmla="*/ 2147483647 h 1306"/>
                  <a:gd name="T24" fmla="*/ 2147483647 w 613"/>
                  <a:gd name="T25" fmla="*/ 2147483647 h 1306"/>
                  <a:gd name="T26" fmla="*/ 2147483647 w 613"/>
                  <a:gd name="T27" fmla="*/ 2147483647 h 1306"/>
                  <a:gd name="T28" fmla="*/ 2147483647 w 613"/>
                  <a:gd name="T29" fmla="*/ 2147483647 h 1306"/>
                  <a:gd name="T30" fmla="*/ 2147483647 w 613"/>
                  <a:gd name="T31" fmla="*/ 2147483647 h 1306"/>
                  <a:gd name="T32" fmla="*/ 2147483647 w 613"/>
                  <a:gd name="T33" fmla="*/ 2147483647 h 1306"/>
                  <a:gd name="T34" fmla="*/ 2147483647 w 613"/>
                  <a:gd name="T35" fmla="*/ 2147483647 h 1306"/>
                  <a:gd name="T36" fmla="*/ 2147483647 w 613"/>
                  <a:gd name="T37" fmla="*/ 2147483647 h 1306"/>
                  <a:gd name="T38" fmla="*/ 2147483647 w 613"/>
                  <a:gd name="T39" fmla="*/ 2147483647 h 1306"/>
                  <a:gd name="T40" fmla="*/ 2147483647 w 613"/>
                  <a:gd name="T41" fmla="*/ 2147483647 h 1306"/>
                  <a:gd name="T42" fmla="*/ 2147483647 w 613"/>
                  <a:gd name="T43" fmla="*/ 2147483647 h 1306"/>
                  <a:gd name="T44" fmla="*/ 2147483647 w 613"/>
                  <a:gd name="T45" fmla="*/ 2147483647 h 1306"/>
                  <a:gd name="T46" fmla="*/ 2147483647 w 613"/>
                  <a:gd name="T47" fmla="*/ 2147483647 h 1306"/>
                  <a:gd name="T48" fmla="*/ 2147483647 w 613"/>
                  <a:gd name="T49" fmla="*/ 2147483647 h 1306"/>
                  <a:gd name="T50" fmla="*/ 2147483647 w 613"/>
                  <a:gd name="T51" fmla="*/ 2147483647 h 1306"/>
                  <a:gd name="T52" fmla="*/ 2147483647 w 613"/>
                  <a:gd name="T53" fmla="*/ 2147483647 h 1306"/>
                  <a:gd name="T54" fmla="*/ 2147483647 w 613"/>
                  <a:gd name="T55" fmla="*/ 2147483647 h 1306"/>
                  <a:gd name="T56" fmla="*/ 2147483647 w 613"/>
                  <a:gd name="T57" fmla="*/ 2147483647 h 1306"/>
                  <a:gd name="T58" fmla="*/ 2147483647 w 613"/>
                  <a:gd name="T59" fmla="*/ 2147483647 h 1306"/>
                  <a:gd name="T60" fmla="*/ 2147483647 w 613"/>
                  <a:gd name="T61" fmla="*/ 2147483647 h 1306"/>
                  <a:gd name="T62" fmla="*/ 2147483647 w 613"/>
                  <a:gd name="T63" fmla="*/ 2147483647 h 1306"/>
                  <a:gd name="T64" fmla="*/ 2147483647 w 613"/>
                  <a:gd name="T65" fmla="*/ 2147483647 h 1306"/>
                  <a:gd name="T66" fmla="*/ 2147483647 w 613"/>
                  <a:gd name="T67" fmla="*/ 2147483647 h 1306"/>
                  <a:gd name="T68" fmla="*/ 2147483647 w 613"/>
                  <a:gd name="T69" fmla="*/ 2147483647 h 1306"/>
                  <a:gd name="T70" fmla="*/ 2147483647 w 613"/>
                  <a:gd name="T71" fmla="*/ 2147483647 h 1306"/>
                  <a:gd name="T72" fmla="*/ 2147483647 w 613"/>
                  <a:gd name="T73" fmla="*/ 2147483647 h 1306"/>
                  <a:gd name="T74" fmla="*/ 2147483647 w 613"/>
                  <a:gd name="T75" fmla="*/ 2147483647 h 1306"/>
                  <a:gd name="T76" fmla="*/ 2147483647 w 613"/>
                  <a:gd name="T77" fmla="*/ 2147483647 h 1306"/>
                  <a:gd name="T78" fmla="*/ 0 w 613"/>
                  <a:gd name="T79" fmla="*/ 2147483647 h 1306"/>
                  <a:gd name="T80" fmla="*/ 2147483647 w 613"/>
                  <a:gd name="T81" fmla="*/ 2147483647 h 1306"/>
                  <a:gd name="T82" fmla="*/ 2147483647 w 613"/>
                  <a:gd name="T83" fmla="*/ 2147483647 h 1306"/>
                  <a:gd name="T84" fmla="*/ 2147483647 w 613"/>
                  <a:gd name="T85" fmla="*/ 2147483647 h 1306"/>
                  <a:gd name="T86" fmla="*/ 2147483647 w 613"/>
                  <a:gd name="T87" fmla="*/ 2147483647 h 1306"/>
                  <a:gd name="T88" fmla="*/ 2147483647 w 613"/>
                  <a:gd name="T89" fmla="*/ 2147483647 h 1306"/>
                  <a:gd name="T90" fmla="*/ 2147483647 w 613"/>
                  <a:gd name="T91" fmla="*/ 2147483647 h 1306"/>
                  <a:gd name="T92" fmla="*/ 2147483647 w 613"/>
                  <a:gd name="T93" fmla="*/ 2147483647 h 1306"/>
                  <a:gd name="T94" fmla="*/ 2147483647 w 613"/>
                  <a:gd name="T95" fmla="*/ 2147483647 h 1306"/>
                  <a:gd name="T96" fmla="*/ 2147483647 w 613"/>
                  <a:gd name="T97" fmla="*/ 2147483647 h 1306"/>
                  <a:gd name="T98" fmla="*/ 2147483647 w 613"/>
                  <a:gd name="T99" fmla="*/ 2147483647 h 1306"/>
                  <a:gd name="T100" fmla="*/ 2147483647 w 613"/>
                  <a:gd name="T101" fmla="*/ 2147483647 h 1306"/>
                  <a:gd name="T102" fmla="*/ 2147483647 w 613"/>
                  <a:gd name="T103" fmla="*/ 2147483647 h 1306"/>
                  <a:gd name="T104" fmla="*/ 2147483647 w 613"/>
                  <a:gd name="T105" fmla="*/ 2147483647 h 1306"/>
                  <a:gd name="T106" fmla="*/ 2147483647 w 613"/>
                  <a:gd name="T107" fmla="*/ 2147483647 h 1306"/>
                  <a:gd name="T108" fmla="*/ 2147483647 w 613"/>
                  <a:gd name="T109" fmla="*/ 2147483647 h 1306"/>
                  <a:gd name="T110" fmla="*/ 2147483647 w 613"/>
                  <a:gd name="T111" fmla="*/ 2147483647 h 1306"/>
                  <a:gd name="T112" fmla="*/ 2147483647 w 613"/>
                  <a:gd name="T113" fmla="*/ 2147483647 h 1306"/>
                  <a:gd name="T114" fmla="*/ 2147483647 w 613"/>
                  <a:gd name="T115" fmla="*/ 0 h 1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3"/>
                  <a:gd name="T175" fmla="*/ 0 h 1306"/>
                  <a:gd name="T176" fmla="*/ 613 w 613"/>
                  <a:gd name="T177" fmla="*/ 1306 h 1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3" h="1306">
                    <a:moveTo>
                      <a:pt x="462" y="0"/>
                    </a:moveTo>
                    <a:lnTo>
                      <a:pt x="470" y="3"/>
                    </a:lnTo>
                    <a:lnTo>
                      <a:pt x="481" y="22"/>
                    </a:lnTo>
                    <a:lnTo>
                      <a:pt x="536" y="77"/>
                    </a:lnTo>
                    <a:lnTo>
                      <a:pt x="543" y="66"/>
                    </a:lnTo>
                    <a:lnTo>
                      <a:pt x="561" y="80"/>
                    </a:lnTo>
                    <a:lnTo>
                      <a:pt x="572" y="99"/>
                    </a:lnTo>
                    <a:lnTo>
                      <a:pt x="572" y="110"/>
                    </a:lnTo>
                    <a:lnTo>
                      <a:pt x="572" y="132"/>
                    </a:lnTo>
                    <a:lnTo>
                      <a:pt x="561" y="143"/>
                    </a:lnTo>
                    <a:lnTo>
                      <a:pt x="580" y="157"/>
                    </a:lnTo>
                    <a:lnTo>
                      <a:pt x="591" y="176"/>
                    </a:lnTo>
                    <a:lnTo>
                      <a:pt x="591" y="187"/>
                    </a:lnTo>
                    <a:lnTo>
                      <a:pt x="591" y="209"/>
                    </a:lnTo>
                    <a:lnTo>
                      <a:pt x="587" y="231"/>
                    </a:lnTo>
                    <a:lnTo>
                      <a:pt x="580" y="242"/>
                    </a:lnTo>
                    <a:lnTo>
                      <a:pt x="591" y="253"/>
                    </a:lnTo>
                    <a:lnTo>
                      <a:pt x="605" y="271"/>
                    </a:lnTo>
                    <a:lnTo>
                      <a:pt x="613" y="293"/>
                    </a:lnTo>
                    <a:lnTo>
                      <a:pt x="613" y="301"/>
                    </a:lnTo>
                    <a:lnTo>
                      <a:pt x="598" y="304"/>
                    </a:lnTo>
                    <a:lnTo>
                      <a:pt x="547" y="304"/>
                    </a:lnTo>
                    <a:lnTo>
                      <a:pt x="536" y="304"/>
                    </a:lnTo>
                    <a:lnTo>
                      <a:pt x="525" y="312"/>
                    </a:lnTo>
                    <a:lnTo>
                      <a:pt x="525" y="330"/>
                    </a:lnTo>
                    <a:lnTo>
                      <a:pt x="517" y="341"/>
                    </a:lnTo>
                    <a:lnTo>
                      <a:pt x="495" y="363"/>
                    </a:lnTo>
                    <a:lnTo>
                      <a:pt x="495" y="378"/>
                    </a:lnTo>
                    <a:lnTo>
                      <a:pt x="495" y="392"/>
                    </a:lnTo>
                    <a:lnTo>
                      <a:pt x="484" y="400"/>
                    </a:lnTo>
                    <a:lnTo>
                      <a:pt x="495" y="425"/>
                    </a:lnTo>
                    <a:lnTo>
                      <a:pt x="495" y="440"/>
                    </a:lnTo>
                    <a:lnTo>
                      <a:pt x="488" y="451"/>
                    </a:lnTo>
                    <a:lnTo>
                      <a:pt x="473" y="466"/>
                    </a:lnTo>
                    <a:lnTo>
                      <a:pt x="470" y="480"/>
                    </a:lnTo>
                    <a:lnTo>
                      <a:pt x="466" y="502"/>
                    </a:lnTo>
                    <a:lnTo>
                      <a:pt x="437" y="513"/>
                    </a:lnTo>
                    <a:lnTo>
                      <a:pt x="418" y="524"/>
                    </a:lnTo>
                    <a:lnTo>
                      <a:pt x="396" y="543"/>
                    </a:lnTo>
                    <a:lnTo>
                      <a:pt x="400" y="554"/>
                    </a:lnTo>
                    <a:lnTo>
                      <a:pt x="378" y="557"/>
                    </a:lnTo>
                    <a:lnTo>
                      <a:pt x="371" y="565"/>
                    </a:lnTo>
                    <a:lnTo>
                      <a:pt x="352" y="594"/>
                    </a:lnTo>
                    <a:lnTo>
                      <a:pt x="334" y="609"/>
                    </a:lnTo>
                    <a:lnTo>
                      <a:pt x="337" y="627"/>
                    </a:lnTo>
                    <a:lnTo>
                      <a:pt x="330" y="635"/>
                    </a:lnTo>
                    <a:lnTo>
                      <a:pt x="319" y="642"/>
                    </a:lnTo>
                    <a:lnTo>
                      <a:pt x="330" y="675"/>
                    </a:lnTo>
                    <a:lnTo>
                      <a:pt x="323" y="697"/>
                    </a:lnTo>
                    <a:lnTo>
                      <a:pt x="304" y="708"/>
                    </a:lnTo>
                    <a:lnTo>
                      <a:pt x="301" y="741"/>
                    </a:lnTo>
                    <a:lnTo>
                      <a:pt x="304" y="781"/>
                    </a:lnTo>
                    <a:lnTo>
                      <a:pt x="312" y="800"/>
                    </a:lnTo>
                    <a:lnTo>
                      <a:pt x="341" y="825"/>
                    </a:lnTo>
                    <a:lnTo>
                      <a:pt x="352" y="851"/>
                    </a:lnTo>
                    <a:lnTo>
                      <a:pt x="367" y="877"/>
                    </a:lnTo>
                    <a:lnTo>
                      <a:pt x="374" y="891"/>
                    </a:lnTo>
                    <a:lnTo>
                      <a:pt x="367" y="910"/>
                    </a:lnTo>
                    <a:lnTo>
                      <a:pt x="352" y="921"/>
                    </a:lnTo>
                    <a:lnTo>
                      <a:pt x="337" y="917"/>
                    </a:lnTo>
                    <a:lnTo>
                      <a:pt x="330" y="902"/>
                    </a:lnTo>
                    <a:lnTo>
                      <a:pt x="312" y="910"/>
                    </a:lnTo>
                    <a:lnTo>
                      <a:pt x="308" y="921"/>
                    </a:lnTo>
                    <a:lnTo>
                      <a:pt x="282" y="921"/>
                    </a:lnTo>
                    <a:lnTo>
                      <a:pt x="246" y="917"/>
                    </a:lnTo>
                    <a:lnTo>
                      <a:pt x="238" y="924"/>
                    </a:lnTo>
                    <a:lnTo>
                      <a:pt x="264" y="935"/>
                    </a:lnTo>
                    <a:lnTo>
                      <a:pt x="297" y="924"/>
                    </a:lnTo>
                    <a:lnTo>
                      <a:pt x="304" y="939"/>
                    </a:lnTo>
                    <a:lnTo>
                      <a:pt x="330" y="943"/>
                    </a:lnTo>
                    <a:lnTo>
                      <a:pt x="345" y="954"/>
                    </a:lnTo>
                    <a:lnTo>
                      <a:pt x="337" y="961"/>
                    </a:lnTo>
                    <a:lnTo>
                      <a:pt x="315" y="957"/>
                    </a:lnTo>
                    <a:lnTo>
                      <a:pt x="312" y="965"/>
                    </a:lnTo>
                    <a:lnTo>
                      <a:pt x="315" y="976"/>
                    </a:lnTo>
                    <a:lnTo>
                      <a:pt x="304" y="994"/>
                    </a:lnTo>
                    <a:lnTo>
                      <a:pt x="282" y="1009"/>
                    </a:lnTo>
                    <a:lnTo>
                      <a:pt x="275" y="1013"/>
                    </a:lnTo>
                    <a:lnTo>
                      <a:pt x="268" y="1020"/>
                    </a:lnTo>
                    <a:lnTo>
                      <a:pt x="271" y="1038"/>
                    </a:lnTo>
                    <a:lnTo>
                      <a:pt x="264" y="1049"/>
                    </a:lnTo>
                    <a:lnTo>
                      <a:pt x="249" y="1075"/>
                    </a:lnTo>
                    <a:lnTo>
                      <a:pt x="253" y="1101"/>
                    </a:lnTo>
                    <a:lnTo>
                      <a:pt x="246" y="1137"/>
                    </a:lnTo>
                    <a:lnTo>
                      <a:pt x="238" y="1152"/>
                    </a:lnTo>
                    <a:lnTo>
                      <a:pt x="238" y="1178"/>
                    </a:lnTo>
                    <a:lnTo>
                      <a:pt x="227" y="1192"/>
                    </a:lnTo>
                    <a:lnTo>
                      <a:pt x="209" y="1222"/>
                    </a:lnTo>
                    <a:lnTo>
                      <a:pt x="205" y="1244"/>
                    </a:lnTo>
                    <a:lnTo>
                      <a:pt x="176" y="1240"/>
                    </a:lnTo>
                    <a:lnTo>
                      <a:pt x="147" y="1240"/>
                    </a:lnTo>
                    <a:lnTo>
                      <a:pt x="143" y="1251"/>
                    </a:lnTo>
                    <a:lnTo>
                      <a:pt x="128" y="1255"/>
                    </a:lnTo>
                    <a:lnTo>
                      <a:pt x="121" y="1258"/>
                    </a:lnTo>
                    <a:lnTo>
                      <a:pt x="125" y="1273"/>
                    </a:lnTo>
                    <a:lnTo>
                      <a:pt x="121" y="1295"/>
                    </a:lnTo>
                    <a:lnTo>
                      <a:pt x="99" y="1306"/>
                    </a:lnTo>
                    <a:lnTo>
                      <a:pt x="88" y="1295"/>
                    </a:lnTo>
                    <a:lnTo>
                      <a:pt x="70" y="1306"/>
                    </a:lnTo>
                    <a:lnTo>
                      <a:pt x="51" y="1306"/>
                    </a:lnTo>
                    <a:lnTo>
                      <a:pt x="44" y="1295"/>
                    </a:lnTo>
                    <a:lnTo>
                      <a:pt x="51" y="1284"/>
                    </a:lnTo>
                    <a:lnTo>
                      <a:pt x="55" y="1262"/>
                    </a:lnTo>
                    <a:lnTo>
                      <a:pt x="37" y="1229"/>
                    </a:lnTo>
                    <a:lnTo>
                      <a:pt x="29" y="1214"/>
                    </a:lnTo>
                    <a:lnTo>
                      <a:pt x="33" y="1207"/>
                    </a:lnTo>
                    <a:lnTo>
                      <a:pt x="44" y="1207"/>
                    </a:lnTo>
                    <a:lnTo>
                      <a:pt x="48" y="1196"/>
                    </a:lnTo>
                    <a:lnTo>
                      <a:pt x="51" y="1189"/>
                    </a:lnTo>
                    <a:lnTo>
                      <a:pt x="55" y="1181"/>
                    </a:lnTo>
                    <a:lnTo>
                      <a:pt x="51" y="1174"/>
                    </a:lnTo>
                    <a:lnTo>
                      <a:pt x="44" y="1156"/>
                    </a:lnTo>
                    <a:lnTo>
                      <a:pt x="26" y="1134"/>
                    </a:lnTo>
                    <a:lnTo>
                      <a:pt x="29" y="1108"/>
                    </a:lnTo>
                    <a:lnTo>
                      <a:pt x="18" y="1086"/>
                    </a:lnTo>
                    <a:lnTo>
                      <a:pt x="7" y="1075"/>
                    </a:lnTo>
                    <a:lnTo>
                      <a:pt x="15" y="1053"/>
                    </a:lnTo>
                    <a:lnTo>
                      <a:pt x="22" y="1013"/>
                    </a:lnTo>
                    <a:lnTo>
                      <a:pt x="7" y="994"/>
                    </a:lnTo>
                    <a:lnTo>
                      <a:pt x="0" y="972"/>
                    </a:lnTo>
                    <a:lnTo>
                      <a:pt x="0" y="961"/>
                    </a:lnTo>
                    <a:lnTo>
                      <a:pt x="11" y="935"/>
                    </a:lnTo>
                    <a:lnTo>
                      <a:pt x="22" y="939"/>
                    </a:lnTo>
                    <a:lnTo>
                      <a:pt x="33" y="910"/>
                    </a:lnTo>
                    <a:lnTo>
                      <a:pt x="33" y="869"/>
                    </a:lnTo>
                    <a:lnTo>
                      <a:pt x="37" y="858"/>
                    </a:lnTo>
                    <a:lnTo>
                      <a:pt x="55" y="847"/>
                    </a:lnTo>
                    <a:lnTo>
                      <a:pt x="77" y="829"/>
                    </a:lnTo>
                    <a:lnTo>
                      <a:pt x="77" y="811"/>
                    </a:lnTo>
                    <a:lnTo>
                      <a:pt x="77" y="748"/>
                    </a:lnTo>
                    <a:lnTo>
                      <a:pt x="66" y="741"/>
                    </a:lnTo>
                    <a:lnTo>
                      <a:pt x="66" y="723"/>
                    </a:lnTo>
                    <a:lnTo>
                      <a:pt x="88" y="715"/>
                    </a:lnTo>
                    <a:lnTo>
                      <a:pt x="95" y="708"/>
                    </a:lnTo>
                    <a:lnTo>
                      <a:pt x="84" y="682"/>
                    </a:lnTo>
                    <a:lnTo>
                      <a:pt x="66" y="660"/>
                    </a:lnTo>
                    <a:lnTo>
                      <a:pt x="70" y="631"/>
                    </a:lnTo>
                    <a:lnTo>
                      <a:pt x="77" y="612"/>
                    </a:lnTo>
                    <a:lnTo>
                      <a:pt x="92" y="576"/>
                    </a:lnTo>
                    <a:lnTo>
                      <a:pt x="92" y="557"/>
                    </a:lnTo>
                    <a:lnTo>
                      <a:pt x="92" y="524"/>
                    </a:lnTo>
                    <a:lnTo>
                      <a:pt x="103" y="499"/>
                    </a:lnTo>
                    <a:lnTo>
                      <a:pt x="125" y="480"/>
                    </a:lnTo>
                    <a:lnTo>
                      <a:pt x="143" y="469"/>
                    </a:lnTo>
                    <a:lnTo>
                      <a:pt x="165" y="473"/>
                    </a:lnTo>
                    <a:lnTo>
                      <a:pt x="187" y="480"/>
                    </a:lnTo>
                    <a:lnTo>
                      <a:pt x="194" y="451"/>
                    </a:lnTo>
                    <a:lnTo>
                      <a:pt x="187" y="429"/>
                    </a:lnTo>
                    <a:lnTo>
                      <a:pt x="176" y="411"/>
                    </a:lnTo>
                    <a:lnTo>
                      <a:pt x="172" y="400"/>
                    </a:lnTo>
                    <a:lnTo>
                      <a:pt x="176" y="389"/>
                    </a:lnTo>
                    <a:lnTo>
                      <a:pt x="191" y="381"/>
                    </a:lnTo>
                    <a:lnTo>
                      <a:pt x="194" y="356"/>
                    </a:lnTo>
                    <a:lnTo>
                      <a:pt x="202" y="330"/>
                    </a:lnTo>
                    <a:lnTo>
                      <a:pt x="205" y="312"/>
                    </a:lnTo>
                    <a:lnTo>
                      <a:pt x="205" y="290"/>
                    </a:lnTo>
                    <a:lnTo>
                      <a:pt x="216" y="268"/>
                    </a:lnTo>
                    <a:lnTo>
                      <a:pt x="242" y="253"/>
                    </a:lnTo>
                    <a:lnTo>
                      <a:pt x="260" y="249"/>
                    </a:lnTo>
                    <a:lnTo>
                      <a:pt x="260" y="227"/>
                    </a:lnTo>
                    <a:lnTo>
                      <a:pt x="268" y="216"/>
                    </a:lnTo>
                    <a:lnTo>
                      <a:pt x="282" y="194"/>
                    </a:lnTo>
                    <a:lnTo>
                      <a:pt x="301" y="183"/>
                    </a:lnTo>
                    <a:lnTo>
                      <a:pt x="290" y="146"/>
                    </a:lnTo>
                    <a:lnTo>
                      <a:pt x="323" y="113"/>
                    </a:lnTo>
                    <a:lnTo>
                      <a:pt x="330" y="99"/>
                    </a:lnTo>
                    <a:lnTo>
                      <a:pt x="352" y="95"/>
                    </a:lnTo>
                    <a:lnTo>
                      <a:pt x="363" y="77"/>
                    </a:lnTo>
                    <a:lnTo>
                      <a:pt x="363" y="66"/>
                    </a:lnTo>
                    <a:lnTo>
                      <a:pt x="378" y="51"/>
                    </a:lnTo>
                    <a:lnTo>
                      <a:pt x="407" y="47"/>
                    </a:lnTo>
                    <a:lnTo>
                      <a:pt x="437" y="47"/>
                    </a:lnTo>
                    <a:lnTo>
                      <a:pt x="462" y="22"/>
                    </a:lnTo>
                    <a:lnTo>
                      <a:pt x="455" y="0"/>
                    </a:lnTo>
                    <a:lnTo>
                      <a:pt x="462"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39" name="Freeform 132"/>
              <p:cNvSpPr>
                <a:spLocks noChangeAspect="1"/>
              </p:cNvSpPr>
              <p:nvPr/>
            </p:nvSpPr>
            <p:spPr bwMode="gray">
              <a:xfrm>
                <a:off x="3888560" y="1762153"/>
                <a:ext cx="824690" cy="1901427"/>
              </a:xfrm>
              <a:custGeom>
                <a:avLst/>
                <a:gdLst>
                  <a:gd name="T0" fmla="*/ 2147483647 w 613"/>
                  <a:gd name="T1" fmla="*/ 2147483647 h 1306"/>
                  <a:gd name="T2" fmla="*/ 2147483647 w 613"/>
                  <a:gd name="T3" fmla="*/ 2147483647 h 1306"/>
                  <a:gd name="T4" fmla="*/ 2147483647 w 613"/>
                  <a:gd name="T5" fmla="*/ 2147483647 h 1306"/>
                  <a:gd name="T6" fmla="*/ 2147483647 w 613"/>
                  <a:gd name="T7" fmla="*/ 2147483647 h 1306"/>
                  <a:gd name="T8" fmla="*/ 2147483647 w 613"/>
                  <a:gd name="T9" fmla="*/ 2147483647 h 1306"/>
                  <a:gd name="T10" fmla="*/ 2147483647 w 613"/>
                  <a:gd name="T11" fmla="*/ 2147483647 h 1306"/>
                  <a:gd name="T12" fmla="*/ 2147483647 w 613"/>
                  <a:gd name="T13" fmla="*/ 2147483647 h 1306"/>
                  <a:gd name="T14" fmla="*/ 2147483647 w 613"/>
                  <a:gd name="T15" fmla="*/ 2147483647 h 1306"/>
                  <a:gd name="T16" fmla="*/ 2147483647 w 613"/>
                  <a:gd name="T17" fmla="*/ 2147483647 h 1306"/>
                  <a:gd name="T18" fmla="*/ 2147483647 w 613"/>
                  <a:gd name="T19" fmla="*/ 2147483647 h 1306"/>
                  <a:gd name="T20" fmla="*/ 2147483647 w 613"/>
                  <a:gd name="T21" fmla="*/ 2147483647 h 1306"/>
                  <a:gd name="T22" fmla="*/ 2147483647 w 613"/>
                  <a:gd name="T23" fmla="*/ 2147483647 h 1306"/>
                  <a:gd name="T24" fmla="*/ 2147483647 w 613"/>
                  <a:gd name="T25" fmla="*/ 2147483647 h 1306"/>
                  <a:gd name="T26" fmla="*/ 2147483647 w 613"/>
                  <a:gd name="T27" fmla="*/ 2147483647 h 1306"/>
                  <a:gd name="T28" fmla="*/ 2147483647 w 613"/>
                  <a:gd name="T29" fmla="*/ 2147483647 h 1306"/>
                  <a:gd name="T30" fmla="*/ 2147483647 w 613"/>
                  <a:gd name="T31" fmla="*/ 2147483647 h 1306"/>
                  <a:gd name="T32" fmla="*/ 2147483647 w 613"/>
                  <a:gd name="T33" fmla="*/ 2147483647 h 1306"/>
                  <a:gd name="T34" fmla="*/ 2147483647 w 613"/>
                  <a:gd name="T35" fmla="*/ 2147483647 h 1306"/>
                  <a:gd name="T36" fmla="*/ 2147483647 w 613"/>
                  <a:gd name="T37" fmla="*/ 2147483647 h 1306"/>
                  <a:gd name="T38" fmla="*/ 2147483647 w 613"/>
                  <a:gd name="T39" fmla="*/ 2147483647 h 1306"/>
                  <a:gd name="T40" fmla="*/ 2147483647 w 613"/>
                  <a:gd name="T41" fmla="*/ 2147483647 h 1306"/>
                  <a:gd name="T42" fmla="*/ 2147483647 w 613"/>
                  <a:gd name="T43" fmla="*/ 2147483647 h 1306"/>
                  <a:gd name="T44" fmla="*/ 2147483647 w 613"/>
                  <a:gd name="T45" fmla="*/ 2147483647 h 1306"/>
                  <a:gd name="T46" fmla="*/ 2147483647 w 613"/>
                  <a:gd name="T47" fmla="*/ 2147483647 h 1306"/>
                  <a:gd name="T48" fmla="*/ 2147483647 w 613"/>
                  <a:gd name="T49" fmla="*/ 2147483647 h 1306"/>
                  <a:gd name="T50" fmla="*/ 2147483647 w 613"/>
                  <a:gd name="T51" fmla="*/ 2147483647 h 1306"/>
                  <a:gd name="T52" fmla="*/ 2147483647 w 613"/>
                  <a:gd name="T53" fmla="*/ 2147483647 h 1306"/>
                  <a:gd name="T54" fmla="*/ 2147483647 w 613"/>
                  <a:gd name="T55" fmla="*/ 2147483647 h 1306"/>
                  <a:gd name="T56" fmla="*/ 2147483647 w 613"/>
                  <a:gd name="T57" fmla="*/ 2147483647 h 1306"/>
                  <a:gd name="T58" fmla="*/ 2147483647 w 613"/>
                  <a:gd name="T59" fmla="*/ 2147483647 h 1306"/>
                  <a:gd name="T60" fmla="*/ 2147483647 w 613"/>
                  <a:gd name="T61" fmla="*/ 2147483647 h 1306"/>
                  <a:gd name="T62" fmla="*/ 2147483647 w 613"/>
                  <a:gd name="T63" fmla="*/ 2147483647 h 1306"/>
                  <a:gd name="T64" fmla="*/ 2147483647 w 613"/>
                  <a:gd name="T65" fmla="*/ 2147483647 h 1306"/>
                  <a:gd name="T66" fmla="*/ 2147483647 w 613"/>
                  <a:gd name="T67" fmla="*/ 2147483647 h 1306"/>
                  <a:gd name="T68" fmla="*/ 2147483647 w 613"/>
                  <a:gd name="T69" fmla="*/ 2147483647 h 1306"/>
                  <a:gd name="T70" fmla="*/ 2147483647 w 613"/>
                  <a:gd name="T71" fmla="*/ 2147483647 h 1306"/>
                  <a:gd name="T72" fmla="*/ 2147483647 w 613"/>
                  <a:gd name="T73" fmla="*/ 2147483647 h 1306"/>
                  <a:gd name="T74" fmla="*/ 2147483647 w 613"/>
                  <a:gd name="T75" fmla="*/ 2147483647 h 1306"/>
                  <a:gd name="T76" fmla="*/ 2147483647 w 613"/>
                  <a:gd name="T77" fmla="*/ 2147483647 h 1306"/>
                  <a:gd name="T78" fmla="*/ 0 w 613"/>
                  <a:gd name="T79" fmla="*/ 2147483647 h 1306"/>
                  <a:gd name="T80" fmla="*/ 2147483647 w 613"/>
                  <a:gd name="T81" fmla="*/ 2147483647 h 1306"/>
                  <a:gd name="T82" fmla="*/ 2147483647 w 613"/>
                  <a:gd name="T83" fmla="*/ 2147483647 h 1306"/>
                  <a:gd name="T84" fmla="*/ 2147483647 w 613"/>
                  <a:gd name="T85" fmla="*/ 2147483647 h 1306"/>
                  <a:gd name="T86" fmla="*/ 2147483647 w 613"/>
                  <a:gd name="T87" fmla="*/ 2147483647 h 1306"/>
                  <a:gd name="T88" fmla="*/ 2147483647 w 613"/>
                  <a:gd name="T89" fmla="*/ 2147483647 h 1306"/>
                  <a:gd name="T90" fmla="*/ 2147483647 w 613"/>
                  <a:gd name="T91" fmla="*/ 2147483647 h 1306"/>
                  <a:gd name="T92" fmla="*/ 2147483647 w 613"/>
                  <a:gd name="T93" fmla="*/ 2147483647 h 1306"/>
                  <a:gd name="T94" fmla="*/ 2147483647 w 613"/>
                  <a:gd name="T95" fmla="*/ 2147483647 h 1306"/>
                  <a:gd name="T96" fmla="*/ 2147483647 w 613"/>
                  <a:gd name="T97" fmla="*/ 2147483647 h 1306"/>
                  <a:gd name="T98" fmla="*/ 2147483647 w 613"/>
                  <a:gd name="T99" fmla="*/ 2147483647 h 1306"/>
                  <a:gd name="T100" fmla="*/ 2147483647 w 613"/>
                  <a:gd name="T101" fmla="*/ 2147483647 h 1306"/>
                  <a:gd name="T102" fmla="*/ 2147483647 w 613"/>
                  <a:gd name="T103" fmla="*/ 2147483647 h 1306"/>
                  <a:gd name="T104" fmla="*/ 2147483647 w 613"/>
                  <a:gd name="T105" fmla="*/ 2147483647 h 1306"/>
                  <a:gd name="T106" fmla="*/ 2147483647 w 613"/>
                  <a:gd name="T107" fmla="*/ 2147483647 h 1306"/>
                  <a:gd name="T108" fmla="*/ 2147483647 w 613"/>
                  <a:gd name="T109" fmla="*/ 2147483647 h 1306"/>
                  <a:gd name="T110" fmla="*/ 2147483647 w 613"/>
                  <a:gd name="T111" fmla="*/ 2147483647 h 1306"/>
                  <a:gd name="T112" fmla="*/ 2147483647 w 613"/>
                  <a:gd name="T113" fmla="*/ 2147483647 h 1306"/>
                  <a:gd name="T114" fmla="*/ 2147483647 w 613"/>
                  <a:gd name="T115" fmla="*/ 0 h 1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3"/>
                  <a:gd name="T175" fmla="*/ 0 h 1306"/>
                  <a:gd name="T176" fmla="*/ 613 w 613"/>
                  <a:gd name="T177" fmla="*/ 1306 h 1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3" h="1306">
                    <a:moveTo>
                      <a:pt x="462" y="0"/>
                    </a:moveTo>
                    <a:lnTo>
                      <a:pt x="470" y="3"/>
                    </a:lnTo>
                    <a:lnTo>
                      <a:pt x="481" y="22"/>
                    </a:lnTo>
                    <a:lnTo>
                      <a:pt x="536" y="77"/>
                    </a:lnTo>
                    <a:lnTo>
                      <a:pt x="543" y="66"/>
                    </a:lnTo>
                    <a:lnTo>
                      <a:pt x="561" y="80"/>
                    </a:lnTo>
                    <a:lnTo>
                      <a:pt x="572" y="99"/>
                    </a:lnTo>
                    <a:lnTo>
                      <a:pt x="572" y="110"/>
                    </a:lnTo>
                    <a:lnTo>
                      <a:pt x="572" y="132"/>
                    </a:lnTo>
                    <a:lnTo>
                      <a:pt x="561" y="143"/>
                    </a:lnTo>
                    <a:lnTo>
                      <a:pt x="580" y="157"/>
                    </a:lnTo>
                    <a:lnTo>
                      <a:pt x="591" y="176"/>
                    </a:lnTo>
                    <a:lnTo>
                      <a:pt x="591" y="187"/>
                    </a:lnTo>
                    <a:lnTo>
                      <a:pt x="591" y="209"/>
                    </a:lnTo>
                    <a:lnTo>
                      <a:pt x="587" y="231"/>
                    </a:lnTo>
                    <a:lnTo>
                      <a:pt x="580" y="242"/>
                    </a:lnTo>
                    <a:lnTo>
                      <a:pt x="591" y="253"/>
                    </a:lnTo>
                    <a:lnTo>
                      <a:pt x="605" y="271"/>
                    </a:lnTo>
                    <a:lnTo>
                      <a:pt x="613" y="293"/>
                    </a:lnTo>
                    <a:lnTo>
                      <a:pt x="613" y="301"/>
                    </a:lnTo>
                    <a:lnTo>
                      <a:pt x="598" y="304"/>
                    </a:lnTo>
                    <a:lnTo>
                      <a:pt x="547" y="304"/>
                    </a:lnTo>
                    <a:lnTo>
                      <a:pt x="536" y="304"/>
                    </a:lnTo>
                    <a:lnTo>
                      <a:pt x="525" y="312"/>
                    </a:lnTo>
                    <a:lnTo>
                      <a:pt x="525" y="330"/>
                    </a:lnTo>
                    <a:lnTo>
                      <a:pt x="517" y="341"/>
                    </a:lnTo>
                    <a:lnTo>
                      <a:pt x="495" y="363"/>
                    </a:lnTo>
                    <a:lnTo>
                      <a:pt x="495" y="378"/>
                    </a:lnTo>
                    <a:lnTo>
                      <a:pt x="495" y="392"/>
                    </a:lnTo>
                    <a:lnTo>
                      <a:pt x="484" y="400"/>
                    </a:lnTo>
                    <a:lnTo>
                      <a:pt x="495" y="425"/>
                    </a:lnTo>
                    <a:lnTo>
                      <a:pt x="495" y="440"/>
                    </a:lnTo>
                    <a:lnTo>
                      <a:pt x="488" y="451"/>
                    </a:lnTo>
                    <a:lnTo>
                      <a:pt x="473" y="466"/>
                    </a:lnTo>
                    <a:lnTo>
                      <a:pt x="470" y="480"/>
                    </a:lnTo>
                    <a:lnTo>
                      <a:pt x="466" y="502"/>
                    </a:lnTo>
                    <a:lnTo>
                      <a:pt x="437" y="513"/>
                    </a:lnTo>
                    <a:lnTo>
                      <a:pt x="418" y="524"/>
                    </a:lnTo>
                    <a:lnTo>
                      <a:pt x="396" y="543"/>
                    </a:lnTo>
                    <a:lnTo>
                      <a:pt x="400" y="554"/>
                    </a:lnTo>
                    <a:lnTo>
                      <a:pt x="378" y="557"/>
                    </a:lnTo>
                    <a:lnTo>
                      <a:pt x="371" y="565"/>
                    </a:lnTo>
                    <a:lnTo>
                      <a:pt x="352" y="594"/>
                    </a:lnTo>
                    <a:lnTo>
                      <a:pt x="334" y="609"/>
                    </a:lnTo>
                    <a:lnTo>
                      <a:pt x="337" y="627"/>
                    </a:lnTo>
                    <a:lnTo>
                      <a:pt x="330" y="635"/>
                    </a:lnTo>
                    <a:lnTo>
                      <a:pt x="319" y="642"/>
                    </a:lnTo>
                    <a:lnTo>
                      <a:pt x="330" y="675"/>
                    </a:lnTo>
                    <a:lnTo>
                      <a:pt x="323" y="697"/>
                    </a:lnTo>
                    <a:lnTo>
                      <a:pt x="304" y="708"/>
                    </a:lnTo>
                    <a:lnTo>
                      <a:pt x="301" y="741"/>
                    </a:lnTo>
                    <a:lnTo>
                      <a:pt x="304" y="781"/>
                    </a:lnTo>
                    <a:lnTo>
                      <a:pt x="312" y="800"/>
                    </a:lnTo>
                    <a:lnTo>
                      <a:pt x="341" y="825"/>
                    </a:lnTo>
                    <a:lnTo>
                      <a:pt x="352" y="851"/>
                    </a:lnTo>
                    <a:lnTo>
                      <a:pt x="367" y="877"/>
                    </a:lnTo>
                    <a:lnTo>
                      <a:pt x="374" y="891"/>
                    </a:lnTo>
                    <a:lnTo>
                      <a:pt x="367" y="910"/>
                    </a:lnTo>
                    <a:lnTo>
                      <a:pt x="352" y="921"/>
                    </a:lnTo>
                    <a:lnTo>
                      <a:pt x="337" y="917"/>
                    </a:lnTo>
                    <a:lnTo>
                      <a:pt x="330" y="902"/>
                    </a:lnTo>
                    <a:lnTo>
                      <a:pt x="312" y="910"/>
                    </a:lnTo>
                    <a:lnTo>
                      <a:pt x="308" y="921"/>
                    </a:lnTo>
                    <a:lnTo>
                      <a:pt x="282" y="921"/>
                    </a:lnTo>
                    <a:lnTo>
                      <a:pt x="246" y="917"/>
                    </a:lnTo>
                    <a:lnTo>
                      <a:pt x="238" y="924"/>
                    </a:lnTo>
                    <a:lnTo>
                      <a:pt x="264" y="935"/>
                    </a:lnTo>
                    <a:lnTo>
                      <a:pt x="297" y="924"/>
                    </a:lnTo>
                    <a:lnTo>
                      <a:pt x="304" y="939"/>
                    </a:lnTo>
                    <a:lnTo>
                      <a:pt x="330" y="943"/>
                    </a:lnTo>
                    <a:lnTo>
                      <a:pt x="345" y="954"/>
                    </a:lnTo>
                    <a:lnTo>
                      <a:pt x="337" y="961"/>
                    </a:lnTo>
                    <a:lnTo>
                      <a:pt x="315" y="957"/>
                    </a:lnTo>
                    <a:lnTo>
                      <a:pt x="312" y="965"/>
                    </a:lnTo>
                    <a:lnTo>
                      <a:pt x="315" y="976"/>
                    </a:lnTo>
                    <a:lnTo>
                      <a:pt x="304" y="994"/>
                    </a:lnTo>
                    <a:lnTo>
                      <a:pt x="282" y="1009"/>
                    </a:lnTo>
                    <a:lnTo>
                      <a:pt x="275" y="1013"/>
                    </a:lnTo>
                    <a:lnTo>
                      <a:pt x="268" y="1020"/>
                    </a:lnTo>
                    <a:lnTo>
                      <a:pt x="271" y="1038"/>
                    </a:lnTo>
                    <a:lnTo>
                      <a:pt x="264" y="1049"/>
                    </a:lnTo>
                    <a:lnTo>
                      <a:pt x="249" y="1075"/>
                    </a:lnTo>
                    <a:lnTo>
                      <a:pt x="253" y="1101"/>
                    </a:lnTo>
                    <a:lnTo>
                      <a:pt x="246" y="1137"/>
                    </a:lnTo>
                    <a:lnTo>
                      <a:pt x="238" y="1152"/>
                    </a:lnTo>
                    <a:lnTo>
                      <a:pt x="238" y="1178"/>
                    </a:lnTo>
                    <a:lnTo>
                      <a:pt x="227" y="1192"/>
                    </a:lnTo>
                    <a:lnTo>
                      <a:pt x="209" y="1222"/>
                    </a:lnTo>
                    <a:lnTo>
                      <a:pt x="205" y="1244"/>
                    </a:lnTo>
                    <a:lnTo>
                      <a:pt x="176" y="1240"/>
                    </a:lnTo>
                    <a:lnTo>
                      <a:pt x="147" y="1240"/>
                    </a:lnTo>
                    <a:lnTo>
                      <a:pt x="143" y="1251"/>
                    </a:lnTo>
                    <a:lnTo>
                      <a:pt x="128" y="1255"/>
                    </a:lnTo>
                    <a:lnTo>
                      <a:pt x="121" y="1258"/>
                    </a:lnTo>
                    <a:lnTo>
                      <a:pt x="125" y="1273"/>
                    </a:lnTo>
                    <a:lnTo>
                      <a:pt x="121" y="1295"/>
                    </a:lnTo>
                    <a:lnTo>
                      <a:pt x="99" y="1306"/>
                    </a:lnTo>
                    <a:lnTo>
                      <a:pt x="88" y="1295"/>
                    </a:lnTo>
                    <a:lnTo>
                      <a:pt x="70" y="1306"/>
                    </a:lnTo>
                    <a:lnTo>
                      <a:pt x="51" y="1306"/>
                    </a:lnTo>
                    <a:lnTo>
                      <a:pt x="44" y="1295"/>
                    </a:lnTo>
                    <a:lnTo>
                      <a:pt x="51" y="1284"/>
                    </a:lnTo>
                    <a:lnTo>
                      <a:pt x="55" y="1262"/>
                    </a:lnTo>
                    <a:lnTo>
                      <a:pt x="37" y="1229"/>
                    </a:lnTo>
                    <a:lnTo>
                      <a:pt x="29" y="1214"/>
                    </a:lnTo>
                    <a:lnTo>
                      <a:pt x="33" y="1207"/>
                    </a:lnTo>
                    <a:lnTo>
                      <a:pt x="44" y="1207"/>
                    </a:lnTo>
                    <a:lnTo>
                      <a:pt x="48" y="1196"/>
                    </a:lnTo>
                    <a:lnTo>
                      <a:pt x="51" y="1189"/>
                    </a:lnTo>
                    <a:lnTo>
                      <a:pt x="55" y="1181"/>
                    </a:lnTo>
                    <a:lnTo>
                      <a:pt x="51" y="1174"/>
                    </a:lnTo>
                    <a:lnTo>
                      <a:pt x="44" y="1156"/>
                    </a:lnTo>
                    <a:lnTo>
                      <a:pt x="26" y="1134"/>
                    </a:lnTo>
                    <a:lnTo>
                      <a:pt x="29" y="1108"/>
                    </a:lnTo>
                    <a:lnTo>
                      <a:pt x="18" y="1086"/>
                    </a:lnTo>
                    <a:lnTo>
                      <a:pt x="7" y="1075"/>
                    </a:lnTo>
                    <a:lnTo>
                      <a:pt x="15" y="1053"/>
                    </a:lnTo>
                    <a:lnTo>
                      <a:pt x="22" y="1013"/>
                    </a:lnTo>
                    <a:lnTo>
                      <a:pt x="7" y="994"/>
                    </a:lnTo>
                    <a:lnTo>
                      <a:pt x="0" y="972"/>
                    </a:lnTo>
                    <a:lnTo>
                      <a:pt x="0" y="961"/>
                    </a:lnTo>
                    <a:lnTo>
                      <a:pt x="11" y="935"/>
                    </a:lnTo>
                    <a:lnTo>
                      <a:pt x="22" y="939"/>
                    </a:lnTo>
                    <a:lnTo>
                      <a:pt x="33" y="910"/>
                    </a:lnTo>
                    <a:lnTo>
                      <a:pt x="33" y="869"/>
                    </a:lnTo>
                    <a:lnTo>
                      <a:pt x="37" y="858"/>
                    </a:lnTo>
                    <a:lnTo>
                      <a:pt x="55" y="847"/>
                    </a:lnTo>
                    <a:lnTo>
                      <a:pt x="77" y="829"/>
                    </a:lnTo>
                    <a:lnTo>
                      <a:pt x="77" y="811"/>
                    </a:lnTo>
                    <a:lnTo>
                      <a:pt x="77" y="748"/>
                    </a:lnTo>
                    <a:lnTo>
                      <a:pt x="66" y="741"/>
                    </a:lnTo>
                    <a:lnTo>
                      <a:pt x="66" y="723"/>
                    </a:lnTo>
                    <a:lnTo>
                      <a:pt x="88" y="715"/>
                    </a:lnTo>
                    <a:lnTo>
                      <a:pt x="95" y="708"/>
                    </a:lnTo>
                    <a:lnTo>
                      <a:pt x="84" y="682"/>
                    </a:lnTo>
                    <a:lnTo>
                      <a:pt x="66" y="660"/>
                    </a:lnTo>
                    <a:lnTo>
                      <a:pt x="70" y="631"/>
                    </a:lnTo>
                    <a:lnTo>
                      <a:pt x="77" y="612"/>
                    </a:lnTo>
                    <a:lnTo>
                      <a:pt x="92" y="576"/>
                    </a:lnTo>
                    <a:lnTo>
                      <a:pt x="92" y="557"/>
                    </a:lnTo>
                    <a:lnTo>
                      <a:pt x="92" y="524"/>
                    </a:lnTo>
                    <a:lnTo>
                      <a:pt x="103" y="499"/>
                    </a:lnTo>
                    <a:lnTo>
                      <a:pt x="125" y="480"/>
                    </a:lnTo>
                    <a:lnTo>
                      <a:pt x="143" y="469"/>
                    </a:lnTo>
                    <a:lnTo>
                      <a:pt x="165" y="473"/>
                    </a:lnTo>
                    <a:lnTo>
                      <a:pt x="187" y="480"/>
                    </a:lnTo>
                    <a:lnTo>
                      <a:pt x="194" y="451"/>
                    </a:lnTo>
                    <a:lnTo>
                      <a:pt x="187" y="429"/>
                    </a:lnTo>
                    <a:lnTo>
                      <a:pt x="176" y="411"/>
                    </a:lnTo>
                    <a:lnTo>
                      <a:pt x="172" y="400"/>
                    </a:lnTo>
                    <a:lnTo>
                      <a:pt x="176" y="389"/>
                    </a:lnTo>
                    <a:lnTo>
                      <a:pt x="191" y="381"/>
                    </a:lnTo>
                    <a:lnTo>
                      <a:pt x="194" y="356"/>
                    </a:lnTo>
                    <a:lnTo>
                      <a:pt x="202" y="330"/>
                    </a:lnTo>
                    <a:lnTo>
                      <a:pt x="205" y="312"/>
                    </a:lnTo>
                    <a:lnTo>
                      <a:pt x="205" y="290"/>
                    </a:lnTo>
                    <a:lnTo>
                      <a:pt x="216" y="268"/>
                    </a:lnTo>
                    <a:lnTo>
                      <a:pt x="242" y="253"/>
                    </a:lnTo>
                    <a:lnTo>
                      <a:pt x="260" y="249"/>
                    </a:lnTo>
                    <a:lnTo>
                      <a:pt x="260" y="227"/>
                    </a:lnTo>
                    <a:lnTo>
                      <a:pt x="268" y="216"/>
                    </a:lnTo>
                    <a:lnTo>
                      <a:pt x="282" y="194"/>
                    </a:lnTo>
                    <a:lnTo>
                      <a:pt x="301" y="183"/>
                    </a:lnTo>
                    <a:lnTo>
                      <a:pt x="290" y="146"/>
                    </a:lnTo>
                    <a:lnTo>
                      <a:pt x="323" y="113"/>
                    </a:lnTo>
                    <a:lnTo>
                      <a:pt x="330" y="99"/>
                    </a:lnTo>
                    <a:lnTo>
                      <a:pt x="352" y="95"/>
                    </a:lnTo>
                    <a:lnTo>
                      <a:pt x="363" y="77"/>
                    </a:lnTo>
                    <a:lnTo>
                      <a:pt x="363" y="66"/>
                    </a:lnTo>
                    <a:lnTo>
                      <a:pt x="378" y="51"/>
                    </a:lnTo>
                    <a:lnTo>
                      <a:pt x="407" y="47"/>
                    </a:lnTo>
                    <a:lnTo>
                      <a:pt x="437" y="47"/>
                    </a:lnTo>
                    <a:lnTo>
                      <a:pt x="462" y="22"/>
                    </a:lnTo>
                    <a:lnTo>
                      <a:pt x="455"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0" name="Freeform 133"/>
              <p:cNvSpPr>
                <a:spLocks noChangeAspect="1"/>
              </p:cNvSpPr>
              <p:nvPr/>
            </p:nvSpPr>
            <p:spPr bwMode="gray">
              <a:xfrm>
                <a:off x="3888560" y="1762153"/>
                <a:ext cx="824690" cy="1901427"/>
              </a:xfrm>
              <a:custGeom>
                <a:avLst/>
                <a:gdLst>
                  <a:gd name="T0" fmla="*/ 2147483647 w 613"/>
                  <a:gd name="T1" fmla="*/ 2147483647 h 1306"/>
                  <a:gd name="T2" fmla="*/ 2147483647 w 613"/>
                  <a:gd name="T3" fmla="*/ 2147483647 h 1306"/>
                  <a:gd name="T4" fmla="*/ 2147483647 w 613"/>
                  <a:gd name="T5" fmla="*/ 2147483647 h 1306"/>
                  <a:gd name="T6" fmla="*/ 2147483647 w 613"/>
                  <a:gd name="T7" fmla="*/ 2147483647 h 1306"/>
                  <a:gd name="T8" fmla="*/ 2147483647 w 613"/>
                  <a:gd name="T9" fmla="*/ 2147483647 h 1306"/>
                  <a:gd name="T10" fmla="*/ 2147483647 w 613"/>
                  <a:gd name="T11" fmla="*/ 2147483647 h 1306"/>
                  <a:gd name="T12" fmla="*/ 2147483647 w 613"/>
                  <a:gd name="T13" fmla="*/ 2147483647 h 1306"/>
                  <a:gd name="T14" fmla="*/ 2147483647 w 613"/>
                  <a:gd name="T15" fmla="*/ 2147483647 h 1306"/>
                  <a:gd name="T16" fmla="*/ 2147483647 w 613"/>
                  <a:gd name="T17" fmla="*/ 2147483647 h 1306"/>
                  <a:gd name="T18" fmla="*/ 2147483647 w 613"/>
                  <a:gd name="T19" fmla="*/ 2147483647 h 1306"/>
                  <a:gd name="T20" fmla="*/ 2147483647 w 613"/>
                  <a:gd name="T21" fmla="*/ 2147483647 h 1306"/>
                  <a:gd name="T22" fmla="*/ 2147483647 w 613"/>
                  <a:gd name="T23" fmla="*/ 2147483647 h 1306"/>
                  <a:gd name="T24" fmla="*/ 2147483647 w 613"/>
                  <a:gd name="T25" fmla="*/ 2147483647 h 1306"/>
                  <a:gd name="T26" fmla="*/ 2147483647 w 613"/>
                  <a:gd name="T27" fmla="*/ 2147483647 h 1306"/>
                  <a:gd name="T28" fmla="*/ 2147483647 w 613"/>
                  <a:gd name="T29" fmla="*/ 2147483647 h 1306"/>
                  <a:gd name="T30" fmla="*/ 2147483647 w 613"/>
                  <a:gd name="T31" fmla="*/ 2147483647 h 1306"/>
                  <a:gd name="T32" fmla="*/ 2147483647 w 613"/>
                  <a:gd name="T33" fmla="*/ 2147483647 h 1306"/>
                  <a:gd name="T34" fmla="*/ 2147483647 w 613"/>
                  <a:gd name="T35" fmla="*/ 2147483647 h 1306"/>
                  <a:gd name="T36" fmla="*/ 2147483647 w 613"/>
                  <a:gd name="T37" fmla="*/ 2147483647 h 1306"/>
                  <a:gd name="T38" fmla="*/ 2147483647 w 613"/>
                  <a:gd name="T39" fmla="*/ 2147483647 h 1306"/>
                  <a:gd name="T40" fmla="*/ 2147483647 w 613"/>
                  <a:gd name="T41" fmla="*/ 2147483647 h 1306"/>
                  <a:gd name="T42" fmla="*/ 2147483647 w 613"/>
                  <a:gd name="T43" fmla="*/ 2147483647 h 1306"/>
                  <a:gd name="T44" fmla="*/ 2147483647 w 613"/>
                  <a:gd name="T45" fmla="*/ 2147483647 h 1306"/>
                  <a:gd name="T46" fmla="*/ 2147483647 w 613"/>
                  <a:gd name="T47" fmla="*/ 2147483647 h 1306"/>
                  <a:gd name="T48" fmla="*/ 2147483647 w 613"/>
                  <a:gd name="T49" fmla="*/ 2147483647 h 1306"/>
                  <a:gd name="T50" fmla="*/ 2147483647 w 613"/>
                  <a:gd name="T51" fmla="*/ 2147483647 h 1306"/>
                  <a:gd name="T52" fmla="*/ 2147483647 w 613"/>
                  <a:gd name="T53" fmla="*/ 2147483647 h 1306"/>
                  <a:gd name="T54" fmla="*/ 2147483647 w 613"/>
                  <a:gd name="T55" fmla="*/ 2147483647 h 1306"/>
                  <a:gd name="T56" fmla="*/ 2147483647 w 613"/>
                  <a:gd name="T57" fmla="*/ 2147483647 h 1306"/>
                  <a:gd name="T58" fmla="*/ 2147483647 w 613"/>
                  <a:gd name="T59" fmla="*/ 2147483647 h 1306"/>
                  <a:gd name="T60" fmla="*/ 2147483647 w 613"/>
                  <a:gd name="T61" fmla="*/ 2147483647 h 1306"/>
                  <a:gd name="T62" fmla="*/ 2147483647 w 613"/>
                  <a:gd name="T63" fmla="*/ 2147483647 h 1306"/>
                  <a:gd name="T64" fmla="*/ 2147483647 w 613"/>
                  <a:gd name="T65" fmla="*/ 2147483647 h 1306"/>
                  <a:gd name="T66" fmla="*/ 2147483647 w 613"/>
                  <a:gd name="T67" fmla="*/ 2147483647 h 1306"/>
                  <a:gd name="T68" fmla="*/ 2147483647 w 613"/>
                  <a:gd name="T69" fmla="*/ 2147483647 h 1306"/>
                  <a:gd name="T70" fmla="*/ 2147483647 w 613"/>
                  <a:gd name="T71" fmla="*/ 2147483647 h 1306"/>
                  <a:gd name="T72" fmla="*/ 2147483647 w 613"/>
                  <a:gd name="T73" fmla="*/ 2147483647 h 1306"/>
                  <a:gd name="T74" fmla="*/ 2147483647 w 613"/>
                  <a:gd name="T75" fmla="*/ 2147483647 h 1306"/>
                  <a:gd name="T76" fmla="*/ 2147483647 w 613"/>
                  <a:gd name="T77" fmla="*/ 2147483647 h 1306"/>
                  <a:gd name="T78" fmla="*/ 0 w 613"/>
                  <a:gd name="T79" fmla="*/ 2147483647 h 1306"/>
                  <a:gd name="T80" fmla="*/ 2147483647 w 613"/>
                  <a:gd name="T81" fmla="*/ 2147483647 h 1306"/>
                  <a:gd name="T82" fmla="*/ 2147483647 w 613"/>
                  <a:gd name="T83" fmla="*/ 2147483647 h 1306"/>
                  <a:gd name="T84" fmla="*/ 2147483647 w 613"/>
                  <a:gd name="T85" fmla="*/ 2147483647 h 1306"/>
                  <a:gd name="T86" fmla="*/ 2147483647 w 613"/>
                  <a:gd name="T87" fmla="*/ 2147483647 h 1306"/>
                  <a:gd name="T88" fmla="*/ 2147483647 w 613"/>
                  <a:gd name="T89" fmla="*/ 2147483647 h 1306"/>
                  <a:gd name="T90" fmla="*/ 2147483647 w 613"/>
                  <a:gd name="T91" fmla="*/ 2147483647 h 1306"/>
                  <a:gd name="T92" fmla="*/ 2147483647 w 613"/>
                  <a:gd name="T93" fmla="*/ 2147483647 h 1306"/>
                  <a:gd name="T94" fmla="*/ 2147483647 w 613"/>
                  <a:gd name="T95" fmla="*/ 2147483647 h 1306"/>
                  <a:gd name="T96" fmla="*/ 2147483647 w 613"/>
                  <a:gd name="T97" fmla="*/ 2147483647 h 1306"/>
                  <a:gd name="T98" fmla="*/ 2147483647 w 613"/>
                  <a:gd name="T99" fmla="*/ 2147483647 h 1306"/>
                  <a:gd name="T100" fmla="*/ 2147483647 w 613"/>
                  <a:gd name="T101" fmla="*/ 2147483647 h 1306"/>
                  <a:gd name="T102" fmla="*/ 2147483647 w 613"/>
                  <a:gd name="T103" fmla="*/ 2147483647 h 1306"/>
                  <a:gd name="T104" fmla="*/ 2147483647 w 613"/>
                  <a:gd name="T105" fmla="*/ 2147483647 h 1306"/>
                  <a:gd name="T106" fmla="*/ 2147483647 w 613"/>
                  <a:gd name="T107" fmla="*/ 2147483647 h 1306"/>
                  <a:gd name="T108" fmla="*/ 2147483647 w 613"/>
                  <a:gd name="T109" fmla="*/ 2147483647 h 1306"/>
                  <a:gd name="T110" fmla="*/ 2147483647 w 613"/>
                  <a:gd name="T111" fmla="*/ 2147483647 h 1306"/>
                  <a:gd name="T112" fmla="*/ 2147483647 w 613"/>
                  <a:gd name="T113" fmla="*/ 2147483647 h 1306"/>
                  <a:gd name="T114" fmla="*/ 2147483647 w 613"/>
                  <a:gd name="T115" fmla="*/ 0 h 1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3"/>
                  <a:gd name="T175" fmla="*/ 0 h 1306"/>
                  <a:gd name="T176" fmla="*/ 613 w 613"/>
                  <a:gd name="T177" fmla="*/ 1306 h 1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3" h="1306">
                    <a:moveTo>
                      <a:pt x="462" y="0"/>
                    </a:moveTo>
                    <a:lnTo>
                      <a:pt x="470" y="3"/>
                    </a:lnTo>
                    <a:lnTo>
                      <a:pt x="481" y="22"/>
                    </a:lnTo>
                    <a:lnTo>
                      <a:pt x="536" y="77"/>
                    </a:lnTo>
                    <a:lnTo>
                      <a:pt x="543" y="66"/>
                    </a:lnTo>
                    <a:lnTo>
                      <a:pt x="561" y="80"/>
                    </a:lnTo>
                    <a:lnTo>
                      <a:pt x="572" y="99"/>
                    </a:lnTo>
                    <a:lnTo>
                      <a:pt x="572" y="110"/>
                    </a:lnTo>
                    <a:lnTo>
                      <a:pt x="572" y="132"/>
                    </a:lnTo>
                    <a:lnTo>
                      <a:pt x="561" y="143"/>
                    </a:lnTo>
                    <a:lnTo>
                      <a:pt x="580" y="157"/>
                    </a:lnTo>
                    <a:lnTo>
                      <a:pt x="591" y="176"/>
                    </a:lnTo>
                    <a:lnTo>
                      <a:pt x="591" y="187"/>
                    </a:lnTo>
                    <a:lnTo>
                      <a:pt x="591" y="209"/>
                    </a:lnTo>
                    <a:lnTo>
                      <a:pt x="587" y="231"/>
                    </a:lnTo>
                    <a:lnTo>
                      <a:pt x="580" y="242"/>
                    </a:lnTo>
                    <a:lnTo>
                      <a:pt x="591" y="253"/>
                    </a:lnTo>
                    <a:lnTo>
                      <a:pt x="605" y="271"/>
                    </a:lnTo>
                    <a:lnTo>
                      <a:pt x="613" y="293"/>
                    </a:lnTo>
                    <a:lnTo>
                      <a:pt x="613" y="301"/>
                    </a:lnTo>
                    <a:lnTo>
                      <a:pt x="598" y="304"/>
                    </a:lnTo>
                    <a:lnTo>
                      <a:pt x="547" y="304"/>
                    </a:lnTo>
                    <a:lnTo>
                      <a:pt x="536" y="304"/>
                    </a:lnTo>
                    <a:lnTo>
                      <a:pt x="525" y="312"/>
                    </a:lnTo>
                    <a:lnTo>
                      <a:pt x="525" y="330"/>
                    </a:lnTo>
                    <a:lnTo>
                      <a:pt x="517" y="341"/>
                    </a:lnTo>
                    <a:lnTo>
                      <a:pt x="495" y="363"/>
                    </a:lnTo>
                    <a:lnTo>
                      <a:pt x="495" y="378"/>
                    </a:lnTo>
                    <a:lnTo>
                      <a:pt x="495" y="392"/>
                    </a:lnTo>
                    <a:lnTo>
                      <a:pt x="484" y="400"/>
                    </a:lnTo>
                    <a:lnTo>
                      <a:pt x="495" y="425"/>
                    </a:lnTo>
                    <a:lnTo>
                      <a:pt x="495" y="440"/>
                    </a:lnTo>
                    <a:lnTo>
                      <a:pt x="488" y="451"/>
                    </a:lnTo>
                    <a:lnTo>
                      <a:pt x="473" y="466"/>
                    </a:lnTo>
                    <a:lnTo>
                      <a:pt x="470" y="480"/>
                    </a:lnTo>
                    <a:lnTo>
                      <a:pt x="466" y="502"/>
                    </a:lnTo>
                    <a:lnTo>
                      <a:pt x="437" y="513"/>
                    </a:lnTo>
                    <a:lnTo>
                      <a:pt x="418" y="524"/>
                    </a:lnTo>
                    <a:lnTo>
                      <a:pt x="396" y="543"/>
                    </a:lnTo>
                    <a:lnTo>
                      <a:pt x="400" y="554"/>
                    </a:lnTo>
                    <a:lnTo>
                      <a:pt x="378" y="557"/>
                    </a:lnTo>
                    <a:lnTo>
                      <a:pt x="371" y="565"/>
                    </a:lnTo>
                    <a:lnTo>
                      <a:pt x="352" y="594"/>
                    </a:lnTo>
                    <a:lnTo>
                      <a:pt x="334" y="609"/>
                    </a:lnTo>
                    <a:lnTo>
                      <a:pt x="337" y="627"/>
                    </a:lnTo>
                    <a:lnTo>
                      <a:pt x="330" y="635"/>
                    </a:lnTo>
                    <a:lnTo>
                      <a:pt x="319" y="642"/>
                    </a:lnTo>
                    <a:lnTo>
                      <a:pt x="330" y="675"/>
                    </a:lnTo>
                    <a:lnTo>
                      <a:pt x="323" y="697"/>
                    </a:lnTo>
                    <a:lnTo>
                      <a:pt x="304" y="708"/>
                    </a:lnTo>
                    <a:lnTo>
                      <a:pt x="301" y="741"/>
                    </a:lnTo>
                    <a:lnTo>
                      <a:pt x="304" y="781"/>
                    </a:lnTo>
                    <a:lnTo>
                      <a:pt x="312" y="800"/>
                    </a:lnTo>
                    <a:lnTo>
                      <a:pt x="341" y="825"/>
                    </a:lnTo>
                    <a:lnTo>
                      <a:pt x="352" y="851"/>
                    </a:lnTo>
                    <a:lnTo>
                      <a:pt x="367" y="877"/>
                    </a:lnTo>
                    <a:lnTo>
                      <a:pt x="374" y="891"/>
                    </a:lnTo>
                    <a:lnTo>
                      <a:pt x="367" y="910"/>
                    </a:lnTo>
                    <a:lnTo>
                      <a:pt x="352" y="921"/>
                    </a:lnTo>
                    <a:lnTo>
                      <a:pt x="337" y="917"/>
                    </a:lnTo>
                    <a:lnTo>
                      <a:pt x="330" y="902"/>
                    </a:lnTo>
                    <a:lnTo>
                      <a:pt x="312" y="910"/>
                    </a:lnTo>
                    <a:lnTo>
                      <a:pt x="308" y="921"/>
                    </a:lnTo>
                    <a:lnTo>
                      <a:pt x="282" y="921"/>
                    </a:lnTo>
                    <a:lnTo>
                      <a:pt x="246" y="917"/>
                    </a:lnTo>
                    <a:lnTo>
                      <a:pt x="238" y="924"/>
                    </a:lnTo>
                    <a:lnTo>
                      <a:pt x="264" y="935"/>
                    </a:lnTo>
                    <a:lnTo>
                      <a:pt x="297" y="924"/>
                    </a:lnTo>
                    <a:lnTo>
                      <a:pt x="304" y="939"/>
                    </a:lnTo>
                    <a:lnTo>
                      <a:pt x="330" y="943"/>
                    </a:lnTo>
                    <a:lnTo>
                      <a:pt x="345" y="954"/>
                    </a:lnTo>
                    <a:lnTo>
                      <a:pt x="337" y="961"/>
                    </a:lnTo>
                    <a:lnTo>
                      <a:pt x="315" y="957"/>
                    </a:lnTo>
                    <a:lnTo>
                      <a:pt x="312" y="965"/>
                    </a:lnTo>
                    <a:lnTo>
                      <a:pt x="315" y="976"/>
                    </a:lnTo>
                    <a:lnTo>
                      <a:pt x="304" y="994"/>
                    </a:lnTo>
                    <a:lnTo>
                      <a:pt x="282" y="1009"/>
                    </a:lnTo>
                    <a:lnTo>
                      <a:pt x="275" y="1013"/>
                    </a:lnTo>
                    <a:lnTo>
                      <a:pt x="268" y="1020"/>
                    </a:lnTo>
                    <a:lnTo>
                      <a:pt x="271" y="1038"/>
                    </a:lnTo>
                    <a:lnTo>
                      <a:pt x="264" y="1049"/>
                    </a:lnTo>
                    <a:lnTo>
                      <a:pt x="249" y="1075"/>
                    </a:lnTo>
                    <a:lnTo>
                      <a:pt x="253" y="1101"/>
                    </a:lnTo>
                    <a:lnTo>
                      <a:pt x="246" y="1137"/>
                    </a:lnTo>
                    <a:lnTo>
                      <a:pt x="238" y="1152"/>
                    </a:lnTo>
                    <a:lnTo>
                      <a:pt x="238" y="1178"/>
                    </a:lnTo>
                    <a:lnTo>
                      <a:pt x="227" y="1192"/>
                    </a:lnTo>
                    <a:lnTo>
                      <a:pt x="209" y="1222"/>
                    </a:lnTo>
                    <a:lnTo>
                      <a:pt x="205" y="1244"/>
                    </a:lnTo>
                    <a:lnTo>
                      <a:pt x="176" y="1240"/>
                    </a:lnTo>
                    <a:lnTo>
                      <a:pt x="147" y="1240"/>
                    </a:lnTo>
                    <a:lnTo>
                      <a:pt x="143" y="1251"/>
                    </a:lnTo>
                    <a:lnTo>
                      <a:pt x="128" y="1255"/>
                    </a:lnTo>
                    <a:lnTo>
                      <a:pt x="121" y="1258"/>
                    </a:lnTo>
                    <a:lnTo>
                      <a:pt x="125" y="1273"/>
                    </a:lnTo>
                    <a:lnTo>
                      <a:pt x="121" y="1295"/>
                    </a:lnTo>
                    <a:lnTo>
                      <a:pt x="99" y="1306"/>
                    </a:lnTo>
                    <a:lnTo>
                      <a:pt x="88" y="1295"/>
                    </a:lnTo>
                    <a:lnTo>
                      <a:pt x="70" y="1306"/>
                    </a:lnTo>
                    <a:lnTo>
                      <a:pt x="51" y="1306"/>
                    </a:lnTo>
                    <a:lnTo>
                      <a:pt x="44" y="1295"/>
                    </a:lnTo>
                    <a:lnTo>
                      <a:pt x="51" y="1284"/>
                    </a:lnTo>
                    <a:lnTo>
                      <a:pt x="55" y="1262"/>
                    </a:lnTo>
                    <a:lnTo>
                      <a:pt x="37" y="1229"/>
                    </a:lnTo>
                    <a:lnTo>
                      <a:pt x="29" y="1214"/>
                    </a:lnTo>
                    <a:lnTo>
                      <a:pt x="33" y="1207"/>
                    </a:lnTo>
                    <a:lnTo>
                      <a:pt x="44" y="1207"/>
                    </a:lnTo>
                    <a:lnTo>
                      <a:pt x="48" y="1196"/>
                    </a:lnTo>
                    <a:lnTo>
                      <a:pt x="51" y="1189"/>
                    </a:lnTo>
                    <a:lnTo>
                      <a:pt x="55" y="1181"/>
                    </a:lnTo>
                    <a:lnTo>
                      <a:pt x="51" y="1174"/>
                    </a:lnTo>
                    <a:lnTo>
                      <a:pt x="44" y="1156"/>
                    </a:lnTo>
                    <a:lnTo>
                      <a:pt x="26" y="1134"/>
                    </a:lnTo>
                    <a:lnTo>
                      <a:pt x="29" y="1108"/>
                    </a:lnTo>
                    <a:lnTo>
                      <a:pt x="18" y="1086"/>
                    </a:lnTo>
                    <a:lnTo>
                      <a:pt x="7" y="1075"/>
                    </a:lnTo>
                    <a:lnTo>
                      <a:pt x="15" y="1053"/>
                    </a:lnTo>
                    <a:lnTo>
                      <a:pt x="22" y="1013"/>
                    </a:lnTo>
                    <a:lnTo>
                      <a:pt x="7" y="994"/>
                    </a:lnTo>
                    <a:lnTo>
                      <a:pt x="0" y="972"/>
                    </a:lnTo>
                    <a:lnTo>
                      <a:pt x="0" y="961"/>
                    </a:lnTo>
                    <a:lnTo>
                      <a:pt x="11" y="935"/>
                    </a:lnTo>
                    <a:lnTo>
                      <a:pt x="22" y="939"/>
                    </a:lnTo>
                    <a:lnTo>
                      <a:pt x="33" y="910"/>
                    </a:lnTo>
                    <a:lnTo>
                      <a:pt x="33" y="869"/>
                    </a:lnTo>
                    <a:lnTo>
                      <a:pt x="37" y="858"/>
                    </a:lnTo>
                    <a:lnTo>
                      <a:pt x="55" y="847"/>
                    </a:lnTo>
                    <a:lnTo>
                      <a:pt x="77" y="829"/>
                    </a:lnTo>
                    <a:lnTo>
                      <a:pt x="77" y="811"/>
                    </a:lnTo>
                    <a:lnTo>
                      <a:pt x="77" y="748"/>
                    </a:lnTo>
                    <a:lnTo>
                      <a:pt x="66" y="741"/>
                    </a:lnTo>
                    <a:lnTo>
                      <a:pt x="66" y="723"/>
                    </a:lnTo>
                    <a:lnTo>
                      <a:pt x="88" y="715"/>
                    </a:lnTo>
                    <a:lnTo>
                      <a:pt x="95" y="708"/>
                    </a:lnTo>
                    <a:lnTo>
                      <a:pt x="84" y="682"/>
                    </a:lnTo>
                    <a:lnTo>
                      <a:pt x="66" y="660"/>
                    </a:lnTo>
                    <a:lnTo>
                      <a:pt x="70" y="631"/>
                    </a:lnTo>
                    <a:lnTo>
                      <a:pt x="77" y="612"/>
                    </a:lnTo>
                    <a:lnTo>
                      <a:pt x="92" y="576"/>
                    </a:lnTo>
                    <a:lnTo>
                      <a:pt x="92" y="557"/>
                    </a:lnTo>
                    <a:lnTo>
                      <a:pt x="92" y="524"/>
                    </a:lnTo>
                    <a:lnTo>
                      <a:pt x="103" y="499"/>
                    </a:lnTo>
                    <a:lnTo>
                      <a:pt x="125" y="480"/>
                    </a:lnTo>
                    <a:lnTo>
                      <a:pt x="143" y="469"/>
                    </a:lnTo>
                    <a:lnTo>
                      <a:pt x="165" y="473"/>
                    </a:lnTo>
                    <a:lnTo>
                      <a:pt x="187" y="480"/>
                    </a:lnTo>
                    <a:lnTo>
                      <a:pt x="194" y="451"/>
                    </a:lnTo>
                    <a:lnTo>
                      <a:pt x="187" y="429"/>
                    </a:lnTo>
                    <a:lnTo>
                      <a:pt x="176" y="411"/>
                    </a:lnTo>
                    <a:lnTo>
                      <a:pt x="172" y="400"/>
                    </a:lnTo>
                    <a:lnTo>
                      <a:pt x="176" y="389"/>
                    </a:lnTo>
                    <a:lnTo>
                      <a:pt x="191" y="381"/>
                    </a:lnTo>
                    <a:lnTo>
                      <a:pt x="194" y="356"/>
                    </a:lnTo>
                    <a:lnTo>
                      <a:pt x="202" y="330"/>
                    </a:lnTo>
                    <a:lnTo>
                      <a:pt x="205" y="312"/>
                    </a:lnTo>
                    <a:lnTo>
                      <a:pt x="205" y="290"/>
                    </a:lnTo>
                    <a:lnTo>
                      <a:pt x="216" y="268"/>
                    </a:lnTo>
                    <a:lnTo>
                      <a:pt x="242" y="253"/>
                    </a:lnTo>
                    <a:lnTo>
                      <a:pt x="260" y="249"/>
                    </a:lnTo>
                    <a:lnTo>
                      <a:pt x="260" y="227"/>
                    </a:lnTo>
                    <a:lnTo>
                      <a:pt x="268" y="216"/>
                    </a:lnTo>
                    <a:lnTo>
                      <a:pt x="282" y="194"/>
                    </a:lnTo>
                    <a:lnTo>
                      <a:pt x="301" y="183"/>
                    </a:lnTo>
                    <a:lnTo>
                      <a:pt x="290" y="146"/>
                    </a:lnTo>
                    <a:lnTo>
                      <a:pt x="323" y="113"/>
                    </a:lnTo>
                    <a:lnTo>
                      <a:pt x="330" y="99"/>
                    </a:lnTo>
                    <a:lnTo>
                      <a:pt x="352" y="95"/>
                    </a:lnTo>
                    <a:lnTo>
                      <a:pt x="363" y="77"/>
                    </a:lnTo>
                    <a:lnTo>
                      <a:pt x="363" y="66"/>
                    </a:lnTo>
                    <a:lnTo>
                      <a:pt x="378" y="51"/>
                    </a:lnTo>
                    <a:lnTo>
                      <a:pt x="407" y="47"/>
                    </a:lnTo>
                    <a:lnTo>
                      <a:pt x="437" y="47"/>
                    </a:lnTo>
                    <a:lnTo>
                      <a:pt x="462" y="22"/>
                    </a:lnTo>
                    <a:lnTo>
                      <a:pt x="455"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1" name="Freeform 134"/>
              <p:cNvSpPr>
                <a:spLocks noChangeAspect="1"/>
              </p:cNvSpPr>
              <p:nvPr/>
            </p:nvSpPr>
            <p:spPr bwMode="gray">
              <a:xfrm>
                <a:off x="4067998" y="3161488"/>
                <a:ext cx="88812" cy="157697"/>
              </a:xfrm>
              <a:custGeom>
                <a:avLst/>
                <a:gdLst>
                  <a:gd name="T0" fmla="*/ 2147483647 w 66"/>
                  <a:gd name="T1" fmla="*/ 0 h 107"/>
                  <a:gd name="T2" fmla="*/ 2147483647 w 66"/>
                  <a:gd name="T3" fmla="*/ 2147483647 h 107"/>
                  <a:gd name="T4" fmla="*/ 2147483647 w 66"/>
                  <a:gd name="T5" fmla="*/ 2147483647 h 107"/>
                  <a:gd name="T6" fmla="*/ 2147483647 w 66"/>
                  <a:gd name="T7" fmla="*/ 2147483647 h 107"/>
                  <a:gd name="T8" fmla="*/ 2147483647 w 66"/>
                  <a:gd name="T9" fmla="*/ 2147483647 h 107"/>
                  <a:gd name="T10" fmla="*/ 2147483647 w 66"/>
                  <a:gd name="T11" fmla="*/ 2147483647 h 107"/>
                  <a:gd name="T12" fmla="*/ 2147483647 w 66"/>
                  <a:gd name="T13" fmla="*/ 2147483647 h 107"/>
                  <a:gd name="T14" fmla="*/ 0 w 66"/>
                  <a:gd name="T15" fmla="*/ 2147483647 h 107"/>
                  <a:gd name="T16" fmla="*/ 2147483647 w 66"/>
                  <a:gd name="T17" fmla="*/ 2147483647 h 107"/>
                  <a:gd name="T18" fmla="*/ 2147483647 w 66"/>
                  <a:gd name="T19" fmla="*/ 2147483647 h 107"/>
                  <a:gd name="T20" fmla="*/ 2147483647 w 66"/>
                  <a:gd name="T21" fmla="*/ 2147483647 h 107"/>
                  <a:gd name="T22" fmla="*/ 2147483647 w 66"/>
                  <a:gd name="T23" fmla="*/ 2147483647 h 107"/>
                  <a:gd name="T24" fmla="*/ 2147483647 w 66"/>
                  <a:gd name="T25" fmla="*/ 2147483647 h 107"/>
                  <a:gd name="T26" fmla="*/ 2147483647 w 66"/>
                  <a:gd name="T27" fmla="*/ 2147483647 h 107"/>
                  <a:gd name="T28" fmla="*/ 2147483647 w 66"/>
                  <a:gd name="T29" fmla="*/ 2147483647 h 107"/>
                  <a:gd name="T30" fmla="*/ 2147483647 w 66"/>
                  <a:gd name="T31" fmla="*/ 0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07"/>
                  <a:gd name="T50" fmla="*/ 66 w 66"/>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07">
                    <a:moveTo>
                      <a:pt x="55" y="0"/>
                    </a:moveTo>
                    <a:lnTo>
                      <a:pt x="55" y="18"/>
                    </a:lnTo>
                    <a:lnTo>
                      <a:pt x="66" y="37"/>
                    </a:lnTo>
                    <a:lnTo>
                      <a:pt x="55" y="55"/>
                    </a:lnTo>
                    <a:lnTo>
                      <a:pt x="44" y="70"/>
                    </a:lnTo>
                    <a:lnTo>
                      <a:pt x="26" y="88"/>
                    </a:lnTo>
                    <a:lnTo>
                      <a:pt x="7" y="107"/>
                    </a:lnTo>
                    <a:lnTo>
                      <a:pt x="0" y="88"/>
                    </a:lnTo>
                    <a:lnTo>
                      <a:pt x="4" y="81"/>
                    </a:lnTo>
                    <a:lnTo>
                      <a:pt x="26" y="59"/>
                    </a:lnTo>
                    <a:lnTo>
                      <a:pt x="22" y="48"/>
                    </a:lnTo>
                    <a:lnTo>
                      <a:pt x="33" y="29"/>
                    </a:lnTo>
                    <a:lnTo>
                      <a:pt x="59" y="11"/>
                    </a:lnTo>
                    <a:lnTo>
                      <a:pt x="59" y="15"/>
                    </a:lnTo>
                    <a:lnTo>
                      <a:pt x="62" y="26"/>
                    </a:lnTo>
                    <a:lnTo>
                      <a:pt x="55"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2" name="Freeform 135"/>
              <p:cNvSpPr>
                <a:spLocks noChangeAspect="1"/>
              </p:cNvSpPr>
              <p:nvPr/>
            </p:nvSpPr>
            <p:spPr bwMode="gray">
              <a:xfrm>
                <a:off x="4067998" y="3161488"/>
                <a:ext cx="88812" cy="157697"/>
              </a:xfrm>
              <a:custGeom>
                <a:avLst/>
                <a:gdLst>
                  <a:gd name="T0" fmla="*/ 2147483647 w 66"/>
                  <a:gd name="T1" fmla="*/ 0 h 107"/>
                  <a:gd name="T2" fmla="*/ 2147483647 w 66"/>
                  <a:gd name="T3" fmla="*/ 2147483647 h 107"/>
                  <a:gd name="T4" fmla="*/ 2147483647 w 66"/>
                  <a:gd name="T5" fmla="*/ 2147483647 h 107"/>
                  <a:gd name="T6" fmla="*/ 2147483647 w 66"/>
                  <a:gd name="T7" fmla="*/ 2147483647 h 107"/>
                  <a:gd name="T8" fmla="*/ 2147483647 w 66"/>
                  <a:gd name="T9" fmla="*/ 2147483647 h 107"/>
                  <a:gd name="T10" fmla="*/ 2147483647 w 66"/>
                  <a:gd name="T11" fmla="*/ 2147483647 h 107"/>
                  <a:gd name="T12" fmla="*/ 2147483647 w 66"/>
                  <a:gd name="T13" fmla="*/ 2147483647 h 107"/>
                  <a:gd name="T14" fmla="*/ 0 w 66"/>
                  <a:gd name="T15" fmla="*/ 2147483647 h 107"/>
                  <a:gd name="T16" fmla="*/ 2147483647 w 66"/>
                  <a:gd name="T17" fmla="*/ 2147483647 h 107"/>
                  <a:gd name="T18" fmla="*/ 2147483647 w 66"/>
                  <a:gd name="T19" fmla="*/ 2147483647 h 107"/>
                  <a:gd name="T20" fmla="*/ 2147483647 w 66"/>
                  <a:gd name="T21" fmla="*/ 2147483647 h 107"/>
                  <a:gd name="T22" fmla="*/ 2147483647 w 66"/>
                  <a:gd name="T23" fmla="*/ 2147483647 h 107"/>
                  <a:gd name="T24" fmla="*/ 2147483647 w 66"/>
                  <a:gd name="T25" fmla="*/ 2147483647 h 107"/>
                  <a:gd name="T26" fmla="*/ 2147483647 w 66"/>
                  <a:gd name="T27" fmla="*/ 2147483647 h 107"/>
                  <a:gd name="T28" fmla="*/ 2147483647 w 66"/>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07"/>
                  <a:gd name="T47" fmla="*/ 66 w 66"/>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07">
                    <a:moveTo>
                      <a:pt x="55" y="0"/>
                    </a:moveTo>
                    <a:lnTo>
                      <a:pt x="55" y="18"/>
                    </a:lnTo>
                    <a:lnTo>
                      <a:pt x="66" y="37"/>
                    </a:lnTo>
                    <a:lnTo>
                      <a:pt x="55" y="55"/>
                    </a:lnTo>
                    <a:lnTo>
                      <a:pt x="44" y="70"/>
                    </a:lnTo>
                    <a:lnTo>
                      <a:pt x="26" y="88"/>
                    </a:lnTo>
                    <a:lnTo>
                      <a:pt x="7" y="107"/>
                    </a:lnTo>
                    <a:lnTo>
                      <a:pt x="0" y="88"/>
                    </a:lnTo>
                    <a:lnTo>
                      <a:pt x="4" y="81"/>
                    </a:lnTo>
                    <a:lnTo>
                      <a:pt x="26" y="59"/>
                    </a:lnTo>
                    <a:lnTo>
                      <a:pt x="22" y="48"/>
                    </a:lnTo>
                    <a:lnTo>
                      <a:pt x="33" y="29"/>
                    </a:lnTo>
                    <a:lnTo>
                      <a:pt x="59" y="11"/>
                    </a:lnTo>
                    <a:lnTo>
                      <a:pt x="59" y="15"/>
                    </a:lnTo>
                    <a:lnTo>
                      <a:pt x="62" y="26"/>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3" name="Freeform 136"/>
              <p:cNvSpPr>
                <a:spLocks noChangeAspect="1"/>
              </p:cNvSpPr>
              <p:nvPr/>
            </p:nvSpPr>
            <p:spPr bwMode="gray">
              <a:xfrm>
                <a:off x="4067998" y="3161488"/>
                <a:ext cx="88812" cy="157697"/>
              </a:xfrm>
              <a:custGeom>
                <a:avLst/>
                <a:gdLst>
                  <a:gd name="T0" fmla="*/ 2147483647 w 66"/>
                  <a:gd name="T1" fmla="*/ 0 h 107"/>
                  <a:gd name="T2" fmla="*/ 2147483647 w 66"/>
                  <a:gd name="T3" fmla="*/ 2147483647 h 107"/>
                  <a:gd name="T4" fmla="*/ 2147483647 w 66"/>
                  <a:gd name="T5" fmla="*/ 2147483647 h 107"/>
                  <a:gd name="T6" fmla="*/ 2147483647 w 66"/>
                  <a:gd name="T7" fmla="*/ 2147483647 h 107"/>
                  <a:gd name="T8" fmla="*/ 2147483647 w 66"/>
                  <a:gd name="T9" fmla="*/ 2147483647 h 107"/>
                  <a:gd name="T10" fmla="*/ 2147483647 w 66"/>
                  <a:gd name="T11" fmla="*/ 2147483647 h 107"/>
                  <a:gd name="T12" fmla="*/ 2147483647 w 66"/>
                  <a:gd name="T13" fmla="*/ 2147483647 h 107"/>
                  <a:gd name="T14" fmla="*/ 0 w 66"/>
                  <a:gd name="T15" fmla="*/ 2147483647 h 107"/>
                  <a:gd name="T16" fmla="*/ 2147483647 w 66"/>
                  <a:gd name="T17" fmla="*/ 2147483647 h 107"/>
                  <a:gd name="T18" fmla="*/ 2147483647 w 66"/>
                  <a:gd name="T19" fmla="*/ 2147483647 h 107"/>
                  <a:gd name="T20" fmla="*/ 2147483647 w 66"/>
                  <a:gd name="T21" fmla="*/ 2147483647 h 107"/>
                  <a:gd name="T22" fmla="*/ 2147483647 w 66"/>
                  <a:gd name="T23" fmla="*/ 2147483647 h 107"/>
                  <a:gd name="T24" fmla="*/ 2147483647 w 66"/>
                  <a:gd name="T25" fmla="*/ 2147483647 h 107"/>
                  <a:gd name="T26" fmla="*/ 2147483647 w 66"/>
                  <a:gd name="T27" fmla="*/ 2147483647 h 107"/>
                  <a:gd name="T28" fmla="*/ 2147483647 w 66"/>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07"/>
                  <a:gd name="T47" fmla="*/ 66 w 66"/>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07">
                    <a:moveTo>
                      <a:pt x="55" y="0"/>
                    </a:moveTo>
                    <a:lnTo>
                      <a:pt x="55" y="18"/>
                    </a:lnTo>
                    <a:lnTo>
                      <a:pt x="66" y="37"/>
                    </a:lnTo>
                    <a:lnTo>
                      <a:pt x="55" y="55"/>
                    </a:lnTo>
                    <a:lnTo>
                      <a:pt x="44" y="70"/>
                    </a:lnTo>
                    <a:lnTo>
                      <a:pt x="26" y="88"/>
                    </a:lnTo>
                    <a:lnTo>
                      <a:pt x="7" y="107"/>
                    </a:lnTo>
                    <a:lnTo>
                      <a:pt x="0" y="88"/>
                    </a:lnTo>
                    <a:lnTo>
                      <a:pt x="4" y="81"/>
                    </a:lnTo>
                    <a:lnTo>
                      <a:pt x="26" y="59"/>
                    </a:lnTo>
                    <a:lnTo>
                      <a:pt x="22" y="48"/>
                    </a:lnTo>
                    <a:lnTo>
                      <a:pt x="33" y="29"/>
                    </a:lnTo>
                    <a:lnTo>
                      <a:pt x="59" y="11"/>
                    </a:lnTo>
                    <a:lnTo>
                      <a:pt x="59" y="15"/>
                    </a:lnTo>
                    <a:lnTo>
                      <a:pt x="62" y="26"/>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4" name="Freeform 137"/>
              <p:cNvSpPr>
                <a:spLocks noChangeAspect="1"/>
              </p:cNvSpPr>
              <p:nvPr/>
            </p:nvSpPr>
            <p:spPr bwMode="gray">
              <a:xfrm>
                <a:off x="3964685" y="3098046"/>
                <a:ext cx="112375" cy="123257"/>
              </a:xfrm>
              <a:custGeom>
                <a:avLst/>
                <a:gdLst>
                  <a:gd name="T0" fmla="*/ 2147483647 w 84"/>
                  <a:gd name="T1" fmla="*/ 0 h 84"/>
                  <a:gd name="T2" fmla="*/ 2147483647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2147483647 h 84"/>
                  <a:gd name="T12" fmla="*/ 2147483647 w 84"/>
                  <a:gd name="T13" fmla="*/ 2147483647 h 84"/>
                  <a:gd name="T14" fmla="*/ 2147483647 w 84"/>
                  <a:gd name="T15" fmla="*/ 2147483647 h 84"/>
                  <a:gd name="T16" fmla="*/ 2147483647 w 84"/>
                  <a:gd name="T17" fmla="*/ 2147483647 h 84"/>
                  <a:gd name="T18" fmla="*/ 2147483647 w 84"/>
                  <a:gd name="T19" fmla="*/ 2147483647 h 84"/>
                  <a:gd name="T20" fmla="*/ 2147483647 w 84"/>
                  <a:gd name="T21" fmla="*/ 2147483647 h 84"/>
                  <a:gd name="T22" fmla="*/ 2147483647 w 84"/>
                  <a:gd name="T23" fmla="*/ 2147483647 h 84"/>
                  <a:gd name="T24" fmla="*/ 2147483647 w 84"/>
                  <a:gd name="T25" fmla="*/ 2147483647 h 84"/>
                  <a:gd name="T26" fmla="*/ 0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2147483647 h 84"/>
                  <a:gd name="T40" fmla="*/ 2147483647 w 84"/>
                  <a:gd name="T41" fmla="*/ 2147483647 h 84"/>
                  <a:gd name="T42" fmla="*/ 2147483647 w 84"/>
                  <a:gd name="T43" fmla="*/ 2147483647 h 84"/>
                  <a:gd name="T44" fmla="*/ 2147483647 w 84"/>
                  <a:gd name="T45" fmla="*/ 2147483647 h 84"/>
                  <a:gd name="T46" fmla="*/ 2147483647 w 84"/>
                  <a:gd name="T47" fmla="*/ 2147483647 h 84"/>
                  <a:gd name="T48" fmla="*/ 2147483647 w 84"/>
                  <a:gd name="T49" fmla="*/ 2147483647 h 84"/>
                  <a:gd name="T50" fmla="*/ 2147483647 w 84"/>
                  <a:gd name="T51" fmla="*/ 0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
                  <a:gd name="T79" fmla="*/ 0 h 84"/>
                  <a:gd name="T80" fmla="*/ 84 w 84"/>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 h="84">
                    <a:moveTo>
                      <a:pt x="66" y="0"/>
                    </a:moveTo>
                    <a:lnTo>
                      <a:pt x="55" y="11"/>
                    </a:lnTo>
                    <a:lnTo>
                      <a:pt x="40" y="7"/>
                    </a:lnTo>
                    <a:lnTo>
                      <a:pt x="29" y="7"/>
                    </a:lnTo>
                    <a:lnTo>
                      <a:pt x="33" y="22"/>
                    </a:lnTo>
                    <a:lnTo>
                      <a:pt x="37" y="33"/>
                    </a:lnTo>
                    <a:lnTo>
                      <a:pt x="37" y="40"/>
                    </a:lnTo>
                    <a:lnTo>
                      <a:pt x="33" y="40"/>
                    </a:lnTo>
                    <a:lnTo>
                      <a:pt x="22" y="37"/>
                    </a:lnTo>
                    <a:lnTo>
                      <a:pt x="22" y="33"/>
                    </a:lnTo>
                    <a:lnTo>
                      <a:pt x="15" y="33"/>
                    </a:lnTo>
                    <a:lnTo>
                      <a:pt x="15" y="40"/>
                    </a:lnTo>
                    <a:lnTo>
                      <a:pt x="11" y="51"/>
                    </a:lnTo>
                    <a:lnTo>
                      <a:pt x="0" y="66"/>
                    </a:lnTo>
                    <a:lnTo>
                      <a:pt x="7" y="77"/>
                    </a:lnTo>
                    <a:lnTo>
                      <a:pt x="15" y="84"/>
                    </a:lnTo>
                    <a:lnTo>
                      <a:pt x="26" y="77"/>
                    </a:lnTo>
                    <a:lnTo>
                      <a:pt x="37" y="70"/>
                    </a:lnTo>
                    <a:lnTo>
                      <a:pt x="62" y="62"/>
                    </a:lnTo>
                    <a:lnTo>
                      <a:pt x="70" y="66"/>
                    </a:lnTo>
                    <a:lnTo>
                      <a:pt x="66" y="51"/>
                    </a:lnTo>
                    <a:lnTo>
                      <a:pt x="77" y="44"/>
                    </a:lnTo>
                    <a:lnTo>
                      <a:pt x="84" y="29"/>
                    </a:lnTo>
                    <a:lnTo>
                      <a:pt x="81" y="22"/>
                    </a:lnTo>
                    <a:lnTo>
                      <a:pt x="73" y="11"/>
                    </a:lnTo>
                    <a:lnTo>
                      <a:pt x="66"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5" name="Freeform 138"/>
              <p:cNvSpPr>
                <a:spLocks noChangeAspect="1"/>
              </p:cNvSpPr>
              <p:nvPr/>
            </p:nvSpPr>
            <p:spPr bwMode="gray">
              <a:xfrm>
                <a:off x="3964685" y="3098046"/>
                <a:ext cx="112375" cy="123257"/>
              </a:xfrm>
              <a:custGeom>
                <a:avLst/>
                <a:gdLst>
                  <a:gd name="T0" fmla="*/ 2147483647 w 84"/>
                  <a:gd name="T1" fmla="*/ 0 h 84"/>
                  <a:gd name="T2" fmla="*/ 2147483647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2147483647 h 84"/>
                  <a:gd name="T12" fmla="*/ 2147483647 w 84"/>
                  <a:gd name="T13" fmla="*/ 2147483647 h 84"/>
                  <a:gd name="T14" fmla="*/ 2147483647 w 84"/>
                  <a:gd name="T15" fmla="*/ 2147483647 h 84"/>
                  <a:gd name="T16" fmla="*/ 2147483647 w 84"/>
                  <a:gd name="T17" fmla="*/ 2147483647 h 84"/>
                  <a:gd name="T18" fmla="*/ 2147483647 w 84"/>
                  <a:gd name="T19" fmla="*/ 2147483647 h 84"/>
                  <a:gd name="T20" fmla="*/ 2147483647 w 84"/>
                  <a:gd name="T21" fmla="*/ 2147483647 h 84"/>
                  <a:gd name="T22" fmla="*/ 2147483647 w 84"/>
                  <a:gd name="T23" fmla="*/ 2147483647 h 84"/>
                  <a:gd name="T24" fmla="*/ 2147483647 w 84"/>
                  <a:gd name="T25" fmla="*/ 2147483647 h 84"/>
                  <a:gd name="T26" fmla="*/ 0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2147483647 h 84"/>
                  <a:gd name="T40" fmla="*/ 2147483647 w 84"/>
                  <a:gd name="T41" fmla="*/ 2147483647 h 84"/>
                  <a:gd name="T42" fmla="*/ 2147483647 w 84"/>
                  <a:gd name="T43" fmla="*/ 2147483647 h 84"/>
                  <a:gd name="T44" fmla="*/ 2147483647 w 84"/>
                  <a:gd name="T45" fmla="*/ 2147483647 h 84"/>
                  <a:gd name="T46" fmla="*/ 2147483647 w 84"/>
                  <a:gd name="T47" fmla="*/ 2147483647 h 84"/>
                  <a:gd name="T48" fmla="*/ 2147483647 w 84"/>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84"/>
                  <a:gd name="T77" fmla="*/ 84 w 84"/>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84">
                    <a:moveTo>
                      <a:pt x="66" y="0"/>
                    </a:moveTo>
                    <a:lnTo>
                      <a:pt x="55" y="11"/>
                    </a:lnTo>
                    <a:lnTo>
                      <a:pt x="40" y="7"/>
                    </a:lnTo>
                    <a:lnTo>
                      <a:pt x="29" y="7"/>
                    </a:lnTo>
                    <a:lnTo>
                      <a:pt x="33" y="22"/>
                    </a:lnTo>
                    <a:lnTo>
                      <a:pt x="37" y="33"/>
                    </a:lnTo>
                    <a:lnTo>
                      <a:pt x="37" y="40"/>
                    </a:lnTo>
                    <a:lnTo>
                      <a:pt x="33" y="40"/>
                    </a:lnTo>
                    <a:lnTo>
                      <a:pt x="22" y="37"/>
                    </a:lnTo>
                    <a:lnTo>
                      <a:pt x="22" y="33"/>
                    </a:lnTo>
                    <a:lnTo>
                      <a:pt x="15" y="33"/>
                    </a:lnTo>
                    <a:lnTo>
                      <a:pt x="15" y="40"/>
                    </a:lnTo>
                    <a:lnTo>
                      <a:pt x="11" y="51"/>
                    </a:lnTo>
                    <a:lnTo>
                      <a:pt x="0" y="66"/>
                    </a:lnTo>
                    <a:lnTo>
                      <a:pt x="7" y="77"/>
                    </a:lnTo>
                    <a:lnTo>
                      <a:pt x="15" y="84"/>
                    </a:lnTo>
                    <a:lnTo>
                      <a:pt x="26" y="77"/>
                    </a:lnTo>
                    <a:lnTo>
                      <a:pt x="37" y="70"/>
                    </a:lnTo>
                    <a:lnTo>
                      <a:pt x="62" y="62"/>
                    </a:lnTo>
                    <a:lnTo>
                      <a:pt x="70" y="66"/>
                    </a:lnTo>
                    <a:lnTo>
                      <a:pt x="66" y="51"/>
                    </a:lnTo>
                    <a:lnTo>
                      <a:pt x="77" y="44"/>
                    </a:lnTo>
                    <a:lnTo>
                      <a:pt x="84" y="29"/>
                    </a:lnTo>
                    <a:lnTo>
                      <a:pt x="81" y="22"/>
                    </a:lnTo>
                    <a:lnTo>
                      <a:pt x="73" y="1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6" name="Freeform 139"/>
              <p:cNvSpPr>
                <a:spLocks noChangeAspect="1"/>
              </p:cNvSpPr>
              <p:nvPr/>
            </p:nvSpPr>
            <p:spPr bwMode="gray">
              <a:xfrm>
                <a:off x="3489808" y="1457634"/>
                <a:ext cx="1497129" cy="1772733"/>
              </a:xfrm>
              <a:custGeom>
                <a:avLst/>
                <a:gdLst>
                  <a:gd name="T0" fmla="*/ 2147483647 w 1112"/>
                  <a:gd name="T1" fmla="*/ 2147483647 h 1219"/>
                  <a:gd name="T2" fmla="*/ 2147483647 w 1112"/>
                  <a:gd name="T3" fmla="*/ 2147483647 h 1219"/>
                  <a:gd name="T4" fmla="*/ 2147483647 w 1112"/>
                  <a:gd name="T5" fmla="*/ 2147483647 h 1219"/>
                  <a:gd name="T6" fmla="*/ 2147483647 w 1112"/>
                  <a:gd name="T7" fmla="*/ 2147483647 h 1219"/>
                  <a:gd name="T8" fmla="*/ 2147483647 w 1112"/>
                  <a:gd name="T9" fmla="*/ 2147483647 h 1219"/>
                  <a:gd name="T10" fmla="*/ 2147483647 w 1112"/>
                  <a:gd name="T11" fmla="*/ 2147483647 h 1219"/>
                  <a:gd name="T12" fmla="*/ 2147483647 w 1112"/>
                  <a:gd name="T13" fmla="*/ 2147483647 h 1219"/>
                  <a:gd name="T14" fmla="*/ 2147483647 w 1112"/>
                  <a:gd name="T15" fmla="*/ 2147483647 h 1219"/>
                  <a:gd name="T16" fmla="*/ 2147483647 w 1112"/>
                  <a:gd name="T17" fmla="*/ 2147483647 h 1219"/>
                  <a:gd name="T18" fmla="*/ 2147483647 w 1112"/>
                  <a:gd name="T19" fmla="*/ 2147483647 h 1219"/>
                  <a:gd name="T20" fmla="*/ 2147483647 w 1112"/>
                  <a:gd name="T21" fmla="*/ 2147483647 h 1219"/>
                  <a:gd name="T22" fmla="*/ 2147483647 w 1112"/>
                  <a:gd name="T23" fmla="*/ 2147483647 h 1219"/>
                  <a:gd name="T24" fmla="*/ 2147483647 w 1112"/>
                  <a:gd name="T25" fmla="*/ 2147483647 h 1219"/>
                  <a:gd name="T26" fmla="*/ 2147483647 w 1112"/>
                  <a:gd name="T27" fmla="*/ 2147483647 h 1219"/>
                  <a:gd name="T28" fmla="*/ 2147483647 w 1112"/>
                  <a:gd name="T29" fmla="*/ 2147483647 h 1219"/>
                  <a:gd name="T30" fmla="*/ 2147483647 w 1112"/>
                  <a:gd name="T31" fmla="*/ 2147483647 h 1219"/>
                  <a:gd name="T32" fmla="*/ 2147483647 w 1112"/>
                  <a:gd name="T33" fmla="*/ 2147483647 h 1219"/>
                  <a:gd name="T34" fmla="*/ 2147483647 w 1112"/>
                  <a:gd name="T35" fmla="*/ 2147483647 h 1219"/>
                  <a:gd name="T36" fmla="*/ 2147483647 w 1112"/>
                  <a:gd name="T37" fmla="*/ 2147483647 h 1219"/>
                  <a:gd name="T38" fmla="*/ 2147483647 w 1112"/>
                  <a:gd name="T39" fmla="*/ 2147483647 h 1219"/>
                  <a:gd name="T40" fmla="*/ 2147483647 w 1112"/>
                  <a:gd name="T41" fmla="*/ 2147483647 h 1219"/>
                  <a:gd name="T42" fmla="*/ 2147483647 w 1112"/>
                  <a:gd name="T43" fmla="*/ 2147483647 h 1219"/>
                  <a:gd name="T44" fmla="*/ 2147483647 w 1112"/>
                  <a:gd name="T45" fmla="*/ 2147483647 h 1219"/>
                  <a:gd name="T46" fmla="*/ 2147483647 w 1112"/>
                  <a:gd name="T47" fmla="*/ 2147483647 h 1219"/>
                  <a:gd name="T48" fmla="*/ 2147483647 w 1112"/>
                  <a:gd name="T49" fmla="*/ 2147483647 h 1219"/>
                  <a:gd name="T50" fmla="*/ 2147483647 w 1112"/>
                  <a:gd name="T51" fmla="*/ 2147483647 h 1219"/>
                  <a:gd name="T52" fmla="*/ 2147483647 w 1112"/>
                  <a:gd name="T53" fmla="*/ 2147483647 h 1219"/>
                  <a:gd name="T54" fmla="*/ 2147483647 w 1112"/>
                  <a:gd name="T55" fmla="*/ 2147483647 h 1219"/>
                  <a:gd name="T56" fmla="*/ 2147483647 w 1112"/>
                  <a:gd name="T57" fmla="*/ 2147483647 h 1219"/>
                  <a:gd name="T58" fmla="*/ 2147483647 w 1112"/>
                  <a:gd name="T59" fmla="*/ 2147483647 h 1219"/>
                  <a:gd name="T60" fmla="*/ 2147483647 w 1112"/>
                  <a:gd name="T61" fmla="*/ 2147483647 h 1219"/>
                  <a:gd name="T62" fmla="*/ 2147483647 w 1112"/>
                  <a:gd name="T63" fmla="*/ 2147483647 h 1219"/>
                  <a:gd name="T64" fmla="*/ 2147483647 w 1112"/>
                  <a:gd name="T65" fmla="*/ 2147483647 h 1219"/>
                  <a:gd name="T66" fmla="*/ 2147483647 w 1112"/>
                  <a:gd name="T67" fmla="*/ 2147483647 h 1219"/>
                  <a:gd name="T68" fmla="*/ 2147483647 w 1112"/>
                  <a:gd name="T69" fmla="*/ 2147483647 h 1219"/>
                  <a:gd name="T70" fmla="*/ 2147483647 w 1112"/>
                  <a:gd name="T71" fmla="*/ 2147483647 h 1219"/>
                  <a:gd name="T72" fmla="*/ 2147483647 w 1112"/>
                  <a:gd name="T73" fmla="*/ 2147483647 h 1219"/>
                  <a:gd name="T74" fmla="*/ 2147483647 w 1112"/>
                  <a:gd name="T75" fmla="*/ 2147483647 h 1219"/>
                  <a:gd name="T76" fmla="*/ 2147483647 w 1112"/>
                  <a:gd name="T77" fmla="*/ 2147483647 h 1219"/>
                  <a:gd name="T78" fmla="*/ 2147483647 w 1112"/>
                  <a:gd name="T79" fmla="*/ 2147483647 h 1219"/>
                  <a:gd name="T80" fmla="*/ 2147483647 w 1112"/>
                  <a:gd name="T81" fmla="*/ 2147483647 h 1219"/>
                  <a:gd name="T82" fmla="*/ 2147483647 w 1112"/>
                  <a:gd name="T83" fmla="*/ 2147483647 h 1219"/>
                  <a:gd name="T84" fmla="*/ 2147483647 w 1112"/>
                  <a:gd name="T85" fmla="*/ 2147483647 h 1219"/>
                  <a:gd name="T86" fmla="*/ 2147483647 w 1112"/>
                  <a:gd name="T87" fmla="*/ 2147483647 h 1219"/>
                  <a:gd name="T88" fmla="*/ 2147483647 w 1112"/>
                  <a:gd name="T89" fmla="*/ 2147483647 h 1219"/>
                  <a:gd name="T90" fmla="*/ 2147483647 w 1112"/>
                  <a:gd name="T91" fmla="*/ 2147483647 h 1219"/>
                  <a:gd name="T92" fmla="*/ 2147483647 w 1112"/>
                  <a:gd name="T93" fmla="*/ 2147483647 h 1219"/>
                  <a:gd name="T94" fmla="*/ 2147483647 w 1112"/>
                  <a:gd name="T95" fmla="*/ 2147483647 h 1219"/>
                  <a:gd name="T96" fmla="*/ 2147483647 w 1112"/>
                  <a:gd name="T97" fmla="*/ 2147483647 h 1219"/>
                  <a:gd name="T98" fmla="*/ 0 w 1112"/>
                  <a:gd name="T99" fmla="*/ 2147483647 h 1219"/>
                  <a:gd name="T100" fmla="*/ 2147483647 w 1112"/>
                  <a:gd name="T101" fmla="*/ 2147483647 h 1219"/>
                  <a:gd name="T102" fmla="*/ 2147483647 w 1112"/>
                  <a:gd name="T103" fmla="*/ 2147483647 h 1219"/>
                  <a:gd name="T104" fmla="*/ 2147483647 w 1112"/>
                  <a:gd name="T105" fmla="*/ 2147483647 h 1219"/>
                  <a:gd name="T106" fmla="*/ 2147483647 w 1112"/>
                  <a:gd name="T107" fmla="*/ 2147483647 h 1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219"/>
                  <a:gd name="T164" fmla="*/ 1112 w 1112"/>
                  <a:gd name="T165" fmla="*/ 1219 h 1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219">
                    <a:moveTo>
                      <a:pt x="301" y="1149"/>
                    </a:moveTo>
                    <a:lnTo>
                      <a:pt x="304" y="1145"/>
                    </a:lnTo>
                    <a:lnTo>
                      <a:pt x="315" y="1142"/>
                    </a:lnTo>
                    <a:lnTo>
                      <a:pt x="323" y="1131"/>
                    </a:lnTo>
                    <a:lnTo>
                      <a:pt x="330" y="1116"/>
                    </a:lnTo>
                    <a:lnTo>
                      <a:pt x="330" y="1105"/>
                    </a:lnTo>
                    <a:lnTo>
                      <a:pt x="330" y="1083"/>
                    </a:lnTo>
                    <a:lnTo>
                      <a:pt x="330" y="1065"/>
                    </a:lnTo>
                    <a:lnTo>
                      <a:pt x="345" y="1057"/>
                    </a:lnTo>
                    <a:lnTo>
                      <a:pt x="374" y="1046"/>
                    </a:lnTo>
                    <a:lnTo>
                      <a:pt x="378" y="1032"/>
                    </a:lnTo>
                    <a:lnTo>
                      <a:pt x="374" y="991"/>
                    </a:lnTo>
                    <a:lnTo>
                      <a:pt x="370" y="984"/>
                    </a:lnTo>
                    <a:lnTo>
                      <a:pt x="370" y="958"/>
                    </a:lnTo>
                    <a:lnTo>
                      <a:pt x="359" y="951"/>
                    </a:lnTo>
                    <a:lnTo>
                      <a:pt x="363" y="929"/>
                    </a:lnTo>
                    <a:lnTo>
                      <a:pt x="374" y="929"/>
                    </a:lnTo>
                    <a:lnTo>
                      <a:pt x="392" y="918"/>
                    </a:lnTo>
                    <a:lnTo>
                      <a:pt x="378" y="881"/>
                    </a:lnTo>
                    <a:lnTo>
                      <a:pt x="370" y="870"/>
                    </a:lnTo>
                    <a:lnTo>
                      <a:pt x="370" y="867"/>
                    </a:lnTo>
                    <a:lnTo>
                      <a:pt x="370" y="833"/>
                    </a:lnTo>
                    <a:lnTo>
                      <a:pt x="381" y="811"/>
                    </a:lnTo>
                    <a:lnTo>
                      <a:pt x="385" y="786"/>
                    </a:lnTo>
                    <a:lnTo>
                      <a:pt x="389" y="756"/>
                    </a:lnTo>
                    <a:lnTo>
                      <a:pt x="385" y="731"/>
                    </a:lnTo>
                    <a:lnTo>
                      <a:pt x="392" y="716"/>
                    </a:lnTo>
                    <a:lnTo>
                      <a:pt x="396" y="705"/>
                    </a:lnTo>
                    <a:lnTo>
                      <a:pt x="422" y="687"/>
                    </a:lnTo>
                    <a:lnTo>
                      <a:pt x="447" y="679"/>
                    </a:lnTo>
                    <a:lnTo>
                      <a:pt x="466" y="687"/>
                    </a:lnTo>
                    <a:lnTo>
                      <a:pt x="473" y="690"/>
                    </a:lnTo>
                    <a:lnTo>
                      <a:pt x="488" y="676"/>
                    </a:lnTo>
                    <a:lnTo>
                      <a:pt x="488" y="654"/>
                    </a:lnTo>
                    <a:lnTo>
                      <a:pt x="473" y="617"/>
                    </a:lnTo>
                    <a:lnTo>
                      <a:pt x="469" y="602"/>
                    </a:lnTo>
                    <a:lnTo>
                      <a:pt x="473" y="595"/>
                    </a:lnTo>
                    <a:lnTo>
                      <a:pt x="484" y="595"/>
                    </a:lnTo>
                    <a:lnTo>
                      <a:pt x="491" y="580"/>
                    </a:lnTo>
                    <a:lnTo>
                      <a:pt x="495" y="558"/>
                    </a:lnTo>
                    <a:lnTo>
                      <a:pt x="499" y="525"/>
                    </a:lnTo>
                    <a:lnTo>
                      <a:pt x="502" y="492"/>
                    </a:lnTo>
                    <a:lnTo>
                      <a:pt x="517" y="478"/>
                    </a:lnTo>
                    <a:lnTo>
                      <a:pt x="539" y="463"/>
                    </a:lnTo>
                    <a:lnTo>
                      <a:pt x="557" y="455"/>
                    </a:lnTo>
                    <a:lnTo>
                      <a:pt x="561" y="430"/>
                    </a:lnTo>
                    <a:lnTo>
                      <a:pt x="568" y="415"/>
                    </a:lnTo>
                    <a:lnTo>
                      <a:pt x="590" y="397"/>
                    </a:lnTo>
                    <a:lnTo>
                      <a:pt x="594" y="386"/>
                    </a:lnTo>
                    <a:lnTo>
                      <a:pt x="590" y="375"/>
                    </a:lnTo>
                    <a:lnTo>
                      <a:pt x="590" y="356"/>
                    </a:lnTo>
                    <a:lnTo>
                      <a:pt x="605" y="345"/>
                    </a:lnTo>
                    <a:lnTo>
                      <a:pt x="627" y="309"/>
                    </a:lnTo>
                    <a:lnTo>
                      <a:pt x="638" y="312"/>
                    </a:lnTo>
                    <a:lnTo>
                      <a:pt x="664" y="290"/>
                    </a:lnTo>
                    <a:lnTo>
                      <a:pt x="660" y="276"/>
                    </a:lnTo>
                    <a:lnTo>
                      <a:pt x="675" y="257"/>
                    </a:lnTo>
                    <a:lnTo>
                      <a:pt x="686" y="265"/>
                    </a:lnTo>
                    <a:lnTo>
                      <a:pt x="701" y="257"/>
                    </a:lnTo>
                    <a:lnTo>
                      <a:pt x="726" y="265"/>
                    </a:lnTo>
                    <a:lnTo>
                      <a:pt x="759" y="235"/>
                    </a:lnTo>
                    <a:lnTo>
                      <a:pt x="756" y="217"/>
                    </a:lnTo>
                    <a:lnTo>
                      <a:pt x="759" y="210"/>
                    </a:lnTo>
                    <a:lnTo>
                      <a:pt x="748" y="206"/>
                    </a:lnTo>
                    <a:lnTo>
                      <a:pt x="767" y="191"/>
                    </a:lnTo>
                    <a:lnTo>
                      <a:pt x="792" y="188"/>
                    </a:lnTo>
                    <a:lnTo>
                      <a:pt x="807" y="210"/>
                    </a:lnTo>
                    <a:lnTo>
                      <a:pt x="836" y="243"/>
                    </a:lnTo>
                    <a:lnTo>
                      <a:pt x="847" y="243"/>
                    </a:lnTo>
                    <a:lnTo>
                      <a:pt x="866" y="232"/>
                    </a:lnTo>
                    <a:lnTo>
                      <a:pt x="877" y="228"/>
                    </a:lnTo>
                    <a:lnTo>
                      <a:pt x="884" y="232"/>
                    </a:lnTo>
                    <a:lnTo>
                      <a:pt x="899" y="243"/>
                    </a:lnTo>
                    <a:lnTo>
                      <a:pt x="913" y="246"/>
                    </a:lnTo>
                    <a:lnTo>
                      <a:pt x="917" y="243"/>
                    </a:lnTo>
                    <a:lnTo>
                      <a:pt x="924" y="228"/>
                    </a:lnTo>
                    <a:lnTo>
                      <a:pt x="928" y="217"/>
                    </a:lnTo>
                    <a:lnTo>
                      <a:pt x="946" y="191"/>
                    </a:lnTo>
                    <a:lnTo>
                      <a:pt x="950" y="188"/>
                    </a:lnTo>
                    <a:lnTo>
                      <a:pt x="946" y="147"/>
                    </a:lnTo>
                    <a:lnTo>
                      <a:pt x="968" y="125"/>
                    </a:lnTo>
                    <a:lnTo>
                      <a:pt x="976" y="133"/>
                    </a:lnTo>
                    <a:lnTo>
                      <a:pt x="998" y="107"/>
                    </a:lnTo>
                    <a:lnTo>
                      <a:pt x="1020" y="133"/>
                    </a:lnTo>
                    <a:lnTo>
                      <a:pt x="1027" y="140"/>
                    </a:lnTo>
                    <a:lnTo>
                      <a:pt x="1038" y="133"/>
                    </a:lnTo>
                    <a:lnTo>
                      <a:pt x="1049" y="147"/>
                    </a:lnTo>
                    <a:lnTo>
                      <a:pt x="1049" y="155"/>
                    </a:lnTo>
                    <a:lnTo>
                      <a:pt x="1057" y="162"/>
                    </a:lnTo>
                    <a:lnTo>
                      <a:pt x="1057" y="177"/>
                    </a:lnTo>
                    <a:lnTo>
                      <a:pt x="1068" y="158"/>
                    </a:lnTo>
                    <a:lnTo>
                      <a:pt x="1090" y="144"/>
                    </a:lnTo>
                    <a:lnTo>
                      <a:pt x="1101" y="118"/>
                    </a:lnTo>
                    <a:lnTo>
                      <a:pt x="1093" y="114"/>
                    </a:lnTo>
                    <a:lnTo>
                      <a:pt x="1079" y="125"/>
                    </a:lnTo>
                    <a:lnTo>
                      <a:pt x="1079" y="107"/>
                    </a:lnTo>
                    <a:lnTo>
                      <a:pt x="1068" y="103"/>
                    </a:lnTo>
                    <a:lnTo>
                      <a:pt x="1064" y="89"/>
                    </a:lnTo>
                    <a:lnTo>
                      <a:pt x="1097" y="66"/>
                    </a:lnTo>
                    <a:lnTo>
                      <a:pt x="1108" y="70"/>
                    </a:lnTo>
                    <a:lnTo>
                      <a:pt x="1112" y="52"/>
                    </a:lnTo>
                    <a:lnTo>
                      <a:pt x="1104" y="48"/>
                    </a:lnTo>
                    <a:lnTo>
                      <a:pt x="1086" y="41"/>
                    </a:lnTo>
                    <a:lnTo>
                      <a:pt x="1071" y="37"/>
                    </a:lnTo>
                    <a:lnTo>
                      <a:pt x="1057" y="22"/>
                    </a:lnTo>
                    <a:lnTo>
                      <a:pt x="1038" y="15"/>
                    </a:lnTo>
                    <a:lnTo>
                      <a:pt x="1023" y="33"/>
                    </a:lnTo>
                    <a:lnTo>
                      <a:pt x="1016" y="44"/>
                    </a:lnTo>
                    <a:lnTo>
                      <a:pt x="998" y="33"/>
                    </a:lnTo>
                    <a:lnTo>
                      <a:pt x="1009" y="22"/>
                    </a:lnTo>
                    <a:lnTo>
                      <a:pt x="1012" y="4"/>
                    </a:lnTo>
                    <a:lnTo>
                      <a:pt x="1009" y="0"/>
                    </a:lnTo>
                    <a:lnTo>
                      <a:pt x="987" y="0"/>
                    </a:lnTo>
                    <a:lnTo>
                      <a:pt x="983" y="8"/>
                    </a:lnTo>
                    <a:lnTo>
                      <a:pt x="979" y="22"/>
                    </a:lnTo>
                    <a:lnTo>
                      <a:pt x="983" y="33"/>
                    </a:lnTo>
                    <a:lnTo>
                      <a:pt x="968" y="48"/>
                    </a:lnTo>
                    <a:lnTo>
                      <a:pt x="954" y="22"/>
                    </a:lnTo>
                    <a:lnTo>
                      <a:pt x="943" y="30"/>
                    </a:lnTo>
                    <a:lnTo>
                      <a:pt x="939" y="48"/>
                    </a:lnTo>
                    <a:lnTo>
                      <a:pt x="928" y="77"/>
                    </a:lnTo>
                    <a:lnTo>
                      <a:pt x="910" y="100"/>
                    </a:lnTo>
                    <a:lnTo>
                      <a:pt x="899" y="74"/>
                    </a:lnTo>
                    <a:lnTo>
                      <a:pt x="917" y="55"/>
                    </a:lnTo>
                    <a:lnTo>
                      <a:pt x="921" y="33"/>
                    </a:lnTo>
                    <a:lnTo>
                      <a:pt x="910" y="33"/>
                    </a:lnTo>
                    <a:lnTo>
                      <a:pt x="888" y="33"/>
                    </a:lnTo>
                    <a:lnTo>
                      <a:pt x="873" y="55"/>
                    </a:lnTo>
                    <a:lnTo>
                      <a:pt x="851" y="89"/>
                    </a:lnTo>
                    <a:lnTo>
                      <a:pt x="858" y="107"/>
                    </a:lnTo>
                    <a:lnTo>
                      <a:pt x="847" y="114"/>
                    </a:lnTo>
                    <a:lnTo>
                      <a:pt x="833" y="103"/>
                    </a:lnTo>
                    <a:lnTo>
                      <a:pt x="814" y="111"/>
                    </a:lnTo>
                    <a:lnTo>
                      <a:pt x="818" y="125"/>
                    </a:lnTo>
                    <a:lnTo>
                      <a:pt x="800" y="125"/>
                    </a:lnTo>
                    <a:lnTo>
                      <a:pt x="785" y="133"/>
                    </a:lnTo>
                    <a:lnTo>
                      <a:pt x="770" y="151"/>
                    </a:lnTo>
                    <a:lnTo>
                      <a:pt x="748" y="147"/>
                    </a:lnTo>
                    <a:lnTo>
                      <a:pt x="748" y="158"/>
                    </a:lnTo>
                    <a:lnTo>
                      <a:pt x="734" y="147"/>
                    </a:lnTo>
                    <a:lnTo>
                      <a:pt x="715" y="155"/>
                    </a:lnTo>
                    <a:lnTo>
                      <a:pt x="708" y="173"/>
                    </a:lnTo>
                    <a:lnTo>
                      <a:pt x="693" y="177"/>
                    </a:lnTo>
                    <a:lnTo>
                      <a:pt x="682" y="158"/>
                    </a:lnTo>
                    <a:lnTo>
                      <a:pt x="656" y="162"/>
                    </a:lnTo>
                    <a:lnTo>
                      <a:pt x="631" y="173"/>
                    </a:lnTo>
                    <a:lnTo>
                      <a:pt x="631" y="195"/>
                    </a:lnTo>
                    <a:lnTo>
                      <a:pt x="649" y="199"/>
                    </a:lnTo>
                    <a:lnTo>
                      <a:pt x="649" y="206"/>
                    </a:lnTo>
                    <a:lnTo>
                      <a:pt x="649" y="221"/>
                    </a:lnTo>
                    <a:lnTo>
                      <a:pt x="634" y="217"/>
                    </a:lnTo>
                    <a:lnTo>
                      <a:pt x="620" y="228"/>
                    </a:lnTo>
                    <a:lnTo>
                      <a:pt x="627" y="243"/>
                    </a:lnTo>
                    <a:lnTo>
                      <a:pt x="638" y="254"/>
                    </a:lnTo>
                    <a:lnTo>
                      <a:pt x="638" y="276"/>
                    </a:lnTo>
                    <a:lnTo>
                      <a:pt x="627" y="268"/>
                    </a:lnTo>
                    <a:lnTo>
                      <a:pt x="612" y="272"/>
                    </a:lnTo>
                    <a:lnTo>
                      <a:pt x="612" y="287"/>
                    </a:lnTo>
                    <a:lnTo>
                      <a:pt x="594" y="287"/>
                    </a:lnTo>
                    <a:lnTo>
                      <a:pt x="576" y="287"/>
                    </a:lnTo>
                    <a:lnTo>
                      <a:pt x="572" y="298"/>
                    </a:lnTo>
                    <a:lnTo>
                      <a:pt x="568" y="309"/>
                    </a:lnTo>
                    <a:lnTo>
                      <a:pt x="557" y="312"/>
                    </a:lnTo>
                    <a:lnTo>
                      <a:pt x="550" y="320"/>
                    </a:lnTo>
                    <a:lnTo>
                      <a:pt x="557" y="331"/>
                    </a:lnTo>
                    <a:lnTo>
                      <a:pt x="532" y="342"/>
                    </a:lnTo>
                    <a:lnTo>
                      <a:pt x="550" y="356"/>
                    </a:lnTo>
                    <a:lnTo>
                      <a:pt x="550" y="364"/>
                    </a:lnTo>
                    <a:lnTo>
                      <a:pt x="535" y="378"/>
                    </a:lnTo>
                    <a:lnTo>
                      <a:pt x="506" y="397"/>
                    </a:lnTo>
                    <a:lnTo>
                      <a:pt x="488" y="415"/>
                    </a:lnTo>
                    <a:lnTo>
                      <a:pt x="473" y="437"/>
                    </a:lnTo>
                    <a:lnTo>
                      <a:pt x="455" y="455"/>
                    </a:lnTo>
                    <a:lnTo>
                      <a:pt x="455" y="467"/>
                    </a:lnTo>
                    <a:lnTo>
                      <a:pt x="458" y="478"/>
                    </a:lnTo>
                    <a:lnTo>
                      <a:pt x="440" y="492"/>
                    </a:lnTo>
                    <a:lnTo>
                      <a:pt x="447" y="507"/>
                    </a:lnTo>
                    <a:lnTo>
                      <a:pt x="429" y="536"/>
                    </a:lnTo>
                    <a:lnTo>
                      <a:pt x="418" y="540"/>
                    </a:lnTo>
                    <a:lnTo>
                      <a:pt x="418" y="562"/>
                    </a:lnTo>
                    <a:lnTo>
                      <a:pt x="425" y="573"/>
                    </a:lnTo>
                    <a:lnTo>
                      <a:pt x="414" y="588"/>
                    </a:lnTo>
                    <a:lnTo>
                      <a:pt x="407" y="577"/>
                    </a:lnTo>
                    <a:lnTo>
                      <a:pt x="389" y="588"/>
                    </a:lnTo>
                    <a:lnTo>
                      <a:pt x="392" y="610"/>
                    </a:lnTo>
                    <a:lnTo>
                      <a:pt x="378" y="617"/>
                    </a:lnTo>
                    <a:lnTo>
                      <a:pt x="352" y="621"/>
                    </a:lnTo>
                    <a:lnTo>
                      <a:pt x="337" y="643"/>
                    </a:lnTo>
                    <a:lnTo>
                      <a:pt x="330" y="665"/>
                    </a:lnTo>
                    <a:lnTo>
                      <a:pt x="315" y="679"/>
                    </a:lnTo>
                    <a:lnTo>
                      <a:pt x="315" y="690"/>
                    </a:lnTo>
                    <a:lnTo>
                      <a:pt x="337" y="676"/>
                    </a:lnTo>
                    <a:lnTo>
                      <a:pt x="359" y="657"/>
                    </a:lnTo>
                    <a:lnTo>
                      <a:pt x="370" y="665"/>
                    </a:lnTo>
                    <a:lnTo>
                      <a:pt x="359" y="687"/>
                    </a:lnTo>
                    <a:lnTo>
                      <a:pt x="341" y="701"/>
                    </a:lnTo>
                    <a:lnTo>
                      <a:pt x="319" y="698"/>
                    </a:lnTo>
                    <a:lnTo>
                      <a:pt x="323" y="712"/>
                    </a:lnTo>
                    <a:lnTo>
                      <a:pt x="297" y="723"/>
                    </a:lnTo>
                    <a:lnTo>
                      <a:pt x="290" y="701"/>
                    </a:lnTo>
                    <a:lnTo>
                      <a:pt x="279" y="690"/>
                    </a:lnTo>
                    <a:lnTo>
                      <a:pt x="264" y="716"/>
                    </a:lnTo>
                    <a:lnTo>
                      <a:pt x="245" y="716"/>
                    </a:lnTo>
                    <a:lnTo>
                      <a:pt x="227" y="720"/>
                    </a:lnTo>
                    <a:lnTo>
                      <a:pt x="227" y="742"/>
                    </a:lnTo>
                    <a:lnTo>
                      <a:pt x="216" y="745"/>
                    </a:lnTo>
                    <a:lnTo>
                      <a:pt x="216" y="756"/>
                    </a:lnTo>
                    <a:lnTo>
                      <a:pt x="209" y="753"/>
                    </a:lnTo>
                    <a:lnTo>
                      <a:pt x="194" y="742"/>
                    </a:lnTo>
                    <a:lnTo>
                      <a:pt x="172" y="745"/>
                    </a:lnTo>
                    <a:lnTo>
                      <a:pt x="172" y="756"/>
                    </a:lnTo>
                    <a:lnTo>
                      <a:pt x="172" y="767"/>
                    </a:lnTo>
                    <a:lnTo>
                      <a:pt x="165" y="771"/>
                    </a:lnTo>
                    <a:lnTo>
                      <a:pt x="143" y="760"/>
                    </a:lnTo>
                    <a:lnTo>
                      <a:pt x="124" y="775"/>
                    </a:lnTo>
                    <a:lnTo>
                      <a:pt x="132" y="786"/>
                    </a:lnTo>
                    <a:lnTo>
                      <a:pt x="128" y="797"/>
                    </a:lnTo>
                    <a:lnTo>
                      <a:pt x="110" y="786"/>
                    </a:lnTo>
                    <a:lnTo>
                      <a:pt x="102" y="797"/>
                    </a:lnTo>
                    <a:lnTo>
                      <a:pt x="99" y="808"/>
                    </a:lnTo>
                    <a:lnTo>
                      <a:pt x="77" y="800"/>
                    </a:lnTo>
                    <a:lnTo>
                      <a:pt x="62" y="804"/>
                    </a:lnTo>
                    <a:lnTo>
                      <a:pt x="62" y="819"/>
                    </a:lnTo>
                    <a:lnTo>
                      <a:pt x="51" y="826"/>
                    </a:lnTo>
                    <a:lnTo>
                      <a:pt x="40" y="841"/>
                    </a:lnTo>
                    <a:lnTo>
                      <a:pt x="44" y="867"/>
                    </a:lnTo>
                    <a:lnTo>
                      <a:pt x="36" y="896"/>
                    </a:lnTo>
                    <a:lnTo>
                      <a:pt x="33" y="929"/>
                    </a:lnTo>
                    <a:lnTo>
                      <a:pt x="29" y="962"/>
                    </a:lnTo>
                    <a:lnTo>
                      <a:pt x="22" y="977"/>
                    </a:lnTo>
                    <a:lnTo>
                      <a:pt x="33" y="991"/>
                    </a:lnTo>
                    <a:lnTo>
                      <a:pt x="51" y="980"/>
                    </a:lnTo>
                    <a:lnTo>
                      <a:pt x="66" y="988"/>
                    </a:lnTo>
                    <a:lnTo>
                      <a:pt x="66" y="999"/>
                    </a:lnTo>
                    <a:lnTo>
                      <a:pt x="47" y="1010"/>
                    </a:lnTo>
                    <a:lnTo>
                      <a:pt x="44" y="1028"/>
                    </a:lnTo>
                    <a:lnTo>
                      <a:pt x="40" y="1039"/>
                    </a:lnTo>
                    <a:lnTo>
                      <a:pt x="22" y="1035"/>
                    </a:lnTo>
                    <a:lnTo>
                      <a:pt x="14" y="1061"/>
                    </a:lnTo>
                    <a:lnTo>
                      <a:pt x="22" y="1068"/>
                    </a:lnTo>
                    <a:lnTo>
                      <a:pt x="40" y="1065"/>
                    </a:lnTo>
                    <a:lnTo>
                      <a:pt x="47" y="1076"/>
                    </a:lnTo>
                    <a:lnTo>
                      <a:pt x="51" y="1079"/>
                    </a:lnTo>
                    <a:lnTo>
                      <a:pt x="36" y="1087"/>
                    </a:lnTo>
                    <a:lnTo>
                      <a:pt x="36" y="1101"/>
                    </a:lnTo>
                    <a:lnTo>
                      <a:pt x="22" y="1105"/>
                    </a:lnTo>
                    <a:lnTo>
                      <a:pt x="11" y="1098"/>
                    </a:lnTo>
                    <a:lnTo>
                      <a:pt x="14" y="1120"/>
                    </a:lnTo>
                    <a:lnTo>
                      <a:pt x="11" y="1131"/>
                    </a:lnTo>
                    <a:lnTo>
                      <a:pt x="0" y="1131"/>
                    </a:lnTo>
                    <a:lnTo>
                      <a:pt x="25" y="1156"/>
                    </a:lnTo>
                    <a:lnTo>
                      <a:pt x="36" y="1171"/>
                    </a:lnTo>
                    <a:lnTo>
                      <a:pt x="44" y="1193"/>
                    </a:lnTo>
                    <a:lnTo>
                      <a:pt x="69" y="1208"/>
                    </a:lnTo>
                    <a:lnTo>
                      <a:pt x="95" y="1219"/>
                    </a:lnTo>
                    <a:lnTo>
                      <a:pt x="121" y="1219"/>
                    </a:lnTo>
                    <a:lnTo>
                      <a:pt x="157" y="1197"/>
                    </a:lnTo>
                    <a:lnTo>
                      <a:pt x="194" y="1171"/>
                    </a:lnTo>
                    <a:lnTo>
                      <a:pt x="227" y="1123"/>
                    </a:lnTo>
                    <a:lnTo>
                      <a:pt x="231" y="1120"/>
                    </a:lnTo>
                    <a:lnTo>
                      <a:pt x="242" y="1134"/>
                    </a:lnTo>
                    <a:lnTo>
                      <a:pt x="256" y="1123"/>
                    </a:lnTo>
                    <a:lnTo>
                      <a:pt x="264" y="1109"/>
                    </a:lnTo>
                    <a:lnTo>
                      <a:pt x="264" y="1087"/>
                    </a:lnTo>
                    <a:lnTo>
                      <a:pt x="282" y="1065"/>
                    </a:lnTo>
                    <a:lnTo>
                      <a:pt x="275" y="1090"/>
                    </a:lnTo>
                    <a:lnTo>
                      <a:pt x="282" y="1098"/>
                    </a:lnTo>
                    <a:lnTo>
                      <a:pt x="279" y="1109"/>
                    </a:lnTo>
                    <a:lnTo>
                      <a:pt x="282" y="1131"/>
                    </a:lnTo>
                    <a:lnTo>
                      <a:pt x="290" y="1149"/>
                    </a:lnTo>
                    <a:lnTo>
                      <a:pt x="301" y="1142"/>
                    </a:lnTo>
                    <a:lnTo>
                      <a:pt x="301" y="1149"/>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7" name="Freeform 140"/>
              <p:cNvSpPr>
                <a:spLocks noChangeAspect="1"/>
              </p:cNvSpPr>
              <p:nvPr/>
            </p:nvSpPr>
            <p:spPr bwMode="gray">
              <a:xfrm>
                <a:off x="3489808" y="1457634"/>
                <a:ext cx="1497129" cy="1772733"/>
              </a:xfrm>
              <a:custGeom>
                <a:avLst/>
                <a:gdLst>
                  <a:gd name="T0" fmla="*/ 2147483647 w 1112"/>
                  <a:gd name="T1" fmla="*/ 2147483647 h 1219"/>
                  <a:gd name="T2" fmla="*/ 2147483647 w 1112"/>
                  <a:gd name="T3" fmla="*/ 2147483647 h 1219"/>
                  <a:gd name="T4" fmla="*/ 2147483647 w 1112"/>
                  <a:gd name="T5" fmla="*/ 2147483647 h 1219"/>
                  <a:gd name="T6" fmla="*/ 2147483647 w 1112"/>
                  <a:gd name="T7" fmla="*/ 2147483647 h 1219"/>
                  <a:gd name="T8" fmla="*/ 2147483647 w 1112"/>
                  <a:gd name="T9" fmla="*/ 2147483647 h 1219"/>
                  <a:gd name="T10" fmla="*/ 2147483647 w 1112"/>
                  <a:gd name="T11" fmla="*/ 2147483647 h 1219"/>
                  <a:gd name="T12" fmla="*/ 2147483647 w 1112"/>
                  <a:gd name="T13" fmla="*/ 2147483647 h 1219"/>
                  <a:gd name="T14" fmla="*/ 2147483647 w 1112"/>
                  <a:gd name="T15" fmla="*/ 2147483647 h 1219"/>
                  <a:gd name="T16" fmla="*/ 2147483647 w 1112"/>
                  <a:gd name="T17" fmla="*/ 2147483647 h 1219"/>
                  <a:gd name="T18" fmla="*/ 2147483647 w 1112"/>
                  <a:gd name="T19" fmla="*/ 2147483647 h 1219"/>
                  <a:gd name="T20" fmla="*/ 2147483647 w 1112"/>
                  <a:gd name="T21" fmla="*/ 2147483647 h 1219"/>
                  <a:gd name="T22" fmla="*/ 2147483647 w 1112"/>
                  <a:gd name="T23" fmla="*/ 2147483647 h 1219"/>
                  <a:gd name="T24" fmla="*/ 2147483647 w 1112"/>
                  <a:gd name="T25" fmla="*/ 2147483647 h 1219"/>
                  <a:gd name="T26" fmla="*/ 2147483647 w 1112"/>
                  <a:gd name="T27" fmla="*/ 2147483647 h 1219"/>
                  <a:gd name="T28" fmla="*/ 2147483647 w 1112"/>
                  <a:gd name="T29" fmla="*/ 2147483647 h 1219"/>
                  <a:gd name="T30" fmla="*/ 2147483647 w 1112"/>
                  <a:gd name="T31" fmla="*/ 2147483647 h 1219"/>
                  <a:gd name="T32" fmla="*/ 2147483647 w 1112"/>
                  <a:gd name="T33" fmla="*/ 2147483647 h 1219"/>
                  <a:gd name="T34" fmla="*/ 2147483647 w 1112"/>
                  <a:gd name="T35" fmla="*/ 2147483647 h 1219"/>
                  <a:gd name="T36" fmla="*/ 2147483647 w 1112"/>
                  <a:gd name="T37" fmla="*/ 2147483647 h 1219"/>
                  <a:gd name="T38" fmla="*/ 2147483647 w 1112"/>
                  <a:gd name="T39" fmla="*/ 2147483647 h 1219"/>
                  <a:gd name="T40" fmla="*/ 2147483647 w 1112"/>
                  <a:gd name="T41" fmla="*/ 2147483647 h 1219"/>
                  <a:gd name="T42" fmla="*/ 2147483647 w 1112"/>
                  <a:gd name="T43" fmla="*/ 2147483647 h 1219"/>
                  <a:gd name="T44" fmla="*/ 2147483647 w 1112"/>
                  <a:gd name="T45" fmla="*/ 2147483647 h 1219"/>
                  <a:gd name="T46" fmla="*/ 2147483647 w 1112"/>
                  <a:gd name="T47" fmla="*/ 2147483647 h 1219"/>
                  <a:gd name="T48" fmla="*/ 2147483647 w 1112"/>
                  <a:gd name="T49" fmla="*/ 2147483647 h 1219"/>
                  <a:gd name="T50" fmla="*/ 2147483647 w 1112"/>
                  <a:gd name="T51" fmla="*/ 2147483647 h 1219"/>
                  <a:gd name="T52" fmla="*/ 2147483647 w 1112"/>
                  <a:gd name="T53" fmla="*/ 2147483647 h 1219"/>
                  <a:gd name="T54" fmla="*/ 2147483647 w 1112"/>
                  <a:gd name="T55" fmla="*/ 2147483647 h 1219"/>
                  <a:gd name="T56" fmla="*/ 2147483647 w 1112"/>
                  <a:gd name="T57" fmla="*/ 2147483647 h 1219"/>
                  <a:gd name="T58" fmla="*/ 2147483647 w 1112"/>
                  <a:gd name="T59" fmla="*/ 2147483647 h 1219"/>
                  <a:gd name="T60" fmla="*/ 2147483647 w 1112"/>
                  <a:gd name="T61" fmla="*/ 2147483647 h 1219"/>
                  <a:gd name="T62" fmla="*/ 2147483647 w 1112"/>
                  <a:gd name="T63" fmla="*/ 2147483647 h 1219"/>
                  <a:gd name="T64" fmla="*/ 2147483647 w 1112"/>
                  <a:gd name="T65" fmla="*/ 2147483647 h 1219"/>
                  <a:gd name="T66" fmla="*/ 2147483647 w 1112"/>
                  <a:gd name="T67" fmla="*/ 2147483647 h 1219"/>
                  <a:gd name="T68" fmla="*/ 2147483647 w 1112"/>
                  <a:gd name="T69" fmla="*/ 2147483647 h 1219"/>
                  <a:gd name="T70" fmla="*/ 2147483647 w 1112"/>
                  <a:gd name="T71" fmla="*/ 2147483647 h 1219"/>
                  <a:gd name="T72" fmla="*/ 2147483647 w 1112"/>
                  <a:gd name="T73" fmla="*/ 2147483647 h 1219"/>
                  <a:gd name="T74" fmla="*/ 2147483647 w 1112"/>
                  <a:gd name="T75" fmla="*/ 2147483647 h 1219"/>
                  <a:gd name="T76" fmla="*/ 2147483647 w 1112"/>
                  <a:gd name="T77" fmla="*/ 2147483647 h 1219"/>
                  <a:gd name="T78" fmla="*/ 2147483647 w 1112"/>
                  <a:gd name="T79" fmla="*/ 2147483647 h 1219"/>
                  <a:gd name="T80" fmla="*/ 2147483647 w 1112"/>
                  <a:gd name="T81" fmla="*/ 2147483647 h 1219"/>
                  <a:gd name="T82" fmla="*/ 2147483647 w 1112"/>
                  <a:gd name="T83" fmla="*/ 2147483647 h 1219"/>
                  <a:gd name="T84" fmla="*/ 2147483647 w 1112"/>
                  <a:gd name="T85" fmla="*/ 2147483647 h 1219"/>
                  <a:gd name="T86" fmla="*/ 2147483647 w 1112"/>
                  <a:gd name="T87" fmla="*/ 2147483647 h 1219"/>
                  <a:gd name="T88" fmla="*/ 2147483647 w 1112"/>
                  <a:gd name="T89" fmla="*/ 2147483647 h 1219"/>
                  <a:gd name="T90" fmla="*/ 2147483647 w 1112"/>
                  <a:gd name="T91" fmla="*/ 2147483647 h 1219"/>
                  <a:gd name="T92" fmla="*/ 2147483647 w 1112"/>
                  <a:gd name="T93" fmla="*/ 2147483647 h 1219"/>
                  <a:gd name="T94" fmla="*/ 2147483647 w 1112"/>
                  <a:gd name="T95" fmla="*/ 2147483647 h 1219"/>
                  <a:gd name="T96" fmla="*/ 2147483647 w 1112"/>
                  <a:gd name="T97" fmla="*/ 2147483647 h 1219"/>
                  <a:gd name="T98" fmla="*/ 0 w 1112"/>
                  <a:gd name="T99" fmla="*/ 2147483647 h 1219"/>
                  <a:gd name="T100" fmla="*/ 2147483647 w 1112"/>
                  <a:gd name="T101" fmla="*/ 2147483647 h 1219"/>
                  <a:gd name="T102" fmla="*/ 2147483647 w 1112"/>
                  <a:gd name="T103" fmla="*/ 2147483647 h 1219"/>
                  <a:gd name="T104" fmla="*/ 2147483647 w 1112"/>
                  <a:gd name="T105" fmla="*/ 2147483647 h 1219"/>
                  <a:gd name="T106" fmla="*/ 2147483647 w 1112"/>
                  <a:gd name="T107" fmla="*/ 2147483647 h 1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219"/>
                  <a:gd name="T164" fmla="*/ 1112 w 1112"/>
                  <a:gd name="T165" fmla="*/ 1219 h 1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219">
                    <a:moveTo>
                      <a:pt x="301" y="1149"/>
                    </a:moveTo>
                    <a:lnTo>
                      <a:pt x="304" y="1145"/>
                    </a:lnTo>
                    <a:lnTo>
                      <a:pt x="315" y="1142"/>
                    </a:lnTo>
                    <a:lnTo>
                      <a:pt x="323" y="1131"/>
                    </a:lnTo>
                    <a:lnTo>
                      <a:pt x="330" y="1116"/>
                    </a:lnTo>
                    <a:lnTo>
                      <a:pt x="330" y="1105"/>
                    </a:lnTo>
                    <a:lnTo>
                      <a:pt x="330" y="1083"/>
                    </a:lnTo>
                    <a:lnTo>
                      <a:pt x="330" y="1065"/>
                    </a:lnTo>
                    <a:lnTo>
                      <a:pt x="345" y="1057"/>
                    </a:lnTo>
                    <a:lnTo>
                      <a:pt x="374" y="1046"/>
                    </a:lnTo>
                    <a:lnTo>
                      <a:pt x="378" y="1032"/>
                    </a:lnTo>
                    <a:lnTo>
                      <a:pt x="374" y="991"/>
                    </a:lnTo>
                    <a:lnTo>
                      <a:pt x="370" y="984"/>
                    </a:lnTo>
                    <a:lnTo>
                      <a:pt x="370" y="958"/>
                    </a:lnTo>
                    <a:lnTo>
                      <a:pt x="359" y="951"/>
                    </a:lnTo>
                    <a:lnTo>
                      <a:pt x="363" y="929"/>
                    </a:lnTo>
                    <a:lnTo>
                      <a:pt x="374" y="929"/>
                    </a:lnTo>
                    <a:lnTo>
                      <a:pt x="392" y="918"/>
                    </a:lnTo>
                    <a:lnTo>
                      <a:pt x="378" y="881"/>
                    </a:lnTo>
                    <a:lnTo>
                      <a:pt x="370" y="870"/>
                    </a:lnTo>
                    <a:lnTo>
                      <a:pt x="370" y="867"/>
                    </a:lnTo>
                    <a:lnTo>
                      <a:pt x="370" y="833"/>
                    </a:lnTo>
                    <a:lnTo>
                      <a:pt x="381" y="811"/>
                    </a:lnTo>
                    <a:lnTo>
                      <a:pt x="385" y="786"/>
                    </a:lnTo>
                    <a:lnTo>
                      <a:pt x="389" y="756"/>
                    </a:lnTo>
                    <a:lnTo>
                      <a:pt x="385" y="731"/>
                    </a:lnTo>
                    <a:lnTo>
                      <a:pt x="392" y="716"/>
                    </a:lnTo>
                    <a:lnTo>
                      <a:pt x="396" y="705"/>
                    </a:lnTo>
                    <a:lnTo>
                      <a:pt x="422" y="687"/>
                    </a:lnTo>
                    <a:lnTo>
                      <a:pt x="447" y="679"/>
                    </a:lnTo>
                    <a:lnTo>
                      <a:pt x="466" y="687"/>
                    </a:lnTo>
                    <a:lnTo>
                      <a:pt x="473" y="690"/>
                    </a:lnTo>
                    <a:lnTo>
                      <a:pt x="488" y="676"/>
                    </a:lnTo>
                    <a:lnTo>
                      <a:pt x="488" y="654"/>
                    </a:lnTo>
                    <a:lnTo>
                      <a:pt x="473" y="617"/>
                    </a:lnTo>
                    <a:lnTo>
                      <a:pt x="469" y="602"/>
                    </a:lnTo>
                    <a:lnTo>
                      <a:pt x="473" y="595"/>
                    </a:lnTo>
                    <a:lnTo>
                      <a:pt x="484" y="595"/>
                    </a:lnTo>
                    <a:lnTo>
                      <a:pt x="491" y="580"/>
                    </a:lnTo>
                    <a:lnTo>
                      <a:pt x="495" y="558"/>
                    </a:lnTo>
                    <a:lnTo>
                      <a:pt x="499" y="525"/>
                    </a:lnTo>
                    <a:lnTo>
                      <a:pt x="502" y="492"/>
                    </a:lnTo>
                    <a:lnTo>
                      <a:pt x="517" y="478"/>
                    </a:lnTo>
                    <a:lnTo>
                      <a:pt x="539" y="463"/>
                    </a:lnTo>
                    <a:lnTo>
                      <a:pt x="557" y="455"/>
                    </a:lnTo>
                    <a:lnTo>
                      <a:pt x="561" y="430"/>
                    </a:lnTo>
                    <a:lnTo>
                      <a:pt x="568" y="415"/>
                    </a:lnTo>
                    <a:lnTo>
                      <a:pt x="590" y="397"/>
                    </a:lnTo>
                    <a:lnTo>
                      <a:pt x="594" y="386"/>
                    </a:lnTo>
                    <a:lnTo>
                      <a:pt x="590" y="375"/>
                    </a:lnTo>
                    <a:lnTo>
                      <a:pt x="590" y="356"/>
                    </a:lnTo>
                    <a:lnTo>
                      <a:pt x="605" y="345"/>
                    </a:lnTo>
                    <a:lnTo>
                      <a:pt x="627" y="309"/>
                    </a:lnTo>
                    <a:lnTo>
                      <a:pt x="638" y="312"/>
                    </a:lnTo>
                    <a:lnTo>
                      <a:pt x="664" y="290"/>
                    </a:lnTo>
                    <a:lnTo>
                      <a:pt x="660" y="276"/>
                    </a:lnTo>
                    <a:lnTo>
                      <a:pt x="675" y="257"/>
                    </a:lnTo>
                    <a:lnTo>
                      <a:pt x="686" y="265"/>
                    </a:lnTo>
                    <a:lnTo>
                      <a:pt x="701" y="257"/>
                    </a:lnTo>
                    <a:lnTo>
                      <a:pt x="726" y="265"/>
                    </a:lnTo>
                    <a:lnTo>
                      <a:pt x="759" y="235"/>
                    </a:lnTo>
                    <a:lnTo>
                      <a:pt x="756" y="217"/>
                    </a:lnTo>
                    <a:lnTo>
                      <a:pt x="759" y="210"/>
                    </a:lnTo>
                    <a:lnTo>
                      <a:pt x="748" y="206"/>
                    </a:lnTo>
                    <a:lnTo>
                      <a:pt x="767" y="191"/>
                    </a:lnTo>
                    <a:lnTo>
                      <a:pt x="792" y="188"/>
                    </a:lnTo>
                    <a:lnTo>
                      <a:pt x="807" y="210"/>
                    </a:lnTo>
                    <a:lnTo>
                      <a:pt x="836" y="243"/>
                    </a:lnTo>
                    <a:lnTo>
                      <a:pt x="847" y="243"/>
                    </a:lnTo>
                    <a:lnTo>
                      <a:pt x="866" y="232"/>
                    </a:lnTo>
                    <a:lnTo>
                      <a:pt x="877" y="228"/>
                    </a:lnTo>
                    <a:lnTo>
                      <a:pt x="884" y="232"/>
                    </a:lnTo>
                    <a:lnTo>
                      <a:pt x="899" y="243"/>
                    </a:lnTo>
                    <a:lnTo>
                      <a:pt x="913" y="246"/>
                    </a:lnTo>
                    <a:lnTo>
                      <a:pt x="917" y="243"/>
                    </a:lnTo>
                    <a:lnTo>
                      <a:pt x="924" y="228"/>
                    </a:lnTo>
                    <a:lnTo>
                      <a:pt x="928" y="217"/>
                    </a:lnTo>
                    <a:lnTo>
                      <a:pt x="946" y="191"/>
                    </a:lnTo>
                    <a:lnTo>
                      <a:pt x="950" y="188"/>
                    </a:lnTo>
                    <a:lnTo>
                      <a:pt x="946" y="147"/>
                    </a:lnTo>
                    <a:lnTo>
                      <a:pt x="968" y="125"/>
                    </a:lnTo>
                    <a:lnTo>
                      <a:pt x="976" y="133"/>
                    </a:lnTo>
                    <a:lnTo>
                      <a:pt x="998" y="107"/>
                    </a:lnTo>
                    <a:lnTo>
                      <a:pt x="1020" y="133"/>
                    </a:lnTo>
                    <a:lnTo>
                      <a:pt x="1027" y="140"/>
                    </a:lnTo>
                    <a:lnTo>
                      <a:pt x="1038" y="133"/>
                    </a:lnTo>
                    <a:lnTo>
                      <a:pt x="1049" y="147"/>
                    </a:lnTo>
                    <a:lnTo>
                      <a:pt x="1049" y="155"/>
                    </a:lnTo>
                    <a:lnTo>
                      <a:pt x="1057" y="162"/>
                    </a:lnTo>
                    <a:lnTo>
                      <a:pt x="1057" y="177"/>
                    </a:lnTo>
                    <a:lnTo>
                      <a:pt x="1068" y="158"/>
                    </a:lnTo>
                    <a:lnTo>
                      <a:pt x="1090" y="144"/>
                    </a:lnTo>
                    <a:lnTo>
                      <a:pt x="1101" y="118"/>
                    </a:lnTo>
                    <a:lnTo>
                      <a:pt x="1093" y="114"/>
                    </a:lnTo>
                    <a:lnTo>
                      <a:pt x="1079" y="125"/>
                    </a:lnTo>
                    <a:lnTo>
                      <a:pt x="1079" y="107"/>
                    </a:lnTo>
                    <a:lnTo>
                      <a:pt x="1068" y="103"/>
                    </a:lnTo>
                    <a:lnTo>
                      <a:pt x="1064" y="89"/>
                    </a:lnTo>
                    <a:lnTo>
                      <a:pt x="1097" y="66"/>
                    </a:lnTo>
                    <a:lnTo>
                      <a:pt x="1108" y="70"/>
                    </a:lnTo>
                    <a:lnTo>
                      <a:pt x="1112" y="52"/>
                    </a:lnTo>
                    <a:lnTo>
                      <a:pt x="1104" y="48"/>
                    </a:lnTo>
                    <a:lnTo>
                      <a:pt x="1086" y="41"/>
                    </a:lnTo>
                    <a:lnTo>
                      <a:pt x="1071" y="37"/>
                    </a:lnTo>
                    <a:lnTo>
                      <a:pt x="1057" y="22"/>
                    </a:lnTo>
                    <a:lnTo>
                      <a:pt x="1038" y="15"/>
                    </a:lnTo>
                    <a:lnTo>
                      <a:pt x="1023" y="33"/>
                    </a:lnTo>
                    <a:lnTo>
                      <a:pt x="1016" y="44"/>
                    </a:lnTo>
                    <a:lnTo>
                      <a:pt x="998" y="33"/>
                    </a:lnTo>
                    <a:lnTo>
                      <a:pt x="1009" y="22"/>
                    </a:lnTo>
                    <a:lnTo>
                      <a:pt x="1012" y="4"/>
                    </a:lnTo>
                    <a:lnTo>
                      <a:pt x="1009" y="0"/>
                    </a:lnTo>
                    <a:lnTo>
                      <a:pt x="987" y="0"/>
                    </a:lnTo>
                    <a:lnTo>
                      <a:pt x="983" y="8"/>
                    </a:lnTo>
                    <a:lnTo>
                      <a:pt x="979" y="22"/>
                    </a:lnTo>
                    <a:lnTo>
                      <a:pt x="983" y="33"/>
                    </a:lnTo>
                    <a:lnTo>
                      <a:pt x="968" y="48"/>
                    </a:lnTo>
                    <a:lnTo>
                      <a:pt x="954" y="22"/>
                    </a:lnTo>
                    <a:lnTo>
                      <a:pt x="943" y="30"/>
                    </a:lnTo>
                    <a:lnTo>
                      <a:pt x="939" y="48"/>
                    </a:lnTo>
                    <a:lnTo>
                      <a:pt x="928" y="77"/>
                    </a:lnTo>
                    <a:lnTo>
                      <a:pt x="910" y="100"/>
                    </a:lnTo>
                    <a:lnTo>
                      <a:pt x="899" y="74"/>
                    </a:lnTo>
                    <a:lnTo>
                      <a:pt x="917" y="55"/>
                    </a:lnTo>
                    <a:lnTo>
                      <a:pt x="921" y="33"/>
                    </a:lnTo>
                    <a:lnTo>
                      <a:pt x="910" y="33"/>
                    </a:lnTo>
                    <a:lnTo>
                      <a:pt x="888" y="33"/>
                    </a:lnTo>
                    <a:lnTo>
                      <a:pt x="873" y="55"/>
                    </a:lnTo>
                    <a:lnTo>
                      <a:pt x="851" y="89"/>
                    </a:lnTo>
                    <a:lnTo>
                      <a:pt x="858" y="107"/>
                    </a:lnTo>
                    <a:lnTo>
                      <a:pt x="847" y="114"/>
                    </a:lnTo>
                    <a:lnTo>
                      <a:pt x="833" y="103"/>
                    </a:lnTo>
                    <a:lnTo>
                      <a:pt x="814" y="111"/>
                    </a:lnTo>
                    <a:lnTo>
                      <a:pt x="818" y="125"/>
                    </a:lnTo>
                    <a:lnTo>
                      <a:pt x="800" y="125"/>
                    </a:lnTo>
                    <a:lnTo>
                      <a:pt x="785" y="133"/>
                    </a:lnTo>
                    <a:lnTo>
                      <a:pt x="770" y="151"/>
                    </a:lnTo>
                    <a:lnTo>
                      <a:pt x="748" y="147"/>
                    </a:lnTo>
                    <a:lnTo>
                      <a:pt x="748" y="158"/>
                    </a:lnTo>
                    <a:lnTo>
                      <a:pt x="734" y="147"/>
                    </a:lnTo>
                    <a:lnTo>
                      <a:pt x="715" y="155"/>
                    </a:lnTo>
                    <a:lnTo>
                      <a:pt x="708" y="173"/>
                    </a:lnTo>
                    <a:lnTo>
                      <a:pt x="693" y="177"/>
                    </a:lnTo>
                    <a:lnTo>
                      <a:pt x="682" y="158"/>
                    </a:lnTo>
                    <a:lnTo>
                      <a:pt x="656" y="162"/>
                    </a:lnTo>
                    <a:lnTo>
                      <a:pt x="631" y="173"/>
                    </a:lnTo>
                    <a:lnTo>
                      <a:pt x="631" y="195"/>
                    </a:lnTo>
                    <a:lnTo>
                      <a:pt x="649" y="199"/>
                    </a:lnTo>
                    <a:lnTo>
                      <a:pt x="649" y="206"/>
                    </a:lnTo>
                    <a:lnTo>
                      <a:pt x="649" y="221"/>
                    </a:lnTo>
                    <a:lnTo>
                      <a:pt x="634" y="217"/>
                    </a:lnTo>
                    <a:lnTo>
                      <a:pt x="620" y="228"/>
                    </a:lnTo>
                    <a:lnTo>
                      <a:pt x="627" y="243"/>
                    </a:lnTo>
                    <a:lnTo>
                      <a:pt x="638" y="254"/>
                    </a:lnTo>
                    <a:lnTo>
                      <a:pt x="638" y="276"/>
                    </a:lnTo>
                    <a:lnTo>
                      <a:pt x="627" y="268"/>
                    </a:lnTo>
                    <a:lnTo>
                      <a:pt x="612" y="272"/>
                    </a:lnTo>
                    <a:lnTo>
                      <a:pt x="612" y="287"/>
                    </a:lnTo>
                    <a:lnTo>
                      <a:pt x="594" y="287"/>
                    </a:lnTo>
                    <a:lnTo>
                      <a:pt x="576" y="287"/>
                    </a:lnTo>
                    <a:lnTo>
                      <a:pt x="572" y="298"/>
                    </a:lnTo>
                    <a:lnTo>
                      <a:pt x="568" y="309"/>
                    </a:lnTo>
                    <a:lnTo>
                      <a:pt x="557" y="312"/>
                    </a:lnTo>
                    <a:lnTo>
                      <a:pt x="550" y="320"/>
                    </a:lnTo>
                    <a:lnTo>
                      <a:pt x="557" y="331"/>
                    </a:lnTo>
                    <a:lnTo>
                      <a:pt x="532" y="342"/>
                    </a:lnTo>
                    <a:lnTo>
                      <a:pt x="550" y="356"/>
                    </a:lnTo>
                    <a:lnTo>
                      <a:pt x="550" y="364"/>
                    </a:lnTo>
                    <a:lnTo>
                      <a:pt x="535" y="378"/>
                    </a:lnTo>
                    <a:lnTo>
                      <a:pt x="506" y="397"/>
                    </a:lnTo>
                    <a:lnTo>
                      <a:pt x="488" y="415"/>
                    </a:lnTo>
                    <a:lnTo>
                      <a:pt x="473" y="437"/>
                    </a:lnTo>
                    <a:lnTo>
                      <a:pt x="455" y="455"/>
                    </a:lnTo>
                    <a:lnTo>
                      <a:pt x="455" y="467"/>
                    </a:lnTo>
                    <a:lnTo>
                      <a:pt x="458" y="478"/>
                    </a:lnTo>
                    <a:lnTo>
                      <a:pt x="440" y="492"/>
                    </a:lnTo>
                    <a:lnTo>
                      <a:pt x="447" y="507"/>
                    </a:lnTo>
                    <a:lnTo>
                      <a:pt x="429" y="536"/>
                    </a:lnTo>
                    <a:lnTo>
                      <a:pt x="418" y="540"/>
                    </a:lnTo>
                    <a:lnTo>
                      <a:pt x="418" y="562"/>
                    </a:lnTo>
                    <a:lnTo>
                      <a:pt x="425" y="573"/>
                    </a:lnTo>
                    <a:lnTo>
                      <a:pt x="414" y="588"/>
                    </a:lnTo>
                    <a:lnTo>
                      <a:pt x="407" y="577"/>
                    </a:lnTo>
                    <a:lnTo>
                      <a:pt x="389" y="588"/>
                    </a:lnTo>
                    <a:lnTo>
                      <a:pt x="392" y="610"/>
                    </a:lnTo>
                    <a:lnTo>
                      <a:pt x="378" y="617"/>
                    </a:lnTo>
                    <a:lnTo>
                      <a:pt x="352" y="621"/>
                    </a:lnTo>
                    <a:lnTo>
                      <a:pt x="337" y="643"/>
                    </a:lnTo>
                    <a:lnTo>
                      <a:pt x="330" y="665"/>
                    </a:lnTo>
                    <a:lnTo>
                      <a:pt x="315" y="679"/>
                    </a:lnTo>
                    <a:lnTo>
                      <a:pt x="315" y="690"/>
                    </a:lnTo>
                    <a:lnTo>
                      <a:pt x="337" y="676"/>
                    </a:lnTo>
                    <a:lnTo>
                      <a:pt x="359" y="657"/>
                    </a:lnTo>
                    <a:lnTo>
                      <a:pt x="370" y="665"/>
                    </a:lnTo>
                    <a:lnTo>
                      <a:pt x="359" y="687"/>
                    </a:lnTo>
                    <a:lnTo>
                      <a:pt x="341" y="701"/>
                    </a:lnTo>
                    <a:lnTo>
                      <a:pt x="319" y="698"/>
                    </a:lnTo>
                    <a:lnTo>
                      <a:pt x="323" y="712"/>
                    </a:lnTo>
                    <a:lnTo>
                      <a:pt x="297" y="723"/>
                    </a:lnTo>
                    <a:lnTo>
                      <a:pt x="290" y="701"/>
                    </a:lnTo>
                    <a:lnTo>
                      <a:pt x="279" y="690"/>
                    </a:lnTo>
                    <a:lnTo>
                      <a:pt x="264" y="716"/>
                    </a:lnTo>
                    <a:lnTo>
                      <a:pt x="245" y="716"/>
                    </a:lnTo>
                    <a:lnTo>
                      <a:pt x="227" y="720"/>
                    </a:lnTo>
                    <a:lnTo>
                      <a:pt x="227" y="742"/>
                    </a:lnTo>
                    <a:lnTo>
                      <a:pt x="216" y="745"/>
                    </a:lnTo>
                    <a:lnTo>
                      <a:pt x="216" y="756"/>
                    </a:lnTo>
                    <a:lnTo>
                      <a:pt x="209" y="753"/>
                    </a:lnTo>
                    <a:lnTo>
                      <a:pt x="194" y="742"/>
                    </a:lnTo>
                    <a:lnTo>
                      <a:pt x="172" y="745"/>
                    </a:lnTo>
                    <a:lnTo>
                      <a:pt x="172" y="756"/>
                    </a:lnTo>
                    <a:lnTo>
                      <a:pt x="172" y="767"/>
                    </a:lnTo>
                    <a:lnTo>
                      <a:pt x="165" y="771"/>
                    </a:lnTo>
                    <a:lnTo>
                      <a:pt x="143" y="760"/>
                    </a:lnTo>
                    <a:lnTo>
                      <a:pt x="124" y="775"/>
                    </a:lnTo>
                    <a:lnTo>
                      <a:pt x="132" y="786"/>
                    </a:lnTo>
                    <a:lnTo>
                      <a:pt x="128" y="797"/>
                    </a:lnTo>
                    <a:lnTo>
                      <a:pt x="110" y="786"/>
                    </a:lnTo>
                    <a:lnTo>
                      <a:pt x="102" y="797"/>
                    </a:lnTo>
                    <a:lnTo>
                      <a:pt x="99" y="808"/>
                    </a:lnTo>
                    <a:lnTo>
                      <a:pt x="77" y="800"/>
                    </a:lnTo>
                    <a:lnTo>
                      <a:pt x="62" y="804"/>
                    </a:lnTo>
                    <a:lnTo>
                      <a:pt x="62" y="819"/>
                    </a:lnTo>
                    <a:lnTo>
                      <a:pt x="51" y="826"/>
                    </a:lnTo>
                    <a:lnTo>
                      <a:pt x="40" y="841"/>
                    </a:lnTo>
                    <a:lnTo>
                      <a:pt x="44" y="867"/>
                    </a:lnTo>
                    <a:lnTo>
                      <a:pt x="36" y="896"/>
                    </a:lnTo>
                    <a:lnTo>
                      <a:pt x="33" y="929"/>
                    </a:lnTo>
                    <a:lnTo>
                      <a:pt x="29" y="962"/>
                    </a:lnTo>
                    <a:lnTo>
                      <a:pt x="22" y="977"/>
                    </a:lnTo>
                    <a:lnTo>
                      <a:pt x="33" y="991"/>
                    </a:lnTo>
                    <a:lnTo>
                      <a:pt x="51" y="980"/>
                    </a:lnTo>
                    <a:lnTo>
                      <a:pt x="66" y="988"/>
                    </a:lnTo>
                    <a:lnTo>
                      <a:pt x="66" y="999"/>
                    </a:lnTo>
                    <a:lnTo>
                      <a:pt x="47" y="1010"/>
                    </a:lnTo>
                    <a:lnTo>
                      <a:pt x="44" y="1028"/>
                    </a:lnTo>
                    <a:lnTo>
                      <a:pt x="40" y="1039"/>
                    </a:lnTo>
                    <a:lnTo>
                      <a:pt x="22" y="1035"/>
                    </a:lnTo>
                    <a:lnTo>
                      <a:pt x="14" y="1061"/>
                    </a:lnTo>
                    <a:lnTo>
                      <a:pt x="22" y="1068"/>
                    </a:lnTo>
                    <a:lnTo>
                      <a:pt x="40" y="1065"/>
                    </a:lnTo>
                    <a:lnTo>
                      <a:pt x="47" y="1076"/>
                    </a:lnTo>
                    <a:lnTo>
                      <a:pt x="51" y="1079"/>
                    </a:lnTo>
                    <a:lnTo>
                      <a:pt x="36" y="1087"/>
                    </a:lnTo>
                    <a:lnTo>
                      <a:pt x="36" y="1101"/>
                    </a:lnTo>
                    <a:lnTo>
                      <a:pt x="22" y="1105"/>
                    </a:lnTo>
                    <a:lnTo>
                      <a:pt x="11" y="1098"/>
                    </a:lnTo>
                    <a:lnTo>
                      <a:pt x="14" y="1120"/>
                    </a:lnTo>
                    <a:lnTo>
                      <a:pt x="11" y="1131"/>
                    </a:lnTo>
                    <a:lnTo>
                      <a:pt x="0" y="1131"/>
                    </a:lnTo>
                    <a:lnTo>
                      <a:pt x="25" y="1156"/>
                    </a:lnTo>
                    <a:lnTo>
                      <a:pt x="36" y="1171"/>
                    </a:lnTo>
                    <a:lnTo>
                      <a:pt x="44" y="1193"/>
                    </a:lnTo>
                    <a:lnTo>
                      <a:pt x="69" y="1208"/>
                    </a:lnTo>
                    <a:lnTo>
                      <a:pt x="95" y="1219"/>
                    </a:lnTo>
                    <a:lnTo>
                      <a:pt x="121" y="1219"/>
                    </a:lnTo>
                    <a:lnTo>
                      <a:pt x="157" y="1197"/>
                    </a:lnTo>
                    <a:lnTo>
                      <a:pt x="194" y="1171"/>
                    </a:lnTo>
                    <a:lnTo>
                      <a:pt x="227" y="1123"/>
                    </a:lnTo>
                    <a:lnTo>
                      <a:pt x="231" y="1120"/>
                    </a:lnTo>
                    <a:lnTo>
                      <a:pt x="242" y="1134"/>
                    </a:lnTo>
                    <a:lnTo>
                      <a:pt x="256" y="1123"/>
                    </a:lnTo>
                    <a:lnTo>
                      <a:pt x="264" y="1109"/>
                    </a:lnTo>
                    <a:lnTo>
                      <a:pt x="264" y="1087"/>
                    </a:lnTo>
                    <a:lnTo>
                      <a:pt x="282" y="1065"/>
                    </a:lnTo>
                    <a:lnTo>
                      <a:pt x="275" y="1090"/>
                    </a:lnTo>
                    <a:lnTo>
                      <a:pt x="282" y="1098"/>
                    </a:lnTo>
                    <a:lnTo>
                      <a:pt x="279" y="1109"/>
                    </a:lnTo>
                    <a:lnTo>
                      <a:pt x="282" y="1131"/>
                    </a:lnTo>
                    <a:lnTo>
                      <a:pt x="290" y="1149"/>
                    </a:lnTo>
                    <a:lnTo>
                      <a:pt x="301" y="1142"/>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8" name="Freeform 141"/>
              <p:cNvSpPr>
                <a:spLocks noChangeAspect="1"/>
              </p:cNvSpPr>
              <p:nvPr/>
            </p:nvSpPr>
            <p:spPr bwMode="gray">
              <a:xfrm>
                <a:off x="3489808" y="1457634"/>
                <a:ext cx="1497129" cy="1772733"/>
              </a:xfrm>
              <a:custGeom>
                <a:avLst/>
                <a:gdLst>
                  <a:gd name="T0" fmla="*/ 2147483647 w 1112"/>
                  <a:gd name="T1" fmla="*/ 2147483647 h 1219"/>
                  <a:gd name="T2" fmla="*/ 2147483647 w 1112"/>
                  <a:gd name="T3" fmla="*/ 2147483647 h 1219"/>
                  <a:gd name="T4" fmla="*/ 2147483647 w 1112"/>
                  <a:gd name="T5" fmla="*/ 2147483647 h 1219"/>
                  <a:gd name="T6" fmla="*/ 2147483647 w 1112"/>
                  <a:gd name="T7" fmla="*/ 2147483647 h 1219"/>
                  <a:gd name="T8" fmla="*/ 2147483647 w 1112"/>
                  <a:gd name="T9" fmla="*/ 2147483647 h 1219"/>
                  <a:gd name="T10" fmla="*/ 2147483647 w 1112"/>
                  <a:gd name="T11" fmla="*/ 2147483647 h 1219"/>
                  <a:gd name="T12" fmla="*/ 2147483647 w 1112"/>
                  <a:gd name="T13" fmla="*/ 2147483647 h 1219"/>
                  <a:gd name="T14" fmla="*/ 2147483647 w 1112"/>
                  <a:gd name="T15" fmla="*/ 2147483647 h 1219"/>
                  <a:gd name="T16" fmla="*/ 2147483647 w 1112"/>
                  <a:gd name="T17" fmla="*/ 2147483647 h 1219"/>
                  <a:gd name="T18" fmla="*/ 2147483647 w 1112"/>
                  <a:gd name="T19" fmla="*/ 2147483647 h 1219"/>
                  <a:gd name="T20" fmla="*/ 2147483647 w 1112"/>
                  <a:gd name="T21" fmla="*/ 2147483647 h 1219"/>
                  <a:gd name="T22" fmla="*/ 2147483647 w 1112"/>
                  <a:gd name="T23" fmla="*/ 2147483647 h 1219"/>
                  <a:gd name="T24" fmla="*/ 2147483647 w 1112"/>
                  <a:gd name="T25" fmla="*/ 2147483647 h 1219"/>
                  <a:gd name="T26" fmla="*/ 2147483647 w 1112"/>
                  <a:gd name="T27" fmla="*/ 2147483647 h 1219"/>
                  <a:gd name="T28" fmla="*/ 2147483647 w 1112"/>
                  <a:gd name="T29" fmla="*/ 2147483647 h 1219"/>
                  <a:gd name="T30" fmla="*/ 2147483647 w 1112"/>
                  <a:gd name="T31" fmla="*/ 2147483647 h 1219"/>
                  <a:gd name="T32" fmla="*/ 2147483647 w 1112"/>
                  <a:gd name="T33" fmla="*/ 2147483647 h 1219"/>
                  <a:gd name="T34" fmla="*/ 2147483647 w 1112"/>
                  <a:gd name="T35" fmla="*/ 2147483647 h 1219"/>
                  <a:gd name="T36" fmla="*/ 2147483647 w 1112"/>
                  <a:gd name="T37" fmla="*/ 2147483647 h 1219"/>
                  <a:gd name="T38" fmla="*/ 2147483647 w 1112"/>
                  <a:gd name="T39" fmla="*/ 2147483647 h 1219"/>
                  <a:gd name="T40" fmla="*/ 2147483647 w 1112"/>
                  <a:gd name="T41" fmla="*/ 2147483647 h 1219"/>
                  <a:gd name="T42" fmla="*/ 2147483647 w 1112"/>
                  <a:gd name="T43" fmla="*/ 2147483647 h 1219"/>
                  <a:gd name="T44" fmla="*/ 2147483647 w 1112"/>
                  <a:gd name="T45" fmla="*/ 2147483647 h 1219"/>
                  <a:gd name="T46" fmla="*/ 2147483647 w 1112"/>
                  <a:gd name="T47" fmla="*/ 2147483647 h 1219"/>
                  <a:gd name="T48" fmla="*/ 2147483647 w 1112"/>
                  <a:gd name="T49" fmla="*/ 2147483647 h 1219"/>
                  <a:gd name="T50" fmla="*/ 2147483647 w 1112"/>
                  <a:gd name="T51" fmla="*/ 2147483647 h 1219"/>
                  <a:gd name="T52" fmla="*/ 2147483647 w 1112"/>
                  <a:gd name="T53" fmla="*/ 2147483647 h 1219"/>
                  <a:gd name="T54" fmla="*/ 2147483647 w 1112"/>
                  <a:gd name="T55" fmla="*/ 2147483647 h 1219"/>
                  <a:gd name="T56" fmla="*/ 2147483647 w 1112"/>
                  <a:gd name="T57" fmla="*/ 2147483647 h 1219"/>
                  <a:gd name="T58" fmla="*/ 2147483647 w 1112"/>
                  <a:gd name="T59" fmla="*/ 2147483647 h 1219"/>
                  <a:gd name="T60" fmla="*/ 2147483647 w 1112"/>
                  <a:gd name="T61" fmla="*/ 2147483647 h 1219"/>
                  <a:gd name="T62" fmla="*/ 2147483647 w 1112"/>
                  <a:gd name="T63" fmla="*/ 2147483647 h 1219"/>
                  <a:gd name="T64" fmla="*/ 2147483647 w 1112"/>
                  <a:gd name="T65" fmla="*/ 2147483647 h 1219"/>
                  <a:gd name="T66" fmla="*/ 2147483647 w 1112"/>
                  <a:gd name="T67" fmla="*/ 2147483647 h 1219"/>
                  <a:gd name="T68" fmla="*/ 2147483647 w 1112"/>
                  <a:gd name="T69" fmla="*/ 2147483647 h 1219"/>
                  <a:gd name="T70" fmla="*/ 2147483647 w 1112"/>
                  <a:gd name="T71" fmla="*/ 2147483647 h 1219"/>
                  <a:gd name="T72" fmla="*/ 2147483647 w 1112"/>
                  <a:gd name="T73" fmla="*/ 2147483647 h 1219"/>
                  <a:gd name="T74" fmla="*/ 2147483647 w 1112"/>
                  <a:gd name="T75" fmla="*/ 2147483647 h 1219"/>
                  <a:gd name="T76" fmla="*/ 2147483647 w 1112"/>
                  <a:gd name="T77" fmla="*/ 2147483647 h 1219"/>
                  <a:gd name="T78" fmla="*/ 2147483647 w 1112"/>
                  <a:gd name="T79" fmla="*/ 2147483647 h 1219"/>
                  <a:gd name="T80" fmla="*/ 2147483647 w 1112"/>
                  <a:gd name="T81" fmla="*/ 2147483647 h 1219"/>
                  <a:gd name="T82" fmla="*/ 2147483647 w 1112"/>
                  <a:gd name="T83" fmla="*/ 2147483647 h 1219"/>
                  <a:gd name="T84" fmla="*/ 2147483647 w 1112"/>
                  <a:gd name="T85" fmla="*/ 2147483647 h 1219"/>
                  <a:gd name="T86" fmla="*/ 2147483647 w 1112"/>
                  <a:gd name="T87" fmla="*/ 2147483647 h 1219"/>
                  <a:gd name="T88" fmla="*/ 2147483647 w 1112"/>
                  <a:gd name="T89" fmla="*/ 2147483647 h 1219"/>
                  <a:gd name="T90" fmla="*/ 2147483647 w 1112"/>
                  <a:gd name="T91" fmla="*/ 2147483647 h 1219"/>
                  <a:gd name="T92" fmla="*/ 2147483647 w 1112"/>
                  <a:gd name="T93" fmla="*/ 2147483647 h 1219"/>
                  <a:gd name="T94" fmla="*/ 2147483647 w 1112"/>
                  <a:gd name="T95" fmla="*/ 2147483647 h 1219"/>
                  <a:gd name="T96" fmla="*/ 2147483647 w 1112"/>
                  <a:gd name="T97" fmla="*/ 2147483647 h 1219"/>
                  <a:gd name="T98" fmla="*/ 0 w 1112"/>
                  <a:gd name="T99" fmla="*/ 2147483647 h 1219"/>
                  <a:gd name="T100" fmla="*/ 2147483647 w 1112"/>
                  <a:gd name="T101" fmla="*/ 2147483647 h 1219"/>
                  <a:gd name="T102" fmla="*/ 2147483647 w 1112"/>
                  <a:gd name="T103" fmla="*/ 2147483647 h 1219"/>
                  <a:gd name="T104" fmla="*/ 2147483647 w 1112"/>
                  <a:gd name="T105" fmla="*/ 2147483647 h 1219"/>
                  <a:gd name="T106" fmla="*/ 2147483647 w 1112"/>
                  <a:gd name="T107" fmla="*/ 2147483647 h 1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219"/>
                  <a:gd name="T164" fmla="*/ 1112 w 1112"/>
                  <a:gd name="T165" fmla="*/ 1219 h 1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219">
                    <a:moveTo>
                      <a:pt x="301" y="1149"/>
                    </a:moveTo>
                    <a:lnTo>
                      <a:pt x="304" y="1145"/>
                    </a:lnTo>
                    <a:lnTo>
                      <a:pt x="315" y="1142"/>
                    </a:lnTo>
                    <a:lnTo>
                      <a:pt x="323" y="1131"/>
                    </a:lnTo>
                    <a:lnTo>
                      <a:pt x="330" y="1116"/>
                    </a:lnTo>
                    <a:lnTo>
                      <a:pt x="330" y="1105"/>
                    </a:lnTo>
                    <a:lnTo>
                      <a:pt x="330" y="1083"/>
                    </a:lnTo>
                    <a:lnTo>
                      <a:pt x="330" y="1065"/>
                    </a:lnTo>
                    <a:lnTo>
                      <a:pt x="345" y="1057"/>
                    </a:lnTo>
                    <a:lnTo>
                      <a:pt x="374" y="1046"/>
                    </a:lnTo>
                    <a:lnTo>
                      <a:pt x="378" y="1032"/>
                    </a:lnTo>
                    <a:lnTo>
                      <a:pt x="374" y="991"/>
                    </a:lnTo>
                    <a:lnTo>
                      <a:pt x="370" y="984"/>
                    </a:lnTo>
                    <a:lnTo>
                      <a:pt x="370" y="958"/>
                    </a:lnTo>
                    <a:lnTo>
                      <a:pt x="359" y="951"/>
                    </a:lnTo>
                    <a:lnTo>
                      <a:pt x="363" y="929"/>
                    </a:lnTo>
                    <a:lnTo>
                      <a:pt x="374" y="929"/>
                    </a:lnTo>
                    <a:lnTo>
                      <a:pt x="392" y="918"/>
                    </a:lnTo>
                    <a:lnTo>
                      <a:pt x="378" y="881"/>
                    </a:lnTo>
                    <a:lnTo>
                      <a:pt x="370" y="870"/>
                    </a:lnTo>
                    <a:lnTo>
                      <a:pt x="370" y="867"/>
                    </a:lnTo>
                    <a:lnTo>
                      <a:pt x="370" y="833"/>
                    </a:lnTo>
                    <a:lnTo>
                      <a:pt x="381" y="811"/>
                    </a:lnTo>
                    <a:lnTo>
                      <a:pt x="385" y="786"/>
                    </a:lnTo>
                    <a:lnTo>
                      <a:pt x="389" y="756"/>
                    </a:lnTo>
                    <a:lnTo>
                      <a:pt x="385" y="731"/>
                    </a:lnTo>
                    <a:lnTo>
                      <a:pt x="392" y="716"/>
                    </a:lnTo>
                    <a:lnTo>
                      <a:pt x="396" y="705"/>
                    </a:lnTo>
                    <a:lnTo>
                      <a:pt x="422" y="687"/>
                    </a:lnTo>
                    <a:lnTo>
                      <a:pt x="447" y="679"/>
                    </a:lnTo>
                    <a:lnTo>
                      <a:pt x="466" y="687"/>
                    </a:lnTo>
                    <a:lnTo>
                      <a:pt x="473" y="690"/>
                    </a:lnTo>
                    <a:lnTo>
                      <a:pt x="488" y="676"/>
                    </a:lnTo>
                    <a:lnTo>
                      <a:pt x="488" y="654"/>
                    </a:lnTo>
                    <a:lnTo>
                      <a:pt x="473" y="617"/>
                    </a:lnTo>
                    <a:lnTo>
                      <a:pt x="469" y="602"/>
                    </a:lnTo>
                    <a:lnTo>
                      <a:pt x="473" y="595"/>
                    </a:lnTo>
                    <a:lnTo>
                      <a:pt x="484" y="595"/>
                    </a:lnTo>
                    <a:lnTo>
                      <a:pt x="491" y="580"/>
                    </a:lnTo>
                    <a:lnTo>
                      <a:pt x="495" y="558"/>
                    </a:lnTo>
                    <a:lnTo>
                      <a:pt x="499" y="525"/>
                    </a:lnTo>
                    <a:lnTo>
                      <a:pt x="502" y="492"/>
                    </a:lnTo>
                    <a:lnTo>
                      <a:pt x="517" y="478"/>
                    </a:lnTo>
                    <a:lnTo>
                      <a:pt x="539" y="463"/>
                    </a:lnTo>
                    <a:lnTo>
                      <a:pt x="557" y="455"/>
                    </a:lnTo>
                    <a:lnTo>
                      <a:pt x="561" y="430"/>
                    </a:lnTo>
                    <a:lnTo>
                      <a:pt x="568" y="415"/>
                    </a:lnTo>
                    <a:lnTo>
                      <a:pt x="590" y="397"/>
                    </a:lnTo>
                    <a:lnTo>
                      <a:pt x="594" y="386"/>
                    </a:lnTo>
                    <a:lnTo>
                      <a:pt x="590" y="375"/>
                    </a:lnTo>
                    <a:lnTo>
                      <a:pt x="590" y="356"/>
                    </a:lnTo>
                    <a:lnTo>
                      <a:pt x="605" y="345"/>
                    </a:lnTo>
                    <a:lnTo>
                      <a:pt x="627" y="309"/>
                    </a:lnTo>
                    <a:lnTo>
                      <a:pt x="638" y="312"/>
                    </a:lnTo>
                    <a:lnTo>
                      <a:pt x="664" y="290"/>
                    </a:lnTo>
                    <a:lnTo>
                      <a:pt x="660" y="276"/>
                    </a:lnTo>
                    <a:lnTo>
                      <a:pt x="675" y="257"/>
                    </a:lnTo>
                    <a:lnTo>
                      <a:pt x="686" y="265"/>
                    </a:lnTo>
                    <a:lnTo>
                      <a:pt x="701" y="257"/>
                    </a:lnTo>
                    <a:lnTo>
                      <a:pt x="726" y="265"/>
                    </a:lnTo>
                    <a:lnTo>
                      <a:pt x="759" y="235"/>
                    </a:lnTo>
                    <a:lnTo>
                      <a:pt x="756" y="217"/>
                    </a:lnTo>
                    <a:lnTo>
                      <a:pt x="759" y="210"/>
                    </a:lnTo>
                    <a:lnTo>
                      <a:pt x="748" y="206"/>
                    </a:lnTo>
                    <a:lnTo>
                      <a:pt x="767" y="191"/>
                    </a:lnTo>
                    <a:lnTo>
                      <a:pt x="792" y="188"/>
                    </a:lnTo>
                    <a:lnTo>
                      <a:pt x="807" y="210"/>
                    </a:lnTo>
                    <a:lnTo>
                      <a:pt x="836" y="243"/>
                    </a:lnTo>
                    <a:lnTo>
                      <a:pt x="847" y="243"/>
                    </a:lnTo>
                    <a:lnTo>
                      <a:pt x="866" y="232"/>
                    </a:lnTo>
                    <a:lnTo>
                      <a:pt x="877" y="228"/>
                    </a:lnTo>
                    <a:lnTo>
                      <a:pt x="884" y="232"/>
                    </a:lnTo>
                    <a:lnTo>
                      <a:pt x="899" y="243"/>
                    </a:lnTo>
                    <a:lnTo>
                      <a:pt x="913" y="246"/>
                    </a:lnTo>
                    <a:lnTo>
                      <a:pt x="917" y="243"/>
                    </a:lnTo>
                    <a:lnTo>
                      <a:pt x="924" y="228"/>
                    </a:lnTo>
                    <a:lnTo>
                      <a:pt x="928" y="217"/>
                    </a:lnTo>
                    <a:lnTo>
                      <a:pt x="946" y="191"/>
                    </a:lnTo>
                    <a:lnTo>
                      <a:pt x="950" y="188"/>
                    </a:lnTo>
                    <a:lnTo>
                      <a:pt x="946" y="147"/>
                    </a:lnTo>
                    <a:lnTo>
                      <a:pt x="968" y="125"/>
                    </a:lnTo>
                    <a:lnTo>
                      <a:pt x="976" y="133"/>
                    </a:lnTo>
                    <a:lnTo>
                      <a:pt x="998" y="107"/>
                    </a:lnTo>
                    <a:lnTo>
                      <a:pt x="1020" y="133"/>
                    </a:lnTo>
                    <a:lnTo>
                      <a:pt x="1027" y="140"/>
                    </a:lnTo>
                    <a:lnTo>
                      <a:pt x="1038" y="133"/>
                    </a:lnTo>
                    <a:lnTo>
                      <a:pt x="1049" y="147"/>
                    </a:lnTo>
                    <a:lnTo>
                      <a:pt x="1049" y="155"/>
                    </a:lnTo>
                    <a:lnTo>
                      <a:pt x="1057" y="162"/>
                    </a:lnTo>
                    <a:lnTo>
                      <a:pt x="1057" y="177"/>
                    </a:lnTo>
                    <a:lnTo>
                      <a:pt x="1068" y="158"/>
                    </a:lnTo>
                    <a:lnTo>
                      <a:pt x="1090" y="144"/>
                    </a:lnTo>
                    <a:lnTo>
                      <a:pt x="1101" y="118"/>
                    </a:lnTo>
                    <a:lnTo>
                      <a:pt x="1093" y="114"/>
                    </a:lnTo>
                    <a:lnTo>
                      <a:pt x="1079" y="125"/>
                    </a:lnTo>
                    <a:lnTo>
                      <a:pt x="1079" y="107"/>
                    </a:lnTo>
                    <a:lnTo>
                      <a:pt x="1068" y="103"/>
                    </a:lnTo>
                    <a:lnTo>
                      <a:pt x="1064" y="89"/>
                    </a:lnTo>
                    <a:lnTo>
                      <a:pt x="1097" y="66"/>
                    </a:lnTo>
                    <a:lnTo>
                      <a:pt x="1108" y="70"/>
                    </a:lnTo>
                    <a:lnTo>
                      <a:pt x="1112" y="52"/>
                    </a:lnTo>
                    <a:lnTo>
                      <a:pt x="1104" y="48"/>
                    </a:lnTo>
                    <a:lnTo>
                      <a:pt x="1086" y="41"/>
                    </a:lnTo>
                    <a:lnTo>
                      <a:pt x="1071" y="37"/>
                    </a:lnTo>
                    <a:lnTo>
                      <a:pt x="1057" y="22"/>
                    </a:lnTo>
                    <a:lnTo>
                      <a:pt x="1038" y="15"/>
                    </a:lnTo>
                    <a:lnTo>
                      <a:pt x="1023" y="33"/>
                    </a:lnTo>
                    <a:lnTo>
                      <a:pt x="1016" y="44"/>
                    </a:lnTo>
                    <a:lnTo>
                      <a:pt x="998" y="33"/>
                    </a:lnTo>
                    <a:lnTo>
                      <a:pt x="1009" y="22"/>
                    </a:lnTo>
                    <a:lnTo>
                      <a:pt x="1012" y="4"/>
                    </a:lnTo>
                    <a:lnTo>
                      <a:pt x="1009" y="0"/>
                    </a:lnTo>
                    <a:lnTo>
                      <a:pt x="987" y="0"/>
                    </a:lnTo>
                    <a:lnTo>
                      <a:pt x="983" y="8"/>
                    </a:lnTo>
                    <a:lnTo>
                      <a:pt x="979" y="22"/>
                    </a:lnTo>
                    <a:lnTo>
                      <a:pt x="983" y="33"/>
                    </a:lnTo>
                    <a:lnTo>
                      <a:pt x="968" y="48"/>
                    </a:lnTo>
                    <a:lnTo>
                      <a:pt x="954" y="22"/>
                    </a:lnTo>
                    <a:lnTo>
                      <a:pt x="943" y="30"/>
                    </a:lnTo>
                    <a:lnTo>
                      <a:pt x="939" y="48"/>
                    </a:lnTo>
                    <a:lnTo>
                      <a:pt x="928" y="77"/>
                    </a:lnTo>
                    <a:lnTo>
                      <a:pt x="910" y="100"/>
                    </a:lnTo>
                    <a:lnTo>
                      <a:pt x="899" y="74"/>
                    </a:lnTo>
                    <a:lnTo>
                      <a:pt x="917" y="55"/>
                    </a:lnTo>
                    <a:lnTo>
                      <a:pt x="921" y="33"/>
                    </a:lnTo>
                    <a:lnTo>
                      <a:pt x="910" y="33"/>
                    </a:lnTo>
                    <a:lnTo>
                      <a:pt x="888" y="33"/>
                    </a:lnTo>
                    <a:lnTo>
                      <a:pt x="873" y="55"/>
                    </a:lnTo>
                    <a:lnTo>
                      <a:pt x="851" y="89"/>
                    </a:lnTo>
                    <a:lnTo>
                      <a:pt x="858" y="107"/>
                    </a:lnTo>
                    <a:lnTo>
                      <a:pt x="847" y="114"/>
                    </a:lnTo>
                    <a:lnTo>
                      <a:pt x="833" y="103"/>
                    </a:lnTo>
                    <a:lnTo>
                      <a:pt x="814" y="111"/>
                    </a:lnTo>
                    <a:lnTo>
                      <a:pt x="818" y="125"/>
                    </a:lnTo>
                    <a:lnTo>
                      <a:pt x="800" y="125"/>
                    </a:lnTo>
                    <a:lnTo>
                      <a:pt x="785" y="133"/>
                    </a:lnTo>
                    <a:lnTo>
                      <a:pt x="770" y="151"/>
                    </a:lnTo>
                    <a:lnTo>
                      <a:pt x="748" y="147"/>
                    </a:lnTo>
                    <a:lnTo>
                      <a:pt x="748" y="158"/>
                    </a:lnTo>
                    <a:lnTo>
                      <a:pt x="734" y="147"/>
                    </a:lnTo>
                    <a:lnTo>
                      <a:pt x="715" y="155"/>
                    </a:lnTo>
                    <a:lnTo>
                      <a:pt x="708" y="173"/>
                    </a:lnTo>
                    <a:lnTo>
                      <a:pt x="693" y="177"/>
                    </a:lnTo>
                    <a:lnTo>
                      <a:pt x="682" y="158"/>
                    </a:lnTo>
                    <a:lnTo>
                      <a:pt x="656" y="162"/>
                    </a:lnTo>
                    <a:lnTo>
                      <a:pt x="631" y="173"/>
                    </a:lnTo>
                    <a:lnTo>
                      <a:pt x="631" y="195"/>
                    </a:lnTo>
                    <a:lnTo>
                      <a:pt x="649" y="199"/>
                    </a:lnTo>
                    <a:lnTo>
                      <a:pt x="649" y="206"/>
                    </a:lnTo>
                    <a:lnTo>
                      <a:pt x="649" y="221"/>
                    </a:lnTo>
                    <a:lnTo>
                      <a:pt x="634" y="217"/>
                    </a:lnTo>
                    <a:lnTo>
                      <a:pt x="620" y="228"/>
                    </a:lnTo>
                    <a:lnTo>
                      <a:pt x="627" y="243"/>
                    </a:lnTo>
                    <a:lnTo>
                      <a:pt x="638" y="254"/>
                    </a:lnTo>
                    <a:lnTo>
                      <a:pt x="638" y="276"/>
                    </a:lnTo>
                    <a:lnTo>
                      <a:pt x="627" y="268"/>
                    </a:lnTo>
                    <a:lnTo>
                      <a:pt x="612" y="272"/>
                    </a:lnTo>
                    <a:lnTo>
                      <a:pt x="612" y="287"/>
                    </a:lnTo>
                    <a:lnTo>
                      <a:pt x="594" y="287"/>
                    </a:lnTo>
                    <a:lnTo>
                      <a:pt x="576" y="287"/>
                    </a:lnTo>
                    <a:lnTo>
                      <a:pt x="572" y="298"/>
                    </a:lnTo>
                    <a:lnTo>
                      <a:pt x="568" y="309"/>
                    </a:lnTo>
                    <a:lnTo>
                      <a:pt x="557" y="312"/>
                    </a:lnTo>
                    <a:lnTo>
                      <a:pt x="550" y="320"/>
                    </a:lnTo>
                    <a:lnTo>
                      <a:pt x="557" y="331"/>
                    </a:lnTo>
                    <a:lnTo>
                      <a:pt x="532" y="342"/>
                    </a:lnTo>
                    <a:lnTo>
                      <a:pt x="550" y="356"/>
                    </a:lnTo>
                    <a:lnTo>
                      <a:pt x="550" y="364"/>
                    </a:lnTo>
                    <a:lnTo>
                      <a:pt x="535" y="378"/>
                    </a:lnTo>
                    <a:lnTo>
                      <a:pt x="506" y="397"/>
                    </a:lnTo>
                    <a:lnTo>
                      <a:pt x="488" y="415"/>
                    </a:lnTo>
                    <a:lnTo>
                      <a:pt x="473" y="437"/>
                    </a:lnTo>
                    <a:lnTo>
                      <a:pt x="455" y="455"/>
                    </a:lnTo>
                    <a:lnTo>
                      <a:pt x="455" y="467"/>
                    </a:lnTo>
                    <a:lnTo>
                      <a:pt x="458" y="478"/>
                    </a:lnTo>
                    <a:lnTo>
                      <a:pt x="440" y="492"/>
                    </a:lnTo>
                    <a:lnTo>
                      <a:pt x="447" y="507"/>
                    </a:lnTo>
                    <a:lnTo>
                      <a:pt x="429" y="536"/>
                    </a:lnTo>
                    <a:lnTo>
                      <a:pt x="418" y="540"/>
                    </a:lnTo>
                    <a:lnTo>
                      <a:pt x="418" y="562"/>
                    </a:lnTo>
                    <a:lnTo>
                      <a:pt x="425" y="573"/>
                    </a:lnTo>
                    <a:lnTo>
                      <a:pt x="414" y="588"/>
                    </a:lnTo>
                    <a:lnTo>
                      <a:pt x="407" y="577"/>
                    </a:lnTo>
                    <a:lnTo>
                      <a:pt x="389" y="588"/>
                    </a:lnTo>
                    <a:lnTo>
                      <a:pt x="392" y="610"/>
                    </a:lnTo>
                    <a:lnTo>
                      <a:pt x="378" y="617"/>
                    </a:lnTo>
                    <a:lnTo>
                      <a:pt x="352" y="621"/>
                    </a:lnTo>
                    <a:lnTo>
                      <a:pt x="337" y="643"/>
                    </a:lnTo>
                    <a:lnTo>
                      <a:pt x="330" y="665"/>
                    </a:lnTo>
                    <a:lnTo>
                      <a:pt x="315" y="679"/>
                    </a:lnTo>
                    <a:lnTo>
                      <a:pt x="315" y="690"/>
                    </a:lnTo>
                    <a:lnTo>
                      <a:pt x="337" y="676"/>
                    </a:lnTo>
                    <a:lnTo>
                      <a:pt x="359" y="657"/>
                    </a:lnTo>
                    <a:lnTo>
                      <a:pt x="370" y="665"/>
                    </a:lnTo>
                    <a:lnTo>
                      <a:pt x="359" y="687"/>
                    </a:lnTo>
                    <a:lnTo>
                      <a:pt x="341" y="701"/>
                    </a:lnTo>
                    <a:lnTo>
                      <a:pt x="319" y="698"/>
                    </a:lnTo>
                    <a:lnTo>
                      <a:pt x="323" y="712"/>
                    </a:lnTo>
                    <a:lnTo>
                      <a:pt x="297" y="723"/>
                    </a:lnTo>
                    <a:lnTo>
                      <a:pt x="290" y="701"/>
                    </a:lnTo>
                    <a:lnTo>
                      <a:pt x="279" y="690"/>
                    </a:lnTo>
                    <a:lnTo>
                      <a:pt x="264" y="716"/>
                    </a:lnTo>
                    <a:lnTo>
                      <a:pt x="245" y="716"/>
                    </a:lnTo>
                    <a:lnTo>
                      <a:pt x="227" y="720"/>
                    </a:lnTo>
                    <a:lnTo>
                      <a:pt x="227" y="742"/>
                    </a:lnTo>
                    <a:lnTo>
                      <a:pt x="216" y="745"/>
                    </a:lnTo>
                    <a:lnTo>
                      <a:pt x="216" y="756"/>
                    </a:lnTo>
                    <a:lnTo>
                      <a:pt x="209" y="753"/>
                    </a:lnTo>
                    <a:lnTo>
                      <a:pt x="194" y="742"/>
                    </a:lnTo>
                    <a:lnTo>
                      <a:pt x="172" y="745"/>
                    </a:lnTo>
                    <a:lnTo>
                      <a:pt x="172" y="756"/>
                    </a:lnTo>
                    <a:lnTo>
                      <a:pt x="172" y="767"/>
                    </a:lnTo>
                    <a:lnTo>
                      <a:pt x="165" y="771"/>
                    </a:lnTo>
                    <a:lnTo>
                      <a:pt x="143" y="760"/>
                    </a:lnTo>
                    <a:lnTo>
                      <a:pt x="124" y="775"/>
                    </a:lnTo>
                    <a:lnTo>
                      <a:pt x="132" y="786"/>
                    </a:lnTo>
                    <a:lnTo>
                      <a:pt x="128" y="797"/>
                    </a:lnTo>
                    <a:lnTo>
                      <a:pt x="110" y="786"/>
                    </a:lnTo>
                    <a:lnTo>
                      <a:pt x="102" y="797"/>
                    </a:lnTo>
                    <a:lnTo>
                      <a:pt x="99" y="808"/>
                    </a:lnTo>
                    <a:lnTo>
                      <a:pt x="77" y="800"/>
                    </a:lnTo>
                    <a:lnTo>
                      <a:pt x="62" y="804"/>
                    </a:lnTo>
                    <a:lnTo>
                      <a:pt x="62" y="819"/>
                    </a:lnTo>
                    <a:lnTo>
                      <a:pt x="51" y="826"/>
                    </a:lnTo>
                    <a:lnTo>
                      <a:pt x="40" y="841"/>
                    </a:lnTo>
                    <a:lnTo>
                      <a:pt x="44" y="867"/>
                    </a:lnTo>
                    <a:lnTo>
                      <a:pt x="36" y="896"/>
                    </a:lnTo>
                    <a:lnTo>
                      <a:pt x="33" y="929"/>
                    </a:lnTo>
                    <a:lnTo>
                      <a:pt x="29" y="962"/>
                    </a:lnTo>
                    <a:lnTo>
                      <a:pt x="22" y="977"/>
                    </a:lnTo>
                    <a:lnTo>
                      <a:pt x="33" y="991"/>
                    </a:lnTo>
                    <a:lnTo>
                      <a:pt x="51" y="980"/>
                    </a:lnTo>
                    <a:lnTo>
                      <a:pt x="66" y="988"/>
                    </a:lnTo>
                    <a:lnTo>
                      <a:pt x="66" y="999"/>
                    </a:lnTo>
                    <a:lnTo>
                      <a:pt x="47" y="1010"/>
                    </a:lnTo>
                    <a:lnTo>
                      <a:pt x="44" y="1028"/>
                    </a:lnTo>
                    <a:lnTo>
                      <a:pt x="40" y="1039"/>
                    </a:lnTo>
                    <a:lnTo>
                      <a:pt x="22" y="1035"/>
                    </a:lnTo>
                    <a:lnTo>
                      <a:pt x="14" y="1061"/>
                    </a:lnTo>
                    <a:lnTo>
                      <a:pt x="22" y="1068"/>
                    </a:lnTo>
                    <a:lnTo>
                      <a:pt x="40" y="1065"/>
                    </a:lnTo>
                    <a:lnTo>
                      <a:pt x="47" y="1076"/>
                    </a:lnTo>
                    <a:lnTo>
                      <a:pt x="51" y="1079"/>
                    </a:lnTo>
                    <a:lnTo>
                      <a:pt x="36" y="1087"/>
                    </a:lnTo>
                    <a:lnTo>
                      <a:pt x="36" y="1101"/>
                    </a:lnTo>
                    <a:lnTo>
                      <a:pt x="22" y="1105"/>
                    </a:lnTo>
                    <a:lnTo>
                      <a:pt x="11" y="1098"/>
                    </a:lnTo>
                    <a:lnTo>
                      <a:pt x="14" y="1120"/>
                    </a:lnTo>
                    <a:lnTo>
                      <a:pt x="11" y="1131"/>
                    </a:lnTo>
                    <a:lnTo>
                      <a:pt x="0" y="1131"/>
                    </a:lnTo>
                    <a:lnTo>
                      <a:pt x="25" y="1156"/>
                    </a:lnTo>
                    <a:lnTo>
                      <a:pt x="36" y="1171"/>
                    </a:lnTo>
                    <a:lnTo>
                      <a:pt x="44" y="1193"/>
                    </a:lnTo>
                    <a:lnTo>
                      <a:pt x="69" y="1208"/>
                    </a:lnTo>
                    <a:lnTo>
                      <a:pt x="95" y="1219"/>
                    </a:lnTo>
                    <a:lnTo>
                      <a:pt x="121" y="1219"/>
                    </a:lnTo>
                    <a:lnTo>
                      <a:pt x="157" y="1197"/>
                    </a:lnTo>
                    <a:lnTo>
                      <a:pt x="194" y="1171"/>
                    </a:lnTo>
                    <a:lnTo>
                      <a:pt x="227" y="1123"/>
                    </a:lnTo>
                    <a:lnTo>
                      <a:pt x="231" y="1120"/>
                    </a:lnTo>
                    <a:lnTo>
                      <a:pt x="242" y="1134"/>
                    </a:lnTo>
                    <a:lnTo>
                      <a:pt x="256" y="1123"/>
                    </a:lnTo>
                    <a:lnTo>
                      <a:pt x="264" y="1109"/>
                    </a:lnTo>
                    <a:lnTo>
                      <a:pt x="264" y="1087"/>
                    </a:lnTo>
                    <a:lnTo>
                      <a:pt x="282" y="1065"/>
                    </a:lnTo>
                    <a:lnTo>
                      <a:pt x="275" y="1090"/>
                    </a:lnTo>
                    <a:lnTo>
                      <a:pt x="282" y="1098"/>
                    </a:lnTo>
                    <a:lnTo>
                      <a:pt x="279" y="1109"/>
                    </a:lnTo>
                    <a:lnTo>
                      <a:pt x="282" y="1131"/>
                    </a:lnTo>
                    <a:lnTo>
                      <a:pt x="290" y="1149"/>
                    </a:lnTo>
                    <a:lnTo>
                      <a:pt x="301" y="1142"/>
                    </a:lnTo>
                    <a:lnTo>
                      <a:pt x="301" y="1149"/>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49" name="Freeform 142"/>
              <p:cNvSpPr>
                <a:spLocks noChangeAspect="1"/>
              </p:cNvSpPr>
              <p:nvPr/>
            </p:nvSpPr>
            <p:spPr bwMode="gray">
              <a:xfrm>
                <a:off x="3489808" y="1457634"/>
                <a:ext cx="1497129" cy="1772733"/>
              </a:xfrm>
              <a:custGeom>
                <a:avLst/>
                <a:gdLst>
                  <a:gd name="T0" fmla="*/ 2147483647 w 1112"/>
                  <a:gd name="T1" fmla="*/ 2147483647 h 1219"/>
                  <a:gd name="T2" fmla="*/ 2147483647 w 1112"/>
                  <a:gd name="T3" fmla="*/ 2147483647 h 1219"/>
                  <a:gd name="T4" fmla="*/ 2147483647 w 1112"/>
                  <a:gd name="T5" fmla="*/ 2147483647 h 1219"/>
                  <a:gd name="T6" fmla="*/ 2147483647 w 1112"/>
                  <a:gd name="T7" fmla="*/ 2147483647 h 1219"/>
                  <a:gd name="T8" fmla="*/ 2147483647 w 1112"/>
                  <a:gd name="T9" fmla="*/ 2147483647 h 1219"/>
                  <a:gd name="T10" fmla="*/ 2147483647 w 1112"/>
                  <a:gd name="T11" fmla="*/ 2147483647 h 1219"/>
                  <a:gd name="T12" fmla="*/ 2147483647 w 1112"/>
                  <a:gd name="T13" fmla="*/ 2147483647 h 1219"/>
                  <a:gd name="T14" fmla="*/ 2147483647 w 1112"/>
                  <a:gd name="T15" fmla="*/ 2147483647 h 1219"/>
                  <a:gd name="T16" fmla="*/ 2147483647 w 1112"/>
                  <a:gd name="T17" fmla="*/ 2147483647 h 1219"/>
                  <a:gd name="T18" fmla="*/ 2147483647 w 1112"/>
                  <a:gd name="T19" fmla="*/ 2147483647 h 1219"/>
                  <a:gd name="T20" fmla="*/ 2147483647 w 1112"/>
                  <a:gd name="T21" fmla="*/ 2147483647 h 1219"/>
                  <a:gd name="T22" fmla="*/ 2147483647 w 1112"/>
                  <a:gd name="T23" fmla="*/ 2147483647 h 1219"/>
                  <a:gd name="T24" fmla="*/ 2147483647 w 1112"/>
                  <a:gd name="T25" fmla="*/ 2147483647 h 1219"/>
                  <a:gd name="T26" fmla="*/ 2147483647 w 1112"/>
                  <a:gd name="T27" fmla="*/ 2147483647 h 1219"/>
                  <a:gd name="T28" fmla="*/ 2147483647 w 1112"/>
                  <a:gd name="T29" fmla="*/ 2147483647 h 1219"/>
                  <a:gd name="T30" fmla="*/ 2147483647 w 1112"/>
                  <a:gd name="T31" fmla="*/ 2147483647 h 1219"/>
                  <a:gd name="T32" fmla="*/ 2147483647 w 1112"/>
                  <a:gd name="T33" fmla="*/ 2147483647 h 1219"/>
                  <a:gd name="T34" fmla="*/ 2147483647 w 1112"/>
                  <a:gd name="T35" fmla="*/ 2147483647 h 1219"/>
                  <a:gd name="T36" fmla="*/ 2147483647 w 1112"/>
                  <a:gd name="T37" fmla="*/ 2147483647 h 1219"/>
                  <a:gd name="T38" fmla="*/ 2147483647 w 1112"/>
                  <a:gd name="T39" fmla="*/ 2147483647 h 1219"/>
                  <a:gd name="T40" fmla="*/ 2147483647 w 1112"/>
                  <a:gd name="T41" fmla="*/ 2147483647 h 1219"/>
                  <a:gd name="T42" fmla="*/ 2147483647 w 1112"/>
                  <a:gd name="T43" fmla="*/ 2147483647 h 1219"/>
                  <a:gd name="T44" fmla="*/ 2147483647 w 1112"/>
                  <a:gd name="T45" fmla="*/ 2147483647 h 1219"/>
                  <a:gd name="T46" fmla="*/ 2147483647 w 1112"/>
                  <a:gd name="T47" fmla="*/ 2147483647 h 1219"/>
                  <a:gd name="T48" fmla="*/ 2147483647 w 1112"/>
                  <a:gd name="T49" fmla="*/ 2147483647 h 1219"/>
                  <a:gd name="T50" fmla="*/ 2147483647 w 1112"/>
                  <a:gd name="T51" fmla="*/ 2147483647 h 1219"/>
                  <a:gd name="T52" fmla="*/ 2147483647 w 1112"/>
                  <a:gd name="T53" fmla="*/ 2147483647 h 1219"/>
                  <a:gd name="T54" fmla="*/ 2147483647 w 1112"/>
                  <a:gd name="T55" fmla="*/ 2147483647 h 1219"/>
                  <a:gd name="T56" fmla="*/ 2147483647 w 1112"/>
                  <a:gd name="T57" fmla="*/ 2147483647 h 1219"/>
                  <a:gd name="T58" fmla="*/ 2147483647 w 1112"/>
                  <a:gd name="T59" fmla="*/ 2147483647 h 1219"/>
                  <a:gd name="T60" fmla="*/ 2147483647 w 1112"/>
                  <a:gd name="T61" fmla="*/ 2147483647 h 1219"/>
                  <a:gd name="T62" fmla="*/ 2147483647 w 1112"/>
                  <a:gd name="T63" fmla="*/ 2147483647 h 1219"/>
                  <a:gd name="T64" fmla="*/ 2147483647 w 1112"/>
                  <a:gd name="T65" fmla="*/ 2147483647 h 1219"/>
                  <a:gd name="T66" fmla="*/ 2147483647 w 1112"/>
                  <a:gd name="T67" fmla="*/ 2147483647 h 1219"/>
                  <a:gd name="T68" fmla="*/ 2147483647 w 1112"/>
                  <a:gd name="T69" fmla="*/ 2147483647 h 1219"/>
                  <a:gd name="T70" fmla="*/ 2147483647 w 1112"/>
                  <a:gd name="T71" fmla="*/ 2147483647 h 1219"/>
                  <a:gd name="T72" fmla="*/ 2147483647 w 1112"/>
                  <a:gd name="T73" fmla="*/ 2147483647 h 1219"/>
                  <a:gd name="T74" fmla="*/ 2147483647 w 1112"/>
                  <a:gd name="T75" fmla="*/ 2147483647 h 1219"/>
                  <a:gd name="T76" fmla="*/ 2147483647 w 1112"/>
                  <a:gd name="T77" fmla="*/ 2147483647 h 1219"/>
                  <a:gd name="T78" fmla="*/ 2147483647 w 1112"/>
                  <a:gd name="T79" fmla="*/ 2147483647 h 1219"/>
                  <a:gd name="T80" fmla="*/ 2147483647 w 1112"/>
                  <a:gd name="T81" fmla="*/ 2147483647 h 1219"/>
                  <a:gd name="T82" fmla="*/ 2147483647 w 1112"/>
                  <a:gd name="T83" fmla="*/ 2147483647 h 1219"/>
                  <a:gd name="T84" fmla="*/ 2147483647 w 1112"/>
                  <a:gd name="T85" fmla="*/ 2147483647 h 1219"/>
                  <a:gd name="T86" fmla="*/ 2147483647 w 1112"/>
                  <a:gd name="T87" fmla="*/ 2147483647 h 1219"/>
                  <a:gd name="T88" fmla="*/ 2147483647 w 1112"/>
                  <a:gd name="T89" fmla="*/ 2147483647 h 1219"/>
                  <a:gd name="T90" fmla="*/ 2147483647 w 1112"/>
                  <a:gd name="T91" fmla="*/ 2147483647 h 1219"/>
                  <a:gd name="T92" fmla="*/ 2147483647 w 1112"/>
                  <a:gd name="T93" fmla="*/ 2147483647 h 1219"/>
                  <a:gd name="T94" fmla="*/ 2147483647 w 1112"/>
                  <a:gd name="T95" fmla="*/ 2147483647 h 1219"/>
                  <a:gd name="T96" fmla="*/ 2147483647 w 1112"/>
                  <a:gd name="T97" fmla="*/ 2147483647 h 1219"/>
                  <a:gd name="T98" fmla="*/ 0 w 1112"/>
                  <a:gd name="T99" fmla="*/ 2147483647 h 1219"/>
                  <a:gd name="T100" fmla="*/ 2147483647 w 1112"/>
                  <a:gd name="T101" fmla="*/ 2147483647 h 1219"/>
                  <a:gd name="T102" fmla="*/ 2147483647 w 1112"/>
                  <a:gd name="T103" fmla="*/ 2147483647 h 1219"/>
                  <a:gd name="T104" fmla="*/ 2147483647 w 1112"/>
                  <a:gd name="T105" fmla="*/ 2147483647 h 1219"/>
                  <a:gd name="T106" fmla="*/ 2147483647 w 1112"/>
                  <a:gd name="T107" fmla="*/ 2147483647 h 1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219"/>
                  <a:gd name="T164" fmla="*/ 1112 w 1112"/>
                  <a:gd name="T165" fmla="*/ 1219 h 1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219">
                    <a:moveTo>
                      <a:pt x="301" y="1149"/>
                    </a:moveTo>
                    <a:lnTo>
                      <a:pt x="304" y="1145"/>
                    </a:lnTo>
                    <a:lnTo>
                      <a:pt x="315" y="1142"/>
                    </a:lnTo>
                    <a:lnTo>
                      <a:pt x="323" y="1131"/>
                    </a:lnTo>
                    <a:lnTo>
                      <a:pt x="330" y="1116"/>
                    </a:lnTo>
                    <a:lnTo>
                      <a:pt x="330" y="1105"/>
                    </a:lnTo>
                    <a:lnTo>
                      <a:pt x="330" y="1083"/>
                    </a:lnTo>
                    <a:lnTo>
                      <a:pt x="330" y="1065"/>
                    </a:lnTo>
                    <a:lnTo>
                      <a:pt x="345" y="1057"/>
                    </a:lnTo>
                    <a:lnTo>
                      <a:pt x="374" y="1046"/>
                    </a:lnTo>
                    <a:lnTo>
                      <a:pt x="378" y="1032"/>
                    </a:lnTo>
                    <a:lnTo>
                      <a:pt x="374" y="991"/>
                    </a:lnTo>
                    <a:lnTo>
                      <a:pt x="370" y="984"/>
                    </a:lnTo>
                    <a:lnTo>
                      <a:pt x="370" y="958"/>
                    </a:lnTo>
                    <a:lnTo>
                      <a:pt x="359" y="951"/>
                    </a:lnTo>
                    <a:lnTo>
                      <a:pt x="363" y="929"/>
                    </a:lnTo>
                    <a:lnTo>
                      <a:pt x="374" y="929"/>
                    </a:lnTo>
                    <a:lnTo>
                      <a:pt x="392" y="918"/>
                    </a:lnTo>
                    <a:lnTo>
                      <a:pt x="378" y="881"/>
                    </a:lnTo>
                    <a:lnTo>
                      <a:pt x="370" y="870"/>
                    </a:lnTo>
                    <a:lnTo>
                      <a:pt x="370" y="867"/>
                    </a:lnTo>
                    <a:lnTo>
                      <a:pt x="370" y="833"/>
                    </a:lnTo>
                    <a:lnTo>
                      <a:pt x="381" y="811"/>
                    </a:lnTo>
                    <a:lnTo>
                      <a:pt x="385" y="786"/>
                    </a:lnTo>
                    <a:lnTo>
                      <a:pt x="389" y="756"/>
                    </a:lnTo>
                    <a:lnTo>
                      <a:pt x="385" y="731"/>
                    </a:lnTo>
                    <a:lnTo>
                      <a:pt x="392" y="716"/>
                    </a:lnTo>
                    <a:lnTo>
                      <a:pt x="396" y="705"/>
                    </a:lnTo>
                    <a:lnTo>
                      <a:pt x="422" y="687"/>
                    </a:lnTo>
                    <a:lnTo>
                      <a:pt x="447" y="679"/>
                    </a:lnTo>
                    <a:lnTo>
                      <a:pt x="466" y="687"/>
                    </a:lnTo>
                    <a:lnTo>
                      <a:pt x="473" y="690"/>
                    </a:lnTo>
                    <a:lnTo>
                      <a:pt x="488" y="676"/>
                    </a:lnTo>
                    <a:lnTo>
                      <a:pt x="488" y="654"/>
                    </a:lnTo>
                    <a:lnTo>
                      <a:pt x="473" y="617"/>
                    </a:lnTo>
                    <a:lnTo>
                      <a:pt x="469" y="602"/>
                    </a:lnTo>
                    <a:lnTo>
                      <a:pt x="473" y="595"/>
                    </a:lnTo>
                    <a:lnTo>
                      <a:pt x="484" y="595"/>
                    </a:lnTo>
                    <a:lnTo>
                      <a:pt x="491" y="580"/>
                    </a:lnTo>
                    <a:lnTo>
                      <a:pt x="495" y="558"/>
                    </a:lnTo>
                    <a:lnTo>
                      <a:pt x="499" y="525"/>
                    </a:lnTo>
                    <a:lnTo>
                      <a:pt x="502" y="492"/>
                    </a:lnTo>
                    <a:lnTo>
                      <a:pt x="517" y="478"/>
                    </a:lnTo>
                    <a:lnTo>
                      <a:pt x="539" y="463"/>
                    </a:lnTo>
                    <a:lnTo>
                      <a:pt x="557" y="455"/>
                    </a:lnTo>
                    <a:lnTo>
                      <a:pt x="561" y="430"/>
                    </a:lnTo>
                    <a:lnTo>
                      <a:pt x="568" y="415"/>
                    </a:lnTo>
                    <a:lnTo>
                      <a:pt x="590" y="397"/>
                    </a:lnTo>
                    <a:lnTo>
                      <a:pt x="594" y="386"/>
                    </a:lnTo>
                    <a:lnTo>
                      <a:pt x="590" y="375"/>
                    </a:lnTo>
                    <a:lnTo>
                      <a:pt x="590" y="356"/>
                    </a:lnTo>
                    <a:lnTo>
                      <a:pt x="605" y="345"/>
                    </a:lnTo>
                    <a:lnTo>
                      <a:pt x="627" y="309"/>
                    </a:lnTo>
                    <a:lnTo>
                      <a:pt x="638" y="312"/>
                    </a:lnTo>
                    <a:lnTo>
                      <a:pt x="664" y="290"/>
                    </a:lnTo>
                    <a:lnTo>
                      <a:pt x="660" y="276"/>
                    </a:lnTo>
                    <a:lnTo>
                      <a:pt x="675" y="257"/>
                    </a:lnTo>
                    <a:lnTo>
                      <a:pt x="686" y="265"/>
                    </a:lnTo>
                    <a:lnTo>
                      <a:pt x="701" y="257"/>
                    </a:lnTo>
                    <a:lnTo>
                      <a:pt x="726" y="265"/>
                    </a:lnTo>
                    <a:lnTo>
                      <a:pt x="759" y="235"/>
                    </a:lnTo>
                    <a:lnTo>
                      <a:pt x="756" y="217"/>
                    </a:lnTo>
                    <a:lnTo>
                      <a:pt x="759" y="210"/>
                    </a:lnTo>
                    <a:lnTo>
                      <a:pt x="748" y="206"/>
                    </a:lnTo>
                    <a:lnTo>
                      <a:pt x="767" y="191"/>
                    </a:lnTo>
                    <a:lnTo>
                      <a:pt x="792" y="188"/>
                    </a:lnTo>
                    <a:lnTo>
                      <a:pt x="807" y="210"/>
                    </a:lnTo>
                    <a:lnTo>
                      <a:pt x="836" y="243"/>
                    </a:lnTo>
                    <a:lnTo>
                      <a:pt x="847" y="243"/>
                    </a:lnTo>
                    <a:lnTo>
                      <a:pt x="866" y="232"/>
                    </a:lnTo>
                    <a:lnTo>
                      <a:pt x="877" y="228"/>
                    </a:lnTo>
                    <a:lnTo>
                      <a:pt x="884" y="232"/>
                    </a:lnTo>
                    <a:lnTo>
                      <a:pt x="899" y="243"/>
                    </a:lnTo>
                    <a:lnTo>
                      <a:pt x="913" y="246"/>
                    </a:lnTo>
                    <a:lnTo>
                      <a:pt x="917" y="243"/>
                    </a:lnTo>
                    <a:lnTo>
                      <a:pt x="924" y="228"/>
                    </a:lnTo>
                    <a:lnTo>
                      <a:pt x="928" y="217"/>
                    </a:lnTo>
                    <a:lnTo>
                      <a:pt x="946" y="191"/>
                    </a:lnTo>
                    <a:lnTo>
                      <a:pt x="950" y="188"/>
                    </a:lnTo>
                    <a:lnTo>
                      <a:pt x="946" y="147"/>
                    </a:lnTo>
                    <a:lnTo>
                      <a:pt x="968" y="125"/>
                    </a:lnTo>
                    <a:lnTo>
                      <a:pt x="976" y="133"/>
                    </a:lnTo>
                    <a:lnTo>
                      <a:pt x="998" y="107"/>
                    </a:lnTo>
                    <a:lnTo>
                      <a:pt x="1020" y="133"/>
                    </a:lnTo>
                    <a:lnTo>
                      <a:pt x="1027" y="140"/>
                    </a:lnTo>
                    <a:lnTo>
                      <a:pt x="1038" y="133"/>
                    </a:lnTo>
                    <a:lnTo>
                      <a:pt x="1049" y="147"/>
                    </a:lnTo>
                    <a:lnTo>
                      <a:pt x="1049" y="155"/>
                    </a:lnTo>
                    <a:lnTo>
                      <a:pt x="1057" y="162"/>
                    </a:lnTo>
                    <a:lnTo>
                      <a:pt x="1057" y="177"/>
                    </a:lnTo>
                    <a:lnTo>
                      <a:pt x="1068" y="158"/>
                    </a:lnTo>
                    <a:lnTo>
                      <a:pt x="1090" y="144"/>
                    </a:lnTo>
                    <a:lnTo>
                      <a:pt x="1101" y="118"/>
                    </a:lnTo>
                    <a:lnTo>
                      <a:pt x="1093" y="114"/>
                    </a:lnTo>
                    <a:lnTo>
                      <a:pt x="1079" y="125"/>
                    </a:lnTo>
                    <a:lnTo>
                      <a:pt x="1079" y="107"/>
                    </a:lnTo>
                    <a:lnTo>
                      <a:pt x="1068" y="103"/>
                    </a:lnTo>
                    <a:lnTo>
                      <a:pt x="1064" y="89"/>
                    </a:lnTo>
                    <a:lnTo>
                      <a:pt x="1097" y="66"/>
                    </a:lnTo>
                    <a:lnTo>
                      <a:pt x="1108" y="70"/>
                    </a:lnTo>
                    <a:lnTo>
                      <a:pt x="1112" y="52"/>
                    </a:lnTo>
                    <a:lnTo>
                      <a:pt x="1104" y="48"/>
                    </a:lnTo>
                    <a:lnTo>
                      <a:pt x="1086" y="41"/>
                    </a:lnTo>
                    <a:lnTo>
                      <a:pt x="1071" y="37"/>
                    </a:lnTo>
                    <a:lnTo>
                      <a:pt x="1057" y="22"/>
                    </a:lnTo>
                    <a:lnTo>
                      <a:pt x="1038" y="15"/>
                    </a:lnTo>
                    <a:lnTo>
                      <a:pt x="1023" y="33"/>
                    </a:lnTo>
                    <a:lnTo>
                      <a:pt x="1016" y="44"/>
                    </a:lnTo>
                    <a:lnTo>
                      <a:pt x="998" y="33"/>
                    </a:lnTo>
                    <a:lnTo>
                      <a:pt x="1009" y="22"/>
                    </a:lnTo>
                    <a:lnTo>
                      <a:pt x="1012" y="4"/>
                    </a:lnTo>
                    <a:lnTo>
                      <a:pt x="1009" y="0"/>
                    </a:lnTo>
                    <a:lnTo>
                      <a:pt x="987" y="0"/>
                    </a:lnTo>
                    <a:lnTo>
                      <a:pt x="983" y="8"/>
                    </a:lnTo>
                    <a:lnTo>
                      <a:pt x="979" y="22"/>
                    </a:lnTo>
                    <a:lnTo>
                      <a:pt x="983" y="33"/>
                    </a:lnTo>
                    <a:lnTo>
                      <a:pt x="968" y="48"/>
                    </a:lnTo>
                    <a:lnTo>
                      <a:pt x="954" y="22"/>
                    </a:lnTo>
                    <a:lnTo>
                      <a:pt x="943" y="30"/>
                    </a:lnTo>
                    <a:lnTo>
                      <a:pt x="939" y="48"/>
                    </a:lnTo>
                    <a:lnTo>
                      <a:pt x="928" y="77"/>
                    </a:lnTo>
                    <a:lnTo>
                      <a:pt x="910" y="100"/>
                    </a:lnTo>
                    <a:lnTo>
                      <a:pt x="899" y="74"/>
                    </a:lnTo>
                    <a:lnTo>
                      <a:pt x="917" y="55"/>
                    </a:lnTo>
                    <a:lnTo>
                      <a:pt x="921" y="33"/>
                    </a:lnTo>
                    <a:lnTo>
                      <a:pt x="910" y="33"/>
                    </a:lnTo>
                    <a:lnTo>
                      <a:pt x="888" y="33"/>
                    </a:lnTo>
                    <a:lnTo>
                      <a:pt x="873" y="55"/>
                    </a:lnTo>
                    <a:lnTo>
                      <a:pt x="851" y="89"/>
                    </a:lnTo>
                    <a:lnTo>
                      <a:pt x="858" y="107"/>
                    </a:lnTo>
                    <a:lnTo>
                      <a:pt x="847" y="114"/>
                    </a:lnTo>
                    <a:lnTo>
                      <a:pt x="833" y="103"/>
                    </a:lnTo>
                    <a:lnTo>
                      <a:pt x="814" y="111"/>
                    </a:lnTo>
                    <a:lnTo>
                      <a:pt x="818" y="125"/>
                    </a:lnTo>
                    <a:lnTo>
                      <a:pt x="800" y="125"/>
                    </a:lnTo>
                    <a:lnTo>
                      <a:pt x="785" y="133"/>
                    </a:lnTo>
                    <a:lnTo>
                      <a:pt x="770" y="151"/>
                    </a:lnTo>
                    <a:lnTo>
                      <a:pt x="748" y="147"/>
                    </a:lnTo>
                    <a:lnTo>
                      <a:pt x="748" y="158"/>
                    </a:lnTo>
                    <a:lnTo>
                      <a:pt x="734" y="147"/>
                    </a:lnTo>
                    <a:lnTo>
                      <a:pt x="715" y="155"/>
                    </a:lnTo>
                    <a:lnTo>
                      <a:pt x="708" y="173"/>
                    </a:lnTo>
                    <a:lnTo>
                      <a:pt x="693" y="177"/>
                    </a:lnTo>
                    <a:lnTo>
                      <a:pt x="682" y="158"/>
                    </a:lnTo>
                    <a:lnTo>
                      <a:pt x="656" y="162"/>
                    </a:lnTo>
                    <a:lnTo>
                      <a:pt x="631" y="173"/>
                    </a:lnTo>
                    <a:lnTo>
                      <a:pt x="631" y="195"/>
                    </a:lnTo>
                    <a:lnTo>
                      <a:pt x="649" y="199"/>
                    </a:lnTo>
                    <a:lnTo>
                      <a:pt x="649" y="206"/>
                    </a:lnTo>
                    <a:lnTo>
                      <a:pt x="649" y="221"/>
                    </a:lnTo>
                    <a:lnTo>
                      <a:pt x="634" y="217"/>
                    </a:lnTo>
                    <a:lnTo>
                      <a:pt x="620" y="228"/>
                    </a:lnTo>
                    <a:lnTo>
                      <a:pt x="627" y="243"/>
                    </a:lnTo>
                    <a:lnTo>
                      <a:pt x="638" y="254"/>
                    </a:lnTo>
                    <a:lnTo>
                      <a:pt x="638" y="276"/>
                    </a:lnTo>
                    <a:lnTo>
                      <a:pt x="627" y="268"/>
                    </a:lnTo>
                    <a:lnTo>
                      <a:pt x="612" y="272"/>
                    </a:lnTo>
                    <a:lnTo>
                      <a:pt x="612" y="287"/>
                    </a:lnTo>
                    <a:lnTo>
                      <a:pt x="594" y="287"/>
                    </a:lnTo>
                    <a:lnTo>
                      <a:pt x="576" y="287"/>
                    </a:lnTo>
                    <a:lnTo>
                      <a:pt x="572" y="298"/>
                    </a:lnTo>
                    <a:lnTo>
                      <a:pt x="568" y="309"/>
                    </a:lnTo>
                    <a:lnTo>
                      <a:pt x="557" y="312"/>
                    </a:lnTo>
                    <a:lnTo>
                      <a:pt x="550" y="320"/>
                    </a:lnTo>
                    <a:lnTo>
                      <a:pt x="557" y="331"/>
                    </a:lnTo>
                    <a:lnTo>
                      <a:pt x="532" y="342"/>
                    </a:lnTo>
                    <a:lnTo>
                      <a:pt x="550" y="356"/>
                    </a:lnTo>
                    <a:lnTo>
                      <a:pt x="550" y="364"/>
                    </a:lnTo>
                    <a:lnTo>
                      <a:pt x="535" y="378"/>
                    </a:lnTo>
                    <a:lnTo>
                      <a:pt x="506" y="397"/>
                    </a:lnTo>
                    <a:lnTo>
                      <a:pt x="488" y="415"/>
                    </a:lnTo>
                    <a:lnTo>
                      <a:pt x="473" y="437"/>
                    </a:lnTo>
                    <a:lnTo>
                      <a:pt x="455" y="455"/>
                    </a:lnTo>
                    <a:lnTo>
                      <a:pt x="455" y="467"/>
                    </a:lnTo>
                    <a:lnTo>
                      <a:pt x="458" y="478"/>
                    </a:lnTo>
                    <a:lnTo>
                      <a:pt x="440" y="492"/>
                    </a:lnTo>
                    <a:lnTo>
                      <a:pt x="447" y="507"/>
                    </a:lnTo>
                    <a:lnTo>
                      <a:pt x="429" y="536"/>
                    </a:lnTo>
                    <a:lnTo>
                      <a:pt x="418" y="540"/>
                    </a:lnTo>
                    <a:lnTo>
                      <a:pt x="418" y="562"/>
                    </a:lnTo>
                    <a:lnTo>
                      <a:pt x="425" y="573"/>
                    </a:lnTo>
                    <a:lnTo>
                      <a:pt x="414" y="588"/>
                    </a:lnTo>
                    <a:lnTo>
                      <a:pt x="407" y="577"/>
                    </a:lnTo>
                    <a:lnTo>
                      <a:pt x="389" y="588"/>
                    </a:lnTo>
                    <a:lnTo>
                      <a:pt x="392" y="610"/>
                    </a:lnTo>
                    <a:lnTo>
                      <a:pt x="378" y="617"/>
                    </a:lnTo>
                    <a:lnTo>
                      <a:pt x="352" y="621"/>
                    </a:lnTo>
                    <a:lnTo>
                      <a:pt x="337" y="643"/>
                    </a:lnTo>
                    <a:lnTo>
                      <a:pt x="330" y="665"/>
                    </a:lnTo>
                    <a:lnTo>
                      <a:pt x="315" y="679"/>
                    </a:lnTo>
                    <a:lnTo>
                      <a:pt x="315" y="690"/>
                    </a:lnTo>
                    <a:lnTo>
                      <a:pt x="337" y="676"/>
                    </a:lnTo>
                    <a:lnTo>
                      <a:pt x="359" y="657"/>
                    </a:lnTo>
                    <a:lnTo>
                      <a:pt x="370" y="665"/>
                    </a:lnTo>
                    <a:lnTo>
                      <a:pt x="359" y="687"/>
                    </a:lnTo>
                    <a:lnTo>
                      <a:pt x="341" y="701"/>
                    </a:lnTo>
                    <a:lnTo>
                      <a:pt x="319" y="698"/>
                    </a:lnTo>
                    <a:lnTo>
                      <a:pt x="323" y="712"/>
                    </a:lnTo>
                    <a:lnTo>
                      <a:pt x="297" y="723"/>
                    </a:lnTo>
                    <a:lnTo>
                      <a:pt x="290" y="701"/>
                    </a:lnTo>
                    <a:lnTo>
                      <a:pt x="279" y="690"/>
                    </a:lnTo>
                    <a:lnTo>
                      <a:pt x="264" y="716"/>
                    </a:lnTo>
                    <a:lnTo>
                      <a:pt x="245" y="716"/>
                    </a:lnTo>
                    <a:lnTo>
                      <a:pt x="227" y="720"/>
                    </a:lnTo>
                    <a:lnTo>
                      <a:pt x="227" y="742"/>
                    </a:lnTo>
                    <a:lnTo>
                      <a:pt x="216" y="745"/>
                    </a:lnTo>
                    <a:lnTo>
                      <a:pt x="216" y="756"/>
                    </a:lnTo>
                    <a:lnTo>
                      <a:pt x="209" y="753"/>
                    </a:lnTo>
                    <a:lnTo>
                      <a:pt x="194" y="742"/>
                    </a:lnTo>
                    <a:lnTo>
                      <a:pt x="172" y="745"/>
                    </a:lnTo>
                    <a:lnTo>
                      <a:pt x="172" y="756"/>
                    </a:lnTo>
                    <a:lnTo>
                      <a:pt x="172" y="767"/>
                    </a:lnTo>
                    <a:lnTo>
                      <a:pt x="165" y="771"/>
                    </a:lnTo>
                    <a:lnTo>
                      <a:pt x="143" y="760"/>
                    </a:lnTo>
                    <a:lnTo>
                      <a:pt x="124" y="775"/>
                    </a:lnTo>
                    <a:lnTo>
                      <a:pt x="132" y="786"/>
                    </a:lnTo>
                    <a:lnTo>
                      <a:pt x="128" y="797"/>
                    </a:lnTo>
                    <a:lnTo>
                      <a:pt x="110" y="786"/>
                    </a:lnTo>
                    <a:lnTo>
                      <a:pt x="102" y="797"/>
                    </a:lnTo>
                    <a:lnTo>
                      <a:pt x="99" y="808"/>
                    </a:lnTo>
                    <a:lnTo>
                      <a:pt x="77" y="800"/>
                    </a:lnTo>
                    <a:lnTo>
                      <a:pt x="62" y="804"/>
                    </a:lnTo>
                    <a:lnTo>
                      <a:pt x="62" y="819"/>
                    </a:lnTo>
                    <a:lnTo>
                      <a:pt x="51" y="826"/>
                    </a:lnTo>
                    <a:lnTo>
                      <a:pt x="40" y="841"/>
                    </a:lnTo>
                    <a:lnTo>
                      <a:pt x="44" y="867"/>
                    </a:lnTo>
                    <a:lnTo>
                      <a:pt x="36" y="896"/>
                    </a:lnTo>
                    <a:lnTo>
                      <a:pt x="33" y="929"/>
                    </a:lnTo>
                    <a:lnTo>
                      <a:pt x="29" y="962"/>
                    </a:lnTo>
                    <a:lnTo>
                      <a:pt x="22" y="977"/>
                    </a:lnTo>
                    <a:lnTo>
                      <a:pt x="33" y="991"/>
                    </a:lnTo>
                    <a:lnTo>
                      <a:pt x="51" y="980"/>
                    </a:lnTo>
                    <a:lnTo>
                      <a:pt x="66" y="988"/>
                    </a:lnTo>
                    <a:lnTo>
                      <a:pt x="66" y="999"/>
                    </a:lnTo>
                    <a:lnTo>
                      <a:pt x="47" y="1010"/>
                    </a:lnTo>
                    <a:lnTo>
                      <a:pt x="44" y="1028"/>
                    </a:lnTo>
                    <a:lnTo>
                      <a:pt x="40" y="1039"/>
                    </a:lnTo>
                    <a:lnTo>
                      <a:pt x="22" y="1035"/>
                    </a:lnTo>
                    <a:lnTo>
                      <a:pt x="14" y="1061"/>
                    </a:lnTo>
                    <a:lnTo>
                      <a:pt x="22" y="1068"/>
                    </a:lnTo>
                    <a:lnTo>
                      <a:pt x="40" y="1065"/>
                    </a:lnTo>
                    <a:lnTo>
                      <a:pt x="47" y="1076"/>
                    </a:lnTo>
                    <a:lnTo>
                      <a:pt x="51" y="1079"/>
                    </a:lnTo>
                    <a:lnTo>
                      <a:pt x="36" y="1087"/>
                    </a:lnTo>
                    <a:lnTo>
                      <a:pt x="36" y="1101"/>
                    </a:lnTo>
                    <a:lnTo>
                      <a:pt x="22" y="1105"/>
                    </a:lnTo>
                    <a:lnTo>
                      <a:pt x="11" y="1098"/>
                    </a:lnTo>
                    <a:lnTo>
                      <a:pt x="14" y="1120"/>
                    </a:lnTo>
                    <a:lnTo>
                      <a:pt x="11" y="1131"/>
                    </a:lnTo>
                    <a:lnTo>
                      <a:pt x="0" y="1131"/>
                    </a:lnTo>
                    <a:lnTo>
                      <a:pt x="25" y="1156"/>
                    </a:lnTo>
                    <a:lnTo>
                      <a:pt x="36" y="1171"/>
                    </a:lnTo>
                    <a:lnTo>
                      <a:pt x="44" y="1193"/>
                    </a:lnTo>
                    <a:lnTo>
                      <a:pt x="69" y="1208"/>
                    </a:lnTo>
                    <a:lnTo>
                      <a:pt x="95" y="1219"/>
                    </a:lnTo>
                    <a:lnTo>
                      <a:pt x="121" y="1219"/>
                    </a:lnTo>
                    <a:lnTo>
                      <a:pt x="157" y="1197"/>
                    </a:lnTo>
                    <a:lnTo>
                      <a:pt x="194" y="1171"/>
                    </a:lnTo>
                    <a:lnTo>
                      <a:pt x="227" y="1123"/>
                    </a:lnTo>
                    <a:lnTo>
                      <a:pt x="231" y="1120"/>
                    </a:lnTo>
                    <a:lnTo>
                      <a:pt x="242" y="1134"/>
                    </a:lnTo>
                    <a:lnTo>
                      <a:pt x="256" y="1123"/>
                    </a:lnTo>
                    <a:lnTo>
                      <a:pt x="264" y="1109"/>
                    </a:lnTo>
                    <a:lnTo>
                      <a:pt x="264" y="1087"/>
                    </a:lnTo>
                    <a:lnTo>
                      <a:pt x="282" y="1065"/>
                    </a:lnTo>
                    <a:lnTo>
                      <a:pt x="275" y="1090"/>
                    </a:lnTo>
                    <a:lnTo>
                      <a:pt x="282" y="1098"/>
                    </a:lnTo>
                    <a:lnTo>
                      <a:pt x="279" y="1109"/>
                    </a:lnTo>
                    <a:lnTo>
                      <a:pt x="282" y="1131"/>
                    </a:lnTo>
                    <a:lnTo>
                      <a:pt x="290" y="1149"/>
                    </a:lnTo>
                    <a:lnTo>
                      <a:pt x="301" y="1142"/>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0" name="Freeform 143"/>
              <p:cNvSpPr>
                <a:spLocks noChangeAspect="1"/>
              </p:cNvSpPr>
              <p:nvPr/>
            </p:nvSpPr>
            <p:spPr bwMode="gray">
              <a:xfrm>
                <a:off x="4243811" y="1767590"/>
                <a:ext cx="45313" cy="59817"/>
              </a:xfrm>
              <a:custGeom>
                <a:avLst/>
                <a:gdLst>
                  <a:gd name="T0" fmla="*/ 2147483647 w 33"/>
                  <a:gd name="T1" fmla="*/ 2147483647 h 41"/>
                  <a:gd name="T2" fmla="*/ 2147483647 w 33"/>
                  <a:gd name="T3" fmla="*/ 2147483647 h 41"/>
                  <a:gd name="T4" fmla="*/ 2147483647 w 33"/>
                  <a:gd name="T5" fmla="*/ 2147483647 h 41"/>
                  <a:gd name="T6" fmla="*/ 2147483647 w 33"/>
                  <a:gd name="T7" fmla="*/ 2147483647 h 41"/>
                  <a:gd name="T8" fmla="*/ 0 w 33"/>
                  <a:gd name="T9" fmla="*/ 2147483647 h 41"/>
                  <a:gd name="T10" fmla="*/ 0 w 33"/>
                  <a:gd name="T11" fmla="*/ 2147483647 h 41"/>
                  <a:gd name="T12" fmla="*/ 2147483647 w 33"/>
                  <a:gd name="T13" fmla="*/ 0 h 41"/>
                  <a:gd name="T14" fmla="*/ 2147483647 w 33"/>
                  <a:gd name="T15" fmla="*/ 2147483647 h 4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41"/>
                  <a:gd name="T26" fmla="*/ 33 w 33"/>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41">
                    <a:moveTo>
                      <a:pt x="33" y="8"/>
                    </a:moveTo>
                    <a:lnTo>
                      <a:pt x="29" y="15"/>
                    </a:lnTo>
                    <a:lnTo>
                      <a:pt x="33" y="37"/>
                    </a:lnTo>
                    <a:lnTo>
                      <a:pt x="7" y="41"/>
                    </a:lnTo>
                    <a:lnTo>
                      <a:pt x="0" y="33"/>
                    </a:lnTo>
                    <a:lnTo>
                      <a:pt x="0" y="15"/>
                    </a:lnTo>
                    <a:lnTo>
                      <a:pt x="4" y="0"/>
                    </a:lnTo>
                    <a:lnTo>
                      <a:pt x="33" y="8"/>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1" name="Freeform 144"/>
              <p:cNvSpPr>
                <a:spLocks noChangeAspect="1"/>
              </p:cNvSpPr>
              <p:nvPr/>
            </p:nvSpPr>
            <p:spPr bwMode="gray">
              <a:xfrm>
                <a:off x="4243811" y="1767590"/>
                <a:ext cx="45313" cy="59817"/>
              </a:xfrm>
              <a:custGeom>
                <a:avLst/>
                <a:gdLst>
                  <a:gd name="T0" fmla="*/ 2147483647 w 33"/>
                  <a:gd name="T1" fmla="*/ 2147483647 h 41"/>
                  <a:gd name="T2" fmla="*/ 2147483647 w 33"/>
                  <a:gd name="T3" fmla="*/ 2147483647 h 41"/>
                  <a:gd name="T4" fmla="*/ 2147483647 w 33"/>
                  <a:gd name="T5" fmla="*/ 2147483647 h 41"/>
                  <a:gd name="T6" fmla="*/ 2147483647 w 33"/>
                  <a:gd name="T7" fmla="*/ 2147483647 h 41"/>
                  <a:gd name="T8" fmla="*/ 0 w 33"/>
                  <a:gd name="T9" fmla="*/ 2147483647 h 41"/>
                  <a:gd name="T10" fmla="*/ 0 w 33"/>
                  <a:gd name="T11" fmla="*/ 2147483647 h 41"/>
                  <a:gd name="T12" fmla="*/ 2147483647 w 33"/>
                  <a:gd name="T13" fmla="*/ 0 h 41"/>
                  <a:gd name="T14" fmla="*/ 0 60000 65536"/>
                  <a:gd name="T15" fmla="*/ 0 60000 65536"/>
                  <a:gd name="T16" fmla="*/ 0 60000 65536"/>
                  <a:gd name="T17" fmla="*/ 0 60000 65536"/>
                  <a:gd name="T18" fmla="*/ 0 60000 65536"/>
                  <a:gd name="T19" fmla="*/ 0 60000 65536"/>
                  <a:gd name="T20" fmla="*/ 0 60000 65536"/>
                  <a:gd name="T21" fmla="*/ 0 w 33"/>
                  <a:gd name="T22" fmla="*/ 0 h 41"/>
                  <a:gd name="T23" fmla="*/ 33 w 3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1">
                    <a:moveTo>
                      <a:pt x="33" y="8"/>
                    </a:moveTo>
                    <a:lnTo>
                      <a:pt x="29" y="15"/>
                    </a:lnTo>
                    <a:lnTo>
                      <a:pt x="33" y="37"/>
                    </a:lnTo>
                    <a:lnTo>
                      <a:pt x="7" y="41"/>
                    </a:lnTo>
                    <a:lnTo>
                      <a:pt x="0" y="33"/>
                    </a:lnTo>
                    <a:lnTo>
                      <a:pt x="0" y="15"/>
                    </a:lnTo>
                    <a:lnTo>
                      <a:pt x="4"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2" name="Freeform 145"/>
              <p:cNvSpPr>
                <a:spLocks noChangeAspect="1"/>
              </p:cNvSpPr>
              <p:nvPr/>
            </p:nvSpPr>
            <p:spPr bwMode="gray">
              <a:xfrm>
                <a:off x="4171310" y="1809281"/>
                <a:ext cx="39875" cy="34439"/>
              </a:xfrm>
              <a:custGeom>
                <a:avLst/>
                <a:gdLst>
                  <a:gd name="T0" fmla="*/ 2147483647 w 29"/>
                  <a:gd name="T1" fmla="*/ 0 h 22"/>
                  <a:gd name="T2" fmla="*/ 2147483647 w 29"/>
                  <a:gd name="T3" fmla="*/ 2147483647 h 22"/>
                  <a:gd name="T4" fmla="*/ 2147483647 w 29"/>
                  <a:gd name="T5" fmla="*/ 2147483647 h 22"/>
                  <a:gd name="T6" fmla="*/ 0 w 29"/>
                  <a:gd name="T7" fmla="*/ 2147483647 h 22"/>
                  <a:gd name="T8" fmla="*/ 2147483647 w 29"/>
                  <a:gd name="T9" fmla="*/ 0 h 22"/>
                  <a:gd name="T10" fmla="*/ 0 60000 65536"/>
                  <a:gd name="T11" fmla="*/ 0 60000 65536"/>
                  <a:gd name="T12" fmla="*/ 0 60000 65536"/>
                  <a:gd name="T13" fmla="*/ 0 60000 65536"/>
                  <a:gd name="T14" fmla="*/ 0 60000 65536"/>
                  <a:gd name="T15" fmla="*/ 0 w 29"/>
                  <a:gd name="T16" fmla="*/ 0 h 22"/>
                  <a:gd name="T17" fmla="*/ 29 w 29"/>
                  <a:gd name="T18" fmla="*/ 22 h 22"/>
                </a:gdLst>
                <a:ahLst/>
                <a:cxnLst>
                  <a:cxn ang="T10">
                    <a:pos x="T0" y="T1"/>
                  </a:cxn>
                  <a:cxn ang="T11">
                    <a:pos x="T2" y="T3"/>
                  </a:cxn>
                  <a:cxn ang="T12">
                    <a:pos x="T4" y="T5"/>
                  </a:cxn>
                  <a:cxn ang="T13">
                    <a:pos x="T6" y="T7"/>
                  </a:cxn>
                  <a:cxn ang="T14">
                    <a:pos x="T8" y="T9"/>
                  </a:cxn>
                </a:cxnLst>
                <a:rect l="T15" t="T16" r="T17" b="T18"/>
                <a:pathLst>
                  <a:path w="29" h="22">
                    <a:moveTo>
                      <a:pt x="26" y="0"/>
                    </a:moveTo>
                    <a:lnTo>
                      <a:pt x="29" y="14"/>
                    </a:lnTo>
                    <a:lnTo>
                      <a:pt x="7" y="22"/>
                    </a:lnTo>
                    <a:lnTo>
                      <a:pt x="0" y="7"/>
                    </a:lnTo>
                    <a:lnTo>
                      <a:pt x="26"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3" name="Freeform 146"/>
              <p:cNvSpPr>
                <a:spLocks noChangeAspect="1"/>
              </p:cNvSpPr>
              <p:nvPr/>
            </p:nvSpPr>
            <p:spPr bwMode="gray">
              <a:xfrm>
                <a:off x="4171310" y="1809281"/>
                <a:ext cx="39875" cy="34439"/>
              </a:xfrm>
              <a:custGeom>
                <a:avLst/>
                <a:gdLst>
                  <a:gd name="T0" fmla="*/ 2147483647 w 29"/>
                  <a:gd name="T1" fmla="*/ 0 h 22"/>
                  <a:gd name="T2" fmla="*/ 2147483647 w 29"/>
                  <a:gd name="T3" fmla="*/ 2147483647 h 22"/>
                  <a:gd name="T4" fmla="*/ 2147483647 w 29"/>
                  <a:gd name="T5" fmla="*/ 2147483647 h 22"/>
                  <a:gd name="T6" fmla="*/ 0 w 29"/>
                  <a:gd name="T7" fmla="*/ 2147483647 h 22"/>
                  <a:gd name="T8" fmla="*/ 0 60000 65536"/>
                  <a:gd name="T9" fmla="*/ 0 60000 65536"/>
                  <a:gd name="T10" fmla="*/ 0 60000 65536"/>
                  <a:gd name="T11" fmla="*/ 0 60000 65536"/>
                  <a:gd name="T12" fmla="*/ 0 w 29"/>
                  <a:gd name="T13" fmla="*/ 0 h 22"/>
                  <a:gd name="T14" fmla="*/ 29 w 29"/>
                  <a:gd name="T15" fmla="*/ 22 h 22"/>
                </a:gdLst>
                <a:ahLst/>
                <a:cxnLst>
                  <a:cxn ang="T8">
                    <a:pos x="T0" y="T1"/>
                  </a:cxn>
                  <a:cxn ang="T9">
                    <a:pos x="T2" y="T3"/>
                  </a:cxn>
                  <a:cxn ang="T10">
                    <a:pos x="T4" y="T5"/>
                  </a:cxn>
                  <a:cxn ang="T11">
                    <a:pos x="T6" y="T7"/>
                  </a:cxn>
                </a:cxnLst>
                <a:rect l="T12" t="T13" r="T14" b="T15"/>
                <a:pathLst>
                  <a:path w="29" h="22">
                    <a:moveTo>
                      <a:pt x="26" y="0"/>
                    </a:moveTo>
                    <a:lnTo>
                      <a:pt x="29" y="14"/>
                    </a:lnTo>
                    <a:lnTo>
                      <a:pt x="7" y="22"/>
                    </a:lnTo>
                    <a:lnTo>
                      <a:pt x="0" y="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4" name="Freeform 147"/>
              <p:cNvSpPr>
                <a:spLocks noChangeAspect="1"/>
              </p:cNvSpPr>
              <p:nvPr/>
            </p:nvSpPr>
            <p:spPr bwMode="gray">
              <a:xfrm>
                <a:off x="4187623" y="1740402"/>
                <a:ext cx="48937" cy="38064"/>
              </a:xfrm>
              <a:custGeom>
                <a:avLst/>
                <a:gdLst>
                  <a:gd name="T0" fmla="*/ 0 w 37"/>
                  <a:gd name="T1" fmla="*/ 2147483647 h 26"/>
                  <a:gd name="T2" fmla="*/ 2147483647 w 37"/>
                  <a:gd name="T3" fmla="*/ 2147483647 h 26"/>
                  <a:gd name="T4" fmla="*/ 2147483647 w 37"/>
                  <a:gd name="T5" fmla="*/ 2147483647 h 26"/>
                  <a:gd name="T6" fmla="*/ 2147483647 w 37"/>
                  <a:gd name="T7" fmla="*/ 0 h 26"/>
                  <a:gd name="T8" fmla="*/ 2147483647 w 37"/>
                  <a:gd name="T9" fmla="*/ 2147483647 h 26"/>
                  <a:gd name="T10" fmla="*/ 0 w 37"/>
                  <a:gd name="T11" fmla="*/ 2147483647 h 26"/>
                  <a:gd name="T12" fmla="*/ 0 w 37"/>
                  <a:gd name="T13" fmla="*/ 2147483647 h 26"/>
                  <a:gd name="T14" fmla="*/ 0 60000 65536"/>
                  <a:gd name="T15" fmla="*/ 0 60000 65536"/>
                  <a:gd name="T16" fmla="*/ 0 60000 65536"/>
                  <a:gd name="T17" fmla="*/ 0 60000 65536"/>
                  <a:gd name="T18" fmla="*/ 0 60000 65536"/>
                  <a:gd name="T19" fmla="*/ 0 60000 65536"/>
                  <a:gd name="T20" fmla="*/ 0 60000 65536"/>
                  <a:gd name="T21" fmla="*/ 0 w 37"/>
                  <a:gd name="T22" fmla="*/ 0 h 26"/>
                  <a:gd name="T23" fmla="*/ 37 w 3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6">
                    <a:moveTo>
                      <a:pt x="0" y="18"/>
                    </a:moveTo>
                    <a:lnTo>
                      <a:pt x="26" y="26"/>
                    </a:lnTo>
                    <a:lnTo>
                      <a:pt x="37" y="7"/>
                    </a:lnTo>
                    <a:lnTo>
                      <a:pt x="18" y="0"/>
                    </a:lnTo>
                    <a:lnTo>
                      <a:pt x="11" y="7"/>
                    </a:lnTo>
                    <a:lnTo>
                      <a:pt x="0" y="11"/>
                    </a:lnTo>
                    <a:lnTo>
                      <a:pt x="0" y="18"/>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5" name="Freeform 148"/>
              <p:cNvSpPr>
                <a:spLocks noChangeAspect="1"/>
              </p:cNvSpPr>
              <p:nvPr/>
            </p:nvSpPr>
            <p:spPr bwMode="gray">
              <a:xfrm>
                <a:off x="4187623" y="1740402"/>
                <a:ext cx="48937" cy="38064"/>
              </a:xfrm>
              <a:custGeom>
                <a:avLst/>
                <a:gdLst>
                  <a:gd name="T0" fmla="*/ 0 w 37"/>
                  <a:gd name="T1" fmla="*/ 2147483647 h 26"/>
                  <a:gd name="T2" fmla="*/ 2147483647 w 37"/>
                  <a:gd name="T3" fmla="*/ 2147483647 h 26"/>
                  <a:gd name="T4" fmla="*/ 2147483647 w 37"/>
                  <a:gd name="T5" fmla="*/ 2147483647 h 26"/>
                  <a:gd name="T6" fmla="*/ 2147483647 w 37"/>
                  <a:gd name="T7" fmla="*/ 0 h 26"/>
                  <a:gd name="T8" fmla="*/ 2147483647 w 37"/>
                  <a:gd name="T9" fmla="*/ 2147483647 h 26"/>
                  <a:gd name="T10" fmla="*/ 0 w 37"/>
                  <a:gd name="T11" fmla="*/ 2147483647 h 26"/>
                  <a:gd name="T12" fmla="*/ 0 60000 65536"/>
                  <a:gd name="T13" fmla="*/ 0 60000 65536"/>
                  <a:gd name="T14" fmla="*/ 0 60000 65536"/>
                  <a:gd name="T15" fmla="*/ 0 60000 65536"/>
                  <a:gd name="T16" fmla="*/ 0 60000 65536"/>
                  <a:gd name="T17" fmla="*/ 0 60000 65536"/>
                  <a:gd name="T18" fmla="*/ 0 w 37"/>
                  <a:gd name="T19" fmla="*/ 0 h 26"/>
                  <a:gd name="T20" fmla="*/ 37 w 3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7" h="26">
                    <a:moveTo>
                      <a:pt x="0" y="18"/>
                    </a:moveTo>
                    <a:lnTo>
                      <a:pt x="26" y="26"/>
                    </a:lnTo>
                    <a:lnTo>
                      <a:pt x="37" y="7"/>
                    </a:lnTo>
                    <a:lnTo>
                      <a:pt x="18" y="0"/>
                    </a:lnTo>
                    <a:lnTo>
                      <a:pt x="11" y="7"/>
                    </a:lnTo>
                    <a:lnTo>
                      <a:pt x="0" y="1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6" name="Freeform 149"/>
              <p:cNvSpPr>
                <a:spLocks noChangeAspect="1"/>
              </p:cNvSpPr>
              <p:nvPr/>
            </p:nvSpPr>
            <p:spPr bwMode="gray">
              <a:xfrm>
                <a:off x="4243811" y="1702336"/>
                <a:ext cx="36250" cy="27190"/>
              </a:xfrm>
              <a:custGeom>
                <a:avLst/>
                <a:gdLst>
                  <a:gd name="T0" fmla="*/ 0 w 26"/>
                  <a:gd name="T1" fmla="*/ 2147483647 h 19"/>
                  <a:gd name="T2" fmla="*/ 2147483647 w 26"/>
                  <a:gd name="T3" fmla="*/ 0 h 19"/>
                  <a:gd name="T4" fmla="*/ 2147483647 w 26"/>
                  <a:gd name="T5" fmla="*/ 2147483647 h 19"/>
                  <a:gd name="T6" fmla="*/ 0 w 26"/>
                  <a:gd name="T7" fmla="*/ 2147483647 h 19"/>
                  <a:gd name="T8" fmla="*/ 0 60000 65536"/>
                  <a:gd name="T9" fmla="*/ 0 60000 65536"/>
                  <a:gd name="T10" fmla="*/ 0 60000 65536"/>
                  <a:gd name="T11" fmla="*/ 0 60000 65536"/>
                  <a:gd name="T12" fmla="*/ 0 w 26"/>
                  <a:gd name="T13" fmla="*/ 0 h 19"/>
                  <a:gd name="T14" fmla="*/ 26 w 26"/>
                  <a:gd name="T15" fmla="*/ 19 h 19"/>
                </a:gdLst>
                <a:ahLst/>
                <a:cxnLst>
                  <a:cxn ang="T8">
                    <a:pos x="T0" y="T1"/>
                  </a:cxn>
                  <a:cxn ang="T9">
                    <a:pos x="T2" y="T3"/>
                  </a:cxn>
                  <a:cxn ang="T10">
                    <a:pos x="T4" y="T5"/>
                  </a:cxn>
                  <a:cxn ang="T11">
                    <a:pos x="T6" y="T7"/>
                  </a:cxn>
                </a:cxnLst>
                <a:rect l="T12" t="T13" r="T14" b="T15"/>
                <a:pathLst>
                  <a:path w="26" h="19">
                    <a:moveTo>
                      <a:pt x="0" y="19"/>
                    </a:moveTo>
                    <a:lnTo>
                      <a:pt x="18" y="0"/>
                    </a:lnTo>
                    <a:lnTo>
                      <a:pt x="26" y="8"/>
                    </a:lnTo>
                    <a:lnTo>
                      <a:pt x="0" y="19"/>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7" name="Freeform 150"/>
              <p:cNvSpPr>
                <a:spLocks noChangeAspect="1"/>
              </p:cNvSpPr>
              <p:nvPr/>
            </p:nvSpPr>
            <p:spPr bwMode="gray">
              <a:xfrm>
                <a:off x="4243811" y="1702336"/>
                <a:ext cx="36250" cy="27190"/>
              </a:xfrm>
              <a:custGeom>
                <a:avLst/>
                <a:gdLst>
                  <a:gd name="T0" fmla="*/ 0 w 26"/>
                  <a:gd name="T1" fmla="*/ 2147483647 h 19"/>
                  <a:gd name="T2" fmla="*/ 2147483647 w 26"/>
                  <a:gd name="T3" fmla="*/ 0 h 19"/>
                  <a:gd name="T4" fmla="*/ 2147483647 w 26"/>
                  <a:gd name="T5" fmla="*/ 2147483647 h 19"/>
                  <a:gd name="T6" fmla="*/ 0 60000 65536"/>
                  <a:gd name="T7" fmla="*/ 0 60000 65536"/>
                  <a:gd name="T8" fmla="*/ 0 60000 65536"/>
                  <a:gd name="T9" fmla="*/ 0 w 26"/>
                  <a:gd name="T10" fmla="*/ 0 h 19"/>
                  <a:gd name="T11" fmla="*/ 26 w 26"/>
                  <a:gd name="T12" fmla="*/ 19 h 19"/>
                </a:gdLst>
                <a:ahLst/>
                <a:cxnLst>
                  <a:cxn ang="T6">
                    <a:pos x="T0" y="T1"/>
                  </a:cxn>
                  <a:cxn ang="T7">
                    <a:pos x="T2" y="T3"/>
                  </a:cxn>
                  <a:cxn ang="T8">
                    <a:pos x="T4" y="T5"/>
                  </a:cxn>
                </a:cxnLst>
                <a:rect l="T9" t="T10" r="T11" b="T12"/>
                <a:pathLst>
                  <a:path w="26" h="19">
                    <a:moveTo>
                      <a:pt x="0" y="19"/>
                    </a:moveTo>
                    <a:lnTo>
                      <a:pt x="18" y="0"/>
                    </a:lnTo>
                    <a:lnTo>
                      <a:pt x="26" y="8"/>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8" name="Freeform 151"/>
              <p:cNvSpPr>
                <a:spLocks noChangeAspect="1"/>
              </p:cNvSpPr>
              <p:nvPr/>
            </p:nvSpPr>
            <p:spPr bwMode="gray">
              <a:xfrm>
                <a:off x="4113310" y="1827407"/>
                <a:ext cx="27188" cy="23563"/>
              </a:xfrm>
              <a:custGeom>
                <a:avLst/>
                <a:gdLst>
                  <a:gd name="T0" fmla="*/ 2147483647 w 22"/>
                  <a:gd name="T1" fmla="*/ 0 h 18"/>
                  <a:gd name="T2" fmla="*/ 2147483647 w 22"/>
                  <a:gd name="T3" fmla="*/ 2147483647 h 18"/>
                  <a:gd name="T4" fmla="*/ 0 w 22"/>
                  <a:gd name="T5" fmla="*/ 2147483647 h 18"/>
                  <a:gd name="T6" fmla="*/ 2147483647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8" y="0"/>
                    </a:moveTo>
                    <a:lnTo>
                      <a:pt x="22" y="14"/>
                    </a:lnTo>
                    <a:lnTo>
                      <a:pt x="0" y="18"/>
                    </a:lnTo>
                    <a:lnTo>
                      <a:pt x="18"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59" name="Freeform 152"/>
              <p:cNvSpPr>
                <a:spLocks noChangeAspect="1"/>
              </p:cNvSpPr>
              <p:nvPr/>
            </p:nvSpPr>
            <p:spPr bwMode="gray">
              <a:xfrm>
                <a:off x="4113310" y="1827407"/>
                <a:ext cx="27188" cy="23563"/>
              </a:xfrm>
              <a:custGeom>
                <a:avLst/>
                <a:gdLst>
                  <a:gd name="T0" fmla="*/ 2147483647 w 22"/>
                  <a:gd name="T1" fmla="*/ 0 h 18"/>
                  <a:gd name="T2" fmla="*/ 2147483647 w 22"/>
                  <a:gd name="T3" fmla="*/ 2147483647 h 18"/>
                  <a:gd name="T4" fmla="*/ 0 w 22"/>
                  <a:gd name="T5" fmla="*/ 2147483647 h 18"/>
                  <a:gd name="T6" fmla="*/ 0 60000 65536"/>
                  <a:gd name="T7" fmla="*/ 0 60000 65536"/>
                  <a:gd name="T8" fmla="*/ 0 60000 65536"/>
                  <a:gd name="T9" fmla="*/ 0 w 22"/>
                  <a:gd name="T10" fmla="*/ 0 h 18"/>
                  <a:gd name="T11" fmla="*/ 22 w 22"/>
                  <a:gd name="T12" fmla="*/ 18 h 18"/>
                </a:gdLst>
                <a:ahLst/>
                <a:cxnLst>
                  <a:cxn ang="T6">
                    <a:pos x="T0" y="T1"/>
                  </a:cxn>
                  <a:cxn ang="T7">
                    <a:pos x="T2" y="T3"/>
                  </a:cxn>
                  <a:cxn ang="T8">
                    <a:pos x="T4" y="T5"/>
                  </a:cxn>
                </a:cxnLst>
                <a:rect l="T9" t="T10" r="T11" b="T12"/>
                <a:pathLst>
                  <a:path w="22" h="18">
                    <a:moveTo>
                      <a:pt x="18" y="0"/>
                    </a:moveTo>
                    <a:lnTo>
                      <a:pt x="22" y="14"/>
                    </a:lnTo>
                    <a:lnTo>
                      <a:pt x="0" y="18"/>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0" name="Freeform 153"/>
              <p:cNvSpPr>
                <a:spLocks noChangeAspect="1"/>
              </p:cNvSpPr>
              <p:nvPr/>
            </p:nvSpPr>
            <p:spPr bwMode="gray">
              <a:xfrm>
                <a:off x="4394249" y="1622581"/>
                <a:ext cx="50750" cy="43503"/>
              </a:xfrm>
              <a:custGeom>
                <a:avLst/>
                <a:gdLst>
                  <a:gd name="T0" fmla="*/ 2147483647 w 37"/>
                  <a:gd name="T1" fmla="*/ 0 h 30"/>
                  <a:gd name="T2" fmla="*/ 0 w 37"/>
                  <a:gd name="T3" fmla="*/ 2147483647 h 30"/>
                  <a:gd name="T4" fmla="*/ 2147483647 w 37"/>
                  <a:gd name="T5" fmla="*/ 2147483647 h 30"/>
                  <a:gd name="T6" fmla="*/ 2147483647 w 37"/>
                  <a:gd name="T7" fmla="*/ 2147483647 h 30"/>
                  <a:gd name="T8" fmla="*/ 2147483647 w 37"/>
                  <a:gd name="T9" fmla="*/ 0 h 30"/>
                  <a:gd name="T10" fmla="*/ 0 60000 65536"/>
                  <a:gd name="T11" fmla="*/ 0 60000 65536"/>
                  <a:gd name="T12" fmla="*/ 0 60000 65536"/>
                  <a:gd name="T13" fmla="*/ 0 60000 65536"/>
                  <a:gd name="T14" fmla="*/ 0 60000 65536"/>
                  <a:gd name="T15" fmla="*/ 0 w 37"/>
                  <a:gd name="T16" fmla="*/ 0 h 30"/>
                  <a:gd name="T17" fmla="*/ 37 w 37"/>
                  <a:gd name="T18" fmla="*/ 30 h 30"/>
                </a:gdLst>
                <a:ahLst/>
                <a:cxnLst>
                  <a:cxn ang="T10">
                    <a:pos x="T0" y="T1"/>
                  </a:cxn>
                  <a:cxn ang="T11">
                    <a:pos x="T2" y="T3"/>
                  </a:cxn>
                  <a:cxn ang="T12">
                    <a:pos x="T4" y="T5"/>
                  </a:cxn>
                  <a:cxn ang="T13">
                    <a:pos x="T6" y="T7"/>
                  </a:cxn>
                  <a:cxn ang="T14">
                    <a:pos x="T8" y="T9"/>
                  </a:cxn>
                </a:cxnLst>
                <a:rect l="T15" t="T16" r="T17" b="T18"/>
                <a:pathLst>
                  <a:path w="37" h="30">
                    <a:moveTo>
                      <a:pt x="19" y="0"/>
                    </a:moveTo>
                    <a:lnTo>
                      <a:pt x="0" y="15"/>
                    </a:lnTo>
                    <a:lnTo>
                      <a:pt x="26" y="30"/>
                    </a:lnTo>
                    <a:lnTo>
                      <a:pt x="37" y="15"/>
                    </a:lnTo>
                    <a:lnTo>
                      <a:pt x="19"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1" name="Freeform 154"/>
              <p:cNvSpPr>
                <a:spLocks noChangeAspect="1"/>
              </p:cNvSpPr>
              <p:nvPr/>
            </p:nvSpPr>
            <p:spPr bwMode="gray">
              <a:xfrm>
                <a:off x="4394249" y="1622581"/>
                <a:ext cx="50750" cy="43503"/>
              </a:xfrm>
              <a:custGeom>
                <a:avLst/>
                <a:gdLst>
                  <a:gd name="T0" fmla="*/ 2147483647 w 37"/>
                  <a:gd name="T1" fmla="*/ 0 h 30"/>
                  <a:gd name="T2" fmla="*/ 0 w 37"/>
                  <a:gd name="T3" fmla="*/ 2147483647 h 30"/>
                  <a:gd name="T4" fmla="*/ 2147483647 w 37"/>
                  <a:gd name="T5" fmla="*/ 2147483647 h 30"/>
                  <a:gd name="T6" fmla="*/ 2147483647 w 37"/>
                  <a:gd name="T7" fmla="*/ 2147483647 h 30"/>
                  <a:gd name="T8" fmla="*/ 0 60000 65536"/>
                  <a:gd name="T9" fmla="*/ 0 60000 65536"/>
                  <a:gd name="T10" fmla="*/ 0 60000 65536"/>
                  <a:gd name="T11" fmla="*/ 0 60000 65536"/>
                  <a:gd name="T12" fmla="*/ 0 w 37"/>
                  <a:gd name="T13" fmla="*/ 0 h 30"/>
                  <a:gd name="T14" fmla="*/ 37 w 37"/>
                  <a:gd name="T15" fmla="*/ 30 h 30"/>
                </a:gdLst>
                <a:ahLst/>
                <a:cxnLst>
                  <a:cxn ang="T8">
                    <a:pos x="T0" y="T1"/>
                  </a:cxn>
                  <a:cxn ang="T9">
                    <a:pos x="T2" y="T3"/>
                  </a:cxn>
                  <a:cxn ang="T10">
                    <a:pos x="T4" y="T5"/>
                  </a:cxn>
                  <a:cxn ang="T11">
                    <a:pos x="T6" y="T7"/>
                  </a:cxn>
                </a:cxnLst>
                <a:rect l="T12" t="T13" r="T14" b="T15"/>
                <a:pathLst>
                  <a:path w="37" h="30">
                    <a:moveTo>
                      <a:pt x="19" y="0"/>
                    </a:moveTo>
                    <a:lnTo>
                      <a:pt x="0" y="15"/>
                    </a:lnTo>
                    <a:lnTo>
                      <a:pt x="26" y="30"/>
                    </a:lnTo>
                    <a:lnTo>
                      <a:pt x="37" y="15"/>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2" name="Freeform 155"/>
              <p:cNvSpPr>
                <a:spLocks noChangeAspect="1"/>
              </p:cNvSpPr>
              <p:nvPr/>
            </p:nvSpPr>
            <p:spPr bwMode="gray">
              <a:xfrm>
                <a:off x="4439561" y="1586329"/>
                <a:ext cx="48938" cy="41691"/>
              </a:xfrm>
              <a:custGeom>
                <a:avLst/>
                <a:gdLst>
                  <a:gd name="T0" fmla="*/ 0 w 37"/>
                  <a:gd name="T1" fmla="*/ 2147483647 h 29"/>
                  <a:gd name="T2" fmla="*/ 2147483647 w 37"/>
                  <a:gd name="T3" fmla="*/ 2147483647 h 29"/>
                  <a:gd name="T4" fmla="*/ 2147483647 w 37"/>
                  <a:gd name="T5" fmla="*/ 2147483647 h 29"/>
                  <a:gd name="T6" fmla="*/ 2147483647 w 37"/>
                  <a:gd name="T7" fmla="*/ 0 h 29"/>
                  <a:gd name="T8" fmla="*/ 0 w 37"/>
                  <a:gd name="T9" fmla="*/ 2147483647 h 29"/>
                  <a:gd name="T10" fmla="*/ 0 60000 65536"/>
                  <a:gd name="T11" fmla="*/ 0 60000 65536"/>
                  <a:gd name="T12" fmla="*/ 0 60000 65536"/>
                  <a:gd name="T13" fmla="*/ 0 60000 65536"/>
                  <a:gd name="T14" fmla="*/ 0 60000 65536"/>
                  <a:gd name="T15" fmla="*/ 0 w 37"/>
                  <a:gd name="T16" fmla="*/ 0 h 29"/>
                  <a:gd name="T17" fmla="*/ 37 w 37"/>
                  <a:gd name="T18" fmla="*/ 29 h 29"/>
                </a:gdLst>
                <a:ahLst/>
                <a:cxnLst>
                  <a:cxn ang="T10">
                    <a:pos x="T0" y="T1"/>
                  </a:cxn>
                  <a:cxn ang="T11">
                    <a:pos x="T2" y="T3"/>
                  </a:cxn>
                  <a:cxn ang="T12">
                    <a:pos x="T4" y="T5"/>
                  </a:cxn>
                  <a:cxn ang="T13">
                    <a:pos x="T6" y="T7"/>
                  </a:cxn>
                  <a:cxn ang="T14">
                    <a:pos x="T8" y="T9"/>
                  </a:cxn>
                </a:cxnLst>
                <a:rect l="T15" t="T16" r="T17" b="T18"/>
                <a:pathLst>
                  <a:path w="37" h="29">
                    <a:moveTo>
                      <a:pt x="0" y="11"/>
                    </a:moveTo>
                    <a:lnTo>
                      <a:pt x="19" y="29"/>
                    </a:lnTo>
                    <a:lnTo>
                      <a:pt x="37" y="18"/>
                    </a:lnTo>
                    <a:lnTo>
                      <a:pt x="22" y="0"/>
                    </a:lnTo>
                    <a:lnTo>
                      <a:pt x="0" y="11"/>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3" name="Freeform 156"/>
              <p:cNvSpPr>
                <a:spLocks noChangeAspect="1"/>
              </p:cNvSpPr>
              <p:nvPr/>
            </p:nvSpPr>
            <p:spPr bwMode="gray">
              <a:xfrm>
                <a:off x="4439561" y="1586329"/>
                <a:ext cx="48938" cy="41691"/>
              </a:xfrm>
              <a:custGeom>
                <a:avLst/>
                <a:gdLst>
                  <a:gd name="T0" fmla="*/ 0 w 37"/>
                  <a:gd name="T1" fmla="*/ 2147483647 h 29"/>
                  <a:gd name="T2" fmla="*/ 2147483647 w 37"/>
                  <a:gd name="T3" fmla="*/ 2147483647 h 29"/>
                  <a:gd name="T4" fmla="*/ 2147483647 w 37"/>
                  <a:gd name="T5" fmla="*/ 2147483647 h 29"/>
                  <a:gd name="T6" fmla="*/ 2147483647 w 37"/>
                  <a:gd name="T7" fmla="*/ 0 h 29"/>
                  <a:gd name="T8" fmla="*/ 0 60000 65536"/>
                  <a:gd name="T9" fmla="*/ 0 60000 65536"/>
                  <a:gd name="T10" fmla="*/ 0 60000 65536"/>
                  <a:gd name="T11" fmla="*/ 0 60000 65536"/>
                  <a:gd name="T12" fmla="*/ 0 w 37"/>
                  <a:gd name="T13" fmla="*/ 0 h 29"/>
                  <a:gd name="T14" fmla="*/ 37 w 37"/>
                  <a:gd name="T15" fmla="*/ 29 h 29"/>
                </a:gdLst>
                <a:ahLst/>
                <a:cxnLst>
                  <a:cxn ang="T8">
                    <a:pos x="T0" y="T1"/>
                  </a:cxn>
                  <a:cxn ang="T9">
                    <a:pos x="T2" y="T3"/>
                  </a:cxn>
                  <a:cxn ang="T10">
                    <a:pos x="T4" y="T5"/>
                  </a:cxn>
                  <a:cxn ang="T11">
                    <a:pos x="T6" y="T7"/>
                  </a:cxn>
                </a:cxnLst>
                <a:rect l="T12" t="T13" r="T14" b="T15"/>
                <a:pathLst>
                  <a:path w="37" h="29">
                    <a:moveTo>
                      <a:pt x="0" y="11"/>
                    </a:moveTo>
                    <a:lnTo>
                      <a:pt x="19" y="29"/>
                    </a:lnTo>
                    <a:lnTo>
                      <a:pt x="37" y="18"/>
                    </a:lnTo>
                    <a:lnTo>
                      <a:pt x="22"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4" name="Freeform 157"/>
              <p:cNvSpPr>
                <a:spLocks noChangeAspect="1"/>
              </p:cNvSpPr>
              <p:nvPr/>
            </p:nvSpPr>
            <p:spPr bwMode="gray">
              <a:xfrm>
                <a:off x="4571875" y="1502949"/>
                <a:ext cx="68875" cy="54378"/>
              </a:xfrm>
              <a:custGeom>
                <a:avLst/>
                <a:gdLst>
                  <a:gd name="T0" fmla="*/ 2147483647 w 52"/>
                  <a:gd name="T1" fmla="*/ 2147483647 h 37"/>
                  <a:gd name="T2" fmla="*/ 2147483647 w 52"/>
                  <a:gd name="T3" fmla="*/ 2147483647 h 37"/>
                  <a:gd name="T4" fmla="*/ 2147483647 w 52"/>
                  <a:gd name="T5" fmla="*/ 0 h 37"/>
                  <a:gd name="T6" fmla="*/ 2147483647 w 52"/>
                  <a:gd name="T7" fmla="*/ 2147483647 h 37"/>
                  <a:gd name="T8" fmla="*/ 2147483647 w 52"/>
                  <a:gd name="T9" fmla="*/ 2147483647 h 37"/>
                  <a:gd name="T10" fmla="*/ 0 w 52"/>
                  <a:gd name="T11" fmla="*/ 2147483647 h 37"/>
                  <a:gd name="T12" fmla="*/ 2147483647 w 52"/>
                  <a:gd name="T13" fmla="*/ 2147483647 h 37"/>
                  <a:gd name="T14" fmla="*/ 0 60000 65536"/>
                  <a:gd name="T15" fmla="*/ 0 60000 65536"/>
                  <a:gd name="T16" fmla="*/ 0 60000 65536"/>
                  <a:gd name="T17" fmla="*/ 0 60000 65536"/>
                  <a:gd name="T18" fmla="*/ 0 60000 65536"/>
                  <a:gd name="T19" fmla="*/ 0 60000 65536"/>
                  <a:gd name="T20" fmla="*/ 0 60000 65536"/>
                  <a:gd name="T21" fmla="*/ 0 w 52"/>
                  <a:gd name="T22" fmla="*/ 0 h 37"/>
                  <a:gd name="T23" fmla="*/ 52 w 5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7">
                    <a:moveTo>
                      <a:pt x="22" y="11"/>
                    </a:moveTo>
                    <a:lnTo>
                      <a:pt x="33" y="15"/>
                    </a:lnTo>
                    <a:lnTo>
                      <a:pt x="52" y="0"/>
                    </a:lnTo>
                    <a:lnTo>
                      <a:pt x="41" y="33"/>
                    </a:lnTo>
                    <a:lnTo>
                      <a:pt x="22" y="37"/>
                    </a:lnTo>
                    <a:lnTo>
                      <a:pt x="0" y="11"/>
                    </a:lnTo>
                    <a:lnTo>
                      <a:pt x="22" y="11"/>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5" name="Freeform 158"/>
              <p:cNvSpPr>
                <a:spLocks noChangeAspect="1"/>
              </p:cNvSpPr>
              <p:nvPr/>
            </p:nvSpPr>
            <p:spPr bwMode="gray">
              <a:xfrm>
                <a:off x="4571875" y="1502949"/>
                <a:ext cx="68875" cy="54378"/>
              </a:xfrm>
              <a:custGeom>
                <a:avLst/>
                <a:gdLst>
                  <a:gd name="T0" fmla="*/ 2147483647 w 52"/>
                  <a:gd name="T1" fmla="*/ 2147483647 h 37"/>
                  <a:gd name="T2" fmla="*/ 2147483647 w 52"/>
                  <a:gd name="T3" fmla="*/ 2147483647 h 37"/>
                  <a:gd name="T4" fmla="*/ 2147483647 w 52"/>
                  <a:gd name="T5" fmla="*/ 0 h 37"/>
                  <a:gd name="T6" fmla="*/ 2147483647 w 52"/>
                  <a:gd name="T7" fmla="*/ 2147483647 h 37"/>
                  <a:gd name="T8" fmla="*/ 2147483647 w 52"/>
                  <a:gd name="T9" fmla="*/ 2147483647 h 37"/>
                  <a:gd name="T10" fmla="*/ 0 w 52"/>
                  <a:gd name="T11" fmla="*/ 2147483647 h 37"/>
                  <a:gd name="T12" fmla="*/ 0 60000 65536"/>
                  <a:gd name="T13" fmla="*/ 0 60000 65536"/>
                  <a:gd name="T14" fmla="*/ 0 60000 65536"/>
                  <a:gd name="T15" fmla="*/ 0 60000 65536"/>
                  <a:gd name="T16" fmla="*/ 0 60000 65536"/>
                  <a:gd name="T17" fmla="*/ 0 60000 65536"/>
                  <a:gd name="T18" fmla="*/ 0 w 52"/>
                  <a:gd name="T19" fmla="*/ 0 h 37"/>
                  <a:gd name="T20" fmla="*/ 52 w 52"/>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2" h="37">
                    <a:moveTo>
                      <a:pt x="22" y="11"/>
                    </a:moveTo>
                    <a:lnTo>
                      <a:pt x="33" y="15"/>
                    </a:lnTo>
                    <a:lnTo>
                      <a:pt x="52" y="0"/>
                    </a:lnTo>
                    <a:lnTo>
                      <a:pt x="41" y="33"/>
                    </a:lnTo>
                    <a:lnTo>
                      <a:pt x="22" y="37"/>
                    </a:lnTo>
                    <a:lnTo>
                      <a:pt x="0" y="1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6" name="Freeform 159"/>
              <p:cNvSpPr>
                <a:spLocks noChangeAspect="1"/>
              </p:cNvSpPr>
              <p:nvPr/>
            </p:nvSpPr>
            <p:spPr bwMode="gray">
              <a:xfrm>
                <a:off x="4704187" y="1457634"/>
                <a:ext cx="41688" cy="27189"/>
              </a:xfrm>
              <a:custGeom>
                <a:avLst/>
                <a:gdLst>
                  <a:gd name="T0" fmla="*/ 2147483647 w 30"/>
                  <a:gd name="T1" fmla="*/ 0 h 19"/>
                  <a:gd name="T2" fmla="*/ 2147483647 w 30"/>
                  <a:gd name="T3" fmla="*/ 2147483647 h 19"/>
                  <a:gd name="T4" fmla="*/ 2147483647 w 30"/>
                  <a:gd name="T5" fmla="*/ 2147483647 h 19"/>
                  <a:gd name="T6" fmla="*/ 0 w 30"/>
                  <a:gd name="T7" fmla="*/ 2147483647 h 19"/>
                  <a:gd name="T8" fmla="*/ 2147483647 w 30"/>
                  <a:gd name="T9" fmla="*/ 0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15" y="0"/>
                    </a:moveTo>
                    <a:lnTo>
                      <a:pt x="26" y="8"/>
                    </a:lnTo>
                    <a:lnTo>
                      <a:pt x="30" y="19"/>
                    </a:lnTo>
                    <a:lnTo>
                      <a:pt x="0" y="19"/>
                    </a:lnTo>
                    <a:lnTo>
                      <a:pt x="15"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7" name="Freeform 160"/>
              <p:cNvSpPr>
                <a:spLocks noChangeAspect="1"/>
              </p:cNvSpPr>
              <p:nvPr/>
            </p:nvSpPr>
            <p:spPr bwMode="gray">
              <a:xfrm>
                <a:off x="4704187" y="1457634"/>
                <a:ext cx="41688" cy="27189"/>
              </a:xfrm>
              <a:custGeom>
                <a:avLst/>
                <a:gdLst>
                  <a:gd name="T0" fmla="*/ 2147483647 w 30"/>
                  <a:gd name="T1" fmla="*/ 0 h 19"/>
                  <a:gd name="T2" fmla="*/ 2147483647 w 30"/>
                  <a:gd name="T3" fmla="*/ 2147483647 h 19"/>
                  <a:gd name="T4" fmla="*/ 2147483647 w 30"/>
                  <a:gd name="T5" fmla="*/ 2147483647 h 19"/>
                  <a:gd name="T6" fmla="*/ 0 w 30"/>
                  <a:gd name="T7" fmla="*/ 2147483647 h 19"/>
                  <a:gd name="T8" fmla="*/ 0 60000 65536"/>
                  <a:gd name="T9" fmla="*/ 0 60000 65536"/>
                  <a:gd name="T10" fmla="*/ 0 60000 65536"/>
                  <a:gd name="T11" fmla="*/ 0 60000 65536"/>
                  <a:gd name="T12" fmla="*/ 0 w 30"/>
                  <a:gd name="T13" fmla="*/ 0 h 19"/>
                  <a:gd name="T14" fmla="*/ 30 w 30"/>
                  <a:gd name="T15" fmla="*/ 19 h 19"/>
                </a:gdLst>
                <a:ahLst/>
                <a:cxnLst>
                  <a:cxn ang="T8">
                    <a:pos x="T0" y="T1"/>
                  </a:cxn>
                  <a:cxn ang="T9">
                    <a:pos x="T2" y="T3"/>
                  </a:cxn>
                  <a:cxn ang="T10">
                    <a:pos x="T4" y="T5"/>
                  </a:cxn>
                  <a:cxn ang="T11">
                    <a:pos x="T6" y="T7"/>
                  </a:cxn>
                </a:cxnLst>
                <a:rect l="T12" t="T13" r="T14" b="T15"/>
                <a:pathLst>
                  <a:path w="30" h="19">
                    <a:moveTo>
                      <a:pt x="15" y="0"/>
                    </a:moveTo>
                    <a:lnTo>
                      <a:pt x="26" y="8"/>
                    </a:lnTo>
                    <a:lnTo>
                      <a:pt x="30" y="19"/>
                    </a:lnTo>
                    <a:lnTo>
                      <a:pt x="0" y="19"/>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8" name="Freeform 161"/>
              <p:cNvSpPr>
                <a:spLocks noChangeAspect="1"/>
              </p:cNvSpPr>
              <p:nvPr/>
            </p:nvSpPr>
            <p:spPr bwMode="gray">
              <a:xfrm>
                <a:off x="3796122" y="2440069"/>
                <a:ext cx="48937" cy="32627"/>
              </a:xfrm>
              <a:custGeom>
                <a:avLst/>
                <a:gdLst>
                  <a:gd name="T0" fmla="*/ 2147483647 w 37"/>
                  <a:gd name="T1" fmla="*/ 2147483647 h 22"/>
                  <a:gd name="T2" fmla="*/ 2147483647 w 37"/>
                  <a:gd name="T3" fmla="*/ 0 h 22"/>
                  <a:gd name="T4" fmla="*/ 0 w 37"/>
                  <a:gd name="T5" fmla="*/ 2147483647 h 22"/>
                  <a:gd name="T6" fmla="*/ 2147483647 w 37"/>
                  <a:gd name="T7" fmla="*/ 2147483647 h 22"/>
                  <a:gd name="T8" fmla="*/ 2147483647 w 37"/>
                  <a:gd name="T9" fmla="*/ 2147483647 h 22"/>
                  <a:gd name="T10" fmla="*/ 0 60000 65536"/>
                  <a:gd name="T11" fmla="*/ 0 60000 65536"/>
                  <a:gd name="T12" fmla="*/ 0 60000 65536"/>
                  <a:gd name="T13" fmla="*/ 0 60000 65536"/>
                  <a:gd name="T14" fmla="*/ 0 60000 65536"/>
                  <a:gd name="T15" fmla="*/ 0 w 37"/>
                  <a:gd name="T16" fmla="*/ 0 h 22"/>
                  <a:gd name="T17" fmla="*/ 37 w 37"/>
                  <a:gd name="T18" fmla="*/ 22 h 22"/>
                </a:gdLst>
                <a:ahLst/>
                <a:cxnLst>
                  <a:cxn ang="T10">
                    <a:pos x="T0" y="T1"/>
                  </a:cxn>
                  <a:cxn ang="T11">
                    <a:pos x="T2" y="T3"/>
                  </a:cxn>
                  <a:cxn ang="T12">
                    <a:pos x="T4" y="T5"/>
                  </a:cxn>
                  <a:cxn ang="T13">
                    <a:pos x="T6" y="T7"/>
                  </a:cxn>
                  <a:cxn ang="T14">
                    <a:pos x="T8" y="T9"/>
                  </a:cxn>
                </a:cxnLst>
                <a:rect l="T15" t="T16" r="T17" b="T18"/>
                <a:pathLst>
                  <a:path w="37" h="22">
                    <a:moveTo>
                      <a:pt x="37" y="11"/>
                    </a:moveTo>
                    <a:lnTo>
                      <a:pt x="7" y="0"/>
                    </a:lnTo>
                    <a:lnTo>
                      <a:pt x="0" y="11"/>
                    </a:lnTo>
                    <a:lnTo>
                      <a:pt x="4" y="22"/>
                    </a:lnTo>
                    <a:lnTo>
                      <a:pt x="37" y="11"/>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69" name="Freeform 162"/>
              <p:cNvSpPr>
                <a:spLocks noChangeAspect="1"/>
              </p:cNvSpPr>
              <p:nvPr/>
            </p:nvSpPr>
            <p:spPr bwMode="gray">
              <a:xfrm>
                <a:off x="3796122" y="2440069"/>
                <a:ext cx="48937" cy="32627"/>
              </a:xfrm>
              <a:custGeom>
                <a:avLst/>
                <a:gdLst>
                  <a:gd name="T0" fmla="*/ 2147483647 w 37"/>
                  <a:gd name="T1" fmla="*/ 2147483647 h 22"/>
                  <a:gd name="T2" fmla="*/ 2147483647 w 37"/>
                  <a:gd name="T3" fmla="*/ 0 h 22"/>
                  <a:gd name="T4" fmla="*/ 0 w 37"/>
                  <a:gd name="T5" fmla="*/ 2147483647 h 22"/>
                  <a:gd name="T6" fmla="*/ 2147483647 w 37"/>
                  <a:gd name="T7" fmla="*/ 2147483647 h 22"/>
                  <a:gd name="T8" fmla="*/ 0 60000 65536"/>
                  <a:gd name="T9" fmla="*/ 0 60000 65536"/>
                  <a:gd name="T10" fmla="*/ 0 60000 65536"/>
                  <a:gd name="T11" fmla="*/ 0 60000 65536"/>
                  <a:gd name="T12" fmla="*/ 0 w 37"/>
                  <a:gd name="T13" fmla="*/ 0 h 22"/>
                  <a:gd name="T14" fmla="*/ 37 w 37"/>
                  <a:gd name="T15" fmla="*/ 22 h 22"/>
                </a:gdLst>
                <a:ahLst/>
                <a:cxnLst>
                  <a:cxn ang="T8">
                    <a:pos x="T0" y="T1"/>
                  </a:cxn>
                  <a:cxn ang="T9">
                    <a:pos x="T2" y="T3"/>
                  </a:cxn>
                  <a:cxn ang="T10">
                    <a:pos x="T4" y="T5"/>
                  </a:cxn>
                  <a:cxn ang="T11">
                    <a:pos x="T6" y="T7"/>
                  </a:cxn>
                </a:cxnLst>
                <a:rect l="T12" t="T13" r="T14" b="T15"/>
                <a:pathLst>
                  <a:path w="37" h="22">
                    <a:moveTo>
                      <a:pt x="37" y="11"/>
                    </a:moveTo>
                    <a:lnTo>
                      <a:pt x="7" y="0"/>
                    </a:lnTo>
                    <a:lnTo>
                      <a:pt x="0" y="11"/>
                    </a:lnTo>
                    <a:lnTo>
                      <a:pt x="4" y="22"/>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0" name="Freeform 163"/>
              <p:cNvSpPr>
                <a:spLocks noChangeAspect="1"/>
              </p:cNvSpPr>
              <p:nvPr/>
            </p:nvSpPr>
            <p:spPr bwMode="gray">
              <a:xfrm>
                <a:off x="4207560" y="4501006"/>
                <a:ext cx="522001" cy="248328"/>
              </a:xfrm>
              <a:custGeom>
                <a:avLst/>
                <a:gdLst>
                  <a:gd name="T0" fmla="*/ 2147483647 w 389"/>
                  <a:gd name="T1" fmla="*/ 2147483647 h 172"/>
                  <a:gd name="T2" fmla="*/ 2147483647 w 389"/>
                  <a:gd name="T3" fmla="*/ 0 h 172"/>
                  <a:gd name="T4" fmla="*/ 2147483647 w 389"/>
                  <a:gd name="T5" fmla="*/ 0 h 172"/>
                  <a:gd name="T6" fmla="*/ 2147483647 w 389"/>
                  <a:gd name="T7" fmla="*/ 2147483647 h 172"/>
                  <a:gd name="T8" fmla="*/ 2147483647 w 389"/>
                  <a:gd name="T9" fmla="*/ 0 h 172"/>
                  <a:gd name="T10" fmla="*/ 2147483647 w 389"/>
                  <a:gd name="T11" fmla="*/ 2147483647 h 172"/>
                  <a:gd name="T12" fmla="*/ 2147483647 w 389"/>
                  <a:gd name="T13" fmla="*/ 2147483647 h 172"/>
                  <a:gd name="T14" fmla="*/ 2147483647 w 389"/>
                  <a:gd name="T15" fmla="*/ 2147483647 h 172"/>
                  <a:gd name="T16" fmla="*/ 2147483647 w 389"/>
                  <a:gd name="T17" fmla="*/ 2147483647 h 172"/>
                  <a:gd name="T18" fmla="*/ 2147483647 w 389"/>
                  <a:gd name="T19" fmla="*/ 2147483647 h 172"/>
                  <a:gd name="T20" fmla="*/ 2147483647 w 389"/>
                  <a:gd name="T21" fmla="*/ 2147483647 h 172"/>
                  <a:gd name="T22" fmla="*/ 2147483647 w 389"/>
                  <a:gd name="T23" fmla="*/ 2147483647 h 172"/>
                  <a:gd name="T24" fmla="*/ 2147483647 w 389"/>
                  <a:gd name="T25" fmla="*/ 2147483647 h 172"/>
                  <a:gd name="T26" fmla="*/ 2147483647 w 389"/>
                  <a:gd name="T27" fmla="*/ 2147483647 h 172"/>
                  <a:gd name="T28" fmla="*/ 2147483647 w 389"/>
                  <a:gd name="T29" fmla="*/ 2147483647 h 172"/>
                  <a:gd name="T30" fmla="*/ 2147483647 w 389"/>
                  <a:gd name="T31" fmla="*/ 2147483647 h 172"/>
                  <a:gd name="T32" fmla="*/ 2147483647 w 389"/>
                  <a:gd name="T33" fmla="*/ 2147483647 h 172"/>
                  <a:gd name="T34" fmla="*/ 2147483647 w 389"/>
                  <a:gd name="T35" fmla="*/ 2147483647 h 172"/>
                  <a:gd name="T36" fmla="*/ 2147483647 w 389"/>
                  <a:gd name="T37" fmla="*/ 2147483647 h 172"/>
                  <a:gd name="T38" fmla="*/ 2147483647 w 389"/>
                  <a:gd name="T39" fmla="*/ 2147483647 h 172"/>
                  <a:gd name="T40" fmla="*/ 2147483647 w 389"/>
                  <a:gd name="T41" fmla="*/ 2147483647 h 172"/>
                  <a:gd name="T42" fmla="*/ 2147483647 w 389"/>
                  <a:gd name="T43" fmla="*/ 2147483647 h 172"/>
                  <a:gd name="T44" fmla="*/ 2147483647 w 389"/>
                  <a:gd name="T45" fmla="*/ 2147483647 h 172"/>
                  <a:gd name="T46" fmla="*/ 2147483647 w 389"/>
                  <a:gd name="T47" fmla="*/ 2147483647 h 172"/>
                  <a:gd name="T48" fmla="*/ 2147483647 w 389"/>
                  <a:gd name="T49" fmla="*/ 2147483647 h 172"/>
                  <a:gd name="T50" fmla="*/ 2147483647 w 389"/>
                  <a:gd name="T51" fmla="*/ 2147483647 h 172"/>
                  <a:gd name="T52" fmla="*/ 2147483647 w 389"/>
                  <a:gd name="T53" fmla="*/ 2147483647 h 172"/>
                  <a:gd name="T54" fmla="*/ 2147483647 w 389"/>
                  <a:gd name="T55" fmla="*/ 2147483647 h 172"/>
                  <a:gd name="T56" fmla="*/ 2147483647 w 389"/>
                  <a:gd name="T57" fmla="*/ 2147483647 h 172"/>
                  <a:gd name="T58" fmla="*/ 2147483647 w 389"/>
                  <a:gd name="T59" fmla="*/ 2147483647 h 172"/>
                  <a:gd name="T60" fmla="*/ 2147483647 w 389"/>
                  <a:gd name="T61" fmla="*/ 2147483647 h 172"/>
                  <a:gd name="T62" fmla="*/ 2147483647 w 389"/>
                  <a:gd name="T63" fmla="*/ 2147483647 h 172"/>
                  <a:gd name="T64" fmla="*/ 2147483647 w 389"/>
                  <a:gd name="T65" fmla="*/ 2147483647 h 172"/>
                  <a:gd name="T66" fmla="*/ 2147483647 w 389"/>
                  <a:gd name="T67" fmla="*/ 2147483647 h 172"/>
                  <a:gd name="T68" fmla="*/ 2147483647 w 389"/>
                  <a:gd name="T69" fmla="*/ 2147483647 h 172"/>
                  <a:gd name="T70" fmla="*/ 2147483647 w 389"/>
                  <a:gd name="T71" fmla="*/ 2147483647 h 172"/>
                  <a:gd name="T72" fmla="*/ 2147483647 w 389"/>
                  <a:gd name="T73" fmla="*/ 2147483647 h 172"/>
                  <a:gd name="T74" fmla="*/ 0 w 389"/>
                  <a:gd name="T75" fmla="*/ 2147483647 h 172"/>
                  <a:gd name="T76" fmla="*/ 0 w 389"/>
                  <a:gd name="T77" fmla="*/ 2147483647 h 172"/>
                  <a:gd name="T78" fmla="*/ 2147483647 w 389"/>
                  <a:gd name="T79" fmla="*/ 2147483647 h 172"/>
                  <a:gd name="T80" fmla="*/ 2147483647 w 389"/>
                  <a:gd name="T81" fmla="*/ 2147483647 h 172"/>
                  <a:gd name="T82" fmla="*/ 2147483647 w 389"/>
                  <a:gd name="T83" fmla="*/ 2147483647 h 172"/>
                  <a:gd name="T84" fmla="*/ 2147483647 w 389"/>
                  <a:gd name="T85" fmla="*/ 2147483647 h 172"/>
                  <a:gd name="T86" fmla="*/ 2147483647 w 389"/>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9"/>
                  <a:gd name="T133" fmla="*/ 0 h 172"/>
                  <a:gd name="T134" fmla="*/ 389 w 389"/>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9" h="172">
                    <a:moveTo>
                      <a:pt x="132" y="7"/>
                    </a:moveTo>
                    <a:lnTo>
                      <a:pt x="147" y="0"/>
                    </a:lnTo>
                    <a:lnTo>
                      <a:pt x="161" y="0"/>
                    </a:lnTo>
                    <a:lnTo>
                      <a:pt x="169" y="11"/>
                    </a:lnTo>
                    <a:lnTo>
                      <a:pt x="183" y="0"/>
                    </a:lnTo>
                    <a:lnTo>
                      <a:pt x="198" y="7"/>
                    </a:lnTo>
                    <a:lnTo>
                      <a:pt x="220" y="29"/>
                    </a:lnTo>
                    <a:lnTo>
                      <a:pt x="242" y="36"/>
                    </a:lnTo>
                    <a:lnTo>
                      <a:pt x="253" y="40"/>
                    </a:lnTo>
                    <a:lnTo>
                      <a:pt x="264" y="29"/>
                    </a:lnTo>
                    <a:lnTo>
                      <a:pt x="275" y="25"/>
                    </a:lnTo>
                    <a:lnTo>
                      <a:pt x="308" y="33"/>
                    </a:lnTo>
                    <a:lnTo>
                      <a:pt x="352" y="44"/>
                    </a:lnTo>
                    <a:lnTo>
                      <a:pt x="389" y="55"/>
                    </a:lnTo>
                    <a:lnTo>
                      <a:pt x="378" y="69"/>
                    </a:lnTo>
                    <a:lnTo>
                      <a:pt x="352" y="91"/>
                    </a:lnTo>
                    <a:lnTo>
                      <a:pt x="348" y="99"/>
                    </a:lnTo>
                    <a:lnTo>
                      <a:pt x="348" y="117"/>
                    </a:lnTo>
                    <a:lnTo>
                      <a:pt x="334" y="117"/>
                    </a:lnTo>
                    <a:lnTo>
                      <a:pt x="315" y="102"/>
                    </a:lnTo>
                    <a:lnTo>
                      <a:pt x="301" y="99"/>
                    </a:lnTo>
                    <a:lnTo>
                      <a:pt x="257" y="110"/>
                    </a:lnTo>
                    <a:lnTo>
                      <a:pt x="246" y="117"/>
                    </a:lnTo>
                    <a:lnTo>
                      <a:pt x="235" y="135"/>
                    </a:lnTo>
                    <a:lnTo>
                      <a:pt x="213" y="150"/>
                    </a:lnTo>
                    <a:lnTo>
                      <a:pt x="198" y="150"/>
                    </a:lnTo>
                    <a:lnTo>
                      <a:pt x="183" y="135"/>
                    </a:lnTo>
                    <a:lnTo>
                      <a:pt x="172" y="135"/>
                    </a:lnTo>
                    <a:lnTo>
                      <a:pt x="128" y="157"/>
                    </a:lnTo>
                    <a:lnTo>
                      <a:pt x="106" y="168"/>
                    </a:lnTo>
                    <a:lnTo>
                      <a:pt x="91" y="172"/>
                    </a:lnTo>
                    <a:lnTo>
                      <a:pt x="55" y="168"/>
                    </a:lnTo>
                    <a:lnTo>
                      <a:pt x="40" y="168"/>
                    </a:lnTo>
                    <a:lnTo>
                      <a:pt x="29" y="150"/>
                    </a:lnTo>
                    <a:lnTo>
                      <a:pt x="25" y="146"/>
                    </a:lnTo>
                    <a:lnTo>
                      <a:pt x="14" y="139"/>
                    </a:lnTo>
                    <a:lnTo>
                      <a:pt x="7" y="132"/>
                    </a:lnTo>
                    <a:lnTo>
                      <a:pt x="0" y="117"/>
                    </a:lnTo>
                    <a:lnTo>
                      <a:pt x="0" y="95"/>
                    </a:lnTo>
                    <a:lnTo>
                      <a:pt x="40" y="80"/>
                    </a:lnTo>
                    <a:lnTo>
                      <a:pt x="80" y="80"/>
                    </a:lnTo>
                    <a:lnTo>
                      <a:pt x="106" y="58"/>
                    </a:lnTo>
                    <a:lnTo>
                      <a:pt x="110" y="18"/>
                    </a:lnTo>
                    <a:lnTo>
                      <a:pt x="132" y="7"/>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1" name="Freeform 164"/>
              <p:cNvSpPr>
                <a:spLocks noChangeAspect="1"/>
              </p:cNvSpPr>
              <p:nvPr/>
            </p:nvSpPr>
            <p:spPr bwMode="gray">
              <a:xfrm>
                <a:off x="4082498" y="5108231"/>
                <a:ext cx="349813" cy="349833"/>
              </a:xfrm>
              <a:custGeom>
                <a:avLst/>
                <a:gdLst>
                  <a:gd name="T0" fmla="*/ 2147483647 w 261"/>
                  <a:gd name="T1" fmla="*/ 2147483647 h 242"/>
                  <a:gd name="T2" fmla="*/ 2147483647 w 261"/>
                  <a:gd name="T3" fmla="*/ 2147483647 h 242"/>
                  <a:gd name="T4" fmla="*/ 2147483647 w 261"/>
                  <a:gd name="T5" fmla="*/ 2147483647 h 242"/>
                  <a:gd name="T6" fmla="*/ 2147483647 w 261"/>
                  <a:gd name="T7" fmla="*/ 2147483647 h 242"/>
                  <a:gd name="T8" fmla="*/ 2147483647 w 261"/>
                  <a:gd name="T9" fmla="*/ 2147483647 h 242"/>
                  <a:gd name="T10" fmla="*/ 2147483647 w 261"/>
                  <a:gd name="T11" fmla="*/ 2147483647 h 242"/>
                  <a:gd name="T12" fmla="*/ 2147483647 w 261"/>
                  <a:gd name="T13" fmla="*/ 2147483647 h 242"/>
                  <a:gd name="T14" fmla="*/ 2147483647 w 261"/>
                  <a:gd name="T15" fmla="*/ 2147483647 h 242"/>
                  <a:gd name="T16" fmla="*/ 2147483647 w 261"/>
                  <a:gd name="T17" fmla="*/ 2147483647 h 242"/>
                  <a:gd name="T18" fmla="*/ 2147483647 w 261"/>
                  <a:gd name="T19" fmla="*/ 0 h 242"/>
                  <a:gd name="T20" fmla="*/ 2147483647 w 261"/>
                  <a:gd name="T21" fmla="*/ 2147483647 h 242"/>
                  <a:gd name="T22" fmla="*/ 2147483647 w 261"/>
                  <a:gd name="T23" fmla="*/ 2147483647 h 242"/>
                  <a:gd name="T24" fmla="*/ 0 w 261"/>
                  <a:gd name="T25" fmla="*/ 2147483647 h 242"/>
                  <a:gd name="T26" fmla="*/ 0 w 261"/>
                  <a:gd name="T27" fmla="*/ 2147483647 h 242"/>
                  <a:gd name="T28" fmla="*/ 2147483647 w 261"/>
                  <a:gd name="T29" fmla="*/ 2147483647 h 242"/>
                  <a:gd name="T30" fmla="*/ 2147483647 w 261"/>
                  <a:gd name="T31" fmla="*/ 2147483647 h 242"/>
                  <a:gd name="T32" fmla="*/ 2147483647 w 261"/>
                  <a:gd name="T33" fmla="*/ 2147483647 h 242"/>
                  <a:gd name="T34" fmla="*/ 2147483647 w 261"/>
                  <a:gd name="T35" fmla="*/ 2147483647 h 242"/>
                  <a:gd name="T36" fmla="*/ 2147483647 w 261"/>
                  <a:gd name="T37" fmla="*/ 2147483647 h 242"/>
                  <a:gd name="T38" fmla="*/ 2147483647 w 261"/>
                  <a:gd name="T39" fmla="*/ 2147483647 h 242"/>
                  <a:gd name="T40" fmla="*/ 2147483647 w 261"/>
                  <a:gd name="T41" fmla="*/ 2147483647 h 242"/>
                  <a:gd name="T42" fmla="*/ 2147483647 w 261"/>
                  <a:gd name="T43" fmla="*/ 2147483647 h 242"/>
                  <a:gd name="T44" fmla="*/ 2147483647 w 261"/>
                  <a:gd name="T45" fmla="*/ 2147483647 h 242"/>
                  <a:gd name="T46" fmla="*/ 2147483647 w 261"/>
                  <a:gd name="T47" fmla="*/ 2147483647 h 242"/>
                  <a:gd name="T48" fmla="*/ 2147483647 w 261"/>
                  <a:gd name="T49" fmla="*/ 2147483647 h 242"/>
                  <a:gd name="T50" fmla="*/ 2147483647 w 261"/>
                  <a:gd name="T51" fmla="*/ 2147483647 h 242"/>
                  <a:gd name="T52" fmla="*/ 2147483647 w 261"/>
                  <a:gd name="T53" fmla="*/ 2147483647 h 242"/>
                  <a:gd name="T54" fmla="*/ 2147483647 w 261"/>
                  <a:gd name="T55" fmla="*/ 2147483647 h 242"/>
                  <a:gd name="T56" fmla="*/ 2147483647 w 261"/>
                  <a:gd name="T57" fmla="*/ 2147483647 h 242"/>
                  <a:gd name="T58" fmla="*/ 2147483647 w 261"/>
                  <a:gd name="T59" fmla="*/ 2147483647 h 242"/>
                  <a:gd name="T60" fmla="*/ 2147483647 w 261"/>
                  <a:gd name="T61" fmla="*/ 2147483647 h 242"/>
                  <a:gd name="T62" fmla="*/ 2147483647 w 261"/>
                  <a:gd name="T63" fmla="*/ 2147483647 h 242"/>
                  <a:gd name="T64" fmla="*/ 2147483647 w 261"/>
                  <a:gd name="T65" fmla="*/ 2147483647 h 242"/>
                  <a:gd name="T66" fmla="*/ 2147483647 w 261"/>
                  <a:gd name="T67" fmla="*/ 2147483647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242"/>
                  <a:gd name="T104" fmla="*/ 261 w 261"/>
                  <a:gd name="T105" fmla="*/ 242 h 2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242">
                    <a:moveTo>
                      <a:pt x="239" y="33"/>
                    </a:moveTo>
                    <a:lnTo>
                      <a:pt x="228" y="33"/>
                    </a:lnTo>
                    <a:lnTo>
                      <a:pt x="213" y="26"/>
                    </a:lnTo>
                    <a:lnTo>
                      <a:pt x="194" y="15"/>
                    </a:lnTo>
                    <a:lnTo>
                      <a:pt x="169" y="26"/>
                    </a:lnTo>
                    <a:lnTo>
                      <a:pt x="150" y="22"/>
                    </a:lnTo>
                    <a:lnTo>
                      <a:pt x="132" y="29"/>
                    </a:lnTo>
                    <a:lnTo>
                      <a:pt x="128" y="22"/>
                    </a:lnTo>
                    <a:lnTo>
                      <a:pt x="114" y="18"/>
                    </a:lnTo>
                    <a:lnTo>
                      <a:pt x="92" y="0"/>
                    </a:lnTo>
                    <a:lnTo>
                      <a:pt x="62" y="33"/>
                    </a:lnTo>
                    <a:lnTo>
                      <a:pt x="18" y="18"/>
                    </a:lnTo>
                    <a:lnTo>
                      <a:pt x="0" y="22"/>
                    </a:lnTo>
                    <a:lnTo>
                      <a:pt x="0" y="33"/>
                    </a:lnTo>
                    <a:lnTo>
                      <a:pt x="48" y="84"/>
                    </a:lnTo>
                    <a:lnTo>
                      <a:pt x="59" y="121"/>
                    </a:lnTo>
                    <a:lnTo>
                      <a:pt x="88" y="139"/>
                    </a:lnTo>
                    <a:lnTo>
                      <a:pt x="99" y="136"/>
                    </a:lnTo>
                    <a:lnTo>
                      <a:pt x="161" y="205"/>
                    </a:lnTo>
                    <a:lnTo>
                      <a:pt x="165" y="220"/>
                    </a:lnTo>
                    <a:lnTo>
                      <a:pt x="161" y="231"/>
                    </a:lnTo>
                    <a:lnTo>
                      <a:pt x="165" y="242"/>
                    </a:lnTo>
                    <a:lnTo>
                      <a:pt x="187" y="231"/>
                    </a:lnTo>
                    <a:lnTo>
                      <a:pt x="198" y="227"/>
                    </a:lnTo>
                    <a:lnTo>
                      <a:pt x="198" y="205"/>
                    </a:lnTo>
                    <a:lnTo>
                      <a:pt x="220" y="191"/>
                    </a:lnTo>
                    <a:lnTo>
                      <a:pt x="228" y="172"/>
                    </a:lnTo>
                    <a:lnTo>
                      <a:pt x="246" y="165"/>
                    </a:lnTo>
                    <a:lnTo>
                      <a:pt x="250" y="147"/>
                    </a:lnTo>
                    <a:lnTo>
                      <a:pt x="246" y="128"/>
                    </a:lnTo>
                    <a:lnTo>
                      <a:pt x="257" y="121"/>
                    </a:lnTo>
                    <a:lnTo>
                      <a:pt x="239" y="95"/>
                    </a:lnTo>
                    <a:lnTo>
                      <a:pt x="261" y="59"/>
                    </a:lnTo>
                    <a:lnTo>
                      <a:pt x="239" y="33"/>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2" name="Freeform 165"/>
              <p:cNvSpPr>
                <a:spLocks noChangeAspect="1"/>
              </p:cNvSpPr>
              <p:nvPr/>
            </p:nvSpPr>
            <p:spPr bwMode="gray">
              <a:xfrm>
                <a:off x="4562811" y="5566821"/>
                <a:ext cx="235626" cy="175824"/>
              </a:xfrm>
              <a:custGeom>
                <a:avLst/>
                <a:gdLst>
                  <a:gd name="T0" fmla="*/ 2147483647 w 176"/>
                  <a:gd name="T1" fmla="*/ 2147483647 h 121"/>
                  <a:gd name="T2" fmla="*/ 2147483647 w 176"/>
                  <a:gd name="T3" fmla="*/ 2147483647 h 121"/>
                  <a:gd name="T4" fmla="*/ 2147483647 w 176"/>
                  <a:gd name="T5" fmla="*/ 2147483647 h 121"/>
                  <a:gd name="T6" fmla="*/ 2147483647 w 176"/>
                  <a:gd name="T7" fmla="*/ 2147483647 h 121"/>
                  <a:gd name="T8" fmla="*/ 2147483647 w 176"/>
                  <a:gd name="T9" fmla="*/ 2147483647 h 121"/>
                  <a:gd name="T10" fmla="*/ 2147483647 w 176"/>
                  <a:gd name="T11" fmla="*/ 0 h 121"/>
                  <a:gd name="T12" fmla="*/ 2147483647 w 176"/>
                  <a:gd name="T13" fmla="*/ 2147483647 h 121"/>
                  <a:gd name="T14" fmla="*/ 2147483647 w 176"/>
                  <a:gd name="T15" fmla="*/ 2147483647 h 121"/>
                  <a:gd name="T16" fmla="*/ 2147483647 w 176"/>
                  <a:gd name="T17" fmla="*/ 2147483647 h 121"/>
                  <a:gd name="T18" fmla="*/ 2147483647 w 176"/>
                  <a:gd name="T19" fmla="*/ 2147483647 h 121"/>
                  <a:gd name="T20" fmla="*/ 2147483647 w 176"/>
                  <a:gd name="T21" fmla="*/ 2147483647 h 121"/>
                  <a:gd name="T22" fmla="*/ 2147483647 w 176"/>
                  <a:gd name="T23" fmla="*/ 2147483647 h 121"/>
                  <a:gd name="T24" fmla="*/ 2147483647 w 176"/>
                  <a:gd name="T25" fmla="*/ 2147483647 h 121"/>
                  <a:gd name="T26" fmla="*/ 2147483647 w 176"/>
                  <a:gd name="T27" fmla="*/ 2147483647 h 121"/>
                  <a:gd name="T28" fmla="*/ 2147483647 w 176"/>
                  <a:gd name="T29" fmla="*/ 2147483647 h 121"/>
                  <a:gd name="T30" fmla="*/ 2147483647 w 176"/>
                  <a:gd name="T31" fmla="*/ 2147483647 h 121"/>
                  <a:gd name="T32" fmla="*/ 2147483647 w 176"/>
                  <a:gd name="T33" fmla="*/ 2147483647 h 121"/>
                  <a:gd name="T34" fmla="*/ 2147483647 w 176"/>
                  <a:gd name="T35" fmla="*/ 2147483647 h 121"/>
                  <a:gd name="T36" fmla="*/ 2147483647 w 176"/>
                  <a:gd name="T37" fmla="*/ 2147483647 h 121"/>
                  <a:gd name="T38" fmla="*/ 2147483647 w 176"/>
                  <a:gd name="T39" fmla="*/ 2147483647 h 121"/>
                  <a:gd name="T40" fmla="*/ 2147483647 w 176"/>
                  <a:gd name="T41" fmla="*/ 2147483647 h 121"/>
                  <a:gd name="T42" fmla="*/ 0 w 176"/>
                  <a:gd name="T43" fmla="*/ 2147483647 h 121"/>
                  <a:gd name="T44" fmla="*/ 2147483647 w 176"/>
                  <a:gd name="T45" fmla="*/ 2147483647 h 121"/>
                  <a:gd name="T46" fmla="*/ 2147483647 w 176"/>
                  <a:gd name="T47" fmla="*/ 2147483647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6"/>
                  <a:gd name="T73" fmla="*/ 0 h 121"/>
                  <a:gd name="T74" fmla="*/ 176 w 176"/>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6" h="121">
                    <a:moveTo>
                      <a:pt x="7" y="36"/>
                    </a:moveTo>
                    <a:lnTo>
                      <a:pt x="37" y="14"/>
                    </a:lnTo>
                    <a:lnTo>
                      <a:pt x="55" y="11"/>
                    </a:lnTo>
                    <a:lnTo>
                      <a:pt x="77" y="7"/>
                    </a:lnTo>
                    <a:lnTo>
                      <a:pt x="92" y="7"/>
                    </a:lnTo>
                    <a:lnTo>
                      <a:pt x="110" y="0"/>
                    </a:lnTo>
                    <a:lnTo>
                      <a:pt x="139" y="7"/>
                    </a:lnTo>
                    <a:lnTo>
                      <a:pt x="154" y="3"/>
                    </a:lnTo>
                    <a:lnTo>
                      <a:pt x="172" y="22"/>
                    </a:lnTo>
                    <a:lnTo>
                      <a:pt x="169" y="69"/>
                    </a:lnTo>
                    <a:lnTo>
                      <a:pt x="176" y="73"/>
                    </a:lnTo>
                    <a:lnTo>
                      <a:pt x="165" y="95"/>
                    </a:lnTo>
                    <a:lnTo>
                      <a:pt x="125" y="102"/>
                    </a:lnTo>
                    <a:lnTo>
                      <a:pt x="110" y="99"/>
                    </a:lnTo>
                    <a:lnTo>
                      <a:pt x="99" y="121"/>
                    </a:lnTo>
                    <a:lnTo>
                      <a:pt x="70" y="117"/>
                    </a:lnTo>
                    <a:lnTo>
                      <a:pt x="55" y="113"/>
                    </a:lnTo>
                    <a:lnTo>
                      <a:pt x="40" y="113"/>
                    </a:lnTo>
                    <a:lnTo>
                      <a:pt x="29" y="102"/>
                    </a:lnTo>
                    <a:lnTo>
                      <a:pt x="22" y="106"/>
                    </a:lnTo>
                    <a:lnTo>
                      <a:pt x="7" y="99"/>
                    </a:lnTo>
                    <a:lnTo>
                      <a:pt x="0" y="69"/>
                    </a:lnTo>
                    <a:lnTo>
                      <a:pt x="7" y="55"/>
                    </a:lnTo>
                    <a:lnTo>
                      <a:pt x="7" y="36"/>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3" name="Freeform 166"/>
              <p:cNvSpPr>
                <a:spLocks noChangeAspect="1"/>
              </p:cNvSpPr>
              <p:nvPr/>
            </p:nvSpPr>
            <p:spPr bwMode="gray">
              <a:xfrm>
                <a:off x="4305436" y="4994036"/>
                <a:ext cx="483939" cy="625351"/>
              </a:xfrm>
              <a:custGeom>
                <a:avLst/>
                <a:gdLst>
                  <a:gd name="T0" fmla="*/ 2147483647 w 360"/>
                  <a:gd name="T1" fmla="*/ 2147483647 h 429"/>
                  <a:gd name="T2" fmla="*/ 2147483647 w 360"/>
                  <a:gd name="T3" fmla="*/ 2147483647 h 429"/>
                  <a:gd name="T4" fmla="*/ 2147483647 w 360"/>
                  <a:gd name="T5" fmla="*/ 2147483647 h 429"/>
                  <a:gd name="T6" fmla="*/ 2147483647 w 360"/>
                  <a:gd name="T7" fmla="*/ 2147483647 h 429"/>
                  <a:gd name="T8" fmla="*/ 2147483647 w 360"/>
                  <a:gd name="T9" fmla="*/ 2147483647 h 429"/>
                  <a:gd name="T10" fmla="*/ 2147483647 w 360"/>
                  <a:gd name="T11" fmla="*/ 2147483647 h 429"/>
                  <a:gd name="T12" fmla="*/ 2147483647 w 360"/>
                  <a:gd name="T13" fmla="*/ 2147483647 h 429"/>
                  <a:gd name="T14" fmla="*/ 2147483647 w 360"/>
                  <a:gd name="T15" fmla="*/ 2147483647 h 429"/>
                  <a:gd name="T16" fmla="*/ 2147483647 w 360"/>
                  <a:gd name="T17" fmla="*/ 2147483647 h 429"/>
                  <a:gd name="T18" fmla="*/ 2147483647 w 360"/>
                  <a:gd name="T19" fmla="*/ 2147483647 h 429"/>
                  <a:gd name="T20" fmla="*/ 2147483647 w 360"/>
                  <a:gd name="T21" fmla="*/ 2147483647 h 429"/>
                  <a:gd name="T22" fmla="*/ 2147483647 w 360"/>
                  <a:gd name="T23" fmla="*/ 2147483647 h 429"/>
                  <a:gd name="T24" fmla="*/ 2147483647 w 360"/>
                  <a:gd name="T25" fmla="*/ 2147483647 h 429"/>
                  <a:gd name="T26" fmla="*/ 2147483647 w 360"/>
                  <a:gd name="T27" fmla="*/ 2147483647 h 429"/>
                  <a:gd name="T28" fmla="*/ 2147483647 w 360"/>
                  <a:gd name="T29" fmla="*/ 2147483647 h 429"/>
                  <a:gd name="T30" fmla="*/ 2147483647 w 360"/>
                  <a:gd name="T31" fmla="*/ 2147483647 h 429"/>
                  <a:gd name="T32" fmla="*/ 2147483647 w 360"/>
                  <a:gd name="T33" fmla="*/ 2147483647 h 429"/>
                  <a:gd name="T34" fmla="*/ 2147483647 w 360"/>
                  <a:gd name="T35" fmla="*/ 2147483647 h 429"/>
                  <a:gd name="T36" fmla="*/ 2147483647 w 360"/>
                  <a:gd name="T37" fmla="*/ 2147483647 h 429"/>
                  <a:gd name="T38" fmla="*/ 2147483647 w 360"/>
                  <a:gd name="T39" fmla="*/ 2147483647 h 429"/>
                  <a:gd name="T40" fmla="*/ 2147483647 w 360"/>
                  <a:gd name="T41" fmla="*/ 2147483647 h 429"/>
                  <a:gd name="T42" fmla="*/ 2147483647 w 360"/>
                  <a:gd name="T43" fmla="*/ 2147483647 h 429"/>
                  <a:gd name="T44" fmla="*/ 2147483647 w 360"/>
                  <a:gd name="T45" fmla="*/ 2147483647 h 429"/>
                  <a:gd name="T46" fmla="*/ 2147483647 w 360"/>
                  <a:gd name="T47" fmla="*/ 2147483647 h 429"/>
                  <a:gd name="T48" fmla="*/ 2147483647 w 360"/>
                  <a:gd name="T49" fmla="*/ 2147483647 h 429"/>
                  <a:gd name="T50" fmla="*/ 2147483647 w 360"/>
                  <a:gd name="T51" fmla="*/ 2147483647 h 429"/>
                  <a:gd name="T52" fmla="*/ 2147483647 w 360"/>
                  <a:gd name="T53" fmla="*/ 2147483647 h 429"/>
                  <a:gd name="T54" fmla="*/ 2147483647 w 360"/>
                  <a:gd name="T55" fmla="*/ 2147483647 h 429"/>
                  <a:gd name="T56" fmla="*/ 2147483647 w 360"/>
                  <a:gd name="T57" fmla="*/ 2147483647 h 429"/>
                  <a:gd name="T58" fmla="*/ 2147483647 w 360"/>
                  <a:gd name="T59" fmla="*/ 2147483647 h 429"/>
                  <a:gd name="T60" fmla="*/ 2147483647 w 360"/>
                  <a:gd name="T61" fmla="*/ 2147483647 h 429"/>
                  <a:gd name="T62" fmla="*/ 2147483647 w 360"/>
                  <a:gd name="T63" fmla="*/ 2147483647 h 429"/>
                  <a:gd name="T64" fmla="*/ 2147483647 w 360"/>
                  <a:gd name="T65" fmla="*/ 2147483647 h 4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0"/>
                  <a:gd name="T100" fmla="*/ 0 h 429"/>
                  <a:gd name="T101" fmla="*/ 360 w 360"/>
                  <a:gd name="T102" fmla="*/ 429 h 4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0" h="429">
                    <a:moveTo>
                      <a:pt x="59" y="29"/>
                    </a:moveTo>
                    <a:lnTo>
                      <a:pt x="132" y="4"/>
                    </a:lnTo>
                    <a:lnTo>
                      <a:pt x="165" y="0"/>
                    </a:lnTo>
                    <a:lnTo>
                      <a:pt x="184" y="4"/>
                    </a:lnTo>
                    <a:lnTo>
                      <a:pt x="191" y="7"/>
                    </a:lnTo>
                    <a:lnTo>
                      <a:pt x="198" y="15"/>
                    </a:lnTo>
                    <a:lnTo>
                      <a:pt x="198" y="22"/>
                    </a:lnTo>
                    <a:lnTo>
                      <a:pt x="206" y="26"/>
                    </a:lnTo>
                    <a:lnTo>
                      <a:pt x="213" y="40"/>
                    </a:lnTo>
                    <a:lnTo>
                      <a:pt x="217" y="66"/>
                    </a:lnTo>
                    <a:lnTo>
                      <a:pt x="224" y="73"/>
                    </a:lnTo>
                    <a:lnTo>
                      <a:pt x="246" y="73"/>
                    </a:lnTo>
                    <a:lnTo>
                      <a:pt x="257" y="106"/>
                    </a:lnTo>
                    <a:lnTo>
                      <a:pt x="257" y="132"/>
                    </a:lnTo>
                    <a:lnTo>
                      <a:pt x="268" y="147"/>
                    </a:lnTo>
                    <a:lnTo>
                      <a:pt x="275" y="147"/>
                    </a:lnTo>
                    <a:lnTo>
                      <a:pt x="297" y="132"/>
                    </a:lnTo>
                    <a:lnTo>
                      <a:pt x="308" y="139"/>
                    </a:lnTo>
                    <a:lnTo>
                      <a:pt x="312" y="161"/>
                    </a:lnTo>
                    <a:lnTo>
                      <a:pt x="334" y="172"/>
                    </a:lnTo>
                    <a:lnTo>
                      <a:pt x="330" y="194"/>
                    </a:lnTo>
                    <a:lnTo>
                      <a:pt x="330" y="198"/>
                    </a:lnTo>
                    <a:lnTo>
                      <a:pt x="334" y="202"/>
                    </a:lnTo>
                    <a:lnTo>
                      <a:pt x="327" y="213"/>
                    </a:lnTo>
                    <a:lnTo>
                      <a:pt x="323" y="227"/>
                    </a:lnTo>
                    <a:lnTo>
                      <a:pt x="338" y="253"/>
                    </a:lnTo>
                    <a:lnTo>
                      <a:pt x="352" y="257"/>
                    </a:lnTo>
                    <a:lnTo>
                      <a:pt x="360" y="271"/>
                    </a:lnTo>
                    <a:lnTo>
                      <a:pt x="352" y="297"/>
                    </a:lnTo>
                    <a:lnTo>
                      <a:pt x="327" y="319"/>
                    </a:lnTo>
                    <a:lnTo>
                      <a:pt x="334" y="363"/>
                    </a:lnTo>
                    <a:lnTo>
                      <a:pt x="323" y="378"/>
                    </a:lnTo>
                    <a:lnTo>
                      <a:pt x="330" y="400"/>
                    </a:lnTo>
                    <a:lnTo>
                      <a:pt x="297" y="393"/>
                    </a:lnTo>
                    <a:lnTo>
                      <a:pt x="283" y="400"/>
                    </a:lnTo>
                    <a:lnTo>
                      <a:pt x="264" y="400"/>
                    </a:lnTo>
                    <a:lnTo>
                      <a:pt x="246" y="404"/>
                    </a:lnTo>
                    <a:lnTo>
                      <a:pt x="224" y="407"/>
                    </a:lnTo>
                    <a:lnTo>
                      <a:pt x="195" y="429"/>
                    </a:lnTo>
                    <a:lnTo>
                      <a:pt x="195" y="389"/>
                    </a:lnTo>
                    <a:lnTo>
                      <a:pt x="187" y="378"/>
                    </a:lnTo>
                    <a:lnTo>
                      <a:pt x="169" y="374"/>
                    </a:lnTo>
                    <a:lnTo>
                      <a:pt x="162" y="360"/>
                    </a:lnTo>
                    <a:lnTo>
                      <a:pt x="147" y="360"/>
                    </a:lnTo>
                    <a:lnTo>
                      <a:pt x="143" y="363"/>
                    </a:lnTo>
                    <a:lnTo>
                      <a:pt x="114" y="360"/>
                    </a:lnTo>
                    <a:lnTo>
                      <a:pt x="107" y="367"/>
                    </a:lnTo>
                    <a:lnTo>
                      <a:pt x="99" y="396"/>
                    </a:lnTo>
                    <a:lnTo>
                      <a:pt x="88" y="418"/>
                    </a:lnTo>
                    <a:lnTo>
                      <a:pt x="15" y="352"/>
                    </a:lnTo>
                    <a:lnTo>
                      <a:pt x="0" y="323"/>
                    </a:lnTo>
                    <a:lnTo>
                      <a:pt x="18" y="312"/>
                    </a:lnTo>
                    <a:lnTo>
                      <a:pt x="37" y="304"/>
                    </a:lnTo>
                    <a:lnTo>
                      <a:pt x="37" y="279"/>
                    </a:lnTo>
                    <a:lnTo>
                      <a:pt x="51" y="271"/>
                    </a:lnTo>
                    <a:lnTo>
                      <a:pt x="59" y="253"/>
                    </a:lnTo>
                    <a:lnTo>
                      <a:pt x="77" y="242"/>
                    </a:lnTo>
                    <a:lnTo>
                      <a:pt x="81" y="224"/>
                    </a:lnTo>
                    <a:lnTo>
                      <a:pt x="81" y="205"/>
                    </a:lnTo>
                    <a:lnTo>
                      <a:pt x="92" y="198"/>
                    </a:lnTo>
                    <a:lnTo>
                      <a:pt x="77" y="172"/>
                    </a:lnTo>
                    <a:lnTo>
                      <a:pt x="92" y="136"/>
                    </a:lnTo>
                    <a:lnTo>
                      <a:pt x="74" y="114"/>
                    </a:lnTo>
                    <a:lnTo>
                      <a:pt x="77" y="88"/>
                    </a:lnTo>
                    <a:lnTo>
                      <a:pt x="59" y="66"/>
                    </a:lnTo>
                    <a:lnTo>
                      <a:pt x="59" y="29"/>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4" name="Freeform 167"/>
              <p:cNvSpPr>
                <a:spLocks noChangeAspect="1"/>
              </p:cNvSpPr>
              <p:nvPr/>
            </p:nvSpPr>
            <p:spPr bwMode="gray">
              <a:xfrm>
                <a:off x="5666627" y="4675017"/>
                <a:ext cx="400563" cy="384273"/>
              </a:xfrm>
              <a:custGeom>
                <a:avLst/>
                <a:gdLst>
                  <a:gd name="T0" fmla="*/ 2147483647 w 297"/>
                  <a:gd name="T1" fmla="*/ 0 h 264"/>
                  <a:gd name="T2" fmla="*/ 2147483647 w 297"/>
                  <a:gd name="T3" fmla="*/ 2147483647 h 264"/>
                  <a:gd name="T4" fmla="*/ 2147483647 w 297"/>
                  <a:gd name="T5" fmla="*/ 2147483647 h 264"/>
                  <a:gd name="T6" fmla="*/ 2147483647 w 297"/>
                  <a:gd name="T7" fmla="*/ 2147483647 h 264"/>
                  <a:gd name="T8" fmla="*/ 2147483647 w 297"/>
                  <a:gd name="T9" fmla="*/ 2147483647 h 264"/>
                  <a:gd name="T10" fmla="*/ 2147483647 w 297"/>
                  <a:gd name="T11" fmla="*/ 2147483647 h 264"/>
                  <a:gd name="T12" fmla="*/ 0 w 297"/>
                  <a:gd name="T13" fmla="*/ 2147483647 h 264"/>
                  <a:gd name="T14" fmla="*/ 2147483647 w 297"/>
                  <a:gd name="T15" fmla="*/ 2147483647 h 264"/>
                  <a:gd name="T16" fmla="*/ 2147483647 w 297"/>
                  <a:gd name="T17" fmla="*/ 2147483647 h 264"/>
                  <a:gd name="T18" fmla="*/ 2147483647 w 297"/>
                  <a:gd name="T19" fmla="*/ 2147483647 h 264"/>
                  <a:gd name="T20" fmla="*/ 2147483647 w 297"/>
                  <a:gd name="T21" fmla="*/ 2147483647 h 264"/>
                  <a:gd name="T22" fmla="*/ 2147483647 w 297"/>
                  <a:gd name="T23" fmla="*/ 2147483647 h 264"/>
                  <a:gd name="T24" fmla="*/ 2147483647 w 297"/>
                  <a:gd name="T25" fmla="*/ 2147483647 h 264"/>
                  <a:gd name="T26" fmla="*/ 2147483647 w 297"/>
                  <a:gd name="T27" fmla="*/ 2147483647 h 264"/>
                  <a:gd name="T28" fmla="*/ 2147483647 w 297"/>
                  <a:gd name="T29" fmla="*/ 2147483647 h 264"/>
                  <a:gd name="T30" fmla="*/ 2147483647 w 297"/>
                  <a:gd name="T31" fmla="*/ 2147483647 h 264"/>
                  <a:gd name="T32" fmla="*/ 2147483647 w 297"/>
                  <a:gd name="T33" fmla="*/ 2147483647 h 264"/>
                  <a:gd name="T34" fmla="*/ 2147483647 w 297"/>
                  <a:gd name="T35" fmla="*/ 2147483647 h 264"/>
                  <a:gd name="T36" fmla="*/ 2147483647 w 297"/>
                  <a:gd name="T37" fmla="*/ 2147483647 h 264"/>
                  <a:gd name="T38" fmla="*/ 2147483647 w 297"/>
                  <a:gd name="T39" fmla="*/ 2147483647 h 264"/>
                  <a:gd name="T40" fmla="*/ 2147483647 w 297"/>
                  <a:gd name="T41" fmla="*/ 2147483647 h 264"/>
                  <a:gd name="T42" fmla="*/ 2147483647 w 297"/>
                  <a:gd name="T43" fmla="*/ 2147483647 h 264"/>
                  <a:gd name="T44" fmla="*/ 2147483647 w 297"/>
                  <a:gd name="T45" fmla="*/ 2147483647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7"/>
                  <a:gd name="T70" fmla="*/ 0 h 264"/>
                  <a:gd name="T71" fmla="*/ 297 w 297"/>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7" h="264">
                    <a:moveTo>
                      <a:pt x="297" y="0"/>
                    </a:moveTo>
                    <a:lnTo>
                      <a:pt x="217" y="18"/>
                    </a:lnTo>
                    <a:lnTo>
                      <a:pt x="161" y="55"/>
                    </a:lnTo>
                    <a:lnTo>
                      <a:pt x="88" y="84"/>
                    </a:lnTo>
                    <a:lnTo>
                      <a:pt x="66" y="110"/>
                    </a:lnTo>
                    <a:lnTo>
                      <a:pt x="33" y="117"/>
                    </a:lnTo>
                    <a:lnTo>
                      <a:pt x="0" y="121"/>
                    </a:lnTo>
                    <a:lnTo>
                      <a:pt x="22" y="143"/>
                    </a:lnTo>
                    <a:lnTo>
                      <a:pt x="48" y="146"/>
                    </a:lnTo>
                    <a:lnTo>
                      <a:pt x="66" y="158"/>
                    </a:lnTo>
                    <a:lnTo>
                      <a:pt x="95" y="187"/>
                    </a:lnTo>
                    <a:lnTo>
                      <a:pt x="99" y="213"/>
                    </a:lnTo>
                    <a:lnTo>
                      <a:pt x="114" y="220"/>
                    </a:lnTo>
                    <a:lnTo>
                      <a:pt x="132" y="220"/>
                    </a:lnTo>
                    <a:lnTo>
                      <a:pt x="150" y="209"/>
                    </a:lnTo>
                    <a:lnTo>
                      <a:pt x="158" y="220"/>
                    </a:lnTo>
                    <a:lnTo>
                      <a:pt x="172" y="213"/>
                    </a:lnTo>
                    <a:lnTo>
                      <a:pt x="198" y="209"/>
                    </a:lnTo>
                    <a:lnTo>
                      <a:pt x="183" y="246"/>
                    </a:lnTo>
                    <a:lnTo>
                      <a:pt x="158" y="257"/>
                    </a:lnTo>
                    <a:lnTo>
                      <a:pt x="143" y="253"/>
                    </a:lnTo>
                    <a:lnTo>
                      <a:pt x="117" y="242"/>
                    </a:lnTo>
                    <a:lnTo>
                      <a:pt x="110" y="264"/>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5" name="Freeform 168"/>
              <p:cNvSpPr>
                <a:spLocks noChangeAspect="1"/>
              </p:cNvSpPr>
              <p:nvPr/>
            </p:nvSpPr>
            <p:spPr bwMode="gray">
              <a:xfrm>
                <a:off x="5079376" y="4653266"/>
                <a:ext cx="335313" cy="400587"/>
              </a:xfrm>
              <a:custGeom>
                <a:avLst/>
                <a:gdLst>
                  <a:gd name="T0" fmla="*/ 2147483647 w 250"/>
                  <a:gd name="T1" fmla="*/ 2147483647 h 275"/>
                  <a:gd name="T2" fmla="*/ 2147483647 w 250"/>
                  <a:gd name="T3" fmla="*/ 2147483647 h 275"/>
                  <a:gd name="T4" fmla="*/ 2147483647 w 250"/>
                  <a:gd name="T5" fmla="*/ 2147483647 h 275"/>
                  <a:gd name="T6" fmla="*/ 2147483647 w 250"/>
                  <a:gd name="T7" fmla="*/ 2147483647 h 275"/>
                  <a:gd name="T8" fmla="*/ 2147483647 w 250"/>
                  <a:gd name="T9" fmla="*/ 2147483647 h 275"/>
                  <a:gd name="T10" fmla="*/ 2147483647 w 250"/>
                  <a:gd name="T11" fmla="*/ 2147483647 h 275"/>
                  <a:gd name="T12" fmla="*/ 2147483647 w 250"/>
                  <a:gd name="T13" fmla="*/ 2147483647 h 275"/>
                  <a:gd name="T14" fmla="*/ 2147483647 w 250"/>
                  <a:gd name="T15" fmla="*/ 2147483647 h 275"/>
                  <a:gd name="T16" fmla="*/ 2147483647 w 250"/>
                  <a:gd name="T17" fmla="*/ 2147483647 h 275"/>
                  <a:gd name="T18" fmla="*/ 2147483647 w 250"/>
                  <a:gd name="T19" fmla="*/ 2147483647 h 275"/>
                  <a:gd name="T20" fmla="*/ 2147483647 w 250"/>
                  <a:gd name="T21" fmla="*/ 2147483647 h 275"/>
                  <a:gd name="T22" fmla="*/ 2147483647 w 250"/>
                  <a:gd name="T23" fmla="*/ 2147483647 h 275"/>
                  <a:gd name="T24" fmla="*/ 2147483647 w 250"/>
                  <a:gd name="T25" fmla="*/ 2147483647 h 275"/>
                  <a:gd name="T26" fmla="*/ 0 w 250"/>
                  <a:gd name="T27" fmla="*/ 2147483647 h 275"/>
                  <a:gd name="T28" fmla="*/ 2147483647 w 250"/>
                  <a:gd name="T29" fmla="*/ 0 h 275"/>
                  <a:gd name="T30" fmla="*/ 2147483647 w 250"/>
                  <a:gd name="T31" fmla="*/ 2147483647 h 275"/>
                  <a:gd name="T32" fmla="*/ 2147483647 w 250"/>
                  <a:gd name="T33" fmla="*/ 2147483647 h 275"/>
                  <a:gd name="T34" fmla="*/ 2147483647 w 250"/>
                  <a:gd name="T35" fmla="*/ 2147483647 h 275"/>
                  <a:gd name="T36" fmla="*/ 2147483647 w 250"/>
                  <a:gd name="T37" fmla="*/ 2147483647 h 275"/>
                  <a:gd name="T38" fmla="*/ 2147483647 w 250"/>
                  <a:gd name="T39" fmla="*/ 2147483647 h 275"/>
                  <a:gd name="T40" fmla="*/ 2147483647 w 250"/>
                  <a:gd name="T41" fmla="*/ 2147483647 h 275"/>
                  <a:gd name="T42" fmla="*/ 2147483647 w 250"/>
                  <a:gd name="T43" fmla="*/ 2147483647 h 275"/>
                  <a:gd name="T44" fmla="*/ 2147483647 w 250"/>
                  <a:gd name="T45" fmla="*/ 2147483647 h 275"/>
                  <a:gd name="T46" fmla="*/ 2147483647 w 250"/>
                  <a:gd name="T47" fmla="*/ 2147483647 h 275"/>
                  <a:gd name="T48" fmla="*/ 2147483647 w 250"/>
                  <a:gd name="T49" fmla="*/ 2147483647 h 275"/>
                  <a:gd name="T50" fmla="*/ 2147483647 w 250"/>
                  <a:gd name="T51" fmla="*/ 2147483647 h 275"/>
                  <a:gd name="T52" fmla="*/ 2147483647 w 250"/>
                  <a:gd name="T53" fmla="*/ 2147483647 h 275"/>
                  <a:gd name="T54" fmla="*/ 2147483647 w 250"/>
                  <a:gd name="T55" fmla="*/ 2147483647 h 275"/>
                  <a:gd name="T56" fmla="*/ 2147483647 w 250"/>
                  <a:gd name="T57" fmla="*/ 2147483647 h 275"/>
                  <a:gd name="T58" fmla="*/ 2147483647 w 250"/>
                  <a:gd name="T59" fmla="*/ 2147483647 h 275"/>
                  <a:gd name="T60" fmla="*/ 2147483647 w 250"/>
                  <a:gd name="T61" fmla="*/ 2147483647 h 275"/>
                  <a:gd name="T62" fmla="*/ 2147483647 w 250"/>
                  <a:gd name="T63" fmla="*/ 2147483647 h 275"/>
                  <a:gd name="T64" fmla="*/ 2147483647 w 250"/>
                  <a:gd name="T65" fmla="*/ 2147483647 h 275"/>
                  <a:gd name="T66" fmla="*/ 2147483647 w 250"/>
                  <a:gd name="T67" fmla="*/ 2147483647 h 275"/>
                  <a:gd name="T68" fmla="*/ 2147483647 w 250"/>
                  <a:gd name="T69" fmla="*/ 2147483647 h 2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275"/>
                  <a:gd name="T107" fmla="*/ 250 w 250"/>
                  <a:gd name="T108" fmla="*/ 275 h 2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275">
                    <a:moveTo>
                      <a:pt x="136" y="275"/>
                    </a:moveTo>
                    <a:lnTo>
                      <a:pt x="121" y="261"/>
                    </a:lnTo>
                    <a:lnTo>
                      <a:pt x="118" y="224"/>
                    </a:lnTo>
                    <a:lnTo>
                      <a:pt x="103" y="198"/>
                    </a:lnTo>
                    <a:lnTo>
                      <a:pt x="99" y="173"/>
                    </a:lnTo>
                    <a:lnTo>
                      <a:pt x="107" y="158"/>
                    </a:lnTo>
                    <a:lnTo>
                      <a:pt x="92" y="132"/>
                    </a:lnTo>
                    <a:lnTo>
                      <a:pt x="74" y="114"/>
                    </a:lnTo>
                    <a:lnTo>
                      <a:pt x="70" y="95"/>
                    </a:lnTo>
                    <a:lnTo>
                      <a:pt x="66" y="81"/>
                    </a:lnTo>
                    <a:lnTo>
                      <a:pt x="44" y="66"/>
                    </a:lnTo>
                    <a:lnTo>
                      <a:pt x="33" y="51"/>
                    </a:lnTo>
                    <a:lnTo>
                      <a:pt x="22" y="29"/>
                    </a:lnTo>
                    <a:lnTo>
                      <a:pt x="0" y="18"/>
                    </a:lnTo>
                    <a:lnTo>
                      <a:pt x="33" y="0"/>
                    </a:lnTo>
                    <a:lnTo>
                      <a:pt x="63" y="4"/>
                    </a:lnTo>
                    <a:lnTo>
                      <a:pt x="77" y="7"/>
                    </a:lnTo>
                    <a:lnTo>
                      <a:pt x="121" y="37"/>
                    </a:lnTo>
                    <a:lnTo>
                      <a:pt x="129" y="44"/>
                    </a:lnTo>
                    <a:lnTo>
                      <a:pt x="162" y="51"/>
                    </a:lnTo>
                    <a:lnTo>
                      <a:pt x="180" y="77"/>
                    </a:lnTo>
                    <a:lnTo>
                      <a:pt x="173" y="95"/>
                    </a:lnTo>
                    <a:lnTo>
                      <a:pt x="184" y="121"/>
                    </a:lnTo>
                    <a:lnTo>
                      <a:pt x="213" y="143"/>
                    </a:lnTo>
                    <a:lnTo>
                      <a:pt x="224" y="158"/>
                    </a:lnTo>
                    <a:lnTo>
                      <a:pt x="242" y="165"/>
                    </a:lnTo>
                    <a:lnTo>
                      <a:pt x="250" y="165"/>
                    </a:lnTo>
                    <a:lnTo>
                      <a:pt x="239" y="176"/>
                    </a:lnTo>
                    <a:lnTo>
                      <a:pt x="206" y="176"/>
                    </a:lnTo>
                    <a:lnTo>
                      <a:pt x="180" y="173"/>
                    </a:lnTo>
                    <a:lnTo>
                      <a:pt x="169" y="180"/>
                    </a:lnTo>
                    <a:lnTo>
                      <a:pt x="173" y="209"/>
                    </a:lnTo>
                    <a:lnTo>
                      <a:pt x="165" y="231"/>
                    </a:lnTo>
                    <a:lnTo>
                      <a:pt x="140" y="261"/>
                    </a:lnTo>
                    <a:lnTo>
                      <a:pt x="136" y="275"/>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6" name="Freeform 169"/>
              <p:cNvSpPr>
                <a:spLocks noChangeAspect="1"/>
              </p:cNvSpPr>
              <p:nvPr/>
            </p:nvSpPr>
            <p:spPr bwMode="gray">
              <a:xfrm>
                <a:off x="5079376" y="4653266"/>
                <a:ext cx="335313" cy="400587"/>
              </a:xfrm>
              <a:custGeom>
                <a:avLst/>
                <a:gdLst>
                  <a:gd name="T0" fmla="*/ 2147483647 w 250"/>
                  <a:gd name="T1" fmla="*/ 2147483647 h 275"/>
                  <a:gd name="T2" fmla="*/ 2147483647 w 250"/>
                  <a:gd name="T3" fmla="*/ 2147483647 h 275"/>
                  <a:gd name="T4" fmla="*/ 2147483647 w 250"/>
                  <a:gd name="T5" fmla="*/ 2147483647 h 275"/>
                  <a:gd name="T6" fmla="*/ 2147483647 w 250"/>
                  <a:gd name="T7" fmla="*/ 2147483647 h 275"/>
                  <a:gd name="T8" fmla="*/ 2147483647 w 250"/>
                  <a:gd name="T9" fmla="*/ 2147483647 h 275"/>
                  <a:gd name="T10" fmla="*/ 2147483647 w 250"/>
                  <a:gd name="T11" fmla="*/ 2147483647 h 275"/>
                  <a:gd name="T12" fmla="*/ 2147483647 w 250"/>
                  <a:gd name="T13" fmla="*/ 2147483647 h 275"/>
                  <a:gd name="T14" fmla="*/ 2147483647 w 250"/>
                  <a:gd name="T15" fmla="*/ 2147483647 h 275"/>
                  <a:gd name="T16" fmla="*/ 2147483647 w 250"/>
                  <a:gd name="T17" fmla="*/ 2147483647 h 275"/>
                  <a:gd name="T18" fmla="*/ 2147483647 w 250"/>
                  <a:gd name="T19" fmla="*/ 2147483647 h 275"/>
                  <a:gd name="T20" fmla="*/ 2147483647 w 250"/>
                  <a:gd name="T21" fmla="*/ 2147483647 h 275"/>
                  <a:gd name="T22" fmla="*/ 2147483647 w 250"/>
                  <a:gd name="T23" fmla="*/ 2147483647 h 275"/>
                  <a:gd name="T24" fmla="*/ 2147483647 w 250"/>
                  <a:gd name="T25" fmla="*/ 2147483647 h 275"/>
                  <a:gd name="T26" fmla="*/ 0 w 250"/>
                  <a:gd name="T27" fmla="*/ 2147483647 h 275"/>
                  <a:gd name="T28" fmla="*/ 2147483647 w 250"/>
                  <a:gd name="T29" fmla="*/ 0 h 275"/>
                  <a:gd name="T30" fmla="*/ 2147483647 w 250"/>
                  <a:gd name="T31" fmla="*/ 2147483647 h 275"/>
                  <a:gd name="T32" fmla="*/ 2147483647 w 250"/>
                  <a:gd name="T33" fmla="*/ 2147483647 h 275"/>
                  <a:gd name="T34" fmla="*/ 2147483647 w 250"/>
                  <a:gd name="T35" fmla="*/ 2147483647 h 275"/>
                  <a:gd name="T36" fmla="*/ 2147483647 w 250"/>
                  <a:gd name="T37" fmla="*/ 2147483647 h 275"/>
                  <a:gd name="T38" fmla="*/ 2147483647 w 250"/>
                  <a:gd name="T39" fmla="*/ 2147483647 h 275"/>
                  <a:gd name="T40" fmla="*/ 2147483647 w 250"/>
                  <a:gd name="T41" fmla="*/ 2147483647 h 275"/>
                  <a:gd name="T42" fmla="*/ 2147483647 w 250"/>
                  <a:gd name="T43" fmla="*/ 2147483647 h 275"/>
                  <a:gd name="T44" fmla="*/ 2147483647 w 250"/>
                  <a:gd name="T45" fmla="*/ 2147483647 h 275"/>
                  <a:gd name="T46" fmla="*/ 2147483647 w 250"/>
                  <a:gd name="T47" fmla="*/ 2147483647 h 275"/>
                  <a:gd name="T48" fmla="*/ 2147483647 w 250"/>
                  <a:gd name="T49" fmla="*/ 2147483647 h 275"/>
                  <a:gd name="T50" fmla="*/ 2147483647 w 250"/>
                  <a:gd name="T51" fmla="*/ 2147483647 h 275"/>
                  <a:gd name="T52" fmla="*/ 2147483647 w 250"/>
                  <a:gd name="T53" fmla="*/ 2147483647 h 275"/>
                  <a:gd name="T54" fmla="*/ 2147483647 w 250"/>
                  <a:gd name="T55" fmla="*/ 2147483647 h 275"/>
                  <a:gd name="T56" fmla="*/ 2147483647 w 250"/>
                  <a:gd name="T57" fmla="*/ 2147483647 h 275"/>
                  <a:gd name="T58" fmla="*/ 2147483647 w 250"/>
                  <a:gd name="T59" fmla="*/ 2147483647 h 275"/>
                  <a:gd name="T60" fmla="*/ 2147483647 w 250"/>
                  <a:gd name="T61" fmla="*/ 2147483647 h 275"/>
                  <a:gd name="T62" fmla="*/ 2147483647 w 250"/>
                  <a:gd name="T63" fmla="*/ 2147483647 h 275"/>
                  <a:gd name="T64" fmla="*/ 2147483647 w 250"/>
                  <a:gd name="T65" fmla="*/ 2147483647 h 275"/>
                  <a:gd name="T66" fmla="*/ 2147483647 w 250"/>
                  <a:gd name="T67" fmla="*/ 2147483647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275"/>
                  <a:gd name="T104" fmla="*/ 250 w 250"/>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275">
                    <a:moveTo>
                      <a:pt x="136" y="275"/>
                    </a:moveTo>
                    <a:lnTo>
                      <a:pt x="121" y="261"/>
                    </a:lnTo>
                    <a:lnTo>
                      <a:pt x="118" y="224"/>
                    </a:lnTo>
                    <a:lnTo>
                      <a:pt x="103" y="198"/>
                    </a:lnTo>
                    <a:lnTo>
                      <a:pt x="99" y="173"/>
                    </a:lnTo>
                    <a:lnTo>
                      <a:pt x="107" y="158"/>
                    </a:lnTo>
                    <a:lnTo>
                      <a:pt x="92" y="132"/>
                    </a:lnTo>
                    <a:lnTo>
                      <a:pt x="74" y="114"/>
                    </a:lnTo>
                    <a:lnTo>
                      <a:pt x="70" y="95"/>
                    </a:lnTo>
                    <a:lnTo>
                      <a:pt x="66" y="81"/>
                    </a:lnTo>
                    <a:lnTo>
                      <a:pt x="44" y="66"/>
                    </a:lnTo>
                    <a:lnTo>
                      <a:pt x="33" y="51"/>
                    </a:lnTo>
                    <a:lnTo>
                      <a:pt x="22" y="29"/>
                    </a:lnTo>
                    <a:lnTo>
                      <a:pt x="0" y="18"/>
                    </a:lnTo>
                    <a:lnTo>
                      <a:pt x="33" y="0"/>
                    </a:lnTo>
                    <a:lnTo>
                      <a:pt x="63" y="4"/>
                    </a:lnTo>
                    <a:lnTo>
                      <a:pt x="77" y="7"/>
                    </a:lnTo>
                    <a:lnTo>
                      <a:pt x="121" y="37"/>
                    </a:lnTo>
                    <a:lnTo>
                      <a:pt x="129" y="44"/>
                    </a:lnTo>
                    <a:lnTo>
                      <a:pt x="162" y="51"/>
                    </a:lnTo>
                    <a:lnTo>
                      <a:pt x="180" y="77"/>
                    </a:lnTo>
                    <a:lnTo>
                      <a:pt x="173" y="95"/>
                    </a:lnTo>
                    <a:lnTo>
                      <a:pt x="184" y="121"/>
                    </a:lnTo>
                    <a:lnTo>
                      <a:pt x="213" y="143"/>
                    </a:lnTo>
                    <a:lnTo>
                      <a:pt x="224" y="158"/>
                    </a:lnTo>
                    <a:lnTo>
                      <a:pt x="242" y="165"/>
                    </a:lnTo>
                    <a:lnTo>
                      <a:pt x="250" y="165"/>
                    </a:lnTo>
                    <a:lnTo>
                      <a:pt x="239" y="176"/>
                    </a:lnTo>
                    <a:lnTo>
                      <a:pt x="206" y="176"/>
                    </a:lnTo>
                    <a:lnTo>
                      <a:pt x="180" y="173"/>
                    </a:lnTo>
                    <a:lnTo>
                      <a:pt x="169" y="180"/>
                    </a:lnTo>
                    <a:lnTo>
                      <a:pt x="173" y="209"/>
                    </a:lnTo>
                    <a:lnTo>
                      <a:pt x="165" y="231"/>
                    </a:lnTo>
                    <a:lnTo>
                      <a:pt x="140" y="261"/>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7" name="Freeform 170"/>
              <p:cNvSpPr>
                <a:spLocks noChangeAspect="1"/>
              </p:cNvSpPr>
              <p:nvPr/>
            </p:nvSpPr>
            <p:spPr bwMode="gray">
              <a:xfrm>
                <a:off x="4745875" y="3534886"/>
                <a:ext cx="788439" cy="701480"/>
              </a:xfrm>
              <a:custGeom>
                <a:avLst/>
                <a:gdLst>
                  <a:gd name="T0" fmla="*/ 2147483647 w 587"/>
                  <a:gd name="T1" fmla="*/ 2147483647 h 481"/>
                  <a:gd name="T2" fmla="*/ 2147483647 w 587"/>
                  <a:gd name="T3" fmla="*/ 2147483647 h 481"/>
                  <a:gd name="T4" fmla="*/ 2147483647 w 587"/>
                  <a:gd name="T5" fmla="*/ 2147483647 h 481"/>
                  <a:gd name="T6" fmla="*/ 2147483647 w 587"/>
                  <a:gd name="T7" fmla="*/ 2147483647 h 481"/>
                  <a:gd name="T8" fmla="*/ 2147483647 w 587"/>
                  <a:gd name="T9" fmla="*/ 2147483647 h 481"/>
                  <a:gd name="T10" fmla="*/ 2147483647 w 587"/>
                  <a:gd name="T11" fmla="*/ 2147483647 h 481"/>
                  <a:gd name="T12" fmla="*/ 2147483647 w 587"/>
                  <a:gd name="T13" fmla="*/ 2147483647 h 481"/>
                  <a:gd name="T14" fmla="*/ 2147483647 w 587"/>
                  <a:gd name="T15" fmla="*/ 2147483647 h 481"/>
                  <a:gd name="T16" fmla="*/ 2147483647 w 587"/>
                  <a:gd name="T17" fmla="*/ 2147483647 h 481"/>
                  <a:gd name="T18" fmla="*/ 2147483647 w 587"/>
                  <a:gd name="T19" fmla="*/ 2147483647 h 481"/>
                  <a:gd name="T20" fmla="*/ 2147483647 w 587"/>
                  <a:gd name="T21" fmla="*/ 2147483647 h 481"/>
                  <a:gd name="T22" fmla="*/ 2147483647 w 587"/>
                  <a:gd name="T23" fmla="*/ 2147483647 h 481"/>
                  <a:gd name="T24" fmla="*/ 2147483647 w 587"/>
                  <a:gd name="T25" fmla="*/ 2147483647 h 481"/>
                  <a:gd name="T26" fmla="*/ 2147483647 w 587"/>
                  <a:gd name="T27" fmla="*/ 2147483647 h 481"/>
                  <a:gd name="T28" fmla="*/ 2147483647 w 587"/>
                  <a:gd name="T29" fmla="*/ 2147483647 h 481"/>
                  <a:gd name="T30" fmla="*/ 2147483647 w 587"/>
                  <a:gd name="T31" fmla="*/ 2147483647 h 481"/>
                  <a:gd name="T32" fmla="*/ 2147483647 w 587"/>
                  <a:gd name="T33" fmla="*/ 2147483647 h 481"/>
                  <a:gd name="T34" fmla="*/ 2147483647 w 587"/>
                  <a:gd name="T35" fmla="*/ 2147483647 h 481"/>
                  <a:gd name="T36" fmla="*/ 2147483647 w 587"/>
                  <a:gd name="T37" fmla="*/ 2147483647 h 481"/>
                  <a:gd name="T38" fmla="*/ 2147483647 w 587"/>
                  <a:gd name="T39" fmla="*/ 2147483647 h 481"/>
                  <a:gd name="T40" fmla="*/ 2147483647 w 587"/>
                  <a:gd name="T41" fmla="*/ 2147483647 h 481"/>
                  <a:gd name="T42" fmla="*/ 2147483647 w 587"/>
                  <a:gd name="T43" fmla="*/ 2147483647 h 481"/>
                  <a:gd name="T44" fmla="*/ 2147483647 w 587"/>
                  <a:gd name="T45" fmla="*/ 2147483647 h 481"/>
                  <a:gd name="T46" fmla="*/ 2147483647 w 587"/>
                  <a:gd name="T47" fmla="*/ 2147483647 h 481"/>
                  <a:gd name="T48" fmla="*/ 2147483647 w 587"/>
                  <a:gd name="T49" fmla="*/ 2147483647 h 481"/>
                  <a:gd name="T50" fmla="*/ 2147483647 w 587"/>
                  <a:gd name="T51" fmla="*/ 2147483647 h 481"/>
                  <a:gd name="T52" fmla="*/ 2147483647 w 587"/>
                  <a:gd name="T53" fmla="*/ 2147483647 h 481"/>
                  <a:gd name="T54" fmla="*/ 2147483647 w 587"/>
                  <a:gd name="T55" fmla="*/ 2147483647 h 481"/>
                  <a:gd name="T56" fmla="*/ 2147483647 w 587"/>
                  <a:gd name="T57" fmla="*/ 2147483647 h 481"/>
                  <a:gd name="T58" fmla="*/ 2147483647 w 587"/>
                  <a:gd name="T59" fmla="*/ 2147483647 h 481"/>
                  <a:gd name="T60" fmla="*/ 2147483647 w 587"/>
                  <a:gd name="T61" fmla="*/ 2147483647 h 481"/>
                  <a:gd name="T62" fmla="*/ 2147483647 w 587"/>
                  <a:gd name="T63" fmla="*/ 2147483647 h 481"/>
                  <a:gd name="T64" fmla="*/ 2147483647 w 587"/>
                  <a:gd name="T65" fmla="*/ 2147483647 h 481"/>
                  <a:gd name="T66" fmla="*/ 2147483647 w 587"/>
                  <a:gd name="T67" fmla="*/ 0 h 4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7"/>
                  <a:gd name="T103" fmla="*/ 0 h 481"/>
                  <a:gd name="T104" fmla="*/ 587 w 587"/>
                  <a:gd name="T105" fmla="*/ 481 h 4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7" h="481">
                    <a:moveTo>
                      <a:pt x="238" y="11"/>
                    </a:moveTo>
                    <a:lnTo>
                      <a:pt x="224" y="29"/>
                    </a:lnTo>
                    <a:lnTo>
                      <a:pt x="213" y="48"/>
                    </a:lnTo>
                    <a:lnTo>
                      <a:pt x="191" y="51"/>
                    </a:lnTo>
                    <a:lnTo>
                      <a:pt x="172" y="55"/>
                    </a:lnTo>
                    <a:lnTo>
                      <a:pt x="180" y="70"/>
                    </a:lnTo>
                    <a:lnTo>
                      <a:pt x="180" y="77"/>
                    </a:lnTo>
                    <a:lnTo>
                      <a:pt x="180" y="103"/>
                    </a:lnTo>
                    <a:lnTo>
                      <a:pt x="161" y="106"/>
                    </a:lnTo>
                    <a:lnTo>
                      <a:pt x="147" y="125"/>
                    </a:lnTo>
                    <a:lnTo>
                      <a:pt x="147" y="143"/>
                    </a:lnTo>
                    <a:lnTo>
                      <a:pt x="143" y="150"/>
                    </a:lnTo>
                    <a:lnTo>
                      <a:pt x="136" y="161"/>
                    </a:lnTo>
                    <a:lnTo>
                      <a:pt x="136" y="217"/>
                    </a:lnTo>
                    <a:lnTo>
                      <a:pt x="125" y="224"/>
                    </a:lnTo>
                    <a:lnTo>
                      <a:pt x="110" y="213"/>
                    </a:lnTo>
                    <a:lnTo>
                      <a:pt x="80" y="235"/>
                    </a:lnTo>
                    <a:lnTo>
                      <a:pt x="62" y="257"/>
                    </a:lnTo>
                    <a:lnTo>
                      <a:pt x="40" y="242"/>
                    </a:lnTo>
                    <a:lnTo>
                      <a:pt x="33" y="242"/>
                    </a:lnTo>
                    <a:lnTo>
                      <a:pt x="14" y="246"/>
                    </a:lnTo>
                    <a:lnTo>
                      <a:pt x="18" y="275"/>
                    </a:lnTo>
                    <a:lnTo>
                      <a:pt x="29" y="305"/>
                    </a:lnTo>
                    <a:lnTo>
                      <a:pt x="33" y="323"/>
                    </a:lnTo>
                    <a:lnTo>
                      <a:pt x="29" y="349"/>
                    </a:lnTo>
                    <a:lnTo>
                      <a:pt x="18" y="371"/>
                    </a:lnTo>
                    <a:lnTo>
                      <a:pt x="0" y="389"/>
                    </a:lnTo>
                    <a:lnTo>
                      <a:pt x="7" y="400"/>
                    </a:lnTo>
                    <a:lnTo>
                      <a:pt x="22" y="411"/>
                    </a:lnTo>
                    <a:lnTo>
                      <a:pt x="11" y="429"/>
                    </a:lnTo>
                    <a:lnTo>
                      <a:pt x="14" y="466"/>
                    </a:lnTo>
                    <a:lnTo>
                      <a:pt x="40" y="466"/>
                    </a:lnTo>
                    <a:lnTo>
                      <a:pt x="55" y="455"/>
                    </a:lnTo>
                    <a:lnTo>
                      <a:pt x="121" y="448"/>
                    </a:lnTo>
                    <a:lnTo>
                      <a:pt x="180" y="451"/>
                    </a:lnTo>
                    <a:lnTo>
                      <a:pt x="235" y="459"/>
                    </a:lnTo>
                    <a:lnTo>
                      <a:pt x="282" y="470"/>
                    </a:lnTo>
                    <a:lnTo>
                      <a:pt x="330" y="466"/>
                    </a:lnTo>
                    <a:lnTo>
                      <a:pt x="352" y="459"/>
                    </a:lnTo>
                    <a:lnTo>
                      <a:pt x="374" y="459"/>
                    </a:lnTo>
                    <a:lnTo>
                      <a:pt x="400" y="470"/>
                    </a:lnTo>
                    <a:lnTo>
                      <a:pt x="447" y="459"/>
                    </a:lnTo>
                    <a:lnTo>
                      <a:pt x="458" y="481"/>
                    </a:lnTo>
                    <a:lnTo>
                      <a:pt x="469" y="459"/>
                    </a:lnTo>
                    <a:lnTo>
                      <a:pt x="473" y="422"/>
                    </a:lnTo>
                    <a:lnTo>
                      <a:pt x="506" y="404"/>
                    </a:lnTo>
                    <a:lnTo>
                      <a:pt x="536" y="400"/>
                    </a:lnTo>
                    <a:lnTo>
                      <a:pt x="536" y="393"/>
                    </a:lnTo>
                    <a:lnTo>
                      <a:pt x="514" y="349"/>
                    </a:lnTo>
                    <a:lnTo>
                      <a:pt x="506" y="323"/>
                    </a:lnTo>
                    <a:lnTo>
                      <a:pt x="525" y="312"/>
                    </a:lnTo>
                    <a:lnTo>
                      <a:pt x="550" y="316"/>
                    </a:lnTo>
                    <a:lnTo>
                      <a:pt x="587" y="301"/>
                    </a:lnTo>
                    <a:lnTo>
                      <a:pt x="587" y="261"/>
                    </a:lnTo>
                    <a:lnTo>
                      <a:pt x="547" y="246"/>
                    </a:lnTo>
                    <a:lnTo>
                      <a:pt x="514" y="239"/>
                    </a:lnTo>
                    <a:lnTo>
                      <a:pt x="491" y="206"/>
                    </a:lnTo>
                    <a:lnTo>
                      <a:pt x="495" y="169"/>
                    </a:lnTo>
                    <a:lnTo>
                      <a:pt x="458" y="136"/>
                    </a:lnTo>
                    <a:lnTo>
                      <a:pt x="440" y="106"/>
                    </a:lnTo>
                    <a:lnTo>
                      <a:pt x="436" y="84"/>
                    </a:lnTo>
                    <a:lnTo>
                      <a:pt x="444" y="66"/>
                    </a:lnTo>
                    <a:lnTo>
                      <a:pt x="444" y="37"/>
                    </a:lnTo>
                    <a:lnTo>
                      <a:pt x="407" y="11"/>
                    </a:lnTo>
                    <a:lnTo>
                      <a:pt x="367" y="11"/>
                    </a:lnTo>
                    <a:lnTo>
                      <a:pt x="334" y="18"/>
                    </a:lnTo>
                    <a:lnTo>
                      <a:pt x="315" y="7"/>
                    </a:lnTo>
                    <a:lnTo>
                      <a:pt x="275" y="0"/>
                    </a:lnTo>
                    <a:lnTo>
                      <a:pt x="238" y="11"/>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8" name="Freeform 171"/>
              <p:cNvSpPr>
                <a:spLocks noChangeAspect="1"/>
              </p:cNvSpPr>
              <p:nvPr/>
            </p:nvSpPr>
            <p:spPr bwMode="gray">
              <a:xfrm>
                <a:off x="4745875" y="3534886"/>
                <a:ext cx="788439" cy="701480"/>
              </a:xfrm>
              <a:custGeom>
                <a:avLst/>
                <a:gdLst>
                  <a:gd name="T0" fmla="*/ 2147483647 w 587"/>
                  <a:gd name="T1" fmla="*/ 2147483647 h 481"/>
                  <a:gd name="T2" fmla="*/ 2147483647 w 587"/>
                  <a:gd name="T3" fmla="*/ 2147483647 h 481"/>
                  <a:gd name="T4" fmla="*/ 2147483647 w 587"/>
                  <a:gd name="T5" fmla="*/ 2147483647 h 481"/>
                  <a:gd name="T6" fmla="*/ 2147483647 w 587"/>
                  <a:gd name="T7" fmla="*/ 2147483647 h 481"/>
                  <a:gd name="T8" fmla="*/ 2147483647 w 587"/>
                  <a:gd name="T9" fmla="*/ 2147483647 h 481"/>
                  <a:gd name="T10" fmla="*/ 2147483647 w 587"/>
                  <a:gd name="T11" fmla="*/ 2147483647 h 481"/>
                  <a:gd name="T12" fmla="*/ 2147483647 w 587"/>
                  <a:gd name="T13" fmla="*/ 2147483647 h 481"/>
                  <a:gd name="T14" fmla="*/ 2147483647 w 587"/>
                  <a:gd name="T15" fmla="*/ 2147483647 h 481"/>
                  <a:gd name="T16" fmla="*/ 2147483647 w 587"/>
                  <a:gd name="T17" fmla="*/ 2147483647 h 481"/>
                  <a:gd name="T18" fmla="*/ 2147483647 w 587"/>
                  <a:gd name="T19" fmla="*/ 2147483647 h 481"/>
                  <a:gd name="T20" fmla="*/ 2147483647 w 587"/>
                  <a:gd name="T21" fmla="*/ 2147483647 h 481"/>
                  <a:gd name="T22" fmla="*/ 2147483647 w 587"/>
                  <a:gd name="T23" fmla="*/ 2147483647 h 481"/>
                  <a:gd name="T24" fmla="*/ 2147483647 w 587"/>
                  <a:gd name="T25" fmla="*/ 2147483647 h 481"/>
                  <a:gd name="T26" fmla="*/ 2147483647 w 587"/>
                  <a:gd name="T27" fmla="*/ 2147483647 h 481"/>
                  <a:gd name="T28" fmla="*/ 2147483647 w 587"/>
                  <a:gd name="T29" fmla="*/ 2147483647 h 481"/>
                  <a:gd name="T30" fmla="*/ 2147483647 w 587"/>
                  <a:gd name="T31" fmla="*/ 2147483647 h 481"/>
                  <a:gd name="T32" fmla="*/ 2147483647 w 587"/>
                  <a:gd name="T33" fmla="*/ 2147483647 h 481"/>
                  <a:gd name="T34" fmla="*/ 2147483647 w 587"/>
                  <a:gd name="T35" fmla="*/ 2147483647 h 481"/>
                  <a:gd name="T36" fmla="*/ 2147483647 w 587"/>
                  <a:gd name="T37" fmla="*/ 2147483647 h 481"/>
                  <a:gd name="T38" fmla="*/ 2147483647 w 587"/>
                  <a:gd name="T39" fmla="*/ 2147483647 h 481"/>
                  <a:gd name="T40" fmla="*/ 2147483647 w 587"/>
                  <a:gd name="T41" fmla="*/ 2147483647 h 481"/>
                  <a:gd name="T42" fmla="*/ 2147483647 w 587"/>
                  <a:gd name="T43" fmla="*/ 2147483647 h 481"/>
                  <a:gd name="T44" fmla="*/ 2147483647 w 587"/>
                  <a:gd name="T45" fmla="*/ 2147483647 h 481"/>
                  <a:gd name="T46" fmla="*/ 2147483647 w 587"/>
                  <a:gd name="T47" fmla="*/ 2147483647 h 481"/>
                  <a:gd name="T48" fmla="*/ 2147483647 w 587"/>
                  <a:gd name="T49" fmla="*/ 2147483647 h 481"/>
                  <a:gd name="T50" fmla="*/ 2147483647 w 587"/>
                  <a:gd name="T51" fmla="*/ 2147483647 h 481"/>
                  <a:gd name="T52" fmla="*/ 2147483647 w 587"/>
                  <a:gd name="T53" fmla="*/ 2147483647 h 481"/>
                  <a:gd name="T54" fmla="*/ 2147483647 w 587"/>
                  <a:gd name="T55" fmla="*/ 2147483647 h 481"/>
                  <a:gd name="T56" fmla="*/ 2147483647 w 587"/>
                  <a:gd name="T57" fmla="*/ 2147483647 h 481"/>
                  <a:gd name="T58" fmla="*/ 2147483647 w 587"/>
                  <a:gd name="T59" fmla="*/ 2147483647 h 481"/>
                  <a:gd name="T60" fmla="*/ 2147483647 w 587"/>
                  <a:gd name="T61" fmla="*/ 2147483647 h 481"/>
                  <a:gd name="T62" fmla="*/ 2147483647 w 587"/>
                  <a:gd name="T63" fmla="*/ 2147483647 h 481"/>
                  <a:gd name="T64" fmla="*/ 2147483647 w 587"/>
                  <a:gd name="T65" fmla="*/ 2147483647 h 481"/>
                  <a:gd name="T66" fmla="*/ 2147483647 w 587"/>
                  <a:gd name="T67" fmla="*/ 0 h 4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7"/>
                  <a:gd name="T103" fmla="*/ 0 h 481"/>
                  <a:gd name="T104" fmla="*/ 587 w 587"/>
                  <a:gd name="T105" fmla="*/ 481 h 4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7" h="481">
                    <a:moveTo>
                      <a:pt x="238" y="11"/>
                    </a:moveTo>
                    <a:lnTo>
                      <a:pt x="224" y="29"/>
                    </a:lnTo>
                    <a:lnTo>
                      <a:pt x="213" y="48"/>
                    </a:lnTo>
                    <a:lnTo>
                      <a:pt x="191" y="51"/>
                    </a:lnTo>
                    <a:lnTo>
                      <a:pt x="172" y="55"/>
                    </a:lnTo>
                    <a:lnTo>
                      <a:pt x="180" y="70"/>
                    </a:lnTo>
                    <a:lnTo>
                      <a:pt x="180" y="77"/>
                    </a:lnTo>
                    <a:lnTo>
                      <a:pt x="180" y="103"/>
                    </a:lnTo>
                    <a:lnTo>
                      <a:pt x="161" y="106"/>
                    </a:lnTo>
                    <a:lnTo>
                      <a:pt x="147" y="125"/>
                    </a:lnTo>
                    <a:lnTo>
                      <a:pt x="147" y="143"/>
                    </a:lnTo>
                    <a:lnTo>
                      <a:pt x="143" y="150"/>
                    </a:lnTo>
                    <a:lnTo>
                      <a:pt x="136" y="161"/>
                    </a:lnTo>
                    <a:lnTo>
                      <a:pt x="136" y="217"/>
                    </a:lnTo>
                    <a:lnTo>
                      <a:pt x="125" y="224"/>
                    </a:lnTo>
                    <a:lnTo>
                      <a:pt x="110" y="213"/>
                    </a:lnTo>
                    <a:lnTo>
                      <a:pt x="80" y="235"/>
                    </a:lnTo>
                    <a:lnTo>
                      <a:pt x="62" y="257"/>
                    </a:lnTo>
                    <a:lnTo>
                      <a:pt x="40" y="242"/>
                    </a:lnTo>
                    <a:lnTo>
                      <a:pt x="33" y="242"/>
                    </a:lnTo>
                    <a:lnTo>
                      <a:pt x="14" y="246"/>
                    </a:lnTo>
                    <a:lnTo>
                      <a:pt x="18" y="275"/>
                    </a:lnTo>
                    <a:lnTo>
                      <a:pt x="29" y="305"/>
                    </a:lnTo>
                    <a:lnTo>
                      <a:pt x="33" y="323"/>
                    </a:lnTo>
                    <a:lnTo>
                      <a:pt x="29" y="349"/>
                    </a:lnTo>
                    <a:lnTo>
                      <a:pt x="18" y="371"/>
                    </a:lnTo>
                    <a:lnTo>
                      <a:pt x="0" y="389"/>
                    </a:lnTo>
                    <a:lnTo>
                      <a:pt x="7" y="400"/>
                    </a:lnTo>
                    <a:lnTo>
                      <a:pt x="22" y="411"/>
                    </a:lnTo>
                    <a:lnTo>
                      <a:pt x="11" y="429"/>
                    </a:lnTo>
                    <a:lnTo>
                      <a:pt x="14" y="466"/>
                    </a:lnTo>
                    <a:lnTo>
                      <a:pt x="40" y="466"/>
                    </a:lnTo>
                    <a:lnTo>
                      <a:pt x="55" y="455"/>
                    </a:lnTo>
                    <a:lnTo>
                      <a:pt x="121" y="448"/>
                    </a:lnTo>
                    <a:lnTo>
                      <a:pt x="180" y="451"/>
                    </a:lnTo>
                    <a:lnTo>
                      <a:pt x="235" y="459"/>
                    </a:lnTo>
                    <a:lnTo>
                      <a:pt x="282" y="470"/>
                    </a:lnTo>
                    <a:lnTo>
                      <a:pt x="330" y="466"/>
                    </a:lnTo>
                    <a:lnTo>
                      <a:pt x="352" y="459"/>
                    </a:lnTo>
                    <a:lnTo>
                      <a:pt x="374" y="459"/>
                    </a:lnTo>
                    <a:lnTo>
                      <a:pt x="400" y="470"/>
                    </a:lnTo>
                    <a:lnTo>
                      <a:pt x="447" y="459"/>
                    </a:lnTo>
                    <a:lnTo>
                      <a:pt x="458" y="481"/>
                    </a:lnTo>
                    <a:lnTo>
                      <a:pt x="469" y="459"/>
                    </a:lnTo>
                    <a:lnTo>
                      <a:pt x="473" y="422"/>
                    </a:lnTo>
                    <a:lnTo>
                      <a:pt x="506" y="404"/>
                    </a:lnTo>
                    <a:lnTo>
                      <a:pt x="536" y="400"/>
                    </a:lnTo>
                    <a:lnTo>
                      <a:pt x="536" y="393"/>
                    </a:lnTo>
                    <a:lnTo>
                      <a:pt x="514" y="349"/>
                    </a:lnTo>
                    <a:lnTo>
                      <a:pt x="506" y="323"/>
                    </a:lnTo>
                    <a:lnTo>
                      <a:pt x="525" y="312"/>
                    </a:lnTo>
                    <a:lnTo>
                      <a:pt x="550" y="316"/>
                    </a:lnTo>
                    <a:lnTo>
                      <a:pt x="587" y="301"/>
                    </a:lnTo>
                    <a:lnTo>
                      <a:pt x="587" y="261"/>
                    </a:lnTo>
                    <a:lnTo>
                      <a:pt x="547" y="246"/>
                    </a:lnTo>
                    <a:lnTo>
                      <a:pt x="514" y="239"/>
                    </a:lnTo>
                    <a:lnTo>
                      <a:pt x="491" y="206"/>
                    </a:lnTo>
                    <a:lnTo>
                      <a:pt x="495" y="169"/>
                    </a:lnTo>
                    <a:lnTo>
                      <a:pt x="458" y="136"/>
                    </a:lnTo>
                    <a:lnTo>
                      <a:pt x="440" y="106"/>
                    </a:lnTo>
                    <a:lnTo>
                      <a:pt x="436" y="84"/>
                    </a:lnTo>
                    <a:lnTo>
                      <a:pt x="444" y="66"/>
                    </a:lnTo>
                    <a:lnTo>
                      <a:pt x="444" y="37"/>
                    </a:lnTo>
                    <a:lnTo>
                      <a:pt x="407" y="11"/>
                    </a:lnTo>
                    <a:lnTo>
                      <a:pt x="367" y="11"/>
                    </a:lnTo>
                    <a:lnTo>
                      <a:pt x="334" y="18"/>
                    </a:lnTo>
                    <a:lnTo>
                      <a:pt x="315" y="7"/>
                    </a:lnTo>
                    <a:lnTo>
                      <a:pt x="275" y="0"/>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79" name="Freeform 172"/>
              <p:cNvSpPr>
                <a:spLocks noChangeAspect="1"/>
              </p:cNvSpPr>
              <p:nvPr/>
            </p:nvSpPr>
            <p:spPr bwMode="gray">
              <a:xfrm>
                <a:off x="4671562" y="4087731"/>
                <a:ext cx="1526129" cy="1076690"/>
              </a:xfrm>
              <a:custGeom>
                <a:avLst/>
                <a:gdLst>
                  <a:gd name="T0" fmla="*/ 2147483647 w 1134"/>
                  <a:gd name="T1" fmla="*/ 2147483647 h 741"/>
                  <a:gd name="T2" fmla="*/ 2147483647 w 1134"/>
                  <a:gd name="T3" fmla="*/ 2147483647 h 741"/>
                  <a:gd name="T4" fmla="*/ 2147483647 w 1134"/>
                  <a:gd name="T5" fmla="*/ 2147483647 h 741"/>
                  <a:gd name="T6" fmla="*/ 2147483647 w 1134"/>
                  <a:gd name="T7" fmla="*/ 2147483647 h 741"/>
                  <a:gd name="T8" fmla="*/ 2147483647 w 1134"/>
                  <a:gd name="T9" fmla="*/ 2147483647 h 741"/>
                  <a:gd name="T10" fmla="*/ 2147483647 w 1134"/>
                  <a:gd name="T11" fmla="*/ 2147483647 h 741"/>
                  <a:gd name="T12" fmla="*/ 2147483647 w 1134"/>
                  <a:gd name="T13" fmla="*/ 2147483647 h 741"/>
                  <a:gd name="T14" fmla="*/ 2147483647 w 1134"/>
                  <a:gd name="T15" fmla="*/ 2147483647 h 741"/>
                  <a:gd name="T16" fmla="*/ 2147483647 w 1134"/>
                  <a:gd name="T17" fmla="*/ 2147483647 h 741"/>
                  <a:gd name="T18" fmla="*/ 2147483647 w 1134"/>
                  <a:gd name="T19" fmla="*/ 2147483647 h 741"/>
                  <a:gd name="T20" fmla="*/ 2147483647 w 1134"/>
                  <a:gd name="T21" fmla="*/ 2147483647 h 741"/>
                  <a:gd name="T22" fmla="*/ 2147483647 w 1134"/>
                  <a:gd name="T23" fmla="*/ 2147483647 h 741"/>
                  <a:gd name="T24" fmla="*/ 2147483647 w 1134"/>
                  <a:gd name="T25" fmla="*/ 2147483647 h 741"/>
                  <a:gd name="T26" fmla="*/ 2147483647 w 1134"/>
                  <a:gd name="T27" fmla="*/ 2147483647 h 741"/>
                  <a:gd name="T28" fmla="*/ 2147483647 w 1134"/>
                  <a:gd name="T29" fmla="*/ 2147483647 h 741"/>
                  <a:gd name="T30" fmla="*/ 2147483647 w 1134"/>
                  <a:gd name="T31" fmla="*/ 2147483647 h 741"/>
                  <a:gd name="T32" fmla="*/ 2147483647 w 1134"/>
                  <a:gd name="T33" fmla="*/ 2147483647 h 741"/>
                  <a:gd name="T34" fmla="*/ 2147483647 w 1134"/>
                  <a:gd name="T35" fmla="*/ 2147483647 h 741"/>
                  <a:gd name="T36" fmla="*/ 2147483647 w 1134"/>
                  <a:gd name="T37" fmla="*/ 2147483647 h 741"/>
                  <a:gd name="T38" fmla="*/ 2147483647 w 1134"/>
                  <a:gd name="T39" fmla="*/ 2147483647 h 741"/>
                  <a:gd name="T40" fmla="*/ 2147483647 w 1134"/>
                  <a:gd name="T41" fmla="*/ 2147483647 h 741"/>
                  <a:gd name="T42" fmla="*/ 2147483647 w 1134"/>
                  <a:gd name="T43" fmla="*/ 2147483647 h 741"/>
                  <a:gd name="T44" fmla="*/ 2147483647 w 1134"/>
                  <a:gd name="T45" fmla="*/ 2147483647 h 741"/>
                  <a:gd name="T46" fmla="*/ 2147483647 w 1134"/>
                  <a:gd name="T47" fmla="*/ 2147483647 h 741"/>
                  <a:gd name="T48" fmla="*/ 2147483647 w 1134"/>
                  <a:gd name="T49" fmla="*/ 2147483647 h 741"/>
                  <a:gd name="T50" fmla="*/ 2147483647 w 1134"/>
                  <a:gd name="T51" fmla="*/ 2147483647 h 741"/>
                  <a:gd name="T52" fmla="*/ 2147483647 w 1134"/>
                  <a:gd name="T53" fmla="*/ 2147483647 h 741"/>
                  <a:gd name="T54" fmla="*/ 2147483647 w 1134"/>
                  <a:gd name="T55" fmla="*/ 2147483647 h 741"/>
                  <a:gd name="T56" fmla="*/ 2147483647 w 1134"/>
                  <a:gd name="T57" fmla="*/ 2147483647 h 741"/>
                  <a:gd name="T58" fmla="*/ 2147483647 w 1134"/>
                  <a:gd name="T59" fmla="*/ 2147483647 h 741"/>
                  <a:gd name="T60" fmla="*/ 2147483647 w 1134"/>
                  <a:gd name="T61" fmla="*/ 2147483647 h 741"/>
                  <a:gd name="T62" fmla="*/ 2147483647 w 1134"/>
                  <a:gd name="T63" fmla="*/ 2147483647 h 741"/>
                  <a:gd name="T64" fmla="*/ 2147483647 w 1134"/>
                  <a:gd name="T65" fmla="*/ 2147483647 h 741"/>
                  <a:gd name="T66" fmla="*/ 2147483647 w 1134"/>
                  <a:gd name="T67" fmla="*/ 2147483647 h 741"/>
                  <a:gd name="T68" fmla="*/ 2147483647 w 1134"/>
                  <a:gd name="T69" fmla="*/ 2147483647 h 741"/>
                  <a:gd name="T70" fmla="*/ 2147483647 w 1134"/>
                  <a:gd name="T71" fmla="*/ 2147483647 h 741"/>
                  <a:gd name="T72" fmla="*/ 2147483647 w 1134"/>
                  <a:gd name="T73" fmla="*/ 2147483647 h 741"/>
                  <a:gd name="T74" fmla="*/ 2147483647 w 1134"/>
                  <a:gd name="T75" fmla="*/ 2147483647 h 741"/>
                  <a:gd name="T76" fmla="*/ 2147483647 w 1134"/>
                  <a:gd name="T77" fmla="*/ 2147483647 h 741"/>
                  <a:gd name="T78" fmla="*/ 2147483647 w 1134"/>
                  <a:gd name="T79" fmla="*/ 2147483647 h 741"/>
                  <a:gd name="T80" fmla="*/ 2147483647 w 1134"/>
                  <a:gd name="T81" fmla="*/ 2147483647 h 741"/>
                  <a:gd name="T82" fmla="*/ 2147483647 w 1134"/>
                  <a:gd name="T83" fmla="*/ 2147483647 h 741"/>
                  <a:gd name="T84" fmla="*/ 2147483647 w 1134"/>
                  <a:gd name="T85" fmla="*/ 2147483647 h 741"/>
                  <a:gd name="T86" fmla="*/ 2147483647 w 1134"/>
                  <a:gd name="T87" fmla="*/ 2147483647 h 741"/>
                  <a:gd name="T88" fmla="*/ 2147483647 w 1134"/>
                  <a:gd name="T89" fmla="*/ 2147483647 h 741"/>
                  <a:gd name="T90" fmla="*/ 2147483647 w 1134"/>
                  <a:gd name="T91" fmla="*/ 2147483647 h 7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4"/>
                  <a:gd name="T139" fmla="*/ 0 h 741"/>
                  <a:gd name="T140" fmla="*/ 1134 w 1134"/>
                  <a:gd name="T141" fmla="*/ 741 h 7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4" h="741">
                    <a:moveTo>
                      <a:pt x="591" y="22"/>
                    </a:moveTo>
                    <a:lnTo>
                      <a:pt x="620" y="15"/>
                    </a:lnTo>
                    <a:lnTo>
                      <a:pt x="657" y="4"/>
                    </a:lnTo>
                    <a:lnTo>
                      <a:pt x="693" y="0"/>
                    </a:lnTo>
                    <a:lnTo>
                      <a:pt x="730" y="4"/>
                    </a:lnTo>
                    <a:lnTo>
                      <a:pt x="748" y="37"/>
                    </a:lnTo>
                    <a:lnTo>
                      <a:pt x="774" y="66"/>
                    </a:lnTo>
                    <a:lnTo>
                      <a:pt x="825" y="92"/>
                    </a:lnTo>
                    <a:lnTo>
                      <a:pt x="858" y="121"/>
                    </a:lnTo>
                    <a:lnTo>
                      <a:pt x="888" y="154"/>
                    </a:lnTo>
                    <a:lnTo>
                      <a:pt x="958" y="154"/>
                    </a:lnTo>
                    <a:lnTo>
                      <a:pt x="980" y="169"/>
                    </a:lnTo>
                    <a:lnTo>
                      <a:pt x="1020" y="184"/>
                    </a:lnTo>
                    <a:lnTo>
                      <a:pt x="1064" y="187"/>
                    </a:lnTo>
                    <a:lnTo>
                      <a:pt x="1112" y="198"/>
                    </a:lnTo>
                    <a:lnTo>
                      <a:pt x="1134" y="257"/>
                    </a:lnTo>
                    <a:lnTo>
                      <a:pt x="1123" y="319"/>
                    </a:lnTo>
                    <a:lnTo>
                      <a:pt x="1097" y="352"/>
                    </a:lnTo>
                    <a:lnTo>
                      <a:pt x="1060" y="363"/>
                    </a:lnTo>
                    <a:lnTo>
                      <a:pt x="1046" y="382"/>
                    </a:lnTo>
                    <a:lnTo>
                      <a:pt x="1042" y="400"/>
                    </a:lnTo>
                    <a:lnTo>
                      <a:pt x="950" y="429"/>
                    </a:lnTo>
                    <a:lnTo>
                      <a:pt x="899" y="462"/>
                    </a:lnTo>
                    <a:lnTo>
                      <a:pt x="822" y="495"/>
                    </a:lnTo>
                    <a:lnTo>
                      <a:pt x="800" y="517"/>
                    </a:lnTo>
                    <a:lnTo>
                      <a:pt x="741" y="528"/>
                    </a:lnTo>
                    <a:lnTo>
                      <a:pt x="763" y="550"/>
                    </a:lnTo>
                    <a:lnTo>
                      <a:pt x="792" y="550"/>
                    </a:lnTo>
                    <a:lnTo>
                      <a:pt x="836" y="595"/>
                    </a:lnTo>
                    <a:lnTo>
                      <a:pt x="840" y="620"/>
                    </a:lnTo>
                    <a:lnTo>
                      <a:pt x="866" y="628"/>
                    </a:lnTo>
                    <a:lnTo>
                      <a:pt x="877" y="628"/>
                    </a:lnTo>
                    <a:lnTo>
                      <a:pt x="888" y="613"/>
                    </a:lnTo>
                    <a:lnTo>
                      <a:pt x="906" y="628"/>
                    </a:lnTo>
                    <a:lnTo>
                      <a:pt x="921" y="613"/>
                    </a:lnTo>
                    <a:lnTo>
                      <a:pt x="939" y="617"/>
                    </a:lnTo>
                    <a:lnTo>
                      <a:pt x="921" y="650"/>
                    </a:lnTo>
                    <a:lnTo>
                      <a:pt x="899" y="664"/>
                    </a:lnTo>
                    <a:lnTo>
                      <a:pt x="873" y="653"/>
                    </a:lnTo>
                    <a:lnTo>
                      <a:pt x="862" y="646"/>
                    </a:lnTo>
                    <a:lnTo>
                      <a:pt x="855" y="668"/>
                    </a:lnTo>
                    <a:lnTo>
                      <a:pt x="811" y="697"/>
                    </a:lnTo>
                    <a:lnTo>
                      <a:pt x="796" y="719"/>
                    </a:lnTo>
                    <a:lnTo>
                      <a:pt x="785" y="741"/>
                    </a:lnTo>
                    <a:lnTo>
                      <a:pt x="752" y="734"/>
                    </a:lnTo>
                    <a:lnTo>
                      <a:pt x="752" y="719"/>
                    </a:lnTo>
                    <a:lnTo>
                      <a:pt x="756" y="697"/>
                    </a:lnTo>
                    <a:lnTo>
                      <a:pt x="745" y="661"/>
                    </a:lnTo>
                    <a:lnTo>
                      <a:pt x="726" y="657"/>
                    </a:lnTo>
                    <a:lnTo>
                      <a:pt x="708" y="657"/>
                    </a:lnTo>
                    <a:lnTo>
                      <a:pt x="679" y="650"/>
                    </a:lnTo>
                    <a:lnTo>
                      <a:pt x="686" y="628"/>
                    </a:lnTo>
                    <a:lnTo>
                      <a:pt x="701" y="606"/>
                    </a:lnTo>
                    <a:lnTo>
                      <a:pt x="704" y="584"/>
                    </a:lnTo>
                    <a:lnTo>
                      <a:pt x="734" y="562"/>
                    </a:lnTo>
                    <a:lnTo>
                      <a:pt x="726" y="543"/>
                    </a:lnTo>
                    <a:lnTo>
                      <a:pt x="693" y="550"/>
                    </a:lnTo>
                    <a:lnTo>
                      <a:pt x="675" y="562"/>
                    </a:lnTo>
                    <a:lnTo>
                      <a:pt x="653" y="554"/>
                    </a:lnTo>
                    <a:lnTo>
                      <a:pt x="653" y="565"/>
                    </a:lnTo>
                    <a:lnTo>
                      <a:pt x="624" y="550"/>
                    </a:lnTo>
                    <a:lnTo>
                      <a:pt x="624" y="539"/>
                    </a:lnTo>
                    <a:lnTo>
                      <a:pt x="649" y="532"/>
                    </a:lnTo>
                    <a:lnTo>
                      <a:pt x="635" y="514"/>
                    </a:lnTo>
                    <a:lnTo>
                      <a:pt x="613" y="517"/>
                    </a:lnTo>
                    <a:lnTo>
                      <a:pt x="598" y="532"/>
                    </a:lnTo>
                    <a:lnTo>
                      <a:pt x="587" y="539"/>
                    </a:lnTo>
                    <a:lnTo>
                      <a:pt x="583" y="562"/>
                    </a:lnTo>
                    <a:lnTo>
                      <a:pt x="569" y="562"/>
                    </a:lnTo>
                    <a:lnTo>
                      <a:pt x="583" y="576"/>
                    </a:lnTo>
                    <a:lnTo>
                      <a:pt x="583" y="595"/>
                    </a:lnTo>
                    <a:lnTo>
                      <a:pt x="565" y="613"/>
                    </a:lnTo>
                    <a:lnTo>
                      <a:pt x="543" y="606"/>
                    </a:lnTo>
                    <a:lnTo>
                      <a:pt x="557" y="628"/>
                    </a:lnTo>
                    <a:lnTo>
                      <a:pt x="550" y="631"/>
                    </a:lnTo>
                    <a:lnTo>
                      <a:pt x="521" y="606"/>
                    </a:lnTo>
                    <a:lnTo>
                      <a:pt x="532" y="639"/>
                    </a:lnTo>
                    <a:lnTo>
                      <a:pt x="550" y="653"/>
                    </a:lnTo>
                    <a:lnTo>
                      <a:pt x="532" y="672"/>
                    </a:lnTo>
                    <a:lnTo>
                      <a:pt x="521" y="661"/>
                    </a:lnTo>
                    <a:lnTo>
                      <a:pt x="499" y="661"/>
                    </a:lnTo>
                    <a:lnTo>
                      <a:pt x="488" y="664"/>
                    </a:lnTo>
                    <a:lnTo>
                      <a:pt x="440" y="668"/>
                    </a:lnTo>
                    <a:lnTo>
                      <a:pt x="444" y="650"/>
                    </a:lnTo>
                    <a:lnTo>
                      <a:pt x="473" y="617"/>
                    </a:lnTo>
                    <a:lnTo>
                      <a:pt x="477" y="587"/>
                    </a:lnTo>
                    <a:lnTo>
                      <a:pt x="477" y="565"/>
                    </a:lnTo>
                    <a:lnTo>
                      <a:pt x="502" y="562"/>
                    </a:lnTo>
                    <a:lnTo>
                      <a:pt x="543" y="565"/>
                    </a:lnTo>
                    <a:lnTo>
                      <a:pt x="554" y="554"/>
                    </a:lnTo>
                    <a:lnTo>
                      <a:pt x="524" y="547"/>
                    </a:lnTo>
                    <a:lnTo>
                      <a:pt x="517" y="532"/>
                    </a:lnTo>
                    <a:lnTo>
                      <a:pt x="488" y="514"/>
                    </a:lnTo>
                    <a:lnTo>
                      <a:pt x="477" y="484"/>
                    </a:lnTo>
                    <a:lnTo>
                      <a:pt x="480" y="466"/>
                    </a:lnTo>
                    <a:lnTo>
                      <a:pt x="466" y="437"/>
                    </a:lnTo>
                    <a:lnTo>
                      <a:pt x="422" y="429"/>
                    </a:lnTo>
                    <a:lnTo>
                      <a:pt x="378" y="396"/>
                    </a:lnTo>
                    <a:lnTo>
                      <a:pt x="337" y="393"/>
                    </a:lnTo>
                    <a:lnTo>
                      <a:pt x="312" y="400"/>
                    </a:lnTo>
                    <a:lnTo>
                      <a:pt x="301" y="418"/>
                    </a:lnTo>
                    <a:lnTo>
                      <a:pt x="286" y="426"/>
                    </a:lnTo>
                    <a:lnTo>
                      <a:pt x="253" y="429"/>
                    </a:lnTo>
                    <a:lnTo>
                      <a:pt x="235" y="444"/>
                    </a:lnTo>
                    <a:lnTo>
                      <a:pt x="205" y="444"/>
                    </a:lnTo>
                    <a:lnTo>
                      <a:pt x="194" y="429"/>
                    </a:lnTo>
                    <a:lnTo>
                      <a:pt x="180" y="426"/>
                    </a:lnTo>
                    <a:lnTo>
                      <a:pt x="150" y="437"/>
                    </a:lnTo>
                    <a:lnTo>
                      <a:pt x="128" y="440"/>
                    </a:lnTo>
                    <a:lnTo>
                      <a:pt x="113" y="426"/>
                    </a:lnTo>
                    <a:lnTo>
                      <a:pt x="88" y="429"/>
                    </a:lnTo>
                    <a:lnTo>
                      <a:pt x="66" y="444"/>
                    </a:lnTo>
                    <a:lnTo>
                      <a:pt x="55" y="440"/>
                    </a:lnTo>
                    <a:lnTo>
                      <a:pt x="25" y="440"/>
                    </a:lnTo>
                    <a:lnTo>
                      <a:pt x="0" y="396"/>
                    </a:lnTo>
                    <a:lnTo>
                      <a:pt x="3" y="374"/>
                    </a:lnTo>
                    <a:lnTo>
                      <a:pt x="55" y="330"/>
                    </a:lnTo>
                    <a:lnTo>
                      <a:pt x="40" y="275"/>
                    </a:lnTo>
                    <a:lnTo>
                      <a:pt x="99" y="228"/>
                    </a:lnTo>
                    <a:lnTo>
                      <a:pt x="117" y="198"/>
                    </a:lnTo>
                    <a:lnTo>
                      <a:pt x="113" y="169"/>
                    </a:lnTo>
                    <a:lnTo>
                      <a:pt x="102" y="136"/>
                    </a:lnTo>
                    <a:lnTo>
                      <a:pt x="84" y="103"/>
                    </a:lnTo>
                    <a:lnTo>
                      <a:pt x="66" y="88"/>
                    </a:lnTo>
                    <a:lnTo>
                      <a:pt x="99" y="92"/>
                    </a:lnTo>
                    <a:lnTo>
                      <a:pt x="113" y="77"/>
                    </a:lnTo>
                    <a:lnTo>
                      <a:pt x="172" y="73"/>
                    </a:lnTo>
                    <a:lnTo>
                      <a:pt x="235" y="73"/>
                    </a:lnTo>
                    <a:lnTo>
                      <a:pt x="249" y="73"/>
                    </a:lnTo>
                    <a:lnTo>
                      <a:pt x="326" y="92"/>
                    </a:lnTo>
                    <a:lnTo>
                      <a:pt x="385" y="92"/>
                    </a:lnTo>
                    <a:lnTo>
                      <a:pt x="411" y="81"/>
                    </a:lnTo>
                    <a:lnTo>
                      <a:pt x="433" y="81"/>
                    </a:lnTo>
                    <a:lnTo>
                      <a:pt x="455" y="92"/>
                    </a:lnTo>
                    <a:lnTo>
                      <a:pt x="502" y="84"/>
                    </a:lnTo>
                    <a:lnTo>
                      <a:pt x="513" y="99"/>
                    </a:lnTo>
                    <a:lnTo>
                      <a:pt x="532" y="81"/>
                    </a:lnTo>
                    <a:lnTo>
                      <a:pt x="528" y="44"/>
                    </a:lnTo>
                    <a:lnTo>
                      <a:pt x="569" y="22"/>
                    </a:lnTo>
                    <a:lnTo>
                      <a:pt x="591" y="22"/>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0" name="Freeform 173"/>
              <p:cNvSpPr>
                <a:spLocks noChangeAspect="1"/>
              </p:cNvSpPr>
              <p:nvPr/>
            </p:nvSpPr>
            <p:spPr bwMode="gray">
              <a:xfrm>
                <a:off x="6333629" y="5091917"/>
                <a:ext cx="889939" cy="255579"/>
              </a:xfrm>
              <a:custGeom>
                <a:avLst/>
                <a:gdLst>
                  <a:gd name="T0" fmla="*/ 0 w 661"/>
                  <a:gd name="T1" fmla="*/ 2147483647 h 176"/>
                  <a:gd name="T2" fmla="*/ 2147483647 w 661"/>
                  <a:gd name="T3" fmla="*/ 2147483647 h 176"/>
                  <a:gd name="T4" fmla="*/ 2147483647 w 661"/>
                  <a:gd name="T5" fmla="*/ 2147483647 h 176"/>
                  <a:gd name="T6" fmla="*/ 2147483647 w 661"/>
                  <a:gd name="T7" fmla="*/ 2147483647 h 176"/>
                  <a:gd name="T8" fmla="*/ 2147483647 w 661"/>
                  <a:gd name="T9" fmla="*/ 2147483647 h 176"/>
                  <a:gd name="T10" fmla="*/ 2147483647 w 661"/>
                  <a:gd name="T11" fmla="*/ 2147483647 h 176"/>
                  <a:gd name="T12" fmla="*/ 2147483647 w 661"/>
                  <a:gd name="T13" fmla="*/ 2147483647 h 176"/>
                  <a:gd name="T14" fmla="*/ 2147483647 w 661"/>
                  <a:gd name="T15" fmla="*/ 2147483647 h 176"/>
                  <a:gd name="T16" fmla="*/ 2147483647 w 661"/>
                  <a:gd name="T17" fmla="*/ 2147483647 h 176"/>
                  <a:gd name="T18" fmla="*/ 2147483647 w 661"/>
                  <a:gd name="T19" fmla="*/ 2147483647 h 176"/>
                  <a:gd name="T20" fmla="*/ 2147483647 w 661"/>
                  <a:gd name="T21" fmla="*/ 2147483647 h 176"/>
                  <a:gd name="T22" fmla="*/ 2147483647 w 661"/>
                  <a:gd name="T23" fmla="*/ 2147483647 h 176"/>
                  <a:gd name="T24" fmla="*/ 2147483647 w 661"/>
                  <a:gd name="T25" fmla="*/ 2147483647 h 176"/>
                  <a:gd name="T26" fmla="*/ 2147483647 w 661"/>
                  <a:gd name="T27" fmla="*/ 2147483647 h 176"/>
                  <a:gd name="T28" fmla="*/ 2147483647 w 661"/>
                  <a:gd name="T29" fmla="*/ 2147483647 h 176"/>
                  <a:gd name="T30" fmla="*/ 2147483647 w 661"/>
                  <a:gd name="T31" fmla="*/ 2147483647 h 176"/>
                  <a:gd name="T32" fmla="*/ 2147483647 w 661"/>
                  <a:gd name="T33" fmla="*/ 2147483647 h 176"/>
                  <a:gd name="T34" fmla="*/ 2147483647 w 661"/>
                  <a:gd name="T35" fmla="*/ 2147483647 h 176"/>
                  <a:gd name="T36" fmla="*/ 2147483647 w 661"/>
                  <a:gd name="T37" fmla="*/ 2147483647 h 176"/>
                  <a:gd name="T38" fmla="*/ 2147483647 w 661"/>
                  <a:gd name="T39" fmla="*/ 2147483647 h 176"/>
                  <a:gd name="T40" fmla="*/ 2147483647 w 661"/>
                  <a:gd name="T41" fmla="*/ 2147483647 h 176"/>
                  <a:gd name="T42" fmla="*/ 2147483647 w 661"/>
                  <a:gd name="T43" fmla="*/ 2147483647 h 176"/>
                  <a:gd name="T44" fmla="*/ 2147483647 w 661"/>
                  <a:gd name="T45" fmla="*/ 2147483647 h 176"/>
                  <a:gd name="T46" fmla="*/ 2147483647 w 661"/>
                  <a:gd name="T47" fmla="*/ 2147483647 h 176"/>
                  <a:gd name="T48" fmla="*/ 2147483647 w 661"/>
                  <a:gd name="T49" fmla="*/ 2147483647 h 176"/>
                  <a:gd name="T50" fmla="*/ 2147483647 w 661"/>
                  <a:gd name="T51" fmla="*/ 2147483647 h 176"/>
                  <a:gd name="T52" fmla="*/ 2147483647 w 661"/>
                  <a:gd name="T53" fmla="*/ 0 h 176"/>
                  <a:gd name="T54" fmla="*/ 2147483647 w 661"/>
                  <a:gd name="T55" fmla="*/ 2147483647 h 176"/>
                  <a:gd name="T56" fmla="*/ 2147483647 w 661"/>
                  <a:gd name="T57" fmla="*/ 2147483647 h 176"/>
                  <a:gd name="T58" fmla="*/ 2147483647 w 661"/>
                  <a:gd name="T59" fmla="*/ 2147483647 h 176"/>
                  <a:gd name="T60" fmla="*/ 2147483647 w 661"/>
                  <a:gd name="T61" fmla="*/ 2147483647 h 176"/>
                  <a:gd name="T62" fmla="*/ 2147483647 w 661"/>
                  <a:gd name="T63" fmla="*/ 2147483647 h 176"/>
                  <a:gd name="T64" fmla="*/ 2147483647 w 661"/>
                  <a:gd name="T65" fmla="*/ 2147483647 h 176"/>
                  <a:gd name="T66" fmla="*/ 2147483647 w 661"/>
                  <a:gd name="T67" fmla="*/ 2147483647 h 176"/>
                  <a:gd name="T68" fmla="*/ 2147483647 w 661"/>
                  <a:gd name="T69" fmla="*/ 2147483647 h 176"/>
                  <a:gd name="T70" fmla="*/ 0 w 661"/>
                  <a:gd name="T71" fmla="*/ 2147483647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1"/>
                  <a:gd name="T109" fmla="*/ 0 h 176"/>
                  <a:gd name="T110" fmla="*/ 661 w 661"/>
                  <a:gd name="T111" fmla="*/ 176 h 1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1" h="176">
                    <a:moveTo>
                      <a:pt x="0" y="33"/>
                    </a:moveTo>
                    <a:lnTo>
                      <a:pt x="66" y="48"/>
                    </a:lnTo>
                    <a:lnTo>
                      <a:pt x="114" y="59"/>
                    </a:lnTo>
                    <a:lnTo>
                      <a:pt x="166" y="70"/>
                    </a:lnTo>
                    <a:lnTo>
                      <a:pt x="191" y="103"/>
                    </a:lnTo>
                    <a:lnTo>
                      <a:pt x="199" y="136"/>
                    </a:lnTo>
                    <a:lnTo>
                      <a:pt x="202" y="165"/>
                    </a:lnTo>
                    <a:lnTo>
                      <a:pt x="261" y="165"/>
                    </a:lnTo>
                    <a:lnTo>
                      <a:pt x="287" y="136"/>
                    </a:lnTo>
                    <a:lnTo>
                      <a:pt x="305" y="143"/>
                    </a:lnTo>
                    <a:lnTo>
                      <a:pt x="316" y="158"/>
                    </a:lnTo>
                    <a:lnTo>
                      <a:pt x="360" y="165"/>
                    </a:lnTo>
                    <a:lnTo>
                      <a:pt x="386" y="176"/>
                    </a:lnTo>
                    <a:lnTo>
                      <a:pt x="430" y="154"/>
                    </a:lnTo>
                    <a:lnTo>
                      <a:pt x="474" y="150"/>
                    </a:lnTo>
                    <a:lnTo>
                      <a:pt x="514" y="125"/>
                    </a:lnTo>
                    <a:lnTo>
                      <a:pt x="540" y="114"/>
                    </a:lnTo>
                    <a:lnTo>
                      <a:pt x="577" y="132"/>
                    </a:lnTo>
                    <a:lnTo>
                      <a:pt x="635" y="136"/>
                    </a:lnTo>
                    <a:lnTo>
                      <a:pt x="661" y="125"/>
                    </a:lnTo>
                    <a:lnTo>
                      <a:pt x="643" y="106"/>
                    </a:lnTo>
                    <a:lnTo>
                      <a:pt x="595" y="92"/>
                    </a:lnTo>
                    <a:lnTo>
                      <a:pt x="580" y="59"/>
                    </a:lnTo>
                    <a:lnTo>
                      <a:pt x="551" y="48"/>
                    </a:lnTo>
                    <a:lnTo>
                      <a:pt x="485" y="37"/>
                    </a:lnTo>
                    <a:lnTo>
                      <a:pt x="448" y="7"/>
                    </a:lnTo>
                    <a:lnTo>
                      <a:pt x="419" y="0"/>
                    </a:lnTo>
                    <a:lnTo>
                      <a:pt x="364" y="4"/>
                    </a:lnTo>
                    <a:lnTo>
                      <a:pt x="323" y="26"/>
                    </a:lnTo>
                    <a:lnTo>
                      <a:pt x="283" y="29"/>
                    </a:lnTo>
                    <a:lnTo>
                      <a:pt x="228" y="11"/>
                    </a:lnTo>
                    <a:lnTo>
                      <a:pt x="169" y="4"/>
                    </a:lnTo>
                    <a:lnTo>
                      <a:pt x="99" y="11"/>
                    </a:lnTo>
                    <a:lnTo>
                      <a:pt x="48" y="15"/>
                    </a:lnTo>
                    <a:lnTo>
                      <a:pt x="15" y="18"/>
                    </a:lnTo>
                    <a:lnTo>
                      <a:pt x="0" y="33"/>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1" name="Freeform 174"/>
              <p:cNvSpPr>
                <a:spLocks noChangeAspect="1"/>
              </p:cNvSpPr>
              <p:nvPr/>
            </p:nvSpPr>
            <p:spPr bwMode="gray">
              <a:xfrm>
                <a:off x="6333629" y="5091917"/>
                <a:ext cx="889939" cy="255579"/>
              </a:xfrm>
              <a:custGeom>
                <a:avLst/>
                <a:gdLst>
                  <a:gd name="T0" fmla="*/ 0 w 661"/>
                  <a:gd name="T1" fmla="*/ 2147483647 h 176"/>
                  <a:gd name="T2" fmla="*/ 2147483647 w 661"/>
                  <a:gd name="T3" fmla="*/ 2147483647 h 176"/>
                  <a:gd name="T4" fmla="*/ 2147483647 w 661"/>
                  <a:gd name="T5" fmla="*/ 2147483647 h 176"/>
                  <a:gd name="T6" fmla="*/ 2147483647 w 661"/>
                  <a:gd name="T7" fmla="*/ 2147483647 h 176"/>
                  <a:gd name="T8" fmla="*/ 2147483647 w 661"/>
                  <a:gd name="T9" fmla="*/ 2147483647 h 176"/>
                  <a:gd name="T10" fmla="*/ 2147483647 w 661"/>
                  <a:gd name="T11" fmla="*/ 2147483647 h 176"/>
                  <a:gd name="T12" fmla="*/ 2147483647 w 661"/>
                  <a:gd name="T13" fmla="*/ 2147483647 h 176"/>
                  <a:gd name="T14" fmla="*/ 2147483647 w 661"/>
                  <a:gd name="T15" fmla="*/ 2147483647 h 176"/>
                  <a:gd name="T16" fmla="*/ 2147483647 w 661"/>
                  <a:gd name="T17" fmla="*/ 2147483647 h 176"/>
                  <a:gd name="T18" fmla="*/ 2147483647 w 661"/>
                  <a:gd name="T19" fmla="*/ 2147483647 h 176"/>
                  <a:gd name="T20" fmla="*/ 2147483647 w 661"/>
                  <a:gd name="T21" fmla="*/ 2147483647 h 176"/>
                  <a:gd name="T22" fmla="*/ 2147483647 w 661"/>
                  <a:gd name="T23" fmla="*/ 2147483647 h 176"/>
                  <a:gd name="T24" fmla="*/ 2147483647 w 661"/>
                  <a:gd name="T25" fmla="*/ 2147483647 h 176"/>
                  <a:gd name="T26" fmla="*/ 2147483647 w 661"/>
                  <a:gd name="T27" fmla="*/ 2147483647 h 176"/>
                  <a:gd name="T28" fmla="*/ 2147483647 w 661"/>
                  <a:gd name="T29" fmla="*/ 2147483647 h 176"/>
                  <a:gd name="T30" fmla="*/ 2147483647 w 661"/>
                  <a:gd name="T31" fmla="*/ 2147483647 h 176"/>
                  <a:gd name="T32" fmla="*/ 2147483647 w 661"/>
                  <a:gd name="T33" fmla="*/ 2147483647 h 176"/>
                  <a:gd name="T34" fmla="*/ 2147483647 w 661"/>
                  <a:gd name="T35" fmla="*/ 2147483647 h 176"/>
                  <a:gd name="T36" fmla="*/ 2147483647 w 661"/>
                  <a:gd name="T37" fmla="*/ 2147483647 h 176"/>
                  <a:gd name="T38" fmla="*/ 2147483647 w 661"/>
                  <a:gd name="T39" fmla="*/ 2147483647 h 176"/>
                  <a:gd name="T40" fmla="*/ 2147483647 w 661"/>
                  <a:gd name="T41" fmla="*/ 2147483647 h 176"/>
                  <a:gd name="T42" fmla="*/ 2147483647 w 661"/>
                  <a:gd name="T43" fmla="*/ 2147483647 h 176"/>
                  <a:gd name="T44" fmla="*/ 2147483647 w 661"/>
                  <a:gd name="T45" fmla="*/ 2147483647 h 176"/>
                  <a:gd name="T46" fmla="*/ 2147483647 w 661"/>
                  <a:gd name="T47" fmla="*/ 2147483647 h 176"/>
                  <a:gd name="T48" fmla="*/ 2147483647 w 661"/>
                  <a:gd name="T49" fmla="*/ 2147483647 h 176"/>
                  <a:gd name="T50" fmla="*/ 2147483647 w 661"/>
                  <a:gd name="T51" fmla="*/ 2147483647 h 176"/>
                  <a:gd name="T52" fmla="*/ 2147483647 w 661"/>
                  <a:gd name="T53" fmla="*/ 0 h 176"/>
                  <a:gd name="T54" fmla="*/ 2147483647 w 661"/>
                  <a:gd name="T55" fmla="*/ 2147483647 h 176"/>
                  <a:gd name="T56" fmla="*/ 2147483647 w 661"/>
                  <a:gd name="T57" fmla="*/ 2147483647 h 176"/>
                  <a:gd name="T58" fmla="*/ 2147483647 w 661"/>
                  <a:gd name="T59" fmla="*/ 2147483647 h 176"/>
                  <a:gd name="T60" fmla="*/ 2147483647 w 661"/>
                  <a:gd name="T61" fmla="*/ 2147483647 h 176"/>
                  <a:gd name="T62" fmla="*/ 2147483647 w 661"/>
                  <a:gd name="T63" fmla="*/ 2147483647 h 176"/>
                  <a:gd name="T64" fmla="*/ 2147483647 w 661"/>
                  <a:gd name="T65" fmla="*/ 2147483647 h 176"/>
                  <a:gd name="T66" fmla="*/ 2147483647 w 661"/>
                  <a:gd name="T67" fmla="*/ 2147483647 h 176"/>
                  <a:gd name="T68" fmla="*/ 2147483647 w 661"/>
                  <a:gd name="T69" fmla="*/ 2147483647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1"/>
                  <a:gd name="T106" fmla="*/ 0 h 176"/>
                  <a:gd name="T107" fmla="*/ 661 w 661"/>
                  <a:gd name="T108" fmla="*/ 176 h 1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1" h="176">
                    <a:moveTo>
                      <a:pt x="0" y="33"/>
                    </a:moveTo>
                    <a:lnTo>
                      <a:pt x="66" y="48"/>
                    </a:lnTo>
                    <a:lnTo>
                      <a:pt x="114" y="59"/>
                    </a:lnTo>
                    <a:lnTo>
                      <a:pt x="166" y="70"/>
                    </a:lnTo>
                    <a:lnTo>
                      <a:pt x="191" y="103"/>
                    </a:lnTo>
                    <a:lnTo>
                      <a:pt x="199" y="136"/>
                    </a:lnTo>
                    <a:lnTo>
                      <a:pt x="202" y="165"/>
                    </a:lnTo>
                    <a:lnTo>
                      <a:pt x="261" y="165"/>
                    </a:lnTo>
                    <a:lnTo>
                      <a:pt x="287" y="136"/>
                    </a:lnTo>
                    <a:lnTo>
                      <a:pt x="305" y="143"/>
                    </a:lnTo>
                    <a:lnTo>
                      <a:pt x="316" y="158"/>
                    </a:lnTo>
                    <a:lnTo>
                      <a:pt x="360" y="165"/>
                    </a:lnTo>
                    <a:lnTo>
                      <a:pt x="386" y="176"/>
                    </a:lnTo>
                    <a:lnTo>
                      <a:pt x="430" y="154"/>
                    </a:lnTo>
                    <a:lnTo>
                      <a:pt x="474" y="150"/>
                    </a:lnTo>
                    <a:lnTo>
                      <a:pt x="514" y="125"/>
                    </a:lnTo>
                    <a:lnTo>
                      <a:pt x="540" y="114"/>
                    </a:lnTo>
                    <a:lnTo>
                      <a:pt x="577" y="132"/>
                    </a:lnTo>
                    <a:lnTo>
                      <a:pt x="635" y="136"/>
                    </a:lnTo>
                    <a:lnTo>
                      <a:pt x="661" y="125"/>
                    </a:lnTo>
                    <a:lnTo>
                      <a:pt x="643" y="106"/>
                    </a:lnTo>
                    <a:lnTo>
                      <a:pt x="595" y="92"/>
                    </a:lnTo>
                    <a:lnTo>
                      <a:pt x="580" y="59"/>
                    </a:lnTo>
                    <a:lnTo>
                      <a:pt x="551" y="48"/>
                    </a:lnTo>
                    <a:lnTo>
                      <a:pt x="485" y="37"/>
                    </a:lnTo>
                    <a:lnTo>
                      <a:pt x="448" y="7"/>
                    </a:lnTo>
                    <a:lnTo>
                      <a:pt x="419" y="0"/>
                    </a:lnTo>
                    <a:lnTo>
                      <a:pt x="364" y="4"/>
                    </a:lnTo>
                    <a:lnTo>
                      <a:pt x="323" y="26"/>
                    </a:lnTo>
                    <a:lnTo>
                      <a:pt x="283" y="29"/>
                    </a:lnTo>
                    <a:lnTo>
                      <a:pt x="228" y="11"/>
                    </a:lnTo>
                    <a:lnTo>
                      <a:pt x="169" y="4"/>
                    </a:lnTo>
                    <a:lnTo>
                      <a:pt x="99" y="11"/>
                    </a:lnTo>
                    <a:lnTo>
                      <a:pt x="48" y="15"/>
                    </a:lnTo>
                    <a:lnTo>
                      <a:pt x="15" y="18"/>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2" name="Freeform 175"/>
              <p:cNvSpPr>
                <a:spLocks noChangeAspect="1"/>
              </p:cNvSpPr>
              <p:nvPr/>
            </p:nvSpPr>
            <p:spPr bwMode="gray">
              <a:xfrm>
                <a:off x="6813943" y="5293118"/>
                <a:ext cx="373376" cy="246515"/>
              </a:xfrm>
              <a:custGeom>
                <a:avLst/>
                <a:gdLst>
                  <a:gd name="T0" fmla="*/ 0 w 279"/>
                  <a:gd name="T1" fmla="*/ 2147483647 h 169"/>
                  <a:gd name="T2" fmla="*/ 2147483647 w 279"/>
                  <a:gd name="T3" fmla="*/ 2147483647 h 169"/>
                  <a:gd name="T4" fmla="*/ 2147483647 w 279"/>
                  <a:gd name="T5" fmla="*/ 2147483647 h 169"/>
                  <a:gd name="T6" fmla="*/ 2147483647 w 279"/>
                  <a:gd name="T7" fmla="*/ 2147483647 h 169"/>
                  <a:gd name="T8" fmla="*/ 2147483647 w 279"/>
                  <a:gd name="T9" fmla="*/ 2147483647 h 169"/>
                  <a:gd name="T10" fmla="*/ 2147483647 w 279"/>
                  <a:gd name="T11" fmla="*/ 2147483647 h 169"/>
                  <a:gd name="T12" fmla="*/ 2147483647 w 279"/>
                  <a:gd name="T13" fmla="*/ 2147483647 h 169"/>
                  <a:gd name="T14" fmla="*/ 2147483647 w 279"/>
                  <a:gd name="T15" fmla="*/ 2147483647 h 169"/>
                  <a:gd name="T16" fmla="*/ 2147483647 w 279"/>
                  <a:gd name="T17" fmla="*/ 2147483647 h 169"/>
                  <a:gd name="T18" fmla="*/ 2147483647 w 279"/>
                  <a:gd name="T19" fmla="*/ 2147483647 h 169"/>
                  <a:gd name="T20" fmla="*/ 2147483647 w 279"/>
                  <a:gd name="T21" fmla="*/ 2147483647 h 169"/>
                  <a:gd name="T22" fmla="*/ 2147483647 w 279"/>
                  <a:gd name="T23" fmla="*/ 2147483647 h 169"/>
                  <a:gd name="T24" fmla="*/ 2147483647 w 279"/>
                  <a:gd name="T25" fmla="*/ 2147483647 h 169"/>
                  <a:gd name="T26" fmla="*/ 2147483647 w 279"/>
                  <a:gd name="T27" fmla="*/ 2147483647 h 169"/>
                  <a:gd name="T28" fmla="*/ 2147483647 w 279"/>
                  <a:gd name="T29" fmla="*/ 2147483647 h 169"/>
                  <a:gd name="T30" fmla="*/ 2147483647 w 279"/>
                  <a:gd name="T31" fmla="*/ 2147483647 h 169"/>
                  <a:gd name="T32" fmla="*/ 2147483647 w 279"/>
                  <a:gd name="T33" fmla="*/ 2147483647 h 169"/>
                  <a:gd name="T34" fmla="*/ 2147483647 w 279"/>
                  <a:gd name="T35" fmla="*/ 2147483647 h 169"/>
                  <a:gd name="T36" fmla="*/ 2147483647 w 279"/>
                  <a:gd name="T37" fmla="*/ 2147483647 h 169"/>
                  <a:gd name="T38" fmla="*/ 2147483647 w 279"/>
                  <a:gd name="T39" fmla="*/ 0 h 169"/>
                  <a:gd name="T40" fmla="*/ 2147483647 w 279"/>
                  <a:gd name="T41" fmla="*/ 2147483647 h 169"/>
                  <a:gd name="T42" fmla="*/ 2147483647 w 279"/>
                  <a:gd name="T43" fmla="*/ 2147483647 h 169"/>
                  <a:gd name="T44" fmla="*/ 2147483647 w 279"/>
                  <a:gd name="T45" fmla="*/ 2147483647 h 169"/>
                  <a:gd name="T46" fmla="*/ 0 w 279"/>
                  <a:gd name="T47" fmla="*/ 2147483647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169"/>
                  <a:gd name="T74" fmla="*/ 279 w 279"/>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169">
                    <a:moveTo>
                      <a:pt x="0" y="30"/>
                    </a:moveTo>
                    <a:lnTo>
                      <a:pt x="26" y="92"/>
                    </a:lnTo>
                    <a:lnTo>
                      <a:pt x="118" y="92"/>
                    </a:lnTo>
                    <a:lnTo>
                      <a:pt x="151" y="136"/>
                    </a:lnTo>
                    <a:lnTo>
                      <a:pt x="162" y="140"/>
                    </a:lnTo>
                    <a:lnTo>
                      <a:pt x="191" y="129"/>
                    </a:lnTo>
                    <a:lnTo>
                      <a:pt x="217" y="133"/>
                    </a:lnTo>
                    <a:lnTo>
                      <a:pt x="243" y="140"/>
                    </a:lnTo>
                    <a:lnTo>
                      <a:pt x="257" y="169"/>
                    </a:lnTo>
                    <a:lnTo>
                      <a:pt x="279" y="162"/>
                    </a:lnTo>
                    <a:lnTo>
                      <a:pt x="276" y="136"/>
                    </a:lnTo>
                    <a:lnTo>
                      <a:pt x="268" y="96"/>
                    </a:lnTo>
                    <a:lnTo>
                      <a:pt x="217" y="81"/>
                    </a:lnTo>
                    <a:lnTo>
                      <a:pt x="199" y="74"/>
                    </a:lnTo>
                    <a:lnTo>
                      <a:pt x="213" y="59"/>
                    </a:lnTo>
                    <a:lnTo>
                      <a:pt x="202" y="37"/>
                    </a:lnTo>
                    <a:lnTo>
                      <a:pt x="177" y="37"/>
                    </a:lnTo>
                    <a:lnTo>
                      <a:pt x="177" y="19"/>
                    </a:lnTo>
                    <a:lnTo>
                      <a:pt x="162" y="8"/>
                    </a:lnTo>
                    <a:lnTo>
                      <a:pt x="136" y="0"/>
                    </a:lnTo>
                    <a:lnTo>
                      <a:pt x="114" y="15"/>
                    </a:lnTo>
                    <a:lnTo>
                      <a:pt x="77" y="15"/>
                    </a:lnTo>
                    <a:lnTo>
                      <a:pt x="26" y="37"/>
                    </a:lnTo>
                    <a:lnTo>
                      <a:pt x="0" y="3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3" name="Freeform 176"/>
              <p:cNvSpPr>
                <a:spLocks noChangeAspect="1"/>
              </p:cNvSpPr>
              <p:nvPr/>
            </p:nvSpPr>
            <p:spPr bwMode="gray">
              <a:xfrm>
                <a:off x="6813943" y="5293118"/>
                <a:ext cx="373376" cy="246515"/>
              </a:xfrm>
              <a:custGeom>
                <a:avLst/>
                <a:gdLst>
                  <a:gd name="T0" fmla="*/ 0 w 279"/>
                  <a:gd name="T1" fmla="*/ 2147483647 h 169"/>
                  <a:gd name="T2" fmla="*/ 2147483647 w 279"/>
                  <a:gd name="T3" fmla="*/ 2147483647 h 169"/>
                  <a:gd name="T4" fmla="*/ 2147483647 w 279"/>
                  <a:gd name="T5" fmla="*/ 2147483647 h 169"/>
                  <a:gd name="T6" fmla="*/ 2147483647 w 279"/>
                  <a:gd name="T7" fmla="*/ 2147483647 h 169"/>
                  <a:gd name="T8" fmla="*/ 2147483647 w 279"/>
                  <a:gd name="T9" fmla="*/ 2147483647 h 169"/>
                  <a:gd name="T10" fmla="*/ 2147483647 w 279"/>
                  <a:gd name="T11" fmla="*/ 2147483647 h 169"/>
                  <a:gd name="T12" fmla="*/ 2147483647 w 279"/>
                  <a:gd name="T13" fmla="*/ 2147483647 h 169"/>
                  <a:gd name="T14" fmla="*/ 2147483647 w 279"/>
                  <a:gd name="T15" fmla="*/ 2147483647 h 169"/>
                  <a:gd name="T16" fmla="*/ 2147483647 w 279"/>
                  <a:gd name="T17" fmla="*/ 2147483647 h 169"/>
                  <a:gd name="T18" fmla="*/ 2147483647 w 279"/>
                  <a:gd name="T19" fmla="*/ 2147483647 h 169"/>
                  <a:gd name="T20" fmla="*/ 2147483647 w 279"/>
                  <a:gd name="T21" fmla="*/ 2147483647 h 169"/>
                  <a:gd name="T22" fmla="*/ 2147483647 w 279"/>
                  <a:gd name="T23" fmla="*/ 2147483647 h 169"/>
                  <a:gd name="T24" fmla="*/ 2147483647 w 279"/>
                  <a:gd name="T25" fmla="*/ 2147483647 h 169"/>
                  <a:gd name="T26" fmla="*/ 2147483647 w 279"/>
                  <a:gd name="T27" fmla="*/ 2147483647 h 169"/>
                  <a:gd name="T28" fmla="*/ 2147483647 w 279"/>
                  <a:gd name="T29" fmla="*/ 2147483647 h 169"/>
                  <a:gd name="T30" fmla="*/ 2147483647 w 279"/>
                  <a:gd name="T31" fmla="*/ 2147483647 h 169"/>
                  <a:gd name="T32" fmla="*/ 2147483647 w 279"/>
                  <a:gd name="T33" fmla="*/ 2147483647 h 169"/>
                  <a:gd name="T34" fmla="*/ 2147483647 w 279"/>
                  <a:gd name="T35" fmla="*/ 2147483647 h 169"/>
                  <a:gd name="T36" fmla="*/ 2147483647 w 279"/>
                  <a:gd name="T37" fmla="*/ 2147483647 h 169"/>
                  <a:gd name="T38" fmla="*/ 2147483647 w 279"/>
                  <a:gd name="T39" fmla="*/ 0 h 169"/>
                  <a:gd name="T40" fmla="*/ 2147483647 w 279"/>
                  <a:gd name="T41" fmla="*/ 2147483647 h 169"/>
                  <a:gd name="T42" fmla="*/ 2147483647 w 279"/>
                  <a:gd name="T43" fmla="*/ 2147483647 h 169"/>
                  <a:gd name="T44" fmla="*/ 2147483647 w 279"/>
                  <a:gd name="T45" fmla="*/ 2147483647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9"/>
                  <a:gd name="T70" fmla="*/ 0 h 169"/>
                  <a:gd name="T71" fmla="*/ 279 w 279"/>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9" h="169">
                    <a:moveTo>
                      <a:pt x="0" y="30"/>
                    </a:moveTo>
                    <a:lnTo>
                      <a:pt x="26" y="92"/>
                    </a:lnTo>
                    <a:lnTo>
                      <a:pt x="118" y="92"/>
                    </a:lnTo>
                    <a:lnTo>
                      <a:pt x="151" y="136"/>
                    </a:lnTo>
                    <a:lnTo>
                      <a:pt x="162" y="140"/>
                    </a:lnTo>
                    <a:lnTo>
                      <a:pt x="191" y="129"/>
                    </a:lnTo>
                    <a:lnTo>
                      <a:pt x="217" y="133"/>
                    </a:lnTo>
                    <a:lnTo>
                      <a:pt x="243" y="140"/>
                    </a:lnTo>
                    <a:lnTo>
                      <a:pt x="257" y="169"/>
                    </a:lnTo>
                    <a:lnTo>
                      <a:pt x="279" y="162"/>
                    </a:lnTo>
                    <a:lnTo>
                      <a:pt x="276" y="136"/>
                    </a:lnTo>
                    <a:lnTo>
                      <a:pt x="268" y="96"/>
                    </a:lnTo>
                    <a:lnTo>
                      <a:pt x="217" y="81"/>
                    </a:lnTo>
                    <a:lnTo>
                      <a:pt x="199" y="74"/>
                    </a:lnTo>
                    <a:lnTo>
                      <a:pt x="213" y="59"/>
                    </a:lnTo>
                    <a:lnTo>
                      <a:pt x="202" y="37"/>
                    </a:lnTo>
                    <a:lnTo>
                      <a:pt x="177" y="37"/>
                    </a:lnTo>
                    <a:lnTo>
                      <a:pt x="177" y="19"/>
                    </a:lnTo>
                    <a:lnTo>
                      <a:pt x="162" y="8"/>
                    </a:lnTo>
                    <a:lnTo>
                      <a:pt x="136" y="0"/>
                    </a:lnTo>
                    <a:lnTo>
                      <a:pt x="114" y="15"/>
                    </a:lnTo>
                    <a:lnTo>
                      <a:pt x="77" y="15"/>
                    </a:lnTo>
                    <a:lnTo>
                      <a:pt x="26" y="37"/>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4" name="Freeform 177"/>
              <p:cNvSpPr>
                <a:spLocks noChangeAspect="1"/>
              </p:cNvSpPr>
              <p:nvPr/>
            </p:nvSpPr>
            <p:spPr bwMode="gray">
              <a:xfrm>
                <a:off x="7031443" y="5479816"/>
                <a:ext cx="132313" cy="76130"/>
              </a:xfrm>
              <a:custGeom>
                <a:avLst/>
                <a:gdLst>
                  <a:gd name="T0" fmla="*/ 0 w 99"/>
                  <a:gd name="T1" fmla="*/ 2147483647 h 51"/>
                  <a:gd name="T2" fmla="*/ 2147483647 w 99"/>
                  <a:gd name="T3" fmla="*/ 0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0 w 99"/>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51"/>
                  <a:gd name="T29" fmla="*/ 99 w 9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51">
                    <a:moveTo>
                      <a:pt x="0" y="11"/>
                    </a:moveTo>
                    <a:lnTo>
                      <a:pt x="29" y="0"/>
                    </a:lnTo>
                    <a:lnTo>
                      <a:pt x="59" y="4"/>
                    </a:lnTo>
                    <a:lnTo>
                      <a:pt x="84" y="11"/>
                    </a:lnTo>
                    <a:lnTo>
                      <a:pt x="99" y="40"/>
                    </a:lnTo>
                    <a:lnTo>
                      <a:pt x="77" y="51"/>
                    </a:lnTo>
                    <a:lnTo>
                      <a:pt x="40" y="22"/>
                    </a:lnTo>
                    <a:lnTo>
                      <a:pt x="11" y="26"/>
                    </a:lnTo>
                    <a:lnTo>
                      <a:pt x="0" y="11"/>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5" name="Freeform 178"/>
              <p:cNvSpPr>
                <a:spLocks noChangeAspect="1"/>
              </p:cNvSpPr>
              <p:nvPr/>
            </p:nvSpPr>
            <p:spPr bwMode="gray">
              <a:xfrm>
                <a:off x="7031443" y="5479816"/>
                <a:ext cx="132313" cy="76130"/>
              </a:xfrm>
              <a:custGeom>
                <a:avLst/>
                <a:gdLst>
                  <a:gd name="T0" fmla="*/ 0 w 99"/>
                  <a:gd name="T1" fmla="*/ 2147483647 h 51"/>
                  <a:gd name="T2" fmla="*/ 2147483647 w 99"/>
                  <a:gd name="T3" fmla="*/ 0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51"/>
                  <a:gd name="T26" fmla="*/ 99 w 99"/>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51">
                    <a:moveTo>
                      <a:pt x="0" y="11"/>
                    </a:moveTo>
                    <a:lnTo>
                      <a:pt x="29" y="0"/>
                    </a:lnTo>
                    <a:lnTo>
                      <a:pt x="59" y="4"/>
                    </a:lnTo>
                    <a:lnTo>
                      <a:pt x="84" y="11"/>
                    </a:lnTo>
                    <a:lnTo>
                      <a:pt x="99" y="40"/>
                    </a:lnTo>
                    <a:lnTo>
                      <a:pt x="77" y="51"/>
                    </a:lnTo>
                    <a:lnTo>
                      <a:pt x="40" y="22"/>
                    </a:lnTo>
                    <a:lnTo>
                      <a:pt x="11" y="26"/>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6" name="Freeform 179"/>
              <p:cNvSpPr>
                <a:spLocks noChangeAspect="1"/>
              </p:cNvSpPr>
              <p:nvPr/>
            </p:nvSpPr>
            <p:spPr bwMode="gray">
              <a:xfrm>
                <a:off x="6997006" y="5177110"/>
                <a:ext cx="503876" cy="433213"/>
              </a:xfrm>
              <a:custGeom>
                <a:avLst/>
                <a:gdLst>
                  <a:gd name="T0" fmla="*/ 2147483647 w 374"/>
                  <a:gd name="T1" fmla="*/ 0 h 297"/>
                  <a:gd name="T2" fmla="*/ 2147483647 w 374"/>
                  <a:gd name="T3" fmla="*/ 2147483647 h 297"/>
                  <a:gd name="T4" fmla="*/ 2147483647 w 374"/>
                  <a:gd name="T5" fmla="*/ 2147483647 h 297"/>
                  <a:gd name="T6" fmla="*/ 2147483647 w 374"/>
                  <a:gd name="T7" fmla="*/ 2147483647 h 297"/>
                  <a:gd name="T8" fmla="*/ 2147483647 w 374"/>
                  <a:gd name="T9" fmla="*/ 2147483647 h 297"/>
                  <a:gd name="T10" fmla="*/ 2147483647 w 374"/>
                  <a:gd name="T11" fmla="*/ 2147483647 h 297"/>
                  <a:gd name="T12" fmla="*/ 2147483647 w 374"/>
                  <a:gd name="T13" fmla="*/ 2147483647 h 297"/>
                  <a:gd name="T14" fmla="*/ 2147483647 w 374"/>
                  <a:gd name="T15" fmla="*/ 2147483647 h 297"/>
                  <a:gd name="T16" fmla="*/ 2147483647 w 374"/>
                  <a:gd name="T17" fmla="*/ 2147483647 h 297"/>
                  <a:gd name="T18" fmla="*/ 2147483647 w 374"/>
                  <a:gd name="T19" fmla="*/ 2147483647 h 297"/>
                  <a:gd name="T20" fmla="*/ 2147483647 w 374"/>
                  <a:gd name="T21" fmla="*/ 2147483647 h 297"/>
                  <a:gd name="T22" fmla="*/ 2147483647 w 374"/>
                  <a:gd name="T23" fmla="*/ 2147483647 h 297"/>
                  <a:gd name="T24" fmla="*/ 2147483647 w 374"/>
                  <a:gd name="T25" fmla="*/ 2147483647 h 297"/>
                  <a:gd name="T26" fmla="*/ 2147483647 w 374"/>
                  <a:gd name="T27" fmla="*/ 2147483647 h 297"/>
                  <a:gd name="T28" fmla="*/ 2147483647 w 374"/>
                  <a:gd name="T29" fmla="*/ 2147483647 h 297"/>
                  <a:gd name="T30" fmla="*/ 2147483647 w 374"/>
                  <a:gd name="T31" fmla="*/ 2147483647 h 297"/>
                  <a:gd name="T32" fmla="*/ 2147483647 w 374"/>
                  <a:gd name="T33" fmla="*/ 2147483647 h 297"/>
                  <a:gd name="T34" fmla="*/ 2147483647 w 374"/>
                  <a:gd name="T35" fmla="*/ 2147483647 h 297"/>
                  <a:gd name="T36" fmla="*/ 2147483647 w 374"/>
                  <a:gd name="T37" fmla="*/ 2147483647 h 297"/>
                  <a:gd name="T38" fmla="*/ 2147483647 w 374"/>
                  <a:gd name="T39" fmla="*/ 2147483647 h 297"/>
                  <a:gd name="T40" fmla="*/ 2147483647 w 374"/>
                  <a:gd name="T41" fmla="*/ 2147483647 h 297"/>
                  <a:gd name="T42" fmla="*/ 2147483647 w 374"/>
                  <a:gd name="T43" fmla="*/ 2147483647 h 297"/>
                  <a:gd name="T44" fmla="*/ 2147483647 w 374"/>
                  <a:gd name="T45" fmla="*/ 2147483647 h 297"/>
                  <a:gd name="T46" fmla="*/ 2147483647 w 374"/>
                  <a:gd name="T47" fmla="*/ 2147483647 h 297"/>
                  <a:gd name="T48" fmla="*/ 2147483647 w 374"/>
                  <a:gd name="T49" fmla="*/ 2147483647 h 297"/>
                  <a:gd name="T50" fmla="*/ 2147483647 w 374"/>
                  <a:gd name="T51" fmla="*/ 2147483647 h 297"/>
                  <a:gd name="T52" fmla="*/ 2147483647 w 374"/>
                  <a:gd name="T53" fmla="*/ 2147483647 h 297"/>
                  <a:gd name="T54" fmla="*/ 2147483647 w 374"/>
                  <a:gd name="T55" fmla="*/ 2147483647 h 297"/>
                  <a:gd name="T56" fmla="*/ 2147483647 w 374"/>
                  <a:gd name="T57" fmla="*/ 2147483647 h 297"/>
                  <a:gd name="T58" fmla="*/ 2147483647 w 374"/>
                  <a:gd name="T59" fmla="*/ 2147483647 h 297"/>
                  <a:gd name="T60" fmla="*/ 0 w 374"/>
                  <a:gd name="T61" fmla="*/ 2147483647 h 297"/>
                  <a:gd name="T62" fmla="*/ 2147483647 w 374"/>
                  <a:gd name="T63" fmla="*/ 2147483647 h 297"/>
                  <a:gd name="T64" fmla="*/ 2147483647 w 374"/>
                  <a:gd name="T65" fmla="*/ 2147483647 h 297"/>
                  <a:gd name="T66" fmla="*/ 2147483647 w 374"/>
                  <a:gd name="T67" fmla="*/ 2147483647 h 297"/>
                  <a:gd name="T68" fmla="*/ 2147483647 w 374"/>
                  <a:gd name="T69" fmla="*/ 2147483647 h 297"/>
                  <a:gd name="T70" fmla="*/ 2147483647 w 374"/>
                  <a:gd name="T71" fmla="*/ 2147483647 h 297"/>
                  <a:gd name="T72" fmla="*/ 2147483647 w 374"/>
                  <a:gd name="T73" fmla="*/ 2147483647 h 297"/>
                  <a:gd name="T74" fmla="*/ 2147483647 w 374"/>
                  <a:gd name="T75" fmla="*/ 2147483647 h 297"/>
                  <a:gd name="T76" fmla="*/ 2147483647 w 374"/>
                  <a:gd name="T77" fmla="*/ 2147483647 h 297"/>
                  <a:gd name="T78" fmla="*/ 2147483647 w 374"/>
                  <a:gd name="T79" fmla="*/ 0 h 2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4"/>
                  <a:gd name="T121" fmla="*/ 0 h 297"/>
                  <a:gd name="T122" fmla="*/ 374 w 374"/>
                  <a:gd name="T123" fmla="*/ 297 h 2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4" h="297">
                    <a:moveTo>
                      <a:pt x="88" y="0"/>
                    </a:moveTo>
                    <a:lnTo>
                      <a:pt x="136" y="11"/>
                    </a:lnTo>
                    <a:lnTo>
                      <a:pt x="176" y="22"/>
                    </a:lnTo>
                    <a:lnTo>
                      <a:pt x="202" y="40"/>
                    </a:lnTo>
                    <a:lnTo>
                      <a:pt x="224" y="33"/>
                    </a:lnTo>
                    <a:lnTo>
                      <a:pt x="228" y="3"/>
                    </a:lnTo>
                    <a:lnTo>
                      <a:pt x="286" y="58"/>
                    </a:lnTo>
                    <a:lnTo>
                      <a:pt x="323" y="55"/>
                    </a:lnTo>
                    <a:lnTo>
                      <a:pt x="374" y="66"/>
                    </a:lnTo>
                    <a:lnTo>
                      <a:pt x="341" y="95"/>
                    </a:lnTo>
                    <a:lnTo>
                      <a:pt x="327" y="110"/>
                    </a:lnTo>
                    <a:lnTo>
                      <a:pt x="308" y="150"/>
                    </a:lnTo>
                    <a:lnTo>
                      <a:pt x="323" y="238"/>
                    </a:lnTo>
                    <a:lnTo>
                      <a:pt x="301" y="209"/>
                    </a:lnTo>
                    <a:lnTo>
                      <a:pt x="286" y="220"/>
                    </a:lnTo>
                    <a:lnTo>
                      <a:pt x="286" y="297"/>
                    </a:lnTo>
                    <a:lnTo>
                      <a:pt x="220" y="253"/>
                    </a:lnTo>
                    <a:lnTo>
                      <a:pt x="235" y="213"/>
                    </a:lnTo>
                    <a:lnTo>
                      <a:pt x="217" y="194"/>
                    </a:lnTo>
                    <a:lnTo>
                      <a:pt x="180" y="191"/>
                    </a:lnTo>
                    <a:lnTo>
                      <a:pt x="147" y="242"/>
                    </a:lnTo>
                    <a:lnTo>
                      <a:pt x="147" y="235"/>
                    </a:lnTo>
                    <a:lnTo>
                      <a:pt x="132" y="176"/>
                    </a:lnTo>
                    <a:lnTo>
                      <a:pt x="77" y="161"/>
                    </a:lnTo>
                    <a:lnTo>
                      <a:pt x="59" y="154"/>
                    </a:lnTo>
                    <a:lnTo>
                      <a:pt x="77" y="143"/>
                    </a:lnTo>
                    <a:lnTo>
                      <a:pt x="66" y="117"/>
                    </a:lnTo>
                    <a:lnTo>
                      <a:pt x="37" y="117"/>
                    </a:lnTo>
                    <a:lnTo>
                      <a:pt x="37" y="99"/>
                    </a:lnTo>
                    <a:lnTo>
                      <a:pt x="22" y="84"/>
                    </a:lnTo>
                    <a:lnTo>
                      <a:pt x="0" y="84"/>
                    </a:lnTo>
                    <a:lnTo>
                      <a:pt x="22" y="66"/>
                    </a:lnTo>
                    <a:lnTo>
                      <a:pt x="48" y="55"/>
                    </a:lnTo>
                    <a:lnTo>
                      <a:pt x="81" y="73"/>
                    </a:lnTo>
                    <a:lnTo>
                      <a:pt x="114" y="77"/>
                    </a:lnTo>
                    <a:lnTo>
                      <a:pt x="143" y="77"/>
                    </a:lnTo>
                    <a:lnTo>
                      <a:pt x="165" y="66"/>
                    </a:lnTo>
                    <a:lnTo>
                      <a:pt x="143" y="44"/>
                    </a:lnTo>
                    <a:lnTo>
                      <a:pt x="103" y="33"/>
                    </a:lnTo>
                    <a:lnTo>
                      <a:pt x="88" y="0"/>
                    </a:ln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7" name="Freeform 180"/>
              <p:cNvSpPr>
                <a:spLocks noChangeAspect="1"/>
              </p:cNvSpPr>
              <p:nvPr/>
            </p:nvSpPr>
            <p:spPr bwMode="gray">
              <a:xfrm>
                <a:off x="6997006" y="5177110"/>
                <a:ext cx="503876" cy="433213"/>
              </a:xfrm>
              <a:custGeom>
                <a:avLst/>
                <a:gdLst>
                  <a:gd name="T0" fmla="*/ 2147483647 w 374"/>
                  <a:gd name="T1" fmla="*/ 0 h 297"/>
                  <a:gd name="T2" fmla="*/ 2147483647 w 374"/>
                  <a:gd name="T3" fmla="*/ 2147483647 h 297"/>
                  <a:gd name="T4" fmla="*/ 2147483647 w 374"/>
                  <a:gd name="T5" fmla="*/ 2147483647 h 297"/>
                  <a:gd name="T6" fmla="*/ 2147483647 w 374"/>
                  <a:gd name="T7" fmla="*/ 2147483647 h 297"/>
                  <a:gd name="T8" fmla="*/ 2147483647 w 374"/>
                  <a:gd name="T9" fmla="*/ 2147483647 h 297"/>
                  <a:gd name="T10" fmla="*/ 2147483647 w 374"/>
                  <a:gd name="T11" fmla="*/ 2147483647 h 297"/>
                  <a:gd name="T12" fmla="*/ 2147483647 w 374"/>
                  <a:gd name="T13" fmla="*/ 2147483647 h 297"/>
                  <a:gd name="T14" fmla="*/ 2147483647 w 374"/>
                  <a:gd name="T15" fmla="*/ 2147483647 h 297"/>
                  <a:gd name="T16" fmla="*/ 2147483647 w 374"/>
                  <a:gd name="T17" fmla="*/ 2147483647 h 297"/>
                  <a:gd name="T18" fmla="*/ 2147483647 w 374"/>
                  <a:gd name="T19" fmla="*/ 2147483647 h 297"/>
                  <a:gd name="T20" fmla="*/ 2147483647 w 374"/>
                  <a:gd name="T21" fmla="*/ 2147483647 h 297"/>
                  <a:gd name="T22" fmla="*/ 2147483647 w 374"/>
                  <a:gd name="T23" fmla="*/ 2147483647 h 297"/>
                  <a:gd name="T24" fmla="*/ 2147483647 w 374"/>
                  <a:gd name="T25" fmla="*/ 2147483647 h 297"/>
                  <a:gd name="T26" fmla="*/ 2147483647 w 374"/>
                  <a:gd name="T27" fmla="*/ 2147483647 h 297"/>
                  <a:gd name="T28" fmla="*/ 2147483647 w 374"/>
                  <a:gd name="T29" fmla="*/ 2147483647 h 297"/>
                  <a:gd name="T30" fmla="*/ 2147483647 w 374"/>
                  <a:gd name="T31" fmla="*/ 2147483647 h 297"/>
                  <a:gd name="T32" fmla="*/ 2147483647 w 374"/>
                  <a:gd name="T33" fmla="*/ 2147483647 h 297"/>
                  <a:gd name="T34" fmla="*/ 2147483647 w 374"/>
                  <a:gd name="T35" fmla="*/ 2147483647 h 297"/>
                  <a:gd name="T36" fmla="*/ 2147483647 w 374"/>
                  <a:gd name="T37" fmla="*/ 2147483647 h 297"/>
                  <a:gd name="T38" fmla="*/ 2147483647 w 374"/>
                  <a:gd name="T39" fmla="*/ 2147483647 h 297"/>
                  <a:gd name="T40" fmla="*/ 2147483647 w 374"/>
                  <a:gd name="T41" fmla="*/ 2147483647 h 297"/>
                  <a:gd name="T42" fmla="*/ 2147483647 w 374"/>
                  <a:gd name="T43" fmla="*/ 2147483647 h 297"/>
                  <a:gd name="T44" fmla="*/ 2147483647 w 374"/>
                  <a:gd name="T45" fmla="*/ 2147483647 h 297"/>
                  <a:gd name="T46" fmla="*/ 2147483647 w 374"/>
                  <a:gd name="T47" fmla="*/ 2147483647 h 297"/>
                  <a:gd name="T48" fmla="*/ 2147483647 w 374"/>
                  <a:gd name="T49" fmla="*/ 2147483647 h 297"/>
                  <a:gd name="T50" fmla="*/ 2147483647 w 374"/>
                  <a:gd name="T51" fmla="*/ 2147483647 h 297"/>
                  <a:gd name="T52" fmla="*/ 2147483647 w 374"/>
                  <a:gd name="T53" fmla="*/ 2147483647 h 297"/>
                  <a:gd name="T54" fmla="*/ 2147483647 w 374"/>
                  <a:gd name="T55" fmla="*/ 2147483647 h 297"/>
                  <a:gd name="T56" fmla="*/ 2147483647 w 374"/>
                  <a:gd name="T57" fmla="*/ 2147483647 h 297"/>
                  <a:gd name="T58" fmla="*/ 2147483647 w 374"/>
                  <a:gd name="T59" fmla="*/ 2147483647 h 297"/>
                  <a:gd name="T60" fmla="*/ 0 w 374"/>
                  <a:gd name="T61" fmla="*/ 2147483647 h 297"/>
                  <a:gd name="T62" fmla="*/ 2147483647 w 374"/>
                  <a:gd name="T63" fmla="*/ 2147483647 h 297"/>
                  <a:gd name="T64" fmla="*/ 2147483647 w 374"/>
                  <a:gd name="T65" fmla="*/ 2147483647 h 297"/>
                  <a:gd name="T66" fmla="*/ 2147483647 w 374"/>
                  <a:gd name="T67" fmla="*/ 2147483647 h 297"/>
                  <a:gd name="T68" fmla="*/ 2147483647 w 374"/>
                  <a:gd name="T69" fmla="*/ 2147483647 h 297"/>
                  <a:gd name="T70" fmla="*/ 2147483647 w 374"/>
                  <a:gd name="T71" fmla="*/ 2147483647 h 297"/>
                  <a:gd name="T72" fmla="*/ 2147483647 w 374"/>
                  <a:gd name="T73" fmla="*/ 2147483647 h 297"/>
                  <a:gd name="T74" fmla="*/ 2147483647 w 374"/>
                  <a:gd name="T75" fmla="*/ 2147483647 h 297"/>
                  <a:gd name="T76" fmla="*/ 2147483647 w 374"/>
                  <a:gd name="T77" fmla="*/ 2147483647 h 2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4"/>
                  <a:gd name="T118" fmla="*/ 0 h 297"/>
                  <a:gd name="T119" fmla="*/ 374 w 374"/>
                  <a:gd name="T120" fmla="*/ 297 h 2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4" h="297">
                    <a:moveTo>
                      <a:pt x="88" y="0"/>
                    </a:moveTo>
                    <a:lnTo>
                      <a:pt x="136" y="11"/>
                    </a:lnTo>
                    <a:lnTo>
                      <a:pt x="176" y="22"/>
                    </a:lnTo>
                    <a:lnTo>
                      <a:pt x="202" y="40"/>
                    </a:lnTo>
                    <a:lnTo>
                      <a:pt x="224" y="33"/>
                    </a:lnTo>
                    <a:lnTo>
                      <a:pt x="228" y="3"/>
                    </a:lnTo>
                    <a:lnTo>
                      <a:pt x="286" y="58"/>
                    </a:lnTo>
                    <a:lnTo>
                      <a:pt x="323" y="55"/>
                    </a:lnTo>
                    <a:lnTo>
                      <a:pt x="374" y="66"/>
                    </a:lnTo>
                    <a:lnTo>
                      <a:pt x="341" y="95"/>
                    </a:lnTo>
                    <a:lnTo>
                      <a:pt x="327" y="110"/>
                    </a:lnTo>
                    <a:lnTo>
                      <a:pt x="308" y="150"/>
                    </a:lnTo>
                    <a:lnTo>
                      <a:pt x="323" y="238"/>
                    </a:lnTo>
                    <a:lnTo>
                      <a:pt x="301" y="209"/>
                    </a:lnTo>
                    <a:lnTo>
                      <a:pt x="286" y="220"/>
                    </a:lnTo>
                    <a:lnTo>
                      <a:pt x="286" y="297"/>
                    </a:lnTo>
                    <a:lnTo>
                      <a:pt x="220" y="253"/>
                    </a:lnTo>
                    <a:lnTo>
                      <a:pt x="235" y="213"/>
                    </a:lnTo>
                    <a:lnTo>
                      <a:pt x="217" y="194"/>
                    </a:lnTo>
                    <a:lnTo>
                      <a:pt x="180" y="191"/>
                    </a:lnTo>
                    <a:lnTo>
                      <a:pt x="147" y="242"/>
                    </a:lnTo>
                    <a:lnTo>
                      <a:pt x="147" y="235"/>
                    </a:lnTo>
                    <a:lnTo>
                      <a:pt x="132" y="176"/>
                    </a:lnTo>
                    <a:lnTo>
                      <a:pt x="77" y="161"/>
                    </a:lnTo>
                    <a:lnTo>
                      <a:pt x="59" y="154"/>
                    </a:lnTo>
                    <a:lnTo>
                      <a:pt x="77" y="143"/>
                    </a:lnTo>
                    <a:lnTo>
                      <a:pt x="66" y="117"/>
                    </a:lnTo>
                    <a:lnTo>
                      <a:pt x="37" y="117"/>
                    </a:lnTo>
                    <a:lnTo>
                      <a:pt x="37" y="99"/>
                    </a:lnTo>
                    <a:lnTo>
                      <a:pt x="22" y="84"/>
                    </a:lnTo>
                    <a:lnTo>
                      <a:pt x="0" y="84"/>
                    </a:lnTo>
                    <a:lnTo>
                      <a:pt x="22" y="66"/>
                    </a:lnTo>
                    <a:lnTo>
                      <a:pt x="48" y="55"/>
                    </a:lnTo>
                    <a:lnTo>
                      <a:pt x="81" y="73"/>
                    </a:lnTo>
                    <a:lnTo>
                      <a:pt x="114" y="77"/>
                    </a:lnTo>
                    <a:lnTo>
                      <a:pt x="143" y="77"/>
                    </a:lnTo>
                    <a:lnTo>
                      <a:pt x="165" y="66"/>
                    </a:lnTo>
                    <a:lnTo>
                      <a:pt x="143" y="44"/>
                    </a:lnTo>
                    <a:lnTo>
                      <a:pt x="103" y="33"/>
                    </a:lnTo>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sp>
            <p:nvSpPr>
              <p:cNvPr id="353488" name="Cyprus Map"/>
              <p:cNvSpPr>
                <a:spLocks/>
              </p:cNvSpPr>
              <p:nvPr/>
            </p:nvSpPr>
            <p:spPr bwMode="auto">
              <a:xfrm>
                <a:off x="6359004" y="6268302"/>
                <a:ext cx="232001" cy="184886"/>
              </a:xfrm>
              <a:custGeom>
                <a:avLst/>
                <a:gdLst>
                  <a:gd name="T0" fmla="*/ 2147483647 w 62"/>
                  <a:gd name="T1" fmla="*/ 2147483647 h 50"/>
                  <a:gd name="T2" fmla="*/ 2147483647 w 62"/>
                  <a:gd name="T3" fmla="*/ 2147483647 h 50"/>
                  <a:gd name="T4" fmla="*/ 2147483647 w 62"/>
                  <a:gd name="T5" fmla="*/ 2147483647 h 50"/>
                  <a:gd name="T6" fmla="*/ 2147483647 w 62"/>
                  <a:gd name="T7" fmla="*/ 2147483647 h 50"/>
                  <a:gd name="T8" fmla="*/ 2147483647 w 62"/>
                  <a:gd name="T9" fmla="*/ 2147483647 h 50"/>
                  <a:gd name="T10" fmla="*/ 2147483647 w 62"/>
                  <a:gd name="T11" fmla="*/ 2147483647 h 50"/>
                  <a:gd name="T12" fmla="*/ 2147483647 w 62"/>
                  <a:gd name="T13" fmla="*/ 2147483647 h 50"/>
                  <a:gd name="T14" fmla="*/ 2147483647 w 62"/>
                  <a:gd name="T15" fmla="*/ 2147483647 h 50"/>
                  <a:gd name="T16" fmla="*/ 0 w 62"/>
                  <a:gd name="T17" fmla="*/ 2147483647 h 50"/>
                  <a:gd name="T18" fmla="*/ 2147483647 w 62"/>
                  <a:gd name="T19" fmla="*/ 2147483647 h 50"/>
                  <a:gd name="T20" fmla="*/ 2147483647 w 62"/>
                  <a:gd name="T21" fmla="*/ 2147483647 h 50"/>
                  <a:gd name="T22" fmla="*/ 2147483647 w 62"/>
                  <a:gd name="T23" fmla="*/ 2147483647 h 50"/>
                  <a:gd name="T24" fmla="*/ 2147483647 w 62"/>
                  <a:gd name="T25" fmla="*/ 2147483647 h 50"/>
                  <a:gd name="T26" fmla="*/ 2147483647 w 62"/>
                  <a:gd name="T27" fmla="*/ 2147483647 h 50"/>
                  <a:gd name="T28" fmla="*/ 2147483647 w 62"/>
                  <a:gd name="T29" fmla="*/ 2147483647 h 50"/>
                  <a:gd name="T30" fmla="*/ 2147483647 w 62"/>
                  <a:gd name="T31" fmla="*/ 2147483647 h 50"/>
                  <a:gd name="T32" fmla="*/ 2147483647 w 62"/>
                  <a:gd name="T33" fmla="*/ 2147483647 h 50"/>
                  <a:gd name="T34" fmla="*/ 2147483647 w 62"/>
                  <a:gd name="T35" fmla="*/ 2147483647 h 50"/>
                  <a:gd name="T36" fmla="*/ 2147483647 w 62"/>
                  <a:gd name="T37" fmla="*/ 2147483647 h 50"/>
                  <a:gd name="T38" fmla="*/ 2147483647 w 62"/>
                  <a:gd name="T39" fmla="*/ 2147483647 h 50"/>
                  <a:gd name="T40" fmla="*/ 2147483647 w 62"/>
                  <a:gd name="T41" fmla="*/ 2147483647 h 50"/>
                  <a:gd name="T42" fmla="*/ 2147483647 w 62"/>
                  <a:gd name="T43" fmla="*/ 2147483647 h 50"/>
                  <a:gd name="T44" fmla="*/ 2147483647 w 62"/>
                  <a:gd name="T45" fmla="*/ 2147483647 h 50"/>
                  <a:gd name="T46" fmla="*/ 2147483647 w 62"/>
                  <a:gd name="T47" fmla="*/ 21474836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50"/>
                  <a:gd name="T74" fmla="*/ 62 w 6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50">
                    <a:moveTo>
                      <a:pt x="61" y="1"/>
                    </a:moveTo>
                    <a:cubicBezTo>
                      <a:pt x="57" y="2"/>
                      <a:pt x="53" y="8"/>
                      <a:pt x="49" y="10"/>
                    </a:cubicBezTo>
                    <a:cubicBezTo>
                      <a:pt x="49" y="11"/>
                      <a:pt x="47" y="10"/>
                      <a:pt x="47" y="10"/>
                    </a:cubicBezTo>
                    <a:cubicBezTo>
                      <a:pt x="46" y="10"/>
                      <a:pt x="40" y="15"/>
                      <a:pt x="39" y="16"/>
                    </a:cubicBezTo>
                    <a:cubicBezTo>
                      <a:pt x="33" y="18"/>
                      <a:pt x="26" y="18"/>
                      <a:pt x="19" y="19"/>
                    </a:cubicBezTo>
                    <a:cubicBezTo>
                      <a:pt x="19" y="19"/>
                      <a:pt x="18" y="24"/>
                      <a:pt x="18" y="25"/>
                    </a:cubicBezTo>
                    <a:cubicBezTo>
                      <a:pt x="20" y="24"/>
                      <a:pt x="19" y="26"/>
                      <a:pt x="19" y="27"/>
                    </a:cubicBezTo>
                    <a:cubicBezTo>
                      <a:pt x="10" y="27"/>
                      <a:pt x="9" y="28"/>
                      <a:pt x="2" y="33"/>
                    </a:cubicBezTo>
                    <a:cubicBezTo>
                      <a:pt x="1" y="32"/>
                      <a:pt x="2" y="31"/>
                      <a:pt x="0" y="30"/>
                    </a:cubicBezTo>
                    <a:cubicBezTo>
                      <a:pt x="1" y="35"/>
                      <a:pt x="1" y="37"/>
                      <a:pt x="3" y="40"/>
                    </a:cubicBezTo>
                    <a:cubicBezTo>
                      <a:pt x="4" y="41"/>
                      <a:pt x="6" y="41"/>
                      <a:pt x="6" y="42"/>
                    </a:cubicBezTo>
                    <a:cubicBezTo>
                      <a:pt x="7" y="43"/>
                      <a:pt x="7" y="45"/>
                      <a:pt x="7" y="46"/>
                    </a:cubicBezTo>
                    <a:cubicBezTo>
                      <a:pt x="11" y="48"/>
                      <a:pt x="17" y="46"/>
                      <a:pt x="21" y="47"/>
                    </a:cubicBezTo>
                    <a:cubicBezTo>
                      <a:pt x="21" y="47"/>
                      <a:pt x="23" y="49"/>
                      <a:pt x="24" y="50"/>
                    </a:cubicBezTo>
                    <a:cubicBezTo>
                      <a:pt x="25" y="49"/>
                      <a:pt x="26" y="48"/>
                      <a:pt x="26" y="48"/>
                    </a:cubicBezTo>
                    <a:cubicBezTo>
                      <a:pt x="27" y="46"/>
                      <a:pt x="26" y="45"/>
                      <a:pt x="25" y="44"/>
                    </a:cubicBezTo>
                    <a:cubicBezTo>
                      <a:pt x="30" y="42"/>
                      <a:pt x="36" y="40"/>
                      <a:pt x="40" y="37"/>
                    </a:cubicBezTo>
                    <a:cubicBezTo>
                      <a:pt x="42" y="35"/>
                      <a:pt x="43" y="30"/>
                      <a:pt x="46" y="29"/>
                    </a:cubicBezTo>
                    <a:cubicBezTo>
                      <a:pt x="47" y="29"/>
                      <a:pt x="52" y="30"/>
                      <a:pt x="55" y="29"/>
                    </a:cubicBezTo>
                    <a:cubicBezTo>
                      <a:pt x="55" y="29"/>
                      <a:pt x="54" y="26"/>
                      <a:pt x="54" y="26"/>
                    </a:cubicBezTo>
                    <a:cubicBezTo>
                      <a:pt x="54" y="25"/>
                      <a:pt x="52" y="24"/>
                      <a:pt x="51" y="24"/>
                    </a:cubicBezTo>
                    <a:cubicBezTo>
                      <a:pt x="47" y="16"/>
                      <a:pt x="55" y="11"/>
                      <a:pt x="59" y="5"/>
                    </a:cubicBezTo>
                    <a:cubicBezTo>
                      <a:pt x="59" y="5"/>
                      <a:pt x="62" y="3"/>
                      <a:pt x="62" y="3"/>
                    </a:cubicBezTo>
                    <a:cubicBezTo>
                      <a:pt x="62" y="2"/>
                      <a:pt x="62" y="0"/>
                      <a:pt x="61" y="1"/>
                    </a:cubicBezTo>
                    <a:close/>
                  </a:path>
                </a:pathLst>
              </a:custGeom>
              <a:solidFill>
                <a:srgbClr val="A3CBA5"/>
              </a:solidFill>
              <a:ln w="6350" cap="flat" cmpd="sng">
                <a:solidFill>
                  <a:srgbClr val="777777"/>
                </a:solidFill>
                <a:prstDash val="solid"/>
                <a:round/>
                <a:headEnd type="none" w="med" len="med"/>
                <a:tailEnd type="none" w="med" len="med"/>
              </a:ln>
            </p:spPr>
            <p:txBody>
              <a:bodyPr/>
              <a:lstStyle/>
              <a:p>
                <a:pPr>
                  <a:defRPr/>
                </a:pPr>
                <a:endParaRPr lang="en-US">
                  <a:solidFill>
                    <a:srgbClr val="000000"/>
                  </a:solidFill>
                  <a:latin typeface="Arial"/>
                  <a:ea typeface="MS PGothic" pitchFamily="34" charset="-128"/>
                  <a:cs typeface="Arial"/>
                </a:endParaRPr>
              </a:p>
            </p:txBody>
          </p:sp>
        </p:grpSp>
        <p:pic>
          <p:nvPicPr>
            <p:cNvPr id="40968" name="Ireland" descr="C:\Users\JYPG\Documents\Work NEW\2011\Spirit\Binocrit launch countries\Flags\Irelan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5246" y="2734738"/>
              <a:ext cx="1182687"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0" name="Latvia" descr="C:\Users\JYPG\Documents\Work NEW\2011\Spirit\Binocrit launch countries\Flags\Latv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2478" y="2628900"/>
              <a:ext cx="1182687"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1" name="Lithuania" descr="C:\Users\JYPG\Documents\Work NEW\2011\Spirit\Binocrit launch countries\Flags\Lithuani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62003" y="2919413"/>
              <a:ext cx="1182687"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2" name="UK" descr="C:\Users\JYPG\Documents\Work NEW\2011\Spirit\Binocrit - Flags\Flags\UK.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0315" y="2981325"/>
              <a:ext cx="1182688"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3" name="Netherlands" descr="C:\Users\JYPG\Documents\Work NEW\2011\Spirit\Binocrit launch countries\Flags\Netherlands.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31665" y="3062288"/>
              <a:ext cx="1182688"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4" name="Slovakia" descr="C:\Users\JYPG\Documents\Work NEW\2011\Spirit\Binocrit launch countries\Flags\Slovakia.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90540" y="3744913"/>
              <a:ext cx="1182688"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5" name="Hungary" descr="C:\Users\JYPG\Documents\Work NEW\2011\Spirit\Binocrit - Flags\Flags\Hungary.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28628" y="4059238"/>
              <a:ext cx="1184275"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6" name="Poland" descr="C:\Users\JYPG\Documents\Work NEW\2011\Spirit\Binocrit launch countries\Flags\Polan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50853" y="3232150"/>
              <a:ext cx="1185862"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7" name="Germany" descr="C:\Users\JYPG\Documents\Work NEW\2011\Spirit\Binocrit launch countries\Flags\Germany.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092028" y="3487738"/>
              <a:ext cx="1184275"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8" name="Czech Republic" descr="C:\Users\JYPG\Documents\Work NEW\2011\Spirit\Binocrit - Flags\Flags\Czech Republic.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500015" y="3649663"/>
              <a:ext cx="1182688"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9" name="Austria" descr="C:\Users\JYPG\Documents\Work NEW\2011\Spirit\Binocrit launch countries\Flags\Austria.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320628" y="3937000"/>
              <a:ext cx="1181100"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0" name="Slovenia" descr="C:\Users\JYPG\Documents\Work NEW\2011\Spirit\Binocrit launch countries\Flags\Slovenia.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350790" y="4149725"/>
              <a:ext cx="1184275"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1" name="Belgium" descr="C:\Users\JYPG\Documents\Work NEW\2011\Spirit\Binocrit - Flags\Flags\Belgium.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571328" y="3413125"/>
              <a:ext cx="11811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2" name="Romania" descr="C:\Users\JYPG\Documents\Work NEW\2011\Spirit\Binocrit launch countries\Flags\Romania.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389015" y="4219575"/>
              <a:ext cx="1171575"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3" name="Switzerland" descr="C:\Users\JYPG\Documents\Work NEW\2011\Spirit\Binocrit launch countries\Flags\Switzerland.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717378" y="4037013"/>
              <a:ext cx="1182687"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4" name="Bulgaria" descr="C:\Users\JYPG\Documents\Work NEW\2011\Spirit\Binocrit - Flags\Flags\Bulgaria.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446165" y="4624388"/>
              <a:ext cx="1182688"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6" name="France" descr="C:\Users\JYPG\Documents\Work NEW\2011\Spirit\Binocrit launch countries\Flags\France.pn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2099840" y="3771900"/>
              <a:ext cx="1179513"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7" name="Spain" descr="C:\Users\JYPG\Documents\Work NEW\2011\Spirit\Binocrit launch countries\Flags\Spain.pn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526753" y="4810125"/>
              <a:ext cx="1179512"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8" name="Italy" descr="C:\Users\JYPG\Documents\Work NEW\2011\Spirit\Binocrit launch countries\Flags\Italy.pn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172990" y="4657725"/>
              <a:ext cx="1184275"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9" name="Portugal" descr="C:\Users\JYPG\Documents\Work NEW\2011\Spirit\Binocrit launch countries\Flags\Portugal.png"/>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950490" y="4724400"/>
              <a:ext cx="1182688"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0" name="Greece" descr="C:\Users\JYPG\Documents\Work NEW\2011\Spirit\Binocrit launch countries\Flags\Greece.pn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023890" y="5272088"/>
              <a:ext cx="1181100"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9" name="Text Box 5"/>
          <p:cNvSpPr>
            <a:spLocks noChangeArrowheads="1"/>
          </p:cNvSpPr>
          <p:nvPr/>
        </p:nvSpPr>
        <p:spPr bwMode="auto">
          <a:xfrm>
            <a:off x="693738" y="4745038"/>
            <a:ext cx="7991475" cy="785812"/>
          </a:xfrm>
          <a:prstGeom prst="roundRect">
            <a:avLst>
              <a:gd name="adj" fmla="val 16667"/>
            </a:avLst>
          </a:prstGeom>
          <a:solidFill>
            <a:schemeClr val="bg1"/>
          </a:solidFill>
          <a:ln w="28575" algn="ctr">
            <a:solidFill>
              <a:srgbClr val="C00000"/>
            </a:solidFill>
            <a:miter lim="800000"/>
            <a:headEnd/>
            <a:tailEnd/>
          </a:ln>
        </p:spPr>
        <p:txBody>
          <a:bodyPr lIns="90000" tIns="46800" rIns="90000" bIns="46800">
            <a:spAutoFit/>
          </a:bodyPr>
          <a:lstStyle/>
          <a:p>
            <a:pPr algn="ctr" eaLnBrk="0" hangingPunct="0"/>
            <a:r>
              <a:rPr lang="en-GB" sz="2000" dirty="0" smtClean="0">
                <a:solidFill>
                  <a:srgbClr val="000000"/>
                </a:solidFill>
                <a:latin typeface="Arial"/>
                <a:ea typeface="MS PGothic" pitchFamily="34" charset="-128"/>
                <a:cs typeface="Arial"/>
              </a:rPr>
              <a:t>Safety profile consistent with G-CSF and ESA-class and no reports of neutralising antibodies with commercial product</a:t>
            </a:r>
            <a:endParaRPr lang="en-US" sz="2000" dirty="0" smtClean="0">
              <a:solidFill>
                <a:srgbClr val="000000"/>
              </a:solidFill>
              <a:latin typeface="Arial"/>
              <a:ea typeface="MS PGothic" pitchFamily="34" charset="-128"/>
              <a:cs typeface="Arial"/>
            </a:endParaRPr>
          </a:p>
        </p:txBody>
      </p:sp>
      <p:sp>
        <p:nvSpPr>
          <p:cNvPr id="210" name="Rectangle 3"/>
          <p:cNvSpPr txBox="1">
            <a:spLocks noChangeArrowheads="1"/>
          </p:cNvSpPr>
          <p:nvPr/>
        </p:nvSpPr>
        <p:spPr bwMode="auto">
          <a:xfrm>
            <a:off x="609600" y="1670050"/>
            <a:ext cx="8159750" cy="2771775"/>
          </a:xfrm>
          <a:prstGeom prst="rect">
            <a:avLst/>
          </a:prstGeom>
          <a:solidFill>
            <a:schemeClr val="bg1"/>
          </a:solidFill>
          <a:ln w="28575">
            <a:solidFill>
              <a:srgbClr val="C00000"/>
            </a:solidFill>
            <a:miter lim="800000"/>
            <a:headEnd/>
            <a:tailEnd/>
          </a:ln>
        </p:spPr>
        <p:txBody>
          <a:bodyPr lIns="0" tIns="0" rIns="0" bIns="0" anchor="ctr"/>
          <a:lstStyle/>
          <a:p>
            <a:pPr marL="744538" lvl="2" indent="-285750" eaLnBrk="0" hangingPunct="0">
              <a:lnSpc>
                <a:spcPct val="90000"/>
              </a:lnSpc>
              <a:spcBef>
                <a:spcPct val="50000"/>
              </a:spcBef>
              <a:buFont typeface="Wingdings" pitchFamily="2" charset="2"/>
              <a:buChar char="q"/>
              <a:defRPr/>
            </a:pPr>
            <a:endParaRPr lang="en-GB" kern="0" dirty="0" smtClean="0">
              <a:solidFill>
                <a:srgbClr val="000000"/>
              </a:solidFill>
              <a:latin typeface="Arial"/>
              <a:ea typeface="ＭＳ Ｐゴシック" pitchFamily="34" charset="-128"/>
              <a:cs typeface="Arial"/>
            </a:endParaRPr>
          </a:p>
          <a:p>
            <a:pPr marL="744538" lvl="2" indent="-285750" eaLnBrk="0" hangingPunct="0">
              <a:lnSpc>
                <a:spcPct val="90000"/>
              </a:lnSpc>
              <a:spcBef>
                <a:spcPct val="50000"/>
              </a:spcBef>
              <a:buFont typeface="Wingdings" pitchFamily="2" charset="2"/>
              <a:buChar char="q"/>
              <a:defRPr/>
            </a:pPr>
            <a:r>
              <a:rPr lang="en-GB" kern="0" dirty="0" smtClean="0">
                <a:solidFill>
                  <a:srgbClr val="000000"/>
                </a:solidFill>
                <a:latin typeface="Arial"/>
                <a:ea typeface="ＭＳ Ｐゴシック" pitchFamily="34" charset="-128"/>
                <a:cs typeface="Arial"/>
              </a:rPr>
              <a:t>Significant Usage in Europe over 7 years</a:t>
            </a:r>
            <a:endParaRPr lang="en-GB" kern="0" dirty="0">
              <a:solidFill>
                <a:srgbClr val="000000"/>
              </a:solidFill>
              <a:latin typeface="Arial"/>
              <a:ea typeface="ＭＳ Ｐゴシック" pitchFamily="34" charset="-128"/>
              <a:cs typeface="Arial"/>
            </a:endParaRPr>
          </a:p>
          <a:p>
            <a:pPr marL="744538" lvl="2" indent="-285750" eaLnBrk="0" hangingPunct="0">
              <a:lnSpc>
                <a:spcPct val="90000"/>
              </a:lnSpc>
              <a:spcBef>
                <a:spcPct val="50000"/>
              </a:spcBef>
              <a:buFont typeface="Wingdings" pitchFamily="2" charset="2"/>
              <a:buChar char="q"/>
              <a:defRPr/>
            </a:pPr>
            <a:endParaRPr lang="en-GB" kern="0" dirty="0" smtClean="0">
              <a:solidFill>
                <a:srgbClr val="000000"/>
              </a:solidFill>
              <a:latin typeface="Arial"/>
              <a:ea typeface="ＭＳ Ｐゴシック" pitchFamily="34" charset="-128"/>
              <a:cs typeface="Arial"/>
            </a:endParaRPr>
          </a:p>
          <a:p>
            <a:pPr marL="744538" lvl="2" indent="-285750" eaLnBrk="0" hangingPunct="0">
              <a:lnSpc>
                <a:spcPct val="90000"/>
              </a:lnSpc>
              <a:spcBef>
                <a:spcPct val="50000"/>
              </a:spcBef>
              <a:buFont typeface="Wingdings" pitchFamily="2" charset="2"/>
              <a:buChar char="q"/>
              <a:defRPr/>
            </a:pPr>
            <a:r>
              <a:rPr lang="en-GB" kern="0" dirty="0" err="1" smtClean="0">
                <a:solidFill>
                  <a:srgbClr val="000000"/>
                </a:solidFill>
                <a:latin typeface="Arial"/>
                <a:ea typeface="ＭＳ Ｐゴシック" pitchFamily="34" charset="-128"/>
                <a:cs typeface="Arial"/>
              </a:rPr>
              <a:t>Biosimilar</a:t>
            </a:r>
            <a:r>
              <a:rPr lang="en-GB" kern="0" dirty="0" smtClean="0">
                <a:solidFill>
                  <a:srgbClr val="000000"/>
                </a:solidFill>
                <a:latin typeface="Arial"/>
                <a:ea typeface="ＭＳ Ｐゴシック" pitchFamily="34" charset="-128"/>
                <a:cs typeface="Arial"/>
              </a:rPr>
              <a:t> ESA HX575 : Current </a:t>
            </a:r>
            <a:r>
              <a:rPr lang="en-GB" kern="0" dirty="0">
                <a:solidFill>
                  <a:srgbClr val="000000"/>
                </a:solidFill>
                <a:latin typeface="Arial"/>
                <a:ea typeface="ＭＳ Ｐゴシック" pitchFamily="34" charset="-128"/>
                <a:cs typeface="Arial"/>
              </a:rPr>
              <a:t>estimated exposure: </a:t>
            </a:r>
            <a:r>
              <a:rPr lang="en-GB" kern="0" dirty="0" smtClean="0">
                <a:solidFill>
                  <a:srgbClr val="000000"/>
                </a:solidFill>
                <a:latin typeface="Arial"/>
                <a:ea typeface="ＭＳ Ｐゴシック" pitchFamily="34" charset="-128"/>
                <a:cs typeface="Arial"/>
              </a:rPr>
              <a:t>&gt;200,000 </a:t>
            </a:r>
            <a:r>
              <a:rPr lang="en-GB" kern="0" dirty="0">
                <a:solidFill>
                  <a:srgbClr val="000000"/>
                </a:solidFill>
                <a:latin typeface="Arial"/>
                <a:ea typeface="ＭＳ Ｐゴシック" pitchFamily="34" charset="-128"/>
                <a:cs typeface="Arial"/>
              </a:rPr>
              <a:t>patient-years </a:t>
            </a:r>
            <a:r>
              <a:rPr lang="en-GB" kern="0" dirty="0" smtClean="0">
                <a:solidFill>
                  <a:srgbClr val="000000"/>
                </a:solidFill>
                <a:latin typeface="Arial"/>
                <a:ea typeface="ＭＳ Ｐゴシック" pitchFamily="34" charset="-128"/>
                <a:cs typeface="Arial"/>
              </a:rPr>
              <a:t>(Mar 2013)</a:t>
            </a:r>
          </a:p>
          <a:p>
            <a:pPr marL="744538" lvl="2" indent="-285750" eaLnBrk="0" hangingPunct="0">
              <a:lnSpc>
                <a:spcPct val="90000"/>
              </a:lnSpc>
              <a:spcBef>
                <a:spcPct val="50000"/>
              </a:spcBef>
              <a:buFont typeface="Wingdings" pitchFamily="2" charset="2"/>
              <a:buChar char="q"/>
              <a:defRPr/>
            </a:pPr>
            <a:endParaRPr lang="en-GB" kern="0" dirty="0" smtClean="0">
              <a:solidFill>
                <a:srgbClr val="000000"/>
              </a:solidFill>
              <a:latin typeface="Arial"/>
              <a:ea typeface="ＭＳ Ｐゴシック" pitchFamily="34" charset="-128"/>
              <a:cs typeface="Arial"/>
            </a:endParaRPr>
          </a:p>
          <a:p>
            <a:pPr marL="744538" lvl="2" indent="-285750" eaLnBrk="0" hangingPunct="0">
              <a:lnSpc>
                <a:spcPct val="90000"/>
              </a:lnSpc>
              <a:spcBef>
                <a:spcPct val="50000"/>
              </a:spcBef>
              <a:buFont typeface="Wingdings" pitchFamily="2" charset="2"/>
              <a:buChar char="q"/>
              <a:defRPr/>
            </a:pPr>
            <a:r>
              <a:rPr lang="en-GB" kern="0" dirty="0" err="1" smtClean="0">
                <a:solidFill>
                  <a:srgbClr val="000000"/>
                </a:solidFill>
                <a:latin typeface="Arial"/>
                <a:ea typeface="ＭＳ Ｐゴシック" pitchFamily="34" charset="-128"/>
                <a:cs typeface="Arial"/>
              </a:rPr>
              <a:t>Biosimilar</a:t>
            </a:r>
            <a:r>
              <a:rPr lang="en-GB" kern="0" dirty="0" smtClean="0">
                <a:solidFill>
                  <a:srgbClr val="000000"/>
                </a:solidFill>
                <a:latin typeface="Arial"/>
                <a:ea typeface="ＭＳ Ｐゴシック" pitchFamily="34" charset="-128"/>
                <a:cs typeface="Arial"/>
              </a:rPr>
              <a:t> G-CSF EP2006 : </a:t>
            </a:r>
            <a:r>
              <a:rPr lang="en-GB" kern="0" dirty="0">
                <a:solidFill>
                  <a:srgbClr val="000000"/>
                </a:solidFill>
                <a:latin typeface="Arial"/>
                <a:ea typeface="ＭＳ Ｐゴシック" pitchFamily="34" charset="-128"/>
                <a:cs typeface="Arial"/>
              </a:rPr>
              <a:t>Current estimated exposure: </a:t>
            </a:r>
            <a:r>
              <a:rPr lang="en-GB" kern="0" dirty="0" smtClean="0">
                <a:solidFill>
                  <a:srgbClr val="000000"/>
                </a:solidFill>
                <a:latin typeface="Arial"/>
                <a:ea typeface="ＭＳ Ｐゴシック" pitchFamily="34" charset="-128"/>
                <a:cs typeface="Arial"/>
              </a:rPr>
              <a:t>&gt;3.5 million patient-days (Jan 2013) and now number 1 short acting G-CSF in Europe</a:t>
            </a:r>
            <a:endParaRPr lang="en-GB" kern="0" dirty="0">
              <a:solidFill>
                <a:srgbClr val="000000"/>
              </a:solidFill>
              <a:latin typeface="Arial"/>
              <a:ea typeface="ＭＳ Ｐゴシック" pitchFamily="34" charset="-128"/>
              <a:cs typeface="Arial"/>
            </a:endParaRPr>
          </a:p>
          <a:p>
            <a:pPr marL="744538" lvl="2" indent="-285750" eaLnBrk="0" hangingPunct="0">
              <a:lnSpc>
                <a:spcPct val="90000"/>
              </a:lnSpc>
              <a:spcBef>
                <a:spcPct val="50000"/>
              </a:spcBef>
              <a:buFont typeface="Wingdings" pitchFamily="2" charset="2"/>
              <a:buChar char="q"/>
              <a:defRPr/>
            </a:pPr>
            <a:endParaRPr lang="en-GB" b="1" kern="0" dirty="0">
              <a:solidFill>
                <a:srgbClr val="000000"/>
              </a:solidFill>
              <a:latin typeface="Arial"/>
              <a:ea typeface="ＭＳ Ｐゴシック" pitchFamily="34" charset="-128"/>
              <a:cs typeface="Arial"/>
            </a:endParaRPr>
          </a:p>
        </p:txBody>
      </p:sp>
      <p:sp>
        <p:nvSpPr>
          <p:cNvPr id="211" name="Text Box 10"/>
          <p:cNvSpPr txBox="1">
            <a:spLocks noChangeArrowheads="1"/>
          </p:cNvSpPr>
          <p:nvPr/>
        </p:nvSpPr>
        <p:spPr bwMode="auto">
          <a:xfrm>
            <a:off x="468313" y="6648064"/>
            <a:ext cx="625316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6pPr>
            <a:lvl7pPr marL="29718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7pPr>
            <a:lvl8pPr marL="34290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8pPr>
            <a:lvl9pPr marL="38862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9pPr>
          </a:lstStyle>
          <a:p>
            <a:pPr>
              <a:lnSpc>
                <a:spcPct val="90000"/>
              </a:lnSpc>
              <a:spcAft>
                <a:spcPct val="20000"/>
              </a:spcAft>
              <a:buFont typeface="Arial" pitchFamily="34" charset="0"/>
              <a:buNone/>
            </a:pPr>
            <a:r>
              <a:rPr lang="nl-NL" sz="1000" dirty="0" smtClean="0">
                <a:solidFill>
                  <a:srgbClr val="000000"/>
                </a:solidFill>
                <a:cs typeface="Arial"/>
              </a:rPr>
              <a:t>Sandoz data on file 2013; HX575 PSUR Feb 2013 ; EP2006 Jan 2013 PSUR </a:t>
            </a:r>
          </a:p>
        </p:txBody>
      </p:sp>
      <p:sp>
        <p:nvSpPr>
          <p:cNvPr id="2" name="Rectangle 1"/>
          <p:cNvSpPr/>
          <p:nvPr/>
        </p:nvSpPr>
        <p:spPr>
          <a:xfrm>
            <a:off x="7452320" y="332656"/>
            <a:ext cx="151216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C00000"/>
              </a:solidFill>
            </a:endParaRPr>
          </a:p>
        </p:txBody>
      </p:sp>
    </p:spTree>
    <p:extLst>
      <p:ext uri="{BB962C8B-B14F-4D97-AF65-F5344CB8AC3E}">
        <p14:creationId xmlns:p14="http://schemas.microsoft.com/office/powerpoint/2010/main" xmlns="" val="11424293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dissolve">
                                      <p:cBhvr>
                                        <p:cTn id="7" dur="500"/>
                                        <p:tgtEl>
                                          <p:spTgt spid="2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dissolve">
                                      <p:cBhvr>
                                        <p:cTn id="10" dur="500"/>
                                        <p:tgtEl>
                                          <p:spTgt spid="2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dissolve">
                                      <p:cBhvr>
                                        <p:cTn id="15"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10" grpId="0" animBg="1"/>
      <p:bldP spid="2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7788" y="893763"/>
            <a:ext cx="2716212" cy="34861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123907" name="Title 3"/>
          <p:cNvSpPr>
            <a:spLocks noGrp="1"/>
          </p:cNvSpPr>
          <p:nvPr>
            <p:ph type="title"/>
          </p:nvPr>
        </p:nvSpPr>
        <p:spPr/>
        <p:txBody>
          <a:bodyPr/>
          <a:lstStyle/>
          <a:p>
            <a:r>
              <a:rPr lang="en-GB" smtClean="0"/>
              <a:t>Key questions initially raised over </a:t>
            </a:r>
            <a:br>
              <a:rPr lang="en-GB" smtClean="0"/>
            </a:br>
            <a:r>
              <a:rPr lang="en-GB" smtClean="0"/>
              <a:t>the use of biosimilars</a:t>
            </a:r>
          </a:p>
        </p:txBody>
      </p:sp>
      <p:sp>
        <p:nvSpPr>
          <p:cNvPr id="14340" name="Content Placeholder 6"/>
          <p:cNvSpPr>
            <a:spLocks noGrp="1"/>
          </p:cNvSpPr>
          <p:nvPr>
            <p:ph sz="half" idx="1"/>
          </p:nvPr>
        </p:nvSpPr>
        <p:spPr>
          <a:xfrm>
            <a:off x="457200" y="1427163"/>
            <a:ext cx="4419600" cy="5097462"/>
          </a:xfrm>
        </p:spPr>
        <p:txBody>
          <a:bodyPr/>
          <a:lstStyle/>
          <a:p>
            <a:pPr>
              <a:spcAft>
                <a:spcPts val="1800"/>
              </a:spcAft>
            </a:pPr>
            <a:endParaRPr lang="en-GB" sz="2400" smtClean="0"/>
          </a:p>
          <a:p>
            <a:pPr>
              <a:spcAft>
                <a:spcPts val="1800"/>
              </a:spcAft>
            </a:pPr>
            <a:r>
              <a:rPr lang="en-GB" sz="2400" smtClean="0">
                <a:solidFill>
                  <a:srgbClr val="00264D"/>
                </a:solidFill>
              </a:rPr>
              <a:t>Can the savings be realised due to cost of development </a:t>
            </a:r>
            <a:endParaRPr lang="en-GB" sz="2000" smtClean="0">
              <a:solidFill>
                <a:srgbClr val="00264D"/>
              </a:solidFill>
            </a:endParaRPr>
          </a:p>
          <a:p>
            <a:pPr>
              <a:spcAft>
                <a:spcPts val="1800"/>
              </a:spcAft>
            </a:pPr>
            <a:endParaRPr lang="en-GB" sz="2400" smtClean="0"/>
          </a:p>
        </p:txBody>
      </p:sp>
      <p:pic>
        <p:nvPicPr>
          <p:cNvPr id="12390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9575" y="1849438"/>
            <a:ext cx="2924175" cy="384968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12391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45075" y="2847975"/>
            <a:ext cx="2854325" cy="36845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448825"/>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13"/>
          <p:cNvGraphicFramePr>
            <a:graphicFrameLocks/>
          </p:cNvGraphicFramePr>
          <p:nvPr/>
        </p:nvGraphicFramePr>
        <p:xfrm>
          <a:off x="1079500" y="2012950"/>
          <a:ext cx="6924675" cy="3411538"/>
        </p:xfrm>
        <a:graphic>
          <a:graphicData uri="http://schemas.openxmlformats.org/presentationml/2006/ole">
            <p:oleObj spid="_x0000_s439311" name="Diagramm" r:id="rId19" imgW="7058030" imgH="3476508" progId="Excel.Sheet.8">
              <p:embed/>
            </p:oleObj>
          </a:graphicData>
        </a:graphic>
      </p:graphicFrame>
      <p:sp>
        <p:nvSpPr>
          <p:cNvPr id="126979" name="Titel 1"/>
          <p:cNvSpPr>
            <a:spLocks noGrp="1"/>
          </p:cNvSpPr>
          <p:nvPr>
            <p:ph type="title"/>
          </p:nvPr>
        </p:nvSpPr>
        <p:spPr/>
        <p:txBody>
          <a:bodyPr/>
          <a:lstStyle/>
          <a:p>
            <a:r>
              <a:rPr lang="en-GB" sz="2400" smtClean="0"/>
              <a:t>EPO Biosimilar in Germany resulted in </a:t>
            </a:r>
            <a:r>
              <a:rPr lang="en-US" sz="2400" smtClean="0"/>
              <a:t>€60m annual savings (–17.3%) in 1</a:t>
            </a:r>
            <a:r>
              <a:rPr lang="en-US" sz="2400" baseline="30000" smtClean="0"/>
              <a:t>st</a:t>
            </a:r>
            <a:r>
              <a:rPr lang="en-US" sz="2400" smtClean="0"/>
              <a:t> year on market</a:t>
            </a:r>
            <a:endParaRPr lang="de-DE" sz="2400" smtClean="0"/>
          </a:p>
        </p:txBody>
      </p:sp>
      <p:sp>
        <p:nvSpPr>
          <p:cNvPr id="23" name="Rectangle 65"/>
          <p:cNvSpPr>
            <a:spLocks noChangeArrowheads="1"/>
          </p:cNvSpPr>
          <p:nvPr>
            <p:custDataLst>
              <p:tags r:id="rId2"/>
            </p:custDataLst>
          </p:nvPr>
        </p:nvSpPr>
        <p:spPr bwMode="auto">
          <a:xfrm>
            <a:off x="2122488" y="1833563"/>
            <a:ext cx="2447925" cy="1296987"/>
          </a:xfrm>
          <a:prstGeom prst="roundRect">
            <a:avLst/>
          </a:prstGeom>
          <a:noFill/>
          <a:ln w="12700" algn="ctr">
            <a:solidFill>
              <a:srgbClr val="000000"/>
            </a:solidFill>
            <a:miter lim="800000"/>
            <a:headEnd/>
            <a:tailEnd/>
          </a:ln>
        </p:spPr>
        <p:txBody>
          <a:bodyPr wrap="none" lIns="90000" tIns="46800" rIns="90000" bIns="46800" anchor="ctr"/>
          <a:lstStyle/>
          <a:p>
            <a:pPr algn="ctr" eaLnBrk="0" hangingPunct="0"/>
            <a:endParaRPr lang="en-US" sz="1200" smtClean="0">
              <a:solidFill>
                <a:srgbClr val="000000"/>
              </a:solidFill>
              <a:latin typeface="Arial" pitchFamily="34" charset="0"/>
              <a:ea typeface="ＭＳ Ｐゴシック" pitchFamily="34" charset="-128"/>
              <a:cs typeface="Arial" pitchFamily="34" charset="0"/>
            </a:endParaRPr>
          </a:p>
        </p:txBody>
      </p:sp>
      <p:sp>
        <p:nvSpPr>
          <p:cNvPr id="24" name="Line 51"/>
          <p:cNvSpPr>
            <a:spLocks noChangeShapeType="1"/>
          </p:cNvSpPr>
          <p:nvPr>
            <p:custDataLst>
              <p:tags r:id="rId3"/>
            </p:custDataLst>
          </p:nvPr>
        </p:nvSpPr>
        <p:spPr bwMode="auto">
          <a:xfrm>
            <a:off x="6521450" y="3108325"/>
            <a:ext cx="504825" cy="0"/>
          </a:xfrm>
          <a:prstGeom prst="line">
            <a:avLst/>
          </a:prstGeom>
          <a:noFill/>
          <a:ln w="3175">
            <a:solidFill>
              <a:srgbClr val="000000"/>
            </a:solidFill>
            <a:prstDash val="lgDash"/>
            <a:round/>
            <a:headEnd/>
            <a:tailEnd/>
          </a:ln>
        </p:spPr>
        <p:txBody>
          <a:bodyPr wrap="none" lIns="90000" tIns="46800" rIns="90000" bIns="46800" anchor="ctr"/>
          <a:lstStyle/>
          <a:p>
            <a:pPr fontAlgn="auto">
              <a:spcBef>
                <a:spcPts val="0"/>
              </a:spcBef>
              <a:spcAft>
                <a:spcPts val="0"/>
              </a:spcAft>
              <a:defRPr/>
            </a:pPr>
            <a:endParaRPr lang="de-DE" kern="0">
              <a:solidFill>
                <a:sysClr val="windowText" lastClr="000000"/>
              </a:solidFill>
            </a:endParaRPr>
          </a:p>
        </p:txBody>
      </p:sp>
      <p:sp>
        <p:nvSpPr>
          <p:cNvPr id="25" name="Line 50"/>
          <p:cNvSpPr>
            <a:spLocks noChangeShapeType="1"/>
          </p:cNvSpPr>
          <p:nvPr>
            <p:custDataLst>
              <p:tags r:id="rId4"/>
            </p:custDataLst>
          </p:nvPr>
        </p:nvSpPr>
        <p:spPr bwMode="auto">
          <a:xfrm>
            <a:off x="5397500" y="2895600"/>
            <a:ext cx="504825" cy="0"/>
          </a:xfrm>
          <a:prstGeom prst="line">
            <a:avLst/>
          </a:prstGeom>
          <a:noFill/>
          <a:ln w="3175">
            <a:solidFill>
              <a:srgbClr val="000000"/>
            </a:solidFill>
            <a:prstDash val="lgDash"/>
            <a:round/>
            <a:headEnd/>
            <a:tailEnd/>
          </a:ln>
        </p:spPr>
        <p:txBody>
          <a:bodyPr wrap="none" lIns="90000" tIns="46800" rIns="90000" bIns="46800" anchor="ctr"/>
          <a:lstStyle/>
          <a:p>
            <a:pPr fontAlgn="auto">
              <a:spcBef>
                <a:spcPts val="0"/>
              </a:spcBef>
              <a:spcAft>
                <a:spcPts val="0"/>
              </a:spcAft>
              <a:defRPr/>
            </a:pPr>
            <a:endParaRPr lang="de-DE" kern="0">
              <a:solidFill>
                <a:sysClr val="windowText" lastClr="000000"/>
              </a:solidFill>
            </a:endParaRPr>
          </a:p>
        </p:txBody>
      </p:sp>
      <p:sp>
        <p:nvSpPr>
          <p:cNvPr id="26" name="Line 5"/>
          <p:cNvSpPr>
            <a:spLocks noChangeShapeType="1"/>
          </p:cNvSpPr>
          <p:nvPr>
            <p:custDataLst>
              <p:tags r:id="rId5"/>
            </p:custDataLst>
          </p:nvPr>
        </p:nvSpPr>
        <p:spPr bwMode="auto">
          <a:xfrm>
            <a:off x="4281488" y="2895600"/>
            <a:ext cx="504825" cy="0"/>
          </a:xfrm>
          <a:prstGeom prst="line">
            <a:avLst/>
          </a:prstGeom>
          <a:noFill/>
          <a:ln w="3175">
            <a:solidFill>
              <a:srgbClr val="000000"/>
            </a:solidFill>
            <a:prstDash val="lgDash"/>
            <a:round/>
            <a:headEnd/>
            <a:tailEnd/>
          </a:ln>
        </p:spPr>
        <p:txBody>
          <a:bodyPr wrap="none" lIns="90000" tIns="46800" rIns="90000" bIns="46800" anchor="ctr"/>
          <a:lstStyle/>
          <a:p>
            <a:pPr fontAlgn="auto">
              <a:spcBef>
                <a:spcPts val="0"/>
              </a:spcBef>
              <a:spcAft>
                <a:spcPts val="0"/>
              </a:spcAft>
              <a:defRPr/>
            </a:pPr>
            <a:endParaRPr lang="de-DE" kern="0">
              <a:solidFill>
                <a:sysClr val="windowText" lastClr="000000"/>
              </a:solidFill>
            </a:endParaRPr>
          </a:p>
        </p:txBody>
      </p:sp>
      <p:sp>
        <p:nvSpPr>
          <p:cNvPr id="27" name="Line 6"/>
          <p:cNvSpPr>
            <a:spLocks noChangeShapeType="1"/>
          </p:cNvSpPr>
          <p:nvPr>
            <p:custDataLst>
              <p:tags r:id="rId6"/>
            </p:custDataLst>
          </p:nvPr>
        </p:nvSpPr>
        <p:spPr bwMode="auto">
          <a:xfrm>
            <a:off x="3165475" y="2557463"/>
            <a:ext cx="504825" cy="0"/>
          </a:xfrm>
          <a:prstGeom prst="line">
            <a:avLst/>
          </a:prstGeom>
          <a:noFill/>
          <a:ln w="3175">
            <a:solidFill>
              <a:srgbClr val="000000"/>
            </a:solidFill>
            <a:prstDash val="lgDash"/>
            <a:round/>
            <a:headEnd/>
            <a:tailEnd/>
          </a:ln>
        </p:spPr>
        <p:txBody>
          <a:bodyPr wrap="none" lIns="90000" tIns="46800" rIns="90000" bIns="46800" anchor="ctr"/>
          <a:lstStyle/>
          <a:p>
            <a:pPr fontAlgn="auto">
              <a:spcBef>
                <a:spcPts val="0"/>
              </a:spcBef>
              <a:spcAft>
                <a:spcPts val="0"/>
              </a:spcAft>
              <a:defRPr/>
            </a:pPr>
            <a:endParaRPr lang="de-DE" kern="0">
              <a:solidFill>
                <a:sysClr val="windowText" lastClr="000000"/>
              </a:solidFill>
            </a:endParaRPr>
          </a:p>
        </p:txBody>
      </p:sp>
      <p:sp>
        <p:nvSpPr>
          <p:cNvPr id="28" name="Line 7"/>
          <p:cNvSpPr>
            <a:spLocks noChangeShapeType="1"/>
          </p:cNvSpPr>
          <p:nvPr>
            <p:custDataLst>
              <p:tags r:id="rId7"/>
            </p:custDataLst>
          </p:nvPr>
        </p:nvSpPr>
        <p:spPr bwMode="auto">
          <a:xfrm>
            <a:off x="2049463" y="2395538"/>
            <a:ext cx="504825" cy="0"/>
          </a:xfrm>
          <a:prstGeom prst="line">
            <a:avLst/>
          </a:prstGeom>
          <a:noFill/>
          <a:ln w="3175">
            <a:solidFill>
              <a:srgbClr val="000000"/>
            </a:solidFill>
            <a:prstDash val="lgDash"/>
            <a:round/>
            <a:headEnd/>
            <a:tailEnd/>
          </a:ln>
        </p:spPr>
        <p:txBody>
          <a:bodyPr wrap="none" lIns="90000" tIns="46800" rIns="90000" bIns="46800" anchor="ctr"/>
          <a:lstStyle/>
          <a:p>
            <a:pPr fontAlgn="auto">
              <a:spcBef>
                <a:spcPts val="0"/>
              </a:spcBef>
              <a:spcAft>
                <a:spcPts val="0"/>
              </a:spcAft>
              <a:defRPr/>
            </a:pPr>
            <a:endParaRPr lang="de-DE" kern="0">
              <a:solidFill>
                <a:sysClr val="windowText" lastClr="000000"/>
              </a:solidFill>
            </a:endParaRPr>
          </a:p>
        </p:txBody>
      </p:sp>
      <p:sp>
        <p:nvSpPr>
          <p:cNvPr id="126986" name="Rectangle 60"/>
          <p:cNvSpPr>
            <a:spLocks noChangeArrowheads="1"/>
          </p:cNvSpPr>
          <p:nvPr>
            <p:custDataLst>
              <p:tags r:id="rId8"/>
            </p:custDataLst>
          </p:nvPr>
        </p:nvSpPr>
        <p:spPr bwMode="auto">
          <a:xfrm>
            <a:off x="6985000" y="5373688"/>
            <a:ext cx="75247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p>
            <a:pPr algn="ctr" eaLnBrk="0" hangingPunct="0"/>
            <a:fld id="{1681D89F-4C53-4608-852E-9772BDF53E8B}" type="datetime'''''Po''''''te''nt''ia''''l mk''''''t siz''''''''e'''''''">
              <a:rPr lang="en-US" sz="1200" smtClean="0">
                <a:solidFill>
                  <a:srgbClr val="000000"/>
                </a:solidFill>
                <a:latin typeface="Arial" pitchFamily="34" charset="0"/>
                <a:ea typeface="ＭＳ Ｐゴシック" pitchFamily="34" charset="-128"/>
                <a:cs typeface="Arial" pitchFamily="34" charset="0"/>
              </a:rPr>
              <a:pPr algn="ctr" eaLnBrk="0" hangingPunct="0"/>
              <a:t>Potential mkt size</a:t>
            </a:fld>
            <a:endParaRPr lang="en-US" sz="1200" smtClean="0">
              <a:solidFill>
                <a:srgbClr val="000000"/>
              </a:solidFill>
              <a:latin typeface="Arial" pitchFamily="34" charset="0"/>
              <a:ea typeface="ＭＳ Ｐゴシック" pitchFamily="34" charset="-128"/>
              <a:cs typeface="Arial" pitchFamily="34" charset="0"/>
            </a:endParaRPr>
          </a:p>
        </p:txBody>
      </p:sp>
      <p:sp>
        <p:nvSpPr>
          <p:cNvPr id="126987" name="Rectangle 59"/>
          <p:cNvSpPr>
            <a:spLocks noChangeArrowheads="1"/>
          </p:cNvSpPr>
          <p:nvPr>
            <p:custDataLst>
              <p:tags r:id="rId9"/>
            </p:custDataLst>
          </p:nvPr>
        </p:nvSpPr>
        <p:spPr bwMode="auto">
          <a:xfrm>
            <a:off x="5903913" y="5373688"/>
            <a:ext cx="8413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p>
            <a:pPr algn="ctr" eaLnBrk="0" hangingPunct="0"/>
            <a:fld id="{15311886-906F-4A44-8B2E-120B22D81D7B}" type="datetime'Additio''na''l'''' ''wi''''t''hout'' restrict''e''d acce''ss'">
              <a:rPr lang="en-US" sz="1200" smtClean="0">
                <a:solidFill>
                  <a:srgbClr val="000000"/>
                </a:solidFill>
                <a:latin typeface="Arial" pitchFamily="34" charset="0"/>
                <a:ea typeface="ＭＳ Ｐゴシック" pitchFamily="34" charset="-128"/>
                <a:cs typeface="Arial" pitchFamily="34" charset="0"/>
              </a:rPr>
              <a:pPr algn="ctr" eaLnBrk="0" hangingPunct="0"/>
              <a:t>Additional without restricted access</a:t>
            </a:fld>
            <a:endParaRPr lang="en-US" sz="1200" smtClean="0">
              <a:solidFill>
                <a:srgbClr val="000000"/>
              </a:solidFill>
              <a:latin typeface="Arial" pitchFamily="34" charset="0"/>
              <a:ea typeface="ＭＳ Ｐゴシック" pitchFamily="34" charset="-128"/>
              <a:cs typeface="Arial" pitchFamily="34" charset="0"/>
            </a:endParaRPr>
          </a:p>
        </p:txBody>
      </p:sp>
      <p:sp>
        <p:nvSpPr>
          <p:cNvPr id="126988" name="Rectangle 58"/>
          <p:cNvSpPr>
            <a:spLocks noChangeArrowheads="1"/>
          </p:cNvSpPr>
          <p:nvPr>
            <p:custDataLst>
              <p:tags r:id="rId10"/>
            </p:custDataLst>
          </p:nvPr>
        </p:nvSpPr>
        <p:spPr bwMode="auto">
          <a:xfrm>
            <a:off x="4622800" y="5373688"/>
            <a:ext cx="10287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p>
            <a:pPr algn="ctr" eaLnBrk="0" hangingPunct="0"/>
            <a:fld id="{0DC760E6-F78C-48DC-870D-06FFC889558B}" type="datetime'''Mark''et'' w/bi''''''os''''i''''''''m''i''''''''l''ar''s'''">
              <a:rPr lang="en-US" sz="1200" smtClean="0">
                <a:solidFill>
                  <a:srgbClr val="000000"/>
                </a:solidFill>
                <a:latin typeface="Arial" pitchFamily="34" charset="0"/>
                <a:ea typeface="ＭＳ Ｐゴシック" pitchFamily="34" charset="-128"/>
                <a:cs typeface="Arial" pitchFamily="34" charset="0"/>
              </a:rPr>
              <a:pPr algn="ctr" eaLnBrk="0" hangingPunct="0"/>
              <a:t>Market w/biosimilars</a:t>
            </a:fld>
            <a:endParaRPr lang="en-US" sz="1200" smtClean="0">
              <a:solidFill>
                <a:srgbClr val="000000"/>
              </a:solidFill>
              <a:latin typeface="Arial" pitchFamily="34" charset="0"/>
              <a:ea typeface="ＭＳ Ｐゴシック" pitchFamily="34" charset="-128"/>
              <a:cs typeface="Arial" pitchFamily="34" charset="0"/>
            </a:endParaRPr>
          </a:p>
        </p:txBody>
      </p:sp>
      <p:sp>
        <p:nvSpPr>
          <p:cNvPr id="126989" name="Rectangle 73"/>
          <p:cNvSpPr>
            <a:spLocks noChangeArrowheads="1"/>
          </p:cNvSpPr>
          <p:nvPr>
            <p:custDataLst>
              <p:tags r:id="rId11"/>
            </p:custDataLst>
          </p:nvPr>
        </p:nvSpPr>
        <p:spPr bwMode="auto">
          <a:xfrm>
            <a:off x="2479675" y="5373688"/>
            <a:ext cx="83185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p>
            <a:pPr algn="ctr" eaLnBrk="0" hangingPunct="0"/>
            <a:fld id="{8CE88C98-76BC-4F40-8789-CFE640F67F82}" type="datetime'Bios''imilar p''''''''r''''''ic''''e'' re''ducti''''o''''''n'">
              <a:rPr lang="en-US" sz="1200" smtClean="0">
                <a:solidFill>
                  <a:srgbClr val="000000"/>
                </a:solidFill>
                <a:latin typeface="Arial" pitchFamily="34" charset="0"/>
                <a:ea typeface="ＭＳ Ｐゴシック" pitchFamily="34" charset="-128"/>
                <a:cs typeface="Arial" pitchFamily="34" charset="0"/>
              </a:rPr>
              <a:pPr algn="ctr" eaLnBrk="0" hangingPunct="0"/>
              <a:t>Biosimilar price reduction</a:t>
            </a:fld>
            <a:endParaRPr lang="en-US" sz="1200" smtClean="0">
              <a:solidFill>
                <a:srgbClr val="000000"/>
              </a:solidFill>
              <a:latin typeface="Arial" pitchFamily="34" charset="0"/>
              <a:ea typeface="ＭＳ Ｐゴシック" pitchFamily="34" charset="-128"/>
              <a:cs typeface="Arial" pitchFamily="34" charset="0"/>
            </a:endParaRPr>
          </a:p>
        </p:txBody>
      </p:sp>
      <p:sp>
        <p:nvSpPr>
          <p:cNvPr id="126990" name="Rectangle 71"/>
          <p:cNvSpPr>
            <a:spLocks noChangeArrowheads="1"/>
          </p:cNvSpPr>
          <p:nvPr>
            <p:custDataLst>
              <p:tags r:id="rId12"/>
            </p:custDataLst>
          </p:nvPr>
        </p:nvSpPr>
        <p:spPr bwMode="auto">
          <a:xfrm>
            <a:off x="3695700" y="5373688"/>
            <a:ext cx="839788"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p>
            <a:pPr algn="ctr" eaLnBrk="0" hangingPunct="0"/>
            <a:fld id="{4C82B4CA-17FF-4FF9-8E49-68C93DC94CA2}" type="datetime'Ori''ginat''o''r'''' pr''i''ce red''u''''''c''t''io''ns'''">
              <a:rPr lang="en-US" sz="1200" smtClean="0">
                <a:solidFill>
                  <a:srgbClr val="000000"/>
                </a:solidFill>
                <a:latin typeface="Arial" pitchFamily="34" charset="0"/>
                <a:ea typeface="ＭＳ Ｐゴシック" pitchFamily="34" charset="-128"/>
                <a:cs typeface="Arial" pitchFamily="34" charset="0"/>
              </a:rPr>
              <a:pPr algn="ctr" eaLnBrk="0" hangingPunct="0"/>
              <a:t>Originator price reductions</a:t>
            </a:fld>
            <a:endParaRPr lang="en-US" sz="1200" smtClean="0">
              <a:solidFill>
                <a:srgbClr val="000000"/>
              </a:solidFill>
              <a:latin typeface="Arial" pitchFamily="34" charset="0"/>
              <a:ea typeface="ＭＳ Ｐゴシック" pitchFamily="34" charset="-128"/>
              <a:cs typeface="Arial" pitchFamily="34" charset="0"/>
            </a:endParaRPr>
          </a:p>
        </p:txBody>
      </p:sp>
      <p:sp>
        <p:nvSpPr>
          <p:cNvPr id="126991" name="Rectangle 55"/>
          <p:cNvSpPr>
            <a:spLocks noChangeArrowheads="1"/>
          </p:cNvSpPr>
          <p:nvPr>
            <p:custDataLst>
              <p:tags r:id="rId13"/>
            </p:custDataLst>
          </p:nvPr>
        </p:nvSpPr>
        <p:spPr bwMode="auto">
          <a:xfrm>
            <a:off x="1290638" y="5373688"/>
            <a:ext cx="8509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p>
            <a:pPr algn="ctr" eaLnBrk="0" hangingPunct="0"/>
            <a:fld id="{9C0CD430-2353-4C3E-9C6E-993B0BF0014C}" type="datetime'Ma''rket'' be''f''''''''''ore ''bi''osim''i''''la''''''r''s'''">
              <a:rPr lang="en-US" sz="1200" smtClean="0">
                <a:solidFill>
                  <a:srgbClr val="000000"/>
                </a:solidFill>
                <a:latin typeface="Arial" pitchFamily="34" charset="0"/>
                <a:ea typeface="ＭＳ Ｐゴシック" pitchFamily="34" charset="-128"/>
                <a:cs typeface="Arial" pitchFamily="34" charset="0"/>
              </a:rPr>
              <a:pPr algn="ctr" eaLnBrk="0" hangingPunct="0"/>
              <a:t>Market before biosimilars</a:t>
            </a:fld>
            <a:endParaRPr lang="en-US" sz="1200" smtClean="0">
              <a:solidFill>
                <a:srgbClr val="000000"/>
              </a:solidFill>
              <a:latin typeface="Arial" pitchFamily="34" charset="0"/>
              <a:ea typeface="ＭＳ Ｐゴシック" pitchFamily="34" charset="-128"/>
              <a:cs typeface="Arial" pitchFamily="34" charset="0"/>
            </a:endParaRPr>
          </a:p>
        </p:txBody>
      </p:sp>
      <p:sp>
        <p:nvSpPr>
          <p:cNvPr id="126992" name="Text Box 61"/>
          <p:cNvSpPr txBox="1">
            <a:spLocks noChangeArrowheads="1"/>
          </p:cNvSpPr>
          <p:nvPr>
            <p:custDataLst>
              <p:tags r:id="rId14"/>
            </p:custDataLst>
          </p:nvPr>
        </p:nvSpPr>
        <p:spPr bwMode="auto">
          <a:xfrm>
            <a:off x="1049338" y="1462088"/>
            <a:ext cx="42783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smtClean="0">
                <a:solidFill>
                  <a:srgbClr val="000000"/>
                </a:solidFill>
                <a:ea typeface="ＭＳ Ｐゴシック" pitchFamily="34" charset="-128"/>
              </a:rPr>
              <a:t>EPO market in Germany</a:t>
            </a:r>
            <a:r>
              <a:rPr lang="en-US" sz="1200" smtClean="0">
                <a:solidFill>
                  <a:srgbClr val="000000"/>
                </a:solidFill>
                <a:ea typeface="ＭＳ Ｐゴシック" pitchFamily="34" charset="-128"/>
              </a:rPr>
              <a:t>: Effect of biosimilar market entry</a:t>
            </a:r>
            <a:r>
              <a:rPr lang="en-US" sz="1200" baseline="30000" smtClean="0">
                <a:solidFill>
                  <a:srgbClr val="000000"/>
                </a:solidFill>
                <a:ea typeface="ＭＳ Ｐゴシック" pitchFamily="34" charset="-128"/>
              </a:rPr>
              <a:t>1</a:t>
            </a:r>
            <a:r>
              <a:rPr lang="en-US" sz="1200" smtClean="0">
                <a:solidFill>
                  <a:srgbClr val="000000"/>
                </a:solidFill>
                <a:ea typeface="ＭＳ Ｐゴシック" pitchFamily="34" charset="-128"/>
              </a:rPr>
              <a:t> </a:t>
            </a:r>
          </a:p>
          <a:p>
            <a:r>
              <a:rPr lang="en-US" sz="1200" smtClean="0">
                <a:solidFill>
                  <a:srgbClr val="003366"/>
                </a:solidFill>
                <a:ea typeface="ＭＳ Ｐゴシック" pitchFamily="34" charset="-128"/>
              </a:rPr>
              <a:t>€ m</a:t>
            </a:r>
            <a:r>
              <a:rPr lang="en-US" sz="1200" smtClean="0">
                <a:solidFill>
                  <a:srgbClr val="000000"/>
                </a:solidFill>
                <a:ea typeface="ＭＳ Ｐゴシック" pitchFamily="34" charset="-128"/>
              </a:rPr>
              <a:t>illions</a:t>
            </a:r>
          </a:p>
        </p:txBody>
      </p:sp>
      <p:sp>
        <p:nvSpPr>
          <p:cNvPr id="126993" name="Text Box 63"/>
          <p:cNvSpPr>
            <a:spLocks noChangeArrowheads="1"/>
          </p:cNvSpPr>
          <p:nvPr>
            <p:custDataLst>
              <p:tags r:id="rId15"/>
            </p:custDataLst>
          </p:nvPr>
        </p:nvSpPr>
        <p:spPr bwMode="auto">
          <a:xfrm>
            <a:off x="2122488" y="1820863"/>
            <a:ext cx="2447925" cy="539750"/>
          </a:xfrm>
          <a:prstGeom prst="roundRect">
            <a:avLst>
              <a:gd name="adj" fmla="val 2461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p>
            <a:pPr algn="ctr" eaLnBrk="0" hangingPunct="0"/>
            <a:r>
              <a:rPr lang="en-US" sz="1200" b="1" smtClean="0">
                <a:solidFill>
                  <a:srgbClr val="003366"/>
                </a:solidFill>
                <a:latin typeface="Arial" pitchFamily="34" charset="0"/>
                <a:ea typeface="ＭＳ Ｐゴシック" pitchFamily="34" charset="-128"/>
                <a:cs typeface="Arial" pitchFamily="34" charset="0"/>
              </a:rPr>
              <a:t>€</a:t>
            </a:r>
            <a:r>
              <a:rPr lang="en-US" sz="1200" b="1" smtClean="0">
                <a:solidFill>
                  <a:srgbClr val="000000"/>
                </a:solidFill>
                <a:latin typeface="Arial" pitchFamily="34" charset="0"/>
                <a:ea typeface="ＭＳ Ｐゴシック" pitchFamily="34" charset="-128"/>
                <a:cs typeface="Arial" pitchFamily="34" charset="0"/>
              </a:rPr>
              <a:t> </a:t>
            </a:r>
            <a:r>
              <a:rPr lang="en-US" sz="1200" b="1" i="1" smtClean="0">
                <a:solidFill>
                  <a:srgbClr val="000000"/>
                </a:solidFill>
                <a:latin typeface="Arial" pitchFamily="34" charset="0"/>
                <a:ea typeface="ＭＳ Ｐゴシック" pitchFamily="34" charset="-128"/>
                <a:cs typeface="Arial" pitchFamily="34" charset="0"/>
              </a:rPr>
              <a:t>60m savings from </a:t>
            </a:r>
            <a:br>
              <a:rPr lang="en-US" sz="1200" b="1" i="1" smtClean="0">
                <a:solidFill>
                  <a:srgbClr val="000000"/>
                </a:solidFill>
                <a:latin typeface="Arial" pitchFamily="34" charset="0"/>
                <a:ea typeface="ＭＳ Ｐゴシック" pitchFamily="34" charset="-128"/>
                <a:cs typeface="Arial" pitchFamily="34" charset="0"/>
              </a:rPr>
            </a:br>
            <a:r>
              <a:rPr lang="en-US" sz="1200" b="1" i="1" smtClean="0">
                <a:solidFill>
                  <a:srgbClr val="000000"/>
                </a:solidFill>
                <a:latin typeface="Arial" pitchFamily="34" charset="0"/>
                <a:ea typeface="ＭＳ Ｐゴシック" pitchFamily="34" charset="-128"/>
                <a:cs typeface="Arial" pitchFamily="34" charset="0"/>
              </a:rPr>
              <a:t>price reductions </a:t>
            </a:r>
          </a:p>
        </p:txBody>
      </p:sp>
      <p:sp>
        <p:nvSpPr>
          <p:cNvPr id="39" name="AutoShape 74"/>
          <p:cNvSpPr>
            <a:spLocks noChangeArrowheads="1"/>
          </p:cNvSpPr>
          <p:nvPr>
            <p:custDataLst>
              <p:tags r:id="rId16"/>
            </p:custDataLst>
          </p:nvPr>
        </p:nvSpPr>
        <p:spPr bwMode="auto">
          <a:xfrm>
            <a:off x="6372225" y="1616075"/>
            <a:ext cx="2376488" cy="1069975"/>
          </a:xfrm>
          <a:prstGeom prst="roundRect">
            <a:avLst/>
          </a:prstGeom>
          <a:noFill/>
          <a:ln w="12700" algn="ctr">
            <a:solidFill>
              <a:schemeClr val="tx1"/>
            </a:solidFill>
            <a:miter lim="800000"/>
            <a:headEnd/>
            <a:tailEnd/>
          </a:ln>
        </p:spPr>
        <p:txBody>
          <a:bodyPr wrap="none" lIns="90000" tIns="46800" rIns="90000" bIns="46800" anchor="ctr"/>
          <a:lstStyle/>
          <a:p>
            <a:pPr algn="ctr" eaLnBrk="0" fontAlgn="auto" hangingPunct="0">
              <a:spcBef>
                <a:spcPts val="0"/>
              </a:spcBef>
              <a:spcAft>
                <a:spcPts val="0"/>
              </a:spcAft>
              <a:defRPr/>
            </a:pPr>
            <a:r>
              <a:rPr lang="en-US" sz="1200" b="1" kern="0" dirty="0">
                <a:solidFill>
                  <a:sysClr val="windowText" lastClr="000000"/>
                </a:solidFill>
                <a:ea typeface="MS PGothic" pitchFamily="34" charset="-128"/>
              </a:rPr>
              <a:t>Total projected savings</a:t>
            </a:r>
            <a:r>
              <a:rPr lang="en-US" sz="1200" kern="0" dirty="0">
                <a:solidFill>
                  <a:sysClr val="windowText" lastClr="000000"/>
                </a:solidFill>
                <a:ea typeface="MS PGothic" pitchFamily="34" charset="-128"/>
              </a:rPr>
              <a:t> </a:t>
            </a:r>
            <a:br>
              <a:rPr lang="en-US" sz="1200" kern="0" dirty="0">
                <a:solidFill>
                  <a:sysClr val="windowText" lastClr="000000"/>
                </a:solidFill>
                <a:ea typeface="MS PGothic" pitchFamily="34" charset="-128"/>
              </a:rPr>
            </a:br>
            <a:r>
              <a:rPr lang="en-US" sz="1200" kern="0" dirty="0">
                <a:solidFill>
                  <a:sysClr val="windowText" lastClr="000000"/>
                </a:solidFill>
                <a:ea typeface="MS PGothic" pitchFamily="34" charset="-128"/>
              </a:rPr>
              <a:t>in Germany </a:t>
            </a:r>
            <a:br>
              <a:rPr lang="en-US" sz="1200" kern="0" dirty="0">
                <a:solidFill>
                  <a:sysClr val="windowText" lastClr="000000"/>
                </a:solidFill>
                <a:ea typeface="MS PGothic" pitchFamily="34" charset="-128"/>
              </a:rPr>
            </a:br>
            <a:r>
              <a:rPr lang="en-US" sz="1200" kern="0" dirty="0">
                <a:solidFill>
                  <a:sysClr val="windowText" lastClr="000000"/>
                </a:solidFill>
                <a:ea typeface="MS PGothic" pitchFamily="34" charset="-128"/>
              </a:rPr>
              <a:t>from </a:t>
            </a:r>
            <a:r>
              <a:rPr lang="en-US" sz="1200" kern="0" dirty="0" err="1">
                <a:solidFill>
                  <a:sysClr val="windowText" lastClr="000000"/>
                </a:solidFill>
                <a:ea typeface="MS PGothic" pitchFamily="34" charset="-128"/>
              </a:rPr>
              <a:t>biosimilars</a:t>
            </a:r>
            <a:r>
              <a:rPr lang="en-US" sz="1200" kern="0" dirty="0">
                <a:solidFill>
                  <a:sysClr val="windowText" lastClr="000000"/>
                </a:solidFill>
                <a:ea typeface="MS PGothic" pitchFamily="34" charset="-128"/>
              </a:rPr>
              <a:t> of </a:t>
            </a:r>
            <a:br>
              <a:rPr lang="en-US" sz="1200" kern="0" dirty="0">
                <a:solidFill>
                  <a:sysClr val="windowText" lastClr="000000"/>
                </a:solidFill>
                <a:ea typeface="MS PGothic" pitchFamily="34" charset="-128"/>
              </a:rPr>
            </a:br>
            <a:r>
              <a:rPr lang="en-US" sz="1200" b="1" kern="0" dirty="0">
                <a:solidFill>
                  <a:sysClr val="windowText" lastClr="000000"/>
                </a:solidFill>
                <a:ea typeface="MS PGothic" pitchFamily="34" charset="-128"/>
              </a:rPr>
              <a:t>€ 8 billion </a:t>
            </a:r>
            <a:r>
              <a:rPr lang="en-US" sz="1200" kern="0" dirty="0">
                <a:solidFill>
                  <a:sysClr val="windowText" lastClr="000000"/>
                </a:solidFill>
                <a:ea typeface="MS PGothic" pitchFamily="34" charset="-128"/>
              </a:rPr>
              <a:t>through 2020 </a:t>
            </a:r>
          </a:p>
        </p:txBody>
      </p:sp>
      <p:sp>
        <p:nvSpPr>
          <p:cNvPr id="40" name="Freeform 76"/>
          <p:cNvSpPr>
            <a:spLocks/>
          </p:cNvSpPr>
          <p:nvPr>
            <p:custDataLst>
              <p:tags r:id="rId17"/>
            </p:custDataLst>
          </p:nvPr>
        </p:nvSpPr>
        <p:spPr bwMode="auto">
          <a:xfrm>
            <a:off x="2827338" y="2560638"/>
            <a:ext cx="790575" cy="215900"/>
          </a:xfrm>
          <a:custGeom>
            <a:avLst/>
            <a:gdLst>
              <a:gd name="T0" fmla="*/ 0 w 498"/>
              <a:gd name="T1" fmla="*/ 0 h 136"/>
              <a:gd name="T2" fmla="*/ 0 w 498"/>
              <a:gd name="T3" fmla="*/ 2147483647 h 136"/>
              <a:gd name="T4" fmla="*/ 2147483647 w 498"/>
              <a:gd name="T5" fmla="*/ 2147483647 h 136"/>
              <a:gd name="T6" fmla="*/ 0 60000 65536"/>
              <a:gd name="T7" fmla="*/ 0 60000 65536"/>
              <a:gd name="T8" fmla="*/ 0 60000 65536"/>
              <a:gd name="T9" fmla="*/ 0 w 498"/>
              <a:gd name="T10" fmla="*/ 0 h 136"/>
              <a:gd name="T11" fmla="*/ 498 w 498"/>
              <a:gd name="T12" fmla="*/ 136 h 136"/>
            </a:gdLst>
            <a:ahLst/>
            <a:cxnLst>
              <a:cxn ang="T6">
                <a:pos x="T0" y="T1"/>
              </a:cxn>
              <a:cxn ang="T7">
                <a:pos x="T2" y="T3"/>
              </a:cxn>
              <a:cxn ang="T8">
                <a:pos x="T4" y="T5"/>
              </a:cxn>
            </a:cxnLst>
            <a:rect l="T9" t="T10" r="T11" b="T12"/>
            <a:pathLst>
              <a:path w="498" h="136">
                <a:moveTo>
                  <a:pt x="0" y="0"/>
                </a:moveTo>
                <a:lnTo>
                  <a:pt x="0" y="136"/>
                </a:lnTo>
                <a:lnTo>
                  <a:pt x="498" y="136"/>
                </a:lnTo>
              </a:path>
            </a:pathLst>
          </a:custGeom>
          <a:noFill/>
          <a:ln w="12700" cap="flat" cmpd="sng">
            <a:solidFill>
              <a:srgbClr val="000000"/>
            </a:solidFill>
            <a:prstDash val="solid"/>
            <a:round/>
            <a:headEnd type="none" w="med" len="med"/>
            <a:tailEnd type="triangle" w="med" len="med"/>
          </a:ln>
        </p:spPr>
        <p:txBody>
          <a:bodyPr wrap="none" lIns="90000" tIns="46800" rIns="90000" bIns="46800" anchor="ctr"/>
          <a:lstStyle/>
          <a:p>
            <a:pPr fontAlgn="auto">
              <a:spcBef>
                <a:spcPts val="0"/>
              </a:spcBef>
              <a:spcAft>
                <a:spcPts val="0"/>
              </a:spcAft>
              <a:defRPr/>
            </a:pPr>
            <a:endParaRPr lang="de-DE" kern="0">
              <a:solidFill>
                <a:sysClr val="windowText" lastClr="000000"/>
              </a:solidFill>
            </a:endParaRPr>
          </a:p>
        </p:txBody>
      </p:sp>
      <p:sp>
        <p:nvSpPr>
          <p:cNvPr id="126996" name="Text Box 10"/>
          <p:cNvSpPr txBox="1">
            <a:spLocks noChangeArrowheads="1"/>
          </p:cNvSpPr>
          <p:nvPr/>
        </p:nvSpPr>
        <p:spPr bwMode="auto">
          <a:xfrm>
            <a:off x="447675" y="6483350"/>
            <a:ext cx="60372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GB" sz="1000" baseline="30000" smtClean="0">
                <a:solidFill>
                  <a:srgbClr val="000000"/>
                </a:solidFill>
              </a:rPr>
              <a:t>1</a:t>
            </a:r>
            <a:r>
              <a:rPr lang="en-GB" sz="1000" smtClean="0">
                <a:solidFill>
                  <a:srgbClr val="000000"/>
                </a:solidFill>
              </a:rPr>
              <a:t>Source: IGES Institute. The Competitive Role of Biosimilars in the German SHI Market for Pharmaceuticals</a:t>
            </a:r>
          </a:p>
        </p:txBody>
      </p:sp>
      <p:sp>
        <p:nvSpPr>
          <p:cNvPr id="2" name="Rectangle 1"/>
          <p:cNvSpPr/>
          <p:nvPr/>
        </p:nvSpPr>
        <p:spPr>
          <a:xfrm>
            <a:off x="7361237" y="188640"/>
            <a:ext cx="1675259"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C00000"/>
              </a:solidFill>
            </a:endParaRPr>
          </a:p>
        </p:txBody>
      </p:sp>
    </p:spTree>
    <p:extLst>
      <p:ext uri="{BB962C8B-B14F-4D97-AF65-F5344CB8AC3E}">
        <p14:creationId xmlns:p14="http://schemas.microsoft.com/office/powerpoint/2010/main" xmlns="" val="2571714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0" y="0"/>
          <a:ext cx="158750" cy="158750"/>
        </p:xfrm>
        <a:graphic>
          <a:graphicData uri="http://schemas.openxmlformats.org/presentationml/2006/ole">
            <p:oleObj spid="_x0000_s250955" name="think-cell Slide" r:id="rId5" imgW="360" imgH="360" progId="">
              <p:embed/>
            </p:oleObj>
          </a:graphicData>
        </a:graphic>
      </p:graphicFrame>
      <p:sp>
        <p:nvSpPr>
          <p:cNvPr id="28675" name="Title 1"/>
          <p:cNvSpPr txBox="1">
            <a:spLocks/>
          </p:cNvSpPr>
          <p:nvPr/>
        </p:nvSpPr>
        <p:spPr bwMode="auto">
          <a:xfrm>
            <a:off x="457200" y="274638"/>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buClr>
                <a:srgbClr val="99BDE7"/>
              </a:buClr>
              <a:buFont typeface="Wingdings" pitchFamily="2" charset="2"/>
              <a:buNone/>
            </a:pPr>
            <a:endParaRPr lang="en-US" sz="2400">
              <a:solidFill>
                <a:srgbClr val="003366"/>
              </a:solidFill>
              <a:ea typeface="ＭＳ Ｐゴシック" pitchFamily="34" charset="-128"/>
            </a:endParaRPr>
          </a:p>
        </p:txBody>
      </p:sp>
      <p:sp>
        <p:nvSpPr>
          <p:cNvPr id="28676" name="Title 1"/>
          <p:cNvSpPr txBox="1">
            <a:spLocks/>
          </p:cNvSpPr>
          <p:nvPr/>
        </p:nvSpPr>
        <p:spPr bwMode="auto">
          <a:xfrm>
            <a:off x="179388" y="425450"/>
            <a:ext cx="698182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5000"/>
              </a:lnSpc>
              <a:buClr>
                <a:srgbClr val="99BDE7"/>
              </a:buClr>
              <a:buFont typeface="Wingdings" pitchFamily="2" charset="2"/>
              <a:buNone/>
            </a:pPr>
            <a:endParaRPr lang="en-US" sz="2400">
              <a:solidFill>
                <a:srgbClr val="003366"/>
              </a:solidFill>
              <a:ea typeface="ＭＳ Ｐゴシック" pitchFamily="34" charset="-128"/>
            </a:endParaRPr>
          </a:p>
        </p:txBody>
      </p:sp>
      <p:sp>
        <p:nvSpPr>
          <p:cNvPr id="28677" name="Title 14"/>
          <p:cNvSpPr>
            <a:spLocks noGrp="1"/>
          </p:cNvSpPr>
          <p:nvPr>
            <p:ph type="title"/>
          </p:nvPr>
        </p:nvSpPr>
        <p:spPr/>
        <p:txBody>
          <a:bodyPr/>
          <a:lstStyle/>
          <a:p>
            <a:r>
              <a:rPr lang="en-GB" dirty="0" smtClean="0">
                <a:latin typeface="Arial" pitchFamily="34" charset="0"/>
                <a:cs typeface="Arial" pitchFamily="34" charset="0"/>
              </a:rPr>
              <a:t>Savings attributable to high uptake of </a:t>
            </a:r>
            <a:r>
              <a:rPr lang="en-GB" dirty="0" err="1" smtClean="0">
                <a:latin typeface="Arial" pitchFamily="34" charset="0"/>
                <a:cs typeface="Arial" pitchFamily="34" charset="0"/>
              </a:rPr>
              <a:t>biosimilar</a:t>
            </a:r>
            <a:r>
              <a:rPr lang="en-GB" dirty="0" smtClean="0">
                <a:latin typeface="Arial" pitchFamily="34" charset="0"/>
                <a:cs typeface="Arial" pitchFamily="34" charset="0"/>
              </a:rPr>
              <a:t> G-CSF in Europe</a:t>
            </a:r>
          </a:p>
        </p:txBody>
      </p:sp>
      <p:sp>
        <p:nvSpPr>
          <p:cNvPr id="28678" name="Text Box 5"/>
          <p:cNvSpPr txBox="1">
            <a:spLocks noChangeArrowheads="1"/>
          </p:cNvSpPr>
          <p:nvPr>
            <p:custDataLst>
              <p:tags r:id="rId2"/>
            </p:custDataLst>
          </p:nvPr>
        </p:nvSpPr>
        <p:spPr bwMode="auto">
          <a:xfrm>
            <a:off x="611188" y="1557338"/>
            <a:ext cx="3990975" cy="52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980" tIns="46790" rIns="89980" bIns="4679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003366"/>
                </a:solidFill>
                <a:ea typeface="ＭＳ Ｐゴシック" pitchFamily="34" charset="-128"/>
              </a:rPr>
              <a:t>Predicted annual savings 2012 achieved by London hospitals after switch to Zarzio</a:t>
            </a:r>
            <a:r>
              <a:rPr lang="en-US" sz="1400" b="1" baseline="30000">
                <a:solidFill>
                  <a:srgbClr val="003366"/>
                </a:solidFill>
                <a:ea typeface="ＭＳ Ｐゴシック" pitchFamily="34" charset="-128"/>
              </a:rPr>
              <a:t>®</a:t>
            </a:r>
            <a:endParaRPr lang="en-US" sz="1400" baseline="30000">
              <a:solidFill>
                <a:srgbClr val="003366"/>
              </a:solidFill>
              <a:ea typeface="ＭＳ Ｐゴシック" pitchFamily="34" charset="-128"/>
            </a:endParaRPr>
          </a:p>
        </p:txBody>
      </p:sp>
      <p:grpSp>
        <p:nvGrpSpPr>
          <p:cNvPr id="2" name="Group 115"/>
          <p:cNvGrpSpPr>
            <a:grpSpLocks/>
          </p:cNvGrpSpPr>
          <p:nvPr/>
        </p:nvGrpSpPr>
        <p:grpSpPr bwMode="auto">
          <a:xfrm>
            <a:off x="4552950" y="1403350"/>
            <a:ext cx="6192837" cy="5446713"/>
            <a:chOff x="5075236" y="1023888"/>
            <a:chExt cx="6192839" cy="5446455"/>
          </a:xfrm>
          <a:solidFill>
            <a:srgbClr val="9DBEE7"/>
          </a:solidFill>
        </p:grpSpPr>
        <p:grpSp>
          <p:nvGrpSpPr>
            <p:cNvPr id="24587" name="Group 13"/>
            <p:cNvGrpSpPr>
              <a:grpSpLocks/>
            </p:cNvGrpSpPr>
            <p:nvPr/>
          </p:nvGrpSpPr>
          <p:grpSpPr bwMode="auto">
            <a:xfrm>
              <a:off x="6083734" y="1023888"/>
              <a:ext cx="5184341" cy="4858404"/>
              <a:chOff x="2328863" y="404813"/>
              <a:chExt cx="6515100" cy="6048375"/>
            </a:xfrm>
            <a:grpFill/>
          </p:grpSpPr>
          <p:sp>
            <p:nvSpPr>
              <p:cNvPr id="33" name="Rectangle 95"/>
              <p:cNvSpPr>
                <a:spLocks noChangeArrowheads="1"/>
              </p:cNvSpPr>
              <p:nvPr/>
            </p:nvSpPr>
            <p:spPr bwMode="auto">
              <a:xfrm>
                <a:off x="4439018" y="4155704"/>
                <a:ext cx="839893" cy="511845"/>
              </a:xfrm>
              <a:prstGeom prst="rect">
                <a:avLst/>
              </a:prstGeom>
              <a:grpFill/>
              <a:ln w="3175">
                <a:solidFill>
                  <a:schemeClr val="tx2"/>
                </a:solidFill>
                <a:miter lim="800000"/>
                <a:headEnd/>
                <a:tailEnd/>
              </a:ln>
            </p:spPr>
            <p:txBody>
              <a:bodyPr wrap="none" anchor="ctr"/>
              <a:lstStyle/>
              <a:p>
                <a:pPr>
                  <a:defRPr/>
                </a:pPr>
                <a:endParaRPr lang="en-GB" sz="2400">
                  <a:solidFill>
                    <a:srgbClr val="003366"/>
                  </a:solidFill>
                  <a:latin typeface="Arial" charset="0"/>
                  <a:cs typeface="Arial" charset="0"/>
                </a:endParaRPr>
              </a:p>
            </p:txBody>
          </p:sp>
          <p:sp>
            <p:nvSpPr>
              <p:cNvPr id="34" name="Freeform 5"/>
              <p:cNvSpPr>
                <a:spLocks/>
              </p:cNvSpPr>
              <p:nvPr/>
            </p:nvSpPr>
            <p:spPr bwMode="auto">
              <a:xfrm>
                <a:off x="2328315" y="4661620"/>
                <a:ext cx="590518" cy="841875"/>
              </a:xfrm>
              <a:custGeom>
                <a:avLst/>
                <a:gdLst>
                  <a:gd name="T0" fmla="*/ 199 w 344"/>
                  <a:gd name="T1" fmla="*/ 0 h 492"/>
                  <a:gd name="T2" fmla="*/ 218 w 344"/>
                  <a:gd name="T3" fmla="*/ 43 h 492"/>
                  <a:gd name="T4" fmla="*/ 236 w 344"/>
                  <a:gd name="T5" fmla="*/ 43 h 492"/>
                  <a:gd name="T6" fmla="*/ 288 w 344"/>
                  <a:gd name="T7" fmla="*/ 52 h 492"/>
                  <a:gd name="T8" fmla="*/ 313 w 344"/>
                  <a:gd name="T9" fmla="*/ 63 h 492"/>
                  <a:gd name="T10" fmla="*/ 333 w 344"/>
                  <a:gd name="T11" fmla="*/ 100 h 492"/>
                  <a:gd name="T12" fmla="*/ 340 w 344"/>
                  <a:gd name="T13" fmla="*/ 115 h 492"/>
                  <a:gd name="T14" fmla="*/ 279 w 344"/>
                  <a:gd name="T15" fmla="*/ 143 h 492"/>
                  <a:gd name="T16" fmla="*/ 261 w 344"/>
                  <a:gd name="T17" fmla="*/ 188 h 492"/>
                  <a:gd name="T18" fmla="*/ 243 w 344"/>
                  <a:gd name="T19" fmla="*/ 229 h 492"/>
                  <a:gd name="T20" fmla="*/ 231 w 344"/>
                  <a:gd name="T21" fmla="*/ 263 h 492"/>
                  <a:gd name="T22" fmla="*/ 202 w 344"/>
                  <a:gd name="T23" fmla="*/ 254 h 492"/>
                  <a:gd name="T24" fmla="*/ 197 w 344"/>
                  <a:gd name="T25" fmla="*/ 288 h 492"/>
                  <a:gd name="T26" fmla="*/ 199 w 344"/>
                  <a:gd name="T27" fmla="*/ 322 h 492"/>
                  <a:gd name="T28" fmla="*/ 174 w 344"/>
                  <a:gd name="T29" fmla="*/ 354 h 492"/>
                  <a:gd name="T30" fmla="*/ 170 w 344"/>
                  <a:gd name="T31" fmla="*/ 397 h 492"/>
                  <a:gd name="T32" fmla="*/ 174 w 344"/>
                  <a:gd name="T33" fmla="*/ 425 h 492"/>
                  <a:gd name="T34" fmla="*/ 131 w 344"/>
                  <a:gd name="T35" fmla="*/ 447 h 492"/>
                  <a:gd name="T36" fmla="*/ 129 w 344"/>
                  <a:gd name="T37" fmla="*/ 486 h 492"/>
                  <a:gd name="T38" fmla="*/ 68 w 344"/>
                  <a:gd name="T39" fmla="*/ 491 h 492"/>
                  <a:gd name="T40" fmla="*/ 22 w 344"/>
                  <a:gd name="T41" fmla="*/ 456 h 492"/>
                  <a:gd name="T42" fmla="*/ 0 w 344"/>
                  <a:gd name="T43" fmla="*/ 445 h 492"/>
                  <a:gd name="T44" fmla="*/ 24 w 344"/>
                  <a:gd name="T45" fmla="*/ 406 h 492"/>
                  <a:gd name="T46" fmla="*/ 54 w 344"/>
                  <a:gd name="T47" fmla="*/ 354 h 492"/>
                  <a:gd name="T48" fmla="*/ 49 w 344"/>
                  <a:gd name="T49" fmla="*/ 325 h 492"/>
                  <a:gd name="T50" fmla="*/ 34 w 344"/>
                  <a:gd name="T51" fmla="*/ 304 h 492"/>
                  <a:gd name="T52" fmla="*/ 59 w 344"/>
                  <a:gd name="T53" fmla="*/ 284 h 492"/>
                  <a:gd name="T54" fmla="*/ 24 w 344"/>
                  <a:gd name="T55" fmla="*/ 288 h 492"/>
                  <a:gd name="T56" fmla="*/ 34 w 344"/>
                  <a:gd name="T57" fmla="*/ 254 h 492"/>
                  <a:gd name="T58" fmla="*/ 47 w 344"/>
                  <a:gd name="T59" fmla="*/ 225 h 492"/>
                  <a:gd name="T60" fmla="*/ 59 w 344"/>
                  <a:gd name="T61" fmla="*/ 209 h 492"/>
                  <a:gd name="T62" fmla="*/ 93 w 344"/>
                  <a:gd name="T63" fmla="*/ 188 h 492"/>
                  <a:gd name="T64" fmla="*/ 138 w 344"/>
                  <a:gd name="T65" fmla="*/ 129 h 492"/>
                  <a:gd name="T66" fmla="*/ 154 w 344"/>
                  <a:gd name="T67" fmla="*/ 88 h 492"/>
                  <a:gd name="T68" fmla="*/ 165 w 344"/>
                  <a:gd name="T69" fmla="*/ 43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35" name="Freeform 6"/>
              <p:cNvSpPr>
                <a:spLocks/>
              </p:cNvSpPr>
              <p:nvPr/>
            </p:nvSpPr>
            <p:spPr bwMode="auto">
              <a:xfrm>
                <a:off x="2549760" y="4400757"/>
                <a:ext cx="1566069" cy="1381388"/>
              </a:xfrm>
              <a:custGeom>
                <a:avLst/>
                <a:gdLst>
                  <a:gd name="T0" fmla="*/ 40 w 911"/>
                  <a:gd name="T1" fmla="*/ 145 h 805"/>
                  <a:gd name="T2" fmla="*/ 70 w 911"/>
                  <a:gd name="T3" fmla="*/ 86 h 805"/>
                  <a:gd name="T4" fmla="*/ 63 w 911"/>
                  <a:gd name="T5" fmla="*/ 65 h 805"/>
                  <a:gd name="T6" fmla="*/ 50 w 911"/>
                  <a:gd name="T7" fmla="*/ 45 h 805"/>
                  <a:gd name="T8" fmla="*/ 100 w 911"/>
                  <a:gd name="T9" fmla="*/ 20 h 805"/>
                  <a:gd name="T10" fmla="*/ 136 w 911"/>
                  <a:gd name="T11" fmla="*/ 11 h 805"/>
                  <a:gd name="T12" fmla="*/ 175 w 911"/>
                  <a:gd name="T13" fmla="*/ 4 h 805"/>
                  <a:gd name="T14" fmla="*/ 250 w 911"/>
                  <a:gd name="T15" fmla="*/ 63 h 805"/>
                  <a:gd name="T16" fmla="*/ 302 w 911"/>
                  <a:gd name="T17" fmla="*/ 65 h 805"/>
                  <a:gd name="T18" fmla="*/ 448 w 911"/>
                  <a:gd name="T19" fmla="*/ 134 h 805"/>
                  <a:gd name="T20" fmla="*/ 509 w 911"/>
                  <a:gd name="T21" fmla="*/ 147 h 805"/>
                  <a:gd name="T22" fmla="*/ 552 w 911"/>
                  <a:gd name="T23" fmla="*/ 181 h 805"/>
                  <a:gd name="T24" fmla="*/ 593 w 911"/>
                  <a:gd name="T25" fmla="*/ 186 h 805"/>
                  <a:gd name="T26" fmla="*/ 593 w 911"/>
                  <a:gd name="T27" fmla="*/ 206 h 805"/>
                  <a:gd name="T28" fmla="*/ 662 w 911"/>
                  <a:gd name="T29" fmla="*/ 270 h 805"/>
                  <a:gd name="T30" fmla="*/ 714 w 911"/>
                  <a:gd name="T31" fmla="*/ 295 h 805"/>
                  <a:gd name="T32" fmla="*/ 798 w 911"/>
                  <a:gd name="T33" fmla="*/ 317 h 805"/>
                  <a:gd name="T34" fmla="*/ 814 w 911"/>
                  <a:gd name="T35" fmla="*/ 347 h 805"/>
                  <a:gd name="T36" fmla="*/ 846 w 911"/>
                  <a:gd name="T37" fmla="*/ 361 h 805"/>
                  <a:gd name="T38" fmla="*/ 880 w 911"/>
                  <a:gd name="T39" fmla="*/ 361 h 805"/>
                  <a:gd name="T40" fmla="*/ 903 w 911"/>
                  <a:gd name="T41" fmla="*/ 361 h 805"/>
                  <a:gd name="T42" fmla="*/ 910 w 911"/>
                  <a:gd name="T43" fmla="*/ 397 h 805"/>
                  <a:gd name="T44" fmla="*/ 830 w 911"/>
                  <a:gd name="T45" fmla="*/ 458 h 805"/>
                  <a:gd name="T46" fmla="*/ 718 w 911"/>
                  <a:gd name="T47" fmla="*/ 481 h 805"/>
                  <a:gd name="T48" fmla="*/ 689 w 911"/>
                  <a:gd name="T49" fmla="*/ 511 h 805"/>
                  <a:gd name="T50" fmla="*/ 657 w 911"/>
                  <a:gd name="T51" fmla="*/ 522 h 805"/>
                  <a:gd name="T52" fmla="*/ 623 w 911"/>
                  <a:gd name="T53" fmla="*/ 558 h 805"/>
                  <a:gd name="T54" fmla="*/ 584 w 911"/>
                  <a:gd name="T55" fmla="*/ 585 h 805"/>
                  <a:gd name="T56" fmla="*/ 598 w 911"/>
                  <a:gd name="T57" fmla="*/ 629 h 805"/>
                  <a:gd name="T58" fmla="*/ 602 w 911"/>
                  <a:gd name="T59" fmla="*/ 663 h 805"/>
                  <a:gd name="T60" fmla="*/ 582 w 911"/>
                  <a:gd name="T61" fmla="*/ 676 h 805"/>
                  <a:gd name="T62" fmla="*/ 523 w 911"/>
                  <a:gd name="T63" fmla="*/ 726 h 805"/>
                  <a:gd name="T64" fmla="*/ 502 w 911"/>
                  <a:gd name="T65" fmla="*/ 747 h 805"/>
                  <a:gd name="T66" fmla="*/ 466 w 911"/>
                  <a:gd name="T67" fmla="*/ 758 h 805"/>
                  <a:gd name="T68" fmla="*/ 427 w 911"/>
                  <a:gd name="T69" fmla="*/ 767 h 805"/>
                  <a:gd name="T70" fmla="*/ 407 w 911"/>
                  <a:gd name="T71" fmla="*/ 792 h 805"/>
                  <a:gd name="T72" fmla="*/ 373 w 911"/>
                  <a:gd name="T73" fmla="*/ 799 h 805"/>
                  <a:gd name="T74" fmla="*/ 307 w 911"/>
                  <a:gd name="T75" fmla="*/ 792 h 805"/>
                  <a:gd name="T76" fmla="*/ 202 w 911"/>
                  <a:gd name="T77" fmla="*/ 758 h 805"/>
                  <a:gd name="T78" fmla="*/ 154 w 911"/>
                  <a:gd name="T79" fmla="*/ 779 h 805"/>
                  <a:gd name="T80" fmla="*/ 106 w 911"/>
                  <a:gd name="T81" fmla="*/ 797 h 805"/>
                  <a:gd name="T82" fmla="*/ 50 w 911"/>
                  <a:gd name="T83" fmla="*/ 756 h 805"/>
                  <a:gd name="T84" fmla="*/ 29 w 911"/>
                  <a:gd name="T85" fmla="*/ 658 h 805"/>
                  <a:gd name="T86" fmla="*/ 0 w 911"/>
                  <a:gd name="T87" fmla="*/ 626 h 805"/>
                  <a:gd name="T88" fmla="*/ 13 w 911"/>
                  <a:gd name="T89" fmla="*/ 588 h 805"/>
                  <a:gd name="T90" fmla="*/ 54 w 911"/>
                  <a:gd name="T91" fmla="*/ 567 h 805"/>
                  <a:gd name="T92" fmla="*/ 36 w 911"/>
                  <a:gd name="T93" fmla="*/ 522 h 805"/>
                  <a:gd name="T94" fmla="*/ 75 w 911"/>
                  <a:gd name="T95" fmla="*/ 472 h 805"/>
                  <a:gd name="T96" fmla="*/ 65 w 911"/>
                  <a:gd name="T97" fmla="*/ 436 h 805"/>
                  <a:gd name="T98" fmla="*/ 79 w 911"/>
                  <a:gd name="T99" fmla="*/ 402 h 805"/>
                  <a:gd name="T100" fmla="*/ 100 w 911"/>
                  <a:gd name="T101" fmla="*/ 415 h 805"/>
                  <a:gd name="T102" fmla="*/ 116 w 911"/>
                  <a:gd name="T103" fmla="*/ 352 h 805"/>
                  <a:gd name="T104" fmla="*/ 150 w 911"/>
                  <a:gd name="T105" fmla="*/ 306 h 805"/>
                  <a:gd name="T106" fmla="*/ 182 w 911"/>
                  <a:gd name="T107" fmla="*/ 274 h 805"/>
                  <a:gd name="T108" fmla="*/ 216 w 911"/>
                  <a:gd name="T109" fmla="*/ 261 h 805"/>
                  <a:gd name="T110" fmla="*/ 179 w 911"/>
                  <a:gd name="T111" fmla="*/ 206 h 805"/>
                  <a:gd name="T112" fmla="*/ 145 w 911"/>
                  <a:gd name="T113" fmla="*/ 211 h 805"/>
                  <a:gd name="T114" fmla="*/ 104 w 911"/>
                  <a:gd name="T115" fmla="*/ 195 h 805"/>
                  <a:gd name="T116" fmla="*/ 88 w 911"/>
                  <a:gd name="T117" fmla="*/ 190 h 805"/>
                  <a:gd name="T118" fmla="*/ 75 w 911"/>
                  <a:gd name="T119" fmla="*/ 156 h 805"/>
                  <a:gd name="T120" fmla="*/ 45 w 911"/>
                  <a:gd name="T121" fmla="*/ 156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36" name="Freeform 7"/>
              <p:cNvSpPr>
                <a:spLocks/>
              </p:cNvSpPr>
              <p:nvPr/>
            </p:nvSpPr>
            <p:spPr bwMode="auto">
              <a:xfrm>
                <a:off x="3742766" y="5544997"/>
                <a:ext cx="61844" cy="67192"/>
              </a:xfrm>
              <a:custGeom>
                <a:avLst/>
                <a:gdLst>
                  <a:gd name="T0" fmla="*/ 35 w 36"/>
                  <a:gd name="T1" fmla="*/ 0 h 38"/>
                  <a:gd name="T2" fmla="*/ 18 w 36"/>
                  <a:gd name="T3" fmla="*/ 0 h 38"/>
                  <a:gd name="T4" fmla="*/ 0 w 36"/>
                  <a:gd name="T5" fmla="*/ 23 h 38"/>
                  <a:gd name="T6" fmla="*/ 9 w 36"/>
                  <a:gd name="T7" fmla="*/ 37 h 38"/>
                  <a:gd name="T8" fmla="*/ 25 w 36"/>
                  <a:gd name="T9" fmla="*/ 37 h 38"/>
                  <a:gd name="T10" fmla="*/ 35 w 36"/>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35" y="0"/>
                    </a:moveTo>
                    <a:lnTo>
                      <a:pt x="18" y="0"/>
                    </a:lnTo>
                    <a:lnTo>
                      <a:pt x="0" y="23"/>
                    </a:lnTo>
                    <a:lnTo>
                      <a:pt x="9" y="37"/>
                    </a:lnTo>
                    <a:lnTo>
                      <a:pt x="25" y="37"/>
                    </a:lnTo>
                    <a:lnTo>
                      <a:pt x="35"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37" name="Freeform 8"/>
              <p:cNvSpPr>
                <a:spLocks/>
              </p:cNvSpPr>
              <p:nvPr/>
            </p:nvSpPr>
            <p:spPr bwMode="auto">
              <a:xfrm>
                <a:off x="3912340" y="5440256"/>
                <a:ext cx="137655" cy="106717"/>
              </a:xfrm>
              <a:custGeom>
                <a:avLst/>
                <a:gdLst>
                  <a:gd name="T0" fmla="*/ 58 w 80"/>
                  <a:gd name="T1" fmla="*/ 0 h 62"/>
                  <a:gd name="T2" fmla="*/ 49 w 80"/>
                  <a:gd name="T3" fmla="*/ 6 h 62"/>
                  <a:gd name="T4" fmla="*/ 18 w 80"/>
                  <a:gd name="T5" fmla="*/ 11 h 62"/>
                  <a:gd name="T6" fmla="*/ 0 w 80"/>
                  <a:gd name="T7" fmla="*/ 31 h 62"/>
                  <a:gd name="T8" fmla="*/ 24 w 80"/>
                  <a:gd name="T9" fmla="*/ 49 h 62"/>
                  <a:gd name="T10" fmla="*/ 38 w 80"/>
                  <a:gd name="T11" fmla="*/ 61 h 62"/>
                  <a:gd name="T12" fmla="*/ 63 w 80"/>
                  <a:gd name="T13" fmla="*/ 56 h 62"/>
                  <a:gd name="T14" fmla="*/ 79 w 80"/>
                  <a:gd name="T15" fmla="*/ 49 h 62"/>
                  <a:gd name="T16" fmla="*/ 74 w 80"/>
                  <a:gd name="T17" fmla="*/ 31 h 62"/>
                  <a:gd name="T18" fmla="*/ 63 w 80"/>
                  <a:gd name="T19" fmla="*/ 20 h 62"/>
                  <a:gd name="T20" fmla="*/ 58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38" name="Freeform 9"/>
              <p:cNvSpPr>
                <a:spLocks/>
              </p:cNvSpPr>
              <p:nvPr/>
            </p:nvSpPr>
            <p:spPr bwMode="auto">
              <a:xfrm>
                <a:off x="4127799" y="5446185"/>
                <a:ext cx="65835" cy="63239"/>
              </a:xfrm>
              <a:custGeom>
                <a:avLst/>
                <a:gdLst>
                  <a:gd name="T0" fmla="*/ 23 w 38"/>
                  <a:gd name="T1" fmla="*/ 0 h 37"/>
                  <a:gd name="T2" fmla="*/ 0 w 38"/>
                  <a:gd name="T3" fmla="*/ 9 h 37"/>
                  <a:gd name="T4" fmla="*/ 20 w 38"/>
                  <a:gd name="T5" fmla="*/ 21 h 37"/>
                  <a:gd name="T6" fmla="*/ 37 w 38"/>
                  <a:gd name="T7" fmla="*/ 36 h 37"/>
                  <a:gd name="T8" fmla="*/ 23 w 38"/>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7">
                    <a:moveTo>
                      <a:pt x="23" y="0"/>
                    </a:moveTo>
                    <a:lnTo>
                      <a:pt x="0" y="9"/>
                    </a:lnTo>
                    <a:lnTo>
                      <a:pt x="20" y="21"/>
                    </a:lnTo>
                    <a:lnTo>
                      <a:pt x="37" y="36"/>
                    </a:lnTo>
                    <a:lnTo>
                      <a:pt x="23"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39" name="Freeform 10"/>
              <p:cNvSpPr>
                <a:spLocks/>
              </p:cNvSpPr>
              <p:nvPr/>
            </p:nvSpPr>
            <p:spPr bwMode="auto">
              <a:xfrm>
                <a:off x="4692383" y="5390851"/>
                <a:ext cx="233414" cy="373508"/>
              </a:xfrm>
              <a:custGeom>
                <a:avLst/>
                <a:gdLst>
                  <a:gd name="T0" fmla="*/ 80 w 136"/>
                  <a:gd name="T1" fmla="*/ 0 h 217"/>
                  <a:gd name="T2" fmla="*/ 59 w 136"/>
                  <a:gd name="T3" fmla="*/ 11 h 217"/>
                  <a:gd name="T4" fmla="*/ 43 w 136"/>
                  <a:gd name="T5" fmla="*/ 25 h 217"/>
                  <a:gd name="T6" fmla="*/ 25 w 136"/>
                  <a:gd name="T7" fmla="*/ 29 h 217"/>
                  <a:gd name="T8" fmla="*/ 0 w 136"/>
                  <a:gd name="T9" fmla="*/ 25 h 217"/>
                  <a:gd name="T10" fmla="*/ 4 w 136"/>
                  <a:gd name="T11" fmla="*/ 50 h 217"/>
                  <a:gd name="T12" fmla="*/ 18 w 136"/>
                  <a:gd name="T13" fmla="*/ 65 h 217"/>
                  <a:gd name="T14" fmla="*/ 13 w 136"/>
                  <a:gd name="T15" fmla="*/ 106 h 217"/>
                  <a:gd name="T16" fmla="*/ 13 w 136"/>
                  <a:gd name="T17" fmla="*/ 127 h 217"/>
                  <a:gd name="T18" fmla="*/ 18 w 136"/>
                  <a:gd name="T19" fmla="*/ 145 h 217"/>
                  <a:gd name="T20" fmla="*/ 4 w 136"/>
                  <a:gd name="T21" fmla="*/ 179 h 217"/>
                  <a:gd name="T22" fmla="*/ 9 w 136"/>
                  <a:gd name="T23" fmla="*/ 202 h 217"/>
                  <a:gd name="T24" fmla="*/ 25 w 136"/>
                  <a:gd name="T25" fmla="*/ 216 h 217"/>
                  <a:gd name="T26" fmla="*/ 50 w 136"/>
                  <a:gd name="T27" fmla="*/ 197 h 217"/>
                  <a:gd name="T28" fmla="*/ 59 w 136"/>
                  <a:gd name="T29" fmla="*/ 193 h 217"/>
                  <a:gd name="T30" fmla="*/ 84 w 136"/>
                  <a:gd name="T31" fmla="*/ 197 h 217"/>
                  <a:gd name="T32" fmla="*/ 100 w 136"/>
                  <a:gd name="T33" fmla="*/ 181 h 217"/>
                  <a:gd name="T34" fmla="*/ 100 w 136"/>
                  <a:gd name="T35" fmla="*/ 165 h 217"/>
                  <a:gd name="T36" fmla="*/ 121 w 136"/>
                  <a:gd name="T37" fmla="*/ 131 h 217"/>
                  <a:gd name="T38" fmla="*/ 130 w 136"/>
                  <a:gd name="T39" fmla="*/ 111 h 217"/>
                  <a:gd name="T40" fmla="*/ 121 w 136"/>
                  <a:gd name="T41" fmla="*/ 90 h 217"/>
                  <a:gd name="T42" fmla="*/ 135 w 136"/>
                  <a:gd name="T43" fmla="*/ 65 h 217"/>
                  <a:gd name="T44" fmla="*/ 125 w 136"/>
                  <a:gd name="T45" fmla="*/ 29 h 217"/>
                  <a:gd name="T46" fmla="*/ 121 w 136"/>
                  <a:gd name="T47" fmla="*/ 6 h 217"/>
                  <a:gd name="T48" fmla="*/ 80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0" name="Freeform 11"/>
              <p:cNvSpPr>
                <a:spLocks/>
              </p:cNvSpPr>
              <p:nvPr/>
            </p:nvSpPr>
            <p:spPr bwMode="auto">
              <a:xfrm>
                <a:off x="5217065" y="5969887"/>
                <a:ext cx="422939" cy="262840"/>
              </a:xfrm>
              <a:custGeom>
                <a:avLst/>
                <a:gdLst>
                  <a:gd name="T0" fmla="*/ 233 w 246"/>
                  <a:gd name="T1" fmla="*/ 0 h 153"/>
                  <a:gd name="T2" fmla="*/ 245 w 246"/>
                  <a:gd name="T3" fmla="*/ 11 h 153"/>
                  <a:gd name="T4" fmla="*/ 238 w 246"/>
                  <a:gd name="T5" fmla="*/ 24 h 153"/>
                  <a:gd name="T6" fmla="*/ 228 w 246"/>
                  <a:gd name="T7" fmla="*/ 45 h 153"/>
                  <a:gd name="T8" fmla="*/ 215 w 246"/>
                  <a:gd name="T9" fmla="*/ 56 h 153"/>
                  <a:gd name="T10" fmla="*/ 219 w 246"/>
                  <a:gd name="T11" fmla="*/ 95 h 153"/>
                  <a:gd name="T12" fmla="*/ 228 w 246"/>
                  <a:gd name="T13" fmla="*/ 122 h 153"/>
                  <a:gd name="T14" fmla="*/ 206 w 246"/>
                  <a:gd name="T15" fmla="*/ 136 h 153"/>
                  <a:gd name="T16" fmla="*/ 203 w 246"/>
                  <a:gd name="T17" fmla="*/ 147 h 153"/>
                  <a:gd name="T18" fmla="*/ 185 w 246"/>
                  <a:gd name="T19" fmla="*/ 152 h 153"/>
                  <a:gd name="T20" fmla="*/ 160 w 246"/>
                  <a:gd name="T21" fmla="*/ 127 h 153"/>
                  <a:gd name="T22" fmla="*/ 144 w 246"/>
                  <a:gd name="T23" fmla="*/ 127 h 153"/>
                  <a:gd name="T24" fmla="*/ 130 w 246"/>
                  <a:gd name="T25" fmla="*/ 106 h 153"/>
                  <a:gd name="T26" fmla="*/ 105 w 246"/>
                  <a:gd name="T27" fmla="*/ 95 h 153"/>
                  <a:gd name="T28" fmla="*/ 89 w 246"/>
                  <a:gd name="T29" fmla="*/ 90 h 153"/>
                  <a:gd name="T30" fmla="*/ 73 w 246"/>
                  <a:gd name="T31" fmla="*/ 81 h 153"/>
                  <a:gd name="T32" fmla="*/ 54 w 246"/>
                  <a:gd name="T33" fmla="*/ 70 h 153"/>
                  <a:gd name="T34" fmla="*/ 25 w 246"/>
                  <a:gd name="T35" fmla="*/ 49 h 153"/>
                  <a:gd name="T36" fmla="*/ 13 w 246"/>
                  <a:gd name="T37" fmla="*/ 45 h 153"/>
                  <a:gd name="T38" fmla="*/ 0 w 246"/>
                  <a:gd name="T39" fmla="*/ 31 h 153"/>
                  <a:gd name="T40" fmla="*/ 0 w 246"/>
                  <a:gd name="T41" fmla="*/ 15 h 153"/>
                  <a:gd name="T42" fmla="*/ 4 w 246"/>
                  <a:gd name="T43" fmla="*/ 4 h 153"/>
                  <a:gd name="T44" fmla="*/ 29 w 246"/>
                  <a:gd name="T45" fmla="*/ 6 h 153"/>
                  <a:gd name="T46" fmla="*/ 68 w 246"/>
                  <a:gd name="T47" fmla="*/ 6 h 153"/>
                  <a:gd name="T48" fmla="*/ 77 w 246"/>
                  <a:gd name="T49" fmla="*/ 20 h 153"/>
                  <a:gd name="T50" fmla="*/ 119 w 246"/>
                  <a:gd name="T51" fmla="*/ 20 h 153"/>
                  <a:gd name="T52" fmla="*/ 148 w 246"/>
                  <a:gd name="T53" fmla="*/ 20 h 153"/>
                  <a:gd name="T54" fmla="*/ 185 w 246"/>
                  <a:gd name="T55" fmla="*/ 11 h 153"/>
                  <a:gd name="T56" fmla="*/ 233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1" name="Freeform 12"/>
              <p:cNvSpPr>
                <a:spLocks/>
              </p:cNvSpPr>
              <p:nvPr/>
            </p:nvSpPr>
            <p:spPr bwMode="auto">
              <a:xfrm>
                <a:off x="4646497" y="4444234"/>
                <a:ext cx="1418441" cy="1594821"/>
              </a:xfrm>
              <a:custGeom>
                <a:avLst/>
                <a:gdLst>
                  <a:gd name="T0" fmla="*/ 628 w 825"/>
                  <a:gd name="T1" fmla="*/ 917 h 930"/>
                  <a:gd name="T2" fmla="*/ 678 w 825"/>
                  <a:gd name="T3" fmla="*/ 829 h 930"/>
                  <a:gd name="T4" fmla="*/ 699 w 825"/>
                  <a:gd name="T5" fmla="*/ 801 h 930"/>
                  <a:gd name="T6" fmla="*/ 683 w 825"/>
                  <a:gd name="T7" fmla="*/ 758 h 930"/>
                  <a:gd name="T8" fmla="*/ 662 w 825"/>
                  <a:gd name="T9" fmla="*/ 754 h 930"/>
                  <a:gd name="T10" fmla="*/ 678 w 825"/>
                  <a:gd name="T11" fmla="*/ 722 h 930"/>
                  <a:gd name="T12" fmla="*/ 703 w 825"/>
                  <a:gd name="T13" fmla="*/ 676 h 930"/>
                  <a:gd name="T14" fmla="*/ 783 w 825"/>
                  <a:gd name="T15" fmla="*/ 731 h 930"/>
                  <a:gd name="T16" fmla="*/ 814 w 825"/>
                  <a:gd name="T17" fmla="*/ 731 h 930"/>
                  <a:gd name="T18" fmla="*/ 789 w 825"/>
                  <a:gd name="T19" fmla="*/ 667 h 930"/>
                  <a:gd name="T20" fmla="*/ 764 w 825"/>
                  <a:gd name="T21" fmla="*/ 663 h 930"/>
                  <a:gd name="T22" fmla="*/ 678 w 825"/>
                  <a:gd name="T23" fmla="*/ 592 h 930"/>
                  <a:gd name="T24" fmla="*/ 624 w 825"/>
                  <a:gd name="T25" fmla="*/ 556 h 930"/>
                  <a:gd name="T26" fmla="*/ 628 w 825"/>
                  <a:gd name="T27" fmla="*/ 531 h 930"/>
                  <a:gd name="T28" fmla="*/ 547 w 825"/>
                  <a:gd name="T29" fmla="*/ 492 h 930"/>
                  <a:gd name="T30" fmla="*/ 508 w 825"/>
                  <a:gd name="T31" fmla="*/ 461 h 930"/>
                  <a:gd name="T32" fmla="*/ 422 w 825"/>
                  <a:gd name="T33" fmla="*/ 327 h 930"/>
                  <a:gd name="T34" fmla="*/ 406 w 825"/>
                  <a:gd name="T35" fmla="*/ 222 h 930"/>
                  <a:gd name="T36" fmla="*/ 381 w 825"/>
                  <a:gd name="T37" fmla="*/ 181 h 930"/>
                  <a:gd name="T38" fmla="*/ 451 w 825"/>
                  <a:gd name="T39" fmla="*/ 149 h 930"/>
                  <a:gd name="T40" fmla="*/ 483 w 825"/>
                  <a:gd name="T41" fmla="*/ 77 h 930"/>
                  <a:gd name="T42" fmla="*/ 410 w 825"/>
                  <a:gd name="T43" fmla="*/ 45 h 930"/>
                  <a:gd name="T44" fmla="*/ 397 w 825"/>
                  <a:gd name="T45" fmla="*/ 15 h 930"/>
                  <a:gd name="T46" fmla="*/ 292 w 825"/>
                  <a:gd name="T47" fmla="*/ 4 h 930"/>
                  <a:gd name="T48" fmla="*/ 245 w 825"/>
                  <a:gd name="T49" fmla="*/ 56 h 930"/>
                  <a:gd name="T50" fmla="*/ 202 w 825"/>
                  <a:gd name="T51" fmla="*/ 52 h 930"/>
                  <a:gd name="T52" fmla="*/ 147 w 825"/>
                  <a:gd name="T53" fmla="*/ 70 h 930"/>
                  <a:gd name="T54" fmla="*/ 127 w 825"/>
                  <a:gd name="T55" fmla="*/ 34 h 930"/>
                  <a:gd name="T56" fmla="*/ 97 w 825"/>
                  <a:gd name="T57" fmla="*/ 65 h 930"/>
                  <a:gd name="T58" fmla="*/ 22 w 825"/>
                  <a:gd name="T59" fmla="*/ 95 h 930"/>
                  <a:gd name="T60" fmla="*/ 6 w 825"/>
                  <a:gd name="T61" fmla="*/ 152 h 930"/>
                  <a:gd name="T62" fmla="*/ 0 w 825"/>
                  <a:gd name="T63" fmla="*/ 211 h 930"/>
                  <a:gd name="T64" fmla="*/ 31 w 825"/>
                  <a:gd name="T65" fmla="*/ 231 h 930"/>
                  <a:gd name="T66" fmla="*/ 56 w 825"/>
                  <a:gd name="T67" fmla="*/ 277 h 930"/>
                  <a:gd name="T68" fmla="*/ 136 w 825"/>
                  <a:gd name="T69" fmla="*/ 236 h 930"/>
                  <a:gd name="T70" fmla="*/ 211 w 825"/>
                  <a:gd name="T71" fmla="*/ 302 h 930"/>
                  <a:gd name="T72" fmla="*/ 245 w 825"/>
                  <a:gd name="T73" fmla="*/ 392 h 930"/>
                  <a:gd name="T74" fmla="*/ 301 w 825"/>
                  <a:gd name="T75" fmla="*/ 442 h 930"/>
                  <a:gd name="T76" fmla="*/ 376 w 825"/>
                  <a:gd name="T77" fmla="*/ 536 h 930"/>
                  <a:gd name="T78" fmla="*/ 492 w 825"/>
                  <a:gd name="T79" fmla="*/ 622 h 930"/>
                  <a:gd name="T80" fmla="*/ 528 w 825"/>
                  <a:gd name="T81" fmla="*/ 647 h 930"/>
                  <a:gd name="T82" fmla="*/ 558 w 825"/>
                  <a:gd name="T83" fmla="*/ 706 h 930"/>
                  <a:gd name="T84" fmla="*/ 603 w 825"/>
                  <a:gd name="T85" fmla="*/ 722 h 930"/>
                  <a:gd name="T86" fmla="*/ 621 w 825"/>
                  <a:gd name="T87" fmla="*/ 797 h 930"/>
                  <a:gd name="T88" fmla="*/ 608 w 825"/>
                  <a:gd name="T89" fmla="*/ 851 h 930"/>
                  <a:gd name="T90" fmla="*/ 594 w 825"/>
                  <a:gd name="T91" fmla="*/ 917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2" name="Freeform 13"/>
              <p:cNvSpPr>
                <a:spLocks/>
              </p:cNvSpPr>
              <p:nvPr/>
            </p:nvSpPr>
            <p:spPr bwMode="auto">
              <a:xfrm>
                <a:off x="4572683" y="4218944"/>
                <a:ext cx="574558" cy="375484"/>
              </a:xfrm>
              <a:custGeom>
                <a:avLst/>
                <a:gdLst>
                  <a:gd name="T0" fmla="*/ 175 w 334"/>
                  <a:gd name="T1" fmla="*/ 41 h 220"/>
                  <a:gd name="T2" fmla="*/ 157 w 334"/>
                  <a:gd name="T3" fmla="*/ 27 h 220"/>
                  <a:gd name="T4" fmla="*/ 159 w 334"/>
                  <a:gd name="T5" fmla="*/ 22 h 220"/>
                  <a:gd name="T6" fmla="*/ 150 w 334"/>
                  <a:gd name="T7" fmla="*/ 13 h 220"/>
                  <a:gd name="T8" fmla="*/ 141 w 334"/>
                  <a:gd name="T9" fmla="*/ 0 h 220"/>
                  <a:gd name="T10" fmla="*/ 130 w 334"/>
                  <a:gd name="T11" fmla="*/ 13 h 220"/>
                  <a:gd name="T12" fmla="*/ 125 w 334"/>
                  <a:gd name="T13" fmla="*/ 9 h 220"/>
                  <a:gd name="T14" fmla="*/ 111 w 334"/>
                  <a:gd name="T15" fmla="*/ 20 h 220"/>
                  <a:gd name="T16" fmla="*/ 111 w 334"/>
                  <a:gd name="T17" fmla="*/ 25 h 220"/>
                  <a:gd name="T18" fmla="*/ 98 w 334"/>
                  <a:gd name="T19" fmla="*/ 31 h 220"/>
                  <a:gd name="T20" fmla="*/ 59 w 334"/>
                  <a:gd name="T21" fmla="*/ 61 h 220"/>
                  <a:gd name="T22" fmla="*/ 50 w 334"/>
                  <a:gd name="T23" fmla="*/ 73 h 220"/>
                  <a:gd name="T24" fmla="*/ 50 w 334"/>
                  <a:gd name="T25" fmla="*/ 88 h 220"/>
                  <a:gd name="T26" fmla="*/ 36 w 334"/>
                  <a:gd name="T27" fmla="*/ 93 h 220"/>
                  <a:gd name="T28" fmla="*/ 9 w 334"/>
                  <a:gd name="T29" fmla="*/ 120 h 220"/>
                  <a:gd name="T30" fmla="*/ 9 w 334"/>
                  <a:gd name="T31" fmla="*/ 132 h 220"/>
                  <a:gd name="T32" fmla="*/ 0 w 334"/>
                  <a:gd name="T33" fmla="*/ 143 h 220"/>
                  <a:gd name="T34" fmla="*/ 4 w 334"/>
                  <a:gd name="T35" fmla="*/ 159 h 220"/>
                  <a:gd name="T36" fmla="*/ 15 w 334"/>
                  <a:gd name="T37" fmla="*/ 150 h 220"/>
                  <a:gd name="T38" fmla="*/ 29 w 334"/>
                  <a:gd name="T39" fmla="*/ 136 h 220"/>
                  <a:gd name="T40" fmla="*/ 47 w 334"/>
                  <a:gd name="T41" fmla="*/ 134 h 220"/>
                  <a:gd name="T42" fmla="*/ 59 w 334"/>
                  <a:gd name="T43" fmla="*/ 136 h 220"/>
                  <a:gd name="T44" fmla="*/ 63 w 334"/>
                  <a:gd name="T45" fmla="*/ 159 h 220"/>
                  <a:gd name="T46" fmla="*/ 61 w 334"/>
                  <a:gd name="T47" fmla="*/ 173 h 220"/>
                  <a:gd name="T48" fmla="*/ 70 w 334"/>
                  <a:gd name="T49" fmla="*/ 182 h 220"/>
                  <a:gd name="T50" fmla="*/ 79 w 334"/>
                  <a:gd name="T51" fmla="*/ 189 h 220"/>
                  <a:gd name="T52" fmla="*/ 102 w 334"/>
                  <a:gd name="T53" fmla="*/ 191 h 220"/>
                  <a:gd name="T54" fmla="*/ 148 w 334"/>
                  <a:gd name="T55" fmla="*/ 198 h 220"/>
                  <a:gd name="T56" fmla="*/ 157 w 334"/>
                  <a:gd name="T57" fmla="*/ 191 h 220"/>
                  <a:gd name="T58" fmla="*/ 164 w 334"/>
                  <a:gd name="T59" fmla="*/ 182 h 220"/>
                  <a:gd name="T60" fmla="*/ 168 w 334"/>
                  <a:gd name="T61" fmla="*/ 164 h 220"/>
                  <a:gd name="T62" fmla="*/ 187 w 334"/>
                  <a:gd name="T63" fmla="*/ 164 h 220"/>
                  <a:gd name="T64" fmla="*/ 191 w 334"/>
                  <a:gd name="T65" fmla="*/ 175 h 220"/>
                  <a:gd name="T66" fmla="*/ 191 w 334"/>
                  <a:gd name="T67" fmla="*/ 203 h 220"/>
                  <a:gd name="T68" fmla="*/ 212 w 334"/>
                  <a:gd name="T69" fmla="*/ 219 h 220"/>
                  <a:gd name="T70" fmla="*/ 228 w 334"/>
                  <a:gd name="T71" fmla="*/ 193 h 220"/>
                  <a:gd name="T72" fmla="*/ 246 w 334"/>
                  <a:gd name="T73" fmla="*/ 184 h 220"/>
                  <a:gd name="T74" fmla="*/ 264 w 334"/>
                  <a:gd name="T75" fmla="*/ 187 h 220"/>
                  <a:gd name="T76" fmla="*/ 280 w 334"/>
                  <a:gd name="T77" fmla="*/ 196 h 220"/>
                  <a:gd name="T78" fmla="*/ 285 w 334"/>
                  <a:gd name="T79" fmla="*/ 203 h 220"/>
                  <a:gd name="T80" fmla="*/ 289 w 334"/>
                  <a:gd name="T81" fmla="*/ 180 h 220"/>
                  <a:gd name="T82" fmla="*/ 301 w 334"/>
                  <a:gd name="T83" fmla="*/ 157 h 220"/>
                  <a:gd name="T84" fmla="*/ 326 w 334"/>
                  <a:gd name="T85" fmla="*/ 152 h 220"/>
                  <a:gd name="T86" fmla="*/ 333 w 334"/>
                  <a:gd name="T87" fmla="*/ 136 h 220"/>
                  <a:gd name="T88" fmla="*/ 326 w 334"/>
                  <a:gd name="T89" fmla="*/ 123 h 220"/>
                  <a:gd name="T90" fmla="*/ 314 w 334"/>
                  <a:gd name="T91" fmla="*/ 116 h 220"/>
                  <a:gd name="T92" fmla="*/ 282 w 334"/>
                  <a:gd name="T93" fmla="*/ 111 h 220"/>
                  <a:gd name="T94" fmla="*/ 282 w 334"/>
                  <a:gd name="T95" fmla="*/ 95 h 220"/>
                  <a:gd name="T96" fmla="*/ 282 w 334"/>
                  <a:gd name="T97" fmla="*/ 79 h 220"/>
                  <a:gd name="T98" fmla="*/ 282 w 334"/>
                  <a:gd name="T99" fmla="*/ 66 h 220"/>
                  <a:gd name="T100" fmla="*/ 262 w 334"/>
                  <a:gd name="T101" fmla="*/ 57 h 220"/>
                  <a:gd name="T102" fmla="*/ 253 w 334"/>
                  <a:gd name="T103" fmla="*/ 61 h 220"/>
                  <a:gd name="T104" fmla="*/ 234 w 334"/>
                  <a:gd name="T105" fmla="*/ 47 h 220"/>
                  <a:gd name="T106" fmla="*/ 232 w 334"/>
                  <a:gd name="T107" fmla="*/ 38 h 220"/>
                  <a:gd name="T108" fmla="*/ 225 w 334"/>
                  <a:gd name="T109" fmla="*/ 29 h 220"/>
                  <a:gd name="T110" fmla="*/ 225 w 334"/>
                  <a:gd name="T111" fmla="*/ 25 h 220"/>
                  <a:gd name="T112" fmla="*/ 209 w 334"/>
                  <a:gd name="T113" fmla="*/ 20 h 220"/>
                  <a:gd name="T114" fmla="*/ 202 w 334"/>
                  <a:gd name="T115" fmla="*/ 27 h 220"/>
                  <a:gd name="T116" fmla="*/ 189 w 334"/>
                  <a:gd name="T117" fmla="*/ 36 h 220"/>
                  <a:gd name="T118" fmla="*/ 175 w 334"/>
                  <a:gd name="T119" fmla="*/ 41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3" name="Freeform 14"/>
              <p:cNvSpPr>
                <a:spLocks/>
              </p:cNvSpPr>
              <p:nvPr/>
            </p:nvSpPr>
            <p:spPr bwMode="auto">
              <a:xfrm>
                <a:off x="5031532" y="4177443"/>
                <a:ext cx="871811" cy="397222"/>
              </a:xfrm>
              <a:custGeom>
                <a:avLst/>
                <a:gdLst>
                  <a:gd name="T0" fmla="*/ 22 w 507"/>
                  <a:gd name="T1" fmla="*/ 81 h 232"/>
                  <a:gd name="T2" fmla="*/ 40 w 507"/>
                  <a:gd name="T3" fmla="*/ 92 h 232"/>
                  <a:gd name="T4" fmla="*/ 70 w 507"/>
                  <a:gd name="T5" fmla="*/ 90 h 232"/>
                  <a:gd name="T6" fmla="*/ 99 w 507"/>
                  <a:gd name="T7" fmla="*/ 88 h 232"/>
                  <a:gd name="T8" fmla="*/ 131 w 507"/>
                  <a:gd name="T9" fmla="*/ 99 h 232"/>
                  <a:gd name="T10" fmla="*/ 154 w 507"/>
                  <a:gd name="T11" fmla="*/ 95 h 232"/>
                  <a:gd name="T12" fmla="*/ 192 w 507"/>
                  <a:gd name="T13" fmla="*/ 90 h 232"/>
                  <a:gd name="T14" fmla="*/ 233 w 507"/>
                  <a:gd name="T15" fmla="*/ 113 h 232"/>
                  <a:gd name="T16" fmla="*/ 254 w 507"/>
                  <a:gd name="T17" fmla="*/ 90 h 232"/>
                  <a:gd name="T18" fmla="*/ 238 w 507"/>
                  <a:gd name="T19" fmla="*/ 45 h 232"/>
                  <a:gd name="T20" fmla="*/ 306 w 507"/>
                  <a:gd name="T21" fmla="*/ 6 h 232"/>
                  <a:gd name="T22" fmla="*/ 326 w 507"/>
                  <a:gd name="T23" fmla="*/ 22 h 232"/>
                  <a:gd name="T24" fmla="*/ 376 w 507"/>
                  <a:gd name="T25" fmla="*/ 2 h 232"/>
                  <a:gd name="T26" fmla="*/ 431 w 507"/>
                  <a:gd name="T27" fmla="*/ 20 h 232"/>
                  <a:gd name="T28" fmla="*/ 465 w 507"/>
                  <a:gd name="T29" fmla="*/ 9 h 232"/>
                  <a:gd name="T30" fmla="*/ 494 w 507"/>
                  <a:gd name="T31" fmla="*/ 58 h 232"/>
                  <a:gd name="T32" fmla="*/ 503 w 507"/>
                  <a:gd name="T33" fmla="*/ 92 h 232"/>
                  <a:gd name="T34" fmla="*/ 478 w 507"/>
                  <a:gd name="T35" fmla="*/ 113 h 232"/>
                  <a:gd name="T36" fmla="*/ 483 w 507"/>
                  <a:gd name="T37" fmla="*/ 133 h 232"/>
                  <a:gd name="T38" fmla="*/ 474 w 507"/>
                  <a:gd name="T39" fmla="*/ 165 h 232"/>
                  <a:gd name="T40" fmla="*/ 447 w 507"/>
                  <a:gd name="T41" fmla="*/ 192 h 232"/>
                  <a:gd name="T42" fmla="*/ 426 w 507"/>
                  <a:gd name="T43" fmla="*/ 210 h 232"/>
                  <a:gd name="T44" fmla="*/ 369 w 507"/>
                  <a:gd name="T45" fmla="*/ 215 h 232"/>
                  <a:gd name="T46" fmla="*/ 324 w 507"/>
                  <a:gd name="T47" fmla="*/ 231 h 232"/>
                  <a:gd name="T48" fmla="*/ 247 w 507"/>
                  <a:gd name="T49" fmla="*/ 215 h 232"/>
                  <a:gd name="T50" fmla="*/ 172 w 507"/>
                  <a:gd name="T51" fmla="*/ 185 h 232"/>
                  <a:gd name="T52" fmla="*/ 167 w 507"/>
                  <a:gd name="T53" fmla="*/ 158 h 232"/>
                  <a:gd name="T54" fmla="*/ 120 w 507"/>
                  <a:gd name="T55" fmla="*/ 156 h 232"/>
                  <a:gd name="T56" fmla="*/ 58 w 507"/>
                  <a:gd name="T57" fmla="*/ 147 h 232"/>
                  <a:gd name="T58" fmla="*/ 31 w 507"/>
                  <a:gd name="T59" fmla="*/ 138 h 232"/>
                  <a:gd name="T60" fmla="*/ 15 w 507"/>
                  <a:gd name="T61" fmla="*/ 117 h 232"/>
                  <a:gd name="T62" fmla="*/ 0 w 507"/>
                  <a:gd name="T63" fmla="*/ 83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4" name="Freeform 15" descr="Wide downward diagonal"/>
              <p:cNvSpPr>
                <a:spLocks/>
              </p:cNvSpPr>
              <p:nvPr/>
            </p:nvSpPr>
            <p:spPr bwMode="auto">
              <a:xfrm>
                <a:off x="5797609" y="4226849"/>
                <a:ext cx="813957" cy="490106"/>
              </a:xfrm>
              <a:custGeom>
                <a:avLst/>
                <a:gdLst>
                  <a:gd name="T0" fmla="*/ 2 w 474"/>
                  <a:gd name="T1" fmla="*/ 180 h 286"/>
                  <a:gd name="T2" fmla="*/ 18 w 474"/>
                  <a:gd name="T3" fmla="*/ 193 h 286"/>
                  <a:gd name="T4" fmla="*/ 15 w 474"/>
                  <a:gd name="T5" fmla="*/ 200 h 286"/>
                  <a:gd name="T6" fmla="*/ 20 w 474"/>
                  <a:gd name="T7" fmla="*/ 212 h 286"/>
                  <a:gd name="T8" fmla="*/ 31 w 474"/>
                  <a:gd name="T9" fmla="*/ 212 h 286"/>
                  <a:gd name="T10" fmla="*/ 79 w 474"/>
                  <a:gd name="T11" fmla="*/ 257 h 286"/>
                  <a:gd name="T12" fmla="*/ 93 w 474"/>
                  <a:gd name="T13" fmla="*/ 259 h 286"/>
                  <a:gd name="T14" fmla="*/ 131 w 474"/>
                  <a:gd name="T15" fmla="*/ 285 h 286"/>
                  <a:gd name="T16" fmla="*/ 152 w 474"/>
                  <a:gd name="T17" fmla="*/ 271 h 286"/>
                  <a:gd name="T18" fmla="*/ 179 w 474"/>
                  <a:gd name="T19" fmla="*/ 273 h 286"/>
                  <a:gd name="T20" fmla="*/ 188 w 474"/>
                  <a:gd name="T21" fmla="*/ 278 h 286"/>
                  <a:gd name="T22" fmla="*/ 209 w 474"/>
                  <a:gd name="T23" fmla="*/ 271 h 286"/>
                  <a:gd name="T24" fmla="*/ 250 w 474"/>
                  <a:gd name="T25" fmla="*/ 253 h 286"/>
                  <a:gd name="T26" fmla="*/ 297 w 474"/>
                  <a:gd name="T27" fmla="*/ 246 h 286"/>
                  <a:gd name="T28" fmla="*/ 318 w 474"/>
                  <a:gd name="T29" fmla="*/ 250 h 286"/>
                  <a:gd name="T30" fmla="*/ 325 w 474"/>
                  <a:gd name="T31" fmla="*/ 259 h 286"/>
                  <a:gd name="T32" fmla="*/ 341 w 474"/>
                  <a:gd name="T33" fmla="*/ 241 h 286"/>
                  <a:gd name="T34" fmla="*/ 363 w 474"/>
                  <a:gd name="T35" fmla="*/ 234 h 286"/>
                  <a:gd name="T36" fmla="*/ 384 w 474"/>
                  <a:gd name="T37" fmla="*/ 230 h 286"/>
                  <a:gd name="T38" fmla="*/ 422 w 474"/>
                  <a:gd name="T39" fmla="*/ 193 h 286"/>
                  <a:gd name="T40" fmla="*/ 432 w 474"/>
                  <a:gd name="T41" fmla="*/ 171 h 286"/>
                  <a:gd name="T42" fmla="*/ 436 w 474"/>
                  <a:gd name="T43" fmla="*/ 127 h 286"/>
                  <a:gd name="T44" fmla="*/ 441 w 474"/>
                  <a:gd name="T45" fmla="*/ 91 h 286"/>
                  <a:gd name="T46" fmla="*/ 457 w 474"/>
                  <a:gd name="T47" fmla="*/ 91 h 286"/>
                  <a:gd name="T48" fmla="*/ 466 w 474"/>
                  <a:gd name="T49" fmla="*/ 77 h 286"/>
                  <a:gd name="T50" fmla="*/ 473 w 474"/>
                  <a:gd name="T51" fmla="*/ 66 h 286"/>
                  <a:gd name="T52" fmla="*/ 459 w 474"/>
                  <a:gd name="T53" fmla="*/ 57 h 286"/>
                  <a:gd name="T54" fmla="*/ 452 w 474"/>
                  <a:gd name="T55" fmla="*/ 61 h 286"/>
                  <a:gd name="T56" fmla="*/ 429 w 474"/>
                  <a:gd name="T57" fmla="*/ 57 h 286"/>
                  <a:gd name="T58" fmla="*/ 418 w 474"/>
                  <a:gd name="T59" fmla="*/ 38 h 286"/>
                  <a:gd name="T60" fmla="*/ 404 w 474"/>
                  <a:gd name="T61" fmla="*/ 18 h 286"/>
                  <a:gd name="T62" fmla="*/ 391 w 474"/>
                  <a:gd name="T63" fmla="*/ 18 h 286"/>
                  <a:gd name="T64" fmla="*/ 368 w 474"/>
                  <a:gd name="T65" fmla="*/ 0 h 286"/>
                  <a:gd name="T66" fmla="*/ 357 w 474"/>
                  <a:gd name="T67" fmla="*/ 2 h 286"/>
                  <a:gd name="T68" fmla="*/ 309 w 474"/>
                  <a:gd name="T69" fmla="*/ 9 h 286"/>
                  <a:gd name="T70" fmla="*/ 302 w 474"/>
                  <a:gd name="T71" fmla="*/ 20 h 286"/>
                  <a:gd name="T72" fmla="*/ 288 w 474"/>
                  <a:gd name="T73" fmla="*/ 36 h 286"/>
                  <a:gd name="T74" fmla="*/ 272 w 474"/>
                  <a:gd name="T75" fmla="*/ 45 h 286"/>
                  <a:gd name="T76" fmla="*/ 256 w 474"/>
                  <a:gd name="T77" fmla="*/ 50 h 286"/>
                  <a:gd name="T78" fmla="*/ 245 w 474"/>
                  <a:gd name="T79" fmla="*/ 45 h 286"/>
                  <a:gd name="T80" fmla="*/ 234 w 474"/>
                  <a:gd name="T81" fmla="*/ 38 h 286"/>
                  <a:gd name="T82" fmla="*/ 227 w 474"/>
                  <a:gd name="T83" fmla="*/ 36 h 286"/>
                  <a:gd name="T84" fmla="*/ 213 w 474"/>
                  <a:gd name="T85" fmla="*/ 43 h 286"/>
                  <a:gd name="T86" fmla="*/ 193 w 474"/>
                  <a:gd name="T87" fmla="*/ 54 h 286"/>
                  <a:gd name="T88" fmla="*/ 154 w 474"/>
                  <a:gd name="T89" fmla="*/ 70 h 286"/>
                  <a:gd name="T90" fmla="*/ 136 w 474"/>
                  <a:gd name="T91" fmla="*/ 72 h 286"/>
                  <a:gd name="T92" fmla="*/ 93 w 474"/>
                  <a:gd name="T93" fmla="*/ 70 h 286"/>
                  <a:gd name="T94" fmla="*/ 88 w 474"/>
                  <a:gd name="T95" fmla="*/ 68 h 286"/>
                  <a:gd name="T96" fmla="*/ 77 w 474"/>
                  <a:gd name="T97" fmla="*/ 52 h 286"/>
                  <a:gd name="T98" fmla="*/ 63 w 474"/>
                  <a:gd name="T99" fmla="*/ 43 h 286"/>
                  <a:gd name="T100" fmla="*/ 59 w 474"/>
                  <a:gd name="T101" fmla="*/ 50 h 286"/>
                  <a:gd name="T102" fmla="*/ 56 w 474"/>
                  <a:gd name="T103" fmla="*/ 66 h 286"/>
                  <a:gd name="T104" fmla="*/ 50 w 474"/>
                  <a:gd name="T105" fmla="*/ 84 h 286"/>
                  <a:gd name="T106" fmla="*/ 34 w 474"/>
                  <a:gd name="T107" fmla="*/ 84 h 286"/>
                  <a:gd name="T108" fmla="*/ 29 w 474"/>
                  <a:gd name="T109" fmla="*/ 88 h 286"/>
                  <a:gd name="T110" fmla="*/ 38 w 474"/>
                  <a:gd name="T111" fmla="*/ 104 h 286"/>
                  <a:gd name="T112" fmla="*/ 36 w 474"/>
                  <a:gd name="T113" fmla="*/ 120 h 286"/>
                  <a:gd name="T114" fmla="*/ 25 w 474"/>
                  <a:gd name="T115" fmla="*/ 136 h 286"/>
                  <a:gd name="T116" fmla="*/ 18 w 474"/>
                  <a:gd name="T117" fmla="*/ 143 h 286"/>
                  <a:gd name="T118" fmla="*/ 4 w 474"/>
                  <a:gd name="T119" fmla="*/ 150 h 286"/>
                  <a:gd name="T120" fmla="*/ 0 w 474"/>
                  <a:gd name="T121" fmla="*/ 164 h 286"/>
                  <a:gd name="T122" fmla="*/ 2 w 474"/>
                  <a:gd name="T123" fmla="*/ 180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5" name="Freeform 16"/>
              <p:cNvSpPr>
                <a:spLocks/>
              </p:cNvSpPr>
              <p:nvPr/>
            </p:nvSpPr>
            <p:spPr bwMode="auto">
              <a:xfrm>
                <a:off x="5448485" y="4533165"/>
                <a:ext cx="383039" cy="225291"/>
              </a:xfrm>
              <a:custGeom>
                <a:avLst/>
                <a:gdLst>
                  <a:gd name="T0" fmla="*/ 20 w 224"/>
                  <a:gd name="T1" fmla="*/ 70 h 130"/>
                  <a:gd name="T2" fmla="*/ 40 w 224"/>
                  <a:gd name="T3" fmla="*/ 92 h 130"/>
                  <a:gd name="T4" fmla="*/ 34 w 224"/>
                  <a:gd name="T5" fmla="*/ 104 h 130"/>
                  <a:gd name="T6" fmla="*/ 25 w 224"/>
                  <a:gd name="T7" fmla="*/ 110 h 130"/>
                  <a:gd name="T8" fmla="*/ 13 w 224"/>
                  <a:gd name="T9" fmla="*/ 113 h 130"/>
                  <a:gd name="T10" fmla="*/ 0 w 224"/>
                  <a:gd name="T11" fmla="*/ 115 h 130"/>
                  <a:gd name="T12" fmla="*/ 22 w 224"/>
                  <a:gd name="T13" fmla="*/ 126 h 130"/>
                  <a:gd name="T14" fmla="*/ 31 w 224"/>
                  <a:gd name="T15" fmla="*/ 129 h 130"/>
                  <a:gd name="T16" fmla="*/ 59 w 224"/>
                  <a:gd name="T17" fmla="*/ 110 h 130"/>
                  <a:gd name="T18" fmla="*/ 120 w 224"/>
                  <a:gd name="T19" fmla="*/ 126 h 130"/>
                  <a:gd name="T20" fmla="*/ 161 w 224"/>
                  <a:gd name="T21" fmla="*/ 81 h 130"/>
                  <a:gd name="T22" fmla="*/ 170 w 224"/>
                  <a:gd name="T23" fmla="*/ 63 h 130"/>
                  <a:gd name="T24" fmla="*/ 177 w 224"/>
                  <a:gd name="T25" fmla="*/ 58 h 130"/>
                  <a:gd name="T26" fmla="*/ 200 w 224"/>
                  <a:gd name="T27" fmla="*/ 61 h 130"/>
                  <a:gd name="T28" fmla="*/ 223 w 224"/>
                  <a:gd name="T29" fmla="*/ 33 h 130"/>
                  <a:gd name="T30" fmla="*/ 220 w 224"/>
                  <a:gd name="T31" fmla="*/ 15 h 130"/>
                  <a:gd name="T32" fmla="*/ 204 w 224"/>
                  <a:gd name="T33" fmla="*/ 0 h 130"/>
                  <a:gd name="T34" fmla="*/ 193 w 224"/>
                  <a:gd name="T35" fmla="*/ 2 h 130"/>
                  <a:gd name="T36" fmla="*/ 184 w 224"/>
                  <a:gd name="T37" fmla="*/ 4 h 130"/>
                  <a:gd name="T38" fmla="*/ 163 w 224"/>
                  <a:gd name="T39" fmla="*/ 0 h 130"/>
                  <a:gd name="T40" fmla="*/ 143 w 224"/>
                  <a:gd name="T41" fmla="*/ 2 h 130"/>
                  <a:gd name="T42" fmla="*/ 122 w 224"/>
                  <a:gd name="T43" fmla="*/ 6 h 130"/>
                  <a:gd name="T44" fmla="*/ 95 w 224"/>
                  <a:gd name="T45" fmla="*/ 4 h 130"/>
                  <a:gd name="T46" fmla="*/ 81 w 224"/>
                  <a:gd name="T47" fmla="*/ 22 h 130"/>
                  <a:gd name="T48" fmla="*/ 34 w 224"/>
                  <a:gd name="T49" fmla="*/ 6 h 130"/>
                  <a:gd name="T50" fmla="*/ 18 w 224"/>
                  <a:gd name="T51" fmla="*/ 6 h 130"/>
                  <a:gd name="T52" fmla="*/ 18 w 224"/>
                  <a:gd name="T53" fmla="*/ 36 h 130"/>
                  <a:gd name="T54" fmla="*/ 20 w 224"/>
                  <a:gd name="T55" fmla="*/ 7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6" name="Freeform 17"/>
              <p:cNvSpPr>
                <a:spLocks/>
              </p:cNvSpPr>
              <p:nvPr/>
            </p:nvSpPr>
            <p:spPr bwMode="auto">
              <a:xfrm>
                <a:off x="6573661" y="4936317"/>
                <a:ext cx="740143" cy="541488"/>
              </a:xfrm>
              <a:custGeom>
                <a:avLst/>
                <a:gdLst>
                  <a:gd name="T0" fmla="*/ 9 w 430"/>
                  <a:gd name="T1" fmla="*/ 45 h 316"/>
                  <a:gd name="T2" fmla="*/ 2 w 430"/>
                  <a:gd name="T3" fmla="*/ 65 h 316"/>
                  <a:gd name="T4" fmla="*/ 31 w 430"/>
                  <a:gd name="T5" fmla="*/ 92 h 316"/>
                  <a:gd name="T6" fmla="*/ 34 w 430"/>
                  <a:gd name="T7" fmla="*/ 129 h 316"/>
                  <a:gd name="T8" fmla="*/ 6 w 430"/>
                  <a:gd name="T9" fmla="*/ 151 h 316"/>
                  <a:gd name="T10" fmla="*/ 11 w 430"/>
                  <a:gd name="T11" fmla="*/ 179 h 316"/>
                  <a:gd name="T12" fmla="*/ 6 w 430"/>
                  <a:gd name="T13" fmla="*/ 210 h 316"/>
                  <a:gd name="T14" fmla="*/ 11 w 430"/>
                  <a:gd name="T15" fmla="*/ 235 h 316"/>
                  <a:gd name="T16" fmla="*/ 34 w 430"/>
                  <a:gd name="T17" fmla="*/ 249 h 316"/>
                  <a:gd name="T18" fmla="*/ 34 w 430"/>
                  <a:gd name="T19" fmla="*/ 287 h 316"/>
                  <a:gd name="T20" fmla="*/ 49 w 430"/>
                  <a:gd name="T21" fmla="*/ 315 h 316"/>
                  <a:gd name="T22" fmla="*/ 122 w 430"/>
                  <a:gd name="T23" fmla="*/ 296 h 316"/>
                  <a:gd name="T24" fmla="*/ 165 w 430"/>
                  <a:gd name="T25" fmla="*/ 265 h 316"/>
                  <a:gd name="T26" fmla="*/ 199 w 430"/>
                  <a:gd name="T27" fmla="*/ 285 h 316"/>
                  <a:gd name="T28" fmla="*/ 231 w 430"/>
                  <a:gd name="T29" fmla="*/ 294 h 316"/>
                  <a:gd name="T30" fmla="*/ 270 w 430"/>
                  <a:gd name="T31" fmla="*/ 281 h 316"/>
                  <a:gd name="T32" fmla="*/ 272 w 430"/>
                  <a:gd name="T33" fmla="*/ 247 h 316"/>
                  <a:gd name="T34" fmla="*/ 301 w 430"/>
                  <a:gd name="T35" fmla="*/ 247 h 316"/>
                  <a:gd name="T36" fmla="*/ 317 w 430"/>
                  <a:gd name="T37" fmla="*/ 237 h 316"/>
                  <a:gd name="T38" fmla="*/ 374 w 430"/>
                  <a:gd name="T39" fmla="*/ 219 h 316"/>
                  <a:gd name="T40" fmla="*/ 394 w 430"/>
                  <a:gd name="T41" fmla="*/ 197 h 316"/>
                  <a:gd name="T42" fmla="*/ 365 w 430"/>
                  <a:gd name="T43" fmla="*/ 165 h 316"/>
                  <a:gd name="T44" fmla="*/ 379 w 430"/>
                  <a:gd name="T45" fmla="*/ 140 h 316"/>
                  <a:gd name="T46" fmla="*/ 390 w 430"/>
                  <a:gd name="T47" fmla="*/ 124 h 316"/>
                  <a:gd name="T48" fmla="*/ 397 w 430"/>
                  <a:gd name="T49" fmla="*/ 92 h 316"/>
                  <a:gd name="T50" fmla="*/ 406 w 430"/>
                  <a:gd name="T51" fmla="*/ 58 h 316"/>
                  <a:gd name="T52" fmla="*/ 429 w 430"/>
                  <a:gd name="T53" fmla="*/ 45 h 316"/>
                  <a:gd name="T54" fmla="*/ 415 w 430"/>
                  <a:gd name="T55" fmla="*/ 11 h 316"/>
                  <a:gd name="T56" fmla="*/ 358 w 430"/>
                  <a:gd name="T57" fmla="*/ 2 h 316"/>
                  <a:gd name="T58" fmla="*/ 297 w 430"/>
                  <a:gd name="T59" fmla="*/ 6 h 316"/>
                  <a:gd name="T60" fmla="*/ 238 w 430"/>
                  <a:gd name="T61" fmla="*/ 36 h 316"/>
                  <a:gd name="T62" fmla="*/ 192 w 430"/>
                  <a:gd name="T63" fmla="*/ 56 h 316"/>
                  <a:gd name="T64" fmla="*/ 131 w 430"/>
                  <a:gd name="T65" fmla="*/ 61 h 316"/>
                  <a:gd name="T66" fmla="*/ 93 w 430"/>
                  <a:gd name="T67" fmla="*/ 58 h 316"/>
                  <a:gd name="T68" fmla="*/ 45 w 430"/>
                  <a:gd name="T69" fmla="*/ 43 h 316"/>
                  <a:gd name="T70" fmla="*/ 11 w 430"/>
                  <a:gd name="T71" fmla="*/ 38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30" h="316">
                    <a:moveTo>
                      <a:pt x="11" y="38"/>
                    </a:moveTo>
                    <a:lnTo>
                      <a:pt x="9" y="45"/>
                    </a:lnTo>
                    <a:lnTo>
                      <a:pt x="0" y="52"/>
                    </a:lnTo>
                    <a:lnTo>
                      <a:pt x="2" y="65"/>
                    </a:lnTo>
                    <a:lnTo>
                      <a:pt x="13" y="90"/>
                    </a:lnTo>
                    <a:lnTo>
                      <a:pt x="31" y="92"/>
                    </a:lnTo>
                    <a:lnTo>
                      <a:pt x="34" y="101"/>
                    </a:lnTo>
                    <a:lnTo>
                      <a:pt x="34" y="129"/>
                    </a:lnTo>
                    <a:lnTo>
                      <a:pt x="27" y="138"/>
                    </a:lnTo>
                    <a:lnTo>
                      <a:pt x="6" y="151"/>
                    </a:lnTo>
                    <a:lnTo>
                      <a:pt x="4" y="158"/>
                    </a:lnTo>
                    <a:lnTo>
                      <a:pt x="11" y="179"/>
                    </a:lnTo>
                    <a:lnTo>
                      <a:pt x="11" y="194"/>
                    </a:lnTo>
                    <a:lnTo>
                      <a:pt x="6" y="210"/>
                    </a:lnTo>
                    <a:lnTo>
                      <a:pt x="0" y="219"/>
                    </a:lnTo>
                    <a:lnTo>
                      <a:pt x="11" y="235"/>
                    </a:lnTo>
                    <a:lnTo>
                      <a:pt x="18" y="233"/>
                    </a:lnTo>
                    <a:lnTo>
                      <a:pt x="34" y="249"/>
                    </a:lnTo>
                    <a:lnTo>
                      <a:pt x="34" y="265"/>
                    </a:lnTo>
                    <a:lnTo>
                      <a:pt x="34" y="287"/>
                    </a:lnTo>
                    <a:lnTo>
                      <a:pt x="34" y="296"/>
                    </a:lnTo>
                    <a:lnTo>
                      <a:pt x="49" y="315"/>
                    </a:lnTo>
                    <a:lnTo>
                      <a:pt x="83" y="308"/>
                    </a:lnTo>
                    <a:lnTo>
                      <a:pt x="122" y="296"/>
                    </a:lnTo>
                    <a:lnTo>
                      <a:pt x="152" y="278"/>
                    </a:lnTo>
                    <a:lnTo>
                      <a:pt x="165" y="265"/>
                    </a:lnTo>
                    <a:lnTo>
                      <a:pt x="183" y="292"/>
                    </a:lnTo>
                    <a:lnTo>
                      <a:pt x="199" y="285"/>
                    </a:lnTo>
                    <a:lnTo>
                      <a:pt x="220" y="292"/>
                    </a:lnTo>
                    <a:lnTo>
                      <a:pt x="231" y="294"/>
                    </a:lnTo>
                    <a:lnTo>
                      <a:pt x="256" y="285"/>
                    </a:lnTo>
                    <a:lnTo>
                      <a:pt x="270" y="281"/>
                    </a:lnTo>
                    <a:lnTo>
                      <a:pt x="270" y="267"/>
                    </a:lnTo>
                    <a:lnTo>
                      <a:pt x="272" y="247"/>
                    </a:lnTo>
                    <a:lnTo>
                      <a:pt x="286" y="240"/>
                    </a:lnTo>
                    <a:lnTo>
                      <a:pt x="301" y="247"/>
                    </a:lnTo>
                    <a:lnTo>
                      <a:pt x="304" y="256"/>
                    </a:lnTo>
                    <a:lnTo>
                      <a:pt x="317" y="237"/>
                    </a:lnTo>
                    <a:lnTo>
                      <a:pt x="347" y="224"/>
                    </a:lnTo>
                    <a:lnTo>
                      <a:pt x="374" y="219"/>
                    </a:lnTo>
                    <a:lnTo>
                      <a:pt x="399" y="219"/>
                    </a:lnTo>
                    <a:lnTo>
                      <a:pt x="394" y="197"/>
                    </a:lnTo>
                    <a:lnTo>
                      <a:pt x="392" y="185"/>
                    </a:lnTo>
                    <a:lnTo>
                      <a:pt x="365" y="165"/>
                    </a:lnTo>
                    <a:lnTo>
                      <a:pt x="365" y="160"/>
                    </a:lnTo>
                    <a:lnTo>
                      <a:pt x="379" y="140"/>
                    </a:lnTo>
                    <a:lnTo>
                      <a:pt x="394" y="135"/>
                    </a:lnTo>
                    <a:lnTo>
                      <a:pt x="390" y="124"/>
                    </a:lnTo>
                    <a:lnTo>
                      <a:pt x="397" y="104"/>
                    </a:lnTo>
                    <a:lnTo>
                      <a:pt x="397" y="92"/>
                    </a:lnTo>
                    <a:lnTo>
                      <a:pt x="401" y="67"/>
                    </a:lnTo>
                    <a:lnTo>
                      <a:pt x="406" y="58"/>
                    </a:lnTo>
                    <a:lnTo>
                      <a:pt x="419" y="61"/>
                    </a:lnTo>
                    <a:lnTo>
                      <a:pt x="429" y="45"/>
                    </a:lnTo>
                    <a:lnTo>
                      <a:pt x="419" y="29"/>
                    </a:lnTo>
                    <a:lnTo>
                      <a:pt x="415" y="11"/>
                    </a:lnTo>
                    <a:lnTo>
                      <a:pt x="406" y="13"/>
                    </a:lnTo>
                    <a:lnTo>
                      <a:pt x="358" y="2"/>
                    </a:lnTo>
                    <a:lnTo>
                      <a:pt x="326" y="0"/>
                    </a:lnTo>
                    <a:lnTo>
                      <a:pt x="297" y="6"/>
                    </a:lnTo>
                    <a:lnTo>
                      <a:pt x="270" y="20"/>
                    </a:lnTo>
                    <a:lnTo>
                      <a:pt x="238" y="36"/>
                    </a:lnTo>
                    <a:lnTo>
                      <a:pt x="215" y="54"/>
                    </a:lnTo>
                    <a:lnTo>
                      <a:pt x="192" y="56"/>
                    </a:lnTo>
                    <a:lnTo>
                      <a:pt x="161" y="52"/>
                    </a:lnTo>
                    <a:lnTo>
                      <a:pt x="131" y="61"/>
                    </a:lnTo>
                    <a:lnTo>
                      <a:pt x="113" y="65"/>
                    </a:lnTo>
                    <a:lnTo>
                      <a:pt x="93" y="58"/>
                    </a:lnTo>
                    <a:lnTo>
                      <a:pt x="63" y="47"/>
                    </a:lnTo>
                    <a:lnTo>
                      <a:pt x="45" y="43"/>
                    </a:lnTo>
                    <a:lnTo>
                      <a:pt x="22" y="38"/>
                    </a:lnTo>
                    <a:lnTo>
                      <a:pt x="11" y="38"/>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7" name="Freeform 18"/>
              <p:cNvSpPr>
                <a:spLocks/>
              </p:cNvSpPr>
              <p:nvPr/>
            </p:nvSpPr>
            <p:spPr bwMode="auto">
              <a:xfrm>
                <a:off x="6146732" y="5272277"/>
                <a:ext cx="289275" cy="480224"/>
              </a:xfrm>
              <a:custGeom>
                <a:avLst/>
                <a:gdLst>
                  <a:gd name="T0" fmla="*/ 13 w 168"/>
                  <a:gd name="T1" fmla="*/ 61 h 279"/>
                  <a:gd name="T2" fmla="*/ 22 w 168"/>
                  <a:gd name="T3" fmla="*/ 70 h 279"/>
                  <a:gd name="T4" fmla="*/ 22 w 168"/>
                  <a:gd name="T5" fmla="*/ 82 h 279"/>
                  <a:gd name="T6" fmla="*/ 20 w 168"/>
                  <a:gd name="T7" fmla="*/ 91 h 279"/>
                  <a:gd name="T8" fmla="*/ 16 w 168"/>
                  <a:gd name="T9" fmla="*/ 100 h 279"/>
                  <a:gd name="T10" fmla="*/ 16 w 168"/>
                  <a:gd name="T11" fmla="*/ 127 h 279"/>
                  <a:gd name="T12" fmla="*/ 18 w 168"/>
                  <a:gd name="T13" fmla="*/ 139 h 279"/>
                  <a:gd name="T14" fmla="*/ 4 w 168"/>
                  <a:gd name="T15" fmla="*/ 161 h 279"/>
                  <a:gd name="T16" fmla="*/ 9 w 168"/>
                  <a:gd name="T17" fmla="*/ 166 h 279"/>
                  <a:gd name="T18" fmla="*/ 0 w 168"/>
                  <a:gd name="T19" fmla="*/ 177 h 279"/>
                  <a:gd name="T20" fmla="*/ 6 w 168"/>
                  <a:gd name="T21" fmla="*/ 189 h 279"/>
                  <a:gd name="T22" fmla="*/ 9 w 168"/>
                  <a:gd name="T23" fmla="*/ 198 h 279"/>
                  <a:gd name="T24" fmla="*/ 13 w 168"/>
                  <a:gd name="T25" fmla="*/ 186 h 279"/>
                  <a:gd name="T26" fmla="*/ 25 w 168"/>
                  <a:gd name="T27" fmla="*/ 202 h 279"/>
                  <a:gd name="T28" fmla="*/ 22 w 168"/>
                  <a:gd name="T29" fmla="*/ 216 h 279"/>
                  <a:gd name="T30" fmla="*/ 18 w 168"/>
                  <a:gd name="T31" fmla="*/ 223 h 279"/>
                  <a:gd name="T32" fmla="*/ 25 w 168"/>
                  <a:gd name="T33" fmla="*/ 236 h 279"/>
                  <a:gd name="T34" fmla="*/ 34 w 168"/>
                  <a:gd name="T35" fmla="*/ 241 h 279"/>
                  <a:gd name="T36" fmla="*/ 52 w 168"/>
                  <a:gd name="T37" fmla="*/ 250 h 279"/>
                  <a:gd name="T38" fmla="*/ 66 w 168"/>
                  <a:gd name="T39" fmla="*/ 262 h 279"/>
                  <a:gd name="T40" fmla="*/ 68 w 168"/>
                  <a:gd name="T41" fmla="*/ 271 h 279"/>
                  <a:gd name="T42" fmla="*/ 86 w 168"/>
                  <a:gd name="T43" fmla="*/ 278 h 279"/>
                  <a:gd name="T44" fmla="*/ 100 w 168"/>
                  <a:gd name="T45" fmla="*/ 271 h 279"/>
                  <a:gd name="T46" fmla="*/ 118 w 168"/>
                  <a:gd name="T47" fmla="*/ 259 h 279"/>
                  <a:gd name="T48" fmla="*/ 128 w 168"/>
                  <a:gd name="T49" fmla="*/ 243 h 279"/>
                  <a:gd name="T50" fmla="*/ 134 w 168"/>
                  <a:gd name="T51" fmla="*/ 232 h 279"/>
                  <a:gd name="T52" fmla="*/ 150 w 168"/>
                  <a:gd name="T53" fmla="*/ 205 h 279"/>
                  <a:gd name="T54" fmla="*/ 155 w 168"/>
                  <a:gd name="T55" fmla="*/ 184 h 279"/>
                  <a:gd name="T56" fmla="*/ 157 w 168"/>
                  <a:gd name="T57" fmla="*/ 166 h 279"/>
                  <a:gd name="T58" fmla="*/ 167 w 168"/>
                  <a:gd name="T59" fmla="*/ 152 h 279"/>
                  <a:gd name="T60" fmla="*/ 150 w 168"/>
                  <a:gd name="T61" fmla="*/ 148 h 279"/>
                  <a:gd name="T62" fmla="*/ 144 w 168"/>
                  <a:gd name="T63" fmla="*/ 141 h 279"/>
                  <a:gd name="T64" fmla="*/ 134 w 168"/>
                  <a:gd name="T65" fmla="*/ 143 h 279"/>
                  <a:gd name="T66" fmla="*/ 121 w 168"/>
                  <a:gd name="T67" fmla="*/ 136 h 279"/>
                  <a:gd name="T68" fmla="*/ 116 w 168"/>
                  <a:gd name="T69" fmla="*/ 116 h 279"/>
                  <a:gd name="T70" fmla="*/ 112 w 168"/>
                  <a:gd name="T71" fmla="*/ 102 h 279"/>
                  <a:gd name="T72" fmla="*/ 121 w 168"/>
                  <a:gd name="T73" fmla="*/ 88 h 279"/>
                  <a:gd name="T74" fmla="*/ 121 w 168"/>
                  <a:gd name="T75" fmla="*/ 45 h 279"/>
                  <a:gd name="T76" fmla="*/ 121 w 168"/>
                  <a:gd name="T77" fmla="*/ 29 h 279"/>
                  <a:gd name="T78" fmla="*/ 112 w 168"/>
                  <a:gd name="T79" fmla="*/ 20 h 279"/>
                  <a:gd name="T80" fmla="*/ 98 w 168"/>
                  <a:gd name="T81" fmla="*/ 20 h 279"/>
                  <a:gd name="T82" fmla="*/ 89 w 168"/>
                  <a:gd name="T83" fmla="*/ 15 h 279"/>
                  <a:gd name="T84" fmla="*/ 80 w 168"/>
                  <a:gd name="T85" fmla="*/ 2 h 279"/>
                  <a:gd name="T86" fmla="*/ 68 w 168"/>
                  <a:gd name="T87" fmla="*/ 0 h 279"/>
                  <a:gd name="T88" fmla="*/ 64 w 168"/>
                  <a:gd name="T89" fmla="*/ 6 h 279"/>
                  <a:gd name="T90" fmla="*/ 64 w 168"/>
                  <a:gd name="T91" fmla="*/ 2 h 279"/>
                  <a:gd name="T92" fmla="*/ 45 w 168"/>
                  <a:gd name="T93" fmla="*/ 4 h 279"/>
                  <a:gd name="T94" fmla="*/ 36 w 168"/>
                  <a:gd name="T95" fmla="*/ 0 h 279"/>
                  <a:gd name="T96" fmla="*/ 25 w 168"/>
                  <a:gd name="T97" fmla="*/ 6 h 279"/>
                  <a:gd name="T98" fmla="*/ 22 w 168"/>
                  <a:gd name="T99" fmla="*/ 31 h 279"/>
                  <a:gd name="T100" fmla="*/ 18 w 168"/>
                  <a:gd name="T101" fmla="*/ 47 h 279"/>
                  <a:gd name="T102" fmla="*/ 13 w 168"/>
                  <a:gd name="T103" fmla="*/ 61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8" name="Freeform 19"/>
              <p:cNvSpPr>
                <a:spLocks/>
              </p:cNvSpPr>
              <p:nvPr/>
            </p:nvSpPr>
            <p:spPr bwMode="auto">
              <a:xfrm>
                <a:off x="6360197" y="4276255"/>
                <a:ext cx="1059341" cy="768754"/>
              </a:xfrm>
              <a:custGeom>
                <a:avLst/>
                <a:gdLst>
                  <a:gd name="T0" fmla="*/ 136 w 616"/>
                  <a:gd name="T1" fmla="*/ 52 h 450"/>
                  <a:gd name="T2" fmla="*/ 113 w 616"/>
                  <a:gd name="T3" fmla="*/ 63 h 450"/>
                  <a:gd name="T4" fmla="*/ 106 w 616"/>
                  <a:gd name="T5" fmla="*/ 145 h 450"/>
                  <a:gd name="T6" fmla="*/ 68 w 616"/>
                  <a:gd name="T7" fmla="*/ 188 h 450"/>
                  <a:gd name="T8" fmla="*/ 20 w 616"/>
                  <a:gd name="T9" fmla="*/ 210 h 450"/>
                  <a:gd name="T10" fmla="*/ 0 w 616"/>
                  <a:gd name="T11" fmla="*/ 240 h 450"/>
                  <a:gd name="T12" fmla="*/ 18 w 616"/>
                  <a:gd name="T13" fmla="*/ 265 h 450"/>
                  <a:gd name="T14" fmla="*/ 18 w 616"/>
                  <a:gd name="T15" fmla="*/ 287 h 450"/>
                  <a:gd name="T16" fmla="*/ 45 w 616"/>
                  <a:gd name="T17" fmla="*/ 294 h 450"/>
                  <a:gd name="T18" fmla="*/ 56 w 616"/>
                  <a:gd name="T19" fmla="*/ 328 h 450"/>
                  <a:gd name="T20" fmla="*/ 65 w 616"/>
                  <a:gd name="T21" fmla="*/ 362 h 450"/>
                  <a:gd name="T22" fmla="*/ 83 w 616"/>
                  <a:gd name="T23" fmla="*/ 362 h 450"/>
                  <a:gd name="T24" fmla="*/ 115 w 616"/>
                  <a:gd name="T25" fmla="*/ 365 h 450"/>
                  <a:gd name="T26" fmla="*/ 115 w 616"/>
                  <a:gd name="T27" fmla="*/ 383 h 450"/>
                  <a:gd name="T28" fmla="*/ 136 w 616"/>
                  <a:gd name="T29" fmla="*/ 399 h 450"/>
                  <a:gd name="T30" fmla="*/ 136 w 616"/>
                  <a:gd name="T31" fmla="*/ 421 h 450"/>
                  <a:gd name="T32" fmla="*/ 179 w 616"/>
                  <a:gd name="T33" fmla="*/ 433 h 450"/>
                  <a:gd name="T34" fmla="*/ 238 w 616"/>
                  <a:gd name="T35" fmla="*/ 449 h 450"/>
                  <a:gd name="T36" fmla="*/ 281 w 616"/>
                  <a:gd name="T37" fmla="*/ 437 h 450"/>
                  <a:gd name="T38" fmla="*/ 331 w 616"/>
                  <a:gd name="T39" fmla="*/ 442 h 450"/>
                  <a:gd name="T40" fmla="*/ 360 w 616"/>
                  <a:gd name="T41" fmla="*/ 424 h 450"/>
                  <a:gd name="T42" fmla="*/ 444 w 616"/>
                  <a:gd name="T43" fmla="*/ 385 h 450"/>
                  <a:gd name="T44" fmla="*/ 492 w 616"/>
                  <a:gd name="T45" fmla="*/ 390 h 450"/>
                  <a:gd name="T46" fmla="*/ 528 w 616"/>
                  <a:gd name="T47" fmla="*/ 396 h 450"/>
                  <a:gd name="T48" fmla="*/ 551 w 616"/>
                  <a:gd name="T49" fmla="*/ 378 h 450"/>
                  <a:gd name="T50" fmla="*/ 553 w 616"/>
                  <a:gd name="T51" fmla="*/ 315 h 450"/>
                  <a:gd name="T52" fmla="*/ 574 w 616"/>
                  <a:gd name="T53" fmla="*/ 294 h 450"/>
                  <a:gd name="T54" fmla="*/ 594 w 616"/>
                  <a:gd name="T55" fmla="*/ 294 h 450"/>
                  <a:gd name="T56" fmla="*/ 599 w 616"/>
                  <a:gd name="T57" fmla="*/ 276 h 450"/>
                  <a:gd name="T58" fmla="*/ 615 w 616"/>
                  <a:gd name="T59" fmla="*/ 263 h 450"/>
                  <a:gd name="T60" fmla="*/ 583 w 616"/>
                  <a:gd name="T61" fmla="*/ 251 h 450"/>
                  <a:gd name="T62" fmla="*/ 544 w 616"/>
                  <a:gd name="T63" fmla="*/ 260 h 450"/>
                  <a:gd name="T64" fmla="*/ 510 w 616"/>
                  <a:gd name="T65" fmla="*/ 251 h 450"/>
                  <a:gd name="T66" fmla="*/ 503 w 616"/>
                  <a:gd name="T67" fmla="*/ 222 h 450"/>
                  <a:gd name="T68" fmla="*/ 492 w 616"/>
                  <a:gd name="T69" fmla="*/ 195 h 450"/>
                  <a:gd name="T70" fmla="*/ 485 w 616"/>
                  <a:gd name="T71" fmla="*/ 165 h 450"/>
                  <a:gd name="T72" fmla="*/ 487 w 616"/>
                  <a:gd name="T73" fmla="*/ 138 h 450"/>
                  <a:gd name="T74" fmla="*/ 460 w 616"/>
                  <a:gd name="T75" fmla="*/ 97 h 450"/>
                  <a:gd name="T76" fmla="*/ 451 w 616"/>
                  <a:gd name="T77" fmla="*/ 68 h 450"/>
                  <a:gd name="T78" fmla="*/ 424 w 616"/>
                  <a:gd name="T79" fmla="*/ 45 h 450"/>
                  <a:gd name="T80" fmla="*/ 406 w 616"/>
                  <a:gd name="T81" fmla="*/ 9 h 450"/>
                  <a:gd name="T82" fmla="*/ 388 w 616"/>
                  <a:gd name="T83" fmla="*/ 0 h 450"/>
                  <a:gd name="T84" fmla="*/ 367 w 616"/>
                  <a:gd name="T85" fmla="*/ 13 h 450"/>
                  <a:gd name="T86" fmla="*/ 342 w 616"/>
                  <a:gd name="T87" fmla="*/ 15 h 450"/>
                  <a:gd name="T88" fmla="*/ 319 w 616"/>
                  <a:gd name="T89" fmla="*/ 29 h 450"/>
                  <a:gd name="T90" fmla="*/ 288 w 616"/>
                  <a:gd name="T91" fmla="*/ 34 h 450"/>
                  <a:gd name="T92" fmla="*/ 260 w 616"/>
                  <a:gd name="T93" fmla="*/ 13 h 450"/>
                  <a:gd name="T94" fmla="*/ 226 w 616"/>
                  <a:gd name="T95" fmla="*/ 27 h 450"/>
                  <a:gd name="T96" fmla="*/ 201 w 616"/>
                  <a:gd name="T97" fmla="*/ 24 h 450"/>
                  <a:gd name="T98" fmla="*/ 167 w 616"/>
                  <a:gd name="T99" fmla="*/ 22 h 450"/>
                  <a:gd name="T100" fmla="*/ 149 w 616"/>
                  <a:gd name="T101" fmla="*/ 31 h 450"/>
                  <a:gd name="T102" fmla="*/ 142 w 616"/>
                  <a:gd name="T103" fmla="*/ 34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16" h="450">
                    <a:moveTo>
                      <a:pt x="147" y="38"/>
                    </a:moveTo>
                    <a:lnTo>
                      <a:pt x="136" y="52"/>
                    </a:lnTo>
                    <a:lnTo>
                      <a:pt x="129" y="61"/>
                    </a:lnTo>
                    <a:lnTo>
                      <a:pt x="113" y="63"/>
                    </a:lnTo>
                    <a:lnTo>
                      <a:pt x="106" y="133"/>
                    </a:lnTo>
                    <a:lnTo>
                      <a:pt x="106" y="145"/>
                    </a:lnTo>
                    <a:lnTo>
                      <a:pt x="88" y="172"/>
                    </a:lnTo>
                    <a:lnTo>
                      <a:pt x="68" y="188"/>
                    </a:lnTo>
                    <a:lnTo>
                      <a:pt x="56" y="204"/>
                    </a:lnTo>
                    <a:lnTo>
                      <a:pt x="20" y="210"/>
                    </a:lnTo>
                    <a:lnTo>
                      <a:pt x="2" y="226"/>
                    </a:lnTo>
                    <a:lnTo>
                      <a:pt x="0" y="240"/>
                    </a:lnTo>
                    <a:lnTo>
                      <a:pt x="11" y="249"/>
                    </a:lnTo>
                    <a:lnTo>
                      <a:pt x="18" y="265"/>
                    </a:lnTo>
                    <a:lnTo>
                      <a:pt x="15" y="274"/>
                    </a:lnTo>
                    <a:lnTo>
                      <a:pt x="18" y="287"/>
                    </a:lnTo>
                    <a:lnTo>
                      <a:pt x="29" y="294"/>
                    </a:lnTo>
                    <a:lnTo>
                      <a:pt x="45" y="294"/>
                    </a:lnTo>
                    <a:lnTo>
                      <a:pt x="52" y="306"/>
                    </a:lnTo>
                    <a:lnTo>
                      <a:pt x="56" y="328"/>
                    </a:lnTo>
                    <a:lnTo>
                      <a:pt x="59" y="346"/>
                    </a:lnTo>
                    <a:lnTo>
                      <a:pt x="65" y="362"/>
                    </a:lnTo>
                    <a:lnTo>
                      <a:pt x="77" y="367"/>
                    </a:lnTo>
                    <a:lnTo>
                      <a:pt x="83" y="362"/>
                    </a:lnTo>
                    <a:lnTo>
                      <a:pt x="99" y="351"/>
                    </a:lnTo>
                    <a:lnTo>
                      <a:pt x="115" y="365"/>
                    </a:lnTo>
                    <a:lnTo>
                      <a:pt x="113" y="376"/>
                    </a:lnTo>
                    <a:lnTo>
                      <a:pt x="115" y="383"/>
                    </a:lnTo>
                    <a:lnTo>
                      <a:pt x="124" y="385"/>
                    </a:lnTo>
                    <a:lnTo>
                      <a:pt x="136" y="399"/>
                    </a:lnTo>
                    <a:lnTo>
                      <a:pt x="133" y="414"/>
                    </a:lnTo>
                    <a:lnTo>
                      <a:pt x="136" y="421"/>
                    </a:lnTo>
                    <a:lnTo>
                      <a:pt x="154" y="421"/>
                    </a:lnTo>
                    <a:lnTo>
                      <a:pt x="179" y="433"/>
                    </a:lnTo>
                    <a:lnTo>
                      <a:pt x="220" y="449"/>
                    </a:lnTo>
                    <a:lnTo>
                      <a:pt x="238" y="449"/>
                    </a:lnTo>
                    <a:lnTo>
                      <a:pt x="260" y="444"/>
                    </a:lnTo>
                    <a:lnTo>
                      <a:pt x="281" y="437"/>
                    </a:lnTo>
                    <a:lnTo>
                      <a:pt x="315" y="442"/>
                    </a:lnTo>
                    <a:lnTo>
                      <a:pt x="331" y="442"/>
                    </a:lnTo>
                    <a:lnTo>
                      <a:pt x="340" y="439"/>
                    </a:lnTo>
                    <a:lnTo>
                      <a:pt x="360" y="424"/>
                    </a:lnTo>
                    <a:lnTo>
                      <a:pt x="408" y="396"/>
                    </a:lnTo>
                    <a:lnTo>
                      <a:pt x="444" y="385"/>
                    </a:lnTo>
                    <a:lnTo>
                      <a:pt x="462" y="385"/>
                    </a:lnTo>
                    <a:lnTo>
                      <a:pt x="492" y="390"/>
                    </a:lnTo>
                    <a:lnTo>
                      <a:pt x="517" y="392"/>
                    </a:lnTo>
                    <a:lnTo>
                      <a:pt x="528" y="396"/>
                    </a:lnTo>
                    <a:lnTo>
                      <a:pt x="546" y="394"/>
                    </a:lnTo>
                    <a:lnTo>
                      <a:pt x="551" y="378"/>
                    </a:lnTo>
                    <a:lnTo>
                      <a:pt x="551" y="346"/>
                    </a:lnTo>
                    <a:lnTo>
                      <a:pt x="553" y="315"/>
                    </a:lnTo>
                    <a:lnTo>
                      <a:pt x="562" y="297"/>
                    </a:lnTo>
                    <a:lnTo>
                      <a:pt x="574" y="294"/>
                    </a:lnTo>
                    <a:lnTo>
                      <a:pt x="585" y="299"/>
                    </a:lnTo>
                    <a:lnTo>
                      <a:pt x="594" y="294"/>
                    </a:lnTo>
                    <a:lnTo>
                      <a:pt x="601" y="285"/>
                    </a:lnTo>
                    <a:lnTo>
                      <a:pt x="599" y="276"/>
                    </a:lnTo>
                    <a:lnTo>
                      <a:pt x="612" y="274"/>
                    </a:lnTo>
                    <a:lnTo>
                      <a:pt x="615" y="263"/>
                    </a:lnTo>
                    <a:lnTo>
                      <a:pt x="601" y="256"/>
                    </a:lnTo>
                    <a:lnTo>
                      <a:pt x="583" y="251"/>
                    </a:lnTo>
                    <a:lnTo>
                      <a:pt x="567" y="256"/>
                    </a:lnTo>
                    <a:lnTo>
                      <a:pt x="544" y="260"/>
                    </a:lnTo>
                    <a:lnTo>
                      <a:pt x="524" y="260"/>
                    </a:lnTo>
                    <a:lnTo>
                      <a:pt x="510" y="251"/>
                    </a:lnTo>
                    <a:lnTo>
                      <a:pt x="503" y="240"/>
                    </a:lnTo>
                    <a:lnTo>
                      <a:pt x="503" y="222"/>
                    </a:lnTo>
                    <a:lnTo>
                      <a:pt x="501" y="206"/>
                    </a:lnTo>
                    <a:lnTo>
                      <a:pt x="492" y="195"/>
                    </a:lnTo>
                    <a:lnTo>
                      <a:pt x="485" y="181"/>
                    </a:lnTo>
                    <a:lnTo>
                      <a:pt x="485" y="165"/>
                    </a:lnTo>
                    <a:lnTo>
                      <a:pt x="487" y="147"/>
                    </a:lnTo>
                    <a:lnTo>
                      <a:pt x="487" y="138"/>
                    </a:lnTo>
                    <a:lnTo>
                      <a:pt x="476" y="113"/>
                    </a:lnTo>
                    <a:lnTo>
                      <a:pt x="460" y="97"/>
                    </a:lnTo>
                    <a:lnTo>
                      <a:pt x="453" y="79"/>
                    </a:lnTo>
                    <a:lnTo>
                      <a:pt x="451" y="68"/>
                    </a:lnTo>
                    <a:lnTo>
                      <a:pt x="449" y="63"/>
                    </a:lnTo>
                    <a:lnTo>
                      <a:pt x="424" y="45"/>
                    </a:lnTo>
                    <a:lnTo>
                      <a:pt x="417" y="31"/>
                    </a:lnTo>
                    <a:lnTo>
                      <a:pt x="406" y="9"/>
                    </a:lnTo>
                    <a:lnTo>
                      <a:pt x="397" y="2"/>
                    </a:lnTo>
                    <a:lnTo>
                      <a:pt x="388" y="0"/>
                    </a:lnTo>
                    <a:lnTo>
                      <a:pt x="376" y="4"/>
                    </a:lnTo>
                    <a:lnTo>
                      <a:pt x="367" y="13"/>
                    </a:lnTo>
                    <a:lnTo>
                      <a:pt x="360" y="15"/>
                    </a:lnTo>
                    <a:lnTo>
                      <a:pt x="342" y="15"/>
                    </a:lnTo>
                    <a:lnTo>
                      <a:pt x="329" y="18"/>
                    </a:lnTo>
                    <a:lnTo>
                      <a:pt x="319" y="29"/>
                    </a:lnTo>
                    <a:lnTo>
                      <a:pt x="304" y="34"/>
                    </a:lnTo>
                    <a:lnTo>
                      <a:pt x="288" y="34"/>
                    </a:lnTo>
                    <a:lnTo>
                      <a:pt x="279" y="24"/>
                    </a:lnTo>
                    <a:lnTo>
                      <a:pt x="260" y="13"/>
                    </a:lnTo>
                    <a:lnTo>
                      <a:pt x="247" y="18"/>
                    </a:lnTo>
                    <a:lnTo>
                      <a:pt x="226" y="27"/>
                    </a:lnTo>
                    <a:lnTo>
                      <a:pt x="213" y="29"/>
                    </a:lnTo>
                    <a:lnTo>
                      <a:pt x="201" y="24"/>
                    </a:lnTo>
                    <a:lnTo>
                      <a:pt x="186" y="15"/>
                    </a:lnTo>
                    <a:lnTo>
                      <a:pt x="167" y="22"/>
                    </a:lnTo>
                    <a:lnTo>
                      <a:pt x="154" y="29"/>
                    </a:lnTo>
                    <a:lnTo>
                      <a:pt x="149" y="31"/>
                    </a:lnTo>
                    <a:lnTo>
                      <a:pt x="147" y="34"/>
                    </a:lnTo>
                    <a:lnTo>
                      <a:pt x="142" y="34"/>
                    </a:lnTo>
                    <a:lnTo>
                      <a:pt x="147" y="38"/>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49" name="Freeform 20"/>
              <p:cNvSpPr>
                <a:spLocks/>
              </p:cNvSpPr>
              <p:nvPr/>
            </p:nvSpPr>
            <p:spPr bwMode="auto">
              <a:xfrm>
                <a:off x="4385154" y="3535167"/>
                <a:ext cx="400993" cy="355722"/>
              </a:xfrm>
              <a:custGeom>
                <a:avLst/>
                <a:gdLst>
                  <a:gd name="T0" fmla="*/ 0 w 233"/>
                  <a:gd name="T1" fmla="*/ 38 h 208"/>
                  <a:gd name="T2" fmla="*/ 4 w 233"/>
                  <a:gd name="T3" fmla="*/ 29 h 208"/>
                  <a:gd name="T4" fmla="*/ 2 w 233"/>
                  <a:gd name="T5" fmla="*/ 20 h 208"/>
                  <a:gd name="T6" fmla="*/ 38 w 233"/>
                  <a:gd name="T7" fmla="*/ 0 h 208"/>
                  <a:gd name="T8" fmla="*/ 40 w 233"/>
                  <a:gd name="T9" fmla="*/ 6 h 208"/>
                  <a:gd name="T10" fmla="*/ 67 w 233"/>
                  <a:gd name="T11" fmla="*/ 2 h 208"/>
                  <a:gd name="T12" fmla="*/ 85 w 233"/>
                  <a:gd name="T13" fmla="*/ 4 h 208"/>
                  <a:gd name="T14" fmla="*/ 78 w 233"/>
                  <a:gd name="T15" fmla="*/ 13 h 208"/>
                  <a:gd name="T16" fmla="*/ 83 w 233"/>
                  <a:gd name="T17" fmla="*/ 27 h 208"/>
                  <a:gd name="T18" fmla="*/ 99 w 233"/>
                  <a:gd name="T19" fmla="*/ 34 h 208"/>
                  <a:gd name="T20" fmla="*/ 117 w 233"/>
                  <a:gd name="T21" fmla="*/ 31 h 208"/>
                  <a:gd name="T22" fmla="*/ 130 w 233"/>
                  <a:gd name="T23" fmla="*/ 22 h 208"/>
                  <a:gd name="T24" fmla="*/ 153 w 233"/>
                  <a:gd name="T25" fmla="*/ 20 h 208"/>
                  <a:gd name="T26" fmla="*/ 159 w 233"/>
                  <a:gd name="T27" fmla="*/ 29 h 208"/>
                  <a:gd name="T28" fmla="*/ 171 w 233"/>
                  <a:gd name="T29" fmla="*/ 36 h 208"/>
                  <a:gd name="T30" fmla="*/ 191 w 233"/>
                  <a:gd name="T31" fmla="*/ 38 h 208"/>
                  <a:gd name="T32" fmla="*/ 186 w 233"/>
                  <a:gd name="T33" fmla="*/ 52 h 208"/>
                  <a:gd name="T34" fmla="*/ 189 w 233"/>
                  <a:gd name="T35" fmla="*/ 84 h 208"/>
                  <a:gd name="T36" fmla="*/ 191 w 233"/>
                  <a:gd name="T37" fmla="*/ 104 h 208"/>
                  <a:gd name="T38" fmla="*/ 213 w 233"/>
                  <a:gd name="T39" fmla="*/ 102 h 208"/>
                  <a:gd name="T40" fmla="*/ 220 w 233"/>
                  <a:gd name="T41" fmla="*/ 116 h 208"/>
                  <a:gd name="T42" fmla="*/ 220 w 233"/>
                  <a:gd name="T43" fmla="*/ 125 h 208"/>
                  <a:gd name="T44" fmla="*/ 232 w 233"/>
                  <a:gd name="T45" fmla="*/ 141 h 208"/>
                  <a:gd name="T46" fmla="*/ 218 w 233"/>
                  <a:gd name="T47" fmla="*/ 152 h 208"/>
                  <a:gd name="T48" fmla="*/ 207 w 233"/>
                  <a:gd name="T49" fmla="*/ 161 h 208"/>
                  <a:gd name="T50" fmla="*/ 193 w 233"/>
                  <a:gd name="T51" fmla="*/ 161 h 208"/>
                  <a:gd name="T52" fmla="*/ 177 w 233"/>
                  <a:gd name="T53" fmla="*/ 166 h 208"/>
                  <a:gd name="T54" fmla="*/ 177 w 233"/>
                  <a:gd name="T55" fmla="*/ 184 h 208"/>
                  <a:gd name="T56" fmla="*/ 171 w 233"/>
                  <a:gd name="T57" fmla="*/ 195 h 208"/>
                  <a:gd name="T58" fmla="*/ 155 w 233"/>
                  <a:gd name="T59" fmla="*/ 207 h 208"/>
                  <a:gd name="T60" fmla="*/ 126 w 233"/>
                  <a:gd name="T61" fmla="*/ 186 h 208"/>
                  <a:gd name="T62" fmla="*/ 119 w 233"/>
                  <a:gd name="T63" fmla="*/ 168 h 208"/>
                  <a:gd name="T64" fmla="*/ 92 w 233"/>
                  <a:gd name="T65" fmla="*/ 161 h 208"/>
                  <a:gd name="T66" fmla="*/ 83 w 233"/>
                  <a:gd name="T67" fmla="*/ 136 h 208"/>
                  <a:gd name="T68" fmla="*/ 67 w 233"/>
                  <a:gd name="T69" fmla="*/ 122 h 208"/>
                  <a:gd name="T70" fmla="*/ 60 w 233"/>
                  <a:gd name="T71" fmla="*/ 104 h 208"/>
                  <a:gd name="T72" fmla="*/ 45 w 233"/>
                  <a:gd name="T73" fmla="*/ 86 h 208"/>
                  <a:gd name="T74" fmla="*/ 36 w 233"/>
                  <a:gd name="T75" fmla="*/ 68 h 208"/>
                  <a:gd name="T76" fmla="*/ 15 w 233"/>
                  <a:gd name="T77" fmla="*/ 54 h 208"/>
                  <a:gd name="T78" fmla="*/ 0 w 233"/>
                  <a:gd name="T79" fmla="*/ 38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50" name="Freeform 21"/>
              <p:cNvSpPr>
                <a:spLocks/>
              </p:cNvSpPr>
              <p:nvPr/>
            </p:nvSpPr>
            <p:spPr bwMode="auto">
              <a:xfrm>
                <a:off x="4656473" y="3807887"/>
                <a:ext cx="109724" cy="142289"/>
              </a:xfrm>
              <a:custGeom>
                <a:avLst/>
                <a:gdLst>
                  <a:gd name="T0" fmla="*/ 44 w 63"/>
                  <a:gd name="T1" fmla="*/ 81 h 82"/>
                  <a:gd name="T2" fmla="*/ 48 w 63"/>
                  <a:gd name="T3" fmla="*/ 55 h 82"/>
                  <a:gd name="T4" fmla="*/ 62 w 63"/>
                  <a:gd name="T5" fmla="*/ 43 h 82"/>
                  <a:gd name="T6" fmla="*/ 62 w 63"/>
                  <a:gd name="T7" fmla="*/ 32 h 82"/>
                  <a:gd name="T8" fmla="*/ 55 w 63"/>
                  <a:gd name="T9" fmla="*/ 23 h 82"/>
                  <a:gd name="T10" fmla="*/ 46 w 63"/>
                  <a:gd name="T11" fmla="*/ 11 h 82"/>
                  <a:gd name="T12" fmla="*/ 42 w 63"/>
                  <a:gd name="T13" fmla="*/ 0 h 82"/>
                  <a:gd name="T14" fmla="*/ 28 w 63"/>
                  <a:gd name="T15" fmla="*/ 0 h 82"/>
                  <a:gd name="T16" fmla="*/ 17 w 63"/>
                  <a:gd name="T17" fmla="*/ 4 h 82"/>
                  <a:gd name="T18" fmla="*/ 17 w 63"/>
                  <a:gd name="T19" fmla="*/ 23 h 82"/>
                  <a:gd name="T20" fmla="*/ 8 w 63"/>
                  <a:gd name="T21" fmla="*/ 37 h 82"/>
                  <a:gd name="T22" fmla="*/ 0 w 63"/>
                  <a:gd name="T23" fmla="*/ 41 h 82"/>
                  <a:gd name="T24" fmla="*/ 4 w 63"/>
                  <a:gd name="T25" fmla="*/ 53 h 82"/>
                  <a:gd name="T26" fmla="*/ 17 w 63"/>
                  <a:gd name="T27" fmla="*/ 57 h 82"/>
                  <a:gd name="T28" fmla="*/ 31 w 63"/>
                  <a:gd name="T29" fmla="*/ 60 h 82"/>
                  <a:gd name="T30" fmla="*/ 37 w 63"/>
                  <a:gd name="T31" fmla="*/ 69 h 82"/>
                  <a:gd name="T32" fmla="*/ 44 w 63"/>
                  <a:gd name="T33" fmla="*/ 81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grpFill/>
              <a:ln w="3175" cap="flat" cmpd="sng">
                <a:solidFill>
                  <a:schemeClr val="tx2"/>
                </a:solidFill>
                <a:prstDash val="solid"/>
                <a:round/>
                <a:headEnd type="none" w="med" len="med"/>
                <a:tailEnd type="none" w="med" len="med"/>
              </a:ln>
            </p:spPr>
            <p:txBody>
              <a:bodyPr anchor="ctr"/>
              <a:lstStyle/>
              <a:p>
                <a:pPr>
                  <a:defRPr/>
                </a:pPr>
                <a:endParaRPr lang="en-US" sz="2400">
                  <a:solidFill>
                    <a:srgbClr val="003366"/>
                  </a:solidFill>
                  <a:latin typeface="Arial" charset="0"/>
                  <a:cs typeface="Arial" charset="0"/>
                </a:endParaRPr>
              </a:p>
            </p:txBody>
          </p:sp>
          <p:sp>
            <p:nvSpPr>
              <p:cNvPr id="51" name="Freeform 22"/>
              <p:cNvSpPr>
                <a:spLocks/>
              </p:cNvSpPr>
              <p:nvPr/>
            </p:nvSpPr>
            <p:spPr bwMode="auto">
              <a:xfrm>
                <a:off x="4522808" y="3280233"/>
                <a:ext cx="412964" cy="434771"/>
              </a:xfrm>
              <a:custGeom>
                <a:avLst/>
                <a:gdLst>
                  <a:gd name="T0" fmla="*/ 97 w 240"/>
                  <a:gd name="T1" fmla="*/ 6 h 255"/>
                  <a:gd name="T2" fmla="*/ 75 w 240"/>
                  <a:gd name="T3" fmla="*/ 36 h 255"/>
                  <a:gd name="T4" fmla="*/ 75 w 240"/>
                  <a:gd name="T5" fmla="*/ 45 h 255"/>
                  <a:gd name="T6" fmla="*/ 59 w 240"/>
                  <a:gd name="T7" fmla="*/ 58 h 255"/>
                  <a:gd name="T8" fmla="*/ 61 w 240"/>
                  <a:gd name="T9" fmla="*/ 63 h 255"/>
                  <a:gd name="T10" fmla="*/ 56 w 240"/>
                  <a:gd name="T11" fmla="*/ 72 h 255"/>
                  <a:gd name="T12" fmla="*/ 43 w 240"/>
                  <a:gd name="T13" fmla="*/ 88 h 255"/>
                  <a:gd name="T14" fmla="*/ 27 w 240"/>
                  <a:gd name="T15" fmla="*/ 104 h 255"/>
                  <a:gd name="T16" fmla="*/ 20 w 240"/>
                  <a:gd name="T17" fmla="*/ 113 h 255"/>
                  <a:gd name="T18" fmla="*/ 27 w 240"/>
                  <a:gd name="T19" fmla="*/ 120 h 255"/>
                  <a:gd name="T20" fmla="*/ 22 w 240"/>
                  <a:gd name="T21" fmla="*/ 133 h 255"/>
                  <a:gd name="T22" fmla="*/ 15 w 240"/>
                  <a:gd name="T23" fmla="*/ 142 h 255"/>
                  <a:gd name="T24" fmla="*/ 9 w 240"/>
                  <a:gd name="T25" fmla="*/ 147 h 255"/>
                  <a:gd name="T26" fmla="*/ 0 w 240"/>
                  <a:gd name="T27" fmla="*/ 161 h 255"/>
                  <a:gd name="T28" fmla="*/ 0 w 240"/>
                  <a:gd name="T29" fmla="*/ 172 h 255"/>
                  <a:gd name="T30" fmla="*/ 11 w 240"/>
                  <a:gd name="T31" fmla="*/ 179 h 255"/>
                  <a:gd name="T32" fmla="*/ 38 w 240"/>
                  <a:gd name="T33" fmla="*/ 179 h 255"/>
                  <a:gd name="T34" fmla="*/ 54 w 240"/>
                  <a:gd name="T35" fmla="*/ 170 h 255"/>
                  <a:gd name="T36" fmla="*/ 70 w 240"/>
                  <a:gd name="T37" fmla="*/ 167 h 255"/>
                  <a:gd name="T38" fmla="*/ 81 w 240"/>
                  <a:gd name="T39" fmla="*/ 179 h 255"/>
                  <a:gd name="T40" fmla="*/ 93 w 240"/>
                  <a:gd name="T41" fmla="*/ 185 h 255"/>
                  <a:gd name="T42" fmla="*/ 111 w 240"/>
                  <a:gd name="T43" fmla="*/ 188 h 255"/>
                  <a:gd name="T44" fmla="*/ 106 w 240"/>
                  <a:gd name="T45" fmla="*/ 206 h 255"/>
                  <a:gd name="T46" fmla="*/ 111 w 240"/>
                  <a:gd name="T47" fmla="*/ 254 h 255"/>
                  <a:gd name="T48" fmla="*/ 127 w 240"/>
                  <a:gd name="T49" fmla="*/ 251 h 255"/>
                  <a:gd name="T50" fmla="*/ 136 w 240"/>
                  <a:gd name="T51" fmla="*/ 251 h 255"/>
                  <a:gd name="T52" fmla="*/ 138 w 240"/>
                  <a:gd name="T53" fmla="*/ 238 h 255"/>
                  <a:gd name="T54" fmla="*/ 141 w 240"/>
                  <a:gd name="T55" fmla="*/ 208 h 255"/>
                  <a:gd name="T56" fmla="*/ 152 w 240"/>
                  <a:gd name="T57" fmla="*/ 195 h 255"/>
                  <a:gd name="T58" fmla="*/ 152 w 240"/>
                  <a:gd name="T59" fmla="*/ 170 h 255"/>
                  <a:gd name="T60" fmla="*/ 161 w 240"/>
                  <a:gd name="T61" fmla="*/ 156 h 255"/>
                  <a:gd name="T62" fmla="*/ 179 w 240"/>
                  <a:gd name="T63" fmla="*/ 147 h 255"/>
                  <a:gd name="T64" fmla="*/ 213 w 240"/>
                  <a:gd name="T65" fmla="*/ 108 h 255"/>
                  <a:gd name="T66" fmla="*/ 218 w 240"/>
                  <a:gd name="T67" fmla="*/ 92 h 255"/>
                  <a:gd name="T68" fmla="*/ 213 w 240"/>
                  <a:gd name="T69" fmla="*/ 65 h 255"/>
                  <a:gd name="T70" fmla="*/ 236 w 240"/>
                  <a:gd name="T71" fmla="*/ 47 h 255"/>
                  <a:gd name="T72" fmla="*/ 239 w 240"/>
                  <a:gd name="T73" fmla="*/ 18 h 255"/>
                  <a:gd name="T74" fmla="*/ 223 w 240"/>
                  <a:gd name="T75" fmla="*/ 4 h 255"/>
                  <a:gd name="T76" fmla="*/ 213 w 240"/>
                  <a:gd name="T77" fmla="*/ 2 h 255"/>
                  <a:gd name="T78" fmla="*/ 193 w 240"/>
                  <a:gd name="T79" fmla="*/ 0 h 255"/>
                  <a:gd name="T80" fmla="*/ 152 w 240"/>
                  <a:gd name="T81" fmla="*/ 0 h 255"/>
                  <a:gd name="T82" fmla="*/ 141 w 240"/>
                  <a:gd name="T83" fmla="*/ 9 h 255"/>
                  <a:gd name="T84" fmla="*/ 129 w 240"/>
                  <a:gd name="T85" fmla="*/ 22 h 255"/>
                  <a:gd name="T86" fmla="*/ 132 w 240"/>
                  <a:gd name="T87" fmla="*/ 34 h 255"/>
                  <a:gd name="T88" fmla="*/ 147 w 240"/>
                  <a:gd name="T89" fmla="*/ 43 h 255"/>
                  <a:gd name="T90" fmla="*/ 157 w 240"/>
                  <a:gd name="T91" fmla="*/ 54 h 255"/>
                  <a:gd name="T92" fmla="*/ 157 w 240"/>
                  <a:gd name="T93" fmla="*/ 72 h 255"/>
                  <a:gd name="T94" fmla="*/ 141 w 240"/>
                  <a:gd name="T95" fmla="*/ 83 h 255"/>
                  <a:gd name="T96" fmla="*/ 122 w 240"/>
                  <a:gd name="T97" fmla="*/ 88 h 255"/>
                  <a:gd name="T98" fmla="*/ 111 w 240"/>
                  <a:gd name="T99" fmla="*/ 90 h 255"/>
                  <a:gd name="T100" fmla="*/ 104 w 240"/>
                  <a:gd name="T101" fmla="*/ 79 h 255"/>
                  <a:gd name="T102" fmla="*/ 100 w 240"/>
                  <a:gd name="T103" fmla="*/ 65 h 255"/>
                  <a:gd name="T104" fmla="*/ 109 w 240"/>
                  <a:gd name="T105" fmla="*/ 52 h 255"/>
                  <a:gd name="T106" fmla="*/ 106 w 240"/>
                  <a:gd name="T107" fmla="*/ 38 h 255"/>
                  <a:gd name="T108" fmla="*/ 104 w 240"/>
                  <a:gd name="T109" fmla="*/ 24 h 255"/>
                  <a:gd name="T110" fmla="*/ 97 w 240"/>
                  <a:gd name="T111" fmla="*/ 6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52" name="Freeform 23"/>
              <p:cNvSpPr>
                <a:spLocks/>
              </p:cNvSpPr>
              <p:nvPr/>
            </p:nvSpPr>
            <p:spPr bwMode="auto">
              <a:xfrm>
                <a:off x="3116338" y="2588552"/>
                <a:ext cx="584532" cy="539511"/>
              </a:xfrm>
              <a:custGeom>
                <a:avLst/>
                <a:gdLst>
                  <a:gd name="T0" fmla="*/ 120 w 340"/>
                  <a:gd name="T1" fmla="*/ 130 h 314"/>
                  <a:gd name="T2" fmla="*/ 118 w 340"/>
                  <a:gd name="T3" fmla="*/ 157 h 314"/>
                  <a:gd name="T4" fmla="*/ 95 w 340"/>
                  <a:gd name="T5" fmla="*/ 153 h 314"/>
                  <a:gd name="T6" fmla="*/ 70 w 340"/>
                  <a:gd name="T7" fmla="*/ 189 h 314"/>
                  <a:gd name="T8" fmla="*/ 36 w 340"/>
                  <a:gd name="T9" fmla="*/ 214 h 314"/>
                  <a:gd name="T10" fmla="*/ 13 w 340"/>
                  <a:gd name="T11" fmla="*/ 219 h 314"/>
                  <a:gd name="T12" fmla="*/ 6 w 340"/>
                  <a:gd name="T13" fmla="*/ 228 h 314"/>
                  <a:gd name="T14" fmla="*/ 13 w 340"/>
                  <a:gd name="T15" fmla="*/ 251 h 314"/>
                  <a:gd name="T16" fmla="*/ 4 w 340"/>
                  <a:gd name="T17" fmla="*/ 278 h 314"/>
                  <a:gd name="T18" fmla="*/ 18 w 340"/>
                  <a:gd name="T19" fmla="*/ 278 h 314"/>
                  <a:gd name="T20" fmla="*/ 34 w 340"/>
                  <a:gd name="T21" fmla="*/ 276 h 314"/>
                  <a:gd name="T22" fmla="*/ 27 w 340"/>
                  <a:gd name="T23" fmla="*/ 297 h 314"/>
                  <a:gd name="T24" fmla="*/ 61 w 340"/>
                  <a:gd name="T25" fmla="*/ 303 h 314"/>
                  <a:gd name="T26" fmla="*/ 91 w 340"/>
                  <a:gd name="T27" fmla="*/ 313 h 314"/>
                  <a:gd name="T28" fmla="*/ 120 w 340"/>
                  <a:gd name="T29" fmla="*/ 297 h 314"/>
                  <a:gd name="T30" fmla="*/ 209 w 340"/>
                  <a:gd name="T31" fmla="*/ 303 h 314"/>
                  <a:gd name="T32" fmla="*/ 254 w 340"/>
                  <a:gd name="T33" fmla="*/ 274 h 314"/>
                  <a:gd name="T34" fmla="*/ 279 w 340"/>
                  <a:gd name="T35" fmla="*/ 251 h 314"/>
                  <a:gd name="T36" fmla="*/ 300 w 340"/>
                  <a:gd name="T37" fmla="*/ 219 h 314"/>
                  <a:gd name="T38" fmla="*/ 311 w 340"/>
                  <a:gd name="T39" fmla="*/ 153 h 314"/>
                  <a:gd name="T40" fmla="*/ 323 w 340"/>
                  <a:gd name="T41" fmla="*/ 121 h 314"/>
                  <a:gd name="T42" fmla="*/ 307 w 340"/>
                  <a:gd name="T43" fmla="*/ 86 h 314"/>
                  <a:gd name="T44" fmla="*/ 282 w 340"/>
                  <a:gd name="T45" fmla="*/ 79 h 314"/>
                  <a:gd name="T46" fmla="*/ 268 w 340"/>
                  <a:gd name="T47" fmla="*/ 47 h 314"/>
                  <a:gd name="T48" fmla="*/ 304 w 340"/>
                  <a:gd name="T49" fmla="*/ 0 h 314"/>
                  <a:gd name="T50" fmla="*/ 250 w 340"/>
                  <a:gd name="T51" fmla="*/ 4 h 314"/>
                  <a:gd name="T52" fmla="*/ 225 w 340"/>
                  <a:gd name="T53" fmla="*/ 22 h 314"/>
                  <a:gd name="T54" fmla="*/ 202 w 340"/>
                  <a:gd name="T55" fmla="*/ 25 h 314"/>
                  <a:gd name="T56" fmla="*/ 229 w 340"/>
                  <a:gd name="T57" fmla="*/ 50 h 314"/>
                  <a:gd name="T58" fmla="*/ 177 w 340"/>
                  <a:gd name="T59" fmla="*/ 57 h 314"/>
                  <a:gd name="T60" fmla="*/ 127 w 340"/>
                  <a:gd name="T61" fmla="*/ 36 h 314"/>
                  <a:gd name="T62" fmla="*/ 111 w 340"/>
                  <a:gd name="T63" fmla="*/ 61 h 314"/>
                  <a:gd name="T64" fmla="*/ 111 w 340"/>
                  <a:gd name="T65" fmla="*/ 75 h 314"/>
                  <a:gd name="T66" fmla="*/ 97 w 340"/>
                  <a:gd name="T67" fmla="*/ 100 h 314"/>
                  <a:gd name="T68" fmla="*/ 81 w 340"/>
                  <a:gd name="T69" fmla="*/ 125 h 314"/>
                  <a:gd name="T70" fmla="*/ 100 w 340"/>
                  <a:gd name="T71" fmla="*/ 141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grpSp>
            <p:nvGrpSpPr>
              <p:cNvPr id="4" name="Group 24"/>
              <p:cNvGrpSpPr>
                <a:grpSpLocks/>
              </p:cNvGrpSpPr>
              <p:nvPr/>
            </p:nvGrpSpPr>
            <p:grpSpPr bwMode="auto">
              <a:xfrm>
                <a:off x="5099050" y="2628900"/>
                <a:ext cx="693738" cy="614363"/>
                <a:chOff x="3480" y="1863"/>
                <a:chExt cx="473" cy="387"/>
              </a:xfrm>
              <a:grpFill/>
            </p:grpSpPr>
            <p:grpSp>
              <p:nvGrpSpPr>
                <p:cNvPr id="5" name="Group 25"/>
                <p:cNvGrpSpPr>
                  <a:grpSpLocks/>
                </p:cNvGrpSpPr>
                <p:nvPr/>
              </p:nvGrpSpPr>
              <p:grpSpPr bwMode="auto">
                <a:xfrm>
                  <a:off x="3480" y="1863"/>
                  <a:ext cx="473" cy="332"/>
                  <a:chOff x="3001" y="2038"/>
                  <a:chExt cx="404" cy="308"/>
                </a:xfrm>
                <a:grpFill/>
              </p:grpSpPr>
              <p:sp>
                <p:nvSpPr>
                  <p:cNvPr id="107" name="Freeform 26"/>
                  <p:cNvSpPr>
                    <a:spLocks/>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108" name="Freeform 27"/>
                  <p:cNvSpPr>
                    <a:spLocks/>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109" name="Freeform 28"/>
                  <p:cNvSpPr>
                    <a:spLocks/>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110" name="Freeform 29"/>
                  <p:cNvSpPr>
                    <a:spLocks/>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111" name="Freeform 30"/>
                  <p:cNvSpPr>
                    <a:spLocks/>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3">
                        <a:moveTo>
                          <a:pt x="0" y="0"/>
                        </a:moveTo>
                        <a:lnTo>
                          <a:pt x="26" y="7"/>
                        </a:lnTo>
                        <a:lnTo>
                          <a:pt x="34" y="18"/>
                        </a:lnTo>
                        <a:lnTo>
                          <a:pt x="37" y="32"/>
                        </a:lnTo>
                        <a:lnTo>
                          <a:pt x="26" y="42"/>
                        </a:lnTo>
                        <a:lnTo>
                          <a:pt x="7" y="35"/>
                        </a:lnTo>
                        <a:lnTo>
                          <a:pt x="2" y="23"/>
                        </a:lnTo>
                        <a:lnTo>
                          <a:pt x="0"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112" name="Freeform 31"/>
                  <p:cNvSpPr>
                    <a:spLocks/>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6">
                        <a:moveTo>
                          <a:pt x="13" y="0"/>
                        </a:moveTo>
                        <a:lnTo>
                          <a:pt x="0" y="7"/>
                        </a:lnTo>
                        <a:lnTo>
                          <a:pt x="0" y="25"/>
                        </a:lnTo>
                        <a:lnTo>
                          <a:pt x="26" y="35"/>
                        </a:lnTo>
                        <a:lnTo>
                          <a:pt x="35" y="20"/>
                        </a:lnTo>
                        <a:lnTo>
                          <a:pt x="13"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grpSp>
            <p:sp>
              <p:nvSpPr>
                <p:cNvPr id="106" name="Freeform 32"/>
                <p:cNvSpPr>
                  <a:spLocks/>
                </p:cNvSpPr>
                <p:nvPr/>
              </p:nvSpPr>
              <p:spPr bwMode="auto">
                <a:xfrm>
                  <a:off x="3799" y="2208"/>
                  <a:ext cx="42" cy="42"/>
                </a:xfrm>
                <a:custGeom>
                  <a:avLst/>
                  <a:gdLst>
                    <a:gd name="T0" fmla="*/ 2 w 36"/>
                    <a:gd name="T1" fmla="*/ 0 h 39"/>
                    <a:gd name="T2" fmla="*/ 0 w 36"/>
                    <a:gd name="T3" fmla="*/ 6 h 39"/>
                    <a:gd name="T4" fmla="*/ 2 w 36"/>
                    <a:gd name="T5" fmla="*/ 27 h 39"/>
                    <a:gd name="T6" fmla="*/ 20 w 36"/>
                    <a:gd name="T7" fmla="*/ 38 h 39"/>
                    <a:gd name="T8" fmla="*/ 35 w 36"/>
                    <a:gd name="T9" fmla="*/ 24 h 39"/>
                    <a:gd name="T10" fmla="*/ 2 w 3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9">
                      <a:moveTo>
                        <a:pt x="2" y="0"/>
                      </a:moveTo>
                      <a:lnTo>
                        <a:pt x="0" y="6"/>
                      </a:lnTo>
                      <a:lnTo>
                        <a:pt x="2" y="27"/>
                      </a:lnTo>
                      <a:lnTo>
                        <a:pt x="20" y="38"/>
                      </a:lnTo>
                      <a:lnTo>
                        <a:pt x="35" y="24"/>
                      </a:lnTo>
                      <a:lnTo>
                        <a:pt x="2"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grpSp>
          <p:sp>
            <p:nvSpPr>
              <p:cNvPr id="54" name="Freeform 33"/>
              <p:cNvSpPr>
                <a:spLocks/>
              </p:cNvSpPr>
              <p:nvPr/>
            </p:nvSpPr>
            <p:spPr bwMode="auto">
              <a:xfrm>
                <a:off x="4732283" y="3050990"/>
                <a:ext cx="985527" cy="1318147"/>
              </a:xfrm>
              <a:custGeom>
                <a:avLst/>
                <a:gdLst>
                  <a:gd name="T0" fmla="*/ 224 w 573"/>
                  <a:gd name="T1" fmla="*/ 18 h 770"/>
                  <a:gd name="T2" fmla="*/ 231 w 573"/>
                  <a:gd name="T3" fmla="*/ 54 h 770"/>
                  <a:gd name="T4" fmla="*/ 226 w 573"/>
                  <a:gd name="T5" fmla="*/ 81 h 770"/>
                  <a:gd name="T6" fmla="*/ 258 w 573"/>
                  <a:gd name="T7" fmla="*/ 120 h 770"/>
                  <a:gd name="T8" fmla="*/ 211 w 573"/>
                  <a:gd name="T9" fmla="*/ 106 h 770"/>
                  <a:gd name="T10" fmla="*/ 177 w 573"/>
                  <a:gd name="T11" fmla="*/ 136 h 770"/>
                  <a:gd name="T12" fmla="*/ 152 w 573"/>
                  <a:gd name="T13" fmla="*/ 111 h 770"/>
                  <a:gd name="T14" fmla="*/ 106 w 573"/>
                  <a:gd name="T15" fmla="*/ 136 h 770"/>
                  <a:gd name="T16" fmla="*/ 115 w 573"/>
                  <a:gd name="T17" fmla="*/ 175 h 770"/>
                  <a:gd name="T18" fmla="*/ 90 w 573"/>
                  <a:gd name="T19" fmla="*/ 197 h 770"/>
                  <a:gd name="T20" fmla="*/ 95 w 573"/>
                  <a:gd name="T21" fmla="*/ 234 h 770"/>
                  <a:gd name="T22" fmla="*/ 63 w 573"/>
                  <a:gd name="T23" fmla="*/ 273 h 770"/>
                  <a:gd name="T24" fmla="*/ 31 w 573"/>
                  <a:gd name="T25" fmla="*/ 304 h 770"/>
                  <a:gd name="T26" fmla="*/ 22 w 573"/>
                  <a:gd name="T27" fmla="*/ 366 h 770"/>
                  <a:gd name="T28" fmla="*/ 18 w 573"/>
                  <a:gd name="T29" fmla="*/ 393 h 770"/>
                  <a:gd name="T30" fmla="*/ 2 w 573"/>
                  <a:gd name="T31" fmla="*/ 448 h 770"/>
                  <a:gd name="T32" fmla="*/ 22 w 573"/>
                  <a:gd name="T33" fmla="*/ 475 h 770"/>
                  <a:gd name="T34" fmla="*/ 0 w 573"/>
                  <a:gd name="T35" fmla="*/ 509 h 770"/>
                  <a:gd name="T36" fmla="*/ 31 w 573"/>
                  <a:gd name="T37" fmla="*/ 548 h 770"/>
                  <a:gd name="T38" fmla="*/ 90 w 573"/>
                  <a:gd name="T39" fmla="*/ 555 h 770"/>
                  <a:gd name="T40" fmla="*/ 99 w 573"/>
                  <a:gd name="T41" fmla="*/ 582 h 770"/>
                  <a:gd name="T42" fmla="*/ 72 w 573"/>
                  <a:gd name="T43" fmla="*/ 621 h 770"/>
                  <a:gd name="T44" fmla="*/ 49 w 573"/>
                  <a:gd name="T45" fmla="*/ 682 h 770"/>
                  <a:gd name="T46" fmla="*/ 81 w 573"/>
                  <a:gd name="T47" fmla="*/ 718 h 770"/>
                  <a:gd name="T48" fmla="*/ 111 w 573"/>
                  <a:gd name="T49" fmla="*/ 705 h 770"/>
                  <a:gd name="T50" fmla="*/ 138 w 573"/>
                  <a:gd name="T51" fmla="*/ 716 h 770"/>
                  <a:gd name="T52" fmla="*/ 165 w 573"/>
                  <a:gd name="T53" fmla="*/ 741 h 770"/>
                  <a:gd name="T54" fmla="*/ 220 w 573"/>
                  <a:gd name="T55" fmla="*/ 748 h 770"/>
                  <a:gd name="T56" fmla="*/ 256 w 573"/>
                  <a:gd name="T57" fmla="*/ 755 h 770"/>
                  <a:gd name="T58" fmla="*/ 308 w 573"/>
                  <a:gd name="T59" fmla="*/ 755 h 770"/>
                  <a:gd name="T60" fmla="*/ 345 w 573"/>
                  <a:gd name="T61" fmla="*/ 750 h 770"/>
                  <a:gd name="T62" fmla="*/ 381 w 573"/>
                  <a:gd name="T63" fmla="*/ 750 h 770"/>
                  <a:gd name="T64" fmla="*/ 426 w 573"/>
                  <a:gd name="T65" fmla="*/ 762 h 770"/>
                  <a:gd name="T66" fmla="*/ 417 w 573"/>
                  <a:gd name="T67" fmla="*/ 728 h 770"/>
                  <a:gd name="T68" fmla="*/ 483 w 573"/>
                  <a:gd name="T69" fmla="*/ 666 h 770"/>
                  <a:gd name="T70" fmla="*/ 449 w 573"/>
                  <a:gd name="T71" fmla="*/ 637 h 770"/>
                  <a:gd name="T72" fmla="*/ 388 w 573"/>
                  <a:gd name="T73" fmla="*/ 573 h 770"/>
                  <a:gd name="T74" fmla="*/ 372 w 573"/>
                  <a:gd name="T75" fmla="*/ 516 h 770"/>
                  <a:gd name="T76" fmla="*/ 392 w 573"/>
                  <a:gd name="T77" fmla="*/ 502 h 770"/>
                  <a:gd name="T78" fmla="*/ 517 w 573"/>
                  <a:gd name="T79" fmla="*/ 448 h 770"/>
                  <a:gd name="T80" fmla="*/ 562 w 573"/>
                  <a:gd name="T81" fmla="*/ 445 h 770"/>
                  <a:gd name="T82" fmla="*/ 572 w 573"/>
                  <a:gd name="T83" fmla="*/ 407 h 770"/>
                  <a:gd name="T84" fmla="*/ 560 w 573"/>
                  <a:gd name="T85" fmla="*/ 336 h 770"/>
                  <a:gd name="T86" fmla="*/ 549 w 573"/>
                  <a:gd name="T87" fmla="*/ 286 h 770"/>
                  <a:gd name="T88" fmla="*/ 535 w 573"/>
                  <a:gd name="T89" fmla="*/ 232 h 770"/>
                  <a:gd name="T90" fmla="*/ 512 w 573"/>
                  <a:gd name="T91" fmla="*/ 145 h 770"/>
                  <a:gd name="T92" fmla="*/ 463 w 573"/>
                  <a:gd name="T93" fmla="*/ 95 h 770"/>
                  <a:gd name="T94" fmla="*/ 424 w 573"/>
                  <a:gd name="T95" fmla="*/ 93 h 770"/>
                  <a:gd name="T96" fmla="*/ 356 w 573"/>
                  <a:gd name="T97" fmla="*/ 118 h 770"/>
                  <a:gd name="T98" fmla="*/ 351 w 573"/>
                  <a:gd name="T99" fmla="*/ 97 h 770"/>
                  <a:gd name="T100" fmla="*/ 317 w 573"/>
                  <a:gd name="T101" fmla="*/ 65 h 770"/>
                  <a:gd name="T102" fmla="*/ 290 w 573"/>
                  <a:gd name="T103" fmla="*/ 18 h 770"/>
                  <a:gd name="T104" fmla="*/ 251 w 573"/>
                  <a:gd name="T105" fmla="*/ 2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55" name="Freeform 34" descr="Wide downward diagonal"/>
              <p:cNvSpPr>
                <a:spLocks/>
              </p:cNvSpPr>
              <p:nvPr/>
            </p:nvSpPr>
            <p:spPr bwMode="auto">
              <a:xfrm>
                <a:off x="5628034" y="3157707"/>
                <a:ext cx="1071312" cy="996022"/>
              </a:xfrm>
              <a:custGeom>
                <a:avLst/>
                <a:gdLst>
                  <a:gd name="T0" fmla="*/ 13 w 623"/>
                  <a:gd name="T1" fmla="*/ 145 h 583"/>
                  <a:gd name="T2" fmla="*/ 0 w 623"/>
                  <a:gd name="T3" fmla="*/ 186 h 583"/>
                  <a:gd name="T4" fmla="*/ 27 w 623"/>
                  <a:gd name="T5" fmla="*/ 222 h 583"/>
                  <a:gd name="T6" fmla="*/ 22 w 623"/>
                  <a:gd name="T7" fmla="*/ 254 h 583"/>
                  <a:gd name="T8" fmla="*/ 34 w 623"/>
                  <a:gd name="T9" fmla="*/ 279 h 583"/>
                  <a:gd name="T10" fmla="*/ 43 w 623"/>
                  <a:gd name="T11" fmla="*/ 334 h 583"/>
                  <a:gd name="T12" fmla="*/ 45 w 623"/>
                  <a:gd name="T13" fmla="*/ 352 h 583"/>
                  <a:gd name="T14" fmla="*/ 38 w 623"/>
                  <a:gd name="T15" fmla="*/ 372 h 583"/>
                  <a:gd name="T16" fmla="*/ 54 w 623"/>
                  <a:gd name="T17" fmla="*/ 381 h 583"/>
                  <a:gd name="T18" fmla="*/ 72 w 623"/>
                  <a:gd name="T19" fmla="*/ 395 h 583"/>
                  <a:gd name="T20" fmla="*/ 88 w 623"/>
                  <a:gd name="T21" fmla="*/ 425 h 583"/>
                  <a:gd name="T22" fmla="*/ 107 w 623"/>
                  <a:gd name="T23" fmla="*/ 447 h 583"/>
                  <a:gd name="T24" fmla="*/ 143 w 623"/>
                  <a:gd name="T25" fmla="*/ 456 h 583"/>
                  <a:gd name="T26" fmla="*/ 166 w 623"/>
                  <a:gd name="T27" fmla="*/ 454 h 583"/>
                  <a:gd name="T28" fmla="*/ 202 w 623"/>
                  <a:gd name="T29" fmla="*/ 488 h 583"/>
                  <a:gd name="T30" fmla="*/ 246 w 623"/>
                  <a:gd name="T31" fmla="*/ 506 h 583"/>
                  <a:gd name="T32" fmla="*/ 280 w 623"/>
                  <a:gd name="T33" fmla="*/ 500 h 583"/>
                  <a:gd name="T34" fmla="*/ 314 w 623"/>
                  <a:gd name="T35" fmla="*/ 522 h 583"/>
                  <a:gd name="T36" fmla="*/ 330 w 623"/>
                  <a:gd name="T37" fmla="*/ 525 h 583"/>
                  <a:gd name="T38" fmla="*/ 355 w 623"/>
                  <a:gd name="T39" fmla="*/ 536 h 583"/>
                  <a:gd name="T40" fmla="*/ 385 w 623"/>
                  <a:gd name="T41" fmla="*/ 559 h 583"/>
                  <a:gd name="T42" fmla="*/ 407 w 623"/>
                  <a:gd name="T43" fmla="*/ 563 h 583"/>
                  <a:gd name="T44" fmla="*/ 428 w 623"/>
                  <a:gd name="T45" fmla="*/ 550 h 583"/>
                  <a:gd name="T46" fmla="*/ 544 w 623"/>
                  <a:gd name="T47" fmla="*/ 582 h 583"/>
                  <a:gd name="T48" fmla="*/ 549 w 623"/>
                  <a:gd name="T49" fmla="*/ 550 h 583"/>
                  <a:gd name="T50" fmla="*/ 603 w 623"/>
                  <a:gd name="T51" fmla="*/ 456 h 583"/>
                  <a:gd name="T52" fmla="*/ 622 w 623"/>
                  <a:gd name="T53" fmla="*/ 418 h 583"/>
                  <a:gd name="T54" fmla="*/ 599 w 623"/>
                  <a:gd name="T55" fmla="*/ 363 h 583"/>
                  <a:gd name="T56" fmla="*/ 569 w 623"/>
                  <a:gd name="T57" fmla="*/ 322 h 583"/>
                  <a:gd name="T58" fmla="*/ 569 w 623"/>
                  <a:gd name="T59" fmla="*/ 284 h 583"/>
                  <a:gd name="T60" fmla="*/ 567 w 623"/>
                  <a:gd name="T61" fmla="*/ 254 h 583"/>
                  <a:gd name="T62" fmla="*/ 567 w 623"/>
                  <a:gd name="T63" fmla="*/ 234 h 583"/>
                  <a:gd name="T64" fmla="*/ 590 w 623"/>
                  <a:gd name="T65" fmla="*/ 204 h 583"/>
                  <a:gd name="T66" fmla="*/ 578 w 623"/>
                  <a:gd name="T67" fmla="*/ 143 h 583"/>
                  <a:gd name="T68" fmla="*/ 571 w 623"/>
                  <a:gd name="T69" fmla="*/ 102 h 583"/>
                  <a:gd name="T70" fmla="*/ 544 w 623"/>
                  <a:gd name="T71" fmla="*/ 65 h 583"/>
                  <a:gd name="T72" fmla="*/ 471 w 623"/>
                  <a:gd name="T73" fmla="*/ 63 h 583"/>
                  <a:gd name="T74" fmla="*/ 389 w 623"/>
                  <a:gd name="T75" fmla="*/ 56 h 583"/>
                  <a:gd name="T76" fmla="*/ 344 w 623"/>
                  <a:gd name="T77" fmla="*/ 43 h 583"/>
                  <a:gd name="T78" fmla="*/ 318 w 623"/>
                  <a:gd name="T79" fmla="*/ 59 h 583"/>
                  <a:gd name="T80" fmla="*/ 291 w 623"/>
                  <a:gd name="T81" fmla="*/ 40 h 583"/>
                  <a:gd name="T82" fmla="*/ 271 w 623"/>
                  <a:gd name="T83" fmla="*/ 36 h 583"/>
                  <a:gd name="T84" fmla="*/ 246 w 623"/>
                  <a:gd name="T85" fmla="*/ 2 h 583"/>
                  <a:gd name="T86" fmla="*/ 207 w 623"/>
                  <a:gd name="T87" fmla="*/ 6 h 583"/>
                  <a:gd name="T88" fmla="*/ 168 w 623"/>
                  <a:gd name="T89" fmla="*/ 22 h 583"/>
                  <a:gd name="T90" fmla="*/ 111 w 623"/>
                  <a:gd name="T91" fmla="*/ 47 h 583"/>
                  <a:gd name="T92" fmla="*/ 59 w 623"/>
                  <a:gd name="T93" fmla="*/ 70 h 583"/>
                  <a:gd name="T94" fmla="*/ 27 w 623"/>
                  <a:gd name="T95" fmla="*/ 102 h 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3" h="583">
                    <a:moveTo>
                      <a:pt x="15" y="109"/>
                    </a:moveTo>
                    <a:lnTo>
                      <a:pt x="13" y="145"/>
                    </a:lnTo>
                    <a:lnTo>
                      <a:pt x="13" y="168"/>
                    </a:lnTo>
                    <a:lnTo>
                      <a:pt x="0" y="186"/>
                    </a:lnTo>
                    <a:lnTo>
                      <a:pt x="25" y="213"/>
                    </a:lnTo>
                    <a:lnTo>
                      <a:pt x="27" y="222"/>
                    </a:lnTo>
                    <a:lnTo>
                      <a:pt x="22" y="240"/>
                    </a:lnTo>
                    <a:lnTo>
                      <a:pt x="22" y="254"/>
                    </a:lnTo>
                    <a:lnTo>
                      <a:pt x="36" y="270"/>
                    </a:lnTo>
                    <a:lnTo>
                      <a:pt x="34" y="279"/>
                    </a:lnTo>
                    <a:lnTo>
                      <a:pt x="31" y="311"/>
                    </a:lnTo>
                    <a:lnTo>
                      <a:pt x="43" y="334"/>
                    </a:lnTo>
                    <a:lnTo>
                      <a:pt x="50" y="345"/>
                    </a:lnTo>
                    <a:lnTo>
                      <a:pt x="45" y="352"/>
                    </a:lnTo>
                    <a:lnTo>
                      <a:pt x="45" y="366"/>
                    </a:lnTo>
                    <a:lnTo>
                      <a:pt x="38" y="372"/>
                    </a:lnTo>
                    <a:lnTo>
                      <a:pt x="38" y="379"/>
                    </a:lnTo>
                    <a:lnTo>
                      <a:pt x="54" y="381"/>
                    </a:lnTo>
                    <a:lnTo>
                      <a:pt x="68" y="386"/>
                    </a:lnTo>
                    <a:lnTo>
                      <a:pt x="72" y="395"/>
                    </a:lnTo>
                    <a:lnTo>
                      <a:pt x="72" y="409"/>
                    </a:lnTo>
                    <a:lnTo>
                      <a:pt x="88" y="425"/>
                    </a:lnTo>
                    <a:lnTo>
                      <a:pt x="102" y="431"/>
                    </a:lnTo>
                    <a:lnTo>
                      <a:pt x="107" y="447"/>
                    </a:lnTo>
                    <a:lnTo>
                      <a:pt x="125" y="472"/>
                    </a:lnTo>
                    <a:lnTo>
                      <a:pt x="143" y="456"/>
                    </a:lnTo>
                    <a:lnTo>
                      <a:pt x="157" y="452"/>
                    </a:lnTo>
                    <a:lnTo>
                      <a:pt x="166" y="454"/>
                    </a:lnTo>
                    <a:lnTo>
                      <a:pt x="195" y="486"/>
                    </a:lnTo>
                    <a:lnTo>
                      <a:pt x="202" y="488"/>
                    </a:lnTo>
                    <a:lnTo>
                      <a:pt x="239" y="504"/>
                    </a:lnTo>
                    <a:lnTo>
                      <a:pt x="246" y="506"/>
                    </a:lnTo>
                    <a:lnTo>
                      <a:pt x="262" y="502"/>
                    </a:lnTo>
                    <a:lnTo>
                      <a:pt x="280" y="500"/>
                    </a:lnTo>
                    <a:lnTo>
                      <a:pt x="293" y="506"/>
                    </a:lnTo>
                    <a:lnTo>
                      <a:pt x="314" y="522"/>
                    </a:lnTo>
                    <a:lnTo>
                      <a:pt x="321" y="531"/>
                    </a:lnTo>
                    <a:lnTo>
                      <a:pt x="330" y="525"/>
                    </a:lnTo>
                    <a:lnTo>
                      <a:pt x="339" y="522"/>
                    </a:lnTo>
                    <a:lnTo>
                      <a:pt x="355" y="536"/>
                    </a:lnTo>
                    <a:lnTo>
                      <a:pt x="371" y="550"/>
                    </a:lnTo>
                    <a:lnTo>
                      <a:pt x="385" y="559"/>
                    </a:lnTo>
                    <a:lnTo>
                      <a:pt x="400" y="566"/>
                    </a:lnTo>
                    <a:lnTo>
                      <a:pt x="407" y="563"/>
                    </a:lnTo>
                    <a:lnTo>
                      <a:pt x="416" y="554"/>
                    </a:lnTo>
                    <a:lnTo>
                      <a:pt x="428" y="550"/>
                    </a:lnTo>
                    <a:lnTo>
                      <a:pt x="448" y="556"/>
                    </a:lnTo>
                    <a:lnTo>
                      <a:pt x="544" y="582"/>
                    </a:lnTo>
                    <a:lnTo>
                      <a:pt x="558" y="568"/>
                    </a:lnTo>
                    <a:lnTo>
                      <a:pt x="549" y="550"/>
                    </a:lnTo>
                    <a:lnTo>
                      <a:pt x="537" y="518"/>
                    </a:lnTo>
                    <a:lnTo>
                      <a:pt x="603" y="456"/>
                    </a:lnTo>
                    <a:lnTo>
                      <a:pt x="617" y="443"/>
                    </a:lnTo>
                    <a:lnTo>
                      <a:pt x="622" y="418"/>
                    </a:lnTo>
                    <a:lnTo>
                      <a:pt x="610" y="388"/>
                    </a:lnTo>
                    <a:lnTo>
                      <a:pt x="599" y="363"/>
                    </a:lnTo>
                    <a:lnTo>
                      <a:pt x="580" y="334"/>
                    </a:lnTo>
                    <a:lnTo>
                      <a:pt x="569" y="322"/>
                    </a:lnTo>
                    <a:lnTo>
                      <a:pt x="567" y="304"/>
                    </a:lnTo>
                    <a:lnTo>
                      <a:pt x="569" y="284"/>
                    </a:lnTo>
                    <a:lnTo>
                      <a:pt x="574" y="265"/>
                    </a:lnTo>
                    <a:lnTo>
                      <a:pt x="567" y="254"/>
                    </a:lnTo>
                    <a:lnTo>
                      <a:pt x="558" y="245"/>
                    </a:lnTo>
                    <a:lnTo>
                      <a:pt x="567" y="234"/>
                    </a:lnTo>
                    <a:lnTo>
                      <a:pt x="583" y="209"/>
                    </a:lnTo>
                    <a:lnTo>
                      <a:pt x="590" y="204"/>
                    </a:lnTo>
                    <a:lnTo>
                      <a:pt x="585" y="163"/>
                    </a:lnTo>
                    <a:lnTo>
                      <a:pt x="578" y="143"/>
                    </a:lnTo>
                    <a:lnTo>
                      <a:pt x="571" y="122"/>
                    </a:lnTo>
                    <a:lnTo>
                      <a:pt x="571" y="102"/>
                    </a:lnTo>
                    <a:lnTo>
                      <a:pt x="560" y="84"/>
                    </a:lnTo>
                    <a:lnTo>
                      <a:pt x="544" y="65"/>
                    </a:lnTo>
                    <a:lnTo>
                      <a:pt x="526" y="63"/>
                    </a:lnTo>
                    <a:lnTo>
                      <a:pt x="471" y="63"/>
                    </a:lnTo>
                    <a:lnTo>
                      <a:pt x="442" y="61"/>
                    </a:lnTo>
                    <a:lnTo>
                      <a:pt x="389" y="56"/>
                    </a:lnTo>
                    <a:lnTo>
                      <a:pt x="366" y="45"/>
                    </a:lnTo>
                    <a:lnTo>
                      <a:pt x="344" y="43"/>
                    </a:lnTo>
                    <a:lnTo>
                      <a:pt x="332" y="47"/>
                    </a:lnTo>
                    <a:lnTo>
                      <a:pt x="318" y="59"/>
                    </a:lnTo>
                    <a:lnTo>
                      <a:pt x="305" y="54"/>
                    </a:lnTo>
                    <a:lnTo>
                      <a:pt x="291" y="40"/>
                    </a:lnTo>
                    <a:lnTo>
                      <a:pt x="277" y="40"/>
                    </a:lnTo>
                    <a:lnTo>
                      <a:pt x="271" y="36"/>
                    </a:lnTo>
                    <a:lnTo>
                      <a:pt x="266" y="18"/>
                    </a:lnTo>
                    <a:lnTo>
                      <a:pt x="246" y="2"/>
                    </a:lnTo>
                    <a:lnTo>
                      <a:pt x="232" y="0"/>
                    </a:lnTo>
                    <a:lnTo>
                      <a:pt x="207" y="6"/>
                    </a:lnTo>
                    <a:lnTo>
                      <a:pt x="186" y="13"/>
                    </a:lnTo>
                    <a:lnTo>
                      <a:pt x="168" y="22"/>
                    </a:lnTo>
                    <a:lnTo>
                      <a:pt x="141" y="38"/>
                    </a:lnTo>
                    <a:lnTo>
                      <a:pt x="111" y="47"/>
                    </a:lnTo>
                    <a:lnTo>
                      <a:pt x="86" y="59"/>
                    </a:lnTo>
                    <a:lnTo>
                      <a:pt x="59" y="70"/>
                    </a:lnTo>
                    <a:lnTo>
                      <a:pt x="45" y="88"/>
                    </a:lnTo>
                    <a:lnTo>
                      <a:pt x="27" y="102"/>
                    </a:lnTo>
                    <a:lnTo>
                      <a:pt x="15" y="109"/>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56" name="Freeform 35"/>
              <p:cNvSpPr>
                <a:spLocks/>
              </p:cNvSpPr>
              <p:nvPr/>
            </p:nvSpPr>
            <p:spPr bwMode="auto">
              <a:xfrm>
                <a:off x="6344237" y="2908701"/>
                <a:ext cx="556602" cy="432795"/>
              </a:xfrm>
              <a:custGeom>
                <a:avLst/>
                <a:gdLst>
                  <a:gd name="T0" fmla="*/ 2 w 324"/>
                  <a:gd name="T1" fmla="*/ 24 h 253"/>
                  <a:gd name="T2" fmla="*/ 0 w 324"/>
                  <a:gd name="T3" fmla="*/ 34 h 253"/>
                  <a:gd name="T4" fmla="*/ 4 w 324"/>
                  <a:gd name="T5" fmla="*/ 65 h 253"/>
                  <a:gd name="T6" fmla="*/ 20 w 324"/>
                  <a:gd name="T7" fmla="*/ 108 h 253"/>
                  <a:gd name="T8" fmla="*/ 31 w 324"/>
                  <a:gd name="T9" fmla="*/ 120 h 253"/>
                  <a:gd name="T10" fmla="*/ 61 w 324"/>
                  <a:gd name="T11" fmla="*/ 131 h 253"/>
                  <a:gd name="T12" fmla="*/ 72 w 324"/>
                  <a:gd name="T13" fmla="*/ 136 h 253"/>
                  <a:gd name="T14" fmla="*/ 75 w 324"/>
                  <a:gd name="T15" fmla="*/ 149 h 253"/>
                  <a:gd name="T16" fmla="*/ 75 w 324"/>
                  <a:gd name="T17" fmla="*/ 174 h 253"/>
                  <a:gd name="T18" fmla="*/ 104 w 324"/>
                  <a:gd name="T19" fmla="*/ 204 h 253"/>
                  <a:gd name="T20" fmla="*/ 122 w 324"/>
                  <a:gd name="T21" fmla="*/ 213 h 253"/>
                  <a:gd name="T22" fmla="*/ 131 w 324"/>
                  <a:gd name="T23" fmla="*/ 217 h 253"/>
                  <a:gd name="T24" fmla="*/ 156 w 324"/>
                  <a:gd name="T25" fmla="*/ 247 h 253"/>
                  <a:gd name="T26" fmla="*/ 163 w 324"/>
                  <a:gd name="T27" fmla="*/ 242 h 253"/>
                  <a:gd name="T28" fmla="*/ 181 w 324"/>
                  <a:gd name="T29" fmla="*/ 240 h 253"/>
                  <a:gd name="T30" fmla="*/ 200 w 324"/>
                  <a:gd name="T31" fmla="*/ 252 h 253"/>
                  <a:gd name="T32" fmla="*/ 216 w 324"/>
                  <a:gd name="T33" fmla="*/ 245 h 253"/>
                  <a:gd name="T34" fmla="*/ 234 w 324"/>
                  <a:gd name="T35" fmla="*/ 220 h 253"/>
                  <a:gd name="T36" fmla="*/ 250 w 324"/>
                  <a:gd name="T37" fmla="*/ 213 h 253"/>
                  <a:gd name="T38" fmla="*/ 263 w 324"/>
                  <a:gd name="T39" fmla="*/ 217 h 253"/>
                  <a:gd name="T40" fmla="*/ 272 w 324"/>
                  <a:gd name="T41" fmla="*/ 215 h 253"/>
                  <a:gd name="T42" fmla="*/ 275 w 324"/>
                  <a:gd name="T43" fmla="*/ 206 h 253"/>
                  <a:gd name="T44" fmla="*/ 277 w 324"/>
                  <a:gd name="T45" fmla="*/ 158 h 253"/>
                  <a:gd name="T46" fmla="*/ 286 w 324"/>
                  <a:gd name="T47" fmla="*/ 145 h 253"/>
                  <a:gd name="T48" fmla="*/ 286 w 324"/>
                  <a:gd name="T49" fmla="*/ 122 h 253"/>
                  <a:gd name="T50" fmla="*/ 288 w 324"/>
                  <a:gd name="T51" fmla="*/ 115 h 253"/>
                  <a:gd name="T52" fmla="*/ 307 w 324"/>
                  <a:gd name="T53" fmla="*/ 102 h 253"/>
                  <a:gd name="T54" fmla="*/ 323 w 324"/>
                  <a:gd name="T55" fmla="*/ 102 h 253"/>
                  <a:gd name="T56" fmla="*/ 323 w 324"/>
                  <a:gd name="T57" fmla="*/ 77 h 253"/>
                  <a:gd name="T58" fmla="*/ 318 w 324"/>
                  <a:gd name="T59" fmla="*/ 59 h 253"/>
                  <a:gd name="T60" fmla="*/ 307 w 324"/>
                  <a:gd name="T61" fmla="*/ 52 h 253"/>
                  <a:gd name="T62" fmla="*/ 300 w 324"/>
                  <a:gd name="T63" fmla="*/ 54 h 253"/>
                  <a:gd name="T64" fmla="*/ 279 w 324"/>
                  <a:gd name="T65" fmla="*/ 34 h 253"/>
                  <a:gd name="T66" fmla="*/ 266 w 324"/>
                  <a:gd name="T67" fmla="*/ 20 h 253"/>
                  <a:gd name="T68" fmla="*/ 252 w 324"/>
                  <a:gd name="T69" fmla="*/ 20 h 253"/>
                  <a:gd name="T70" fmla="*/ 222 w 324"/>
                  <a:gd name="T71" fmla="*/ 20 h 253"/>
                  <a:gd name="T72" fmla="*/ 218 w 324"/>
                  <a:gd name="T73" fmla="*/ 15 h 253"/>
                  <a:gd name="T74" fmla="*/ 211 w 324"/>
                  <a:gd name="T75" fmla="*/ 2 h 253"/>
                  <a:gd name="T76" fmla="*/ 202 w 324"/>
                  <a:gd name="T77" fmla="*/ 0 h 253"/>
                  <a:gd name="T78" fmla="*/ 177 w 324"/>
                  <a:gd name="T79" fmla="*/ 0 h 253"/>
                  <a:gd name="T80" fmla="*/ 166 w 324"/>
                  <a:gd name="T81" fmla="*/ 11 h 253"/>
                  <a:gd name="T82" fmla="*/ 156 w 324"/>
                  <a:gd name="T83" fmla="*/ 9 h 253"/>
                  <a:gd name="T84" fmla="*/ 141 w 324"/>
                  <a:gd name="T85" fmla="*/ 6 h 253"/>
                  <a:gd name="T86" fmla="*/ 131 w 324"/>
                  <a:gd name="T87" fmla="*/ 4 h 253"/>
                  <a:gd name="T88" fmla="*/ 120 w 324"/>
                  <a:gd name="T89" fmla="*/ 6 h 253"/>
                  <a:gd name="T90" fmla="*/ 111 w 324"/>
                  <a:gd name="T91" fmla="*/ 13 h 253"/>
                  <a:gd name="T92" fmla="*/ 93 w 324"/>
                  <a:gd name="T93" fmla="*/ 6 h 253"/>
                  <a:gd name="T94" fmla="*/ 59 w 324"/>
                  <a:gd name="T95" fmla="*/ 2 h 253"/>
                  <a:gd name="T96" fmla="*/ 50 w 324"/>
                  <a:gd name="T97" fmla="*/ 0 h 253"/>
                  <a:gd name="T98" fmla="*/ 40 w 324"/>
                  <a:gd name="T99" fmla="*/ 6 h 253"/>
                  <a:gd name="T100" fmla="*/ 22 w 324"/>
                  <a:gd name="T101" fmla="*/ 18 h 253"/>
                  <a:gd name="T102" fmla="*/ 2 w 324"/>
                  <a:gd name="T103" fmla="*/ 24 h 2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4" h="253">
                    <a:moveTo>
                      <a:pt x="2" y="24"/>
                    </a:moveTo>
                    <a:lnTo>
                      <a:pt x="0" y="34"/>
                    </a:lnTo>
                    <a:lnTo>
                      <a:pt x="4" y="65"/>
                    </a:lnTo>
                    <a:lnTo>
                      <a:pt x="20" y="108"/>
                    </a:lnTo>
                    <a:lnTo>
                      <a:pt x="31" y="120"/>
                    </a:lnTo>
                    <a:lnTo>
                      <a:pt x="61" y="131"/>
                    </a:lnTo>
                    <a:lnTo>
                      <a:pt x="72" y="136"/>
                    </a:lnTo>
                    <a:lnTo>
                      <a:pt x="75" y="149"/>
                    </a:lnTo>
                    <a:lnTo>
                      <a:pt x="75" y="174"/>
                    </a:lnTo>
                    <a:lnTo>
                      <a:pt x="104" y="204"/>
                    </a:lnTo>
                    <a:lnTo>
                      <a:pt x="122" y="213"/>
                    </a:lnTo>
                    <a:lnTo>
                      <a:pt x="131" y="217"/>
                    </a:lnTo>
                    <a:lnTo>
                      <a:pt x="156" y="247"/>
                    </a:lnTo>
                    <a:lnTo>
                      <a:pt x="163" y="242"/>
                    </a:lnTo>
                    <a:lnTo>
                      <a:pt x="181" y="240"/>
                    </a:lnTo>
                    <a:lnTo>
                      <a:pt x="200" y="252"/>
                    </a:lnTo>
                    <a:lnTo>
                      <a:pt x="216" y="245"/>
                    </a:lnTo>
                    <a:lnTo>
                      <a:pt x="234" y="220"/>
                    </a:lnTo>
                    <a:lnTo>
                      <a:pt x="250" y="213"/>
                    </a:lnTo>
                    <a:lnTo>
                      <a:pt x="263" y="217"/>
                    </a:lnTo>
                    <a:lnTo>
                      <a:pt x="272" y="215"/>
                    </a:lnTo>
                    <a:lnTo>
                      <a:pt x="275" y="206"/>
                    </a:lnTo>
                    <a:lnTo>
                      <a:pt x="277" y="158"/>
                    </a:lnTo>
                    <a:lnTo>
                      <a:pt x="286" y="145"/>
                    </a:lnTo>
                    <a:lnTo>
                      <a:pt x="286" y="122"/>
                    </a:lnTo>
                    <a:lnTo>
                      <a:pt x="288" y="115"/>
                    </a:lnTo>
                    <a:lnTo>
                      <a:pt x="307" y="102"/>
                    </a:lnTo>
                    <a:lnTo>
                      <a:pt x="323" y="102"/>
                    </a:lnTo>
                    <a:lnTo>
                      <a:pt x="323" y="77"/>
                    </a:lnTo>
                    <a:lnTo>
                      <a:pt x="318" y="59"/>
                    </a:lnTo>
                    <a:lnTo>
                      <a:pt x="307" y="52"/>
                    </a:lnTo>
                    <a:lnTo>
                      <a:pt x="300" y="54"/>
                    </a:lnTo>
                    <a:lnTo>
                      <a:pt x="279" y="34"/>
                    </a:lnTo>
                    <a:lnTo>
                      <a:pt x="266" y="20"/>
                    </a:lnTo>
                    <a:lnTo>
                      <a:pt x="252" y="20"/>
                    </a:lnTo>
                    <a:lnTo>
                      <a:pt x="222" y="20"/>
                    </a:lnTo>
                    <a:lnTo>
                      <a:pt x="218" y="15"/>
                    </a:lnTo>
                    <a:lnTo>
                      <a:pt x="211" y="2"/>
                    </a:lnTo>
                    <a:lnTo>
                      <a:pt x="202" y="0"/>
                    </a:lnTo>
                    <a:lnTo>
                      <a:pt x="177" y="0"/>
                    </a:lnTo>
                    <a:lnTo>
                      <a:pt x="166" y="11"/>
                    </a:lnTo>
                    <a:lnTo>
                      <a:pt x="156" y="9"/>
                    </a:lnTo>
                    <a:lnTo>
                      <a:pt x="141" y="6"/>
                    </a:lnTo>
                    <a:lnTo>
                      <a:pt x="131" y="4"/>
                    </a:lnTo>
                    <a:lnTo>
                      <a:pt x="120" y="6"/>
                    </a:lnTo>
                    <a:lnTo>
                      <a:pt x="111" y="13"/>
                    </a:lnTo>
                    <a:lnTo>
                      <a:pt x="93" y="6"/>
                    </a:lnTo>
                    <a:lnTo>
                      <a:pt x="59" y="2"/>
                    </a:lnTo>
                    <a:lnTo>
                      <a:pt x="50" y="0"/>
                    </a:lnTo>
                    <a:lnTo>
                      <a:pt x="40" y="6"/>
                    </a:lnTo>
                    <a:lnTo>
                      <a:pt x="22" y="18"/>
                    </a:lnTo>
                    <a:lnTo>
                      <a:pt x="2" y="24"/>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57" name="Freeform 36"/>
              <p:cNvSpPr>
                <a:spLocks/>
              </p:cNvSpPr>
              <p:nvPr/>
            </p:nvSpPr>
            <p:spPr bwMode="auto">
              <a:xfrm>
                <a:off x="6414061" y="2448238"/>
                <a:ext cx="83790" cy="69169"/>
              </a:xfrm>
              <a:custGeom>
                <a:avLst/>
                <a:gdLst>
                  <a:gd name="T0" fmla="*/ 27 w 49"/>
                  <a:gd name="T1" fmla="*/ 0 h 40"/>
                  <a:gd name="T2" fmla="*/ 6 w 49"/>
                  <a:gd name="T3" fmla="*/ 13 h 40"/>
                  <a:gd name="T4" fmla="*/ 0 w 49"/>
                  <a:gd name="T5" fmla="*/ 21 h 40"/>
                  <a:gd name="T6" fmla="*/ 13 w 49"/>
                  <a:gd name="T7" fmla="*/ 26 h 40"/>
                  <a:gd name="T8" fmla="*/ 25 w 49"/>
                  <a:gd name="T9" fmla="*/ 39 h 40"/>
                  <a:gd name="T10" fmla="*/ 36 w 49"/>
                  <a:gd name="T11" fmla="*/ 30 h 40"/>
                  <a:gd name="T12" fmla="*/ 48 w 49"/>
                  <a:gd name="T13" fmla="*/ 21 h 40"/>
                  <a:gd name="T14" fmla="*/ 38 w 49"/>
                  <a:gd name="T15" fmla="*/ 10 h 40"/>
                  <a:gd name="T16" fmla="*/ 27 w 4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40">
                    <a:moveTo>
                      <a:pt x="27" y="0"/>
                    </a:moveTo>
                    <a:lnTo>
                      <a:pt x="6" y="13"/>
                    </a:lnTo>
                    <a:lnTo>
                      <a:pt x="0" y="21"/>
                    </a:lnTo>
                    <a:lnTo>
                      <a:pt x="13" y="26"/>
                    </a:lnTo>
                    <a:lnTo>
                      <a:pt x="25" y="39"/>
                    </a:lnTo>
                    <a:lnTo>
                      <a:pt x="36" y="30"/>
                    </a:lnTo>
                    <a:lnTo>
                      <a:pt x="48" y="21"/>
                    </a:lnTo>
                    <a:lnTo>
                      <a:pt x="38" y="10"/>
                    </a:lnTo>
                    <a:lnTo>
                      <a:pt x="27"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58" name="Freeform 37"/>
              <p:cNvSpPr>
                <a:spLocks/>
              </p:cNvSpPr>
              <p:nvPr/>
            </p:nvSpPr>
            <p:spPr bwMode="auto">
              <a:xfrm>
                <a:off x="6388127" y="2525312"/>
                <a:ext cx="125684" cy="132407"/>
              </a:xfrm>
              <a:custGeom>
                <a:avLst/>
                <a:gdLst>
                  <a:gd name="T0" fmla="*/ 60 w 73"/>
                  <a:gd name="T1" fmla="*/ 0 h 77"/>
                  <a:gd name="T2" fmla="*/ 36 w 73"/>
                  <a:gd name="T3" fmla="*/ 4 h 77"/>
                  <a:gd name="T4" fmla="*/ 27 w 73"/>
                  <a:gd name="T5" fmla="*/ 0 h 77"/>
                  <a:gd name="T6" fmla="*/ 13 w 73"/>
                  <a:gd name="T7" fmla="*/ 18 h 77"/>
                  <a:gd name="T8" fmla="*/ 6 w 73"/>
                  <a:gd name="T9" fmla="*/ 16 h 77"/>
                  <a:gd name="T10" fmla="*/ 0 w 73"/>
                  <a:gd name="T11" fmla="*/ 27 h 77"/>
                  <a:gd name="T12" fmla="*/ 9 w 73"/>
                  <a:gd name="T13" fmla="*/ 34 h 77"/>
                  <a:gd name="T14" fmla="*/ 9 w 73"/>
                  <a:gd name="T15" fmla="*/ 66 h 77"/>
                  <a:gd name="T16" fmla="*/ 15 w 73"/>
                  <a:gd name="T17" fmla="*/ 76 h 77"/>
                  <a:gd name="T18" fmla="*/ 51 w 73"/>
                  <a:gd name="T19" fmla="*/ 34 h 77"/>
                  <a:gd name="T20" fmla="*/ 65 w 73"/>
                  <a:gd name="T21" fmla="*/ 34 h 77"/>
                  <a:gd name="T22" fmla="*/ 72 w 73"/>
                  <a:gd name="T23" fmla="*/ 23 h 77"/>
                  <a:gd name="T24" fmla="*/ 69 w 73"/>
                  <a:gd name="T25" fmla="*/ 18 h 77"/>
                  <a:gd name="T26" fmla="*/ 60 w 7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 h="77">
                    <a:moveTo>
                      <a:pt x="60" y="0"/>
                    </a:moveTo>
                    <a:lnTo>
                      <a:pt x="36" y="4"/>
                    </a:lnTo>
                    <a:lnTo>
                      <a:pt x="27" y="0"/>
                    </a:lnTo>
                    <a:lnTo>
                      <a:pt x="13" y="18"/>
                    </a:lnTo>
                    <a:lnTo>
                      <a:pt x="6" y="16"/>
                    </a:lnTo>
                    <a:lnTo>
                      <a:pt x="0" y="27"/>
                    </a:lnTo>
                    <a:lnTo>
                      <a:pt x="9" y="34"/>
                    </a:lnTo>
                    <a:lnTo>
                      <a:pt x="9" y="66"/>
                    </a:lnTo>
                    <a:lnTo>
                      <a:pt x="15" y="76"/>
                    </a:lnTo>
                    <a:lnTo>
                      <a:pt x="51" y="34"/>
                    </a:lnTo>
                    <a:lnTo>
                      <a:pt x="65" y="34"/>
                    </a:lnTo>
                    <a:lnTo>
                      <a:pt x="72" y="23"/>
                    </a:lnTo>
                    <a:lnTo>
                      <a:pt x="69" y="18"/>
                    </a:lnTo>
                    <a:lnTo>
                      <a:pt x="60"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59" name="Freeform 38"/>
              <p:cNvSpPr>
                <a:spLocks/>
              </p:cNvSpPr>
              <p:nvPr/>
            </p:nvSpPr>
            <p:spPr bwMode="auto">
              <a:xfrm>
                <a:off x="6531766" y="2323736"/>
                <a:ext cx="414959" cy="367579"/>
              </a:xfrm>
              <a:custGeom>
                <a:avLst/>
                <a:gdLst>
                  <a:gd name="T0" fmla="*/ 231 w 242"/>
                  <a:gd name="T1" fmla="*/ 201 h 214"/>
                  <a:gd name="T2" fmla="*/ 229 w 242"/>
                  <a:gd name="T3" fmla="*/ 188 h 214"/>
                  <a:gd name="T4" fmla="*/ 238 w 242"/>
                  <a:gd name="T5" fmla="*/ 176 h 214"/>
                  <a:gd name="T6" fmla="*/ 238 w 242"/>
                  <a:gd name="T7" fmla="*/ 160 h 214"/>
                  <a:gd name="T8" fmla="*/ 220 w 242"/>
                  <a:gd name="T9" fmla="*/ 149 h 214"/>
                  <a:gd name="T10" fmla="*/ 215 w 242"/>
                  <a:gd name="T11" fmla="*/ 142 h 214"/>
                  <a:gd name="T12" fmla="*/ 211 w 242"/>
                  <a:gd name="T13" fmla="*/ 122 h 214"/>
                  <a:gd name="T14" fmla="*/ 200 w 242"/>
                  <a:gd name="T15" fmla="*/ 104 h 214"/>
                  <a:gd name="T16" fmla="*/ 190 w 242"/>
                  <a:gd name="T17" fmla="*/ 88 h 214"/>
                  <a:gd name="T18" fmla="*/ 190 w 242"/>
                  <a:gd name="T19" fmla="*/ 77 h 214"/>
                  <a:gd name="T20" fmla="*/ 197 w 242"/>
                  <a:gd name="T21" fmla="*/ 67 h 214"/>
                  <a:gd name="T22" fmla="*/ 222 w 242"/>
                  <a:gd name="T23" fmla="*/ 70 h 214"/>
                  <a:gd name="T24" fmla="*/ 234 w 242"/>
                  <a:gd name="T25" fmla="*/ 58 h 214"/>
                  <a:gd name="T26" fmla="*/ 241 w 242"/>
                  <a:gd name="T27" fmla="*/ 27 h 214"/>
                  <a:gd name="T28" fmla="*/ 238 w 242"/>
                  <a:gd name="T29" fmla="*/ 15 h 214"/>
                  <a:gd name="T30" fmla="*/ 225 w 242"/>
                  <a:gd name="T31" fmla="*/ 13 h 214"/>
                  <a:gd name="T32" fmla="*/ 202 w 242"/>
                  <a:gd name="T33" fmla="*/ 15 h 214"/>
                  <a:gd name="T34" fmla="*/ 172 w 242"/>
                  <a:gd name="T35" fmla="*/ 15 h 214"/>
                  <a:gd name="T36" fmla="*/ 147 w 242"/>
                  <a:gd name="T37" fmla="*/ 6 h 214"/>
                  <a:gd name="T38" fmla="*/ 131 w 242"/>
                  <a:gd name="T39" fmla="*/ 2 h 214"/>
                  <a:gd name="T40" fmla="*/ 115 w 242"/>
                  <a:gd name="T41" fmla="*/ 0 h 214"/>
                  <a:gd name="T42" fmla="*/ 102 w 242"/>
                  <a:gd name="T43" fmla="*/ 18 h 214"/>
                  <a:gd name="T44" fmla="*/ 86 w 242"/>
                  <a:gd name="T45" fmla="*/ 31 h 214"/>
                  <a:gd name="T46" fmla="*/ 61 w 242"/>
                  <a:gd name="T47" fmla="*/ 29 h 214"/>
                  <a:gd name="T48" fmla="*/ 45 w 242"/>
                  <a:gd name="T49" fmla="*/ 38 h 214"/>
                  <a:gd name="T50" fmla="*/ 22 w 242"/>
                  <a:gd name="T51" fmla="*/ 61 h 214"/>
                  <a:gd name="T52" fmla="*/ 4 w 242"/>
                  <a:gd name="T53" fmla="*/ 77 h 214"/>
                  <a:gd name="T54" fmla="*/ 0 w 242"/>
                  <a:gd name="T55" fmla="*/ 86 h 214"/>
                  <a:gd name="T56" fmla="*/ 11 w 242"/>
                  <a:gd name="T57" fmla="*/ 106 h 214"/>
                  <a:gd name="T58" fmla="*/ 22 w 242"/>
                  <a:gd name="T59" fmla="*/ 131 h 214"/>
                  <a:gd name="T60" fmla="*/ 34 w 242"/>
                  <a:gd name="T61" fmla="*/ 145 h 214"/>
                  <a:gd name="T62" fmla="*/ 45 w 242"/>
                  <a:gd name="T63" fmla="*/ 140 h 214"/>
                  <a:gd name="T64" fmla="*/ 68 w 242"/>
                  <a:gd name="T65" fmla="*/ 133 h 214"/>
                  <a:gd name="T66" fmla="*/ 65 w 242"/>
                  <a:gd name="T67" fmla="*/ 151 h 214"/>
                  <a:gd name="T68" fmla="*/ 59 w 242"/>
                  <a:gd name="T69" fmla="*/ 176 h 214"/>
                  <a:gd name="T70" fmla="*/ 61 w 242"/>
                  <a:gd name="T71" fmla="*/ 181 h 214"/>
                  <a:gd name="T72" fmla="*/ 70 w 242"/>
                  <a:gd name="T73" fmla="*/ 181 h 214"/>
                  <a:gd name="T74" fmla="*/ 86 w 242"/>
                  <a:gd name="T75" fmla="*/ 176 h 214"/>
                  <a:gd name="T76" fmla="*/ 115 w 242"/>
                  <a:gd name="T77" fmla="*/ 181 h 214"/>
                  <a:gd name="T78" fmla="*/ 125 w 242"/>
                  <a:gd name="T79" fmla="*/ 192 h 214"/>
                  <a:gd name="T80" fmla="*/ 143 w 242"/>
                  <a:gd name="T81" fmla="*/ 199 h 214"/>
                  <a:gd name="T82" fmla="*/ 159 w 242"/>
                  <a:gd name="T83" fmla="*/ 213 h 214"/>
                  <a:gd name="T84" fmla="*/ 168 w 242"/>
                  <a:gd name="T85" fmla="*/ 210 h 214"/>
                  <a:gd name="T86" fmla="*/ 188 w 242"/>
                  <a:gd name="T87" fmla="*/ 201 h 214"/>
                  <a:gd name="T88" fmla="*/ 206 w 242"/>
                  <a:gd name="T89" fmla="*/ 199 h 214"/>
                  <a:gd name="T90" fmla="*/ 231 w 242"/>
                  <a:gd name="T91" fmla="*/ 20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14">
                    <a:moveTo>
                      <a:pt x="231" y="201"/>
                    </a:moveTo>
                    <a:lnTo>
                      <a:pt x="229" y="188"/>
                    </a:lnTo>
                    <a:lnTo>
                      <a:pt x="238" y="176"/>
                    </a:lnTo>
                    <a:lnTo>
                      <a:pt x="238" y="160"/>
                    </a:lnTo>
                    <a:lnTo>
                      <a:pt x="220" y="149"/>
                    </a:lnTo>
                    <a:lnTo>
                      <a:pt x="215" y="142"/>
                    </a:lnTo>
                    <a:lnTo>
                      <a:pt x="211" y="122"/>
                    </a:lnTo>
                    <a:lnTo>
                      <a:pt x="200" y="104"/>
                    </a:lnTo>
                    <a:lnTo>
                      <a:pt x="190" y="88"/>
                    </a:lnTo>
                    <a:lnTo>
                      <a:pt x="190" y="77"/>
                    </a:lnTo>
                    <a:lnTo>
                      <a:pt x="197" y="67"/>
                    </a:lnTo>
                    <a:lnTo>
                      <a:pt x="222" y="70"/>
                    </a:lnTo>
                    <a:lnTo>
                      <a:pt x="234" y="58"/>
                    </a:lnTo>
                    <a:lnTo>
                      <a:pt x="241" y="27"/>
                    </a:lnTo>
                    <a:lnTo>
                      <a:pt x="238" y="15"/>
                    </a:lnTo>
                    <a:lnTo>
                      <a:pt x="225" y="13"/>
                    </a:lnTo>
                    <a:lnTo>
                      <a:pt x="202" y="15"/>
                    </a:lnTo>
                    <a:lnTo>
                      <a:pt x="172" y="15"/>
                    </a:lnTo>
                    <a:lnTo>
                      <a:pt x="147" y="6"/>
                    </a:lnTo>
                    <a:lnTo>
                      <a:pt x="131" y="2"/>
                    </a:lnTo>
                    <a:lnTo>
                      <a:pt x="115" y="0"/>
                    </a:lnTo>
                    <a:lnTo>
                      <a:pt x="102" y="18"/>
                    </a:lnTo>
                    <a:lnTo>
                      <a:pt x="86" y="31"/>
                    </a:lnTo>
                    <a:lnTo>
                      <a:pt x="61" y="29"/>
                    </a:lnTo>
                    <a:lnTo>
                      <a:pt x="45" y="38"/>
                    </a:lnTo>
                    <a:lnTo>
                      <a:pt x="22" y="61"/>
                    </a:lnTo>
                    <a:lnTo>
                      <a:pt x="4" y="77"/>
                    </a:lnTo>
                    <a:lnTo>
                      <a:pt x="0" y="86"/>
                    </a:lnTo>
                    <a:lnTo>
                      <a:pt x="11" y="106"/>
                    </a:lnTo>
                    <a:lnTo>
                      <a:pt x="22" y="131"/>
                    </a:lnTo>
                    <a:lnTo>
                      <a:pt x="34" y="145"/>
                    </a:lnTo>
                    <a:lnTo>
                      <a:pt x="45" y="140"/>
                    </a:lnTo>
                    <a:lnTo>
                      <a:pt x="68" y="133"/>
                    </a:lnTo>
                    <a:lnTo>
                      <a:pt x="65" y="151"/>
                    </a:lnTo>
                    <a:lnTo>
                      <a:pt x="59" y="176"/>
                    </a:lnTo>
                    <a:lnTo>
                      <a:pt x="61" y="181"/>
                    </a:lnTo>
                    <a:lnTo>
                      <a:pt x="70" y="181"/>
                    </a:lnTo>
                    <a:lnTo>
                      <a:pt x="86" y="176"/>
                    </a:lnTo>
                    <a:lnTo>
                      <a:pt x="115" y="181"/>
                    </a:lnTo>
                    <a:lnTo>
                      <a:pt x="125" y="192"/>
                    </a:lnTo>
                    <a:lnTo>
                      <a:pt x="143" y="199"/>
                    </a:lnTo>
                    <a:lnTo>
                      <a:pt x="159" y="213"/>
                    </a:lnTo>
                    <a:lnTo>
                      <a:pt x="168" y="210"/>
                    </a:lnTo>
                    <a:lnTo>
                      <a:pt x="188" y="201"/>
                    </a:lnTo>
                    <a:lnTo>
                      <a:pt x="206" y="199"/>
                    </a:lnTo>
                    <a:lnTo>
                      <a:pt x="231" y="201"/>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0" name="Freeform 39"/>
              <p:cNvSpPr>
                <a:spLocks/>
              </p:cNvSpPr>
              <p:nvPr/>
            </p:nvSpPr>
            <p:spPr bwMode="auto">
              <a:xfrm>
                <a:off x="6216558" y="2217020"/>
                <a:ext cx="61844" cy="63239"/>
              </a:xfrm>
              <a:custGeom>
                <a:avLst/>
                <a:gdLst>
                  <a:gd name="T0" fmla="*/ 30 w 36"/>
                  <a:gd name="T1" fmla="*/ 0 h 37"/>
                  <a:gd name="T2" fmla="*/ 17 w 36"/>
                  <a:gd name="T3" fmla="*/ 8 h 37"/>
                  <a:gd name="T4" fmla="*/ 0 w 36"/>
                  <a:gd name="T5" fmla="*/ 22 h 37"/>
                  <a:gd name="T6" fmla="*/ 2 w 36"/>
                  <a:gd name="T7" fmla="*/ 36 h 37"/>
                  <a:gd name="T8" fmla="*/ 12 w 36"/>
                  <a:gd name="T9" fmla="*/ 36 h 37"/>
                  <a:gd name="T10" fmla="*/ 35 w 36"/>
                  <a:gd name="T11" fmla="*/ 16 h 37"/>
                  <a:gd name="T12" fmla="*/ 30 w 3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7">
                    <a:moveTo>
                      <a:pt x="30" y="0"/>
                    </a:moveTo>
                    <a:lnTo>
                      <a:pt x="17" y="8"/>
                    </a:lnTo>
                    <a:lnTo>
                      <a:pt x="0" y="22"/>
                    </a:lnTo>
                    <a:lnTo>
                      <a:pt x="2" y="36"/>
                    </a:lnTo>
                    <a:lnTo>
                      <a:pt x="12" y="36"/>
                    </a:lnTo>
                    <a:lnTo>
                      <a:pt x="35" y="16"/>
                    </a:lnTo>
                    <a:lnTo>
                      <a:pt x="30"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1" name="Freeform 40"/>
              <p:cNvSpPr>
                <a:spLocks/>
              </p:cNvSpPr>
              <p:nvPr/>
            </p:nvSpPr>
            <p:spPr bwMode="auto">
              <a:xfrm>
                <a:off x="6270422" y="586626"/>
                <a:ext cx="843883" cy="1737110"/>
              </a:xfrm>
              <a:custGeom>
                <a:avLst/>
                <a:gdLst>
                  <a:gd name="T0" fmla="*/ 133 w 491"/>
                  <a:gd name="T1" fmla="*/ 978 h 1014"/>
                  <a:gd name="T2" fmla="*/ 104 w 491"/>
                  <a:gd name="T3" fmla="*/ 953 h 1014"/>
                  <a:gd name="T4" fmla="*/ 65 w 491"/>
                  <a:gd name="T5" fmla="*/ 947 h 1014"/>
                  <a:gd name="T6" fmla="*/ 65 w 491"/>
                  <a:gd name="T7" fmla="*/ 867 h 1014"/>
                  <a:gd name="T8" fmla="*/ 49 w 491"/>
                  <a:gd name="T9" fmla="*/ 813 h 1014"/>
                  <a:gd name="T10" fmla="*/ 45 w 491"/>
                  <a:gd name="T11" fmla="*/ 772 h 1014"/>
                  <a:gd name="T12" fmla="*/ 34 w 491"/>
                  <a:gd name="T13" fmla="*/ 733 h 1014"/>
                  <a:gd name="T14" fmla="*/ 58 w 491"/>
                  <a:gd name="T15" fmla="*/ 697 h 1014"/>
                  <a:gd name="T16" fmla="*/ 70 w 491"/>
                  <a:gd name="T17" fmla="*/ 663 h 1014"/>
                  <a:gd name="T18" fmla="*/ 120 w 491"/>
                  <a:gd name="T19" fmla="*/ 622 h 1014"/>
                  <a:gd name="T20" fmla="*/ 154 w 491"/>
                  <a:gd name="T21" fmla="*/ 572 h 1014"/>
                  <a:gd name="T22" fmla="*/ 179 w 491"/>
                  <a:gd name="T23" fmla="*/ 531 h 1014"/>
                  <a:gd name="T24" fmla="*/ 199 w 491"/>
                  <a:gd name="T25" fmla="*/ 501 h 1014"/>
                  <a:gd name="T26" fmla="*/ 201 w 491"/>
                  <a:gd name="T27" fmla="*/ 472 h 1014"/>
                  <a:gd name="T28" fmla="*/ 195 w 491"/>
                  <a:gd name="T29" fmla="*/ 445 h 1014"/>
                  <a:gd name="T30" fmla="*/ 170 w 491"/>
                  <a:gd name="T31" fmla="*/ 431 h 1014"/>
                  <a:gd name="T32" fmla="*/ 133 w 491"/>
                  <a:gd name="T33" fmla="*/ 352 h 1014"/>
                  <a:gd name="T34" fmla="*/ 136 w 491"/>
                  <a:gd name="T35" fmla="*/ 286 h 1014"/>
                  <a:gd name="T36" fmla="*/ 120 w 491"/>
                  <a:gd name="T37" fmla="*/ 220 h 1014"/>
                  <a:gd name="T38" fmla="*/ 90 w 491"/>
                  <a:gd name="T39" fmla="*/ 177 h 1014"/>
                  <a:gd name="T40" fmla="*/ 34 w 491"/>
                  <a:gd name="T41" fmla="*/ 145 h 1014"/>
                  <a:gd name="T42" fmla="*/ 13 w 491"/>
                  <a:gd name="T43" fmla="*/ 111 h 1014"/>
                  <a:gd name="T44" fmla="*/ 18 w 491"/>
                  <a:gd name="T45" fmla="*/ 86 h 1014"/>
                  <a:gd name="T46" fmla="*/ 54 w 491"/>
                  <a:gd name="T47" fmla="*/ 106 h 1014"/>
                  <a:gd name="T48" fmla="*/ 120 w 491"/>
                  <a:gd name="T49" fmla="*/ 124 h 1014"/>
                  <a:gd name="T50" fmla="*/ 145 w 491"/>
                  <a:gd name="T51" fmla="*/ 140 h 1014"/>
                  <a:gd name="T52" fmla="*/ 179 w 491"/>
                  <a:gd name="T53" fmla="*/ 111 h 1014"/>
                  <a:gd name="T54" fmla="*/ 199 w 491"/>
                  <a:gd name="T55" fmla="*/ 86 h 1014"/>
                  <a:gd name="T56" fmla="*/ 195 w 491"/>
                  <a:gd name="T57" fmla="*/ 40 h 1014"/>
                  <a:gd name="T58" fmla="*/ 229 w 491"/>
                  <a:gd name="T59" fmla="*/ 20 h 1014"/>
                  <a:gd name="T60" fmla="*/ 272 w 491"/>
                  <a:gd name="T61" fmla="*/ 29 h 1014"/>
                  <a:gd name="T62" fmla="*/ 272 w 491"/>
                  <a:gd name="T63" fmla="*/ 65 h 1014"/>
                  <a:gd name="T64" fmla="*/ 235 w 491"/>
                  <a:gd name="T65" fmla="*/ 104 h 1014"/>
                  <a:gd name="T66" fmla="*/ 276 w 491"/>
                  <a:gd name="T67" fmla="*/ 95 h 1014"/>
                  <a:gd name="T68" fmla="*/ 281 w 491"/>
                  <a:gd name="T69" fmla="*/ 34 h 1014"/>
                  <a:gd name="T70" fmla="*/ 306 w 491"/>
                  <a:gd name="T71" fmla="*/ 70 h 1014"/>
                  <a:gd name="T72" fmla="*/ 299 w 491"/>
                  <a:gd name="T73" fmla="*/ 129 h 1014"/>
                  <a:gd name="T74" fmla="*/ 331 w 491"/>
                  <a:gd name="T75" fmla="*/ 177 h 1014"/>
                  <a:gd name="T76" fmla="*/ 351 w 491"/>
                  <a:gd name="T77" fmla="*/ 224 h 1014"/>
                  <a:gd name="T78" fmla="*/ 356 w 491"/>
                  <a:gd name="T79" fmla="*/ 295 h 1014"/>
                  <a:gd name="T80" fmla="*/ 390 w 491"/>
                  <a:gd name="T81" fmla="*/ 392 h 1014"/>
                  <a:gd name="T82" fmla="*/ 401 w 491"/>
                  <a:gd name="T83" fmla="*/ 501 h 1014"/>
                  <a:gd name="T84" fmla="*/ 419 w 491"/>
                  <a:gd name="T85" fmla="*/ 581 h 1014"/>
                  <a:gd name="T86" fmla="*/ 467 w 491"/>
                  <a:gd name="T87" fmla="*/ 633 h 1014"/>
                  <a:gd name="T88" fmla="*/ 490 w 491"/>
                  <a:gd name="T89" fmla="*/ 676 h 1014"/>
                  <a:gd name="T90" fmla="*/ 465 w 491"/>
                  <a:gd name="T91" fmla="*/ 763 h 1014"/>
                  <a:gd name="T92" fmla="*/ 451 w 491"/>
                  <a:gd name="T93" fmla="*/ 808 h 1014"/>
                  <a:gd name="T94" fmla="*/ 426 w 491"/>
                  <a:gd name="T95" fmla="*/ 835 h 1014"/>
                  <a:gd name="T96" fmla="*/ 365 w 491"/>
                  <a:gd name="T97" fmla="*/ 897 h 1014"/>
                  <a:gd name="T98" fmla="*/ 335 w 491"/>
                  <a:gd name="T99" fmla="*/ 924 h 1014"/>
                  <a:gd name="T100" fmla="*/ 299 w 491"/>
                  <a:gd name="T101" fmla="*/ 942 h 1014"/>
                  <a:gd name="T102" fmla="*/ 240 w 491"/>
                  <a:gd name="T103" fmla="*/ 958 h 1014"/>
                  <a:gd name="T104" fmla="*/ 183 w 491"/>
                  <a:gd name="T105" fmla="*/ 983 h 1014"/>
                  <a:gd name="T106" fmla="*/ 136 w 491"/>
                  <a:gd name="T107" fmla="*/ 1013 h 1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1014">
                    <a:moveTo>
                      <a:pt x="136" y="1013"/>
                    </a:moveTo>
                    <a:lnTo>
                      <a:pt x="133" y="978"/>
                    </a:lnTo>
                    <a:lnTo>
                      <a:pt x="115" y="963"/>
                    </a:lnTo>
                    <a:lnTo>
                      <a:pt x="104" y="953"/>
                    </a:lnTo>
                    <a:lnTo>
                      <a:pt x="83" y="947"/>
                    </a:lnTo>
                    <a:lnTo>
                      <a:pt x="65" y="947"/>
                    </a:lnTo>
                    <a:lnTo>
                      <a:pt x="58" y="928"/>
                    </a:lnTo>
                    <a:lnTo>
                      <a:pt x="65" y="867"/>
                    </a:lnTo>
                    <a:lnTo>
                      <a:pt x="63" y="831"/>
                    </a:lnTo>
                    <a:lnTo>
                      <a:pt x="49" y="813"/>
                    </a:lnTo>
                    <a:lnTo>
                      <a:pt x="40" y="806"/>
                    </a:lnTo>
                    <a:lnTo>
                      <a:pt x="45" y="772"/>
                    </a:lnTo>
                    <a:lnTo>
                      <a:pt x="40" y="751"/>
                    </a:lnTo>
                    <a:lnTo>
                      <a:pt x="34" y="733"/>
                    </a:lnTo>
                    <a:lnTo>
                      <a:pt x="45" y="697"/>
                    </a:lnTo>
                    <a:lnTo>
                      <a:pt x="58" y="697"/>
                    </a:lnTo>
                    <a:lnTo>
                      <a:pt x="65" y="690"/>
                    </a:lnTo>
                    <a:lnTo>
                      <a:pt x="70" y="663"/>
                    </a:lnTo>
                    <a:lnTo>
                      <a:pt x="95" y="642"/>
                    </a:lnTo>
                    <a:lnTo>
                      <a:pt x="120" y="622"/>
                    </a:lnTo>
                    <a:lnTo>
                      <a:pt x="124" y="597"/>
                    </a:lnTo>
                    <a:lnTo>
                      <a:pt x="154" y="572"/>
                    </a:lnTo>
                    <a:lnTo>
                      <a:pt x="183" y="542"/>
                    </a:lnTo>
                    <a:lnTo>
                      <a:pt x="179" y="531"/>
                    </a:lnTo>
                    <a:lnTo>
                      <a:pt x="179" y="515"/>
                    </a:lnTo>
                    <a:lnTo>
                      <a:pt x="199" y="501"/>
                    </a:lnTo>
                    <a:lnTo>
                      <a:pt x="206" y="497"/>
                    </a:lnTo>
                    <a:lnTo>
                      <a:pt x="201" y="472"/>
                    </a:lnTo>
                    <a:lnTo>
                      <a:pt x="201" y="449"/>
                    </a:lnTo>
                    <a:lnTo>
                      <a:pt x="195" y="445"/>
                    </a:lnTo>
                    <a:lnTo>
                      <a:pt x="183" y="449"/>
                    </a:lnTo>
                    <a:lnTo>
                      <a:pt x="170" y="431"/>
                    </a:lnTo>
                    <a:lnTo>
                      <a:pt x="158" y="386"/>
                    </a:lnTo>
                    <a:lnTo>
                      <a:pt x="133" y="352"/>
                    </a:lnTo>
                    <a:lnTo>
                      <a:pt x="140" y="306"/>
                    </a:lnTo>
                    <a:lnTo>
                      <a:pt x="136" y="286"/>
                    </a:lnTo>
                    <a:lnTo>
                      <a:pt x="108" y="256"/>
                    </a:lnTo>
                    <a:lnTo>
                      <a:pt x="120" y="220"/>
                    </a:lnTo>
                    <a:lnTo>
                      <a:pt x="111" y="199"/>
                    </a:lnTo>
                    <a:lnTo>
                      <a:pt x="90" y="177"/>
                    </a:lnTo>
                    <a:lnTo>
                      <a:pt x="79" y="190"/>
                    </a:lnTo>
                    <a:lnTo>
                      <a:pt x="34" y="145"/>
                    </a:lnTo>
                    <a:lnTo>
                      <a:pt x="22" y="129"/>
                    </a:lnTo>
                    <a:lnTo>
                      <a:pt x="13" y="111"/>
                    </a:lnTo>
                    <a:lnTo>
                      <a:pt x="0" y="104"/>
                    </a:lnTo>
                    <a:lnTo>
                      <a:pt x="18" y="86"/>
                    </a:lnTo>
                    <a:lnTo>
                      <a:pt x="40" y="86"/>
                    </a:lnTo>
                    <a:lnTo>
                      <a:pt x="54" y="106"/>
                    </a:lnTo>
                    <a:lnTo>
                      <a:pt x="88" y="145"/>
                    </a:lnTo>
                    <a:lnTo>
                      <a:pt x="120" y="124"/>
                    </a:lnTo>
                    <a:lnTo>
                      <a:pt x="140" y="129"/>
                    </a:lnTo>
                    <a:lnTo>
                      <a:pt x="145" y="140"/>
                    </a:lnTo>
                    <a:lnTo>
                      <a:pt x="170" y="145"/>
                    </a:lnTo>
                    <a:lnTo>
                      <a:pt x="179" y="111"/>
                    </a:lnTo>
                    <a:lnTo>
                      <a:pt x="190" y="99"/>
                    </a:lnTo>
                    <a:lnTo>
                      <a:pt x="199" y="86"/>
                    </a:lnTo>
                    <a:lnTo>
                      <a:pt x="199" y="74"/>
                    </a:lnTo>
                    <a:lnTo>
                      <a:pt x="195" y="40"/>
                    </a:lnTo>
                    <a:lnTo>
                      <a:pt x="215" y="20"/>
                    </a:lnTo>
                    <a:lnTo>
                      <a:pt x="229" y="20"/>
                    </a:lnTo>
                    <a:lnTo>
                      <a:pt x="249" y="0"/>
                    </a:lnTo>
                    <a:lnTo>
                      <a:pt x="272" y="29"/>
                    </a:lnTo>
                    <a:lnTo>
                      <a:pt x="281" y="40"/>
                    </a:lnTo>
                    <a:lnTo>
                      <a:pt x="272" y="65"/>
                    </a:lnTo>
                    <a:lnTo>
                      <a:pt x="254" y="81"/>
                    </a:lnTo>
                    <a:lnTo>
                      <a:pt x="235" y="104"/>
                    </a:lnTo>
                    <a:lnTo>
                      <a:pt x="240" y="124"/>
                    </a:lnTo>
                    <a:lnTo>
                      <a:pt x="276" y="95"/>
                    </a:lnTo>
                    <a:lnTo>
                      <a:pt x="276" y="70"/>
                    </a:lnTo>
                    <a:lnTo>
                      <a:pt x="281" y="34"/>
                    </a:lnTo>
                    <a:lnTo>
                      <a:pt x="294" y="24"/>
                    </a:lnTo>
                    <a:lnTo>
                      <a:pt x="306" y="70"/>
                    </a:lnTo>
                    <a:lnTo>
                      <a:pt x="306" y="111"/>
                    </a:lnTo>
                    <a:lnTo>
                      <a:pt x="299" y="129"/>
                    </a:lnTo>
                    <a:lnTo>
                      <a:pt x="299" y="154"/>
                    </a:lnTo>
                    <a:lnTo>
                      <a:pt x="331" y="177"/>
                    </a:lnTo>
                    <a:lnTo>
                      <a:pt x="331" y="195"/>
                    </a:lnTo>
                    <a:lnTo>
                      <a:pt x="351" y="224"/>
                    </a:lnTo>
                    <a:lnTo>
                      <a:pt x="360" y="245"/>
                    </a:lnTo>
                    <a:lnTo>
                      <a:pt x="356" y="295"/>
                    </a:lnTo>
                    <a:lnTo>
                      <a:pt x="369" y="349"/>
                    </a:lnTo>
                    <a:lnTo>
                      <a:pt x="390" y="392"/>
                    </a:lnTo>
                    <a:lnTo>
                      <a:pt x="385" y="461"/>
                    </a:lnTo>
                    <a:lnTo>
                      <a:pt x="401" y="501"/>
                    </a:lnTo>
                    <a:lnTo>
                      <a:pt x="410" y="520"/>
                    </a:lnTo>
                    <a:lnTo>
                      <a:pt x="419" y="581"/>
                    </a:lnTo>
                    <a:lnTo>
                      <a:pt x="426" y="606"/>
                    </a:lnTo>
                    <a:lnTo>
                      <a:pt x="467" y="633"/>
                    </a:lnTo>
                    <a:lnTo>
                      <a:pt x="490" y="660"/>
                    </a:lnTo>
                    <a:lnTo>
                      <a:pt x="490" y="676"/>
                    </a:lnTo>
                    <a:lnTo>
                      <a:pt x="471" y="756"/>
                    </a:lnTo>
                    <a:lnTo>
                      <a:pt x="465" y="763"/>
                    </a:lnTo>
                    <a:lnTo>
                      <a:pt x="471" y="779"/>
                    </a:lnTo>
                    <a:lnTo>
                      <a:pt x="451" y="808"/>
                    </a:lnTo>
                    <a:lnTo>
                      <a:pt x="426" y="822"/>
                    </a:lnTo>
                    <a:lnTo>
                      <a:pt x="426" y="835"/>
                    </a:lnTo>
                    <a:lnTo>
                      <a:pt x="390" y="883"/>
                    </a:lnTo>
                    <a:lnTo>
                      <a:pt x="365" y="897"/>
                    </a:lnTo>
                    <a:lnTo>
                      <a:pt x="360" y="924"/>
                    </a:lnTo>
                    <a:lnTo>
                      <a:pt x="335" y="924"/>
                    </a:lnTo>
                    <a:lnTo>
                      <a:pt x="324" y="933"/>
                    </a:lnTo>
                    <a:lnTo>
                      <a:pt x="299" y="942"/>
                    </a:lnTo>
                    <a:lnTo>
                      <a:pt x="265" y="938"/>
                    </a:lnTo>
                    <a:lnTo>
                      <a:pt x="240" y="958"/>
                    </a:lnTo>
                    <a:lnTo>
                      <a:pt x="210" y="976"/>
                    </a:lnTo>
                    <a:lnTo>
                      <a:pt x="183" y="983"/>
                    </a:lnTo>
                    <a:lnTo>
                      <a:pt x="161" y="999"/>
                    </a:lnTo>
                    <a:lnTo>
                      <a:pt x="136" y="1013"/>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2" name="Freeform 41"/>
              <p:cNvSpPr>
                <a:spLocks/>
              </p:cNvSpPr>
              <p:nvPr/>
            </p:nvSpPr>
            <p:spPr bwMode="auto">
              <a:xfrm>
                <a:off x="5370680" y="3798007"/>
                <a:ext cx="1193006" cy="555321"/>
              </a:xfrm>
              <a:custGeom>
                <a:avLst/>
                <a:gdLst>
                  <a:gd name="T0" fmla="*/ 109 w 694"/>
                  <a:gd name="T1" fmla="*/ 225 h 324"/>
                  <a:gd name="T2" fmla="*/ 40 w 694"/>
                  <a:gd name="T3" fmla="*/ 168 h 324"/>
                  <a:gd name="T4" fmla="*/ 13 w 694"/>
                  <a:gd name="T5" fmla="*/ 138 h 324"/>
                  <a:gd name="T6" fmla="*/ 6 w 694"/>
                  <a:gd name="T7" fmla="*/ 93 h 324"/>
                  <a:gd name="T8" fmla="*/ 4 w 694"/>
                  <a:gd name="T9" fmla="*/ 65 h 324"/>
                  <a:gd name="T10" fmla="*/ 52 w 694"/>
                  <a:gd name="T11" fmla="*/ 59 h 324"/>
                  <a:gd name="T12" fmla="*/ 161 w 694"/>
                  <a:gd name="T13" fmla="*/ 0 h 324"/>
                  <a:gd name="T14" fmla="*/ 193 w 694"/>
                  <a:gd name="T15" fmla="*/ 6 h 324"/>
                  <a:gd name="T16" fmla="*/ 222 w 694"/>
                  <a:gd name="T17" fmla="*/ 15 h 324"/>
                  <a:gd name="T18" fmla="*/ 254 w 694"/>
                  <a:gd name="T19" fmla="*/ 59 h 324"/>
                  <a:gd name="T20" fmla="*/ 268 w 694"/>
                  <a:gd name="T21" fmla="*/ 90 h 324"/>
                  <a:gd name="T22" fmla="*/ 284 w 694"/>
                  <a:gd name="T23" fmla="*/ 90 h 324"/>
                  <a:gd name="T24" fmla="*/ 315 w 694"/>
                  <a:gd name="T25" fmla="*/ 79 h 324"/>
                  <a:gd name="T26" fmla="*/ 352 w 694"/>
                  <a:gd name="T27" fmla="*/ 111 h 324"/>
                  <a:gd name="T28" fmla="*/ 397 w 694"/>
                  <a:gd name="T29" fmla="*/ 134 h 324"/>
                  <a:gd name="T30" fmla="*/ 438 w 694"/>
                  <a:gd name="T31" fmla="*/ 127 h 324"/>
                  <a:gd name="T32" fmla="*/ 470 w 694"/>
                  <a:gd name="T33" fmla="*/ 159 h 324"/>
                  <a:gd name="T34" fmla="*/ 497 w 694"/>
                  <a:gd name="T35" fmla="*/ 152 h 324"/>
                  <a:gd name="T36" fmla="*/ 545 w 694"/>
                  <a:gd name="T37" fmla="*/ 188 h 324"/>
                  <a:gd name="T38" fmla="*/ 565 w 694"/>
                  <a:gd name="T39" fmla="*/ 179 h 324"/>
                  <a:gd name="T40" fmla="*/ 613 w 694"/>
                  <a:gd name="T41" fmla="*/ 184 h 324"/>
                  <a:gd name="T42" fmla="*/ 693 w 694"/>
                  <a:gd name="T43" fmla="*/ 204 h 324"/>
                  <a:gd name="T44" fmla="*/ 656 w 694"/>
                  <a:gd name="T45" fmla="*/ 243 h 324"/>
                  <a:gd name="T46" fmla="*/ 654 w 694"/>
                  <a:gd name="T47" fmla="*/ 268 h 324"/>
                  <a:gd name="T48" fmla="*/ 620 w 694"/>
                  <a:gd name="T49" fmla="*/ 254 h 324"/>
                  <a:gd name="T50" fmla="*/ 558 w 694"/>
                  <a:gd name="T51" fmla="*/ 261 h 324"/>
                  <a:gd name="T52" fmla="*/ 536 w 694"/>
                  <a:gd name="T53" fmla="*/ 286 h 324"/>
                  <a:gd name="T54" fmla="*/ 499 w 694"/>
                  <a:gd name="T55" fmla="*/ 300 h 324"/>
                  <a:gd name="T56" fmla="*/ 472 w 694"/>
                  <a:gd name="T57" fmla="*/ 288 h 324"/>
                  <a:gd name="T58" fmla="*/ 406 w 694"/>
                  <a:gd name="T59" fmla="*/ 320 h 324"/>
                  <a:gd name="T60" fmla="*/ 352 w 694"/>
                  <a:gd name="T61" fmla="*/ 320 h 324"/>
                  <a:gd name="T62" fmla="*/ 327 w 694"/>
                  <a:gd name="T63" fmla="*/ 304 h 324"/>
                  <a:gd name="T64" fmla="*/ 309 w 694"/>
                  <a:gd name="T65" fmla="*/ 291 h 324"/>
                  <a:gd name="T66" fmla="*/ 297 w 694"/>
                  <a:gd name="T67" fmla="*/ 268 h 324"/>
                  <a:gd name="T68" fmla="*/ 268 w 694"/>
                  <a:gd name="T69" fmla="*/ 229 h 324"/>
                  <a:gd name="T70" fmla="*/ 234 w 694"/>
                  <a:gd name="T71" fmla="*/ 243 h 324"/>
                  <a:gd name="T72" fmla="*/ 181 w 694"/>
                  <a:gd name="T73" fmla="*/ 222 h 324"/>
                  <a:gd name="T74" fmla="*/ 161 w 694"/>
                  <a:gd name="T75" fmla="*/ 241 h 324"/>
                  <a:gd name="T76" fmla="*/ 127 w 694"/>
                  <a:gd name="T77" fmla="*/ 243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3" name="Freeform 42"/>
              <p:cNvSpPr>
                <a:spLocks/>
              </p:cNvSpPr>
              <p:nvPr/>
            </p:nvSpPr>
            <p:spPr bwMode="auto">
              <a:xfrm>
                <a:off x="5448485" y="4584547"/>
                <a:ext cx="706228" cy="644252"/>
              </a:xfrm>
              <a:custGeom>
                <a:avLst/>
                <a:gdLst>
                  <a:gd name="T0" fmla="*/ 9 w 411"/>
                  <a:gd name="T1" fmla="*/ 115 h 376"/>
                  <a:gd name="T2" fmla="*/ 25 w 411"/>
                  <a:gd name="T3" fmla="*/ 145 h 376"/>
                  <a:gd name="T4" fmla="*/ 45 w 411"/>
                  <a:gd name="T5" fmla="*/ 140 h 376"/>
                  <a:gd name="T6" fmla="*/ 63 w 411"/>
                  <a:gd name="T7" fmla="*/ 111 h 376"/>
                  <a:gd name="T8" fmla="*/ 93 w 411"/>
                  <a:gd name="T9" fmla="*/ 125 h 376"/>
                  <a:gd name="T10" fmla="*/ 100 w 411"/>
                  <a:gd name="T11" fmla="*/ 152 h 376"/>
                  <a:gd name="T12" fmla="*/ 113 w 411"/>
                  <a:gd name="T13" fmla="*/ 188 h 376"/>
                  <a:gd name="T14" fmla="*/ 129 w 411"/>
                  <a:gd name="T15" fmla="*/ 211 h 376"/>
                  <a:gd name="T16" fmla="*/ 118 w 411"/>
                  <a:gd name="T17" fmla="*/ 222 h 376"/>
                  <a:gd name="T18" fmla="*/ 182 w 411"/>
                  <a:gd name="T19" fmla="*/ 290 h 376"/>
                  <a:gd name="T20" fmla="*/ 209 w 411"/>
                  <a:gd name="T21" fmla="*/ 295 h 376"/>
                  <a:gd name="T22" fmla="*/ 257 w 411"/>
                  <a:gd name="T23" fmla="*/ 327 h 376"/>
                  <a:gd name="T24" fmla="*/ 268 w 411"/>
                  <a:gd name="T25" fmla="*/ 352 h 376"/>
                  <a:gd name="T26" fmla="*/ 280 w 411"/>
                  <a:gd name="T27" fmla="*/ 350 h 376"/>
                  <a:gd name="T28" fmla="*/ 307 w 411"/>
                  <a:gd name="T29" fmla="*/ 365 h 376"/>
                  <a:gd name="T30" fmla="*/ 318 w 411"/>
                  <a:gd name="T31" fmla="*/ 361 h 376"/>
                  <a:gd name="T32" fmla="*/ 325 w 411"/>
                  <a:gd name="T33" fmla="*/ 338 h 376"/>
                  <a:gd name="T34" fmla="*/ 305 w 411"/>
                  <a:gd name="T35" fmla="*/ 309 h 376"/>
                  <a:gd name="T36" fmla="*/ 257 w 411"/>
                  <a:gd name="T37" fmla="*/ 261 h 376"/>
                  <a:gd name="T38" fmla="*/ 239 w 411"/>
                  <a:gd name="T39" fmla="*/ 256 h 376"/>
                  <a:gd name="T40" fmla="*/ 223 w 411"/>
                  <a:gd name="T41" fmla="*/ 243 h 376"/>
                  <a:gd name="T42" fmla="*/ 209 w 411"/>
                  <a:gd name="T43" fmla="*/ 220 h 376"/>
                  <a:gd name="T44" fmla="*/ 189 w 411"/>
                  <a:gd name="T45" fmla="*/ 186 h 376"/>
                  <a:gd name="T46" fmla="*/ 154 w 411"/>
                  <a:gd name="T47" fmla="*/ 140 h 376"/>
                  <a:gd name="T48" fmla="*/ 173 w 411"/>
                  <a:gd name="T49" fmla="*/ 134 h 376"/>
                  <a:gd name="T50" fmla="*/ 250 w 411"/>
                  <a:gd name="T51" fmla="*/ 115 h 376"/>
                  <a:gd name="T52" fmla="*/ 284 w 411"/>
                  <a:gd name="T53" fmla="*/ 136 h 376"/>
                  <a:gd name="T54" fmla="*/ 300 w 411"/>
                  <a:gd name="T55" fmla="*/ 136 h 376"/>
                  <a:gd name="T56" fmla="*/ 332 w 411"/>
                  <a:gd name="T57" fmla="*/ 138 h 376"/>
                  <a:gd name="T58" fmla="*/ 375 w 411"/>
                  <a:gd name="T59" fmla="*/ 136 h 376"/>
                  <a:gd name="T60" fmla="*/ 403 w 411"/>
                  <a:gd name="T61" fmla="*/ 152 h 376"/>
                  <a:gd name="T62" fmla="*/ 410 w 411"/>
                  <a:gd name="T63" fmla="*/ 125 h 376"/>
                  <a:gd name="T64" fmla="*/ 389 w 411"/>
                  <a:gd name="T65" fmla="*/ 102 h 376"/>
                  <a:gd name="T66" fmla="*/ 387 w 411"/>
                  <a:gd name="T67" fmla="*/ 77 h 376"/>
                  <a:gd name="T68" fmla="*/ 371 w 411"/>
                  <a:gd name="T69" fmla="*/ 61 h 376"/>
                  <a:gd name="T70" fmla="*/ 350 w 411"/>
                  <a:gd name="T71" fmla="*/ 65 h 376"/>
                  <a:gd name="T72" fmla="*/ 330 w 411"/>
                  <a:gd name="T73" fmla="*/ 72 h 376"/>
                  <a:gd name="T74" fmla="*/ 298 w 411"/>
                  <a:gd name="T75" fmla="*/ 47 h 376"/>
                  <a:gd name="T76" fmla="*/ 271 w 411"/>
                  <a:gd name="T77" fmla="*/ 38 h 376"/>
                  <a:gd name="T78" fmla="*/ 223 w 411"/>
                  <a:gd name="T79" fmla="*/ 0 h 376"/>
                  <a:gd name="T80" fmla="*/ 177 w 411"/>
                  <a:gd name="T81" fmla="*/ 27 h 376"/>
                  <a:gd name="T82" fmla="*/ 164 w 411"/>
                  <a:gd name="T83" fmla="*/ 50 h 376"/>
                  <a:gd name="T84" fmla="*/ 91 w 411"/>
                  <a:gd name="T85" fmla="*/ 90 h 376"/>
                  <a:gd name="T86" fmla="*/ 45 w 411"/>
                  <a:gd name="T87" fmla="*/ 90 h 376"/>
                  <a:gd name="T88" fmla="*/ 0 w 411"/>
                  <a:gd name="T89" fmla="*/ 90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4" name="Freeform 43"/>
              <p:cNvSpPr>
                <a:spLocks/>
              </p:cNvSpPr>
              <p:nvPr/>
            </p:nvSpPr>
            <p:spPr bwMode="auto">
              <a:xfrm>
                <a:off x="6296357" y="5969887"/>
                <a:ext cx="65834" cy="61264"/>
              </a:xfrm>
              <a:custGeom>
                <a:avLst/>
                <a:gdLst>
                  <a:gd name="T0" fmla="*/ 27 w 39"/>
                  <a:gd name="T1" fmla="*/ 0 h 36"/>
                  <a:gd name="T2" fmla="*/ 38 w 39"/>
                  <a:gd name="T3" fmla="*/ 8 h 36"/>
                  <a:gd name="T4" fmla="*/ 34 w 39"/>
                  <a:gd name="T5" fmla="*/ 23 h 36"/>
                  <a:gd name="T6" fmla="*/ 38 w 39"/>
                  <a:gd name="T7" fmla="*/ 32 h 36"/>
                  <a:gd name="T8" fmla="*/ 27 w 39"/>
                  <a:gd name="T9" fmla="*/ 35 h 36"/>
                  <a:gd name="T10" fmla="*/ 10 w 39"/>
                  <a:gd name="T11" fmla="*/ 32 h 36"/>
                  <a:gd name="T12" fmla="*/ 0 w 39"/>
                  <a:gd name="T13" fmla="*/ 20 h 36"/>
                  <a:gd name="T14" fmla="*/ 27 w 39"/>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36">
                    <a:moveTo>
                      <a:pt x="27" y="0"/>
                    </a:moveTo>
                    <a:lnTo>
                      <a:pt x="38" y="8"/>
                    </a:lnTo>
                    <a:lnTo>
                      <a:pt x="34" y="23"/>
                    </a:lnTo>
                    <a:lnTo>
                      <a:pt x="38" y="32"/>
                    </a:lnTo>
                    <a:lnTo>
                      <a:pt x="27" y="35"/>
                    </a:lnTo>
                    <a:lnTo>
                      <a:pt x="10" y="32"/>
                    </a:lnTo>
                    <a:lnTo>
                      <a:pt x="0" y="20"/>
                    </a:lnTo>
                    <a:lnTo>
                      <a:pt x="27"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5" name="Freeform 44"/>
              <p:cNvSpPr>
                <a:spLocks/>
              </p:cNvSpPr>
              <p:nvPr/>
            </p:nvSpPr>
            <p:spPr bwMode="auto">
              <a:xfrm>
                <a:off x="6390121" y="5989649"/>
                <a:ext cx="355109" cy="308292"/>
              </a:xfrm>
              <a:custGeom>
                <a:avLst/>
                <a:gdLst>
                  <a:gd name="T0" fmla="*/ 29 w 207"/>
                  <a:gd name="T1" fmla="*/ 6 h 181"/>
                  <a:gd name="T2" fmla="*/ 18 w 207"/>
                  <a:gd name="T3" fmla="*/ 11 h 181"/>
                  <a:gd name="T4" fmla="*/ 22 w 207"/>
                  <a:gd name="T5" fmla="*/ 22 h 181"/>
                  <a:gd name="T6" fmla="*/ 11 w 207"/>
                  <a:gd name="T7" fmla="*/ 33 h 181"/>
                  <a:gd name="T8" fmla="*/ 4 w 207"/>
                  <a:gd name="T9" fmla="*/ 33 h 181"/>
                  <a:gd name="T10" fmla="*/ 0 w 207"/>
                  <a:gd name="T11" fmla="*/ 38 h 181"/>
                  <a:gd name="T12" fmla="*/ 2 w 207"/>
                  <a:gd name="T13" fmla="*/ 51 h 181"/>
                  <a:gd name="T14" fmla="*/ 36 w 207"/>
                  <a:gd name="T15" fmla="*/ 63 h 181"/>
                  <a:gd name="T16" fmla="*/ 43 w 207"/>
                  <a:gd name="T17" fmla="*/ 90 h 181"/>
                  <a:gd name="T18" fmla="*/ 52 w 207"/>
                  <a:gd name="T19" fmla="*/ 126 h 181"/>
                  <a:gd name="T20" fmla="*/ 66 w 207"/>
                  <a:gd name="T21" fmla="*/ 144 h 181"/>
                  <a:gd name="T22" fmla="*/ 80 w 207"/>
                  <a:gd name="T23" fmla="*/ 132 h 181"/>
                  <a:gd name="T24" fmla="*/ 100 w 207"/>
                  <a:gd name="T25" fmla="*/ 155 h 181"/>
                  <a:gd name="T26" fmla="*/ 119 w 207"/>
                  <a:gd name="T27" fmla="*/ 180 h 181"/>
                  <a:gd name="T28" fmla="*/ 125 w 207"/>
                  <a:gd name="T29" fmla="*/ 162 h 181"/>
                  <a:gd name="T30" fmla="*/ 121 w 207"/>
                  <a:gd name="T31" fmla="*/ 148 h 181"/>
                  <a:gd name="T32" fmla="*/ 128 w 207"/>
                  <a:gd name="T33" fmla="*/ 144 h 181"/>
                  <a:gd name="T34" fmla="*/ 157 w 207"/>
                  <a:gd name="T35" fmla="*/ 166 h 181"/>
                  <a:gd name="T36" fmla="*/ 167 w 207"/>
                  <a:gd name="T37" fmla="*/ 159 h 181"/>
                  <a:gd name="T38" fmla="*/ 169 w 207"/>
                  <a:gd name="T39" fmla="*/ 150 h 181"/>
                  <a:gd name="T40" fmla="*/ 155 w 207"/>
                  <a:gd name="T41" fmla="*/ 123 h 181"/>
                  <a:gd name="T42" fmla="*/ 155 w 207"/>
                  <a:gd name="T43" fmla="*/ 117 h 181"/>
                  <a:gd name="T44" fmla="*/ 141 w 207"/>
                  <a:gd name="T45" fmla="*/ 94 h 181"/>
                  <a:gd name="T46" fmla="*/ 135 w 207"/>
                  <a:gd name="T47" fmla="*/ 76 h 181"/>
                  <a:gd name="T48" fmla="*/ 141 w 207"/>
                  <a:gd name="T49" fmla="*/ 76 h 181"/>
                  <a:gd name="T50" fmla="*/ 157 w 207"/>
                  <a:gd name="T51" fmla="*/ 78 h 181"/>
                  <a:gd name="T52" fmla="*/ 178 w 207"/>
                  <a:gd name="T53" fmla="*/ 96 h 181"/>
                  <a:gd name="T54" fmla="*/ 187 w 207"/>
                  <a:gd name="T55" fmla="*/ 83 h 181"/>
                  <a:gd name="T56" fmla="*/ 203 w 207"/>
                  <a:gd name="T57" fmla="*/ 85 h 181"/>
                  <a:gd name="T58" fmla="*/ 206 w 207"/>
                  <a:gd name="T59" fmla="*/ 81 h 181"/>
                  <a:gd name="T60" fmla="*/ 185 w 207"/>
                  <a:gd name="T61" fmla="*/ 56 h 181"/>
                  <a:gd name="T62" fmla="*/ 169 w 207"/>
                  <a:gd name="T63" fmla="*/ 58 h 181"/>
                  <a:gd name="T64" fmla="*/ 164 w 207"/>
                  <a:gd name="T65" fmla="*/ 49 h 181"/>
                  <a:gd name="T66" fmla="*/ 155 w 207"/>
                  <a:gd name="T67" fmla="*/ 29 h 181"/>
                  <a:gd name="T68" fmla="*/ 146 w 207"/>
                  <a:gd name="T69" fmla="*/ 36 h 181"/>
                  <a:gd name="T70" fmla="*/ 125 w 207"/>
                  <a:gd name="T71" fmla="*/ 29 h 181"/>
                  <a:gd name="T72" fmla="*/ 112 w 207"/>
                  <a:gd name="T73" fmla="*/ 6 h 181"/>
                  <a:gd name="T74" fmla="*/ 86 w 207"/>
                  <a:gd name="T75" fmla="*/ 9 h 181"/>
                  <a:gd name="T76" fmla="*/ 68 w 207"/>
                  <a:gd name="T77" fmla="*/ 11 h 181"/>
                  <a:gd name="T78" fmla="*/ 54 w 207"/>
                  <a:gd name="T79" fmla="*/ 0 h 181"/>
                  <a:gd name="T80" fmla="*/ 45 w 207"/>
                  <a:gd name="T81" fmla="*/ 6 h 181"/>
                  <a:gd name="T82" fmla="*/ 29 w 207"/>
                  <a:gd name="T83" fmla="*/ 6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 h="181">
                    <a:moveTo>
                      <a:pt x="29" y="6"/>
                    </a:moveTo>
                    <a:lnTo>
                      <a:pt x="18" y="11"/>
                    </a:lnTo>
                    <a:lnTo>
                      <a:pt x="22" y="22"/>
                    </a:lnTo>
                    <a:lnTo>
                      <a:pt x="11" y="33"/>
                    </a:lnTo>
                    <a:lnTo>
                      <a:pt x="4" y="33"/>
                    </a:lnTo>
                    <a:lnTo>
                      <a:pt x="0" y="38"/>
                    </a:lnTo>
                    <a:lnTo>
                      <a:pt x="2" y="51"/>
                    </a:lnTo>
                    <a:lnTo>
                      <a:pt x="36" y="63"/>
                    </a:lnTo>
                    <a:lnTo>
                      <a:pt x="43" y="90"/>
                    </a:lnTo>
                    <a:lnTo>
                      <a:pt x="52" y="126"/>
                    </a:lnTo>
                    <a:lnTo>
                      <a:pt x="66" y="144"/>
                    </a:lnTo>
                    <a:lnTo>
                      <a:pt x="80" y="132"/>
                    </a:lnTo>
                    <a:lnTo>
                      <a:pt x="100" y="155"/>
                    </a:lnTo>
                    <a:lnTo>
                      <a:pt x="119" y="180"/>
                    </a:lnTo>
                    <a:lnTo>
                      <a:pt x="125" y="162"/>
                    </a:lnTo>
                    <a:lnTo>
                      <a:pt x="121" y="148"/>
                    </a:lnTo>
                    <a:lnTo>
                      <a:pt x="128" y="144"/>
                    </a:lnTo>
                    <a:lnTo>
                      <a:pt x="157" y="166"/>
                    </a:lnTo>
                    <a:lnTo>
                      <a:pt x="167" y="159"/>
                    </a:lnTo>
                    <a:lnTo>
                      <a:pt x="169" y="150"/>
                    </a:lnTo>
                    <a:lnTo>
                      <a:pt x="155" y="123"/>
                    </a:lnTo>
                    <a:lnTo>
                      <a:pt x="155" y="117"/>
                    </a:lnTo>
                    <a:lnTo>
                      <a:pt x="141" y="94"/>
                    </a:lnTo>
                    <a:lnTo>
                      <a:pt x="135" y="76"/>
                    </a:lnTo>
                    <a:lnTo>
                      <a:pt x="141" y="76"/>
                    </a:lnTo>
                    <a:lnTo>
                      <a:pt x="157" y="78"/>
                    </a:lnTo>
                    <a:lnTo>
                      <a:pt x="178" y="96"/>
                    </a:lnTo>
                    <a:lnTo>
                      <a:pt x="187" y="83"/>
                    </a:lnTo>
                    <a:lnTo>
                      <a:pt x="203" y="85"/>
                    </a:lnTo>
                    <a:lnTo>
                      <a:pt x="206" y="81"/>
                    </a:lnTo>
                    <a:lnTo>
                      <a:pt x="185" y="56"/>
                    </a:lnTo>
                    <a:lnTo>
                      <a:pt x="169" y="58"/>
                    </a:lnTo>
                    <a:lnTo>
                      <a:pt x="164" y="49"/>
                    </a:lnTo>
                    <a:lnTo>
                      <a:pt x="155" y="29"/>
                    </a:lnTo>
                    <a:lnTo>
                      <a:pt x="146" y="36"/>
                    </a:lnTo>
                    <a:lnTo>
                      <a:pt x="125" y="29"/>
                    </a:lnTo>
                    <a:lnTo>
                      <a:pt x="112" y="6"/>
                    </a:lnTo>
                    <a:lnTo>
                      <a:pt x="86" y="9"/>
                    </a:lnTo>
                    <a:lnTo>
                      <a:pt x="68" y="11"/>
                    </a:lnTo>
                    <a:lnTo>
                      <a:pt x="54" y="0"/>
                    </a:lnTo>
                    <a:lnTo>
                      <a:pt x="45" y="6"/>
                    </a:lnTo>
                    <a:lnTo>
                      <a:pt x="29" y="6"/>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6" name="Freeform 45"/>
              <p:cNvSpPr>
                <a:spLocks/>
              </p:cNvSpPr>
              <p:nvPr/>
            </p:nvSpPr>
            <p:spPr bwMode="auto">
              <a:xfrm>
                <a:off x="6270422" y="5349349"/>
                <a:ext cx="831913" cy="748993"/>
              </a:xfrm>
              <a:custGeom>
                <a:avLst/>
                <a:gdLst>
                  <a:gd name="T0" fmla="*/ 88 w 483"/>
                  <a:gd name="T1" fmla="*/ 116 h 436"/>
                  <a:gd name="T2" fmla="*/ 61 w 483"/>
                  <a:gd name="T3" fmla="*/ 189 h 436"/>
                  <a:gd name="T4" fmla="*/ 50 w 483"/>
                  <a:gd name="T5" fmla="*/ 204 h 436"/>
                  <a:gd name="T6" fmla="*/ 27 w 483"/>
                  <a:gd name="T7" fmla="*/ 225 h 436"/>
                  <a:gd name="T8" fmla="*/ 0 w 483"/>
                  <a:gd name="T9" fmla="*/ 230 h 436"/>
                  <a:gd name="T10" fmla="*/ 34 w 483"/>
                  <a:gd name="T11" fmla="*/ 291 h 436"/>
                  <a:gd name="T12" fmla="*/ 63 w 483"/>
                  <a:gd name="T13" fmla="*/ 291 h 436"/>
                  <a:gd name="T14" fmla="*/ 54 w 483"/>
                  <a:gd name="T15" fmla="*/ 312 h 436"/>
                  <a:gd name="T16" fmla="*/ 63 w 483"/>
                  <a:gd name="T17" fmla="*/ 346 h 436"/>
                  <a:gd name="T18" fmla="*/ 86 w 483"/>
                  <a:gd name="T19" fmla="*/ 371 h 436"/>
                  <a:gd name="T20" fmla="*/ 102 w 483"/>
                  <a:gd name="T21" fmla="*/ 357 h 436"/>
                  <a:gd name="T22" fmla="*/ 120 w 483"/>
                  <a:gd name="T23" fmla="*/ 357 h 436"/>
                  <a:gd name="T24" fmla="*/ 179 w 483"/>
                  <a:gd name="T25" fmla="*/ 364 h 436"/>
                  <a:gd name="T26" fmla="*/ 213 w 483"/>
                  <a:gd name="T27" fmla="*/ 382 h 436"/>
                  <a:gd name="T28" fmla="*/ 231 w 483"/>
                  <a:gd name="T29" fmla="*/ 407 h 436"/>
                  <a:gd name="T30" fmla="*/ 256 w 483"/>
                  <a:gd name="T31" fmla="*/ 396 h 436"/>
                  <a:gd name="T32" fmla="*/ 302 w 483"/>
                  <a:gd name="T33" fmla="*/ 435 h 436"/>
                  <a:gd name="T34" fmla="*/ 311 w 483"/>
                  <a:gd name="T35" fmla="*/ 412 h 436"/>
                  <a:gd name="T36" fmla="*/ 309 w 483"/>
                  <a:gd name="T37" fmla="*/ 378 h 436"/>
                  <a:gd name="T38" fmla="*/ 291 w 483"/>
                  <a:gd name="T39" fmla="*/ 362 h 436"/>
                  <a:gd name="T40" fmla="*/ 241 w 483"/>
                  <a:gd name="T41" fmla="*/ 332 h 436"/>
                  <a:gd name="T42" fmla="*/ 211 w 483"/>
                  <a:gd name="T43" fmla="*/ 321 h 436"/>
                  <a:gd name="T44" fmla="*/ 200 w 483"/>
                  <a:gd name="T45" fmla="*/ 307 h 436"/>
                  <a:gd name="T46" fmla="*/ 218 w 483"/>
                  <a:gd name="T47" fmla="*/ 289 h 436"/>
                  <a:gd name="T48" fmla="*/ 204 w 483"/>
                  <a:gd name="T49" fmla="*/ 266 h 436"/>
                  <a:gd name="T50" fmla="*/ 227 w 483"/>
                  <a:gd name="T51" fmla="*/ 275 h 436"/>
                  <a:gd name="T52" fmla="*/ 241 w 483"/>
                  <a:gd name="T53" fmla="*/ 268 h 436"/>
                  <a:gd name="T54" fmla="*/ 213 w 483"/>
                  <a:gd name="T55" fmla="*/ 227 h 436"/>
                  <a:gd name="T56" fmla="*/ 190 w 483"/>
                  <a:gd name="T57" fmla="*/ 179 h 436"/>
                  <a:gd name="T58" fmla="*/ 186 w 483"/>
                  <a:gd name="T59" fmla="*/ 150 h 436"/>
                  <a:gd name="T60" fmla="*/ 197 w 483"/>
                  <a:gd name="T61" fmla="*/ 132 h 436"/>
                  <a:gd name="T62" fmla="*/ 206 w 483"/>
                  <a:gd name="T63" fmla="*/ 157 h 436"/>
                  <a:gd name="T64" fmla="*/ 213 w 483"/>
                  <a:gd name="T65" fmla="*/ 166 h 436"/>
                  <a:gd name="T66" fmla="*/ 254 w 483"/>
                  <a:gd name="T67" fmla="*/ 198 h 436"/>
                  <a:gd name="T68" fmla="*/ 259 w 483"/>
                  <a:gd name="T69" fmla="*/ 175 h 436"/>
                  <a:gd name="T70" fmla="*/ 288 w 483"/>
                  <a:gd name="T71" fmla="*/ 198 h 436"/>
                  <a:gd name="T72" fmla="*/ 275 w 483"/>
                  <a:gd name="T73" fmla="*/ 170 h 436"/>
                  <a:gd name="T74" fmla="*/ 288 w 483"/>
                  <a:gd name="T75" fmla="*/ 159 h 436"/>
                  <a:gd name="T76" fmla="*/ 322 w 483"/>
                  <a:gd name="T77" fmla="*/ 166 h 436"/>
                  <a:gd name="T78" fmla="*/ 306 w 483"/>
                  <a:gd name="T79" fmla="*/ 145 h 436"/>
                  <a:gd name="T80" fmla="*/ 275 w 483"/>
                  <a:gd name="T81" fmla="*/ 127 h 436"/>
                  <a:gd name="T82" fmla="*/ 277 w 483"/>
                  <a:gd name="T83" fmla="*/ 111 h 436"/>
                  <a:gd name="T84" fmla="*/ 334 w 483"/>
                  <a:gd name="T85" fmla="*/ 97 h 436"/>
                  <a:gd name="T86" fmla="*/ 391 w 483"/>
                  <a:gd name="T87" fmla="*/ 93 h 436"/>
                  <a:gd name="T88" fmla="*/ 422 w 483"/>
                  <a:gd name="T89" fmla="*/ 97 h 436"/>
                  <a:gd name="T90" fmla="*/ 454 w 483"/>
                  <a:gd name="T91" fmla="*/ 86 h 436"/>
                  <a:gd name="T92" fmla="*/ 479 w 483"/>
                  <a:gd name="T93" fmla="*/ 54 h 436"/>
                  <a:gd name="T94" fmla="*/ 479 w 483"/>
                  <a:gd name="T95" fmla="*/ 6 h 436"/>
                  <a:gd name="T96" fmla="*/ 456 w 483"/>
                  <a:gd name="T97" fmla="*/ 0 h 436"/>
                  <a:gd name="T98" fmla="*/ 450 w 483"/>
                  <a:gd name="T99" fmla="*/ 22 h 436"/>
                  <a:gd name="T100" fmla="*/ 434 w 483"/>
                  <a:gd name="T101" fmla="*/ 40 h 436"/>
                  <a:gd name="T102" fmla="*/ 416 w 483"/>
                  <a:gd name="T103" fmla="*/ 52 h 436"/>
                  <a:gd name="T104" fmla="*/ 377 w 483"/>
                  <a:gd name="T105" fmla="*/ 38 h 436"/>
                  <a:gd name="T106" fmla="*/ 343 w 483"/>
                  <a:gd name="T107" fmla="*/ 22 h 436"/>
                  <a:gd name="T108" fmla="*/ 302 w 483"/>
                  <a:gd name="T109" fmla="*/ 52 h 436"/>
                  <a:gd name="T110" fmla="*/ 259 w 483"/>
                  <a:gd name="T111" fmla="*/ 63 h 436"/>
                  <a:gd name="T112" fmla="*/ 227 w 483"/>
                  <a:gd name="T113" fmla="*/ 68 h 436"/>
                  <a:gd name="T114" fmla="*/ 204 w 483"/>
                  <a:gd name="T115" fmla="*/ 88 h 436"/>
                  <a:gd name="T116" fmla="*/ 172 w 483"/>
                  <a:gd name="T117" fmla="*/ 93 h 436"/>
                  <a:gd name="T118" fmla="*/ 140 w 483"/>
                  <a:gd name="T119" fmla="*/ 109 h 436"/>
                  <a:gd name="T120" fmla="*/ 109 w 483"/>
                  <a:gd name="T121" fmla="*/ 109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3" h="436">
                    <a:moveTo>
                      <a:pt x="97" y="107"/>
                    </a:moveTo>
                    <a:lnTo>
                      <a:pt x="88" y="116"/>
                    </a:lnTo>
                    <a:lnTo>
                      <a:pt x="77" y="152"/>
                    </a:lnTo>
                    <a:lnTo>
                      <a:pt x="61" y="189"/>
                    </a:lnTo>
                    <a:lnTo>
                      <a:pt x="56" y="193"/>
                    </a:lnTo>
                    <a:lnTo>
                      <a:pt x="50" y="204"/>
                    </a:lnTo>
                    <a:lnTo>
                      <a:pt x="40" y="216"/>
                    </a:lnTo>
                    <a:lnTo>
                      <a:pt x="27" y="225"/>
                    </a:lnTo>
                    <a:lnTo>
                      <a:pt x="15" y="230"/>
                    </a:lnTo>
                    <a:lnTo>
                      <a:pt x="0" y="230"/>
                    </a:lnTo>
                    <a:lnTo>
                      <a:pt x="20" y="271"/>
                    </a:lnTo>
                    <a:lnTo>
                      <a:pt x="34" y="291"/>
                    </a:lnTo>
                    <a:lnTo>
                      <a:pt x="50" y="291"/>
                    </a:lnTo>
                    <a:lnTo>
                      <a:pt x="63" y="291"/>
                    </a:lnTo>
                    <a:lnTo>
                      <a:pt x="68" y="302"/>
                    </a:lnTo>
                    <a:lnTo>
                      <a:pt x="54" y="312"/>
                    </a:lnTo>
                    <a:lnTo>
                      <a:pt x="54" y="325"/>
                    </a:lnTo>
                    <a:lnTo>
                      <a:pt x="63" y="346"/>
                    </a:lnTo>
                    <a:lnTo>
                      <a:pt x="77" y="362"/>
                    </a:lnTo>
                    <a:lnTo>
                      <a:pt x="86" y="371"/>
                    </a:lnTo>
                    <a:lnTo>
                      <a:pt x="90" y="357"/>
                    </a:lnTo>
                    <a:lnTo>
                      <a:pt x="102" y="357"/>
                    </a:lnTo>
                    <a:lnTo>
                      <a:pt x="115" y="368"/>
                    </a:lnTo>
                    <a:lnTo>
                      <a:pt x="120" y="357"/>
                    </a:lnTo>
                    <a:lnTo>
                      <a:pt x="143" y="359"/>
                    </a:lnTo>
                    <a:lnTo>
                      <a:pt x="179" y="364"/>
                    </a:lnTo>
                    <a:lnTo>
                      <a:pt x="202" y="373"/>
                    </a:lnTo>
                    <a:lnTo>
                      <a:pt x="213" y="382"/>
                    </a:lnTo>
                    <a:lnTo>
                      <a:pt x="225" y="398"/>
                    </a:lnTo>
                    <a:lnTo>
                      <a:pt x="231" y="407"/>
                    </a:lnTo>
                    <a:lnTo>
                      <a:pt x="243" y="398"/>
                    </a:lnTo>
                    <a:lnTo>
                      <a:pt x="256" y="396"/>
                    </a:lnTo>
                    <a:lnTo>
                      <a:pt x="277" y="412"/>
                    </a:lnTo>
                    <a:lnTo>
                      <a:pt x="302" y="435"/>
                    </a:lnTo>
                    <a:lnTo>
                      <a:pt x="309" y="430"/>
                    </a:lnTo>
                    <a:lnTo>
                      <a:pt x="311" y="412"/>
                    </a:lnTo>
                    <a:lnTo>
                      <a:pt x="311" y="394"/>
                    </a:lnTo>
                    <a:lnTo>
                      <a:pt x="309" y="378"/>
                    </a:lnTo>
                    <a:lnTo>
                      <a:pt x="297" y="357"/>
                    </a:lnTo>
                    <a:lnTo>
                      <a:pt x="291" y="362"/>
                    </a:lnTo>
                    <a:lnTo>
                      <a:pt x="270" y="355"/>
                    </a:lnTo>
                    <a:lnTo>
                      <a:pt x="241" y="332"/>
                    </a:lnTo>
                    <a:lnTo>
                      <a:pt x="231" y="323"/>
                    </a:lnTo>
                    <a:lnTo>
                      <a:pt x="211" y="321"/>
                    </a:lnTo>
                    <a:lnTo>
                      <a:pt x="200" y="314"/>
                    </a:lnTo>
                    <a:lnTo>
                      <a:pt x="200" y="307"/>
                    </a:lnTo>
                    <a:lnTo>
                      <a:pt x="213" y="293"/>
                    </a:lnTo>
                    <a:lnTo>
                      <a:pt x="218" y="289"/>
                    </a:lnTo>
                    <a:lnTo>
                      <a:pt x="209" y="280"/>
                    </a:lnTo>
                    <a:lnTo>
                      <a:pt x="204" y="266"/>
                    </a:lnTo>
                    <a:lnTo>
                      <a:pt x="209" y="259"/>
                    </a:lnTo>
                    <a:lnTo>
                      <a:pt x="227" y="275"/>
                    </a:lnTo>
                    <a:lnTo>
                      <a:pt x="241" y="282"/>
                    </a:lnTo>
                    <a:lnTo>
                      <a:pt x="241" y="268"/>
                    </a:lnTo>
                    <a:lnTo>
                      <a:pt x="231" y="250"/>
                    </a:lnTo>
                    <a:lnTo>
                      <a:pt x="213" y="227"/>
                    </a:lnTo>
                    <a:lnTo>
                      <a:pt x="193" y="195"/>
                    </a:lnTo>
                    <a:lnTo>
                      <a:pt x="190" y="179"/>
                    </a:lnTo>
                    <a:lnTo>
                      <a:pt x="188" y="166"/>
                    </a:lnTo>
                    <a:lnTo>
                      <a:pt x="186" y="150"/>
                    </a:lnTo>
                    <a:lnTo>
                      <a:pt x="184" y="136"/>
                    </a:lnTo>
                    <a:lnTo>
                      <a:pt x="197" y="132"/>
                    </a:lnTo>
                    <a:lnTo>
                      <a:pt x="195" y="141"/>
                    </a:lnTo>
                    <a:lnTo>
                      <a:pt x="206" y="157"/>
                    </a:lnTo>
                    <a:lnTo>
                      <a:pt x="215" y="157"/>
                    </a:lnTo>
                    <a:lnTo>
                      <a:pt x="213" y="166"/>
                    </a:lnTo>
                    <a:lnTo>
                      <a:pt x="254" y="204"/>
                    </a:lnTo>
                    <a:lnTo>
                      <a:pt x="254" y="198"/>
                    </a:lnTo>
                    <a:lnTo>
                      <a:pt x="247" y="179"/>
                    </a:lnTo>
                    <a:lnTo>
                      <a:pt x="259" y="175"/>
                    </a:lnTo>
                    <a:lnTo>
                      <a:pt x="277" y="184"/>
                    </a:lnTo>
                    <a:lnTo>
                      <a:pt x="288" y="198"/>
                    </a:lnTo>
                    <a:lnTo>
                      <a:pt x="291" y="189"/>
                    </a:lnTo>
                    <a:lnTo>
                      <a:pt x="275" y="170"/>
                    </a:lnTo>
                    <a:lnTo>
                      <a:pt x="277" y="163"/>
                    </a:lnTo>
                    <a:lnTo>
                      <a:pt x="288" y="159"/>
                    </a:lnTo>
                    <a:lnTo>
                      <a:pt x="316" y="170"/>
                    </a:lnTo>
                    <a:lnTo>
                      <a:pt x="322" y="166"/>
                    </a:lnTo>
                    <a:lnTo>
                      <a:pt x="320" y="154"/>
                    </a:lnTo>
                    <a:lnTo>
                      <a:pt x="306" y="145"/>
                    </a:lnTo>
                    <a:lnTo>
                      <a:pt x="288" y="136"/>
                    </a:lnTo>
                    <a:lnTo>
                      <a:pt x="275" y="127"/>
                    </a:lnTo>
                    <a:lnTo>
                      <a:pt x="272" y="120"/>
                    </a:lnTo>
                    <a:lnTo>
                      <a:pt x="277" y="111"/>
                    </a:lnTo>
                    <a:lnTo>
                      <a:pt x="304" y="107"/>
                    </a:lnTo>
                    <a:lnTo>
                      <a:pt x="334" y="97"/>
                    </a:lnTo>
                    <a:lnTo>
                      <a:pt x="354" y="100"/>
                    </a:lnTo>
                    <a:lnTo>
                      <a:pt x="391" y="93"/>
                    </a:lnTo>
                    <a:lnTo>
                      <a:pt x="397" y="88"/>
                    </a:lnTo>
                    <a:lnTo>
                      <a:pt x="422" y="97"/>
                    </a:lnTo>
                    <a:lnTo>
                      <a:pt x="443" y="109"/>
                    </a:lnTo>
                    <a:lnTo>
                      <a:pt x="454" y="86"/>
                    </a:lnTo>
                    <a:lnTo>
                      <a:pt x="472" y="61"/>
                    </a:lnTo>
                    <a:lnTo>
                      <a:pt x="479" y="54"/>
                    </a:lnTo>
                    <a:lnTo>
                      <a:pt x="482" y="11"/>
                    </a:lnTo>
                    <a:lnTo>
                      <a:pt x="479" y="6"/>
                    </a:lnTo>
                    <a:lnTo>
                      <a:pt x="468" y="0"/>
                    </a:lnTo>
                    <a:lnTo>
                      <a:pt x="456" y="0"/>
                    </a:lnTo>
                    <a:lnTo>
                      <a:pt x="450" y="6"/>
                    </a:lnTo>
                    <a:lnTo>
                      <a:pt x="450" y="22"/>
                    </a:lnTo>
                    <a:lnTo>
                      <a:pt x="452" y="36"/>
                    </a:lnTo>
                    <a:lnTo>
                      <a:pt x="434" y="40"/>
                    </a:lnTo>
                    <a:lnTo>
                      <a:pt x="422" y="50"/>
                    </a:lnTo>
                    <a:lnTo>
                      <a:pt x="416" y="52"/>
                    </a:lnTo>
                    <a:lnTo>
                      <a:pt x="388" y="45"/>
                    </a:lnTo>
                    <a:lnTo>
                      <a:pt x="377" y="38"/>
                    </a:lnTo>
                    <a:lnTo>
                      <a:pt x="363" y="47"/>
                    </a:lnTo>
                    <a:lnTo>
                      <a:pt x="343" y="22"/>
                    </a:lnTo>
                    <a:lnTo>
                      <a:pt x="320" y="40"/>
                    </a:lnTo>
                    <a:lnTo>
                      <a:pt x="302" y="52"/>
                    </a:lnTo>
                    <a:lnTo>
                      <a:pt x="286" y="59"/>
                    </a:lnTo>
                    <a:lnTo>
                      <a:pt x="259" y="63"/>
                    </a:lnTo>
                    <a:lnTo>
                      <a:pt x="241" y="68"/>
                    </a:lnTo>
                    <a:lnTo>
                      <a:pt x="227" y="68"/>
                    </a:lnTo>
                    <a:lnTo>
                      <a:pt x="220" y="70"/>
                    </a:lnTo>
                    <a:lnTo>
                      <a:pt x="204" y="88"/>
                    </a:lnTo>
                    <a:lnTo>
                      <a:pt x="193" y="88"/>
                    </a:lnTo>
                    <a:lnTo>
                      <a:pt x="172" y="93"/>
                    </a:lnTo>
                    <a:lnTo>
                      <a:pt x="152" y="91"/>
                    </a:lnTo>
                    <a:lnTo>
                      <a:pt x="140" y="109"/>
                    </a:lnTo>
                    <a:lnTo>
                      <a:pt x="125" y="111"/>
                    </a:lnTo>
                    <a:lnTo>
                      <a:pt x="109" y="109"/>
                    </a:lnTo>
                    <a:lnTo>
                      <a:pt x="97" y="107"/>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7" name="Freeform 46"/>
              <p:cNvSpPr>
                <a:spLocks/>
              </p:cNvSpPr>
              <p:nvPr/>
            </p:nvSpPr>
            <p:spPr bwMode="auto">
              <a:xfrm>
                <a:off x="6685380" y="5863170"/>
                <a:ext cx="203489" cy="167980"/>
              </a:xfrm>
              <a:custGeom>
                <a:avLst/>
                <a:gdLst>
                  <a:gd name="T0" fmla="*/ 9 w 118"/>
                  <a:gd name="T1" fmla="*/ 0 h 98"/>
                  <a:gd name="T2" fmla="*/ 0 w 118"/>
                  <a:gd name="T3" fmla="*/ 6 h 98"/>
                  <a:gd name="T4" fmla="*/ 11 w 118"/>
                  <a:gd name="T5" fmla="*/ 29 h 98"/>
                  <a:gd name="T6" fmla="*/ 27 w 118"/>
                  <a:gd name="T7" fmla="*/ 33 h 98"/>
                  <a:gd name="T8" fmla="*/ 42 w 118"/>
                  <a:gd name="T9" fmla="*/ 51 h 98"/>
                  <a:gd name="T10" fmla="*/ 56 w 118"/>
                  <a:gd name="T11" fmla="*/ 58 h 98"/>
                  <a:gd name="T12" fmla="*/ 81 w 118"/>
                  <a:gd name="T13" fmla="*/ 76 h 98"/>
                  <a:gd name="T14" fmla="*/ 94 w 118"/>
                  <a:gd name="T15" fmla="*/ 83 h 98"/>
                  <a:gd name="T16" fmla="*/ 112 w 118"/>
                  <a:gd name="T17" fmla="*/ 97 h 98"/>
                  <a:gd name="T18" fmla="*/ 117 w 118"/>
                  <a:gd name="T19" fmla="*/ 90 h 98"/>
                  <a:gd name="T20" fmla="*/ 81 w 118"/>
                  <a:gd name="T21" fmla="*/ 60 h 98"/>
                  <a:gd name="T22" fmla="*/ 78 w 118"/>
                  <a:gd name="T23" fmla="*/ 49 h 98"/>
                  <a:gd name="T24" fmla="*/ 74 w 118"/>
                  <a:gd name="T25" fmla="*/ 36 h 98"/>
                  <a:gd name="T26" fmla="*/ 58 w 118"/>
                  <a:gd name="T27" fmla="*/ 22 h 98"/>
                  <a:gd name="T28" fmla="*/ 54 w 118"/>
                  <a:gd name="T29" fmla="*/ 24 h 98"/>
                  <a:gd name="T30" fmla="*/ 33 w 118"/>
                  <a:gd name="T31" fmla="*/ 9 h 98"/>
                  <a:gd name="T32" fmla="*/ 24 w 118"/>
                  <a:gd name="T33" fmla="*/ 4 h 98"/>
                  <a:gd name="T34" fmla="*/ 9 w 118"/>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98">
                    <a:moveTo>
                      <a:pt x="9" y="0"/>
                    </a:moveTo>
                    <a:lnTo>
                      <a:pt x="0" y="6"/>
                    </a:lnTo>
                    <a:lnTo>
                      <a:pt x="11" y="29"/>
                    </a:lnTo>
                    <a:lnTo>
                      <a:pt x="27" y="33"/>
                    </a:lnTo>
                    <a:lnTo>
                      <a:pt x="42" y="51"/>
                    </a:lnTo>
                    <a:lnTo>
                      <a:pt x="56" y="58"/>
                    </a:lnTo>
                    <a:lnTo>
                      <a:pt x="81" y="76"/>
                    </a:lnTo>
                    <a:lnTo>
                      <a:pt x="94" y="83"/>
                    </a:lnTo>
                    <a:lnTo>
                      <a:pt x="112" y="97"/>
                    </a:lnTo>
                    <a:lnTo>
                      <a:pt x="117" y="90"/>
                    </a:lnTo>
                    <a:lnTo>
                      <a:pt x="81" y="60"/>
                    </a:lnTo>
                    <a:lnTo>
                      <a:pt x="78" y="49"/>
                    </a:lnTo>
                    <a:lnTo>
                      <a:pt x="74" y="36"/>
                    </a:lnTo>
                    <a:lnTo>
                      <a:pt x="58" y="22"/>
                    </a:lnTo>
                    <a:lnTo>
                      <a:pt x="54" y="24"/>
                    </a:lnTo>
                    <a:lnTo>
                      <a:pt x="33" y="9"/>
                    </a:lnTo>
                    <a:lnTo>
                      <a:pt x="24" y="4"/>
                    </a:lnTo>
                    <a:lnTo>
                      <a:pt x="9"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8" name="Freeform 47"/>
              <p:cNvSpPr>
                <a:spLocks/>
              </p:cNvSpPr>
              <p:nvPr/>
            </p:nvSpPr>
            <p:spPr bwMode="auto">
              <a:xfrm>
                <a:off x="7293854" y="6297941"/>
                <a:ext cx="365083" cy="112646"/>
              </a:xfrm>
              <a:custGeom>
                <a:avLst/>
                <a:gdLst>
                  <a:gd name="T0" fmla="*/ 47 w 226"/>
                  <a:gd name="T1" fmla="*/ 13 h 62"/>
                  <a:gd name="T2" fmla="*/ 63 w 226"/>
                  <a:gd name="T3" fmla="*/ 4 h 62"/>
                  <a:gd name="T4" fmla="*/ 72 w 226"/>
                  <a:gd name="T5" fmla="*/ 13 h 62"/>
                  <a:gd name="T6" fmla="*/ 77 w 226"/>
                  <a:gd name="T7" fmla="*/ 15 h 62"/>
                  <a:gd name="T8" fmla="*/ 90 w 226"/>
                  <a:gd name="T9" fmla="*/ 9 h 62"/>
                  <a:gd name="T10" fmla="*/ 97 w 226"/>
                  <a:gd name="T11" fmla="*/ 4 h 62"/>
                  <a:gd name="T12" fmla="*/ 134 w 226"/>
                  <a:gd name="T13" fmla="*/ 9 h 62"/>
                  <a:gd name="T14" fmla="*/ 168 w 226"/>
                  <a:gd name="T15" fmla="*/ 6 h 62"/>
                  <a:gd name="T16" fmla="*/ 179 w 226"/>
                  <a:gd name="T17" fmla="*/ 18 h 62"/>
                  <a:gd name="T18" fmla="*/ 179 w 226"/>
                  <a:gd name="T19" fmla="*/ 22 h 62"/>
                  <a:gd name="T20" fmla="*/ 204 w 226"/>
                  <a:gd name="T21" fmla="*/ 20 h 62"/>
                  <a:gd name="T22" fmla="*/ 218 w 226"/>
                  <a:gd name="T23" fmla="*/ 22 h 62"/>
                  <a:gd name="T24" fmla="*/ 225 w 226"/>
                  <a:gd name="T25" fmla="*/ 29 h 62"/>
                  <a:gd name="T26" fmla="*/ 218 w 226"/>
                  <a:gd name="T27" fmla="*/ 38 h 62"/>
                  <a:gd name="T28" fmla="*/ 195 w 226"/>
                  <a:gd name="T29" fmla="*/ 38 h 62"/>
                  <a:gd name="T30" fmla="*/ 181 w 226"/>
                  <a:gd name="T31" fmla="*/ 45 h 62"/>
                  <a:gd name="T32" fmla="*/ 156 w 226"/>
                  <a:gd name="T33" fmla="*/ 45 h 62"/>
                  <a:gd name="T34" fmla="*/ 131 w 226"/>
                  <a:gd name="T35" fmla="*/ 56 h 62"/>
                  <a:gd name="T36" fmla="*/ 111 w 226"/>
                  <a:gd name="T37" fmla="*/ 61 h 62"/>
                  <a:gd name="T38" fmla="*/ 93 w 226"/>
                  <a:gd name="T39" fmla="*/ 49 h 62"/>
                  <a:gd name="T40" fmla="*/ 72 w 226"/>
                  <a:gd name="T41" fmla="*/ 38 h 62"/>
                  <a:gd name="T42" fmla="*/ 50 w 226"/>
                  <a:gd name="T43" fmla="*/ 38 h 62"/>
                  <a:gd name="T44" fmla="*/ 20 w 226"/>
                  <a:gd name="T45" fmla="*/ 31 h 62"/>
                  <a:gd name="T46" fmla="*/ 9 w 226"/>
                  <a:gd name="T47" fmla="*/ 22 h 62"/>
                  <a:gd name="T48" fmla="*/ 0 w 226"/>
                  <a:gd name="T49" fmla="*/ 6 h 62"/>
                  <a:gd name="T50" fmla="*/ 4 w 226"/>
                  <a:gd name="T51" fmla="*/ 0 h 62"/>
                  <a:gd name="T52" fmla="*/ 29 w 226"/>
                  <a:gd name="T53" fmla="*/ 4 h 62"/>
                  <a:gd name="T54" fmla="*/ 47 w 226"/>
                  <a:gd name="T55" fmla="*/ 13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6" h="62">
                    <a:moveTo>
                      <a:pt x="47" y="13"/>
                    </a:moveTo>
                    <a:lnTo>
                      <a:pt x="63" y="4"/>
                    </a:lnTo>
                    <a:lnTo>
                      <a:pt x="72" y="13"/>
                    </a:lnTo>
                    <a:lnTo>
                      <a:pt x="77" y="15"/>
                    </a:lnTo>
                    <a:lnTo>
                      <a:pt x="90" y="9"/>
                    </a:lnTo>
                    <a:lnTo>
                      <a:pt x="97" y="4"/>
                    </a:lnTo>
                    <a:lnTo>
                      <a:pt x="134" y="9"/>
                    </a:lnTo>
                    <a:lnTo>
                      <a:pt x="168" y="6"/>
                    </a:lnTo>
                    <a:lnTo>
                      <a:pt x="179" y="18"/>
                    </a:lnTo>
                    <a:lnTo>
                      <a:pt x="179" y="22"/>
                    </a:lnTo>
                    <a:lnTo>
                      <a:pt x="204" y="20"/>
                    </a:lnTo>
                    <a:lnTo>
                      <a:pt x="218" y="22"/>
                    </a:lnTo>
                    <a:lnTo>
                      <a:pt x="225" y="29"/>
                    </a:lnTo>
                    <a:lnTo>
                      <a:pt x="218" y="38"/>
                    </a:lnTo>
                    <a:lnTo>
                      <a:pt x="195" y="38"/>
                    </a:lnTo>
                    <a:lnTo>
                      <a:pt x="181" y="45"/>
                    </a:lnTo>
                    <a:lnTo>
                      <a:pt x="156" y="45"/>
                    </a:lnTo>
                    <a:lnTo>
                      <a:pt x="131" y="56"/>
                    </a:lnTo>
                    <a:lnTo>
                      <a:pt x="111" y="61"/>
                    </a:lnTo>
                    <a:lnTo>
                      <a:pt x="93" y="49"/>
                    </a:lnTo>
                    <a:lnTo>
                      <a:pt x="72" y="38"/>
                    </a:lnTo>
                    <a:lnTo>
                      <a:pt x="50" y="38"/>
                    </a:lnTo>
                    <a:lnTo>
                      <a:pt x="20" y="31"/>
                    </a:lnTo>
                    <a:lnTo>
                      <a:pt x="9" y="22"/>
                    </a:lnTo>
                    <a:lnTo>
                      <a:pt x="0" y="6"/>
                    </a:lnTo>
                    <a:lnTo>
                      <a:pt x="4" y="0"/>
                    </a:lnTo>
                    <a:lnTo>
                      <a:pt x="29" y="4"/>
                    </a:lnTo>
                    <a:lnTo>
                      <a:pt x="47" y="13"/>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69" name="Freeform 48"/>
              <p:cNvSpPr>
                <a:spLocks/>
              </p:cNvSpPr>
              <p:nvPr/>
            </p:nvSpPr>
            <p:spPr bwMode="auto">
              <a:xfrm>
                <a:off x="6908820" y="5663571"/>
                <a:ext cx="65835" cy="63239"/>
              </a:xfrm>
              <a:custGeom>
                <a:avLst/>
                <a:gdLst>
                  <a:gd name="T0" fmla="*/ 37 w 38"/>
                  <a:gd name="T1" fmla="*/ 0 h 37"/>
                  <a:gd name="T2" fmla="*/ 14 w 38"/>
                  <a:gd name="T3" fmla="*/ 0 h 37"/>
                  <a:gd name="T4" fmla="*/ 2 w 38"/>
                  <a:gd name="T5" fmla="*/ 7 h 37"/>
                  <a:gd name="T6" fmla="*/ 0 w 38"/>
                  <a:gd name="T7" fmla="*/ 20 h 37"/>
                  <a:gd name="T8" fmla="*/ 0 w 38"/>
                  <a:gd name="T9" fmla="*/ 33 h 37"/>
                  <a:gd name="T10" fmla="*/ 12 w 38"/>
                  <a:gd name="T11" fmla="*/ 36 h 37"/>
                  <a:gd name="T12" fmla="*/ 32 w 38"/>
                  <a:gd name="T13" fmla="*/ 23 h 37"/>
                  <a:gd name="T14" fmla="*/ 37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7">
                    <a:moveTo>
                      <a:pt x="37" y="0"/>
                    </a:moveTo>
                    <a:lnTo>
                      <a:pt x="14" y="0"/>
                    </a:lnTo>
                    <a:lnTo>
                      <a:pt x="2" y="7"/>
                    </a:lnTo>
                    <a:lnTo>
                      <a:pt x="0" y="20"/>
                    </a:lnTo>
                    <a:lnTo>
                      <a:pt x="0" y="33"/>
                    </a:lnTo>
                    <a:lnTo>
                      <a:pt x="12" y="36"/>
                    </a:lnTo>
                    <a:lnTo>
                      <a:pt x="32" y="23"/>
                    </a:lnTo>
                    <a:lnTo>
                      <a:pt x="37"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0" name="Freeform 49"/>
              <p:cNvSpPr>
                <a:spLocks/>
              </p:cNvSpPr>
              <p:nvPr/>
            </p:nvSpPr>
            <p:spPr bwMode="auto">
              <a:xfrm>
                <a:off x="6982635" y="5788073"/>
                <a:ext cx="99750" cy="69169"/>
              </a:xfrm>
              <a:custGeom>
                <a:avLst/>
                <a:gdLst>
                  <a:gd name="T0" fmla="*/ 30 w 58"/>
                  <a:gd name="T1" fmla="*/ 0 h 41"/>
                  <a:gd name="T2" fmla="*/ 57 w 58"/>
                  <a:gd name="T3" fmla="*/ 28 h 41"/>
                  <a:gd name="T4" fmla="*/ 52 w 58"/>
                  <a:gd name="T5" fmla="*/ 35 h 41"/>
                  <a:gd name="T6" fmla="*/ 37 w 58"/>
                  <a:gd name="T7" fmla="*/ 40 h 41"/>
                  <a:gd name="T8" fmla="*/ 35 w 58"/>
                  <a:gd name="T9" fmla="*/ 31 h 41"/>
                  <a:gd name="T10" fmla="*/ 30 w 58"/>
                  <a:gd name="T11" fmla="*/ 26 h 41"/>
                  <a:gd name="T12" fmla="*/ 21 w 58"/>
                  <a:gd name="T13" fmla="*/ 31 h 41"/>
                  <a:gd name="T14" fmla="*/ 10 w 58"/>
                  <a:gd name="T15" fmla="*/ 24 h 41"/>
                  <a:gd name="T16" fmla="*/ 6 w 58"/>
                  <a:gd name="T17" fmla="*/ 17 h 41"/>
                  <a:gd name="T18" fmla="*/ 13 w 58"/>
                  <a:gd name="T19" fmla="*/ 13 h 41"/>
                  <a:gd name="T20" fmla="*/ 2 w 58"/>
                  <a:gd name="T21" fmla="*/ 20 h 41"/>
                  <a:gd name="T22" fmla="*/ 0 w 58"/>
                  <a:gd name="T23" fmla="*/ 13 h 41"/>
                  <a:gd name="T24" fmla="*/ 15 w 58"/>
                  <a:gd name="T25" fmla="*/ 6 h 41"/>
                  <a:gd name="T26" fmla="*/ 30 w 5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1">
                    <a:moveTo>
                      <a:pt x="30" y="0"/>
                    </a:moveTo>
                    <a:lnTo>
                      <a:pt x="57" y="28"/>
                    </a:lnTo>
                    <a:lnTo>
                      <a:pt x="52" y="35"/>
                    </a:lnTo>
                    <a:lnTo>
                      <a:pt x="37" y="40"/>
                    </a:lnTo>
                    <a:lnTo>
                      <a:pt x="35" y="31"/>
                    </a:lnTo>
                    <a:lnTo>
                      <a:pt x="30" y="26"/>
                    </a:lnTo>
                    <a:lnTo>
                      <a:pt x="21" y="31"/>
                    </a:lnTo>
                    <a:lnTo>
                      <a:pt x="10" y="24"/>
                    </a:lnTo>
                    <a:lnTo>
                      <a:pt x="6" y="17"/>
                    </a:lnTo>
                    <a:lnTo>
                      <a:pt x="13" y="13"/>
                    </a:lnTo>
                    <a:lnTo>
                      <a:pt x="2" y="20"/>
                    </a:lnTo>
                    <a:lnTo>
                      <a:pt x="0" y="13"/>
                    </a:lnTo>
                    <a:lnTo>
                      <a:pt x="15" y="6"/>
                    </a:lnTo>
                    <a:lnTo>
                      <a:pt x="30"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1" name="Freeform 50"/>
              <p:cNvSpPr>
                <a:spLocks/>
              </p:cNvSpPr>
              <p:nvPr/>
            </p:nvSpPr>
            <p:spPr bwMode="auto">
              <a:xfrm>
                <a:off x="4796122" y="5098368"/>
                <a:ext cx="133664" cy="235171"/>
              </a:xfrm>
              <a:custGeom>
                <a:avLst/>
                <a:gdLst>
                  <a:gd name="T0" fmla="*/ 76 w 77"/>
                  <a:gd name="T1" fmla="*/ 0 h 137"/>
                  <a:gd name="T2" fmla="*/ 51 w 77"/>
                  <a:gd name="T3" fmla="*/ 29 h 137"/>
                  <a:gd name="T4" fmla="*/ 22 w 77"/>
                  <a:gd name="T5" fmla="*/ 29 h 137"/>
                  <a:gd name="T6" fmla="*/ 0 w 77"/>
                  <a:gd name="T7" fmla="*/ 45 h 137"/>
                  <a:gd name="T8" fmla="*/ 4 w 77"/>
                  <a:gd name="T9" fmla="*/ 70 h 137"/>
                  <a:gd name="T10" fmla="*/ 4 w 77"/>
                  <a:gd name="T11" fmla="*/ 108 h 137"/>
                  <a:gd name="T12" fmla="*/ 22 w 77"/>
                  <a:gd name="T13" fmla="*/ 136 h 137"/>
                  <a:gd name="T14" fmla="*/ 42 w 77"/>
                  <a:gd name="T15" fmla="*/ 129 h 137"/>
                  <a:gd name="T16" fmla="*/ 46 w 77"/>
                  <a:gd name="T17" fmla="*/ 113 h 137"/>
                  <a:gd name="T18" fmla="*/ 67 w 77"/>
                  <a:gd name="T19" fmla="*/ 74 h 137"/>
                  <a:gd name="T20" fmla="*/ 67 w 77"/>
                  <a:gd name="T21" fmla="*/ 52 h 137"/>
                  <a:gd name="T22" fmla="*/ 76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2" name="Freeform 51"/>
              <p:cNvSpPr>
                <a:spLocks/>
              </p:cNvSpPr>
              <p:nvPr/>
            </p:nvSpPr>
            <p:spPr bwMode="auto">
              <a:xfrm>
                <a:off x="3463467" y="3592478"/>
                <a:ext cx="1466319" cy="1434746"/>
              </a:xfrm>
              <a:custGeom>
                <a:avLst/>
                <a:gdLst>
                  <a:gd name="T0" fmla="*/ 11 w 853"/>
                  <a:gd name="T1" fmla="*/ 161 h 837"/>
                  <a:gd name="T2" fmla="*/ 13 w 853"/>
                  <a:gd name="T3" fmla="*/ 195 h 837"/>
                  <a:gd name="T4" fmla="*/ 81 w 853"/>
                  <a:gd name="T5" fmla="*/ 247 h 837"/>
                  <a:gd name="T6" fmla="*/ 135 w 853"/>
                  <a:gd name="T7" fmla="*/ 279 h 837"/>
                  <a:gd name="T8" fmla="*/ 131 w 853"/>
                  <a:gd name="T9" fmla="*/ 324 h 837"/>
                  <a:gd name="T10" fmla="*/ 160 w 853"/>
                  <a:gd name="T11" fmla="*/ 390 h 837"/>
                  <a:gd name="T12" fmla="*/ 176 w 853"/>
                  <a:gd name="T13" fmla="*/ 481 h 837"/>
                  <a:gd name="T14" fmla="*/ 147 w 853"/>
                  <a:gd name="T15" fmla="*/ 481 h 837"/>
                  <a:gd name="T16" fmla="*/ 129 w 853"/>
                  <a:gd name="T17" fmla="*/ 527 h 837"/>
                  <a:gd name="T18" fmla="*/ 108 w 853"/>
                  <a:gd name="T19" fmla="*/ 572 h 837"/>
                  <a:gd name="T20" fmla="*/ 63 w 853"/>
                  <a:gd name="T21" fmla="*/ 654 h 837"/>
                  <a:gd name="T22" fmla="*/ 65 w 853"/>
                  <a:gd name="T23" fmla="*/ 692 h 837"/>
                  <a:gd name="T24" fmla="*/ 179 w 853"/>
                  <a:gd name="T25" fmla="*/ 767 h 837"/>
                  <a:gd name="T26" fmla="*/ 276 w 853"/>
                  <a:gd name="T27" fmla="*/ 813 h 837"/>
                  <a:gd name="T28" fmla="*/ 362 w 853"/>
                  <a:gd name="T29" fmla="*/ 836 h 837"/>
                  <a:gd name="T30" fmla="*/ 392 w 853"/>
                  <a:gd name="T31" fmla="*/ 772 h 837"/>
                  <a:gd name="T32" fmla="*/ 469 w 853"/>
                  <a:gd name="T33" fmla="*/ 745 h 837"/>
                  <a:gd name="T34" fmla="*/ 525 w 853"/>
                  <a:gd name="T35" fmla="*/ 772 h 837"/>
                  <a:gd name="T36" fmla="*/ 602 w 853"/>
                  <a:gd name="T37" fmla="*/ 813 h 837"/>
                  <a:gd name="T38" fmla="*/ 672 w 853"/>
                  <a:gd name="T39" fmla="*/ 797 h 837"/>
                  <a:gd name="T40" fmla="*/ 725 w 853"/>
                  <a:gd name="T41" fmla="*/ 742 h 837"/>
                  <a:gd name="T42" fmla="*/ 693 w 853"/>
                  <a:gd name="T43" fmla="*/ 720 h 837"/>
                  <a:gd name="T44" fmla="*/ 688 w 853"/>
                  <a:gd name="T45" fmla="*/ 642 h 837"/>
                  <a:gd name="T46" fmla="*/ 706 w 853"/>
                  <a:gd name="T47" fmla="*/ 572 h 837"/>
                  <a:gd name="T48" fmla="*/ 706 w 853"/>
                  <a:gd name="T49" fmla="*/ 508 h 837"/>
                  <a:gd name="T50" fmla="*/ 670 w 853"/>
                  <a:gd name="T51" fmla="*/ 511 h 837"/>
                  <a:gd name="T52" fmla="*/ 654 w 853"/>
                  <a:gd name="T53" fmla="*/ 499 h 837"/>
                  <a:gd name="T54" fmla="*/ 693 w 853"/>
                  <a:gd name="T55" fmla="*/ 454 h 837"/>
                  <a:gd name="T56" fmla="*/ 754 w 853"/>
                  <a:gd name="T57" fmla="*/ 395 h 837"/>
                  <a:gd name="T58" fmla="*/ 784 w 853"/>
                  <a:gd name="T59" fmla="*/ 368 h 837"/>
                  <a:gd name="T60" fmla="*/ 808 w 853"/>
                  <a:gd name="T61" fmla="*/ 311 h 837"/>
                  <a:gd name="T62" fmla="*/ 852 w 853"/>
                  <a:gd name="T63" fmla="*/ 261 h 837"/>
                  <a:gd name="T64" fmla="*/ 802 w 853"/>
                  <a:gd name="T65" fmla="*/ 238 h 837"/>
                  <a:gd name="T66" fmla="*/ 743 w 853"/>
                  <a:gd name="T67" fmla="*/ 218 h 837"/>
                  <a:gd name="T68" fmla="*/ 702 w 853"/>
                  <a:gd name="T69" fmla="*/ 181 h 837"/>
                  <a:gd name="T70" fmla="*/ 648 w 853"/>
                  <a:gd name="T71" fmla="*/ 134 h 837"/>
                  <a:gd name="T72" fmla="*/ 600 w 853"/>
                  <a:gd name="T73" fmla="*/ 84 h 837"/>
                  <a:gd name="T74" fmla="*/ 566 w 853"/>
                  <a:gd name="T75" fmla="*/ 34 h 837"/>
                  <a:gd name="T76" fmla="*/ 493 w 853"/>
                  <a:gd name="T77" fmla="*/ 2 h 837"/>
                  <a:gd name="T78" fmla="*/ 462 w 853"/>
                  <a:gd name="T79" fmla="*/ 38 h 837"/>
                  <a:gd name="T80" fmla="*/ 353 w 853"/>
                  <a:gd name="T81" fmla="*/ 97 h 837"/>
                  <a:gd name="T82" fmla="*/ 294 w 853"/>
                  <a:gd name="T83" fmla="*/ 115 h 837"/>
                  <a:gd name="T84" fmla="*/ 244 w 853"/>
                  <a:gd name="T85" fmla="*/ 86 h 837"/>
                  <a:gd name="T86" fmla="*/ 219 w 853"/>
                  <a:gd name="T87" fmla="*/ 63 h 837"/>
                  <a:gd name="T88" fmla="*/ 226 w 853"/>
                  <a:gd name="T89" fmla="*/ 93 h 837"/>
                  <a:gd name="T90" fmla="*/ 219 w 853"/>
                  <a:gd name="T91" fmla="*/ 127 h 837"/>
                  <a:gd name="T92" fmla="*/ 203 w 853"/>
                  <a:gd name="T93" fmla="*/ 154 h 837"/>
                  <a:gd name="T94" fmla="*/ 156 w 853"/>
                  <a:gd name="T95" fmla="*/ 140 h 837"/>
                  <a:gd name="T96" fmla="*/ 104 w 853"/>
                  <a:gd name="T97" fmla="*/ 106 h 837"/>
                  <a:gd name="T98" fmla="*/ 65 w 853"/>
                  <a:gd name="T99" fmla="*/ 120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3" name="Freeform 52"/>
              <p:cNvSpPr>
                <a:spLocks/>
              </p:cNvSpPr>
              <p:nvPr/>
            </p:nvSpPr>
            <p:spPr bwMode="auto">
              <a:xfrm>
                <a:off x="6322292" y="2630052"/>
                <a:ext cx="714208" cy="375484"/>
              </a:xfrm>
              <a:custGeom>
                <a:avLst/>
                <a:gdLst>
                  <a:gd name="T0" fmla="*/ 102 w 415"/>
                  <a:gd name="T1" fmla="*/ 73 h 220"/>
                  <a:gd name="T2" fmla="*/ 93 w 415"/>
                  <a:gd name="T3" fmla="*/ 43 h 220"/>
                  <a:gd name="T4" fmla="*/ 65 w 415"/>
                  <a:gd name="T5" fmla="*/ 29 h 220"/>
                  <a:gd name="T6" fmla="*/ 36 w 415"/>
                  <a:gd name="T7" fmla="*/ 52 h 220"/>
                  <a:gd name="T8" fmla="*/ 18 w 415"/>
                  <a:gd name="T9" fmla="*/ 100 h 220"/>
                  <a:gd name="T10" fmla="*/ 13 w 415"/>
                  <a:gd name="T11" fmla="*/ 116 h 220"/>
                  <a:gd name="T12" fmla="*/ 0 w 415"/>
                  <a:gd name="T13" fmla="*/ 134 h 220"/>
                  <a:gd name="T14" fmla="*/ 4 w 415"/>
                  <a:gd name="T15" fmla="*/ 168 h 220"/>
                  <a:gd name="T16" fmla="*/ 15 w 415"/>
                  <a:gd name="T17" fmla="*/ 189 h 220"/>
                  <a:gd name="T18" fmla="*/ 54 w 415"/>
                  <a:gd name="T19" fmla="*/ 171 h 220"/>
                  <a:gd name="T20" fmla="*/ 77 w 415"/>
                  <a:gd name="T21" fmla="*/ 168 h 220"/>
                  <a:gd name="T22" fmla="*/ 109 w 415"/>
                  <a:gd name="T23" fmla="*/ 175 h 220"/>
                  <a:gd name="T24" fmla="*/ 141 w 415"/>
                  <a:gd name="T25" fmla="*/ 168 h 220"/>
                  <a:gd name="T26" fmla="*/ 161 w 415"/>
                  <a:gd name="T27" fmla="*/ 173 h 220"/>
                  <a:gd name="T28" fmla="*/ 188 w 415"/>
                  <a:gd name="T29" fmla="*/ 168 h 220"/>
                  <a:gd name="T30" fmla="*/ 220 w 415"/>
                  <a:gd name="T31" fmla="*/ 166 h 220"/>
                  <a:gd name="T32" fmla="*/ 250 w 415"/>
                  <a:gd name="T33" fmla="*/ 187 h 220"/>
                  <a:gd name="T34" fmla="*/ 293 w 415"/>
                  <a:gd name="T35" fmla="*/ 205 h 220"/>
                  <a:gd name="T36" fmla="*/ 318 w 415"/>
                  <a:gd name="T37" fmla="*/ 219 h 220"/>
                  <a:gd name="T38" fmla="*/ 354 w 415"/>
                  <a:gd name="T39" fmla="*/ 209 h 220"/>
                  <a:gd name="T40" fmla="*/ 373 w 415"/>
                  <a:gd name="T41" fmla="*/ 189 h 220"/>
                  <a:gd name="T42" fmla="*/ 407 w 415"/>
                  <a:gd name="T43" fmla="*/ 150 h 220"/>
                  <a:gd name="T44" fmla="*/ 409 w 415"/>
                  <a:gd name="T45" fmla="*/ 102 h 220"/>
                  <a:gd name="T46" fmla="*/ 382 w 415"/>
                  <a:gd name="T47" fmla="*/ 77 h 220"/>
                  <a:gd name="T48" fmla="*/ 366 w 415"/>
                  <a:gd name="T49" fmla="*/ 36 h 220"/>
                  <a:gd name="T50" fmla="*/ 338 w 415"/>
                  <a:gd name="T51" fmla="*/ 22 h 220"/>
                  <a:gd name="T52" fmla="*/ 291 w 415"/>
                  <a:gd name="T53" fmla="*/ 34 h 220"/>
                  <a:gd name="T54" fmla="*/ 263 w 415"/>
                  <a:gd name="T55" fmla="*/ 22 h 220"/>
                  <a:gd name="T56" fmla="*/ 238 w 415"/>
                  <a:gd name="T57" fmla="*/ 4 h 220"/>
                  <a:gd name="T58" fmla="*/ 213 w 415"/>
                  <a:gd name="T59" fmla="*/ 0 h 220"/>
                  <a:gd name="T60" fmla="*/ 186 w 415"/>
                  <a:gd name="T61" fmla="*/ 4 h 220"/>
                  <a:gd name="T62" fmla="*/ 172 w 415"/>
                  <a:gd name="T63" fmla="*/ 22 h 220"/>
                  <a:gd name="T64" fmla="*/ 177 w 415"/>
                  <a:gd name="T65" fmla="*/ 68 h 220"/>
                  <a:gd name="T66" fmla="*/ 161 w 415"/>
                  <a:gd name="T67" fmla="*/ 95 h 220"/>
                  <a:gd name="T68" fmla="*/ 143 w 415"/>
                  <a:gd name="T69" fmla="*/ 95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5" h="220">
                    <a:moveTo>
                      <a:pt x="122" y="86"/>
                    </a:moveTo>
                    <a:lnTo>
                      <a:pt x="102" y="73"/>
                    </a:lnTo>
                    <a:lnTo>
                      <a:pt x="97" y="59"/>
                    </a:lnTo>
                    <a:lnTo>
                      <a:pt x="93" y="43"/>
                    </a:lnTo>
                    <a:lnTo>
                      <a:pt x="81" y="29"/>
                    </a:lnTo>
                    <a:lnTo>
                      <a:pt x="65" y="29"/>
                    </a:lnTo>
                    <a:lnTo>
                      <a:pt x="54" y="36"/>
                    </a:lnTo>
                    <a:lnTo>
                      <a:pt x="36" y="52"/>
                    </a:lnTo>
                    <a:lnTo>
                      <a:pt x="15" y="91"/>
                    </a:lnTo>
                    <a:lnTo>
                      <a:pt x="18" y="100"/>
                    </a:lnTo>
                    <a:lnTo>
                      <a:pt x="18" y="111"/>
                    </a:lnTo>
                    <a:lnTo>
                      <a:pt x="13" y="116"/>
                    </a:lnTo>
                    <a:lnTo>
                      <a:pt x="6" y="125"/>
                    </a:lnTo>
                    <a:lnTo>
                      <a:pt x="0" y="134"/>
                    </a:lnTo>
                    <a:lnTo>
                      <a:pt x="4" y="143"/>
                    </a:lnTo>
                    <a:lnTo>
                      <a:pt x="4" y="168"/>
                    </a:lnTo>
                    <a:lnTo>
                      <a:pt x="6" y="187"/>
                    </a:lnTo>
                    <a:lnTo>
                      <a:pt x="15" y="189"/>
                    </a:lnTo>
                    <a:lnTo>
                      <a:pt x="34" y="184"/>
                    </a:lnTo>
                    <a:lnTo>
                      <a:pt x="54" y="171"/>
                    </a:lnTo>
                    <a:lnTo>
                      <a:pt x="63" y="164"/>
                    </a:lnTo>
                    <a:lnTo>
                      <a:pt x="77" y="168"/>
                    </a:lnTo>
                    <a:lnTo>
                      <a:pt x="95" y="171"/>
                    </a:lnTo>
                    <a:lnTo>
                      <a:pt x="109" y="175"/>
                    </a:lnTo>
                    <a:lnTo>
                      <a:pt x="120" y="180"/>
                    </a:lnTo>
                    <a:lnTo>
                      <a:pt x="141" y="168"/>
                    </a:lnTo>
                    <a:lnTo>
                      <a:pt x="152" y="168"/>
                    </a:lnTo>
                    <a:lnTo>
                      <a:pt x="161" y="173"/>
                    </a:lnTo>
                    <a:lnTo>
                      <a:pt x="175" y="177"/>
                    </a:lnTo>
                    <a:lnTo>
                      <a:pt x="188" y="168"/>
                    </a:lnTo>
                    <a:lnTo>
                      <a:pt x="207" y="164"/>
                    </a:lnTo>
                    <a:lnTo>
                      <a:pt x="220" y="166"/>
                    </a:lnTo>
                    <a:lnTo>
                      <a:pt x="229" y="184"/>
                    </a:lnTo>
                    <a:lnTo>
                      <a:pt x="250" y="187"/>
                    </a:lnTo>
                    <a:lnTo>
                      <a:pt x="275" y="184"/>
                    </a:lnTo>
                    <a:lnTo>
                      <a:pt x="293" y="205"/>
                    </a:lnTo>
                    <a:lnTo>
                      <a:pt x="304" y="216"/>
                    </a:lnTo>
                    <a:lnTo>
                      <a:pt x="318" y="219"/>
                    </a:lnTo>
                    <a:lnTo>
                      <a:pt x="336" y="212"/>
                    </a:lnTo>
                    <a:lnTo>
                      <a:pt x="354" y="209"/>
                    </a:lnTo>
                    <a:lnTo>
                      <a:pt x="366" y="198"/>
                    </a:lnTo>
                    <a:lnTo>
                      <a:pt x="373" y="189"/>
                    </a:lnTo>
                    <a:lnTo>
                      <a:pt x="395" y="164"/>
                    </a:lnTo>
                    <a:lnTo>
                      <a:pt x="407" y="150"/>
                    </a:lnTo>
                    <a:lnTo>
                      <a:pt x="414" y="132"/>
                    </a:lnTo>
                    <a:lnTo>
                      <a:pt x="409" y="102"/>
                    </a:lnTo>
                    <a:lnTo>
                      <a:pt x="400" y="95"/>
                    </a:lnTo>
                    <a:lnTo>
                      <a:pt x="382" y="77"/>
                    </a:lnTo>
                    <a:lnTo>
                      <a:pt x="373" y="59"/>
                    </a:lnTo>
                    <a:lnTo>
                      <a:pt x="366" y="36"/>
                    </a:lnTo>
                    <a:lnTo>
                      <a:pt x="348" y="22"/>
                    </a:lnTo>
                    <a:lnTo>
                      <a:pt x="338" y="22"/>
                    </a:lnTo>
                    <a:lnTo>
                      <a:pt x="304" y="22"/>
                    </a:lnTo>
                    <a:lnTo>
                      <a:pt x="291" y="34"/>
                    </a:lnTo>
                    <a:lnTo>
                      <a:pt x="279" y="36"/>
                    </a:lnTo>
                    <a:lnTo>
                      <a:pt x="263" y="22"/>
                    </a:lnTo>
                    <a:lnTo>
                      <a:pt x="247" y="15"/>
                    </a:lnTo>
                    <a:lnTo>
                      <a:pt x="238" y="4"/>
                    </a:lnTo>
                    <a:lnTo>
                      <a:pt x="232" y="2"/>
                    </a:lnTo>
                    <a:lnTo>
                      <a:pt x="213" y="0"/>
                    </a:lnTo>
                    <a:lnTo>
                      <a:pt x="200" y="4"/>
                    </a:lnTo>
                    <a:lnTo>
                      <a:pt x="186" y="4"/>
                    </a:lnTo>
                    <a:lnTo>
                      <a:pt x="179" y="11"/>
                    </a:lnTo>
                    <a:lnTo>
                      <a:pt x="172" y="22"/>
                    </a:lnTo>
                    <a:lnTo>
                      <a:pt x="172" y="43"/>
                    </a:lnTo>
                    <a:lnTo>
                      <a:pt x="177" y="68"/>
                    </a:lnTo>
                    <a:lnTo>
                      <a:pt x="177" y="79"/>
                    </a:lnTo>
                    <a:lnTo>
                      <a:pt x="161" y="95"/>
                    </a:lnTo>
                    <a:lnTo>
                      <a:pt x="152" y="104"/>
                    </a:lnTo>
                    <a:lnTo>
                      <a:pt x="143" y="95"/>
                    </a:lnTo>
                    <a:lnTo>
                      <a:pt x="122" y="86"/>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4" name="Freeform 53"/>
              <p:cNvSpPr>
                <a:spLocks/>
              </p:cNvSpPr>
              <p:nvPr/>
            </p:nvSpPr>
            <p:spPr bwMode="auto">
              <a:xfrm>
                <a:off x="3475437" y="2151803"/>
                <a:ext cx="867821" cy="1428817"/>
              </a:xfrm>
              <a:custGeom>
                <a:avLst/>
                <a:gdLst>
                  <a:gd name="T0" fmla="*/ 163 w 504"/>
                  <a:gd name="T1" fmla="*/ 576 h 836"/>
                  <a:gd name="T2" fmla="*/ 108 w 504"/>
                  <a:gd name="T3" fmla="*/ 614 h 836"/>
                  <a:gd name="T4" fmla="*/ 92 w 504"/>
                  <a:gd name="T5" fmla="*/ 648 h 836"/>
                  <a:gd name="T6" fmla="*/ 126 w 504"/>
                  <a:gd name="T7" fmla="*/ 669 h 836"/>
                  <a:gd name="T8" fmla="*/ 151 w 504"/>
                  <a:gd name="T9" fmla="*/ 680 h 836"/>
                  <a:gd name="T10" fmla="*/ 201 w 504"/>
                  <a:gd name="T11" fmla="*/ 692 h 836"/>
                  <a:gd name="T12" fmla="*/ 169 w 504"/>
                  <a:gd name="T13" fmla="*/ 728 h 836"/>
                  <a:gd name="T14" fmla="*/ 97 w 504"/>
                  <a:gd name="T15" fmla="*/ 707 h 836"/>
                  <a:gd name="T16" fmla="*/ 45 w 504"/>
                  <a:gd name="T17" fmla="*/ 751 h 836"/>
                  <a:gd name="T18" fmla="*/ 2 w 504"/>
                  <a:gd name="T19" fmla="*/ 773 h 836"/>
                  <a:gd name="T20" fmla="*/ 24 w 504"/>
                  <a:gd name="T21" fmla="*/ 791 h 836"/>
                  <a:gd name="T22" fmla="*/ 65 w 504"/>
                  <a:gd name="T23" fmla="*/ 785 h 836"/>
                  <a:gd name="T24" fmla="*/ 122 w 504"/>
                  <a:gd name="T25" fmla="*/ 810 h 836"/>
                  <a:gd name="T26" fmla="*/ 165 w 504"/>
                  <a:gd name="T27" fmla="*/ 771 h 836"/>
                  <a:gd name="T28" fmla="*/ 203 w 504"/>
                  <a:gd name="T29" fmla="*/ 794 h 836"/>
                  <a:gd name="T30" fmla="*/ 256 w 504"/>
                  <a:gd name="T31" fmla="*/ 803 h 836"/>
                  <a:gd name="T32" fmla="*/ 294 w 504"/>
                  <a:gd name="T33" fmla="*/ 798 h 836"/>
                  <a:gd name="T34" fmla="*/ 351 w 504"/>
                  <a:gd name="T35" fmla="*/ 821 h 836"/>
                  <a:gd name="T36" fmla="*/ 396 w 504"/>
                  <a:gd name="T37" fmla="*/ 825 h 836"/>
                  <a:gd name="T38" fmla="*/ 444 w 504"/>
                  <a:gd name="T39" fmla="*/ 810 h 836"/>
                  <a:gd name="T40" fmla="*/ 423 w 504"/>
                  <a:gd name="T41" fmla="*/ 771 h 836"/>
                  <a:gd name="T42" fmla="*/ 425 w 504"/>
                  <a:gd name="T43" fmla="*/ 746 h 836"/>
                  <a:gd name="T44" fmla="*/ 487 w 504"/>
                  <a:gd name="T45" fmla="*/ 707 h 836"/>
                  <a:gd name="T46" fmla="*/ 503 w 504"/>
                  <a:gd name="T47" fmla="*/ 653 h 836"/>
                  <a:gd name="T48" fmla="*/ 459 w 504"/>
                  <a:gd name="T49" fmla="*/ 623 h 836"/>
                  <a:gd name="T50" fmla="*/ 428 w 504"/>
                  <a:gd name="T51" fmla="*/ 621 h 836"/>
                  <a:gd name="T52" fmla="*/ 439 w 504"/>
                  <a:gd name="T53" fmla="*/ 571 h 836"/>
                  <a:gd name="T54" fmla="*/ 439 w 504"/>
                  <a:gd name="T55" fmla="*/ 501 h 836"/>
                  <a:gd name="T56" fmla="*/ 394 w 504"/>
                  <a:gd name="T57" fmla="*/ 417 h 836"/>
                  <a:gd name="T58" fmla="*/ 394 w 504"/>
                  <a:gd name="T59" fmla="*/ 353 h 836"/>
                  <a:gd name="T60" fmla="*/ 378 w 504"/>
                  <a:gd name="T61" fmla="*/ 304 h 836"/>
                  <a:gd name="T62" fmla="*/ 330 w 504"/>
                  <a:gd name="T63" fmla="*/ 276 h 836"/>
                  <a:gd name="T64" fmla="*/ 326 w 504"/>
                  <a:gd name="T65" fmla="*/ 256 h 836"/>
                  <a:gd name="T66" fmla="*/ 367 w 504"/>
                  <a:gd name="T67" fmla="*/ 263 h 836"/>
                  <a:gd name="T68" fmla="*/ 432 w 504"/>
                  <a:gd name="T69" fmla="*/ 183 h 836"/>
                  <a:gd name="T70" fmla="*/ 428 w 504"/>
                  <a:gd name="T71" fmla="*/ 133 h 836"/>
                  <a:gd name="T72" fmla="*/ 367 w 504"/>
                  <a:gd name="T73" fmla="*/ 108 h 836"/>
                  <a:gd name="T74" fmla="*/ 335 w 504"/>
                  <a:gd name="T75" fmla="*/ 111 h 836"/>
                  <a:gd name="T76" fmla="*/ 353 w 504"/>
                  <a:gd name="T77" fmla="*/ 81 h 836"/>
                  <a:gd name="T78" fmla="*/ 419 w 504"/>
                  <a:gd name="T79" fmla="*/ 40 h 836"/>
                  <a:gd name="T80" fmla="*/ 376 w 504"/>
                  <a:gd name="T81" fmla="*/ 13 h 836"/>
                  <a:gd name="T82" fmla="*/ 308 w 504"/>
                  <a:gd name="T83" fmla="*/ 24 h 836"/>
                  <a:gd name="T84" fmla="*/ 278 w 504"/>
                  <a:gd name="T85" fmla="*/ 54 h 836"/>
                  <a:gd name="T86" fmla="*/ 256 w 504"/>
                  <a:gd name="T87" fmla="*/ 93 h 836"/>
                  <a:gd name="T88" fmla="*/ 203 w 504"/>
                  <a:gd name="T89" fmla="*/ 161 h 836"/>
                  <a:gd name="T90" fmla="*/ 237 w 504"/>
                  <a:gd name="T91" fmla="*/ 172 h 836"/>
                  <a:gd name="T92" fmla="*/ 188 w 504"/>
                  <a:gd name="T93" fmla="*/ 256 h 836"/>
                  <a:gd name="T94" fmla="*/ 206 w 504"/>
                  <a:gd name="T95" fmla="*/ 270 h 836"/>
                  <a:gd name="T96" fmla="*/ 235 w 504"/>
                  <a:gd name="T97" fmla="*/ 288 h 836"/>
                  <a:gd name="T98" fmla="*/ 201 w 504"/>
                  <a:gd name="T99" fmla="*/ 338 h 836"/>
                  <a:gd name="T100" fmla="*/ 251 w 504"/>
                  <a:gd name="T101" fmla="*/ 369 h 836"/>
                  <a:gd name="T102" fmla="*/ 280 w 504"/>
                  <a:gd name="T103" fmla="*/ 381 h 836"/>
                  <a:gd name="T104" fmla="*/ 271 w 504"/>
                  <a:gd name="T105" fmla="*/ 453 h 836"/>
                  <a:gd name="T106" fmla="*/ 269 w 504"/>
                  <a:gd name="T107" fmla="*/ 503 h 836"/>
                  <a:gd name="T108" fmla="*/ 246 w 504"/>
                  <a:gd name="T109" fmla="*/ 526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5" name="Freeform 54"/>
              <p:cNvSpPr>
                <a:spLocks/>
              </p:cNvSpPr>
              <p:nvPr/>
            </p:nvSpPr>
            <p:spPr bwMode="auto">
              <a:xfrm>
                <a:off x="3738776" y="2825700"/>
                <a:ext cx="73814" cy="65215"/>
              </a:xfrm>
              <a:custGeom>
                <a:avLst/>
                <a:gdLst>
                  <a:gd name="T0" fmla="*/ 35 w 43"/>
                  <a:gd name="T1" fmla="*/ 0 h 38"/>
                  <a:gd name="T2" fmla="*/ 42 w 43"/>
                  <a:gd name="T3" fmla="*/ 17 h 38"/>
                  <a:gd name="T4" fmla="*/ 22 w 43"/>
                  <a:gd name="T5" fmla="*/ 31 h 38"/>
                  <a:gd name="T6" fmla="*/ 4 w 43"/>
                  <a:gd name="T7" fmla="*/ 37 h 38"/>
                  <a:gd name="T8" fmla="*/ 0 w 43"/>
                  <a:gd name="T9" fmla="*/ 19 h 38"/>
                  <a:gd name="T10" fmla="*/ 8 w 43"/>
                  <a:gd name="T11" fmla="*/ 5 h 38"/>
                  <a:gd name="T12" fmla="*/ 35 w 43"/>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8">
                    <a:moveTo>
                      <a:pt x="35" y="0"/>
                    </a:moveTo>
                    <a:lnTo>
                      <a:pt x="42" y="17"/>
                    </a:lnTo>
                    <a:lnTo>
                      <a:pt x="22" y="31"/>
                    </a:lnTo>
                    <a:lnTo>
                      <a:pt x="4" y="37"/>
                    </a:lnTo>
                    <a:lnTo>
                      <a:pt x="0" y="19"/>
                    </a:lnTo>
                    <a:lnTo>
                      <a:pt x="8" y="5"/>
                    </a:lnTo>
                    <a:lnTo>
                      <a:pt x="35"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6" name="Freeform 55"/>
              <p:cNvSpPr>
                <a:spLocks/>
              </p:cNvSpPr>
              <p:nvPr/>
            </p:nvSpPr>
            <p:spPr bwMode="auto">
              <a:xfrm>
                <a:off x="3846506" y="2248639"/>
                <a:ext cx="61844" cy="98812"/>
              </a:xfrm>
              <a:custGeom>
                <a:avLst/>
                <a:gdLst>
                  <a:gd name="T0" fmla="*/ 14 w 36"/>
                  <a:gd name="T1" fmla="*/ 57 h 58"/>
                  <a:gd name="T2" fmla="*/ 35 w 36"/>
                  <a:gd name="T3" fmla="*/ 43 h 58"/>
                  <a:gd name="T4" fmla="*/ 28 w 36"/>
                  <a:gd name="T5" fmla="*/ 25 h 58"/>
                  <a:gd name="T6" fmla="*/ 21 w 36"/>
                  <a:gd name="T7" fmla="*/ 13 h 58"/>
                  <a:gd name="T8" fmla="*/ 14 w 36"/>
                  <a:gd name="T9" fmla="*/ 0 h 58"/>
                  <a:gd name="T10" fmla="*/ 0 w 36"/>
                  <a:gd name="T11" fmla="*/ 6 h 58"/>
                  <a:gd name="T12" fmla="*/ 7 w 36"/>
                  <a:gd name="T13" fmla="*/ 27 h 58"/>
                  <a:gd name="T14" fmla="*/ 14 w 36"/>
                  <a:gd name="T15" fmla="*/ 5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58">
                    <a:moveTo>
                      <a:pt x="14" y="57"/>
                    </a:moveTo>
                    <a:lnTo>
                      <a:pt x="35" y="43"/>
                    </a:lnTo>
                    <a:lnTo>
                      <a:pt x="28" y="25"/>
                    </a:lnTo>
                    <a:lnTo>
                      <a:pt x="21" y="13"/>
                    </a:lnTo>
                    <a:lnTo>
                      <a:pt x="14" y="0"/>
                    </a:lnTo>
                    <a:lnTo>
                      <a:pt x="0" y="6"/>
                    </a:lnTo>
                    <a:lnTo>
                      <a:pt x="7" y="27"/>
                    </a:lnTo>
                    <a:lnTo>
                      <a:pt x="14" y="57"/>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7" name="Freeform 56"/>
              <p:cNvSpPr>
                <a:spLocks/>
              </p:cNvSpPr>
              <p:nvPr/>
            </p:nvSpPr>
            <p:spPr bwMode="auto">
              <a:xfrm>
                <a:off x="3561221" y="2622147"/>
                <a:ext cx="187529" cy="199600"/>
              </a:xfrm>
              <a:custGeom>
                <a:avLst/>
                <a:gdLst>
                  <a:gd name="T0" fmla="*/ 38 w 109"/>
                  <a:gd name="T1" fmla="*/ 0 h 109"/>
                  <a:gd name="T2" fmla="*/ 63 w 109"/>
                  <a:gd name="T3" fmla="*/ 0 h 109"/>
                  <a:gd name="T4" fmla="*/ 81 w 109"/>
                  <a:gd name="T5" fmla="*/ 4 h 109"/>
                  <a:gd name="T6" fmla="*/ 94 w 109"/>
                  <a:gd name="T7" fmla="*/ 22 h 109"/>
                  <a:gd name="T8" fmla="*/ 105 w 109"/>
                  <a:gd name="T9" fmla="*/ 49 h 109"/>
                  <a:gd name="T10" fmla="*/ 108 w 109"/>
                  <a:gd name="T11" fmla="*/ 74 h 109"/>
                  <a:gd name="T12" fmla="*/ 96 w 109"/>
                  <a:gd name="T13" fmla="*/ 87 h 109"/>
                  <a:gd name="T14" fmla="*/ 92 w 109"/>
                  <a:gd name="T15" fmla="*/ 103 h 109"/>
                  <a:gd name="T16" fmla="*/ 78 w 109"/>
                  <a:gd name="T17" fmla="*/ 108 h 109"/>
                  <a:gd name="T18" fmla="*/ 67 w 109"/>
                  <a:gd name="T19" fmla="*/ 94 h 109"/>
                  <a:gd name="T20" fmla="*/ 56 w 109"/>
                  <a:gd name="T21" fmla="*/ 67 h 109"/>
                  <a:gd name="T22" fmla="*/ 49 w 109"/>
                  <a:gd name="T23" fmla="*/ 58 h 109"/>
                  <a:gd name="T24" fmla="*/ 27 w 109"/>
                  <a:gd name="T25" fmla="*/ 56 h 109"/>
                  <a:gd name="T26" fmla="*/ 0 w 109"/>
                  <a:gd name="T27" fmla="*/ 29 h 109"/>
                  <a:gd name="T28" fmla="*/ 38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78" name="Freeform 57"/>
              <p:cNvSpPr>
                <a:spLocks/>
              </p:cNvSpPr>
              <p:nvPr/>
            </p:nvSpPr>
            <p:spPr bwMode="auto">
              <a:xfrm>
                <a:off x="3836530" y="2132041"/>
                <a:ext cx="99750" cy="75097"/>
              </a:xfrm>
              <a:custGeom>
                <a:avLst/>
                <a:gdLst>
                  <a:gd name="T0" fmla="*/ 50 w 58"/>
                  <a:gd name="T1" fmla="*/ 0 h 43"/>
                  <a:gd name="T2" fmla="*/ 57 w 58"/>
                  <a:gd name="T3" fmla="*/ 9 h 43"/>
                  <a:gd name="T4" fmla="*/ 34 w 58"/>
                  <a:gd name="T5" fmla="*/ 21 h 43"/>
                  <a:gd name="T6" fmla="*/ 13 w 58"/>
                  <a:gd name="T7" fmla="*/ 42 h 43"/>
                  <a:gd name="T8" fmla="*/ 2 w 58"/>
                  <a:gd name="T9" fmla="*/ 37 h 43"/>
                  <a:gd name="T10" fmla="*/ 0 w 58"/>
                  <a:gd name="T11" fmla="*/ 14 h 43"/>
                  <a:gd name="T12" fmla="*/ 0 w 58"/>
                  <a:gd name="T13" fmla="*/ 7 h 43"/>
                  <a:gd name="T14" fmla="*/ 34 w 58"/>
                  <a:gd name="T15" fmla="*/ 0 h 43"/>
                  <a:gd name="T16" fmla="*/ 50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43">
                    <a:moveTo>
                      <a:pt x="50" y="0"/>
                    </a:moveTo>
                    <a:lnTo>
                      <a:pt x="57" y="9"/>
                    </a:lnTo>
                    <a:lnTo>
                      <a:pt x="34" y="21"/>
                    </a:lnTo>
                    <a:lnTo>
                      <a:pt x="13" y="42"/>
                    </a:lnTo>
                    <a:lnTo>
                      <a:pt x="2" y="37"/>
                    </a:lnTo>
                    <a:lnTo>
                      <a:pt x="0" y="14"/>
                    </a:lnTo>
                    <a:lnTo>
                      <a:pt x="0" y="7"/>
                    </a:lnTo>
                    <a:lnTo>
                      <a:pt x="34" y="0"/>
                    </a:lnTo>
                    <a:lnTo>
                      <a:pt x="50"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grpSp>
            <p:nvGrpSpPr>
              <p:cNvPr id="6" name="Group 58"/>
              <p:cNvGrpSpPr>
                <a:grpSpLocks/>
              </p:cNvGrpSpPr>
              <p:nvPr/>
            </p:nvGrpSpPr>
            <p:grpSpPr bwMode="auto">
              <a:xfrm>
                <a:off x="5467350" y="773113"/>
                <a:ext cx="1076325" cy="2281237"/>
                <a:chOff x="3324" y="947"/>
                <a:chExt cx="626" cy="1332"/>
              </a:xfrm>
              <a:grpFill/>
            </p:grpSpPr>
            <p:sp>
              <p:nvSpPr>
                <p:cNvPr id="100" name="Freeform 59"/>
                <p:cNvSpPr>
                  <a:spLocks/>
                </p:cNvSpPr>
                <p:nvPr/>
              </p:nvSpPr>
              <p:spPr bwMode="auto">
                <a:xfrm>
                  <a:off x="3573" y="2099"/>
                  <a:ext cx="42" cy="103"/>
                </a:xfrm>
                <a:custGeom>
                  <a:avLst/>
                  <a:gdLst>
                    <a:gd name="T0" fmla="*/ 41 w 42"/>
                    <a:gd name="T1" fmla="*/ 0 h 103"/>
                    <a:gd name="T2" fmla="*/ 38 w 42"/>
                    <a:gd name="T3" fmla="*/ 34 h 103"/>
                    <a:gd name="T4" fmla="*/ 27 w 42"/>
                    <a:gd name="T5" fmla="*/ 61 h 103"/>
                    <a:gd name="T6" fmla="*/ 6 w 42"/>
                    <a:gd name="T7" fmla="*/ 77 h 103"/>
                    <a:gd name="T8" fmla="*/ 11 w 42"/>
                    <a:gd name="T9" fmla="*/ 95 h 103"/>
                    <a:gd name="T10" fmla="*/ 4 w 42"/>
                    <a:gd name="T11" fmla="*/ 102 h 103"/>
                    <a:gd name="T12" fmla="*/ 0 w 42"/>
                    <a:gd name="T13" fmla="*/ 79 h 103"/>
                    <a:gd name="T14" fmla="*/ 6 w 42"/>
                    <a:gd name="T15" fmla="*/ 63 h 103"/>
                    <a:gd name="T16" fmla="*/ 11 w 42"/>
                    <a:gd name="T17" fmla="*/ 43 h 103"/>
                    <a:gd name="T18" fmla="*/ 41 w 4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103">
                      <a:moveTo>
                        <a:pt x="41" y="0"/>
                      </a:moveTo>
                      <a:lnTo>
                        <a:pt x="38" y="34"/>
                      </a:lnTo>
                      <a:lnTo>
                        <a:pt x="27" y="61"/>
                      </a:lnTo>
                      <a:lnTo>
                        <a:pt x="6" y="77"/>
                      </a:lnTo>
                      <a:lnTo>
                        <a:pt x="11" y="95"/>
                      </a:lnTo>
                      <a:lnTo>
                        <a:pt x="4" y="102"/>
                      </a:lnTo>
                      <a:lnTo>
                        <a:pt x="0" y="79"/>
                      </a:lnTo>
                      <a:lnTo>
                        <a:pt x="6" y="63"/>
                      </a:lnTo>
                      <a:lnTo>
                        <a:pt x="11" y="43"/>
                      </a:lnTo>
                      <a:lnTo>
                        <a:pt x="41"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101" name="Freeform 60"/>
                <p:cNvSpPr>
                  <a:spLocks/>
                </p:cNvSpPr>
                <p:nvPr/>
              </p:nvSpPr>
              <p:spPr bwMode="auto">
                <a:xfrm>
                  <a:off x="3666" y="2053"/>
                  <a:ext cx="58" cy="81"/>
                </a:xfrm>
                <a:custGeom>
                  <a:avLst/>
                  <a:gdLst>
                    <a:gd name="T0" fmla="*/ 45 w 58"/>
                    <a:gd name="T1" fmla="*/ 0 h 81"/>
                    <a:gd name="T2" fmla="*/ 57 w 58"/>
                    <a:gd name="T3" fmla="*/ 0 h 81"/>
                    <a:gd name="T4" fmla="*/ 43 w 58"/>
                    <a:gd name="T5" fmla="*/ 15 h 81"/>
                    <a:gd name="T6" fmla="*/ 41 w 58"/>
                    <a:gd name="T7" fmla="*/ 26 h 81"/>
                    <a:gd name="T8" fmla="*/ 45 w 58"/>
                    <a:gd name="T9" fmla="*/ 44 h 81"/>
                    <a:gd name="T10" fmla="*/ 29 w 58"/>
                    <a:gd name="T11" fmla="*/ 60 h 81"/>
                    <a:gd name="T12" fmla="*/ 11 w 58"/>
                    <a:gd name="T13" fmla="*/ 80 h 81"/>
                    <a:gd name="T14" fmla="*/ 6 w 58"/>
                    <a:gd name="T15" fmla="*/ 60 h 81"/>
                    <a:gd name="T16" fmla="*/ 0 w 58"/>
                    <a:gd name="T17" fmla="*/ 53 h 81"/>
                    <a:gd name="T18" fmla="*/ 0 w 58"/>
                    <a:gd name="T19" fmla="*/ 37 h 81"/>
                    <a:gd name="T20" fmla="*/ 18 w 58"/>
                    <a:gd name="T21" fmla="*/ 22 h 81"/>
                    <a:gd name="T22" fmla="*/ 45 w 5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1">
                      <a:moveTo>
                        <a:pt x="45" y="0"/>
                      </a:moveTo>
                      <a:lnTo>
                        <a:pt x="57" y="0"/>
                      </a:lnTo>
                      <a:lnTo>
                        <a:pt x="43" y="15"/>
                      </a:lnTo>
                      <a:lnTo>
                        <a:pt x="41" y="26"/>
                      </a:lnTo>
                      <a:lnTo>
                        <a:pt x="45" y="44"/>
                      </a:lnTo>
                      <a:lnTo>
                        <a:pt x="29" y="60"/>
                      </a:lnTo>
                      <a:lnTo>
                        <a:pt x="11" y="80"/>
                      </a:lnTo>
                      <a:lnTo>
                        <a:pt x="6" y="60"/>
                      </a:lnTo>
                      <a:lnTo>
                        <a:pt x="0" y="53"/>
                      </a:lnTo>
                      <a:lnTo>
                        <a:pt x="0" y="37"/>
                      </a:lnTo>
                      <a:lnTo>
                        <a:pt x="18" y="22"/>
                      </a:lnTo>
                      <a:lnTo>
                        <a:pt x="45"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grpSp>
              <p:nvGrpSpPr>
                <p:cNvPr id="7" name="Group 61"/>
                <p:cNvGrpSpPr>
                  <a:grpSpLocks/>
                </p:cNvGrpSpPr>
                <p:nvPr/>
              </p:nvGrpSpPr>
              <p:grpSpPr bwMode="auto">
                <a:xfrm>
                  <a:off x="3324" y="947"/>
                  <a:ext cx="626" cy="1332"/>
                  <a:chOff x="3324" y="947"/>
                  <a:chExt cx="626" cy="1332"/>
                </a:xfrm>
                <a:grpFill/>
              </p:grpSpPr>
              <p:sp>
                <p:nvSpPr>
                  <p:cNvPr id="103" name="Freeform 62"/>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lnTo>
                          <a:pt x="472" y="0"/>
                        </a:lnTo>
                      </a:path>
                    </a:pathLst>
                  </a:custGeom>
                  <a:grpFill/>
                  <a:ln w="3175" cap="rnd">
                    <a:solidFill>
                      <a:schemeClr val="tx2"/>
                    </a:solidFill>
                    <a:round/>
                    <a:headEnd/>
                    <a:tailEnd/>
                  </a:ln>
                </p:spPr>
                <p:txBody>
                  <a:bodyPr/>
                  <a:lstStyle/>
                  <a:p>
                    <a:pPr>
                      <a:defRPr/>
                    </a:pPr>
                    <a:endParaRPr lang="en-US" sz="2400">
                      <a:solidFill>
                        <a:srgbClr val="003366"/>
                      </a:solidFill>
                      <a:latin typeface="Arial" charset="0"/>
                      <a:cs typeface="Arial" charset="0"/>
                    </a:endParaRPr>
                  </a:p>
                </p:txBody>
              </p:sp>
              <p:sp>
                <p:nvSpPr>
                  <p:cNvPr id="104" name="Freeform 63"/>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path>
                    </a:pathLst>
                  </a:custGeom>
                  <a:grpFill/>
                  <a:ln w="3175" cap="rnd" cmpd="sng">
                    <a:solidFill>
                      <a:schemeClr val="tx2"/>
                    </a:solidFill>
                    <a:prstDash val="solid"/>
                    <a:round/>
                    <a:headEnd type="none" w="sm" len="sm"/>
                    <a:tailEnd type="none" w="sm" len="sm"/>
                  </a:ln>
                </p:spPr>
                <p:txBody>
                  <a:bodyPr/>
                  <a:lstStyle/>
                  <a:p>
                    <a:pPr>
                      <a:defRPr/>
                    </a:pPr>
                    <a:endParaRPr lang="en-US" sz="2400">
                      <a:solidFill>
                        <a:srgbClr val="003366"/>
                      </a:solidFill>
                      <a:latin typeface="Arial" charset="0"/>
                      <a:cs typeface="Arial" charset="0"/>
                    </a:endParaRPr>
                  </a:p>
                </p:txBody>
              </p:sp>
            </p:grpSp>
          </p:grpSp>
          <p:sp>
            <p:nvSpPr>
              <p:cNvPr id="80" name="Freeform 64"/>
              <p:cNvSpPr>
                <a:spLocks/>
              </p:cNvSpPr>
              <p:nvPr/>
            </p:nvSpPr>
            <p:spPr bwMode="auto">
              <a:xfrm>
                <a:off x="5715814" y="4647787"/>
                <a:ext cx="937647" cy="895233"/>
              </a:xfrm>
              <a:custGeom>
                <a:avLst/>
                <a:gdLst>
                  <a:gd name="T0" fmla="*/ 272 w 545"/>
                  <a:gd name="T1" fmla="*/ 407 h 524"/>
                  <a:gd name="T2" fmla="*/ 287 w 545"/>
                  <a:gd name="T3" fmla="*/ 366 h 524"/>
                  <a:gd name="T4" fmla="*/ 319 w 545"/>
                  <a:gd name="T5" fmla="*/ 366 h 524"/>
                  <a:gd name="T6" fmla="*/ 340 w 545"/>
                  <a:gd name="T7" fmla="*/ 384 h 524"/>
                  <a:gd name="T8" fmla="*/ 369 w 545"/>
                  <a:gd name="T9" fmla="*/ 395 h 524"/>
                  <a:gd name="T10" fmla="*/ 362 w 545"/>
                  <a:gd name="T11" fmla="*/ 472 h 524"/>
                  <a:gd name="T12" fmla="*/ 385 w 545"/>
                  <a:gd name="T13" fmla="*/ 509 h 524"/>
                  <a:gd name="T14" fmla="*/ 401 w 545"/>
                  <a:gd name="T15" fmla="*/ 516 h 524"/>
                  <a:gd name="T16" fmla="*/ 432 w 545"/>
                  <a:gd name="T17" fmla="*/ 523 h 524"/>
                  <a:gd name="T18" fmla="*/ 473 w 545"/>
                  <a:gd name="T19" fmla="*/ 500 h 524"/>
                  <a:gd name="T20" fmla="*/ 530 w 545"/>
                  <a:gd name="T21" fmla="*/ 497 h 524"/>
                  <a:gd name="T22" fmla="*/ 532 w 545"/>
                  <a:gd name="T23" fmla="*/ 468 h 524"/>
                  <a:gd name="T24" fmla="*/ 519 w 545"/>
                  <a:gd name="T25" fmla="*/ 407 h 524"/>
                  <a:gd name="T26" fmla="*/ 500 w 545"/>
                  <a:gd name="T27" fmla="*/ 388 h 524"/>
                  <a:gd name="T28" fmla="*/ 507 w 545"/>
                  <a:gd name="T29" fmla="*/ 345 h 524"/>
                  <a:gd name="T30" fmla="*/ 530 w 545"/>
                  <a:gd name="T31" fmla="*/ 302 h 524"/>
                  <a:gd name="T32" fmla="*/ 530 w 545"/>
                  <a:gd name="T33" fmla="*/ 261 h 524"/>
                  <a:gd name="T34" fmla="*/ 500 w 545"/>
                  <a:gd name="T35" fmla="*/ 231 h 524"/>
                  <a:gd name="T36" fmla="*/ 510 w 545"/>
                  <a:gd name="T37" fmla="*/ 204 h 524"/>
                  <a:gd name="T38" fmla="*/ 507 w 545"/>
                  <a:gd name="T39" fmla="*/ 186 h 524"/>
                  <a:gd name="T40" fmla="*/ 487 w 545"/>
                  <a:gd name="T41" fmla="*/ 163 h 524"/>
                  <a:gd name="T42" fmla="*/ 473 w 545"/>
                  <a:gd name="T43" fmla="*/ 134 h 524"/>
                  <a:gd name="T44" fmla="*/ 439 w 545"/>
                  <a:gd name="T45" fmla="*/ 147 h 524"/>
                  <a:gd name="T46" fmla="*/ 432 w 545"/>
                  <a:gd name="T47" fmla="*/ 109 h 524"/>
                  <a:gd name="T48" fmla="*/ 398 w 545"/>
                  <a:gd name="T49" fmla="*/ 75 h 524"/>
                  <a:gd name="T50" fmla="*/ 389 w 545"/>
                  <a:gd name="T51" fmla="*/ 43 h 524"/>
                  <a:gd name="T52" fmla="*/ 374 w 545"/>
                  <a:gd name="T53" fmla="*/ 22 h 524"/>
                  <a:gd name="T54" fmla="*/ 360 w 545"/>
                  <a:gd name="T55" fmla="*/ 4 h 524"/>
                  <a:gd name="T56" fmla="*/ 301 w 545"/>
                  <a:gd name="T57" fmla="*/ 4 h 524"/>
                  <a:gd name="T58" fmla="*/ 233 w 545"/>
                  <a:gd name="T59" fmla="*/ 65 h 524"/>
                  <a:gd name="T60" fmla="*/ 249 w 545"/>
                  <a:gd name="T61" fmla="*/ 104 h 524"/>
                  <a:gd name="T62" fmla="*/ 231 w 545"/>
                  <a:gd name="T63" fmla="*/ 113 h 524"/>
                  <a:gd name="T64" fmla="*/ 199 w 545"/>
                  <a:gd name="T65" fmla="*/ 93 h 524"/>
                  <a:gd name="T66" fmla="*/ 147 w 545"/>
                  <a:gd name="T67" fmla="*/ 100 h 524"/>
                  <a:gd name="T68" fmla="*/ 131 w 545"/>
                  <a:gd name="T69" fmla="*/ 100 h 524"/>
                  <a:gd name="T70" fmla="*/ 95 w 545"/>
                  <a:gd name="T71" fmla="*/ 79 h 524"/>
                  <a:gd name="T72" fmla="*/ 20 w 545"/>
                  <a:gd name="T73" fmla="*/ 97 h 524"/>
                  <a:gd name="T74" fmla="*/ 0 w 545"/>
                  <a:gd name="T75" fmla="*/ 113 h 524"/>
                  <a:gd name="T76" fmla="*/ 58 w 545"/>
                  <a:gd name="T77" fmla="*/ 197 h 524"/>
                  <a:gd name="T78" fmla="*/ 99 w 545"/>
                  <a:gd name="T79" fmla="*/ 218 h 524"/>
                  <a:gd name="T80" fmla="*/ 170 w 545"/>
                  <a:gd name="T81" fmla="*/ 304 h 524"/>
                  <a:gd name="T82" fmla="*/ 160 w 545"/>
                  <a:gd name="T83" fmla="*/ 336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grpFill/>
              <a:ln w="3175" cap="rnd" cmpd="sng">
                <a:solidFill>
                  <a:schemeClr val="tx2"/>
                </a:solidFill>
                <a:prstDash val="solid"/>
                <a:round/>
                <a:headEnd type="none" w="med" len="med"/>
                <a:tailEnd type="none" w="med" len="med"/>
              </a:ln>
            </p:spPr>
            <p:txBody>
              <a:bodyPr/>
              <a:lstStyle/>
              <a:p>
                <a:pPr>
                  <a:defRPr/>
                </a:pPr>
                <a:endParaRPr lang="en-US" sz="2400">
                  <a:solidFill>
                    <a:srgbClr val="003366"/>
                  </a:solidFill>
                  <a:latin typeface="Arial" charset="0"/>
                  <a:cs typeface="Arial" charset="0"/>
                </a:endParaRPr>
              </a:p>
            </p:txBody>
          </p:sp>
          <p:sp>
            <p:nvSpPr>
              <p:cNvPr id="81" name="Freeform 65"/>
              <p:cNvSpPr>
                <a:spLocks/>
              </p:cNvSpPr>
              <p:nvPr/>
            </p:nvSpPr>
            <p:spPr bwMode="auto">
              <a:xfrm>
                <a:off x="4945746" y="404813"/>
                <a:ext cx="1955093" cy="2132357"/>
              </a:xfrm>
              <a:custGeom>
                <a:avLst/>
                <a:gdLst>
                  <a:gd name="T0" fmla="*/ 332 w 1136"/>
                  <a:gd name="T1" fmla="*/ 1137 h 1245"/>
                  <a:gd name="T2" fmla="*/ 377 w 1136"/>
                  <a:gd name="T3" fmla="*/ 1066 h 1245"/>
                  <a:gd name="T4" fmla="*/ 366 w 1136"/>
                  <a:gd name="T5" fmla="*/ 969 h 1245"/>
                  <a:gd name="T6" fmla="*/ 375 w 1136"/>
                  <a:gd name="T7" fmla="*/ 887 h 1245"/>
                  <a:gd name="T8" fmla="*/ 393 w 1136"/>
                  <a:gd name="T9" fmla="*/ 771 h 1245"/>
                  <a:gd name="T10" fmla="*/ 452 w 1136"/>
                  <a:gd name="T11" fmla="*/ 692 h 1245"/>
                  <a:gd name="T12" fmla="*/ 482 w 1136"/>
                  <a:gd name="T13" fmla="*/ 631 h 1245"/>
                  <a:gd name="T14" fmla="*/ 502 w 1136"/>
                  <a:gd name="T15" fmla="*/ 569 h 1245"/>
                  <a:gd name="T16" fmla="*/ 564 w 1136"/>
                  <a:gd name="T17" fmla="*/ 465 h 1245"/>
                  <a:gd name="T18" fmla="*/ 598 w 1136"/>
                  <a:gd name="T19" fmla="*/ 381 h 1245"/>
                  <a:gd name="T20" fmla="*/ 677 w 1136"/>
                  <a:gd name="T21" fmla="*/ 299 h 1245"/>
                  <a:gd name="T22" fmla="*/ 739 w 1136"/>
                  <a:gd name="T23" fmla="*/ 270 h 1245"/>
                  <a:gd name="T24" fmla="*/ 782 w 1136"/>
                  <a:gd name="T25" fmla="*/ 195 h 1245"/>
                  <a:gd name="T26" fmla="*/ 880 w 1136"/>
                  <a:gd name="T27" fmla="*/ 236 h 1245"/>
                  <a:gd name="T28" fmla="*/ 934 w 1136"/>
                  <a:gd name="T29" fmla="*/ 249 h 1245"/>
                  <a:gd name="T30" fmla="*/ 964 w 1136"/>
                  <a:gd name="T31" fmla="*/ 149 h 1245"/>
                  <a:gd name="T32" fmla="*/ 1046 w 1136"/>
                  <a:gd name="T33" fmla="*/ 140 h 1245"/>
                  <a:gd name="T34" fmla="*/ 1075 w 1136"/>
                  <a:gd name="T35" fmla="*/ 179 h 1245"/>
                  <a:gd name="T36" fmla="*/ 1100 w 1136"/>
                  <a:gd name="T37" fmla="*/ 129 h 1245"/>
                  <a:gd name="T38" fmla="*/ 1130 w 1136"/>
                  <a:gd name="T39" fmla="*/ 70 h 1245"/>
                  <a:gd name="T40" fmla="*/ 1075 w 1136"/>
                  <a:gd name="T41" fmla="*/ 22 h 1245"/>
                  <a:gd name="T42" fmla="*/ 1028 w 1136"/>
                  <a:gd name="T43" fmla="*/ 24 h 1245"/>
                  <a:gd name="T44" fmla="*/ 998 w 1136"/>
                  <a:gd name="T45" fmla="*/ 22 h 1245"/>
                  <a:gd name="T46" fmla="*/ 957 w 1136"/>
                  <a:gd name="T47" fmla="*/ 49 h 1245"/>
                  <a:gd name="T48" fmla="*/ 939 w 1136"/>
                  <a:gd name="T49" fmla="*/ 34 h 1245"/>
                  <a:gd name="T50" fmla="*/ 877 w 1136"/>
                  <a:gd name="T51" fmla="*/ 108 h 1245"/>
                  <a:gd name="T52" fmla="*/ 814 w 1136"/>
                  <a:gd name="T53" fmla="*/ 129 h 1245"/>
                  <a:gd name="T54" fmla="*/ 748 w 1136"/>
                  <a:gd name="T55" fmla="*/ 149 h 1245"/>
                  <a:gd name="T56" fmla="*/ 668 w 1136"/>
                  <a:gd name="T57" fmla="*/ 165 h 1245"/>
                  <a:gd name="T58" fmla="*/ 659 w 1136"/>
                  <a:gd name="T59" fmla="*/ 229 h 1245"/>
                  <a:gd name="T60" fmla="*/ 652 w 1136"/>
                  <a:gd name="T61" fmla="*/ 281 h 1245"/>
                  <a:gd name="T62" fmla="*/ 586 w 1136"/>
                  <a:gd name="T63" fmla="*/ 295 h 1245"/>
                  <a:gd name="T64" fmla="*/ 564 w 1136"/>
                  <a:gd name="T65" fmla="*/ 340 h 1245"/>
                  <a:gd name="T66" fmla="*/ 516 w 1136"/>
                  <a:gd name="T67" fmla="*/ 406 h 1245"/>
                  <a:gd name="T68" fmla="*/ 466 w 1136"/>
                  <a:gd name="T69" fmla="*/ 490 h 1245"/>
                  <a:gd name="T70" fmla="*/ 423 w 1136"/>
                  <a:gd name="T71" fmla="*/ 572 h 1245"/>
                  <a:gd name="T72" fmla="*/ 398 w 1136"/>
                  <a:gd name="T73" fmla="*/ 622 h 1245"/>
                  <a:gd name="T74" fmla="*/ 318 w 1136"/>
                  <a:gd name="T75" fmla="*/ 692 h 1245"/>
                  <a:gd name="T76" fmla="*/ 366 w 1136"/>
                  <a:gd name="T77" fmla="*/ 701 h 1245"/>
                  <a:gd name="T78" fmla="*/ 295 w 1136"/>
                  <a:gd name="T79" fmla="*/ 715 h 1245"/>
                  <a:gd name="T80" fmla="*/ 229 w 1136"/>
                  <a:gd name="T81" fmla="*/ 755 h 1245"/>
                  <a:gd name="T82" fmla="*/ 172 w 1136"/>
                  <a:gd name="T83" fmla="*/ 758 h 1245"/>
                  <a:gd name="T84" fmla="*/ 127 w 1136"/>
                  <a:gd name="T85" fmla="*/ 789 h 1245"/>
                  <a:gd name="T86" fmla="*/ 97 w 1136"/>
                  <a:gd name="T87" fmla="*/ 821 h 1245"/>
                  <a:gd name="T88" fmla="*/ 38 w 1136"/>
                  <a:gd name="T89" fmla="*/ 860 h 1245"/>
                  <a:gd name="T90" fmla="*/ 22 w 1136"/>
                  <a:gd name="T91" fmla="*/ 996 h 1245"/>
                  <a:gd name="T92" fmla="*/ 45 w 1136"/>
                  <a:gd name="T93" fmla="*/ 1028 h 1245"/>
                  <a:gd name="T94" fmla="*/ 22 w 1136"/>
                  <a:gd name="T95" fmla="*/ 1089 h 1245"/>
                  <a:gd name="T96" fmla="*/ 36 w 1136"/>
                  <a:gd name="T97" fmla="*/ 1123 h 1245"/>
                  <a:gd name="T98" fmla="*/ 0 w 1136"/>
                  <a:gd name="T99" fmla="*/ 1155 h 1245"/>
                  <a:gd name="T100" fmla="*/ 95 w 1136"/>
                  <a:gd name="T101" fmla="*/ 1244 h 1245"/>
                  <a:gd name="T102" fmla="*/ 234 w 1136"/>
                  <a:gd name="T103" fmla="*/ 1141 h 1245"/>
                  <a:gd name="T104" fmla="*/ 284 w 1136"/>
                  <a:gd name="T105" fmla="*/ 1085 h 1245"/>
                  <a:gd name="T106" fmla="*/ 295 w 1136"/>
                  <a:gd name="T107" fmla="*/ 1171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lnTo>
                      <a:pt x="304" y="1171"/>
                    </a:lnTo>
                  </a:path>
                </a:pathLst>
              </a:custGeom>
              <a:grpFill/>
              <a:ln w="3175">
                <a:solidFill>
                  <a:schemeClr val="tx2"/>
                </a:solidFill>
              </a:ln>
            </p:spPr>
            <p:txBody>
              <a:bodyPr/>
              <a:lstStyle/>
              <a:p>
                <a:pPr>
                  <a:defRPr/>
                </a:pPr>
                <a:endParaRPr lang="en-US" sz="2400">
                  <a:solidFill>
                    <a:srgbClr val="003366"/>
                  </a:solidFill>
                  <a:latin typeface="Arial" charset="0"/>
                  <a:cs typeface="Arial" charset="0"/>
                </a:endParaRPr>
              </a:p>
            </p:txBody>
          </p:sp>
          <p:sp>
            <p:nvSpPr>
              <p:cNvPr id="82" name="Freeform 66"/>
              <p:cNvSpPr>
                <a:spLocks/>
              </p:cNvSpPr>
              <p:nvPr/>
            </p:nvSpPr>
            <p:spPr bwMode="auto">
              <a:xfrm>
                <a:off x="4945746" y="404813"/>
                <a:ext cx="1955093" cy="2132357"/>
              </a:xfrm>
              <a:custGeom>
                <a:avLst/>
                <a:gdLst>
                  <a:gd name="T0" fmla="*/ 332 w 1136"/>
                  <a:gd name="T1" fmla="*/ 1137 h 1245"/>
                  <a:gd name="T2" fmla="*/ 377 w 1136"/>
                  <a:gd name="T3" fmla="*/ 1066 h 1245"/>
                  <a:gd name="T4" fmla="*/ 366 w 1136"/>
                  <a:gd name="T5" fmla="*/ 969 h 1245"/>
                  <a:gd name="T6" fmla="*/ 375 w 1136"/>
                  <a:gd name="T7" fmla="*/ 887 h 1245"/>
                  <a:gd name="T8" fmla="*/ 393 w 1136"/>
                  <a:gd name="T9" fmla="*/ 771 h 1245"/>
                  <a:gd name="T10" fmla="*/ 452 w 1136"/>
                  <a:gd name="T11" fmla="*/ 692 h 1245"/>
                  <a:gd name="T12" fmla="*/ 482 w 1136"/>
                  <a:gd name="T13" fmla="*/ 631 h 1245"/>
                  <a:gd name="T14" fmla="*/ 502 w 1136"/>
                  <a:gd name="T15" fmla="*/ 569 h 1245"/>
                  <a:gd name="T16" fmla="*/ 564 w 1136"/>
                  <a:gd name="T17" fmla="*/ 465 h 1245"/>
                  <a:gd name="T18" fmla="*/ 598 w 1136"/>
                  <a:gd name="T19" fmla="*/ 381 h 1245"/>
                  <a:gd name="T20" fmla="*/ 677 w 1136"/>
                  <a:gd name="T21" fmla="*/ 299 h 1245"/>
                  <a:gd name="T22" fmla="*/ 739 w 1136"/>
                  <a:gd name="T23" fmla="*/ 270 h 1245"/>
                  <a:gd name="T24" fmla="*/ 782 w 1136"/>
                  <a:gd name="T25" fmla="*/ 195 h 1245"/>
                  <a:gd name="T26" fmla="*/ 880 w 1136"/>
                  <a:gd name="T27" fmla="*/ 236 h 1245"/>
                  <a:gd name="T28" fmla="*/ 934 w 1136"/>
                  <a:gd name="T29" fmla="*/ 249 h 1245"/>
                  <a:gd name="T30" fmla="*/ 964 w 1136"/>
                  <a:gd name="T31" fmla="*/ 149 h 1245"/>
                  <a:gd name="T32" fmla="*/ 1046 w 1136"/>
                  <a:gd name="T33" fmla="*/ 140 h 1245"/>
                  <a:gd name="T34" fmla="*/ 1075 w 1136"/>
                  <a:gd name="T35" fmla="*/ 179 h 1245"/>
                  <a:gd name="T36" fmla="*/ 1100 w 1136"/>
                  <a:gd name="T37" fmla="*/ 129 h 1245"/>
                  <a:gd name="T38" fmla="*/ 1130 w 1136"/>
                  <a:gd name="T39" fmla="*/ 70 h 1245"/>
                  <a:gd name="T40" fmla="*/ 1075 w 1136"/>
                  <a:gd name="T41" fmla="*/ 22 h 1245"/>
                  <a:gd name="T42" fmla="*/ 1028 w 1136"/>
                  <a:gd name="T43" fmla="*/ 24 h 1245"/>
                  <a:gd name="T44" fmla="*/ 998 w 1136"/>
                  <a:gd name="T45" fmla="*/ 22 h 1245"/>
                  <a:gd name="T46" fmla="*/ 957 w 1136"/>
                  <a:gd name="T47" fmla="*/ 49 h 1245"/>
                  <a:gd name="T48" fmla="*/ 939 w 1136"/>
                  <a:gd name="T49" fmla="*/ 34 h 1245"/>
                  <a:gd name="T50" fmla="*/ 877 w 1136"/>
                  <a:gd name="T51" fmla="*/ 108 h 1245"/>
                  <a:gd name="T52" fmla="*/ 814 w 1136"/>
                  <a:gd name="T53" fmla="*/ 129 h 1245"/>
                  <a:gd name="T54" fmla="*/ 748 w 1136"/>
                  <a:gd name="T55" fmla="*/ 149 h 1245"/>
                  <a:gd name="T56" fmla="*/ 668 w 1136"/>
                  <a:gd name="T57" fmla="*/ 165 h 1245"/>
                  <a:gd name="T58" fmla="*/ 659 w 1136"/>
                  <a:gd name="T59" fmla="*/ 229 h 1245"/>
                  <a:gd name="T60" fmla="*/ 652 w 1136"/>
                  <a:gd name="T61" fmla="*/ 281 h 1245"/>
                  <a:gd name="T62" fmla="*/ 586 w 1136"/>
                  <a:gd name="T63" fmla="*/ 295 h 1245"/>
                  <a:gd name="T64" fmla="*/ 564 w 1136"/>
                  <a:gd name="T65" fmla="*/ 340 h 1245"/>
                  <a:gd name="T66" fmla="*/ 516 w 1136"/>
                  <a:gd name="T67" fmla="*/ 406 h 1245"/>
                  <a:gd name="T68" fmla="*/ 466 w 1136"/>
                  <a:gd name="T69" fmla="*/ 490 h 1245"/>
                  <a:gd name="T70" fmla="*/ 423 w 1136"/>
                  <a:gd name="T71" fmla="*/ 572 h 1245"/>
                  <a:gd name="T72" fmla="*/ 398 w 1136"/>
                  <a:gd name="T73" fmla="*/ 622 h 1245"/>
                  <a:gd name="T74" fmla="*/ 318 w 1136"/>
                  <a:gd name="T75" fmla="*/ 692 h 1245"/>
                  <a:gd name="T76" fmla="*/ 366 w 1136"/>
                  <a:gd name="T77" fmla="*/ 701 h 1245"/>
                  <a:gd name="T78" fmla="*/ 295 w 1136"/>
                  <a:gd name="T79" fmla="*/ 715 h 1245"/>
                  <a:gd name="T80" fmla="*/ 229 w 1136"/>
                  <a:gd name="T81" fmla="*/ 755 h 1245"/>
                  <a:gd name="T82" fmla="*/ 172 w 1136"/>
                  <a:gd name="T83" fmla="*/ 758 h 1245"/>
                  <a:gd name="T84" fmla="*/ 127 w 1136"/>
                  <a:gd name="T85" fmla="*/ 789 h 1245"/>
                  <a:gd name="T86" fmla="*/ 97 w 1136"/>
                  <a:gd name="T87" fmla="*/ 821 h 1245"/>
                  <a:gd name="T88" fmla="*/ 38 w 1136"/>
                  <a:gd name="T89" fmla="*/ 860 h 1245"/>
                  <a:gd name="T90" fmla="*/ 22 w 1136"/>
                  <a:gd name="T91" fmla="*/ 996 h 1245"/>
                  <a:gd name="T92" fmla="*/ 45 w 1136"/>
                  <a:gd name="T93" fmla="*/ 1028 h 1245"/>
                  <a:gd name="T94" fmla="*/ 22 w 1136"/>
                  <a:gd name="T95" fmla="*/ 1089 h 1245"/>
                  <a:gd name="T96" fmla="*/ 36 w 1136"/>
                  <a:gd name="T97" fmla="*/ 1123 h 1245"/>
                  <a:gd name="T98" fmla="*/ 0 w 1136"/>
                  <a:gd name="T99" fmla="*/ 1155 h 1245"/>
                  <a:gd name="T100" fmla="*/ 95 w 1136"/>
                  <a:gd name="T101" fmla="*/ 1244 h 1245"/>
                  <a:gd name="T102" fmla="*/ 234 w 1136"/>
                  <a:gd name="T103" fmla="*/ 1141 h 1245"/>
                  <a:gd name="T104" fmla="*/ 284 w 1136"/>
                  <a:gd name="T105" fmla="*/ 1085 h 1245"/>
                  <a:gd name="T106" fmla="*/ 295 w 1136"/>
                  <a:gd name="T107" fmla="*/ 1171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path>
                </a:pathLst>
              </a:custGeom>
              <a:grpFill/>
              <a:ln w="3175" cap="rnd" cmpd="sng">
                <a:solidFill>
                  <a:schemeClr val="tx2"/>
                </a:solidFill>
                <a:prstDash val="solid"/>
                <a:round/>
                <a:headEnd type="none" w="sm" len="sm"/>
                <a:tailEnd type="none" w="sm" len="sm"/>
              </a:ln>
            </p:spPr>
            <p:txBody>
              <a:bodyPr/>
              <a:lstStyle/>
              <a:p>
                <a:pPr>
                  <a:defRPr/>
                </a:pPr>
                <a:endParaRPr lang="en-US" sz="2400">
                  <a:solidFill>
                    <a:srgbClr val="003366"/>
                  </a:solidFill>
                  <a:latin typeface="Arial" charset="0"/>
                  <a:cs typeface="Arial" charset="0"/>
                </a:endParaRPr>
              </a:p>
            </p:txBody>
          </p:sp>
          <p:sp>
            <p:nvSpPr>
              <p:cNvPr id="83" name="Freeform 67"/>
              <p:cNvSpPr>
                <a:spLocks/>
              </p:cNvSpPr>
              <p:nvPr/>
            </p:nvSpPr>
            <p:spPr bwMode="auto">
              <a:xfrm>
                <a:off x="5925289" y="778322"/>
                <a:ext cx="61844" cy="81025"/>
              </a:xfrm>
              <a:custGeom>
                <a:avLst/>
                <a:gdLst>
                  <a:gd name="T0" fmla="*/ 35 w 36"/>
                  <a:gd name="T1" fmla="*/ 6 h 47"/>
                  <a:gd name="T2" fmla="*/ 30 w 36"/>
                  <a:gd name="T3" fmla="*/ 18 h 47"/>
                  <a:gd name="T4" fmla="*/ 35 w 36"/>
                  <a:gd name="T5" fmla="*/ 39 h 47"/>
                  <a:gd name="T6" fmla="*/ 9 w 36"/>
                  <a:gd name="T7" fmla="*/ 46 h 47"/>
                  <a:gd name="T8" fmla="*/ 0 w 36"/>
                  <a:gd name="T9" fmla="*/ 34 h 47"/>
                  <a:gd name="T10" fmla="*/ 0 w 36"/>
                  <a:gd name="T11" fmla="*/ 18 h 47"/>
                  <a:gd name="T12" fmla="*/ 7 w 36"/>
                  <a:gd name="T13" fmla="*/ 0 h 47"/>
                  <a:gd name="T14" fmla="*/ 35 w 36"/>
                  <a:gd name="T15" fmla="*/ 6 h 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47">
                    <a:moveTo>
                      <a:pt x="35" y="6"/>
                    </a:moveTo>
                    <a:lnTo>
                      <a:pt x="30" y="18"/>
                    </a:lnTo>
                    <a:lnTo>
                      <a:pt x="35" y="39"/>
                    </a:lnTo>
                    <a:lnTo>
                      <a:pt x="9" y="46"/>
                    </a:lnTo>
                    <a:lnTo>
                      <a:pt x="0" y="34"/>
                    </a:lnTo>
                    <a:lnTo>
                      <a:pt x="0" y="18"/>
                    </a:lnTo>
                    <a:lnTo>
                      <a:pt x="7" y="0"/>
                    </a:lnTo>
                    <a:lnTo>
                      <a:pt x="35" y="6"/>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84" name="Freeform 68"/>
              <p:cNvSpPr>
                <a:spLocks/>
              </p:cNvSpPr>
              <p:nvPr/>
            </p:nvSpPr>
            <p:spPr bwMode="auto">
              <a:xfrm>
                <a:off x="5831523" y="831679"/>
                <a:ext cx="63840" cy="65216"/>
              </a:xfrm>
              <a:custGeom>
                <a:avLst/>
                <a:gdLst>
                  <a:gd name="T0" fmla="*/ 31 w 38"/>
                  <a:gd name="T1" fmla="*/ 0 h 38"/>
                  <a:gd name="T2" fmla="*/ 37 w 38"/>
                  <a:gd name="T3" fmla="*/ 25 h 38"/>
                  <a:gd name="T4" fmla="*/ 7 w 38"/>
                  <a:gd name="T5" fmla="*/ 37 h 38"/>
                  <a:gd name="T6" fmla="*/ 0 w 38"/>
                  <a:gd name="T7" fmla="*/ 11 h 38"/>
                  <a:gd name="T8" fmla="*/ 31 w 3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8">
                    <a:moveTo>
                      <a:pt x="31" y="0"/>
                    </a:moveTo>
                    <a:lnTo>
                      <a:pt x="37" y="25"/>
                    </a:lnTo>
                    <a:lnTo>
                      <a:pt x="7" y="37"/>
                    </a:lnTo>
                    <a:lnTo>
                      <a:pt x="0" y="11"/>
                    </a:lnTo>
                    <a:lnTo>
                      <a:pt x="31"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85" name="Freeform 69"/>
              <p:cNvSpPr>
                <a:spLocks/>
              </p:cNvSpPr>
              <p:nvPr/>
            </p:nvSpPr>
            <p:spPr bwMode="auto">
              <a:xfrm>
                <a:off x="5849479" y="742750"/>
                <a:ext cx="67830" cy="61263"/>
              </a:xfrm>
              <a:custGeom>
                <a:avLst/>
                <a:gdLst>
                  <a:gd name="T0" fmla="*/ 0 w 39"/>
                  <a:gd name="T1" fmla="*/ 22 h 36"/>
                  <a:gd name="T2" fmla="*/ 28 w 39"/>
                  <a:gd name="T3" fmla="*/ 35 h 36"/>
                  <a:gd name="T4" fmla="*/ 38 w 39"/>
                  <a:gd name="T5" fmla="*/ 7 h 36"/>
                  <a:gd name="T6" fmla="*/ 21 w 39"/>
                  <a:gd name="T7" fmla="*/ 0 h 36"/>
                  <a:gd name="T8" fmla="*/ 9 w 39"/>
                  <a:gd name="T9" fmla="*/ 7 h 36"/>
                  <a:gd name="T10" fmla="*/ 0 w 39"/>
                  <a:gd name="T11" fmla="*/ 15 h 36"/>
                  <a:gd name="T12" fmla="*/ 0 w 39"/>
                  <a:gd name="T13" fmla="*/ 22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6">
                    <a:moveTo>
                      <a:pt x="0" y="22"/>
                    </a:moveTo>
                    <a:lnTo>
                      <a:pt x="28" y="35"/>
                    </a:lnTo>
                    <a:lnTo>
                      <a:pt x="38" y="7"/>
                    </a:lnTo>
                    <a:lnTo>
                      <a:pt x="21" y="0"/>
                    </a:lnTo>
                    <a:lnTo>
                      <a:pt x="9" y="7"/>
                    </a:lnTo>
                    <a:lnTo>
                      <a:pt x="0" y="15"/>
                    </a:lnTo>
                    <a:lnTo>
                      <a:pt x="0" y="22"/>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86" name="Freeform 70"/>
              <p:cNvSpPr>
                <a:spLocks/>
              </p:cNvSpPr>
              <p:nvPr/>
            </p:nvSpPr>
            <p:spPr bwMode="auto">
              <a:xfrm>
                <a:off x="5925289" y="699272"/>
                <a:ext cx="61844" cy="65215"/>
              </a:xfrm>
              <a:custGeom>
                <a:avLst/>
                <a:gdLst>
                  <a:gd name="T0" fmla="*/ 0 w 36"/>
                  <a:gd name="T1" fmla="*/ 37 h 38"/>
                  <a:gd name="T2" fmla="*/ 26 w 36"/>
                  <a:gd name="T3" fmla="*/ 0 h 38"/>
                  <a:gd name="T4" fmla="*/ 35 w 36"/>
                  <a:gd name="T5" fmla="*/ 15 h 38"/>
                  <a:gd name="T6" fmla="*/ 0 w 36"/>
                  <a:gd name="T7" fmla="*/ 37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8">
                    <a:moveTo>
                      <a:pt x="0" y="37"/>
                    </a:moveTo>
                    <a:lnTo>
                      <a:pt x="26" y="0"/>
                    </a:lnTo>
                    <a:lnTo>
                      <a:pt x="35" y="15"/>
                    </a:lnTo>
                    <a:lnTo>
                      <a:pt x="0" y="37"/>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87" name="Freeform 71"/>
              <p:cNvSpPr>
                <a:spLocks/>
              </p:cNvSpPr>
              <p:nvPr/>
            </p:nvSpPr>
            <p:spPr bwMode="auto">
              <a:xfrm>
                <a:off x="5757709" y="845514"/>
                <a:ext cx="65834" cy="63239"/>
              </a:xfrm>
              <a:custGeom>
                <a:avLst/>
                <a:gdLst>
                  <a:gd name="T0" fmla="*/ 28 w 38"/>
                  <a:gd name="T1" fmla="*/ 0 h 37"/>
                  <a:gd name="T2" fmla="*/ 37 w 38"/>
                  <a:gd name="T3" fmla="*/ 28 h 37"/>
                  <a:gd name="T4" fmla="*/ 0 w 38"/>
                  <a:gd name="T5" fmla="*/ 36 h 37"/>
                  <a:gd name="T6" fmla="*/ 28 w 38"/>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37">
                    <a:moveTo>
                      <a:pt x="28" y="0"/>
                    </a:moveTo>
                    <a:lnTo>
                      <a:pt x="37" y="28"/>
                    </a:lnTo>
                    <a:lnTo>
                      <a:pt x="0" y="36"/>
                    </a:lnTo>
                    <a:lnTo>
                      <a:pt x="28"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88" name="Freeform 72"/>
              <p:cNvSpPr>
                <a:spLocks/>
              </p:cNvSpPr>
              <p:nvPr/>
            </p:nvSpPr>
            <p:spPr bwMode="auto">
              <a:xfrm>
                <a:off x="6128778" y="606389"/>
                <a:ext cx="65834" cy="61264"/>
              </a:xfrm>
              <a:custGeom>
                <a:avLst/>
                <a:gdLst>
                  <a:gd name="T0" fmla="*/ 16 w 38"/>
                  <a:gd name="T1" fmla="*/ 0 h 36"/>
                  <a:gd name="T2" fmla="*/ 0 w 38"/>
                  <a:gd name="T3" fmla="*/ 16 h 36"/>
                  <a:gd name="T4" fmla="*/ 23 w 38"/>
                  <a:gd name="T5" fmla="*/ 35 h 36"/>
                  <a:gd name="T6" fmla="*/ 37 w 38"/>
                  <a:gd name="T7" fmla="*/ 16 h 36"/>
                  <a:gd name="T8" fmla="*/ 16 w 3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6">
                    <a:moveTo>
                      <a:pt x="16" y="0"/>
                    </a:moveTo>
                    <a:lnTo>
                      <a:pt x="0" y="16"/>
                    </a:lnTo>
                    <a:lnTo>
                      <a:pt x="23" y="35"/>
                    </a:lnTo>
                    <a:lnTo>
                      <a:pt x="37" y="16"/>
                    </a:lnTo>
                    <a:lnTo>
                      <a:pt x="16"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89" name="Freeform 73"/>
              <p:cNvSpPr>
                <a:spLocks/>
              </p:cNvSpPr>
              <p:nvPr/>
            </p:nvSpPr>
            <p:spPr bwMode="auto">
              <a:xfrm>
                <a:off x="6184638" y="560936"/>
                <a:ext cx="67830" cy="61263"/>
              </a:xfrm>
              <a:custGeom>
                <a:avLst/>
                <a:gdLst>
                  <a:gd name="T0" fmla="*/ 0 w 39"/>
                  <a:gd name="T1" fmla="*/ 13 h 36"/>
                  <a:gd name="T2" fmla="*/ 17 w 39"/>
                  <a:gd name="T3" fmla="*/ 35 h 36"/>
                  <a:gd name="T4" fmla="*/ 38 w 39"/>
                  <a:gd name="T5" fmla="*/ 21 h 36"/>
                  <a:gd name="T6" fmla="*/ 20 w 39"/>
                  <a:gd name="T7" fmla="*/ 0 h 36"/>
                  <a:gd name="T8" fmla="*/ 0 w 39"/>
                  <a:gd name="T9" fmla="*/ 13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0" y="13"/>
                    </a:moveTo>
                    <a:lnTo>
                      <a:pt x="17" y="35"/>
                    </a:lnTo>
                    <a:lnTo>
                      <a:pt x="38" y="21"/>
                    </a:lnTo>
                    <a:lnTo>
                      <a:pt x="20" y="0"/>
                    </a:lnTo>
                    <a:lnTo>
                      <a:pt x="0" y="13"/>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90" name="Freeform 74"/>
              <p:cNvSpPr>
                <a:spLocks/>
              </p:cNvSpPr>
              <p:nvPr/>
            </p:nvSpPr>
            <p:spPr bwMode="auto">
              <a:xfrm>
                <a:off x="6350221" y="464100"/>
                <a:ext cx="97755" cy="61264"/>
              </a:xfrm>
              <a:custGeom>
                <a:avLst/>
                <a:gdLst>
                  <a:gd name="T0" fmla="*/ 25 w 57"/>
                  <a:gd name="T1" fmla="*/ 8 h 36"/>
                  <a:gd name="T2" fmla="*/ 35 w 57"/>
                  <a:gd name="T3" fmla="*/ 15 h 36"/>
                  <a:gd name="T4" fmla="*/ 56 w 57"/>
                  <a:gd name="T5" fmla="*/ 0 h 36"/>
                  <a:gd name="T6" fmla="*/ 46 w 57"/>
                  <a:gd name="T7" fmla="*/ 32 h 36"/>
                  <a:gd name="T8" fmla="*/ 25 w 57"/>
                  <a:gd name="T9" fmla="*/ 35 h 36"/>
                  <a:gd name="T10" fmla="*/ 0 w 57"/>
                  <a:gd name="T11" fmla="*/ 13 h 36"/>
                  <a:gd name="T12" fmla="*/ 25 w 57"/>
                  <a:gd name="T13" fmla="*/ 8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36">
                    <a:moveTo>
                      <a:pt x="25" y="8"/>
                    </a:moveTo>
                    <a:lnTo>
                      <a:pt x="35" y="15"/>
                    </a:lnTo>
                    <a:lnTo>
                      <a:pt x="56" y="0"/>
                    </a:lnTo>
                    <a:lnTo>
                      <a:pt x="46" y="32"/>
                    </a:lnTo>
                    <a:lnTo>
                      <a:pt x="25" y="35"/>
                    </a:lnTo>
                    <a:lnTo>
                      <a:pt x="0" y="13"/>
                    </a:lnTo>
                    <a:lnTo>
                      <a:pt x="25" y="8"/>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91" name="Freeform 75"/>
              <p:cNvSpPr>
                <a:spLocks/>
              </p:cNvSpPr>
              <p:nvPr/>
            </p:nvSpPr>
            <p:spPr bwMode="auto">
              <a:xfrm>
                <a:off x="6531766" y="404813"/>
                <a:ext cx="63840" cy="61264"/>
              </a:xfrm>
              <a:custGeom>
                <a:avLst/>
                <a:gdLst>
                  <a:gd name="T0" fmla="*/ 18 w 38"/>
                  <a:gd name="T1" fmla="*/ 0 h 36"/>
                  <a:gd name="T2" fmla="*/ 33 w 38"/>
                  <a:gd name="T3" fmla="*/ 11 h 36"/>
                  <a:gd name="T4" fmla="*/ 37 w 38"/>
                  <a:gd name="T5" fmla="*/ 35 h 36"/>
                  <a:gd name="T6" fmla="*/ 0 w 38"/>
                  <a:gd name="T7" fmla="*/ 35 h 36"/>
                  <a:gd name="T8" fmla="*/ 18 w 3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6">
                    <a:moveTo>
                      <a:pt x="18" y="0"/>
                    </a:moveTo>
                    <a:lnTo>
                      <a:pt x="33" y="11"/>
                    </a:lnTo>
                    <a:lnTo>
                      <a:pt x="37" y="35"/>
                    </a:lnTo>
                    <a:lnTo>
                      <a:pt x="0" y="35"/>
                    </a:lnTo>
                    <a:lnTo>
                      <a:pt x="18"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92" name="Freeform 76"/>
              <p:cNvSpPr>
                <a:spLocks/>
              </p:cNvSpPr>
              <p:nvPr/>
            </p:nvSpPr>
            <p:spPr bwMode="auto">
              <a:xfrm>
                <a:off x="5342750" y="1582648"/>
                <a:ext cx="67830" cy="63239"/>
              </a:xfrm>
              <a:custGeom>
                <a:avLst/>
                <a:gdLst>
                  <a:gd name="T0" fmla="*/ 38 w 39"/>
                  <a:gd name="T1" fmla="*/ 19 h 37"/>
                  <a:gd name="T2" fmla="*/ 8 w 39"/>
                  <a:gd name="T3" fmla="*/ 0 h 37"/>
                  <a:gd name="T4" fmla="*/ 0 w 39"/>
                  <a:gd name="T5" fmla="*/ 16 h 37"/>
                  <a:gd name="T6" fmla="*/ 2 w 39"/>
                  <a:gd name="T7" fmla="*/ 36 h 37"/>
                  <a:gd name="T8" fmla="*/ 38 w 39"/>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7">
                    <a:moveTo>
                      <a:pt x="38" y="19"/>
                    </a:moveTo>
                    <a:lnTo>
                      <a:pt x="8" y="0"/>
                    </a:lnTo>
                    <a:lnTo>
                      <a:pt x="0" y="16"/>
                    </a:lnTo>
                    <a:lnTo>
                      <a:pt x="2" y="36"/>
                    </a:lnTo>
                    <a:lnTo>
                      <a:pt x="38" y="19"/>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93" name="Freeform 77"/>
              <p:cNvSpPr>
                <a:spLocks/>
              </p:cNvSpPr>
              <p:nvPr/>
            </p:nvSpPr>
            <p:spPr bwMode="auto">
              <a:xfrm>
                <a:off x="5863443" y="4005510"/>
                <a:ext cx="690268" cy="343865"/>
              </a:xfrm>
              <a:custGeom>
                <a:avLst/>
                <a:gdLst>
                  <a:gd name="T0" fmla="*/ 0 w 401"/>
                  <a:gd name="T1" fmla="*/ 121 h 201"/>
                  <a:gd name="T2" fmla="*/ 23 w 401"/>
                  <a:gd name="T3" fmla="*/ 96 h 201"/>
                  <a:gd name="T4" fmla="*/ 41 w 401"/>
                  <a:gd name="T5" fmla="*/ 69 h 201"/>
                  <a:gd name="T6" fmla="*/ 59 w 401"/>
                  <a:gd name="T7" fmla="*/ 42 h 201"/>
                  <a:gd name="T8" fmla="*/ 80 w 401"/>
                  <a:gd name="T9" fmla="*/ 9 h 201"/>
                  <a:gd name="T10" fmla="*/ 95 w 401"/>
                  <a:gd name="T11" fmla="*/ 10 h 201"/>
                  <a:gd name="T12" fmla="*/ 123 w 401"/>
                  <a:gd name="T13" fmla="*/ 12 h 201"/>
                  <a:gd name="T14" fmla="*/ 141 w 401"/>
                  <a:gd name="T15" fmla="*/ 7 h 201"/>
                  <a:gd name="T16" fmla="*/ 186 w 401"/>
                  <a:gd name="T17" fmla="*/ 36 h 201"/>
                  <a:gd name="T18" fmla="*/ 198 w 401"/>
                  <a:gd name="T19" fmla="*/ 28 h 201"/>
                  <a:gd name="T20" fmla="*/ 233 w 401"/>
                  <a:gd name="T21" fmla="*/ 49 h 201"/>
                  <a:gd name="T22" fmla="*/ 258 w 401"/>
                  <a:gd name="T23" fmla="*/ 66 h 201"/>
                  <a:gd name="T24" fmla="*/ 284 w 401"/>
                  <a:gd name="T25" fmla="*/ 58 h 201"/>
                  <a:gd name="T26" fmla="*/ 338 w 401"/>
                  <a:gd name="T27" fmla="*/ 67 h 201"/>
                  <a:gd name="T28" fmla="*/ 363 w 401"/>
                  <a:gd name="T29" fmla="*/ 73 h 201"/>
                  <a:gd name="T30" fmla="*/ 383 w 401"/>
                  <a:gd name="T31" fmla="*/ 79 h 201"/>
                  <a:gd name="T32" fmla="*/ 401 w 401"/>
                  <a:gd name="T33" fmla="*/ 85 h 201"/>
                  <a:gd name="T34" fmla="*/ 381 w 401"/>
                  <a:gd name="T35" fmla="*/ 108 h 201"/>
                  <a:gd name="T36" fmla="*/ 366 w 401"/>
                  <a:gd name="T37" fmla="*/ 129 h 201"/>
                  <a:gd name="T38" fmla="*/ 357 w 401"/>
                  <a:gd name="T39" fmla="*/ 151 h 201"/>
                  <a:gd name="T40" fmla="*/ 330 w 401"/>
                  <a:gd name="T41" fmla="*/ 141 h 201"/>
                  <a:gd name="T42" fmla="*/ 318 w 401"/>
                  <a:gd name="T43" fmla="*/ 132 h 201"/>
                  <a:gd name="T44" fmla="*/ 290 w 401"/>
                  <a:gd name="T45" fmla="*/ 133 h 201"/>
                  <a:gd name="T46" fmla="*/ 266 w 401"/>
                  <a:gd name="T47" fmla="*/ 145 h 201"/>
                  <a:gd name="T48" fmla="*/ 249 w 401"/>
                  <a:gd name="T49" fmla="*/ 159 h 201"/>
                  <a:gd name="T50" fmla="*/ 222 w 401"/>
                  <a:gd name="T51" fmla="*/ 175 h 201"/>
                  <a:gd name="T52" fmla="*/ 195 w 401"/>
                  <a:gd name="T53" fmla="*/ 171 h 201"/>
                  <a:gd name="T54" fmla="*/ 174 w 401"/>
                  <a:gd name="T55" fmla="*/ 172 h 201"/>
                  <a:gd name="T56" fmla="*/ 156 w 401"/>
                  <a:gd name="T57" fmla="*/ 178 h 201"/>
                  <a:gd name="T58" fmla="*/ 138 w 401"/>
                  <a:gd name="T59" fmla="*/ 187 h 201"/>
                  <a:gd name="T60" fmla="*/ 120 w 401"/>
                  <a:gd name="T61" fmla="*/ 193 h 201"/>
                  <a:gd name="T62" fmla="*/ 93 w 401"/>
                  <a:gd name="T63" fmla="*/ 201 h 201"/>
                  <a:gd name="T64" fmla="*/ 65 w 401"/>
                  <a:gd name="T65" fmla="*/ 196 h 201"/>
                  <a:gd name="T66" fmla="*/ 27 w 401"/>
                  <a:gd name="T67" fmla="*/ 181 h 201"/>
                  <a:gd name="T68" fmla="*/ 9 w 401"/>
                  <a:gd name="T69" fmla="*/ 156 h 201"/>
                  <a:gd name="T70" fmla="*/ 0 w 401"/>
                  <a:gd name="T71" fmla="*/ 121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grpFill/>
              <a:ln w="3175" cap="flat" cmpd="sng">
                <a:solidFill>
                  <a:schemeClr val="tx2"/>
                </a:solidFill>
                <a:prstDash val="solid"/>
                <a:round/>
                <a:headEnd/>
                <a:tailEnd/>
              </a:ln>
            </p:spPr>
            <p:txBody>
              <a:bodyPr anchor="ctr"/>
              <a:lstStyle/>
              <a:p>
                <a:pPr>
                  <a:defRPr/>
                </a:pPr>
                <a:endParaRPr lang="en-US" sz="2400">
                  <a:solidFill>
                    <a:srgbClr val="003366"/>
                  </a:solidFill>
                  <a:latin typeface="Arial" charset="0"/>
                  <a:cs typeface="Arial" charset="0"/>
                </a:endParaRPr>
              </a:p>
            </p:txBody>
          </p:sp>
          <p:sp>
            <p:nvSpPr>
              <p:cNvPr id="94" name="Freeform 78"/>
              <p:cNvSpPr>
                <a:spLocks/>
              </p:cNvSpPr>
              <p:nvPr/>
            </p:nvSpPr>
            <p:spPr bwMode="auto">
              <a:xfrm>
                <a:off x="6350221" y="5292039"/>
                <a:ext cx="233415" cy="77072"/>
              </a:xfrm>
              <a:custGeom>
                <a:avLst/>
                <a:gdLst>
                  <a:gd name="T0" fmla="*/ 0 w 135"/>
                  <a:gd name="T1" fmla="*/ 45 h 45"/>
                  <a:gd name="T2" fmla="*/ 7 w 135"/>
                  <a:gd name="T3" fmla="*/ 28 h 45"/>
                  <a:gd name="T4" fmla="*/ 45 w 135"/>
                  <a:gd name="T5" fmla="*/ 12 h 45"/>
                  <a:gd name="T6" fmla="*/ 69 w 135"/>
                  <a:gd name="T7" fmla="*/ 6 h 45"/>
                  <a:gd name="T8" fmla="*/ 127 w 135"/>
                  <a:gd name="T9" fmla="*/ 7 h 45"/>
                  <a:gd name="T10" fmla="*/ 135 w 135"/>
                  <a:gd name="T11" fmla="*/ 1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grpFill/>
              <a:ln w="3175">
                <a:solidFill>
                  <a:schemeClr val="tx2"/>
                </a:solidFill>
                <a:round/>
                <a:headEnd/>
                <a:tailEnd/>
              </a:ln>
            </p:spPr>
            <p:txBody>
              <a:bodyPr/>
              <a:lstStyle/>
              <a:p>
                <a:pPr>
                  <a:defRPr/>
                </a:pPr>
                <a:endParaRPr lang="en-US" sz="2400">
                  <a:solidFill>
                    <a:srgbClr val="003366"/>
                  </a:solidFill>
                  <a:latin typeface="Arial" charset="0"/>
                  <a:cs typeface="Arial" charset="0"/>
                </a:endParaRPr>
              </a:p>
            </p:txBody>
          </p:sp>
          <p:sp>
            <p:nvSpPr>
              <p:cNvPr id="95" name="Freeform 79"/>
              <p:cNvSpPr>
                <a:spLocks/>
              </p:cNvSpPr>
              <p:nvPr/>
            </p:nvSpPr>
            <p:spPr bwMode="auto">
              <a:xfrm>
                <a:off x="6029028" y="4827624"/>
                <a:ext cx="227429" cy="416986"/>
              </a:xfrm>
              <a:custGeom>
                <a:avLst/>
                <a:gdLst>
                  <a:gd name="T0" fmla="*/ 0 w 132"/>
                  <a:gd name="T1" fmla="*/ 244 h 244"/>
                  <a:gd name="T2" fmla="*/ 8 w 132"/>
                  <a:gd name="T3" fmla="*/ 200 h 244"/>
                  <a:gd name="T4" fmla="*/ 124 w 132"/>
                  <a:gd name="T5" fmla="*/ 144 h 244"/>
                  <a:gd name="T6" fmla="*/ 112 w 132"/>
                  <a:gd name="T7" fmla="*/ 112 h 244"/>
                  <a:gd name="T8" fmla="*/ 108 w 132"/>
                  <a:gd name="T9" fmla="*/ 100 h 244"/>
                  <a:gd name="T10" fmla="*/ 108 w 132"/>
                  <a:gd name="T11" fmla="*/ 84 h 244"/>
                  <a:gd name="T12" fmla="*/ 88 w 132"/>
                  <a:gd name="T13" fmla="*/ 52 h 244"/>
                  <a:gd name="T14" fmla="*/ 88 w 132"/>
                  <a:gd name="T15" fmla="*/ 0 h 244"/>
                  <a:gd name="T16" fmla="*/ 72 w 132"/>
                  <a:gd name="T17" fmla="*/ 4 h 244"/>
                  <a:gd name="T18" fmla="*/ 60 w 132"/>
                  <a:gd name="T19" fmla="*/ 12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grpFill/>
              <a:ln w="3175" cmpd="sng">
                <a:solidFill>
                  <a:schemeClr val="tx2"/>
                </a:solidFill>
                <a:round/>
                <a:headEnd/>
                <a:tailEnd/>
              </a:ln>
            </p:spPr>
            <p:txBody>
              <a:bodyPr/>
              <a:lstStyle/>
              <a:p>
                <a:pPr>
                  <a:defRPr/>
                </a:pPr>
                <a:endParaRPr lang="en-US" sz="2400">
                  <a:solidFill>
                    <a:srgbClr val="003366"/>
                  </a:solidFill>
                  <a:latin typeface="Arial" charset="0"/>
                  <a:cs typeface="Arial" charset="0"/>
                </a:endParaRPr>
              </a:p>
            </p:txBody>
          </p:sp>
          <p:sp>
            <p:nvSpPr>
              <p:cNvPr id="96" name="Freeform 80"/>
              <p:cNvSpPr>
                <a:spLocks/>
              </p:cNvSpPr>
              <p:nvPr/>
            </p:nvSpPr>
            <p:spPr bwMode="auto">
              <a:xfrm>
                <a:off x="6228527" y="5074653"/>
                <a:ext cx="85784" cy="177861"/>
              </a:xfrm>
              <a:custGeom>
                <a:avLst/>
                <a:gdLst>
                  <a:gd name="T0" fmla="*/ 24 w 50"/>
                  <a:gd name="T1" fmla="*/ 104 h 104"/>
                  <a:gd name="T2" fmla="*/ 16 w 50"/>
                  <a:gd name="T3" fmla="*/ 28 h 104"/>
                  <a:gd name="T4" fmla="*/ 0 w 50"/>
                  <a:gd name="T5" fmla="*/ 0 h 104"/>
                  <a:gd name="T6" fmla="*/ 0 60000 65536"/>
                  <a:gd name="T7" fmla="*/ 0 60000 65536"/>
                  <a:gd name="T8" fmla="*/ 0 60000 65536"/>
                </a:gdLst>
                <a:ahLst/>
                <a:cxnLst>
                  <a:cxn ang="T6">
                    <a:pos x="T0" y="T1"/>
                  </a:cxn>
                  <a:cxn ang="T7">
                    <a:pos x="T2" y="T3"/>
                  </a:cxn>
                  <a:cxn ang="T8">
                    <a:pos x="T4" y="T5"/>
                  </a:cxn>
                </a:cxnLst>
                <a:rect l="0" t="0" r="r" b="b"/>
                <a:pathLst>
                  <a:path w="50" h="104">
                    <a:moveTo>
                      <a:pt x="24" y="104"/>
                    </a:moveTo>
                    <a:cubicBezTo>
                      <a:pt x="50" y="78"/>
                      <a:pt x="34" y="56"/>
                      <a:pt x="16" y="28"/>
                    </a:cubicBezTo>
                    <a:cubicBezTo>
                      <a:pt x="11" y="20"/>
                      <a:pt x="0" y="10"/>
                      <a:pt x="0" y="0"/>
                    </a:cubicBezTo>
                  </a:path>
                </a:pathLst>
              </a:custGeom>
              <a:grpFill/>
              <a:ln w="3175" cmpd="sng">
                <a:solidFill>
                  <a:schemeClr val="tx2"/>
                </a:solidFill>
                <a:round/>
                <a:headEnd/>
                <a:tailEnd/>
              </a:ln>
            </p:spPr>
            <p:txBody>
              <a:bodyPr/>
              <a:lstStyle/>
              <a:p>
                <a:pPr>
                  <a:defRPr/>
                </a:pPr>
                <a:endParaRPr lang="en-US" sz="2400">
                  <a:solidFill>
                    <a:srgbClr val="003366"/>
                  </a:solidFill>
                  <a:latin typeface="Arial" charset="0"/>
                  <a:cs typeface="Arial" charset="0"/>
                </a:endParaRPr>
              </a:p>
            </p:txBody>
          </p:sp>
          <p:sp>
            <p:nvSpPr>
              <p:cNvPr id="97" name="Freeform 81"/>
              <p:cNvSpPr>
                <a:spLocks/>
              </p:cNvSpPr>
              <p:nvPr/>
            </p:nvSpPr>
            <p:spPr bwMode="auto">
              <a:xfrm>
                <a:off x="6290372" y="5191251"/>
                <a:ext cx="143640" cy="122526"/>
              </a:xfrm>
              <a:custGeom>
                <a:avLst/>
                <a:gdLst>
                  <a:gd name="T0" fmla="*/ 0 w 84"/>
                  <a:gd name="T1" fmla="*/ 20 h 72"/>
                  <a:gd name="T2" fmla="*/ 40 w 84"/>
                  <a:gd name="T3" fmla="*/ 0 h 72"/>
                  <a:gd name="T4" fmla="*/ 68 w 84"/>
                  <a:gd name="T5" fmla="*/ 48 h 72"/>
                  <a:gd name="T6" fmla="*/ 84 w 84"/>
                  <a:gd name="T7" fmla="*/ 72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2">
                    <a:moveTo>
                      <a:pt x="0" y="20"/>
                    </a:moveTo>
                    <a:cubicBezTo>
                      <a:pt x="13" y="7"/>
                      <a:pt x="23" y="6"/>
                      <a:pt x="40" y="0"/>
                    </a:cubicBezTo>
                    <a:cubicBezTo>
                      <a:pt x="51" y="17"/>
                      <a:pt x="59" y="31"/>
                      <a:pt x="68" y="48"/>
                    </a:cubicBezTo>
                    <a:cubicBezTo>
                      <a:pt x="73" y="56"/>
                      <a:pt x="84" y="72"/>
                      <a:pt x="84" y="72"/>
                    </a:cubicBezTo>
                  </a:path>
                </a:pathLst>
              </a:custGeom>
              <a:grpFill/>
              <a:ln w="3175" cmpd="sng">
                <a:solidFill>
                  <a:schemeClr val="tx2"/>
                </a:solidFill>
                <a:round/>
                <a:headEnd/>
                <a:tailEnd/>
              </a:ln>
            </p:spPr>
            <p:txBody>
              <a:bodyPr/>
              <a:lstStyle/>
              <a:p>
                <a:pPr>
                  <a:defRPr/>
                </a:pPr>
                <a:endParaRPr lang="en-US" sz="2400">
                  <a:solidFill>
                    <a:srgbClr val="003366"/>
                  </a:solidFill>
                  <a:latin typeface="Arial" charset="0"/>
                  <a:cs typeface="Arial" charset="0"/>
                </a:endParaRPr>
              </a:p>
            </p:txBody>
          </p:sp>
          <p:sp>
            <p:nvSpPr>
              <p:cNvPr id="98" name="Freeform 82"/>
              <p:cNvSpPr>
                <a:spLocks/>
              </p:cNvSpPr>
              <p:nvPr/>
            </p:nvSpPr>
            <p:spPr bwMode="auto">
              <a:xfrm>
                <a:off x="4959712" y="6268298"/>
                <a:ext cx="191519" cy="185766"/>
              </a:xfrm>
              <a:custGeom>
                <a:avLst/>
                <a:gdLst>
                  <a:gd name="T0" fmla="*/ 58 w 80"/>
                  <a:gd name="T1" fmla="*/ 0 h 62"/>
                  <a:gd name="T2" fmla="*/ 49 w 80"/>
                  <a:gd name="T3" fmla="*/ 6 h 62"/>
                  <a:gd name="T4" fmla="*/ 18 w 80"/>
                  <a:gd name="T5" fmla="*/ 11 h 62"/>
                  <a:gd name="T6" fmla="*/ 0 w 80"/>
                  <a:gd name="T7" fmla="*/ 31 h 62"/>
                  <a:gd name="T8" fmla="*/ 24 w 80"/>
                  <a:gd name="T9" fmla="*/ 49 h 62"/>
                  <a:gd name="T10" fmla="*/ 38 w 80"/>
                  <a:gd name="T11" fmla="*/ 61 h 62"/>
                  <a:gd name="T12" fmla="*/ 63 w 80"/>
                  <a:gd name="T13" fmla="*/ 56 h 62"/>
                  <a:gd name="T14" fmla="*/ 79 w 80"/>
                  <a:gd name="T15" fmla="*/ 49 h 62"/>
                  <a:gd name="T16" fmla="*/ 74 w 80"/>
                  <a:gd name="T17" fmla="*/ 31 h 62"/>
                  <a:gd name="T18" fmla="*/ 63 w 80"/>
                  <a:gd name="T19" fmla="*/ 20 h 62"/>
                  <a:gd name="T20" fmla="*/ 58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grpFill/>
              <a:ln w="3175" cap="rnd" cmpd="sng">
                <a:solidFill>
                  <a:schemeClr val="tx2"/>
                </a:solidFill>
                <a:prstDash val="solid"/>
                <a:round/>
                <a:headEnd/>
                <a:tailEnd/>
              </a:ln>
            </p:spPr>
            <p:txBody>
              <a:bodyPr/>
              <a:lstStyle/>
              <a:p>
                <a:pPr>
                  <a:defRPr/>
                </a:pPr>
                <a:endParaRPr lang="en-US" sz="2400">
                  <a:solidFill>
                    <a:srgbClr val="003366"/>
                  </a:solidFill>
                  <a:latin typeface="Arial" charset="0"/>
                  <a:cs typeface="Arial" charset="0"/>
                </a:endParaRPr>
              </a:p>
            </p:txBody>
          </p:sp>
          <p:sp>
            <p:nvSpPr>
              <p:cNvPr id="99" name="Freeform 83"/>
              <p:cNvSpPr>
                <a:spLocks/>
              </p:cNvSpPr>
              <p:nvPr/>
            </p:nvSpPr>
            <p:spPr bwMode="auto">
              <a:xfrm>
                <a:off x="7050465" y="5315754"/>
                <a:ext cx="1793498" cy="699587"/>
              </a:xfrm>
              <a:custGeom>
                <a:avLst/>
                <a:gdLst>
                  <a:gd name="T0" fmla="*/ 301 w 302"/>
                  <a:gd name="T1" fmla="*/ 42 h 126"/>
                  <a:gd name="T2" fmla="*/ 291 w 302"/>
                  <a:gd name="T3" fmla="*/ 42 h 126"/>
                  <a:gd name="T4" fmla="*/ 281 w 302"/>
                  <a:gd name="T5" fmla="*/ 10 h 126"/>
                  <a:gd name="T6" fmla="*/ 251 w 302"/>
                  <a:gd name="T7" fmla="*/ 10 h 126"/>
                  <a:gd name="T8" fmla="*/ 221 w 302"/>
                  <a:gd name="T9" fmla="*/ 21 h 126"/>
                  <a:gd name="T10" fmla="*/ 181 w 302"/>
                  <a:gd name="T11" fmla="*/ 21 h 126"/>
                  <a:gd name="T12" fmla="*/ 151 w 302"/>
                  <a:gd name="T13" fmla="*/ 0 h 126"/>
                  <a:gd name="T14" fmla="*/ 120 w 302"/>
                  <a:gd name="T15" fmla="*/ 0 h 126"/>
                  <a:gd name="T16" fmla="*/ 90 w 302"/>
                  <a:gd name="T17" fmla="*/ 21 h 126"/>
                  <a:gd name="T18" fmla="*/ 70 w 302"/>
                  <a:gd name="T19" fmla="*/ 21 h 126"/>
                  <a:gd name="T20" fmla="*/ 50 w 302"/>
                  <a:gd name="T21" fmla="*/ 21 h 126"/>
                  <a:gd name="T22" fmla="*/ 40 w 302"/>
                  <a:gd name="T23" fmla="*/ 0 h 126"/>
                  <a:gd name="T24" fmla="*/ 20 w 302"/>
                  <a:gd name="T25" fmla="*/ 0 h 126"/>
                  <a:gd name="T26" fmla="*/ 10 w 302"/>
                  <a:gd name="T27" fmla="*/ 10 h 126"/>
                  <a:gd name="T28" fmla="*/ 0 w 302"/>
                  <a:gd name="T29" fmla="*/ 31 h 126"/>
                  <a:gd name="T30" fmla="*/ 10 w 302"/>
                  <a:gd name="T31" fmla="*/ 31 h 126"/>
                  <a:gd name="T32" fmla="*/ 10 w 302"/>
                  <a:gd name="T33" fmla="*/ 42 h 126"/>
                  <a:gd name="T34" fmla="*/ 30 w 302"/>
                  <a:gd name="T35" fmla="*/ 21 h 126"/>
                  <a:gd name="T36" fmla="*/ 50 w 302"/>
                  <a:gd name="T37" fmla="*/ 21 h 126"/>
                  <a:gd name="T38" fmla="*/ 60 w 302"/>
                  <a:gd name="T39" fmla="*/ 31 h 126"/>
                  <a:gd name="T40" fmla="*/ 50 w 302"/>
                  <a:gd name="T41" fmla="*/ 31 h 126"/>
                  <a:gd name="T42" fmla="*/ 50 w 302"/>
                  <a:gd name="T43" fmla="*/ 42 h 126"/>
                  <a:gd name="T44" fmla="*/ 20 w 302"/>
                  <a:gd name="T45" fmla="*/ 42 h 126"/>
                  <a:gd name="T46" fmla="*/ 10 w 302"/>
                  <a:gd name="T47" fmla="*/ 42 h 126"/>
                  <a:gd name="T48" fmla="*/ 10 w 302"/>
                  <a:gd name="T49" fmla="*/ 63 h 126"/>
                  <a:gd name="T50" fmla="*/ 20 w 302"/>
                  <a:gd name="T51" fmla="*/ 52 h 126"/>
                  <a:gd name="T52" fmla="*/ 20 w 302"/>
                  <a:gd name="T53" fmla="*/ 73 h 126"/>
                  <a:gd name="T54" fmla="*/ 10 w 302"/>
                  <a:gd name="T55" fmla="*/ 73 h 126"/>
                  <a:gd name="T56" fmla="*/ 10 w 302"/>
                  <a:gd name="T57" fmla="*/ 83 h 126"/>
                  <a:gd name="T58" fmla="*/ 20 w 302"/>
                  <a:gd name="T59" fmla="*/ 83 h 126"/>
                  <a:gd name="T60" fmla="*/ 20 w 302"/>
                  <a:gd name="T61" fmla="*/ 94 h 126"/>
                  <a:gd name="T62" fmla="*/ 30 w 302"/>
                  <a:gd name="T63" fmla="*/ 104 h 126"/>
                  <a:gd name="T64" fmla="*/ 20 w 302"/>
                  <a:gd name="T65" fmla="*/ 104 h 126"/>
                  <a:gd name="T66" fmla="*/ 40 w 302"/>
                  <a:gd name="T67" fmla="*/ 104 h 126"/>
                  <a:gd name="T68" fmla="*/ 40 w 302"/>
                  <a:gd name="T69" fmla="*/ 115 h 126"/>
                  <a:gd name="T70" fmla="*/ 60 w 302"/>
                  <a:gd name="T71" fmla="*/ 125 h 126"/>
                  <a:gd name="T72" fmla="*/ 80 w 302"/>
                  <a:gd name="T73" fmla="*/ 115 h 126"/>
                  <a:gd name="T74" fmla="*/ 90 w 302"/>
                  <a:gd name="T75" fmla="*/ 115 h 126"/>
                  <a:gd name="T76" fmla="*/ 110 w 302"/>
                  <a:gd name="T77" fmla="*/ 125 h 126"/>
                  <a:gd name="T78" fmla="*/ 120 w 302"/>
                  <a:gd name="T79" fmla="*/ 125 h 126"/>
                  <a:gd name="T80" fmla="*/ 140 w 302"/>
                  <a:gd name="T81" fmla="*/ 115 h 126"/>
                  <a:gd name="T82" fmla="*/ 161 w 302"/>
                  <a:gd name="T83" fmla="*/ 115 h 126"/>
                  <a:gd name="T84" fmla="*/ 161 w 302"/>
                  <a:gd name="T85" fmla="*/ 104 h 126"/>
                  <a:gd name="T86" fmla="*/ 161 w 302"/>
                  <a:gd name="T87" fmla="*/ 125 h 126"/>
                  <a:gd name="T88" fmla="*/ 171 w 302"/>
                  <a:gd name="T89" fmla="*/ 125 h 126"/>
                  <a:gd name="T90" fmla="*/ 171 w 302"/>
                  <a:gd name="T91" fmla="*/ 115 h 126"/>
                  <a:gd name="T92" fmla="*/ 201 w 302"/>
                  <a:gd name="T93" fmla="*/ 104 h 126"/>
                  <a:gd name="T94" fmla="*/ 211 w 302"/>
                  <a:gd name="T95" fmla="*/ 115 h 126"/>
                  <a:gd name="T96" fmla="*/ 241 w 302"/>
                  <a:gd name="T97" fmla="*/ 104 h 126"/>
                  <a:gd name="T98" fmla="*/ 271 w 302"/>
                  <a:gd name="T99" fmla="*/ 104 h 126"/>
                  <a:gd name="T100" fmla="*/ 271 w 302"/>
                  <a:gd name="T101" fmla="*/ 94 h 126"/>
                  <a:gd name="T102" fmla="*/ 301 w 302"/>
                  <a:gd name="T103" fmla="*/ 104 h 126"/>
                  <a:gd name="T104" fmla="*/ 291 w 302"/>
                  <a:gd name="T105" fmla="*/ 52 h 126"/>
                  <a:gd name="T106" fmla="*/ 301 w 302"/>
                  <a:gd name="T107" fmla="*/ 42 h 1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2" h="126">
                    <a:moveTo>
                      <a:pt x="301" y="42"/>
                    </a:moveTo>
                    <a:lnTo>
                      <a:pt x="291" y="42"/>
                    </a:lnTo>
                    <a:lnTo>
                      <a:pt x="281" y="10"/>
                    </a:lnTo>
                    <a:lnTo>
                      <a:pt x="251" y="10"/>
                    </a:lnTo>
                    <a:lnTo>
                      <a:pt x="221" y="21"/>
                    </a:lnTo>
                    <a:lnTo>
                      <a:pt x="181" y="21"/>
                    </a:lnTo>
                    <a:lnTo>
                      <a:pt x="151" y="0"/>
                    </a:lnTo>
                    <a:lnTo>
                      <a:pt x="120" y="0"/>
                    </a:lnTo>
                    <a:lnTo>
                      <a:pt x="90" y="21"/>
                    </a:lnTo>
                    <a:lnTo>
                      <a:pt x="70" y="21"/>
                    </a:lnTo>
                    <a:lnTo>
                      <a:pt x="50" y="21"/>
                    </a:lnTo>
                    <a:lnTo>
                      <a:pt x="40" y="0"/>
                    </a:lnTo>
                    <a:lnTo>
                      <a:pt x="20" y="0"/>
                    </a:lnTo>
                    <a:lnTo>
                      <a:pt x="10" y="10"/>
                    </a:lnTo>
                    <a:lnTo>
                      <a:pt x="0" y="31"/>
                    </a:lnTo>
                    <a:lnTo>
                      <a:pt x="10" y="31"/>
                    </a:lnTo>
                    <a:lnTo>
                      <a:pt x="10" y="42"/>
                    </a:lnTo>
                    <a:lnTo>
                      <a:pt x="30" y="21"/>
                    </a:lnTo>
                    <a:lnTo>
                      <a:pt x="50" y="21"/>
                    </a:lnTo>
                    <a:lnTo>
                      <a:pt x="60" y="31"/>
                    </a:lnTo>
                    <a:lnTo>
                      <a:pt x="50" y="31"/>
                    </a:lnTo>
                    <a:lnTo>
                      <a:pt x="50" y="42"/>
                    </a:lnTo>
                    <a:lnTo>
                      <a:pt x="20" y="42"/>
                    </a:lnTo>
                    <a:lnTo>
                      <a:pt x="10" y="42"/>
                    </a:lnTo>
                    <a:lnTo>
                      <a:pt x="10" y="63"/>
                    </a:lnTo>
                    <a:lnTo>
                      <a:pt x="20" y="52"/>
                    </a:lnTo>
                    <a:lnTo>
                      <a:pt x="20" y="73"/>
                    </a:lnTo>
                    <a:lnTo>
                      <a:pt x="10" y="73"/>
                    </a:lnTo>
                    <a:lnTo>
                      <a:pt x="10" y="83"/>
                    </a:lnTo>
                    <a:lnTo>
                      <a:pt x="20" y="83"/>
                    </a:lnTo>
                    <a:lnTo>
                      <a:pt x="20" y="94"/>
                    </a:lnTo>
                    <a:lnTo>
                      <a:pt x="30" y="104"/>
                    </a:lnTo>
                    <a:lnTo>
                      <a:pt x="20" y="104"/>
                    </a:lnTo>
                    <a:lnTo>
                      <a:pt x="40" y="104"/>
                    </a:lnTo>
                    <a:lnTo>
                      <a:pt x="40" y="115"/>
                    </a:lnTo>
                    <a:lnTo>
                      <a:pt x="60" y="125"/>
                    </a:lnTo>
                    <a:lnTo>
                      <a:pt x="80" y="115"/>
                    </a:lnTo>
                    <a:lnTo>
                      <a:pt x="90" y="115"/>
                    </a:lnTo>
                    <a:lnTo>
                      <a:pt x="110" y="125"/>
                    </a:lnTo>
                    <a:lnTo>
                      <a:pt x="120" y="125"/>
                    </a:lnTo>
                    <a:lnTo>
                      <a:pt x="140" y="115"/>
                    </a:lnTo>
                    <a:lnTo>
                      <a:pt x="161" y="115"/>
                    </a:lnTo>
                    <a:lnTo>
                      <a:pt x="161" y="104"/>
                    </a:lnTo>
                    <a:lnTo>
                      <a:pt x="161" y="125"/>
                    </a:lnTo>
                    <a:lnTo>
                      <a:pt x="171" y="125"/>
                    </a:lnTo>
                    <a:lnTo>
                      <a:pt x="171" y="115"/>
                    </a:lnTo>
                    <a:lnTo>
                      <a:pt x="201" y="104"/>
                    </a:lnTo>
                    <a:lnTo>
                      <a:pt x="211" y="115"/>
                    </a:lnTo>
                    <a:lnTo>
                      <a:pt x="241" y="104"/>
                    </a:lnTo>
                    <a:lnTo>
                      <a:pt x="271" y="104"/>
                    </a:lnTo>
                    <a:lnTo>
                      <a:pt x="271" y="94"/>
                    </a:lnTo>
                    <a:lnTo>
                      <a:pt x="301" y="104"/>
                    </a:lnTo>
                    <a:lnTo>
                      <a:pt x="291" y="52"/>
                    </a:lnTo>
                    <a:lnTo>
                      <a:pt x="301" y="42"/>
                    </a:lnTo>
                  </a:path>
                </a:pathLst>
              </a:custGeom>
              <a:grpFill/>
              <a:ln w="3175" cap="rnd" cmpd="sng">
                <a:solidFill>
                  <a:schemeClr val="tx2"/>
                </a:solidFill>
                <a:prstDash val="solid"/>
                <a:round/>
                <a:headEnd type="none" w="sm" len="sm"/>
                <a:tailEnd type="none" w="sm" len="sm"/>
              </a:ln>
            </p:spPr>
            <p:txBody>
              <a:bodyPr/>
              <a:lstStyle/>
              <a:p>
                <a:pPr>
                  <a:defRPr/>
                </a:pPr>
                <a:endParaRPr lang="en-US" sz="2400">
                  <a:solidFill>
                    <a:srgbClr val="003366"/>
                  </a:solidFill>
                  <a:latin typeface="Arial" charset="0"/>
                  <a:cs typeface="Arial" charset="0"/>
                </a:endParaRPr>
              </a:p>
            </p:txBody>
          </p:sp>
        </p:grpSp>
        <p:sp>
          <p:nvSpPr>
            <p:cNvPr id="24588" name="Text Box 5"/>
            <p:cNvSpPr txBox="1">
              <a:spLocks noChangeArrowheads="1"/>
            </p:cNvSpPr>
            <p:nvPr/>
          </p:nvSpPr>
          <p:spPr bwMode="auto">
            <a:xfrm>
              <a:off x="5079952" y="1177408"/>
              <a:ext cx="3456510" cy="525381"/>
            </a:xfrm>
            <a:prstGeom prst="rect">
              <a:avLst/>
            </a:prstGeom>
            <a:noFill/>
            <a:ln w="3175">
              <a:noFill/>
              <a:miter lim="800000"/>
              <a:headEnd/>
              <a:tailEnd/>
            </a:ln>
          </p:spPr>
          <p:txBody>
            <a:bodyPr lIns="89980" tIns="46790" rIns="89980" bIns="467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400" b="1" dirty="0" smtClean="0">
                  <a:solidFill>
                    <a:srgbClr val="003366"/>
                  </a:solidFill>
                  <a:ea typeface="MS PGothic" pitchFamily="34" charset="-128"/>
                </a:rPr>
                <a:t>Estimated annual savings to European</a:t>
              </a:r>
              <a:br>
                <a:rPr lang="en-US" sz="1400" b="1" dirty="0" smtClean="0">
                  <a:solidFill>
                    <a:srgbClr val="003366"/>
                  </a:solidFill>
                  <a:ea typeface="MS PGothic" pitchFamily="34" charset="-128"/>
                </a:rPr>
              </a:br>
              <a:r>
                <a:rPr lang="en-US" sz="1400" b="1" dirty="0" smtClean="0">
                  <a:solidFill>
                    <a:srgbClr val="003366"/>
                  </a:solidFill>
                  <a:ea typeface="MS PGothic" pitchFamily="34" charset="-128"/>
                </a:rPr>
                <a:t>healthcare system in 2011</a:t>
              </a:r>
              <a:endParaRPr lang="en-US" sz="1400" dirty="0" smtClean="0">
                <a:solidFill>
                  <a:srgbClr val="003366"/>
                </a:solidFill>
                <a:ea typeface="MS PGothic" pitchFamily="34" charset="-128"/>
              </a:endParaRPr>
            </a:p>
          </p:txBody>
        </p:sp>
        <p:sp>
          <p:nvSpPr>
            <p:cNvPr id="24589" name="TextBox 86"/>
            <p:cNvSpPr txBox="1">
              <a:spLocks noChangeArrowheads="1"/>
            </p:cNvSpPr>
            <p:nvPr/>
          </p:nvSpPr>
          <p:spPr bwMode="auto">
            <a:xfrm>
              <a:off x="5075236" y="6008381"/>
              <a:ext cx="4068763" cy="461962"/>
            </a:xfrm>
            <a:prstGeom prst="rect">
              <a:avLst/>
            </a:prstGeom>
            <a:noFill/>
            <a:ln w="317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800" dirty="0" smtClean="0">
                  <a:solidFill>
                    <a:prstClr val="white"/>
                  </a:solidFill>
                  <a:ea typeface="MS PGothic" pitchFamily="34" charset="-128"/>
                </a:rPr>
                <a:t>Internal Sandoz Sales &amp; Units sold in 2010 / 2011 in 17 EU Markets and originator (</a:t>
              </a:r>
              <a:r>
                <a:rPr lang="en-US" sz="800" dirty="0" err="1" smtClean="0">
                  <a:solidFill>
                    <a:prstClr val="white"/>
                  </a:solidFill>
                  <a:ea typeface="MS PGothic" pitchFamily="34" charset="-128"/>
                </a:rPr>
                <a:t>Neupogen</a:t>
              </a:r>
              <a:r>
                <a:rPr lang="en-US" sz="800" dirty="0" smtClean="0">
                  <a:solidFill>
                    <a:prstClr val="white"/>
                  </a:solidFill>
                  <a:ea typeface="MS PGothic" pitchFamily="34" charset="-128"/>
                </a:rPr>
                <a:t>) public prices. Analysis includes savings from discounts / rebates provided by Sandoz without knowledge of historical discounts from originator.</a:t>
              </a:r>
            </a:p>
          </p:txBody>
        </p:sp>
        <p:sp>
          <p:nvSpPr>
            <p:cNvPr id="24590" name="TextBox 112"/>
            <p:cNvSpPr txBox="1">
              <a:spLocks noChangeArrowheads="1"/>
            </p:cNvSpPr>
            <p:nvPr/>
          </p:nvSpPr>
          <p:spPr bwMode="auto">
            <a:xfrm>
              <a:off x="5080078" y="1681464"/>
              <a:ext cx="2749471" cy="646331"/>
            </a:xfrm>
            <a:prstGeom prst="rect">
              <a:avLst/>
            </a:prstGeom>
            <a:noFill/>
            <a:ln w="3175">
              <a:no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3600" b="1" dirty="0" smtClean="0">
                  <a:solidFill>
                    <a:srgbClr val="FF0000"/>
                  </a:solidFill>
                  <a:ea typeface="MS PGothic" pitchFamily="34" charset="-128"/>
                </a:rPr>
                <a:t>€85 000 000</a:t>
              </a:r>
            </a:p>
          </p:txBody>
        </p:sp>
      </p:grpSp>
      <p:pic>
        <p:nvPicPr>
          <p:cNvPr id="28680" name="Picture 6" descr="http://www.acbsouth.org.uk/site-images/greater-london-map.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8313" y="2708275"/>
            <a:ext cx="4284662"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1" name="TextBox 114"/>
          <p:cNvSpPr txBox="1">
            <a:spLocks noChangeArrowheads="1"/>
          </p:cNvSpPr>
          <p:nvPr/>
        </p:nvSpPr>
        <p:spPr bwMode="auto">
          <a:xfrm>
            <a:off x="684213" y="2062163"/>
            <a:ext cx="2620962"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600" b="1">
                <a:solidFill>
                  <a:srgbClr val="FF0000"/>
                </a:solidFill>
                <a:ea typeface="ＭＳ Ｐゴシック" pitchFamily="34" charset="-128"/>
              </a:rPr>
              <a:t>£2 000 000 </a:t>
            </a:r>
          </a:p>
          <a:p>
            <a:pPr eaLnBrk="1" hangingPunct="1"/>
            <a:r>
              <a:rPr lang="en-GB" sz="1600" b="1">
                <a:solidFill>
                  <a:srgbClr val="FF0000"/>
                </a:solidFill>
                <a:ea typeface="ＭＳ Ｐゴシック" pitchFamily="34" charset="-128"/>
              </a:rPr>
              <a:t>(€ 2 450 000)</a:t>
            </a:r>
          </a:p>
        </p:txBody>
      </p:sp>
      <p:sp>
        <p:nvSpPr>
          <p:cNvPr id="10" name="Rectangle 9"/>
          <p:cNvSpPr/>
          <p:nvPr/>
        </p:nvSpPr>
        <p:spPr>
          <a:xfrm>
            <a:off x="8526463" y="981075"/>
            <a:ext cx="617537" cy="519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cxnSp>
        <p:nvCxnSpPr>
          <p:cNvPr id="102" name="Straight Connector 101"/>
          <p:cNvCxnSpPr/>
          <p:nvPr/>
        </p:nvCxnSpPr>
        <p:spPr>
          <a:xfrm>
            <a:off x="0" y="1511300"/>
            <a:ext cx="9144000" cy="0"/>
          </a:xfrm>
          <a:prstGeom prst="line">
            <a:avLst/>
          </a:prstGeom>
          <a:ln w="38100" cmpd="sng">
            <a:solidFill>
              <a:srgbClr val="00999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99897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Rectangle 58" hidden="1"/>
          <p:cNvGraphicFramePr>
            <a:graphicFrameLocks/>
          </p:cNvGraphicFramePr>
          <p:nvPr/>
        </p:nvGraphicFramePr>
        <p:xfrm>
          <a:off x="0" y="0"/>
          <a:ext cx="158750" cy="158750"/>
        </p:xfrm>
        <a:graphic>
          <a:graphicData uri="http://schemas.openxmlformats.org/presentationml/2006/ole">
            <p:oleObj spid="_x0000_s302134" name="think-cell Slide" r:id="rId36" imgW="0" imgH="0" progId="">
              <p:embed/>
            </p:oleObj>
          </a:graphicData>
        </a:graphic>
      </p:graphicFrame>
      <p:pic>
        <p:nvPicPr>
          <p:cNvPr id="5125" name="Picture 29"/>
          <p:cNvPicPr>
            <a:picLocks noChangeAspect="1" noChangeArrowheads="1"/>
          </p:cNvPicPr>
          <p:nvPr>
            <p:custDataLst>
              <p:tags r:id="rId2"/>
            </p:custDataLst>
          </p:nvPr>
        </p:nvPicPr>
        <p:blipFill>
          <a:blip r:embed="rId37" cstate="print">
            <a:extLst>
              <a:ext uri="{28A0092B-C50C-407E-A947-70E740481C1C}">
                <a14:useLocalDpi xmlns:a14="http://schemas.microsoft.com/office/drawing/2010/main" xmlns="" val="0"/>
              </a:ext>
            </a:extLst>
          </a:blip>
          <a:srcRect/>
          <a:stretch>
            <a:fillRect/>
          </a:stretch>
        </p:blipFill>
        <p:spPr bwMode="auto">
          <a:xfrm>
            <a:off x="5897563" y="2827338"/>
            <a:ext cx="2962275"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AutoShape 30"/>
          <p:cNvSpPr>
            <a:spLocks noChangeArrowheads="1"/>
          </p:cNvSpPr>
          <p:nvPr>
            <p:custDataLst>
              <p:tags r:id="rId3"/>
            </p:custDataLst>
          </p:nvPr>
        </p:nvSpPr>
        <p:spPr bwMode="auto">
          <a:xfrm>
            <a:off x="3333750" y="2065338"/>
            <a:ext cx="717550" cy="349250"/>
          </a:xfrm>
          <a:prstGeom prst="octagon">
            <a:avLst>
              <a:gd name="adj" fmla="val 29287"/>
            </a:avLst>
          </a:prstGeom>
          <a:solidFill>
            <a:srgbClr val="003366"/>
          </a:solidFill>
          <a:ln w="12700" algn="ctr">
            <a:solidFill>
              <a:srgbClr val="000000"/>
            </a:solidFill>
            <a:miter lim="800000"/>
            <a:headEnd/>
            <a:tailEnd/>
          </a:ln>
        </p:spPr>
        <p:txBody>
          <a:bodyPr wrap="none" lIns="90000" tIns="46800" rIns="90000" bIns="46800" anchor="ctr">
            <a:spAutoFit/>
          </a:bodyPr>
          <a:lstStyle/>
          <a:p>
            <a:pPr algn="ctr" eaLnBrk="0" hangingPunct="0"/>
            <a:r>
              <a:rPr lang="en-US" sz="1000" b="1" smtClean="0">
                <a:solidFill>
                  <a:srgbClr val="FFFFFF"/>
                </a:solidFill>
                <a:latin typeface="Arial" pitchFamily="34" charset="0"/>
                <a:cs typeface="Arial" pitchFamily="34" charset="0"/>
              </a:rPr>
              <a:t>protein</a:t>
            </a:r>
          </a:p>
        </p:txBody>
      </p:sp>
      <p:sp>
        <p:nvSpPr>
          <p:cNvPr id="5128" name="Text Box 41"/>
          <p:cNvSpPr txBox="1">
            <a:spLocks noChangeArrowheads="1"/>
          </p:cNvSpPr>
          <p:nvPr>
            <p:custDataLst>
              <p:tags r:id="rId4"/>
            </p:custDataLst>
          </p:nvPr>
        </p:nvSpPr>
        <p:spPr bwMode="auto">
          <a:xfrm>
            <a:off x="4051300" y="2032000"/>
            <a:ext cx="885825"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defRPr/>
            </a:pPr>
            <a:r>
              <a:rPr lang="en-US" sz="1050" dirty="0" smtClean="0">
                <a:solidFill>
                  <a:srgbClr val="000000"/>
                </a:solidFill>
                <a:ea typeface="ＭＳ Ｐゴシック" pitchFamily="34" charset="-128"/>
              </a:rPr>
              <a:t>Protein</a:t>
            </a:r>
          </a:p>
          <a:p>
            <a:pPr algn="ctr">
              <a:defRPr/>
            </a:pPr>
            <a:r>
              <a:rPr lang="en-US" sz="1050" dirty="0" smtClean="0">
                <a:solidFill>
                  <a:srgbClr val="000000"/>
                </a:solidFill>
                <a:ea typeface="ＭＳ Ｐゴシック" pitchFamily="34" charset="-128"/>
              </a:rPr>
              <a:t>(no sugars)</a:t>
            </a:r>
          </a:p>
        </p:txBody>
      </p:sp>
      <p:sp>
        <p:nvSpPr>
          <p:cNvPr id="5129" name="Text Box 42"/>
          <p:cNvSpPr txBox="1">
            <a:spLocks noChangeArrowheads="1"/>
          </p:cNvSpPr>
          <p:nvPr>
            <p:custDataLst>
              <p:tags r:id="rId5"/>
            </p:custDataLst>
          </p:nvPr>
        </p:nvSpPr>
        <p:spPr bwMode="auto">
          <a:xfrm>
            <a:off x="7340600" y="5978525"/>
            <a:ext cx="14970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b="1" smtClean="0">
                <a:solidFill>
                  <a:srgbClr val="000000"/>
                </a:solidFill>
                <a:ea typeface="ＭＳ Ｐゴシック" pitchFamily="34" charset="-128"/>
              </a:rPr>
              <a:t>Monoclonal antibody </a:t>
            </a:r>
          </a:p>
          <a:p>
            <a:pPr algn="ctr"/>
            <a:r>
              <a:rPr lang="en-US" sz="1000" b="1" smtClean="0">
                <a:solidFill>
                  <a:srgbClr val="000000"/>
                </a:solidFill>
                <a:ea typeface="ＭＳ Ｐゴシック" pitchFamily="34" charset="-128"/>
              </a:rPr>
              <a:t>~150 kDa </a:t>
            </a:r>
          </a:p>
        </p:txBody>
      </p:sp>
      <p:sp>
        <p:nvSpPr>
          <p:cNvPr id="5130" name="Text Box 44"/>
          <p:cNvSpPr txBox="1">
            <a:spLocks noChangeArrowheads="1"/>
          </p:cNvSpPr>
          <p:nvPr>
            <p:custDataLst>
              <p:tags r:id="rId6"/>
            </p:custDataLst>
          </p:nvPr>
        </p:nvSpPr>
        <p:spPr bwMode="auto">
          <a:xfrm>
            <a:off x="7051675" y="2032000"/>
            <a:ext cx="976313"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defRPr/>
            </a:pPr>
            <a:r>
              <a:rPr lang="en-US" sz="1050" dirty="0" smtClean="0">
                <a:solidFill>
                  <a:srgbClr val="000000"/>
                </a:solidFill>
                <a:ea typeface="ＭＳ Ｐゴシック" pitchFamily="34" charset="-128"/>
              </a:rPr>
              <a:t>Glycoprotein </a:t>
            </a:r>
          </a:p>
          <a:p>
            <a:pPr algn="ctr">
              <a:defRPr/>
            </a:pPr>
            <a:r>
              <a:rPr lang="en-US" sz="1050" dirty="0" smtClean="0">
                <a:solidFill>
                  <a:srgbClr val="000000"/>
                </a:solidFill>
                <a:ea typeface="ＭＳ Ｐゴシック" pitchFamily="34" charset="-128"/>
              </a:rPr>
              <a:t>(with sugars)</a:t>
            </a:r>
          </a:p>
        </p:txBody>
      </p:sp>
      <p:sp>
        <p:nvSpPr>
          <p:cNvPr id="5131" name="Rectangle 45"/>
          <p:cNvSpPr>
            <a:spLocks noChangeArrowheads="1"/>
          </p:cNvSpPr>
          <p:nvPr>
            <p:custDataLst>
              <p:tags r:id="rId7"/>
            </p:custDataLst>
          </p:nvPr>
        </p:nvSpPr>
        <p:spPr bwMode="auto">
          <a:xfrm>
            <a:off x="5649913" y="1463675"/>
            <a:ext cx="3111500" cy="247650"/>
          </a:xfrm>
          <a:prstGeom prst="rect">
            <a:avLst/>
          </a:prstGeom>
          <a:solidFill>
            <a:srgbClr val="003366"/>
          </a:solidFill>
          <a:ln w="12700" algn="ctr">
            <a:solidFill>
              <a:srgbClr val="000000"/>
            </a:solidFill>
            <a:miter lim="800000"/>
            <a:headEnd/>
            <a:tailEnd/>
          </a:ln>
        </p:spPr>
        <p:txBody>
          <a:bodyPr lIns="90000" tIns="46800" rIns="90000" bIns="46800" anchor="ctr">
            <a:spAutoFit/>
          </a:bodyPr>
          <a:lstStyle/>
          <a:p>
            <a:pPr algn="ctr" eaLnBrk="0" hangingPunct="0"/>
            <a:r>
              <a:rPr lang="en-US" sz="1000" b="1" smtClean="0">
                <a:solidFill>
                  <a:srgbClr val="FFFFFF"/>
                </a:solidFill>
                <a:latin typeface="Arial" pitchFamily="34" charset="0"/>
                <a:cs typeface="Arial" pitchFamily="34" charset="0"/>
              </a:rPr>
              <a:t>Mammalian</a:t>
            </a:r>
          </a:p>
        </p:txBody>
      </p:sp>
      <p:sp>
        <p:nvSpPr>
          <p:cNvPr id="5132" name="Rectangle 46"/>
          <p:cNvSpPr>
            <a:spLocks noChangeArrowheads="1"/>
          </p:cNvSpPr>
          <p:nvPr>
            <p:custDataLst>
              <p:tags r:id="rId8"/>
            </p:custDataLst>
          </p:nvPr>
        </p:nvSpPr>
        <p:spPr bwMode="auto">
          <a:xfrm>
            <a:off x="2190750" y="1463675"/>
            <a:ext cx="2525713" cy="247650"/>
          </a:xfrm>
          <a:prstGeom prst="rect">
            <a:avLst/>
          </a:prstGeom>
          <a:solidFill>
            <a:srgbClr val="003366"/>
          </a:solidFill>
          <a:ln w="12700" algn="ctr">
            <a:solidFill>
              <a:srgbClr val="000000"/>
            </a:solidFill>
            <a:miter lim="800000"/>
            <a:headEnd/>
            <a:tailEnd/>
          </a:ln>
        </p:spPr>
        <p:txBody>
          <a:bodyPr lIns="90000" tIns="46800" rIns="90000" bIns="46800" anchor="ctr">
            <a:spAutoFit/>
          </a:bodyPr>
          <a:lstStyle/>
          <a:p>
            <a:pPr algn="ctr" eaLnBrk="0" hangingPunct="0"/>
            <a:r>
              <a:rPr lang="en-US" sz="1000" b="1" smtClean="0">
                <a:solidFill>
                  <a:srgbClr val="FFFFFF"/>
                </a:solidFill>
                <a:latin typeface="Arial" pitchFamily="34" charset="0"/>
                <a:cs typeface="Arial" pitchFamily="34" charset="0"/>
              </a:rPr>
              <a:t>Bacteria, Yeast</a:t>
            </a:r>
          </a:p>
        </p:txBody>
      </p:sp>
      <p:sp>
        <p:nvSpPr>
          <p:cNvPr id="5133" name="Text Box 47"/>
          <p:cNvSpPr txBox="1">
            <a:spLocks noChangeArrowheads="1"/>
          </p:cNvSpPr>
          <p:nvPr>
            <p:custDataLst>
              <p:tags r:id="rId9"/>
            </p:custDataLst>
          </p:nvPr>
        </p:nvSpPr>
        <p:spPr bwMode="auto">
          <a:xfrm>
            <a:off x="2138363" y="5978525"/>
            <a:ext cx="777875" cy="5572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b="1" smtClean="0">
                <a:solidFill>
                  <a:srgbClr val="000000"/>
                </a:solidFill>
                <a:ea typeface="ＭＳ Ｐゴシック" pitchFamily="34" charset="-128"/>
              </a:rPr>
              <a:t>calcitonin</a:t>
            </a:r>
            <a:br>
              <a:rPr lang="en-US" sz="1000" b="1" smtClean="0">
                <a:solidFill>
                  <a:srgbClr val="000000"/>
                </a:solidFill>
                <a:ea typeface="ＭＳ Ｐゴシック" pitchFamily="34" charset="-128"/>
              </a:rPr>
            </a:br>
            <a:r>
              <a:rPr lang="en-US" sz="1000" b="1" smtClean="0">
                <a:solidFill>
                  <a:srgbClr val="000000"/>
                </a:solidFill>
                <a:ea typeface="ＭＳ Ｐゴシック" pitchFamily="34" charset="-128"/>
              </a:rPr>
              <a:t>~3.5 kDa</a:t>
            </a:r>
          </a:p>
          <a:p>
            <a:pPr algn="ctr"/>
            <a:endParaRPr lang="en-US" sz="1000" b="1" smtClean="0">
              <a:solidFill>
                <a:srgbClr val="000000"/>
              </a:solidFill>
              <a:ea typeface="ＭＳ Ｐゴシック" pitchFamily="34" charset="-128"/>
            </a:endParaRPr>
          </a:p>
        </p:txBody>
      </p:sp>
      <p:pic>
        <p:nvPicPr>
          <p:cNvPr id="5134" name="Picture 48"/>
          <p:cNvPicPr>
            <a:picLocks noChangeAspect="1" noChangeArrowheads="1"/>
          </p:cNvPicPr>
          <p:nvPr>
            <p:custDataLst>
              <p:tags r:id="rId10"/>
            </p:custDataLst>
          </p:nvPr>
        </p:nvPicPr>
        <p:blipFill>
          <a:blip r:embed="rId38"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4222750" y="3867150"/>
            <a:ext cx="2778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5136" name="Text Box 50"/>
          <p:cNvSpPr txBox="1">
            <a:spLocks noChangeArrowheads="1"/>
          </p:cNvSpPr>
          <p:nvPr>
            <p:custDataLst>
              <p:tags r:id="rId11"/>
            </p:custDataLst>
          </p:nvPr>
        </p:nvSpPr>
        <p:spPr bwMode="auto">
          <a:xfrm>
            <a:off x="5999163" y="5978525"/>
            <a:ext cx="66040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b="1" smtClean="0">
                <a:solidFill>
                  <a:srgbClr val="000000"/>
                </a:solidFill>
                <a:ea typeface="ＭＳ Ｐゴシック" pitchFamily="34" charset="-128"/>
              </a:rPr>
              <a:t>epoetin</a:t>
            </a:r>
            <a:br>
              <a:rPr lang="en-US" sz="1000" b="1" smtClean="0">
                <a:solidFill>
                  <a:srgbClr val="000000"/>
                </a:solidFill>
                <a:ea typeface="ＭＳ Ｐゴシック" pitchFamily="34" charset="-128"/>
              </a:rPr>
            </a:br>
            <a:r>
              <a:rPr lang="en-US" sz="1000" b="1" smtClean="0">
                <a:solidFill>
                  <a:srgbClr val="000000"/>
                </a:solidFill>
                <a:ea typeface="ＭＳ Ｐゴシック" pitchFamily="34" charset="-128"/>
              </a:rPr>
              <a:t>~30 kDa</a:t>
            </a:r>
          </a:p>
        </p:txBody>
      </p:sp>
      <p:sp>
        <p:nvSpPr>
          <p:cNvPr id="5137" name="Text Box 51"/>
          <p:cNvSpPr txBox="1">
            <a:spLocks noChangeArrowheads="1"/>
          </p:cNvSpPr>
          <p:nvPr/>
        </p:nvSpPr>
        <p:spPr bwMode="auto">
          <a:xfrm>
            <a:off x="4043363" y="5978525"/>
            <a:ext cx="8794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b="1" smtClean="0">
                <a:solidFill>
                  <a:srgbClr val="000000"/>
                </a:solidFill>
                <a:ea typeface="ＭＳ Ｐゴシック" pitchFamily="34" charset="-128"/>
              </a:rPr>
              <a:t>somatropin</a:t>
            </a:r>
          </a:p>
          <a:p>
            <a:pPr algn="ctr"/>
            <a:r>
              <a:rPr lang="en-US" sz="1000" b="1" smtClean="0">
                <a:solidFill>
                  <a:srgbClr val="000000"/>
                </a:solidFill>
                <a:ea typeface="ＭＳ Ｐゴシック" pitchFamily="34" charset="-128"/>
              </a:rPr>
              <a:t>~22 kDa</a:t>
            </a:r>
          </a:p>
        </p:txBody>
      </p:sp>
      <p:sp>
        <p:nvSpPr>
          <p:cNvPr id="5138" name="Text Box 52"/>
          <p:cNvSpPr txBox="1">
            <a:spLocks noChangeArrowheads="1"/>
          </p:cNvSpPr>
          <p:nvPr>
            <p:custDataLst>
              <p:tags r:id="rId12"/>
            </p:custDataLst>
          </p:nvPr>
        </p:nvSpPr>
        <p:spPr bwMode="auto">
          <a:xfrm>
            <a:off x="1979613" y="2111375"/>
            <a:ext cx="6397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defRPr/>
            </a:pPr>
            <a:r>
              <a:rPr lang="en-US" sz="1050" dirty="0" smtClean="0">
                <a:solidFill>
                  <a:srgbClr val="000000"/>
                </a:solidFill>
                <a:ea typeface="ＭＳ Ｐゴシック" pitchFamily="34" charset="-128"/>
              </a:rPr>
              <a:t>Peptide</a:t>
            </a:r>
          </a:p>
        </p:txBody>
      </p:sp>
      <p:pic>
        <p:nvPicPr>
          <p:cNvPr id="5139" name="Picture 53"/>
          <p:cNvPicPr>
            <a:picLocks noChangeAspect="1" noChangeArrowheads="1"/>
          </p:cNvPicPr>
          <p:nvPr>
            <p:custDataLst>
              <p:tags r:id="rId13"/>
            </p:custDataLst>
          </p:nvPr>
        </p:nvPicPr>
        <p:blipFill>
          <a:blip r:embed="rId39" cstate="print">
            <a:extLst>
              <a:ext uri="{28A0092B-C50C-407E-A947-70E740481C1C}">
                <a14:useLocalDpi xmlns:a14="http://schemas.microsoft.com/office/drawing/2010/main" xmlns="" val="0"/>
              </a:ext>
            </a:extLst>
          </a:blip>
          <a:srcRect/>
          <a:stretch>
            <a:fillRect/>
          </a:stretch>
        </p:blipFill>
        <p:spPr bwMode="auto">
          <a:xfrm>
            <a:off x="5999163" y="3852863"/>
            <a:ext cx="425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5140" name="AutoShape 54"/>
          <p:cNvSpPr>
            <a:spLocks noChangeArrowheads="1"/>
          </p:cNvSpPr>
          <p:nvPr>
            <p:custDataLst>
              <p:tags r:id="rId14"/>
            </p:custDataLst>
          </p:nvPr>
        </p:nvSpPr>
        <p:spPr bwMode="auto">
          <a:xfrm>
            <a:off x="4922838" y="1341438"/>
            <a:ext cx="639762" cy="492125"/>
          </a:xfrm>
          <a:prstGeom prst="rightArrow">
            <a:avLst>
              <a:gd name="adj1" fmla="val 50000"/>
              <a:gd name="adj2" fmla="val 47474"/>
            </a:avLst>
          </a:prstGeom>
          <a:solidFill>
            <a:schemeClr val="tx1"/>
          </a:solidFill>
          <a:ln w="12700" algn="ctr">
            <a:solidFill>
              <a:schemeClr val="tx1"/>
            </a:solidFill>
            <a:miter lim="800000"/>
            <a:headEnd/>
            <a:tailEnd/>
          </a:ln>
        </p:spPr>
        <p:txBody>
          <a:bodyPr lIns="90000" tIns="46800" rIns="90000" bIns="46800" anchor="ctr">
            <a:spAutoFit/>
          </a:bodyPr>
          <a:lstStyle/>
          <a:p>
            <a:pPr algn="ctr" eaLnBrk="0" hangingPunct="0"/>
            <a:endParaRPr lang="en-US" sz="1000" smtClean="0">
              <a:solidFill>
                <a:srgbClr val="003366"/>
              </a:solidFill>
              <a:latin typeface="Arial" pitchFamily="34" charset="0"/>
              <a:cs typeface="Arial" pitchFamily="34" charset="0"/>
            </a:endParaRPr>
          </a:p>
        </p:txBody>
      </p:sp>
      <p:pic>
        <p:nvPicPr>
          <p:cNvPr id="5142" name="Picture 57" descr="Calcitonin"/>
          <p:cNvPicPr>
            <a:picLocks noChangeAspect="1" noChangeArrowheads="1"/>
          </p:cNvPicPr>
          <p:nvPr>
            <p:custDataLst>
              <p:tags r:id="rId15"/>
            </p:custDataLst>
          </p:nvPr>
        </p:nvPicPr>
        <p:blipFill>
          <a:blip r:embed="rId40" cstate="print">
            <a:extLst>
              <a:ext uri="{28A0092B-C50C-407E-A947-70E740481C1C}">
                <a14:useLocalDpi xmlns:a14="http://schemas.microsoft.com/office/drawing/2010/main" xmlns="" val="0"/>
              </a:ext>
            </a:extLst>
          </a:blip>
          <a:srcRect/>
          <a:stretch>
            <a:fillRect/>
          </a:stretch>
        </p:blipFill>
        <p:spPr bwMode="auto">
          <a:xfrm>
            <a:off x="2368550" y="4035425"/>
            <a:ext cx="157163"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43" name="Line 59"/>
          <p:cNvSpPr>
            <a:spLocks noChangeShapeType="1"/>
          </p:cNvSpPr>
          <p:nvPr/>
        </p:nvSpPr>
        <p:spPr bwMode="auto">
          <a:xfrm>
            <a:off x="2598738" y="2247900"/>
            <a:ext cx="268287"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pic>
        <p:nvPicPr>
          <p:cNvPr id="5144" name="Picture 60"/>
          <p:cNvPicPr>
            <a:picLocks noChangeAspect="1" noChangeArrowheads="1"/>
          </p:cNvPicPr>
          <p:nvPr/>
        </p:nvPicPr>
        <p:blipFill>
          <a:blip r:embed="rId41" cstate="print">
            <a:extLst>
              <a:ext uri="{28A0092B-C50C-407E-A947-70E740481C1C}">
                <a14:useLocalDpi xmlns:a14="http://schemas.microsoft.com/office/drawing/2010/main" xmlns="" val="0"/>
              </a:ext>
            </a:extLst>
          </a:blip>
          <a:srcRect/>
          <a:stretch>
            <a:fillRect/>
          </a:stretch>
        </p:blipFill>
        <p:spPr bwMode="auto">
          <a:xfrm>
            <a:off x="3355975" y="3889375"/>
            <a:ext cx="279400"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5145" name="Text Box 61"/>
          <p:cNvSpPr txBox="1">
            <a:spLocks noChangeArrowheads="1"/>
          </p:cNvSpPr>
          <p:nvPr>
            <p:custDataLst>
              <p:tags r:id="rId16"/>
            </p:custDataLst>
          </p:nvPr>
        </p:nvSpPr>
        <p:spPr bwMode="auto">
          <a:xfrm>
            <a:off x="3160713" y="5978525"/>
            <a:ext cx="757237"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b="1" smtClean="0">
                <a:solidFill>
                  <a:srgbClr val="000000"/>
                </a:solidFill>
                <a:ea typeface="ＭＳ Ｐゴシック" pitchFamily="34" charset="-128"/>
              </a:rPr>
              <a:t>filgrastim</a:t>
            </a:r>
            <a:br>
              <a:rPr lang="en-US" sz="1000" b="1" smtClean="0">
                <a:solidFill>
                  <a:srgbClr val="000000"/>
                </a:solidFill>
                <a:ea typeface="ＭＳ Ｐゴシック" pitchFamily="34" charset="-128"/>
              </a:rPr>
            </a:br>
            <a:r>
              <a:rPr lang="en-US" sz="1000" b="1" smtClean="0">
                <a:solidFill>
                  <a:srgbClr val="000000"/>
                </a:solidFill>
                <a:ea typeface="ＭＳ Ｐゴシック" pitchFamily="34" charset="-128"/>
              </a:rPr>
              <a:t>~19 kDa</a:t>
            </a:r>
          </a:p>
        </p:txBody>
      </p:sp>
      <p:pic>
        <p:nvPicPr>
          <p:cNvPr id="35" name="Picture 37"/>
          <p:cNvPicPr>
            <a:picLocks noChangeAspect="1" noChangeArrowheads="1"/>
          </p:cNvPicPr>
          <p:nvPr/>
        </p:nvPicPr>
        <p:blipFill>
          <a:blip r:embed="rId42" cstate="print">
            <a:extLst>
              <a:ext uri="{28A0092B-C50C-407E-A947-70E740481C1C}">
                <a14:useLocalDpi xmlns:a14="http://schemas.microsoft.com/office/drawing/2010/main" xmlns="" val="0"/>
              </a:ext>
            </a:extLst>
          </a:blip>
          <a:srcRect/>
          <a:stretch>
            <a:fillRect/>
          </a:stretch>
        </p:blipFill>
        <p:spPr bwMode="auto">
          <a:xfrm>
            <a:off x="649288" y="4075113"/>
            <a:ext cx="46037" cy="4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36" name="Text Box 47"/>
          <p:cNvSpPr txBox="1">
            <a:spLocks noChangeArrowheads="1"/>
          </p:cNvSpPr>
          <p:nvPr>
            <p:custDataLst>
              <p:tags r:id="rId17"/>
            </p:custDataLst>
          </p:nvPr>
        </p:nvSpPr>
        <p:spPr bwMode="auto">
          <a:xfrm>
            <a:off x="168275" y="5978525"/>
            <a:ext cx="1006475"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b="1" smtClean="0">
                <a:solidFill>
                  <a:srgbClr val="000000"/>
                </a:solidFill>
                <a:ea typeface="ＭＳ Ｐゴシック" pitchFamily="34" charset="-128"/>
              </a:rPr>
              <a:t>aspirin</a:t>
            </a:r>
          </a:p>
          <a:p>
            <a:pPr algn="ctr"/>
            <a:r>
              <a:rPr lang="en-US" sz="1000" b="1" smtClean="0">
                <a:solidFill>
                  <a:srgbClr val="000000"/>
                </a:solidFill>
                <a:ea typeface="ＭＳ Ｐゴシック" pitchFamily="34" charset="-128"/>
              </a:rPr>
              <a:t>0.18kDa</a:t>
            </a:r>
          </a:p>
          <a:p>
            <a:pPr algn="ctr"/>
            <a:endParaRPr lang="en-US" sz="1000" b="1" smtClean="0">
              <a:solidFill>
                <a:srgbClr val="000000"/>
              </a:solidFill>
              <a:ea typeface="ＭＳ Ｐゴシック" pitchFamily="34" charset="-128"/>
            </a:endParaRPr>
          </a:p>
        </p:txBody>
      </p:sp>
      <p:sp>
        <p:nvSpPr>
          <p:cNvPr id="34" name="Text Box 61"/>
          <p:cNvSpPr txBox="1">
            <a:spLocks noChangeArrowheads="1"/>
          </p:cNvSpPr>
          <p:nvPr>
            <p:custDataLst>
              <p:tags r:id="rId18"/>
            </p:custDataLst>
          </p:nvPr>
        </p:nvSpPr>
        <p:spPr bwMode="auto">
          <a:xfrm>
            <a:off x="514350" y="5127625"/>
            <a:ext cx="315913"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smtClean="0">
                <a:solidFill>
                  <a:srgbClr val="000000"/>
                </a:solidFill>
                <a:ea typeface="ＭＳ Ｐゴシック" pitchFamily="34" charset="-128"/>
              </a:rPr>
              <a:t>1x</a:t>
            </a:r>
            <a:endParaRPr lang="en-US" sz="1000" b="1" smtClean="0">
              <a:solidFill>
                <a:srgbClr val="000000"/>
              </a:solidFill>
              <a:ea typeface="ＭＳ Ｐゴシック" pitchFamily="34" charset="-128"/>
            </a:endParaRPr>
          </a:p>
        </p:txBody>
      </p:sp>
      <p:sp>
        <p:nvSpPr>
          <p:cNvPr id="41" name="Text Box 61"/>
          <p:cNvSpPr txBox="1">
            <a:spLocks noChangeArrowheads="1"/>
          </p:cNvSpPr>
          <p:nvPr>
            <p:custDataLst>
              <p:tags r:id="rId19"/>
            </p:custDataLst>
          </p:nvPr>
        </p:nvSpPr>
        <p:spPr bwMode="auto">
          <a:xfrm>
            <a:off x="2257425" y="5097463"/>
            <a:ext cx="4572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smtClean="0">
                <a:solidFill>
                  <a:srgbClr val="000000"/>
                </a:solidFill>
                <a:ea typeface="ＭＳ Ｐゴシック" pitchFamily="34" charset="-128"/>
              </a:rPr>
              <a:t>  19x</a:t>
            </a:r>
            <a:endParaRPr lang="en-US" sz="1000" b="1" smtClean="0">
              <a:solidFill>
                <a:srgbClr val="000000"/>
              </a:solidFill>
              <a:ea typeface="ＭＳ Ｐゴシック" pitchFamily="34" charset="-128"/>
            </a:endParaRPr>
          </a:p>
        </p:txBody>
      </p:sp>
      <p:sp>
        <p:nvSpPr>
          <p:cNvPr id="42" name="Text Box 61"/>
          <p:cNvSpPr txBox="1">
            <a:spLocks noChangeArrowheads="1"/>
          </p:cNvSpPr>
          <p:nvPr>
            <p:custDataLst>
              <p:tags r:id="rId20"/>
            </p:custDataLst>
          </p:nvPr>
        </p:nvSpPr>
        <p:spPr bwMode="auto">
          <a:xfrm>
            <a:off x="3203575" y="5127625"/>
            <a:ext cx="5286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smtClean="0">
                <a:solidFill>
                  <a:srgbClr val="000000"/>
                </a:solidFill>
                <a:ea typeface="ＭＳ Ｐゴシック" pitchFamily="34" charset="-128"/>
              </a:rPr>
              <a:t>  105x</a:t>
            </a:r>
            <a:endParaRPr lang="en-US" sz="1000" b="1" smtClean="0">
              <a:solidFill>
                <a:srgbClr val="000000"/>
              </a:solidFill>
              <a:ea typeface="ＭＳ Ｐゴシック" pitchFamily="34" charset="-128"/>
            </a:endParaRPr>
          </a:p>
        </p:txBody>
      </p:sp>
      <p:sp>
        <p:nvSpPr>
          <p:cNvPr id="43" name="Text Box 61"/>
          <p:cNvSpPr txBox="1">
            <a:spLocks noChangeArrowheads="1"/>
          </p:cNvSpPr>
          <p:nvPr>
            <p:custDataLst>
              <p:tags r:id="rId21"/>
            </p:custDataLst>
          </p:nvPr>
        </p:nvSpPr>
        <p:spPr bwMode="auto">
          <a:xfrm>
            <a:off x="4076700" y="5127625"/>
            <a:ext cx="5270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smtClean="0">
                <a:solidFill>
                  <a:srgbClr val="000000"/>
                </a:solidFill>
                <a:ea typeface="ＭＳ Ｐゴシック" pitchFamily="34" charset="-128"/>
              </a:rPr>
              <a:t>  122x</a:t>
            </a:r>
            <a:endParaRPr lang="en-US" sz="1000" b="1" smtClean="0">
              <a:solidFill>
                <a:srgbClr val="000000"/>
              </a:solidFill>
              <a:ea typeface="ＭＳ Ｐゴシック" pitchFamily="34" charset="-128"/>
            </a:endParaRPr>
          </a:p>
        </p:txBody>
      </p:sp>
      <p:sp>
        <p:nvSpPr>
          <p:cNvPr id="44" name="Text Box 61"/>
          <p:cNvSpPr txBox="1">
            <a:spLocks noChangeArrowheads="1"/>
          </p:cNvSpPr>
          <p:nvPr>
            <p:custDataLst>
              <p:tags r:id="rId22"/>
            </p:custDataLst>
          </p:nvPr>
        </p:nvSpPr>
        <p:spPr bwMode="auto">
          <a:xfrm>
            <a:off x="5999163" y="5127625"/>
            <a:ext cx="528637"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smtClean="0">
                <a:solidFill>
                  <a:srgbClr val="000000"/>
                </a:solidFill>
                <a:ea typeface="ＭＳ Ｐゴシック" pitchFamily="34" charset="-128"/>
              </a:rPr>
              <a:t>  170x</a:t>
            </a:r>
            <a:endParaRPr lang="en-US" sz="1000" b="1" smtClean="0">
              <a:solidFill>
                <a:srgbClr val="000000"/>
              </a:solidFill>
              <a:ea typeface="ＭＳ Ｐゴシック" pitchFamily="34" charset="-128"/>
            </a:endParaRPr>
          </a:p>
        </p:txBody>
      </p:sp>
      <p:sp>
        <p:nvSpPr>
          <p:cNvPr id="45" name="Text Box 61"/>
          <p:cNvSpPr txBox="1">
            <a:spLocks noChangeArrowheads="1"/>
          </p:cNvSpPr>
          <p:nvPr>
            <p:custDataLst>
              <p:tags r:id="rId23"/>
            </p:custDataLst>
          </p:nvPr>
        </p:nvSpPr>
        <p:spPr bwMode="auto">
          <a:xfrm>
            <a:off x="7740650" y="5127625"/>
            <a:ext cx="5286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1000" smtClean="0">
                <a:solidFill>
                  <a:srgbClr val="000000"/>
                </a:solidFill>
                <a:ea typeface="ＭＳ Ｐゴシック" pitchFamily="34" charset="-128"/>
              </a:rPr>
              <a:t>  833x</a:t>
            </a:r>
          </a:p>
        </p:txBody>
      </p:sp>
      <p:sp>
        <p:nvSpPr>
          <p:cNvPr id="8221" name="Rectangle 3"/>
          <p:cNvSpPr txBox="1">
            <a:spLocks noChangeArrowheads="1"/>
          </p:cNvSpPr>
          <p:nvPr/>
        </p:nvSpPr>
        <p:spPr bwMode="gray">
          <a:xfrm>
            <a:off x="295275" y="188913"/>
            <a:ext cx="8515350"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nSpc>
                <a:spcPct val="95000"/>
              </a:lnSpc>
            </a:pPr>
            <a:r>
              <a:rPr lang="en-US" sz="2800" smtClean="0">
                <a:solidFill>
                  <a:srgbClr val="003366"/>
                </a:solidFill>
              </a:rPr>
              <a:t>Biologics are more complex than small molecules…</a:t>
            </a:r>
            <a:endParaRPr lang="en-US" b="1" i="1" smtClean="0">
              <a:solidFill>
                <a:srgbClr val="003366"/>
              </a:solidFill>
            </a:endParaRPr>
          </a:p>
        </p:txBody>
      </p:sp>
      <p:grpSp>
        <p:nvGrpSpPr>
          <p:cNvPr id="61" name="Group 169"/>
          <p:cNvGrpSpPr>
            <a:grpSpLocks/>
          </p:cNvGrpSpPr>
          <p:nvPr/>
        </p:nvGrpSpPr>
        <p:grpSpPr bwMode="auto">
          <a:xfrm>
            <a:off x="8316913" y="1917700"/>
            <a:ext cx="228600" cy="644525"/>
            <a:chOff x="4375" y="2061"/>
            <a:chExt cx="277" cy="726"/>
          </a:xfrm>
        </p:grpSpPr>
        <p:sp>
          <p:nvSpPr>
            <p:cNvPr id="8243" name="Rectangle 170"/>
            <p:cNvSpPr>
              <a:spLocks noChangeArrowheads="1"/>
            </p:cNvSpPr>
            <p:nvPr/>
          </p:nvSpPr>
          <p:spPr bwMode="auto">
            <a:xfrm>
              <a:off x="4460" y="2661"/>
              <a:ext cx="71" cy="74"/>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8244" name="Rectangle 171"/>
            <p:cNvSpPr>
              <a:spLocks noChangeArrowheads="1"/>
            </p:cNvSpPr>
            <p:nvPr/>
          </p:nvSpPr>
          <p:spPr bwMode="auto">
            <a:xfrm>
              <a:off x="4460" y="2532"/>
              <a:ext cx="71" cy="74"/>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8245" name="Oval 172"/>
            <p:cNvSpPr>
              <a:spLocks noChangeArrowheads="1"/>
            </p:cNvSpPr>
            <p:nvPr/>
          </p:nvSpPr>
          <p:spPr bwMode="auto">
            <a:xfrm>
              <a:off x="4463" y="2395"/>
              <a:ext cx="66" cy="69"/>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cxnSp>
          <p:nvCxnSpPr>
            <p:cNvPr id="8246" name="AutoShape 173"/>
            <p:cNvCxnSpPr>
              <a:cxnSpLocks noChangeShapeType="1"/>
              <a:stCxn id="8244" idx="0"/>
              <a:endCxn id="8245" idx="4"/>
            </p:cNvCxnSpPr>
            <p:nvPr/>
          </p:nvCxnSpPr>
          <p:spPr bwMode="auto">
            <a:xfrm flipV="1">
              <a:off x="4496" y="2464"/>
              <a:ext cx="1" cy="68"/>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247" name="Oval 174"/>
            <p:cNvSpPr>
              <a:spLocks noChangeArrowheads="1"/>
            </p:cNvSpPr>
            <p:nvPr/>
          </p:nvSpPr>
          <p:spPr bwMode="auto">
            <a:xfrm>
              <a:off x="4549" y="2305"/>
              <a:ext cx="66" cy="68"/>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8248" name="Oval 175"/>
            <p:cNvSpPr>
              <a:spLocks noChangeArrowheads="1"/>
            </p:cNvSpPr>
            <p:nvPr/>
          </p:nvSpPr>
          <p:spPr bwMode="auto">
            <a:xfrm>
              <a:off x="4377" y="2306"/>
              <a:ext cx="66" cy="68"/>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cxnSp>
          <p:nvCxnSpPr>
            <p:cNvPr id="8249" name="AutoShape 176"/>
            <p:cNvCxnSpPr>
              <a:cxnSpLocks noChangeShapeType="1"/>
              <a:stCxn id="8243" idx="0"/>
              <a:endCxn id="8244" idx="2"/>
            </p:cNvCxnSpPr>
            <p:nvPr/>
          </p:nvCxnSpPr>
          <p:spPr bwMode="auto">
            <a:xfrm flipV="1">
              <a:off x="4496" y="2606"/>
              <a:ext cx="0" cy="55"/>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250" name="AutoShape 177"/>
            <p:cNvCxnSpPr>
              <a:cxnSpLocks noChangeShapeType="1"/>
              <a:stCxn id="8243" idx="2"/>
            </p:cNvCxnSpPr>
            <p:nvPr/>
          </p:nvCxnSpPr>
          <p:spPr bwMode="auto">
            <a:xfrm>
              <a:off x="4496" y="2735"/>
              <a:ext cx="0" cy="52"/>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251" name="AutoShape 178"/>
            <p:cNvCxnSpPr>
              <a:cxnSpLocks noChangeShapeType="1"/>
              <a:stCxn id="8245" idx="1"/>
              <a:endCxn id="8248" idx="5"/>
            </p:cNvCxnSpPr>
            <p:nvPr/>
          </p:nvCxnSpPr>
          <p:spPr bwMode="auto">
            <a:xfrm flipH="1" flipV="1">
              <a:off x="4433" y="2364"/>
              <a:ext cx="39" cy="41"/>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252" name="AutoShape 179"/>
            <p:cNvCxnSpPr>
              <a:cxnSpLocks noChangeShapeType="1"/>
              <a:stCxn id="8247" idx="3"/>
              <a:endCxn id="8245" idx="7"/>
            </p:cNvCxnSpPr>
            <p:nvPr/>
          </p:nvCxnSpPr>
          <p:spPr bwMode="auto">
            <a:xfrm flipH="1">
              <a:off x="4520" y="2364"/>
              <a:ext cx="38" cy="41"/>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253" name="Rectangle 180"/>
            <p:cNvSpPr>
              <a:spLocks noChangeArrowheads="1"/>
            </p:cNvSpPr>
            <p:nvPr/>
          </p:nvSpPr>
          <p:spPr bwMode="auto">
            <a:xfrm>
              <a:off x="4545" y="2182"/>
              <a:ext cx="71" cy="74"/>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8254" name="Rectangle 181"/>
            <p:cNvSpPr>
              <a:spLocks noChangeArrowheads="1"/>
            </p:cNvSpPr>
            <p:nvPr/>
          </p:nvSpPr>
          <p:spPr bwMode="auto">
            <a:xfrm>
              <a:off x="4375" y="2182"/>
              <a:ext cx="70" cy="74"/>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cxnSp>
          <p:nvCxnSpPr>
            <p:cNvPr id="8255" name="AutoShape 182"/>
            <p:cNvCxnSpPr>
              <a:cxnSpLocks noChangeShapeType="1"/>
              <a:stCxn id="8248" idx="0"/>
              <a:endCxn id="8254" idx="2"/>
            </p:cNvCxnSpPr>
            <p:nvPr/>
          </p:nvCxnSpPr>
          <p:spPr bwMode="auto">
            <a:xfrm flipV="1">
              <a:off x="4410" y="2256"/>
              <a:ext cx="0" cy="50"/>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256" name="AutoShape 183"/>
            <p:cNvCxnSpPr>
              <a:cxnSpLocks noChangeShapeType="1"/>
              <a:stCxn id="8247" idx="0"/>
              <a:endCxn id="8253" idx="2"/>
            </p:cNvCxnSpPr>
            <p:nvPr/>
          </p:nvCxnSpPr>
          <p:spPr bwMode="auto">
            <a:xfrm flipH="1" flipV="1">
              <a:off x="4581" y="2256"/>
              <a:ext cx="2" cy="49"/>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257" name="AutoShape 184"/>
            <p:cNvSpPr>
              <a:spLocks noChangeArrowheads="1"/>
            </p:cNvSpPr>
            <p:nvPr/>
          </p:nvSpPr>
          <p:spPr bwMode="auto">
            <a:xfrm rot="-5400000">
              <a:off x="4578" y="2662"/>
              <a:ext cx="80" cy="68"/>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cxnSp>
          <p:nvCxnSpPr>
            <p:cNvPr id="8258" name="AutoShape 185"/>
            <p:cNvCxnSpPr>
              <a:cxnSpLocks noChangeShapeType="1"/>
              <a:stCxn id="8257" idx="0"/>
            </p:cNvCxnSpPr>
            <p:nvPr/>
          </p:nvCxnSpPr>
          <p:spPr bwMode="auto">
            <a:xfrm flipH="1">
              <a:off x="4530" y="2696"/>
              <a:ext cx="54" cy="0"/>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259" name="Oval 186"/>
            <p:cNvSpPr>
              <a:spLocks noChangeArrowheads="1"/>
            </p:cNvSpPr>
            <p:nvPr/>
          </p:nvSpPr>
          <p:spPr bwMode="auto">
            <a:xfrm>
              <a:off x="4377" y="2062"/>
              <a:ext cx="66" cy="68"/>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sp>
          <p:nvSpPr>
            <p:cNvPr id="8260" name="Oval 187"/>
            <p:cNvSpPr>
              <a:spLocks noChangeArrowheads="1"/>
            </p:cNvSpPr>
            <p:nvPr/>
          </p:nvSpPr>
          <p:spPr bwMode="auto">
            <a:xfrm>
              <a:off x="4548" y="2061"/>
              <a:ext cx="66" cy="68"/>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smtClean="0">
                <a:solidFill>
                  <a:srgbClr val="003366"/>
                </a:solidFill>
                <a:latin typeface="Arial" pitchFamily="34" charset="0"/>
                <a:cs typeface="Arial" pitchFamily="34" charset="0"/>
              </a:endParaRPr>
            </a:p>
          </p:txBody>
        </p:sp>
        <p:cxnSp>
          <p:nvCxnSpPr>
            <p:cNvPr id="8261" name="AutoShape 188"/>
            <p:cNvCxnSpPr>
              <a:cxnSpLocks noChangeShapeType="1"/>
              <a:stCxn id="8254" idx="0"/>
              <a:endCxn id="8259" idx="4"/>
            </p:cNvCxnSpPr>
            <p:nvPr/>
          </p:nvCxnSpPr>
          <p:spPr bwMode="auto">
            <a:xfrm flipV="1">
              <a:off x="4410" y="2130"/>
              <a:ext cx="0" cy="52"/>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262" name="AutoShape 189"/>
            <p:cNvCxnSpPr>
              <a:cxnSpLocks noChangeShapeType="1"/>
              <a:stCxn id="8253" idx="0"/>
              <a:endCxn id="8260" idx="4"/>
            </p:cNvCxnSpPr>
            <p:nvPr/>
          </p:nvCxnSpPr>
          <p:spPr bwMode="auto">
            <a:xfrm flipV="1">
              <a:off x="4581" y="2129"/>
              <a:ext cx="0" cy="53"/>
            </a:xfrm>
            <a:prstGeom prst="straightConnector1">
              <a:avLst/>
            </a:prstGeom>
            <a:noFill/>
            <a:ln w="9525">
              <a:solidFill>
                <a:srgbClr val="00227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82" name="Rectangle 46"/>
          <p:cNvSpPr>
            <a:spLocks noChangeArrowheads="1"/>
          </p:cNvSpPr>
          <p:nvPr>
            <p:custDataLst>
              <p:tags r:id="rId24"/>
            </p:custDataLst>
          </p:nvPr>
        </p:nvSpPr>
        <p:spPr bwMode="auto">
          <a:xfrm>
            <a:off x="84138" y="1463675"/>
            <a:ext cx="1174750" cy="247650"/>
          </a:xfrm>
          <a:prstGeom prst="rect">
            <a:avLst/>
          </a:prstGeom>
          <a:solidFill>
            <a:srgbClr val="003366"/>
          </a:solidFill>
          <a:ln w="12700" algn="ctr">
            <a:solidFill>
              <a:srgbClr val="000000"/>
            </a:solidFill>
            <a:miter lim="800000"/>
            <a:headEnd/>
            <a:tailEnd/>
          </a:ln>
        </p:spPr>
        <p:txBody>
          <a:bodyPr wrap="none" lIns="90000" tIns="46800" rIns="90000" bIns="46800" anchor="ctr">
            <a:spAutoFit/>
          </a:bodyPr>
          <a:lstStyle/>
          <a:p>
            <a:pPr algn="ctr" eaLnBrk="0" hangingPunct="0"/>
            <a:r>
              <a:rPr lang="en-US" sz="1000" b="1" smtClean="0">
                <a:solidFill>
                  <a:srgbClr val="FFFFFF"/>
                </a:solidFill>
                <a:latin typeface="Arial" pitchFamily="34" charset="0"/>
                <a:cs typeface="Arial" pitchFamily="34" charset="0"/>
              </a:rPr>
              <a:t>Chem.Synthesis</a:t>
            </a:r>
          </a:p>
        </p:txBody>
      </p:sp>
      <p:sp>
        <p:nvSpPr>
          <p:cNvPr id="88" name="AutoShape 54"/>
          <p:cNvSpPr>
            <a:spLocks noChangeArrowheads="1"/>
          </p:cNvSpPr>
          <p:nvPr>
            <p:custDataLst>
              <p:tags r:id="rId25"/>
            </p:custDataLst>
          </p:nvPr>
        </p:nvSpPr>
        <p:spPr bwMode="auto">
          <a:xfrm>
            <a:off x="1476375" y="1349375"/>
            <a:ext cx="523875" cy="493713"/>
          </a:xfrm>
          <a:prstGeom prst="rightArrow">
            <a:avLst>
              <a:gd name="adj1" fmla="val 50000"/>
              <a:gd name="adj2" fmla="val 47307"/>
            </a:avLst>
          </a:prstGeom>
          <a:solidFill>
            <a:schemeClr val="tx1"/>
          </a:solidFill>
          <a:ln w="12700" algn="ctr">
            <a:solidFill>
              <a:schemeClr val="tx1"/>
            </a:solidFill>
            <a:miter lim="800000"/>
            <a:headEnd/>
            <a:tailEnd/>
          </a:ln>
        </p:spPr>
        <p:txBody>
          <a:bodyPr lIns="90000" tIns="46800" rIns="90000" bIns="46800" anchor="ctr">
            <a:spAutoFit/>
          </a:bodyPr>
          <a:lstStyle/>
          <a:p>
            <a:pPr algn="ctr" eaLnBrk="0" hangingPunct="0"/>
            <a:endParaRPr lang="en-US" sz="1000" smtClean="0">
              <a:solidFill>
                <a:srgbClr val="003366"/>
              </a:solidFill>
              <a:latin typeface="Arial" pitchFamily="34" charset="0"/>
              <a:cs typeface="Arial" pitchFamily="34" charset="0"/>
            </a:endParaRPr>
          </a:p>
        </p:txBody>
      </p:sp>
      <p:grpSp>
        <p:nvGrpSpPr>
          <p:cNvPr id="4129" name="Group 1"/>
          <p:cNvGrpSpPr>
            <a:grpSpLocks/>
          </p:cNvGrpSpPr>
          <p:nvPr/>
        </p:nvGrpSpPr>
        <p:grpSpPr bwMode="auto">
          <a:xfrm>
            <a:off x="5724525" y="1843088"/>
            <a:ext cx="1150938" cy="793750"/>
            <a:chOff x="5580112" y="1843342"/>
            <a:chExt cx="1152128" cy="793570"/>
          </a:xfrm>
        </p:grpSpPr>
        <p:grpSp>
          <p:nvGrpSpPr>
            <p:cNvPr id="8233" name="Group 31"/>
            <p:cNvGrpSpPr>
              <a:grpSpLocks/>
            </p:cNvGrpSpPr>
            <p:nvPr>
              <p:custDataLst>
                <p:tags r:id="rId33"/>
              </p:custDataLst>
            </p:nvPr>
          </p:nvGrpSpPr>
          <p:grpSpPr bwMode="auto">
            <a:xfrm>
              <a:off x="5580112" y="1843342"/>
              <a:ext cx="931431" cy="793570"/>
              <a:chOff x="3215" y="2910"/>
              <a:chExt cx="1000" cy="689"/>
            </a:xfrm>
          </p:grpSpPr>
          <p:sp>
            <p:nvSpPr>
              <p:cNvPr id="8236" name="AutoShape 32"/>
              <p:cNvSpPr>
                <a:spLocks noChangeArrowheads="1"/>
              </p:cNvSpPr>
              <p:nvPr/>
            </p:nvSpPr>
            <p:spPr bwMode="auto">
              <a:xfrm>
                <a:off x="3445" y="3104"/>
                <a:ext cx="770" cy="303"/>
              </a:xfrm>
              <a:prstGeom prst="octagon">
                <a:avLst>
                  <a:gd name="adj" fmla="val 29287"/>
                </a:avLst>
              </a:prstGeom>
              <a:solidFill>
                <a:srgbClr val="003366"/>
              </a:solidFill>
              <a:ln w="12700" algn="ctr">
                <a:solidFill>
                  <a:srgbClr val="000000"/>
                </a:solidFill>
                <a:miter lim="800000"/>
                <a:headEnd/>
                <a:tailEnd/>
              </a:ln>
            </p:spPr>
            <p:txBody>
              <a:bodyPr wrap="none" lIns="90000" tIns="46800" rIns="90000" bIns="46800" anchor="ctr">
                <a:spAutoFit/>
              </a:bodyPr>
              <a:lstStyle/>
              <a:p>
                <a:pPr algn="ctr" eaLnBrk="0" hangingPunct="0"/>
                <a:r>
                  <a:rPr lang="en-US" sz="1000" b="1" smtClean="0">
                    <a:solidFill>
                      <a:srgbClr val="FFFFFF"/>
                    </a:solidFill>
                    <a:latin typeface="Arial" pitchFamily="34" charset="0"/>
                    <a:cs typeface="Arial" pitchFamily="34" charset="0"/>
                  </a:rPr>
                  <a:t>protein</a:t>
                </a:r>
              </a:p>
            </p:txBody>
          </p:sp>
          <p:sp>
            <p:nvSpPr>
              <p:cNvPr id="8237" name="Line 33"/>
              <p:cNvSpPr>
                <a:spLocks noChangeShapeType="1"/>
              </p:cNvSpPr>
              <p:nvPr/>
            </p:nvSpPr>
            <p:spPr bwMode="auto">
              <a:xfrm>
                <a:off x="3732" y="2921"/>
                <a:ext cx="0" cy="146"/>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sp>
            <p:nvSpPr>
              <p:cNvPr id="8238" name="Line 34"/>
              <p:cNvSpPr>
                <a:spLocks noChangeShapeType="1"/>
              </p:cNvSpPr>
              <p:nvPr/>
            </p:nvSpPr>
            <p:spPr bwMode="auto">
              <a:xfrm>
                <a:off x="3934" y="2910"/>
                <a:ext cx="0" cy="146"/>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sp>
            <p:nvSpPr>
              <p:cNvPr id="8239" name="Line 35"/>
              <p:cNvSpPr>
                <a:spLocks noChangeShapeType="1"/>
              </p:cNvSpPr>
              <p:nvPr/>
            </p:nvSpPr>
            <p:spPr bwMode="auto">
              <a:xfrm>
                <a:off x="3730" y="3453"/>
                <a:ext cx="0" cy="146"/>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sp>
            <p:nvSpPr>
              <p:cNvPr id="8240" name="Line 36"/>
              <p:cNvSpPr>
                <a:spLocks noChangeShapeType="1"/>
              </p:cNvSpPr>
              <p:nvPr/>
            </p:nvSpPr>
            <p:spPr bwMode="auto">
              <a:xfrm>
                <a:off x="3935" y="3451"/>
                <a:ext cx="0" cy="146"/>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sp>
            <p:nvSpPr>
              <p:cNvPr id="8241" name="Line 37"/>
              <p:cNvSpPr>
                <a:spLocks noChangeShapeType="1"/>
              </p:cNvSpPr>
              <p:nvPr/>
            </p:nvSpPr>
            <p:spPr bwMode="auto">
              <a:xfrm flipV="1">
                <a:off x="3215" y="3176"/>
                <a:ext cx="135" cy="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sp>
            <p:nvSpPr>
              <p:cNvPr id="8242" name="Line 38"/>
              <p:cNvSpPr>
                <a:spLocks noChangeShapeType="1"/>
              </p:cNvSpPr>
              <p:nvPr/>
            </p:nvSpPr>
            <p:spPr bwMode="auto">
              <a:xfrm flipV="1">
                <a:off x="3216" y="3336"/>
                <a:ext cx="135" cy="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grpSp>
        <p:sp>
          <p:nvSpPr>
            <p:cNvPr id="8234" name="Line 37"/>
            <p:cNvSpPr>
              <a:spLocks noChangeShapeType="1"/>
            </p:cNvSpPr>
            <p:nvPr/>
          </p:nvSpPr>
          <p:spPr bwMode="auto">
            <a:xfrm flipV="1">
              <a:off x="6605566" y="2132856"/>
              <a:ext cx="125743" cy="115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sp>
          <p:nvSpPr>
            <p:cNvPr id="8235" name="Line 38"/>
            <p:cNvSpPr>
              <a:spLocks noChangeShapeType="1"/>
            </p:cNvSpPr>
            <p:nvPr/>
          </p:nvSpPr>
          <p:spPr bwMode="auto">
            <a:xfrm flipV="1">
              <a:off x="6606497" y="2317139"/>
              <a:ext cx="125743" cy="115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sz="1600" smtClean="0">
                <a:solidFill>
                  <a:srgbClr val="003366"/>
                </a:solidFill>
                <a:latin typeface="Arial" pitchFamily="34" charset="0"/>
                <a:cs typeface="Arial" pitchFamily="34" charset="0"/>
              </a:endParaRPr>
            </a:p>
          </p:txBody>
        </p:sp>
      </p:grpSp>
      <p:sp>
        <p:nvSpPr>
          <p:cNvPr id="92" name="Text Box 52"/>
          <p:cNvSpPr txBox="1">
            <a:spLocks noChangeArrowheads="1"/>
          </p:cNvSpPr>
          <p:nvPr>
            <p:custDataLst>
              <p:tags r:id="rId26"/>
            </p:custDataLst>
          </p:nvPr>
        </p:nvSpPr>
        <p:spPr bwMode="auto">
          <a:xfrm>
            <a:off x="-7938" y="2111375"/>
            <a:ext cx="141128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defRPr/>
            </a:pPr>
            <a:r>
              <a:rPr lang="en-US" sz="1050" dirty="0" smtClean="0">
                <a:solidFill>
                  <a:srgbClr val="000000"/>
                </a:solidFill>
                <a:ea typeface="ＭＳ Ｐゴシック" pitchFamily="34" charset="-128"/>
              </a:rPr>
              <a:t>e.g. salicylate drugs,</a:t>
            </a:r>
          </a:p>
          <a:p>
            <a:pPr algn="ctr">
              <a:defRPr/>
            </a:pPr>
            <a:r>
              <a:rPr lang="en-US" sz="1050" dirty="0" smtClean="0">
                <a:solidFill>
                  <a:srgbClr val="000000"/>
                </a:solidFill>
                <a:ea typeface="ＭＳ Ｐゴシック" pitchFamily="34" charset="-128"/>
              </a:rPr>
              <a:t>antibiotics</a:t>
            </a:r>
          </a:p>
        </p:txBody>
      </p:sp>
      <p:sp>
        <p:nvSpPr>
          <p:cNvPr id="67" name="Text Box 47"/>
          <p:cNvSpPr txBox="1">
            <a:spLocks noChangeArrowheads="1"/>
          </p:cNvSpPr>
          <p:nvPr>
            <p:custDataLst>
              <p:tags r:id="rId27"/>
            </p:custDataLst>
          </p:nvPr>
        </p:nvSpPr>
        <p:spPr bwMode="auto">
          <a:xfrm>
            <a:off x="179388" y="5373688"/>
            <a:ext cx="1006475"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endParaRPr lang="en-US" sz="1000" b="1" smtClean="0">
              <a:solidFill>
                <a:srgbClr val="000000"/>
              </a:solidFill>
              <a:ea typeface="ＭＳ Ｐゴシック" pitchFamily="34" charset="-128"/>
            </a:endParaRPr>
          </a:p>
          <a:p>
            <a:pPr algn="ctr"/>
            <a:r>
              <a:rPr lang="en-US" sz="1000" b="1" smtClean="0">
                <a:solidFill>
                  <a:srgbClr val="000000"/>
                </a:solidFill>
                <a:ea typeface="ＭＳ Ｐゴシック" pitchFamily="34" charset="-128"/>
              </a:rPr>
              <a:t>0 a.a.</a:t>
            </a:r>
          </a:p>
          <a:p>
            <a:pPr algn="ctr"/>
            <a:endParaRPr lang="en-US" sz="1000" b="1" smtClean="0">
              <a:solidFill>
                <a:srgbClr val="000000"/>
              </a:solidFill>
              <a:ea typeface="ＭＳ Ｐゴシック" pitchFamily="34" charset="-128"/>
            </a:endParaRPr>
          </a:p>
        </p:txBody>
      </p:sp>
      <p:sp>
        <p:nvSpPr>
          <p:cNvPr id="68" name="Text Box 47"/>
          <p:cNvSpPr txBox="1">
            <a:spLocks noChangeArrowheads="1"/>
          </p:cNvSpPr>
          <p:nvPr>
            <p:custDataLst>
              <p:tags r:id="rId28"/>
            </p:custDataLst>
          </p:nvPr>
        </p:nvSpPr>
        <p:spPr bwMode="auto">
          <a:xfrm>
            <a:off x="2052638" y="5373688"/>
            <a:ext cx="1006475"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endParaRPr lang="en-US" sz="1000" b="1" smtClean="0">
              <a:solidFill>
                <a:srgbClr val="000000"/>
              </a:solidFill>
              <a:ea typeface="ＭＳ Ｐゴシック" pitchFamily="34" charset="-128"/>
            </a:endParaRPr>
          </a:p>
          <a:p>
            <a:pPr algn="ctr"/>
            <a:r>
              <a:rPr lang="en-US" sz="1000" b="1" smtClean="0">
                <a:solidFill>
                  <a:srgbClr val="000000"/>
                </a:solidFill>
                <a:ea typeface="ＭＳ Ｐゴシック" pitchFamily="34" charset="-128"/>
              </a:rPr>
              <a:t>32 a.a.</a:t>
            </a:r>
          </a:p>
          <a:p>
            <a:pPr algn="ctr"/>
            <a:endParaRPr lang="en-US" sz="1000" b="1" smtClean="0">
              <a:solidFill>
                <a:srgbClr val="000000"/>
              </a:solidFill>
              <a:ea typeface="ＭＳ Ｐゴシック" pitchFamily="34" charset="-128"/>
            </a:endParaRPr>
          </a:p>
        </p:txBody>
      </p:sp>
      <p:sp>
        <p:nvSpPr>
          <p:cNvPr id="69" name="Text Box 47"/>
          <p:cNvSpPr txBox="1">
            <a:spLocks noChangeArrowheads="1"/>
          </p:cNvSpPr>
          <p:nvPr>
            <p:custDataLst>
              <p:tags r:id="rId29"/>
            </p:custDataLst>
          </p:nvPr>
        </p:nvSpPr>
        <p:spPr bwMode="auto">
          <a:xfrm>
            <a:off x="3060700" y="5373688"/>
            <a:ext cx="1006475"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endParaRPr lang="en-US" sz="1000" b="1" smtClean="0">
              <a:solidFill>
                <a:srgbClr val="000000"/>
              </a:solidFill>
              <a:ea typeface="ＭＳ Ｐゴシック" pitchFamily="34" charset="-128"/>
            </a:endParaRPr>
          </a:p>
          <a:p>
            <a:pPr algn="ctr"/>
            <a:r>
              <a:rPr lang="en-US" sz="1000" b="1" smtClean="0">
                <a:solidFill>
                  <a:srgbClr val="000000"/>
                </a:solidFill>
                <a:ea typeface="ＭＳ Ｐゴシック" pitchFamily="34" charset="-128"/>
              </a:rPr>
              <a:t>175 a.a.</a:t>
            </a:r>
          </a:p>
          <a:p>
            <a:pPr algn="ctr"/>
            <a:endParaRPr lang="en-US" sz="1000" b="1" smtClean="0">
              <a:solidFill>
                <a:srgbClr val="000000"/>
              </a:solidFill>
              <a:ea typeface="ＭＳ Ｐゴシック" pitchFamily="34" charset="-128"/>
            </a:endParaRPr>
          </a:p>
        </p:txBody>
      </p:sp>
      <p:sp>
        <p:nvSpPr>
          <p:cNvPr id="70" name="Text Box 47"/>
          <p:cNvSpPr txBox="1">
            <a:spLocks noChangeArrowheads="1"/>
          </p:cNvSpPr>
          <p:nvPr>
            <p:custDataLst>
              <p:tags r:id="rId30"/>
            </p:custDataLst>
          </p:nvPr>
        </p:nvSpPr>
        <p:spPr bwMode="auto">
          <a:xfrm>
            <a:off x="3925888" y="5373688"/>
            <a:ext cx="1006475"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endParaRPr lang="en-US" sz="1000" b="1" smtClean="0">
              <a:solidFill>
                <a:srgbClr val="000000"/>
              </a:solidFill>
              <a:ea typeface="ＭＳ Ｐゴシック" pitchFamily="34" charset="-128"/>
            </a:endParaRPr>
          </a:p>
          <a:p>
            <a:pPr algn="ctr"/>
            <a:r>
              <a:rPr lang="en-US" sz="1000" b="1" smtClean="0">
                <a:solidFill>
                  <a:srgbClr val="000000"/>
                </a:solidFill>
                <a:ea typeface="ＭＳ Ｐゴシック" pitchFamily="34" charset="-128"/>
              </a:rPr>
              <a:t>191 a.a.</a:t>
            </a:r>
          </a:p>
          <a:p>
            <a:pPr algn="ctr"/>
            <a:endParaRPr lang="en-US" sz="1000" b="1" smtClean="0">
              <a:solidFill>
                <a:srgbClr val="000000"/>
              </a:solidFill>
              <a:ea typeface="ＭＳ Ｐゴシック" pitchFamily="34" charset="-128"/>
            </a:endParaRPr>
          </a:p>
        </p:txBody>
      </p:sp>
      <p:sp>
        <p:nvSpPr>
          <p:cNvPr id="71" name="Text Box 47"/>
          <p:cNvSpPr txBox="1">
            <a:spLocks noChangeArrowheads="1"/>
          </p:cNvSpPr>
          <p:nvPr>
            <p:custDataLst>
              <p:tags r:id="rId31"/>
            </p:custDataLst>
          </p:nvPr>
        </p:nvSpPr>
        <p:spPr bwMode="auto">
          <a:xfrm>
            <a:off x="5797550" y="5373688"/>
            <a:ext cx="1006475"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endParaRPr lang="en-US" sz="1000" b="1" smtClean="0">
              <a:solidFill>
                <a:srgbClr val="000000"/>
              </a:solidFill>
              <a:ea typeface="ＭＳ Ｐゴシック" pitchFamily="34" charset="-128"/>
            </a:endParaRPr>
          </a:p>
          <a:p>
            <a:pPr algn="ctr"/>
            <a:r>
              <a:rPr lang="en-US" sz="1000" b="1" smtClean="0">
                <a:solidFill>
                  <a:srgbClr val="000000"/>
                </a:solidFill>
                <a:ea typeface="ＭＳ Ｐゴシック" pitchFamily="34" charset="-128"/>
              </a:rPr>
              <a:t>166 a.a.</a:t>
            </a:r>
          </a:p>
          <a:p>
            <a:pPr algn="ctr"/>
            <a:endParaRPr lang="en-US" sz="1000" b="1" smtClean="0">
              <a:solidFill>
                <a:srgbClr val="000000"/>
              </a:solidFill>
              <a:ea typeface="ＭＳ Ｐゴシック" pitchFamily="34" charset="-128"/>
            </a:endParaRPr>
          </a:p>
        </p:txBody>
      </p:sp>
      <p:sp>
        <p:nvSpPr>
          <p:cNvPr id="72" name="Text Box 47"/>
          <p:cNvSpPr txBox="1">
            <a:spLocks noChangeArrowheads="1"/>
          </p:cNvSpPr>
          <p:nvPr>
            <p:custDataLst>
              <p:tags r:id="rId32"/>
            </p:custDataLst>
          </p:nvPr>
        </p:nvSpPr>
        <p:spPr bwMode="auto">
          <a:xfrm>
            <a:off x="7597775" y="5373688"/>
            <a:ext cx="1006475"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endParaRPr lang="en-US" sz="1000" b="1" smtClean="0">
              <a:solidFill>
                <a:srgbClr val="000000"/>
              </a:solidFill>
              <a:ea typeface="ＭＳ Ｐゴシック" pitchFamily="34" charset="-128"/>
            </a:endParaRPr>
          </a:p>
          <a:p>
            <a:pPr algn="ctr"/>
            <a:r>
              <a:rPr lang="en-US" sz="1000" b="1" smtClean="0">
                <a:solidFill>
                  <a:srgbClr val="000000"/>
                </a:solidFill>
                <a:ea typeface="ＭＳ Ｐゴシック" pitchFamily="34" charset="-128"/>
              </a:rPr>
              <a:t>~1300 a.a.</a:t>
            </a:r>
          </a:p>
          <a:p>
            <a:pPr algn="ctr"/>
            <a:endParaRPr lang="en-US" sz="1000" b="1" smtClean="0">
              <a:solidFill>
                <a:srgbClr val="000000"/>
              </a:solidFill>
              <a:ea typeface="ＭＳ Ｐゴシック" pitchFamily="34" charset="-128"/>
            </a:endParaRPr>
          </a:p>
        </p:txBody>
      </p:sp>
      <p:sp>
        <p:nvSpPr>
          <p:cNvPr id="73" name="Прямоугольник 72"/>
          <p:cNvSpPr/>
          <p:nvPr/>
        </p:nvSpPr>
        <p:spPr>
          <a:xfrm>
            <a:off x="0" y="6642556"/>
            <a:ext cx="4572000" cy="215444"/>
          </a:xfrm>
          <a:prstGeom prst="rect">
            <a:avLst/>
          </a:prstGeom>
        </p:spPr>
        <p:txBody>
          <a:bodyPr>
            <a:spAutoFit/>
          </a:bodyPr>
          <a:lstStyle/>
          <a:p>
            <a:r>
              <a:rPr lang="en-US" sz="800" dirty="0"/>
              <a:t>Consensus Information Paper 2013. What you need to know about </a:t>
            </a:r>
            <a:r>
              <a:rPr lang="en-US" sz="800" dirty="0" err="1"/>
              <a:t>Biosimilar</a:t>
            </a:r>
            <a:r>
              <a:rPr lang="en-US" sz="800" dirty="0"/>
              <a:t> Medicinal Products </a:t>
            </a:r>
          </a:p>
        </p:txBody>
      </p:sp>
    </p:spTree>
    <p:extLst>
      <p:ext uri="{BB962C8B-B14F-4D97-AF65-F5344CB8AC3E}">
        <p14:creationId xmlns:p14="http://schemas.microsoft.com/office/powerpoint/2010/main" xmlns="" val="40986092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fltVal val="0"/>
                                          </p:val>
                                        </p:tav>
                                        <p:tav tm="100000">
                                          <p:val>
                                            <p:strVal val="#ppt_w"/>
                                          </p:val>
                                        </p:tav>
                                      </p:tavLst>
                                    </p:anim>
                                    <p:anim calcmode="lin" valueType="num">
                                      <p:cBhvr>
                                        <p:cTn id="20" dur="1000" fill="hold"/>
                                        <p:tgtEl>
                                          <p:spTgt spid="34"/>
                                        </p:tgtEl>
                                        <p:attrNameLst>
                                          <p:attrName>ppt_h</p:attrName>
                                        </p:attrNameLst>
                                      </p:cBhvr>
                                      <p:tavLst>
                                        <p:tav tm="0">
                                          <p:val>
                                            <p:fltVal val="0"/>
                                          </p:val>
                                        </p:tav>
                                        <p:tav tm="100000">
                                          <p:val>
                                            <p:strVal val="#ppt_h"/>
                                          </p:val>
                                        </p:tav>
                                      </p:tavLst>
                                    </p:anim>
                                    <p:anim calcmode="lin" valueType="num">
                                      <p:cBhvr>
                                        <p:cTn id="21" dur="1000" fill="hold"/>
                                        <p:tgtEl>
                                          <p:spTgt spid="34"/>
                                        </p:tgtEl>
                                        <p:attrNameLst>
                                          <p:attrName>style.rotation</p:attrName>
                                        </p:attrNameLst>
                                      </p:cBhvr>
                                      <p:tavLst>
                                        <p:tav tm="0">
                                          <p:val>
                                            <p:fltVal val="90"/>
                                          </p:val>
                                        </p:tav>
                                        <p:tav tm="100000">
                                          <p:val>
                                            <p:fltVal val="0"/>
                                          </p:val>
                                        </p:tav>
                                      </p:tavLst>
                                    </p:anim>
                                    <p:animEffect transition="in" filter="fade">
                                      <p:cBhvr>
                                        <p:cTn id="22" dur="1000"/>
                                        <p:tgtEl>
                                          <p:spTgt spid="3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p:cTn id="25" dur="1000" fill="hold"/>
                                        <p:tgtEl>
                                          <p:spTgt spid="82"/>
                                        </p:tgtEl>
                                        <p:attrNameLst>
                                          <p:attrName>ppt_w</p:attrName>
                                        </p:attrNameLst>
                                      </p:cBhvr>
                                      <p:tavLst>
                                        <p:tav tm="0">
                                          <p:val>
                                            <p:fltVal val="0"/>
                                          </p:val>
                                        </p:tav>
                                        <p:tav tm="100000">
                                          <p:val>
                                            <p:strVal val="#ppt_w"/>
                                          </p:val>
                                        </p:tav>
                                      </p:tavLst>
                                    </p:anim>
                                    <p:anim calcmode="lin" valueType="num">
                                      <p:cBhvr>
                                        <p:cTn id="26" dur="1000" fill="hold"/>
                                        <p:tgtEl>
                                          <p:spTgt spid="82"/>
                                        </p:tgtEl>
                                        <p:attrNameLst>
                                          <p:attrName>ppt_h</p:attrName>
                                        </p:attrNameLst>
                                      </p:cBhvr>
                                      <p:tavLst>
                                        <p:tav tm="0">
                                          <p:val>
                                            <p:fltVal val="0"/>
                                          </p:val>
                                        </p:tav>
                                        <p:tav tm="100000">
                                          <p:val>
                                            <p:strVal val="#ppt_h"/>
                                          </p:val>
                                        </p:tav>
                                      </p:tavLst>
                                    </p:anim>
                                    <p:anim calcmode="lin" valueType="num">
                                      <p:cBhvr>
                                        <p:cTn id="27" dur="1000" fill="hold"/>
                                        <p:tgtEl>
                                          <p:spTgt spid="82"/>
                                        </p:tgtEl>
                                        <p:attrNameLst>
                                          <p:attrName>style.rotation</p:attrName>
                                        </p:attrNameLst>
                                      </p:cBhvr>
                                      <p:tavLst>
                                        <p:tav tm="0">
                                          <p:val>
                                            <p:fltVal val="90"/>
                                          </p:val>
                                        </p:tav>
                                        <p:tav tm="100000">
                                          <p:val>
                                            <p:fltVal val="0"/>
                                          </p:val>
                                        </p:tav>
                                      </p:tavLst>
                                    </p:anim>
                                    <p:animEffect transition="in" filter="fade">
                                      <p:cBhvr>
                                        <p:cTn id="28" dur="1000"/>
                                        <p:tgtEl>
                                          <p:spTgt spid="8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1000" fill="hold"/>
                                        <p:tgtEl>
                                          <p:spTgt spid="92"/>
                                        </p:tgtEl>
                                        <p:attrNameLst>
                                          <p:attrName>ppt_w</p:attrName>
                                        </p:attrNameLst>
                                      </p:cBhvr>
                                      <p:tavLst>
                                        <p:tav tm="0">
                                          <p:val>
                                            <p:fltVal val="0"/>
                                          </p:val>
                                        </p:tav>
                                        <p:tav tm="100000">
                                          <p:val>
                                            <p:strVal val="#ppt_w"/>
                                          </p:val>
                                        </p:tav>
                                      </p:tavLst>
                                    </p:anim>
                                    <p:anim calcmode="lin" valueType="num">
                                      <p:cBhvr>
                                        <p:cTn id="32" dur="1000" fill="hold"/>
                                        <p:tgtEl>
                                          <p:spTgt spid="92"/>
                                        </p:tgtEl>
                                        <p:attrNameLst>
                                          <p:attrName>ppt_h</p:attrName>
                                        </p:attrNameLst>
                                      </p:cBhvr>
                                      <p:tavLst>
                                        <p:tav tm="0">
                                          <p:val>
                                            <p:fltVal val="0"/>
                                          </p:val>
                                        </p:tav>
                                        <p:tav tm="100000">
                                          <p:val>
                                            <p:strVal val="#ppt_h"/>
                                          </p:val>
                                        </p:tav>
                                      </p:tavLst>
                                    </p:anim>
                                    <p:anim calcmode="lin" valueType="num">
                                      <p:cBhvr>
                                        <p:cTn id="33" dur="1000" fill="hold"/>
                                        <p:tgtEl>
                                          <p:spTgt spid="92"/>
                                        </p:tgtEl>
                                        <p:attrNameLst>
                                          <p:attrName>style.rotation</p:attrName>
                                        </p:attrNameLst>
                                      </p:cBhvr>
                                      <p:tavLst>
                                        <p:tav tm="0">
                                          <p:val>
                                            <p:fltVal val="90"/>
                                          </p:val>
                                        </p:tav>
                                        <p:tav tm="100000">
                                          <p:val>
                                            <p:fltVal val="0"/>
                                          </p:val>
                                        </p:tav>
                                      </p:tavLst>
                                    </p:anim>
                                    <p:animEffect transition="in" filter="fade">
                                      <p:cBhvr>
                                        <p:cTn id="34" dur="1000"/>
                                        <p:tgtEl>
                                          <p:spTgt spid="9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1000" fill="hold"/>
                                        <p:tgtEl>
                                          <p:spTgt spid="67"/>
                                        </p:tgtEl>
                                        <p:attrNameLst>
                                          <p:attrName>ppt_w</p:attrName>
                                        </p:attrNameLst>
                                      </p:cBhvr>
                                      <p:tavLst>
                                        <p:tav tm="0">
                                          <p:val>
                                            <p:fltVal val="0"/>
                                          </p:val>
                                        </p:tav>
                                        <p:tav tm="100000">
                                          <p:val>
                                            <p:strVal val="#ppt_w"/>
                                          </p:val>
                                        </p:tav>
                                      </p:tavLst>
                                    </p:anim>
                                    <p:anim calcmode="lin" valueType="num">
                                      <p:cBhvr>
                                        <p:cTn id="38" dur="1000" fill="hold"/>
                                        <p:tgtEl>
                                          <p:spTgt spid="67"/>
                                        </p:tgtEl>
                                        <p:attrNameLst>
                                          <p:attrName>ppt_h</p:attrName>
                                        </p:attrNameLst>
                                      </p:cBhvr>
                                      <p:tavLst>
                                        <p:tav tm="0">
                                          <p:val>
                                            <p:fltVal val="0"/>
                                          </p:val>
                                        </p:tav>
                                        <p:tav tm="100000">
                                          <p:val>
                                            <p:strVal val="#ppt_h"/>
                                          </p:val>
                                        </p:tav>
                                      </p:tavLst>
                                    </p:anim>
                                    <p:anim calcmode="lin" valueType="num">
                                      <p:cBhvr>
                                        <p:cTn id="39" dur="1000" fill="hold"/>
                                        <p:tgtEl>
                                          <p:spTgt spid="67"/>
                                        </p:tgtEl>
                                        <p:attrNameLst>
                                          <p:attrName>style.rotation</p:attrName>
                                        </p:attrNameLst>
                                      </p:cBhvr>
                                      <p:tavLst>
                                        <p:tav tm="0">
                                          <p:val>
                                            <p:fltVal val="90"/>
                                          </p:val>
                                        </p:tav>
                                        <p:tav tm="100000">
                                          <p:val>
                                            <p:fltVal val="0"/>
                                          </p:val>
                                        </p:tav>
                                      </p:tavLst>
                                    </p:anim>
                                    <p:animEffect transition="in" filter="fade">
                                      <p:cBhvr>
                                        <p:cTn id="40" dur="1000"/>
                                        <p:tgtEl>
                                          <p:spTgt spid="6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126"/>
                                        </p:tgtEl>
                                        <p:attrNameLst>
                                          <p:attrName>style.visibility</p:attrName>
                                        </p:attrNameLst>
                                      </p:cBhvr>
                                      <p:to>
                                        <p:strVal val="visible"/>
                                      </p:to>
                                    </p:set>
                                    <p:anim calcmode="lin" valueType="num">
                                      <p:cBhvr>
                                        <p:cTn id="45" dur="1000" fill="hold"/>
                                        <p:tgtEl>
                                          <p:spTgt spid="5126"/>
                                        </p:tgtEl>
                                        <p:attrNameLst>
                                          <p:attrName>ppt_w</p:attrName>
                                        </p:attrNameLst>
                                      </p:cBhvr>
                                      <p:tavLst>
                                        <p:tav tm="0">
                                          <p:val>
                                            <p:fltVal val="0"/>
                                          </p:val>
                                        </p:tav>
                                        <p:tav tm="100000">
                                          <p:val>
                                            <p:strVal val="#ppt_w"/>
                                          </p:val>
                                        </p:tav>
                                      </p:tavLst>
                                    </p:anim>
                                    <p:anim calcmode="lin" valueType="num">
                                      <p:cBhvr>
                                        <p:cTn id="46" dur="1000" fill="hold"/>
                                        <p:tgtEl>
                                          <p:spTgt spid="5126"/>
                                        </p:tgtEl>
                                        <p:attrNameLst>
                                          <p:attrName>ppt_h</p:attrName>
                                        </p:attrNameLst>
                                      </p:cBhvr>
                                      <p:tavLst>
                                        <p:tav tm="0">
                                          <p:val>
                                            <p:fltVal val="0"/>
                                          </p:val>
                                        </p:tav>
                                        <p:tav tm="100000">
                                          <p:val>
                                            <p:strVal val="#ppt_h"/>
                                          </p:val>
                                        </p:tav>
                                      </p:tavLst>
                                    </p:anim>
                                    <p:anim calcmode="lin" valueType="num">
                                      <p:cBhvr>
                                        <p:cTn id="47" dur="1000" fill="hold"/>
                                        <p:tgtEl>
                                          <p:spTgt spid="5126"/>
                                        </p:tgtEl>
                                        <p:attrNameLst>
                                          <p:attrName>style.rotation</p:attrName>
                                        </p:attrNameLst>
                                      </p:cBhvr>
                                      <p:tavLst>
                                        <p:tav tm="0">
                                          <p:val>
                                            <p:fltVal val="90"/>
                                          </p:val>
                                        </p:tav>
                                        <p:tav tm="100000">
                                          <p:val>
                                            <p:fltVal val="0"/>
                                          </p:val>
                                        </p:tav>
                                      </p:tavLst>
                                    </p:anim>
                                    <p:animEffect transition="in" filter="fade">
                                      <p:cBhvr>
                                        <p:cTn id="48" dur="1000"/>
                                        <p:tgtEl>
                                          <p:spTgt spid="5126"/>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128"/>
                                        </p:tgtEl>
                                        <p:attrNameLst>
                                          <p:attrName>style.visibility</p:attrName>
                                        </p:attrNameLst>
                                      </p:cBhvr>
                                      <p:to>
                                        <p:strVal val="visible"/>
                                      </p:to>
                                    </p:set>
                                    <p:anim calcmode="lin" valueType="num">
                                      <p:cBhvr>
                                        <p:cTn id="51" dur="1000" fill="hold"/>
                                        <p:tgtEl>
                                          <p:spTgt spid="5128"/>
                                        </p:tgtEl>
                                        <p:attrNameLst>
                                          <p:attrName>ppt_w</p:attrName>
                                        </p:attrNameLst>
                                      </p:cBhvr>
                                      <p:tavLst>
                                        <p:tav tm="0">
                                          <p:val>
                                            <p:fltVal val="0"/>
                                          </p:val>
                                        </p:tav>
                                        <p:tav tm="100000">
                                          <p:val>
                                            <p:strVal val="#ppt_w"/>
                                          </p:val>
                                        </p:tav>
                                      </p:tavLst>
                                    </p:anim>
                                    <p:anim calcmode="lin" valueType="num">
                                      <p:cBhvr>
                                        <p:cTn id="52" dur="1000" fill="hold"/>
                                        <p:tgtEl>
                                          <p:spTgt spid="5128"/>
                                        </p:tgtEl>
                                        <p:attrNameLst>
                                          <p:attrName>ppt_h</p:attrName>
                                        </p:attrNameLst>
                                      </p:cBhvr>
                                      <p:tavLst>
                                        <p:tav tm="0">
                                          <p:val>
                                            <p:fltVal val="0"/>
                                          </p:val>
                                        </p:tav>
                                        <p:tav tm="100000">
                                          <p:val>
                                            <p:strVal val="#ppt_h"/>
                                          </p:val>
                                        </p:tav>
                                      </p:tavLst>
                                    </p:anim>
                                    <p:anim calcmode="lin" valueType="num">
                                      <p:cBhvr>
                                        <p:cTn id="53" dur="1000" fill="hold"/>
                                        <p:tgtEl>
                                          <p:spTgt spid="5128"/>
                                        </p:tgtEl>
                                        <p:attrNameLst>
                                          <p:attrName>style.rotation</p:attrName>
                                        </p:attrNameLst>
                                      </p:cBhvr>
                                      <p:tavLst>
                                        <p:tav tm="0">
                                          <p:val>
                                            <p:fltVal val="90"/>
                                          </p:val>
                                        </p:tav>
                                        <p:tav tm="100000">
                                          <p:val>
                                            <p:fltVal val="0"/>
                                          </p:val>
                                        </p:tav>
                                      </p:tavLst>
                                    </p:anim>
                                    <p:animEffect transition="in" filter="fade">
                                      <p:cBhvr>
                                        <p:cTn id="54" dur="1000"/>
                                        <p:tgtEl>
                                          <p:spTgt spid="5128"/>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132"/>
                                        </p:tgtEl>
                                        <p:attrNameLst>
                                          <p:attrName>style.visibility</p:attrName>
                                        </p:attrNameLst>
                                      </p:cBhvr>
                                      <p:to>
                                        <p:strVal val="visible"/>
                                      </p:to>
                                    </p:set>
                                    <p:anim calcmode="lin" valueType="num">
                                      <p:cBhvr>
                                        <p:cTn id="57" dur="1000" fill="hold"/>
                                        <p:tgtEl>
                                          <p:spTgt spid="5132"/>
                                        </p:tgtEl>
                                        <p:attrNameLst>
                                          <p:attrName>ppt_w</p:attrName>
                                        </p:attrNameLst>
                                      </p:cBhvr>
                                      <p:tavLst>
                                        <p:tav tm="0">
                                          <p:val>
                                            <p:fltVal val="0"/>
                                          </p:val>
                                        </p:tav>
                                        <p:tav tm="100000">
                                          <p:val>
                                            <p:strVal val="#ppt_w"/>
                                          </p:val>
                                        </p:tav>
                                      </p:tavLst>
                                    </p:anim>
                                    <p:anim calcmode="lin" valueType="num">
                                      <p:cBhvr>
                                        <p:cTn id="58" dur="1000" fill="hold"/>
                                        <p:tgtEl>
                                          <p:spTgt spid="5132"/>
                                        </p:tgtEl>
                                        <p:attrNameLst>
                                          <p:attrName>ppt_h</p:attrName>
                                        </p:attrNameLst>
                                      </p:cBhvr>
                                      <p:tavLst>
                                        <p:tav tm="0">
                                          <p:val>
                                            <p:fltVal val="0"/>
                                          </p:val>
                                        </p:tav>
                                        <p:tav tm="100000">
                                          <p:val>
                                            <p:strVal val="#ppt_h"/>
                                          </p:val>
                                        </p:tav>
                                      </p:tavLst>
                                    </p:anim>
                                    <p:anim calcmode="lin" valueType="num">
                                      <p:cBhvr>
                                        <p:cTn id="59" dur="1000" fill="hold"/>
                                        <p:tgtEl>
                                          <p:spTgt spid="5132"/>
                                        </p:tgtEl>
                                        <p:attrNameLst>
                                          <p:attrName>style.rotation</p:attrName>
                                        </p:attrNameLst>
                                      </p:cBhvr>
                                      <p:tavLst>
                                        <p:tav tm="0">
                                          <p:val>
                                            <p:fltVal val="90"/>
                                          </p:val>
                                        </p:tav>
                                        <p:tav tm="100000">
                                          <p:val>
                                            <p:fltVal val="0"/>
                                          </p:val>
                                        </p:tav>
                                      </p:tavLst>
                                    </p:anim>
                                    <p:animEffect transition="in" filter="fade">
                                      <p:cBhvr>
                                        <p:cTn id="60" dur="1000"/>
                                        <p:tgtEl>
                                          <p:spTgt spid="5132"/>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133"/>
                                        </p:tgtEl>
                                        <p:attrNameLst>
                                          <p:attrName>style.visibility</p:attrName>
                                        </p:attrNameLst>
                                      </p:cBhvr>
                                      <p:to>
                                        <p:strVal val="visible"/>
                                      </p:to>
                                    </p:set>
                                    <p:anim calcmode="lin" valueType="num">
                                      <p:cBhvr>
                                        <p:cTn id="63" dur="1000" fill="hold"/>
                                        <p:tgtEl>
                                          <p:spTgt spid="5133"/>
                                        </p:tgtEl>
                                        <p:attrNameLst>
                                          <p:attrName>ppt_w</p:attrName>
                                        </p:attrNameLst>
                                      </p:cBhvr>
                                      <p:tavLst>
                                        <p:tav tm="0">
                                          <p:val>
                                            <p:fltVal val="0"/>
                                          </p:val>
                                        </p:tav>
                                        <p:tav tm="100000">
                                          <p:val>
                                            <p:strVal val="#ppt_w"/>
                                          </p:val>
                                        </p:tav>
                                      </p:tavLst>
                                    </p:anim>
                                    <p:anim calcmode="lin" valueType="num">
                                      <p:cBhvr>
                                        <p:cTn id="64" dur="1000" fill="hold"/>
                                        <p:tgtEl>
                                          <p:spTgt spid="5133"/>
                                        </p:tgtEl>
                                        <p:attrNameLst>
                                          <p:attrName>ppt_h</p:attrName>
                                        </p:attrNameLst>
                                      </p:cBhvr>
                                      <p:tavLst>
                                        <p:tav tm="0">
                                          <p:val>
                                            <p:fltVal val="0"/>
                                          </p:val>
                                        </p:tav>
                                        <p:tav tm="100000">
                                          <p:val>
                                            <p:strVal val="#ppt_h"/>
                                          </p:val>
                                        </p:tav>
                                      </p:tavLst>
                                    </p:anim>
                                    <p:anim calcmode="lin" valueType="num">
                                      <p:cBhvr>
                                        <p:cTn id="65" dur="1000" fill="hold"/>
                                        <p:tgtEl>
                                          <p:spTgt spid="5133"/>
                                        </p:tgtEl>
                                        <p:attrNameLst>
                                          <p:attrName>style.rotation</p:attrName>
                                        </p:attrNameLst>
                                      </p:cBhvr>
                                      <p:tavLst>
                                        <p:tav tm="0">
                                          <p:val>
                                            <p:fltVal val="90"/>
                                          </p:val>
                                        </p:tav>
                                        <p:tav tm="100000">
                                          <p:val>
                                            <p:fltVal val="0"/>
                                          </p:val>
                                        </p:tav>
                                      </p:tavLst>
                                    </p:anim>
                                    <p:animEffect transition="in" filter="fade">
                                      <p:cBhvr>
                                        <p:cTn id="66" dur="1000"/>
                                        <p:tgtEl>
                                          <p:spTgt spid="5133"/>
                                        </p:tgtEl>
                                      </p:cBhvr>
                                    </p:animEffect>
                                  </p:childTnLst>
                                </p:cTn>
                              </p:par>
                              <p:par>
                                <p:cTn id="67" presetID="31" presetClass="entr" presetSubtype="0" fill="hold" nodeType="withEffect">
                                  <p:stCondLst>
                                    <p:cond delay="0"/>
                                  </p:stCondLst>
                                  <p:childTnLst>
                                    <p:set>
                                      <p:cBhvr>
                                        <p:cTn id="68" dur="1" fill="hold">
                                          <p:stCondLst>
                                            <p:cond delay="0"/>
                                          </p:stCondLst>
                                        </p:cTn>
                                        <p:tgtEl>
                                          <p:spTgt spid="5134"/>
                                        </p:tgtEl>
                                        <p:attrNameLst>
                                          <p:attrName>style.visibility</p:attrName>
                                        </p:attrNameLst>
                                      </p:cBhvr>
                                      <p:to>
                                        <p:strVal val="visible"/>
                                      </p:to>
                                    </p:set>
                                    <p:anim calcmode="lin" valueType="num">
                                      <p:cBhvr>
                                        <p:cTn id="69" dur="1000" fill="hold"/>
                                        <p:tgtEl>
                                          <p:spTgt spid="5134"/>
                                        </p:tgtEl>
                                        <p:attrNameLst>
                                          <p:attrName>ppt_w</p:attrName>
                                        </p:attrNameLst>
                                      </p:cBhvr>
                                      <p:tavLst>
                                        <p:tav tm="0">
                                          <p:val>
                                            <p:fltVal val="0"/>
                                          </p:val>
                                        </p:tav>
                                        <p:tav tm="100000">
                                          <p:val>
                                            <p:strVal val="#ppt_w"/>
                                          </p:val>
                                        </p:tav>
                                      </p:tavLst>
                                    </p:anim>
                                    <p:anim calcmode="lin" valueType="num">
                                      <p:cBhvr>
                                        <p:cTn id="70" dur="1000" fill="hold"/>
                                        <p:tgtEl>
                                          <p:spTgt spid="5134"/>
                                        </p:tgtEl>
                                        <p:attrNameLst>
                                          <p:attrName>ppt_h</p:attrName>
                                        </p:attrNameLst>
                                      </p:cBhvr>
                                      <p:tavLst>
                                        <p:tav tm="0">
                                          <p:val>
                                            <p:fltVal val="0"/>
                                          </p:val>
                                        </p:tav>
                                        <p:tav tm="100000">
                                          <p:val>
                                            <p:strVal val="#ppt_h"/>
                                          </p:val>
                                        </p:tav>
                                      </p:tavLst>
                                    </p:anim>
                                    <p:anim calcmode="lin" valueType="num">
                                      <p:cBhvr>
                                        <p:cTn id="71" dur="1000" fill="hold"/>
                                        <p:tgtEl>
                                          <p:spTgt spid="5134"/>
                                        </p:tgtEl>
                                        <p:attrNameLst>
                                          <p:attrName>style.rotation</p:attrName>
                                        </p:attrNameLst>
                                      </p:cBhvr>
                                      <p:tavLst>
                                        <p:tav tm="0">
                                          <p:val>
                                            <p:fltVal val="90"/>
                                          </p:val>
                                        </p:tav>
                                        <p:tav tm="100000">
                                          <p:val>
                                            <p:fltVal val="0"/>
                                          </p:val>
                                        </p:tav>
                                      </p:tavLst>
                                    </p:anim>
                                    <p:animEffect transition="in" filter="fade">
                                      <p:cBhvr>
                                        <p:cTn id="72" dur="1000"/>
                                        <p:tgtEl>
                                          <p:spTgt spid="5134"/>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5137"/>
                                        </p:tgtEl>
                                        <p:attrNameLst>
                                          <p:attrName>style.visibility</p:attrName>
                                        </p:attrNameLst>
                                      </p:cBhvr>
                                      <p:to>
                                        <p:strVal val="visible"/>
                                      </p:to>
                                    </p:set>
                                    <p:anim calcmode="lin" valueType="num">
                                      <p:cBhvr>
                                        <p:cTn id="75" dur="1000" fill="hold"/>
                                        <p:tgtEl>
                                          <p:spTgt spid="5137"/>
                                        </p:tgtEl>
                                        <p:attrNameLst>
                                          <p:attrName>ppt_w</p:attrName>
                                        </p:attrNameLst>
                                      </p:cBhvr>
                                      <p:tavLst>
                                        <p:tav tm="0">
                                          <p:val>
                                            <p:fltVal val="0"/>
                                          </p:val>
                                        </p:tav>
                                        <p:tav tm="100000">
                                          <p:val>
                                            <p:strVal val="#ppt_w"/>
                                          </p:val>
                                        </p:tav>
                                      </p:tavLst>
                                    </p:anim>
                                    <p:anim calcmode="lin" valueType="num">
                                      <p:cBhvr>
                                        <p:cTn id="76" dur="1000" fill="hold"/>
                                        <p:tgtEl>
                                          <p:spTgt spid="5137"/>
                                        </p:tgtEl>
                                        <p:attrNameLst>
                                          <p:attrName>ppt_h</p:attrName>
                                        </p:attrNameLst>
                                      </p:cBhvr>
                                      <p:tavLst>
                                        <p:tav tm="0">
                                          <p:val>
                                            <p:fltVal val="0"/>
                                          </p:val>
                                        </p:tav>
                                        <p:tav tm="100000">
                                          <p:val>
                                            <p:strVal val="#ppt_h"/>
                                          </p:val>
                                        </p:tav>
                                      </p:tavLst>
                                    </p:anim>
                                    <p:anim calcmode="lin" valueType="num">
                                      <p:cBhvr>
                                        <p:cTn id="77" dur="1000" fill="hold"/>
                                        <p:tgtEl>
                                          <p:spTgt spid="5137"/>
                                        </p:tgtEl>
                                        <p:attrNameLst>
                                          <p:attrName>style.rotation</p:attrName>
                                        </p:attrNameLst>
                                      </p:cBhvr>
                                      <p:tavLst>
                                        <p:tav tm="0">
                                          <p:val>
                                            <p:fltVal val="90"/>
                                          </p:val>
                                        </p:tav>
                                        <p:tav tm="100000">
                                          <p:val>
                                            <p:fltVal val="0"/>
                                          </p:val>
                                        </p:tav>
                                      </p:tavLst>
                                    </p:anim>
                                    <p:animEffect transition="in" filter="fade">
                                      <p:cBhvr>
                                        <p:cTn id="78" dur="1000"/>
                                        <p:tgtEl>
                                          <p:spTgt spid="5137"/>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5138"/>
                                        </p:tgtEl>
                                        <p:attrNameLst>
                                          <p:attrName>style.visibility</p:attrName>
                                        </p:attrNameLst>
                                      </p:cBhvr>
                                      <p:to>
                                        <p:strVal val="visible"/>
                                      </p:to>
                                    </p:set>
                                    <p:anim calcmode="lin" valueType="num">
                                      <p:cBhvr>
                                        <p:cTn id="81" dur="1000" fill="hold"/>
                                        <p:tgtEl>
                                          <p:spTgt spid="5138"/>
                                        </p:tgtEl>
                                        <p:attrNameLst>
                                          <p:attrName>ppt_w</p:attrName>
                                        </p:attrNameLst>
                                      </p:cBhvr>
                                      <p:tavLst>
                                        <p:tav tm="0">
                                          <p:val>
                                            <p:fltVal val="0"/>
                                          </p:val>
                                        </p:tav>
                                        <p:tav tm="100000">
                                          <p:val>
                                            <p:strVal val="#ppt_w"/>
                                          </p:val>
                                        </p:tav>
                                      </p:tavLst>
                                    </p:anim>
                                    <p:anim calcmode="lin" valueType="num">
                                      <p:cBhvr>
                                        <p:cTn id="82" dur="1000" fill="hold"/>
                                        <p:tgtEl>
                                          <p:spTgt spid="5138"/>
                                        </p:tgtEl>
                                        <p:attrNameLst>
                                          <p:attrName>ppt_h</p:attrName>
                                        </p:attrNameLst>
                                      </p:cBhvr>
                                      <p:tavLst>
                                        <p:tav tm="0">
                                          <p:val>
                                            <p:fltVal val="0"/>
                                          </p:val>
                                        </p:tav>
                                        <p:tav tm="100000">
                                          <p:val>
                                            <p:strVal val="#ppt_h"/>
                                          </p:val>
                                        </p:tav>
                                      </p:tavLst>
                                    </p:anim>
                                    <p:anim calcmode="lin" valueType="num">
                                      <p:cBhvr>
                                        <p:cTn id="83" dur="1000" fill="hold"/>
                                        <p:tgtEl>
                                          <p:spTgt spid="5138"/>
                                        </p:tgtEl>
                                        <p:attrNameLst>
                                          <p:attrName>style.rotation</p:attrName>
                                        </p:attrNameLst>
                                      </p:cBhvr>
                                      <p:tavLst>
                                        <p:tav tm="0">
                                          <p:val>
                                            <p:fltVal val="90"/>
                                          </p:val>
                                        </p:tav>
                                        <p:tav tm="100000">
                                          <p:val>
                                            <p:fltVal val="0"/>
                                          </p:val>
                                        </p:tav>
                                      </p:tavLst>
                                    </p:anim>
                                    <p:animEffect transition="in" filter="fade">
                                      <p:cBhvr>
                                        <p:cTn id="84" dur="1000"/>
                                        <p:tgtEl>
                                          <p:spTgt spid="5138"/>
                                        </p:tgtEl>
                                      </p:cBhvr>
                                    </p:animEffect>
                                  </p:childTnLst>
                                </p:cTn>
                              </p:par>
                              <p:par>
                                <p:cTn id="85" presetID="31" presetClass="entr" presetSubtype="0" fill="hold" nodeType="withEffect">
                                  <p:stCondLst>
                                    <p:cond delay="0"/>
                                  </p:stCondLst>
                                  <p:childTnLst>
                                    <p:set>
                                      <p:cBhvr>
                                        <p:cTn id="86" dur="1" fill="hold">
                                          <p:stCondLst>
                                            <p:cond delay="0"/>
                                          </p:stCondLst>
                                        </p:cTn>
                                        <p:tgtEl>
                                          <p:spTgt spid="5142"/>
                                        </p:tgtEl>
                                        <p:attrNameLst>
                                          <p:attrName>style.visibility</p:attrName>
                                        </p:attrNameLst>
                                      </p:cBhvr>
                                      <p:to>
                                        <p:strVal val="visible"/>
                                      </p:to>
                                    </p:set>
                                    <p:anim calcmode="lin" valueType="num">
                                      <p:cBhvr>
                                        <p:cTn id="87" dur="1000" fill="hold"/>
                                        <p:tgtEl>
                                          <p:spTgt spid="5142"/>
                                        </p:tgtEl>
                                        <p:attrNameLst>
                                          <p:attrName>ppt_w</p:attrName>
                                        </p:attrNameLst>
                                      </p:cBhvr>
                                      <p:tavLst>
                                        <p:tav tm="0">
                                          <p:val>
                                            <p:fltVal val="0"/>
                                          </p:val>
                                        </p:tav>
                                        <p:tav tm="100000">
                                          <p:val>
                                            <p:strVal val="#ppt_w"/>
                                          </p:val>
                                        </p:tav>
                                      </p:tavLst>
                                    </p:anim>
                                    <p:anim calcmode="lin" valueType="num">
                                      <p:cBhvr>
                                        <p:cTn id="88" dur="1000" fill="hold"/>
                                        <p:tgtEl>
                                          <p:spTgt spid="5142"/>
                                        </p:tgtEl>
                                        <p:attrNameLst>
                                          <p:attrName>ppt_h</p:attrName>
                                        </p:attrNameLst>
                                      </p:cBhvr>
                                      <p:tavLst>
                                        <p:tav tm="0">
                                          <p:val>
                                            <p:fltVal val="0"/>
                                          </p:val>
                                        </p:tav>
                                        <p:tav tm="100000">
                                          <p:val>
                                            <p:strVal val="#ppt_h"/>
                                          </p:val>
                                        </p:tav>
                                      </p:tavLst>
                                    </p:anim>
                                    <p:anim calcmode="lin" valueType="num">
                                      <p:cBhvr>
                                        <p:cTn id="89" dur="1000" fill="hold"/>
                                        <p:tgtEl>
                                          <p:spTgt spid="5142"/>
                                        </p:tgtEl>
                                        <p:attrNameLst>
                                          <p:attrName>style.rotation</p:attrName>
                                        </p:attrNameLst>
                                      </p:cBhvr>
                                      <p:tavLst>
                                        <p:tav tm="0">
                                          <p:val>
                                            <p:fltVal val="90"/>
                                          </p:val>
                                        </p:tav>
                                        <p:tav tm="100000">
                                          <p:val>
                                            <p:fltVal val="0"/>
                                          </p:val>
                                        </p:tav>
                                      </p:tavLst>
                                    </p:anim>
                                    <p:animEffect transition="in" filter="fade">
                                      <p:cBhvr>
                                        <p:cTn id="90" dur="1000"/>
                                        <p:tgtEl>
                                          <p:spTgt spid="5142"/>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143"/>
                                        </p:tgtEl>
                                        <p:attrNameLst>
                                          <p:attrName>style.visibility</p:attrName>
                                        </p:attrNameLst>
                                      </p:cBhvr>
                                      <p:to>
                                        <p:strVal val="visible"/>
                                      </p:to>
                                    </p:set>
                                    <p:anim calcmode="lin" valueType="num">
                                      <p:cBhvr>
                                        <p:cTn id="93" dur="1000" fill="hold"/>
                                        <p:tgtEl>
                                          <p:spTgt spid="5143"/>
                                        </p:tgtEl>
                                        <p:attrNameLst>
                                          <p:attrName>ppt_w</p:attrName>
                                        </p:attrNameLst>
                                      </p:cBhvr>
                                      <p:tavLst>
                                        <p:tav tm="0">
                                          <p:val>
                                            <p:fltVal val="0"/>
                                          </p:val>
                                        </p:tav>
                                        <p:tav tm="100000">
                                          <p:val>
                                            <p:strVal val="#ppt_w"/>
                                          </p:val>
                                        </p:tav>
                                      </p:tavLst>
                                    </p:anim>
                                    <p:anim calcmode="lin" valueType="num">
                                      <p:cBhvr>
                                        <p:cTn id="94" dur="1000" fill="hold"/>
                                        <p:tgtEl>
                                          <p:spTgt spid="5143"/>
                                        </p:tgtEl>
                                        <p:attrNameLst>
                                          <p:attrName>ppt_h</p:attrName>
                                        </p:attrNameLst>
                                      </p:cBhvr>
                                      <p:tavLst>
                                        <p:tav tm="0">
                                          <p:val>
                                            <p:fltVal val="0"/>
                                          </p:val>
                                        </p:tav>
                                        <p:tav tm="100000">
                                          <p:val>
                                            <p:strVal val="#ppt_h"/>
                                          </p:val>
                                        </p:tav>
                                      </p:tavLst>
                                    </p:anim>
                                    <p:anim calcmode="lin" valueType="num">
                                      <p:cBhvr>
                                        <p:cTn id="95" dur="1000" fill="hold"/>
                                        <p:tgtEl>
                                          <p:spTgt spid="5143"/>
                                        </p:tgtEl>
                                        <p:attrNameLst>
                                          <p:attrName>style.rotation</p:attrName>
                                        </p:attrNameLst>
                                      </p:cBhvr>
                                      <p:tavLst>
                                        <p:tav tm="0">
                                          <p:val>
                                            <p:fltVal val="90"/>
                                          </p:val>
                                        </p:tav>
                                        <p:tav tm="100000">
                                          <p:val>
                                            <p:fltVal val="0"/>
                                          </p:val>
                                        </p:tav>
                                      </p:tavLst>
                                    </p:anim>
                                    <p:animEffect transition="in" filter="fade">
                                      <p:cBhvr>
                                        <p:cTn id="96" dur="1000"/>
                                        <p:tgtEl>
                                          <p:spTgt spid="5143"/>
                                        </p:tgtEl>
                                      </p:cBhvr>
                                    </p:animEffect>
                                  </p:childTnLst>
                                </p:cTn>
                              </p:par>
                              <p:par>
                                <p:cTn id="97" presetID="31" presetClass="entr" presetSubtype="0" fill="hold" nodeType="withEffect">
                                  <p:stCondLst>
                                    <p:cond delay="0"/>
                                  </p:stCondLst>
                                  <p:childTnLst>
                                    <p:set>
                                      <p:cBhvr>
                                        <p:cTn id="98" dur="1" fill="hold">
                                          <p:stCondLst>
                                            <p:cond delay="0"/>
                                          </p:stCondLst>
                                        </p:cTn>
                                        <p:tgtEl>
                                          <p:spTgt spid="5144"/>
                                        </p:tgtEl>
                                        <p:attrNameLst>
                                          <p:attrName>style.visibility</p:attrName>
                                        </p:attrNameLst>
                                      </p:cBhvr>
                                      <p:to>
                                        <p:strVal val="visible"/>
                                      </p:to>
                                    </p:set>
                                    <p:anim calcmode="lin" valueType="num">
                                      <p:cBhvr>
                                        <p:cTn id="99" dur="1000" fill="hold"/>
                                        <p:tgtEl>
                                          <p:spTgt spid="5144"/>
                                        </p:tgtEl>
                                        <p:attrNameLst>
                                          <p:attrName>ppt_w</p:attrName>
                                        </p:attrNameLst>
                                      </p:cBhvr>
                                      <p:tavLst>
                                        <p:tav tm="0">
                                          <p:val>
                                            <p:fltVal val="0"/>
                                          </p:val>
                                        </p:tav>
                                        <p:tav tm="100000">
                                          <p:val>
                                            <p:strVal val="#ppt_w"/>
                                          </p:val>
                                        </p:tav>
                                      </p:tavLst>
                                    </p:anim>
                                    <p:anim calcmode="lin" valueType="num">
                                      <p:cBhvr>
                                        <p:cTn id="100" dur="1000" fill="hold"/>
                                        <p:tgtEl>
                                          <p:spTgt spid="5144"/>
                                        </p:tgtEl>
                                        <p:attrNameLst>
                                          <p:attrName>ppt_h</p:attrName>
                                        </p:attrNameLst>
                                      </p:cBhvr>
                                      <p:tavLst>
                                        <p:tav tm="0">
                                          <p:val>
                                            <p:fltVal val="0"/>
                                          </p:val>
                                        </p:tav>
                                        <p:tav tm="100000">
                                          <p:val>
                                            <p:strVal val="#ppt_h"/>
                                          </p:val>
                                        </p:tav>
                                      </p:tavLst>
                                    </p:anim>
                                    <p:anim calcmode="lin" valueType="num">
                                      <p:cBhvr>
                                        <p:cTn id="101" dur="1000" fill="hold"/>
                                        <p:tgtEl>
                                          <p:spTgt spid="5144"/>
                                        </p:tgtEl>
                                        <p:attrNameLst>
                                          <p:attrName>style.rotation</p:attrName>
                                        </p:attrNameLst>
                                      </p:cBhvr>
                                      <p:tavLst>
                                        <p:tav tm="0">
                                          <p:val>
                                            <p:fltVal val="90"/>
                                          </p:val>
                                        </p:tav>
                                        <p:tav tm="100000">
                                          <p:val>
                                            <p:fltVal val="0"/>
                                          </p:val>
                                        </p:tav>
                                      </p:tavLst>
                                    </p:anim>
                                    <p:animEffect transition="in" filter="fade">
                                      <p:cBhvr>
                                        <p:cTn id="102" dur="1000"/>
                                        <p:tgtEl>
                                          <p:spTgt spid="5144"/>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5145"/>
                                        </p:tgtEl>
                                        <p:attrNameLst>
                                          <p:attrName>style.visibility</p:attrName>
                                        </p:attrNameLst>
                                      </p:cBhvr>
                                      <p:to>
                                        <p:strVal val="visible"/>
                                      </p:to>
                                    </p:set>
                                    <p:anim calcmode="lin" valueType="num">
                                      <p:cBhvr>
                                        <p:cTn id="105" dur="1000" fill="hold"/>
                                        <p:tgtEl>
                                          <p:spTgt spid="5145"/>
                                        </p:tgtEl>
                                        <p:attrNameLst>
                                          <p:attrName>ppt_w</p:attrName>
                                        </p:attrNameLst>
                                      </p:cBhvr>
                                      <p:tavLst>
                                        <p:tav tm="0">
                                          <p:val>
                                            <p:fltVal val="0"/>
                                          </p:val>
                                        </p:tav>
                                        <p:tav tm="100000">
                                          <p:val>
                                            <p:strVal val="#ppt_w"/>
                                          </p:val>
                                        </p:tav>
                                      </p:tavLst>
                                    </p:anim>
                                    <p:anim calcmode="lin" valueType="num">
                                      <p:cBhvr>
                                        <p:cTn id="106" dur="1000" fill="hold"/>
                                        <p:tgtEl>
                                          <p:spTgt spid="5145"/>
                                        </p:tgtEl>
                                        <p:attrNameLst>
                                          <p:attrName>ppt_h</p:attrName>
                                        </p:attrNameLst>
                                      </p:cBhvr>
                                      <p:tavLst>
                                        <p:tav tm="0">
                                          <p:val>
                                            <p:fltVal val="0"/>
                                          </p:val>
                                        </p:tav>
                                        <p:tav tm="100000">
                                          <p:val>
                                            <p:strVal val="#ppt_h"/>
                                          </p:val>
                                        </p:tav>
                                      </p:tavLst>
                                    </p:anim>
                                    <p:anim calcmode="lin" valueType="num">
                                      <p:cBhvr>
                                        <p:cTn id="107" dur="1000" fill="hold"/>
                                        <p:tgtEl>
                                          <p:spTgt spid="5145"/>
                                        </p:tgtEl>
                                        <p:attrNameLst>
                                          <p:attrName>style.rotation</p:attrName>
                                        </p:attrNameLst>
                                      </p:cBhvr>
                                      <p:tavLst>
                                        <p:tav tm="0">
                                          <p:val>
                                            <p:fltVal val="90"/>
                                          </p:val>
                                        </p:tav>
                                        <p:tav tm="100000">
                                          <p:val>
                                            <p:fltVal val="0"/>
                                          </p:val>
                                        </p:tav>
                                      </p:tavLst>
                                    </p:anim>
                                    <p:animEffect transition="in" filter="fade">
                                      <p:cBhvr>
                                        <p:cTn id="108" dur="1000"/>
                                        <p:tgtEl>
                                          <p:spTgt spid="514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1000" fill="hold"/>
                                        <p:tgtEl>
                                          <p:spTgt spid="41"/>
                                        </p:tgtEl>
                                        <p:attrNameLst>
                                          <p:attrName>ppt_w</p:attrName>
                                        </p:attrNameLst>
                                      </p:cBhvr>
                                      <p:tavLst>
                                        <p:tav tm="0">
                                          <p:val>
                                            <p:fltVal val="0"/>
                                          </p:val>
                                        </p:tav>
                                        <p:tav tm="100000">
                                          <p:val>
                                            <p:strVal val="#ppt_w"/>
                                          </p:val>
                                        </p:tav>
                                      </p:tavLst>
                                    </p:anim>
                                    <p:anim calcmode="lin" valueType="num">
                                      <p:cBhvr>
                                        <p:cTn id="112" dur="1000" fill="hold"/>
                                        <p:tgtEl>
                                          <p:spTgt spid="41"/>
                                        </p:tgtEl>
                                        <p:attrNameLst>
                                          <p:attrName>ppt_h</p:attrName>
                                        </p:attrNameLst>
                                      </p:cBhvr>
                                      <p:tavLst>
                                        <p:tav tm="0">
                                          <p:val>
                                            <p:fltVal val="0"/>
                                          </p:val>
                                        </p:tav>
                                        <p:tav tm="100000">
                                          <p:val>
                                            <p:strVal val="#ppt_h"/>
                                          </p:val>
                                        </p:tav>
                                      </p:tavLst>
                                    </p:anim>
                                    <p:anim calcmode="lin" valueType="num">
                                      <p:cBhvr>
                                        <p:cTn id="113" dur="1000" fill="hold"/>
                                        <p:tgtEl>
                                          <p:spTgt spid="41"/>
                                        </p:tgtEl>
                                        <p:attrNameLst>
                                          <p:attrName>style.rotation</p:attrName>
                                        </p:attrNameLst>
                                      </p:cBhvr>
                                      <p:tavLst>
                                        <p:tav tm="0">
                                          <p:val>
                                            <p:fltVal val="90"/>
                                          </p:val>
                                        </p:tav>
                                        <p:tav tm="100000">
                                          <p:val>
                                            <p:fltVal val="0"/>
                                          </p:val>
                                        </p:tav>
                                      </p:tavLst>
                                    </p:anim>
                                    <p:animEffect transition="in" filter="fade">
                                      <p:cBhvr>
                                        <p:cTn id="114" dur="1000"/>
                                        <p:tgtEl>
                                          <p:spTgt spid="41"/>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p:cTn id="117" dur="1000" fill="hold"/>
                                        <p:tgtEl>
                                          <p:spTgt spid="42"/>
                                        </p:tgtEl>
                                        <p:attrNameLst>
                                          <p:attrName>ppt_w</p:attrName>
                                        </p:attrNameLst>
                                      </p:cBhvr>
                                      <p:tavLst>
                                        <p:tav tm="0">
                                          <p:val>
                                            <p:fltVal val="0"/>
                                          </p:val>
                                        </p:tav>
                                        <p:tav tm="100000">
                                          <p:val>
                                            <p:strVal val="#ppt_w"/>
                                          </p:val>
                                        </p:tav>
                                      </p:tavLst>
                                    </p:anim>
                                    <p:anim calcmode="lin" valueType="num">
                                      <p:cBhvr>
                                        <p:cTn id="118" dur="1000" fill="hold"/>
                                        <p:tgtEl>
                                          <p:spTgt spid="42"/>
                                        </p:tgtEl>
                                        <p:attrNameLst>
                                          <p:attrName>ppt_h</p:attrName>
                                        </p:attrNameLst>
                                      </p:cBhvr>
                                      <p:tavLst>
                                        <p:tav tm="0">
                                          <p:val>
                                            <p:fltVal val="0"/>
                                          </p:val>
                                        </p:tav>
                                        <p:tav tm="100000">
                                          <p:val>
                                            <p:strVal val="#ppt_h"/>
                                          </p:val>
                                        </p:tav>
                                      </p:tavLst>
                                    </p:anim>
                                    <p:anim calcmode="lin" valueType="num">
                                      <p:cBhvr>
                                        <p:cTn id="119" dur="1000" fill="hold"/>
                                        <p:tgtEl>
                                          <p:spTgt spid="42"/>
                                        </p:tgtEl>
                                        <p:attrNameLst>
                                          <p:attrName>style.rotation</p:attrName>
                                        </p:attrNameLst>
                                      </p:cBhvr>
                                      <p:tavLst>
                                        <p:tav tm="0">
                                          <p:val>
                                            <p:fltVal val="90"/>
                                          </p:val>
                                        </p:tav>
                                        <p:tav tm="100000">
                                          <p:val>
                                            <p:fltVal val="0"/>
                                          </p:val>
                                        </p:tav>
                                      </p:tavLst>
                                    </p:anim>
                                    <p:animEffect transition="in" filter="fade">
                                      <p:cBhvr>
                                        <p:cTn id="120" dur="1000"/>
                                        <p:tgtEl>
                                          <p:spTgt spid="42"/>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1000" fill="hold"/>
                                        <p:tgtEl>
                                          <p:spTgt spid="43"/>
                                        </p:tgtEl>
                                        <p:attrNameLst>
                                          <p:attrName>ppt_w</p:attrName>
                                        </p:attrNameLst>
                                      </p:cBhvr>
                                      <p:tavLst>
                                        <p:tav tm="0">
                                          <p:val>
                                            <p:fltVal val="0"/>
                                          </p:val>
                                        </p:tav>
                                        <p:tav tm="100000">
                                          <p:val>
                                            <p:strVal val="#ppt_w"/>
                                          </p:val>
                                        </p:tav>
                                      </p:tavLst>
                                    </p:anim>
                                    <p:anim calcmode="lin" valueType="num">
                                      <p:cBhvr>
                                        <p:cTn id="124" dur="1000" fill="hold"/>
                                        <p:tgtEl>
                                          <p:spTgt spid="43"/>
                                        </p:tgtEl>
                                        <p:attrNameLst>
                                          <p:attrName>ppt_h</p:attrName>
                                        </p:attrNameLst>
                                      </p:cBhvr>
                                      <p:tavLst>
                                        <p:tav tm="0">
                                          <p:val>
                                            <p:fltVal val="0"/>
                                          </p:val>
                                        </p:tav>
                                        <p:tav tm="100000">
                                          <p:val>
                                            <p:strVal val="#ppt_h"/>
                                          </p:val>
                                        </p:tav>
                                      </p:tavLst>
                                    </p:anim>
                                    <p:anim calcmode="lin" valueType="num">
                                      <p:cBhvr>
                                        <p:cTn id="125" dur="1000" fill="hold"/>
                                        <p:tgtEl>
                                          <p:spTgt spid="43"/>
                                        </p:tgtEl>
                                        <p:attrNameLst>
                                          <p:attrName>style.rotation</p:attrName>
                                        </p:attrNameLst>
                                      </p:cBhvr>
                                      <p:tavLst>
                                        <p:tav tm="0">
                                          <p:val>
                                            <p:fltVal val="90"/>
                                          </p:val>
                                        </p:tav>
                                        <p:tav tm="100000">
                                          <p:val>
                                            <p:fltVal val="0"/>
                                          </p:val>
                                        </p:tav>
                                      </p:tavLst>
                                    </p:anim>
                                    <p:animEffect transition="in" filter="fade">
                                      <p:cBhvr>
                                        <p:cTn id="126" dur="1000"/>
                                        <p:tgtEl>
                                          <p:spTgt spid="43"/>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88"/>
                                        </p:tgtEl>
                                        <p:attrNameLst>
                                          <p:attrName>style.visibility</p:attrName>
                                        </p:attrNameLst>
                                      </p:cBhvr>
                                      <p:to>
                                        <p:strVal val="visible"/>
                                      </p:to>
                                    </p:set>
                                    <p:anim calcmode="lin" valueType="num">
                                      <p:cBhvr>
                                        <p:cTn id="129" dur="1000" fill="hold"/>
                                        <p:tgtEl>
                                          <p:spTgt spid="88"/>
                                        </p:tgtEl>
                                        <p:attrNameLst>
                                          <p:attrName>ppt_w</p:attrName>
                                        </p:attrNameLst>
                                      </p:cBhvr>
                                      <p:tavLst>
                                        <p:tav tm="0">
                                          <p:val>
                                            <p:fltVal val="0"/>
                                          </p:val>
                                        </p:tav>
                                        <p:tav tm="100000">
                                          <p:val>
                                            <p:strVal val="#ppt_w"/>
                                          </p:val>
                                        </p:tav>
                                      </p:tavLst>
                                    </p:anim>
                                    <p:anim calcmode="lin" valueType="num">
                                      <p:cBhvr>
                                        <p:cTn id="130" dur="1000" fill="hold"/>
                                        <p:tgtEl>
                                          <p:spTgt spid="88"/>
                                        </p:tgtEl>
                                        <p:attrNameLst>
                                          <p:attrName>ppt_h</p:attrName>
                                        </p:attrNameLst>
                                      </p:cBhvr>
                                      <p:tavLst>
                                        <p:tav tm="0">
                                          <p:val>
                                            <p:fltVal val="0"/>
                                          </p:val>
                                        </p:tav>
                                        <p:tav tm="100000">
                                          <p:val>
                                            <p:strVal val="#ppt_h"/>
                                          </p:val>
                                        </p:tav>
                                      </p:tavLst>
                                    </p:anim>
                                    <p:anim calcmode="lin" valueType="num">
                                      <p:cBhvr>
                                        <p:cTn id="131" dur="1000" fill="hold"/>
                                        <p:tgtEl>
                                          <p:spTgt spid="88"/>
                                        </p:tgtEl>
                                        <p:attrNameLst>
                                          <p:attrName>style.rotation</p:attrName>
                                        </p:attrNameLst>
                                      </p:cBhvr>
                                      <p:tavLst>
                                        <p:tav tm="0">
                                          <p:val>
                                            <p:fltVal val="90"/>
                                          </p:val>
                                        </p:tav>
                                        <p:tav tm="100000">
                                          <p:val>
                                            <p:fltVal val="0"/>
                                          </p:val>
                                        </p:tav>
                                      </p:tavLst>
                                    </p:anim>
                                    <p:animEffect transition="in" filter="fade">
                                      <p:cBhvr>
                                        <p:cTn id="132" dur="1000"/>
                                        <p:tgtEl>
                                          <p:spTgt spid="88"/>
                                        </p:tgtEl>
                                      </p:cBhvr>
                                    </p:animEffect>
                                  </p:childTnLst>
                                </p:cTn>
                              </p:par>
                              <p:par>
                                <p:cTn id="133" presetID="31" presetClass="entr" presetSubtype="0" fill="hold" grpId="0" nodeType="withEffect">
                                  <p:stCondLst>
                                    <p:cond delay="0"/>
                                  </p:stCondLst>
                                  <p:childTnLst>
                                    <p:set>
                                      <p:cBhvr>
                                        <p:cTn id="134" dur="1" fill="hold">
                                          <p:stCondLst>
                                            <p:cond delay="0"/>
                                          </p:stCondLst>
                                        </p:cTn>
                                        <p:tgtEl>
                                          <p:spTgt spid="68"/>
                                        </p:tgtEl>
                                        <p:attrNameLst>
                                          <p:attrName>style.visibility</p:attrName>
                                        </p:attrNameLst>
                                      </p:cBhvr>
                                      <p:to>
                                        <p:strVal val="visible"/>
                                      </p:to>
                                    </p:set>
                                    <p:anim calcmode="lin" valueType="num">
                                      <p:cBhvr>
                                        <p:cTn id="135" dur="1000" fill="hold"/>
                                        <p:tgtEl>
                                          <p:spTgt spid="68"/>
                                        </p:tgtEl>
                                        <p:attrNameLst>
                                          <p:attrName>ppt_w</p:attrName>
                                        </p:attrNameLst>
                                      </p:cBhvr>
                                      <p:tavLst>
                                        <p:tav tm="0">
                                          <p:val>
                                            <p:fltVal val="0"/>
                                          </p:val>
                                        </p:tav>
                                        <p:tav tm="100000">
                                          <p:val>
                                            <p:strVal val="#ppt_w"/>
                                          </p:val>
                                        </p:tav>
                                      </p:tavLst>
                                    </p:anim>
                                    <p:anim calcmode="lin" valueType="num">
                                      <p:cBhvr>
                                        <p:cTn id="136" dur="1000" fill="hold"/>
                                        <p:tgtEl>
                                          <p:spTgt spid="68"/>
                                        </p:tgtEl>
                                        <p:attrNameLst>
                                          <p:attrName>ppt_h</p:attrName>
                                        </p:attrNameLst>
                                      </p:cBhvr>
                                      <p:tavLst>
                                        <p:tav tm="0">
                                          <p:val>
                                            <p:fltVal val="0"/>
                                          </p:val>
                                        </p:tav>
                                        <p:tav tm="100000">
                                          <p:val>
                                            <p:strVal val="#ppt_h"/>
                                          </p:val>
                                        </p:tav>
                                      </p:tavLst>
                                    </p:anim>
                                    <p:anim calcmode="lin" valueType="num">
                                      <p:cBhvr>
                                        <p:cTn id="137" dur="1000" fill="hold"/>
                                        <p:tgtEl>
                                          <p:spTgt spid="68"/>
                                        </p:tgtEl>
                                        <p:attrNameLst>
                                          <p:attrName>style.rotation</p:attrName>
                                        </p:attrNameLst>
                                      </p:cBhvr>
                                      <p:tavLst>
                                        <p:tav tm="0">
                                          <p:val>
                                            <p:fltVal val="90"/>
                                          </p:val>
                                        </p:tav>
                                        <p:tav tm="100000">
                                          <p:val>
                                            <p:fltVal val="0"/>
                                          </p:val>
                                        </p:tav>
                                      </p:tavLst>
                                    </p:anim>
                                    <p:animEffect transition="in" filter="fade">
                                      <p:cBhvr>
                                        <p:cTn id="138" dur="1000"/>
                                        <p:tgtEl>
                                          <p:spTgt spid="68"/>
                                        </p:tgtEl>
                                      </p:cBhvr>
                                    </p:animEffect>
                                  </p:childTnLst>
                                </p:cTn>
                              </p:par>
                              <p:par>
                                <p:cTn id="139" presetID="31" presetClass="entr" presetSubtype="0" fill="hold" grpId="0" nodeType="withEffect">
                                  <p:stCondLst>
                                    <p:cond delay="0"/>
                                  </p:stCondLst>
                                  <p:childTnLst>
                                    <p:set>
                                      <p:cBhvr>
                                        <p:cTn id="140" dur="1" fill="hold">
                                          <p:stCondLst>
                                            <p:cond delay="0"/>
                                          </p:stCondLst>
                                        </p:cTn>
                                        <p:tgtEl>
                                          <p:spTgt spid="69"/>
                                        </p:tgtEl>
                                        <p:attrNameLst>
                                          <p:attrName>style.visibility</p:attrName>
                                        </p:attrNameLst>
                                      </p:cBhvr>
                                      <p:to>
                                        <p:strVal val="visible"/>
                                      </p:to>
                                    </p:set>
                                    <p:anim calcmode="lin" valueType="num">
                                      <p:cBhvr>
                                        <p:cTn id="141" dur="1000" fill="hold"/>
                                        <p:tgtEl>
                                          <p:spTgt spid="69"/>
                                        </p:tgtEl>
                                        <p:attrNameLst>
                                          <p:attrName>ppt_w</p:attrName>
                                        </p:attrNameLst>
                                      </p:cBhvr>
                                      <p:tavLst>
                                        <p:tav tm="0">
                                          <p:val>
                                            <p:fltVal val="0"/>
                                          </p:val>
                                        </p:tav>
                                        <p:tav tm="100000">
                                          <p:val>
                                            <p:strVal val="#ppt_w"/>
                                          </p:val>
                                        </p:tav>
                                      </p:tavLst>
                                    </p:anim>
                                    <p:anim calcmode="lin" valueType="num">
                                      <p:cBhvr>
                                        <p:cTn id="142" dur="1000" fill="hold"/>
                                        <p:tgtEl>
                                          <p:spTgt spid="69"/>
                                        </p:tgtEl>
                                        <p:attrNameLst>
                                          <p:attrName>ppt_h</p:attrName>
                                        </p:attrNameLst>
                                      </p:cBhvr>
                                      <p:tavLst>
                                        <p:tav tm="0">
                                          <p:val>
                                            <p:fltVal val="0"/>
                                          </p:val>
                                        </p:tav>
                                        <p:tav tm="100000">
                                          <p:val>
                                            <p:strVal val="#ppt_h"/>
                                          </p:val>
                                        </p:tav>
                                      </p:tavLst>
                                    </p:anim>
                                    <p:anim calcmode="lin" valueType="num">
                                      <p:cBhvr>
                                        <p:cTn id="143" dur="1000" fill="hold"/>
                                        <p:tgtEl>
                                          <p:spTgt spid="69"/>
                                        </p:tgtEl>
                                        <p:attrNameLst>
                                          <p:attrName>style.rotation</p:attrName>
                                        </p:attrNameLst>
                                      </p:cBhvr>
                                      <p:tavLst>
                                        <p:tav tm="0">
                                          <p:val>
                                            <p:fltVal val="90"/>
                                          </p:val>
                                        </p:tav>
                                        <p:tav tm="100000">
                                          <p:val>
                                            <p:fltVal val="0"/>
                                          </p:val>
                                        </p:tav>
                                      </p:tavLst>
                                    </p:anim>
                                    <p:animEffect transition="in" filter="fade">
                                      <p:cBhvr>
                                        <p:cTn id="144" dur="1000"/>
                                        <p:tgtEl>
                                          <p:spTgt spid="69"/>
                                        </p:tgtEl>
                                      </p:cBhvr>
                                    </p:animEffect>
                                  </p:childTnLst>
                                </p:cTn>
                              </p:par>
                              <p:par>
                                <p:cTn id="145" presetID="31" presetClass="entr" presetSubtype="0" fill="hold" grpId="0" nodeType="withEffect">
                                  <p:stCondLst>
                                    <p:cond delay="0"/>
                                  </p:stCondLst>
                                  <p:childTnLst>
                                    <p:set>
                                      <p:cBhvr>
                                        <p:cTn id="146" dur="1" fill="hold">
                                          <p:stCondLst>
                                            <p:cond delay="0"/>
                                          </p:stCondLst>
                                        </p:cTn>
                                        <p:tgtEl>
                                          <p:spTgt spid="70"/>
                                        </p:tgtEl>
                                        <p:attrNameLst>
                                          <p:attrName>style.visibility</p:attrName>
                                        </p:attrNameLst>
                                      </p:cBhvr>
                                      <p:to>
                                        <p:strVal val="visible"/>
                                      </p:to>
                                    </p:set>
                                    <p:anim calcmode="lin" valueType="num">
                                      <p:cBhvr>
                                        <p:cTn id="147" dur="1000" fill="hold"/>
                                        <p:tgtEl>
                                          <p:spTgt spid="70"/>
                                        </p:tgtEl>
                                        <p:attrNameLst>
                                          <p:attrName>ppt_w</p:attrName>
                                        </p:attrNameLst>
                                      </p:cBhvr>
                                      <p:tavLst>
                                        <p:tav tm="0">
                                          <p:val>
                                            <p:fltVal val="0"/>
                                          </p:val>
                                        </p:tav>
                                        <p:tav tm="100000">
                                          <p:val>
                                            <p:strVal val="#ppt_w"/>
                                          </p:val>
                                        </p:tav>
                                      </p:tavLst>
                                    </p:anim>
                                    <p:anim calcmode="lin" valueType="num">
                                      <p:cBhvr>
                                        <p:cTn id="148" dur="1000" fill="hold"/>
                                        <p:tgtEl>
                                          <p:spTgt spid="70"/>
                                        </p:tgtEl>
                                        <p:attrNameLst>
                                          <p:attrName>ppt_h</p:attrName>
                                        </p:attrNameLst>
                                      </p:cBhvr>
                                      <p:tavLst>
                                        <p:tav tm="0">
                                          <p:val>
                                            <p:fltVal val="0"/>
                                          </p:val>
                                        </p:tav>
                                        <p:tav tm="100000">
                                          <p:val>
                                            <p:strVal val="#ppt_h"/>
                                          </p:val>
                                        </p:tav>
                                      </p:tavLst>
                                    </p:anim>
                                    <p:anim calcmode="lin" valueType="num">
                                      <p:cBhvr>
                                        <p:cTn id="149" dur="1000" fill="hold"/>
                                        <p:tgtEl>
                                          <p:spTgt spid="70"/>
                                        </p:tgtEl>
                                        <p:attrNameLst>
                                          <p:attrName>style.rotation</p:attrName>
                                        </p:attrNameLst>
                                      </p:cBhvr>
                                      <p:tavLst>
                                        <p:tav tm="0">
                                          <p:val>
                                            <p:fltVal val="90"/>
                                          </p:val>
                                        </p:tav>
                                        <p:tav tm="100000">
                                          <p:val>
                                            <p:fltVal val="0"/>
                                          </p:val>
                                        </p:tav>
                                      </p:tavLst>
                                    </p:anim>
                                    <p:animEffect transition="in" filter="fade">
                                      <p:cBhvr>
                                        <p:cTn id="150" dur="1000"/>
                                        <p:tgtEl>
                                          <p:spTgt spid="7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1" presetClass="entr" presetSubtype="0" fill="hold" nodeType="clickEffect">
                                  <p:stCondLst>
                                    <p:cond delay="0"/>
                                  </p:stCondLst>
                                  <p:childTnLst>
                                    <p:set>
                                      <p:cBhvr>
                                        <p:cTn id="154" dur="1" fill="hold">
                                          <p:stCondLst>
                                            <p:cond delay="0"/>
                                          </p:stCondLst>
                                        </p:cTn>
                                        <p:tgtEl>
                                          <p:spTgt spid="5125"/>
                                        </p:tgtEl>
                                        <p:attrNameLst>
                                          <p:attrName>style.visibility</p:attrName>
                                        </p:attrNameLst>
                                      </p:cBhvr>
                                      <p:to>
                                        <p:strVal val="visible"/>
                                      </p:to>
                                    </p:set>
                                    <p:anim calcmode="lin" valueType="num">
                                      <p:cBhvr>
                                        <p:cTn id="155" dur="1000" fill="hold"/>
                                        <p:tgtEl>
                                          <p:spTgt spid="5125"/>
                                        </p:tgtEl>
                                        <p:attrNameLst>
                                          <p:attrName>ppt_w</p:attrName>
                                        </p:attrNameLst>
                                      </p:cBhvr>
                                      <p:tavLst>
                                        <p:tav tm="0">
                                          <p:val>
                                            <p:fltVal val="0"/>
                                          </p:val>
                                        </p:tav>
                                        <p:tav tm="100000">
                                          <p:val>
                                            <p:strVal val="#ppt_w"/>
                                          </p:val>
                                        </p:tav>
                                      </p:tavLst>
                                    </p:anim>
                                    <p:anim calcmode="lin" valueType="num">
                                      <p:cBhvr>
                                        <p:cTn id="156" dur="1000" fill="hold"/>
                                        <p:tgtEl>
                                          <p:spTgt spid="5125"/>
                                        </p:tgtEl>
                                        <p:attrNameLst>
                                          <p:attrName>ppt_h</p:attrName>
                                        </p:attrNameLst>
                                      </p:cBhvr>
                                      <p:tavLst>
                                        <p:tav tm="0">
                                          <p:val>
                                            <p:fltVal val="0"/>
                                          </p:val>
                                        </p:tav>
                                        <p:tav tm="100000">
                                          <p:val>
                                            <p:strVal val="#ppt_h"/>
                                          </p:val>
                                        </p:tav>
                                      </p:tavLst>
                                    </p:anim>
                                    <p:anim calcmode="lin" valueType="num">
                                      <p:cBhvr>
                                        <p:cTn id="157" dur="1000" fill="hold"/>
                                        <p:tgtEl>
                                          <p:spTgt spid="5125"/>
                                        </p:tgtEl>
                                        <p:attrNameLst>
                                          <p:attrName>style.rotation</p:attrName>
                                        </p:attrNameLst>
                                      </p:cBhvr>
                                      <p:tavLst>
                                        <p:tav tm="0">
                                          <p:val>
                                            <p:fltVal val="90"/>
                                          </p:val>
                                        </p:tav>
                                        <p:tav tm="100000">
                                          <p:val>
                                            <p:fltVal val="0"/>
                                          </p:val>
                                        </p:tav>
                                      </p:tavLst>
                                    </p:anim>
                                    <p:animEffect transition="in" filter="fade">
                                      <p:cBhvr>
                                        <p:cTn id="158" dur="1000"/>
                                        <p:tgtEl>
                                          <p:spTgt spid="5125"/>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5129"/>
                                        </p:tgtEl>
                                        <p:attrNameLst>
                                          <p:attrName>style.visibility</p:attrName>
                                        </p:attrNameLst>
                                      </p:cBhvr>
                                      <p:to>
                                        <p:strVal val="visible"/>
                                      </p:to>
                                    </p:set>
                                    <p:anim calcmode="lin" valueType="num">
                                      <p:cBhvr>
                                        <p:cTn id="161" dur="1000" fill="hold"/>
                                        <p:tgtEl>
                                          <p:spTgt spid="5129"/>
                                        </p:tgtEl>
                                        <p:attrNameLst>
                                          <p:attrName>ppt_w</p:attrName>
                                        </p:attrNameLst>
                                      </p:cBhvr>
                                      <p:tavLst>
                                        <p:tav tm="0">
                                          <p:val>
                                            <p:fltVal val="0"/>
                                          </p:val>
                                        </p:tav>
                                        <p:tav tm="100000">
                                          <p:val>
                                            <p:strVal val="#ppt_w"/>
                                          </p:val>
                                        </p:tav>
                                      </p:tavLst>
                                    </p:anim>
                                    <p:anim calcmode="lin" valueType="num">
                                      <p:cBhvr>
                                        <p:cTn id="162" dur="1000" fill="hold"/>
                                        <p:tgtEl>
                                          <p:spTgt spid="5129"/>
                                        </p:tgtEl>
                                        <p:attrNameLst>
                                          <p:attrName>ppt_h</p:attrName>
                                        </p:attrNameLst>
                                      </p:cBhvr>
                                      <p:tavLst>
                                        <p:tav tm="0">
                                          <p:val>
                                            <p:fltVal val="0"/>
                                          </p:val>
                                        </p:tav>
                                        <p:tav tm="100000">
                                          <p:val>
                                            <p:strVal val="#ppt_h"/>
                                          </p:val>
                                        </p:tav>
                                      </p:tavLst>
                                    </p:anim>
                                    <p:anim calcmode="lin" valueType="num">
                                      <p:cBhvr>
                                        <p:cTn id="163" dur="1000" fill="hold"/>
                                        <p:tgtEl>
                                          <p:spTgt spid="5129"/>
                                        </p:tgtEl>
                                        <p:attrNameLst>
                                          <p:attrName>style.rotation</p:attrName>
                                        </p:attrNameLst>
                                      </p:cBhvr>
                                      <p:tavLst>
                                        <p:tav tm="0">
                                          <p:val>
                                            <p:fltVal val="90"/>
                                          </p:val>
                                        </p:tav>
                                        <p:tav tm="100000">
                                          <p:val>
                                            <p:fltVal val="0"/>
                                          </p:val>
                                        </p:tav>
                                      </p:tavLst>
                                    </p:anim>
                                    <p:animEffect transition="in" filter="fade">
                                      <p:cBhvr>
                                        <p:cTn id="164" dur="1000"/>
                                        <p:tgtEl>
                                          <p:spTgt spid="5129"/>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5130"/>
                                        </p:tgtEl>
                                        <p:attrNameLst>
                                          <p:attrName>style.visibility</p:attrName>
                                        </p:attrNameLst>
                                      </p:cBhvr>
                                      <p:to>
                                        <p:strVal val="visible"/>
                                      </p:to>
                                    </p:set>
                                    <p:anim calcmode="lin" valueType="num">
                                      <p:cBhvr>
                                        <p:cTn id="167" dur="1000" fill="hold"/>
                                        <p:tgtEl>
                                          <p:spTgt spid="5130"/>
                                        </p:tgtEl>
                                        <p:attrNameLst>
                                          <p:attrName>ppt_w</p:attrName>
                                        </p:attrNameLst>
                                      </p:cBhvr>
                                      <p:tavLst>
                                        <p:tav tm="0">
                                          <p:val>
                                            <p:fltVal val="0"/>
                                          </p:val>
                                        </p:tav>
                                        <p:tav tm="100000">
                                          <p:val>
                                            <p:strVal val="#ppt_w"/>
                                          </p:val>
                                        </p:tav>
                                      </p:tavLst>
                                    </p:anim>
                                    <p:anim calcmode="lin" valueType="num">
                                      <p:cBhvr>
                                        <p:cTn id="168" dur="1000" fill="hold"/>
                                        <p:tgtEl>
                                          <p:spTgt spid="5130"/>
                                        </p:tgtEl>
                                        <p:attrNameLst>
                                          <p:attrName>ppt_h</p:attrName>
                                        </p:attrNameLst>
                                      </p:cBhvr>
                                      <p:tavLst>
                                        <p:tav tm="0">
                                          <p:val>
                                            <p:fltVal val="0"/>
                                          </p:val>
                                        </p:tav>
                                        <p:tav tm="100000">
                                          <p:val>
                                            <p:strVal val="#ppt_h"/>
                                          </p:val>
                                        </p:tav>
                                      </p:tavLst>
                                    </p:anim>
                                    <p:anim calcmode="lin" valueType="num">
                                      <p:cBhvr>
                                        <p:cTn id="169" dur="1000" fill="hold"/>
                                        <p:tgtEl>
                                          <p:spTgt spid="5130"/>
                                        </p:tgtEl>
                                        <p:attrNameLst>
                                          <p:attrName>style.rotation</p:attrName>
                                        </p:attrNameLst>
                                      </p:cBhvr>
                                      <p:tavLst>
                                        <p:tav tm="0">
                                          <p:val>
                                            <p:fltVal val="90"/>
                                          </p:val>
                                        </p:tav>
                                        <p:tav tm="100000">
                                          <p:val>
                                            <p:fltVal val="0"/>
                                          </p:val>
                                        </p:tav>
                                      </p:tavLst>
                                    </p:anim>
                                    <p:animEffect transition="in" filter="fade">
                                      <p:cBhvr>
                                        <p:cTn id="170" dur="1000"/>
                                        <p:tgtEl>
                                          <p:spTgt spid="5130"/>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5131"/>
                                        </p:tgtEl>
                                        <p:attrNameLst>
                                          <p:attrName>style.visibility</p:attrName>
                                        </p:attrNameLst>
                                      </p:cBhvr>
                                      <p:to>
                                        <p:strVal val="visible"/>
                                      </p:to>
                                    </p:set>
                                    <p:anim calcmode="lin" valueType="num">
                                      <p:cBhvr>
                                        <p:cTn id="173" dur="1000" fill="hold"/>
                                        <p:tgtEl>
                                          <p:spTgt spid="5131"/>
                                        </p:tgtEl>
                                        <p:attrNameLst>
                                          <p:attrName>ppt_w</p:attrName>
                                        </p:attrNameLst>
                                      </p:cBhvr>
                                      <p:tavLst>
                                        <p:tav tm="0">
                                          <p:val>
                                            <p:fltVal val="0"/>
                                          </p:val>
                                        </p:tav>
                                        <p:tav tm="100000">
                                          <p:val>
                                            <p:strVal val="#ppt_w"/>
                                          </p:val>
                                        </p:tav>
                                      </p:tavLst>
                                    </p:anim>
                                    <p:anim calcmode="lin" valueType="num">
                                      <p:cBhvr>
                                        <p:cTn id="174" dur="1000" fill="hold"/>
                                        <p:tgtEl>
                                          <p:spTgt spid="5131"/>
                                        </p:tgtEl>
                                        <p:attrNameLst>
                                          <p:attrName>ppt_h</p:attrName>
                                        </p:attrNameLst>
                                      </p:cBhvr>
                                      <p:tavLst>
                                        <p:tav tm="0">
                                          <p:val>
                                            <p:fltVal val="0"/>
                                          </p:val>
                                        </p:tav>
                                        <p:tav tm="100000">
                                          <p:val>
                                            <p:strVal val="#ppt_h"/>
                                          </p:val>
                                        </p:tav>
                                      </p:tavLst>
                                    </p:anim>
                                    <p:anim calcmode="lin" valueType="num">
                                      <p:cBhvr>
                                        <p:cTn id="175" dur="1000" fill="hold"/>
                                        <p:tgtEl>
                                          <p:spTgt spid="5131"/>
                                        </p:tgtEl>
                                        <p:attrNameLst>
                                          <p:attrName>style.rotation</p:attrName>
                                        </p:attrNameLst>
                                      </p:cBhvr>
                                      <p:tavLst>
                                        <p:tav tm="0">
                                          <p:val>
                                            <p:fltVal val="90"/>
                                          </p:val>
                                        </p:tav>
                                        <p:tav tm="100000">
                                          <p:val>
                                            <p:fltVal val="0"/>
                                          </p:val>
                                        </p:tav>
                                      </p:tavLst>
                                    </p:anim>
                                    <p:animEffect transition="in" filter="fade">
                                      <p:cBhvr>
                                        <p:cTn id="176" dur="1000"/>
                                        <p:tgtEl>
                                          <p:spTgt spid="5131"/>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5136"/>
                                        </p:tgtEl>
                                        <p:attrNameLst>
                                          <p:attrName>style.visibility</p:attrName>
                                        </p:attrNameLst>
                                      </p:cBhvr>
                                      <p:to>
                                        <p:strVal val="visible"/>
                                      </p:to>
                                    </p:set>
                                    <p:anim calcmode="lin" valueType="num">
                                      <p:cBhvr>
                                        <p:cTn id="179" dur="1000" fill="hold"/>
                                        <p:tgtEl>
                                          <p:spTgt spid="5136"/>
                                        </p:tgtEl>
                                        <p:attrNameLst>
                                          <p:attrName>ppt_w</p:attrName>
                                        </p:attrNameLst>
                                      </p:cBhvr>
                                      <p:tavLst>
                                        <p:tav tm="0">
                                          <p:val>
                                            <p:fltVal val="0"/>
                                          </p:val>
                                        </p:tav>
                                        <p:tav tm="100000">
                                          <p:val>
                                            <p:strVal val="#ppt_w"/>
                                          </p:val>
                                        </p:tav>
                                      </p:tavLst>
                                    </p:anim>
                                    <p:anim calcmode="lin" valueType="num">
                                      <p:cBhvr>
                                        <p:cTn id="180" dur="1000" fill="hold"/>
                                        <p:tgtEl>
                                          <p:spTgt spid="5136"/>
                                        </p:tgtEl>
                                        <p:attrNameLst>
                                          <p:attrName>ppt_h</p:attrName>
                                        </p:attrNameLst>
                                      </p:cBhvr>
                                      <p:tavLst>
                                        <p:tav tm="0">
                                          <p:val>
                                            <p:fltVal val="0"/>
                                          </p:val>
                                        </p:tav>
                                        <p:tav tm="100000">
                                          <p:val>
                                            <p:strVal val="#ppt_h"/>
                                          </p:val>
                                        </p:tav>
                                      </p:tavLst>
                                    </p:anim>
                                    <p:anim calcmode="lin" valueType="num">
                                      <p:cBhvr>
                                        <p:cTn id="181" dur="1000" fill="hold"/>
                                        <p:tgtEl>
                                          <p:spTgt spid="5136"/>
                                        </p:tgtEl>
                                        <p:attrNameLst>
                                          <p:attrName>style.rotation</p:attrName>
                                        </p:attrNameLst>
                                      </p:cBhvr>
                                      <p:tavLst>
                                        <p:tav tm="0">
                                          <p:val>
                                            <p:fltVal val="90"/>
                                          </p:val>
                                        </p:tav>
                                        <p:tav tm="100000">
                                          <p:val>
                                            <p:fltVal val="0"/>
                                          </p:val>
                                        </p:tav>
                                      </p:tavLst>
                                    </p:anim>
                                    <p:animEffect transition="in" filter="fade">
                                      <p:cBhvr>
                                        <p:cTn id="182" dur="1000"/>
                                        <p:tgtEl>
                                          <p:spTgt spid="5136"/>
                                        </p:tgtEl>
                                      </p:cBhvr>
                                    </p:animEffect>
                                  </p:childTnLst>
                                </p:cTn>
                              </p:par>
                              <p:par>
                                <p:cTn id="183" presetID="31" presetClass="entr" presetSubtype="0" fill="hold" nodeType="withEffect">
                                  <p:stCondLst>
                                    <p:cond delay="0"/>
                                  </p:stCondLst>
                                  <p:childTnLst>
                                    <p:set>
                                      <p:cBhvr>
                                        <p:cTn id="184" dur="1" fill="hold">
                                          <p:stCondLst>
                                            <p:cond delay="0"/>
                                          </p:stCondLst>
                                        </p:cTn>
                                        <p:tgtEl>
                                          <p:spTgt spid="5139"/>
                                        </p:tgtEl>
                                        <p:attrNameLst>
                                          <p:attrName>style.visibility</p:attrName>
                                        </p:attrNameLst>
                                      </p:cBhvr>
                                      <p:to>
                                        <p:strVal val="visible"/>
                                      </p:to>
                                    </p:set>
                                    <p:anim calcmode="lin" valueType="num">
                                      <p:cBhvr>
                                        <p:cTn id="185" dur="1000" fill="hold"/>
                                        <p:tgtEl>
                                          <p:spTgt spid="5139"/>
                                        </p:tgtEl>
                                        <p:attrNameLst>
                                          <p:attrName>ppt_w</p:attrName>
                                        </p:attrNameLst>
                                      </p:cBhvr>
                                      <p:tavLst>
                                        <p:tav tm="0">
                                          <p:val>
                                            <p:fltVal val="0"/>
                                          </p:val>
                                        </p:tav>
                                        <p:tav tm="100000">
                                          <p:val>
                                            <p:strVal val="#ppt_w"/>
                                          </p:val>
                                        </p:tav>
                                      </p:tavLst>
                                    </p:anim>
                                    <p:anim calcmode="lin" valueType="num">
                                      <p:cBhvr>
                                        <p:cTn id="186" dur="1000" fill="hold"/>
                                        <p:tgtEl>
                                          <p:spTgt spid="5139"/>
                                        </p:tgtEl>
                                        <p:attrNameLst>
                                          <p:attrName>ppt_h</p:attrName>
                                        </p:attrNameLst>
                                      </p:cBhvr>
                                      <p:tavLst>
                                        <p:tav tm="0">
                                          <p:val>
                                            <p:fltVal val="0"/>
                                          </p:val>
                                        </p:tav>
                                        <p:tav tm="100000">
                                          <p:val>
                                            <p:strVal val="#ppt_h"/>
                                          </p:val>
                                        </p:tav>
                                      </p:tavLst>
                                    </p:anim>
                                    <p:anim calcmode="lin" valueType="num">
                                      <p:cBhvr>
                                        <p:cTn id="187" dur="1000" fill="hold"/>
                                        <p:tgtEl>
                                          <p:spTgt spid="5139"/>
                                        </p:tgtEl>
                                        <p:attrNameLst>
                                          <p:attrName>style.rotation</p:attrName>
                                        </p:attrNameLst>
                                      </p:cBhvr>
                                      <p:tavLst>
                                        <p:tav tm="0">
                                          <p:val>
                                            <p:fltVal val="90"/>
                                          </p:val>
                                        </p:tav>
                                        <p:tav tm="100000">
                                          <p:val>
                                            <p:fltVal val="0"/>
                                          </p:val>
                                        </p:tav>
                                      </p:tavLst>
                                    </p:anim>
                                    <p:animEffect transition="in" filter="fade">
                                      <p:cBhvr>
                                        <p:cTn id="188" dur="1000"/>
                                        <p:tgtEl>
                                          <p:spTgt spid="5139"/>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5140"/>
                                        </p:tgtEl>
                                        <p:attrNameLst>
                                          <p:attrName>style.visibility</p:attrName>
                                        </p:attrNameLst>
                                      </p:cBhvr>
                                      <p:to>
                                        <p:strVal val="visible"/>
                                      </p:to>
                                    </p:set>
                                    <p:anim calcmode="lin" valueType="num">
                                      <p:cBhvr>
                                        <p:cTn id="191" dur="1000" fill="hold"/>
                                        <p:tgtEl>
                                          <p:spTgt spid="5140"/>
                                        </p:tgtEl>
                                        <p:attrNameLst>
                                          <p:attrName>ppt_w</p:attrName>
                                        </p:attrNameLst>
                                      </p:cBhvr>
                                      <p:tavLst>
                                        <p:tav tm="0">
                                          <p:val>
                                            <p:fltVal val="0"/>
                                          </p:val>
                                        </p:tav>
                                        <p:tav tm="100000">
                                          <p:val>
                                            <p:strVal val="#ppt_w"/>
                                          </p:val>
                                        </p:tav>
                                      </p:tavLst>
                                    </p:anim>
                                    <p:anim calcmode="lin" valueType="num">
                                      <p:cBhvr>
                                        <p:cTn id="192" dur="1000" fill="hold"/>
                                        <p:tgtEl>
                                          <p:spTgt spid="5140"/>
                                        </p:tgtEl>
                                        <p:attrNameLst>
                                          <p:attrName>ppt_h</p:attrName>
                                        </p:attrNameLst>
                                      </p:cBhvr>
                                      <p:tavLst>
                                        <p:tav tm="0">
                                          <p:val>
                                            <p:fltVal val="0"/>
                                          </p:val>
                                        </p:tav>
                                        <p:tav tm="100000">
                                          <p:val>
                                            <p:strVal val="#ppt_h"/>
                                          </p:val>
                                        </p:tav>
                                      </p:tavLst>
                                    </p:anim>
                                    <p:anim calcmode="lin" valueType="num">
                                      <p:cBhvr>
                                        <p:cTn id="193" dur="1000" fill="hold"/>
                                        <p:tgtEl>
                                          <p:spTgt spid="5140"/>
                                        </p:tgtEl>
                                        <p:attrNameLst>
                                          <p:attrName>style.rotation</p:attrName>
                                        </p:attrNameLst>
                                      </p:cBhvr>
                                      <p:tavLst>
                                        <p:tav tm="0">
                                          <p:val>
                                            <p:fltVal val="90"/>
                                          </p:val>
                                        </p:tav>
                                        <p:tav tm="100000">
                                          <p:val>
                                            <p:fltVal val="0"/>
                                          </p:val>
                                        </p:tav>
                                      </p:tavLst>
                                    </p:anim>
                                    <p:animEffect transition="in" filter="fade">
                                      <p:cBhvr>
                                        <p:cTn id="194" dur="1000"/>
                                        <p:tgtEl>
                                          <p:spTgt spid="5140"/>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44"/>
                                        </p:tgtEl>
                                        <p:attrNameLst>
                                          <p:attrName>style.visibility</p:attrName>
                                        </p:attrNameLst>
                                      </p:cBhvr>
                                      <p:to>
                                        <p:strVal val="visible"/>
                                      </p:to>
                                    </p:set>
                                    <p:anim calcmode="lin" valueType="num">
                                      <p:cBhvr>
                                        <p:cTn id="197" dur="1000" fill="hold"/>
                                        <p:tgtEl>
                                          <p:spTgt spid="44"/>
                                        </p:tgtEl>
                                        <p:attrNameLst>
                                          <p:attrName>ppt_w</p:attrName>
                                        </p:attrNameLst>
                                      </p:cBhvr>
                                      <p:tavLst>
                                        <p:tav tm="0">
                                          <p:val>
                                            <p:fltVal val="0"/>
                                          </p:val>
                                        </p:tav>
                                        <p:tav tm="100000">
                                          <p:val>
                                            <p:strVal val="#ppt_w"/>
                                          </p:val>
                                        </p:tav>
                                      </p:tavLst>
                                    </p:anim>
                                    <p:anim calcmode="lin" valueType="num">
                                      <p:cBhvr>
                                        <p:cTn id="198" dur="1000" fill="hold"/>
                                        <p:tgtEl>
                                          <p:spTgt spid="44"/>
                                        </p:tgtEl>
                                        <p:attrNameLst>
                                          <p:attrName>ppt_h</p:attrName>
                                        </p:attrNameLst>
                                      </p:cBhvr>
                                      <p:tavLst>
                                        <p:tav tm="0">
                                          <p:val>
                                            <p:fltVal val="0"/>
                                          </p:val>
                                        </p:tav>
                                        <p:tav tm="100000">
                                          <p:val>
                                            <p:strVal val="#ppt_h"/>
                                          </p:val>
                                        </p:tav>
                                      </p:tavLst>
                                    </p:anim>
                                    <p:anim calcmode="lin" valueType="num">
                                      <p:cBhvr>
                                        <p:cTn id="199" dur="1000" fill="hold"/>
                                        <p:tgtEl>
                                          <p:spTgt spid="44"/>
                                        </p:tgtEl>
                                        <p:attrNameLst>
                                          <p:attrName>style.rotation</p:attrName>
                                        </p:attrNameLst>
                                      </p:cBhvr>
                                      <p:tavLst>
                                        <p:tav tm="0">
                                          <p:val>
                                            <p:fltVal val="90"/>
                                          </p:val>
                                        </p:tav>
                                        <p:tav tm="100000">
                                          <p:val>
                                            <p:fltVal val="0"/>
                                          </p:val>
                                        </p:tav>
                                      </p:tavLst>
                                    </p:anim>
                                    <p:animEffect transition="in" filter="fade">
                                      <p:cBhvr>
                                        <p:cTn id="200" dur="1000"/>
                                        <p:tgtEl>
                                          <p:spTgt spid="4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45"/>
                                        </p:tgtEl>
                                        <p:attrNameLst>
                                          <p:attrName>style.visibility</p:attrName>
                                        </p:attrNameLst>
                                      </p:cBhvr>
                                      <p:to>
                                        <p:strVal val="visible"/>
                                      </p:to>
                                    </p:set>
                                    <p:anim calcmode="lin" valueType="num">
                                      <p:cBhvr>
                                        <p:cTn id="203" dur="1000" fill="hold"/>
                                        <p:tgtEl>
                                          <p:spTgt spid="45"/>
                                        </p:tgtEl>
                                        <p:attrNameLst>
                                          <p:attrName>ppt_w</p:attrName>
                                        </p:attrNameLst>
                                      </p:cBhvr>
                                      <p:tavLst>
                                        <p:tav tm="0">
                                          <p:val>
                                            <p:fltVal val="0"/>
                                          </p:val>
                                        </p:tav>
                                        <p:tav tm="100000">
                                          <p:val>
                                            <p:strVal val="#ppt_w"/>
                                          </p:val>
                                        </p:tav>
                                      </p:tavLst>
                                    </p:anim>
                                    <p:anim calcmode="lin" valueType="num">
                                      <p:cBhvr>
                                        <p:cTn id="204" dur="1000" fill="hold"/>
                                        <p:tgtEl>
                                          <p:spTgt spid="45"/>
                                        </p:tgtEl>
                                        <p:attrNameLst>
                                          <p:attrName>ppt_h</p:attrName>
                                        </p:attrNameLst>
                                      </p:cBhvr>
                                      <p:tavLst>
                                        <p:tav tm="0">
                                          <p:val>
                                            <p:fltVal val="0"/>
                                          </p:val>
                                        </p:tav>
                                        <p:tav tm="100000">
                                          <p:val>
                                            <p:strVal val="#ppt_h"/>
                                          </p:val>
                                        </p:tav>
                                      </p:tavLst>
                                    </p:anim>
                                    <p:anim calcmode="lin" valueType="num">
                                      <p:cBhvr>
                                        <p:cTn id="205" dur="1000" fill="hold"/>
                                        <p:tgtEl>
                                          <p:spTgt spid="45"/>
                                        </p:tgtEl>
                                        <p:attrNameLst>
                                          <p:attrName>style.rotation</p:attrName>
                                        </p:attrNameLst>
                                      </p:cBhvr>
                                      <p:tavLst>
                                        <p:tav tm="0">
                                          <p:val>
                                            <p:fltVal val="90"/>
                                          </p:val>
                                        </p:tav>
                                        <p:tav tm="100000">
                                          <p:val>
                                            <p:fltVal val="0"/>
                                          </p:val>
                                        </p:tav>
                                      </p:tavLst>
                                    </p:anim>
                                    <p:animEffect transition="in" filter="fade">
                                      <p:cBhvr>
                                        <p:cTn id="206" dur="1000"/>
                                        <p:tgtEl>
                                          <p:spTgt spid="45"/>
                                        </p:tgtEl>
                                      </p:cBhvr>
                                    </p:animEffect>
                                  </p:childTnLst>
                                </p:cTn>
                              </p:par>
                              <p:par>
                                <p:cTn id="207" presetID="31" presetClass="entr" presetSubtype="0" fill="hold" nodeType="withEffect">
                                  <p:stCondLst>
                                    <p:cond delay="0"/>
                                  </p:stCondLst>
                                  <p:childTnLst>
                                    <p:set>
                                      <p:cBhvr>
                                        <p:cTn id="208" dur="1" fill="hold">
                                          <p:stCondLst>
                                            <p:cond delay="0"/>
                                          </p:stCondLst>
                                        </p:cTn>
                                        <p:tgtEl>
                                          <p:spTgt spid="61"/>
                                        </p:tgtEl>
                                        <p:attrNameLst>
                                          <p:attrName>style.visibility</p:attrName>
                                        </p:attrNameLst>
                                      </p:cBhvr>
                                      <p:to>
                                        <p:strVal val="visible"/>
                                      </p:to>
                                    </p:set>
                                    <p:anim calcmode="lin" valueType="num">
                                      <p:cBhvr>
                                        <p:cTn id="209" dur="1000" fill="hold"/>
                                        <p:tgtEl>
                                          <p:spTgt spid="61"/>
                                        </p:tgtEl>
                                        <p:attrNameLst>
                                          <p:attrName>ppt_w</p:attrName>
                                        </p:attrNameLst>
                                      </p:cBhvr>
                                      <p:tavLst>
                                        <p:tav tm="0">
                                          <p:val>
                                            <p:fltVal val="0"/>
                                          </p:val>
                                        </p:tav>
                                        <p:tav tm="100000">
                                          <p:val>
                                            <p:strVal val="#ppt_w"/>
                                          </p:val>
                                        </p:tav>
                                      </p:tavLst>
                                    </p:anim>
                                    <p:anim calcmode="lin" valueType="num">
                                      <p:cBhvr>
                                        <p:cTn id="210" dur="1000" fill="hold"/>
                                        <p:tgtEl>
                                          <p:spTgt spid="61"/>
                                        </p:tgtEl>
                                        <p:attrNameLst>
                                          <p:attrName>ppt_h</p:attrName>
                                        </p:attrNameLst>
                                      </p:cBhvr>
                                      <p:tavLst>
                                        <p:tav tm="0">
                                          <p:val>
                                            <p:fltVal val="0"/>
                                          </p:val>
                                        </p:tav>
                                        <p:tav tm="100000">
                                          <p:val>
                                            <p:strVal val="#ppt_h"/>
                                          </p:val>
                                        </p:tav>
                                      </p:tavLst>
                                    </p:anim>
                                    <p:anim calcmode="lin" valueType="num">
                                      <p:cBhvr>
                                        <p:cTn id="211" dur="1000" fill="hold"/>
                                        <p:tgtEl>
                                          <p:spTgt spid="61"/>
                                        </p:tgtEl>
                                        <p:attrNameLst>
                                          <p:attrName>style.rotation</p:attrName>
                                        </p:attrNameLst>
                                      </p:cBhvr>
                                      <p:tavLst>
                                        <p:tav tm="0">
                                          <p:val>
                                            <p:fltVal val="90"/>
                                          </p:val>
                                        </p:tav>
                                        <p:tav tm="100000">
                                          <p:val>
                                            <p:fltVal val="0"/>
                                          </p:val>
                                        </p:tav>
                                      </p:tavLst>
                                    </p:anim>
                                    <p:animEffect transition="in" filter="fade">
                                      <p:cBhvr>
                                        <p:cTn id="212" dur="1000"/>
                                        <p:tgtEl>
                                          <p:spTgt spid="61"/>
                                        </p:tgtEl>
                                      </p:cBhvr>
                                    </p:animEffect>
                                  </p:childTnLst>
                                </p:cTn>
                              </p:par>
                              <p:par>
                                <p:cTn id="213" presetID="31" presetClass="entr" presetSubtype="0" fill="hold" nodeType="withEffect">
                                  <p:stCondLst>
                                    <p:cond delay="0"/>
                                  </p:stCondLst>
                                  <p:childTnLst>
                                    <p:set>
                                      <p:cBhvr>
                                        <p:cTn id="214" dur="1" fill="hold">
                                          <p:stCondLst>
                                            <p:cond delay="0"/>
                                          </p:stCondLst>
                                        </p:cTn>
                                        <p:tgtEl>
                                          <p:spTgt spid="4129"/>
                                        </p:tgtEl>
                                        <p:attrNameLst>
                                          <p:attrName>style.visibility</p:attrName>
                                        </p:attrNameLst>
                                      </p:cBhvr>
                                      <p:to>
                                        <p:strVal val="visible"/>
                                      </p:to>
                                    </p:set>
                                    <p:anim calcmode="lin" valueType="num">
                                      <p:cBhvr>
                                        <p:cTn id="215" dur="1000" fill="hold"/>
                                        <p:tgtEl>
                                          <p:spTgt spid="4129"/>
                                        </p:tgtEl>
                                        <p:attrNameLst>
                                          <p:attrName>ppt_w</p:attrName>
                                        </p:attrNameLst>
                                      </p:cBhvr>
                                      <p:tavLst>
                                        <p:tav tm="0">
                                          <p:val>
                                            <p:fltVal val="0"/>
                                          </p:val>
                                        </p:tav>
                                        <p:tav tm="100000">
                                          <p:val>
                                            <p:strVal val="#ppt_w"/>
                                          </p:val>
                                        </p:tav>
                                      </p:tavLst>
                                    </p:anim>
                                    <p:anim calcmode="lin" valueType="num">
                                      <p:cBhvr>
                                        <p:cTn id="216" dur="1000" fill="hold"/>
                                        <p:tgtEl>
                                          <p:spTgt spid="4129"/>
                                        </p:tgtEl>
                                        <p:attrNameLst>
                                          <p:attrName>ppt_h</p:attrName>
                                        </p:attrNameLst>
                                      </p:cBhvr>
                                      <p:tavLst>
                                        <p:tav tm="0">
                                          <p:val>
                                            <p:fltVal val="0"/>
                                          </p:val>
                                        </p:tav>
                                        <p:tav tm="100000">
                                          <p:val>
                                            <p:strVal val="#ppt_h"/>
                                          </p:val>
                                        </p:tav>
                                      </p:tavLst>
                                    </p:anim>
                                    <p:anim calcmode="lin" valueType="num">
                                      <p:cBhvr>
                                        <p:cTn id="217" dur="1000" fill="hold"/>
                                        <p:tgtEl>
                                          <p:spTgt spid="4129"/>
                                        </p:tgtEl>
                                        <p:attrNameLst>
                                          <p:attrName>style.rotation</p:attrName>
                                        </p:attrNameLst>
                                      </p:cBhvr>
                                      <p:tavLst>
                                        <p:tav tm="0">
                                          <p:val>
                                            <p:fltVal val="90"/>
                                          </p:val>
                                        </p:tav>
                                        <p:tav tm="100000">
                                          <p:val>
                                            <p:fltVal val="0"/>
                                          </p:val>
                                        </p:tav>
                                      </p:tavLst>
                                    </p:anim>
                                    <p:animEffect transition="in" filter="fade">
                                      <p:cBhvr>
                                        <p:cTn id="218" dur="1000"/>
                                        <p:tgtEl>
                                          <p:spTgt spid="4129"/>
                                        </p:tgtEl>
                                      </p:cBhvr>
                                    </p:animEffect>
                                  </p:childTnLst>
                                </p:cTn>
                              </p:par>
                              <p:par>
                                <p:cTn id="219" presetID="31" presetClass="entr" presetSubtype="0" fill="hold" grpId="0" nodeType="withEffect">
                                  <p:stCondLst>
                                    <p:cond delay="0"/>
                                  </p:stCondLst>
                                  <p:childTnLst>
                                    <p:set>
                                      <p:cBhvr>
                                        <p:cTn id="220" dur="1" fill="hold">
                                          <p:stCondLst>
                                            <p:cond delay="0"/>
                                          </p:stCondLst>
                                        </p:cTn>
                                        <p:tgtEl>
                                          <p:spTgt spid="71"/>
                                        </p:tgtEl>
                                        <p:attrNameLst>
                                          <p:attrName>style.visibility</p:attrName>
                                        </p:attrNameLst>
                                      </p:cBhvr>
                                      <p:to>
                                        <p:strVal val="visible"/>
                                      </p:to>
                                    </p:set>
                                    <p:anim calcmode="lin" valueType="num">
                                      <p:cBhvr>
                                        <p:cTn id="221" dur="1000" fill="hold"/>
                                        <p:tgtEl>
                                          <p:spTgt spid="71"/>
                                        </p:tgtEl>
                                        <p:attrNameLst>
                                          <p:attrName>ppt_w</p:attrName>
                                        </p:attrNameLst>
                                      </p:cBhvr>
                                      <p:tavLst>
                                        <p:tav tm="0">
                                          <p:val>
                                            <p:fltVal val="0"/>
                                          </p:val>
                                        </p:tav>
                                        <p:tav tm="100000">
                                          <p:val>
                                            <p:strVal val="#ppt_w"/>
                                          </p:val>
                                        </p:tav>
                                      </p:tavLst>
                                    </p:anim>
                                    <p:anim calcmode="lin" valueType="num">
                                      <p:cBhvr>
                                        <p:cTn id="222" dur="1000" fill="hold"/>
                                        <p:tgtEl>
                                          <p:spTgt spid="71"/>
                                        </p:tgtEl>
                                        <p:attrNameLst>
                                          <p:attrName>ppt_h</p:attrName>
                                        </p:attrNameLst>
                                      </p:cBhvr>
                                      <p:tavLst>
                                        <p:tav tm="0">
                                          <p:val>
                                            <p:fltVal val="0"/>
                                          </p:val>
                                        </p:tav>
                                        <p:tav tm="100000">
                                          <p:val>
                                            <p:strVal val="#ppt_h"/>
                                          </p:val>
                                        </p:tav>
                                      </p:tavLst>
                                    </p:anim>
                                    <p:anim calcmode="lin" valueType="num">
                                      <p:cBhvr>
                                        <p:cTn id="223" dur="1000" fill="hold"/>
                                        <p:tgtEl>
                                          <p:spTgt spid="71"/>
                                        </p:tgtEl>
                                        <p:attrNameLst>
                                          <p:attrName>style.rotation</p:attrName>
                                        </p:attrNameLst>
                                      </p:cBhvr>
                                      <p:tavLst>
                                        <p:tav tm="0">
                                          <p:val>
                                            <p:fltVal val="90"/>
                                          </p:val>
                                        </p:tav>
                                        <p:tav tm="100000">
                                          <p:val>
                                            <p:fltVal val="0"/>
                                          </p:val>
                                        </p:tav>
                                      </p:tavLst>
                                    </p:anim>
                                    <p:animEffect transition="in" filter="fade">
                                      <p:cBhvr>
                                        <p:cTn id="224" dur="1000"/>
                                        <p:tgtEl>
                                          <p:spTgt spid="71"/>
                                        </p:tgtEl>
                                      </p:cBhvr>
                                    </p:animEffect>
                                  </p:childTnLst>
                                </p:cTn>
                              </p:par>
                              <p:par>
                                <p:cTn id="225" presetID="31" presetClass="entr" presetSubtype="0" fill="hold" grpId="0" nodeType="withEffect">
                                  <p:stCondLst>
                                    <p:cond delay="0"/>
                                  </p:stCondLst>
                                  <p:childTnLst>
                                    <p:set>
                                      <p:cBhvr>
                                        <p:cTn id="226" dur="1" fill="hold">
                                          <p:stCondLst>
                                            <p:cond delay="0"/>
                                          </p:stCondLst>
                                        </p:cTn>
                                        <p:tgtEl>
                                          <p:spTgt spid="72"/>
                                        </p:tgtEl>
                                        <p:attrNameLst>
                                          <p:attrName>style.visibility</p:attrName>
                                        </p:attrNameLst>
                                      </p:cBhvr>
                                      <p:to>
                                        <p:strVal val="visible"/>
                                      </p:to>
                                    </p:set>
                                    <p:anim calcmode="lin" valueType="num">
                                      <p:cBhvr>
                                        <p:cTn id="227" dur="1000" fill="hold"/>
                                        <p:tgtEl>
                                          <p:spTgt spid="72"/>
                                        </p:tgtEl>
                                        <p:attrNameLst>
                                          <p:attrName>ppt_w</p:attrName>
                                        </p:attrNameLst>
                                      </p:cBhvr>
                                      <p:tavLst>
                                        <p:tav tm="0">
                                          <p:val>
                                            <p:fltVal val="0"/>
                                          </p:val>
                                        </p:tav>
                                        <p:tav tm="100000">
                                          <p:val>
                                            <p:strVal val="#ppt_w"/>
                                          </p:val>
                                        </p:tav>
                                      </p:tavLst>
                                    </p:anim>
                                    <p:anim calcmode="lin" valueType="num">
                                      <p:cBhvr>
                                        <p:cTn id="228" dur="1000" fill="hold"/>
                                        <p:tgtEl>
                                          <p:spTgt spid="72"/>
                                        </p:tgtEl>
                                        <p:attrNameLst>
                                          <p:attrName>ppt_h</p:attrName>
                                        </p:attrNameLst>
                                      </p:cBhvr>
                                      <p:tavLst>
                                        <p:tav tm="0">
                                          <p:val>
                                            <p:fltVal val="0"/>
                                          </p:val>
                                        </p:tav>
                                        <p:tav tm="100000">
                                          <p:val>
                                            <p:strVal val="#ppt_h"/>
                                          </p:val>
                                        </p:tav>
                                      </p:tavLst>
                                    </p:anim>
                                    <p:anim calcmode="lin" valueType="num">
                                      <p:cBhvr>
                                        <p:cTn id="229" dur="1000" fill="hold"/>
                                        <p:tgtEl>
                                          <p:spTgt spid="72"/>
                                        </p:tgtEl>
                                        <p:attrNameLst>
                                          <p:attrName>style.rotation</p:attrName>
                                        </p:attrNameLst>
                                      </p:cBhvr>
                                      <p:tavLst>
                                        <p:tav tm="0">
                                          <p:val>
                                            <p:fltVal val="90"/>
                                          </p:val>
                                        </p:tav>
                                        <p:tav tm="100000">
                                          <p:val>
                                            <p:fltVal val="0"/>
                                          </p:val>
                                        </p:tav>
                                      </p:tavLst>
                                    </p:anim>
                                    <p:animEffect transition="in" filter="fade">
                                      <p:cBhvr>
                                        <p:cTn id="230"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8" grpId="0"/>
      <p:bldP spid="5129" grpId="0"/>
      <p:bldP spid="5130" grpId="0"/>
      <p:bldP spid="5131" grpId="0" animBg="1"/>
      <p:bldP spid="5132" grpId="0" animBg="1"/>
      <p:bldP spid="5133" grpId="0" animBg="1"/>
      <p:bldP spid="5136" grpId="0"/>
      <p:bldP spid="5137" grpId="0"/>
      <p:bldP spid="5138" grpId="0"/>
      <p:bldP spid="5140" grpId="0" animBg="1"/>
      <p:bldP spid="5143" grpId="0" animBg="1"/>
      <p:bldP spid="5145" grpId="0"/>
      <p:bldP spid="36" grpId="0"/>
      <p:bldP spid="34" grpId="0"/>
      <p:bldP spid="41" grpId="0"/>
      <p:bldP spid="42" grpId="0"/>
      <p:bldP spid="43" grpId="0"/>
      <p:bldP spid="44" grpId="0"/>
      <p:bldP spid="45" grpId="0"/>
      <p:bldP spid="82" grpId="0" animBg="1"/>
      <p:bldP spid="88" grpId="0" animBg="1"/>
      <p:bldP spid="92" grpId="0"/>
      <p:bldP spid="67" grpId="0"/>
      <p:bldP spid="68" grpId="0"/>
      <p:bldP spid="69" grpId="0"/>
      <p:bldP spid="70" grpId="0"/>
      <p:bldP spid="71" grpId="0"/>
      <p:bldP spid="7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Rectangle 2" hidden="1"/>
          <p:cNvGraphicFramePr>
            <a:graphicFrameLocks/>
          </p:cNvGraphicFramePr>
          <p:nvPr/>
        </p:nvGraphicFramePr>
        <p:xfrm>
          <a:off x="0" y="0"/>
          <a:ext cx="158750" cy="158750"/>
        </p:xfrm>
        <a:graphic>
          <a:graphicData uri="http://schemas.openxmlformats.org/presentationml/2006/ole">
            <p:oleObj spid="_x0000_s319536" name="think-cell Slide" r:id="rId21" imgW="0" imgH="0" progId="">
              <p:embed/>
            </p:oleObj>
          </a:graphicData>
        </a:graphic>
      </p:graphicFrame>
      <p:sp>
        <p:nvSpPr>
          <p:cNvPr id="36867" name="Rectangle 3" hidden="1"/>
          <p:cNvSpPr>
            <a:spLocks noChangeArrowheads="1"/>
          </p:cNvSpPr>
          <p:nvPr>
            <p:custDataLst>
              <p:tags r:id="rId2"/>
            </p:custDataLst>
          </p:nvPr>
        </p:nvSpPr>
        <p:spPr bwMode="auto">
          <a:xfrm>
            <a:off x="0" y="0"/>
            <a:ext cx="158750" cy="158750"/>
          </a:xfrm>
          <a:prstGeom prst="rect">
            <a:avLst/>
          </a:prstGeom>
          <a:solidFill>
            <a:schemeClr val="bg2"/>
          </a:solidFill>
          <a:ln w="12700" algn="ctr">
            <a:solidFill>
              <a:schemeClr val="bg2"/>
            </a:solidFill>
            <a:miter lim="800000"/>
            <a:headEnd/>
            <a:tailEnd/>
          </a:ln>
        </p:spPr>
        <p:txBody>
          <a:bodyPr wrap="none" lIns="0" tIns="0" rIns="0" bIns="0" anchor="ctr"/>
          <a:lstStyle/>
          <a:p>
            <a:pPr>
              <a:defRPr/>
            </a:pPr>
            <a:endParaRPr lang="en-US" sz="1600">
              <a:solidFill>
                <a:srgbClr val="003366"/>
              </a:solidFill>
              <a:latin typeface="Arial" pitchFamily="34" charset="0"/>
              <a:ea typeface="ＭＳ Ｐゴシック" pitchFamily="34" charset="-128"/>
              <a:cs typeface="Arial"/>
              <a:sym typeface="Arial" pitchFamily="34" charset="0"/>
            </a:endParaRPr>
          </a:p>
        </p:txBody>
      </p:sp>
      <p:graphicFrame>
        <p:nvGraphicFramePr>
          <p:cNvPr id="22532" name="Object 5"/>
          <p:cNvGraphicFramePr>
            <a:graphicFrameLocks/>
          </p:cNvGraphicFramePr>
          <p:nvPr/>
        </p:nvGraphicFramePr>
        <p:xfrm>
          <a:off x="127000" y="1844675"/>
          <a:ext cx="4543425" cy="3886200"/>
        </p:xfrm>
        <a:graphic>
          <a:graphicData uri="http://schemas.openxmlformats.org/presentationml/2006/ole">
            <p:oleObj spid="_x0000_s319537" r:id="rId22" imgW="4541914" imgH="3883489" progId="Excel.Sheet.8">
              <p:embed/>
            </p:oleObj>
          </a:graphicData>
        </a:graphic>
      </p:graphicFrame>
      <p:sp>
        <p:nvSpPr>
          <p:cNvPr id="36869" name="Rectangle 6"/>
          <p:cNvSpPr>
            <a:spLocks noChangeArrowheads="1"/>
          </p:cNvSpPr>
          <p:nvPr>
            <p:custDataLst>
              <p:tags r:id="rId3"/>
            </p:custDataLst>
          </p:nvPr>
        </p:nvSpPr>
        <p:spPr bwMode="auto">
          <a:xfrm>
            <a:off x="3786188" y="5683250"/>
            <a:ext cx="463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endParaRPr lang="en-US" sz="1600" i="1">
              <a:solidFill>
                <a:srgbClr val="003366"/>
              </a:solidFill>
              <a:latin typeface="Arial" pitchFamily="34" charset="0"/>
              <a:ea typeface="ＭＳ Ｐゴシック" pitchFamily="34" charset="-128"/>
              <a:cs typeface="Arial"/>
              <a:sym typeface="Arial" pitchFamily="34" charset="0"/>
            </a:endParaRPr>
          </a:p>
        </p:txBody>
      </p:sp>
      <p:sp>
        <p:nvSpPr>
          <p:cNvPr id="36870" name="Rectangle 7"/>
          <p:cNvSpPr>
            <a:spLocks noChangeArrowheads="1"/>
          </p:cNvSpPr>
          <p:nvPr>
            <p:custDataLst>
              <p:tags r:id="rId4"/>
            </p:custDataLst>
          </p:nvPr>
        </p:nvSpPr>
        <p:spPr bwMode="auto">
          <a:xfrm>
            <a:off x="2700338" y="5683250"/>
            <a:ext cx="463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endParaRPr lang="en-US" sz="1600">
              <a:solidFill>
                <a:srgbClr val="003366"/>
              </a:solidFill>
              <a:latin typeface="Arial" pitchFamily="34" charset="0"/>
              <a:ea typeface="ＭＳ Ｐゴシック" pitchFamily="34" charset="-128"/>
              <a:cs typeface="Arial"/>
              <a:sym typeface="Arial" pitchFamily="34" charset="0"/>
            </a:endParaRPr>
          </a:p>
        </p:txBody>
      </p:sp>
      <p:sp>
        <p:nvSpPr>
          <p:cNvPr id="36871" name="Rectangle 8"/>
          <p:cNvSpPr>
            <a:spLocks noChangeArrowheads="1"/>
          </p:cNvSpPr>
          <p:nvPr>
            <p:custDataLst>
              <p:tags r:id="rId5"/>
            </p:custDataLst>
          </p:nvPr>
        </p:nvSpPr>
        <p:spPr bwMode="auto">
          <a:xfrm>
            <a:off x="1614488" y="5683250"/>
            <a:ext cx="463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endParaRPr lang="en-US" sz="1600">
              <a:solidFill>
                <a:srgbClr val="003366"/>
              </a:solidFill>
              <a:latin typeface="Arial" pitchFamily="34" charset="0"/>
              <a:ea typeface="ＭＳ Ｐゴシック" pitchFamily="34" charset="-128"/>
              <a:cs typeface="Arial"/>
              <a:sym typeface="Arial" pitchFamily="34" charset="0"/>
            </a:endParaRPr>
          </a:p>
        </p:txBody>
      </p:sp>
      <p:sp>
        <p:nvSpPr>
          <p:cNvPr id="36872" name="Rectangle 9"/>
          <p:cNvSpPr>
            <a:spLocks noChangeArrowheads="1"/>
          </p:cNvSpPr>
          <p:nvPr>
            <p:custDataLst>
              <p:tags r:id="rId6"/>
            </p:custDataLst>
          </p:nvPr>
        </p:nvSpPr>
        <p:spPr bwMode="auto">
          <a:xfrm>
            <a:off x="528638" y="5683250"/>
            <a:ext cx="463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endParaRPr lang="en-US" sz="1600">
              <a:solidFill>
                <a:srgbClr val="003366"/>
              </a:solidFill>
              <a:latin typeface="Arial" pitchFamily="34" charset="0"/>
              <a:ea typeface="ＭＳ Ｐゴシック" pitchFamily="34" charset="-128"/>
              <a:cs typeface="Arial"/>
              <a:sym typeface="Arial" pitchFamily="34" charset="0"/>
            </a:endParaRPr>
          </a:p>
        </p:txBody>
      </p:sp>
      <p:sp>
        <p:nvSpPr>
          <p:cNvPr id="36873" name="AutoShape 10"/>
          <p:cNvSpPr>
            <a:spLocks noChangeArrowheads="1"/>
          </p:cNvSpPr>
          <p:nvPr>
            <p:custDataLst>
              <p:tags r:id="rId7"/>
            </p:custDataLst>
          </p:nvPr>
        </p:nvSpPr>
        <p:spPr bwMode="auto">
          <a:xfrm>
            <a:off x="685800" y="3124200"/>
            <a:ext cx="1371600" cy="1143000"/>
          </a:xfrm>
          <a:prstGeom prst="wedgeRectCallout">
            <a:avLst>
              <a:gd name="adj1" fmla="val 36806"/>
              <a:gd name="adj2" fmla="val 70694"/>
            </a:avLst>
          </a:prstGeom>
          <a:solidFill>
            <a:schemeClr val="bg1"/>
          </a:solidFill>
          <a:ln w="9525">
            <a:solidFill>
              <a:schemeClr val="tx1"/>
            </a:solidFill>
            <a:miter lim="800000"/>
            <a:headEnd/>
            <a:tailEnd/>
          </a:ln>
        </p:spPr>
        <p:txBody>
          <a:bodyPr/>
          <a:lstStyle/>
          <a:p>
            <a:pPr>
              <a:defRPr/>
            </a:pPr>
            <a:endParaRPr lang="en-US" sz="1600" b="1">
              <a:solidFill>
                <a:srgbClr val="003366"/>
              </a:solidFill>
              <a:latin typeface="Arial" pitchFamily="34" charset="0"/>
              <a:ea typeface="ＭＳ Ｐゴシック" pitchFamily="34" charset="-128"/>
              <a:cs typeface="Arial"/>
            </a:endParaRPr>
          </a:p>
        </p:txBody>
      </p:sp>
      <p:sp>
        <p:nvSpPr>
          <p:cNvPr id="36874" name="AutoShape 11"/>
          <p:cNvSpPr>
            <a:spLocks noChangeArrowheads="1"/>
          </p:cNvSpPr>
          <p:nvPr>
            <p:custDataLst>
              <p:tags r:id="rId8"/>
            </p:custDataLst>
          </p:nvPr>
        </p:nvSpPr>
        <p:spPr bwMode="auto">
          <a:xfrm>
            <a:off x="4627563" y="2797175"/>
            <a:ext cx="401637" cy="2057400"/>
          </a:xfrm>
          <a:prstGeom prst="rightArrow">
            <a:avLst>
              <a:gd name="adj1" fmla="val 100000"/>
              <a:gd name="adj2" fmla="val 100000"/>
            </a:avLst>
          </a:prstGeom>
          <a:solidFill>
            <a:schemeClr val="tx1"/>
          </a:solidFill>
          <a:ln w="12700" algn="ctr">
            <a:solidFill>
              <a:schemeClr val="tx1"/>
            </a:solidFill>
            <a:miter lim="800000"/>
            <a:headEnd/>
            <a:tailEnd/>
          </a:ln>
        </p:spPr>
        <p:txBody>
          <a:bodyPr wrap="none" lIns="90000" tIns="46800" rIns="90000" bIns="46800" anchor="ctr"/>
          <a:lstStyle/>
          <a:p>
            <a:pPr>
              <a:defRPr/>
            </a:pPr>
            <a:endParaRPr lang="en-US" sz="1600">
              <a:solidFill>
                <a:srgbClr val="003366"/>
              </a:solidFill>
              <a:latin typeface="Arial" pitchFamily="34" charset="0"/>
              <a:ea typeface="ＭＳ Ｐゴシック" pitchFamily="34" charset="-128"/>
              <a:cs typeface="Arial"/>
            </a:endParaRPr>
          </a:p>
        </p:txBody>
      </p:sp>
      <p:sp>
        <p:nvSpPr>
          <p:cNvPr id="29708" name="Text Box 12"/>
          <p:cNvSpPr txBox="1">
            <a:spLocks noChangeArrowheads="1"/>
          </p:cNvSpPr>
          <p:nvPr>
            <p:custDataLst>
              <p:tags r:id="rId9"/>
            </p:custDataLst>
          </p:nvPr>
        </p:nvSpPr>
        <p:spPr bwMode="auto">
          <a:xfrm>
            <a:off x="228600" y="6165850"/>
            <a:ext cx="6975475" cy="263525"/>
          </a:xfrm>
          <a:prstGeom prst="rect">
            <a:avLst/>
          </a:prstGeom>
          <a:noFill/>
          <a:ln>
            <a:noFill/>
          </a:ln>
          <a:effectLst/>
          <a:extLst/>
        </p:spPr>
        <p:txBody>
          <a:bodyPr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spcBef>
                <a:spcPct val="50000"/>
              </a:spcBef>
              <a:defRPr/>
            </a:pPr>
            <a:r>
              <a:rPr lang="en-US" sz="1050" dirty="0" smtClean="0">
                <a:solidFill>
                  <a:srgbClr val="003366"/>
                </a:solidFill>
                <a:cs typeface="Arial"/>
              </a:rPr>
              <a:t>Source: IMS, NHS</a:t>
            </a:r>
          </a:p>
        </p:txBody>
      </p:sp>
      <p:sp>
        <p:nvSpPr>
          <p:cNvPr id="22540" name="Text Box 13"/>
          <p:cNvSpPr txBox="1">
            <a:spLocks noChangeArrowheads="1"/>
          </p:cNvSpPr>
          <p:nvPr>
            <p:custDataLst>
              <p:tags r:id="rId10"/>
            </p:custDataLst>
          </p:nvPr>
        </p:nvSpPr>
        <p:spPr bwMode="auto">
          <a:xfrm>
            <a:off x="228600" y="1325563"/>
            <a:ext cx="32273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r>
              <a:rPr lang="en-US" sz="1600" b="1" smtClean="0">
                <a:solidFill>
                  <a:srgbClr val="003366"/>
                </a:solidFill>
                <a:cs typeface="Arial"/>
              </a:rPr>
              <a:t>UK G-CSF volume growth </a:t>
            </a:r>
          </a:p>
          <a:p>
            <a:r>
              <a:rPr lang="en-US" sz="1600" smtClean="0">
                <a:solidFill>
                  <a:srgbClr val="003366"/>
                </a:solidFill>
                <a:cs typeface="Arial"/>
              </a:rPr>
              <a:t>Percent change vs. previous year</a:t>
            </a:r>
          </a:p>
        </p:txBody>
      </p:sp>
      <p:sp>
        <p:nvSpPr>
          <p:cNvPr id="22541" name="Text Box 14"/>
          <p:cNvSpPr txBox="1">
            <a:spLocks noChangeArrowheads="1"/>
          </p:cNvSpPr>
          <p:nvPr>
            <p:custDataLst>
              <p:tags r:id="rId11"/>
            </p:custDataLst>
          </p:nvPr>
        </p:nvSpPr>
        <p:spPr bwMode="auto">
          <a:xfrm>
            <a:off x="762000" y="3200400"/>
            <a:ext cx="12954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r>
              <a:rPr lang="en-US" sz="1600" smtClean="0">
                <a:solidFill>
                  <a:srgbClr val="003366"/>
                </a:solidFill>
                <a:cs typeface="Arial"/>
              </a:rPr>
              <a:t>Sept. 2008 biosimilars approved by EMA</a:t>
            </a:r>
          </a:p>
        </p:txBody>
      </p:sp>
      <p:sp>
        <p:nvSpPr>
          <p:cNvPr id="36878" name="Rectangle 15"/>
          <p:cNvSpPr>
            <a:spLocks noChangeArrowheads="1"/>
          </p:cNvSpPr>
          <p:nvPr>
            <p:custDataLst>
              <p:tags r:id="rId12"/>
            </p:custDataLst>
          </p:nvPr>
        </p:nvSpPr>
        <p:spPr bwMode="gray">
          <a:xfrm>
            <a:off x="5148263" y="2497138"/>
            <a:ext cx="3876675"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266700" indent="-266700" defTabSz="876300">
              <a:spcBef>
                <a:spcPts val="1200"/>
              </a:spcBef>
              <a:spcAft>
                <a:spcPts val="1200"/>
              </a:spcAft>
              <a:buFont typeface="Wingdings" pitchFamily="2" charset="2"/>
              <a:buChar char="§"/>
              <a:defRPr/>
            </a:pPr>
            <a:r>
              <a:rPr lang="en-GB" sz="1600" b="1" dirty="0">
                <a:solidFill>
                  <a:srgbClr val="003366"/>
                </a:solidFill>
                <a:latin typeface="Arial" pitchFamily="34" charset="0"/>
                <a:ea typeface="ＭＳ Ｐゴシック" pitchFamily="34" charset="-128"/>
                <a:cs typeface="Arial"/>
              </a:rPr>
              <a:t>G-CSF prevents hospital re-admission</a:t>
            </a:r>
            <a:r>
              <a:rPr lang="en-GB" sz="1600" dirty="0">
                <a:solidFill>
                  <a:srgbClr val="003366"/>
                </a:solidFill>
                <a:latin typeface="Arial" pitchFamily="34" charset="0"/>
                <a:ea typeface="ＭＳ Ｐゴシック" pitchFamily="34" charset="-128"/>
                <a:cs typeface="Arial"/>
              </a:rPr>
              <a:t> due to infection</a:t>
            </a:r>
            <a:endParaRPr lang="en-GB" sz="1600" b="1" dirty="0">
              <a:solidFill>
                <a:srgbClr val="003366"/>
              </a:solidFill>
              <a:latin typeface="Arial" pitchFamily="34" charset="0"/>
              <a:ea typeface="ＭＳ Ｐゴシック" pitchFamily="34" charset="-128"/>
              <a:cs typeface="Arial"/>
            </a:endParaRPr>
          </a:p>
          <a:p>
            <a:pPr marL="266700" indent="-266700" defTabSz="876300">
              <a:spcBef>
                <a:spcPts val="1200"/>
              </a:spcBef>
              <a:spcAft>
                <a:spcPts val="1200"/>
              </a:spcAft>
              <a:buFont typeface="Wingdings" pitchFamily="2" charset="2"/>
              <a:buChar char="§"/>
              <a:defRPr/>
            </a:pPr>
            <a:r>
              <a:rPr lang="en-GB" sz="1600" b="1" dirty="0">
                <a:solidFill>
                  <a:srgbClr val="003366"/>
                </a:solidFill>
                <a:latin typeface="Arial" pitchFamily="34" charset="0"/>
                <a:ea typeface="ＭＳ Ｐゴシック" pitchFamily="34" charset="-128"/>
                <a:cs typeface="Arial"/>
              </a:rPr>
              <a:t>More physicians start G-CSF treatment earlier </a:t>
            </a:r>
            <a:r>
              <a:rPr lang="en-GB" sz="1600" dirty="0">
                <a:solidFill>
                  <a:srgbClr val="003366"/>
                </a:solidFill>
                <a:latin typeface="Arial" pitchFamily="34" charset="0"/>
                <a:ea typeface="ＭＳ Ｐゴシック" pitchFamily="34" charset="-128"/>
                <a:cs typeface="Arial"/>
              </a:rPr>
              <a:t>(primary prophylaxis) due to more affordable </a:t>
            </a:r>
            <a:r>
              <a:rPr lang="en-GB" sz="1600" dirty="0" smtClean="0">
                <a:solidFill>
                  <a:srgbClr val="003366"/>
                </a:solidFill>
                <a:latin typeface="Arial" pitchFamily="34" charset="0"/>
                <a:ea typeface="ＭＳ Ｐゴシック" pitchFamily="34" charset="-128"/>
                <a:cs typeface="Arial"/>
              </a:rPr>
              <a:t>cost</a:t>
            </a:r>
            <a:endParaRPr lang="en-GB" sz="1600" b="1" dirty="0">
              <a:solidFill>
                <a:srgbClr val="003366"/>
              </a:solidFill>
              <a:latin typeface="Arial" pitchFamily="34" charset="0"/>
              <a:ea typeface="ＭＳ Ｐゴシック" pitchFamily="34" charset="-128"/>
              <a:cs typeface="Arial"/>
            </a:endParaRPr>
          </a:p>
        </p:txBody>
      </p:sp>
      <p:sp>
        <p:nvSpPr>
          <p:cNvPr id="36879" name="Rectangle 6"/>
          <p:cNvSpPr>
            <a:spLocks noChangeArrowheads="1"/>
          </p:cNvSpPr>
          <p:nvPr/>
        </p:nvSpPr>
        <p:spPr bwMode="auto">
          <a:xfrm>
            <a:off x="2932113" y="5683250"/>
            <a:ext cx="6413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fld id="{290BFA08-52A5-4418-8B5F-E83B3D13CFB6}" type="datetime'''''''''2''''''''''''''''0''''''10'''''''''''''''''">
              <a:rPr lang="en-US" sz="1400">
                <a:solidFill>
                  <a:srgbClr val="003366"/>
                </a:solidFill>
                <a:latin typeface="Arial" pitchFamily="34" charset="0"/>
                <a:ea typeface="ＭＳ Ｐゴシック" pitchFamily="34" charset="-128"/>
                <a:cs typeface="Arial"/>
              </a:rPr>
              <a:pPr>
                <a:defRPr/>
              </a:pPr>
              <a:t>2010</a:t>
            </a:fld>
            <a:endParaRPr lang="en-US" sz="1400">
              <a:solidFill>
                <a:srgbClr val="003366"/>
              </a:solidFill>
              <a:latin typeface="Arial" pitchFamily="34" charset="0"/>
              <a:ea typeface="ＭＳ Ｐゴシック" pitchFamily="34" charset="-128"/>
              <a:cs typeface="Arial"/>
              <a:sym typeface="Arial" pitchFamily="34" charset="0"/>
            </a:endParaRPr>
          </a:p>
        </p:txBody>
      </p:sp>
      <p:sp>
        <p:nvSpPr>
          <p:cNvPr id="36880" name="Rectangle 7"/>
          <p:cNvSpPr>
            <a:spLocks noChangeArrowheads="1"/>
          </p:cNvSpPr>
          <p:nvPr>
            <p:custDataLst>
              <p:tags r:id="rId13"/>
            </p:custDataLst>
          </p:nvPr>
        </p:nvSpPr>
        <p:spPr bwMode="auto">
          <a:xfrm>
            <a:off x="2079625" y="5683250"/>
            <a:ext cx="6477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fld id="{ABF0840D-E505-4CD4-BCF9-704603317B5E}" type="datetime'''''''''''''''2''0''''''''0''''''''''''9'''''''''''''">
              <a:rPr lang="en-US" sz="1400">
                <a:solidFill>
                  <a:srgbClr val="003366"/>
                </a:solidFill>
                <a:latin typeface="Arial" pitchFamily="34" charset="0"/>
                <a:ea typeface="ＭＳ Ｐゴシック" pitchFamily="34" charset="-128"/>
                <a:cs typeface="Arial"/>
              </a:rPr>
              <a:pPr>
                <a:defRPr/>
              </a:pPr>
              <a:t>2009</a:t>
            </a:fld>
            <a:endParaRPr lang="en-US" sz="1400">
              <a:solidFill>
                <a:srgbClr val="003366"/>
              </a:solidFill>
              <a:latin typeface="Arial" pitchFamily="34" charset="0"/>
              <a:ea typeface="ＭＳ Ｐゴシック" pitchFamily="34" charset="-128"/>
              <a:cs typeface="Arial"/>
              <a:sym typeface="Arial" pitchFamily="34" charset="0"/>
            </a:endParaRPr>
          </a:p>
        </p:txBody>
      </p:sp>
      <p:sp>
        <p:nvSpPr>
          <p:cNvPr id="36881" name="Rectangle 8"/>
          <p:cNvSpPr>
            <a:spLocks noChangeArrowheads="1"/>
          </p:cNvSpPr>
          <p:nvPr>
            <p:custDataLst>
              <p:tags r:id="rId14"/>
            </p:custDataLst>
          </p:nvPr>
        </p:nvSpPr>
        <p:spPr bwMode="auto">
          <a:xfrm>
            <a:off x="1192213" y="5683250"/>
            <a:ext cx="6540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fld id="{0B68E1F9-7C27-4ACB-96F7-6ED26F9C1B78}" type="datetime'''''''''''20''0''''''8'''''''''''''">
              <a:rPr lang="en-US" sz="1400">
                <a:solidFill>
                  <a:srgbClr val="003366"/>
                </a:solidFill>
                <a:latin typeface="Arial" pitchFamily="34" charset="0"/>
                <a:ea typeface="ＭＳ Ｐゴシック" pitchFamily="34" charset="-128"/>
                <a:cs typeface="Arial"/>
              </a:rPr>
              <a:pPr>
                <a:defRPr/>
              </a:pPr>
              <a:t>2008</a:t>
            </a:fld>
            <a:endParaRPr lang="en-US" sz="1400">
              <a:solidFill>
                <a:srgbClr val="003366"/>
              </a:solidFill>
              <a:latin typeface="Arial" pitchFamily="34" charset="0"/>
              <a:ea typeface="ＭＳ Ｐゴシック" pitchFamily="34" charset="-128"/>
              <a:cs typeface="Arial"/>
              <a:sym typeface="Arial" pitchFamily="34" charset="0"/>
            </a:endParaRPr>
          </a:p>
        </p:txBody>
      </p:sp>
      <p:sp>
        <p:nvSpPr>
          <p:cNvPr id="36882" name="Rectangle 9"/>
          <p:cNvSpPr>
            <a:spLocks noChangeArrowheads="1"/>
          </p:cNvSpPr>
          <p:nvPr>
            <p:custDataLst>
              <p:tags r:id="rId15"/>
            </p:custDataLst>
          </p:nvPr>
        </p:nvSpPr>
        <p:spPr bwMode="auto">
          <a:xfrm>
            <a:off x="385763" y="5683250"/>
            <a:ext cx="587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fld id="{A8AA4659-AF29-4287-B21C-858760453351}" type="datetime'''''''''''2''''0''07'''''''''''''''''''''''''''''''''">
              <a:rPr lang="en-US" sz="1400">
                <a:solidFill>
                  <a:srgbClr val="003366"/>
                </a:solidFill>
                <a:latin typeface="Arial" pitchFamily="34" charset="0"/>
                <a:ea typeface="ＭＳ Ｐゴシック" pitchFamily="34" charset="-128"/>
                <a:cs typeface="Arial"/>
              </a:rPr>
              <a:pPr>
                <a:defRPr/>
              </a:pPr>
              <a:t>2007</a:t>
            </a:fld>
            <a:endParaRPr lang="en-US" sz="1400">
              <a:solidFill>
                <a:srgbClr val="003366"/>
              </a:solidFill>
              <a:latin typeface="Arial" pitchFamily="34" charset="0"/>
              <a:ea typeface="ＭＳ Ｐゴシック" pitchFamily="34" charset="-128"/>
              <a:cs typeface="Arial"/>
              <a:sym typeface="Arial" pitchFamily="34" charset="0"/>
            </a:endParaRPr>
          </a:p>
        </p:txBody>
      </p:sp>
      <p:sp>
        <p:nvSpPr>
          <p:cNvPr id="36883" name="AutoShape 11"/>
          <p:cNvSpPr>
            <a:spLocks noChangeArrowheads="1"/>
          </p:cNvSpPr>
          <p:nvPr>
            <p:custDataLst>
              <p:tags r:id="rId16"/>
            </p:custDataLst>
          </p:nvPr>
        </p:nvSpPr>
        <p:spPr bwMode="auto">
          <a:xfrm>
            <a:off x="4627563" y="2762250"/>
            <a:ext cx="401637" cy="2057400"/>
          </a:xfrm>
          <a:prstGeom prst="rightArrow">
            <a:avLst>
              <a:gd name="adj1" fmla="val 100000"/>
              <a:gd name="adj2" fmla="val 100000"/>
            </a:avLst>
          </a:prstGeom>
          <a:solidFill>
            <a:schemeClr val="tx1"/>
          </a:solidFill>
          <a:ln w="12700" algn="ctr">
            <a:solidFill>
              <a:schemeClr val="tx1"/>
            </a:solidFill>
            <a:miter lim="800000"/>
            <a:headEnd/>
            <a:tailEnd/>
          </a:ln>
        </p:spPr>
        <p:txBody>
          <a:bodyPr lIns="90000" tIns="46800" rIns="90000" bIns="46800" anchor="ctr"/>
          <a:lstStyle/>
          <a:p>
            <a:pPr>
              <a:defRPr/>
            </a:pPr>
            <a:endParaRPr lang="en-US" sz="1600">
              <a:solidFill>
                <a:srgbClr val="003366"/>
              </a:solidFill>
              <a:latin typeface="Arial" pitchFamily="34" charset="0"/>
              <a:ea typeface="ＭＳ Ｐゴシック" pitchFamily="34" charset="-128"/>
              <a:cs typeface="Arial"/>
            </a:endParaRPr>
          </a:p>
        </p:txBody>
      </p:sp>
      <p:sp>
        <p:nvSpPr>
          <p:cNvPr id="36886" name="Rectangle 6"/>
          <p:cNvSpPr>
            <a:spLocks noChangeArrowheads="1"/>
          </p:cNvSpPr>
          <p:nvPr>
            <p:custDataLst>
              <p:tags r:id="rId17"/>
            </p:custDataLst>
          </p:nvPr>
        </p:nvSpPr>
        <p:spPr bwMode="auto">
          <a:xfrm>
            <a:off x="3851275" y="5683250"/>
            <a:ext cx="6413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r>
              <a:rPr lang="en-GB" sz="1400">
                <a:solidFill>
                  <a:srgbClr val="003366"/>
                </a:solidFill>
                <a:latin typeface="Arial" pitchFamily="34" charset="0"/>
                <a:ea typeface="ＭＳ Ｐゴシック" pitchFamily="34" charset="-128"/>
                <a:cs typeface="Arial"/>
                <a:sym typeface="Arial" pitchFamily="34" charset="0"/>
              </a:rPr>
              <a:t>2011</a:t>
            </a:r>
            <a:endParaRPr lang="en-US" sz="1400">
              <a:solidFill>
                <a:srgbClr val="003366"/>
              </a:solidFill>
              <a:latin typeface="Arial" pitchFamily="34" charset="0"/>
              <a:ea typeface="ＭＳ Ｐゴシック" pitchFamily="34" charset="-128"/>
              <a:cs typeface="Arial"/>
              <a:sym typeface="Arial" pitchFamily="34" charset="0"/>
            </a:endParaRPr>
          </a:p>
        </p:txBody>
      </p:sp>
      <p:pic>
        <p:nvPicPr>
          <p:cNvPr id="22549" name="Picture 17" descr="großbritannien"/>
          <p:cNvPicPr preferRelativeResize="0">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8064500" y="1349375"/>
            <a:ext cx="696913" cy="441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5F5F5F"/>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6888" name="Title 1"/>
          <p:cNvSpPr txBox="1">
            <a:spLocks/>
          </p:cNvSpPr>
          <p:nvPr>
            <p:custDataLst>
              <p:tags r:id="rId18"/>
            </p:custDataLst>
          </p:nvPr>
        </p:nvSpPr>
        <p:spPr bwMode="gray">
          <a:xfrm>
            <a:off x="323850" y="549275"/>
            <a:ext cx="856932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lnSpc>
                <a:spcPct val="95000"/>
              </a:lnSpc>
              <a:defRPr/>
            </a:pPr>
            <a:r>
              <a:rPr lang="en-US" altLang="ja-JP" sz="2800" dirty="0" err="1" smtClean="0">
                <a:solidFill>
                  <a:srgbClr val="003366"/>
                </a:solidFill>
                <a:ea typeface="ＭＳ Ｐゴシック" pitchFamily="34" charset="-128"/>
              </a:rPr>
              <a:t>Biosimilars</a:t>
            </a:r>
            <a:r>
              <a:rPr lang="en-US" altLang="ja-JP" sz="2800" dirty="0" smtClean="0">
                <a:solidFill>
                  <a:srgbClr val="003366"/>
                </a:solidFill>
                <a:ea typeface="ＭＳ Ｐゴシック" pitchFamily="34" charset="-128"/>
              </a:rPr>
              <a:t> expand patient access :</a:t>
            </a:r>
          </a:p>
          <a:p>
            <a:pPr eaLnBrk="1" hangingPunct="1">
              <a:lnSpc>
                <a:spcPct val="95000"/>
              </a:lnSpc>
              <a:defRPr/>
            </a:pPr>
            <a:r>
              <a:rPr lang="en-US" altLang="ja-JP" sz="2800" dirty="0" smtClean="0">
                <a:solidFill>
                  <a:srgbClr val="003366"/>
                </a:solidFill>
                <a:ea typeface="ＭＳ Ｐゴシック" pitchFamily="34" charset="-128"/>
              </a:rPr>
              <a:t>UK G-CSF example </a:t>
            </a:r>
            <a:endParaRPr lang="en-US" sz="2800" dirty="0" smtClean="0">
              <a:solidFill>
                <a:srgbClr val="003366"/>
              </a:solidFill>
              <a:ea typeface="ＭＳ Ｐゴシック" pitchFamily="34" charset="-128"/>
            </a:endParaRPr>
          </a:p>
        </p:txBody>
      </p:sp>
    </p:spTree>
    <p:extLst>
      <p:ext uri="{BB962C8B-B14F-4D97-AF65-F5344CB8AC3E}">
        <p14:creationId xmlns:p14="http://schemas.microsoft.com/office/powerpoint/2010/main" xmlns="" val="4091720111"/>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ChangeArrowheads="1"/>
          </p:cNvSpPr>
          <p:nvPr>
            <p:custDataLst>
              <p:tags r:id="rId1"/>
            </p:custDataLst>
          </p:nvPr>
        </p:nvSpPr>
        <p:spPr bwMode="gray">
          <a:xfrm>
            <a:off x="419100" y="509588"/>
            <a:ext cx="8689975" cy="47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p>
            <a:r>
              <a:rPr lang="en-US" sz="2600" dirty="0" smtClean="0">
                <a:solidFill>
                  <a:srgbClr val="003366"/>
                </a:solidFill>
                <a:latin typeface="Arial" pitchFamily="34" charset="0"/>
                <a:cs typeface="Arial" pitchFamily="34" charset="0"/>
              </a:rPr>
              <a:t>Savings for </a:t>
            </a:r>
            <a:r>
              <a:rPr lang="en-US" sz="2600" dirty="0" err="1" smtClean="0">
                <a:solidFill>
                  <a:srgbClr val="003366"/>
                </a:solidFill>
                <a:latin typeface="Arial" pitchFamily="34" charset="0"/>
                <a:cs typeface="Arial" pitchFamily="34" charset="0"/>
              </a:rPr>
              <a:t>biosimilars</a:t>
            </a:r>
            <a:r>
              <a:rPr lang="en-US" sz="2600" dirty="0" smtClean="0">
                <a:solidFill>
                  <a:srgbClr val="003366"/>
                </a:solidFill>
                <a:latin typeface="Arial" pitchFamily="34" charset="0"/>
                <a:cs typeface="Arial" pitchFamily="34" charset="0"/>
              </a:rPr>
              <a:t> may be reallocated to </a:t>
            </a:r>
          </a:p>
          <a:p>
            <a:r>
              <a:rPr lang="en-US" sz="2600" dirty="0" smtClean="0">
                <a:solidFill>
                  <a:srgbClr val="003366"/>
                </a:solidFill>
                <a:latin typeface="Arial" pitchFamily="34" charset="0"/>
                <a:cs typeface="Arial" pitchFamily="34" charset="0"/>
              </a:rPr>
              <a:t>other vital medicines</a:t>
            </a:r>
          </a:p>
        </p:txBody>
      </p:sp>
      <p:grpSp>
        <p:nvGrpSpPr>
          <p:cNvPr id="12291" name="Group 4"/>
          <p:cNvGrpSpPr>
            <a:grpSpLocks/>
          </p:cNvGrpSpPr>
          <p:nvPr/>
        </p:nvGrpSpPr>
        <p:grpSpPr bwMode="auto">
          <a:xfrm>
            <a:off x="468313" y="1714500"/>
            <a:ext cx="1566862" cy="1903413"/>
            <a:chOff x="916129" y="1844824"/>
            <a:chExt cx="1567640" cy="1901800"/>
          </a:xfrm>
        </p:grpSpPr>
        <p:pic>
          <p:nvPicPr>
            <p:cNvPr id="12310" name="Picture 2" descr="http://www.knowabouthealth.com/wp-content/uploads/2010/12/herceptin_fil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87403" y="1844824"/>
              <a:ext cx="1160760" cy="1033272"/>
            </a:xfrm>
            <a:prstGeom prst="rect">
              <a:avLst/>
            </a:prstGeom>
            <a:noFill/>
            <a:ln w="9525">
              <a:solidFill>
                <a:srgbClr val="002060"/>
              </a:solidFill>
              <a:miter lim="800000"/>
              <a:headEnd/>
              <a:tailEnd/>
            </a:ln>
            <a:extLst>
              <a:ext uri="{909E8E84-426E-40DD-AFC4-6F175D3DCCD1}">
                <a14:hiddenFill xmlns:a14="http://schemas.microsoft.com/office/drawing/2010/main" xmlns="">
                  <a:solidFill>
                    <a:srgbClr val="FFFFFF"/>
                  </a:solidFill>
                </a14:hiddenFill>
              </a:ext>
            </a:extLst>
          </p:spPr>
        </p:pic>
        <p:sp>
          <p:nvSpPr>
            <p:cNvPr id="12311" name="Text Box 86"/>
            <p:cNvSpPr txBox="1">
              <a:spLocks noChangeArrowheads="1"/>
            </p:cNvSpPr>
            <p:nvPr>
              <p:custDataLst>
                <p:tags r:id="rId5"/>
              </p:custDataLst>
            </p:nvPr>
          </p:nvSpPr>
          <p:spPr bwMode="auto">
            <a:xfrm>
              <a:off x="916129" y="2914062"/>
              <a:ext cx="1567640" cy="832562"/>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9990" tIns="46795" rIns="89990" bIns="46795">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smtClean="0">
                  <a:solidFill>
                    <a:srgbClr val="003366"/>
                  </a:solidFill>
                  <a:ea typeface="ＭＳ Ｐゴシック" pitchFamily="34" charset="-128"/>
                </a:rPr>
                <a:t>Metastatic Breast Cancer patients</a:t>
              </a:r>
              <a:endParaRPr lang="en-US" b="1" baseline="30000" smtClean="0">
                <a:solidFill>
                  <a:srgbClr val="003366"/>
                </a:solidFill>
                <a:ea typeface="ＭＳ Ｐゴシック" pitchFamily="34" charset="-128"/>
              </a:endParaRPr>
            </a:p>
          </p:txBody>
        </p:sp>
      </p:grpSp>
      <p:grpSp>
        <p:nvGrpSpPr>
          <p:cNvPr id="12292" name="Group 5"/>
          <p:cNvGrpSpPr>
            <a:grpSpLocks noChangeAspect="1"/>
          </p:cNvGrpSpPr>
          <p:nvPr/>
        </p:nvGrpSpPr>
        <p:grpSpPr bwMode="auto">
          <a:xfrm>
            <a:off x="6875463" y="1785938"/>
            <a:ext cx="1800225" cy="2100262"/>
            <a:chOff x="6588224" y="1556792"/>
            <a:chExt cx="1799822" cy="2098818"/>
          </a:xfrm>
        </p:grpSpPr>
        <p:pic>
          <p:nvPicPr>
            <p:cNvPr id="12308" name="Picture 4" descr="http://bcaction.org/wp-content/uploads/2011/02/Avastin-photo.jpe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04208" y="1556792"/>
              <a:ext cx="1280160" cy="1499378"/>
            </a:xfrm>
            <a:prstGeom prst="rect">
              <a:avLst/>
            </a:prstGeom>
            <a:noFill/>
            <a:ln w="9525">
              <a:solidFill>
                <a:srgbClr val="002060"/>
              </a:solidFill>
              <a:miter lim="800000"/>
              <a:headEnd/>
              <a:tailEnd/>
            </a:ln>
            <a:extLst>
              <a:ext uri="{909E8E84-426E-40DD-AFC4-6F175D3DCCD1}">
                <a14:hiddenFill xmlns:a14="http://schemas.microsoft.com/office/drawing/2010/main" xmlns="">
                  <a:solidFill>
                    <a:srgbClr val="FFFFFF"/>
                  </a:solidFill>
                </a14:hiddenFill>
              </a:ext>
            </a:extLst>
          </p:spPr>
        </p:pic>
        <p:sp>
          <p:nvSpPr>
            <p:cNvPr id="12309" name="Text Box 86"/>
            <p:cNvSpPr txBox="1">
              <a:spLocks noChangeArrowheads="1"/>
            </p:cNvSpPr>
            <p:nvPr>
              <p:custDataLst>
                <p:tags r:id="rId4"/>
              </p:custDataLst>
            </p:nvPr>
          </p:nvSpPr>
          <p:spPr bwMode="auto">
            <a:xfrm>
              <a:off x="6588224" y="3068960"/>
              <a:ext cx="1799822" cy="586650"/>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9990" tIns="46795" rIns="89990" bIns="46795">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smtClean="0">
                  <a:solidFill>
                    <a:srgbClr val="003366"/>
                  </a:solidFill>
                  <a:ea typeface="ＭＳ Ｐゴシック" pitchFamily="34" charset="-128"/>
                </a:rPr>
                <a:t>Colorectal Cancer patients</a:t>
              </a:r>
              <a:endParaRPr lang="en-US" b="1" baseline="30000" smtClean="0">
                <a:solidFill>
                  <a:srgbClr val="003366"/>
                </a:solidFill>
                <a:ea typeface="ＭＳ Ｐゴシック" pitchFamily="34" charset="-128"/>
              </a:endParaRPr>
            </a:p>
          </p:txBody>
        </p:sp>
      </p:grpSp>
      <p:sp>
        <p:nvSpPr>
          <p:cNvPr id="12293" name="Down Arrow 6"/>
          <p:cNvSpPr>
            <a:spLocks/>
          </p:cNvSpPr>
          <p:nvPr/>
        </p:nvSpPr>
        <p:spPr bwMode="auto">
          <a:xfrm rot="6482445">
            <a:off x="2307431" y="2915444"/>
            <a:ext cx="639763" cy="549275"/>
          </a:xfrm>
          <a:prstGeom prst="downArrow">
            <a:avLst>
              <a:gd name="adj1" fmla="val 50000"/>
              <a:gd name="adj2"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600" smtClean="0">
              <a:solidFill>
                <a:srgbClr val="003366"/>
              </a:solidFill>
              <a:latin typeface="Arial" pitchFamily="34" charset="0"/>
              <a:cs typeface="Arial" pitchFamily="34" charset="0"/>
            </a:endParaRPr>
          </a:p>
        </p:txBody>
      </p:sp>
      <p:sp>
        <p:nvSpPr>
          <p:cNvPr id="12294" name="Down Arrow 32"/>
          <p:cNvSpPr>
            <a:spLocks/>
          </p:cNvSpPr>
          <p:nvPr/>
        </p:nvSpPr>
        <p:spPr bwMode="auto">
          <a:xfrm rot="-7312925">
            <a:off x="5866607" y="2942431"/>
            <a:ext cx="639762" cy="549275"/>
          </a:xfrm>
          <a:prstGeom prst="downArrow">
            <a:avLst>
              <a:gd name="adj1" fmla="val 50000"/>
              <a:gd name="adj2"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600" smtClean="0">
              <a:solidFill>
                <a:srgbClr val="003366"/>
              </a:solidFill>
              <a:latin typeface="Arial" pitchFamily="34" charset="0"/>
              <a:cs typeface="Arial" pitchFamily="34" charset="0"/>
            </a:endParaRPr>
          </a:p>
        </p:txBody>
      </p:sp>
      <p:sp>
        <p:nvSpPr>
          <p:cNvPr id="12295" name="Down Arrow 36"/>
          <p:cNvSpPr>
            <a:spLocks/>
          </p:cNvSpPr>
          <p:nvPr/>
        </p:nvSpPr>
        <p:spPr bwMode="auto">
          <a:xfrm rot="-3610056">
            <a:off x="5784851" y="4675187"/>
            <a:ext cx="641350" cy="549275"/>
          </a:xfrm>
          <a:prstGeom prst="downArrow">
            <a:avLst>
              <a:gd name="adj1" fmla="val 50000"/>
              <a:gd name="adj2"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600" smtClean="0">
              <a:solidFill>
                <a:srgbClr val="003366"/>
              </a:solidFill>
              <a:latin typeface="Arial" pitchFamily="34" charset="0"/>
              <a:cs typeface="Arial" pitchFamily="34" charset="0"/>
            </a:endParaRPr>
          </a:p>
        </p:txBody>
      </p:sp>
      <p:sp>
        <p:nvSpPr>
          <p:cNvPr id="12296" name="Text Box 86"/>
          <p:cNvSpPr txBox="1">
            <a:spLocks noChangeArrowheads="1"/>
          </p:cNvSpPr>
          <p:nvPr>
            <p:custDataLst>
              <p:tags r:id="rId2"/>
            </p:custDataLst>
          </p:nvPr>
        </p:nvSpPr>
        <p:spPr bwMode="auto">
          <a:xfrm>
            <a:off x="6804025" y="5619750"/>
            <a:ext cx="2016125" cy="833438"/>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9990" tIns="46795" rIns="89990" bIns="46795">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smtClean="0">
                <a:solidFill>
                  <a:srgbClr val="003366"/>
                </a:solidFill>
                <a:ea typeface="ＭＳ Ｐゴシック" pitchFamily="34" charset="-128"/>
              </a:rPr>
              <a:t>Non Hodgkin's Lymphoma patients</a:t>
            </a:r>
            <a:endParaRPr lang="en-US" b="1" baseline="30000" smtClean="0">
              <a:solidFill>
                <a:srgbClr val="003366"/>
              </a:solidFill>
              <a:ea typeface="ＭＳ Ｐゴシック" pitchFamily="34" charset="-128"/>
            </a:endParaRPr>
          </a:p>
        </p:txBody>
      </p:sp>
      <p:pic>
        <p:nvPicPr>
          <p:cNvPr id="12297" name="Picture 2"/>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9938" y="4313238"/>
            <a:ext cx="1279525" cy="10493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2298" name="Down Arrow 36"/>
          <p:cNvSpPr>
            <a:spLocks/>
          </p:cNvSpPr>
          <p:nvPr/>
        </p:nvSpPr>
        <p:spPr bwMode="auto">
          <a:xfrm rot="3392828">
            <a:off x="2400301" y="4670425"/>
            <a:ext cx="641350" cy="549275"/>
          </a:xfrm>
          <a:prstGeom prst="downArrow">
            <a:avLst>
              <a:gd name="adj1" fmla="val 50000"/>
              <a:gd name="adj2"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600" smtClean="0">
              <a:solidFill>
                <a:srgbClr val="003366"/>
              </a:solidFill>
              <a:latin typeface="Arial" pitchFamily="34" charset="0"/>
              <a:cs typeface="Arial" pitchFamily="34" charset="0"/>
            </a:endParaRPr>
          </a:p>
        </p:txBody>
      </p:sp>
      <p:sp>
        <p:nvSpPr>
          <p:cNvPr id="12299" name="Text Box 86"/>
          <p:cNvSpPr txBox="1">
            <a:spLocks noChangeArrowheads="1"/>
          </p:cNvSpPr>
          <p:nvPr>
            <p:custDataLst>
              <p:tags r:id="rId3"/>
            </p:custDataLst>
          </p:nvPr>
        </p:nvSpPr>
        <p:spPr bwMode="auto">
          <a:xfrm>
            <a:off x="684213" y="5394325"/>
            <a:ext cx="1884362" cy="587375"/>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9990" tIns="46795" rIns="89990" bIns="46795">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smtClean="0">
                <a:solidFill>
                  <a:srgbClr val="003366"/>
                </a:solidFill>
                <a:ea typeface="ＭＳ Ｐゴシック" pitchFamily="34" charset="-128"/>
              </a:rPr>
              <a:t>Head &amp; Neck Cancer patients</a:t>
            </a:r>
            <a:endParaRPr lang="en-US" b="1" baseline="30000" smtClean="0">
              <a:solidFill>
                <a:srgbClr val="003366"/>
              </a:solidFill>
              <a:ea typeface="ＭＳ Ｐゴシック" pitchFamily="34" charset="-128"/>
            </a:endParaRPr>
          </a:p>
        </p:txBody>
      </p:sp>
      <p:pic>
        <p:nvPicPr>
          <p:cNvPr id="12300" name="Picture 3"/>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59588" y="4368800"/>
            <a:ext cx="1296987" cy="1174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3327" name="Oval 2"/>
          <p:cNvSpPr>
            <a:spLocks noChangeArrowheads="1"/>
          </p:cNvSpPr>
          <p:nvPr/>
        </p:nvSpPr>
        <p:spPr bwMode="auto">
          <a:xfrm>
            <a:off x="3455988" y="3021013"/>
            <a:ext cx="2232025" cy="2089150"/>
          </a:xfrm>
          <a:prstGeom prst="ellipse">
            <a:avLst/>
          </a:prstGeom>
          <a:ln/>
        </p:spPr>
        <p:style>
          <a:lnRef idx="2">
            <a:schemeClr val="dk1"/>
          </a:lnRef>
          <a:fillRef idx="1">
            <a:schemeClr val="lt1"/>
          </a:fillRef>
          <a:effectRef idx="0">
            <a:schemeClr val="dk1"/>
          </a:effectRef>
          <a:fontRef idx="minor">
            <a:schemeClr val="dk1"/>
          </a:fontRef>
        </p:style>
        <p:txBody>
          <a:bodyPr/>
          <a:lstStyle/>
          <a:p>
            <a:pPr>
              <a:defRPr/>
            </a:pPr>
            <a:endParaRPr lang="en-US" sz="1600">
              <a:solidFill>
                <a:srgbClr val="003366"/>
              </a:solidFill>
              <a:ea typeface="ＭＳ Ｐゴシック" pitchFamily="34" charset="-128"/>
              <a:cs typeface="Arial" pitchFamily="34" charset="0"/>
            </a:endParaRPr>
          </a:p>
        </p:txBody>
      </p:sp>
      <p:pic>
        <p:nvPicPr>
          <p:cNvPr id="12302"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40150" y="3421063"/>
            <a:ext cx="1362075"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303" name="Picture 3"/>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984625" y="3736975"/>
            <a:ext cx="1416050"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304" name="TextBox 1"/>
          <p:cNvSpPr txBox="1">
            <a:spLocks noChangeArrowheads="1"/>
          </p:cNvSpPr>
          <p:nvPr/>
        </p:nvSpPr>
        <p:spPr bwMode="auto">
          <a:xfrm>
            <a:off x="7874000" y="1311275"/>
            <a:ext cx="990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400" smtClean="0">
                <a:solidFill>
                  <a:srgbClr val="003366"/>
                </a:solidFill>
                <a:ea typeface="ＭＳ Ｐゴシック" pitchFamily="34" charset="-128"/>
              </a:rPr>
              <a:t>Illustrative</a:t>
            </a:r>
          </a:p>
        </p:txBody>
      </p:sp>
      <p:cxnSp>
        <p:nvCxnSpPr>
          <p:cNvPr id="12305" name="Straight Connector 3"/>
          <p:cNvCxnSpPr>
            <a:cxnSpLocks noChangeShapeType="1"/>
          </p:cNvCxnSpPr>
          <p:nvPr/>
        </p:nvCxnSpPr>
        <p:spPr bwMode="auto">
          <a:xfrm>
            <a:off x="7829550" y="1311275"/>
            <a:ext cx="1079500" cy="0"/>
          </a:xfrm>
          <a:prstGeom prst="line">
            <a:avLst/>
          </a:prstGeom>
          <a:noFill/>
          <a:ln w="12700" algn="ctr">
            <a:solidFill>
              <a:schemeClr val="tx2"/>
            </a:solidFill>
            <a:round/>
            <a:headEnd/>
            <a:tailEnd/>
          </a:ln>
          <a:extLst>
            <a:ext uri="{909E8E84-426E-40DD-AFC4-6F175D3DCCD1}">
              <a14:hiddenFill xmlns:a14="http://schemas.microsoft.com/office/drawing/2010/main" xmlns="">
                <a:noFill/>
              </a14:hiddenFill>
            </a:ext>
          </a:extLst>
        </p:spPr>
      </p:cxnSp>
      <p:cxnSp>
        <p:nvCxnSpPr>
          <p:cNvPr id="12306" name="Straight Connector 23"/>
          <p:cNvCxnSpPr>
            <a:cxnSpLocks noChangeShapeType="1"/>
          </p:cNvCxnSpPr>
          <p:nvPr/>
        </p:nvCxnSpPr>
        <p:spPr bwMode="auto">
          <a:xfrm>
            <a:off x="7829550" y="1601788"/>
            <a:ext cx="1079500" cy="0"/>
          </a:xfrm>
          <a:prstGeom prst="line">
            <a:avLst/>
          </a:prstGeom>
          <a:noFill/>
          <a:ln w="12700" algn="ctr">
            <a:solidFill>
              <a:schemeClr val="tx2"/>
            </a:solidFill>
            <a:round/>
            <a:headEnd/>
            <a:tailEnd/>
          </a:ln>
          <a:extLst>
            <a:ext uri="{909E8E84-426E-40DD-AFC4-6F175D3DCCD1}">
              <a14:hiddenFill xmlns:a14="http://schemas.microsoft.com/office/drawing/2010/main" xmlns="">
                <a:noFill/>
              </a14:hiddenFill>
            </a:ext>
          </a:extLst>
        </p:spPr>
      </p:cxnSp>
      <p:sp>
        <p:nvSpPr>
          <p:cNvPr id="12307" name="TextBox 4"/>
          <p:cNvSpPr txBox="1">
            <a:spLocks noChangeArrowheads="1"/>
          </p:cNvSpPr>
          <p:nvPr/>
        </p:nvSpPr>
        <p:spPr bwMode="auto">
          <a:xfrm>
            <a:off x="3984625" y="2636838"/>
            <a:ext cx="12922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smtClean="0">
                <a:solidFill>
                  <a:srgbClr val="003366"/>
                </a:solidFill>
                <a:ea typeface="ＭＳ Ｐゴシック" pitchFamily="34" charset="-128"/>
              </a:rPr>
              <a:t>Biosimilars</a:t>
            </a:r>
          </a:p>
        </p:txBody>
      </p:sp>
      <p:sp>
        <p:nvSpPr>
          <p:cNvPr id="2" name="Rectangle 1"/>
          <p:cNvSpPr/>
          <p:nvPr/>
        </p:nvSpPr>
        <p:spPr bwMode="auto">
          <a:xfrm>
            <a:off x="4211960" y="3861048"/>
            <a:ext cx="152401" cy="45719"/>
          </a:xfrm>
          <a:prstGeom prst="rect">
            <a:avLst/>
          </a:prstGeom>
          <a:solidFill>
            <a:schemeClr val="bg1"/>
          </a:solidFill>
          <a:ln w="127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3923928" y="3573016"/>
            <a:ext cx="152401" cy="45719"/>
          </a:xfrm>
          <a:prstGeom prst="rect">
            <a:avLst/>
          </a:prstGeom>
          <a:solidFill>
            <a:schemeClr val="bg1"/>
          </a:solidFill>
          <a:ln w="12700"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132952055"/>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34" hidden="1"/>
          <p:cNvGraphicFramePr>
            <a:graphicFrameLocks/>
          </p:cNvGraphicFramePr>
          <p:nvPr/>
        </p:nvGraphicFramePr>
        <p:xfrm>
          <a:off x="0" y="0"/>
          <a:ext cx="158750" cy="158750"/>
        </p:xfrm>
        <a:graphic>
          <a:graphicData uri="http://schemas.openxmlformats.org/presentationml/2006/ole">
            <p:oleObj spid="_x0000_s333852" name="think-cell Slide" r:id="rId29" imgW="360" imgH="360" progId="">
              <p:embed/>
            </p:oleObj>
          </a:graphicData>
        </a:graphic>
      </p:graphicFrame>
      <p:sp>
        <p:nvSpPr>
          <p:cNvPr id="25603" name="Rectangle 33" hidden="1"/>
          <p:cNvSpPr>
            <a:spLocks noChangeArrowheads="1"/>
          </p:cNvSpPr>
          <p:nvPr>
            <p:custDataLst>
              <p:tags r:id="rId2"/>
            </p:custDataLst>
          </p:nvPr>
        </p:nvSpPr>
        <p:spPr bwMode="auto">
          <a:xfrm>
            <a:off x="0" y="0"/>
            <a:ext cx="158750" cy="158750"/>
          </a:xfrm>
          <a:prstGeom prst="rect">
            <a:avLst/>
          </a:prstGeom>
          <a:solidFill>
            <a:schemeClr val="bg2"/>
          </a:solidFill>
          <a:ln w="12700"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algn="ctr" fontAlgn="auto">
              <a:spcBef>
                <a:spcPts val="0"/>
              </a:spcBef>
              <a:spcAft>
                <a:spcPts val="0"/>
              </a:spcAft>
              <a:defRPr/>
            </a:pPr>
            <a:endParaRPr lang="de-DE" sz="1200">
              <a:solidFill>
                <a:srgbClr val="003366"/>
              </a:solidFill>
              <a:latin typeface="Arial"/>
              <a:cs typeface="+mn-cs"/>
              <a:sym typeface="+mn-lt"/>
            </a:endParaRPr>
          </a:p>
        </p:txBody>
      </p:sp>
      <p:sp>
        <p:nvSpPr>
          <p:cNvPr id="18436" name="Title 1"/>
          <p:cNvSpPr>
            <a:spLocks noGrp="1"/>
          </p:cNvSpPr>
          <p:nvPr>
            <p:ph type="title"/>
          </p:nvPr>
        </p:nvSpPr>
        <p:spPr/>
        <p:txBody>
          <a:bodyPr/>
          <a:lstStyle/>
          <a:p>
            <a:r>
              <a:rPr lang="en-US" dirty="0" smtClean="0"/>
              <a:t>The vast majority of EMA markets accept the </a:t>
            </a:r>
            <a:r>
              <a:rPr lang="en-US" dirty="0" err="1" smtClean="0"/>
              <a:t>filgrastim</a:t>
            </a:r>
            <a:r>
              <a:rPr lang="en-US" dirty="0" smtClean="0"/>
              <a:t> </a:t>
            </a:r>
            <a:r>
              <a:rPr lang="en-US" dirty="0" err="1" smtClean="0"/>
              <a:t>biosimilar</a:t>
            </a:r>
            <a:r>
              <a:rPr lang="en-US" dirty="0" smtClean="0"/>
              <a:t> concept however several lag behind</a:t>
            </a:r>
          </a:p>
        </p:txBody>
      </p:sp>
      <p:graphicFrame>
        <p:nvGraphicFramePr>
          <p:cNvPr id="18437" name="Object 3"/>
          <p:cNvGraphicFramePr>
            <a:graphicFrameLocks/>
          </p:cNvGraphicFramePr>
          <p:nvPr>
            <p:extLst>
              <p:ext uri="{D42A27DB-BD31-4B8C-83A1-F6EECF244321}">
                <p14:modId xmlns:p14="http://schemas.microsoft.com/office/powerpoint/2010/main" xmlns="" val="734941095"/>
              </p:ext>
            </p:extLst>
          </p:nvPr>
        </p:nvGraphicFramePr>
        <p:xfrm>
          <a:off x="1649931" y="1801018"/>
          <a:ext cx="6800850" cy="4276725"/>
        </p:xfrm>
        <a:graphic>
          <a:graphicData uri="http://schemas.openxmlformats.org/presentationml/2006/ole">
            <p:oleObj spid="_x0000_s333853" name="Diagramm" r:id="rId30" imgW="6800816" imgH="4276657" progId="MSGraph.Chart.8">
              <p:embed followColorScheme="full"/>
            </p:oleObj>
          </a:graphicData>
        </a:graphic>
      </p:graphicFrame>
      <p:sp>
        <p:nvSpPr>
          <p:cNvPr id="25611" name="Rectangle 1"/>
          <p:cNvSpPr>
            <a:spLocks noChangeArrowheads="1"/>
          </p:cNvSpPr>
          <p:nvPr>
            <p:custDataLst>
              <p:tags r:id="rId3"/>
            </p:custDataLst>
          </p:nvPr>
        </p:nvSpPr>
        <p:spPr bwMode="auto">
          <a:xfrm>
            <a:off x="1274763" y="5743575"/>
            <a:ext cx="404812"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r" eaLnBrk="0" fontAlgn="auto" hangingPunct="0">
              <a:spcBef>
                <a:spcPts val="0"/>
              </a:spcBef>
              <a:spcAft>
                <a:spcPts val="0"/>
              </a:spcAft>
              <a:defRPr/>
            </a:pPr>
            <a:fld id="{CCB56682-23A7-4FA4-9859-1B7079382E9E}" type="datetime'L''''atv''''''''i''''''''''''''a'''''''''''''''">
              <a:rPr lang="en-US" sz="1200">
                <a:solidFill>
                  <a:srgbClr val="003366"/>
                </a:solidFill>
                <a:latin typeface="Arial"/>
                <a:cs typeface="+mn-cs"/>
              </a:rPr>
              <a:pPr algn="r" eaLnBrk="0" fontAlgn="auto" hangingPunct="0">
                <a:spcBef>
                  <a:spcPts val="0"/>
                </a:spcBef>
                <a:spcAft>
                  <a:spcPts val="0"/>
                </a:spcAft>
                <a:defRPr/>
              </a:pPr>
              <a:t>Latvia</a:t>
            </a:fld>
            <a:endParaRPr lang="en-US" sz="1200">
              <a:solidFill>
                <a:srgbClr val="003366"/>
              </a:solidFill>
              <a:latin typeface="Arial"/>
              <a:cs typeface="+mn-cs"/>
              <a:sym typeface="+mn-lt"/>
            </a:endParaRPr>
          </a:p>
        </p:txBody>
      </p:sp>
      <p:sp>
        <p:nvSpPr>
          <p:cNvPr id="25630" name="Rectangle 31"/>
          <p:cNvSpPr>
            <a:spLocks noChangeArrowheads="1"/>
          </p:cNvSpPr>
          <p:nvPr>
            <p:custDataLst>
              <p:tags r:id="rId4"/>
            </p:custDataLst>
          </p:nvPr>
        </p:nvSpPr>
        <p:spPr bwMode="auto">
          <a:xfrm>
            <a:off x="860425" y="3848100"/>
            <a:ext cx="819150" cy="182563"/>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algn="r" eaLnBrk="0" fontAlgn="auto" hangingPunct="0">
              <a:spcBef>
                <a:spcPts val="0"/>
              </a:spcBef>
              <a:spcAft>
                <a:spcPts val="0"/>
              </a:spcAft>
              <a:defRPr/>
            </a:pPr>
            <a:fld id="{F12FA278-EF8A-49F4-AF3A-1F5801E3DBF8}" type="datetime'''''E''U'''' ''''''''''''''''''Aver''''''''''''age'''''''''''">
              <a:rPr lang="en-US" sz="1200">
                <a:solidFill>
                  <a:srgbClr val="003366"/>
                </a:solidFill>
                <a:latin typeface="Arial"/>
                <a:cs typeface="+mn-cs"/>
              </a:rPr>
              <a:pPr algn="r" eaLnBrk="0" fontAlgn="auto" hangingPunct="0">
                <a:spcBef>
                  <a:spcPts val="0"/>
                </a:spcBef>
                <a:spcAft>
                  <a:spcPts val="0"/>
                </a:spcAft>
                <a:defRPr/>
              </a:pPr>
              <a:t>EU Average</a:t>
            </a:fld>
            <a:endParaRPr lang="en-US" sz="1200">
              <a:solidFill>
                <a:srgbClr val="003366"/>
              </a:solidFill>
              <a:latin typeface="Arial"/>
              <a:cs typeface="+mn-cs"/>
              <a:sym typeface="+mn-lt"/>
            </a:endParaRPr>
          </a:p>
        </p:txBody>
      </p:sp>
      <p:sp>
        <p:nvSpPr>
          <p:cNvPr id="29" name="Rectangle 28"/>
          <p:cNvSpPr/>
          <p:nvPr>
            <p:custDataLst>
              <p:tags r:id="rId5"/>
            </p:custDataLst>
          </p:nvPr>
        </p:nvSpPr>
        <p:spPr bwMode="auto">
          <a:xfrm>
            <a:off x="1073150" y="5586413"/>
            <a:ext cx="606425"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51D640EA-A100-432E-B98E-307995C4A2A9}" type="datetime'R''o''''m''''''''''an''''''i''''''''''''''''''''''a'''''''">
              <a:rPr lang="en-US" sz="1200">
                <a:solidFill>
                  <a:srgbClr val="003366"/>
                </a:solidFill>
              </a:rPr>
              <a:pPr algn="r" fontAlgn="auto">
                <a:spcBef>
                  <a:spcPts val="0"/>
                </a:spcBef>
                <a:spcAft>
                  <a:spcPts val="0"/>
                </a:spcAft>
                <a:defRPr/>
              </a:pPr>
              <a:t>Romania</a:t>
            </a:fld>
            <a:endParaRPr lang="en-US" sz="1200">
              <a:solidFill>
                <a:srgbClr val="003366"/>
              </a:solidFill>
              <a:sym typeface="+mn-lt"/>
            </a:endParaRPr>
          </a:p>
        </p:txBody>
      </p:sp>
      <p:sp>
        <p:nvSpPr>
          <p:cNvPr id="27" name="Rectangle 26"/>
          <p:cNvSpPr/>
          <p:nvPr>
            <p:custDataLst>
              <p:tags r:id="rId6"/>
            </p:custDataLst>
          </p:nvPr>
        </p:nvSpPr>
        <p:spPr bwMode="auto">
          <a:xfrm>
            <a:off x="617538" y="5272088"/>
            <a:ext cx="1062037"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CC23983E-5FDD-4066-BD4D-0C4CB95874BD}" type="datetime'C''z''''ec''h'' ''''''''Re''''''pu''''''bl''''''''ic'''">
              <a:rPr lang="en-US" sz="1200">
                <a:solidFill>
                  <a:srgbClr val="003366"/>
                </a:solidFill>
              </a:rPr>
              <a:pPr algn="r" fontAlgn="auto">
                <a:spcBef>
                  <a:spcPts val="0"/>
                </a:spcBef>
                <a:spcAft>
                  <a:spcPts val="0"/>
                </a:spcAft>
                <a:defRPr/>
              </a:pPr>
              <a:t>Czech Republic</a:t>
            </a:fld>
            <a:endParaRPr lang="en-US" sz="1200">
              <a:solidFill>
                <a:srgbClr val="003366"/>
              </a:solidFill>
              <a:sym typeface="+mn-lt"/>
            </a:endParaRPr>
          </a:p>
        </p:txBody>
      </p:sp>
      <p:sp>
        <p:nvSpPr>
          <p:cNvPr id="25" name="Rectangle 24"/>
          <p:cNvSpPr/>
          <p:nvPr>
            <p:custDataLst>
              <p:tags r:id="rId7"/>
            </p:custDataLst>
          </p:nvPr>
        </p:nvSpPr>
        <p:spPr bwMode="auto">
          <a:xfrm>
            <a:off x="1468438" y="5114925"/>
            <a:ext cx="211137"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ED479EC4-6E1B-4AF1-AC5B-0E19737BB581}" type="datetime'''''''''''''''''''''''U''''''''''''''''''''''''''''K'''''''''">
              <a:rPr lang="en-US" sz="1200">
                <a:solidFill>
                  <a:srgbClr val="003366"/>
                </a:solidFill>
              </a:rPr>
              <a:pPr algn="r" fontAlgn="auto">
                <a:spcBef>
                  <a:spcPts val="0"/>
                </a:spcBef>
                <a:spcAft>
                  <a:spcPts val="0"/>
                </a:spcAft>
                <a:defRPr/>
              </a:pPr>
              <a:t>UK</a:t>
            </a:fld>
            <a:endParaRPr lang="en-US" sz="1200">
              <a:solidFill>
                <a:srgbClr val="003366"/>
              </a:solidFill>
              <a:sym typeface="+mn-lt"/>
            </a:endParaRPr>
          </a:p>
        </p:txBody>
      </p:sp>
      <p:sp>
        <p:nvSpPr>
          <p:cNvPr id="23" name="Rectangle 22"/>
          <p:cNvSpPr/>
          <p:nvPr>
            <p:custDataLst>
              <p:tags r:id="rId8"/>
            </p:custDataLst>
          </p:nvPr>
        </p:nvSpPr>
        <p:spPr bwMode="auto">
          <a:xfrm>
            <a:off x="1123950" y="4795838"/>
            <a:ext cx="555625"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1579FAAE-72F5-4EC9-8864-632CC7AFEA26}" type="datetime'''B''''u''''l''ga''''''''''''''''r''''''i''a'''''''''''''''''">
              <a:rPr lang="en-US" sz="1200">
                <a:solidFill>
                  <a:srgbClr val="003366"/>
                </a:solidFill>
              </a:rPr>
              <a:pPr algn="r" fontAlgn="auto">
                <a:spcBef>
                  <a:spcPts val="0"/>
                </a:spcBef>
                <a:spcAft>
                  <a:spcPts val="0"/>
                </a:spcAft>
                <a:defRPr/>
              </a:pPr>
              <a:t>Bulgaria</a:t>
            </a:fld>
            <a:endParaRPr lang="en-US" sz="1200">
              <a:solidFill>
                <a:srgbClr val="003366"/>
              </a:solidFill>
              <a:sym typeface="+mn-lt"/>
            </a:endParaRPr>
          </a:p>
        </p:txBody>
      </p:sp>
      <p:sp>
        <p:nvSpPr>
          <p:cNvPr id="19" name="Rectangle 18"/>
          <p:cNvSpPr/>
          <p:nvPr>
            <p:custDataLst>
              <p:tags r:id="rId9"/>
            </p:custDataLst>
          </p:nvPr>
        </p:nvSpPr>
        <p:spPr bwMode="auto">
          <a:xfrm>
            <a:off x="1208088" y="4324350"/>
            <a:ext cx="471487"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169A6C3B-DCE8-4E4F-B473-223F87054191}" type="datetime'''''P''''''''''''''''''''''''''''''''''ol''''''''a''''n''d'">
              <a:rPr lang="en-US" sz="1200">
                <a:solidFill>
                  <a:srgbClr val="003366"/>
                </a:solidFill>
              </a:rPr>
              <a:pPr algn="r" fontAlgn="auto">
                <a:spcBef>
                  <a:spcPts val="0"/>
                </a:spcBef>
                <a:spcAft>
                  <a:spcPts val="0"/>
                </a:spcAft>
                <a:defRPr/>
              </a:pPr>
              <a:t>Poland</a:t>
            </a:fld>
            <a:endParaRPr lang="en-US" sz="1200">
              <a:solidFill>
                <a:srgbClr val="003366"/>
              </a:solidFill>
              <a:sym typeface="+mn-lt"/>
            </a:endParaRPr>
          </a:p>
        </p:txBody>
      </p:sp>
      <p:sp>
        <p:nvSpPr>
          <p:cNvPr id="24" name="Rectangle 23"/>
          <p:cNvSpPr/>
          <p:nvPr>
            <p:custDataLst>
              <p:tags r:id="rId10"/>
            </p:custDataLst>
          </p:nvPr>
        </p:nvSpPr>
        <p:spPr bwMode="auto">
          <a:xfrm>
            <a:off x="1165225" y="4953000"/>
            <a:ext cx="514350"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CFF9BAE1-9016-4298-B4E1-E73F9F482D52}" type="datetime'''''''N''''o''''''''''''''''''''''''''''''rwa''''''y'''''''">
              <a:rPr lang="en-US" sz="1200">
                <a:solidFill>
                  <a:srgbClr val="003366"/>
                </a:solidFill>
              </a:rPr>
              <a:pPr algn="r" fontAlgn="auto">
                <a:spcBef>
                  <a:spcPts val="0"/>
                </a:spcBef>
                <a:spcAft>
                  <a:spcPts val="0"/>
                </a:spcAft>
                <a:defRPr/>
              </a:pPr>
              <a:t>Norway</a:t>
            </a:fld>
            <a:endParaRPr lang="en-US" sz="1200">
              <a:solidFill>
                <a:srgbClr val="003366"/>
              </a:solidFill>
              <a:sym typeface="+mn-lt"/>
            </a:endParaRPr>
          </a:p>
        </p:txBody>
      </p:sp>
      <p:sp>
        <p:nvSpPr>
          <p:cNvPr id="17" name="Rectangle 16"/>
          <p:cNvSpPr/>
          <p:nvPr>
            <p:custDataLst>
              <p:tags r:id="rId11"/>
            </p:custDataLst>
          </p:nvPr>
        </p:nvSpPr>
        <p:spPr bwMode="auto">
          <a:xfrm>
            <a:off x="1206500" y="4162425"/>
            <a:ext cx="473075"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B54D41E3-B81F-407E-A0EF-D1A2DCB31221}" type="datetime'A''''''''''''''''''''''''''''u''''''s''t''''''''''''''ria'''''">
              <a:rPr lang="en-US" sz="1200">
                <a:solidFill>
                  <a:srgbClr val="003366"/>
                </a:solidFill>
              </a:rPr>
              <a:pPr algn="r" fontAlgn="auto">
                <a:spcBef>
                  <a:spcPts val="0"/>
                </a:spcBef>
                <a:spcAft>
                  <a:spcPts val="0"/>
                </a:spcAft>
                <a:defRPr/>
              </a:pPr>
              <a:t>Austria</a:t>
            </a:fld>
            <a:endParaRPr lang="en-US" sz="1200">
              <a:solidFill>
                <a:srgbClr val="003366"/>
              </a:solidFill>
              <a:sym typeface="+mn-lt"/>
            </a:endParaRPr>
          </a:p>
        </p:txBody>
      </p:sp>
      <p:sp>
        <p:nvSpPr>
          <p:cNvPr id="20" name="Rectangle 19"/>
          <p:cNvSpPr/>
          <p:nvPr>
            <p:custDataLst>
              <p:tags r:id="rId12"/>
            </p:custDataLst>
          </p:nvPr>
        </p:nvSpPr>
        <p:spPr bwMode="auto">
          <a:xfrm>
            <a:off x="1106488" y="4481513"/>
            <a:ext cx="573087"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2CA9F0D0-6F95-404E-A2EA-B066A96A76AF}" type="datetime'S''''''''''''lo''v''''a''''''k''i''''''''''''''''a'''''''">
              <a:rPr lang="en-US" sz="1200">
                <a:solidFill>
                  <a:srgbClr val="003366"/>
                </a:solidFill>
              </a:rPr>
              <a:pPr algn="r" fontAlgn="auto">
                <a:spcBef>
                  <a:spcPts val="0"/>
                </a:spcBef>
                <a:spcAft>
                  <a:spcPts val="0"/>
                </a:spcAft>
                <a:defRPr/>
              </a:pPr>
              <a:t>Slovakia</a:t>
            </a:fld>
            <a:endParaRPr lang="en-US" sz="1200">
              <a:solidFill>
                <a:srgbClr val="003366"/>
              </a:solidFill>
              <a:sym typeface="+mn-lt"/>
            </a:endParaRPr>
          </a:p>
        </p:txBody>
      </p:sp>
      <p:sp>
        <p:nvSpPr>
          <p:cNvPr id="22" name="Rectangle 21"/>
          <p:cNvSpPr/>
          <p:nvPr>
            <p:custDataLst>
              <p:tags r:id="rId13"/>
            </p:custDataLst>
          </p:nvPr>
        </p:nvSpPr>
        <p:spPr bwMode="auto">
          <a:xfrm>
            <a:off x="1131888" y="4638675"/>
            <a:ext cx="547687"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295602D5-1277-4BD3-A5A2-9F3D5426CEB6}" type="datetime'''''S''''''''''''w''''''''''''e''''de''''''''''''n'''''''">
              <a:rPr lang="en-US" sz="1200">
                <a:solidFill>
                  <a:srgbClr val="003366"/>
                </a:solidFill>
              </a:rPr>
              <a:pPr algn="r" fontAlgn="auto">
                <a:spcBef>
                  <a:spcPts val="0"/>
                </a:spcBef>
                <a:spcAft>
                  <a:spcPts val="0"/>
                </a:spcAft>
                <a:defRPr/>
              </a:pPr>
              <a:t>Sweden</a:t>
            </a:fld>
            <a:endParaRPr lang="en-US" sz="1200">
              <a:solidFill>
                <a:srgbClr val="003366"/>
              </a:solidFill>
              <a:sym typeface="+mn-lt"/>
            </a:endParaRPr>
          </a:p>
        </p:txBody>
      </p:sp>
      <p:sp>
        <p:nvSpPr>
          <p:cNvPr id="28" name="Rectangle 27"/>
          <p:cNvSpPr/>
          <p:nvPr>
            <p:custDataLst>
              <p:tags r:id="rId14"/>
            </p:custDataLst>
          </p:nvPr>
        </p:nvSpPr>
        <p:spPr bwMode="auto">
          <a:xfrm>
            <a:off x="1106488" y="5429250"/>
            <a:ext cx="573087"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C7F70AA4-494C-4DA2-940A-E341EABAF638}" type="datetime'''''''''''''''''''''''''H''''''''u''ng''a''r''y'">
              <a:rPr lang="en-US" sz="1200">
                <a:solidFill>
                  <a:srgbClr val="003366"/>
                </a:solidFill>
              </a:rPr>
              <a:pPr algn="r" fontAlgn="auto">
                <a:spcBef>
                  <a:spcPts val="0"/>
                </a:spcBef>
                <a:spcAft>
                  <a:spcPts val="0"/>
                </a:spcAft>
                <a:defRPr/>
              </a:pPr>
              <a:t>Hungary</a:t>
            </a:fld>
            <a:endParaRPr lang="en-US" sz="1200">
              <a:solidFill>
                <a:srgbClr val="003366"/>
              </a:solidFill>
              <a:sym typeface="+mn-lt"/>
            </a:endParaRPr>
          </a:p>
        </p:txBody>
      </p:sp>
      <p:sp>
        <p:nvSpPr>
          <p:cNvPr id="16" name="Rectangle 15"/>
          <p:cNvSpPr/>
          <p:nvPr>
            <p:custDataLst>
              <p:tags r:id="rId15"/>
            </p:custDataLst>
          </p:nvPr>
        </p:nvSpPr>
        <p:spPr bwMode="auto">
          <a:xfrm>
            <a:off x="1182688" y="4005263"/>
            <a:ext cx="496887"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A6B32030-C8AD-4357-AB55-36BE21BC04C4}" type="datetime'Fin''''''''''''''''''''la''''''''''''''''''''n''''d'">
              <a:rPr lang="en-US" sz="1200">
                <a:solidFill>
                  <a:srgbClr val="003366"/>
                </a:solidFill>
              </a:rPr>
              <a:pPr algn="r" fontAlgn="auto">
                <a:spcBef>
                  <a:spcPts val="0"/>
                </a:spcBef>
                <a:spcAft>
                  <a:spcPts val="0"/>
                </a:spcAft>
                <a:defRPr/>
              </a:pPr>
              <a:t>Finland</a:t>
            </a:fld>
            <a:endParaRPr lang="en-US" sz="1200">
              <a:solidFill>
                <a:srgbClr val="003366"/>
              </a:solidFill>
              <a:sym typeface="+mn-lt"/>
            </a:endParaRPr>
          </a:p>
        </p:txBody>
      </p:sp>
      <p:sp>
        <p:nvSpPr>
          <p:cNvPr id="15" name="Rectangle 14"/>
          <p:cNvSpPr/>
          <p:nvPr>
            <p:custDataLst>
              <p:tags r:id="rId16"/>
            </p:custDataLst>
          </p:nvPr>
        </p:nvSpPr>
        <p:spPr bwMode="auto">
          <a:xfrm>
            <a:off x="1206500" y="3690938"/>
            <a:ext cx="473075"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0CDD683B-C450-4653-A3E5-72D6811361C1}" type="datetime'''F''''''''''''''''r''''''''''a''''''''''''nc''''''''''''e'">
              <a:rPr lang="en-US" sz="1200">
                <a:solidFill>
                  <a:srgbClr val="003366"/>
                </a:solidFill>
              </a:rPr>
              <a:pPr algn="r" fontAlgn="auto">
                <a:spcBef>
                  <a:spcPts val="0"/>
                </a:spcBef>
                <a:spcAft>
                  <a:spcPts val="0"/>
                </a:spcAft>
                <a:defRPr/>
              </a:pPr>
              <a:t>France</a:t>
            </a:fld>
            <a:endParaRPr lang="en-US" sz="1200">
              <a:solidFill>
                <a:srgbClr val="003366"/>
              </a:solidFill>
              <a:sym typeface="+mn-lt"/>
            </a:endParaRPr>
          </a:p>
        </p:txBody>
      </p:sp>
      <p:sp>
        <p:nvSpPr>
          <p:cNvPr id="14" name="Rectangle 13"/>
          <p:cNvSpPr/>
          <p:nvPr>
            <p:custDataLst>
              <p:tags r:id="rId17"/>
            </p:custDataLst>
          </p:nvPr>
        </p:nvSpPr>
        <p:spPr bwMode="auto">
          <a:xfrm>
            <a:off x="1063625" y="3533775"/>
            <a:ext cx="615950"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00E2565A-6950-47ED-804A-A8B131BC11D5}" type="datetime'''''''''''D''''''''''''e''nm''''a''''''r''''''''''''''''k'''''">
              <a:rPr lang="en-US" sz="1200">
                <a:solidFill>
                  <a:srgbClr val="003366"/>
                </a:solidFill>
              </a:rPr>
              <a:pPr algn="r" fontAlgn="auto">
                <a:spcBef>
                  <a:spcPts val="0"/>
                </a:spcBef>
                <a:spcAft>
                  <a:spcPts val="0"/>
                </a:spcAft>
                <a:defRPr/>
              </a:pPr>
              <a:t>Denmark</a:t>
            </a:fld>
            <a:endParaRPr lang="en-US" sz="1200">
              <a:solidFill>
                <a:srgbClr val="003366"/>
              </a:solidFill>
              <a:sym typeface="+mn-lt"/>
            </a:endParaRPr>
          </a:p>
        </p:txBody>
      </p:sp>
      <p:sp>
        <p:nvSpPr>
          <p:cNvPr id="25617" name="Rectangle 2"/>
          <p:cNvSpPr>
            <a:spLocks noChangeArrowheads="1"/>
          </p:cNvSpPr>
          <p:nvPr>
            <p:custDataLst>
              <p:tags r:id="rId18"/>
            </p:custDataLst>
          </p:nvPr>
        </p:nvSpPr>
        <p:spPr bwMode="auto">
          <a:xfrm>
            <a:off x="1098550" y="3371850"/>
            <a:ext cx="581025"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r" eaLnBrk="0" fontAlgn="auto" hangingPunct="0">
              <a:spcBef>
                <a:spcPts val="0"/>
              </a:spcBef>
              <a:spcAft>
                <a:spcPts val="0"/>
              </a:spcAft>
              <a:defRPr/>
            </a:pPr>
            <a:fld id="{B4B11554-13F6-43CD-8AD0-B3F263537AF8}" type="datetime'''''''''''''''''''S''''l''''''''o''v''e''ni''a'">
              <a:rPr lang="en-US" sz="1200">
                <a:solidFill>
                  <a:srgbClr val="003366"/>
                </a:solidFill>
                <a:latin typeface="Arial"/>
                <a:cs typeface="+mn-cs"/>
              </a:rPr>
              <a:pPr algn="r" eaLnBrk="0" fontAlgn="auto" hangingPunct="0">
                <a:spcBef>
                  <a:spcPts val="0"/>
                </a:spcBef>
                <a:spcAft>
                  <a:spcPts val="0"/>
                </a:spcAft>
                <a:defRPr/>
              </a:pPr>
              <a:t>Slovenia</a:t>
            </a:fld>
            <a:endParaRPr lang="en-US" sz="1200">
              <a:solidFill>
                <a:srgbClr val="003366"/>
              </a:solidFill>
              <a:latin typeface="Arial"/>
              <a:cs typeface="+mn-cs"/>
              <a:sym typeface="+mn-lt"/>
            </a:endParaRPr>
          </a:p>
        </p:txBody>
      </p:sp>
      <p:sp>
        <p:nvSpPr>
          <p:cNvPr id="13" name="Rectangle 12"/>
          <p:cNvSpPr/>
          <p:nvPr>
            <p:custDataLst>
              <p:tags r:id="rId19"/>
            </p:custDataLst>
          </p:nvPr>
        </p:nvSpPr>
        <p:spPr bwMode="auto">
          <a:xfrm>
            <a:off x="1292225" y="3214688"/>
            <a:ext cx="387350"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E17C6D06-EBC9-4E13-A46A-C41C766A238D}" type="datetime'''S''''''''''''''''p''''''''a''i''''''''''''n'''''''''''">
              <a:rPr lang="en-US" sz="1200">
                <a:solidFill>
                  <a:srgbClr val="003366"/>
                </a:solidFill>
              </a:rPr>
              <a:pPr algn="r" fontAlgn="auto">
                <a:spcBef>
                  <a:spcPts val="0"/>
                </a:spcBef>
                <a:spcAft>
                  <a:spcPts val="0"/>
                </a:spcAft>
                <a:defRPr/>
              </a:pPr>
              <a:t>Spain</a:t>
            </a:fld>
            <a:endParaRPr lang="en-US" sz="1200">
              <a:solidFill>
                <a:srgbClr val="003366"/>
              </a:solidFill>
              <a:sym typeface="+mn-lt"/>
            </a:endParaRPr>
          </a:p>
        </p:txBody>
      </p:sp>
      <p:sp>
        <p:nvSpPr>
          <p:cNvPr id="25606" name="Rectangle 3"/>
          <p:cNvSpPr>
            <a:spLocks noChangeArrowheads="1"/>
          </p:cNvSpPr>
          <p:nvPr>
            <p:custDataLst>
              <p:tags r:id="rId20"/>
            </p:custDataLst>
          </p:nvPr>
        </p:nvSpPr>
        <p:spPr bwMode="auto">
          <a:xfrm>
            <a:off x="1400175" y="3057525"/>
            <a:ext cx="279400" cy="182563"/>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algn="r" eaLnBrk="0" fontAlgn="auto" hangingPunct="0">
              <a:spcBef>
                <a:spcPts val="0"/>
              </a:spcBef>
              <a:spcAft>
                <a:spcPts val="0"/>
              </a:spcAft>
              <a:defRPr/>
            </a:pPr>
            <a:fld id="{965F0D08-A49D-4CEB-BD28-6B38B3135A0E}" type="datetime'''''''''''''''''''''''''I''''''''t''a''''''''''''''ly'''''">
              <a:rPr lang="en-US" sz="1200">
                <a:solidFill>
                  <a:srgbClr val="003366"/>
                </a:solidFill>
                <a:latin typeface="Arial"/>
                <a:cs typeface="+mn-cs"/>
              </a:rPr>
              <a:pPr algn="r" eaLnBrk="0" fontAlgn="auto" hangingPunct="0">
                <a:spcBef>
                  <a:spcPts val="0"/>
                </a:spcBef>
                <a:spcAft>
                  <a:spcPts val="0"/>
                </a:spcAft>
                <a:defRPr/>
              </a:pPr>
              <a:t>Italy</a:t>
            </a:fld>
            <a:endParaRPr lang="en-US" sz="1200">
              <a:solidFill>
                <a:srgbClr val="003366"/>
              </a:solidFill>
              <a:latin typeface="Arial"/>
              <a:cs typeface="+mn-cs"/>
              <a:sym typeface="+mn-lt"/>
            </a:endParaRPr>
          </a:p>
        </p:txBody>
      </p:sp>
      <p:sp>
        <p:nvSpPr>
          <p:cNvPr id="12" name="Rectangle 11"/>
          <p:cNvSpPr/>
          <p:nvPr>
            <p:custDataLst>
              <p:tags r:id="rId21"/>
            </p:custDataLst>
          </p:nvPr>
        </p:nvSpPr>
        <p:spPr bwMode="auto">
          <a:xfrm>
            <a:off x="1054100" y="2900363"/>
            <a:ext cx="625475"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B3D01145-F4CE-4733-BDCD-6C74B0AA953F}" type="datetime'''''''''G''er''''m''''a''''''''''''''''''''''''''n''''''y'''">
              <a:rPr lang="en-US" sz="1200">
                <a:solidFill>
                  <a:srgbClr val="003366"/>
                </a:solidFill>
              </a:rPr>
              <a:pPr algn="r" fontAlgn="auto">
                <a:spcBef>
                  <a:spcPts val="0"/>
                </a:spcBef>
                <a:spcAft>
                  <a:spcPts val="0"/>
                </a:spcAft>
                <a:defRPr/>
              </a:pPr>
              <a:t>Germany</a:t>
            </a:fld>
            <a:endParaRPr lang="en-US" sz="1200">
              <a:solidFill>
                <a:srgbClr val="003366"/>
              </a:solidFill>
              <a:sym typeface="+mn-lt"/>
            </a:endParaRPr>
          </a:p>
        </p:txBody>
      </p:sp>
      <p:sp>
        <p:nvSpPr>
          <p:cNvPr id="9" name="Rectangle 8"/>
          <p:cNvSpPr/>
          <p:nvPr>
            <p:custDataLst>
              <p:tags r:id="rId22"/>
            </p:custDataLst>
          </p:nvPr>
        </p:nvSpPr>
        <p:spPr bwMode="auto">
          <a:xfrm>
            <a:off x="1181100" y="2743200"/>
            <a:ext cx="498475"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3F62D4E9-93B7-4825-AE6E-7234102EB8C4}" type="datetime'''''''''''''G''''''''''''''re''''e''''c''''''''''e'''''''''''">
              <a:rPr lang="en-US" sz="1200">
                <a:solidFill>
                  <a:srgbClr val="003366"/>
                </a:solidFill>
              </a:rPr>
              <a:pPr algn="r" fontAlgn="auto">
                <a:spcBef>
                  <a:spcPts val="0"/>
                </a:spcBef>
                <a:spcAft>
                  <a:spcPts val="0"/>
                </a:spcAft>
                <a:defRPr/>
              </a:pPr>
              <a:t>Greece</a:t>
            </a:fld>
            <a:endParaRPr lang="en-US" sz="1200" dirty="0">
              <a:solidFill>
                <a:srgbClr val="003366"/>
              </a:solidFill>
              <a:sym typeface="+mn-lt"/>
            </a:endParaRPr>
          </a:p>
        </p:txBody>
      </p:sp>
      <p:sp>
        <p:nvSpPr>
          <p:cNvPr id="8" name="Rectangle 7"/>
          <p:cNvSpPr/>
          <p:nvPr>
            <p:custDataLst>
              <p:tags r:id="rId23"/>
            </p:custDataLst>
          </p:nvPr>
        </p:nvSpPr>
        <p:spPr bwMode="auto">
          <a:xfrm>
            <a:off x="895350" y="2581275"/>
            <a:ext cx="784225" cy="1825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95CB8F74-514E-48E5-A162-CFDA3888F2DD}" type="datetime'S''w''''i''''''t''''''zer''l''''''''''a''''''''''''''''n''d'">
              <a:rPr lang="en-US" sz="1200">
                <a:solidFill>
                  <a:srgbClr val="003366"/>
                </a:solidFill>
              </a:rPr>
              <a:pPr algn="r" fontAlgn="auto">
                <a:spcBef>
                  <a:spcPts val="0"/>
                </a:spcBef>
                <a:spcAft>
                  <a:spcPts val="0"/>
                </a:spcAft>
                <a:defRPr/>
              </a:pPr>
              <a:t>Switzerland</a:t>
            </a:fld>
            <a:endParaRPr lang="en-US" sz="1200">
              <a:solidFill>
                <a:srgbClr val="003366"/>
              </a:solidFill>
              <a:sym typeface="+mn-lt"/>
            </a:endParaRPr>
          </a:p>
        </p:txBody>
      </p:sp>
      <p:sp>
        <p:nvSpPr>
          <p:cNvPr id="7" name="Rectangle 6"/>
          <p:cNvSpPr/>
          <p:nvPr>
            <p:custDataLst>
              <p:tags r:id="rId24"/>
            </p:custDataLst>
          </p:nvPr>
        </p:nvSpPr>
        <p:spPr bwMode="auto">
          <a:xfrm>
            <a:off x="862013" y="2424113"/>
            <a:ext cx="817562"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23E36B43-44CA-40AD-AAAE-974D7A53E8F2}" type="datetime'''''''''''''''Neth''''''''''erl''an''''''''''''''''''''ds'''''">
              <a:rPr lang="en-US" sz="1200">
                <a:solidFill>
                  <a:srgbClr val="003366"/>
                </a:solidFill>
              </a:rPr>
              <a:pPr algn="r" fontAlgn="auto">
                <a:spcBef>
                  <a:spcPts val="0"/>
                </a:spcBef>
                <a:spcAft>
                  <a:spcPts val="0"/>
                </a:spcAft>
                <a:defRPr/>
              </a:pPr>
              <a:t>Netherlands</a:t>
            </a:fld>
            <a:endParaRPr lang="en-US" sz="1200">
              <a:solidFill>
                <a:srgbClr val="003366"/>
              </a:solidFill>
              <a:sym typeface="+mn-lt"/>
            </a:endParaRPr>
          </a:p>
        </p:txBody>
      </p:sp>
      <p:sp>
        <p:nvSpPr>
          <p:cNvPr id="25610" name="Rectangle 2"/>
          <p:cNvSpPr>
            <a:spLocks noChangeArrowheads="1"/>
          </p:cNvSpPr>
          <p:nvPr>
            <p:custDataLst>
              <p:tags r:id="rId25"/>
            </p:custDataLst>
          </p:nvPr>
        </p:nvSpPr>
        <p:spPr bwMode="auto">
          <a:xfrm>
            <a:off x="1065213" y="2266950"/>
            <a:ext cx="614362" cy="182563"/>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algn="r" eaLnBrk="0" fontAlgn="auto" hangingPunct="0">
              <a:spcBef>
                <a:spcPts val="0"/>
              </a:spcBef>
              <a:spcAft>
                <a:spcPts val="0"/>
              </a:spcAft>
              <a:defRPr/>
            </a:pPr>
            <a:fld id="{568A8D34-ED3C-438E-89F6-B4130DDAA6CE}" type="datetime'''''L''it''''''''''''''''h''u''''''''a''''''ni''a'''''''''">
              <a:rPr lang="en-US" sz="1200">
                <a:solidFill>
                  <a:srgbClr val="003366"/>
                </a:solidFill>
                <a:latin typeface="Arial"/>
                <a:cs typeface="+mn-cs"/>
              </a:rPr>
              <a:pPr algn="r" eaLnBrk="0" fontAlgn="auto" hangingPunct="0">
                <a:spcBef>
                  <a:spcPts val="0"/>
                </a:spcBef>
                <a:spcAft>
                  <a:spcPts val="0"/>
                </a:spcAft>
                <a:defRPr/>
              </a:pPr>
              <a:t>Lithuania</a:t>
            </a:fld>
            <a:endParaRPr lang="en-US" sz="1200">
              <a:solidFill>
                <a:srgbClr val="003366"/>
              </a:solidFill>
              <a:latin typeface="Arial"/>
              <a:cs typeface="+mn-cs"/>
              <a:sym typeface="+mn-lt"/>
            </a:endParaRPr>
          </a:p>
        </p:txBody>
      </p:sp>
      <p:sp>
        <p:nvSpPr>
          <p:cNvPr id="6" name="Rectangle 5"/>
          <p:cNvSpPr/>
          <p:nvPr>
            <p:custDataLst>
              <p:tags r:id="rId26"/>
            </p:custDataLst>
          </p:nvPr>
        </p:nvSpPr>
        <p:spPr bwMode="auto">
          <a:xfrm>
            <a:off x="1216025" y="2109788"/>
            <a:ext cx="463550" cy="182562"/>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121E3A82-CC98-4176-B162-533FF3B28A66}" type="datetime'''''''''Ir''''e''''l''''''''''''''''''''''''an''d'''''''">
              <a:rPr lang="en-US" sz="1200">
                <a:solidFill>
                  <a:srgbClr val="003366"/>
                </a:solidFill>
              </a:rPr>
              <a:pPr algn="r" fontAlgn="auto">
                <a:spcBef>
                  <a:spcPts val="0"/>
                </a:spcBef>
                <a:spcAft>
                  <a:spcPts val="0"/>
                </a:spcAft>
                <a:defRPr/>
              </a:pPr>
              <a:t>Ireland</a:t>
            </a:fld>
            <a:endParaRPr lang="en-US" sz="1200" dirty="0">
              <a:solidFill>
                <a:srgbClr val="003366"/>
              </a:solidFill>
              <a:sym typeface="+mn-lt"/>
            </a:endParaRPr>
          </a:p>
        </p:txBody>
      </p:sp>
      <p:sp>
        <p:nvSpPr>
          <p:cNvPr id="25623" name="Rectangle 29"/>
          <p:cNvSpPr>
            <a:spLocks noChangeArrowheads="1"/>
          </p:cNvSpPr>
          <p:nvPr>
            <p:custDataLst>
              <p:tags r:id="rId27"/>
            </p:custDataLst>
          </p:nvPr>
        </p:nvSpPr>
        <p:spPr bwMode="auto">
          <a:xfrm>
            <a:off x="1131888" y="1952625"/>
            <a:ext cx="547687" cy="182563"/>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algn="r" eaLnBrk="0" fontAlgn="auto" hangingPunct="0">
              <a:spcBef>
                <a:spcPts val="0"/>
              </a:spcBef>
              <a:spcAft>
                <a:spcPts val="0"/>
              </a:spcAft>
              <a:defRPr/>
            </a:pPr>
            <a:fld id="{CC7886C6-D3F1-496D-9BEC-359E20BC1CFB}" type="datetime'B''e''''''''''''''l''''''''''g''''''''i''''''''u''''m'''">
              <a:rPr lang="en-US" sz="1200">
                <a:solidFill>
                  <a:srgbClr val="003366"/>
                </a:solidFill>
                <a:latin typeface="Arial"/>
                <a:cs typeface="+mn-cs"/>
              </a:rPr>
              <a:pPr algn="r" eaLnBrk="0" fontAlgn="auto" hangingPunct="0">
                <a:spcBef>
                  <a:spcPts val="0"/>
                </a:spcBef>
                <a:spcAft>
                  <a:spcPts val="0"/>
                </a:spcAft>
                <a:defRPr/>
              </a:pPr>
              <a:t>Belgium</a:t>
            </a:fld>
            <a:endParaRPr lang="en-US" sz="1200" dirty="0">
              <a:solidFill>
                <a:srgbClr val="003366"/>
              </a:solidFill>
              <a:latin typeface="Arial"/>
              <a:cs typeface="+mn-cs"/>
              <a:sym typeface="+mn-lt"/>
            </a:endParaRPr>
          </a:p>
        </p:txBody>
      </p:sp>
      <p:sp>
        <p:nvSpPr>
          <p:cNvPr id="18463" name="TextBox 59"/>
          <p:cNvSpPr txBox="1">
            <a:spLocks noChangeArrowheads="1"/>
          </p:cNvSpPr>
          <p:nvPr/>
        </p:nvSpPr>
        <p:spPr bwMode="auto">
          <a:xfrm>
            <a:off x="582613" y="6051550"/>
            <a:ext cx="7059612"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fontAlgn="auto" hangingPunct="1">
              <a:lnSpc>
                <a:spcPct val="90000"/>
              </a:lnSpc>
              <a:spcBef>
                <a:spcPts val="0"/>
              </a:spcBef>
              <a:spcAft>
                <a:spcPts val="0"/>
              </a:spcAft>
            </a:pPr>
            <a:r>
              <a:rPr lang="en-US" sz="900">
                <a:solidFill>
                  <a:srgbClr val="003366"/>
                </a:solidFill>
                <a:ea typeface="MS PGothic" pitchFamily="34" charset="-128"/>
              </a:rPr>
              <a:t>Note: Biosimilar filgrastim includes Zarzio, Filgrastim-Hexal, Nivestim, Tevagrastim/Ratiograstim; </a:t>
            </a:r>
            <a:r>
              <a:rPr lang="en-US" sz="900">
                <a:solidFill>
                  <a:srgbClr val="003366"/>
                </a:solidFill>
              </a:rPr>
              <a:t>Includes only reference product filgrastim</a:t>
            </a:r>
          </a:p>
          <a:p>
            <a:pPr eaLnBrk="1" fontAlgn="auto" hangingPunct="1">
              <a:lnSpc>
                <a:spcPct val="90000"/>
              </a:lnSpc>
              <a:spcBef>
                <a:spcPts val="0"/>
              </a:spcBef>
              <a:spcAft>
                <a:spcPts val="0"/>
              </a:spcAft>
            </a:pPr>
            <a:r>
              <a:rPr lang="en-US" sz="900">
                <a:solidFill>
                  <a:srgbClr val="003366"/>
                </a:solidFill>
              </a:rPr>
              <a:t>Source: IMS MIDAS, Feb 2013 Standard Units</a:t>
            </a:r>
          </a:p>
        </p:txBody>
      </p:sp>
      <p:pic>
        <p:nvPicPr>
          <p:cNvPr id="36" name="Picture 67" descr="europäische-union"/>
          <p:cNvPicPr preferRelativeResize="0">
            <a:picLocks noChangeArrowheads="1"/>
          </p:cNvPicPr>
          <p:nvPr/>
        </p:nvPicPr>
        <p:blipFill>
          <a:blip r:embed="rId31" cstate="print"/>
          <a:srcRect/>
          <a:stretch>
            <a:fillRect/>
          </a:stretch>
        </p:blipFill>
        <p:spPr bwMode="auto">
          <a:xfrm>
            <a:off x="8218488" y="698500"/>
            <a:ext cx="517525" cy="3270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5F5F5F"/>
                </a:solidFill>
                <a:miter lim="800000"/>
                <a:headEnd/>
                <a:tailEnd/>
              </a14:hiddenLine>
            </a:ext>
          </a:extLst>
        </p:spPr>
      </p:pic>
      <p:sp>
        <p:nvSpPr>
          <p:cNvPr id="37" name="TextBox 6"/>
          <p:cNvSpPr txBox="1">
            <a:spLocks noChangeArrowheads="1"/>
          </p:cNvSpPr>
          <p:nvPr/>
        </p:nvSpPr>
        <p:spPr bwMode="auto">
          <a:xfrm>
            <a:off x="395288" y="1349375"/>
            <a:ext cx="8351837" cy="46831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fontAlgn="auto">
              <a:spcBef>
                <a:spcPts val="0"/>
              </a:spcBef>
              <a:spcAft>
                <a:spcPct val="40000"/>
              </a:spcAft>
              <a:defRPr/>
            </a:pPr>
            <a:r>
              <a:rPr lang="en-US" sz="1600" b="1" dirty="0" err="1" smtClean="0">
                <a:solidFill>
                  <a:srgbClr val="FFFFFF"/>
                </a:solidFill>
                <a:latin typeface="Arial"/>
                <a:ea typeface="Microsoft Yi Baiti" pitchFamily="66" charset="0"/>
              </a:rPr>
              <a:t>Biosimilar</a:t>
            </a:r>
            <a:r>
              <a:rPr lang="en-US" sz="1600" b="1" dirty="0" smtClean="0">
                <a:solidFill>
                  <a:srgbClr val="FFFFFF"/>
                </a:solidFill>
                <a:latin typeface="Arial"/>
                <a:ea typeface="Microsoft Yi Baiti" pitchFamily="66" charset="0"/>
              </a:rPr>
              <a:t> penetration vs. reference product </a:t>
            </a:r>
            <a:r>
              <a:rPr lang="en-US" sz="1600" b="1" dirty="0" err="1" smtClean="0">
                <a:solidFill>
                  <a:srgbClr val="FFFFFF"/>
                </a:solidFill>
                <a:latin typeface="Arial"/>
                <a:ea typeface="Microsoft Yi Baiti" pitchFamily="66" charset="0"/>
              </a:rPr>
              <a:t>Neupogen</a:t>
            </a:r>
            <a:r>
              <a:rPr lang="en-US" sz="1600" b="1" dirty="0" smtClean="0">
                <a:solidFill>
                  <a:srgbClr val="FFFFFF"/>
                </a:solidFill>
                <a:latin typeface="Arial"/>
                <a:ea typeface="Microsoft Yi Baiti" pitchFamily="66" charset="0"/>
              </a:rPr>
              <a:t/>
            </a:r>
            <a:br>
              <a:rPr lang="en-US" sz="1600" b="1" dirty="0" smtClean="0">
                <a:solidFill>
                  <a:srgbClr val="FFFFFF"/>
                </a:solidFill>
                <a:latin typeface="Arial"/>
                <a:ea typeface="Microsoft Yi Baiti" pitchFamily="66" charset="0"/>
              </a:rPr>
            </a:br>
            <a:r>
              <a:rPr lang="en-US" sz="1600" dirty="0" smtClean="0">
                <a:solidFill>
                  <a:srgbClr val="FFFFFF"/>
                </a:solidFill>
                <a:latin typeface="Arial"/>
                <a:ea typeface="Microsoft Yi Baiti" pitchFamily="66" charset="0"/>
              </a:rPr>
              <a:t>% standard units Feb 2013</a:t>
            </a:r>
          </a:p>
        </p:txBody>
      </p:sp>
    </p:spTree>
    <p:extLst>
      <p:ext uri="{BB962C8B-B14F-4D97-AF65-F5344CB8AC3E}">
        <p14:creationId xmlns:p14="http://schemas.microsoft.com/office/powerpoint/2010/main" xmlns="" val="36580382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When payers proactively engage the medical/clinical community real savings from biosimilars are possible</a:t>
            </a:r>
          </a:p>
        </p:txBody>
      </p:sp>
      <p:sp>
        <p:nvSpPr>
          <p:cNvPr id="34819" name="Content Placeholder 2"/>
          <p:cNvSpPr>
            <a:spLocks noGrp="1"/>
          </p:cNvSpPr>
          <p:nvPr>
            <p:ph idx="1"/>
          </p:nvPr>
        </p:nvSpPr>
        <p:spPr>
          <a:xfrm>
            <a:off x="395288" y="1716088"/>
            <a:ext cx="8316912" cy="2047875"/>
          </a:xfrm>
        </p:spPr>
        <p:txBody>
          <a:bodyPr/>
          <a:lstStyle/>
          <a:p>
            <a:pPr>
              <a:lnSpc>
                <a:spcPct val="100000"/>
              </a:lnSpc>
              <a:spcBef>
                <a:spcPts val="600"/>
              </a:spcBef>
              <a:spcAft>
                <a:spcPct val="0"/>
              </a:spcAft>
            </a:pPr>
            <a:r>
              <a:rPr lang="en-US" sz="1600" dirty="0" smtClean="0"/>
              <a:t>German KV </a:t>
            </a:r>
            <a:r>
              <a:rPr lang="en-US" sz="1600" dirty="0" err="1" smtClean="0"/>
              <a:t>Biosimilar</a:t>
            </a:r>
            <a:r>
              <a:rPr lang="en-US" sz="1600" dirty="0" smtClean="0"/>
              <a:t> EPO Quotas in combination with physician education and consultations - €551M saved 2007-2011</a:t>
            </a:r>
          </a:p>
          <a:p>
            <a:pPr>
              <a:lnSpc>
                <a:spcPct val="100000"/>
              </a:lnSpc>
              <a:spcBef>
                <a:spcPts val="600"/>
              </a:spcBef>
              <a:spcAft>
                <a:spcPct val="0"/>
              </a:spcAft>
            </a:pPr>
            <a:r>
              <a:rPr lang="en-US" sz="1600" dirty="0" smtClean="0"/>
              <a:t>UK hospital G-CSF protocols have converted the market to </a:t>
            </a:r>
            <a:r>
              <a:rPr lang="en-US" sz="1600" dirty="0" err="1" smtClean="0"/>
              <a:t>biosimilars</a:t>
            </a:r>
            <a:r>
              <a:rPr lang="en-US" sz="1600" dirty="0" smtClean="0"/>
              <a:t> and enabled physicians to expand patient access</a:t>
            </a:r>
          </a:p>
          <a:p>
            <a:pPr>
              <a:lnSpc>
                <a:spcPct val="100000"/>
              </a:lnSpc>
              <a:spcBef>
                <a:spcPts val="600"/>
              </a:spcBef>
              <a:spcAft>
                <a:spcPct val="0"/>
              </a:spcAft>
            </a:pPr>
            <a:r>
              <a:rPr lang="en-US" sz="1600" dirty="0" smtClean="0"/>
              <a:t>Hungary health system reforms: </a:t>
            </a:r>
            <a:r>
              <a:rPr lang="en-US" sz="1600" dirty="0" err="1" smtClean="0"/>
              <a:t>Biosimilar</a:t>
            </a:r>
            <a:r>
              <a:rPr lang="en-US" sz="1600" dirty="0" smtClean="0"/>
              <a:t> manufacturers and Generic Associations can be an agent of necessary fiscal sustainability</a:t>
            </a:r>
          </a:p>
        </p:txBody>
      </p:sp>
      <p:sp>
        <p:nvSpPr>
          <p:cNvPr id="34820" name="Rectangle 25"/>
          <p:cNvSpPr>
            <a:spLocks noChangeArrowheads="1"/>
          </p:cNvSpPr>
          <p:nvPr/>
        </p:nvSpPr>
        <p:spPr bwMode="gray">
          <a:xfrm>
            <a:off x="395288" y="1349375"/>
            <a:ext cx="8351837" cy="36036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762000" fontAlgn="auto">
              <a:lnSpc>
                <a:spcPct val="90000"/>
              </a:lnSpc>
              <a:spcBef>
                <a:spcPts val="0"/>
              </a:spcBef>
              <a:spcAft>
                <a:spcPts val="0"/>
              </a:spcAft>
            </a:pPr>
            <a:r>
              <a:rPr lang="en-US" sz="1600" b="1">
                <a:solidFill>
                  <a:srgbClr val="FFFFFF"/>
                </a:solidFill>
                <a:latin typeface="Arial"/>
                <a:cs typeface="+mn-cs"/>
              </a:rPr>
              <a:t>Best Practices</a:t>
            </a:r>
          </a:p>
        </p:txBody>
      </p:sp>
      <p:sp>
        <p:nvSpPr>
          <p:cNvPr id="2" name="Rechteck 1"/>
          <p:cNvSpPr/>
          <p:nvPr/>
        </p:nvSpPr>
        <p:spPr>
          <a:xfrm>
            <a:off x="395288" y="4405313"/>
            <a:ext cx="8351837" cy="1724025"/>
          </a:xfrm>
          <a:prstGeom prst="rect">
            <a:avLst/>
          </a:prstGeom>
        </p:spPr>
        <p:txBody>
          <a:bodyPr>
            <a:spAutoFit/>
          </a:bodyPr>
          <a:lstStyle/>
          <a:p>
            <a:pPr marL="266700" indent="-266700" defTabSz="876300" eaLnBrk="0" fontAlgn="auto" hangingPunct="0">
              <a:spcBef>
                <a:spcPts val="600"/>
              </a:spcBef>
              <a:spcAft>
                <a:spcPts val="0"/>
              </a:spcAft>
              <a:buClr>
                <a:srgbClr val="005BC3"/>
              </a:buClr>
              <a:buSzPct val="110000"/>
              <a:buFont typeface="Wingdings" pitchFamily="2" charset="2"/>
              <a:buChar char="§"/>
              <a:defRPr/>
            </a:pPr>
            <a:r>
              <a:rPr lang="en-US" sz="1600" dirty="0" err="1">
                <a:solidFill>
                  <a:srgbClr val="003366"/>
                </a:solidFill>
                <a:latin typeface="Arial"/>
                <a:cs typeface="+mn-cs"/>
              </a:rPr>
              <a:t>Biosimilar</a:t>
            </a:r>
            <a:r>
              <a:rPr lang="en-US" sz="1600" dirty="0">
                <a:solidFill>
                  <a:srgbClr val="003366"/>
                </a:solidFill>
                <a:latin typeface="Arial"/>
                <a:cs typeface="+mn-cs"/>
              </a:rPr>
              <a:t> quotas for retail based products – open communication from payers is key to alignment with prescribers</a:t>
            </a:r>
          </a:p>
          <a:p>
            <a:pPr marL="266700" indent="-266700" defTabSz="876300" eaLnBrk="0" fontAlgn="auto" hangingPunct="0">
              <a:spcBef>
                <a:spcPts val="600"/>
              </a:spcBef>
              <a:spcAft>
                <a:spcPts val="0"/>
              </a:spcAft>
              <a:buClr>
                <a:srgbClr val="005BC3"/>
              </a:buClr>
              <a:buSzPct val="110000"/>
              <a:buFont typeface="Wingdings" pitchFamily="2" charset="2"/>
              <a:buChar char="§"/>
              <a:defRPr/>
            </a:pPr>
            <a:r>
              <a:rPr lang="en-US" sz="1600" dirty="0">
                <a:solidFill>
                  <a:srgbClr val="003366"/>
                </a:solidFill>
                <a:latin typeface="Arial"/>
                <a:cs typeface="+mn-cs"/>
              </a:rPr>
              <a:t>Payers must collaborate with KOLs in creating new treatment guidelines as it is critical to gain buy-in from physician community</a:t>
            </a:r>
          </a:p>
          <a:p>
            <a:pPr marL="266700" indent="-266700" defTabSz="876300" eaLnBrk="0" fontAlgn="auto" hangingPunct="0">
              <a:spcBef>
                <a:spcPts val="600"/>
              </a:spcBef>
              <a:spcAft>
                <a:spcPts val="0"/>
              </a:spcAft>
              <a:buClr>
                <a:srgbClr val="005BC3"/>
              </a:buClr>
              <a:buSzPct val="110000"/>
              <a:buFont typeface="Wingdings" pitchFamily="2" charset="2"/>
              <a:buChar char="§"/>
              <a:defRPr/>
            </a:pPr>
            <a:r>
              <a:rPr lang="en-US" sz="1600" dirty="0">
                <a:solidFill>
                  <a:srgbClr val="003366"/>
                </a:solidFill>
                <a:latin typeface="Arial"/>
                <a:cs typeface="+mn-cs"/>
              </a:rPr>
              <a:t>Health reforms must be considered to facilitate uptake of </a:t>
            </a:r>
            <a:r>
              <a:rPr lang="en-US" sz="1600" dirty="0" err="1">
                <a:solidFill>
                  <a:srgbClr val="003366"/>
                </a:solidFill>
                <a:latin typeface="Arial"/>
                <a:cs typeface="+mn-cs"/>
              </a:rPr>
              <a:t>biosimilars</a:t>
            </a:r>
            <a:r>
              <a:rPr lang="en-US" sz="1600" dirty="0">
                <a:solidFill>
                  <a:srgbClr val="003366"/>
                </a:solidFill>
                <a:latin typeface="Arial"/>
                <a:cs typeface="+mn-cs"/>
              </a:rPr>
              <a:t> in achieving sustainable healthcare systems</a:t>
            </a:r>
          </a:p>
        </p:txBody>
      </p:sp>
      <p:sp>
        <p:nvSpPr>
          <p:cNvPr id="34822" name="Rectangle 25"/>
          <p:cNvSpPr>
            <a:spLocks noChangeArrowheads="1"/>
          </p:cNvSpPr>
          <p:nvPr/>
        </p:nvSpPr>
        <p:spPr bwMode="gray">
          <a:xfrm>
            <a:off x="395288" y="3976688"/>
            <a:ext cx="8351837" cy="36036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762000" fontAlgn="auto">
              <a:lnSpc>
                <a:spcPct val="90000"/>
              </a:lnSpc>
              <a:spcBef>
                <a:spcPts val="0"/>
              </a:spcBef>
              <a:spcAft>
                <a:spcPts val="0"/>
              </a:spcAft>
            </a:pPr>
            <a:r>
              <a:rPr lang="en-US" sz="1600" b="1">
                <a:solidFill>
                  <a:srgbClr val="FFFFFF"/>
                </a:solidFill>
                <a:latin typeface="Arial"/>
                <a:cs typeface="+mn-cs"/>
              </a:rPr>
              <a:t>Recommendations for payers</a:t>
            </a:r>
          </a:p>
        </p:txBody>
      </p:sp>
      <p:sp>
        <p:nvSpPr>
          <p:cNvPr id="7" name="Text Box 10"/>
          <p:cNvSpPr txBox="1">
            <a:spLocks noChangeArrowheads="1"/>
          </p:cNvSpPr>
          <p:nvPr/>
        </p:nvSpPr>
        <p:spPr bwMode="auto">
          <a:xfrm>
            <a:off x="468313" y="6648064"/>
            <a:ext cx="625316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6pPr>
            <a:lvl7pPr marL="29718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7pPr>
            <a:lvl8pPr marL="34290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8pPr>
            <a:lvl9pPr marL="38862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9pPr>
          </a:lstStyle>
          <a:p>
            <a:pPr>
              <a:lnSpc>
                <a:spcPct val="90000"/>
              </a:lnSpc>
              <a:spcAft>
                <a:spcPct val="20000"/>
              </a:spcAft>
              <a:buFont typeface="Arial" pitchFamily="34" charset="0"/>
              <a:buNone/>
            </a:pPr>
            <a:r>
              <a:rPr lang="nl-NL" sz="1000" dirty="0" smtClean="0">
                <a:solidFill>
                  <a:srgbClr val="000000"/>
                </a:solidFill>
                <a:cs typeface="Arial"/>
              </a:rPr>
              <a:t>Sandoz data on file 2013; HX575 PSUR Feb 2013 ; EP2006 Jan 2013 PSUR </a:t>
            </a:r>
          </a:p>
        </p:txBody>
      </p:sp>
    </p:spTree>
    <p:extLst>
      <p:ext uri="{BB962C8B-B14F-4D97-AF65-F5344CB8AC3E}">
        <p14:creationId xmlns:p14="http://schemas.microsoft.com/office/powerpoint/2010/main" xmlns="" val="9389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GB" smtClean="0"/>
              <a:t>Conclusions</a:t>
            </a:r>
            <a:endParaRPr lang="en-US" smtClean="0"/>
          </a:p>
        </p:txBody>
      </p:sp>
      <p:sp>
        <p:nvSpPr>
          <p:cNvPr id="128003" name="Content Placeholder 6"/>
          <p:cNvSpPr>
            <a:spLocks noGrp="1"/>
          </p:cNvSpPr>
          <p:nvPr>
            <p:ph type="body" idx="4294967295"/>
          </p:nvPr>
        </p:nvSpPr>
        <p:spPr>
          <a:xfrm>
            <a:off x="457200" y="1427163"/>
            <a:ext cx="8343900" cy="3946053"/>
          </a:xfrm>
        </p:spPr>
        <p:txBody>
          <a:bodyPr/>
          <a:lstStyle/>
          <a:p>
            <a:pPr>
              <a:spcAft>
                <a:spcPts val="1800"/>
              </a:spcAft>
            </a:pPr>
            <a:r>
              <a:rPr lang="en-GB" sz="2400" i="1" dirty="0" smtClean="0"/>
              <a:t>What’s a </a:t>
            </a:r>
            <a:r>
              <a:rPr lang="en-GB" sz="2400" i="1" dirty="0" err="1" smtClean="0"/>
              <a:t>Biosimilar</a:t>
            </a:r>
            <a:r>
              <a:rPr lang="en-GB" sz="2400" i="1" dirty="0" smtClean="0"/>
              <a:t> ? </a:t>
            </a:r>
            <a:r>
              <a:rPr lang="en-GB" sz="2400" dirty="0" smtClean="0"/>
              <a:t>– an EMA-approved comparable 				         biologic</a:t>
            </a:r>
          </a:p>
          <a:p>
            <a:pPr>
              <a:spcAft>
                <a:spcPts val="1800"/>
              </a:spcAft>
            </a:pPr>
            <a:r>
              <a:rPr lang="en-GB" sz="2400" i="1" dirty="0" smtClean="0"/>
              <a:t>Traceability ?</a:t>
            </a:r>
            <a:r>
              <a:rPr lang="en-GB" sz="2400" dirty="0" smtClean="0"/>
              <a:t> – clear packaging, prescribe by brand name</a:t>
            </a:r>
          </a:p>
          <a:p>
            <a:pPr>
              <a:spcAft>
                <a:spcPts val="1800"/>
              </a:spcAft>
            </a:pPr>
            <a:r>
              <a:rPr lang="en-GB" sz="2400" i="1" dirty="0" smtClean="0"/>
              <a:t>Quality of product ? </a:t>
            </a:r>
            <a:r>
              <a:rPr lang="en-GB" sz="2400" dirty="0" smtClean="0"/>
              <a:t>– in-house modern technology</a:t>
            </a:r>
          </a:p>
          <a:p>
            <a:pPr>
              <a:spcAft>
                <a:spcPts val="1800"/>
              </a:spcAft>
            </a:pPr>
            <a:r>
              <a:rPr lang="en-GB" sz="2400" i="1" dirty="0" smtClean="0"/>
              <a:t>Consistent efficacy and safety ? </a:t>
            </a:r>
          </a:p>
          <a:p>
            <a:pPr>
              <a:spcAft>
                <a:spcPts val="1800"/>
              </a:spcAft>
            </a:pPr>
            <a:r>
              <a:rPr lang="en-GB" sz="2400" i="1" dirty="0" smtClean="0"/>
              <a:t>Immunogenicity ?</a:t>
            </a:r>
          </a:p>
          <a:p>
            <a:pPr>
              <a:spcAft>
                <a:spcPts val="1800"/>
              </a:spcAft>
            </a:pPr>
            <a:r>
              <a:rPr lang="en-GB" sz="2400" i="1" dirty="0" smtClean="0"/>
              <a:t>Cost savings ?</a:t>
            </a:r>
            <a:endParaRPr lang="en-GB" i="1" dirty="0" smtClean="0"/>
          </a:p>
          <a:p>
            <a:pPr>
              <a:spcAft>
                <a:spcPts val="1800"/>
              </a:spcAft>
            </a:pPr>
            <a:endParaRPr lang="en-GB" sz="2400" dirty="0" smtClean="0"/>
          </a:p>
        </p:txBody>
      </p:sp>
      <p:sp>
        <p:nvSpPr>
          <p:cNvPr id="128004" name="TextBox 2"/>
          <p:cNvSpPr txBox="1">
            <a:spLocks noChangeArrowheads="1"/>
          </p:cNvSpPr>
          <p:nvPr/>
        </p:nvSpPr>
        <p:spPr bwMode="auto">
          <a:xfrm>
            <a:off x="8372475" y="1357313"/>
            <a:ext cx="3810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smtClean="0">
                <a:solidFill>
                  <a:srgbClr val="003366"/>
                </a:solidFill>
              </a:rPr>
              <a:t>√</a:t>
            </a:r>
          </a:p>
        </p:txBody>
      </p:sp>
      <p:sp>
        <p:nvSpPr>
          <p:cNvPr id="128005" name="TextBox 5"/>
          <p:cNvSpPr txBox="1">
            <a:spLocks noChangeArrowheads="1"/>
          </p:cNvSpPr>
          <p:nvPr/>
        </p:nvSpPr>
        <p:spPr bwMode="auto">
          <a:xfrm>
            <a:off x="8676456" y="2349500"/>
            <a:ext cx="381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smtClean="0">
                <a:solidFill>
                  <a:srgbClr val="003366"/>
                </a:solidFill>
              </a:rPr>
              <a:t>√</a:t>
            </a:r>
          </a:p>
        </p:txBody>
      </p:sp>
      <p:sp>
        <p:nvSpPr>
          <p:cNvPr id="128006" name="TextBox 6"/>
          <p:cNvSpPr txBox="1">
            <a:spLocks noChangeArrowheads="1"/>
          </p:cNvSpPr>
          <p:nvPr/>
        </p:nvSpPr>
        <p:spPr bwMode="auto">
          <a:xfrm>
            <a:off x="7668344" y="2921000"/>
            <a:ext cx="382587"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smtClean="0">
                <a:solidFill>
                  <a:srgbClr val="003366"/>
                </a:solidFill>
              </a:rPr>
              <a:t>√</a:t>
            </a:r>
          </a:p>
        </p:txBody>
      </p:sp>
      <p:sp>
        <p:nvSpPr>
          <p:cNvPr id="128007" name="TextBox 7"/>
          <p:cNvSpPr txBox="1">
            <a:spLocks noChangeArrowheads="1"/>
          </p:cNvSpPr>
          <p:nvPr/>
        </p:nvSpPr>
        <p:spPr bwMode="auto">
          <a:xfrm>
            <a:off x="8676456" y="3511826"/>
            <a:ext cx="3810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smtClean="0">
                <a:solidFill>
                  <a:srgbClr val="003366"/>
                </a:solidFill>
              </a:rPr>
              <a:t>√</a:t>
            </a:r>
          </a:p>
        </p:txBody>
      </p:sp>
      <p:sp>
        <p:nvSpPr>
          <p:cNvPr id="128008" name="TextBox 8"/>
          <p:cNvSpPr txBox="1">
            <a:spLocks noChangeArrowheads="1"/>
          </p:cNvSpPr>
          <p:nvPr/>
        </p:nvSpPr>
        <p:spPr bwMode="auto">
          <a:xfrm>
            <a:off x="2987824" y="4746625"/>
            <a:ext cx="381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smtClean="0">
                <a:solidFill>
                  <a:srgbClr val="003366"/>
                </a:solidFill>
              </a:rPr>
              <a:t>√</a:t>
            </a:r>
          </a:p>
        </p:txBody>
      </p:sp>
      <p:sp>
        <p:nvSpPr>
          <p:cNvPr id="4" name="Right Brace 3"/>
          <p:cNvSpPr/>
          <p:nvPr/>
        </p:nvSpPr>
        <p:spPr>
          <a:xfrm>
            <a:off x="5112817" y="3815953"/>
            <a:ext cx="395287" cy="7651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endParaRPr lang="en-US" smtClean="0">
              <a:solidFill>
                <a:srgbClr val="003366"/>
              </a:solidFill>
            </a:endParaRPr>
          </a:p>
        </p:txBody>
      </p:sp>
      <p:sp>
        <p:nvSpPr>
          <p:cNvPr id="128010" name="TextBox 4"/>
          <p:cNvSpPr txBox="1">
            <a:spLocks noChangeArrowheads="1"/>
          </p:cNvSpPr>
          <p:nvPr/>
        </p:nvSpPr>
        <p:spPr bwMode="auto">
          <a:xfrm>
            <a:off x="5471343" y="3709144"/>
            <a:ext cx="351429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smtClean="0">
                <a:solidFill>
                  <a:srgbClr val="003366"/>
                </a:solidFill>
              </a:rPr>
              <a:t>Estimated 100 million patient </a:t>
            </a:r>
          </a:p>
          <a:p>
            <a:pPr eaLnBrk="1" hangingPunct="1"/>
            <a:r>
              <a:rPr lang="en-US" sz="2000" dirty="0" smtClean="0">
                <a:solidFill>
                  <a:srgbClr val="003366"/>
                </a:solidFill>
              </a:rPr>
              <a:t>days exposure for Sandoz </a:t>
            </a:r>
          </a:p>
          <a:p>
            <a:pPr eaLnBrk="1" hangingPunct="1"/>
            <a:r>
              <a:rPr lang="en-US" sz="2000" dirty="0" err="1" smtClean="0">
                <a:solidFill>
                  <a:srgbClr val="003366"/>
                </a:solidFill>
              </a:rPr>
              <a:t>Biosimilars</a:t>
            </a:r>
            <a:r>
              <a:rPr lang="en-US" sz="2000" dirty="0" smtClean="0">
                <a:solidFill>
                  <a:srgbClr val="003366"/>
                </a:solidFill>
              </a:rPr>
              <a:t>*</a:t>
            </a:r>
          </a:p>
        </p:txBody>
      </p:sp>
      <p:sp>
        <p:nvSpPr>
          <p:cNvPr id="11" name="Text Box 10"/>
          <p:cNvSpPr txBox="1">
            <a:spLocks noChangeArrowheads="1"/>
          </p:cNvSpPr>
          <p:nvPr/>
        </p:nvSpPr>
        <p:spPr bwMode="auto">
          <a:xfrm>
            <a:off x="468312" y="6602869"/>
            <a:ext cx="655195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6pPr>
            <a:lvl7pPr marL="29718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7pPr>
            <a:lvl8pPr marL="34290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8pPr>
            <a:lvl9pPr marL="38862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9pPr>
          </a:lstStyle>
          <a:p>
            <a:pPr>
              <a:lnSpc>
                <a:spcPct val="90000"/>
              </a:lnSpc>
              <a:spcAft>
                <a:spcPct val="20000"/>
              </a:spcAft>
              <a:buFont typeface="Arial" pitchFamily="34" charset="0"/>
              <a:buNone/>
            </a:pPr>
            <a:r>
              <a:rPr lang="en-GB" sz="1000" dirty="0" smtClean="0">
                <a:solidFill>
                  <a:schemeClr val="bg1"/>
                </a:solidFill>
                <a:cs typeface="Arial"/>
              </a:rPr>
              <a:t>PSURs : </a:t>
            </a:r>
            <a:r>
              <a:rPr lang="en-GB" sz="1000" dirty="0" err="1" smtClean="0">
                <a:solidFill>
                  <a:schemeClr val="bg1"/>
                </a:solidFill>
                <a:cs typeface="Arial"/>
              </a:rPr>
              <a:t>biosimilar</a:t>
            </a:r>
            <a:r>
              <a:rPr lang="en-GB" sz="1000" dirty="0" smtClean="0">
                <a:solidFill>
                  <a:schemeClr val="bg1"/>
                </a:solidFill>
                <a:cs typeface="Arial"/>
              </a:rPr>
              <a:t> HX575 Feb 2013; </a:t>
            </a:r>
            <a:r>
              <a:rPr lang="en-GB" sz="1000" dirty="0" err="1" smtClean="0">
                <a:solidFill>
                  <a:schemeClr val="bg1"/>
                </a:solidFill>
                <a:cs typeface="Arial"/>
              </a:rPr>
              <a:t>biosimilar</a:t>
            </a:r>
            <a:r>
              <a:rPr lang="en-GB" sz="1000" dirty="0" smtClean="0">
                <a:solidFill>
                  <a:schemeClr val="bg1"/>
                </a:solidFill>
                <a:cs typeface="Arial"/>
              </a:rPr>
              <a:t> EP2006 Jan 2013 and </a:t>
            </a:r>
            <a:r>
              <a:rPr lang="en-GB" sz="1000" dirty="0" err="1" smtClean="0">
                <a:solidFill>
                  <a:schemeClr val="bg1"/>
                </a:solidFill>
                <a:cs typeface="Arial"/>
              </a:rPr>
              <a:t>biosimilar</a:t>
            </a:r>
            <a:r>
              <a:rPr lang="en-GB" sz="1000" dirty="0" smtClean="0">
                <a:solidFill>
                  <a:schemeClr val="bg1"/>
                </a:solidFill>
                <a:cs typeface="Arial"/>
              </a:rPr>
              <a:t> Growth Hormone Aug 2012</a:t>
            </a:r>
            <a:endParaRPr lang="nl-NL" sz="1000" dirty="0" smtClean="0">
              <a:solidFill>
                <a:schemeClr val="bg1"/>
              </a:solidFill>
              <a:cs typeface="Arial"/>
            </a:endParaRPr>
          </a:p>
        </p:txBody>
      </p:sp>
    </p:spTree>
    <p:extLst>
      <p:ext uri="{BB962C8B-B14F-4D97-AF65-F5344CB8AC3E}">
        <p14:creationId xmlns:p14="http://schemas.microsoft.com/office/powerpoint/2010/main" xmlns="" val="3178106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vs_03269"/>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8775" y="1416050"/>
            <a:ext cx="1539875"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Rectangle 5"/>
          <p:cNvSpPr>
            <a:spLocks noGrp="1" noChangeArrowheads="1"/>
          </p:cNvSpPr>
          <p:nvPr>
            <p:ph type="title" idx="4294967295"/>
          </p:nvPr>
        </p:nvSpPr>
        <p:spPr>
          <a:xfrm>
            <a:off x="468313" y="220663"/>
            <a:ext cx="8178800" cy="904875"/>
          </a:xfrm>
        </p:spPr>
        <p:txBody>
          <a:bodyPr>
            <a:spAutoFit/>
          </a:bodyPr>
          <a:lstStyle/>
          <a:p>
            <a:pPr eaLnBrk="1" hangingPunct="1"/>
            <a:r>
              <a:rPr lang="en-US" altLang="ja-JP" smtClean="0">
                <a:ea typeface="ＭＳ Ｐゴシック" pitchFamily="34" charset="-128"/>
              </a:rPr>
              <a:t>Sandoz Biopharmaceuticals is the leader in developing and manufacturing biosimilars</a:t>
            </a:r>
          </a:p>
        </p:txBody>
      </p:sp>
      <p:sp>
        <p:nvSpPr>
          <p:cNvPr id="34820" name="Rectangle 17"/>
          <p:cNvSpPr>
            <a:spLocks noChangeArrowheads="1"/>
          </p:cNvSpPr>
          <p:nvPr>
            <p:custDataLst>
              <p:tags r:id="rId3"/>
            </p:custDataLst>
          </p:nvPr>
        </p:nvSpPr>
        <p:spPr bwMode="gray">
          <a:xfrm>
            <a:off x="2051050" y="1374775"/>
            <a:ext cx="6805613" cy="327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rIns="36000">
            <a:spAutoFit/>
          </a:bodyPr>
          <a:lstStyle/>
          <a:p>
            <a:pPr indent="9525">
              <a:spcAft>
                <a:spcPct val="30000"/>
              </a:spcAft>
              <a:buClr>
                <a:srgbClr val="003366"/>
              </a:buClr>
              <a:buSzPct val="110000"/>
              <a:buFont typeface="Wingdings" pitchFamily="2" charset="2"/>
              <a:buNone/>
            </a:pPr>
            <a:r>
              <a:rPr lang="en-US" altLang="ja-JP" smtClean="0">
                <a:solidFill>
                  <a:srgbClr val="003366"/>
                </a:solidFill>
                <a:latin typeface="Arial" pitchFamily="34" charset="0"/>
                <a:ea typeface="ＭＳ Ｐゴシック" pitchFamily="34" charset="-128"/>
                <a:cs typeface="Arial" pitchFamily="34" charset="0"/>
              </a:rPr>
              <a:t> </a:t>
            </a:r>
            <a:r>
              <a:rPr lang="en-US" altLang="ja-JP" b="1" smtClean="0">
                <a:solidFill>
                  <a:srgbClr val="003366"/>
                </a:solidFill>
                <a:latin typeface="Arial" pitchFamily="34" charset="0"/>
                <a:ea typeface="ＭＳ Ｐゴシック" pitchFamily="34" charset="-128"/>
                <a:cs typeface="Arial" pitchFamily="34" charset="0"/>
              </a:rPr>
              <a:t>Biologics development and manufacturing experience: </a:t>
            </a:r>
          </a:p>
          <a:p>
            <a:pPr marL="273050" lvl="1" indent="-261938">
              <a:spcAft>
                <a:spcPct val="30000"/>
              </a:spcAft>
              <a:buClr>
                <a:srgbClr val="99BDE7"/>
              </a:buClr>
              <a:buSzPct val="110000"/>
              <a:buFont typeface="Wingdings" pitchFamily="2" charset="2"/>
              <a:buChar char="§"/>
            </a:pPr>
            <a:r>
              <a:rPr lang="en-US" altLang="ja-JP" smtClean="0">
                <a:solidFill>
                  <a:srgbClr val="003366"/>
                </a:solidFill>
                <a:latin typeface="Arial" pitchFamily="34" charset="0"/>
                <a:ea typeface="ＭＳ Ｐゴシック" pitchFamily="34" charset="-128"/>
                <a:cs typeface="Arial" pitchFamily="34" charset="0"/>
              </a:rPr>
              <a:t>66 years of experience in pharmaceutical biotechnology</a:t>
            </a:r>
          </a:p>
          <a:p>
            <a:pPr marL="273050" lvl="1" indent="-261938">
              <a:spcAft>
                <a:spcPct val="30000"/>
              </a:spcAft>
              <a:buClr>
                <a:srgbClr val="99BDE7"/>
              </a:buClr>
              <a:buSzPct val="110000"/>
              <a:buFont typeface="Wingdings" pitchFamily="2" charset="2"/>
              <a:buChar char="§"/>
            </a:pPr>
            <a:r>
              <a:rPr lang="en-US" altLang="ja-JP" smtClean="0">
                <a:solidFill>
                  <a:srgbClr val="003366"/>
                </a:solidFill>
                <a:latin typeface="Arial" pitchFamily="34" charset="0"/>
                <a:ea typeface="ＭＳ Ｐゴシック" pitchFamily="34" charset="-128"/>
                <a:cs typeface="Arial" pitchFamily="34" charset="0"/>
              </a:rPr>
              <a:t>32 years of experience in rec. therapeutic proteins</a:t>
            </a:r>
          </a:p>
          <a:p>
            <a:pPr marL="273050" lvl="1" indent="-261938">
              <a:spcAft>
                <a:spcPct val="30000"/>
              </a:spcAft>
              <a:buClr>
                <a:srgbClr val="99BDE7"/>
              </a:buClr>
              <a:buSzPct val="110000"/>
              <a:buFont typeface="Wingdings" pitchFamily="2" charset="2"/>
              <a:buChar char="§"/>
            </a:pPr>
            <a:r>
              <a:rPr lang="en-US" altLang="ja-JP" smtClean="0">
                <a:solidFill>
                  <a:srgbClr val="003366"/>
                </a:solidFill>
                <a:latin typeface="Arial" pitchFamily="34" charset="0"/>
                <a:ea typeface="ＭＳ Ｐゴシック" pitchFamily="34" charset="-128"/>
                <a:cs typeface="Arial" pitchFamily="34" charset="0"/>
              </a:rPr>
              <a:t>Extensive experience with novel biologics, from peptides to mAbs</a:t>
            </a:r>
          </a:p>
          <a:p>
            <a:pPr marL="273050" lvl="1" indent="-261938">
              <a:spcAft>
                <a:spcPct val="30000"/>
              </a:spcAft>
              <a:buClr>
                <a:srgbClr val="99BDE7"/>
              </a:buClr>
              <a:buSzPct val="110000"/>
              <a:buFont typeface="Wingdings" pitchFamily="2" charset="2"/>
              <a:buChar char="§"/>
            </a:pPr>
            <a:r>
              <a:rPr lang="en-US" altLang="ja-JP" smtClean="0">
                <a:solidFill>
                  <a:srgbClr val="003366"/>
                </a:solidFill>
                <a:latin typeface="Arial" pitchFamily="34" charset="0"/>
                <a:ea typeface="ＭＳ Ｐゴシック" pitchFamily="34" charset="-128"/>
                <a:cs typeface="Arial" pitchFamily="34" charset="0"/>
              </a:rPr>
              <a:t>In house development capabilities in the EU: Own labs for all key activities, ~600 associates in development, plus Novartis</a:t>
            </a:r>
          </a:p>
          <a:p>
            <a:pPr marL="273050" lvl="1" indent="-261938">
              <a:spcAft>
                <a:spcPct val="30000"/>
              </a:spcAft>
              <a:buClr>
                <a:srgbClr val="99BDE7"/>
              </a:buClr>
              <a:buSzPct val="110000"/>
              <a:buFont typeface="Wingdings" pitchFamily="2" charset="2"/>
              <a:buChar char="§"/>
            </a:pPr>
            <a:r>
              <a:rPr lang="en-US" altLang="ja-JP" smtClean="0">
                <a:solidFill>
                  <a:srgbClr val="003366"/>
                </a:solidFill>
                <a:latin typeface="Arial" pitchFamily="34" charset="0"/>
                <a:ea typeface="ＭＳ Ｐゴシック" pitchFamily="34" charset="-128"/>
                <a:cs typeface="Arial" pitchFamily="34" charset="0"/>
              </a:rPr>
              <a:t>In house manufacturing capabilities in the EU: Dedicated microbial (</a:t>
            </a:r>
            <a:r>
              <a:rPr lang="en-US" altLang="ja-JP" i="1" smtClean="0">
                <a:solidFill>
                  <a:srgbClr val="003366"/>
                </a:solidFill>
                <a:latin typeface="Arial" pitchFamily="34" charset="0"/>
                <a:ea typeface="ＭＳ Ｐゴシック" pitchFamily="34" charset="-128"/>
                <a:cs typeface="Arial" pitchFamily="34" charset="0"/>
              </a:rPr>
              <a:t>E. coli</a:t>
            </a:r>
            <a:r>
              <a:rPr lang="en-US" altLang="ja-JP" smtClean="0">
                <a:solidFill>
                  <a:srgbClr val="003366"/>
                </a:solidFill>
                <a:latin typeface="Arial" pitchFamily="34" charset="0"/>
                <a:ea typeface="ＭＳ Ｐゴシック" pitchFamily="34" charset="-128"/>
                <a:cs typeface="Arial" pitchFamily="34" charset="0"/>
              </a:rPr>
              <a:t>, yeast) and cell culture facilities, 8 API lines up to 40.000 L; plus fill &amp; finish lines</a:t>
            </a:r>
          </a:p>
        </p:txBody>
      </p:sp>
      <p:graphicFrame>
        <p:nvGraphicFramePr>
          <p:cNvPr id="34821" name="Rectangle 19" hidden="1"/>
          <p:cNvGraphicFramePr>
            <a:graphicFrameLocks/>
          </p:cNvGraphicFramePr>
          <p:nvPr/>
        </p:nvGraphicFramePr>
        <p:xfrm>
          <a:off x="0" y="0"/>
          <a:ext cx="158750" cy="158750"/>
        </p:xfrm>
        <a:graphic>
          <a:graphicData uri="http://schemas.openxmlformats.org/presentationml/2006/ole">
            <p:oleObj spid="_x0000_s423950" name="think-cell Slide" r:id="rId9" imgW="0" imgH="0" progId="">
              <p:embed/>
            </p:oleObj>
          </a:graphicData>
        </a:graphic>
      </p:graphicFrame>
      <p:pic>
        <p:nvPicPr>
          <p:cNvPr id="34822" name="Picture 20" descr="labo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81000" y="3246438"/>
            <a:ext cx="1598613"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3" name="Rectangle 18"/>
          <p:cNvSpPr>
            <a:spLocks noChangeArrowheads="1"/>
          </p:cNvSpPr>
          <p:nvPr>
            <p:custDataLst>
              <p:tags r:id="rId4"/>
            </p:custDataLst>
          </p:nvPr>
        </p:nvSpPr>
        <p:spPr bwMode="gray">
          <a:xfrm>
            <a:off x="2051050" y="4945063"/>
            <a:ext cx="6813550"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6000" rIns="36000">
            <a:spAutoFit/>
          </a:bodyPr>
          <a:lstStyle/>
          <a:p>
            <a:pPr indent="9525">
              <a:spcAft>
                <a:spcPct val="30000"/>
              </a:spcAft>
              <a:buClr>
                <a:srgbClr val="FCAF17"/>
              </a:buClr>
              <a:buSzPct val="110000"/>
              <a:buFont typeface="Wingdings" pitchFamily="2" charset="2"/>
              <a:buNone/>
            </a:pPr>
            <a:r>
              <a:rPr lang="en-US" altLang="ja-JP" b="1" smtClean="0">
                <a:solidFill>
                  <a:srgbClr val="003366"/>
                </a:solidFill>
                <a:latin typeface="Arial" pitchFamily="34" charset="0"/>
                <a:ea typeface="ＭＳ Ｐゴシック" pitchFamily="34" charset="-128"/>
                <a:cs typeface="Arial" pitchFamily="34" charset="0"/>
              </a:rPr>
              <a:t>Biosimilars expertise:</a:t>
            </a:r>
          </a:p>
          <a:p>
            <a:pPr marL="273050" lvl="1" indent="-261938">
              <a:spcAft>
                <a:spcPct val="30000"/>
              </a:spcAft>
              <a:buClr>
                <a:srgbClr val="99BDE7"/>
              </a:buClr>
              <a:buSzPct val="110000"/>
              <a:buFont typeface="Wingdings" pitchFamily="2" charset="2"/>
              <a:buChar char="§"/>
            </a:pPr>
            <a:r>
              <a:rPr lang="en-US" altLang="ja-JP" smtClean="0">
                <a:solidFill>
                  <a:srgbClr val="003366"/>
                </a:solidFill>
                <a:latin typeface="Arial" pitchFamily="34" charset="0"/>
                <a:ea typeface="ＭＳ Ｐゴシック" pitchFamily="34" charset="-128"/>
                <a:cs typeface="Arial" pitchFamily="34" charset="0"/>
              </a:rPr>
              <a:t>Pioneer – successfully developed 3 biosimilars worldwide</a:t>
            </a:r>
          </a:p>
          <a:p>
            <a:pPr marL="273050" lvl="1" indent="-261938">
              <a:spcAft>
                <a:spcPct val="30000"/>
              </a:spcAft>
              <a:buClr>
                <a:srgbClr val="99BDE7"/>
              </a:buClr>
              <a:buSzPct val="110000"/>
              <a:buFont typeface="Wingdings" pitchFamily="2" charset="2"/>
              <a:buChar char="§"/>
            </a:pPr>
            <a:r>
              <a:rPr lang="en-US" altLang="ja-JP" smtClean="0">
                <a:solidFill>
                  <a:srgbClr val="003366"/>
                </a:solidFill>
                <a:latin typeface="Arial" pitchFamily="34" charset="0"/>
                <a:ea typeface="ＭＳ Ｐゴシック" pitchFamily="34" charset="-128"/>
                <a:cs typeface="Arial" pitchFamily="34" charset="0"/>
              </a:rPr>
              <a:t>Broad pipeline with a focus on mAbs, multiple clinical trials ongoing (e.g. ph III rituximab, pegfilgrastim) </a:t>
            </a:r>
          </a:p>
        </p:txBody>
      </p:sp>
      <p:sp>
        <p:nvSpPr>
          <p:cNvPr id="34824" name="Line 12"/>
          <p:cNvSpPr>
            <a:spLocks noChangeShapeType="1"/>
          </p:cNvSpPr>
          <p:nvPr/>
        </p:nvSpPr>
        <p:spPr bwMode="auto">
          <a:xfrm>
            <a:off x="2124075" y="4797425"/>
            <a:ext cx="6669088"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lIns="90000" tIns="46800" rIns="90000" bIns="46800" anchor="ctr"/>
          <a:lstStyle/>
          <a:p>
            <a:endParaRPr lang="en-GB" sz="1600" smtClean="0">
              <a:solidFill>
                <a:srgbClr val="003366"/>
              </a:solidFill>
              <a:latin typeface="Arial" pitchFamily="34" charset="0"/>
              <a:cs typeface="Arial" pitchFamily="34" charset="0"/>
            </a:endParaRPr>
          </a:p>
        </p:txBody>
      </p:sp>
      <p:sp>
        <p:nvSpPr>
          <p:cNvPr id="34825" name="Rectangle 8"/>
          <p:cNvSpPr txBox="1">
            <a:spLocks noChangeArrowheads="1"/>
          </p:cNvSpPr>
          <p:nvPr>
            <p:custDataLst>
              <p:tags r:id="rId5"/>
            </p:custDataLst>
          </p:nvPr>
        </p:nvSpPr>
        <p:spPr bwMode="auto">
          <a:xfrm>
            <a:off x="8807450" y="6610350"/>
            <a:ext cx="474663"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fld id="{3CD56DFC-0037-44C3-9511-092EB8EB5000}" type="slidenum">
              <a:rPr lang="en-US" sz="1000" smtClean="0">
                <a:solidFill>
                  <a:srgbClr val="003366"/>
                </a:solidFill>
                <a:ea typeface="ＭＳ Ｐゴシック" pitchFamily="34" charset="-128"/>
              </a:rPr>
              <a:pPr algn="ctr"/>
              <a:t>55</a:t>
            </a:fld>
            <a:endParaRPr lang="en-US" sz="1000" smtClean="0">
              <a:solidFill>
                <a:srgbClr val="003366"/>
              </a:solidFill>
              <a:ea typeface="ＭＳ Ｐゴシック" pitchFamily="34" charset="-128"/>
            </a:endParaRPr>
          </a:p>
        </p:txBody>
      </p:sp>
      <p:sp>
        <p:nvSpPr>
          <p:cNvPr id="34826" name="TextBox 9"/>
          <p:cNvSpPr txBox="1">
            <a:spLocks noChangeArrowheads="1"/>
          </p:cNvSpPr>
          <p:nvPr/>
        </p:nvSpPr>
        <p:spPr bwMode="auto">
          <a:xfrm>
            <a:off x="508000" y="6383338"/>
            <a:ext cx="404813" cy="339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endParaRPr lang="en-US" smtClean="0">
              <a:solidFill>
                <a:srgbClr val="003366"/>
              </a:solidFill>
            </a:endParaRPr>
          </a:p>
        </p:txBody>
      </p:sp>
      <p:sp>
        <p:nvSpPr>
          <p:cNvPr id="11" name="Text Box 10"/>
          <p:cNvSpPr txBox="1">
            <a:spLocks noChangeArrowheads="1"/>
          </p:cNvSpPr>
          <p:nvPr/>
        </p:nvSpPr>
        <p:spPr bwMode="auto">
          <a:xfrm>
            <a:off x="468313" y="6648064"/>
            <a:ext cx="625316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6pPr>
            <a:lvl7pPr marL="29718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7pPr>
            <a:lvl8pPr marL="34290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8pPr>
            <a:lvl9pPr marL="3886200" indent="-228600" eaLnBrk="0" fontAlgn="base" hangingPunct="0">
              <a:lnSpc>
                <a:spcPct val="95000"/>
              </a:lnSpc>
              <a:spcBef>
                <a:spcPct val="0"/>
              </a:spcBef>
              <a:spcAft>
                <a:spcPct val="20000"/>
              </a:spcAft>
              <a:buFont typeface="Arial" pitchFamily="34" charset="0"/>
              <a:buChar char="•"/>
              <a:defRPr b="1">
                <a:solidFill>
                  <a:schemeClr val="tx1"/>
                </a:solidFill>
                <a:latin typeface="Arial" pitchFamily="34" charset="0"/>
                <a:ea typeface="MS PGothic" pitchFamily="34" charset="-128"/>
              </a:defRPr>
            </a:lvl9pPr>
          </a:lstStyle>
          <a:p>
            <a:pPr>
              <a:lnSpc>
                <a:spcPct val="90000"/>
              </a:lnSpc>
              <a:spcAft>
                <a:spcPct val="20000"/>
              </a:spcAft>
              <a:buFont typeface="Arial" pitchFamily="34" charset="0"/>
              <a:buNone/>
            </a:pPr>
            <a:r>
              <a:rPr lang="nl-NL" sz="1000" dirty="0" smtClean="0">
                <a:solidFill>
                  <a:srgbClr val="000000"/>
                </a:solidFill>
                <a:cs typeface="Arial"/>
              </a:rPr>
              <a:t>Sandoz data on file 2013; HX575 PSUR Feb 2013 ; EP2006 Jan 2013 PSUR </a:t>
            </a:r>
          </a:p>
        </p:txBody>
      </p:sp>
    </p:spTree>
    <p:extLst>
      <p:ext uri="{BB962C8B-B14F-4D97-AF65-F5344CB8AC3E}">
        <p14:creationId xmlns:p14="http://schemas.microsoft.com/office/powerpoint/2010/main" xmlns="" val="38889695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kt 7" hidden="1"/>
          <p:cNvGraphicFramePr>
            <a:graphicFrameLocks noChangeAspect="1"/>
          </p:cNvGraphicFramePr>
          <p:nvPr/>
        </p:nvGraphicFramePr>
        <p:xfrm>
          <a:off x="0" y="0"/>
          <a:ext cx="158750" cy="158750"/>
        </p:xfrm>
        <a:graphic>
          <a:graphicData uri="http://schemas.openxmlformats.org/presentationml/2006/ole">
            <p:oleObj spid="_x0000_s107624" name="think-cell Slide" r:id="rId10" imgW="360" imgH="360" progId="">
              <p:embed/>
            </p:oleObj>
          </a:graphicData>
        </a:graphic>
      </p:graphicFrame>
      <p:sp>
        <p:nvSpPr>
          <p:cNvPr id="95235" name="Titel 1"/>
          <p:cNvSpPr>
            <a:spLocks noGrp="1"/>
          </p:cNvSpPr>
          <p:nvPr>
            <p:ph type="title"/>
            <p:custDataLst>
              <p:tags r:id="rId2"/>
            </p:custDataLst>
          </p:nvPr>
        </p:nvSpPr>
        <p:spPr/>
        <p:txBody>
          <a:bodyPr/>
          <a:lstStyle/>
          <a:p>
            <a:r>
              <a:rPr lang="en-GB" smtClean="0"/>
              <a:t>The Biosimilar approval pathway </a:t>
            </a:r>
            <a:br>
              <a:rPr lang="en-GB" smtClean="0"/>
            </a:br>
            <a:r>
              <a:rPr lang="en-GB" smtClean="0"/>
              <a:t>has a clear legal framework from EMA</a:t>
            </a:r>
          </a:p>
        </p:txBody>
      </p:sp>
      <p:sp>
        <p:nvSpPr>
          <p:cNvPr id="32772" name="Freeform 8"/>
          <p:cNvSpPr>
            <a:spLocks/>
          </p:cNvSpPr>
          <p:nvPr>
            <p:custDataLst>
              <p:tags r:id="rId3"/>
            </p:custDataLst>
          </p:nvPr>
        </p:nvSpPr>
        <p:spPr bwMode="auto">
          <a:xfrm>
            <a:off x="582613" y="1647825"/>
            <a:ext cx="2808287" cy="623888"/>
          </a:xfrm>
          <a:custGeom>
            <a:avLst/>
            <a:gdLst>
              <a:gd name="T0" fmla="*/ 0 w 10000"/>
              <a:gd name="T1" fmla="*/ 2147483647 h 10057"/>
              <a:gd name="T2" fmla="*/ 2147483647 w 10000"/>
              <a:gd name="T3" fmla="*/ 2147483647 h 10057"/>
              <a:gd name="T4" fmla="*/ 2147483647 w 10000"/>
              <a:gd name="T5" fmla="*/ 0 h 10057"/>
              <a:gd name="T6" fmla="*/ 0 w 10000"/>
              <a:gd name="T7" fmla="*/ 2147483647 h 10057"/>
              <a:gd name="T8" fmla="*/ 0 w 10000"/>
              <a:gd name="T9" fmla="*/ 2147483647 h 10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57">
                <a:moveTo>
                  <a:pt x="0" y="10057"/>
                </a:moveTo>
                <a:lnTo>
                  <a:pt x="10000" y="10057"/>
                </a:lnTo>
                <a:cubicBezTo>
                  <a:pt x="9783" y="6724"/>
                  <a:pt x="9598" y="3333"/>
                  <a:pt x="9381" y="0"/>
                </a:cubicBezTo>
                <a:lnTo>
                  <a:pt x="0" y="57"/>
                </a:lnTo>
                <a:lnTo>
                  <a:pt x="0" y="10057"/>
                </a:lnTo>
                <a:close/>
              </a:path>
            </a:pathLst>
          </a:custGeom>
          <a:solidFill>
            <a:schemeClr val="bg2">
              <a:lumMod val="25000"/>
            </a:schemeClr>
          </a:solidFill>
          <a:ln>
            <a:noFill/>
          </a:ln>
        </p:spPr>
        <p:txBody>
          <a:bodyPr wrap="none" anchor="ctr"/>
          <a:lstStyle/>
          <a:p>
            <a:pPr>
              <a:defRPr/>
            </a:pPr>
            <a:endParaRPr lang="en-US">
              <a:solidFill>
                <a:srgbClr val="003366"/>
              </a:solidFill>
            </a:endParaRPr>
          </a:p>
        </p:txBody>
      </p:sp>
      <p:sp>
        <p:nvSpPr>
          <p:cNvPr id="95237" name="Text Box 9"/>
          <p:cNvSpPr txBox="1">
            <a:spLocks noChangeArrowheads="1"/>
          </p:cNvSpPr>
          <p:nvPr>
            <p:custDataLst>
              <p:tags r:id="rId4"/>
            </p:custDataLst>
          </p:nvPr>
        </p:nvSpPr>
        <p:spPr bwMode="auto">
          <a:xfrm>
            <a:off x="855663" y="1800225"/>
            <a:ext cx="21447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000" b="1" smtClean="0">
                <a:solidFill>
                  <a:srgbClr val="FFFFFF"/>
                </a:solidFill>
                <a:latin typeface="News Gothic MT" pitchFamily="34" charset="0"/>
                <a:ea typeface="ＭＳ Ｐゴシック" pitchFamily="34" charset="-128"/>
              </a:rPr>
              <a:t>Legal basis</a:t>
            </a:r>
          </a:p>
        </p:txBody>
      </p:sp>
      <p:sp>
        <p:nvSpPr>
          <p:cNvPr id="95238" name="Text Box 10"/>
          <p:cNvSpPr txBox="1">
            <a:spLocks noChangeArrowheads="1"/>
          </p:cNvSpPr>
          <p:nvPr>
            <p:custDataLst>
              <p:tags r:id="rId5"/>
            </p:custDataLst>
          </p:nvPr>
        </p:nvSpPr>
        <p:spPr bwMode="auto">
          <a:xfrm>
            <a:off x="576263" y="2325688"/>
            <a:ext cx="2814637" cy="29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296" tIns="46648" rIns="93296" bIns="46648">
            <a:spAutoFit/>
          </a:bodyPr>
          <a:lstStyle>
            <a:lvl1pPr marL="193675" indent="-193675" defTabSz="933450" eaLnBrk="0" hangingPunct="0">
              <a:tabLst>
                <a:tab pos="193675" algn="l"/>
              </a:tabLst>
              <a:defRPr>
                <a:solidFill>
                  <a:schemeClr val="tx1"/>
                </a:solidFill>
                <a:latin typeface="Arial" pitchFamily="34" charset="0"/>
                <a:cs typeface="Arial" pitchFamily="34" charset="0"/>
              </a:defRPr>
            </a:lvl1pPr>
            <a:lvl2pPr marL="742950" indent="-285750" defTabSz="933450" eaLnBrk="0" hangingPunct="0">
              <a:tabLst>
                <a:tab pos="193675" algn="l"/>
              </a:tabLst>
              <a:defRPr>
                <a:solidFill>
                  <a:schemeClr val="tx1"/>
                </a:solidFill>
                <a:latin typeface="Arial" pitchFamily="34" charset="0"/>
                <a:cs typeface="Arial" pitchFamily="34" charset="0"/>
              </a:defRPr>
            </a:lvl2pPr>
            <a:lvl3pPr marL="1143000" indent="-228600" defTabSz="933450" eaLnBrk="0" hangingPunct="0">
              <a:tabLst>
                <a:tab pos="193675" algn="l"/>
              </a:tabLst>
              <a:defRPr>
                <a:solidFill>
                  <a:schemeClr val="tx1"/>
                </a:solidFill>
                <a:latin typeface="Arial" pitchFamily="34" charset="0"/>
                <a:cs typeface="Arial" pitchFamily="34" charset="0"/>
              </a:defRPr>
            </a:lvl3pPr>
            <a:lvl4pPr marL="1600200" indent="-228600" defTabSz="933450" eaLnBrk="0" hangingPunct="0">
              <a:tabLst>
                <a:tab pos="193675" algn="l"/>
              </a:tabLst>
              <a:defRPr>
                <a:solidFill>
                  <a:schemeClr val="tx1"/>
                </a:solidFill>
                <a:latin typeface="Arial" pitchFamily="34" charset="0"/>
                <a:cs typeface="Arial" pitchFamily="34" charset="0"/>
              </a:defRPr>
            </a:lvl4pPr>
            <a:lvl5pPr marL="2057400" indent="-228600" defTabSz="933450" eaLnBrk="0" hangingPunct="0">
              <a:tabLst>
                <a:tab pos="193675" algn="l"/>
              </a:tabLst>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tabLst>
                <a:tab pos="193675" algn="l"/>
              </a:tabLs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tabLst>
                <a:tab pos="193675" algn="l"/>
              </a:tabLs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tabLst>
                <a:tab pos="193675" algn="l"/>
              </a:tabLs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tabLst>
                <a:tab pos="193675" algn="l"/>
              </a:tabLst>
              <a:defRPr>
                <a:solidFill>
                  <a:schemeClr val="tx1"/>
                </a:solidFill>
                <a:latin typeface="Arial" pitchFamily="34" charset="0"/>
                <a:cs typeface="Arial" pitchFamily="34" charset="0"/>
              </a:defRPr>
            </a:lvl9pPr>
          </a:lstStyle>
          <a:p>
            <a:pPr eaLnBrk="1" hangingPunct="1">
              <a:spcBef>
                <a:spcPts val="600"/>
              </a:spcBef>
              <a:buSzPct val="90000"/>
              <a:buFont typeface="Symbol" pitchFamily="18" charset="2"/>
              <a:buChar char=""/>
            </a:pPr>
            <a:r>
              <a:rPr lang="en-GB" sz="1600" smtClean="0">
                <a:solidFill>
                  <a:srgbClr val="003366"/>
                </a:solidFill>
                <a:latin typeface="News Gothic MT" pitchFamily="34" charset="0"/>
                <a:ea typeface="ＭＳ Ｐゴシック" pitchFamily="34" charset="-128"/>
              </a:rPr>
              <a:t>The legal framework: </a:t>
            </a:r>
            <a:br>
              <a:rPr lang="en-GB" sz="1600" smtClean="0">
                <a:solidFill>
                  <a:srgbClr val="003366"/>
                </a:solidFill>
                <a:latin typeface="News Gothic MT" pitchFamily="34" charset="0"/>
                <a:ea typeface="ＭＳ Ｐゴシック" pitchFamily="34" charset="-128"/>
              </a:rPr>
            </a:br>
            <a:r>
              <a:rPr lang="en-GB" sz="1600" smtClean="0">
                <a:solidFill>
                  <a:srgbClr val="003366"/>
                </a:solidFill>
                <a:latin typeface="News Gothic MT" pitchFamily="34" charset="0"/>
                <a:ea typeface="ＭＳ Ｐゴシック" pitchFamily="34" charset="-128"/>
              </a:rPr>
              <a:t>EU Directive 2001/83/EC, Article 10, Paragraph 4, </a:t>
            </a:r>
            <a:br>
              <a:rPr lang="en-GB" sz="1600" smtClean="0">
                <a:solidFill>
                  <a:srgbClr val="003366"/>
                </a:solidFill>
                <a:latin typeface="News Gothic MT" pitchFamily="34" charset="0"/>
                <a:ea typeface="ＭＳ Ｐゴシック" pitchFamily="34" charset="-128"/>
              </a:rPr>
            </a:br>
            <a:r>
              <a:rPr lang="en-GB" sz="1600" smtClean="0">
                <a:solidFill>
                  <a:srgbClr val="003366"/>
                </a:solidFill>
                <a:latin typeface="News Gothic MT" pitchFamily="34" charset="0"/>
                <a:ea typeface="ＭＳ Ｐゴシック" pitchFamily="34" charset="-128"/>
              </a:rPr>
              <a:t>in EU Directive 2004/27/EC, implemented in October 2005</a:t>
            </a:r>
          </a:p>
          <a:p>
            <a:pPr eaLnBrk="1" hangingPunct="1">
              <a:spcBef>
                <a:spcPts val="600"/>
              </a:spcBef>
              <a:buSzPct val="90000"/>
              <a:buFont typeface="Symbol" pitchFamily="18" charset="2"/>
              <a:buChar char=""/>
            </a:pPr>
            <a:r>
              <a:rPr lang="en-GB" sz="1600" smtClean="0">
                <a:solidFill>
                  <a:srgbClr val="003366"/>
                </a:solidFill>
                <a:latin typeface="News Gothic MT" pitchFamily="34" charset="0"/>
                <a:ea typeface="ＭＳ Ｐゴシック" pitchFamily="34" charset="-128"/>
              </a:rPr>
              <a:t>The requirements are in EU Directive 2003/63/EC, Annex, Part II, Point 4, for “Similar Biological Medicinal Products”</a:t>
            </a:r>
            <a:r>
              <a:rPr lang="en-GB" sz="1600" smtClean="0">
                <a:solidFill>
                  <a:srgbClr val="0093C9"/>
                </a:solidFill>
                <a:latin typeface="News Gothic MT" pitchFamily="34" charset="0"/>
                <a:ea typeface="ＭＳ Ｐゴシック" pitchFamily="34" charset="-128"/>
              </a:rPr>
              <a:t>  </a:t>
            </a:r>
          </a:p>
        </p:txBody>
      </p:sp>
      <p:sp>
        <p:nvSpPr>
          <p:cNvPr id="32775" name="Freeform 13"/>
          <p:cNvSpPr>
            <a:spLocks/>
          </p:cNvSpPr>
          <p:nvPr/>
        </p:nvSpPr>
        <p:spPr bwMode="auto">
          <a:xfrm flipH="1">
            <a:off x="6000750" y="1641475"/>
            <a:ext cx="2811463" cy="630238"/>
          </a:xfrm>
          <a:custGeom>
            <a:avLst/>
            <a:gdLst>
              <a:gd name="T0" fmla="*/ 0 w 1801"/>
              <a:gd name="T1" fmla="*/ 2147483647 h 336"/>
              <a:gd name="T2" fmla="*/ 2147483647 w 1801"/>
              <a:gd name="T3" fmla="*/ 2147483647 h 336"/>
              <a:gd name="T4" fmla="*/ 2147483647 w 1801"/>
              <a:gd name="T5" fmla="*/ 0 h 336"/>
              <a:gd name="T6" fmla="*/ 0 w 1801"/>
              <a:gd name="T7" fmla="*/ 0 h 336"/>
              <a:gd name="T8" fmla="*/ 0 w 1801"/>
              <a:gd name="T9" fmla="*/ 2147483647 h 336"/>
              <a:gd name="T10" fmla="*/ 0 60000 65536"/>
              <a:gd name="T11" fmla="*/ 0 60000 65536"/>
              <a:gd name="T12" fmla="*/ 0 60000 65536"/>
              <a:gd name="T13" fmla="*/ 0 60000 65536"/>
              <a:gd name="T14" fmla="*/ 0 60000 65536"/>
              <a:gd name="T15" fmla="*/ 0 w 1801"/>
              <a:gd name="T16" fmla="*/ 0 h 336"/>
              <a:gd name="T17" fmla="*/ 1801 w 1801"/>
              <a:gd name="T18" fmla="*/ 336 h 336"/>
            </a:gdLst>
            <a:ahLst/>
            <a:cxnLst>
              <a:cxn ang="T10">
                <a:pos x="T0" y="T1"/>
              </a:cxn>
              <a:cxn ang="T11">
                <a:pos x="T2" y="T3"/>
              </a:cxn>
              <a:cxn ang="T12">
                <a:pos x="T4" y="T5"/>
              </a:cxn>
              <a:cxn ang="T13">
                <a:pos x="T6" y="T7"/>
              </a:cxn>
              <a:cxn ang="T14">
                <a:pos x="T8" y="T9"/>
              </a:cxn>
            </a:cxnLst>
            <a:rect l="T15" t="T16" r="T17" b="T18"/>
            <a:pathLst>
              <a:path w="1801" h="336">
                <a:moveTo>
                  <a:pt x="0" y="336"/>
                </a:moveTo>
                <a:lnTo>
                  <a:pt x="1801" y="336"/>
                </a:lnTo>
                <a:lnTo>
                  <a:pt x="1684" y="0"/>
                </a:lnTo>
                <a:lnTo>
                  <a:pt x="0" y="0"/>
                </a:lnTo>
                <a:lnTo>
                  <a:pt x="0" y="336"/>
                </a:lnTo>
                <a:close/>
              </a:path>
            </a:pathLst>
          </a:custGeom>
          <a:solidFill>
            <a:schemeClr val="bg2">
              <a:lumMod val="25000"/>
            </a:schemeClr>
          </a:solidFill>
          <a:ln>
            <a:noFill/>
          </a:ln>
        </p:spPr>
        <p:txBody>
          <a:bodyPr wrap="none" anchor="ctr"/>
          <a:lstStyle/>
          <a:p>
            <a:pPr>
              <a:defRPr/>
            </a:pPr>
            <a:endParaRPr lang="en-US">
              <a:solidFill>
                <a:srgbClr val="003366"/>
              </a:solidFill>
            </a:endParaRPr>
          </a:p>
        </p:txBody>
      </p:sp>
      <p:sp>
        <p:nvSpPr>
          <p:cNvPr id="32776" name="Text Box 14"/>
          <p:cNvSpPr txBox="1">
            <a:spLocks noChangeArrowheads="1"/>
          </p:cNvSpPr>
          <p:nvPr/>
        </p:nvSpPr>
        <p:spPr bwMode="auto">
          <a:xfrm flipH="1">
            <a:off x="6219825" y="1800225"/>
            <a:ext cx="2501900" cy="304800"/>
          </a:xfrm>
          <a:prstGeom prst="rect">
            <a:avLst/>
          </a:prstGeom>
          <a:solidFill>
            <a:schemeClr val="bg2">
              <a:lumMod val="25000"/>
            </a:schemeClr>
          </a:solidFill>
          <a:ln>
            <a:noFill/>
          </a:ln>
        </p:spPr>
        <p:txBody>
          <a:bodyPr lIns="0" tIns="0" rIns="0" bIns="0" anchor="ctr">
            <a:spAutoFit/>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2000" b="1" smtClean="0">
                <a:solidFill>
                  <a:srgbClr val="FFFFFF"/>
                </a:solidFill>
                <a:latin typeface="News Gothic MT" pitchFamily="34" charset="0"/>
                <a:ea typeface="MS PGothic" pitchFamily="34" charset="-128"/>
              </a:rPr>
              <a:t>EMA guidelines</a:t>
            </a:r>
          </a:p>
        </p:txBody>
      </p:sp>
      <p:sp>
        <p:nvSpPr>
          <p:cNvPr id="95241" name="Text Box 15"/>
          <p:cNvSpPr txBox="1">
            <a:spLocks noChangeArrowheads="1"/>
          </p:cNvSpPr>
          <p:nvPr/>
        </p:nvSpPr>
        <p:spPr bwMode="auto">
          <a:xfrm>
            <a:off x="6048375" y="2325688"/>
            <a:ext cx="2844800" cy="332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296" tIns="46648" rIns="93296" bIns="46648">
            <a:spAutoFit/>
          </a:bodyPr>
          <a:lstStyle>
            <a:lvl1pPr marL="193675" indent="-193675" defTabSz="933450" eaLnBrk="0" hangingPunct="0">
              <a:defRPr>
                <a:solidFill>
                  <a:schemeClr val="tx1"/>
                </a:solidFill>
                <a:latin typeface="Arial" pitchFamily="34" charset="0"/>
                <a:cs typeface="Arial" pitchFamily="34" charset="0"/>
              </a:defRPr>
            </a:lvl1pPr>
            <a:lvl2pPr marL="533400" indent="-160338"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buSzPct val="90000"/>
              <a:buFont typeface="Symbol" pitchFamily="18" charset="2"/>
              <a:buChar char=""/>
            </a:pPr>
            <a:r>
              <a:rPr lang="en-GB" sz="1600" smtClean="0">
                <a:solidFill>
                  <a:srgbClr val="003366"/>
                </a:solidFill>
                <a:latin typeface="News Gothic MT" pitchFamily="34" charset="0"/>
                <a:ea typeface="ＭＳ Ｐゴシック" pitchFamily="34" charset="-128"/>
              </a:rPr>
              <a:t>General guidelines for biopharmaceuticals</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Quality issues</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Non-clinical</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Clinical</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Immunogenicity</a:t>
            </a:r>
          </a:p>
          <a:p>
            <a:pPr eaLnBrk="1" hangingPunct="1">
              <a:spcBef>
                <a:spcPts val="600"/>
              </a:spcBef>
              <a:buSzPct val="90000"/>
              <a:buFont typeface="Symbol" pitchFamily="18" charset="2"/>
              <a:buChar char=""/>
            </a:pPr>
            <a:r>
              <a:rPr lang="en-GB" sz="1600" smtClean="0">
                <a:solidFill>
                  <a:srgbClr val="003366"/>
                </a:solidFill>
                <a:latin typeface="News Gothic MT" pitchFamily="34" charset="0"/>
                <a:ea typeface="ＭＳ Ｐゴシック" pitchFamily="34" charset="-128"/>
              </a:rPr>
              <a:t>Product-specific guidelines</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Erythropoietins</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Somatotropin </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GCSF</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Insulin</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Interferon alpha</a:t>
            </a:r>
          </a:p>
          <a:p>
            <a:pPr lvl="1" eaLnBrk="1" hangingPunct="1">
              <a:spcBef>
                <a:spcPts val="200"/>
              </a:spcBef>
              <a:buSzPct val="100000"/>
              <a:buFont typeface="Arial" pitchFamily="34" charset="0"/>
              <a:buChar char="−"/>
            </a:pPr>
            <a:r>
              <a:rPr lang="en-GB" sz="1400" smtClean="0">
                <a:solidFill>
                  <a:srgbClr val="003366"/>
                </a:solidFill>
                <a:latin typeface="News Gothic MT" pitchFamily="34" charset="0"/>
                <a:ea typeface="ＭＳ Ｐゴシック" pitchFamily="34" charset="-128"/>
              </a:rPr>
              <a:t>LMWH</a:t>
            </a:r>
            <a:endParaRPr lang="en-GB" sz="1100" smtClean="0">
              <a:solidFill>
                <a:srgbClr val="0093C9"/>
              </a:solidFill>
              <a:latin typeface="News Gothic MT" pitchFamily="34" charset="0"/>
              <a:ea typeface="ＭＳ Ｐゴシック" pitchFamily="34" charset="-128"/>
            </a:endParaRPr>
          </a:p>
        </p:txBody>
      </p:sp>
      <p:grpSp>
        <p:nvGrpSpPr>
          <p:cNvPr id="32778" name="Gruppieren 17"/>
          <p:cNvGrpSpPr>
            <a:grpSpLocks/>
          </p:cNvGrpSpPr>
          <p:nvPr/>
        </p:nvGrpSpPr>
        <p:grpSpPr bwMode="auto">
          <a:xfrm>
            <a:off x="3849688" y="2701925"/>
            <a:ext cx="1700212" cy="2236788"/>
            <a:chOff x="3923928" y="2924944"/>
            <a:chExt cx="1700212" cy="2236787"/>
          </a:xfrm>
          <a:solidFill>
            <a:schemeClr val="bg2">
              <a:lumMod val="25000"/>
            </a:schemeClr>
          </a:solidFill>
        </p:grpSpPr>
        <p:sp>
          <p:nvSpPr>
            <p:cNvPr id="32783" name="Text Box 4"/>
            <p:cNvSpPr>
              <a:spLocks noChangeArrowheads="1"/>
            </p:cNvSpPr>
            <p:nvPr/>
          </p:nvSpPr>
          <p:spPr bwMode="auto">
            <a:xfrm>
              <a:off x="4009653" y="2924944"/>
              <a:ext cx="1517650" cy="2236787"/>
            </a:xfrm>
            <a:prstGeom prst="roundRect">
              <a:avLst>
                <a:gd name="adj" fmla="val 16667"/>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457200">
                <a:defRPr/>
              </a:pPr>
              <a:endParaRPr lang="en-GB">
                <a:solidFill>
                  <a:srgbClr val="003366"/>
                </a:solidFill>
                <a:ea typeface="MS PGothic" pitchFamily="34" charset="-128"/>
              </a:endParaRPr>
            </a:p>
          </p:txBody>
        </p:sp>
        <p:sp>
          <p:nvSpPr>
            <p:cNvPr id="32784" name="Text Box 5"/>
            <p:cNvSpPr>
              <a:spLocks noChangeArrowheads="1"/>
            </p:cNvSpPr>
            <p:nvPr/>
          </p:nvSpPr>
          <p:spPr bwMode="auto">
            <a:xfrm>
              <a:off x="3923928" y="3221881"/>
              <a:ext cx="1700212" cy="1636564"/>
            </a:xfrm>
            <a:prstGeom prst="roundRect">
              <a:avLst>
                <a:gd name="adj" fmla="val 16667"/>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93296" tIns="46648" rIns="93296" bIns="46648" anchor="ctr">
              <a:spAutoFit/>
            </a:bodyPr>
            <a:lstStyle/>
            <a:p>
              <a:pPr marL="0" lvl="1" algn="ctr" defTabSz="933450">
                <a:defRPr/>
              </a:pPr>
              <a:r>
                <a:rPr lang="en-GB" b="1">
                  <a:solidFill>
                    <a:srgbClr val="FFFFFF"/>
                  </a:solidFill>
                  <a:latin typeface="News Gothic MT" pitchFamily="34" charset="0"/>
                  <a:ea typeface="MS PGothic" pitchFamily="34" charset="-128"/>
                </a:rPr>
                <a:t>Biosimilar</a:t>
              </a:r>
            </a:p>
            <a:p>
              <a:pPr marL="0" lvl="1" algn="ctr" defTabSz="933450">
                <a:defRPr/>
              </a:pPr>
              <a:r>
                <a:rPr lang="en-GB" b="1">
                  <a:solidFill>
                    <a:srgbClr val="FFFFFF"/>
                  </a:solidFill>
                  <a:latin typeface="News Gothic MT" pitchFamily="34" charset="0"/>
                  <a:ea typeface="MS PGothic" pitchFamily="34" charset="-128"/>
                </a:rPr>
                <a:t>approval</a:t>
              </a:r>
            </a:p>
            <a:p>
              <a:pPr marL="0" lvl="1" algn="ctr" defTabSz="933450">
                <a:defRPr/>
              </a:pPr>
              <a:r>
                <a:rPr lang="en-GB" b="1">
                  <a:solidFill>
                    <a:srgbClr val="FFFFFF"/>
                  </a:solidFill>
                  <a:latin typeface="News Gothic MT" pitchFamily="34" charset="0"/>
                  <a:ea typeface="MS PGothic" pitchFamily="34" charset="-128"/>
                </a:rPr>
                <a:t>pathway </a:t>
              </a:r>
            </a:p>
            <a:p>
              <a:pPr marL="0" lvl="1" algn="ctr" defTabSz="933450">
                <a:defRPr/>
              </a:pPr>
              <a:r>
                <a:rPr lang="en-GB" b="1">
                  <a:solidFill>
                    <a:srgbClr val="FFFFFF"/>
                  </a:solidFill>
                  <a:latin typeface="News Gothic MT" pitchFamily="34" charset="0"/>
                  <a:ea typeface="MS PGothic" pitchFamily="34" charset="-128"/>
                </a:rPr>
                <a:t>has a clear</a:t>
              </a:r>
            </a:p>
            <a:p>
              <a:pPr marL="0" lvl="1" algn="ctr" defTabSz="933450">
                <a:defRPr/>
              </a:pPr>
              <a:r>
                <a:rPr lang="en-GB" b="1">
                  <a:solidFill>
                    <a:srgbClr val="FFFFFF"/>
                  </a:solidFill>
                  <a:latin typeface="News Gothic MT" pitchFamily="34" charset="0"/>
                  <a:ea typeface="MS PGothic" pitchFamily="34" charset="-128"/>
                </a:rPr>
                <a:t>legal basis</a:t>
              </a:r>
            </a:p>
          </p:txBody>
        </p:sp>
      </p:grpSp>
      <p:sp>
        <p:nvSpPr>
          <p:cNvPr id="15" name="Richtungspfeil 14"/>
          <p:cNvSpPr/>
          <p:nvPr/>
        </p:nvSpPr>
        <p:spPr>
          <a:xfrm>
            <a:off x="585788" y="1649413"/>
            <a:ext cx="3230562" cy="4371975"/>
          </a:xfrm>
          <a:prstGeom prst="homePlate">
            <a:avLst>
              <a:gd name="adj" fmla="val 18438"/>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C00000"/>
              </a:solidFill>
            </a:endParaRPr>
          </a:p>
        </p:txBody>
      </p:sp>
      <p:sp>
        <p:nvSpPr>
          <p:cNvPr id="19" name="Richtungspfeil 18"/>
          <p:cNvSpPr/>
          <p:nvPr/>
        </p:nvSpPr>
        <p:spPr>
          <a:xfrm flipH="1">
            <a:off x="5583238" y="1649413"/>
            <a:ext cx="3228975" cy="4371975"/>
          </a:xfrm>
          <a:prstGeom prst="homePlate">
            <a:avLst>
              <a:gd name="adj" fmla="val 18291"/>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mtClean="0">
              <a:solidFill>
                <a:srgbClr val="C00000"/>
              </a:solidFill>
            </a:endParaRPr>
          </a:p>
        </p:txBody>
      </p:sp>
      <p:sp>
        <p:nvSpPr>
          <p:cNvPr id="95245" name="Oval 17"/>
          <p:cNvSpPr>
            <a:spLocks noChangeArrowheads="1"/>
          </p:cNvSpPr>
          <p:nvPr>
            <p:custDataLst>
              <p:tags r:id="rId6"/>
            </p:custDataLst>
          </p:nvPr>
        </p:nvSpPr>
        <p:spPr bwMode="auto">
          <a:xfrm>
            <a:off x="517525" y="1558925"/>
            <a:ext cx="352425" cy="349250"/>
          </a:xfrm>
          <a:prstGeom prst="ellipse">
            <a:avLst/>
          </a:prstGeom>
          <a:solidFill>
            <a:schemeClr val="bg1"/>
          </a:solidFill>
          <a:ln w="28575" algn="ctr">
            <a:solidFill>
              <a:srgbClr val="CC0000"/>
            </a:solidFill>
            <a:round/>
            <a:headEnd/>
            <a:tailEnd/>
          </a:ln>
        </p:spPr>
        <p:txBody>
          <a:bodyPr wrap="none" anchor="ctr"/>
          <a:lstStyle/>
          <a:p>
            <a:pPr algn="ctr"/>
            <a:r>
              <a:rPr lang="en-GB" sz="2000" b="1" smtClean="0">
                <a:solidFill>
                  <a:srgbClr val="003366"/>
                </a:solidFill>
                <a:latin typeface="Arial" pitchFamily="34" charset="0"/>
                <a:ea typeface="ＭＳ Ｐゴシック" pitchFamily="34" charset="-128"/>
                <a:cs typeface="Arial" pitchFamily="34" charset="0"/>
              </a:rPr>
              <a:t>1</a:t>
            </a:r>
          </a:p>
        </p:txBody>
      </p:sp>
      <p:sp>
        <p:nvSpPr>
          <p:cNvPr id="95246" name="Oval 20"/>
          <p:cNvSpPr>
            <a:spLocks noChangeArrowheads="1"/>
          </p:cNvSpPr>
          <p:nvPr>
            <p:custDataLst>
              <p:tags r:id="rId7"/>
            </p:custDataLst>
          </p:nvPr>
        </p:nvSpPr>
        <p:spPr bwMode="auto">
          <a:xfrm>
            <a:off x="6075363" y="1558925"/>
            <a:ext cx="352425" cy="349250"/>
          </a:xfrm>
          <a:prstGeom prst="ellipse">
            <a:avLst/>
          </a:prstGeom>
          <a:solidFill>
            <a:schemeClr val="bg1"/>
          </a:solidFill>
          <a:ln w="28575" algn="ctr">
            <a:solidFill>
              <a:srgbClr val="CC0000"/>
            </a:solidFill>
            <a:round/>
            <a:headEnd/>
            <a:tailEnd/>
          </a:ln>
        </p:spPr>
        <p:txBody>
          <a:bodyPr wrap="none" anchor="ctr"/>
          <a:lstStyle/>
          <a:p>
            <a:pPr algn="ctr"/>
            <a:r>
              <a:rPr lang="en-GB" sz="2000" b="1" smtClean="0">
                <a:solidFill>
                  <a:srgbClr val="003366"/>
                </a:solidFill>
                <a:latin typeface="Arial" pitchFamily="34" charset="0"/>
                <a:ea typeface="ＭＳ Ｐゴシック" pitchFamily="34" charset="-128"/>
                <a:cs typeface="Arial" pitchFamily="34" charset="0"/>
              </a:rPr>
              <a:t>2</a:t>
            </a:r>
          </a:p>
        </p:txBody>
      </p:sp>
    </p:spTree>
    <p:extLst>
      <p:ext uri="{BB962C8B-B14F-4D97-AF65-F5344CB8AC3E}">
        <p14:creationId xmlns:p14="http://schemas.microsoft.com/office/powerpoint/2010/main" xmlns="" val="181923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kt 64" hidden="1"/>
          <p:cNvGraphicFramePr>
            <a:graphicFrameLocks noChangeAspect="1"/>
          </p:cNvGraphicFramePr>
          <p:nvPr/>
        </p:nvGraphicFramePr>
        <p:xfrm>
          <a:off x="0" y="0"/>
          <a:ext cx="158750" cy="158750"/>
        </p:xfrm>
        <a:graphic>
          <a:graphicData uri="http://schemas.openxmlformats.org/presentationml/2006/ole">
            <p:oleObj spid="_x0000_s108650" name="think-cell Slide" r:id="rId25" imgW="360" imgH="360" progId="">
              <p:embed/>
            </p:oleObj>
          </a:graphicData>
        </a:graphic>
      </p:graphicFrame>
      <p:sp>
        <p:nvSpPr>
          <p:cNvPr id="96259" name="Titel 1"/>
          <p:cNvSpPr>
            <a:spLocks noGrp="1"/>
          </p:cNvSpPr>
          <p:nvPr>
            <p:ph type="title"/>
            <p:custDataLst>
              <p:tags r:id="rId2"/>
            </p:custDataLst>
          </p:nvPr>
        </p:nvSpPr>
        <p:spPr/>
        <p:txBody>
          <a:bodyPr/>
          <a:lstStyle/>
          <a:p>
            <a:r>
              <a:rPr lang="en-GB" dirty="0" smtClean="0"/>
              <a:t>Proof of comparability utilising collective </a:t>
            </a:r>
            <a:br>
              <a:rPr lang="en-GB" dirty="0" smtClean="0"/>
            </a:br>
            <a:r>
              <a:rPr lang="en-GB" dirty="0" smtClean="0"/>
              <a:t>body of evidence</a:t>
            </a:r>
            <a:endParaRPr lang="de-DE" dirty="0" smtClean="0"/>
          </a:p>
        </p:txBody>
      </p:sp>
      <p:sp>
        <p:nvSpPr>
          <p:cNvPr id="96260" name="Text Box 4"/>
          <p:cNvSpPr txBox="1">
            <a:spLocks noChangeArrowheads="1"/>
          </p:cNvSpPr>
          <p:nvPr>
            <p:custDataLst>
              <p:tags r:id="rId3"/>
            </p:custDataLst>
          </p:nvPr>
        </p:nvSpPr>
        <p:spPr bwMode="auto">
          <a:xfrm>
            <a:off x="433388" y="3351213"/>
            <a:ext cx="176212"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smtClean="0">
              <a:solidFill>
                <a:srgbClr val="003366"/>
              </a:solidFill>
              <a:latin typeface="Times New Roman" pitchFamily="18" charset="0"/>
              <a:ea typeface="ＭＳ Ｐゴシック" pitchFamily="34" charset="-128"/>
            </a:endParaRPr>
          </a:p>
        </p:txBody>
      </p:sp>
      <p:sp>
        <p:nvSpPr>
          <p:cNvPr id="96261" name="Text Box 5"/>
          <p:cNvSpPr txBox="1">
            <a:spLocks noChangeArrowheads="1"/>
          </p:cNvSpPr>
          <p:nvPr>
            <p:custDataLst>
              <p:tags r:id="rId4"/>
            </p:custDataLst>
          </p:nvPr>
        </p:nvSpPr>
        <p:spPr bwMode="auto">
          <a:xfrm rot="-5400000">
            <a:off x="-530225" y="3595688"/>
            <a:ext cx="2305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b="1" smtClean="0">
                <a:solidFill>
                  <a:srgbClr val="2B6AB5"/>
                </a:solidFill>
                <a:ea typeface="ＭＳ Ｐゴシック" pitchFamily="34" charset="-128"/>
              </a:rPr>
              <a:t>COMPARABILITY</a:t>
            </a:r>
            <a:endParaRPr lang="en-US" sz="2000" b="1" smtClean="0">
              <a:solidFill>
                <a:srgbClr val="2B6AB5"/>
              </a:solidFill>
              <a:ea typeface="ＭＳ Ｐゴシック" pitchFamily="34" charset="-128"/>
            </a:endParaRPr>
          </a:p>
        </p:txBody>
      </p:sp>
      <p:sp>
        <p:nvSpPr>
          <p:cNvPr id="10246" name="Line 6"/>
          <p:cNvSpPr>
            <a:spLocks noChangeShapeType="1"/>
          </p:cNvSpPr>
          <p:nvPr>
            <p:custDataLst>
              <p:tags r:id="rId5"/>
            </p:custDataLst>
          </p:nvPr>
        </p:nvSpPr>
        <p:spPr bwMode="auto">
          <a:xfrm flipV="1">
            <a:off x="622300" y="1584325"/>
            <a:ext cx="1588" cy="1049338"/>
          </a:xfrm>
          <a:prstGeom prst="line">
            <a:avLst/>
          </a:prstGeom>
          <a:noFill/>
          <a:ln w="76200">
            <a:solidFill>
              <a:schemeClr val="bg2">
                <a:lumMod val="50000"/>
              </a:schemeClr>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CCDEF3">
                  <a:lumMod val="50000"/>
                </a:srgbClr>
              </a:solidFill>
            </a:endParaRPr>
          </a:p>
        </p:txBody>
      </p:sp>
      <p:sp>
        <p:nvSpPr>
          <p:cNvPr id="10247" name="Line 7"/>
          <p:cNvSpPr>
            <a:spLocks noChangeShapeType="1"/>
          </p:cNvSpPr>
          <p:nvPr>
            <p:custDataLst>
              <p:tags r:id="rId6"/>
            </p:custDataLst>
          </p:nvPr>
        </p:nvSpPr>
        <p:spPr bwMode="auto">
          <a:xfrm flipH="1">
            <a:off x="622300" y="4978400"/>
            <a:ext cx="1588" cy="1187450"/>
          </a:xfrm>
          <a:prstGeom prst="line">
            <a:avLst/>
          </a:prstGeom>
          <a:noFill/>
          <a:ln w="76200">
            <a:solidFill>
              <a:schemeClr val="bg2">
                <a:lumMod val="50000"/>
              </a:schemeClr>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solidFill>
                <a:srgbClr val="CCDEF3">
                  <a:lumMod val="50000"/>
                </a:srgbClr>
              </a:solidFill>
            </a:endParaRPr>
          </a:p>
        </p:txBody>
      </p:sp>
      <p:sp>
        <p:nvSpPr>
          <p:cNvPr id="96264" name="Text Box 8"/>
          <p:cNvSpPr txBox="1">
            <a:spLocks noChangeArrowheads="1"/>
          </p:cNvSpPr>
          <p:nvPr>
            <p:custDataLst>
              <p:tags r:id="rId7"/>
            </p:custDataLst>
          </p:nvPr>
        </p:nvSpPr>
        <p:spPr bwMode="auto">
          <a:xfrm>
            <a:off x="6310313" y="5157788"/>
            <a:ext cx="254952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pPr>
            <a:r>
              <a:rPr lang="en-GB" sz="1400" b="1" smtClean="0">
                <a:solidFill>
                  <a:srgbClr val="2B6AB5"/>
                </a:solidFill>
                <a:ea typeface="ＭＳ Ｐゴシック" pitchFamily="34" charset="-128"/>
              </a:rPr>
              <a:t>Demonstration of structure</a:t>
            </a:r>
            <a:br>
              <a:rPr lang="en-GB" sz="1400" b="1" smtClean="0">
                <a:solidFill>
                  <a:srgbClr val="2B6AB5"/>
                </a:solidFill>
                <a:ea typeface="ＭＳ Ｐゴシック" pitchFamily="34" charset="-128"/>
              </a:rPr>
            </a:br>
            <a:r>
              <a:rPr lang="en-GB" sz="1400" b="1" smtClean="0">
                <a:solidFill>
                  <a:srgbClr val="2B6AB5"/>
                </a:solidFill>
                <a:ea typeface="ＭＳ Ｐゴシック" pitchFamily="34" charset="-128"/>
              </a:rPr>
              <a:t>at protein and carbohydrate</a:t>
            </a:r>
            <a:br>
              <a:rPr lang="en-GB" sz="1400" b="1" smtClean="0">
                <a:solidFill>
                  <a:srgbClr val="2B6AB5"/>
                </a:solidFill>
                <a:ea typeface="ＭＳ Ｐゴシック" pitchFamily="34" charset="-128"/>
              </a:rPr>
            </a:br>
            <a:r>
              <a:rPr lang="en-GB" sz="1400" b="1" smtClean="0">
                <a:solidFill>
                  <a:srgbClr val="2B6AB5"/>
                </a:solidFill>
                <a:ea typeface="ＭＳ Ｐゴシック" pitchFamily="34" charset="-128"/>
              </a:rPr>
              <a:t>levels</a:t>
            </a:r>
            <a:endParaRPr lang="en-US" sz="1400" b="1" smtClean="0">
              <a:solidFill>
                <a:srgbClr val="2B6AB5"/>
              </a:solidFill>
              <a:ea typeface="ＭＳ Ｐゴシック" pitchFamily="34" charset="-128"/>
            </a:endParaRPr>
          </a:p>
        </p:txBody>
      </p:sp>
      <p:sp>
        <p:nvSpPr>
          <p:cNvPr id="96265" name="Text Box 9"/>
          <p:cNvSpPr txBox="1">
            <a:spLocks noChangeArrowheads="1"/>
          </p:cNvSpPr>
          <p:nvPr>
            <p:custDataLst>
              <p:tags r:id="rId8"/>
            </p:custDataLst>
          </p:nvPr>
        </p:nvSpPr>
        <p:spPr bwMode="auto">
          <a:xfrm>
            <a:off x="6321425" y="4400550"/>
            <a:ext cx="2465388"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pPr>
            <a:r>
              <a:rPr lang="en-GB" sz="1400" b="1" i="1" smtClean="0">
                <a:solidFill>
                  <a:srgbClr val="2B6AB5"/>
                </a:solidFill>
                <a:ea typeface="ＭＳ Ｐゴシック" pitchFamily="34" charset="-128"/>
              </a:rPr>
              <a:t>In vivo </a:t>
            </a:r>
            <a:r>
              <a:rPr lang="en-GB" sz="1400" b="1" smtClean="0">
                <a:solidFill>
                  <a:srgbClr val="2B6AB5"/>
                </a:solidFill>
                <a:ea typeface="ＭＳ Ｐゴシック" pitchFamily="34" charset="-128"/>
              </a:rPr>
              <a:t>assay and </a:t>
            </a:r>
            <a:r>
              <a:rPr lang="en-GB" sz="1400" b="1" i="1" smtClean="0">
                <a:solidFill>
                  <a:srgbClr val="2B6AB5"/>
                </a:solidFill>
                <a:ea typeface="ＭＳ Ｐゴシック" pitchFamily="34" charset="-128"/>
              </a:rPr>
              <a:t>in vitro</a:t>
            </a:r>
            <a:r>
              <a:rPr lang="en-GB" sz="1400" b="1" smtClean="0">
                <a:solidFill>
                  <a:srgbClr val="2B6AB5"/>
                </a:solidFill>
                <a:ea typeface="ＭＳ Ｐゴシック" pitchFamily="34" charset="-128"/>
              </a:rPr>
              <a:t> testing demonstrates biological characterisation</a:t>
            </a:r>
            <a:endParaRPr lang="en-US" sz="1400" b="1" i="1" smtClean="0">
              <a:solidFill>
                <a:srgbClr val="2B6AB5"/>
              </a:solidFill>
              <a:ea typeface="ＭＳ Ｐゴシック" pitchFamily="34" charset="-128"/>
            </a:endParaRPr>
          </a:p>
        </p:txBody>
      </p:sp>
      <p:sp>
        <p:nvSpPr>
          <p:cNvPr id="96266" name="Text Box 10"/>
          <p:cNvSpPr txBox="1">
            <a:spLocks noChangeArrowheads="1"/>
          </p:cNvSpPr>
          <p:nvPr>
            <p:custDataLst>
              <p:tags r:id="rId9"/>
            </p:custDataLst>
          </p:nvPr>
        </p:nvSpPr>
        <p:spPr bwMode="auto">
          <a:xfrm>
            <a:off x="6296025" y="3625850"/>
            <a:ext cx="2311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pPr>
            <a:r>
              <a:rPr lang="en-GB" sz="1400" b="1" smtClean="0">
                <a:solidFill>
                  <a:srgbClr val="2B6AB5"/>
                </a:solidFill>
                <a:ea typeface="ＭＳ Ｐゴシック" pitchFamily="34" charset="-128"/>
              </a:rPr>
              <a:t>Dosing and tolerability demonstrated</a:t>
            </a:r>
            <a:endParaRPr lang="en-US" sz="1400" b="1" smtClean="0">
              <a:solidFill>
                <a:srgbClr val="2B6AB5"/>
              </a:solidFill>
              <a:ea typeface="ＭＳ Ｐゴシック" pitchFamily="34" charset="-128"/>
            </a:endParaRPr>
          </a:p>
        </p:txBody>
      </p:sp>
      <p:sp>
        <p:nvSpPr>
          <p:cNvPr id="96267" name="Text Box 11"/>
          <p:cNvSpPr txBox="1">
            <a:spLocks noChangeArrowheads="1"/>
          </p:cNvSpPr>
          <p:nvPr>
            <p:custDataLst>
              <p:tags r:id="rId10"/>
            </p:custDataLst>
          </p:nvPr>
        </p:nvSpPr>
        <p:spPr bwMode="auto">
          <a:xfrm>
            <a:off x="6323013" y="2851150"/>
            <a:ext cx="23114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pPr>
            <a:r>
              <a:rPr lang="en-GB" sz="1400" b="1" smtClean="0">
                <a:solidFill>
                  <a:srgbClr val="2B6AB5"/>
                </a:solidFill>
                <a:ea typeface="ＭＳ Ｐゴシック" pitchFamily="34" charset="-128"/>
              </a:rPr>
              <a:t>Efficacy shown in healthy volunteers – phase I</a:t>
            </a:r>
            <a:endParaRPr lang="en-US" sz="1400" b="1" smtClean="0">
              <a:solidFill>
                <a:srgbClr val="2B6AB5"/>
              </a:solidFill>
              <a:ea typeface="ＭＳ Ｐゴシック" pitchFamily="34" charset="-128"/>
            </a:endParaRPr>
          </a:p>
        </p:txBody>
      </p:sp>
      <p:sp>
        <p:nvSpPr>
          <p:cNvPr id="96268" name="Text Box 12"/>
          <p:cNvSpPr txBox="1">
            <a:spLocks noChangeArrowheads="1"/>
          </p:cNvSpPr>
          <p:nvPr>
            <p:custDataLst>
              <p:tags r:id="rId11"/>
            </p:custDataLst>
          </p:nvPr>
        </p:nvSpPr>
        <p:spPr bwMode="auto">
          <a:xfrm>
            <a:off x="6323013" y="2074863"/>
            <a:ext cx="239553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pPr>
            <a:r>
              <a:rPr lang="en-GB" sz="1400" b="1" dirty="0" smtClean="0">
                <a:solidFill>
                  <a:srgbClr val="2B6AB5"/>
                </a:solidFill>
                <a:ea typeface="ＭＳ Ｐゴシック" pitchFamily="34" charset="-128"/>
              </a:rPr>
              <a:t>Safety profile and efficacy shown in 1 or 2 phase 3 in sensitive indications</a:t>
            </a:r>
            <a:endParaRPr lang="en-US" sz="1400" b="1" dirty="0" smtClean="0">
              <a:solidFill>
                <a:srgbClr val="2B6AB5"/>
              </a:solidFill>
              <a:ea typeface="ＭＳ Ｐゴシック" pitchFamily="34" charset="-128"/>
            </a:endParaRPr>
          </a:p>
        </p:txBody>
      </p:sp>
      <p:sp>
        <p:nvSpPr>
          <p:cNvPr id="96269" name="Text Box 32"/>
          <p:cNvSpPr txBox="1">
            <a:spLocks noChangeArrowheads="1"/>
          </p:cNvSpPr>
          <p:nvPr>
            <p:custDataLst>
              <p:tags r:id="rId12"/>
            </p:custDataLst>
          </p:nvPr>
        </p:nvSpPr>
        <p:spPr bwMode="auto">
          <a:xfrm>
            <a:off x="6324600" y="1449388"/>
            <a:ext cx="2395538"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pPr>
            <a:r>
              <a:rPr lang="en-GB" sz="1400" b="1" smtClean="0">
                <a:solidFill>
                  <a:srgbClr val="2B6AB5"/>
                </a:solidFill>
                <a:ea typeface="ＭＳ Ｐゴシック" pitchFamily="34" charset="-128"/>
              </a:rPr>
              <a:t>Phase IV / PASS studies</a:t>
            </a:r>
            <a:endParaRPr lang="en-US" sz="1400" b="1" smtClean="0">
              <a:solidFill>
                <a:srgbClr val="2B6AB5"/>
              </a:solidFill>
              <a:ea typeface="ＭＳ Ｐゴシック" pitchFamily="34" charset="-128"/>
            </a:endParaRPr>
          </a:p>
        </p:txBody>
      </p:sp>
      <p:grpSp>
        <p:nvGrpSpPr>
          <p:cNvPr id="36" name="Gruppieren 35"/>
          <p:cNvGrpSpPr/>
          <p:nvPr>
            <p:custDataLst>
              <p:tags r:id="rId13"/>
            </p:custDataLst>
          </p:nvPr>
        </p:nvGrpSpPr>
        <p:grpSpPr>
          <a:xfrm>
            <a:off x="2915815" y="1544383"/>
            <a:ext cx="1620181" cy="516465"/>
            <a:chOff x="2803550" y="1565345"/>
            <a:chExt cx="1836153" cy="516465"/>
          </a:xfrm>
          <a:solidFill>
            <a:schemeClr val="tx1">
              <a:lumMod val="40000"/>
              <a:lumOff val="60000"/>
            </a:schemeClr>
          </a:solidFill>
        </p:grpSpPr>
        <p:sp>
          <p:nvSpPr>
            <p:cNvPr id="48" name="AutoShape 29"/>
            <p:cNvSpPr>
              <a:spLocks noChangeArrowheads="1"/>
            </p:cNvSpPr>
            <p:nvPr/>
          </p:nvSpPr>
          <p:spPr bwMode="auto">
            <a:xfrm flipV="1">
              <a:off x="2803550" y="1565345"/>
              <a:ext cx="1836153" cy="516465"/>
            </a:xfrm>
            <a:prstGeom prst="triangle">
              <a:avLst>
                <a:gd name="adj" fmla="val 50000"/>
              </a:avLst>
            </a:prstGeom>
            <a:solidFill>
              <a:schemeClr val="tx1">
                <a:lumMod val="40000"/>
                <a:lumOff val="60000"/>
              </a:schemeClr>
            </a:solidFill>
            <a:ln w="28575" algn="ctr">
              <a:noFill/>
              <a:miter lim="800000"/>
              <a:headEnd/>
              <a:tailEnd/>
            </a:ln>
          </p:spPr>
          <p:txBody>
            <a:bodyPr wrap="none" lIns="90000" tIns="46800" rIns="90000" bIns="46800" anchor="ctr"/>
            <a:lstStyle/>
            <a:p>
              <a:pPr fontAlgn="auto">
                <a:spcBef>
                  <a:spcPts val="0"/>
                </a:spcBef>
                <a:spcAft>
                  <a:spcPts val="0"/>
                </a:spcAft>
                <a:defRPr/>
              </a:pPr>
              <a:endParaRPr lang="en-US" kern="0">
                <a:solidFill>
                  <a:srgbClr val="FFFFFF"/>
                </a:solidFill>
              </a:endParaRPr>
            </a:p>
          </p:txBody>
        </p:sp>
        <p:sp>
          <p:nvSpPr>
            <p:cNvPr id="61" name="Text Box 30"/>
            <p:cNvSpPr txBox="1">
              <a:spLocks noChangeArrowheads="1"/>
            </p:cNvSpPr>
            <p:nvPr/>
          </p:nvSpPr>
          <p:spPr bwMode="auto">
            <a:xfrm>
              <a:off x="3374110" y="1591832"/>
              <a:ext cx="694345" cy="309958"/>
            </a:xfrm>
            <a:prstGeom prst="rect">
              <a:avLst/>
            </a:prstGeom>
            <a:grpFill/>
            <a:ln w="12700" algn="ctr">
              <a:noFill/>
              <a:miter lim="800000"/>
              <a:headEnd/>
              <a:tailEnd/>
            </a:ln>
          </p:spPr>
          <p:txBody>
            <a:bodyPr lIns="90000" tIns="46800" rIns="90000" bIns="46800">
              <a:spAutoFit/>
            </a:bodyPr>
            <a:lstStyle/>
            <a:p>
              <a:pPr algn="ctr" eaLnBrk="0" fontAlgn="auto" hangingPunct="0">
                <a:spcBef>
                  <a:spcPts val="0"/>
                </a:spcBef>
                <a:spcAft>
                  <a:spcPts val="0"/>
                </a:spcAft>
                <a:defRPr/>
              </a:pPr>
              <a:r>
                <a:rPr lang="en-GB" sz="1400" b="1" kern="0" dirty="0">
                  <a:solidFill>
                    <a:srgbClr val="FFFFFF"/>
                  </a:solidFill>
                  <a:ea typeface="ＭＳ Ｐゴシック" pitchFamily="34" charset="-128"/>
                </a:rPr>
                <a:t>PAC</a:t>
              </a:r>
              <a:endParaRPr lang="en-US" sz="1400" b="1" kern="0" dirty="0">
                <a:solidFill>
                  <a:sysClr val="windowText" lastClr="000000"/>
                </a:solidFill>
                <a:ea typeface="ＭＳ Ｐゴシック" pitchFamily="34" charset="-128"/>
              </a:endParaRPr>
            </a:p>
          </p:txBody>
        </p:sp>
      </p:grpSp>
      <p:grpSp>
        <p:nvGrpSpPr>
          <p:cNvPr id="96271" name="Gruppieren 42"/>
          <p:cNvGrpSpPr>
            <a:grpSpLocks/>
          </p:cNvGrpSpPr>
          <p:nvPr>
            <p:custDataLst>
              <p:tags r:id="rId14"/>
            </p:custDataLst>
          </p:nvPr>
        </p:nvGrpSpPr>
        <p:grpSpPr bwMode="auto">
          <a:xfrm>
            <a:off x="1071563" y="2074863"/>
            <a:ext cx="5308600" cy="3838575"/>
            <a:chOff x="1063010" y="2103202"/>
            <a:chExt cx="5309190" cy="3839529"/>
          </a:xfrm>
        </p:grpSpPr>
        <p:sp>
          <p:nvSpPr>
            <p:cNvPr id="49" name="Text Box 13"/>
            <p:cNvSpPr txBox="1">
              <a:spLocks noChangeArrowheads="1"/>
            </p:cNvSpPr>
            <p:nvPr>
              <p:custDataLst>
                <p:tags r:id="rId15"/>
              </p:custDataLst>
            </p:nvPr>
          </p:nvSpPr>
          <p:spPr bwMode="auto">
            <a:xfrm>
              <a:off x="2625284" y="5477477"/>
              <a:ext cx="2192581" cy="288997"/>
            </a:xfrm>
            <a:prstGeom prst="rect">
              <a:avLst/>
            </a:prstGeom>
            <a:noFill/>
            <a:ln w="12700" algn="ctr">
              <a:noFill/>
              <a:miter lim="800000"/>
              <a:headEnd/>
              <a:tailEnd/>
            </a:ln>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400" b="1" smtClean="0">
                  <a:solidFill>
                    <a:srgbClr val="808080"/>
                  </a:solidFill>
                  <a:ea typeface="ＭＳ Ｐゴシック" pitchFamily="34" charset="-128"/>
                </a:rPr>
                <a:t>Physical characterisation</a:t>
              </a:r>
              <a:endParaRPr lang="en-US" sz="1400" b="1" smtClean="0">
                <a:solidFill>
                  <a:srgbClr val="808080"/>
                </a:solidFill>
                <a:ea typeface="ＭＳ Ｐゴシック" pitchFamily="34" charset="-128"/>
              </a:endParaRPr>
            </a:p>
          </p:txBody>
        </p:sp>
        <p:sp>
          <p:nvSpPr>
            <p:cNvPr id="56" name="Text Box 20"/>
            <p:cNvSpPr txBox="1">
              <a:spLocks noChangeArrowheads="1"/>
            </p:cNvSpPr>
            <p:nvPr>
              <p:custDataLst>
                <p:tags r:id="rId16"/>
              </p:custDataLst>
            </p:nvPr>
          </p:nvSpPr>
          <p:spPr bwMode="auto">
            <a:xfrm>
              <a:off x="1964810" y="5337743"/>
              <a:ext cx="3384926" cy="317579"/>
            </a:xfrm>
            <a:prstGeom prst="rect">
              <a:avLst/>
            </a:prstGeom>
            <a:noFill/>
            <a:ln w="12700" algn="ctr">
              <a:noFill/>
              <a:miter lim="800000"/>
              <a:headEnd/>
              <a:tailEnd/>
            </a:ln>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600" b="1" smtClean="0">
                  <a:solidFill>
                    <a:srgbClr val="FFFFFF"/>
                  </a:solidFill>
                  <a:ea typeface="ＭＳ Ｐゴシック" pitchFamily="34" charset="-128"/>
                </a:rPr>
                <a:t>Comprehensive molecular analysis</a:t>
              </a:r>
              <a:endParaRPr lang="en-US" sz="1600" b="1" smtClean="0">
                <a:solidFill>
                  <a:srgbClr val="FFFFFF"/>
                </a:solidFill>
                <a:ea typeface="ＭＳ Ｐゴシック" pitchFamily="34" charset="-128"/>
              </a:endParaRPr>
            </a:p>
          </p:txBody>
        </p:sp>
        <p:sp>
          <p:nvSpPr>
            <p:cNvPr id="57" name="Text Box 21"/>
            <p:cNvSpPr txBox="1">
              <a:spLocks noChangeArrowheads="1"/>
            </p:cNvSpPr>
            <p:nvPr>
              <p:custDataLst>
                <p:tags r:id="rId17"/>
              </p:custDataLst>
            </p:nvPr>
          </p:nvSpPr>
          <p:spPr bwMode="auto">
            <a:xfrm>
              <a:off x="2676089" y="4508862"/>
              <a:ext cx="1962368" cy="555763"/>
            </a:xfrm>
            <a:prstGeom prst="rect">
              <a:avLst/>
            </a:prstGeom>
            <a:noFill/>
            <a:ln w="12700" algn="ctr">
              <a:noFill/>
              <a:miter lim="800000"/>
              <a:headEnd/>
              <a:tailEnd/>
            </a:ln>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1600" b="1" smtClean="0">
                  <a:solidFill>
                    <a:srgbClr val="FFFFFF"/>
                  </a:solidFill>
                  <a:ea typeface="ＭＳ Ｐゴシック" pitchFamily="34" charset="-128"/>
                </a:rPr>
                <a:t>Biological </a:t>
              </a:r>
              <a:br>
                <a:rPr lang="en-GB" sz="1600" b="1" smtClean="0">
                  <a:solidFill>
                    <a:srgbClr val="FFFFFF"/>
                  </a:solidFill>
                  <a:ea typeface="ＭＳ Ｐゴシック" pitchFamily="34" charset="-128"/>
                </a:rPr>
              </a:br>
              <a:r>
                <a:rPr lang="en-GB" sz="1600" b="1" smtClean="0">
                  <a:solidFill>
                    <a:srgbClr val="FFFFFF"/>
                  </a:solidFill>
                  <a:ea typeface="ＭＳ Ｐゴシック" pitchFamily="34" charset="-128"/>
                </a:rPr>
                <a:t>quality assessment</a:t>
              </a:r>
              <a:endParaRPr lang="en-US" sz="1600" b="1" smtClean="0">
                <a:solidFill>
                  <a:srgbClr val="FFFFFF"/>
                </a:solidFill>
                <a:ea typeface="ＭＳ Ｐゴシック" pitchFamily="34" charset="-128"/>
              </a:endParaRPr>
            </a:p>
          </p:txBody>
        </p:sp>
        <p:sp>
          <p:nvSpPr>
            <p:cNvPr id="58" name="Text Box 22"/>
            <p:cNvSpPr txBox="1">
              <a:spLocks noChangeArrowheads="1"/>
            </p:cNvSpPr>
            <p:nvPr>
              <p:custDataLst>
                <p:tags r:id="rId18"/>
              </p:custDataLst>
            </p:nvPr>
          </p:nvSpPr>
          <p:spPr bwMode="auto">
            <a:xfrm>
              <a:off x="2534786" y="3813364"/>
              <a:ext cx="2265615" cy="555763"/>
            </a:xfrm>
            <a:prstGeom prst="rect">
              <a:avLst/>
            </a:prstGeom>
            <a:noFill/>
            <a:ln w="12700" algn="ctr">
              <a:noFill/>
              <a:miter lim="800000"/>
              <a:headEnd/>
              <a:tailEnd/>
            </a:ln>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600" b="1" i="1" smtClean="0">
                  <a:solidFill>
                    <a:srgbClr val="FFFFFF"/>
                  </a:solidFill>
                  <a:ea typeface="ＭＳ Ｐゴシック" pitchFamily="34" charset="-128"/>
                </a:rPr>
                <a:t>In vitro</a:t>
              </a:r>
              <a:r>
                <a:rPr lang="en-GB" sz="1600" b="1" smtClean="0">
                  <a:solidFill>
                    <a:srgbClr val="FFFFFF"/>
                  </a:solidFill>
                  <a:ea typeface="ＭＳ Ｐゴシック" pitchFamily="34" charset="-128"/>
                </a:rPr>
                <a:t> pharmacology</a:t>
              </a:r>
              <a:br>
                <a:rPr lang="en-GB" sz="1600" b="1" smtClean="0">
                  <a:solidFill>
                    <a:srgbClr val="FFFFFF"/>
                  </a:solidFill>
                  <a:ea typeface="ＭＳ Ｐゴシック" pitchFamily="34" charset="-128"/>
                </a:rPr>
              </a:br>
              <a:r>
                <a:rPr lang="en-GB" sz="1600" b="1" smtClean="0">
                  <a:solidFill>
                    <a:srgbClr val="FFFFFF"/>
                  </a:solidFill>
                  <a:ea typeface="ＭＳ Ｐゴシック" pitchFamily="34" charset="-128"/>
                </a:rPr>
                <a:t>and preclinical studies</a:t>
              </a:r>
              <a:endParaRPr lang="en-US" sz="1600" b="1" smtClean="0">
                <a:solidFill>
                  <a:srgbClr val="FFFFFF"/>
                </a:solidFill>
                <a:ea typeface="ＭＳ Ｐゴシック" pitchFamily="34" charset="-128"/>
              </a:endParaRPr>
            </a:p>
          </p:txBody>
        </p:sp>
        <p:sp>
          <p:nvSpPr>
            <p:cNvPr id="59" name="Text Box 23"/>
            <p:cNvSpPr txBox="1">
              <a:spLocks noChangeArrowheads="1"/>
            </p:cNvSpPr>
            <p:nvPr>
              <p:custDataLst>
                <p:tags r:id="rId19"/>
              </p:custDataLst>
            </p:nvPr>
          </p:nvSpPr>
          <p:spPr bwMode="auto">
            <a:xfrm>
              <a:off x="3225425" y="3157564"/>
              <a:ext cx="873222" cy="322342"/>
            </a:xfrm>
            <a:prstGeom prst="rect">
              <a:avLst/>
            </a:prstGeom>
            <a:noFill/>
            <a:ln w="12700" algn="ctr">
              <a:noFill/>
              <a:miter lim="800000"/>
              <a:headEnd/>
              <a:tailEnd/>
            </a:ln>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600" b="1" smtClean="0">
                  <a:solidFill>
                    <a:srgbClr val="FFFFFF"/>
                  </a:solidFill>
                  <a:ea typeface="ＭＳ Ｐゴシック" pitchFamily="34" charset="-128"/>
                </a:rPr>
                <a:t>PK / PD</a:t>
              </a:r>
              <a:endParaRPr lang="en-US" sz="1600" b="1" smtClean="0">
                <a:solidFill>
                  <a:srgbClr val="FFFFFF"/>
                </a:solidFill>
                <a:ea typeface="ＭＳ Ｐゴシック" pitchFamily="34" charset="-128"/>
              </a:endParaRPr>
            </a:p>
          </p:txBody>
        </p:sp>
        <p:sp>
          <p:nvSpPr>
            <p:cNvPr id="60" name="Text Box 24"/>
            <p:cNvSpPr txBox="1">
              <a:spLocks noChangeArrowheads="1"/>
            </p:cNvSpPr>
            <p:nvPr>
              <p:custDataLst>
                <p:tags r:id="rId20"/>
              </p:custDataLst>
            </p:nvPr>
          </p:nvSpPr>
          <p:spPr bwMode="auto">
            <a:xfrm>
              <a:off x="3176207" y="2593861"/>
              <a:ext cx="962132" cy="549412"/>
            </a:xfrm>
            <a:prstGeom prst="rect">
              <a:avLst/>
            </a:prstGeom>
            <a:noFill/>
            <a:ln w="12700" algn="ctr">
              <a:noFill/>
              <a:miter lim="800000"/>
              <a:headEnd/>
              <a:tailEnd/>
            </a:ln>
          </p:spPr>
          <p:txBody>
            <a:bodyPr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1600" b="1" smtClean="0">
                  <a:solidFill>
                    <a:srgbClr val="FFFFFF"/>
                  </a:solidFill>
                  <a:ea typeface="ＭＳ Ｐゴシック" pitchFamily="34" charset="-128"/>
                </a:rPr>
                <a:t>Clinical </a:t>
              </a:r>
              <a:br>
                <a:rPr lang="en-GB" sz="1600" b="1" smtClean="0">
                  <a:solidFill>
                    <a:srgbClr val="FFFFFF"/>
                  </a:solidFill>
                  <a:ea typeface="ＭＳ Ｐゴシック" pitchFamily="34" charset="-128"/>
                </a:rPr>
              </a:br>
              <a:endParaRPr lang="en-US" sz="1600" b="1" smtClean="0">
                <a:solidFill>
                  <a:srgbClr val="FFFFFF"/>
                </a:solidFill>
                <a:ea typeface="ＭＳ Ｐゴシック" pitchFamily="34" charset="-128"/>
              </a:endParaRPr>
            </a:p>
          </p:txBody>
        </p:sp>
        <p:sp>
          <p:nvSpPr>
            <p:cNvPr id="64" name="Trapezoid 63"/>
            <p:cNvSpPr/>
            <p:nvPr/>
          </p:nvSpPr>
          <p:spPr>
            <a:xfrm>
              <a:off x="1063010" y="5204360"/>
              <a:ext cx="5309190" cy="738371"/>
            </a:xfrm>
            <a:prstGeom prst="trapezoid">
              <a:avLst>
                <a:gd name="adj" fmla="val 71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err="1">
                <a:solidFill>
                  <a:srgbClr val="C00000"/>
                </a:solidFill>
              </a:endParaRPr>
            </a:p>
          </p:txBody>
        </p:sp>
        <p:sp>
          <p:nvSpPr>
            <p:cNvPr id="66" name="Trapezoid 65"/>
            <p:cNvSpPr/>
            <p:nvPr>
              <p:custDataLst>
                <p:tags r:id="rId21"/>
              </p:custDataLst>
            </p:nvPr>
          </p:nvSpPr>
          <p:spPr>
            <a:xfrm>
              <a:off x="1585355" y="4396122"/>
              <a:ext cx="4264499" cy="798710"/>
            </a:xfrm>
            <a:prstGeom prst="trapezoid">
              <a:avLst>
                <a:gd name="adj" fmla="val 6782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err="1">
                <a:solidFill>
                  <a:srgbClr val="C00000"/>
                </a:solidFill>
              </a:endParaRPr>
            </a:p>
          </p:txBody>
        </p:sp>
        <p:sp>
          <p:nvSpPr>
            <p:cNvPr id="32" name="Trapezoid 31"/>
            <p:cNvSpPr/>
            <p:nvPr>
              <p:custDataLst>
                <p:tags r:id="rId22"/>
              </p:custDataLst>
            </p:nvPr>
          </p:nvSpPr>
          <p:spPr>
            <a:xfrm>
              <a:off x="2095000" y="3648223"/>
              <a:ext cx="3240447" cy="779657"/>
            </a:xfrm>
            <a:prstGeom prst="trapezoid">
              <a:avLst>
                <a:gd name="adj" fmla="val 6782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err="1">
                <a:solidFill>
                  <a:srgbClr val="C00000"/>
                </a:solidFill>
              </a:endParaRPr>
            </a:p>
          </p:txBody>
        </p:sp>
        <p:sp>
          <p:nvSpPr>
            <p:cNvPr id="33" name="Trapezoid 32"/>
            <p:cNvSpPr/>
            <p:nvPr>
              <p:custDataLst>
                <p:tags r:id="rId23"/>
              </p:custDataLst>
            </p:nvPr>
          </p:nvSpPr>
          <p:spPr>
            <a:xfrm>
              <a:off x="2625284" y="2873330"/>
              <a:ext cx="2192581" cy="774893"/>
            </a:xfrm>
            <a:prstGeom prst="trapezoid">
              <a:avLst>
                <a:gd name="adj" fmla="val 6782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err="1">
                <a:solidFill>
                  <a:srgbClr val="C00000"/>
                </a:solidFill>
              </a:endParaRPr>
            </a:p>
          </p:txBody>
        </p:sp>
        <p:sp>
          <p:nvSpPr>
            <p:cNvPr id="35" name="Gleichschenkliges Dreieck 34"/>
            <p:cNvSpPr/>
            <p:nvPr/>
          </p:nvSpPr>
          <p:spPr>
            <a:xfrm>
              <a:off x="3150804" y="2103202"/>
              <a:ext cx="1139952" cy="770128"/>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de-DE" smtClean="0">
                <a:solidFill>
                  <a:srgbClr val="C00000"/>
                </a:solidFill>
              </a:endParaRPr>
            </a:p>
          </p:txBody>
        </p:sp>
        <p:sp>
          <p:nvSpPr>
            <p:cNvPr id="96289" name="Text Box 20"/>
            <p:cNvSpPr txBox="1">
              <a:spLocks noChangeArrowheads="1"/>
            </p:cNvSpPr>
            <p:nvPr/>
          </p:nvSpPr>
          <p:spPr bwMode="auto">
            <a:xfrm>
              <a:off x="1927699" y="5405124"/>
              <a:ext cx="35798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600" b="1" smtClean="0">
                  <a:solidFill>
                    <a:srgbClr val="FFFFFF"/>
                  </a:solidFill>
                  <a:ea typeface="ＭＳ Ｐゴシック" pitchFamily="34" charset="-128"/>
                </a:rPr>
                <a:t>Comprehensive molecular analysis</a:t>
              </a:r>
              <a:endParaRPr lang="en-US" sz="1600" b="1" smtClean="0">
                <a:solidFill>
                  <a:srgbClr val="FFFFFF"/>
                </a:solidFill>
                <a:ea typeface="ＭＳ Ｐゴシック" pitchFamily="34" charset="-128"/>
              </a:endParaRPr>
            </a:p>
          </p:txBody>
        </p:sp>
        <p:sp>
          <p:nvSpPr>
            <p:cNvPr id="96290" name="Text Box 21"/>
            <p:cNvSpPr txBox="1">
              <a:spLocks noChangeArrowheads="1"/>
            </p:cNvSpPr>
            <p:nvPr/>
          </p:nvSpPr>
          <p:spPr bwMode="auto">
            <a:xfrm>
              <a:off x="2680174" y="4495748"/>
              <a:ext cx="2074863"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1600" b="1" smtClean="0">
                  <a:solidFill>
                    <a:srgbClr val="FFFFFF"/>
                  </a:solidFill>
                  <a:ea typeface="ＭＳ Ｐゴシック" pitchFamily="34" charset="-128"/>
                </a:rPr>
                <a:t>Biological </a:t>
              </a:r>
              <a:br>
                <a:rPr lang="en-GB" sz="1600" b="1" smtClean="0">
                  <a:solidFill>
                    <a:srgbClr val="FFFFFF"/>
                  </a:solidFill>
                  <a:ea typeface="ＭＳ Ｐゴシック" pitchFamily="34" charset="-128"/>
                </a:rPr>
              </a:br>
              <a:r>
                <a:rPr lang="en-GB" sz="1600" b="1" smtClean="0">
                  <a:solidFill>
                    <a:srgbClr val="FFFFFF"/>
                  </a:solidFill>
                  <a:ea typeface="ＭＳ Ｐゴシック" pitchFamily="34" charset="-128"/>
                </a:rPr>
                <a:t>quality assessment</a:t>
              </a:r>
              <a:endParaRPr lang="en-US" sz="1600" b="1" smtClean="0">
                <a:solidFill>
                  <a:srgbClr val="FFFFFF"/>
                </a:solidFill>
                <a:ea typeface="ＭＳ Ｐゴシック" pitchFamily="34" charset="-128"/>
              </a:endParaRPr>
            </a:p>
          </p:txBody>
        </p:sp>
        <p:sp>
          <p:nvSpPr>
            <p:cNvPr id="96291" name="Text Box 22"/>
            <p:cNvSpPr txBox="1">
              <a:spLocks noChangeArrowheads="1"/>
            </p:cNvSpPr>
            <p:nvPr/>
          </p:nvSpPr>
          <p:spPr bwMode="auto">
            <a:xfrm>
              <a:off x="2519836" y="3745607"/>
              <a:ext cx="2395538"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600" b="1" i="1" smtClean="0">
                  <a:solidFill>
                    <a:srgbClr val="FFFFFF"/>
                  </a:solidFill>
                  <a:ea typeface="ＭＳ Ｐゴシック" pitchFamily="34" charset="-128"/>
                </a:rPr>
                <a:t>In vitro</a:t>
              </a:r>
              <a:r>
                <a:rPr lang="en-GB" sz="1600" b="1" smtClean="0">
                  <a:solidFill>
                    <a:srgbClr val="FFFFFF"/>
                  </a:solidFill>
                  <a:ea typeface="ＭＳ Ｐゴシック" pitchFamily="34" charset="-128"/>
                </a:rPr>
                <a:t> pharmacology</a:t>
              </a:r>
              <a:br>
                <a:rPr lang="en-GB" sz="1600" b="1" smtClean="0">
                  <a:solidFill>
                    <a:srgbClr val="FFFFFF"/>
                  </a:solidFill>
                  <a:ea typeface="ＭＳ Ｐゴシック" pitchFamily="34" charset="-128"/>
                </a:rPr>
              </a:br>
              <a:r>
                <a:rPr lang="en-GB" sz="1600" b="1" smtClean="0">
                  <a:solidFill>
                    <a:srgbClr val="FFFFFF"/>
                  </a:solidFill>
                  <a:ea typeface="ＭＳ Ｐゴシック" pitchFamily="34" charset="-128"/>
                </a:rPr>
                <a:t>and preclinical studies</a:t>
              </a:r>
              <a:endParaRPr lang="en-US" sz="1600" b="1" smtClean="0">
                <a:solidFill>
                  <a:srgbClr val="FFFFFF"/>
                </a:solidFill>
                <a:ea typeface="ＭＳ Ｐゴシック" pitchFamily="34" charset="-128"/>
              </a:endParaRPr>
            </a:p>
          </p:txBody>
        </p:sp>
        <p:sp>
          <p:nvSpPr>
            <p:cNvPr id="96292" name="Text Box 23"/>
            <p:cNvSpPr txBox="1">
              <a:spLocks noChangeArrowheads="1"/>
            </p:cNvSpPr>
            <p:nvPr/>
          </p:nvSpPr>
          <p:spPr bwMode="auto">
            <a:xfrm>
              <a:off x="3256436" y="3071056"/>
              <a:ext cx="922338"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600" b="1" smtClean="0">
                  <a:solidFill>
                    <a:srgbClr val="FFFFFF"/>
                  </a:solidFill>
                  <a:ea typeface="ＭＳ Ｐゴシック" pitchFamily="34" charset="-128"/>
                </a:rPr>
                <a:t>PK / PD</a:t>
              </a:r>
              <a:endParaRPr lang="en-US" sz="1600" b="1" smtClean="0">
                <a:solidFill>
                  <a:srgbClr val="FFFFFF"/>
                </a:solidFill>
                <a:ea typeface="ＭＳ Ｐゴシック" pitchFamily="34" charset="-128"/>
              </a:endParaRPr>
            </a:p>
          </p:txBody>
        </p:sp>
        <p:sp>
          <p:nvSpPr>
            <p:cNvPr id="96293" name="Text Box 24"/>
            <p:cNvSpPr txBox="1">
              <a:spLocks noChangeArrowheads="1"/>
            </p:cNvSpPr>
            <p:nvPr/>
          </p:nvSpPr>
          <p:spPr bwMode="auto">
            <a:xfrm>
              <a:off x="3208812" y="2530996"/>
              <a:ext cx="1017587"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1600" b="1" smtClean="0">
                  <a:solidFill>
                    <a:srgbClr val="FFFFFF"/>
                  </a:solidFill>
                  <a:ea typeface="ＭＳ Ｐゴシック" pitchFamily="34" charset="-128"/>
                </a:rPr>
                <a:t>Clinical</a:t>
              </a:r>
              <a:endParaRPr lang="en-US" sz="1600" b="1" smtClean="0">
                <a:solidFill>
                  <a:srgbClr val="FFFFFF"/>
                </a:solidFill>
                <a:ea typeface="ＭＳ Ｐゴシック" pitchFamily="34" charset="-128"/>
              </a:endParaRPr>
            </a:p>
          </p:txBody>
        </p:sp>
      </p:grpSp>
      <p:grpSp>
        <p:nvGrpSpPr>
          <p:cNvPr id="96272" name="Gruppieren 67"/>
          <p:cNvGrpSpPr>
            <a:grpSpLocks/>
          </p:cNvGrpSpPr>
          <p:nvPr/>
        </p:nvGrpSpPr>
        <p:grpSpPr bwMode="auto">
          <a:xfrm>
            <a:off x="889000" y="2060575"/>
            <a:ext cx="7870825" cy="3095625"/>
            <a:chOff x="888933" y="2076568"/>
            <a:chExt cx="7871552" cy="3094899"/>
          </a:xfrm>
        </p:grpSpPr>
        <p:cxnSp>
          <p:nvCxnSpPr>
            <p:cNvPr id="45" name="Gerade Verbindung 44"/>
            <p:cNvCxnSpPr/>
            <p:nvPr/>
          </p:nvCxnSpPr>
          <p:spPr>
            <a:xfrm>
              <a:off x="888933" y="2851086"/>
              <a:ext cx="78715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a:off x="888933" y="3624018"/>
              <a:ext cx="78715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888933" y="4398536"/>
              <a:ext cx="78715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888933" y="5171467"/>
              <a:ext cx="78715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a:off x="888933" y="2076568"/>
              <a:ext cx="78715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Прямоугольник 39"/>
          <p:cNvSpPr/>
          <p:nvPr/>
        </p:nvSpPr>
        <p:spPr>
          <a:xfrm>
            <a:off x="0" y="6642556"/>
            <a:ext cx="4572000" cy="215444"/>
          </a:xfrm>
          <a:prstGeom prst="rect">
            <a:avLst/>
          </a:prstGeom>
        </p:spPr>
        <p:txBody>
          <a:bodyPr>
            <a:spAutoFit/>
          </a:bodyPr>
          <a:lstStyle/>
          <a:p>
            <a:r>
              <a:rPr lang="en-US" sz="800" dirty="0">
                <a:solidFill>
                  <a:schemeClr val="bg1"/>
                </a:solidFill>
              </a:rPr>
              <a:t>Consensus Information Paper 2013. What you need to know about </a:t>
            </a:r>
            <a:r>
              <a:rPr lang="en-US" sz="800" dirty="0" err="1">
                <a:solidFill>
                  <a:schemeClr val="bg1"/>
                </a:solidFill>
              </a:rPr>
              <a:t>Biosimilar</a:t>
            </a:r>
            <a:r>
              <a:rPr lang="en-US" sz="800" dirty="0">
                <a:solidFill>
                  <a:schemeClr val="bg1"/>
                </a:solidFill>
              </a:rPr>
              <a:t> Medicinal Products </a:t>
            </a:r>
          </a:p>
        </p:txBody>
      </p:sp>
    </p:spTree>
    <p:extLst>
      <p:ext uri="{BB962C8B-B14F-4D97-AF65-F5344CB8AC3E}">
        <p14:creationId xmlns:p14="http://schemas.microsoft.com/office/powerpoint/2010/main" xmlns="" val="160677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ChangeAspect="1" noChangeArrowheads="1"/>
          </p:cNvPicPr>
          <p:nvPr/>
        </p:nvPicPr>
        <p:blipFill>
          <a:blip r:embed="rId3" cstate="print"/>
          <a:srcRect/>
          <a:stretch>
            <a:fillRect/>
          </a:stretch>
        </p:blipFill>
        <p:spPr bwMode="auto">
          <a:xfrm>
            <a:off x="200025" y="1227138"/>
            <a:ext cx="3506788" cy="2519362"/>
          </a:xfrm>
          <a:prstGeom prst="rect">
            <a:avLst/>
          </a:prstGeom>
          <a:solidFill>
            <a:srgbClr val="E7EFF9"/>
          </a:solidFill>
          <a:ln w="12700" algn="ctr">
            <a:solidFill>
              <a:schemeClr val="tx2">
                <a:lumMod val="75000"/>
              </a:schemeClr>
            </a:solidFill>
            <a:miter lim="800000"/>
            <a:headEnd/>
            <a:tailEnd/>
          </a:ln>
        </p:spPr>
      </p:pic>
      <p:pic>
        <p:nvPicPr>
          <p:cNvPr id="41988" name="Picture 3"/>
          <p:cNvPicPr>
            <a:picLocks noChangeAspect="1" noChangeArrowheads="1"/>
          </p:cNvPicPr>
          <p:nvPr/>
        </p:nvPicPr>
        <p:blipFill>
          <a:blip r:embed="rId4" cstate="print"/>
          <a:srcRect/>
          <a:stretch>
            <a:fillRect/>
          </a:stretch>
        </p:blipFill>
        <p:spPr bwMode="auto">
          <a:xfrm>
            <a:off x="201613" y="3879850"/>
            <a:ext cx="3506787" cy="2519363"/>
          </a:xfrm>
          <a:prstGeom prst="rect">
            <a:avLst/>
          </a:prstGeom>
          <a:solidFill>
            <a:srgbClr val="E7EFF9"/>
          </a:solidFill>
          <a:ln w="12700" algn="ctr">
            <a:solidFill>
              <a:schemeClr val="tx2">
                <a:lumMod val="75000"/>
              </a:schemeClr>
            </a:solidFill>
            <a:miter lim="800000"/>
            <a:headEnd/>
            <a:tailEnd/>
          </a:ln>
        </p:spPr>
      </p:pic>
      <p:sp>
        <p:nvSpPr>
          <p:cNvPr id="10244" name="Text Box 4"/>
          <p:cNvSpPr txBox="1">
            <a:spLocks noChangeArrowheads="1"/>
          </p:cNvSpPr>
          <p:nvPr/>
        </p:nvSpPr>
        <p:spPr bwMode="auto">
          <a:xfrm>
            <a:off x="2425700" y="1196975"/>
            <a:ext cx="1027113"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a:r>
              <a:rPr lang="en-US" sz="1400" b="1" smtClean="0">
                <a:solidFill>
                  <a:srgbClr val="003366"/>
                </a:solidFill>
                <a:cs typeface="Arial"/>
              </a:rPr>
              <a:t>Post-Shift</a:t>
            </a:r>
          </a:p>
        </p:txBody>
      </p:sp>
      <p:sp>
        <p:nvSpPr>
          <p:cNvPr id="10245" name="Text Box 5"/>
          <p:cNvSpPr txBox="1">
            <a:spLocks noChangeArrowheads="1"/>
          </p:cNvSpPr>
          <p:nvPr/>
        </p:nvSpPr>
        <p:spPr bwMode="auto">
          <a:xfrm>
            <a:off x="620713" y="2087563"/>
            <a:ext cx="9302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a:r>
              <a:rPr lang="en-US" sz="1400" b="1" smtClean="0">
                <a:solidFill>
                  <a:srgbClr val="0A85FF"/>
                </a:solidFill>
                <a:cs typeface="Arial"/>
              </a:rPr>
              <a:t>Pre-Shift</a:t>
            </a:r>
          </a:p>
        </p:txBody>
      </p:sp>
      <p:sp>
        <p:nvSpPr>
          <p:cNvPr id="10246" name="Text Box 6"/>
          <p:cNvSpPr txBox="1">
            <a:spLocks noChangeArrowheads="1"/>
          </p:cNvSpPr>
          <p:nvPr/>
        </p:nvSpPr>
        <p:spPr bwMode="auto">
          <a:xfrm>
            <a:off x="661988" y="5418138"/>
            <a:ext cx="9302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a:r>
              <a:rPr lang="en-US" sz="1400" b="1" smtClean="0">
                <a:solidFill>
                  <a:srgbClr val="0A85FF"/>
                </a:solidFill>
                <a:cs typeface="Arial"/>
              </a:rPr>
              <a:t>Pre-Shift</a:t>
            </a:r>
          </a:p>
        </p:txBody>
      </p:sp>
      <p:sp>
        <p:nvSpPr>
          <p:cNvPr id="10247" name="Text Box 7"/>
          <p:cNvSpPr txBox="1">
            <a:spLocks noChangeArrowheads="1"/>
          </p:cNvSpPr>
          <p:nvPr/>
        </p:nvSpPr>
        <p:spPr bwMode="auto">
          <a:xfrm>
            <a:off x="2425700" y="3973513"/>
            <a:ext cx="1027113"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50000"/>
              </a:spcAft>
              <a:buClr>
                <a:schemeClr val="accent1"/>
              </a:buClr>
              <a:buFont typeface="Wingdings" pitchFamily="2" charset="2"/>
              <a:defRPr sz="2400">
                <a:solidFill>
                  <a:schemeClr val="tx1"/>
                </a:solidFill>
                <a:latin typeface="Arial" pitchFamily="34" charset="0"/>
                <a:ea typeface="ＭＳ Ｐゴシック" pitchFamily="34" charset="-128"/>
              </a:defRPr>
            </a:lvl9pPr>
          </a:lstStyle>
          <a:p>
            <a:pPr algn="ctr"/>
            <a:r>
              <a:rPr lang="en-US" sz="1400" b="1" smtClean="0">
                <a:solidFill>
                  <a:srgbClr val="003366"/>
                </a:solidFill>
                <a:cs typeface="Arial"/>
              </a:rPr>
              <a:t>Post-Shift</a:t>
            </a:r>
          </a:p>
        </p:txBody>
      </p:sp>
      <p:sp>
        <p:nvSpPr>
          <p:cNvPr id="21513" name="Rectangle 8"/>
          <p:cNvSpPr>
            <a:spLocks noChangeArrowheads="1"/>
          </p:cNvSpPr>
          <p:nvPr/>
        </p:nvSpPr>
        <p:spPr bwMode="auto">
          <a:xfrm>
            <a:off x="3708400" y="1385888"/>
            <a:ext cx="2808288"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177800" indent="-177800" eaLnBrk="0" hangingPunct="0">
              <a:lnSpc>
                <a:spcPct val="90000"/>
              </a:lnSpc>
              <a:spcAft>
                <a:spcPts val="900"/>
              </a:spcAft>
              <a:buClr>
                <a:srgbClr val="003366"/>
              </a:buClr>
              <a:buFont typeface="Wingdings" pitchFamily="2" charset="2"/>
              <a:buChar char="§"/>
              <a:defRPr/>
            </a:pPr>
            <a:r>
              <a:rPr lang="en-US" sz="1600" b="1">
                <a:solidFill>
                  <a:srgbClr val="003366"/>
                </a:solidFill>
                <a:latin typeface="Arial" pitchFamily="34" charset="0"/>
                <a:ea typeface="ＭＳ Ｐゴシック" pitchFamily="34" charset="-128"/>
                <a:cs typeface="Arial"/>
              </a:rPr>
              <a:t>Shift in </a:t>
            </a:r>
            <a:r>
              <a:rPr lang="en-US" sz="1600">
                <a:solidFill>
                  <a:srgbClr val="003366"/>
                </a:solidFill>
                <a:latin typeface="Arial" pitchFamily="34" charset="0"/>
                <a:ea typeface="ＭＳ Ｐゴシック" pitchFamily="34" charset="-128"/>
                <a:cs typeface="Arial"/>
              </a:rPr>
              <a:t>glycosylation (</a:t>
            </a:r>
            <a:r>
              <a:rPr lang="en-US" sz="1600" b="1">
                <a:solidFill>
                  <a:srgbClr val="003366"/>
                </a:solidFill>
                <a:latin typeface="Arial" pitchFamily="34" charset="0"/>
                <a:ea typeface="ＭＳ Ｐゴシック" pitchFamily="34" charset="-128"/>
                <a:cs typeface="Arial"/>
              </a:rPr>
              <a:t>structure</a:t>
            </a:r>
            <a:r>
              <a:rPr lang="en-US" sz="1600">
                <a:solidFill>
                  <a:srgbClr val="003366"/>
                </a:solidFill>
                <a:latin typeface="Arial" pitchFamily="34" charset="0"/>
                <a:ea typeface="ＭＳ Ｐゴシック" pitchFamily="34" charset="-128"/>
                <a:cs typeface="Arial"/>
              </a:rPr>
              <a:t>) pattern of an approved mAb results in </a:t>
            </a:r>
            <a:r>
              <a:rPr lang="en-US" sz="1600" b="1">
                <a:solidFill>
                  <a:srgbClr val="003366"/>
                </a:solidFill>
                <a:latin typeface="Arial" pitchFamily="34" charset="0"/>
                <a:ea typeface="ＭＳ Ｐゴシック" pitchFamily="34" charset="-128"/>
                <a:cs typeface="Arial"/>
              </a:rPr>
              <a:t>different potency </a:t>
            </a:r>
            <a:r>
              <a:rPr lang="en-US" sz="1600">
                <a:solidFill>
                  <a:srgbClr val="003366"/>
                </a:solidFill>
                <a:latin typeface="Arial" pitchFamily="34" charset="0"/>
                <a:ea typeface="ＭＳ Ｐゴシック" pitchFamily="34" charset="-128"/>
                <a:cs typeface="Arial"/>
              </a:rPr>
              <a:t>in cell-based assays (function)</a:t>
            </a:r>
          </a:p>
          <a:p>
            <a:pPr marL="177800" indent="-177800" eaLnBrk="0" hangingPunct="0">
              <a:lnSpc>
                <a:spcPct val="90000"/>
              </a:lnSpc>
              <a:spcAft>
                <a:spcPts val="900"/>
              </a:spcAft>
              <a:buClr>
                <a:srgbClr val="003366"/>
              </a:buClr>
              <a:buFont typeface="Wingdings" pitchFamily="2" charset="2"/>
              <a:buChar char="§"/>
              <a:defRPr/>
            </a:pPr>
            <a:r>
              <a:rPr lang="en-US" sz="1600">
                <a:solidFill>
                  <a:srgbClr val="003366"/>
                </a:solidFill>
                <a:latin typeface="Arial" pitchFamily="34" charset="0"/>
                <a:ea typeface="ＭＳ Ｐゴシック" pitchFamily="34" charset="-128"/>
                <a:cs typeface="Arial"/>
              </a:rPr>
              <a:t>Indication of a </a:t>
            </a:r>
            <a:r>
              <a:rPr lang="en-US" sz="1600" b="1">
                <a:solidFill>
                  <a:srgbClr val="003366"/>
                </a:solidFill>
                <a:latin typeface="Arial" pitchFamily="34" charset="0"/>
                <a:ea typeface="ＭＳ Ｐゴシック" pitchFamily="34" charset="-128"/>
                <a:cs typeface="Arial"/>
              </a:rPr>
              <a:t>change in </a:t>
            </a:r>
            <a:r>
              <a:rPr lang="en-US" sz="1600">
                <a:solidFill>
                  <a:srgbClr val="003366"/>
                </a:solidFill>
                <a:latin typeface="Arial" pitchFamily="34" charset="0"/>
                <a:ea typeface="ＭＳ Ｐゴシック" pitchFamily="34" charset="-128"/>
                <a:cs typeface="Arial"/>
              </a:rPr>
              <a:t>the</a:t>
            </a:r>
            <a:r>
              <a:rPr lang="en-US" sz="1600" b="1">
                <a:solidFill>
                  <a:srgbClr val="003366"/>
                </a:solidFill>
                <a:latin typeface="Arial" pitchFamily="34" charset="0"/>
                <a:ea typeface="ＭＳ Ｐゴシック" pitchFamily="34" charset="-128"/>
                <a:cs typeface="Arial"/>
              </a:rPr>
              <a:t> manufacturing process</a:t>
            </a:r>
          </a:p>
          <a:p>
            <a:pPr marL="177800" indent="-177800" eaLnBrk="0" hangingPunct="0">
              <a:lnSpc>
                <a:spcPct val="90000"/>
              </a:lnSpc>
              <a:spcAft>
                <a:spcPts val="900"/>
              </a:spcAft>
              <a:buClr>
                <a:srgbClr val="003366"/>
              </a:buClr>
              <a:buFont typeface="Wingdings" pitchFamily="2" charset="2"/>
              <a:buChar char="§"/>
              <a:defRPr/>
            </a:pPr>
            <a:r>
              <a:rPr lang="en-US" sz="1600">
                <a:solidFill>
                  <a:srgbClr val="003366"/>
                </a:solidFill>
                <a:latin typeface="Arial" pitchFamily="34" charset="0"/>
                <a:ea typeface="ＭＳ Ｐゴシック" pitchFamily="34" charset="-128"/>
                <a:cs typeface="Arial"/>
              </a:rPr>
              <a:t>Such </a:t>
            </a:r>
            <a:r>
              <a:rPr lang="en-US" sz="1600" b="1">
                <a:solidFill>
                  <a:srgbClr val="003366"/>
                </a:solidFill>
                <a:latin typeface="Arial" pitchFamily="34" charset="0"/>
                <a:ea typeface="ＭＳ Ｐゴシック" pitchFamily="34" charset="-128"/>
                <a:cs typeface="Arial"/>
              </a:rPr>
              <a:t>shifts </a:t>
            </a:r>
            <a:r>
              <a:rPr lang="en-US" sz="1600">
                <a:solidFill>
                  <a:srgbClr val="003366"/>
                </a:solidFill>
                <a:latin typeface="Arial" pitchFamily="34" charset="0"/>
                <a:ea typeface="ＭＳ Ｐゴシック" pitchFamily="34" charset="-128"/>
                <a:cs typeface="Arial"/>
              </a:rPr>
              <a:t>observed</a:t>
            </a:r>
            <a:r>
              <a:rPr lang="en-US" sz="1600" b="1">
                <a:solidFill>
                  <a:srgbClr val="003366"/>
                </a:solidFill>
                <a:latin typeface="Arial" pitchFamily="34" charset="0"/>
                <a:ea typeface="ＭＳ Ｐゴシック" pitchFamily="34" charset="-128"/>
                <a:cs typeface="Arial"/>
              </a:rPr>
              <a:t> in several original products</a:t>
            </a:r>
          </a:p>
          <a:p>
            <a:pPr marL="177800" indent="-177800" eaLnBrk="0" hangingPunct="0">
              <a:lnSpc>
                <a:spcPct val="90000"/>
              </a:lnSpc>
              <a:spcAft>
                <a:spcPts val="900"/>
              </a:spcAft>
              <a:buClr>
                <a:srgbClr val="003366"/>
              </a:buClr>
              <a:buFont typeface="Wingdings" pitchFamily="2" charset="2"/>
              <a:buChar char="§"/>
              <a:defRPr/>
            </a:pPr>
            <a:r>
              <a:rPr lang="en-US" sz="1600">
                <a:solidFill>
                  <a:srgbClr val="003366"/>
                </a:solidFill>
                <a:latin typeface="Arial" pitchFamily="34" charset="0"/>
                <a:ea typeface="ＭＳ Ｐゴシック" pitchFamily="34" charset="-128"/>
                <a:cs typeface="Arial"/>
              </a:rPr>
              <a:t>Products found to be </a:t>
            </a:r>
            <a:r>
              <a:rPr lang="en-US" sz="1600" b="1">
                <a:solidFill>
                  <a:srgbClr val="003366"/>
                </a:solidFill>
                <a:latin typeface="Arial" pitchFamily="34" charset="0"/>
                <a:ea typeface="ＭＳ Ｐゴシック" pitchFamily="34" charset="-128"/>
                <a:cs typeface="Arial"/>
              </a:rPr>
              <a:t>equally safe and effective post-shift </a:t>
            </a:r>
            <a:r>
              <a:rPr lang="en-US" sz="1600">
                <a:solidFill>
                  <a:srgbClr val="003366"/>
                </a:solidFill>
                <a:latin typeface="Arial" pitchFamily="34" charset="0"/>
                <a:ea typeface="ＭＳ Ｐゴシック" pitchFamily="34" charset="-128"/>
                <a:cs typeface="Arial"/>
              </a:rPr>
              <a:t>by regulators (EMA, FDA)</a:t>
            </a:r>
          </a:p>
          <a:p>
            <a:pPr marL="177800" indent="-177800" algn="ctr" eaLnBrk="0" hangingPunct="0">
              <a:lnSpc>
                <a:spcPct val="90000"/>
              </a:lnSpc>
              <a:spcAft>
                <a:spcPct val="40000"/>
              </a:spcAft>
              <a:buClr>
                <a:srgbClr val="003366"/>
              </a:buClr>
              <a:buFont typeface="Wingdings" pitchFamily="2" charset="2"/>
              <a:buChar char="§"/>
              <a:defRPr/>
            </a:pPr>
            <a:endParaRPr lang="en-US" sz="1600">
              <a:solidFill>
                <a:srgbClr val="003366"/>
              </a:solidFill>
              <a:latin typeface="Arial" pitchFamily="34" charset="0"/>
              <a:ea typeface="ＭＳ Ｐゴシック" pitchFamily="34" charset="-128"/>
              <a:cs typeface="Arial"/>
            </a:endParaRPr>
          </a:p>
        </p:txBody>
      </p:sp>
      <p:sp>
        <p:nvSpPr>
          <p:cNvPr id="10249" name="Rectangle 16"/>
          <p:cNvSpPr>
            <a:spLocks noGrp="1" noChangeArrowheads="1"/>
          </p:cNvSpPr>
          <p:nvPr>
            <p:ph type="title"/>
          </p:nvPr>
        </p:nvSpPr>
        <p:spPr>
          <a:xfrm>
            <a:off x="250825" y="182563"/>
            <a:ext cx="8299450" cy="942975"/>
          </a:xfrm>
        </p:spPr>
        <p:txBody>
          <a:bodyPr/>
          <a:lstStyle/>
          <a:p>
            <a:pPr eaLnBrk="1" hangingPunct="1"/>
            <a:r>
              <a:rPr lang="en-US" smtClean="0">
                <a:solidFill>
                  <a:srgbClr val="002A56"/>
                </a:solidFill>
                <a:ea typeface="ＭＳ Ｐゴシック" pitchFamily="34" charset="-128"/>
              </a:rPr>
              <a:t>Originator variability is the basis for the biosimilarity goal posts...</a:t>
            </a:r>
            <a:endParaRPr lang="en-US" smtClean="0"/>
          </a:p>
        </p:txBody>
      </p:sp>
      <p:pic>
        <p:nvPicPr>
          <p:cNvPr id="19467" name="Picture 11" descr="SCAN_B203_CL_PDF"/>
          <p:cNvPicPr>
            <a:picLocks noChangeAspect="1" noChangeArrowheads="1"/>
          </p:cNvPicPr>
          <p:nvPr/>
        </p:nvPicPr>
        <p:blipFill>
          <a:blip r:embed="rId5" cstate="print"/>
          <a:srcRect/>
          <a:stretch>
            <a:fillRect/>
          </a:stretch>
        </p:blipFill>
        <p:spPr bwMode="auto">
          <a:xfrm>
            <a:off x="6524625" y="1385888"/>
            <a:ext cx="2492375" cy="3522662"/>
          </a:xfrm>
          <a:prstGeom prst="rect">
            <a:avLst/>
          </a:prstGeom>
          <a:noFill/>
          <a:ln w="9525">
            <a:solidFill>
              <a:srgbClr val="000000"/>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1516" name="Rectangle 12"/>
          <p:cNvSpPr>
            <a:spLocks noChangeArrowheads="1"/>
          </p:cNvSpPr>
          <p:nvPr/>
        </p:nvSpPr>
        <p:spPr bwMode="auto">
          <a:xfrm>
            <a:off x="6516688" y="4968875"/>
            <a:ext cx="249078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algn="ctr" eaLnBrk="0" hangingPunct="0">
              <a:lnSpc>
                <a:spcPct val="90000"/>
              </a:lnSpc>
              <a:spcAft>
                <a:spcPct val="40000"/>
              </a:spcAft>
              <a:buClr>
                <a:srgbClr val="003366"/>
              </a:buClr>
              <a:defRPr/>
            </a:pPr>
            <a:r>
              <a:rPr lang="en-US" sz="1100">
                <a:solidFill>
                  <a:srgbClr val="003366"/>
                </a:solidFill>
                <a:latin typeface="Arial" pitchFamily="34" charset="0"/>
                <a:ea typeface="ＭＳ Ｐゴシック" pitchFamily="34" charset="-128"/>
                <a:cs typeface="Arial"/>
              </a:rPr>
              <a:t>Schiestl, M. </a:t>
            </a:r>
            <a:r>
              <a:rPr lang="en-US" sz="1100" i="1">
                <a:solidFill>
                  <a:srgbClr val="003366"/>
                </a:solidFill>
                <a:latin typeface="Arial" pitchFamily="34" charset="0"/>
                <a:ea typeface="ＭＳ Ｐゴシック" pitchFamily="34" charset="-128"/>
                <a:cs typeface="Arial"/>
              </a:rPr>
              <a:t>et al., Nature Biotechnology</a:t>
            </a:r>
            <a:r>
              <a:rPr lang="en-US" sz="1100">
                <a:solidFill>
                  <a:srgbClr val="003366"/>
                </a:solidFill>
                <a:latin typeface="Arial" pitchFamily="34" charset="0"/>
                <a:ea typeface="ＭＳ Ｐゴシック" pitchFamily="34" charset="-128"/>
                <a:cs typeface="Arial"/>
              </a:rPr>
              <a:t> </a:t>
            </a:r>
            <a:r>
              <a:rPr lang="en-US" sz="1100" b="1">
                <a:solidFill>
                  <a:srgbClr val="003366"/>
                </a:solidFill>
                <a:latin typeface="Arial" pitchFamily="34" charset="0"/>
                <a:ea typeface="ＭＳ Ｐゴシック" pitchFamily="34" charset="-128"/>
                <a:cs typeface="Arial"/>
              </a:rPr>
              <a:t>29</a:t>
            </a:r>
            <a:r>
              <a:rPr lang="en-US" sz="1100">
                <a:solidFill>
                  <a:srgbClr val="003366"/>
                </a:solidFill>
                <a:latin typeface="Arial" pitchFamily="34" charset="0"/>
                <a:ea typeface="ＭＳ Ｐゴシック" pitchFamily="34" charset="-128"/>
                <a:cs typeface="Arial"/>
              </a:rPr>
              <a:t>, 310-312, 2011)</a:t>
            </a:r>
          </a:p>
        </p:txBody>
      </p:sp>
    </p:spTree>
    <p:extLst>
      <p:ext uri="{BB962C8B-B14F-4D97-AF65-F5344CB8AC3E}">
        <p14:creationId xmlns:p14="http://schemas.microsoft.com/office/powerpoint/2010/main" xmlns="" val="250938952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7788" y="893763"/>
            <a:ext cx="2716212" cy="34861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99331" name="Title 3"/>
          <p:cNvSpPr>
            <a:spLocks noGrp="1"/>
          </p:cNvSpPr>
          <p:nvPr>
            <p:ph type="title"/>
          </p:nvPr>
        </p:nvSpPr>
        <p:spPr/>
        <p:txBody>
          <a:bodyPr/>
          <a:lstStyle/>
          <a:p>
            <a:r>
              <a:rPr lang="en-GB" smtClean="0"/>
              <a:t>Questions initially raised over </a:t>
            </a:r>
            <a:br>
              <a:rPr lang="en-GB" smtClean="0"/>
            </a:br>
            <a:r>
              <a:rPr lang="en-GB" smtClean="0"/>
              <a:t>the use of biosimilars</a:t>
            </a:r>
          </a:p>
        </p:txBody>
      </p:sp>
      <p:sp>
        <p:nvSpPr>
          <p:cNvPr id="6148" name="Content Placeholder 6"/>
          <p:cNvSpPr>
            <a:spLocks noGrp="1"/>
          </p:cNvSpPr>
          <p:nvPr>
            <p:ph sz="half" idx="1"/>
          </p:nvPr>
        </p:nvSpPr>
        <p:spPr>
          <a:xfrm>
            <a:off x="457200" y="1427163"/>
            <a:ext cx="4460875" cy="5097462"/>
          </a:xfrm>
        </p:spPr>
        <p:txBody>
          <a:bodyPr/>
          <a:lstStyle/>
          <a:p>
            <a:pPr>
              <a:spcAft>
                <a:spcPts val="1800"/>
              </a:spcAft>
            </a:pPr>
            <a:r>
              <a:rPr lang="en-GB" sz="2400" dirty="0" smtClean="0">
                <a:solidFill>
                  <a:schemeClr val="bg2"/>
                </a:solidFill>
              </a:rPr>
              <a:t>What’s a </a:t>
            </a:r>
            <a:r>
              <a:rPr lang="en-GB" sz="2400" dirty="0" err="1" smtClean="0">
                <a:solidFill>
                  <a:schemeClr val="bg2"/>
                </a:solidFill>
              </a:rPr>
              <a:t>biosimilar</a:t>
            </a:r>
            <a:r>
              <a:rPr lang="en-GB" sz="2400" dirty="0" smtClean="0">
                <a:solidFill>
                  <a:schemeClr val="bg2"/>
                </a:solidFill>
              </a:rPr>
              <a:t> ?</a:t>
            </a:r>
            <a:endParaRPr lang="en-GB" sz="2400" dirty="0" smtClean="0">
              <a:solidFill>
                <a:srgbClr val="ADD6FF"/>
              </a:solidFill>
            </a:endParaRPr>
          </a:p>
          <a:p>
            <a:pPr>
              <a:spcAft>
                <a:spcPts val="1800"/>
              </a:spcAft>
            </a:pPr>
            <a:r>
              <a:rPr lang="en-GB" sz="2400" b="1" dirty="0" smtClean="0"/>
              <a:t>Traceability</a:t>
            </a:r>
          </a:p>
          <a:p>
            <a:pPr>
              <a:spcAft>
                <a:spcPts val="1800"/>
              </a:spcAft>
            </a:pPr>
            <a:r>
              <a:rPr lang="en-GB" sz="2400" dirty="0" smtClean="0">
                <a:solidFill>
                  <a:srgbClr val="ADD6FF"/>
                </a:solidFill>
              </a:rPr>
              <a:t>Quality of product</a:t>
            </a:r>
          </a:p>
          <a:p>
            <a:pPr>
              <a:spcAft>
                <a:spcPts val="1800"/>
              </a:spcAft>
            </a:pPr>
            <a:r>
              <a:rPr lang="en-GB" sz="2400" dirty="0">
                <a:solidFill>
                  <a:srgbClr val="ADD6FF"/>
                </a:solidFill>
              </a:rPr>
              <a:t>Are </a:t>
            </a:r>
            <a:r>
              <a:rPr lang="en-GB" sz="2400" dirty="0" err="1">
                <a:solidFill>
                  <a:srgbClr val="ADD6FF"/>
                </a:solidFill>
              </a:rPr>
              <a:t>biosimilars</a:t>
            </a:r>
            <a:r>
              <a:rPr lang="en-GB" sz="2400" dirty="0">
                <a:solidFill>
                  <a:srgbClr val="ADD6FF"/>
                </a:solidFill>
              </a:rPr>
              <a:t> safe and efficacious ?</a:t>
            </a:r>
          </a:p>
          <a:p>
            <a:pPr>
              <a:spcAft>
                <a:spcPts val="1800"/>
              </a:spcAft>
            </a:pPr>
            <a:r>
              <a:rPr lang="en-GB" sz="2400" dirty="0" smtClean="0">
                <a:solidFill>
                  <a:srgbClr val="ADD6FF"/>
                </a:solidFill>
              </a:rPr>
              <a:t>Immunogenicity</a:t>
            </a:r>
          </a:p>
          <a:p>
            <a:pPr>
              <a:spcAft>
                <a:spcPts val="1800"/>
              </a:spcAft>
            </a:pPr>
            <a:endParaRPr lang="en-GB" sz="2400" dirty="0" smtClean="0"/>
          </a:p>
        </p:txBody>
      </p:sp>
      <p:pic>
        <p:nvPicPr>
          <p:cNvPr id="9933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9575" y="1849438"/>
            <a:ext cx="2924175" cy="384968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9933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29188" y="2847975"/>
            <a:ext cx="2854325" cy="368458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53518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DIr0_qu1.kWVSBcHUMqdg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81rK1hR1VkSxblQTqq16u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p3sbYfpJHEuUKu6Hd9TY9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M50X6EhnJE6lbHvVnpPqN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CbYrt9rHbkCrijzb4Vhz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_KtVJ52UuVPF65PzP_s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Uhi3h.Zr00WuwgPp7UMTE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YxF.ShOfUGyfW8Ai20BU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ZVaxlYkXlk.Nei1FMs5vR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82N8v34RQ0.N7WYzP61Va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bEP1lcnydUCYH6ff8WfcI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BDvYrp73akyPmnxwHW3_9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crVZtJm6U2SE8NW_jvLs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WmpbwkwgE0SR6lOE6LUta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92awVXBokGCkYKcb0kg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SYxF.ShOfUGyfW8Ai20BU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r92awVXBokGCkYKcb0kgG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92awVXBokGCkYKcb0kgG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92awVXBokGCkYKcb0kgG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92awVXBokGCkYKcb0kgG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r92awVXBokGCkYKcb0kgG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92awVXBokGCkYKcb0kgG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Uhi3h.Zr00WuwgPp7UMT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YcrVZtJm6U2SE8NW_jvLs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EP1lcnydUCYH6ff8WfcI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SYxF.ShOfUGyfW8Ai20BU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SYxF.ShOfUGyfW8Ai20BU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SYxF.ShOfUGyfW8Ai20BU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SYxF.ShOfUGyfW8Ai20B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SYxF.ShOfUGyfW8Ai20BU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SYxF.ShOfUGyfW8Ai20BU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pFUZ9SGrUmBTeP8XLs39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jzRiDltQ0Kwxk.4vGF7j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Ms2Ke6gURkOPv5Pn8Pcbt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upYCPlbHKkewP_CQWkO78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Ka9T4BqpM0uT432aP4BBE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7m7hqjPOOEiBzAC7gVXMS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Qe4FOcfrCUKcI9SjGeYAH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0SLFHSHCIE.dzsXWKiuPO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Hd_89uILE06N69xnO7SGN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1DQvnXz.q06hzLif77Wrw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p3f26nlhgkWay34JvHxN_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VvK9D5Fw7EyQaKc6sBX.h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PEzPDTsgK0aFIQR6Kssva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prGA81iPjE6ll7IMGp0wW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43C9wUnEAUCPTk7sFdGIq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8PVROgJA4k2mpVtoYa8Ug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E3KFewKJjE.rLtqWBO4bw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HEfSPdJ4kEiIM_r_HlXtm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s06pLA_3EmKu7CETXOQT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V_zWhEC1kUWN9TkzAVGmb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Mq2A.g8ov0uHrChd7Yf1u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lImldwJgUiSWbD2xLQvg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QqMQ6AHJf0WmV616tdv2R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4ktPOFDwkuu57lG7WHq_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sJ4ANUjpwUaJsMstvjOF2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oReV6D9siUe4YnP2qLPSc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M8S7kHV_9Umc05ymIq5pb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M8S7kHV_9Umc05ymIq5pb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M8S7kHV_9Umc05ymIq5pb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bjSPdYfPU06d1O59KqFGW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q83cBaWQjUOR4NWtrQhLE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kkFVtDBhTUajPlkA_nGWQ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UpaSlaVTp0.HeWgjt_cLF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rns7XNM08Ui1xRErfCN6G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AEEx79JbZkeQPQaVk4lwr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VK.VFruiHkK7sINdLuJX7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T3afkQN77kWwEGksFw_Ou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FpHspKyDbU2OvAstwVICM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kgQF5mRu5UKUUKKcn0sm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SzYPRTUD.06xpjp1tIwc0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o4VCFGbJrkGyBpnsv2AUy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5CQdz2Q7a0SsCSkuJd5Vl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QBgxIwp5WUC3GZ8pI3YV.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rVWHo1svxEeWHHurYwhw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Pblw7vNbakOWoAZxo9rg.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VPafnuvvzESA69shkaI1F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Lddu1zOkkkycu8RaY1aFC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MgdIEIRMJE6HVKZFB7t3b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Q8E7G6WuvECFJqhkfkygG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TQz0mQpmGk2pp.sMj41TS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Hd.r.s5KvEqse0fXo4tMT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QLt_W8S86kmGfORrU5PqX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qanpN_KH5EWYS7XABqZ97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wPr8aUNdM0W..9jNCBcP9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ZrnogBETykuUCrzzf_WpD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CuUJgoyk9UaiFqejwJTWp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y2wmMVS7J0.dPFDqZ4z6F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lq2_CWEiDEOnyecUvetVe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IRS4GdrF_kOIsKnkiV9yN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p8a3pbJJEkiICMw5BE0ZQ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sxthvUknw0KjCmTp.gq1P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Je9S4HXZRUma53PPd1ry3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vucKluDa7k2NCKJK7zfBI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XVcWLW3WkmhiPgwVZ.Os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EgFMWOdsuEK8dmVhRCGcs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4DouXS0G_kGPDT.iJRtXi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0yvx.Tv1gUW0YXyt2LM4E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aF7ctTu2rU25ZjTSuwBiL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IUcuQFWe7EmJJjexLNfh_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_Y7Y52F8ZUOf4EW4KGueC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3z8NjWi8LkOtSEUnW.4Y5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0AbvZ.Op10iJ5G_qkcQeW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ydoUK6_5j02Wlx7AJpiGv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HBK65K0CGk6CHiWUNptMU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p0kW1o.2Jk6Rrq3mn6eMR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LLoGIQIYREWpO_Komj9Ir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7Q3ZQgzW.UmQdNRjOi7c3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i46lbIwVKkCKmzzyRGxeV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n5d3RlygLkm0QLR.g88v6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M.UxZdAHeUaJkhk4jDDuE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tFl1x5FpT0ea_I4Q9diZq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sTqt2Hif5UGWIe9.5XY_U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7bh18D5M2UWy4UOpD42Du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gT.it3qWzkW73X_NxLfH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GaD25RWD0EK_uHQg8Un8R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yXR8RWKiyk2SEPqO6Dm83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56VNVmnPQE2VSMmmrcafy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Eqmo0m6fAk.u5uMXrMV00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btxf7fdxM0O6vV.KoTAjg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wdNQLR6kr0af1hXovGTZK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4e9oe8Wii0e2CSxQqMblM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OkMdyrbDTk2.kprBa5gNc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Z5HQ8tx4EqZkxA2ippL8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yYc.EiL_LUWGSF18xz2ap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eMwYLs9MWE.03YNF7c3..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rnJ.brez0uKnSeGSs98u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lOmiWZf6C0m7oogNe1YEa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Co4ZPIDor0W0WlxHrOwNe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gekZ3QpUkkKIX363XDQN5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TlUTBJFeUSkoSDMvINvj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ZysrpEZKn0OePuFV90fOy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7LPiqYzSx0yWe3eO_i7xh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xWTSJiMrMkqUtPPyBAUkc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xgH954KINEu.d83wuXsyh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C9zvdF3AVU2Bi.tGKwSTi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A7bUSIzfxE6Yzlzs9dOOp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1UFtLQRqq0KLYRDm4jjVI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MaEsYK4BeE2uhp0ptSWcl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W4Bl5gYFZka3EIOsU39wz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8BDhadTav0KwTWLlfAXU0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K1QwYGJf0kep5_S1.eH4o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xWXnLwNsF0y0q93JdZwfU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crstsrem3E61SEVjdCRXd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1SR7Fqm.AkCv6xL1lZ3jU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gNCxAQV9hEimFi0av.TvF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OWQ9l81R6U6cetvKHcHoK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IbGNT6fF9UGj5atxhz5lp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9x.bb.b2cE6bh9aath9ZJ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aATJu_7tlE.aMF54xVCGB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Sx.9R4eWf0y_9cCu_mzrj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H.mb.uL3EC6FbQsRltIH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fDbqkdKjDEiye_ZGJgbQc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02VVJZTxMkGzuvT3ECDWa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vhwosuLLSEOP6WL4ZugP8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yvSE0gGVY0appQY68NtAd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NpEN3LTWXke3e4Ak5uo8P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H3Zn0GjeZke0JzRn.ghvv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KYeBzbNuRk6puU8NzxEDi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aMIxWKzQa0WOD6gaz5rK6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5fE31RZPk.5DLBCX69vs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33Fawyw3uEW5X8ERmwapD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ZLe7TRjaDUeDXg0AY2Ur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kwRz5px9YUGmDynaiNh8P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S7Mx2xuA4U25JX91XydYe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LjyvteVkdkKIyFOjHPTe1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fvu.jDQlzkeVtYukiS7Wv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5zWjr75_wUOtMfwRLdBzW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6kZIikosj0ONT_xfO3yi_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TZ7WHHBFuEGTHbiTDpiI5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3z65ftXjZECr4zwNTyFsh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IDRfmh408kS.WhIDWdJK4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00MyKvl0wUK42ApdMt7CP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PhzTOIhEF0y3kR1VV.CWC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SVsygIjiwUGF_k4vkFFO6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8f5UlzxaT0axGeumFDEqiw"/>
</p:tagLst>
</file>

<file path=ppt/tags/tag301.xml><?xml version="1.0" encoding="utf-8"?>
<p:tagLst xmlns:a="http://schemas.openxmlformats.org/drawingml/2006/main" xmlns:r="http://schemas.openxmlformats.org/officeDocument/2006/relationships" xmlns:p="http://schemas.openxmlformats.org/presentationml/2006/main">
  <p:tag name="SLIDETYPE" val="Normal"/>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_4O.PAsTukGsQrtAPpcTT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IWXU5WnKUCRZeys3KTvg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38xfXWl5Hkm0zoOPdauAR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XmXAj290nEii8hnU1zwDZ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CE6HSQ8qjU27G.kWAQH.X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oSyb_g3CEahk2W5J2xcp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gjPCTgwhzEKDfRfo6YPuh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8Mo0q.On8kGzIQ5TxaB8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uNMRDeM3cE.z5RXGkR8ds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dq2oQA5ae0mChj7mTulzO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kWF72QQ8KUWUkkRqgSlt0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w6gJlbiTeUqVceaGauCRX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1gdZzGBae0eZfpZo1u8nS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O5qfpBKHUUiQWsZeSenqY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aiPheJCjw0iH9x3OXVgqb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6GLkuzM3Pkq0qHMB4VzbE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jWFZpOVNJEeF8OBVxTabo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Pdjn1qgyb0eueCnm1H4tH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myX4kVB._0iTKMk1EqgUk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myX4kVB._0iTKMk1EqgUk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BFjhIoWylE6EKZZ2d4HFL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fk5N7xCTmkymlqgWQuUEx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Suaz7Vny7EaVKDwDGPAoN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l3o0.36pbUWFiNAPYsw.y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JgsQUxGBckyNkg6EBMJE6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OTccGdknhkOLf3Y49UYF8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rbfOCcSeEWj77DdtgyJv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Zbw69P2GPU6cHtFGSfvwc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88JqFkb2k0iidrF11FPrc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gnlPMyeQBEy6IT9AcMklP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94zNi1fdD0usdXfOtQpMQ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sIyIkM7Pa0WX0jTdmjS8K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aGPUAe2o0qBosxvnN6ka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5oV9wv7dwU.sobcxyVNbm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YzOgIfx_1E2Vu9KkpadQ1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hObQHytnXEKhICDGmSQlc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j3rT_BUgEuNtb53OfGDS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OvOGYOrJkKRF74iJ0E2O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4VPMGZUoF0Gd5_ubOBGn4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PZYK2i7kDkCqxZlEJoGi2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eQeqJe.Z2EC1HNw7vpAlh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2qUPj2RmB0Ca.xatP5dCi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IA__jL0hBEuBB18Sa73Eo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Iy6b1JXXP0aP.dkKCL6RK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HPlcPnOPNE6qEjGiJpNfF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owOExeEff0aZQTksXe.uw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OQw_dj76lkm2q7yOJUFiZ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bDVLF_ccZU2M2sNNMMIfl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KSArLcLkf0mKcNz5iZK8D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oQXeAsc7l0WudEtBoEvU2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6ic9CfdTA0inrgZunGyS9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OSXhUc6LREmBeUokJkp_5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C_zvq5r1V0ysgPPxDhn0Q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J28y.gpUTk2sKmni36ySg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VXsXituw8UOuNg7YsN.0s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I9GikrDmkE.__k7lPe4im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I9GikrDmkE.__k7lPe4im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I9GikrDmkE.__k7lPe4im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I9GikrDmkE.__k7lPe4im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1Me50b9NhUGybzAsw8K6q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gondus_tbkuniioqeMJBy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XStqhLr1sk26nCo5Xqjfj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v0tap1xiR0e7y1hiLwNJA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5MzeaV0Qyk2ndD0wqiKqV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JcJ568PUE0qOOV05ODYJ0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gQQ70abHkK9jundP6P8j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z1g904wonk62RJyOygfPW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TcylLvzck.2S5LisIHgn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WQf8r4kYvE.Y3PWlrCJKb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1ccBSXxmmEyknG7pMp6ju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nKkOrYQQgkKH9dZdmwKB.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WLyY.SnEZkGoe1ORlXCEr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_RbGwibqkW6Yy7uGW7nt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NYM4QWRnHUmZsrRwmucnM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j.dyaPepUGTq0neOZnxA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IMhyny1hiEeDOpxIzRaGr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n2gbSrdLiku8pSKoZwNal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D_92UXg8fUearEBnqLKSO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7c52DH87Q0SN0IhegEtm5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xvis04kmVUaxNhLP715U4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WO8knu719Ui47Ue7BE3KF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sKALRn3Sjk.OP1l5gdzk4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XXHl_4Q00esLyecT7CZG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QnUwpVtZ6kiPtxwK19XUh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RqO5S0qQkCRWw06mYmay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QRlly1W670W9n2f_WxKoj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0ADFDrX2x0y39grp9S1zv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OfTqd0SuoUCjenEZUtZBn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A0FD5ZTjKE.getxYhWrB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YU7SIyRLkWM9FP6foVhV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Mrrvyn_c0evP7.5AbpXv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gRiTS5mMUGWwb..8woI2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581Yiu0eekSMrWKZdL5__A"/>
</p:tagLst>
</file>

<file path=ppt/theme/theme1.xml><?xml version="1.0" encoding="utf-8"?>
<a:theme xmlns:a="http://schemas.openxmlformats.org/drawingml/2006/main" name="1_Sandoz Slide Template">
  <a:themeElements>
    <a:clrScheme name="Sandoz Slide Template 13">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Sandoz Slide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ndoz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ndoz 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ndoz 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ndoz 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ndoz 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ndoz 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ndoz 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ndoz 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ndoz 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ndoz 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ndoz 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ndoz 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andoz Slide Template 13">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emplate_090811_eng">
  <a:themeElements>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Template_090811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emplate_090811_eng">
  <a:themeElements>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Template_090811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Template_090811_eng">
  <a:themeElements>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Template_090811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06_Sandoz_PPT_Template">
  <a:themeElements>
    <a:clrScheme name="06_Sandoz_PPT_Template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06_Sandoz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06_Sandoz_PPT_Template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iopharma_template_100514">
  <a:themeElements>
    <a:clrScheme name="Biopharma_template_100514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Biopharma_template_1005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iopharma_template_100514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4D4"/>
        </a:solidFill>
        <a:ln>
          <a:noFill/>
        </a:ln>
      </a:spPr>
      <a:bodyPr rtlCol="0" anchor="ctr"/>
      <a:lstStyle>
        <a:defPPr algn="ctr">
          <a:defRPr dirty="0" err="1"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4D4"/>
        </a:solidFill>
        <a:ln>
          <a:noFill/>
        </a:ln>
      </a:spPr>
      <a:bodyPr rtlCol="0" anchor="ctr"/>
      <a:lstStyle>
        <a:defPPr algn="ctr">
          <a:defRPr dirty="0" err="1"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4D4"/>
        </a:solidFill>
        <a:ln>
          <a:noFill/>
        </a:ln>
      </a:spPr>
      <a:bodyPr rtlCol="0" anchor="ctr"/>
      <a:lstStyle>
        <a:defPPr algn="ctr">
          <a:defRPr dirty="0" err="1"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4D4"/>
        </a:solidFill>
        <a:ln>
          <a:noFill/>
        </a:ln>
      </a:spPr>
      <a:bodyPr rtlCol="0" anchor="ctr"/>
      <a:lstStyle>
        <a:defPPr algn="ctr">
          <a:defRPr dirty="0" err="1"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4D4"/>
        </a:solidFill>
        <a:ln>
          <a:noFill/>
        </a:ln>
      </a:spPr>
      <a:bodyPr rtlCol="0" anchor="ctr"/>
      <a:lstStyle>
        <a:defPPr algn="ctr">
          <a:defRPr dirty="0" err="1"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andoz Slide Template">
  <a:themeElements>
    <a:clrScheme name="Sandoz Slide Template 13">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Sandoz Slide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ndoz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ndoz 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ndoz 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ndoz 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ndoz 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ndoz 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ndoz 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ndoz 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ndoz 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ndoz 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ndoz 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ndoz 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andoz Slide Template 13">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4D4"/>
        </a:solidFill>
        <a:ln>
          <a:noFill/>
        </a:ln>
      </a:spPr>
      <a:bodyPr rtlCol="0" anchor="ctr"/>
      <a:lstStyle>
        <a:defPPr algn="ctr">
          <a:defRPr dirty="0" err="1"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Template_090811_eng">
  <a:themeElements>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Template_090811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4D4"/>
        </a:solidFill>
        <a:ln>
          <a:noFill/>
        </a:ln>
      </a:spPr>
      <a:bodyPr rtlCol="0" anchor="ctr"/>
      <a:lstStyle>
        <a:defPPr algn="ctr">
          <a:defRPr dirty="0" err="1"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Template_090811_eng">
  <a:themeElements>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Template_090811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D4D4"/>
        </a:solidFill>
        <a:ln>
          <a:noFill/>
        </a:ln>
      </a:spPr>
      <a:bodyPr rtlCol="0" anchor="ctr"/>
      <a:lstStyle>
        <a:defPPr algn="ctr">
          <a:defRPr dirty="0" err="1"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andoz Slide Template">
  <a:themeElements>
    <a:clrScheme name="1_Sandoz Slide Template 13">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1_Sandoz Slide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ndoz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andoz 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andoz 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andoz 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andoz 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andoz 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andoz 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andoz 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andoz 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andoz 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andoz 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andoz 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andoz Slide Template 13">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andoz Slide Template">
  <a:themeElements>
    <a:clrScheme name="Sandoz Slide Template 13">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Sandoz Slide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ndoz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ndoz 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ndoz 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ndoz 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ndoz 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ndoz 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ndoz 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ndoz 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ndoz 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ndoz 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ndoz 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ndoz 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andoz Slide Template 13">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iopharma_template_100514">
  <a:themeElements>
    <a:clrScheme name="Biopharma_template_100514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Biopharma_template_1005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iopharma_template_100514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iopharma_template_100514">
  <a:themeElements>
    <a:clrScheme name="Biopharma_template_100514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Biopharma_template_1005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iopharma_template_100514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plate_090811_eng">
  <a:themeElements>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Template_090811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emplate_090811_eng">
  <a:themeElements>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Template_090811_eng">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5000"/>
          </a:lnSpc>
          <a:spcBef>
            <a:spcPct val="0"/>
          </a:spcBef>
          <a:spcAft>
            <a:spcPct val="0"/>
          </a:spcAft>
          <a:buClrTx/>
          <a:buSzTx/>
          <a:buFontTx/>
          <a:buNone/>
          <a:tabLst/>
          <a:defRPr kumimoji="0" lang="en-US" sz="2000" b="0" i="0" u="none" strike="noStrike" cap="none" normalizeH="0" baseline="0" smtClean="0">
            <a:ln>
              <a:noFill/>
            </a:ln>
            <a:solidFill>
              <a:srgbClr val="003366"/>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5000"/>
          </a:lnSpc>
          <a:spcBef>
            <a:spcPct val="0"/>
          </a:spcBef>
          <a:spcAft>
            <a:spcPct val="0"/>
          </a:spcAft>
          <a:buClrTx/>
          <a:buSzTx/>
          <a:buFontTx/>
          <a:buNone/>
          <a:tabLst/>
          <a:defRPr kumimoji="0" lang="en-US" sz="2000" b="0" i="0" u="none" strike="noStrike" cap="none" normalizeH="0" baseline="0" smtClean="0">
            <a:ln>
              <a:noFill/>
            </a:ln>
            <a:solidFill>
              <a:srgbClr val="003366"/>
            </a:solidFill>
            <a:effectLst/>
            <a:latin typeface="Arial" pitchFamily="34" charset="0"/>
          </a:defRPr>
        </a:defPPr>
      </a:lstStyle>
    </a:lnDef>
    <a:txDef>
      <a:spPr bwMode="auto">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a:spPr>
      <a:bodyPr lIns="0" tIns="0" rIns="0" bIns="0"/>
      <a:lstStyle>
        <a:defPPr algn="l">
          <a:spcAft>
            <a:spcPct val="20000"/>
          </a:spcAft>
          <a:buFont typeface="Wingdings" pitchFamily="2" charset="2"/>
          <a:buNone/>
          <a:defRPr sz="2000" dirty="0">
            <a:cs typeface="Arial" pitchFamily="34" charset="0"/>
          </a:defRPr>
        </a:defPPr>
      </a:lstStyle>
    </a:txDef>
  </a:objectDefaults>
  <a:extraClrSchemeLst>
    <a:extraClrScheme>
      <a:clrScheme name="Template_090811_eng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07_Sandoz_PPT_Template">
  <a:themeElements>
    <a:clrScheme name="07_Sandoz template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fontScheme name="07_Sandoz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7_Sandoz template 1">
        <a:dk1>
          <a:srgbClr val="003366"/>
        </a:dk1>
        <a:lt1>
          <a:srgbClr val="FFFFFF"/>
        </a:lt1>
        <a:dk2>
          <a:srgbClr val="003366"/>
        </a:dk2>
        <a:lt2>
          <a:srgbClr val="CCDEF3"/>
        </a:lt2>
        <a:accent1>
          <a:srgbClr val="99BDE7"/>
        </a:accent1>
        <a:accent2>
          <a:srgbClr val="62B4E8"/>
        </a:accent2>
        <a:accent3>
          <a:srgbClr val="FFFFFF"/>
        </a:accent3>
        <a:accent4>
          <a:srgbClr val="002A56"/>
        </a:accent4>
        <a:accent5>
          <a:srgbClr val="CADBF1"/>
        </a:accent5>
        <a:accent6>
          <a:srgbClr val="58A3D2"/>
        </a:accent6>
        <a:hlink>
          <a:srgbClr val="005BC3"/>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2761</TotalTime>
  <Words>4775</Words>
  <Application>Microsoft Office PowerPoint</Application>
  <PresentationFormat>Экран (4:3)</PresentationFormat>
  <Paragraphs>952</Paragraphs>
  <Slides>55</Slides>
  <Notes>27</Notes>
  <HiddenSlides>0</HiddenSlides>
  <MMClips>0</MMClips>
  <ScaleCrop>false</ScaleCrop>
  <HeadingPairs>
    <vt:vector size="6" baseType="variant">
      <vt:variant>
        <vt:lpstr>Тема</vt:lpstr>
      </vt:variant>
      <vt:variant>
        <vt:i4>24</vt:i4>
      </vt:variant>
      <vt:variant>
        <vt:lpstr>Внедренные серверы OLE</vt:lpstr>
      </vt:variant>
      <vt:variant>
        <vt:i4>5</vt:i4>
      </vt:variant>
      <vt:variant>
        <vt:lpstr>Заголовки слайдов</vt:lpstr>
      </vt:variant>
      <vt:variant>
        <vt:i4>55</vt:i4>
      </vt:variant>
    </vt:vector>
  </HeadingPairs>
  <TitlesOfParts>
    <vt:vector size="84" baseType="lpstr">
      <vt:lpstr>1_Sandoz Slide Template</vt:lpstr>
      <vt:lpstr>3_Sandoz Slide Template</vt:lpstr>
      <vt:lpstr>2_Sandoz Slide Template</vt:lpstr>
      <vt:lpstr>5_Sandoz Slide Template</vt:lpstr>
      <vt:lpstr>Biopharma_template_100514</vt:lpstr>
      <vt:lpstr>1_Biopharma_template_100514</vt:lpstr>
      <vt:lpstr>Template_090811_eng</vt:lpstr>
      <vt:lpstr>3_Template_090811_eng</vt:lpstr>
      <vt:lpstr>07_Sandoz_PPT_Template</vt:lpstr>
      <vt:lpstr>1_Template_090811_eng</vt:lpstr>
      <vt:lpstr>2_Template_090811_eng</vt:lpstr>
      <vt:lpstr>6_Template_090811_eng</vt:lpstr>
      <vt:lpstr>06_Sandoz_PPT_Template</vt:lpstr>
      <vt:lpstr>2_Biopharma_template_100514</vt:lpstr>
      <vt:lpstr>Struttura predefinita</vt:lpstr>
      <vt:lpstr>4_Struttura predefinita</vt:lpstr>
      <vt:lpstr>13_Struttura predefinita</vt:lpstr>
      <vt:lpstr>2_Struttura predefinita</vt:lpstr>
      <vt:lpstr>1_Struttura predefinita</vt:lpstr>
      <vt:lpstr>6_Struttura predefinita</vt:lpstr>
      <vt:lpstr>4_Template_090811_eng</vt:lpstr>
      <vt:lpstr>20_Struttura predefinita</vt:lpstr>
      <vt:lpstr>5_Template_090811_eng</vt:lpstr>
      <vt:lpstr>3_Struttura predefinita</vt:lpstr>
      <vt:lpstr>think-cell Slide</vt:lpstr>
      <vt:lpstr>Photo Editor Photo</vt:lpstr>
      <vt:lpstr>Worksheet</vt:lpstr>
      <vt:lpstr>Diagramm</vt:lpstr>
      <vt:lpstr>Лист Microsoft Office Excel 97-2003</vt:lpstr>
      <vt:lpstr>   Sandoz Biopharmaceuticals - leader in development and production of biosimilars  - initial doubts and concerns – what is the reality with 7 years experience in Europe ...? </vt:lpstr>
      <vt:lpstr>Questions initially raised over  the use of biosimilars</vt:lpstr>
      <vt:lpstr>Questions initially raised over  the use of biosimilars</vt:lpstr>
      <vt:lpstr>What is a Biosimilar or Follow-on Biologic?</vt:lpstr>
      <vt:lpstr>Слайд 5</vt:lpstr>
      <vt:lpstr>The Biosimilar approval pathway  has a clear legal framework from EMA</vt:lpstr>
      <vt:lpstr>Proof of comparability utilising collective  body of evidence</vt:lpstr>
      <vt:lpstr>Originator variability is the basis for the biosimilarity goal posts...</vt:lpstr>
      <vt:lpstr>Questions initially raised over  the use of biosimilars</vt:lpstr>
      <vt:lpstr>Traceability</vt:lpstr>
      <vt:lpstr>Questions initially raised over  the use of biosimilars</vt:lpstr>
      <vt:lpstr>Development approach for biosimilars is closer to originators than generics</vt:lpstr>
      <vt:lpstr>Quality standards in manufacturing apply equally to all biopharmaceuticals including biosimilars</vt:lpstr>
      <vt:lpstr>Sandoz, a Novartis company with state-of-art  in-house manufacturing facilities</vt:lpstr>
      <vt:lpstr>All methods can contribute to demonstrating similarity beyond the main components</vt:lpstr>
      <vt:lpstr>Peptide mapping</vt:lpstr>
      <vt:lpstr> Nuclear magnetic resonance spectra</vt:lpstr>
      <vt:lpstr>Determination of receptor binding: Surface plasmon resonance spectroscopy</vt:lpstr>
      <vt:lpstr>Non-comparable “copy biologics” – not approved in highly regulated markets – are NOT biosimilars</vt:lpstr>
      <vt:lpstr>Quality Attributes Demonstrated</vt:lpstr>
      <vt:lpstr>Modern generation Biosimilar manufactured using state-of-the-art technology </vt:lpstr>
      <vt:lpstr>Latest Global Nephrology Anaemia KDIGO guidelines recognise EMA biosimilar approved ESAs</vt:lpstr>
      <vt:lpstr>Слайд 23</vt:lpstr>
      <vt:lpstr>Questions initially raised over  the use of biosimilars</vt:lpstr>
      <vt:lpstr>Summary of experience from clinical development studies for Biosimilar HX575 and EP2006</vt:lpstr>
      <vt:lpstr>Biosimilar Epo alfa Phase 3 in Nephrology : Comparable Hb levels and epoetin dose for the study duration</vt:lpstr>
      <vt:lpstr>Phase 3 Nephrology : safety profile of Biosimilar ESA HX575 consistent with that of Eprex®</vt:lpstr>
      <vt:lpstr>Phase 3 in Oncology : similar Hb correction demonstrated for Biosimilar ESA HX575 and Eprex®</vt:lpstr>
      <vt:lpstr>Phase 3 in Oncology : safety profile of Biosimilar ESA HX575 consistent with that of Eprex®</vt:lpstr>
      <vt:lpstr>Biosimilar G-CSF EP2006 Phase I:  Study EPO6-103 PD results for 5 µg/kg </vt:lpstr>
      <vt:lpstr>Phase I: Study EPO6-101 PD results for 10 µg/kg</vt:lpstr>
      <vt:lpstr>Confirmatory clinical study in 170 breast cancer patients</vt:lpstr>
      <vt:lpstr>Post-Approval Studies</vt:lpstr>
      <vt:lpstr>Biosimilar ESA HX575 study in 1697 haemodialysis patients (EPO-PASS) </vt:lpstr>
      <vt:lpstr>Biosimilar ESA HX575 study in 2100 haemodialysis patients (Monitor CKD-5) </vt:lpstr>
      <vt:lpstr>Слайд 36</vt:lpstr>
      <vt:lpstr>Biosimilar ESA HX575 : Retrospective clinical experience  Patients (n=152) with solid tumours</vt:lpstr>
      <vt:lpstr>Слайд 38</vt:lpstr>
      <vt:lpstr>OncoBOS (France) observational study: real-world effectiveness and safety of Binocrit®</vt:lpstr>
      <vt:lpstr>OncoBOS (France) observational study: real-world effectiveness and safety of Binocrit®</vt:lpstr>
      <vt:lpstr>OncoBOS (France) observational study: real-world effectiveness and safety of Binocrit®</vt:lpstr>
      <vt:lpstr>Слайд 42</vt:lpstr>
      <vt:lpstr>Слайд 43</vt:lpstr>
      <vt:lpstr>Questions initially raised over  the use of biosimilars</vt:lpstr>
      <vt:lpstr>Full validated antibody tests</vt:lpstr>
      <vt:lpstr>Biosimilar ESA HX575  and G-CSF EP2006 :  currently launched in &gt;40 in EU and non-EU countries </vt:lpstr>
      <vt:lpstr>Key questions initially raised over  the use of biosimilars</vt:lpstr>
      <vt:lpstr>EPO Biosimilar in Germany resulted in €60m annual savings (–17.3%) in 1st year on market</vt:lpstr>
      <vt:lpstr>Savings attributable to high uptake of biosimilar G-CSF in Europe</vt:lpstr>
      <vt:lpstr>Слайд 50</vt:lpstr>
      <vt:lpstr>Слайд 51</vt:lpstr>
      <vt:lpstr>The vast majority of EMA markets accept the filgrastim biosimilar concept however several lag behind</vt:lpstr>
      <vt:lpstr>When payers proactively engage the medical/clinical community real savings from biosimilars are possible</vt:lpstr>
      <vt:lpstr>Conclusions</vt:lpstr>
      <vt:lpstr>Sandoz Biopharmaceuticals is the leader in developing and manufacturing biosimilars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Biosimilars in supportive care: what’s the evidence?</dc:title>
  <dc:creator>Tony Reardon</dc:creator>
  <cp:lastModifiedBy>Masters Trade</cp:lastModifiedBy>
  <cp:revision>257</cp:revision>
  <cp:lastPrinted>2012-03-23T11:47:36Z</cp:lastPrinted>
  <dcterms:created xsi:type="dcterms:W3CDTF">2012-01-27T11:11:58Z</dcterms:created>
  <dcterms:modified xsi:type="dcterms:W3CDTF">2014-04-16T14:12:42Z</dcterms:modified>
</cp:coreProperties>
</file>