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4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tags/tag3.xml" ContentType="application/vnd.openxmlformats-officedocument.presentationml.tags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85" r:id="rId2"/>
    <p:sldId id="257" r:id="rId3"/>
    <p:sldId id="259" r:id="rId4"/>
    <p:sldId id="261" r:id="rId5"/>
    <p:sldId id="293" r:id="rId6"/>
    <p:sldId id="267" r:id="rId7"/>
    <p:sldId id="262" r:id="rId8"/>
    <p:sldId id="266" r:id="rId9"/>
    <p:sldId id="273" r:id="rId10"/>
    <p:sldId id="294" r:id="rId11"/>
    <p:sldId id="269" r:id="rId12"/>
    <p:sldId id="274" r:id="rId13"/>
    <p:sldId id="275" r:id="rId14"/>
    <p:sldId id="271" r:id="rId15"/>
    <p:sldId id="278" r:id="rId16"/>
    <p:sldId id="279" r:id="rId17"/>
    <p:sldId id="270" r:id="rId18"/>
    <p:sldId id="295" r:id="rId19"/>
    <p:sldId id="299" r:id="rId20"/>
    <p:sldId id="277" r:id="rId21"/>
    <p:sldId id="272" r:id="rId22"/>
    <p:sldId id="284" r:id="rId23"/>
    <p:sldId id="283" r:id="rId24"/>
    <p:sldId id="296" r:id="rId25"/>
    <p:sldId id="282" r:id="rId26"/>
    <p:sldId id="286" r:id="rId27"/>
    <p:sldId id="297" r:id="rId28"/>
    <p:sldId id="298" r:id="rId29"/>
    <p:sldId id="287" r:id="rId30"/>
    <p:sldId id="289" r:id="rId31"/>
    <p:sldId id="292" r:id="rId32"/>
    <p:sldId id="281" r:id="rId33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620"/>
    <p:restoredTop sz="94660"/>
  </p:normalViewPr>
  <p:slideViewPr>
    <p:cSldViewPr>
      <p:cViewPr>
        <p:scale>
          <a:sx n="65" d="100"/>
          <a:sy n="65" d="100"/>
        </p:scale>
        <p:origin x="-582" y="-2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3AF184-EA99-4DDD-B421-EC938A5A442D}" type="datetimeFigureOut">
              <a:rPr lang="en-US" smtClean="0"/>
              <a:pPr/>
              <a:t>4/16/2014</a:t>
            </a:fld>
            <a:endParaRPr lang="en-US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1CD801-5B57-48E3-AD17-CB8112C72A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02495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eaLnBrk="1" hangingPunct="1"/>
            <a:fld id="{B7E603E5-340E-4488-8C78-596972F8179F}" type="slidenum">
              <a:rPr lang="tr-TR" altLang="tr-TR" sz="1200"/>
              <a:pPr eaLnBrk="1" hangingPunct="1"/>
              <a:t>10</a:t>
            </a:fld>
            <a:endParaRPr lang="tr-TR" altLang="tr-TR" sz="120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7413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tr-TR" altLang="tr-TR" sz="2400" dirty="0" smtClean="0"/>
              <a:t>MOR!!</a:t>
            </a:r>
            <a:endParaRPr lang="en-US" altLang="tr-TR" sz="2400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Gönüllünün güvenliği hakları, ve esenliği dikkate alınacak en önemli </a:t>
            </a:r>
            <a:r>
              <a:rPr lang="tr-TR" dirty="0" err="1" smtClean="0"/>
              <a:t>husutur</a:t>
            </a:r>
            <a:r>
              <a:rPr lang="tr-TR" dirty="0" smtClean="0"/>
              <a:t>!!!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4373B8-628F-4BBB-87FC-B6024E287A4C}" type="slidenum">
              <a:rPr lang="tr-TR" smtClean="0"/>
              <a:pPr/>
              <a:t>24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42723562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7F18530-487E-4DAC-955A-2C30C5151984}" type="slidenum">
              <a:rPr lang="tr-TR" smtClean="0">
                <a:solidFill>
                  <a:srgbClr val="000000"/>
                </a:solidFill>
                <a:latin typeface="Arial" charset="0"/>
                <a:cs typeface="Arial" charset="0"/>
              </a:rPr>
              <a:pPr/>
              <a:t>27</a:t>
            </a:fld>
            <a:endParaRPr lang="tr-TR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993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3994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729AC7F-25B1-4002-B6E9-5A7021EF8837}" type="slidenum">
              <a:rPr lang="tr-TR" sz="1200">
                <a:solidFill>
                  <a:srgbClr val="000000"/>
                </a:solidFill>
              </a:rPr>
              <a:pPr algn="r"/>
              <a:t>27</a:t>
            </a:fld>
            <a:endParaRPr lang="tr-TR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A8FBC-3E6B-4205-AC28-70F6886DB0C9}" type="datetimeFigureOut">
              <a:rPr lang="tr-TR" smtClean="0"/>
              <a:pPr/>
              <a:t>16.04.2014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0D347-5AC2-44B8-AD76-0098107CFA0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254865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A8FBC-3E6B-4205-AC28-70F6886DB0C9}" type="datetimeFigureOut">
              <a:rPr lang="tr-TR" smtClean="0"/>
              <a:pPr/>
              <a:t>16.04.2014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0D347-5AC2-44B8-AD76-0098107CFA0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052981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A8FBC-3E6B-4205-AC28-70F6886DB0C9}" type="datetimeFigureOut">
              <a:rPr lang="tr-TR" smtClean="0"/>
              <a:pPr/>
              <a:t>16.04.2014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0D347-5AC2-44B8-AD76-0098107CFA0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051324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A8FBC-3E6B-4205-AC28-70F6886DB0C9}" type="datetimeFigureOut">
              <a:rPr lang="tr-TR" smtClean="0"/>
              <a:pPr/>
              <a:t>16.04.2014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0D347-5AC2-44B8-AD76-0098107CFA0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075051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A8FBC-3E6B-4205-AC28-70F6886DB0C9}" type="datetimeFigureOut">
              <a:rPr lang="tr-TR" smtClean="0"/>
              <a:pPr/>
              <a:t>16.04.2014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0D347-5AC2-44B8-AD76-0098107CFA0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692497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A8FBC-3E6B-4205-AC28-70F6886DB0C9}" type="datetimeFigureOut">
              <a:rPr lang="tr-TR" smtClean="0"/>
              <a:pPr/>
              <a:t>16.04.2014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0D347-5AC2-44B8-AD76-0098107CFA0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930430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A8FBC-3E6B-4205-AC28-70F6886DB0C9}" type="datetimeFigureOut">
              <a:rPr lang="tr-TR" smtClean="0"/>
              <a:pPr/>
              <a:t>16.04.2014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0D347-5AC2-44B8-AD76-0098107CFA0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778699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A8FBC-3E6B-4205-AC28-70F6886DB0C9}" type="datetimeFigureOut">
              <a:rPr lang="tr-TR" smtClean="0"/>
              <a:pPr/>
              <a:t>16.04.2014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0D347-5AC2-44B8-AD76-0098107CFA0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380944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A8FBC-3E6B-4205-AC28-70F6886DB0C9}" type="datetimeFigureOut">
              <a:rPr lang="tr-TR" smtClean="0"/>
              <a:pPr/>
              <a:t>16.04.2014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0D347-5AC2-44B8-AD76-0098107CFA0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503564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A8FBC-3E6B-4205-AC28-70F6886DB0C9}" type="datetimeFigureOut">
              <a:rPr lang="tr-TR" smtClean="0"/>
              <a:pPr/>
              <a:t>16.04.2014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0D347-5AC2-44B8-AD76-0098107CFA0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485933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A8FBC-3E6B-4205-AC28-70F6886DB0C9}" type="datetimeFigureOut">
              <a:rPr lang="tr-TR" smtClean="0"/>
              <a:pPr/>
              <a:t>16.04.2014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0D347-5AC2-44B8-AD76-0098107CFA0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4199700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DA8FBC-3E6B-4205-AC28-70F6886DB0C9}" type="datetimeFigureOut">
              <a:rPr lang="tr-TR" smtClean="0"/>
              <a:pPr/>
              <a:t>16.04.2014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B0D347-5AC2-44B8-AD76-0098107CFA0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07102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7.xml"/><Relationship Id="rId13" Type="http://schemas.openxmlformats.org/officeDocument/2006/relationships/tags" Target="../tags/tag12.xml"/><Relationship Id="rId18" Type="http://schemas.openxmlformats.org/officeDocument/2006/relationships/oleObject" Target="../embeddings/oleObject2.bin"/><Relationship Id="rId3" Type="http://schemas.openxmlformats.org/officeDocument/2006/relationships/tags" Target="../tags/tag2.xml"/><Relationship Id="rId7" Type="http://schemas.openxmlformats.org/officeDocument/2006/relationships/tags" Target="../tags/tag6.xml"/><Relationship Id="rId12" Type="http://schemas.openxmlformats.org/officeDocument/2006/relationships/tags" Target="../tags/tag11.xml"/><Relationship Id="rId17" Type="http://schemas.openxmlformats.org/officeDocument/2006/relationships/notesSlide" Target="../notesSlides/notesSlide3.xml"/><Relationship Id="rId2" Type="http://schemas.openxmlformats.org/officeDocument/2006/relationships/tags" Target="../tags/tag1.xml"/><Relationship Id="rId16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tags" Target="../tags/tag5.xml"/><Relationship Id="rId11" Type="http://schemas.openxmlformats.org/officeDocument/2006/relationships/tags" Target="../tags/tag10.xml"/><Relationship Id="rId5" Type="http://schemas.openxmlformats.org/officeDocument/2006/relationships/tags" Target="../tags/tag4.xml"/><Relationship Id="rId15" Type="http://schemas.openxmlformats.org/officeDocument/2006/relationships/tags" Target="../tags/tag14.xml"/><Relationship Id="rId10" Type="http://schemas.openxmlformats.org/officeDocument/2006/relationships/tags" Target="../tags/tag9.xml"/><Relationship Id="rId4" Type="http://schemas.openxmlformats.org/officeDocument/2006/relationships/tags" Target="../tags/tag3.xml"/><Relationship Id="rId9" Type="http://schemas.openxmlformats.org/officeDocument/2006/relationships/tags" Target="../tags/tag8.xml"/><Relationship Id="rId14" Type="http://schemas.openxmlformats.org/officeDocument/2006/relationships/tags" Target="../tags/tag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42910" y="121442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tr-TR" b="1" dirty="0" smtClean="0"/>
              <a:t>ADR </a:t>
            </a:r>
            <a:r>
              <a:rPr lang="tr-TR" b="1" dirty="0" err="1" smtClean="0"/>
              <a:t>Monitoring</a:t>
            </a:r>
            <a:r>
              <a:rPr lang="tr-TR" b="1" dirty="0" smtClean="0"/>
              <a:t> </a:t>
            </a:r>
            <a:r>
              <a:rPr lang="tr-TR" b="1" dirty="0" err="1" smtClean="0"/>
              <a:t>and</a:t>
            </a:r>
            <a:r>
              <a:rPr lang="tr-TR" b="1" dirty="0" smtClean="0"/>
              <a:t> </a:t>
            </a:r>
            <a:r>
              <a:rPr lang="tr-TR" b="1" dirty="0" err="1" smtClean="0"/>
              <a:t>Reporting</a:t>
            </a:r>
            <a:r>
              <a:rPr lang="tr-TR" b="1" dirty="0" smtClean="0"/>
              <a:t> in </a:t>
            </a:r>
            <a:r>
              <a:rPr lang="tr-TR" b="1" dirty="0" err="1" smtClean="0"/>
              <a:t>Clinical</a:t>
            </a:r>
            <a:r>
              <a:rPr lang="tr-TR" b="1" dirty="0" smtClean="0"/>
              <a:t> </a:t>
            </a:r>
            <a:r>
              <a:rPr lang="tr-TR" b="1" dirty="0" err="1" smtClean="0"/>
              <a:t>Trials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Prof.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Dr.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Semra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Sardas</a:t>
            </a:r>
            <a:r>
              <a:rPr lang="en-US" b="1" dirty="0" smtClean="0">
                <a:solidFill>
                  <a:schemeClr val="tx1"/>
                </a:solidFill>
              </a:rPr>
              <a:t/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b="1" dirty="0" smtClean="0">
                <a:solidFill>
                  <a:schemeClr val="tx1"/>
                </a:solidFill>
              </a:rPr>
              <a:t>Head of the Toxicology Dept. and </a:t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b="1" dirty="0" smtClean="0">
                <a:solidFill>
                  <a:schemeClr val="tx1"/>
                </a:solidFill>
              </a:rPr>
              <a:t>Drug Safety Unit</a:t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b="1" dirty="0" smtClean="0">
                <a:solidFill>
                  <a:schemeClr val="tx1"/>
                </a:solidFill>
              </a:rPr>
              <a:t>Marmara University-Faculty of Pharmacy</a:t>
            </a:r>
            <a:endParaRPr lang="tr-TR" b="1" dirty="0" smtClean="0">
              <a:solidFill>
                <a:schemeClr val="tx1"/>
              </a:solidFill>
            </a:endParaRPr>
          </a:p>
          <a:p>
            <a:r>
              <a:rPr lang="tr-TR" b="1" dirty="0" err="1" smtClean="0">
                <a:solidFill>
                  <a:schemeClr val="tx1"/>
                </a:solidFill>
              </a:rPr>
              <a:t>Istanbul</a:t>
            </a:r>
            <a:r>
              <a:rPr lang="tr-TR" b="1" dirty="0" smtClean="0">
                <a:solidFill>
                  <a:schemeClr val="tx1"/>
                </a:solidFill>
              </a:rPr>
              <a:t>-</a:t>
            </a:r>
            <a:r>
              <a:rPr lang="tr-TR" b="1" dirty="0" err="1" smtClean="0">
                <a:solidFill>
                  <a:schemeClr val="tx1"/>
                </a:solidFill>
              </a:rPr>
              <a:t>Turkey</a:t>
            </a:r>
            <a:endParaRPr lang="tr-TR" b="1" dirty="0" smtClean="0">
              <a:solidFill>
                <a:schemeClr val="tx1"/>
              </a:solidFill>
            </a:endParaRPr>
          </a:p>
          <a:p>
            <a:endParaRPr lang="en-US" b="1" dirty="0" smtClean="0">
              <a:solidFill>
                <a:schemeClr val="tx1"/>
              </a:solidFill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29269833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91085" y="1164679"/>
            <a:ext cx="5059362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Rectangle 3"/>
          <p:cNvSpPr>
            <a:spLocks noGrp="1" noChangeArrowheads="1"/>
          </p:cNvSpPr>
          <p:nvPr>
            <p:ph type="title"/>
          </p:nvPr>
        </p:nvSpPr>
        <p:spPr>
          <a:xfrm>
            <a:off x="203522" y="470941"/>
            <a:ext cx="8229600" cy="72548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tr-TR" altLang="tr-TR" b="1" dirty="0" err="1" smtClean="0"/>
              <a:t>Partners</a:t>
            </a:r>
            <a:r>
              <a:rPr lang="tr-TR" altLang="tr-TR" b="1" dirty="0" smtClean="0"/>
              <a:t> in </a:t>
            </a:r>
            <a:r>
              <a:rPr lang="tr-TR" altLang="tr-TR" b="1" dirty="0" err="1" smtClean="0"/>
              <a:t>safety</a:t>
            </a:r>
            <a:endParaRPr lang="en-US" altLang="tr-TR" b="1" dirty="0" smtClean="0"/>
          </a:p>
        </p:txBody>
      </p:sp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3469010" y="1601241"/>
            <a:ext cx="25685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r>
              <a:rPr lang="en-US" sz="1800" b="1" dirty="0"/>
              <a:t>Regulatory authorities</a:t>
            </a:r>
          </a:p>
        </p:txBody>
      </p:sp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4151635" y="3224870"/>
            <a:ext cx="1522735" cy="880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tr-TR" altLang="tr-TR" sz="1600" b="1" dirty="0" err="1">
                <a:latin typeface="Arial" charset="0"/>
              </a:rPr>
              <a:t>Investigator</a:t>
            </a:r>
            <a:r>
              <a:rPr lang="tr-TR" altLang="tr-TR" sz="1600" b="1" dirty="0">
                <a:latin typeface="Arial" charset="0"/>
              </a:rPr>
              <a:t> </a:t>
            </a:r>
            <a:r>
              <a:rPr lang="tr-TR" altLang="tr-TR" sz="1600" b="1" dirty="0" err="1">
                <a:latin typeface="Arial" charset="0"/>
              </a:rPr>
              <a:t>and</a:t>
            </a:r>
            <a:r>
              <a:rPr lang="tr-TR" altLang="tr-TR" sz="1600" b="1" dirty="0">
                <a:latin typeface="Arial" charset="0"/>
              </a:rPr>
              <a:t> </a:t>
            </a:r>
            <a:r>
              <a:rPr lang="tr-TR" altLang="tr-TR" sz="1600" b="1" dirty="0" err="1">
                <a:latin typeface="Arial" charset="0"/>
              </a:rPr>
              <a:t>study</a:t>
            </a:r>
            <a:r>
              <a:rPr lang="tr-TR" altLang="tr-TR" sz="1600" b="1" dirty="0">
                <a:latin typeface="Arial" charset="0"/>
              </a:rPr>
              <a:t> </a:t>
            </a:r>
            <a:r>
              <a:rPr lang="tr-TR" altLang="tr-TR" sz="1600" b="1" dirty="0" err="1">
                <a:latin typeface="Arial" charset="0"/>
              </a:rPr>
              <a:t>team</a:t>
            </a:r>
            <a:endParaRPr lang="tr-TR" altLang="tr-TR" sz="1600" b="1" dirty="0">
              <a:latin typeface="Arial" charset="0"/>
            </a:endParaRPr>
          </a:p>
          <a:p>
            <a:pPr algn="ctr" eaLnBrk="1" hangingPunct="1">
              <a:lnSpc>
                <a:spcPct val="80000"/>
              </a:lnSpc>
            </a:pPr>
            <a:endParaRPr lang="en-US" altLang="tr-TR" sz="1600" b="1" dirty="0">
              <a:latin typeface="Arial" charset="0"/>
            </a:endParaRPr>
          </a:p>
        </p:txBody>
      </p:sp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2148210" y="3422104"/>
            <a:ext cx="2003425" cy="28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tr-TR" altLang="tr-TR" sz="1600" b="1" dirty="0">
                <a:latin typeface="Arial" charset="0"/>
              </a:rPr>
              <a:t>Sponsor</a:t>
            </a:r>
          </a:p>
        </p:txBody>
      </p:sp>
      <p:sp>
        <p:nvSpPr>
          <p:cNvPr id="38920" name="Text Box 8"/>
          <p:cNvSpPr txBox="1">
            <a:spLocks noChangeArrowheads="1"/>
          </p:cNvSpPr>
          <p:nvPr/>
        </p:nvSpPr>
        <p:spPr bwMode="auto">
          <a:xfrm>
            <a:off x="5412110" y="3526879"/>
            <a:ext cx="25685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tr-TR" altLang="tr-TR" sz="1600" b="1" dirty="0">
                <a:latin typeface="Arial" charset="0"/>
              </a:rPr>
              <a:t>IRB/IEC</a:t>
            </a:r>
          </a:p>
          <a:p>
            <a:pPr algn="ctr" eaLnBrk="1" hangingPunct="1">
              <a:lnSpc>
                <a:spcPct val="80000"/>
              </a:lnSpc>
            </a:pPr>
            <a:endParaRPr lang="en-US" altLang="tr-TR" sz="2400" b="1" dirty="0">
              <a:latin typeface="Arial" charset="0"/>
            </a:endParaRPr>
          </a:p>
        </p:txBody>
      </p:sp>
      <p:sp>
        <p:nvSpPr>
          <p:cNvPr id="38921" name="Text Box 9"/>
          <p:cNvSpPr txBox="1">
            <a:spLocks noChangeArrowheads="1"/>
          </p:cNvSpPr>
          <p:nvPr/>
        </p:nvSpPr>
        <p:spPr bwMode="auto">
          <a:xfrm>
            <a:off x="3507110" y="5327104"/>
            <a:ext cx="2568575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altLang="tr-TR" sz="1600" b="1" dirty="0">
                <a:latin typeface="Arial" charset="0"/>
              </a:rPr>
              <a:t>Subject</a:t>
            </a:r>
          </a:p>
        </p:txBody>
      </p:sp>
      <p:sp>
        <p:nvSpPr>
          <p:cNvPr id="10" name="9 Metin kutusu"/>
          <p:cNvSpPr txBox="1"/>
          <p:nvPr/>
        </p:nvSpPr>
        <p:spPr>
          <a:xfrm>
            <a:off x="6929454" y="5572140"/>
            <a:ext cx="12266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DSMB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xmlns="" val="354737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1"/>
          <p:cNvSpPr txBox="1">
            <a:spLocks/>
          </p:cNvSpPr>
          <p:nvPr/>
        </p:nvSpPr>
        <p:spPr>
          <a:xfrm>
            <a:off x="467544" y="764704"/>
            <a:ext cx="84249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 smtClean="0"/>
              <a:t>Responsibilities of the Investigator and Study Team</a:t>
            </a:r>
            <a:endParaRPr lang="en-US" b="1" dirty="0"/>
          </a:p>
        </p:txBody>
      </p:sp>
      <p:sp>
        <p:nvSpPr>
          <p:cNvPr id="8" name="Metin Yer Tutucusu 7"/>
          <p:cNvSpPr>
            <a:spLocks noGrp="1"/>
          </p:cNvSpPr>
          <p:nvPr>
            <p:ph type="body" idx="1"/>
          </p:nvPr>
        </p:nvSpPr>
        <p:spPr>
          <a:xfrm>
            <a:off x="1475656" y="2039169"/>
            <a:ext cx="6480720" cy="639762"/>
          </a:xfrm>
        </p:spPr>
        <p:txBody>
          <a:bodyPr>
            <a:noAutofit/>
          </a:bodyPr>
          <a:lstStyle/>
          <a:p>
            <a:r>
              <a:rPr lang="en-US" sz="3600" dirty="0" smtClean="0"/>
              <a:t>Before the trial b</a:t>
            </a:r>
            <a:r>
              <a:rPr lang="tr-TR" sz="3600" dirty="0" err="1" smtClean="0"/>
              <a:t>egins</a:t>
            </a:r>
            <a:endParaRPr lang="en-US" sz="3600" dirty="0"/>
          </a:p>
        </p:txBody>
      </p:sp>
      <p:sp>
        <p:nvSpPr>
          <p:cNvPr id="9" name="İçerik Yer Tutucusu 8"/>
          <p:cNvSpPr>
            <a:spLocks noGrp="1"/>
          </p:cNvSpPr>
          <p:nvPr>
            <p:ph sz="half" idx="2"/>
          </p:nvPr>
        </p:nvSpPr>
        <p:spPr>
          <a:xfrm>
            <a:off x="755576" y="2678930"/>
            <a:ext cx="7560840" cy="4179069"/>
          </a:xfrm>
        </p:spPr>
        <p:txBody>
          <a:bodyPr>
            <a:normAutofit fontScale="92500" lnSpcReduction="10000"/>
          </a:bodyPr>
          <a:lstStyle/>
          <a:p>
            <a:r>
              <a:rPr lang="en-US" sz="2500" dirty="0" smtClean="0"/>
              <a:t>understand what is classed as an AE/SAE</a:t>
            </a:r>
          </a:p>
          <a:p>
            <a:r>
              <a:rPr lang="en-US" sz="2500" dirty="0" smtClean="0"/>
              <a:t>familiarize yourself with the safety profile of the investigational product</a:t>
            </a:r>
          </a:p>
          <a:p>
            <a:r>
              <a:rPr lang="en-US" sz="2500" dirty="0" smtClean="0"/>
              <a:t>familiarize yourself with all AE/SAE reporting procedures</a:t>
            </a:r>
          </a:p>
          <a:p>
            <a:r>
              <a:rPr lang="en-US" sz="2500" dirty="0" smtClean="0"/>
              <a:t>know what to do when an AE/SAE occurs</a:t>
            </a:r>
          </a:p>
          <a:p>
            <a:r>
              <a:rPr lang="en-US" sz="2500" dirty="0" smtClean="0"/>
              <a:t>understand which drugs and procedures may interfere with the investigational product, and which are permitted within the study</a:t>
            </a:r>
          </a:p>
          <a:p>
            <a:r>
              <a:rPr lang="en-US" sz="2500" dirty="0" smtClean="0"/>
              <a:t>ensure that your study team is trained in identifying and reporting AE/SAEs.</a:t>
            </a:r>
          </a:p>
          <a:p>
            <a:pPr marL="0" indent="0" algn="r">
              <a:buNone/>
            </a:pPr>
            <a:r>
              <a:rPr lang="en-US" sz="1600" dirty="0" smtClean="0"/>
              <a:t>%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13447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etin Yer Tutucusu 7"/>
          <p:cNvSpPr>
            <a:spLocks noGrp="1"/>
          </p:cNvSpPr>
          <p:nvPr>
            <p:ph type="body" idx="1"/>
          </p:nvPr>
        </p:nvSpPr>
        <p:spPr>
          <a:xfrm>
            <a:off x="1643042" y="928670"/>
            <a:ext cx="6480720" cy="639762"/>
          </a:xfrm>
        </p:spPr>
        <p:txBody>
          <a:bodyPr>
            <a:noAutofit/>
          </a:bodyPr>
          <a:lstStyle/>
          <a:p>
            <a:r>
              <a:rPr lang="en-US" sz="4000" dirty="0" smtClean="0"/>
              <a:t>During the trial :</a:t>
            </a:r>
            <a:endParaRPr lang="en-US" sz="4000" dirty="0"/>
          </a:p>
        </p:txBody>
      </p:sp>
      <p:sp>
        <p:nvSpPr>
          <p:cNvPr id="9" name="İçerik Yer Tutucusu 8"/>
          <p:cNvSpPr>
            <a:spLocks noGrp="1"/>
          </p:cNvSpPr>
          <p:nvPr>
            <p:ph sz="half" idx="2"/>
          </p:nvPr>
        </p:nvSpPr>
        <p:spPr>
          <a:xfrm>
            <a:off x="857224" y="1785926"/>
            <a:ext cx="7459192" cy="5072073"/>
          </a:xfrm>
        </p:spPr>
        <p:txBody>
          <a:bodyPr>
            <a:normAutofit fontScale="92500"/>
          </a:bodyPr>
          <a:lstStyle/>
          <a:p>
            <a:r>
              <a:rPr lang="en-US" sz="3500" dirty="0" smtClean="0"/>
              <a:t>review the protocol</a:t>
            </a:r>
          </a:p>
          <a:p>
            <a:r>
              <a:rPr lang="en-US" sz="3500" dirty="0" smtClean="0"/>
              <a:t>encourage subjects to report all AEs</a:t>
            </a:r>
          </a:p>
          <a:p>
            <a:r>
              <a:rPr lang="en-US" sz="3500" dirty="0" smtClean="0"/>
              <a:t>review, document and report all AEs</a:t>
            </a:r>
          </a:p>
          <a:p>
            <a:r>
              <a:rPr lang="en-US" sz="3500" dirty="0" smtClean="0"/>
              <a:t>inform subjects of any new potential AEs</a:t>
            </a:r>
          </a:p>
          <a:p>
            <a:r>
              <a:rPr lang="en-US" sz="3500" dirty="0" smtClean="0"/>
              <a:t>make the study team aware of new AEs</a:t>
            </a:r>
          </a:p>
          <a:p>
            <a:endParaRPr lang="en-US" sz="2200" dirty="0" smtClean="0"/>
          </a:p>
          <a:p>
            <a:endParaRPr lang="en-US" sz="2200" dirty="0" smtClean="0"/>
          </a:p>
          <a:p>
            <a:endParaRPr lang="en-US" sz="2200" dirty="0" smtClean="0"/>
          </a:p>
          <a:p>
            <a:endParaRPr lang="en-US" sz="2200" dirty="0" smtClean="0"/>
          </a:p>
          <a:p>
            <a:pPr marL="0" indent="0" algn="r">
              <a:buNone/>
            </a:pPr>
            <a:r>
              <a:rPr lang="en-US" sz="1600" dirty="0" smtClean="0"/>
              <a:t>%</a:t>
            </a:r>
          </a:p>
          <a:p>
            <a:pPr marL="0" indent="0" algn="r">
              <a:buNone/>
            </a:pPr>
            <a:endParaRPr lang="en-US" sz="2200" dirty="0" smtClean="0"/>
          </a:p>
          <a:p>
            <a:pPr marL="0" indent="0" algn="r">
              <a:buNone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xmlns="" val="74571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etin Yer Tutucusu 7"/>
          <p:cNvSpPr>
            <a:spLocks noGrp="1"/>
          </p:cNvSpPr>
          <p:nvPr>
            <p:ph type="body" idx="1"/>
          </p:nvPr>
        </p:nvSpPr>
        <p:spPr>
          <a:xfrm>
            <a:off x="1475656" y="2039169"/>
            <a:ext cx="6480720" cy="639762"/>
          </a:xfrm>
        </p:spPr>
        <p:txBody>
          <a:bodyPr>
            <a:noAutofit/>
          </a:bodyPr>
          <a:lstStyle/>
          <a:p>
            <a:r>
              <a:rPr lang="en-US" sz="3600" dirty="0" smtClean="0"/>
              <a:t>After the trial </a:t>
            </a:r>
            <a:r>
              <a:rPr lang="en-US" sz="2600" dirty="0" smtClean="0"/>
              <a:t>:</a:t>
            </a:r>
            <a:endParaRPr lang="en-US" sz="2600" dirty="0"/>
          </a:p>
        </p:txBody>
      </p:sp>
      <p:sp>
        <p:nvSpPr>
          <p:cNvPr id="9" name="İçerik Yer Tutucusu 8"/>
          <p:cNvSpPr>
            <a:spLocks noGrp="1"/>
          </p:cNvSpPr>
          <p:nvPr>
            <p:ph sz="half" idx="2"/>
          </p:nvPr>
        </p:nvSpPr>
        <p:spPr>
          <a:xfrm>
            <a:off x="755576" y="2678931"/>
            <a:ext cx="7560840" cy="226223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follow-up with subjects until stabilization</a:t>
            </a:r>
          </a:p>
          <a:p>
            <a:r>
              <a:rPr lang="en-US" sz="3200" dirty="0" smtClean="0"/>
              <a:t>document and record subsequent AEs if related</a:t>
            </a:r>
            <a:endParaRPr lang="en-US" sz="3200" dirty="0"/>
          </a:p>
        </p:txBody>
      </p:sp>
      <p:sp>
        <p:nvSpPr>
          <p:cNvPr id="4" name="İçerik Yer Tutucusu 8"/>
          <p:cNvSpPr>
            <a:spLocks noGrp="1"/>
          </p:cNvSpPr>
          <p:nvPr>
            <p:ph sz="half" idx="2"/>
          </p:nvPr>
        </p:nvSpPr>
        <p:spPr>
          <a:xfrm>
            <a:off x="827584" y="5013176"/>
            <a:ext cx="7560840" cy="118211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i="1" dirty="0" smtClean="0"/>
              <a:t>AEs should be followed up and recorded in accordance with the protocol.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xmlns="" val="102266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1"/>
          <p:cNvSpPr txBox="1">
            <a:spLocks/>
          </p:cNvSpPr>
          <p:nvPr/>
        </p:nvSpPr>
        <p:spPr>
          <a:xfrm>
            <a:off x="467544" y="764704"/>
            <a:ext cx="84249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 smtClean="0"/>
              <a:t>Responsibilities of the Sponsor</a:t>
            </a:r>
            <a:endParaRPr lang="en-US" b="1" dirty="0"/>
          </a:p>
        </p:txBody>
      </p:sp>
      <p:sp>
        <p:nvSpPr>
          <p:cNvPr id="6" name="İçerik Yer Tutucusu 2"/>
          <p:cNvSpPr txBox="1">
            <a:spLocks/>
          </p:cNvSpPr>
          <p:nvPr/>
        </p:nvSpPr>
        <p:spPr>
          <a:xfrm>
            <a:off x="467544" y="2132856"/>
            <a:ext cx="842493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The sponsor…</a:t>
            </a:r>
          </a:p>
          <a:p>
            <a:pPr marL="0" indent="0">
              <a:buNone/>
            </a:pPr>
            <a:r>
              <a:rPr lang="en-US" i="1" dirty="0" smtClean="0"/>
              <a:t>‘‘… is responsible for the ongoing safety evaluation of the investigational product(s).’’</a:t>
            </a:r>
          </a:p>
          <a:p>
            <a:pPr marL="0" indent="0">
              <a:buNone/>
            </a:pPr>
            <a:endParaRPr lang="en-US" sz="2400" i="1" dirty="0" smtClean="0"/>
          </a:p>
          <a:p>
            <a:pPr marL="0" indent="0">
              <a:buNone/>
            </a:pPr>
            <a:r>
              <a:rPr lang="en-US" sz="2400" i="1" dirty="0" smtClean="0"/>
              <a:t>‘‘… should promptly notify all concerned investigator(s)/institution(s) and the regulatory authority(</a:t>
            </a:r>
            <a:r>
              <a:rPr lang="en-US" sz="2400" i="1" dirty="0" err="1" smtClean="0"/>
              <a:t>ies</a:t>
            </a:r>
            <a:r>
              <a:rPr lang="en-US" sz="2400" i="1" dirty="0" smtClean="0"/>
              <a:t>) of findings that could affect adversely the safety of subjects</a:t>
            </a:r>
          </a:p>
          <a:p>
            <a:pPr marL="0" indent="0" algn="r">
              <a:buNone/>
            </a:pPr>
            <a:r>
              <a:rPr lang="en-US" sz="2400" dirty="0" smtClean="0"/>
              <a:t>ICH-GCP [5.16.1-2]</a:t>
            </a:r>
          </a:p>
          <a:p>
            <a:pPr marL="0" indent="0" algn="r">
              <a:buNone/>
            </a:pPr>
            <a:r>
              <a:rPr lang="en-US" sz="1600" dirty="0" smtClean="0"/>
              <a:t>%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13447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İçerik Yer Tutucusu 2"/>
          <p:cNvSpPr txBox="1">
            <a:spLocks/>
          </p:cNvSpPr>
          <p:nvPr/>
        </p:nvSpPr>
        <p:spPr>
          <a:xfrm>
            <a:off x="500034" y="1285860"/>
            <a:ext cx="842493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smtClean="0"/>
              <a:t>The sponsor must:</a:t>
            </a:r>
          </a:p>
          <a:p>
            <a:r>
              <a:rPr lang="en-US" sz="2800" dirty="0" smtClean="0"/>
              <a:t>provide all safety information on the product</a:t>
            </a:r>
          </a:p>
          <a:p>
            <a:pPr marL="982663" indent="-258763">
              <a:buSzPct val="50000"/>
              <a:buFont typeface="Wingdings" panose="05000000000000000000" pitchFamily="2" charset="2"/>
              <a:buChar char="ü"/>
            </a:pPr>
            <a:r>
              <a:rPr lang="tr-TR" sz="2800" dirty="0" smtClean="0"/>
              <a:t>u</a:t>
            </a:r>
            <a:r>
              <a:rPr lang="en-US" sz="2800" dirty="0" err="1" smtClean="0"/>
              <a:t>pdated</a:t>
            </a:r>
            <a:r>
              <a:rPr lang="en-US" sz="2800" dirty="0" smtClean="0"/>
              <a:t> summary of product characteristics</a:t>
            </a:r>
          </a:p>
          <a:p>
            <a:r>
              <a:rPr lang="en-US" sz="2800" dirty="0" smtClean="0"/>
              <a:t>obtain regulatory approval for the study</a:t>
            </a:r>
          </a:p>
          <a:p>
            <a:r>
              <a:rPr lang="en-US" sz="2800" dirty="0" smtClean="0"/>
              <a:t>ensure that IRB/IEC approval is obtained before a study starts </a:t>
            </a:r>
          </a:p>
        </p:txBody>
      </p:sp>
    </p:spTree>
    <p:extLst>
      <p:ext uri="{BB962C8B-B14F-4D97-AF65-F5344CB8AC3E}">
        <p14:creationId xmlns:p14="http://schemas.microsoft.com/office/powerpoint/2010/main" xmlns="" val="351541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1"/>
          <p:cNvSpPr txBox="1">
            <a:spLocks/>
          </p:cNvSpPr>
          <p:nvPr/>
        </p:nvSpPr>
        <p:spPr>
          <a:xfrm>
            <a:off x="467544" y="764704"/>
            <a:ext cx="84249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 smtClean="0"/>
              <a:t>Responsibilities of the IRB/IEC</a:t>
            </a:r>
            <a:endParaRPr lang="en-US" b="1" dirty="0"/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467544" y="2132856"/>
            <a:ext cx="8568952" cy="4725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300" i="1" dirty="0" smtClean="0"/>
              <a:t>‘‘ An IRB/IEC should safeguard the rights, safety and well-being of all trial subjects.’’</a:t>
            </a:r>
          </a:p>
          <a:p>
            <a:pPr marL="0" indent="0" algn="r">
              <a:buNone/>
            </a:pPr>
            <a:r>
              <a:rPr lang="en-US" sz="2400" dirty="0" smtClean="0"/>
              <a:t>ICH-GCP [3.1.1]</a:t>
            </a:r>
          </a:p>
          <a:p>
            <a:pPr marL="0" indent="0" algn="r">
              <a:buNone/>
            </a:pPr>
            <a:endParaRPr lang="en-US" sz="2400" dirty="0" smtClean="0"/>
          </a:p>
          <a:p>
            <a:r>
              <a:rPr lang="tr-TR" sz="2600" dirty="0" err="1" smtClean="0"/>
              <a:t>All</a:t>
            </a:r>
            <a:r>
              <a:rPr lang="en-US" sz="2600" dirty="0" smtClean="0"/>
              <a:t> </a:t>
            </a:r>
            <a:r>
              <a:rPr lang="tr-TR" sz="2600" dirty="0" smtClean="0"/>
              <a:t>c</a:t>
            </a:r>
            <a:r>
              <a:rPr lang="en-US" sz="2600" dirty="0" err="1" smtClean="0"/>
              <a:t>hanges</a:t>
            </a:r>
            <a:r>
              <a:rPr lang="en-US" sz="2600" dirty="0" smtClean="0"/>
              <a:t> of the protocol</a:t>
            </a:r>
          </a:p>
          <a:p>
            <a:r>
              <a:rPr lang="en-US" sz="2600" dirty="0" smtClean="0"/>
              <a:t>Changes increasing the risk to subjects and/or affecting significantly the conduct of the trial</a:t>
            </a:r>
          </a:p>
          <a:p>
            <a:r>
              <a:rPr lang="en-US" sz="2600" dirty="0" smtClean="0"/>
              <a:t>All adverse drug reactions that are both serious and unexpected</a:t>
            </a:r>
          </a:p>
          <a:p>
            <a:pPr marL="0" indent="0" algn="r">
              <a:buNone/>
            </a:pPr>
            <a:r>
              <a:rPr lang="en-US" sz="2400" dirty="0" smtClean="0"/>
              <a:t>ICH-GCP [3.3.8]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254369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1"/>
          <p:cNvSpPr txBox="1">
            <a:spLocks/>
          </p:cNvSpPr>
          <p:nvPr/>
        </p:nvSpPr>
        <p:spPr>
          <a:xfrm>
            <a:off x="467544" y="764704"/>
            <a:ext cx="84249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 smtClean="0"/>
              <a:t>The Role of the Subject in the AE Reporting Process</a:t>
            </a:r>
            <a:endParaRPr lang="en-US" b="1" dirty="0"/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467544" y="2132856"/>
            <a:ext cx="842493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discuss the occurrence of AEs with subjects</a:t>
            </a:r>
          </a:p>
          <a:p>
            <a:r>
              <a:rPr lang="en-US" sz="2800" dirty="0" smtClean="0"/>
              <a:t>emphasize the importance of reporting all events</a:t>
            </a:r>
          </a:p>
          <a:p>
            <a:r>
              <a:rPr lang="en-US" sz="2800" dirty="0" smtClean="0"/>
              <a:t>instruct the subject to disclose his/her trial participation if he/she receives emergency medical attention for any reason</a:t>
            </a:r>
          </a:p>
          <a:p>
            <a:pPr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13447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42392"/>
            <a:ext cx="71247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5971" y="4302613"/>
            <a:ext cx="3781425" cy="257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1236726" y="235967"/>
            <a:ext cx="71388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400" b="1" dirty="0">
                <a:solidFill>
                  <a:prstClr val="black"/>
                </a:solidFill>
              </a:rPr>
              <a:t>REPORTING ADVERSE EVENTS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157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853040" cy="4757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5029200"/>
            <a:ext cx="8715436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/>
          <a:lstStyle/>
          <a:p>
            <a:pPr algn="l"/>
            <a:r>
              <a:rPr lang="en-US" b="1" dirty="0" smtClean="0"/>
              <a:t>The Ethical Imperative</a:t>
            </a:r>
            <a:endParaRPr lang="en-US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2636912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i="1" dirty="0" smtClean="0"/>
              <a:t>‘‘The rights, safety and well- being of the trial subjects are the most important considerations and should prevail over the interests of science and society.’’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 algn="r">
              <a:buNone/>
            </a:pPr>
            <a:r>
              <a:rPr lang="en-US" sz="2400" dirty="0" smtClean="0"/>
              <a:t>ICH-GCP [2,3]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337823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1"/>
          <p:cNvSpPr txBox="1">
            <a:spLocks/>
          </p:cNvSpPr>
          <p:nvPr/>
        </p:nvSpPr>
        <p:spPr>
          <a:xfrm>
            <a:off x="467544" y="764704"/>
            <a:ext cx="84249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 smtClean="0"/>
              <a:t>Considerations Regarding AEs</a:t>
            </a:r>
            <a:endParaRPr lang="en-US" b="1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26404" y="1772816"/>
            <a:ext cx="4040188" cy="639762"/>
          </a:xfrm>
        </p:spPr>
        <p:txBody>
          <a:bodyPr/>
          <a:lstStyle/>
          <a:p>
            <a:r>
              <a:rPr lang="en-US" dirty="0" smtClean="0"/>
              <a:t>What to report</a:t>
            </a:r>
            <a:endParaRPr lang="en-US" dirty="0"/>
          </a:p>
        </p:txBody>
      </p:sp>
      <p:sp>
        <p:nvSpPr>
          <p:cNvPr id="6" name="İçerik Yer Tutucusu 5"/>
          <p:cNvSpPr>
            <a:spLocks noGrp="1"/>
          </p:cNvSpPr>
          <p:nvPr>
            <p:ph sz="half" idx="2"/>
          </p:nvPr>
        </p:nvSpPr>
        <p:spPr>
          <a:xfrm>
            <a:off x="426404" y="2412578"/>
            <a:ext cx="4040188" cy="3951288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Subject number/identifier</a:t>
            </a:r>
          </a:p>
          <a:p>
            <a:r>
              <a:rPr lang="en-US" dirty="0" smtClean="0"/>
              <a:t>Severity</a:t>
            </a:r>
          </a:p>
          <a:p>
            <a:r>
              <a:rPr lang="en-US" dirty="0" smtClean="0"/>
              <a:t>Duration</a:t>
            </a:r>
          </a:p>
          <a:p>
            <a:r>
              <a:rPr lang="en-US" dirty="0" smtClean="0"/>
              <a:t>Changes</a:t>
            </a:r>
          </a:p>
          <a:p>
            <a:r>
              <a:rPr lang="en-US" dirty="0" smtClean="0"/>
              <a:t>Causality</a:t>
            </a:r>
          </a:p>
          <a:p>
            <a:r>
              <a:rPr lang="en-US" dirty="0" smtClean="0"/>
              <a:t>Seriousness</a:t>
            </a:r>
          </a:p>
          <a:p>
            <a:r>
              <a:rPr lang="en-US" dirty="0" smtClean="0"/>
              <a:t>Expectedness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7" name="Metin Yer Tutucusu 6"/>
          <p:cNvSpPr>
            <a:spLocks noGrp="1"/>
          </p:cNvSpPr>
          <p:nvPr>
            <p:ph type="body" sz="quarter" idx="3"/>
          </p:nvPr>
        </p:nvSpPr>
        <p:spPr>
          <a:xfrm>
            <a:off x="4614229" y="1772816"/>
            <a:ext cx="4041775" cy="639762"/>
          </a:xfrm>
        </p:spPr>
        <p:txBody>
          <a:bodyPr/>
          <a:lstStyle/>
          <a:p>
            <a:r>
              <a:rPr lang="en-US" dirty="0" smtClean="0"/>
              <a:t>Where to report</a:t>
            </a:r>
            <a:endParaRPr lang="en-US" dirty="0"/>
          </a:p>
        </p:txBody>
      </p:sp>
      <p:sp>
        <p:nvSpPr>
          <p:cNvPr id="8" name="İçerik Yer Tutucusu 7"/>
          <p:cNvSpPr>
            <a:spLocks noGrp="1"/>
          </p:cNvSpPr>
          <p:nvPr>
            <p:ph sz="quarter" idx="4"/>
          </p:nvPr>
        </p:nvSpPr>
        <p:spPr>
          <a:xfrm>
            <a:off x="4614229" y="2412578"/>
            <a:ext cx="4041775" cy="1880518"/>
          </a:xfrm>
        </p:spPr>
        <p:txBody>
          <a:bodyPr>
            <a:normAutofit/>
          </a:bodyPr>
          <a:lstStyle/>
          <a:p>
            <a:r>
              <a:rPr lang="en-US" sz="2200" dirty="0" smtClean="0"/>
              <a:t>Subject notes/ source document</a:t>
            </a:r>
            <a:r>
              <a:rPr lang="tr-TR" sz="2200" dirty="0" smtClean="0"/>
              <a:t>,</a:t>
            </a:r>
            <a:r>
              <a:rPr lang="en-US" sz="2200" dirty="0" smtClean="0"/>
              <a:t>CRF</a:t>
            </a:r>
          </a:p>
          <a:p>
            <a:r>
              <a:rPr lang="en-US" sz="2200" dirty="0" smtClean="0"/>
              <a:t>SAE form</a:t>
            </a:r>
            <a:endParaRPr lang="en-US" sz="2200" dirty="0"/>
          </a:p>
        </p:txBody>
      </p:sp>
      <p:sp>
        <p:nvSpPr>
          <p:cNvPr id="9" name="Metin Yer Tutucusu 6"/>
          <p:cNvSpPr txBox="1">
            <a:spLocks/>
          </p:cNvSpPr>
          <p:nvPr/>
        </p:nvSpPr>
        <p:spPr>
          <a:xfrm>
            <a:off x="4713935" y="3861048"/>
            <a:ext cx="4041775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How to report</a:t>
            </a:r>
            <a:endParaRPr lang="en-US" dirty="0"/>
          </a:p>
        </p:txBody>
      </p:sp>
      <p:sp>
        <p:nvSpPr>
          <p:cNvPr id="10" name="İçerik Yer Tutucusu 7"/>
          <p:cNvSpPr txBox="1">
            <a:spLocks/>
          </p:cNvSpPr>
          <p:nvPr/>
        </p:nvSpPr>
        <p:spPr>
          <a:xfrm>
            <a:off x="4653579" y="4500809"/>
            <a:ext cx="4041775" cy="9402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smtClean="0"/>
              <a:t>Sponsor will provide direction</a:t>
            </a:r>
            <a:endParaRPr lang="en-US" sz="2200" dirty="0"/>
          </a:p>
        </p:txBody>
      </p:sp>
      <p:sp>
        <p:nvSpPr>
          <p:cNvPr id="11" name="Metin Yer Tutucusu 6"/>
          <p:cNvSpPr txBox="1">
            <a:spLocks/>
          </p:cNvSpPr>
          <p:nvPr/>
        </p:nvSpPr>
        <p:spPr>
          <a:xfrm>
            <a:off x="4680530" y="4818107"/>
            <a:ext cx="4041775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When to report</a:t>
            </a:r>
            <a:endParaRPr lang="en-US" dirty="0"/>
          </a:p>
        </p:txBody>
      </p:sp>
      <p:sp>
        <p:nvSpPr>
          <p:cNvPr id="12" name="İçerik Yer Tutucusu 7"/>
          <p:cNvSpPr txBox="1">
            <a:spLocks/>
          </p:cNvSpPr>
          <p:nvPr/>
        </p:nvSpPr>
        <p:spPr>
          <a:xfrm>
            <a:off x="4713935" y="5457869"/>
            <a:ext cx="4041775" cy="9402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smtClean="0"/>
              <a:t>Timeframes differ for different types of events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xmlns="" val="410718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1"/>
          <p:cNvSpPr txBox="1">
            <a:spLocks/>
          </p:cNvSpPr>
          <p:nvPr/>
        </p:nvSpPr>
        <p:spPr>
          <a:xfrm>
            <a:off x="467544" y="764704"/>
            <a:ext cx="84249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 smtClean="0"/>
              <a:t>SAE Reporting Requirements</a:t>
            </a:r>
            <a:endParaRPr lang="en-US" b="1" dirty="0"/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467544" y="2636913"/>
            <a:ext cx="8229600" cy="4221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i="1" dirty="0" smtClean="0"/>
              <a:t>‘‘ </a:t>
            </a:r>
            <a:r>
              <a:rPr lang="tr-TR" sz="2400" i="1" dirty="0" err="1" smtClean="0"/>
              <a:t>Investigator</a:t>
            </a:r>
            <a:r>
              <a:rPr lang="tr-TR" sz="2400" i="1" dirty="0" smtClean="0"/>
              <a:t> </a:t>
            </a:r>
            <a:r>
              <a:rPr lang="tr-TR" sz="2400" i="1" dirty="0" err="1" smtClean="0"/>
              <a:t>should</a:t>
            </a:r>
            <a:r>
              <a:rPr lang="tr-TR" sz="2400" i="1" dirty="0" smtClean="0"/>
              <a:t> </a:t>
            </a:r>
            <a:r>
              <a:rPr lang="tr-TR" sz="2400" i="1" dirty="0" err="1" smtClean="0"/>
              <a:t>report</a:t>
            </a:r>
            <a:r>
              <a:rPr lang="tr-TR" sz="2400" i="1" dirty="0" smtClean="0"/>
              <a:t> a</a:t>
            </a:r>
            <a:r>
              <a:rPr lang="en-US" sz="2400" i="1" dirty="0" err="1" smtClean="0"/>
              <a:t>ll</a:t>
            </a:r>
            <a:r>
              <a:rPr lang="en-US" sz="2400" i="1" dirty="0" smtClean="0"/>
              <a:t> SAEs immediately to the sponsor except for those SAEs that the protocol or other document (e.g., Investigator’s Brochure) identifies as not needing immediate reporting…</a:t>
            </a:r>
          </a:p>
          <a:p>
            <a:pPr marL="0" indent="0">
              <a:buNone/>
            </a:pPr>
            <a:endParaRPr lang="en-US" sz="2400" i="1" dirty="0" smtClean="0"/>
          </a:p>
          <a:p>
            <a:pPr marL="0" indent="0">
              <a:buNone/>
            </a:pPr>
            <a:r>
              <a:rPr lang="en-US" sz="2400" i="1" dirty="0" smtClean="0"/>
              <a:t>‘‘ … The </a:t>
            </a:r>
            <a:r>
              <a:rPr lang="tr-TR" sz="2400" i="1" dirty="0" smtClean="0"/>
              <a:t>sponsor </a:t>
            </a:r>
            <a:r>
              <a:rPr lang="en-US" sz="2400" i="1" dirty="0" smtClean="0"/>
              <a:t> </a:t>
            </a:r>
            <a:r>
              <a:rPr lang="tr-TR" sz="2400" i="1" dirty="0" err="1" smtClean="0"/>
              <a:t>sends</a:t>
            </a:r>
            <a:r>
              <a:rPr lang="tr-TR" sz="2400" i="1" dirty="0" smtClean="0"/>
              <a:t> </a:t>
            </a:r>
            <a:r>
              <a:rPr lang="tr-TR" sz="2400" i="1" dirty="0" err="1" smtClean="0"/>
              <a:t>the</a:t>
            </a:r>
            <a:r>
              <a:rPr lang="en-US" sz="2400" i="1" dirty="0" smtClean="0"/>
              <a:t> report</a:t>
            </a:r>
            <a:r>
              <a:rPr lang="tr-TR" sz="2400" i="1" dirty="0" smtClean="0"/>
              <a:t>s </a:t>
            </a:r>
            <a:r>
              <a:rPr lang="en-US" sz="2400" i="1" dirty="0" smtClean="0"/>
              <a:t> to the regulatory authority(</a:t>
            </a:r>
            <a:r>
              <a:rPr lang="en-US" sz="2400" i="1" dirty="0" err="1" smtClean="0"/>
              <a:t>ies</a:t>
            </a:r>
            <a:r>
              <a:rPr lang="en-US" sz="2400" i="1" dirty="0" smtClean="0"/>
              <a:t>) and IRB/IEC.’’</a:t>
            </a:r>
          </a:p>
          <a:p>
            <a:pPr marL="0" indent="0" algn="r">
              <a:buNone/>
            </a:pPr>
            <a:r>
              <a:rPr lang="en-US" sz="2400" dirty="0" smtClean="0"/>
              <a:t>[ICH-GCP 4.11.1]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13447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1"/>
          <p:cNvSpPr txBox="1">
            <a:spLocks/>
          </p:cNvSpPr>
          <p:nvPr/>
        </p:nvSpPr>
        <p:spPr>
          <a:xfrm>
            <a:off x="467544" y="764704"/>
            <a:ext cx="84249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 smtClean="0"/>
              <a:t>Data and Safety Monitoring Board</a:t>
            </a:r>
            <a:endParaRPr lang="en-US" b="1" dirty="0"/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467544" y="263691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i="1" dirty="0" smtClean="0"/>
              <a:t>‘‘ An independent data monitoring committee that may be established by the sponsor to assess at intervals the progress of a clinical trial, the safety data and the critical efficacy endpoints and to recommend to the sponsor whether to continue, modify or stop a trial.’’</a:t>
            </a:r>
          </a:p>
          <a:p>
            <a:pPr marL="0" indent="0" algn="r">
              <a:buNone/>
            </a:pPr>
            <a:r>
              <a:rPr lang="en-US" sz="2400" dirty="0" smtClean="0"/>
              <a:t>ICH—GCP [1.25]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3419114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İçerik Yer Tutucusu 2"/>
          <p:cNvSpPr txBox="1">
            <a:spLocks/>
          </p:cNvSpPr>
          <p:nvPr/>
        </p:nvSpPr>
        <p:spPr>
          <a:xfrm>
            <a:off x="467544" y="2060848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smtClean="0"/>
              <a:t>Interim monitoring:</a:t>
            </a:r>
          </a:p>
          <a:p>
            <a:r>
              <a:rPr lang="en-US" sz="2400" dirty="0" smtClean="0"/>
              <a:t>efficacy</a:t>
            </a:r>
          </a:p>
          <a:p>
            <a:r>
              <a:rPr lang="en-US" sz="2400" dirty="0" smtClean="0"/>
              <a:t>safety</a:t>
            </a:r>
          </a:p>
          <a:p>
            <a:r>
              <a:rPr lang="en-US" sz="2400" dirty="0" smtClean="0"/>
              <a:t>study conduct</a:t>
            </a:r>
          </a:p>
          <a:p>
            <a:r>
              <a:rPr lang="en-US" sz="2400" dirty="0" smtClean="0"/>
              <a:t>external data</a:t>
            </a:r>
          </a:p>
          <a:p>
            <a:endParaRPr lang="en-US" sz="2400" dirty="0" smtClean="0"/>
          </a:p>
          <a:p>
            <a:pPr marL="0" indent="0">
              <a:buNone/>
            </a:pPr>
            <a:r>
              <a:rPr lang="en-US" sz="2400" b="1" dirty="0" smtClean="0"/>
              <a:t>Making recommendations:</a:t>
            </a:r>
          </a:p>
          <a:p>
            <a:r>
              <a:rPr lang="en-US" sz="2400" dirty="0" smtClean="0"/>
              <a:t>termination</a:t>
            </a:r>
          </a:p>
          <a:p>
            <a:r>
              <a:rPr lang="en-US" sz="2400" dirty="0" smtClean="0"/>
              <a:t>protocol changes</a:t>
            </a:r>
          </a:p>
          <a:p>
            <a:endParaRPr lang="en-US" sz="2400" dirty="0"/>
          </a:p>
        </p:txBody>
      </p:sp>
      <p:sp>
        <p:nvSpPr>
          <p:cNvPr id="4" name="Başlık 1"/>
          <p:cNvSpPr txBox="1">
            <a:spLocks/>
          </p:cNvSpPr>
          <p:nvPr/>
        </p:nvSpPr>
        <p:spPr>
          <a:xfrm>
            <a:off x="467544" y="764704"/>
            <a:ext cx="84249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 smtClean="0"/>
              <a:t>Responsibilities of the DSMB: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74126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556791"/>
            <a:ext cx="6041647" cy="3840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1475656" y="404664"/>
            <a:ext cx="348524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/>
              <a:t>Managing AEs</a:t>
            </a:r>
          </a:p>
        </p:txBody>
      </p:sp>
    </p:spTree>
    <p:extLst>
      <p:ext uri="{BB962C8B-B14F-4D97-AF65-F5344CB8AC3E}">
        <p14:creationId xmlns:p14="http://schemas.microsoft.com/office/powerpoint/2010/main" xmlns="" val="4265247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1"/>
          <p:cNvSpPr txBox="1">
            <a:spLocks/>
          </p:cNvSpPr>
          <p:nvPr/>
        </p:nvSpPr>
        <p:spPr>
          <a:xfrm>
            <a:off x="467544" y="764704"/>
            <a:ext cx="84249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 smtClean="0"/>
              <a:t>Managing AEs</a:t>
            </a:r>
            <a:endParaRPr lang="en-US" b="1" dirty="0"/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467544" y="2060848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 smtClean="0"/>
              <a:t>Treat the subject</a:t>
            </a:r>
          </a:p>
          <a:p>
            <a:pPr marL="990600" indent="-368300">
              <a:buSzPct val="50000"/>
              <a:buFont typeface="Wingdings" panose="05000000000000000000" pitchFamily="2" charset="2"/>
              <a:buChar char="ü"/>
            </a:pPr>
            <a:r>
              <a:rPr lang="en-US" sz="2600" dirty="0" smtClean="0"/>
              <a:t>Know what treatments are contraindicated and what treatments would constitute protocol noncompliance</a:t>
            </a:r>
          </a:p>
          <a:p>
            <a:pPr marL="990600" indent="-368300">
              <a:buSzPct val="50000"/>
              <a:buFont typeface="Wingdings" panose="05000000000000000000" pitchFamily="2" charset="2"/>
              <a:buChar char="ü"/>
            </a:pPr>
            <a:r>
              <a:rPr lang="en-US" sz="2600" dirty="0" smtClean="0"/>
              <a:t>Only </a:t>
            </a:r>
            <a:r>
              <a:rPr lang="en-US" sz="2600" dirty="0" err="1" smtClean="0"/>
              <a:t>unblind</a:t>
            </a:r>
            <a:r>
              <a:rPr lang="en-US" sz="2600" dirty="0" smtClean="0"/>
              <a:t> if knowledge of treatment affect</a:t>
            </a:r>
            <a:r>
              <a:rPr lang="tr-TR" sz="2600" dirty="0" smtClean="0"/>
              <a:t>s </a:t>
            </a:r>
            <a:r>
              <a:rPr lang="tr-TR" sz="2600" dirty="0" err="1" smtClean="0"/>
              <a:t>the</a:t>
            </a:r>
            <a:r>
              <a:rPr lang="en-US" sz="2600" dirty="0" smtClean="0"/>
              <a:t> management of event</a:t>
            </a:r>
          </a:p>
          <a:p>
            <a:pPr marL="1435100" indent="-355600">
              <a:buSzPct val="30000"/>
              <a:buFont typeface="Wingdings" panose="05000000000000000000" pitchFamily="2" charset="2"/>
              <a:buChar char="ü"/>
            </a:pPr>
            <a:r>
              <a:rPr lang="en-US" sz="2600" dirty="0" err="1" smtClean="0"/>
              <a:t>Unblinding</a:t>
            </a:r>
            <a:r>
              <a:rPr lang="en-US" sz="2600" dirty="0" smtClean="0"/>
              <a:t> will generally lead to withdrawal of subject from the trial</a:t>
            </a:r>
          </a:p>
          <a:p>
            <a:pPr marL="1435100" indent="-355600">
              <a:buSzPct val="30000"/>
              <a:buFont typeface="Wingdings" panose="05000000000000000000" pitchFamily="2" charset="2"/>
              <a:buChar char="ü"/>
            </a:pPr>
            <a:r>
              <a:rPr lang="en-US" sz="2600" dirty="0" smtClean="0"/>
              <a:t>Contact the sponsor before taking decision to </a:t>
            </a:r>
            <a:r>
              <a:rPr lang="en-US" sz="2600" dirty="0" err="1" smtClean="0"/>
              <a:t>unblind</a:t>
            </a:r>
            <a:r>
              <a:rPr lang="en-US" sz="2600" dirty="0" smtClean="0"/>
              <a:t> (where possible)</a:t>
            </a:r>
          </a:p>
          <a:p>
            <a:r>
              <a:rPr lang="en-US" sz="2600" dirty="0" smtClean="0"/>
              <a:t>Document the event and the treatment provided</a:t>
            </a:r>
          </a:p>
          <a:p>
            <a:r>
              <a:rPr lang="en-US" sz="2600" dirty="0" smtClean="0"/>
              <a:t>Report the event to the sponsor</a:t>
            </a:r>
          </a:p>
          <a:p>
            <a:r>
              <a:rPr lang="en-US" sz="2600" dirty="0" smtClean="0"/>
              <a:t>Determine whether the subject should continue in the study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xmlns="" val="110059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642910" y="285728"/>
            <a:ext cx="7772400" cy="2062103"/>
          </a:xfrm>
          <a:prstGeom prst="rect">
            <a:avLst/>
          </a:prstGeom>
          <a:noFill/>
          <a:ln w="12700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sz="3200" dirty="0"/>
              <a:t>Drug Safety is the ongoing surveillance of product safety occurring throughout the product lifecycle.</a:t>
            </a:r>
          </a:p>
          <a:p>
            <a:endParaRPr lang="en-US" sz="3200" i="1" dirty="0">
              <a:latin typeface="+mj-lt"/>
            </a:endParaRPr>
          </a:p>
        </p:txBody>
      </p:sp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214282" y="4643446"/>
            <a:ext cx="2168525" cy="1958975"/>
            <a:chOff x="3550" y="2302"/>
            <a:chExt cx="1572" cy="1599"/>
          </a:xfrm>
        </p:grpSpPr>
        <p:graphicFrame>
          <p:nvGraphicFramePr>
            <p:cNvPr id="6" name="Object 7"/>
            <p:cNvGraphicFramePr>
              <a:graphicFrameLocks noChangeAspect="1"/>
            </p:cNvGraphicFramePr>
            <p:nvPr/>
          </p:nvGraphicFramePr>
          <p:xfrm>
            <a:off x="3550" y="2302"/>
            <a:ext cx="1572" cy="1572"/>
          </p:xfrm>
          <a:graphic>
            <a:graphicData uri="http://schemas.openxmlformats.org/presentationml/2006/ole">
              <p:oleObj spid="_x0000_s1033" name="Photo Editor Photo" r:id="rId3" imgW="4323810" imgH="4323810" progId="">
                <p:embed/>
              </p:oleObj>
            </a:graphicData>
          </a:graphic>
        </p:graphicFrame>
        <p:pic>
          <p:nvPicPr>
            <p:cNvPr id="7" name="Picture 8"/>
            <p:cNvPicPr>
              <a:picLocks noChangeAspect="1" noChangeArrowheads="1"/>
            </p:cNvPicPr>
            <p:nvPr/>
          </p:nvPicPr>
          <p:blipFill>
            <a:blip r:embed="rId4" cstate="print"/>
            <a:srcRect l="48245" t="14796" r="8641" b="10851"/>
            <a:stretch>
              <a:fillRect/>
            </a:stretch>
          </p:blipFill>
          <p:spPr bwMode="auto">
            <a:xfrm>
              <a:off x="4332" y="3210"/>
              <a:ext cx="479" cy="6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" name="Picture 9"/>
            <p:cNvPicPr>
              <a:picLocks noChangeAspect="1" noChangeArrowheads="1"/>
            </p:cNvPicPr>
            <p:nvPr/>
          </p:nvPicPr>
          <p:blipFill>
            <a:blip r:embed="rId4" cstate="print"/>
            <a:srcRect r="50406"/>
            <a:stretch>
              <a:fillRect/>
            </a:stretch>
          </p:blipFill>
          <p:spPr bwMode="auto">
            <a:xfrm>
              <a:off x="3732" y="3090"/>
              <a:ext cx="551" cy="8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9" name="8 Metin kutusu"/>
          <p:cNvSpPr txBox="1"/>
          <p:nvPr/>
        </p:nvSpPr>
        <p:spPr>
          <a:xfrm>
            <a:off x="2357422" y="2500306"/>
            <a:ext cx="621510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After marketing, new safety information</a:t>
            </a:r>
            <a:r>
              <a:rPr lang="tr-TR" sz="3200" b="1" dirty="0" smtClean="0"/>
              <a:t> </a:t>
            </a:r>
            <a:r>
              <a:rPr lang="tr-TR" sz="3200" b="1" dirty="0" err="1" smtClean="0"/>
              <a:t>may</a:t>
            </a:r>
            <a:r>
              <a:rPr lang="tr-TR" sz="3200" b="1" dirty="0" smtClean="0"/>
              <a:t> </a:t>
            </a:r>
            <a:r>
              <a:rPr lang="tr-TR" sz="3200" b="1" dirty="0" err="1" smtClean="0"/>
              <a:t>become</a:t>
            </a:r>
            <a:r>
              <a:rPr lang="tr-TR" sz="3200" b="1" dirty="0" smtClean="0"/>
              <a:t> </a:t>
            </a:r>
            <a:r>
              <a:rPr lang="tr-TR" sz="3200" b="1" dirty="0" err="1" smtClean="0"/>
              <a:t>available</a:t>
            </a:r>
            <a:r>
              <a:rPr lang="tr-TR" sz="3200" b="1" dirty="0" smtClean="0"/>
              <a:t>:</a:t>
            </a:r>
          </a:p>
          <a:p>
            <a:r>
              <a:rPr lang="en-US" sz="3200" dirty="0" smtClean="0"/>
              <a:t>– </a:t>
            </a:r>
            <a:r>
              <a:rPr lang="en-US" sz="3200" b="1" dirty="0" smtClean="0"/>
              <a:t>Through use of the product domestically</a:t>
            </a:r>
            <a:r>
              <a:rPr lang="tr-TR" sz="3200" b="1" dirty="0" smtClean="0"/>
              <a:t> </a:t>
            </a:r>
            <a:r>
              <a:rPr lang="tr-TR" sz="3200" b="1" dirty="0" err="1" smtClean="0"/>
              <a:t>or</a:t>
            </a:r>
            <a:r>
              <a:rPr lang="tr-TR" sz="3200" b="1" dirty="0" smtClean="0"/>
              <a:t> in </a:t>
            </a:r>
            <a:r>
              <a:rPr lang="tr-TR" sz="3200" b="1" dirty="0" err="1" smtClean="0"/>
              <a:t>other</a:t>
            </a:r>
            <a:r>
              <a:rPr lang="tr-TR" sz="3200" b="1" dirty="0" smtClean="0"/>
              <a:t> </a:t>
            </a:r>
            <a:r>
              <a:rPr lang="tr-TR" sz="3200" b="1" dirty="0" err="1" smtClean="0"/>
              <a:t>countries</a:t>
            </a:r>
            <a:endParaRPr lang="tr-TR" sz="3200" b="1" dirty="0" smtClean="0"/>
          </a:p>
          <a:p>
            <a:r>
              <a:rPr lang="en-US" sz="3200" dirty="0" smtClean="0"/>
              <a:t>– </a:t>
            </a:r>
            <a:r>
              <a:rPr lang="en-US" sz="3200" b="1" dirty="0" smtClean="0"/>
              <a:t>Through use of other drugs in the same</a:t>
            </a:r>
            <a:r>
              <a:rPr lang="tr-TR" sz="3200" b="1" dirty="0" smtClean="0"/>
              <a:t> </a:t>
            </a:r>
            <a:r>
              <a:rPr lang="tr-TR" sz="3200" b="1" dirty="0" err="1" smtClean="0"/>
              <a:t>class</a:t>
            </a:r>
            <a:endParaRPr lang="tr-TR" sz="3200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99404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8" name="Object 13"/>
          <p:cNvGraphicFramePr>
            <a:graphicFrameLocks noChangeAspect="1"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3076" name="think-cell Slide" r:id="rId18" imgW="360" imgH="360" progId="">
              <p:embed/>
            </p:oleObj>
          </a:graphicData>
        </a:graphic>
      </p:graphicFrame>
      <p:sp>
        <p:nvSpPr>
          <p:cNvPr id="24579" name="Rectangle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79388" y="260350"/>
            <a:ext cx="8510587" cy="106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tr-TR" sz="3600" b="1" u="sng" dirty="0" err="1" smtClean="0"/>
              <a:t>Collecting</a:t>
            </a:r>
            <a:r>
              <a:rPr lang="tr-TR" sz="3600" b="1" u="sng" dirty="0" smtClean="0"/>
              <a:t> </a:t>
            </a:r>
            <a:r>
              <a:rPr lang="tr-TR" sz="3600" b="1" u="sng" dirty="0" err="1" smtClean="0"/>
              <a:t>Safety</a:t>
            </a:r>
            <a:r>
              <a:rPr lang="tr-TR" sz="3600" b="1" u="sng" dirty="0" smtClean="0"/>
              <a:t> Data</a:t>
            </a:r>
            <a:endParaRPr lang="en-US" sz="3600" b="1" u="sng" dirty="0"/>
          </a:p>
        </p:txBody>
      </p:sp>
      <p:sp>
        <p:nvSpPr>
          <p:cNvPr id="24580" name="AutoShape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614613" y="4946650"/>
            <a:ext cx="1866900" cy="1036638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lIns="81648" tIns="40824" rIns="81648" bIns="40824" anchor="ctr"/>
          <a:lstStyle/>
          <a:p>
            <a:pPr algn="ctr" defTabSz="414338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</a:pPr>
            <a:r>
              <a:rPr lang="tr-TR" sz="1600" b="1" dirty="0" smtClean="0">
                <a:solidFill>
                  <a:srgbClr val="000000"/>
                </a:solidFill>
              </a:rPr>
              <a:t> </a:t>
            </a:r>
            <a:r>
              <a:rPr lang="tr-TR" sz="1600" b="1" dirty="0" err="1" smtClean="0">
                <a:solidFill>
                  <a:srgbClr val="000000"/>
                </a:solidFill>
              </a:rPr>
              <a:t>Drug</a:t>
            </a:r>
            <a:r>
              <a:rPr lang="tr-TR" sz="1600" b="1" dirty="0" smtClean="0">
                <a:solidFill>
                  <a:srgbClr val="000000"/>
                </a:solidFill>
              </a:rPr>
              <a:t> </a:t>
            </a:r>
            <a:r>
              <a:rPr lang="tr-TR" sz="1600" b="1" dirty="0" err="1">
                <a:solidFill>
                  <a:srgbClr val="000000"/>
                </a:solidFill>
              </a:rPr>
              <a:t>I</a:t>
            </a:r>
            <a:r>
              <a:rPr lang="tr-TR" sz="1600" b="1" dirty="0" err="1" smtClean="0">
                <a:solidFill>
                  <a:srgbClr val="000000"/>
                </a:solidFill>
              </a:rPr>
              <a:t>ndustry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24581" name="AutoShap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9750" y="3702050"/>
            <a:ext cx="1866900" cy="1036638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lIns="81648" tIns="40824" rIns="81648" bIns="40824" anchor="ctr"/>
          <a:lstStyle/>
          <a:p>
            <a:pPr algn="ctr" defTabSz="414338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</a:pPr>
            <a:r>
              <a:rPr lang="tr-TR" sz="1600" b="1" dirty="0" err="1" smtClean="0">
                <a:solidFill>
                  <a:srgbClr val="000000"/>
                </a:solidFill>
              </a:rPr>
              <a:t>Patients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24582" name="AutoShap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355976" y="3702050"/>
            <a:ext cx="2448271" cy="1036638"/>
          </a:xfrm>
          <a:prstGeom prst="roundRect">
            <a:avLst>
              <a:gd name="adj" fmla="val 16667"/>
            </a:avLst>
          </a:prstGeom>
          <a:solidFill>
            <a:srgbClr val="9966CC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lIns="81648" tIns="40824" rIns="81648" bIns="40824" anchor="ctr"/>
          <a:lstStyle/>
          <a:p>
            <a:pPr algn="ctr" defTabSz="414338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</a:pPr>
            <a:r>
              <a:rPr lang="tr-TR" sz="1500" b="1" dirty="0" err="1" smtClean="0">
                <a:solidFill>
                  <a:srgbClr val="000000"/>
                </a:solidFill>
              </a:rPr>
              <a:t>National</a:t>
            </a:r>
            <a:r>
              <a:rPr lang="tr-TR" sz="1500" b="1" dirty="0" smtClean="0">
                <a:solidFill>
                  <a:srgbClr val="000000"/>
                </a:solidFill>
              </a:rPr>
              <a:t> </a:t>
            </a:r>
            <a:r>
              <a:rPr lang="tr-TR" sz="1500" b="1" dirty="0" err="1" smtClean="0">
                <a:solidFill>
                  <a:srgbClr val="000000"/>
                </a:solidFill>
              </a:rPr>
              <a:t>Registration</a:t>
            </a:r>
            <a:r>
              <a:rPr lang="tr-TR" sz="1500" b="1" dirty="0" smtClean="0">
                <a:solidFill>
                  <a:srgbClr val="000000"/>
                </a:solidFill>
              </a:rPr>
              <a:t> </a:t>
            </a:r>
          </a:p>
          <a:p>
            <a:pPr algn="ctr" defTabSz="414338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</a:pPr>
            <a:r>
              <a:rPr lang="tr-TR" sz="1500" b="1" dirty="0" smtClean="0">
                <a:solidFill>
                  <a:srgbClr val="000000"/>
                </a:solidFill>
              </a:rPr>
              <a:t> </a:t>
            </a:r>
            <a:r>
              <a:rPr lang="tr-TR" sz="1500" b="1" dirty="0" err="1" smtClean="0">
                <a:solidFill>
                  <a:srgbClr val="000000"/>
                </a:solidFill>
              </a:rPr>
              <a:t>Authority</a:t>
            </a:r>
            <a:endParaRPr lang="en-US" sz="1500" b="1" dirty="0">
              <a:solidFill>
                <a:srgbClr val="000000"/>
              </a:solidFill>
            </a:endParaRPr>
          </a:p>
        </p:txBody>
      </p:sp>
      <p:sp>
        <p:nvSpPr>
          <p:cNvPr id="24583" name="AutoShape 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444208" y="5181600"/>
            <a:ext cx="2699792" cy="1036638"/>
          </a:xfrm>
          <a:prstGeom prst="roundRect">
            <a:avLst>
              <a:gd name="adj" fmla="val 16667"/>
            </a:avLst>
          </a:prstGeom>
          <a:solidFill>
            <a:srgbClr val="9966CC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lIns="81648" tIns="40824" rIns="81648" bIns="40824" anchor="ctr"/>
          <a:lstStyle/>
          <a:p>
            <a:pPr algn="ctr" defTabSz="414338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</a:pPr>
            <a:r>
              <a:rPr lang="tr-TR" sz="1600" b="1" dirty="0" smtClean="0">
                <a:solidFill>
                  <a:srgbClr val="000000"/>
                </a:solidFill>
              </a:rPr>
              <a:t>International </a:t>
            </a:r>
            <a:r>
              <a:rPr lang="tr-TR" sz="1600" b="1" dirty="0" err="1" smtClean="0">
                <a:solidFill>
                  <a:srgbClr val="000000"/>
                </a:solidFill>
              </a:rPr>
              <a:t>Safety</a:t>
            </a:r>
            <a:r>
              <a:rPr lang="tr-TR" sz="1600" b="1" dirty="0" smtClean="0">
                <a:solidFill>
                  <a:srgbClr val="000000"/>
                </a:solidFill>
              </a:rPr>
              <a:t> </a:t>
            </a:r>
          </a:p>
          <a:p>
            <a:pPr algn="ctr" defTabSz="414338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</a:pPr>
            <a:r>
              <a:rPr lang="tr-TR" sz="1600" b="1" dirty="0" smtClean="0">
                <a:solidFill>
                  <a:srgbClr val="000000"/>
                </a:solidFill>
              </a:rPr>
              <a:t>Database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24584" name="AutoShape 7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406650" y="2251075"/>
            <a:ext cx="1866900" cy="1036638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lIns="81648" tIns="40824" rIns="81648" bIns="40824" anchor="ctr"/>
          <a:lstStyle/>
          <a:p>
            <a:pPr algn="ctr" defTabSz="414338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</a:pPr>
            <a:r>
              <a:rPr lang="tr-TR" sz="1600" b="1" dirty="0" smtClean="0">
                <a:solidFill>
                  <a:srgbClr val="000000"/>
                </a:solidFill>
              </a:rPr>
              <a:t>Healthcare </a:t>
            </a:r>
            <a:r>
              <a:rPr lang="tr-TR" sz="1600" b="1" dirty="0" err="1" smtClean="0">
                <a:solidFill>
                  <a:srgbClr val="000000"/>
                </a:solidFill>
              </a:rPr>
              <a:t>profes</a:t>
            </a:r>
            <a:r>
              <a:rPr lang="tr-TR" sz="1600" dirty="0" smtClean="0">
                <a:solidFill>
                  <a:srgbClr val="000000"/>
                </a:solidFill>
              </a:rPr>
              <a:t>. 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24585" name="AutoShape 8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934075" y="1628775"/>
            <a:ext cx="1866900" cy="1036638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lIns="81648" tIns="40824" rIns="81648" bIns="40824" anchor="ctr"/>
          <a:lstStyle/>
          <a:p>
            <a:pPr algn="ctr" defTabSz="414338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</a:pPr>
            <a:r>
              <a:rPr lang="tr-TR" sz="1600" b="1" dirty="0" err="1" smtClean="0">
                <a:solidFill>
                  <a:srgbClr val="000000"/>
                </a:solidFill>
              </a:rPr>
              <a:t>Clinical</a:t>
            </a:r>
            <a:r>
              <a:rPr lang="tr-TR" sz="1600" b="1" dirty="0" smtClean="0">
                <a:solidFill>
                  <a:srgbClr val="000000"/>
                </a:solidFill>
              </a:rPr>
              <a:t> </a:t>
            </a:r>
            <a:r>
              <a:rPr lang="tr-TR" sz="1600" b="1" dirty="0" err="1" smtClean="0">
                <a:solidFill>
                  <a:srgbClr val="000000"/>
                </a:solidFill>
              </a:rPr>
              <a:t>Trials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24586" name="AutoShape 9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822575" y="3495675"/>
            <a:ext cx="1244600" cy="124301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2200 w 21600"/>
              <a:gd name="T13" fmla="*/ 8600 h 21600"/>
              <a:gd name="T14" fmla="*/ 19400 w 21600"/>
              <a:gd name="T15" fmla="*/ 130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6500" y="4300"/>
                </a:lnTo>
                <a:lnTo>
                  <a:pt x="8600" y="4300"/>
                </a:lnTo>
                <a:lnTo>
                  <a:pt x="8600" y="8600"/>
                </a:lnTo>
                <a:lnTo>
                  <a:pt x="4300" y="8600"/>
                </a:lnTo>
                <a:lnTo>
                  <a:pt x="4300" y="6500"/>
                </a:lnTo>
                <a:lnTo>
                  <a:pt x="0" y="10800"/>
                </a:lnTo>
                <a:lnTo>
                  <a:pt x="4300" y="15100"/>
                </a:lnTo>
                <a:lnTo>
                  <a:pt x="4300" y="13000"/>
                </a:lnTo>
                <a:lnTo>
                  <a:pt x="8600" y="13000"/>
                </a:lnTo>
                <a:lnTo>
                  <a:pt x="8600" y="17300"/>
                </a:lnTo>
                <a:lnTo>
                  <a:pt x="6500" y="17300"/>
                </a:lnTo>
                <a:lnTo>
                  <a:pt x="10800" y="21600"/>
                </a:lnTo>
                <a:lnTo>
                  <a:pt x="15100" y="17300"/>
                </a:lnTo>
                <a:lnTo>
                  <a:pt x="13000" y="17300"/>
                </a:lnTo>
                <a:lnTo>
                  <a:pt x="13000" y="13000"/>
                </a:lnTo>
                <a:lnTo>
                  <a:pt x="17300" y="13000"/>
                </a:lnTo>
                <a:lnTo>
                  <a:pt x="17300" y="15100"/>
                </a:lnTo>
                <a:lnTo>
                  <a:pt x="21600" y="10800"/>
                </a:lnTo>
                <a:lnTo>
                  <a:pt x="17300" y="6500"/>
                </a:lnTo>
                <a:lnTo>
                  <a:pt x="17300" y="8600"/>
                </a:lnTo>
                <a:lnTo>
                  <a:pt x="13000" y="8600"/>
                </a:lnTo>
                <a:lnTo>
                  <a:pt x="13000" y="4300"/>
                </a:lnTo>
                <a:lnTo>
                  <a:pt x="15100" y="4300"/>
                </a:lnTo>
                <a:lnTo>
                  <a:pt x="10800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24587" name="Line 10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5091113" y="2014538"/>
            <a:ext cx="14287" cy="1295400"/>
          </a:xfrm>
          <a:prstGeom prst="line">
            <a:avLst/>
          </a:prstGeom>
          <a:noFill/>
          <a:ln w="3672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4588" name="Line 11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5220072" y="3284984"/>
            <a:ext cx="3111500" cy="1587"/>
          </a:xfrm>
          <a:prstGeom prst="line">
            <a:avLst/>
          </a:prstGeom>
          <a:noFill/>
          <a:ln w="3672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4589" name="Text Box 12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764338" y="2873375"/>
            <a:ext cx="16764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648" tIns="40824" rIns="81648" bIns="40824"/>
          <a:lstStyle/>
          <a:p>
            <a:pPr defTabSz="414338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</a:pPr>
            <a:r>
              <a:rPr lang="tr-TR" sz="1600" b="1" dirty="0" err="1" smtClean="0">
                <a:solidFill>
                  <a:srgbClr val="000000"/>
                </a:solidFill>
              </a:rPr>
              <a:t>Before</a:t>
            </a:r>
            <a:r>
              <a:rPr lang="tr-TR" sz="1600" b="1" dirty="0" smtClean="0">
                <a:solidFill>
                  <a:srgbClr val="000000"/>
                </a:solidFill>
              </a:rPr>
              <a:t> </a:t>
            </a:r>
            <a:r>
              <a:rPr lang="tr-TR" sz="1600" b="1" dirty="0" err="1" smtClean="0">
                <a:solidFill>
                  <a:srgbClr val="000000"/>
                </a:solidFill>
              </a:rPr>
              <a:t>Approval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24590" name="Text Box 13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764338" y="3287713"/>
            <a:ext cx="1658937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648" tIns="40824" rIns="81648" bIns="40824"/>
          <a:lstStyle/>
          <a:p>
            <a:pPr defTabSz="414338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</a:pPr>
            <a:r>
              <a:rPr lang="tr-TR" sz="1600" b="1" dirty="0" err="1" smtClean="0">
                <a:solidFill>
                  <a:srgbClr val="000000"/>
                </a:solidFill>
              </a:rPr>
              <a:t>After</a:t>
            </a:r>
            <a:r>
              <a:rPr lang="tr-TR" sz="1600" b="1" dirty="0" smtClean="0">
                <a:solidFill>
                  <a:srgbClr val="000000"/>
                </a:solidFill>
              </a:rPr>
              <a:t> </a:t>
            </a:r>
            <a:r>
              <a:rPr lang="tr-TR" sz="1600" b="1" dirty="0" err="1" smtClean="0">
                <a:solidFill>
                  <a:srgbClr val="000000"/>
                </a:solidFill>
              </a:rPr>
              <a:t>Approval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24591" name="AutoShape 14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 rot="1740000">
            <a:off x="6110288" y="2711450"/>
            <a:ext cx="415925" cy="830263"/>
          </a:xfrm>
          <a:prstGeom prst="upDownArrow">
            <a:avLst>
              <a:gd name="adj1" fmla="val 50000"/>
              <a:gd name="adj2" fmla="val 39739"/>
            </a:avLst>
          </a:prstGeom>
          <a:solidFill>
            <a:srgbClr val="FFFF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24592" name="AutoShape 15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 rot="-2880000">
            <a:off x="6173788" y="4756150"/>
            <a:ext cx="414337" cy="830263"/>
          </a:xfrm>
          <a:prstGeom prst="upDownArrow">
            <a:avLst>
              <a:gd name="adj1" fmla="val 50000"/>
              <a:gd name="adj2" fmla="val 39891"/>
            </a:avLst>
          </a:prstGeom>
          <a:solidFill>
            <a:srgbClr val="FFFF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7904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4 Başlık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813"/>
          </a:xfrm>
          <a:solidFill>
            <a:schemeClr val="accent2">
              <a:lumMod val="75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tr-TR" sz="3600" b="1" dirty="0" smtClean="0">
                <a:solidFill>
                  <a:schemeClr val="bg1"/>
                </a:solidFill>
              </a:rPr>
              <a:t>AT THE TIME OF APPROVAL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 algn="ctr">
              <a:defRPr/>
            </a:pPr>
            <a:fld id="{9EB66939-1F6F-41E3-8FFA-58CA0B88938B}" type="slidenum">
              <a:rPr lang="en-US" smtClean="0"/>
              <a:pPr algn="ctr">
                <a:defRPr/>
              </a:pPr>
              <a:t>28</a:t>
            </a:fld>
            <a:endParaRPr lang="en-US"/>
          </a:p>
        </p:txBody>
      </p:sp>
      <p:pic>
        <p:nvPicPr>
          <p:cNvPr id="410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785813"/>
            <a:ext cx="9144000" cy="6143625"/>
          </a:xfrm>
          <a:noFill/>
        </p:spPr>
      </p:pic>
    </p:spTree>
    <p:extLst>
      <p:ext uri="{BB962C8B-B14F-4D97-AF65-F5344CB8AC3E}">
        <p14:creationId xmlns:p14="http://schemas.microsoft.com/office/powerpoint/2010/main" xmlns="" val="1157679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Başlık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0768"/>
          </a:xfrm>
        </p:spPr>
        <p:txBody>
          <a:bodyPr/>
          <a:lstStyle/>
          <a:p>
            <a:pPr eaLnBrk="1" hangingPunct="1"/>
            <a:r>
              <a:rPr lang="tr-TR" sz="4000" b="1" u="sng" dirty="0" err="1" smtClean="0">
                <a:latin typeface="+mn-lt"/>
                <a:cs typeface="Arial" charset="0"/>
              </a:rPr>
              <a:t>Why</a:t>
            </a:r>
            <a:r>
              <a:rPr lang="tr-TR" sz="4000" b="1" u="sng" dirty="0" smtClean="0">
                <a:latin typeface="+mn-lt"/>
                <a:cs typeface="Arial" charset="0"/>
              </a:rPr>
              <a:t> do </a:t>
            </a:r>
            <a:r>
              <a:rPr lang="tr-TR" sz="4000" b="1" u="sng" dirty="0" err="1" smtClean="0">
                <a:latin typeface="+mn-lt"/>
                <a:cs typeface="Arial" charset="0"/>
              </a:rPr>
              <a:t>we</a:t>
            </a:r>
            <a:r>
              <a:rPr lang="tr-TR" sz="4000" b="1" u="sng" dirty="0" smtClean="0">
                <a:latin typeface="+mn-lt"/>
                <a:cs typeface="Arial" charset="0"/>
              </a:rPr>
              <a:t> </a:t>
            </a:r>
            <a:r>
              <a:rPr lang="tr-TR" sz="4000" b="1" u="sng" dirty="0" err="1" smtClean="0">
                <a:latin typeface="+mn-lt"/>
                <a:cs typeface="Arial" charset="0"/>
              </a:rPr>
              <a:t>need</a:t>
            </a:r>
            <a:r>
              <a:rPr lang="tr-TR" sz="4000" b="1" u="sng" dirty="0" smtClean="0">
                <a:latin typeface="+mn-lt"/>
                <a:cs typeface="Arial" charset="0"/>
              </a:rPr>
              <a:t> </a:t>
            </a:r>
            <a:r>
              <a:rPr lang="en-US" sz="4000" b="1" u="sng" dirty="0" smtClean="0">
                <a:latin typeface="+mn-lt"/>
                <a:cs typeface="Arial" charset="0"/>
              </a:rPr>
              <a:t>ongoing surveillance</a:t>
            </a:r>
            <a:r>
              <a:rPr lang="tr-TR" sz="4000" b="1" u="sng" dirty="0" smtClean="0">
                <a:latin typeface="+mn-lt"/>
                <a:cs typeface="Arial" charset="0"/>
              </a:rPr>
              <a:t>?</a:t>
            </a:r>
          </a:p>
        </p:txBody>
      </p:sp>
      <p:sp>
        <p:nvSpPr>
          <p:cNvPr id="12291" name="İçerik Yer Tutucus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eaLnBrk="1" hangingPunct="1"/>
            <a:r>
              <a:rPr lang="en-US" sz="2800" b="1" dirty="0" smtClean="0"/>
              <a:t>At the time of approval, clinical trial</a:t>
            </a:r>
            <a:r>
              <a:rPr lang="tr-TR" sz="2800" b="1" dirty="0" smtClean="0"/>
              <a:t> </a:t>
            </a:r>
            <a:r>
              <a:rPr lang="en-US" sz="2800" b="1" dirty="0" smtClean="0"/>
              <a:t>data are available on limited numbers</a:t>
            </a:r>
            <a:r>
              <a:rPr lang="tr-TR" sz="2800" b="1" dirty="0" smtClean="0"/>
              <a:t> </a:t>
            </a:r>
            <a:r>
              <a:rPr lang="en-US" sz="2800" b="1" dirty="0" smtClean="0"/>
              <a:t>of patients treated for relatively short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periods</a:t>
            </a:r>
            <a:endParaRPr lang="tr-TR" sz="2800" b="1" dirty="0" smtClean="0"/>
          </a:p>
          <a:p>
            <a:pPr eaLnBrk="1" hangingPunct="1"/>
            <a:r>
              <a:rPr lang="en-US" sz="2800" b="1" dirty="0" smtClean="0"/>
              <a:t>Once a product is marketed, large</a:t>
            </a:r>
            <a:r>
              <a:rPr lang="tr-TR" sz="2800" b="1" dirty="0" smtClean="0"/>
              <a:t> </a:t>
            </a:r>
            <a:r>
              <a:rPr lang="en-US" sz="2800" b="1" dirty="0" smtClean="0"/>
              <a:t>numbers of patients may be exposed,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including</a:t>
            </a:r>
            <a:r>
              <a:rPr lang="tr-TR" sz="2800" b="1" dirty="0" smtClean="0"/>
              <a:t>:</a:t>
            </a:r>
          </a:p>
          <a:p>
            <a:pPr eaLnBrk="1" hangingPunct="1">
              <a:buNone/>
            </a:pPr>
            <a:r>
              <a:rPr lang="tr-TR" sz="2800" dirty="0" smtClean="0"/>
              <a:t>– </a:t>
            </a:r>
            <a:r>
              <a:rPr lang="tr-TR" sz="2800" b="1" dirty="0" err="1" smtClean="0"/>
              <a:t>Patients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with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co</a:t>
            </a:r>
            <a:r>
              <a:rPr lang="tr-TR" sz="2800" b="1" dirty="0" smtClean="0"/>
              <a:t>-</a:t>
            </a:r>
            <a:r>
              <a:rPr lang="tr-TR" sz="2800" b="1" dirty="0" err="1" smtClean="0"/>
              <a:t>morbid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illnesses</a:t>
            </a:r>
            <a:endParaRPr lang="tr-TR" sz="2800" b="1" dirty="0" smtClean="0"/>
          </a:p>
          <a:p>
            <a:pPr eaLnBrk="1" hangingPunct="1">
              <a:buNone/>
            </a:pPr>
            <a:r>
              <a:rPr lang="tr-TR" sz="2800" dirty="0" smtClean="0"/>
              <a:t>– </a:t>
            </a:r>
            <a:r>
              <a:rPr lang="tr-TR" sz="2800" b="1" dirty="0" err="1" smtClean="0"/>
              <a:t>Patients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using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concomitant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medications</a:t>
            </a:r>
            <a:endParaRPr lang="tr-TR" sz="2800" b="1" dirty="0" smtClean="0"/>
          </a:p>
          <a:p>
            <a:pPr eaLnBrk="1" hangingPunct="1">
              <a:buNone/>
            </a:pPr>
            <a:r>
              <a:rPr lang="tr-TR" sz="2800" dirty="0" smtClean="0"/>
              <a:t>– </a:t>
            </a:r>
            <a:r>
              <a:rPr lang="tr-TR" sz="2800" b="1" dirty="0" err="1" smtClean="0"/>
              <a:t>Patients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with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chronic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exposure</a:t>
            </a:r>
            <a:endParaRPr lang="tr-TR" sz="2800" dirty="0" smtClean="0"/>
          </a:p>
        </p:txBody>
      </p:sp>
    </p:spTree>
    <p:extLst>
      <p:ext uri="{BB962C8B-B14F-4D97-AF65-F5344CB8AC3E}">
        <p14:creationId xmlns:p14="http://schemas.microsoft.com/office/powerpoint/2010/main" xmlns="" val="171565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1"/>
          <p:cNvSpPr txBox="1">
            <a:spLocks/>
          </p:cNvSpPr>
          <p:nvPr/>
        </p:nvSpPr>
        <p:spPr>
          <a:xfrm>
            <a:off x="467544" y="764704"/>
            <a:ext cx="84249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b="1" dirty="0"/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467544" y="263691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/>
              <a:t>study subjects at the site </a:t>
            </a:r>
          </a:p>
          <a:p>
            <a:r>
              <a:rPr lang="en-US" sz="3600" dirty="0" smtClean="0"/>
              <a:t>all subjects in the trial</a:t>
            </a:r>
          </a:p>
          <a:p>
            <a:r>
              <a:rPr lang="en-US" sz="3600" dirty="0" smtClean="0"/>
              <a:t>future recipients of product</a:t>
            </a:r>
            <a:endParaRPr lang="en-US" sz="3600" dirty="0"/>
          </a:p>
        </p:txBody>
      </p:sp>
      <p:sp>
        <p:nvSpPr>
          <p:cNvPr id="6" name="5 Dikdörtgen"/>
          <p:cNvSpPr/>
          <p:nvPr/>
        </p:nvSpPr>
        <p:spPr>
          <a:xfrm>
            <a:off x="500034" y="857232"/>
            <a:ext cx="71785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/>
              <a:t>Safety issues  have an impact on:</a:t>
            </a:r>
          </a:p>
        </p:txBody>
      </p:sp>
    </p:spTree>
    <p:extLst>
      <p:ext uri="{BB962C8B-B14F-4D97-AF65-F5344CB8AC3E}">
        <p14:creationId xmlns:p14="http://schemas.microsoft.com/office/powerpoint/2010/main" xmlns="" val="147016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tr-TR" b="1" u="sng" dirty="0" err="1" smtClean="0"/>
              <a:t>Limitations</a:t>
            </a:r>
            <a:r>
              <a:rPr lang="tr-TR" b="1" u="sng" dirty="0" smtClean="0"/>
              <a:t> of </a:t>
            </a:r>
            <a:r>
              <a:rPr lang="tr-TR" b="1" u="sng" dirty="0" err="1" smtClean="0"/>
              <a:t>phase</a:t>
            </a:r>
            <a:r>
              <a:rPr lang="tr-TR" b="1" u="sng" dirty="0" smtClean="0"/>
              <a:t> 1-3 </a:t>
            </a:r>
            <a:r>
              <a:rPr lang="tr-TR" b="1" u="sng" dirty="0" err="1" smtClean="0"/>
              <a:t>clinical</a:t>
            </a:r>
            <a:r>
              <a:rPr lang="tr-TR" b="1" u="sng" dirty="0" smtClean="0"/>
              <a:t> </a:t>
            </a:r>
            <a:r>
              <a:rPr lang="tr-TR" b="1" u="sng" dirty="0" err="1" smtClean="0"/>
              <a:t>trials</a:t>
            </a:r>
            <a:endParaRPr lang="tr-TR" b="1" u="sng" dirty="0" smtClean="0"/>
          </a:p>
        </p:txBody>
      </p:sp>
      <p:sp>
        <p:nvSpPr>
          <p:cNvPr id="8195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tr-TR" dirty="0" err="1" smtClean="0"/>
              <a:t>Limited</a:t>
            </a:r>
            <a:r>
              <a:rPr lang="tr-TR" dirty="0" smtClean="0"/>
              <a:t> size: no </a:t>
            </a:r>
            <a:r>
              <a:rPr lang="tr-TR" dirty="0" err="1" smtClean="0"/>
              <a:t>more</a:t>
            </a:r>
            <a:r>
              <a:rPr lang="tr-TR" dirty="0" smtClean="0"/>
              <a:t> </a:t>
            </a:r>
            <a:r>
              <a:rPr lang="tr-TR" dirty="0" err="1" smtClean="0"/>
              <a:t>than</a:t>
            </a:r>
            <a:r>
              <a:rPr lang="tr-TR" dirty="0" smtClean="0"/>
              <a:t> 5000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often</a:t>
            </a:r>
            <a:r>
              <a:rPr lang="tr-TR" dirty="0" smtClean="0"/>
              <a:t> as </a:t>
            </a:r>
            <a:r>
              <a:rPr lang="tr-TR" dirty="0" err="1" smtClean="0"/>
              <a:t>little</a:t>
            </a:r>
            <a:r>
              <a:rPr lang="tr-TR" dirty="0" smtClean="0"/>
              <a:t> as 500 </a:t>
            </a:r>
            <a:r>
              <a:rPr lang="tr-TR" dirty="0" err="1" smtClean="0"/>
              <a:t>volunteers</a:t>
            </a:r>
            <a:r>
              <a:rPr lang="tr-TR" dirty="0" smtClean="0"/>
              <a:t>.</a:t>
            </a:r>
          </a:p>
          <a:p>
            <a:pPr eaLnBrk="1" hangingPunct="1"/>
            <a:r>
              <a:rPr lang="tr-TR" dirty="0" err="1" smtClean="0"/>
              <a:t>Narrow</a:t>
            </a:r>
            <a:r>
              <a:rPr lang="tr-TR" dirty="0" smtClean="0"/>
              <a:t> </a:t>
            </a:r>
            <a:r>
              <a:rPr lang="tr-TR" dirty="0" err="1" smtClean="0"/>
              <a:t>populaton</a:t>
            </a:r>
            <a:r>
              <a:rPr lang="tr-TR" dirty="0" smtClean="0"/>
              <a:t>: </a:t>
            </a:r>
            <a:r>
              <a:rPr lang="tr-TR" dirty="0" err="1" smtClean="0"/>
              <a:t>age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sex</a:t>
            </a:r>
            <a:r>
              <a:rPr lang="tr-TR" dirty="0" smtClean="0"/>
              <a:t> </a:t>
            </a:r>
            <a:r>
              <a:rPr lang="tr-TR" dirty="0" err="1" smtClean="0"/>
              <a:t>spesific</a:t>
            </a:r>
            <a:endParaRPr lang="tr-TR" dirty="0" smtClean="0"/>
          </a:p>
          <a:p>
            <a:pPr eaLnBrk="1" hangingPunct="1"/>
            <a:r>
              <a:rPr lang="tr-TR" dirty="0" err="1" smtClean="0"/>
              <a:t>Narrow</a:t>
            </a:r>
            <a:r>
              <a:rPr lang="tr-TR" dirty="0" smtClean="0"/>
              <a:t> </a:t>
            </a:r>
            <a:r>
              <a:rPr lang="tr-TR" dirty="0" err="1" smtClean="0"/>
              <a:t>indications</a:t>
            </a:r>
            <a:r>
              <a:rPr lang="tr-TR" dirty="0" smtClean="0"/>
              <a:t>: </a:t>
            </a:r>
            <a:r>
              <a:rPr lang="tr-TR" dirty="0" err="1" smtClean="0"/>
              <a:t>only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specific</a:t>
            </a:r>
            <a:r>
              <a:rPr lang="tr-TR" dirty="0" smtClean="0"/>
              <a:t> </a:t>
            </a:r>
            <a:r>
              <a:rPr lang="tr-TR" dirty="0" err="1" smtClean="0"/>
              <a:t>disease</a:t>
            </a:r>
            <a:r>
              <a:rPr lang="tr-TR" dirty="0" smtClean="0"/>
              <a:t> </a:t>
            </a:r>
            <a:r>
              <a:rPr lang="tr-TR" dirty="0" err="1" smtClean="0"/>
              <a:t>studied</a:t>
            </a:r>
            <a:endParaRPr lang="tr-TR" dirty="0" smtClean="0"/>
          </a:p>
          <a:p>
            <a:pPr eaLnBrk="1" hangingPunct="1"/>
            <a:r>
              <a:rPr lang="tr-TR" dirty="0" err="1" smtClean="0"/>
              <a:t>Short</a:t>
            </a:r>
            <a:r>
              <a:rPr lang="tr-TR" dirty="0" smtClean="0"/>
              <a:t> </a:t>
            </a:r>
            <a:r>
              <a:rPr lang="tr-TR" dirty="0" err="1" smtClean="0"/>
              <a:t>duration</a:t>
            </a:r>
            <a:r>
              <a:rPr lang="tr-TR" dirty="0" smtClean="0"/>
              <a:t>: </a:t>
            </a:r>
            <a:r>
              <a:rPr lang="tr-TR" dirty="0" err="1" smtClean="0"/>
              <a:t>often</a:t>
            </a:r>
            <a:r>
              <a:rPr lang="tr-TR" dirty="0" smtClean="0"/>
              <a:t> no </a:t>
            </a:r>
            <a:r>
              <a:rPr lang="tr-TR" dirty="0" err="1" smtClean="0"/>
              <a:t>longer</a:t>
            </a:r>
            <a:r>
              <a:rPr lang="tr-TR" dirty="0" smtClean="0"/>
              <a:t> </a:t>
            </a:r>
            <a:r>
              <a:rPr lang="tr-TR" dirty="0" err="1" smtClean="0"/>
              <a:t>than</a:t>
            </a:r>
            <a:r>
              <a:rPr lang="tr-TR" dirty="0" smtClean="0"/>
              <a:t> a </a:t>
            </a:r>
            <a:r>
              <a:rPr lang="tr-TR" dirty="0" err="1" smtClean="0"/>
              <a:t>few</a:t>
            </a:r>
            <a:r>
              <a:rPr lang="tr-TR" dirty="0" smtClean="0"/>
              <a:t> </a:t>
            </a:r>
            <a:r>
              <a:rPr lang="tr-TR" dirty="0" err="1" smtClean="0"/>
              <a:t>weeks</a:t>
            </a: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xmlns="" val="208210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1 Başlık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50"/>
          </a:xfrm>
          <a:solidFill>
            <a:srgbClr val="0070C0"/>
          </a:solidFill>
        </p:spPr>
        <p:txBody>
          <a:bodyPr/>
          <a:lstStyle/>
          <a:p>
            <a:pPr eaLnBrk="1" hangingPunct="1"/>
            <a:r>
              <a:rPr lang="tr-TR" sz="3600" b="1" dirty="0" smtClean="0">
                <a:solidFill>
                  <a:schemeClr val="bg1"/>
                </a:solidFill>
              </a:rPr>
              <a:t>MATURE PRODUCT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 algn="ctr">
              <a:defRPr/>
            </a:pPr>
            <a:fld id="{F0E70841-28CF-4598-A15A-0CC39AC80EA6}" type="slidenum">
              <a:rPr lang="en-US" smtClean="0"/>
              <a:pPr algn="ctr">
                <a:defRPr/>
              </a:pPr>
              <a:t>31</a:t>
            </a:fld>
            <a:endParaRPr lang="en-US"/>
          </a:p>
        </p:txBody>
      </p:sp>
      <p:pic>
        <p:nvPicPr>
          <p:cNvPr id="512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857250"/>
            <a:ext cx="9144000" cy="6000750"/>
          </a:xfrm>
          <a:noFill/>
        </p:spPr>
      </p:pic>
    </p:spTree>
    <p:extLst>
      <p:ext uri="{BB962C8B-B14F-4D97-AF65-F5344CB8AC3E}">
        <p14:creationId xmlns:p14="http://schemas.microsoft.com/office/powerpoint/2010/main" xmlns="" val="1542100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1"/>
          <p:cNvSpPr txBox="1">
            <a:spLocks/>
          </p:cNvSpPr>
          <p:nvPr/>
        </p:nvSpPr>
        <p:spPr>
          <a:xfrm>
            <a:off x="467544" y="764704"/>
            <a:ext cx="84249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tr-TR" b="1" dirty="0"/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467544" y="263691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tr-TR" sz="2600" dirty="0"/>
          </a:p>
        </p:txBody>
      </p:sp>
      <p:pic>
        <p:nvPicPr>
          <p:cNvPr id="6" name="Picture 4" descr="http://www.legalbytes.com/uploads/image/ThankYou-Multilingual%20(B&amp;W)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88640"/>
            <a:ext cx="6022177" cy="6047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Metin kutusu"/>
          <p:cNvSpPr txBox="1"/>
          <p:nvPr/>
        </p:nvSpPr>
        <p:spPr>
          <a:xfrm>
            <a:off x="214282" y="6215082"/>
            <a:ext cx="33899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err="1" smtClean="0"/>
              <a:t>semrasardas</a:t>
            </a:r>
            <a:r>
              <a:rPr lang="tr-TR" sz="2400" b="1" dirty="0" smtClean="0"/>
              <a:t>@</a:t>
            </a:r>
            <a:r>
              <a:rPr lang="tr-TR" sz="2400" b="1" dirty="0" err="1" smtClean="0"/>
              <a:t>gmail</a:t>
            </a:r>
            <a:r>
              <a:rPr lang="tr-TR" sz="2400" b="1" dirty="0" smtClean="0"/>
              <a:t>.com</a:t>
            </a:r>
            <a:endParaRPr lang="tr-TR" sz="2400" b="1" dirty="0"/>
          </a:p>
        </p:txBody>
      </p:sp>
    </p:spTree>
    <p:extLst>
      <p:ext uri="{BB962C8B-B14F-4D97-AF65-F5344CB8AC3E}">
        <p14:creationId xmlns:p14="http://schemas.microsoft.com/office/powerpoint/2010/main" xmlns="" val="2716221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Yuvarlatılmış Dikdörtgen 5"/>
          <p:cNvSpPr/>
          <p:nvPr/>
        </p:nvSpPr>
        <p:spPr>
          <a:xfrm>
            <a:off x="567508" y="2750171"/>
            <a:ext cx="1831642" cy="145121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Başlık 1"/>
          <p:cNvSpPr txBox="1">
            <a:spLocks/>
          </p:cNvSpPr>
          <p:nvPr/>
        </p:nvSpPr>
        <p:spPr>
          <a:xfrm>
            <a:off x="467544" y="764704"/>
            <a:ext cx="84249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 smtClean="0"/>
              <a:t>The Importance of Safety Information</a:t>
            </a:r>
            <a:endParaRPr lang="en-US" b="1" dirty="0"/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463984" y="17004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/>
              <a:t>Safety issues also have an impact on the trial and the investigational product:</a:t>
            </a:r>
            <a:endParaRPr lang="en-US" sz="2400" dirty="0"/>
          </a:p>
        </p:txBody>
      </p:sp>
      <p:sp>
        <p:nvSpPr>
          <p:cNvPr id="7" name="Yuvarlatılmış Dikdörtgen 6"/>
          <p:cNvSpPr/>
          <p:nvPr/>
        </p:nvSpPr>
        <p:spPr>
          <a:xfrm>
            <a:off x="2105238" y="3489130"/>
            <a:ext cx="1831642" cy="145121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Yuvarlatılmış Dikdörtgen 7"/>
          <p:cNvSpPr/>
          <p:nvPr/>
        </p:nvSpPr>
        <p:spPr>
          <a:xfrm>
            <a:off x="3773705" y="4147972"/>
            <a:ext cx="1831642" cy="145121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Yuvarlatılmış Dikdörtgen 8"/>
          <p:cNvSpPr/>
          <p:nvPr/>
        </p:nvSpPr>
        <p:spPr>
          <a:xfrm>
            <a:off x="5389919" y="4707131"/>
            <a:ext cx="1831642" cy="145121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Yuvarlatılmış Dikdörtgen 10"/>
          <p:cNvSpPr/>
          <p:nvPr/>
        </p:nvSpPr>
        <p:spPr>
          <a:xfrm>
            <a:off x="7062170" y="5249560"/>
            <a:ext cx="1831642" cy="145121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Metin kutusu 16"/>
          <p:cNvSpPr txBox="1"/>
          <p:nvPr/>
        </p:nvSpPr>
        <p:spPr>
          <a:xfrm>
            <a:off x="567508" y="2833867"/>
            <a:ext cx="17799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Amendments </a:t>
            </a:r>
            <a:r>
              <a:rPr lang="en-US" sz="2000" dirty="0" smtClean="0"/>
              <a:t>to the protocol may be made</a:t>
            </a:r>
            <a:endParaRPr lang="en-US" sz="2000" dirty="0"/>
          </a:p>
        </p:txBody>
      </p:sp>
      <p:sp>
        <p:nvSpPr>
          <p:cNvPr id="18" name="Metin kutusu 17"/>
          <p:cNvSpPr txBox="1"/>
          <p:nvPr/>
        </p:nvSpPr>
        <p:spPr>
          <a:xfrm>
            <a:off x="2169632" y="3809418"/>
            <a:ext cx="234025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 smtClean="0"/>
              <a:t>The trial may be </a:t>
            </a:r>
            <a:r>
              <a:rPr lang="en-US" sz="1900" b="1" dirty="0" smtClean="0"/>
              <a:t>stopped</a:t>
            </a:r>
            <a:endParaRPr lang="en-US" sz="1900" b="1" dirty="0"/>
          </a:p>
        </p:txBody>
      </p:sp>
      <p:sp>
        <p:nvSpPr>
          <p:cNvPr id="19" name="Metin kutusu 18"/>
          <p:cNvSpPr txBox="1"/>
          <p:nvPr/>
        </p:nvSpPr>
        <p:spPr>
          <a:xfrm>
            <a:off x="3859545" y="4321827"/>
            <a:ext cx="2340259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 smtClean="0"/>
              <a:t>The </a:t>
            </a:r>
            <a:r>
              <a:rPr lang="en-US" sz="1900" b="1" dirty="0" smtClean="0"/>
              <a:t>risk/benefit</a:t>
            </a:r>
            <a:r>
              <a:rPr lang="en-US" sz="1900" dirty="0" smtClean="0"/>
              <a:t> profile may be reassessed</a:t>
            </a:r>
            <a:endParaRPr lang="en-US" sz="1900" dirty="0"/>
          </a:p>
        </p:txBody>
      </p:sp>
      <p:sp>
        <p:nvSpPr>
          <p:cNvPr id="20" name="Metin kutusu 19"/>
          <p:cNvSpPr txBox="1"/>
          <p:nvPr/>
        </p:nvSpPr>
        <p:spPr>
          <a:xfrm>
            <a:off x="5605347" y="4816915"/>
            <a:ext cx="159952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 dirty="0" smtClean="0"/>
              <a:t>Dosing and indication </a:t>
            </a:r>
            <a:r>
              <a:rPr lang="en-US" sz="1900" dirty="0" smtClean="0"/>
              <a:t>may be altered</a:t>
            </a:r>
            <a:endParaRPr lang="en-US" sz="1900" dirty="0"/>
          </a:p>
        </p:txBody>
      </p:sp>
      <p:sp>
        <p:nvSpPr>
          <p:cNvPr id="21" name="Metin kutusu 20"/>
          <p:cNvSpPr txBox="1"/>
          <p:nvPr/>
        </p:nvSpPr>
        <p:spPr>
          <a:xfrm>
            <a:off x="7204875" y="5344223"/>
            <a:ext cx="159952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 smtClean="0"/>
              <a:t>The product’s </a:t>
            </a:r>
            <a:r>
              <a:rPr lang="en-US" sz="1900" b="1" dirty="0" smtClean="0"/>
              <a:t>development</a:t>
            </a:r>
            <a:r>
              <a:rPr lang="en-US" sz="1900" dirty="0" smtClean="0"/>
              <a:t> may be reassessed</a:t>
            </a: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xmlns="" val="191700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91465" y="705408"/>
            <a:ext cx="5498640" cy="4384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1419225" y="5120873"/>
            <a:ext cx="66468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 fontAlgn="base">
              <a:lnSpc>
                <a:spcPct val="200000"/>
              </a:lnSpc>
              <a:spcBef>
                <a:spcPct val="50000"/>
              </a:spcBef>
              <a:spcAft>
                <a:spcPct val="0"/>
              </a:spcAft>
            </a:pPr>
            <a:r>
              <a:rPr lang="tr-TR" b="1" dirty="0">
                <a:solidFill>
                  <a:srgbClr val="000000"/>
                </a:solidFill>
              </a:rPr>
              <a:t>	(</a:t>
            </a:r>
            <a:r>
              <a:rPr lang="tr-TR" b="1" dirty="0" err="1">
                <a:solidFill>
                  <a:srgbClr val="000000"/>
                </a:solidFill>
              </a:rPr>
              <a:t>Suspected</a:t>
            </a:r>
            <a:r>
              <a:rPr lang="tr-TR" b="1" dirty="0">
                <a:solidFill>
                  <a:srgbClr val="000000"/>
                </a:solidFill>
              </a:rPr>
              <a:t> </a:t>
            </a:r>
            <a:r>
              <a:rPr lang="tr-TR" b="1" dirty="0" err="1">
                <a:solidFill>
                  <a:srgbClr val="000000"/>
                </a:solidFill>
              </a:rPr>
              <a:t>Unexpected</a:t>
            </a:r>
            <a:r>
              <a:rPr lang="tr-TR" b="1" dirty="0">
                <a:solidFill>
                  <a:srgbClr val="000000"/>
                </a:solidFill>
              </a:rPr>
              <a:t> </a:t>
            </a:r>
            <a:r>
              <a:rPr lang="tr-TR" b="1" dirty="0" err="1">
                <a:solidFill>
                  <a:srgbClr val="000000"/>
                </a:solidFill>
              </a:rPr>
              <a:t>Serious</a:t>
            </a:r>
            <a:r>
              <a:rPr lang="tr-TR" b="1" dirty="0">
                <a:solidFill>
                  <a:srgbClr val="000000"/>
                </a:solidFill>
              </a:rPr>
              <a:t> </a:t>
            </a:r>
            <a:r>
              <a:rPr lang="tr-TR" b="1" dirty="0" err="1">
                <a:solidFill>
                  <a:srgbClr val="000000"/>
                </a:solidFill>
              </a:rPr>
              <a:t>Adverse</a:t>
            </a:r>
            <a:r>
              <a:rPr lang="tr-TR" b="1" dirty="0">
                <a:solidFill>
                  <a:srgbClr val="000000"/>
                </a:solidFill>
              </a:rPr>
              <a:t> </a:t>
            </a:r>
            <a:r>
              <a:rPr lang="tr-TR" b="1" dirty="0" err="1">
                <a:solidFill>
                  <a:srgbClr val="000000"/>
                </a:solidFill>
              </a:rPr>
              <a:t>Reaction</a:t>
            </a:r>
            <a:r>
              <a:rPr lang="tr-TR" b="1" dirty="0">
                <a:solidFill>
                  <a:srgbClr val="000000"/>
                </a:solidFill>
              </a:rPr>
              <a:t>- SUSAR)</a:t>
            </a:r>
          </a:p>
          <a:p>
            <a:endParaRPr lang="tr-TR" dirty="0"/>
          </a:p>
        </p:txBody>
      </p:sp>
      <p:sp>
        <p:nvSpPr>
          <p:cNvPr id="3" name="Metin kutusu 2"/>
          <p:cNvSpPr txBox="1"/>
          <p:nvPr/>
        </p:nvSpPr>
        <p:spPr>
          <a:xfrm>
            <a:off x="755576" y="188640"/>
            <a:ext cx="24269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/>
              <a:t>TERMINOLOGY</a:t>
            </a:r>
            <a:endParaRPr lang="tr-TR" sz="2800" b="1" dirty="0"/>
          </a:p>
        </p:txBody>
      </p:sp>
    </p:spTree>
    <p:extLst>
      <p:ext uri="{BB962C8B-B14F-4D97-AF65-F5344CB8AC3E}">
        <p14:creationId xmlns:p14="http://schemas.microsoft.com/office/powerpoint/2010/main" xmlns="" val="136415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1"/>
          <p:cNvSpPr txBox="1">
            <a:spLocks/>
          </p:cNvSpPr>
          <p:nvPr/>
        </p:nvSpPr>
        <p:spPr>
          <a:xfrm>
            <a:off x="467544" y="764704"/>
            <a:ext cx="84249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 smtClean="0"/>
              <a:t>Classification of AEs</a:t>
            </a:r>
            <a:endParaRPr lang="en-US" b="1" dirty="0"/>
          </a:p>
        </p:txBody>
      </p:sp>
      <p:sp>
        <p:nvSpPr>
          <p:cNvPr id="3" name="Yuvarlatılmış Dikdörtgen 2"/>
          <p:cNvSpPr/>
          <p:nvPr/>
        </p:nvSpPr>
        <p:spPr>
          <a:xfrm>
            <a:off x="3707904" y="1901530"/>
            <a:ext cx="2232248" cy="93610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Yuvarlatılmış Dikdörtgen 5"/>
          <p:cNvSpPr/>
          <p:nvPr/>
        </p:nvSpPr>
        <p:spPr>
          <a:xfrm>
            <a:off x="395536" y="3284983"/>
            <a:ext cx="1872208" cy="305395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Yuvarlatılmış Dikdörtgen 6"/>
          <p:cNvSpPr/>
          <p:nvPr/>
        </p:nvSpPr>
        <p:spPr>
          <a:xfrm>
            <a:off x="2627784" y="3277937"/>
            <a:ext cx="1872208" cy="305395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Yuvarlatılmış Dikdörtgen 7"/>
          <p:cNvSpPr/>
          <p:nvPr/>
        </p:nvSpPr>
        <p:spPr>
          <a:xfrm>
            <a:off x="4903934" y="3284983"/>
            <a:ext cx="1872208" cy="305395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Yuvarlatılmış Dikdörtgen 8"/>
          <p:cNvSpPr/>
          <p:nvPr/>
        </p:nvSpPr>
        <p:spPr>
          <a:xfrm>
            <a:off x="7054361" y="3284983"/>
            <a:ext cx="1872208" cy="305395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Metin kutusu 9"/>
          <p:cNvSpPr txBox="1"/>
          <p:nvPr/>
        </p:nvSpPr>
        <p:spPr>
          <a:xfrm>
            <a:off x="4301970" y="2123360"/>
            <a:ext cx="104411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/>
              <a:t>AEs</a:t>
            </a:r>
            <a:endParaRPr lang="en-US" sz="2600" b="1" dirty="0"/>
          </a:p>
        </p:txBody>
      </p:sp>
      <p:sp>
        <p:nvSpPr>
          <p:cNvPr id="11" name="Metin kutusu 10"/>
          <p:cNvSpPr txBox="1"/>
          <p:nvPr/>
        </p:nvSpPr>
        <p:spPr>
          <a:xfrm>
            <a:off x="755576" y="3650753"/>
            <a:ext cx="11521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Severity</a:t>
            </a:r>
          </a:p>
          <a:p>
            <a:endParaRPr lang="en-US" dirty="0" smtClean="0"/>
          </a:p>
          <a:p>
            <a:r>
              <a:rPr lang="en-US" dirty="0" smtClean="0"/>
              <a:t>Intensity of an AE</a:t>
            </a:r>
          </a:p>
          <a:p>
            <a:endParaRPr lang="en-US" dirty="0" smtClean="0"/>
          </a:p>
          <a:p>
            <a:r>
              <a:rPr lang="en-US" dirty="0" smtClean="0"/>
              <a:t>Mild, moderate, or severe</a:t>
            </a:r>
            <a:endParaRPr lang="en-US" dirty="0"/>
          </a:p>
        </p:txBody>
      </p:sp>
      <p:sp>
        <p:nvSpPr>
          <p:cNvPr id="12" name="Metin kutusu 11"/>
          <p:cNvSpPr txBox="1"/>
          <p:nvPr/>
        </p:nvSpPr>
        <p:spPr>
          <a:xfrm>
            <a:off x="2771800" y="3650753"/>
            <a:ext cx="153016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Relatedness</a:t>
            </a:r>
          </a:p>
          <a:p>
            <a:endParaRPr lang="en-US" dirty="0" smtClean="0"/>
          </a:p>
          <a:p>
            <a:r>
              <a:rPr lang="en-US" dirty="0" smtClean="0"/>
              <a:t>Relationship to product</a:t>
            </a:r>
          </a:p>
          <a:p>
            <a:endParaRPr lang="en-US" dirty="0" smtClean="0"/>
          </a:p>
          <a:p>
            <a:r>
              <a:rPr lang="en-US" dirty="0" smtClean="0"/>
              <a:t>Related or unrelated</a:t>
            </a:r>
            <a:endParaRPr lang="en-US" dirty="0"/>
          </a:p>
        </p:txBody>
      </p:sp>
      <p:sp>
        <p:nvSpPr>
          <p:cNvPr id="13" name="Metin kutusu 12"/>
          <p:cNvSpPr txBox="1"/>
          <p:nvPr/>
        </p:nvSpPr>
        <p:spPr>
          <a:xfrm>
            <a:off x="5074953" y="3650753"/>
            <a:ext cx="153016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Expectedness</a:t>
            </a:r>
          </a:p>
          <a:p>
            <a:endParaRPr lang="en-US" dirty="0" smtClean="0"/>
          </a:p>
          <a:p>
            <a:r>
              <a:rPr lang="en-US" dirty="0" smtClean="0"/>
              <a:t>Documented previously</a:t>
            </a:r>
          </a:p>
          <a:p>
            <a:endParaRPr lang="en-US" dirty="0" smtClean="0"/>
          </a:p>
          <a:p>
            <a:r>
              <a:rPr lang="en-US" dirty="0" smtClean="0"/>
              <a:t>Expected or unexpected</a:t>
            </a:r>
            <a:endParaRPr lang="en-US" dirty="0"/>
          </a:p>
        </p:txBody>
      </p:sp>
      <p:sp>
        <p:nvSpPr>
          <p:cNvPr id="14" name="Metin kutusu 13"/>
          <p:cNvSpPr txBox="1"/>
          <p:nvPr/>
        </p:nvSpPr>
        <p:spPr>
          <a:xfrm>
            <a:off x="7054361" y="3650753"/>
            <a:ext cx="18722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Seriousness (SAE)</a:t>
            </a:r>
          </a:p>
          <a:p>
            <a:endParaRPr lang="en-US" dirty="0" smtClean="0"/>
          </a:p>
          <a:p>
            <a:endParaRPr lang="tr-TR" dirty="0" smtClean="0"/>
          </a:p>
          <a:p>
            <a:r>
              <a:rPr lang="en-US" dirty="0" smtClean="0"/>
              <a:t>Serious or not serious</a:t>
            </a:r>
            <a:endParaRPr lang="en-US" dirty="0"/>
          </a:p>
        </p:txBody>
      </p:sp>
      <p:sp>
        <p:nvSpPr>
          <p:cNvPr id="15" name="Aşağı Ok 14"/>
          <p:cNvSpPr/>
          <p:nvPr/>
        </p:nvSpPr>
        <p:spPr>
          <a:xfrm>
            <a:off x="3730406" y="2896818"/>
            <a:ext cx="387044" cy="352993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Aşağı Ok 15"/>
          <p:cNvSpPr/>
          <p:nvPr/>
        </p:nvSpPr>
        <p:spPr>
          <a:xfrm>
            <a:off x="5452994" y="2896817"/>
            <a:ext cx="387044" cy="352993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Yukarı Bükülü Ok 17"/>
          <p:cNvSpPr/>
          <p:nvPr/>
        </p:nvSpPr>
        <p:spPr>
          <a:xfrm rot="10800000">
            <a:off x="1115614" y="2469095"/>
            <a:ext cx="2448271" cy="737078"/>
          </a:xfrm>
          <a:prstGeom prst="bentUpArrow">
            <a:avLst>
              <a:gd name="adj1" fmla="val 23253"/>
              <a:gd name="adj2" fmla="val 37769"/>
              <a:gd name="adj3" fmla="val 28495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Yukarı Bükülü Ok 18"/>
          <p:cNvSpPr/>
          <p:nvPr/>
        </p:nvSpPr>
        <p:spPr>
          <a:xfrm flipV="1">
            <a:off x="6048597" y="2442279"/>
            <a:ext cx="2592288" cy="763895"/>
          </a:xfrm>
          <a:prstGeom prst="bentUpArrow">
            <a:avLst>
              <a:gd name="adj1" fmla="val 25000"/>
              <a:gd name="adj2" fmla="val 40750"/>
              <a:gd name="adj3" fmla="val 26686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447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1"/>
          <p:cNvSpPr txBox="1">
            <a:spLocks/>
          </p:cNvSpPr>
          <p:nvPr/>
        </p:nvSpPr>
        <p:spPr>
          <a:xfrm>
            <a:off x="467544" y="764704"/>
            <a:ext cx="84249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 smtClean="0"/>
              <a:t>Relatedness</a:t>
            </a:r>
            <a:endParaRPr lang="en-US" b="1" dirty="0"/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467544" y="190444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smtClean="0"/>
              <a:t>An AE can be classified as…</a:t>
            </a:r>
          </a:p>
          <a:p>
            <a:r>
              <a:rPr lang="en-US" sz="2800" dirty="0" smtClean="0"/>
              <a:t>unrelated</a:t>
            </a:r>
          </a:p>
          <a:p>
            <a:r>
              <a:rPr lang="en-US" sz="2800" dirty="0" smtClean="0"/>
              <a:t>possibly related</a:t>
            </a:r>
          </a:p>
          <a:p>
            <a:r>
              <a:rPr lang="en-US" sz="2800" dirty="0" smtClean="0"/>
              <a:t>definitely related</a:t>
            </a:r>
          </a:p>
          <a:p>
            <a:pPr marL="0" indent="0">
              <a:buNone/>
            </a:pPr>
            <a:r>
              <a:rPr lang="en-US" sz="2800" dirty="0" smtClean="0"/>
              <a:t>… to the investigational product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An AE should be classified as an ADR if a causal relationship between a medicinal product and an AE cannot be ruled out.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1131239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1"/>
          <p:cNvSpPr txBox="1">
            <a:spLocks/>
          </p:cNvSpPr>
          <p:nvPr/>
        </p:nvSpPr>
        <p:spPr>
          <a:xfrm>
            <a:off x="467544" y="764704"/>
            <a:ext cx="84249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 smtClean="0"/>
              <a:t>Expectedness of an AE</a:t>
            </a:r>
            <a:endParaRPr lang="en-US" b="1" dirty="0"/>
          </a:p>
        </p:txBody>
      </p:sp>
      <p:sp>
        <p:nvSpPr>
          <p:cNvPr id="6" name="İçerik Yer Tutucusu 5"/>
          <p:cNvSpPr>
            <a:spLocks noGrp="1"/>
          </p:cNvSpPr>
          <p:nvPr>
            <p:ph sz="half" idx="2"/>
          </p:nvPr>
        </p:nvSpPr>
        <p:spPr>
          <a:xfrm>
            <a:off x="502531" y="1904009"/>
            <a:ext cx="4040188" cy="2664296"/>
          </a:xfrm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600" b="1" dirty="0"/>
              <a:t>Expected AEs</a:t>
            </a:r>
          </a:p>
          <a:p>
            <a:r>
              <a:rPr lang="en-US" dirty="0" smtClean="0"/>
              <a:t>Reported in previous clinical or preclinical trials</a:t>
            </a:r>
          </a:p>
          <a:p>
            <a:r>
              <a:rPr lang="en-US" dirty="0" smtClean="0"/>
              <a:t>Described in IB/approved product information</a:t>
            </a:r>
            <a:endParaRPr lang="en-US" dirty="0"/>
          </a:p>
        </p:txBody>
      </p:sp>
      <p:sp>
        <p:nvSpPr>
          <p:cNvPr id="8" name="İçerik Yer Tutucusu 7"/>
          <p:cNvSpPr>
            <a:spLocks noGrp="1"/>
          </p:cNvSpPr>
          <p:nvPr>
            <p:ph sz="quarter" idx="4"/>
          </p:nvPr>
        </p:nvSpPr>
        <p:spPr>
          <a:xfrm>
            <a:off x="4680012" y="1904008"/>
            <a:ext cx="4041775" cy="2664296"/>
          </a:xfrm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dirty="0"/>
              <a:t>Unexpected AEs</a:t>
            </a:r>
          </a:p>
          <a:p>
            <a:r>
              <a:rPr lang="en-US" dirty="0" smtClean="0"/>
              <a:t>Not previously observed</a:t>
            </a:r>
          </a:p>
          <a:p>
            <a:r>
              <a:rPr lang="en-US" dirty="0" smtClean="0"/>
              <a:t>Not consistent with information in IB/approved product information</a:t>
            </a:r>
          </a:p>
          <a:p>
            <a:endParaRPr lang="en-US" dirty="0"/>
          </a:p>
        </p:txBody>
      </p:sp>
      <p:sp>
        <p:nvSpPr>
          <p:cNvPr id="9" name="İçerik Yer Tutucusu 5"/>
          <p:cNvSpPr txBox="1">
            <a:spLocks/>
          </p:cNvSpPr>
          <p:nvPr/>
        </p:nvSpPr>
        <p:spPr>
          <a:xfrm>
            <a:off x="1043608" y="5301208"/>
            <a:ext cx="7128792" cy="9269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i="1" dirty="0" smtClean="0"/>
              <a:t>You should be prepared for the occurrence of both expected and unexpected AEs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xmlns="" val="251225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b="1" dirty="0" smtClean="0"/>
              <a:t>RESPONSIBILITIES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xmlns="" val="41982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jBlgsiJhECtTK6vGs5KmQ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pTwnGtiMk6kv0Sdv6HRf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qk5Y_LLf0.nExdjKOGre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DbpoUFzAECVwCb7Pf1s8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4P9AH4bI0u1YBjASClGa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4bhr4zUakKgaaPqkGV99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3L0ypX.tEiQ4AK92RAhj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AOPRgsQmki1O0Nc.FX91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kIA5Nhy3U.b3idSjRJ4r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zrGmJVxTE6qkDBXuSqCk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C0w4yc17kuuIGurX6DKQ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9Q47eW0JEyZ9wfRSfzGE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ITF8qK7qESGzD6diufoi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DabTvE1kUqhDmwBs6d8IA"/>
</p:tagLst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851</TotalTime>
  <Words>1037</Words>
  <Application>Microsoft Office PowerPoint</Application>
  <PresentationFormat>Экран (4:3)</PresentationFormat>
  <Paragraphs>197</Paragraphs>
  <Slides>32</Slides>
  <Notes>3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32</vt:i4>
      </vt:variant>
    </vt:vector>
  </HeadingPairs>
  <TitlesOfParts>
    <vt:vector size="35" baseType="lpstr">
      <vt:lpstr>Ofis Teması</vt:lpstr>
      <vt:lpstr>Photo Editor Photo</vt:lpstr>
      <vt:lpstr>think-cell Slide</vt:lpstr>
      <vt:lpstr>ADR Monitoring and Reporting in Clinical Trials </vt:lpstr>
      <vt:lpstr>The Ethical Imperative</vt:lpstr>
      <vt:lpstr>Слайд 3</vt:lpstr>
      <vt:lpstr>Слайд 4</vt:lpstr>
      <vt:lpstr>Слайд 5</vt:lpstr>
      <vt:lpstr>Слайд 6</vt:lpstr>
      <vt:lpstr>Слайд 7</vt:lpstr>
      <vt:lpstr>Слайд 8</vt:lpstr>
      <vt:lpstr>RESPONSIBILITIES</vt:lpstr>
      <vt:lpstr>Partners in safety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AT THE TIME OF APPROVAL</vt:lpstr>
      <vt:lpstr>Why do we need ongoing surveillance?</vt:lpstr>
      <vt:lpstr>Limitations of phase 1-3 clinical trials</vt:lpstr>
      <vt:lpstr>MATURE PRODUCT</vt:lpstr>
      <vt:lpstr>Слайд 32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SAFETY IN CLINICAL TRIALS</dc:title>
  <dc:creator>SEM</dc:creator>
  <cp:lastModifiedBy>Masters Trade</cp:lastModifiedBy>
  <cp:revision>81</cp:revision>
  <dcterms:created xsi:type="dcterms:W3CDTF">2014-03-18T12:43:32Z</dcterms:created>
  <dcterms:modified xsi:type="dcterms:W3CDTF">2014-04-16T13:59:07Z</dcterms:modified>
</cp:coreProperties>
</file>