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style4.xml" ContentType="application/vnd.ms-office.chartstyle+xml"/>
  <Override PartName="/ppt/charts/colors4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5"/>
  </p:notesMasterIdLst>
  <p:sldIdLst>
    <p:sldId id="281" r:id="rId2"/>
    <p:sldId id="371" r:id="rId3"/>
    <p:sldId id="341" r:id="rId4"/>
    <p:sldId id="362" r:id="rId5"/>
    <p:sldId id="364" r:id="rId6"/>
    <p:sldId id="363" r:id="rId7"/>
    <p:sldId id="368" r:id="rId8"/>
    <p:sldId id="365" r:id="rId9"/>
    <p:sldId id="366" r:id="rId10"/>
    <p:sldId id="370" r:id="rId11"/>
    <p:sldId id="379" r:id="rId12"/>
    <p:sldId id="311" r:id="rId13"/>
    <p:sldId id="356" r:id="rId14"/>
    <p:sldId id="378" r:id="rId15"/>
    <p:sldId id="372" r:id="rId16"/>
    <p:sldId id="377" r:id="rId17"/>
    <p:sldId id="374" r:id="rId18"/>
    <p:sldId id="375" r:id="rId19"/>
    <p:sldId id="376" r:id="rId20"/>
    <p:sldId id="358" r:id="rId21"/>
    <p:sldId id="359" r:id="rId22"/>
    <p:sldId id="373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78A"/>
    <a:srgbClr val="E0B8D7"/>
    <a:srgbClr val="11114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8" autoAdjust="0"/>
    <p:restoredTop sz="94660"/>
  </p:normalViewPr>
  <p:slideViewPr>
    <p:cSldViewPr>
      <p:cViewPr varScale="1">
        <p:scale>
          <a:sx n="70" d="100"/>
          <a:sy n="70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068050749711633E-2"/>
          <c:y val="0.22246031746031777"/>
          <c:w val="0.53426877003696227"/>
          <c:h val="0.646587301587301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СПР по фармакотерапевтическим группам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</a:schemeClr>
                  </a:gs>
                  <a:gs pos="30000">
                    <a:schemeClr val="accent1">
                      <a:shade val="90000"/>
                      <a:satMod val="110000"/>
                    </a:schemeClr>
                  </a:gs>
                  <a:gs pos="45000">
                    <a:schemeClr val="accent1">
                      <a:shade val="100000"/>
                      <a:satMod val="118000"/>
                    </a:schemeClr>
                  </a:gs>
                  <a:gs pos="55000">
                    <a:schemeClr val="accent1">
                      <a:shade val="100000"/>
                      <a:satMod val="118000"/>
                    </a:schemeClr>
                  </a:gs>
                  <a:gs pos="73000">
                    <a:schemeClr val="accent1">
                      <a:shade val="90000"/>
                      <a:satMod val="110000"/>
                    </a:schemeClr>
                  </a:gs>
                  <a:gs pos="100000">
                    <a:schemeClr val="accent1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</a:schemeClr>
                  </a:gs>
                  <a:gs pos="30000">
                    <a:schemeClr val="accent3">
                      <a:shade val="90000"/>
                      <a:satMod val="110000"/>
                    </a:schemeClr>
                  </a:gs>
                  <a:gs pos="45000">
                    <a:schemeClr val="accent3">
                      <a:shade val="100000"/>
                      <a:satMod val="118000"/>
                    </a:schemeClr>
                  </a:gs>
                  <a:gs pos="55000">
                    <a:schemeClr val="accent3">
                      <a:shade val="100000"/>
                      <a:satMod val="118000"/>
                    </a:schemeClr>
                  </a:gs>
                  <a:gs pos="73000">
                    <a:schemeClr val="accent3">
                      <a:shade val="90000"/>
                      <a:satMod val="110000"/>
                    </a:schemeClr>
                  </a:gs>
                  <a:gs pos="100000">
                    <a:schemeClr val="accent3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63000"/>
                    </a:schemeClr>
                  </a:gs>
                  <a:gs pos="30000">
                    <a:schemeClr val="accent4">
                      <a:shade val="90000"/>
                      <a:satMod val="110000"/>
                    </a:schemeClr>
                  </a:gs>
                  <a:gs pos="45000">
                    <a:schemeClr val="accent4">
                      <a:shade val="100000"/>
                      <a:satMod val="118000"/>
                    </a:schemeClr>
                  </a:gs>
                  <a:gs pos="55000">
                    <a:schemeClr val="accent4">
                      <a:shade val="100000"/>
                      <a:satMod val="118000"/>
                    </a:schemeClr>
                  </a:gs>
                  <a:gs pos="73000">
                    <a:schemeClr val="accent4">
                      <a:shade val="90000"/>
                      <a:satMod val="110000"/>
                    </a:schemeClr>
                  </a:gs>
                  <a:gs pos="100000">
                    <a:schemeClr val="accent4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cat>
            <c:strRef>
              <c:f>Лист1!$A$2:$A$6</c:f>
              <c:strCache>
                <c:ptCount val="5"/>
                <c:pt idx="1">
                  <c:v>Антиагреганты, антикоагулянты</c:v>
                </c:pt>
                <c:pt idx="2">
                  <c:v>НПВС</c:v>
                </c:pt>
                <c:pt idx="3">
                  <c:v>Сердечно-сосудистые средства</c:v>
                </c:pt>
                <c:pt idx="4">
                  <c:v>Прочие ЛС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25</c:v>
                </c:pt>
                <c:pt idx="2">
                  <c:v>23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4446224254238255"/>
          <c:y val="0.8324831963115209"/>
          <c:w val="0.75553775745761753"/>
          <c:h val="0.16751680368847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374855824682813E-2"/>
          <c:y val="0.12223626584879729"/>
          <c:w val="0.53426877003696316"/>
          <c:h val="0.646587301587301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СПР по фармакотерапевтическим группам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</a:schemeClr>
                  </a:gs>
                  <a:gs pos="30000">
                    <a:schemeClr val="accent1">
                      <a:shade val="90000"/>
                      <a:satMod val="110000"/>
                    </a:schemeClr>
                  </a:gs>
                  <a:gs pos="45000">
                    <a:schemeClr val="accent1">
                      <a:shade val="100000"/>
                      <a:satMod val="118000"/>
                    </a:schemeClr>
                  </a:gs>
                  <a:gs pos="55000">
                    <a:schemeClr val="accent1">
                      <a:shade val="100000"/>
                      <a:satMod val="118000"/>
                    </a:schemeClr>
                  </a:gs>
                  <a:gs pos="73000">
                    <a:schemeClr val="accent1">
                      <a:shade val="90000"/>
                      <a:satMod val="110000"/>
                    </a:schemeClr>
                  </a:gs>
                  <a:gs pos="100000">
                    <a:schemeClr val="accent1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</a:schemeClr>
                  </a:gs>
                  <a:gs pos="30000">
                    <a:schemeClr val="accent3">
                      <a:shade val="90000"/>
                      <a:satMod val="110000"/>
                    </a:schemeClr>
                  </a:gs>
                  <a:gs pos="45000">
                    <a:schemeClr val="accent3">
                      <a:shade val="100000"/>
                      <a:satMod val="118000"/>
                    </a:schemeClr>
                  </a:gs>
                  <a:gs pos="55000">
                    <a:schemeClr val="accent3">
                      <a:shade val="100000"/>
                      <a:satMod val="118000"/>
                    </a:schemeClr>
                  </a:gs>
                  <a:gs pos="73000">
                    <a:schemeClr val="accent3">
                      <a:shade val="90000"/>
                      <a:satMod val="110000"/>
                    </a:schemeClr>
                  </a:gs>
                  <a:gs pos="100000">
                    <a:schemeClr val="accent3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63000"/>
                    </a:schemeClr>
                  </a:gs>
                  <a:gs pos="30000">
                    <a:schemeClr val="accent4">
                      <a:shade val="90000"/>
                      <a:satMod val="110000"/>
                    </a:schemeClr>
                  </a:gs>
                  <a:gs pos="45000">
                    <a:schemeClr val="accent4">
                      <a:shade val="100000"/>
                      <a:satMod val="118000"/>
                    </a:schemeClr>
                  </a:gs>
                  <a:gs pos="55000">
                    <a:schemeClr val="accent4">
                      <a:shade val="100000"/>
                      <a:satMod val="118000"/>
                    </a:schemeClr>
                  </a:gs>
                  <a:gs pos="73000">
                    <a:schemeClr val="accent4">
                      <a:shade val="90000"/>
                      <a:satMod val="110000"/>
                    </a:schemeClr>
                  </a:gs>
                  <a:gs pos="100000">
                    <a:schemeClr val="accent4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63000"/>
                    </a:schemeClr>
                  </a:gs>
                  <a:gs pos="30000">
                    <a:schemeClr val="accent6">
                      <a:shade val="90000"/>
                      <a:satMod val="110000"/>
                    </a:schemeClr>
                  </a:gs>
                  <a:gs pos="45000">
                    <a:schemeClr val="accent6">
                      <a:shade val="100000"/>
                      <a:satMod val="118000"/>
                    </a:schemeClr>
                  </a:gs>
                  <a:gs pos="55000">
                    <a:schemeClr val="accent6">
                      <a:shade val="100000"/>
                      <a:satMod val="118000"/>
                    </a:schemeClr>
                  </a:gs>
                  <a:gs pos="73000">
                    <a:schemeClr val="accent6">
                      <a:shade val="90000"/>
                      <a:satMod val="110000"/>
                    </a:schemeClr>
                  </a:gs>
                  <a:gs pos="100000">
                    <a:schemeClr val="accent6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Антибиотики</c:v>
                </c:pt>
                <c:pt idx="1">
                  <c:v>Антиагреганты, антикоагулянты</c:v>
                </c:pt>
                <c:pt idx="2">
                  <c:v>НПВС</c:v>
                </c:pt>
                <c:pt idx="3">
                  <c:v>Сердечно-сосудистые средства</c:v>
                </c:pt>
                <c:pt idx="4">
                  <c:v>Средства, влияющие на ЦНС</c:v>
                </c:pt>
                <c:pt idx="5">
                  <c:v>Прочие ЛС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22</c:v>
                </c:pt>
                <c:pt idx="2">
                  <c:v>12</c:v>
                </c:pt>
                <c:pt idx="3">
                  <c:v>24</c:v>
                </c:pt>
                <c:pt idx="4">
                  <c:v>7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291946875739295E-2"/>
          <c:y val="0.25644718979093128"/>
          <c:w val="0.70704561071496963"/>
          <c:h val="0.616588379038827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Классификационное отнесение СПР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</a:schemeClr>
                  </a:gs>
                  <a:gs pos="30000">
                    <a:schemeClr val="accent1">
                      <a:shade val="90000"/>
                      <a:satMod val="110000"/>
                    </a:schemeClr>
                  </a:gs>
                  <a:gs pos="45000">
                    <a:schemeClr val="accent1">
                      <a:shade val="100000"/>
                      <a:satMod val="118000"/>
                    </a:schemeClr>
                  </a:gs>
                  <a:gs pos="55000">
                    <a:schemeClr val="accent1">
                      <a:shade val="100000"/>
                      <a:satMod val="118000"/>
                    </a:schemeClr>
                  </a:gs>
                  <a:gs pos="73000">
                    <a:schemeClr val="accent1">
                      <a:shade val="90000"/>
                      <a:satMod val="110000"/>
                    </a:schemeClr>
                  </a:gs>
                  <a:gs pos="100000">
                    <a:schemeClr val="accent1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</a:schemeClr>
                  </a:gs>
                  <a:gs pos="30000">
                    <a:schemeClr val="accent3">
                      <a:shade val="90000"/>
                      <a:satMod val="110000"/>
                    </a:schemeClr>
                  </a:gs>
                  <a:gs pos="45000">
                    <a:schemeClr val="accent3">
                      <a:shade val="100000"/>
                      <a:satMod val="118000"/>
                    </a:schemeClr>
                  </a:gs>
                  <a:gs pos="55000">
                    <a:schemeClr val="accent3">
                      <a:shade val="100000"/>
                      <a:satMod val="118000"/>
                    </a:schemeClr>
                  </a:gs>
                  <a:gs pos="73000">
                    <a:schemeClr val="accent3">
                      <a:shade val="90000"/>
                      <a:satMod val="110000"/>
                    </a:schemeClr>
                  </a:gs>
                  <a:gs pos="100000">
                    <a:schemeClr val="accent3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Тип А</c:v>
                </c:pt>
                <c:pt idx="1">
                  <c:v>Тип В</c:v>
                </c:pt>
                <c:pt idx="2">
                  <c:v>Тип 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84.6</c:v>
                </c:pt>
                <c:pt idx="1">
                  <c:v>13.8</c:v>
                </c:pt>
                <c:pt idx="2">
                  <c:v>1.6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291946875739253E-2"/>
          <c:y val="0.25644718979093128"/>
          <c:w val="0.70704561071496963"/>
          <c:h val="0.616588379038827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Классификационное отнесение СПР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</a:schemeClr>
                  </a:gs>
                  <a:gs pos="30000">
                    <a:schemeClr val="accent1">
                      <a:shade val="90000"/>
                      <a:satMod val="110000"/>
                    </a:schemeClr>
                  </a:gs>
                  <a:gs pos="45000">
                    <a:schemeClr val="accent1">
                      <a:shade val="100000"/>
                      <a:satMod val="118000"/>
                    </a:schemeClr>
                  </a:gs>
                  <a:gs pos="55000">
                    <a:schemeClr val="accent1">
                      <a:shade val="100000"/>
                      <a:satMod val="118000"/>
                    </a:schemeClr>
                  </a:gs>
                  <a:gs pos="73000">
                    <a:schemeClr val="accent1">
                      <a:shade val="90000"/>
                      <a:satMod val="110000"/>
                    </a:schemeClr>
                  </a:gs>
                  <a:gs pos="100000">
                    <a:schemeClr val="accent1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</a:schemeClr>
                  </a:gs>
                  <a:gs pos="30000">
                    <a:schemeClr val="accent3">
                      <a:shade val="90000"/>
                      <a:satMod val="110000"/>
                    </a:schemeClr>
                  </a:gs>
                  <a:gs pos="45000">
                    <a:schemeClr val="accent3">
                      <a:shade val="100000"/>
                      <a:satMod val="118000"/>
                    </a:schemeClr>
                  </a:gs>
                  <a:gs pos="55000">
                    <a:schemeClr val="accent3">
                      <a:shade val="100000"/>
                      <a:satMod val="118000"/>
                    </a:schemeClr>
                  </a:gs>
                  <a:gs pos="73000">
                    <a:schemeClr val="accent3">
                      <a:shade val="90000"/>
                      <a:satMod val="110000"/>
                    </a:schemeClr>
                  </a:gs>
                  <a:gs pos="100000">
                    <a:schemeClr val="accent3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Тип А</c:v>
                </c:pt>
                <c:pt idx="1">
                  <c:v>Тип В</c:v>
                </c:pt>
                <c:pt idx="2">
                  <c:v>Тип 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32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159894169855293E-2"/>
          <c:y val="0.33933547544225207"/>
          <c:w val="0.56251947422234849"/>
          <c:h val="0.542097618963549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потенциально предотвратимых 
побочных реакций
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63000"/>
                    </a:schemeClr>
                  </a:gs>
                  <a:gs pos="30000">
                    <a:schemeClr val="accent4">
                      <a:shade val="90000"/>
                      <a:satMod val="110000"/>
                    </a:schemeClr>
                  </a:gs>
                  <a:gs pos="45000">
                    <a:schemeClr val="accent4">
                      <a:shade val="100000"/>
                      <a:satMod val="118000"/>
                    </a:schemeClr>
                  </a:gs>
                  <a:gs pos="55000">
                    <a:schemeClr val="accent4">
                      <a:shade val="100000"/>
                      <a:satMod val="118000"/>
                    </a:schemeClr>
                  </a:gs>
                  <a:gs pos="73000">
                    <a:schemeClr val="accent4">
                      <a:shade val="90000"/>
                      <a:satMod val="110000"/>
                    </a:schemeClr>
                  </a:gs>
                  <a:gs pos="100000">
                    <a:schemeClr val="accent4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Возможно и определенно предотвратимые СПР</c:v>
                </c:pt>
                <c:pt idx="1">
                  <c:v>Непредотвратимые СПР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79954929932711"/>
          <c:y val="0.81132232077572775"/>
          <c:w val="0.640200450700673"/>
          <c:h val="0.17633764207077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159894169855276E-2"/>
          <c:y val="0.33933547544225146"/>
          <c:w val="0.5625194742223486"/>
          <c:h val="0.542097618963548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потенциально предотвратимых 
побочных реакций
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rgbClr r="0" g="0" b="0"/>
                </a:contourClr>
              </a:sp3d>
            </c:spPr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Возможно и определенно предотвратимые СПР</c:v>
                </c:pt>
                <c:pt idx="1">
                  <c:v>Непредотвратимые СПР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E933E-F354-49C1-86AC-0BF086D820FC}" type="doc">
      <dgm:prSet loTypeId="urn:microsoft.com/office/officeart/2005/8/layout/hProcess11" loCatId="process" qsTypeId="urn:microsoft.com/office/officeart/2005/8/quickstyle/3d1" qsCatId="3D" csTypeId="urn:microsoft.com/office/officeart/2005/8/colors/accent0_3" csCatId="mainScheme" phldr="1"/>
      <dgm:spPr/>
    </dgm:pt>
    <dgm:pt modelId="{3769A0F1-6769-416B-96A2-20E5E25F6485}">
      <dgm:prSet phldrT="[Текст]" custT="1"/>
      <dgm:spPr/>
      <dgm:t>
        <a:bodyPr/>
        <a:lstStyle/>
        <a:p>
          <a:r>
            <a:rPr lang="ru-RU" sz="1600" dirty="0" smtClean="0"/>
            <a:t>Март-май 2013г. 1000 госпитализаций</a:t>
          </a:r>
          <a:endParaRPr lang="ru-RU" sz="1600" dirty="0"/>
        </a:p>
      </dgm:t>
    </dgm:pt>
    <dgm:pt modelId="{1850A91C-5295-46A6-A72E-B90C77ABA460}" type="parTrans" cxnId="{48B22125-A53C-46D7-9C8F-635B0FFE49F4}">
      <dgm:prSet/>
      <dgm:spPr/>
      <dgm:t>
        <a:bodyPr/>
        <a:lstStyle/>
        <a:p>
          <a:endParaRPr lang="ru-RU"/>
        </a:p>
      </dgm:t>
    </dgm:pt>
    <dgm:pt modelId="{5D2D1C91-3A9A-4368-954D-08A49DE13D05}" type="sibTrans" cxnId="{48B22125-A53C-46D7-9C8F-635B0FFE49F4}">
      <dgm:prSet/>
      <dgm:spPr/>
      <dgm:t>
        <a:bodyPr/>
        <a:lstStyle/>
        <a:p>
          <a:endParaRPr lang="ru-RU"/>
        </a:p>
      </dgm:t>
    </dgm:pt>
    <dgm:pt modelId="{45C6862E-D821-4C1E-B549-46B25E54A5E6}">
      <dgm:prSet phldrT="[Текст]" custT="1"/>
      <dgm:spPr/>
      <dgm:t>
        <a:bodyPr/>
        <a:lstStyle/>
        <a:p>
          <a:r>
            <a:rPr lang="ru-RU" sz="1600" dirty="0" smtClean="0"/>
            <a:t>Июнь-август 2013 г. Обработка данных</a:t>
          </a:r>
          <a:endParaRPr lang="ru-RU" sz="1600" dirty="0"/>
        </a:p>
      </dgm:t>
    </dgm:pt>
    <dgm:pt modelId="{07193E97-F005-40DD-A47A-3E6AE7AA7347}" type="parTrans" cxnId="{AE0263AA-835E-4A48-8373-CFD7BA7B2913}">
      <dgm:prSet/>
      <dgm:spPr/>
      <dgm:t>
        <a:bodyPr/>
        <a:lstStyle/>
        <a:p>
          <a:endParaRPr lang="ru-RU"/>
        </a:p>
      </dgm:t>
    </dgm:pt>
    <dgm:pt modelId="{82E82E15-4669-4910-A317-C8C5F28603A4}" type="sibTrans" cxnId="{AE0263AA-835E-4A48-8373-CFD7BA7B2913}">
      <dgm:prSet/>
      <dgm:spPr/>
      <dgm:t>
        <a:bodyPr/>
        <a:lstStyle/>
        <a:p>
          <a:endParaRPr lang="ru-RU"/>
        </a:p>
      </dgm:t>
    </dgm:pt>
    <dgm:pt modelId="{245C1ABB-CE84-4860-8517-5FA380D9E549}">
      <dgm:prSet phldrT="[Текст]" custT="1"/>
      <dgm:spPr/>
      <dgm:t>
        <a:bodyPr/>
        <a:lstStyle/>
        <a:p>
          <a:r>
            <a:rPr lang="ru-RU" sz="1600" dirty="0" smtClean="0"/>
            <a:t>Октябрь – декабрь 2013 г. 1000 госпитализаций </a:t>
          </a:r>
          <a:endParaRPr lang="ru-RU" sz="1600" dirty="0"/>
        </a:p>
      </dgm:t>
    </dgm:pt>
    <dgm:pt modelId="{AC88633A-2124-4B1A-95F5-9CAFE339F917}" type="parTrans" cxnId="{F279A85B-84F8-4631-A789-D957FF254405}">
      <dgm:prSet/>
      <dgm:spPr/>
      <dgm:t>
        <a:bodyPr/>
        <a:lstStyle/>
        <a:p>
          <a:endParaRPr lang="ru-RU"/>
        </a:p>
      </dgm:t>
    </dgm:pt>
    <dgm:pt modelId="{8698F109-8250-4C29-9970-2F918479FC65}" type="sibTrans" cxnId="{F279A85B-84F8-4631-A789-D957FF254405}">
      <dgm:prSet/>
      <dgm:spPr/>
      <dgm:t>
        <a:bodyPr/>
        <a:lstStyle/>
        <a:p>
          <a:endParaRPr lang="ru-RU"/>
        </a:p>
      </dgm:t>
    </dgm:pt>
    <dgm:pt modelId="{438D2A44-11FE-43C2-BCF3-666BD3DABE47}">
      <dgm:prSet phldrT="[Текст]" custT="1"/>
      <dgm:spPr/>
      <dgm:t>
        <a:bodyPr/>
        <a:lstStyle/>
        <a:p>
          <a:r>
            <a:rPr lang="ru-RU" sz="1600" dirty="0" smtClean="0"/>
            <a:t>Декабрь-март 2014 г. Обработка данных</a:t>
          </a:r>
          <a:endParaRPr lang="ru-RU" sz="1600" dirty="0"/>
        </a:p>
      </dgm:t>
    </dgm:pt>
    <dgm:pt modelId="{54D72EC5-3750-4642-A22E-19FAAA41A46E}" type="parTrans" cxnId="{B3C7B581-68C8-46AC-9AC9-B8589144324E}">
      <dgm:prSet/>
      <dgm:spPr/>
      <dgm:t>
        <a:bodyPr/>
        <a:lstStyle/>
        <a:p>
          <a:endParaRPr lang="ru-RU"/>
        </a:p>
      </dgm:t>
    </dgm:pt>
    <dgm:pt modelId="{872DEB6D-EAFE-4EA4-BEF4-6C51E6902E01}" type="sibTrans" cxnId="{B3C7B581-68C8-46AC-9AC9-B8589144324E}">
      <dgm:prSet/>
      <dgm:spPr/>
      <dgm:t>
        <a:bodyPr/>
        <a:lstStyle/>
        <a:p>
          <a:endParaRPr lang="ru-RU"/>
        </a:p>
      </dgm:t>
    </dgm:pt>
    <dgm:pt modelId="{4962F346-B3CF-4D84-ACD0-8B8D02DC69C1}">
      <dgm:prSet phldrT="[Текст]" custT="1"/>
      <dgm:spPr/>
      <dgm:t>
        <a:bodyPr/>
        <a:lstStyle/>
        <a:p>
          <a:r>
            <a:rPr lang="ru-RU" sz="1600" dirty="0" smtClean="0"/>
            <a:t>Май-июль 2014 г.  мониторинг двух отделений: нефрология,</a:t>
          </a:r>
        </a:p>
        <a:p>
          <a:r>
            <a:rPr lang="ru-RU" sz="1600" dirty="0" smtClean="0"/>
            <a:t> токсикология</a:t>
          </a:r>
          <a:endParaRPr lang="ru-RU" sz="1600" dirty="0"/>
        </a:p>
      </dgm:t>
    </dgm:pt>
    <dgm:pt modelId="{B929BEF7-EAF9-424F-8F3F-A557F004FB7F}" type="parTrans" cxnId="{2E93A0CA-A423-4A03-9E29-AE13246AE35D}">
      <dgm:prSet/>
      <dgm:spPr/>
      <dgm:t>
        <a:bodyPr/>
        <a:lstStyle/>
        <a:p>
          <a:endParaRPr lang="ru-RU"/>
        </a:p>
      </dgm:t>
    </dgm:pt>
    <dgm:pt modelId="{0910E7B5-40CC-4499-86F2-AB351FFD39AC}" type="sibTrans" cxnId="{2E93A0CA-A423-4A03-9E29-AE13246AE35D}">
      <dgm:prSet/>
      <dgm:spPr/>
      <dgm:t>
        <a:bodyPr/>
        <a:lstStyle/>
        <a:p>
          <a:endParaRPr lang="ru-RU"/>
        </a:p>
      </dgm:t>
    </dgm:pt>
    <dgm:pt modelId="{DAFEC5E5-3074-480D-9D95-737F91480C9F}">
      <dgm:prSet phldrT="[Текст]" custT="1"/>
      <dgm:spPr/>
      <dgm:t>
        <a:bodyPr/>
        <a:lstStyle/>
        <a:p>
          <a:r>
            <a:rPr lang="ru-RU" sz="1600" dirty="0" smtClean="0"/>
            <a:t>Разработка и внедрение мер оптимизации</a:t>
          </a:r>
          <a:endParaRPr lang="ru-RU" sz="1600" dirty="0"/>
        </a:p>
      </dgm:t>
    </dgm:pt>
    <dgm:pt modelId="{3627DCD9-E7B0-4406-A6F8-3554BAE81473}" type="parTrans" cxnId="{7AFA3F59-EC4D-4BD1-9142-B75FBDE989A6}">
      <dgm:prSet/>
      <dgm:spPr/>
      <dgm:t>
        <a:bodyPr/>
        <a:lstStyle/>
        <a:p>
          <a:endParaRPr lang="ru-RU"/>
        </a:p>
      </dgm:t>
    </dgm:pt>
    <dgm:pt modelId="{175ACD3D-42A6-435F-B38A-E0D5885A9336}" type="sibTrans" cxnId="{7AFA3F59-EC4D-4BD1-9142-B75FBDE989A6}">
      <dgm:prSet/>
      <dgm:spPr/>
      <dgm:t>
        <a:bodyPr/>
        <a:lstStyle/>
        <a:p>
          <a:endParaRPr lang="ru-RU"/>
        </a:p>
      </dgm:t>
    </dgm:pt>
    <dgm:pt modelId="{970626C0-AD93-4B30-8858-90E5E651B617}" type="pres">
      <dgm:prSet presAssocID="{7C4E933E-F354-49C1-86AC-0BF086D820FC}" presName="Name0" presStyleCnt="0">
        <dgm:presLayoutVars>
          <dgm:dir/>
          <dgm:resizeHandles val="exact"/>
        </dgm:presLayoutVars>
      </dgm:prSet>
      <dgm:spPr/>
    </dgm:pt>
    <dgm:pt modelId="{200D2DB4-A626-431E-B20C-412D4498CCA1}" type="pres">
      <dgm:prSet presAssocID="{7C4E933E-F354-49C1-86AC-0BF086D820FC}" presName="arrow" presStyleLbl="bgShp" presStyleIdx="0" presStyleCnt="1"/>
      <dgm:spPr/>
    </dgm:pt>
    <dgm:pt modelId="{D2ECE12C-A8F0-40D5-89FB-4578D9EE2F32}" type="pres">
      <dgm:prSet presAssocID="{7C4E933E-F354-49C1-86AC-0BF086D820FC}" presName="points" presStyleCnt="0"/>
      <dgm:spPr/>
    </dgm:pt>
    <dgm:pt modelId="{046303EF-636B-435D-BE1C-D22909B426A4}" type="pres">
      <dgm:prSet presAssocID="{3769A0F1-6769-416B-96A2-20E5E25F6485}" presName="compositeA" presStyleCnt="0"/>
      <dgm:spPr/>
    </dgm:pt>
    <dgm:pt modelId="{645F2A09-FD6D-4573-B2BC-85CEB7419E35}" type="pres">
      <dgm:prSet presAssocID="{3769A0F1-6769-416B-96A2-20E5E25F6485}" presName="textA" presStyleLbl="revTx" presStyleIdx="0" presStyleCnt="6" custScaleX="168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8068C-0FE6-49DA-90C5-4B773FF719DB}" type="pres">
      <dgm:prSet presAssocID="{3769A0F1-6769-416B-96A2-20E5E25F6485}" presName="circleA" presStyleLbl="node1" presStyleIdx="0" presStyleCnt="6"/>
      <dgm:spPr/>
    </dgm:pt>
    <dgm:pt modelId="{ACAD5A14-E2E5-405F-B981-AB5F6E666B80}" type="pres">
      <dgm:prSet presAssocID="{3769A0F1-6769-416B-96A2-20E5E25F6485}" presName="spaceA" presStyleCnt="0"/>
      <dgm:spPr/>
    </dgm:pt>
    <dgm:pt modelId="{23526581-35B4-463A-B6B0-BC8E514B1E5D}" type="pres">
      <dgm:prSet presAssocID="{5D2D1C91-3A9A-4368-954D-08A49DE13D05}" presName="space" presStyleCnt="0"/>
      <dgm:spPr/>
    </dgm:pt>
    <dgm:pt modelId="{BC119932-A8E2-4004-8A4D-E727A1F5FC49}" type="pres">
      <dgm:prSet presAssocID="{45C6862E-D821-4C1E-B549-46B25E54A5E6}" presName="compositeB" presStyleCnt="0"/>
      <dgm:spPr/>
    </dgm:pt>
    <dgm:pt modelId="{6A80E59B-07A2-4961-BC51-8DD04DCB8EFB}" type="pres">
      <dgm:prSet presAssocID="{45C6862E-D821-4C1E-B549-46B25E54A5E6}" presName="textB" presStyleLbl="revTx" presStyleIdx="1" presStyleCnt="6" custScaleX="194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86378-7FD4-4F73-9F36-B187FDA13E9C}" type="pres">
      <dgm:prSet presAssocID="{45C6862E-D821-4C1E-B549-46B25E54A5E6}" presName="circleB" presStyleLbl="node1" presStyleIdx="1" presStyleCnt="6"/>
      <dgm:spPr/>
    </dgm:pt>
    <dgm:pt modelId="{1B6C12CB-C6A0-47E5-A198-9371E443E6EE}" type="pres">
      <dgm:prSet presAssocID="{45C6862E-D821-4C1E-B549-46B25E54A5E6}" presName="spaceB" presStyleCnt="0"/>
      <dgm:spPr/>
    </dgm:pt>
    <dgm:pt modelId="{D6A088CB-55DE-41BA-826D-09E30CAE9262}" type="pres">
      <dgm:prSet presAssocID="{82E82E15-4669-4910-A317-C8C5F28603A4}" presName="space" presStyleCnt="0"/>
      <dgm:spPr/>
    </dgm:pt>
    <dgm:pt modelId="{A61C00B0-B564-4557-92DA-3E45A3F761A6}" type="pres">
      <dgm:prSet presAssocID="{245C1ABB-CE84-4860-8517-5FA380D9E549}" presName="compositeA" presStyleCnt="0"/>
      <dgm:spPr/>
    </dgm:pt>
    <dgm:pt modelId="{67A1D989-23FC-4C61-B940-D14A091CA8EC}" type="pres">
      <dgm:prSet presAssocID="{245C1ABB-CE84-4860-8517-5FA380D9E549}" presName="textA" presStyleLbl="revTx" presStyleIdx="2" presStyleCnt="6" custScaleX="186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8411F-EB22-4BF9-BFB2-30423270CC10}" type="pres">
      <dgm:prSet presAssocID="{245C1ABB-CE84-4860-8517-5FA380D9E549}" presName="circleA" presStyleLbl="node1" presStyleIdx="2" presStyleCnt="6"/>
      <dgm:spPr/>
    </dgm:pt>
    <dgm:pt modelId="{6BCB3E8B-82B8-40A8-A9C1-7B9BA8285D1E}" type="pres">
      <dgm:prSet presAssocID="{245C1ABB-CE84-4860-8517-5FA380D9E549}" presName="spaceA" presStyleCnt="0"/>
      <dgm:spPr/>
    </dgm:pt>
    <dgm:pt modelId="{63DED707-FE6E-4C1D-9ACA-42C3D333A2AB}" type="pres">
      <dgm:prSet presAssocID="{8698F109-8250-4C29-9970-2F918479FC65}" presName="space" presStyleCnt="0"/>
      <dgm:spPr/>
    </dgm:pt>
    <dgm:pt modelId="{1BF9E5AD-CD1E-4EEB-8765-29CA2FA385AE}" type="pres">
      <dgm:prSet presAssocID="{438D2A44-11FE-43C2-BCF3-666BD3DABE47}" presName="compositeB" presStyleCnt="0"/>
      <dgm:spPr/>
    </dgm:pt>
    <dgm:pt modelId="{79EB7ACF-2EDF-4048-B8CB-EC9123AC05D6}" type="pres">
      <dgm:prSet presAssocID="{438D2A44-11FE-43C2-BCF3-666BD3DABE47}" presName="textB" presStyleLbl="revTx" presStyleIdx="3" presStyleCnt="6" custScaleX="203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59B34-C8DD-4191-B4B3-B465A2305B0B}" type="pres">
      <dgm:prSet presAssocID="{438D2A44-11FE-43C2-BCF3-666BD3DABE47}" presName="circleB" presStyleLbl="node1" presStyleIdx="3" presStyleCnt="6"/>
      <dgm:spPr/>
    </dgm:pt>
    <dgm:pt modelId="{EB09C2D2-FFA5-4718-8514-C8C41A9CC9D6}" type="pres">
      <dgm:prSet presAssocID="{438D2A44-11FE-43C2-BCF3-666BD3DABE47}" presName="spaceB" presStyleCnt="0"/>
      <dgm:spPr/>
    </dgm:pt>
    <dgm:pt modelId="{66A328D1-F0E4-44A7-BEBB-1D5BAF1D5235}" type="pres">
      <dgm:prSet presAssocID="{872DEB6D-EAFE-4EA4-BEF4-6C51E6902E01}" presName="space" presStyleCnt="0"/>
      <dgm:spPr/>
    </dgm:pt>
    <dgm:pt modelId="{E367CF4F-7E90-4AA2-BE8A-81CEC0464DC9}" type="pres">
      <dgm:prSet presAssocID="{4962F346-B3CF-4D84-ACD0-8B8D02DC69C1}" presName="compositeA" presStyleCnt="0"/>
      <dgm:spPr/>
    </dgm:pt>
    <dgm:pt modelId="{69501535-688D-414B-83D9-87EBAD2E0D66}" type="pres">
      <dgm:prSet presAssocID="{4962F346-B3CF-4D84-ACD0-8B8D02DC69C1}" presName="textA" presStyleLbl="revTx" presStyleIdx="4" presStyleCnt="6" custScaleX="216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B2C57-D5DD-41B6-8B17-2F68A60DB2B3}" type="pres">
      <dgm:prSet presAssocID="{4962F346-B3CF-4D84-ACD0-8B8D02DC69C1}" presName="circleA" presStyleLbl="node1" presStyleIdx="4" presStyleCnt="6"/>
      <dgm:spPr/>
    </dgm:pt>
    <dgm:pt modelId="{9037BB41-082A-4FFB-8364-D289492C13D8}" type="pres">
      <dgm:prSet presAssocID="{4962F346-B3CF-4D84-ACD0-8B8D02DC69C1}" presName="spaceA" presStyleCnt="0"/>
      <dgm:spPr/>
    </dgm:pt>
    <dgm:pt modelId="{5CD24CFB-3392-41F4-B039-108FD8F725C1}" type="pres">
      <dgm:prSet presAssocID="{0910E7B5-40CC-4499-86F2-AB351FFD39AC}" presName="space" presStyleCnt="0"/>
      <dgm:spPr/>
    </dgm:pt>
    <dgm:pt modelId="{CFEC4A76-A8CB-4369-BD01-915FFB106943}" type="pres">
      <dgm:prSet presAssocID="{DAFEC5E5-3074-480D-9D95-737F91480C9F}" presName="compositeB" presStyleCnt="0"/>
      <dgm:spPr/>
    </dgm:pt>
    <dgm:pt modelId="{B1E9BC04-B480-4B47-A83E-970F4D01FDFE}" type="pres">
      <dgm:prSet presAssocID="{DAFEC5E5-3074-480D-9D95-737F91480C9F}" presName="textB" presStyleLbl="revTx" presStyleIdx="5" presStyleCnt="6" custScaleX="216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7FDDC-0DE5-4526-BC51-C2924BC7B214}" type="pres">
      <dgm:prSet presAssocID="{DAFEC5E5-3074-480D-9D95-737F91480C9F}" presName="circleB" presStyleLbl="node1" presStyleIdx="5" presStyleCnt="6"/>
      <dgm:spPr/>
    </dgm:pt>
    <dgm:pt modelId="{31E1E400-5AEE-48CB-BCAF-716879F8A5A3}" type="pres">
      <dgm:prSet presAssocID="{DAFEC5E5-3074-480D-9D95-737F91480C9F}" presName="spaceB" presStyleCnt="0"/>
      <dgm:spPr/>
    </dgm:pt>
  </dgm:ptLst>
  <dgm:cxnLst>
    <dgm:cxn modelId="{B3C7B581-68C8-46AC-9AC9-B8589144324E}" srcId="{7C4E933E-F354-49C1-86AC-0BF086D820FC}" destId="{438D2A44-11FE-43C2-BCF3-666BD3DABE47}" srcOrd="3" destOrd="0" parTransId="{54D72EC5-3750-4642-A22E-19FAAA41A46E}" sibTransId="{872DEB6D-EAFE-4EA4-BEF4-6C51E6902E01}"/>
    <dgm:cxn modelId="{F7A43C9F-66A4-4D18-B351-090BAC9547EF}" type="presOf" srcId="{7C4E933E-F354-49C1-86AC-0BF086D820FC}" destId="{970626C0-AD93-4B30-8858-90E5E651B617}" srcOrd="0" destOrd="0" presId="urn:microsoft.com/office/officeart/2005/8/layout/hProcess11"/>
    <dgm:cxn modelId="{55839247-134B-495F-80D3-694C9AE8C783}" type="presOf" srcId="{4962F346-B3CF-4D84-ACD0-8B8D02DC69C1}" destId="{69501535-688D-414B-83D9-87EBAD2E0D66}" srcOrd="0" destOrd="0" presId="urn:microsoft.com/office/officeart/2005/8/layout/hProcess11"/>
    <dgm:cxn modelId="{AC757F08-5A84-4D6E-8BF7-299FE4695916}" type="presOf" srcId="{245C1ABB-CE84-4860-8517-5FA380D9E549}" destId="{67A1D989-23FC-4C61-B940-D14A091CA8EC}" srcOrd="0" destOrd="0" presId="urn:microsoft.com/office/officeart/2005/8/layout/hProcess11"/>
    <dgm:cxn modelId="{2E93A0CA-A423-4A03-9E29-AE13246AE35D}" srcId="{7C4E933E-F354-49C1-86AC-0BF086D820FC}" destId="{4962F346-B3CF-4D84-ACD0-8B8D02DC69C1}" srcOrd="4" destOrd="0" parTransId="{B929BEF7-EAF9-424F-8F3F-A557F004FB7F}" sibTransId="{0910E7B5-40CC-4499-86F2-AB351FFD39AC}"/>
    <dgm:cxn modelId="{AE0263AA-835E-4A48-8373-CFD7BA7B2913}" srcId="{7C4E933E-F354-49C1-86AC-0BF086D820FC}" destId="{45C6862E-D821-4C1E-B549-46B25E54A5E6}" srcOrd="1" destOrd="0" parTransId="{07193E97-F005-40DD-A47A-3E6AE7AA7347}" sibTransId="{82E82E15-4669-4910-A317-C8C5F28603A4}"/>
    <dgm:cxn modelId="{7AFA3F59-EC4D-4BD1-9142-B75FBDE989A6}" srcId="{7C4E933E-F354-49C1-86AC-0BF086D820FC}" destId="{DAFEC5E5-3074-480D-9D95-737F91480C9F}" srcOrd="5" destOrd="0" parTransId="{3627DCD9-E7B0-4406-A6F8-3554BAE81473}" sibTransId="{175ACD3D-42A6-435F-B38A-E0D5885A9336}"/>
    <dgm:cxn modelId="{93AAC3EF-214E-4145-BF9E-F189249F26B8}" type="presOf" srcId="{DAFEC5E5-3074-480D-9D95-737F91480C9F}" destId="{B1E9BC04-B480-4B47-A83E-970F4D01FDFE}" srcOrd="0" destOrd="0" presId="urn:microsoft.com/office/officeart/2005/8/layout/hProcess11"/>
    <dgm:cxn modelId="{0F4D9281-19B1-416F-8600-401559AA54F7}" type="presOf" srcId="{3769A0F1-6769-416B-96A2-20E5E25F6485}" destId="{645F2A09-FD6D-4573-B2BC-85CEB7419E35}" srcOrd="0" destOrd="0" presId="urn:microsoft.com/office/officeart/2005/8/layout/hProcess11"/>
    <dgm:cxn modelId="{D79D2788-B4AF-404E-B1CB-43EBF31E77D5}" type="presOf" srcId="{438D2A44-11FE-43C2-BCF3-666BD3DABE47}" destId="{79EB7ACF-2EDF-4048-B8CB-EC9123AC05D6}" srcOrd="0" destOrd="0" presId="urn:microsoft.com/office/officeart/2005/8/layout/hProcess11"/>
    <dgm:cxn modelId="{F279A85B-84F8-4631-A789-D957FF254405}" srcId="{7C4E933E-F354-49C1-86AC-0BF086D820FC}" destId="{245C1ABB-CE84-4860-8517-5FA380D9E549}" srcOrd="2" destOrd="0" parTransId="{AC88633A-2124-4B1A-95F5-9CAFE339F917}" sibTransId="{8698F109-8250-4C29-9970-2F918479FC65}"/>
    <dgm:cxn modelId="{48B22125-A53C-46D7-9C8F-635B0FFE49F4}" srcId="{7C4E933E-F354-49C1-86AC-0BF086D820FC}" destId="{3769A0F1-6769-416B-96A2-20E5E25F6485}" srcOrd="0" destOrd="0" parTransId="{1850A91C-5295-46A6-A72E-B90C77ABA460}" sibTransId="{5D2D1C91-3A9A-4368-954D-08A49DE13D05}"/>
    <dgm:cxn modelId="{7A61AE38-865F-4FF4-864A-4D73F176F8D8}" type="presOf" srcId="{45C6862E-D821-4C1E-B549-46B25E54A5E6}" destId="{6A80E59B-07A2-4961-BC51-8DD04DCB8EFB}" srcOrd="0" destOrd="0" presId="urn:microsoft.com/office/officeart/2005/8/layout/hProcess11"/>
    <dgm:cxn modelId="{48888588-6783-4B52-8806-A2F2E275FD90}" type="presParOf" srcId="{970626C0-AD93-4B30-8858-90E5E651B617}" destId="{200D2DB4-A626-431E-B20C-412D4498CCA1}" srcOrd="0" destOrd="0" presId="urn:microsoft.com/office/officeart/2005/8/layout/hProcess11"/>
    <dgm:cxn modelId="{4F9A8BF7-7248-4AA0-A672-7F41BC735E61}" type="presParOf" srcId="{970626C0-AD93-4B30-8858-90E5E651B617}" destId="{D2ECE12C-A8F0-40D5-89FB-4578D9EE2F32}" srcOrd="1" destOrd="0" presId="urn:microsoft.com/office/officeart/2005/8/layout/hProcess11"/>
    <dgm:cxn modelId="{C973B899-1239-4641-BAEC-C9C363DF9CCD}" type="presParOf" srcId="{D2ECE12C-A8F0-40D5-89FB-4578D9EE2F32}" destId="{046303EF-636B-435D-BE1C-D22909B426A4}" srcOrd="0" destOrd="0" presId="urn:microsoft.com/office/officeart/2005/8/layout/hProcess11"/>
    <dgm:cxn modelId="{B7716EAA-97D5-40BD-A5A2-4351CD4903BC}" type="presParOf" srcId="{046303EF-636B-435D-BE1C-D22909B426A4}" destId="{645F2A09-FD6D-4573-B2BC-85CEB7419E35}" srcOrd="0" destOrd="0" presId="urn:microsoft.com/office/officeart/2005/8/layout/hProcess11"/>
    <dgm:cxn modelId="{23C6A07E-CDFA-48D4-8038-210321DA870A}" type="presParOf" srcId="{046303EF-636B-435D-BE1C-D22909B426A4}" destId="{4E98068C-0FE6-49DA-90C5-4B773FF719DB}" srcOrd="1" destOrd="0" presId="urn:microsoft.com/office/officeart/2005/8/layout/hProcess11"/>
    <dgm:cxn modelId="{C9888332-D4CA-4469-9C88-64CA930EB43E}" type="presParOf" srcId="{046303EF-636B-435D-BE1C-D22909B426A4}" destId="{ACAD5A14-E2E5-405F-B981-AB5F6E666B80}" srcOrd="2" destOrd="0" presId="urn:microsoft.com/office/officeart/2005/8/layout/hProcess11"/>
    <dgm:cxn modelId="{AA64EBF9-1FBC-4E8E-8C20-2892B472D63D}" type="presParOf" srcId="{D2ECE12C-A8F0-40D5-89FB-4578D9EE2F32}" destId="{23526581-35B4-463A-B6B0-BC8E514B1E5D}" srcOrd="1" destOrd="0" presId="urn:microsoft.com/office/officeart/2005/8/layout/hProcess11"/>
    <dgm:cxn modelId="{960A449E-668D-4655-82F6-1DE618F89F85}" type="presParOf" srcId="{D2ECE12C-A8F0-40D5-89FB-4578D9EE2F32}" destId="{BC119932-A8E2-4004-8A4D-E727A1F5FC49}" srcOrd="2" destOrd="0" presId="urn:microsoft.com/office/officeart/2005/8/layout/hProcess11"/>
    <dgm:cxn modelId="{7DC2FA1E-3099-4956-8F8B-A3491F4572C7}" type="presParOf" srcId="{BC119932-A8E2-4004-8A4D-E727A1F5FC49}" destId="{6A80E59B-07A2-4961-BC51-8DD04DCB8EFB}" srcOrd="0" destOrd="0" presId="urn:microsoft.com/office/officeart/2005/8/layout/hProcess11"/>
    <dgm:cxn modelId="{718DFC99-AC3B-42BB-9CA4-B46A12F5A4A6}" type="presParOf" srcId="{BC119932-A8E2-4004-8A4D-E727A1F5FC49}" destId="{E7186378-7FD4-4F73-9F36-B187FDA13E9C}" srcOrd="1" destOrd="0" presId="urn:microsoft.com/office/officeart/2005/8/layout/hProcess11"/>
    <dgm:cxn modelId="{139E1AE0-0DAD-482B-AC0C-D1C5DFB1FE4E}" type="presParOf" srcId="{BC119932-A8E2-4004-8A4D-E727A1F5FC49}" destId="{1B6C12CB-C6A0-47E5-A198-9371E443E6EE}" srcOrd="2" destOrd="0" presId="urn:microsoft.com/office/officeart/2005/8/layout/hProcess11"/>
    <dgm:cxn modelId="{B0A78FB2-3882-4955-BF2D-4E8AB403E6A3}" type="presParOf" srcId="{D2ECE12C-A8F0-40D5-89FB-4578D9EE2F32}" destId="{D6A088CB-55DE-41BA-826D-09E30CAE9262}" srcOrd="3" destOrd="0" presId="urn:microsoft.com/office/officeart/2005/8/layout/hProcess11"/>
    <dgm:cxn modelId="{DE2B04EA-C555-42B8-872D-5527104BA475}" type="presParOf" srcId="{D2ECE12C-A8F0-40D5-89FB-4578D9EE2F32}" destId="{A61C00B0-B564-4557-92DA-3E45A3F761A6}" srcOrd="4" destOrd="0" presId="urn:microsoft.com/office/officeart/2005/8/layout/hProcess11"/>
    <dgm:cxn modelId="{057F5362-30BB-4669-88B3-D33CC3173250}" type="presParOf" srcId="{A61C00B0-B564-4557-92DA-3E45A3F761A6}" destId="{67A1D989-23FC-4C61-B940-D14A091CA8EC}" srcOrd="0" destOrd="0" presId="urn:microsoft.com/office/officeart/2005/8/layout/hProcess11"/>
    <dgm:cxn modelId="{00D6D3F9-03FD-483B-825B-B9FF2A92998C}" type="presParOf" srcId="{A61C00B0-B564-4557-92DA-3E45A3F761A6}" destId="{75D8411F-EB22-4BF9-BFB2-30423270CC10}" srcOrd="1" destOrd="0" presId="urn:microsoft.com/office/officeart/2005/8/layout/hProcess11"/>
    <dgm:cxn modelId="{F4CE7826-E727-4949-811D-F172946A4612}" type="presParOf" srcId="{A61C00B0-B564-4557-92DA-3E45A3F761A6}" destId="{6BCB3E8B-82B8-40A8-A9C1-7B9BA8285D1E}" srcOrd="2" destOrd="0" presId="urn:microsoft.com/office/officeart/2005/8/layout/hProcess11"/>
    <dgm:cxn modelId="{0FB3993D-DE16-44A4-B80F-F8F3FF2A2791}" type="presParOf" srcId="{D2ECE12C-A8F0-40D5-89FB-4578D9EE2F32}" destId="{63DED707-FE6E-4C1D-9ACA-42C3D333A2AB}" srcOrd="5" destOrd="0" presId="urn:microsoft.com/office/officeart/2005/8/layout/hProcess11"/>
    <dgm:cxn modelId="{403C962B-CEAE-4B25-BB4C-1B0CEDB64D57}" type="presParOf" srcId="{D2ECE12C-A8F0-40D5-89FB-4578D9EE2F32}" destId="{1BF9E5AD-CD1E-4EEB-8765-29CA2FA385AE}" srcOrd="6" destOrd="0" presId="urn:microsoft.com/office/officeart/2005/8/layout/hProcess11"/>
    <dgm:cxn modelId="{EA4E5D2E-36F9-47AD-ABC0-69BEB19D2F03}" type="presParOf" srcId="{1BF9E5AD-CD1E-4EEB-8765-29CA2FA385AE}" destId="{79EB7ACF-2EDF-4048-B8CB-EC9123AC05D6}" srcOrd="0" destOrd="0" presId="urn:microsoft.com/office/officeart/2005/8/layout/hProcess11"/>
    <dgm:cxn modelId="{3196230D-52C8-4544-BC6C-DF0414A82C60}" type="presParOf" srcId="{1BF9E5AD-CD1E-4EEB-8765-29CA2FA385AE}" destId="{79659B34-C8DD-4191-B4B3-B465A2305B0B}" srcOrd="1" destOrd="0" presId="urn:microsoft.com/office/officeart/2005/8/layout/hProcess11"/>
    <dgm:cxn modelId="{A7DF9E64-DEF2-4C5A-8534-4354A56C5FE0}" type="presParOf" srcId="{1BF9E5AD-CD1E-4EEB-8765-29CA2FA385AE}" destId="{EB09C2D2-FFA5-4718-8514-C8C41A9CC9D6}" srcOrd="2" destOrd="0" presId="urn:microsoft.com/office/officeart/2005/8/layout/hProcess11"/>
    <dgm:cxn modelId="{8DC878F2-9C20-43CC-8156-02EB065B47C0}" type="presParOf" srcId="{D2ECE12C-A8F0-40D5-89FB-4578D9EE2F32}" destId="{66A328D1-F0E4-44A7-BEBB-1D5BAF1D5235}" srcOrd="7" destOrd="0" presId="urn:microsoft.com/office/officeart/2005/8/layout/hProcess11"/>
    <dgm:cxn modelId="{F0FAC1A3-09B3-4B15-8F7E-7AC751880DDC}" type="presParOf" srcId="{D2ECE12C-A8F0-40D5-89FB-4578D9EE2F32}" destId="{E367CF4F-7E90-4AA2-BE8A-81CEC0464DC9}" srcOrd="8" destOrd="0" presId="urn:microsoft.com/office/officeart/2005/8/layout/hProcess11"/>
    <dgm:cxn modelId="{574C3906-48E2-4A2D-B81F-B9DE088E9631}" type="presParOf" srcId="{E367CF4F-7E90-4AA2-BE8A-81CEC0464DC9}" destId="{69501535-688D-414B-83D9-87EBAD2E0D66}" srcOrd="0" destOrd="0" presId="urn:microsoft.com/office/officeart/2005/8/layout/hProcess11"/>
    <dgm:cxn modelId="{19C0D91D-7990-43FD-91A4-E0C1BB37D566}" type="presParOf" srcId="{E367CF4F-7E90-4AA2-BE8A-81CEC0464DC9}" destId="{3B6B2C57-D5DD-41B6-8B17-2F68A60DB2B3}" srcOrd="1" destOrd="0" presId="urn:microsoft.com/office/officeart/2005/8/layout/hProcess11"/>
    <dgm:cxn modelId="{D74E90FC-970E-4799-958F-361205D03B5A}" type="presParOf" srcId="{E367CF4F-7E90-4AA2-BE8A-81CEC0464DC9}" destId="{9037BB41-082A-4FFB-8364-D289492C13D8}" srcOrd="2" destOrd="0" presId="urn:microsoft.com/office/officeart/2005/8/layout/hProcess11"/>
    <dgm:cxn modelId="{153BE7F9-1171-47E6-A18E-ABB0E8D9FEAE}" type="presParOf" srcId="{D2ECE12C-A8F0-40D5-89FB-4578D9EE2F32}" destId="{5CD24CFB-3392-41F4-B039-108FD8F725C1}" srcOrd="9" destOrd="0" presId="urn:microsoft.com/office/officeart/2005/8/layout/hProcess11"/>
    <dgm:cxn modelId="{CBA0C6AB-1C4D-44CD-9FC3-3DA154511573}" type="presParOf" srcId="{D2ECE12C-A8F0-40D5-89FB-4578D9EE2F32}" destId="{CFEC4A76-A8CB-4369-BD01-915FFB106943}" srcOrd="10" destOrd="0" presId="urn:microsoft.com/office/officeart/2005/8/layout/hProcess11"/>
    <dgm:cxn modelId="{1A1D6406-8951-42C9-BB7C-A20588CDA137}" type="presParOf" srcId="{CFEC4A76-A8CB-4369-BD01-915FFB106943}" destId="{B1E9BC04-B480-4B47-A83E-970F4D01FDFE}" srcOrd="0" destOrd="0" presId="urn:microsoft.com/office/officeart/2005/8/layout/hProcess11"/>
    <dgm:cxn modelId="{01DAADBC-5595-4ACC-9A7E-7B52BF50ADF2}" type="presParOf" srcId="{CFEC4A76-A8CB-4369-BD01-915FFB106943}" destId="{2107FDDC-0DE5-4526-BC51-C2924BC7B214}" srcOrd="1" destOrd="0" presId="urn:microsoft.com/office/officeart/2005/8/layout/hProcess11"/>
    <dgm:cxn modelId="{1A96C61C-B535-485D-A4E5-3344A973FCDC}" type="presParOf" srcId="{CFEC4A76-A8CB-4369-BD01-915FFB106943}" destId="{31E1E400-5AEE-48CB-BCAF-716879F8A5A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0.55045</cdr:x>
      <cdr:y>0.205</cdr:y>
    </cdr:from>
    <cdr:to>
      <cdr:x>0.99444</cdr:x>
      <cdr:y>0.55</cdr:y>
    </cdr:to>
    <cdr:sp macro="" textlink="">
      <cdr:nvSpPr>
        <cdr:cNvPr id="3" name="Выноска 2 2"/>
        <cdr:cNvSpPr/>
      </cdr:nvSpPr>
      <cdr:spPr>
        <a:xfrm xmlns:a="http://schemas.openxmlformats.org/drawingml/2006/main">
          <a:off x="3065251" y="590466"/>
          <a:ext cx="2472411" cy="993710"/>
        </a:xfrm>
        <a:prstGeom xmlns:a="http://schemas.openxmlformats.org/drawingml/2006/main" prst="borderCallout2">
          <a:avLst>
            <a:gd name="adj1" fmla="val 23991"/>
            <a:gd name="adj2" fmla="val -2166"/>
            <a:gd name="adj3" fmla="val 33365"/>
            <a:gd name="adj4" fmla="val -8738"/>
            <a:gd name="adj5" fmla="val 89788"/>
            <a:gd name="adj6" fmla="val -26252"/>
          </a:avLst>
        </a:prstGeom>
        <a:noFill xmlns:a="http://schemas.openxmlformats.org/drawingml/2006/main"/>
        <a:ln xmlns:a="http://schemas.openxmlformats.org/drawingml/2006/main" w="12700">
          <a:solidFill>
            <a:schemeClr val="accent3">
              <a:lumMod val="50000"/>
            </a:schemeClr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i="1" dirty="0" smtClean="0">
              <a:solidFill>
                <a:schemeClr val="tx1"/>
              </a:solidFill>
            </a:rPr>
            <a:t>Кеторолак (9,2%)</a:t>
          </a:r>
        </a:p>
        <a:p xmlns:a="http://schemas.openxmlformats.org/drawingml/2006/main">
          <a:pPr algn="ctr"/>
          <a:r>
            <a:rPr lang="ru-RU" sz="1600" i="1" dirty="0" smtClean="0">
              <a:solidFill>
                <a:schemeClr val="tx1"/>
              </a:solidFill>
            </a:rPr>
            <a:t>Диклофенак</a:t>
          </a:r>
        </a:p>
        <a:p xmlns:a="http://schemas.openxmlformats.org/drawingml/2006/main">
          <a:pPr algn="ctr"/>
          <a:r>
            <a:rPr lang="ru-RU" sz="1600" i="1" dirty="0" smtClean="0">
              <a:solidFill>
                <a:schemeClr val="tx1"/>
              </a:solidFill>
            </a:rPr>
            <a:t>Мелоксикам</a:t>
          </a:r>
        </a:p>
        <a:p xmlns:a="http://schemas.openxmlformats.org/drawingml/2006/main">
          <a:pPr algn="ctr"/>
          <a:r>
            <a:rPr lang="ru-RU" sz="1600" i="1" dirty="0" smtClean="0">
              <a:solidFill>
                <a:schemeClr val="tx1"/>
              </a:solidFill>
            </a:rPr>
            <a:t>Нимесулид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0.13625</cdr:y>
    </cdr:from>
    <cdr:to>
      <cdr:x>0.33677</cdr:x>
      <cdr:y>0.24979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-142876" y="428628"/>
          <a:ext cx="2016244" cy="35719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</a:rPr>
            <a:t>II </a:t>
          </a:r>
          <a:r>
            <a:rPr lang="ru-RU" sz="2000" b="1" dirty="0" smtClean="0">
              <a:solidFill>
                <a:schemeClr val="tx1"/>
              </a:solidFill>
            </a:rPr>
            <a:t>этап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0.27712</cdr:x>
      <cdr:y>0.26669</cdr:y>
    </cdr:from>
    <cdr:to>
      <cdr:x>1</cdr:x>
      <cdr:y>0.53436</cdr:y>
    </cdr:to>
    <cdr:sp macro="" textlink="">
      <cdr:nvSpPr>
        <cdr:cNvPr id="3" name="Выноска 2 2"/>
        <cdr:cNvSpPr/>
      </cdr:nvSpPr>
      <cdr:spPr>
        <a:xfrm xmlns:a="http://schemas.openxmlformats.org/drawingml/2006/main">
          <a:off x="1550028" y="825762"/>
          <a:ext cx="4043269" cy="828802"/>
        </a:xfrm>
        <a:prstGeom xmlns:a="http://schemas.openxmlformats.org/drawingml/2006/main" prst="borderCallout2">
          <a:avLst>
            <a:gd name="adj1" fmla="val 26602"/>
            <a:gd name="adj2" fmla="val -1544"/>
            <a:gd name="adj3" fmla="val 28902"/>
            <a:gd name="adj4" fmla="val -4813"/>
            <a:gd name="adj5" fmla="val 102350"/>
            <a:gd name="adj6" fmla="val -8119"/>
          </a:avLst>
        </a:prstGeom>
        <a:noFill xmlns:a="http://schemas.openxmlformats.org/drawingml/2006/main"/>
        <a:ln xmlns:a="http://schemas.openxmlformats.org/drawingml/2006/main" w="12700">
          <a:solidFill>
            <a:schemeClr val="accent2">
              <a:lumMod val="50000"/>
            </a:schemeClr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Периферические вазодилататоры (пентоксифиллин): нарушение скорости введения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3A112A-1256-4D05-9882-160769F31D79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E6C91B-6F8E-4E24-8C6D-936912D46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07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E6C91B-6F8E-4E24-8C6D-936912D46A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Надлежаще спланированный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мониторируемый</a:t>
            </a:r>
            <a:r>
              <a:rPr lang="ru-RU" baseline="0" dirty="0" smtClean="0"/>
              <a:t> КМ по объему и качеству получаемых данных сопоставим с КИ (при условии </a:t>
            </a:r>
            <a:r>
              <a:rPr lang="ru-RU" baseline="0" dirty="0" err="1" smtClean="0"/>
              <a:t>невмешательственного</a:t>
            </a:r>
            <a:r>
              <a:rPr lang="ru-RU" baseline="0" dirty="0" smtClean="0"/>
              <a:t> дизайна), кроме того, позволяет получить ряд дополнительных данных. По ресурсам существенно менее </a:t>
            </a:r>
            <a:r>
              <a:rPr lang="ru-RU" baseline="0" dirty="0" err="1" smtClean="0"/>
              <a:t>затратен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Следует ориентировать на области применения в наибольшей степени нуждающиеся в интенсивном сборе данных, отработке подходов мониторинга и минимизации риска, обеспечения надлежащего ведения пациентов.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E6C91B-6F8E-4E24-8C6D-936912D46A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национальный проект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E6C91B-6F8E-4E24-8C6D-936912D46A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Обеспечение репрезентативности данных, охвата наиболее значимых областей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E6C91B-6F8E-4E24-8C6D-936912D46A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Некомплаенс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E6C91B-6F8E-4E24-8C6D-936912D46A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EF339BAF-7D90-48BB-9787-1ED204F2C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39BAF-7D90-48BB-9787-1ED204F2C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39BAF-7D90-48BB-9787-1ED204F2C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39BAF-7D90-48BB-9787-1ED204F2C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EF339BAF-7D90-48BB-9787-1ED204F2C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39BAF-7D90-48BB-9787-1ED204F2C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39BAF-7D90-48BB-9787-1ED204F2C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39BAF-7D90-48BB-9787-1ED204F2C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39BAF-7D90-48BB-9787-1ED204F2C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39BAF-7D90-48BB-9787-1ED204F2C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39BAF-7D90-48BB-9787-1ED204F2C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339BAF-7D90-48BB-9787-1ED204F2C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file:///\\10.1.1.4\Departms\&#1056;&#1050;&#1060;&#1051;\&#1057;&#1077;&#1090;&#1082;&#1080;&#1085;&#1072;\&#1086;&#1094;&#1077;&#1085;&#1082;&#1072;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620713"/>
            <a:ext cx="8713788" cy="29797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Реализация активных методов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мониторинга безопасности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в Республике Беларусь.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Ресурсы </a:t>
            </a:r>
            <a:r>
              <a:rPr lang="en-US" b="1" i="1" dirty="0" err="1" smtClean="0">
                <a:latin typeface="+mn-lt"/>
              </a:rPr>
              <a:t>vs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результаты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86322"/>
            <a:ext cx="6843738" cy="1500198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Республиканская клинико-фармакологическая лаборатория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УП «Центр экспертиз и испытаний в здравоохранении»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Республика Беларусь</a:t>
            </a:r>
          </a:p>
          <a:p>
            <a:pPr algn="ctr">
              <a:spcBef>
                <a:spcPts val="0"/>
              </a:spcBef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Алматы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2014</a:t>
            </a:r>
          </a:p>
          <a:p>
            <a:pPr algn="r">
              <a:spcBef>
                <a:spcPts val="0"/>
              </a:spcBef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4286256"/>
            <a:ext cx="25969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</a:pPr>
            <a:r>
              <a:rPr lang="ru-RU" sz="2000" dirty="0" smtClean="0">
                <a:solidFill>
                  <a:srgbClr val="8E736A">
                    <a:lumMod val="50000"/>
                  </a:srgbClr>
                </a:solidFill>
                <a:latin typeface="Calibri" pitchFamily="34" charset="0"/>
                <a:ea typeface="+mj-ea"/>
                <a:cs typeface="+mj-cs"/>
              </a:rPr>
              <a:t>Сеткина С.Б.</a:t>
            </a:r>
          </a:p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</a:pPr>
            <a:r>
              <a:rPr lang="ru-RU" sz="1800" i="1" dirty="0" smtClean="0">
                <a:solidFill>
                  <a:srgbClr val="8E736A">
                    <a:lumMod val="50000"/>
                  </a:srgbClr>
                </a:solidFill>
                <a:latin typeface="Calibri" pitchFamily="34" charset="0"/>
                <a:ea typeface="+mj-ea"/>
                <a:cs typeface="+mj-cs"/>
              </a:rPr>
              <a:t>Главный специалист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4190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 АРВТ в Беларуси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Получаемые данные и результаты</a:t>
            </a:r>
            <a:endParaRPr lang="ru-RU" sz="2400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714356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лево 4"/>
          <p:cNvSpPr/>
          <p:nvPr/>
        </p:nvSpPr>
        <p:spPr>
          <a:xfrm>
            <a:off x="2928926" y="571480"/>
            <a:ext cx="6000792" cy="2357454"/>
          </a:xfrm>
          <a:prstGeom prst="leftArrow">
            <a:avLst>
              <a:gd name="adj1" fmla="val 84565"/>
              <a:gd name="adj2" fmla="val 30557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lnSpc>
                <a:spcPts val="2200"/>
              </a:lnSpc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lnSpc>
                <a:spcPts val="22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Новая информация по безопасности</a:t>
            </a:r>
          </a:p>
          <a:p>
            <a:pPr algn="ctr">
              <a:lnSpc>
                <a:spcPts val="2200"/>
              </a:lnSpc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</a:rPr>
              <a:t> Данные по эффективности</a:t>
            </a:r>
          </a:p>
          <a:p>
            <a:pPr algn="ctr">
              <a:lnSpc>
                <a:spcPts val="2200"/>
              </a:lnSpc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</a:rPr>
              <a:t> Расширение знаний по </a:t>
            </a:r>
            <a:r>
              <a:rPr lang="ru-RU" sz="1900" dirty="0" err="1" smtClean="0">
                <a:solidFill>
                  <a:schemeClr val="tx1"/>
                </a:solidFill>
              </a:rPr>
              <a:t>профиль-модифицирующим</a:t>
            </a:r>
            <a:r>
              <a:rPr lang="ru-RU" sz="1900" dirty="0" smtClean="0">
                <a:solidFill>
                  <a:schemeClr val="tx1"/>
                </a:solidFill>
              </a:rPr>
              <a:t> факторам (сопутствующая патология, сопутствующая терапия, индивидуальные факторы и пр.)</a:t>
            </a:r>
          </a:p>
          <a:p>
            <a:pPr algn="ctr">
              <a:lnSpc>
                <a:spcPts val="2200"/>
              </a:lnSpc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72008"/>
            <a:ext cx="2643206" cy="20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лево 8"/>
          <p:cNvSpPr/>
          <p:nvPr/>
        </p:nvSpPr>
        <p:spPr>
          <a:xfrm>
            <a:off x="2428860" y="2500306"/>
            <a:ext cx="6500858" cy="2500330"/>
          </a:xfrm>
          <a:prstGeom prst="leftArrow">
            <a:avLst>
              <a:gd name="adj1" fmla="val 84565"/>
              <a:gd name="adj2" fmla="val 30557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lnSpc>
                <a:spcPts val="22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lnSpc>
                <a:spcPts val="22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Получение данных по оптимизации мониторинга и ведения пациентов (предсказуемость, </a:t>
            </a:r>
            <a:r>
              <a:rPr lang="ru-RU" sz="1900" dirty="0" err="1" smtClean="0">
                <a:solidFill>
                  <a:schemeClr val="tx1"/>
                </a:solidFill>
              </a:rPr>
              <a:t>предотвратимость</a:t>
            </a:r>
            <a:r>
              <a:rPr lang="ru-RU" sz="1900" dirty="0" smtClean="0">
                <a:solidFill>
                  <a:schemeClr val="tx1"/>
                </a:solidFill>
              </a:rPr>
              <a:t>, факторы риска, факторы </a:t>
            </a:r>
            <a:r>
              <a:rPr lang="ru-RU" sz="1900" dirty="0" err="1" smtClean="0">
                <a:solidFill>
                  <a:schemeClr val="tx1"/>
                </a:solidFill>
              </a:rPr>
              <a:t>модифиц.профиль</a:t>
            </a:r>
            <a:r>
              <a:rPr lang="ru-RU" sz="1900" dirty="0" smtClean="0">
                <a:solidFill>
                  <a:schemeClr val="tx1"/>
                </a:solidFill>
              </a:rPr>
              <a:t>, эффективность корректировочных мер ); оценка адекватности мониторинга у групп риска</a:t>
            </a:r>
          </a:p>
          <a:p>
            <a:pPr algn="ctr">
              <a:lnSpc>
                <a:spcPts val="2200"/>
              </a:lnSpc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</a:rPr>
              <a:t> Повышение безопасности, приверженности, улучшение исходов</a:t>
            </a:r>
          </a:p>
          <a:p>
            <a:pPr algn="ctr">
              <a:lnSpc>
                <a:spcPts val="2200"/>
              </a:lnSpc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4429124" y="4929174"/>
            <a:ext cx="4429156" cy="1928826"/>
          </a:xfrm>
          <a:prstGeom prst="leftArrow">
            <a:avLst>
              <a:gd name="adj1" fmla="val 84565"/>
              <a:gd name="adj2" fmla="val 30557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lnSpc>
                <a:spcPts val="2200"/>
              </a:lnSpc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</a:rPr>
              <a:t> Внедрение фармаконадзора в программу ВИЧ</a:t>
            </a:r>
          </a:p>
          <a:p>
            <a:pPr algn="ctr">
              <a:lnSpc>
                <a:spcPts val="2200"/>
              </a:lnSpc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</a:rPr>
              <a:t> Формирование культуры </a:t>
            </a:r>
            <a:r>
              <a:rPr lang="ru-RU" sz="1900" dirty="0" err="1" smtClean="0">
                <a:solidFill>
                  <a:schemeClr val="tx1"/>
                </a:solidFill>
              </a:rPr>
              <a:t>репортирования</a:t>
            </a:r>
            <a:r>
              <a:rPr lang="ru-RU" sz="1900" dirty="0" smtClean="0">
                <a:solidFill>
                  <a:schemeClr val="tx1"/>
                </a:solidFill>
              </a:rPr>
              <a:t> и приверженности подходу по минимизации рисков</a:t>
            </a:r>
          </a:p>
          <a:p>
            <a:pPr algn="ctr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Когортный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мониторинг: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ресурсы </a:t>
            </a:r>
            <a:r>
              <a:rPr lang="en-US" sz="2800" i="1" dirty="0" err="1" smtClean="0">
                <a:solidFill>
                  <a:schemeClr val="tx1"/>
                </a:solidFill>
                <a:latin typeface="+mn-lt"/>
              </a:rPr>
              <a:t>vs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результаты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-1035089" y="3463925"/>
            <a:ext cx="4071172" cy="794"/>
          </a:xfrm>
          <a:prstGeom prst="straightConnector1">
            <a:avLst/>
          </a:prstGeom>
          <a:ln w="12700">
            <a:solidFill>
              <a:schemeClr val="tx2"/>
            </a:solidFill>
            <a:prstDash val="sys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000100" y="5500702"/>
            <a:ext cx="7072362" cy="158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prstDash val="sys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 rot="16200000">
            <a:off x="-1143040" y="3071810"/>
            <a:ext cx="3571900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Качество и полнота данных по безопасности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71604" y="5643578"/>
            <a:ext cx="407196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Ресурсоемкость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57884" y="1857364"/>
            <a:ext cx="857256" cy="7143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"/>
          </p:nvPr>
        </p:nvSpPr>
        <p:spPr>
          <a:xfrm>
            <a:off x="3428992" y="2143116"/>
            <a:ext cx="857256" cy="7858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КМ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>
          <a:xfrm>
            <a:off x="1357290" y="3786190"/>
            <a:ext cx="857256" cy="785819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2600" dirty="0" smtClean="0">
                <a:solidFill>
                  <a:schemeClr val="bg1"/>
                </a:solidFill>
              </a:rPr>
              <a:t>СР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15"/>
          <p:cNvSpPr txBox="1">
            <a:spLocks/>
          </p:cNvSpPr>
          <p:nvPr/>
        </p:nvSpPr>
        <p:spPr>
          <a:xfrm>
            <a:off x="2000232" y="3000372"/>
            <a:ext cx="857256" cy="857257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2600" dirty="0" smtClean="0">
                <a:solidFill>
                  <a:schemeClr val="bg1"/>
                </a:solidFill>
              </a:rPr>
              <a:t>ЦР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>
            <a:endCxn id="16" idx="2"/>
          </p:cNvCxnSpPr>
          <p:nvPr/>
        </p:nvCxnSpPr>
        <p:spPr>
          <a:xfrm flipV="1">
            <a:off x="1000100" y="2536026"/>
            <a:ext cx="2428892" cy="3571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6" idx="4"/>
          </p:cNvCxnSpPr>
          <p:nvPr/>
        </p:nvCxnSpPr>
        <p:spPr>
          <a:xfrm rot="5400000">
            <a:off x="2571737" y="4214818"/>
            <a:ext cx="2571767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5" idx="2"/>
          </p:cNvCxnSpPr>
          <p:nvPr/>
        </p:nvCxnSpPr>
        <p:spPr>
          <a:xfrm>
            <a:off x="1000100" y="2214554"/>
            <a:ext cx="4857784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5" idx="4"/>
          </p:cNvCxnSpPr>
          <p:nvPr/>
        </p:nvCxnSpPr>
        <p:spPr>
          <a:xfrm rot="5400000">
            <a:off x="4822033" y="4036223"/>
            <a:ext cx="2928958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8" idx="2"/>
          </p:cNvCxnSpPr>
          <p:nvPr/>
        </p:nvCxnSpPr>
        <p:spPr>
          <a:xfrm>
            <a:off x="1000100" y="3429000"/>
            <a:ext cx="1000132" cy="1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8" idx="4"/>
          </p:cNvCxnSpPr>
          <p:nvPr/>
        </p:nvCxnSpPr>
        <p:spPr>
          <a:xfrm rot="5400000">
            <a:off x="1607323" y="4679166"/>
            <a:ext cx="1643075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000100" y="4143380"/>
            <a:ext cx="571504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17" idx="4"/>
          </p:cNvCxnSpPr>
          <p:nvPr/>
        </p:nvCxnSpPr>
        <p:spPr>
          <a:xfrm rot="5400000">
            <a:off x="1321572" y="5036355"/>
            <a:ext cx="928693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2928926" y="1928802"/>
            <a:ext cx="1928826" cy="121444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 animBg="1"/>
      <p:bldP spid="17" grpId="0" animBg="1"/>
      <p:bldP spid="18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572560" cy="7857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 АРВТ в Беларуси</a:t>
            </a:r>
            <a:r>
              <a:rPr lang="en-U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Кураторы проекта и исследовательская команда</a:t>
            </a:r>
            <a:endParaRPr lang="en-US" sz="2700" i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714356"/>
            <a:ext cx="8715436" cy="5929354"/>
          </a:xfrm>
        </p:spPr>
        <p:txBody>
          <a:bodyPr>
            <a:normAutofit/>
          </a:bodyPr>
          <a:lstStyle/>
          <a:p>
            <a:endParaRPr lang="ru-RU" sz="2400" dirty="0" smtClean="0">
              <a:latin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</a:rPr>
              <a:t>МЗ РБ:  </a:t>
            </a:r>
            <a:r>
              <a:rPr lang="en-GB" sz="2400" b="1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Жилевич</a:t>
            </a:r>
            <a:r>
              <a:rPr lang="ru-RU" sz="2400" dirty="0" smtClean="0">
                <a:latin typeface="Calibri" pitchFamily="34" charset="0"/>
              </a:rPr>
              <a:t> Л.А.</a:t>
            </a:r>
            <a:r>
              <a:rPr lang="en-GB" sz="2400" dirty="0" smtClean="0"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Начальник департамента первичной медицинской помощи, МЗ РБ</a:t>
            </a:r>
            <a:endParaRPr lang="en-GB" sz="2400" dirty="0" smtClean="0">
              <a:latin typeface="Calibri" pitchFamily="34" charset="0"/>
            </a:endParaRPr>
          </a:p>
          <a:p>
            <a:r>
              <a:rPr lang="en-GB" sz="2400" b="1" dirty="0" smtClean="0">
                <a:latin typeface="Calibri" pitchFamily="34" charset="0"/>
              </a:rPr>
              <a:t>WHO</a:t>
            </a:r>
            <a:r>
              <a:rPr lang="ru-RU" sz="2400" b="1" dirty="0" smtClean="0">
                <a:latin typeface="Calibri" pitchFamily="34" charset="0"/>
              </a:rPr>
              <a:t>: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i="1" dirty="0" err="1" smtClean="0">
                <a:latin typeface="Calibri" pitchFamily="34" charset="0"/>
              </a:rPr>
              <a:t>Dr.Shanthi</a:t>
            </a:r>
            <a:r>
              <a:rPr lang="en-GB" sz="2400" i="1" dirty="0" smtClean="0">
                <a:latin typeface="Calibri" pitchFamily="34" charset="0"/>
              </a:rPr>
              <a:t> Pal</a:t>
            </a:r>
            <a:r>
              <a:rPr lang="en-GB" sz="2400" dirty="0" smtClean="0">
                <a:latin typeface="Calibri" pitchFamily="34" charset="0"/>
              </a:rPr>
              <a:t>, WHO </a:t>
            </a:r>
            <a:r>
              <a:rPr lang="ru-RU" sz="2400" dirty="0" err="1" smtClean="0">
                <a:latin typeface="Calibri" pitchFamily="34" charset="0"/>
              </a:rPr>
              <a:t>страновой</a:t>
            </a:r>
            <a:r>
              <a:rPr lang="ru-RU" sz="2400" dirty="0" smtClean="0">
                <a:latin typeface="Calibri" pitchFamily="34" charset="0"/>
              </a:rPr>
              <a:t> офис</a:t>
            </a:r>
            <a:r>
              <a:rPr lang="en-GB" sz="2400" dirty="0" smtClean="0">
                <a:latin typeface="Calibri" pitchFamily="34" charset="0"/>
              </a:rPr>
              <a:t> – </a:t>
            </a:r>
            <a:r>
              <a:rPr lang="ru-RU" sz="2400" i="1" dirty="0" err="1" smtClean="0">
                <a:latin typeface="Calibri" pitchFamily="34" charset="0"/>
              </a:rPr>
              <a:t>Илиенкова</a:t>
            </a:r>
            <a:r>
              <a:rPr lang="ru-RU" sz="2400" i="1" dirty="0" smtClean="0">
                <a:latin typeface="Calibri" pitchFamily="34" charset="0"/>
              </a:rPr>
              <a:t> В.</a:t>
            </a:r>
            <a:endParaRPr lang="en-GB" sz="2400" i="1" dirty="0" smtClean="0">
              <a:latin typeface="Calibri" pitchFamily="34" charset="0"/>
            </a:endParaRPr>
          </a:p>
          <a:p>
            <a:r>
              <a:rPr lang="en-GB" sz="2400" b="1" dirty="0" smtClean="0">
                <a:latin typeface="Calibri" pitchFamily="34" charset="0"/>
              </a:rPr>
              <a:t>UMC</a:t>
            </a:r>
            <a:r>
              <a:rPr lang="ru-RU" sz="2400" b="1" dirty="0" smtClean="0">
                <a:latin typeface="Calibri" pitchFamily="34" charset="0"/>
              </a:rPr>
              <a:t>: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i="1" dirty="0" smtClean="0">
                <a:latin typeface="Calibri" pitchFamily="34" charset="0"/>
              </a:rPr>
              <a:t>Dr. Sten Olsson, Dr. Geraldine Hill, Mrs. Monica </a:t>
            </a:r>
            <a:r>
              <a:rPr lang="en-GB" sz="2400" i="1" dirty="0" err="1" smtClean="0">
                <a:latin typeface="Calibri" pitchFamily="34" charset="0"/>
              </a:rPr>
              <a:t>Ploen</a:t>
            </a:r>
            <a:endParaRPr lang="en-GB" sz="2400" i="1" dirty="0" smtClean="0">
              <a:latin typeface="Calibri" pitchFamily="34" charset="0"/>
            </a:endParaRPr>
          </a:p>
          <a:p>
            <a:pPr lvl="0">
              <a:buNone/>
            </a:pPr>
            <a:endParaRPr lang="ru-RU" sz="2400" dirty="0" smtClean="0">
              <a:latin typeface="Calibri" pitchFamily="34" charset="0"/>
            </a:endParaRPr>
          </a:p>
          <a:p>
            <a:r>
              <a:rPr lang="ru-RU" sz="2400" b="1" i="1" dirty="0" smtClean="0">
                <a:latin typeface="Calibri" pitchFamily="34" charset="0"/>
              </a:rPr>
              <a:t>Врачи-исследователи:</a:t>
            </a:r>
            <a:r>
              <a:rPr lang="ru-RU" sz="2400" i="1" dirty="0" smtClean="0">
                <a:latin typeface="Calibri" pitchFamily="34" charset="0"/>
              </a:rPr>
              <a:t> Бондарь С.Н., Додалева Е.Н., </a:t>
            </a:r>
            <a:r>
              <a:rPr lang="ru-RU" sz="2400" i="1" dirty="0" err="1" smtClean="0">
                <a:latin typeface="Calibri" pitchFamily="34" charset="0"/>
              </a:rPr>
              <a:t>Вечерко-Долбик</a:t>
            </a:r>
            <a:r>
              <a:rPr lang="ru-RU" sz="2400" i="1" dirty="0" smtClean="0">
                <a:latin typeface="Calibri" pitchFamily="34" charset="0"/>
              </a:rPr>
              <a:t> М.С., Казначеева Е.П., </a:t>
            </a:r>
            <a:r>
              <a:rPr lang="ru-RU" sz="2400" i="1" dirty="0" err="1" smtClean="0">
                <a:latin typeface="Calibri" pitchFamily="34" charset="0"/>
              </a:rPr>
              <a:t>Козарез</a:t>
            </a:r>
            <a:r>
              <a:rPr lang="ru-RU" sz="2400" i="1" dirty="0" smtClean="0">
                <a:latin typeface="Calibri" pitchFamily="34" charset="0"/>
              </a:rPr>
              <a:t> Е.И., Кутузова А.В.,  Падуто Д.С., Росса Н.А.</a:t>
            </a:r>
          </a:p>
          <a:p>
            <a:r>
              <a:rPr lang="ru-RU" sz="2400" b="1" i="1" dirty="0" smtClean="0">
                <a:latin typeface="Calibri" pitchFamily="34" charset="0"/>
              </a:rPr>
              <a:t>Клинический наблюдатель: </a:t>
            </a:r>
            <a:r>
              <a:rPr lang="ru-RU" sz="2400" i="1" dirty="0" smtClean="0">
                <a:latin typeface="Calibri" pitchFamily="34" charset="0"/>
              </a:rPr>
              <a:t>проф. Доценко М.Л.</a:t>
            </a:r>
          </a:p>
          <a:p>
            <a:r>
              <a:rPr lang="ru-RU" sz="2400" b="1" i="1" dirty="0" smtClean="0">
                <a:latin typeface="Calibri" pitchFamily="34" charset="0"/>
              </a:rPr>
              <a:t>Национальный центр: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Кучко</a:t>
            </a:r>
            <a:r>
              <a:rPr lang="ru-RU" sz="2400" i="1" dirty="0" smtClean="0">
                <a:latin typeface="Calibri" pitchFamily="34" charset="0"/>
              </a:rPr>
              <a:t> А.М., Сеткина С.Б.</a:t>
            </a:r>
            <a:r>
              <a:rPr lang="en-US" sz="2400" i="1" dirty="0" smtClean="0">
                <a:latin typeface="Calibri" pitchFamily="34" charset="0"/>
              </a:rPr>
              <a:t>, </a:t>
            </a:r>
            <a:r>
              <a:rPr lang="ru-RU" sz="2400" i="1" dirty="0" smtClean="0">
                <a:latin typeface="Calibri" pitchFamily="34" charset="0"/>
              </a:rPr>
              <a:t>Черныш И.П. </a:t>
            </a:r>
          </a:p>
          <a:p>
            <a:endParaRPr lang="ru-RU" sz="2400" i="1" dirty="0" smtClean="0">
              <a:latin typeface="Calibri" pitchFamily="34" charset="0"/>
            </a:endParaRPr>
          </a:p>
          <a:p>
            <a:pPr>
              <a:buNone/>
            </a:pPr>
            <a:endParaRPr lang="en-US" sz="2400" i="1" dirty="0" smtClean="0">
              <a:latin typeface="Calibri" pitchFamily="34" charset="0"/>
            </a:endParaRPr>
          </a:p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+mn-lt"/>
              </a:rPr>
              <a:t>Проспективный</a:t>
            </a:r>
            <a:r>
              <a:rPr lang="ru-RU" b="1" dirty="0" smtClean="0">
                <a:latin typeface="+mn-lt"/>
              </a:rPr>
              <a:t> наблюдательный клинический мониторинг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внеплановых госпитализаций</a:t>
            </a:r>
            <a:r>
              <a:rPr lang="ru-RU" dirty="0" smtClean="0">
                <a:latin typeface="+mn-lt"/>
              </a:rPr>
              <a:t>  </a:t>
            </a:r>
            <a:endParaRPr lang="ru-RU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858000" cy="533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42852"/>
            <a:ext cx="8928992" cy="40582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Calibri" pitchFamily="34" charset="0"/>
              </a:rPr>
              <a:t>Мониторинг экстренных госпитализаций: цели проекта</a:t>
            </a:r>
            <a:endParaRPr lang="en-US" sz="31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571480"/>
            <a:ext cx="8715436" cy="60722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/>
              <a:t>Цели: </a:t>
            </a:r>
            <a:r>
              <a:rPr lang="ru-RU" sz="2400" dirty="0" smtClean="0"/>
              <a:t>1.</a:t>
            </a:r>
            <a:r>
              <a:rPr lang="ru-RU" sz="2400" b="1" dirty="0" smtClean="0"/>
              <a:t> </a:t>
            </a:r>
            <a:r>
              <a:rPr lang="ru-RU" sz="2400" dirty="0" smtClean="0"/>
              <a:t>Установить долю и выполнить фармакологическую и </a:t>
            </a:r>
            <a:r>
              <a:rPr lang="ru-RU" sz="2400" dirty="0" err="1" smtClean="0"/>
              <a:t>фармакоэкономическую</a:t>
            </a:r>
            <a:r>
              <a:rPr lang="ru-RU" sz="2400" dirty="0" smtClean="0"/>
              <a:t> оценку экстренных госпитализаций, обусловленных осложнениями лекарственной терапии.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2. Разработать направления снижения неблагоприятных последствий фармакотерапии.</a:t>
            </a:r>
          </a:p>
          <a:p>
            <a:pPr>
              <a:buNone/>
            </a:pPr>
            <a:r>
              <a:rPr lang="ru-RU" sz="2400" b="1" dirty="0" smtClean="0"/>
              <a:t>Этапы выполнения: </a:t>
            </a:r>
            <a:endParaRPr lang="ru-RU" sz="2400" dirty="0" smtClean="0"/>
          </a:p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sz="2400" i="1" dirty="0" smtClean="0">
              <a:latin typeface="Calibri" pitchFamily="34" charset="0"/>
            </a:endParaRPr>
          </a:p>
          <a:p>
            <a:pPr>
              <a:buNone/>
            </a:pPr>
            <a:endParaRPr lang="en-US" sz="2400" i="1" dirty="0" smtClean="0">
              <a:latin typeface="Calibri" pitchFamily="34" charset="0"/>
            </a:endParaRPr>
          </a:p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3357562"/>
            <a:ext cx="2857520" cy="1857388"/>
          </a:xfrm>
          <a:prstGeom prst="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Мониторинг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2000 экстренных госпитализаций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 базе 2-х многопрофильных клиник г. Минска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Выноска 2 5"/>
          <p:cNvSpPr/>
          <p:nvPr/>
        </p:nvSpPr>
        <p:spPr>
          <a:xfrm>
            <a:off x="4500562" y="2500306"/>
            <a:ext cx="4357718" cy="8572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4368"/>
              <a:gd name="adj6" fmla="val -36660"/>
            </a:avLst>
          </a:prstGeom>
          <a:noFill/>
          <a:ln w="12700">
            <a:prstDash val="sysDash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Оценка доли НПР в общем числе экстренных госпитализаций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4572000" y="3429000"/>
            <a:ext cx="4357718" cy="6429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764"/>
              <a:gd name="adj6" fmla="val -30849"/>
            </a:avLst>
          </a:prstGeom>
          <a:noFill/>
          <a:ln w="12700">
            <a:prstDash val="sysDash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Фармакологическая оценка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4572000" y="4214818"/>
            <a:ext cx="4357718" cy="6429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56"/>
              <a:gd name="adj6" fmla="val -31817"/>
            </a:avLst>
          </a:prstGeom>
          <a:noFill/>
          <a:ln w="12700">
            <a:prstDash val="sysDash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Оценка </a:t>
            </a:r>
            <a:r>
              <a:rPr lang="ru-RU" sz="2200" dirty="0" err="1" smtClean="0">
                <a:solidFill>
                  <a:schemeClr val="tx1"/>
                </a:solidFill>
              </a:rPr>
              <a:t>предотвратимости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4572000" y="5000636"/>
            <a:ext cx="4357718" cy="6429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876"/>
              <a:gd name="adj6" fmla="val -31817"/>
            </a:avLst>
          </a:prstGeom>
          <a:noFill/>
          <a:ln w="12700">
            <a:prstDash val="sysDash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solidFill>
                  <a:schemeClr val="tx1"/>
                </a:solidFill>
              </a:rPr>
              <a:t>Фармакоэкономическая</a:t>
            </a:r>
            <a:r>
              <a:rPr lang="ru-RU" sz="2200" dirty="0" smtClean="0">
                <a:solidFill>
                  <a:schemeClr val="tx1"/>
                </a:solidFill>
              </a:rPr>
              <a:t> оценка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4429124" y="5786454"/>
            <a:ext cx="4500594" cy="8572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244"/>
              <a:gd name="adj6" fmla="val -30398"/>
            </a:avLst>
          </a:prstGeom>
          <a:noFill/>
          <a:ln w="12700">
            <a:prstDash val="sysDash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Разработка и внедрение мер оптимизации фармакотерапии и минимизации риска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1322"/>
            <a:ext cx="8229600" cy="561956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Мониторинг экстренных госпитализаций: дизайн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071802" y="780378"/>
            <a:ext cx="2508310" cy="3868482"/>
          </a:xfrm>
          <a:prstGeom prst="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2 многопрофильные клиники: кардиология, гастроэнтерология, неврология, анестезиологи и реанимация, ревматология, хирургия, гинекология,  психоневрология,  аллергология, пульмонология, эндокринология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000108"/>
            <a:ext cx="192879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0868" y="299071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Соединительная линия уступом 3"/>
          <p:cNvCxnSpPr/>
          <p:nvPr/>
        </p:nvCxnSpPr>
        <p:spPr>
          <a:xfrm>
            <a:off x="1430723" y="2717055"/>
            <a:ext cx="1587272" cy="212756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25000"/>
              </a:schemeClr>
            </a:solidFill>
            <a:prstDash val="sysDash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flipV="1">
            <a:off x="5604782" y="1450269"/>
            <a:ext cx="2351594" cy="704049"/>
          </a:xfrm>
          <a:prstGeom prst="bentConnector3">
            <a:avLst/>
          </a:prstGeom>
          <a:ln w="12700">
            <a:solidFill>
              <a:schemeClr val="bg2">
                <a:lumMod val="25000"/>
              </a:schemeClr>
            </a:solidFill>
            <a:prstDash val="sysDash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8599" y="2102169"/>
            <a:ext cx="1665320" cy="197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9736" y="2990710"/>
            <a:ext cx="2986266" cy="1349342"/>
          </a:xfrm>
          <a:prstGeom prst="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Госпитализация пациента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(2000 госпитализаций:4 этапа мониторинга по 2-4 недели весна-осень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714356"/>
            <a:ext cx="2685065" cy="4823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Врач приемного отделения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65648" y="4125082"/>
            <a:ext cx="2662243" cy="888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Специалисты центра ФН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Клинический фармаколог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Специалист РНПЦ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04783" y="5329029"/>
            <a:ext cx="3431714" cy="1343867"/>
          </a:xfrm>
          <a:prstGeom prst="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Сбор первичной информации: причина  госпитализации, симптоматика, предшествующая лек.терапии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(24 часа)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57351" y="4734713"/>
            <a:ext cx="2235098" cy="1367705"/>
          </a:xfrm>
          <a:prstGeom prst="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Сбор полной информации на основании ПД и опроса (24-72 часа) 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21" name="Соединительная линия уступом 20"/>
          <p:cNvCxnSpPr>
            <a:stCxn id="23" idx="0"/>
          </p:cNvCxnSpPr>
          <p:nvPr/>
        </p:nvCxnSpPr>
        <p:spPr>
          <a:xfrm rot="16200000" flipV="1">
            <a:off x="6335953" y="4344342"/>
            <a:ext cx="253516" cy="1715858"/>
          </a:xfrm>
          <a:prstGeom prst="bentConnector2">
            <a:avLst/>
          </a:prstGeom>
          <a:ln w="12700">
            <a:solidFill>
              <a:schemeClr val="tx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109919" y="5418565"/>
            <a:ext cx="2235098" cy="1367705"/>
          </a:xfrm>
          <a:prstGeom prst="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Оценка ПСС, выделение целевой группы (прием ЛС – госпитализация )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40" y="4569352"/>
            <a:ext cx="2205233" cy="14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Соединительная линия уступом 32"/>
          <p:cNvCxnSpPr>
            <a:endCxn id="29" idx="0"/>
          </p:cNvCxnSpPr>
          <p:nvPr/>
        </p:nvCxnSpPr>
        <p:spPr>
          <a:xfrm rot="10800000" flipV="1">
            <a:off x="2227469" y="5122005"/>
            <a:ext cx="1117549" cy="296559"/>
          </a:xfrm>
          <a:prstGeom prst="bentConnector2">
            <a:avLst/>
          </a:prstGeom>
          <a:ln w="12700">
            <a:solidFill>
              <a:schemeClr val="tx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4" name="Скругленный прямоугольник 16393"/>
          <p:cNvSpPr/>
          <p:nvPr/>
        </p:nvSpPr>
        <p:spPr>
          <a:xfrm>
            <a:off x="357158" y="4125082"/>
            <a:ext cx="3782794" cy="153616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Фармакологическая оценка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Оценка предотвратимости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Фармакоэкономическая оценка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163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Мониторинг экстренных госпитализаций: мониторинг в динамике </a:t>
            </a:r>
            <a:endParaRPr lang="ru-RU" sz="2800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"/>
          </p:nvPr>
        </p:nvGraphicFramePr>
        <p:xfrm>
          <a:off x="214282" y="1219200"/>
          <a:ext cx="8929718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7563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Мониторинг экстренных госпитализаций: 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распределение подозреваемых ЛС по группам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7185156"/>
              </p:ext>
            </p:extLst>
          </p:nvPr>
        </p:nvGraphicFramePr>
        <p:xfrm>
          <a:off x="3570134" y="3284984"/>
          <a:ext cx="556863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67544" y="1196752"/>
            <a:ext cx="201622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 </a:t>
            </a:r>
            <a:r>
              <a:rPr lang="ru-RU" sz="2000" dirty="0" smtClean="0">
                <a:solidFill>
                  <a:schemeClr val="tx1"/>
                </a:solidFill>
              </a:rPr>
              <a:t>этап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7638" y="1185798"/>
            <a:ext cx="201622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II </a:t>
            </a:r>
            <a:r>
              <a:rPr lang="ru-RU" sz="2000" dirty="0" smtClean="0">
                <a:solidFill>
                  <a:schemeClr val="tx1"/>
                </a:solidFill>
              </a:rPr>
              <a:t>этап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5670376" y="1628800"/>
            <a:ext cx="3384376" cy="1457604"/>
          </a:xfrm>
          <a:prstGeom prst="borderCallout2">
            <a:avLst>
              <a:gd name="adj1" fmla="val 19119"/>
              <a:gd name="adj2" fmla="val -3928"/>
              <a:gd name="adj3" fmla="val 18750"/>
              <a:gd name="adj4" fmla="val -16667"/>
              <a:gd name="adj5" fmla="val 219240"/>
              <a:gd name="adj6" fmla="val -46961"/>
            </a:avLst>
          </a:prstGeom>
          <a:noFill/>
          <a:ln w="1270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Бета-блокаторы (12,3%)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ИАПФ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Антиаритмические ср-ва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Периферические вазодилататоры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Сердечные гликозиды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Нитраты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6347353" y="3212976"/>
            <a:ext cx="2760443" cy="504056"/>
          </a:xfrm>
          <a:prstGeom prst="borderCallout2">
            <a:avLst>
              <a:gd name="adj1" fmla="val 23991"/>
              <a:gd name="adj2" fmla="val -2166"/>
              <a:gd name="adj3" fmla="val 33365"/>
              <a:gd name="adj4" fmla="val -8738"/>
              <a:gd name="adj5" fmla="val 210424"/>
              <a:gd name="adj6" fmla="val -31076"/>
            </a:avLst>
          </a:prstGeom>
          <a:noFill/>
          <a:ln w="127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АСК (~20%)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Варфарин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71019973"/>
              </p:ext>
            </p:extLst>
          </p:nvPr>
        </p:nvGraphicFramePr>
        <p:xfrm>
          <a:off x="0" y="1643050"/>
          <a:ext cx="5505450" cy="281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67544" y="1185798"/>
            <a:ext cx="201622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 </a:t>
            </a:r>
            <a:r>
              <a:rPr lang="ru-RU" sz="2000" dirty="0" smtClean="0">
                <a:solidFill>
                  <a:schemeClr val="tx1"/>
                </a:solidFill>
              </a:rPr>
              <a:t>этап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2500298" y="2643182"/>
            <a:ext cx="2760443" cy="714380"/>
          </a:xfrm>
          <a:prstGeom prst="borderCallout2">
            <a:avLst>
              <a:gd name="adj1" fmla="val -9486"/>
              <a:gd name="adj2" fmla="val 4969"/>
              <a:gd name="adj3" fmla="val -30194"/>
              <a:gd name="adj4" fmla="val -5680"/>
              <a:gd name="adj5" fmla="val -57467"/>
              <a:gd name="adj6" fmla="val -23432"/>
            </a:avLst>
          </a:prstGeom>
          <a:noFill/>
          <a:ln w="127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i="1" dirty="0" err="1" smtClean="0">
                <a:solidFill>
                  <a:schemeClr val="tx1"/>
                </a:solidFill>
              </a:rPr>
              <a:t>Амоксициллин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i="1" dirty="0" err="1" smtClean="0">
                <a:solidFill>
                  <a:schemeClr val="tx1"/>
                </a:solidFill>
              </a:rPr>
              <a:t>Левофлоксацин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i="1" dirty="0" err="1" smtClean="0">
                <a:solidFill>
                  <a:schemeClr val="tx1"/>
                </a:solidFill>
              </a:rPr>
              <a:t>Ципрофлоксацин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ctr"/>
            <a:endParaRPr lang="ru-RU" sz="16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Мониторинг экстренных госпитализаций: распределение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СПР по типам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35735113"/>
              </p:ext>
            </p:extLst>
          </p:nvPr>
        </p:nvGraphicFramePr>
        <p:xfrm>
          <a:off x="2857488" y="3500438"/>
          <a:ext cx="5987008" cy="314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67544" y="1196752"/>
            <a:ext cx="201622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 </a:t>
            </a:r>
            <a:r>
              <a:rPr lang="ru-RU" sz="2000" b="1" dirty="0" smtClean="0">
                <a:solidFill>
                  <a:schemeClr val="tx1"/>
                </a:solidFill>
              </a:rPr>
              <a:t>этап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Выноска 2 5"/>
          <p:cNvSpPr/>
          <p:nvPr/>
        </p:nvSpPr>
        <p:spPr>
          <a:xfrm>
            <a:off x="5364088" y="980728"/>
            <a:ext cx="3779912" cy="2591148"/>
          </a:xfrm>
          <a:prstGeom prst="borderCallout2">
            <a:avLst>
              <a:gd name="adj1" fmla="val 18750"/>
              <a:gd name="adj2" fmla="val -2811"/>
              <a:gd name="adj3" fmla="val 18750"/>
              <a:gd name="adj4" fmla="val -16667"/>
              <a:gd name="adj5" fmla="val 154119"/>
              <a:gd name="adj6" fmla="val -3306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endParaRPr lang="ru-RU" sz="1800" dirty="0">
              <a:solidFill>
                <a:schemeClr val="tx1"/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Язвы желудка, ДПК, осложненные кровотечением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ЖКК и иные кровотечения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Обострение ХОБЛ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Де/</a:t>
            </a:r>
            <a:r>
              <a:rPr lang="ru-RU" sz="1800" dirty="0" err="1" smtClean="0">
                <a:solidFill>
                  <a:schemeClr val="tx1"/>
                </a:solidFill>
              </a:rPr>
              <a:t>субкомпенсация</a:t>
            </a:r>
            <a:r>
              <a:rPr lang="ru-RU" sz="1800" dirty="0" smtClean="0">
                <a:solidFill>
                  <a:schemeClr val="tx1"/>
                </a:solidFill>
              </a:rPr>
              <a:t> СД </a:t>
            </a:r>
            <a:r>
              <a:rPr lang="en-US" sz="1800" dirty="0" smtClean="0">
                <a:solidFill>
                  <a:schemeClr val="tx1"/>
                </a:solidFill>
              </a:rPr>
              <a:t>II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Медикаментозные гипотензии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Нарушения ритма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С-м обкрадывания миокарда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Токсический гепатит</a:t>
            </a:r>
          </a:p>
          <a:p>
            <a:pPr algn="ctr"/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5724128" y="4365104"/>
            <a:ext cx="3336303" cy="360040"/>
          </a:xfrm>
          <a:prstGeom prst="borderCallout2">
            <a:avLst>
              <a:gd name="adj1" fmla="val 21511"/>
              <a:gd name="adj2" fmla="val -981"/>
              <a:gd name="adj3" fmla="val 18750"/>
              <a:gd name="adj4" fmla="val -16667"/>
              <a:gd name="adj5" fmla="val 64458"/>
              <a:gd name="adj6" fmla="val -17828"/>
            </a:avLst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endParaRPr lang="ru-RU" sz="1800" dirty="0">
              <a:solidFill>
                <a:schemeClr val="tx1"/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С-м отмены </a:t>
            </a:r>
            <a:r>
              <a:rPr lang="el-GR" sz="1800" dirty="0" smtClean="0">
                <a:solidFill>
                  <a:schemeClr val="tx1"/>
                </a:solidFill>
              </a:rPr>
              <a:t>β</a:t>
            </a:r>
            <a:r>
              <a:rPr lang="ru-RU" sz="1800" dirty="0" smtClean="0">
                <a:solidFill>
                  <a:schemeClr val="tx1"/>
                </a:solidFill>
              </a:rPr>
              <a:t>-блокаторов</a:t>
            </a:r>
          </a:p>
          <a:p>
            <a:pPr algn="ctr"/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5493702" y="3714752"/>
            <a:ext cx="3650298" cy="360040"/>
          </a:xfrm>
          <a:prstGeom prst="borderCallout2">
            <a:avLst>
              <a:gd name="adj1" fmla="val 18751"/>
              <a:gd name="adj2" fmla="val -3432"/>
              <a:gd name="adj3" fmla="val 18750"/>
              <a:gd name="adj4" fmla="val -16667"/>
              <a:gd name="adj5" fmla="val 262158"/>
              <a:gd name="adj6" fmla="val -21006"/>
            </a:avLst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Аллергические реакции</a:t>
            </a:r>
          </a:p>
          <a:p>
            <a:pPr algn="ctr"/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3173263"/>
              </p:ext>
            </p:extLst>
          </p:nvPr>
        </p:nvGraphicFramePr>
        <p:xfrm>
          <a:off x="179512" y="1878089"/>
          <a:ext cx="418611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66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Мониторинг экстренных госпитализаций: распределение СПР по </a:t>
            </a:r>
            <a:r>
              <a:rPr lang="ru-RU" sz="2800" b="1" dirty="0" smtClean="0">
                <a:solidFill>
                  <a:schemeClr val="tx1"/>
                </a:solidFill>
              </a:rPr>
              <a:t>предотвратимости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3881608"/>
              </p:ext>
            </p:extLst>
          </p:nvPr>
        </p:nvGraphicFramePr>
        <p:xfrm>
          <a:off x="3427375" y="3356992"/>
          <a:ext cx="559329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Выноска 2 5"/>
          <p:cNvSpPr/>
          <p:nvPr/>
        </p:nvSpPr>
        <p:spPr>
          <a:xfrm>
            <a:off x="5148064" y="1143000"/>
            <a:ext cx="3851920" cy="629816"/>
          </a:xfrm>
          <a:prstGeom prst="borderCallout2">
            <a:avLst>
              <a:gd name="adj1" fmla="val 26602"/>
              <a:gd name="adj2" fmla="val -1544"/>
              <a:gd name="adj3" fmla="val 26602"/>
              <a:gd name="adj4" fmla="val -7025"/>
              <a:gd name="adj5" fmla="val 621824"/>
              <a:gd name="adj6" fmla="val -34722"/>
            </a:avLst>
          </a:prstGeom>
          <a:noFill/>
          <a:ln w="127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АСК (75 мг): отсутствие гастропротекции в группах риска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5148064" y="1935088"/>
            <a:ext cx="3872609" cy="1061864"/>
          </a:xfrm>
          <a:prstGeom prst="borderCallout2">
            <a:avLst>
              <a:gd name="adj1" fmla="val 23232"/>
              <a:gd name="adj2" fmla="val -1765"/>
              <a:gd name="adj3" fmla="val 23232"/>
              <a:gd name="adj4" fmla="val -6909"/>
              <a:gd name="adj5" fmla="val 293195"/>
              <a:gd name="adj6" fmla="val -25993"/>
            </a:avLst>
          </a:prstGeom>
          <a:noFill/>
          <a:ln w="127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НПВС: необоснованные комбинации, нарушение длительности, режима дозирования, отсутствие гастропротекции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5168752" y="3157805"/>
            <a:ext cx="3975247" cy="864096"/>
          </a:xfrm>
          <a:prstGeom prst="borderCallout2">
            <a:avLst>
              <a:gd name="adj1" fmla="val 26602"/>
              <a:gd name="adj2" fmla="val -1544"/>
              <a:gd name="adj3" fmla="val 26602"/>
              <a:gd name="adj4" fmla="val -7025"/>
              <a:gd name="adj5" fmla="val 219456"/>
              <a:gd name="adj6" fmla="val -18208"/>
            </a:avLst>
          </a:prstGeom>
          <a:noFill/>
          <a:ln w="127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 smtClean="0">
                <a:solidFill>
                  <a:schemeClr val="tx1"/>
                </a:solidFill>
              </a:rPr>
              <a:t>β</a:t>
            </a:r>
            <a:r>
              <a:rPr lang="ru-RU" sz="1800" dirty="0" smtClean="0">
                <a:solidFill>
                  <a:schemeClr val="tx1"/>
                </a:solidFill>
              </a:rPr>
              <a:t>-блокаторы: передозировки, отмена,  нарушение противопоказаний, предостережений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50187615"/>
              </p:ext>
            </p:extLst>
          </p:nvPr>
        </p:nvGraphicFramePr>
        <p:xfrm>
          <a:off x="179512" y="2420888"/>
          <a:ext cx="4464496" cy="27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77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+mn-lt"/>
              </a:rPr>
              <a:t>Когортный</a:t>
            </a:r>
            <a:r>
              <a:rPr lang="ru-RU" b="1" dirty="0" smtClean="0">
                <a:latin typeface="+mn-lt"/>
              </a:rPr>
              <a:t> мониторинг безопасности и эффективности АРВТ</a:t>
            </a:r>
            <a:endParaRPr lang="ru-RU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858000" cy="533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101042" cy="78581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Мониторинг экстренных госпитализаций: </a:t>
            </a:r>
            <a:b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практическая значимость результатов</a:t>
            </a:r>
            <a:endParaRPr lang="en-US" sz="2800" b="1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857232"/>
            <a:ext cx="8715436" cy="578647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sz="2400" i="1" dirty="0" smtClean="0">
              <a:latin typeface="Calibri" pitchFamily="34" charset="0"/>
            </a:endParaRPr>
          </a:p>
          <a:p>
            <a:pPr>
              <a:buNone/>
            </a:pPr>
            <a:endParaRPr lang="en-US" sz="2400" i="1" dirty="0" smtClean="0">
              <a:latin typeface="Calibri" pitchFamily="34" charset="0"/>
            </a:endParaRPr>
          </a:p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4" name="Рисунок 3" descr="s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3786214" cy="242889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85984" y="1571612"/>
            <a:ext cx="2857520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Повышение безопасности фармакотерапии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 rot="924009">
            <a:off x="1884438" y="2038502"/>
            <a:ext cx="6745340" cy="3934989"/>
          </a:xfrm>
          <a:prstGeom prst="leftArrow">
            <a:avLst>
              <a:gd name="adj1" fmla="val 74633"/>
              <a:gd name="adj2" fmla="val 2898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Метод позволяет в сжатые сроки и с привлечением ограниченных ресурсов: 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выявить значимые, присущие  конкретной системе проблемы в области применения ЛС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 оценить возможность  воздействия (</a:t>
            </a:r>
            <a:r>
              <a:rPr lang="ru-RU" sz="2200" dirty="0" err="1" smtClean="0">
                <a:solidFill>
                  <a:schemeClr val="tx1"/>
                </a:solidFill>
              </a:rPr>
              <a:t>предотвратимость</a:t>
            </a:r>
            <a:r>
              <a:rPr lang="ru-RU" sz="2200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 наметить меры оптимизации  фармакотерапии/регулирования обращения 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Исследовательская команда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9972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sz="2400" i="1" dirty="0" smtClean="0"/>
              <a:t>УП «Центр экспертиз и испытаний в здравоохранении»:  Ефремова И.Н., Сеткина С.Б., </a:t>
            </a:r>
            <a:r>
              <a:rPr lang="ru-RU" sz="2400" i="1" dirty="0" err="1" smtClean="0"/>
              <a:t>Кучко</a:t>
            </a:r>
            <a:r>
              <a:rPr lang="ru-RU" sz="2400" i="1" dirty="0" smtClean="0"/>
              <a:t> А.М., Черныш И.П., Рождественский Д.А.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sz="2400" i="1" dirty="0" smtClean="0"/>
              <a:t>ГУ «Республиканский научно-практический центр </a:t>
            </a:r>
            <a:r>
              <a:rPr lang="ru-RU" sz="2400" i="1" dirty="0" err="1" smtClean="0"/>
              <a:t>медицнских</a:t>
            </a:r>
            <a:r>
              <a:rPr lang="ru-RU" sz="2400" i="1" dirty="0" smtClean="0"/>
              <a:t> технологий, информатизации, управления и экономики здравоохранения» </a:t>
            </a:r>
            <a:r>
              <a:rPr lang="ru-RU" sz="2400" i="1" dirty="0" err="1" smtClean="0"/>
              <a:t>Сачек</a:t>
            </a:r>
            <a:r>
              <a:rPr lang="ru-RU" sz="2400" i="1" dirty="0" smtClean="0"/>
              <a:t> М.М., </a:t>
            </a:r>
            <a:r>
              <a:rPr lang="ru-RU" sz="2400" i="1" dirty="0" err="1" smtClean="0"/>
              <a:t>Локуть</a:t>
            </a:r>
            <a:r>
              <a:rPr lang="ru-RU" sz="2400" i="1" dirty="0" smtClean="0"/>
              <a:t> А.Б., </a:t>
            </a:r>
            <a:r>
              <a:rPr lang="ru-RU" sz="2400" i="1" dirty="0" err="1" smtClean="0"/>
              <a:t>Овчинникова</a:t>
            </a:r>
            <a:r>
              <a:rPr lang="ru-RU" sz="2400" i="1" dirty="0" smtClean="0"/>
              <a:t>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sz="2400" i="1" dirty="0" smtClean="0"/>
              <a:t>УЗ «10-я городская клиническая больница» г. Минск: </a:t>
            </a:r>
            <a:r>
              <a:rPr lang="ru-RU" sz="2400" i="1" dirty="0" err="1" smtClean="0"/>
              <a:t>Бакштанович</a:t>
            </a:r>
            <a:r>
              <a:rPr lang="ru-RU" sz="2400" i="1" dirty="0" smtClean="0"/>
              <a:t> А.В., клинический фармаколог.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sz="2400" i="1" dirty="0" smtClean="0"/>
              <a:t>УЗ «2-я городская клиническая больница» г. Минск: Тишкевич А.А., клинический фармаколог.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4006" y="4941168"/>
            <a:ext cx="9036496" cy="18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i="1" dirty="0" smtClean="0">
                <a:solidFill>
                  <a:schemeClr val="tx1"/>
                </a:solidFill>
              </a:rPr>
              <a:t>Активный </a:t>
            </a:r>
            <a:r>
              <a:rPr lang="ru-RU" i="1" dirty="0">
                <a:solidFill>
                  <a:schemeClr val="tx1"/>
                </a:solidFill>
              </a:rPr>
              <a:t>мониторинг – эффективный способ форсирования определенной области знаний по безопасности, имеет уникальное соотношение затраты-результат. Для получения наилучшего результата важно подойти к нему с максимально подготовленной профессиональной командой и ресурсной базой.</a:t>
            </a:r>
          </a:p>
        </p:txBody>
      </p:sp>
      <p:pic>
        <p:nvPicPr>
          <p:cNvPr id="2054" name="Picture 6" descr="https://encrypted-tbn3.gstatic.com/images?q=tbn:ANd9GcSl78ZIoC1qEJlBDqunW5sQbL23C7jMKhsB07B8v18-i0NDjc70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" y="-5083"/>
            <a:ext cx="4608512" cy="324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2254" y="1772816"/>
            <a:ext cx="4404616" cy="323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83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 lIns="0" tIns="0" rIns="0" bIns="0" anchor="b"/>
          <a:lstStyle/>
          <a:p>
            <a:r>
              <a:rPr lang="ru-RU" dirty="0" smtClean="0">
                <a:latin typeface="+mn-lt"/>
              </a:rPr>
              <a:t>БЛАГОДАРЮ ЗА ВНИМАНИЕ!</a:t>
            </a:r>
            <a:endParaRPr lang="da-DK" dirty="0" smtClean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ВОПРОСЫ….</a:t>
            </a:r>
            <a:endParaRPr lang="en-US" sz="2800" i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endParaRPr lang="ru-RU" sz="40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2" descr="http://too.by/images/stories/belarus%20foto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377474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43852" cy="4286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 АРТ в РБ: 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история проекта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28604"/>
            <a:ext cx="8568952" cy="62407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Monitoring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Medicines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7 (Seventh Framework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e-BY" i="1" dirty="0">
                <a:latin typeface="Calibri" panose="020F0502020204030204" pitchFamily="34" charset="0"/>
                <a:cs typeface="Calibri" panose="020F0502020204030204" pitchFamily="34" charset="0"/>
              </a:rPr>
              <a:t>Глобальная цель: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снижение смертности и неблагоприятных последствий для здоровья пациентов, причиной которых является наличие недостаточно изученных аспектов профиля безопасности лекарственных средств (не выявленных проблем по безопасности применения)</a:t>
            </a:r>
          </a:p>
          <a:p>
            <a:pPr marL="0" indent="0" algn="just">
              <a:buNone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1 из 4 задач: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разработка дополнительных методов фармаконадзора, дополняющих метод спонтанного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репортирования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Calibri" pitchFamily="34" charset="0"/>
              </a:rPr>
              <a:t>План был задуман и написан доктором </a:t>
            </a:r>
            <a:r>
              <a:rPr lang="ru-RU" b="1" i="1" dirty="0" err="1" smtClean="0">
                <a:latin typeface="Calibri" pitchFamily="34" charset="0"/>
              </a:rPr>
              <a:t>Шанти</a:t>
            </a:r>
            <a:r>
              <a:rPr lang="ru-RU" b="1" i="1" dirty="0" smtClean="0">
                <a:latin typeface="Calibri" pitchFamily="34" charset="0"/>
              </a:rPr>
              <a:t> Пал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b="1" dirty="0" smtClean="0">
                <a:latin typeface="Calibri" pitchFamily="34" charset="0"/>
              </a:rPr>
              <a:t>WHO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одобрен ЕС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проведение начато </a:t>
            </a:r>
            <a:r>
              <a:rPr lang="en-GB" dirty="0" smtClean="0">
                <a:latin typeface="Calibri" pitchFamily="34" charset="0"/>
              </a:rPr>
              <a:t>1 </a:t>
            </a:r>
            <a:r>
              <a:rPr lang="ru-RU" dirty="0" smtClean="0">
                <a:latin typeface="Calibri" pitchFamily="34" charset="0"/>
              </a:rPr>
              <a:t>сентября</a:t>
            </a:r>
            <a:r>
              <a:rPr lang="en-GB" dirty="0" smtClean="0">
                <a:latin typeface="Calibri" pitchFamily="34" charset="0"/>
              </a:rPr>
              <a:t> 2009. </a:t>
            </a:r>
            <a:r>
              <a:rPr lang="ru-RU" dirty="0" smtClean="0">
                <a:latin typeface="Calibri" pitchFamily="34" charset="0"/>
              </a:rPr>
              <a:t>Функции координатора – </a:t>
            </a:r>
            <a:r>
              <a:rPr lang="en-GB" b="1" i="1" dirty="0" smtClean="0">
                <a:latin typeface="Calibri" pitchFamily="34" charset="0"/>
              </a:rPr>
              <a:t>UMC, </a:t>
            </a:r>
            <a:r>
              <a:rPr lang="ru-RU" i="1" dirty="0" smtClean="0">
                <a:latin typeface="Calibri" pitchFamily="34" charset="0"/>
              </a:rPr>
              <a:t>доктор</a:t>
            </a:r>
            <a:r>
              <a:rPr lang="ru-RU" b="1" i="1" dirty="0" smtClean="0">
                <a:latin typeface="Calibri" pitchFamily="34" charset="0"/>
              </a:rPr>
              <a:t> Стен </a:t>
            </a:r>
            <a:r>
              <a:rPr lang="ru-RU" b="1" i="1" dirty="0" err="1" smtClean="0">
                <a:latin typeface="Calibri" pitchFamily="34" charset="0"/>
              </a:rPr>
              <a:t>Олссон</a:t>
            </a:r>
            <a:r>
              <a:rPr lang="ru-RU" dirty="0" smtClean="0">
                <a:latin typeface="Calibri" pitchFamily="34" charset="0"/>
              </a:rPr>
              <a:t>.</a:t>
            </a:r>
            <a:endParaRPr lang="en-GB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6429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 АРТ в РБ: 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Дизайн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85786" y="2928934"/>
            <a:ext cx="6715172" cy="1588"/>
          </a:xfrm>
          <a:prstGeom prst="straightConnector1">
            <a:avLst/>
          </a:prstGeom>
          <a:ln w="19050">
            <a:prstDash val="sys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715142" y="2928934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1286646" y="2928140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786712" y="2928140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2786844" y="2928140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286778" y="2928140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3286910" y="2928140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4644232" y="2928140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5715802" y="2928140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6715934" y="2928140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7858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85926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643050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857364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714488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857364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785926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85926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785926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Скругленный прямоугольник 29"/>
          <p:cNvSpPr/>
          <p:nvPr/>
        </p:nvSpPr>
        <p:spPr>
          <a:xfrm>
            <a:off x="1071538" y="3071810"/>
            <a:ext cx="642942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 мес.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71604" y="3071810"/>
            <a:ext cx="642942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 мес.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00232" y="3071810"/>
            <a:ext cx="642942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 мес.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00298" y="3071810"/>
            <a:ext cx="642942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 мес.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00364" y="3071810"/>
            <a:ext cx="642942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 мес.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00430" y="3071810"/>
            <a:ext cx="642942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6 мес.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3715538" y="2928140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714488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Скругленный прямоугольник 37"/>
          <p:cNvSpPr/>
          <p:nvPr/>
        </p:nvSpPr>
        <p:spPr>
          <a:xfrm>
            <a:off x="4357686" y="3071810"/>
            <a:ext cx="785818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12 мес.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00694" y="3071810"/>
            <a:ext cx="785818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18 мес.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29388" y="3071810"/>
            <a:ext cx="785818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24 мес.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357694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972" descr="121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571876"/>
            <a:ext cx="18069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Скругленный прямоугольник 45"/>
          <p:cNvSpPr/>
          <p:nvPr/>
        </p:nvSpPr>
        <p:spPr>
          <a:xfrm>
            <a:off x="5072066" y="3714752"/>
            <a:ext cx="1643074" cy="928694"/>
          </a:xfrm>
          <a:prstGeom prst="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Анализ данных и внесение в базу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42844" y="4857760"/>
            <a:ext cx="1643074" cy="714380"/>
          </a:xfrm>
          <a:prstGeom prst="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Vigibase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Нац.база</a:t>
            </a:r>
            <a:r>
              <a:rPr lang="ru-RU" sz="1600" dirty="0" smtClean="0">
                <a:solidFill>
                  <a:schemeClr val="tx1"/>
                </a:solidFill>
              </a:rPr>
              <a:t> ПР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56" name="Shape 55"/>
          <p:cNvCxnSpPr/>
          <p:nvPr/>
        </p:nvCxnSpPr>
        <p:spPr>
          <a:xfrm>
            <a:off x="7286644" y="2428868"/>
            <a:ext cx="357190" cy="1857388"/>
          </a:xfrm>
          <a:prstGeom prst="bentConnector2">
            <a:avLst/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7"/>
          <p:cNvCxnSpPr>
            <a:endCxn id="46" idx="2"/>
          </p:cNvCxnSpPr>
          <p:nvPr/>
        </p:nvCxnSpPr>
        <p:spPr>
          <a:xfrm rot="10800000">
            <a:off x="5893604" y="4643446"/>
            <a:ext cx="1321603" cy="857256"/>
          </a:xfrm>
          <a:prstGeom prst="bentConnector2">
            <a:avLst/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/>
          <p:nvPr/>
        </p:nvCxnSpPr>
        <p:spPr>
          <a:xfrm rot="10800000" flipV="1">
            <a:off x="4464844" y="4000504"/>
            <a:ext cx="607223" cy="357190"/>
          </a:xfrm>
          <a:prstGeom prst="bentConnector2">
            <a:avLst/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rot="10800000">
            <a:off x="3143240" y="3857628"/>
            <a:ext cx="1928826" cy="1588"/>
          </a:xfrm>
          <a:prstGeom prst="bentConnector3">
            <a:avLst>
              <a:gd name="adj1" fmla="val 50000"/>
            </a:avLst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45" idx="1"/>
            <a:endCxn id="47" idx="0"/>
          </p:cNvCxnSpPr>
          <p:nvPr/>
        </p:nvCxnSpPr>
        <p:spPr>
          <a:xfrm rot="10800000" flipV="1">
            <a:off x="964382" y="4179098"/>
            <a:ext cx="392909" cy="678661"/>
          </a:xfrm>
          <a:prstGeom prst="bentConnector2">
            <a:avLst/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1071538" y="785794"/>
            <a:ext cx="7143800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err="1" smtClean="0">
                <a:solidFill>
                  <a:schemeClr val="tx1"/>
                </a:solidFill>
              </a:rPr>
              <a:t>Когортный</a:t>
            </a:r>
            <a:r>
              <a:rPr lang="ru-RU" sz="1800" i="1" dirty="0" smtClean="0">
                <a:solidFill>
                  <a:schemeClr val="tx1"/>
                </a:solidFill>
              </a:rPr>
              <a:t> мониторинг  – </a:t>
            </a:r>
            <a:r>
              <a:rPr lang="ru-RU" sz="1800" i="1" dirty="0" err="1" smtClean="0">
                <a:solidFill>
                  <a:schemeClr val="tx1"/>
                </a:solidFill>
              </a:rPr>
              <a:t>неинтервенционное</a:t>
            </a:r>
            <a:r>
              <a:rPr lang="ru-RU" sz="1800" i="1" dirty="0" smtClean="0">
                <a:solidFill>
                  <a:schemeClr val="tx1"/>
                </a:solidFill>
              </a:rPr>
              <a:t>, </a:t>
            </a:r>
            <a:r>
              <a:rPr lang="ru-RU" sz="1800" i="1" dirty="0" err="1" smtClean="0">
                <a:solidFill>
                  <a:schemeClr val="tx1"/>
                </a:solidFill>
              </a:rPr>
              <a:t>проспективное</a:t>
            </a:r>
            <a:r>
              <a:rPr lang="ru-RU" sz="1800" i="1" dirty="0" smtClean="0">
                <a:solidFill>
                  <a:schemeClr val="tx1"/>
                </a:solidFill>
              </a:rPr>
              <a:t>, динамическое, описательное, эпидемиологические исследование </a:t>
            </a:r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28802"/>
            <a:ext cx="1095351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Скругленный прямоугольник 69"/>
          <p:cNvSpPr/>
          <p:nvPr/>
        </p:nvSpPr>
        <p:spPr>
          <a:xfrm>
            <a:off x="1500166" y="5715016"/>
            <a:ext cx="1714512" cy="857256"/>
          </a:xfrm>
          <a:prstGeom prst="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Анализ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Отчет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Рекомендации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72" name="Shape 71"/>
          <p:cNvCxnSpPr>
            <a:stCxn id="47" idx="2"/>
            <a:endCxn id="70" idx="1"/>
          </p:cNvCxnSpPr>
          <p:nvPr/>
        </p:nvCxnSpPr>
        <p:spPr>
          <a:xfrm rot="16200000" flipH="1">
            <a:off x="946521" y="5589999"/>
            <a:ext cx="571504" cy="535785"/>
          </a:xfrm>
          <a:prstGeom prst="bentConnector2">
            <a:avLst/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090244"/>
              </p:ext>
            </p:extLst>
          </p:nvPr>
        </p:nvGraphicFramePr>
        <p:xfrm>
          <a:off x="7215206" y="4214818"/>
          <a:ext cx="1571636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8" imgW="5355000" imgH="7578000" progId="AcroExch.Document.7">
                  <p:link updateAutomatic="1"/>
                </p:oleObj>
              </mc:Choice>
              <mc:Fallback>
                <p:oleObj name="Acrobat Document" r:id="rId8" imgW="5355000" imgH="7578000" progId="AcroExch.Document.7">
                  <p:link updateAutomatic="1"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4214818"/>
                        <a:ext cx="1571636" cy="2071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Скругленный прямоугольник 60"/>
          <p:cNvSpPr/>
          <p:nvPr/>
        </p:nvSpPr>
        <p:spPr>
          <a:xfrm>
            <a:off x="1357290" y="1571612"/>
            <a:ext cx="6357982" cy="4071966"/>
          </a:xfrm>
          <a:prstGeom prst="round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Полная информация по профилю </a:t>
            </a:r>
            <a:r>
              <a:rPr lang="ru-RU" sz="2000" b="1" dirty="0" smtClean="0">
                <a:solidFill>
                  <a:schemeClr val="tx1"/>
                </a:solidFill>
              </a:rPr>
              <a:t>безопасности и эффективности</a:t>
            </a:r>
            <a:r>
              <a:rPr lang="ru-RU" sz="2000" dirty="0" smtClean="0">
                <a:solidFill>
                  <a:schemeClr val="tx1"/>
                </a:solidFill>
              </a:rPr>
              <a:t> у каждого из включенных пациентов в динамике  – в объеме когорты (информация по известным и неизвестным аспектам профиля безопасности, оценка эффективности в динамике)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Полная информация по </a:t>
            </a:r>
            <a:r>
              <a:rPr lang="ru-RU" sz="2000" dirty="0" err="1" smtClean="0">
                <a:solidFill>
                  <a:schemeClr val="tx1"/>
                </a:solidFill>
              </a:rPr>
              <a:t>профиль-модифицирующим</a:t>
            </a:r>
            <a:r>
              <a:rPr lang="ru-RU" sz="2000" dirty="0" smtClean="0">
                <a:solidFill>
                  <a:schemeClr val="tx1"/>
                </a:solidFill>
              </a:rPr>
              <a:t> факторам риска (сопутствующая патология и терапия, зависимости, возраст/пол, </a:t>
            </a:r>
            <a:r>
              <a:rPr lang="ru-RU" sz="2000" dirty="0" err="1" smtClean="0">
                <a:solidFill>
                  <a:schemeClr val="tx1"/>
                </a:solidFill>
              </a:rPr>
              <a:t>фармакогенетические</a:t>
            </a:r>
            <a:r>
              <a:rPr lang="ru-RU" sz="2000" dirty="0" smtClean="0">
                <a:solidFill>
                  <a:schemeClr val="tx1"/>
                </a:solidFill>
              </a:rPr>
              <a:t> аспекты и пр.)  и степени их влияния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Информация по эффективности мер по </a:t>
            </a:r>
            <a:r>
              <a:rPr lang="ru-RU" sz="2000" dirty="0" err="1" smtClean="0">
                <a:solidFill>
                  <a:schemeClr val="tx1"/>
                </a:solidFill>
              </a:rPr>
              <a:t>мониторированию</a:t>
            </a:r>
            <a:r>
              <a:rPr lang="ru-RU" sz="2000" dirty="0" smtClean="0">
                <a:solidFill>
                  <a:schemeClr val="tx1"/>
                </a:solidFill>
              </a:rPr>
              <a:t>/предупреждению/купированию ПР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7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 АРТ в РБ: </a:t>
            </a:r>
            <a:r>
              <a:rPr lang="ru-RU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мониторируемая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когорта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Выноска 3 7"/>
          <p:cNvSpPr/>
          <p:nvPr/>
        </p:nvSpPr>
        <p:spPr>
          <a:xfrm>
            <a:off x="5143504" y="1142984"/>
            <a:ext cx="3714776" cy="1071570"/>
          </a:xfrm>
          <a:prstGeom prst="borderCallout3">
            <a:avLst>
              <a:gd name="adj1" fmla="val 49861"/>
              <a:gd name="adj2" fmla="val -384"/>
              <a:gd name="adj3" fmla="val 40084"/>
              <a:gd name="adj4" fmla="val -14359"/>
              <a:gd name="adj5" fmla="val 18789"/>
              <a:gd name="adj6" fmla="val -43590"/>
              <a:gd name="adj7" fmla="val 103994"/>
              <a:gd name="adj8" fmla="val -53205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ВИЧ-инфицированные пациенты (</a:t>
            </a:r>
            <a:r>
              <a:rPr lang="en-US" sz="1800" dirty="0" smtClean="0">
                <a:solidFill>
                  <a:schemeClr val="tx1"/>
                </a:solidFill>
              </a:rPr>
              <a:t>naive)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CD4 ≤ 350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/мм</a:t>
            </a:r>
            <a:r>
              <a:rPr lang="ru-RU" sz="1800" baseline="30000" dirty="0" smtClean="0">
                <a:solidFill>
                  <a:schemeClr val="tx1"/>
                </a:solidFill>
              </a:rPr>
              <a:t>3 </a:t>
            </a:r>
            <a:r>
              <a:rPr lang="ru-RU" sz="1800" dirty="0" smtClean="0">
                <a:solidFill>
                  <a:schemeClr val="tx1"/>
                </a:solidFill>
              </a:rPr>
              <a:t>либо 3-4 стадия ВИЧ или ТБ вне зависимости от  </a:t>
            </a:r>
            <a:r>
              <a:rPr lang="en-US" sz="1800" dirty="0" smtClean="0">
                <a:solidFill>
                  <a:schemeClr val="tx1"/>
                </a:solidFill>
              </a:rPr>
              <a:t>CD4</a:t>
            </a:r>
            <a:endParaRPr lang="ru-RU" sz="1800" baseline="30000" dirty="0">
              <a:solidFill>
                <a:schemeClr val="tx1"/>
              </a:solidFill>
            </a:endParaRPr>
          </a:p>
        </p:txBody>
      </p:sp>
      <p:sp>
        <p:nvSpPr>
          <p:cNvPr id="10" name="Выноска 3 9"/>
          <p:cNvSpPr/>
          <p:nvPr/>
        </p:nvSpPr>
        <p:spPr>
          <a:xfrm>
            <a:off x="5143504" y="2428868"/>
            <a:ext cx="3714776" cy="1285884"/>
          </a:xfrm>
          <a:prstGeom prst="borderCallout3">
            <a:avLst>
              <a:gd name="adj1" fmla="val 18750"/>
              <a:gd name="adj2" fmla="val -898"/>
              <a:gd name="adj3" fmla="val 13713"/>
              <a:gd name="adj4" fmla="val -6924"/>
              <a:gd name="adj5" fmla="val -12470"/>
              <a:gd name="adj6" fmla="val -38975"/>
              <a:gd name="adj7" fmla="val 8883"/>
              <a:gd name="adj8" fmla="val -52179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Назначение схем первой линии </a:t>
            </a:r>
            <a:r>
              <a:rPr lang="en-US" sz="1800" dirty="0" smtClean="0">
                <a:solidFill>
                  <a:schemeClr val="tx1"/>
                </a:solidFill>
              </a:rPr>
              <a:t>AZT+3TC+EFV (NVP) </a:t>
            </a:r>
            <a:r>
              <a:rPr lang="ru-RU" sz="1800" dirty="0" smtClean="0">
                <a:solidFill>
                  <a:schemeClr val="tx1"/>
                </a:solidFill>
              </a:rPr>
              <a:t>или </a:t>
            </a:r>
            <a:r>
              <a:rPr lang="en-US" sz="1800" dirty="0" smtClean="0">
                <a:solidFill>
                  <a:schemeClr val="tx1"/>
                </a:solidFill>
              </a:rPr>
              <a:t>TDF + 3TC + EFV (NVP) (</a:t>
            </a:r>
            <a:r>
              <a:rPr lang="ru-RU" sz="1800" dirty="0" smtClean="0">
                <a:solidFill>
                  <a:schemeClr val="tx1"/>
                </a:solidFill>
              </a:rPr>
              <a:t>клинически обоснованное и в соответствии с протоколами лечения)</a:t>
            </a:r>
            <a:endParaRPr lang="ru-RU" sz="1800" baseline="30000" dirty="0">
              <a:solidFill>
                <a:schemeClr val="tx1"/>
              </a:solidFill>
            </a:endParaRPr>
          </a:p>
        </p:txBody>
      </p:sp>
      <p:sp>
        <p:nvSpPr>
          <p:cNvPr id="12" name="Выноска 3 11"/>
          <p:cNvSpPr/>
          <p:nvPr/>
        </p:nvSpPr>
        <p:spPr>
          <a:xfrm>
            <a:off x="4286248" y="3857628"/>
            <a:ext cx="3714776" cy="571504"/>
          </a:xfrm>
          <a:prstGeom prst="borderCallout3">
            <a:avLst>
              <a:gd name="adj1" fmla="val 50416"/>
              <a:gd name="adj2" fmla="val -1154"/>
              <a:gd name="adj3" fmla="val 39824"/>
              <a:gd name="adj4" fmla="val -10257"/>
              <a:gd name="adj5" fmla="val -2099"/>
              <a:gd name="adj6" fmla="val -49231"/>
              <a:gd name="adj7" fmla="val -149634"/>
              <a:gd name="adj8" fmla="val -57564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Возраст старше 18 лет</a:t>
            </a:r>
            <a:endParaRPr lang="ru-RU" sz="1800" baseline="30000" dirty="0">
              <a:solidFill>
                <a:schemeClr val="tx1"/>
              </a:solidFill>
            </a:endParaRPr>
          </a:p>
        </p:txBody>
      </p:sp>
      <p:sp>
        <p:nvSpPr>
          <p:cNvPr id="13" name="Выноска 3 12"/>
          <p:cNvSpPr/>
          <p:nvPr/>
        </p:nvSpPr>
        <p:spPr>
          <a:xfrm>
            <a:off x="4357686" y="4643446"/>
            <a:ext cx="4357718" cy="571504"/>
          </a:xfrm>
          <a:prstGeom prst="borderCallout3">
            <a:avLst>
              <a:gd name="adj1" fmla="val 38750"/>
              <a:gd name="adj2" fmla="val -536"/>
              <a:gd name="adj3" fmla="val 29824"/>
              <a:gd name="adj4" fmla="val -9496"/>
              <a:gd name="adj5" fmla="val -22099"/>
              <a:gd name="adj6" fmla="val -48462"/>
              <a:gd name="adj7" fmla="val -289633"/>
              <a:gd name="adj8" fmla="val -64743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Адекватность, предполагаемая приверженность</a:t>
            </a:r>
            <a:endParaRPr lang="ru-RU" sz="1800" baseline="30000" dirty="0">
              <a:solidFill>
                <a:schemeClr val="tx1"/>
              </a:solidFill>
            </a:endParaRPr>
          </a:p>
        </p:txBody>
      </p:sp>
      <p:sp>
        <p:nvSpPr>
          <p:cNvPr id="14" name="Выноска 3 13"/>
          <p:cNvSpPr/>
          <p:nvPr/>
        </p:nvSpPr>
        <p:spPr>
          <a:xfrm>
            <a:off x="3857588" y="5500702"/>
            <a:ext cx="5143568" cy="928694"/>
          </a:xfrm>
          <a:prstGeom prst="borderCallout3">
            <a:avLst>
              <a:gd name="adj1" fmla="val 18750"/>
              <a:gd name="adj2" fmla="val -1410"/>
              <a:gd name="adj3" fmla="val 4824"/>
              <a:gd name="adj4" fmla="val -8323"/>
              <a:gd name="adj5" fmla="val -43766"/>
              <a:gd name="adj6" fmla="val -36210"/>
              <a:gd name="adj7" fmla="val -270636"/>
              <a:gd name="adj8" fmla="val -53431"/>
            </a:avLst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Особенность популяции: высокий уровень сопутствующей </a:t>
            </a:r>
            <a:r>
              <a:rPr lang="en-US" sz="1800" dirty="0" smtClean="0">
                <a:solidFill>
                  <a:schemeClr val="tx1"/>
                </a:solidFill>
              </a:rPr>
              <a:t>HBV, HCV, TB (M/XDR)</a:t>
            </a:r>
            <a:r>
              <a:rPr lang="ru-RU" sz="1800" dirty="0" smtClean="0">
                <a:solidFill>
                  <a:schemeClr val="tx1"/>
                </a:solidFill>
              </a:rPr>
              <a:t> инфекций;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алкогольной (наркотической) зависимостей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50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 АРТ в РБ: 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динамика выполнения 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142984"/>
            <a:ext cx="4071966" cy="1214446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КМ безопасности АРВТ в РБ </a:t>
            </a:r>
          </a:p>
          <a:p>
            <a:pPr algn="ctr">
              <a:lnSpc>
                <a:spcPct val="85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 2013-2014 годы  </a:t>
            </a:r>
          </a:p>
          <a:p>
            <a:pPr algn="ctr">
              <a:lnSpc>
                <a:spcPct val="85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на базе 5 клинических центров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1857388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571736" y="2357430"/>
            <a:ext cx="3714776" cy="1000132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По состоянию на март 2014 года включено 625 пациентов с ВИЧ-инфекцией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2" y="3357562"/>
            <a:ext cx="3857652" cy="1571636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В октябре 2013 года программа КМ расширена с увеличением числа включаемых пациентов с ВИЧ-ТБ инфекцией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3504" y="4929198"/>
            <a:ext cx="3786214" cy="1143008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По состоянию на март 2014 года включен 81 пациент с ВИЧ-ТБ-инфекцией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0" name="Shape 9"/>
          <p:cNvCxnSpPr>
            <a:stCxn id="4" idx="3"/>
          </p:cNvCxnSpPr>
          <p:nvPr/>
        </p:nvCxnSpPr>
        <p:spPr>
          <a:xfrm>
            <a:off x="4643438" y="1750207"/>
            <a:ext cx="571504" cy="607223"/>
          </a:xfrm>
          <a:prstGeom prst="bentConnector2">
            <a:avLst/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endCxn id="7" idx="1"/>
          </p:cNvCxnSpPr>
          <p:nvPr/>
        </p:nvCxnSpPr>
        <p:spPr>
          <a:xfrm rot="16200000" flipH="1">
            <a:off x="3071802" y="3429000"/>
            <a:ext cx="785818" cy="642942"/>
          </a:xfrm>
          <a:prstGeom prst="bentConnector2">
            <a:avLst/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3"/>
          </p:cNvCxnSpPr>
          <p:nvPr/>
        </p:nvCxnSpPr>
        <p:spPr>
          <a:xfrm>
            <a:off x="7643834" y="4143380"/>
            <a:ext cx="571504" cy="785818"/>
          </a:xfrm>
          <a:prstGeom prst="bentConnector2">
            <a:avLst/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6EF0BC22-18CC-4610-9DEC-E7ED47B48BB2" descr="6EF0BC22-18CC-4610-9DEC-E7ED47B48B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607200"/>
            <a:ext cx="928695" cy="103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607200"/>
            <a:ext cx="1000133" cy="103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Фото 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607200"/>
            <a:ext cx="928694" cy="1035850"/>
          </a:xfrm>
          <a:prstGeom prst="rect">
            <a:avLst/>
          </a:prstGeom>
        </p:spPr>
      </p:pic>
      <p:pic>
        <p:nvPicPr>
          <p:cNvPr id="20" name="Рисунок 19" descr="Фото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607199"/>
            <a:ext cx="1071570" cy="1035851"/>
          </a:xfrm>
          <a:prstGeom prst="rect">
            <a:avLst/>
          </a:prstGeom>
        </p:spPr>
      </p:pic>
      <p:pic>
        <p:nvPicPr>
          <p:cNvPr id="21" name="Рисунок 20" descr="Фот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1643050"/>
            <a:ext cx="1285884" cy="1143008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1643050"/>
            <a:ext cx="10001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padut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9586" y="2786058"/>
            <a:ext cx="1071570" cy="1000132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5500702"/>
            <a:ext cx="82875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1600" y="5643578"/>
            <a:ext cx="98018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44" y="4500570"/>
            <a:ext cx="9286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 АРТ в Беларуси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Промежуточные данные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3 4"/>
          <p:cNvSpPr/>
          <p:nvPr/>
        </p:nvSpPr>
        <p:spPr>
          <a:xfrm>
            <a:off x="3857620" y="1142984"/>
            <a:ext cx="4857784" cy="571504"/>
          </a:xfrm>
          <a:prstGeom prst="borderCallout3">
            <a:avLst>
              <a:gd name="adj1" fmla="val 25973"/>
              <a:gd name="adj2" fmla="val -686"/>
              <a:gd name="adj3" fmla="val 65417"/>
              <a:gd name="adj4" fmla="val -9021"/>
              <a:gd name="adj5" fmla="val 100000"/>
              <a:gd name="adj6" fmla="val -16667"/>
              <a:gd name="adj7" fmla="val 107408"/>
              <a:gd name="adj8" fmla="val -29313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Доля пациентов с ПР: </a:t>
            </a:r>
            <a:r>
              <a:rPr lang="ru-RU" sz="2000" dirty="0" smtClean="0">
                <a:solidFill>
                  <a:schemeClr val="tx1"/>
                </a:solidFill>
              </a:rPr>
              <a:t>около 40% (322)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Выноска 3 5"/>
          <p:cNvSpPr/>
          <p:nvPr/>
        </p:nvSpPr>
        <p:spPr>
          <a:xfrm>
            <a:off x="3786182" y="1857364"/>
            <a:ext cx="4857784" cy="2643206"/>
          </a:xfrm>
          <a:prstGeom prst="borderCallout3">
            <a:avLst>
              <a:gd name="adj1" fmla="val 22730"/>
              <a:gd name="adj2" fmla="val -1667"/>
              <a:gd name="adj3" fmla="val 27120"/>
              <a:gd name="adj4" fmla="val -8041"/>
              <a:gd name="adj5" fmla="val 28788"/>
              <a:gd name="adj6" fmla="val -18432"/>
              <a:gd name="adj7" fmla="val 30553"/>
              <a:gd name="adj8" fmla="val -33824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Доля пациентов , выбывших из когорты -  </a:t>
            </a:r>
            <a:r>
              <a:rPr lang="ru-RU" sz="2000" dirty="0" smtClean="0">
                <a:solidFill>
                  <a:schemeClr val="tx1"/>
                </a:solidFill>
              </a:rPr>
              <a:t>около 13% (81) по причинам: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отсутствие приверженности, утрата наблюдения – 4,2% (26)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ПР – 4,7% (29)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отказ от лечения – 2,1% (13)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смерть – 1,6% (4)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неэффективность АРВТ – 6,4% (4)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Выноска 3 7"/>
          <p:cNvSpPr/>
          <p:nvPr/>
        </p:nvSpPr>
        <p:spPr>
          <a:xfrm>
            <a:off x="3071802" y="4714884"/>
            <a:ext cx="4857784" cy="571504"/>
          </a:xfrm>
          <a:prstGeom prst="borderCallout3">
            <a:avLst>
              <a:gd name="adj1" fmla="val -10693"/>
              <a:gd name="adj2" fmla="val 11471"/>
              <a:gd name="adj3" fmla="val -44582"/>
              <a:gd name="adj4" fmla="val 9214"/>
              <a:gd name="adj5" fmla="val -103332"/>
              <a:gd name="adj6" fmla="val 4902"/>
              <a:gd name="adj7" fmla="val -337589"/>
              <a:gd name="adj8" fmla="val -30489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Замена АРВТ по причине ПР: </a:t>
            </a:r>
            <a:r>
              <a:rPr lang="ru-RU" sz="2000" dirty="0" smtClean="0">
                <a:solidFill>
                  <a:schemeClr val="tx1"/>
                </a:solidFill>
              </a:rPr>
              <a:t>около 5% (31)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5486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 АРВТ в Беларуси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Промежуточные 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данные по безопасности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642918"/>
            <a:ext cx="8640960" cy="60264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Основная часть выявляемых ПР – </a:t>
            </a:r>
            <a:r>
              <a:rPr lang="ru-RU" sz="2000" b="1" u="sng" dirty="0" smtClean="0"/>
              <a:t>несерьезные </a:t>
            </a:r>
            <a:r>
              <a:rPr lang="ru-RU" sz="2000" u="sng" dirty="0" smtClean="0"/>
              <a:t>и</a:t>
            </a:r>
            <a:r>
              <a:rPr lang="en-US" sz="2000" u="sng" dirty="0" smtClean="0"/>
              <a:t> </a:t>
            </a:r>
            <a:r>
              <a:rPr lang="ru-RU" sz="2000" b="1" u="sng" dirty="0" smtClean="0"/>
              <a:t>ожидаемые</a:t>
            </a:r>
            <a:r>
              <a:rPr lang="en-US" sz="2000" b="1" u="sng" dirty="0" smtClean="0"/>
              <a:t>, </a:t>
            </a:r>
            <a:r>
              <a:rPr lang="ru-RU" sz="2000" b="1" u="sng" dirty="0" smtClean="0"/>
              <a:t>частые</a:t>
            </a:r>
            <a:r>
              <a:rPr lang="en-US" sz="2000" u="sng" dirty="0" smtClean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очень частые</a:t>
            </a:r>
            <a:r>
              <a:rPr lang="en-US" sz="2000" dirty="0" smtClean="0"/>
              <a:t>)</a:t>
            </a:r>
            <a:r>
              <a:rPr lang="ru-RU" sz="2000" dirty="0" smtClean="0"/>
              <a:t>, проходящие (корректируемые) или обратимые</a:t>
            </a:r>
          </a:p>
          <a:p>
            <a:pPr>
              <a:spcBef>
                <a:spcPts val="0"/>
              </a:spcBef>
              <a:buNone/>
            </a:pPr>
            <a:endParaRPr lang="ru-RU" sz="1400" b="1" dirty="0" smtClean="0"/>
          </a:p>
          <a:p>
            <a:pPr>
              <a:spcBef>
                <a:spcPts val="0"/>
              </a:spcBef>
              <a:buNone/>
            </a:pPr>
            <a:r>
              <a:rPr lang="en-US" sz="1600" b="1" dirty="0" smtClean="0"/>
              <a:t>AZT</a:t>
            </a: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Нарушения со стороны системы кроветворения</a:t>
            </a:r>
            <a:r>
              <a:rPr lang="en-US" sz="1600" i="1" dirty="0" smtClean="0"/>
              <a:t>: </a:t>
            </a:r>
            <a:r>
              <a:rPr lang="ru-RU" sz="1600" dirty="0" smtClean="0"/>
              <a:t>анемия, лейкопения</a:t>
            </a:r>
          </a:p>
          <a:p>
            <a:pPr>
              <a:buNone/>
            </a:pPr>
            <a:r>
              <a:rPr lang="en-US" sz="1600" b="1" dirty="0" smtClean="0"/>
              <a:t>EFV</a:t>
            </a: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Нарушения со стороны ЦНС</a:t>
            </a:r>
            <a:r>
              <a:rPr lang="en-US" sz="1600" i="1" dirty="0" smtClean="0"/>
              <a:t>:</a:t>
            </a:r>
            <a:r>
              <a:rPr lang="en-US" sz="1600" dirty="0" smtClean="0"/>
              <a:t> </a:t>
            </a:r>
            <a:r>
              <a:rPr lang="ru-RU" sz="1600" dirty="0" smtClean="0"/>
              <a:t>головная боль</a:t>
            </a:r>
            <a:r>
              <a:rPr lang="en-US" sz="1600" dirty="0" smtClean="0"/>
              <a:t>, </a:t>
            </a:r>
            <a:r>
              <a:rPr lang="ru-RU" sz="1600" dirty="0" smtClean="0"/>
              <a:t>головокружение</a:t>
            </a:r>
            <a:r>
              <a:rPr lang="en-US" sz="1600" dirty="0" smtClean="0"/>
              <a:t>, </a:t>
            </a:r>
            <a:r>
              <a:rPr lang="ru-RU" sz="1600" dirty="0" smtClean="0"/>
              <a:t>сонливость</a:t>
            </a:r>
            <a:r>
              <a:rPr lang="en-US" sz="1600" dirty="0" smtClean="0"/>
              <a:t>, </a:t>
            </a:r>
            <a:r>
              <a:rPr lang="ru-RU" sz="1600" dirty="0" smtClean="0"/>
              <a:t>аномальные сновидения, бессонница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Нарушения со стороны ЖКТ</a:t>
            </a:r>
            <a:r>
              <a:rPr lang="en-US" sz="1600" i="1" dirty="0" smtClean="0"/>
              <a:t>: </a:t>
            </a:r>
            <a:r>
              <a:rPr lang="ru-RU" sz="1600" dirty="0" smtClean="0"/>
              <a:t>тошнота, рвота, абдоминальные боли, повышение альфа-амилазы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Нарушения со стороны кожи и подкожной клетчатки</a:t>
            </a:r>
            <a:r>
              <a:rPr lang="en-US" sz="1600" i="1" dirty="0" smtClean="0"/>
              <a:t>:</a:t>
            </a:r>
            <a:r>
              <a:rPr lang="en-US" sz="1600" dirty="0" smtClean="0"/>
              <a:t> </a:t>
            </a:r>
            <a:r>
              <a:rPr lang="ru-RU" sz="1600" dirty="0" smtClean="0"/>
              <a:t>сыпь</a:t>
            </a:r>
            <a:r>
              <a:rPr lang="en-US" sz="1600" dirty="0" smtClean="0"/>
              <a:t> (</a:t>
            </a:r>
            <a:r>
              <a:rPr lang="ru-RU" sz="1600" dirty="0" smtClean="0"/>
              <a:t>в т.ч. макуло-папулезная форма), в том числе тяжелые формы, зуд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Нарушения со стороны  </a:t>
            </a:r>
            <a:r>
              <a:rPr lang="ru-RU" sz="1600" i="1" dirty="0" err="1" smtClean="0"/>
              <a:t>гепатобилиарной</a:t>
            </a:r>
            <a:r>
              <a:rPr lang="ru-RU" sz="1600" i="1" dirty="0" smtClean="0"/>
              <a:t> системы</a:t>
            </a:r>
            <a:r>
              <a:rPr lang="en-US" sz="1600" i="1" dirty="0" smtClean="0"/>
              <a:t>: </a:t>
            </a:r>
            <a:r>
              <a:rPr lang="ru-RU" sz="1600" i="1" dirty="0" smtClean="0"/>
              <a:t> </a:t>
            </a:r>
            <a:r>
              <a:rPr lang="ru-RU" sz="1600" dirty="0" smtClean="0"/>
              <a:t>повышение АЛТ, АСТ, ГГТ</a:t>
            </a:r>
          </a:p>
          <a:p>
            <a:pPr>
              <a:buNone/>
            </a:pPr>
            <a:r>
              <a:rPr lang="en-US" sz="1600" b="1" dirty="0" smtClean="0"/>
              <a:t>NVP</a:t>
            </a: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Нарушения со стороны кожи и подкожной клетчатки :</a:t>
            </a:r>
            <a:r>
              <a:rPr lang="en-US" sz="1600" dirty="0" smtClean="0"/>
              <a:t> </a:t>
            </a:r>
            <a:r>
              <a:rPr lang="ru-RU" sz="1600" dirty="0" smtClean="0"/>
              <a:t>сыпь, в том числе тяжелые формы (токсидермия, генерализованная, макуло-папулезная, сливная)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Нарушения со стороны иммунной системы: ангионевротичексий отек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Нарушения со стороны  </a:t>
            </a:r>
            <a:r>
              <a:rPr lang="ru-RU" sz="1600" i="1" dirty="0" err="1" smtClean="0"/>
              <a:t>гепатобилиарной</a:t>
            </a:r>
            <a:r>
              <a:rPr lang="ru-RU" sz="1600" i="1" dirty="0" smtClean="0"/>
              <a:t> системы</a:t>
            </a:r>
            <a:r>
              <a:rPr lang="en-US" sz="1600" i="1" dirty="0" smtClean="0"/>
              <a:t>: </a:t>
            </a:r>
            <a:r>
              <a:rPr lang="ru-RU" sz="1600" i="1" dirty="0" smtClean="0"/>
              <a:t> </a:t>
            </a:r>
            <a:r>
              <a:rPr lang="ru-RU" sz="1600" dirty="0" smtClean="0"/>
              <a:t>повышение АЛТ, АСТ</a:t>
            </a:r>
            <a:r>
              <a:rPr lang="en-US" sz="1600" dirty="0" smtClean="0"/>
              <a:t>, </a:t>
            </a:r>
            <a:r>
              <a:rPr lang="ru-RU" sz="1600" dirty="0" smtClean="0"/>
              <a:t>гепатит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Нарушения со стороны ЖКТ</a:t>
            </a:r>
            <a:r>
              <a:rPr lang="en-US" sz="1600" i="1" dirty="0" smtClean="0"/>
              <a:t>: </a:t>
            </a:r>
            <a:r>
              <a:rPr lang="ru-RU" sz="1600" dirty="0" smtClean="0"/>
              <a:t>тошнота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Нарушения со стороны ЦНС</a:t>
            </a:r>
            <a:r>
              <a:rPr lang="en-US" sz="1600" i="1" dirty="0" smtClean="0"/>
              <a:t>:</a:t>
            </a:r>
            <a:r>
              <a:rPr lang="en-US" sz="1600" dirty="0" smtClean="0"/>
              <a:t> </a:t>
            </a:r>
            <a:r>
              <a:rPr lang="ru-RU" sz="1600" dirty="0" smtClean="0"/>
              <a:t>головная боль </a:t>
            </a:r>
          </a:p>
          <a:p>
            <a:pPr>
              <a:buNone/>
            </a:pPr>
            <a:r>
              <a:rPr lang="en-US" sz="1600" b="1" dirty="0" smtClean="0"/>
              <a:t>TDF</a:t>
            </a: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Нарушения со стороны ЖКТ</a:t>
            </a:r>
            <a:r>
              <a:rPr lang="en-US" sz="1600" i="1" dirty="0" smtClean="0"/>
              <a:t>: </a:t>
            </a:r>
            <a:r>
              <a:rPr lang="ru-RU" sz="1600" dirty="0" smtClean="0"/>
              <a:t>тошнота, рвота</a:t>
            </a:r>
          </a:p>
          <a:p>
            <a:pPr>
              <a:buNone/>
            </a:pPr>
            <a:r>
              <a:rPr lang="en-US" sz="1600" b="1" dirty="0" smtClean="0"/>
              <a:t>3TC</a:t>
            </a: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Нарушения со стороны ЦНС</a:t>
            </a:r>
            <a:r>
              <a:rPr lang="en-US" sz="1600" i="1" dirty="0" smtClean="0"/>
              <a:t>:</a:t>
            </a:r>
            <a:r>
              <a:rPr lang="en-US" sz="1600" dirty="0" smtClean="0"/>
              <a:t> </a:t>
            </a:r>
            <a:r>
              <a:rPr lang="ru-RU" sz="1600" dirty="0" smtClean="0"/>
              <a:t>бессонница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Нарушения со стороны ЖКТ: </a:t>
            </a:r>
            <a:r>
              <a:rPr lang="ru-RU" sz="1600" dirty="0" smtClean="0"/>
              <a:t>тошнота, диарея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6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21644" cy="57148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 АРВТ в Беларуси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Промежуточные данные по безопасности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44" y="642918"/>
            <a:ext cx="9001156" cy="581041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Несерьезные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b="1" dirty="0" smtClean="0"/>
              <a:t>ожидаемые</a:t>
            </a:r>
            <a:r>
              <a:rPr lang="en-US" b="1" dirty="0" smtClean="0"/>
              <a:t>, </a:t>
            </a:r>
            <a:r>
              <a:rPr lang="ru-RU" b="1" dirty="0" smtClean="0"/>
              <a:t> но </a:t>
            </a:r>
            <a:r>
              <a:rPr lang="ru-RU" b="1" u="sng" dirty="0" smtClean="0"/>
              <a:t>нечастые ПР</a:t>
            </a:r>
            <a:r>
              <a:rPr lang="ru-RU" b="1" dirty="0" smtClean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Calibri" pitchFamily="34" charset="0"/>
              </a:rPr>
              <a:t>AZT</a:t>
            </a:r>
            <a:r>
              <a:rPr lang="ru-RU" sz="2400" b="1" dirty="0" smtClean="0">
                <a:latin typeface="Calibri" pitchFamily="34" charset="0"/>
              </a:rPr>
              <a:t> - </a:t>
            </a:r>
            <a:r>
              <a:rPr lang="ru-RU" sz="2400" i="1" dirty="0" smtClean="0">
                <a:latin typeface="Calibri" pitchFamily="34" charset="0"/>
              </a:rPr>
              <a:t>Нарушения со стороны системы кроветворения</a:t>
            </a:r>
            <a:r>
              <a:rPr lang="en-US" sz="2400" i="1" dirty="0" smtClean="0">
                <a:latin typeface="Calibri" pitchFamily="34" charset="0"/>
              </a:rPr>
              <a:t>: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</a:rPr>
              <a:t>тромбоцитопения (4,8%)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Calibri" pitchFamily="34" charset="0"/>
              </a:rPr>
              <a:t>EFV</a:t>
            </a:r>
            <a:r>
              <a:rPr lang="ru-RU" sz="2400" b="1" dirty="0" smtClean="0">
                <a:latin typeface="Calibri" pitchFamily="34" charset="0"/>
              </a:rPr>
              <a:t> - </a:t>
            </a:r>
            <a:r>
              <a:rPr lang="ru-RU" sz="2400" i="1" dirty="0" smtClean="0">
                <a:latin typeface="Calibri" pitchFamily="34" charset="0"/>
              </a:rPr>
              <a:t>Психиатрические нарушения</a:t>
            </a:r>
            <a:r>
              <a:rPr lang="en-US" sz="2400" i="1" dirty="0" smtClean="0">
                <a:latin typeface="Calibri" pitchFamily="34" charset="0"/>
              </a:rPr>
              <a:t>: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</a:rPr>
              <a:t>галлюцинации (1,3%)</a:t>
            </a:r>
            <a:r>
              <a:rPr lang="ru-RU" sz="2400" dirty="0" smtClean="0">
                <a:latin typeface="Calibri" pitchFamily="34" charset="0"/>
              </a:rPr>
              <a:t>,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спутанность сознания, нарушения координации, судороги,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</a:rPr>
              <a:t>потеря сознания (НПР?).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 smtClean="0">
                <a:latin typeface="Calibri" pitchFamily="34" charset="0"/>
              </a:rPr>
              <a:t>Другие нечастые: </a:t>
            </a:r>
            <a:r>
              <a:rPr lang="ru-RU" sz="2400" dirty="0" smtClean="0">
                <a:latin typeface="Calibri" pitchFamily="34" charset="0"/>
              </a:rPr>
              <a:t>дерматиты (атопический, аллергический, себоррейный, токсидермия, волосистой части головы), 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</a:rPr>
              <a:t>онемение языка через 40 мин. (НПР?), </a:t>
            </a:r>
            <a:r>
              <a:rPr lang="ru-RU" sz="2400" dirty="0" smtClean="0">
                <a:latin typeface="Calibri" pitchFamily="34" charset="0"/>
              </a:rPr>
              <a:t>гиперхолистеринемия, нарушение зрения, прилив крови к лицу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Calibri" pitchFamily="34" charset="0"/>
              </a:rPr>
              <a:t>TDF</a:t>
            </a:r>
            <a:r>
              <a:rPr lang="ru-RU" sz="2400" b="1" dirty="0" smtClean="0">
                <a:latin typeface="Calibri" pitchFamily="34" charset="0"/>
              </a:rPr>
              <a:t> - </a:t>
            </a:r>
            <a:r>
              <a:rPr lang="ru-RU" sz="2400" i="1" dirty="0" smtClean="0">
                <a:latin typeface="Calibri" pitchFamily="34" charset="0"/>
              </a:rPr>
              <a:t>Нарушения со стороны почек</a:t>
            </a:r>
            <a:r>
              <a:rPr lang="en-US" sz="2400" i="1" dirty="0" smtClean="0">
                <a:latin typeface="Calibri" pitchFamily="34" charset="0"/>
              </a:rPr>
              <a:t>: </a:t>
            </a:r>
            <a:r>
              <a:rPr lang="ru-RU" sz="2400" dirty="0" smtClean="0">
                <a:latin typeface="Calibri" pitchFamily="34" charset="0"/>
              </a:rPr>
              <a:t>повышение сывороточного креатинина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Calibri" pitchFamily="34" charset="0"/>
              </a:rPr>
              <a:t>3TC</a:t>
            </a:r>
            <a:r>
              <a:rPr lang="ru-RU" sz="2400" b="1" dirty="0" smtClean="0">
                <a:latin typeface="Calibri" pitchFamily="34" charset="0"/>
              </a:rPr>
              <a:t> - </a:t>
            </a:r>
            <a:r>
              <a:rPr lang="ru-RU" sz="2400" i="1" dirty="0" smtClean="0">
                <a:latin typeface="Calibri" pitchFamily="34" charset="0"/>
              </a:rPr>
              <a:t>Нарушения со стороны системы кроветворения </a:t>
            </a:r>
            <a:r>
              <a:rPr lang="en-US" sz="2400" i="1" dirty="0" smtClean="0">
                <a:latin typeface="Calibri" pitchFamily="34" charset="0"/>
              </a:rPr>
              <a:t>: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</a:rPr>
              <a:t>тромбоцитопения (1,4%)</a:t>
            </a:r>
            <a:r>
              <a:rPr lang="ru-RU" sz="2400" dirty="0" smtClean="0">
                <a:latin typeface="Calibri" pitchFamily="34" charset="0"/>
              </a:rPr>
              <a:t>, анемия,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</a:rPr>
              <a:t>лейкопения (2,2%)</a:t>
            </a:r>
          </a:p>
          <a:p>
            <a:r>
              <a:rPr lang="ru-RU" sz="2400" b="1" u="sng" dirty="0" smtClean="0"/>
              <a:t>Серьезные </a:t>
            </a:r>
            <a:r>
              <a:rPr lang="ru-RU" sz="2400" b="1" dirty="0" smtClean="0"/>
              <a:t>ожидаемые </a:t>
            </a:r>
            <a:r>
              <a:rPr lang="ru-RU" sz="2400" dirty="0" smtClean="0"/>
              <a:t>– 19 случаев (5,9% от общего количества ПР)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Calibri" pitchFamily="34" charset="0"/>
              </a:rPr>
              <a:t>AZT</a:t>
            </a:r>
            <a:r>
              <a:rPr lang="ru-RU" sz="2400" dirty="0" smtClean="0">
                <a:latin typeface="Calibri" pitchFamily="34" charset="0"/>
              </a:rPr>
              <a:t> - </a:t>
            </a:r>
            <a:r>
              <a:rPr lang="ru-RU" sz="2400" i="1" dirty="0" smtClean="0">
                <a:latin typeface="Calibri" pitchFamily="34" charset="0"/>
              </a:rPr>
              <a:t>Нарушения со стороны системы кроветворения</a:t>
            </a:r>
            <a:r>
              <a:rPr lang="en-US" sz="2400" i="1" dirty="0" smtClean="0">
                <a:latin typeface="Calibri" pitchFamily="34" charset="0"/>
              </a:rPr>
              <a:t>: 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тяжелая анемия, тромбоцитопения </a:t>
            </a:r>
            <a:r>
              <a:rPr lang="en-US" sz="2400" dirty="0" smtClean="0">
                <a:latin typeface="Calibri" pitchFamily="34" charset="0"/>
              </a:rPr>
              <a:t>(</a:t>
            </a:r>
            <a:r>
              <a:rPr lang="ru-RU" sz="2400" dirty="0" smtClean="0">
                <a:latin typeface="Calibri" pitchFamily="34" charset="0"/>
              </a:rPr>
              <a:t>3</a:t>
            </a:r>
            <a:r>
              <a:rPr lang="en-US" sz="2400" dirty="0" smtClean="0">
                <a:latin typeface="Calibri" pitchFamily="34" charset="0"/>
              </a:rPr>
              <a:t>)</a:t>
            </a:r>
            <a:r>
              <a:rPr lang="ru-RU" sz="2400" dirty="0" smtClean="0">
                <a:latin typeface="Calibri" pitchFamily="34" charset="0"/>
              </a:rPr>
              <a:t>,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</a:rPr>
              <a:t>тромоцитопения с геморрагическим синдромом </a:t>
            </a:r>
            <a:r>
              <a:rPr lang="ru-RU" sz="2400" dirty="0" smtClean="0">
                <a:latin typeface="Calibri" pitchFamily="34" charset="0"/>
              </a:rPr>
              <a:t>(1), атопический дерматит с микробной экземой (1)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Calibri" pitchFamily="34" charset="0"/>
              </a:rPr>
              <a:t>NVP</a:t>
            </a:r>
            <a:r>
              <a:rPr lang="ru-RU" sz="2400" dirty="0" smtClean="0">
                <a:latin typeface="Calibri" pitchFamily="34" charset="0"/>
              </a:rPr>
              <a:t> – </a:t>
            </a:r>
            <a:r>
              <a:rPr lang="ru-RU" sz="2400" i="1" dirty="0" smtClean="0">
                <a:latin typeface="Calibri" pitchFamily="34" charset="0"/>
              </a:rPr>
              <a:t>Нарушения со стороны иммунной системы: </a:t>
            </a:r>
            <a:r>
              <a:rPr lang="ru-RU" sz="2400" dirty="0" smtClean="0">
                <a:latin typeface="Calibri" pitchFamily="34" charset="0"/>
              </a:rPr>
              <a:t>тяжелые формы сыпи, сопряженные с тяжелым гепатитом </a:t>
            </a:r>
            <a:r>
              <a:rPr lang="en-US" sz="2400" dirty="0" smtClean="0">
                <a:latin typeface="Calibri" pitchFamily="34" charset="0"/>
              </a:rPr>
              <a:t>(1)</a:t>
            </a:r>
            <a:r>
              <a:rPr lang="ru-RU" sz="2400" dirty="0" smtClean="0">
                <a:latin typeface="Calibri" pitchFamily="34" charset="0"/>
              </a:rPr>
              <a:t>, генерализованная кожная реакция с гипертермией </a:t>
            </a:r>
            <a:r>
              <a:rPr lang="en-US" sz="2400" dirty="0" smtClean="0">
                <a:latin typeface="Calibri" pitchFamily="34" charset="0"/>
              </a:rPr>
              <a:t>(</a:t>
            </a:r>
            <a:r>
              <a:rPr lang="ru-RU" sz="24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), </a:t>
            </a:r>
            <a:r>
              <a:rPr lang="ru-RU" sz="2400" dirty="0" smtClean="0">
                <a:latin typeface="Calibri" pitchFamily="34" charset="0"/>
              </a:rPr>
              <a:t>ангионевротический отек</a:t>
            </a:r>
            <a:r>
              <a:rPr lang="en-US" sz="2400" dirty="0" smtClean="0">
                <a:latin typeface="Calibri" pitchFamily="34" charset="0"/>
              </a:rPr>
              <a:t> (1)</a:t>
            </a:r>
            <a:r>
              <a:rPr lang="ru-RU" sz="2400" dirty="0" smtClean="0">
                <a:latin typeface="Calibri" pitchFamily="34" charset="0"/>
              </a:rPr>
              <a:t>, генерализованная кожная реакция </a:t>
            </a:r>
            <a:r>
              <a:rPr lang="en-US" sz="2400" dirty="0" smtClean="0">
                <a:latin typeface="Calibri" pitchFamily="34" charset="0"/>
              </a:rPr>
              <a:t>(</a:t>
            </a:r>
            <a:r>
              <a:rPr lang="ru-RU" sz="2400" dirty="0" smtClean="0">
                <a:latin typeface="Calibri" pitchFamily="34" charset="0"/>
              </a:rPr>
              <a:t>3</a:t>
            </a:r>
            <a:r>
              <a:rPr lang="en-US" sz="2400" dirty="0" smtClean="0">
                <a:latin typeface="Calibri" pitchFamily="34" charset="0"/>
              </a:rPr>
              <a:t>)</a:t>
            </a:r>
            <a:endParaRPr lang="ru-RU" sz="2400" dirty="0" smtClean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Гепатобилиарные</a:t>
            </a:r>
            <a:r>
              <a:rPr lang="ru-RU" sz="2400" i="1" dirty="0" smtClean="0">
                <a:latin typeface="Calibri" pitchFamily="34" charset="0"/>
              </a:rPr>
              <a:t> нарушения</a:t>
            </a:r>
            <a:r>
              <a:rPr lang="en-US" sz="2400" i="1" dirty="0" smtClean="0">
                <a:latin typeface="Calibri" pitchFamily="34" charset="0"/>
              </a:rPr>
              <a:t>: 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тяжелая </a:t>
            </a:r>
            <a:r>
              <a:rPr lang="ru-RU" sz="2400" dirty="0" err="1" smtClean="0">
                <a:latin typeface="Calibri" pitchFamily="34" charset="0"/>
              </a:rPr>
              <a:t>гепатотоксическая</a:t>
            </a:r>
            <a:r>
              <a:rPr lang="ru-RU" sz="2400" dirty="0" smtClean="0">
                <a:latin typeface="Calibri" pitchFamily="34" charset="0"/>
              </a:rPr>
              <a:t> реакция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желтуха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тяжелый гепатит </a:t>
            </a:r>
            <a:r>
              <a:rPr lang="en-US" sz="2400" dirty="0" smtClean="0">
                <a:latin typeface="Calibri" pitchFamily="34" charset="0"/>
              </a:rPr>
              <a:t>(2)</a:t>
            </a:r>
            <a:endParaRPr lang="ru-RU" sz="2400" dirty="0" smtClean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Calibri" pitchFamily="34" charset="0"/>
              </a:rPr>
              <a:t>EFV</a:t>
            </a:r>
            <a:r>
              <a:rPr lang="ru-RU" sz="2400" dirty="0" smtClean="0">
                <a:latin typeface="Calibri" pitchFamily="34" charset="0"/>
              </a:rPr>
              <a:t> – </a:t>
            </a:r>
            <a:r>
              <a:rPr lang="ru-RU" sz="2400" i="1" dirty="0" smtClean="0">
                <a:latin typeface="Calibri" pitchFamily="34" charset="0"/>
              </a:rPr>
              <a:t>Гапатобилиарные нарушения: </a:t>
            </a:r>
            <a:r>
              <a:rPr lang="ru-RU" sz="2400" dirty="0" smtClean="0">
                <a:latin typeface="Calibri" pitchFamily="34" charset="0"/>
              </a:rPr>
              <a:t>гепатит (2)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 smtClean="0">
                <a:latin typeface="Calibri" pitchFamily="34" charset="0"/>
              </a:rPr>
              <a:t>Нарушения со стороны иммунной системы:</a:t>
            </a:r>
            <a:r>
              <a:rPr lang="ru-RU" sz="2400" dirty="0" smtClean="0">
                <a:latin typeface="Calibri" pitchFamily="34" charset="0"/>
              </a:rPr>
              <a:t> сыпи генерализованные с госпитализацией (2)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 smtClean="0">
                <a:latin typeface="Calibri" pitchFamily="34" charset="0"/>
              </a:rPr>
              <a:t>Прочие:</a:t>
            </a:r>
            <a:r>
              <a:rPr lang="ru-RU" sz="2400" dirty="0" smtClean="0">
                <a:latin typeface="Calibri" pitchFamily="34" charset="0"/>
              </a:rPr>
              <a:t> головокружение, нарушение зрения с госпитализацией (1)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6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1640</TotalTime>
  <Words>1705</Words>
  <Application>Microsoft Office PowerPoint</Application>
  <PresentationFormat>Экран (4:3)</PresentationFormat>
  <Paragraphs>247</Paragraphs>
  <Slides>23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Начальная</vt:lpstr>
      <vt:lpstr>\\10.1.1.4\Departms\РКФЛ\Сеткина\оценка.pdf</vt:lpstr>
      <vt:lpstr>Реализация активных методов  мониторинга безопасности  в Республике Беларусь. Ресурсы vs результаты  </vt:lpstr>
      <vt:lpstr>Когортный мониторинг безопасности и эффективности АРВТ</vt:lpstr>
      <vt:lpstr>КМ АРТ в РБ: история проекта</vt:lpstr>
      <vt:lpstr>КМ АРТ в РБ: Дизайн</vt:lpstr>
      <vt:lpstr>КМ АРТ в РБ: мониторируемая когорта</vt:lpstr>
      <vt:lpstr>КМ АРТ в РБ: динамика выполнения </vt:lpstr>
      <vt:lpstr>КМ АРТ в Беларуси. Промежуточные данные</vt:lpstr>
      <vt:lpstr>КМ АРВТ в Беларуси. Промежуточные данные по безопасности</vt:lpstr>
      <vt:lpstr>КМ АРВТ в Беларуси. Промежуточные данные по безопасности</vt:lpstr>
      <vt:lpstr>КМ АРВТ в Беларуси. Получаемые данные и результаты</vt:lpstr>
      <vt:lpstr>Когортный мониторинг: ресурсы vs результаты</vt:lpstr>
      <vt:lpstr>   КМ АРВТ в Беларуси. Кураторы проекта и исследовательская команда</vt:lpstr>
      <vt:lpstr>Проспективный наблюдательный клинический мониторинг  внеплановых госпитализаций  </vt:lpstr>
      <vt:lpstr>  Мониторинг экстренных госпитализаций: цели проекта</vt:lpstr>
      <vt:lpstr>Мониторинг экстренных госпитализаций: дизайн</vt:lpstr>
      <vt:lpstr>Мониторинг экстренных госпитализаций: мониторинг в динамике </vt:lpstr>
      <vt:lpstr>Мониторинг экстренных госпитализаций: распределение подозреваемых ЛС по группам</vt:lpstr>
      <vt:lpstr>Мониторинг экстренных госпитализаций: распределение СПР по типам</vt:lpstr>
      <vt:lpstr>Мониторинг экстренных госпитализаций: распределение СПР по предотвратимости</vt:lpstr>
      <vt:lpstr>  Мониторинг экстренных госпитализаций:  практическая значимость результатов</vt:lpstr>
      <vt:lpstr>Исследовательская команда</vt:lpstr>
      <vt:lpstr>Презентация PowerPoint</vt:lpstr>
      <vt:lpstr>БЛАГОДАРЮ ЗА ВНИМАНИЕ!</vt:lpstr>
    </vt:vector>
  </TitlesOfParts>
  <Company>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Sten Olsson</dc:creator>
  <cp:lastModifiedBy>Айтбаева Зауре Алмагамбетовна</cp:lastModifiedBy>
  <cp:revision>275</cp:revision>
  <dcterms:created xsi:type="dcterms:W3CDTF">2011-03-03T15:59:20Z</dcterms:created>
  <dcterms:modified xsi:type="dcterms:W3CDTF">2014-04-21T04:23:39Z</dcterms:modified>
</cp:coreProperties>
</file>