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5"/>
  </p:sldMasterIdLst>
  <p:notesMasterIdLst>
    <p:notesMasterId r:id="rId39"/>
  </p:notesMasterIdLst>
  <p:sldIdLst>
    <p:sldId id="256" r:id="rId6"/>
    <p:sldId id="465" r:id="rId7"/>
    <p:sldId id="433" r:id="rId8"/>
    <p:sldId id="432" r:id="rId9"/>
    <p:sldId id="434" r:id="rId10"/>
    <p:sldId id="435" r:id="rId11"/>
    <p:sldId id="438" r:id="rId12"/>
    <p:sldId id="463" r:id="rId13"/>
    <p:sldId id="439" r:id="rId14"/>
    <p:sldId id="464" r:id="rId15"/>
    <p:sldId id="442" r:id="rId16"/>
    <p:sldId id="443" r:id="rId17"/>
    <p:sldId id="440" r:id="rId18"/>
    <p:sldId id="441" r:id="rId19"/>
    <p:sldId id="444" r:id="rId20"/>
    <p:sldId id="456" r:id="rId21"/>
    <p:sldId id="445" r:id="rId22"/>
    <p:sldId id="466" r:id="rId23"/>
    <p:sldId id="457" r:id="rId24"/>
    <p:sldId id="446" r:id="rId25"/>
    <p:sldId id="458" r:id="rId26"/>
    <p:sldId id="447" r:id="rId27"/>
    <p:sldId id="459" r:id="rId28"/>
    <p:sldId id="448" r:id="rId29"/>
    <p:sldId id="449" r:id="rId30"/>
    <p:sldId id="450" r:id="rId31"/>
    <p:sldId id="451" r:id="rId32"/>
    <p:sldId id="452" r:id="rId33"/>
    <p:sldId id="453" r:id="rId34"/>
    <p:sldId id="454" r:id="rId35"/>
    <p:sldId id="455" r:id="rId36"/>
    <p:sldId id="460" r:id="rId37"/>
    <p:sldId id="467" r:id="rId38"/>
  </p:sldIdLst>
  <p:sldSz cx="9144000" cy="6858000" type="screen4x3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  <a:srgbClr val="FF6600"/>
    <a:srgbClr val="003399"/>
    <a:srgbClr val="FF66CC"/>
    <a:srgbClr val="CC99FF"/>
    <a:srgbClr val="5D6B9C"/>
    <a:srgbClr val="001F62"/>
    <a:srgbClr val="D9C998"/>
    <a:srgbClr val="0099CC"/>
    <a:srgbClr val="A07C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7" autoAdjust="0"/>
    <p:restoredTop sz="94676" autoAdjust="0"/>
  </p:normalViewPr>
  <p:slideViewPr>
    <p:cSldViewPr>
      <p:cViewPr>
        <p:scale>
          <a:sx n="85" d="100"/>
          <a:sy n="85" d="100"/>
        </p:scale>
        <p:origin x="-234" y="2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32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7" d="100"/>
        <a:sy n="77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l-PL"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7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0938" cy="37211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06463" y="4716463"/>
            <a:ext cx="4983162" cy="446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70BB1D90-99BF-45A9-9595-0431B209CF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700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ＭＳ Ｐゴシック"/>
        <a:cs typeface="ＭＳ Ｐゴシック" pitchFamily="-109" charset="-128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ＭＳ Ｐゴシック"/>
        <a:cs typeface="ＭＳ Ｐゴシック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ＭＳ Ｐゴシック"/>
        <a:cs typeface="ＭＳ Ｐゴシック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ＭＳ Ｐゴシック"/>
        <a:cs typeface="ＭＳ Ｐゴシック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21935275-2810-43FE-8E5D-F6ECE1C5B681}" type="slidenum">
              <a:rPr lang="en-GB" smtClean="0">
                <a:latin typeface="Arial" pitchFamily="34" charset="0"/>
              </a:rPr>
              <a:pPr>
                <a:buFont typeface="Arial" pitchFamily="34" charset="0"/>
                <a:buNone/>
              </a:pPr>
              <a:t>1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pl-PL" dirty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/>
          </p:nvPr>
        </p:nvSpPr>
        <p:spPr>
          <a:xfrm>
            <a:off x="906463" y="4716463"/>
            <a:ext cx="4984750" cy="4475162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pl-PL" dirty="0" smtClean="0"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884962-9205-4BC0-B337-4ABAE1FFBB7A}" type="slidenum">
              <a:rPr lang="pl-PL"/>
              <a:pPr/>
              <a:t>6</a:t>
            </a:fld>
            <a:endParaRPr lang="pl-PL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pl-PL">
              <a:latin typeface="Calibri" pitchFamily="32" charset="0"/>
              <a:ea typeface="Microsoft YaHei" charset="-122"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9pPr>
          </a:lstStyle>
          <a:p>
            <a:pPr algn="r">
              <a:buClrTx/>
              <a:buFontTx/>
              <a:buNone/>
            </a:pPr>
            <a:fld id="{8C349D52-9C00-4730-BEDA-1D9A8DA74F48}" type="slidenum">
              <a:rPr lang="pl-PL" sz="1200"/>
              <a:pPr algn="r">
                <a:buClrTx/>
                <a:buFontTx/>
                <a:buNone/>
              </a:pPr>
              <a:t>6</a:t>
            </a:fld>
            <a:endParaRPr lang="pl-PL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CEB224E6-98C6-4514-BF1A-439A1E0EE43A}" type="slidenum">
              <a:rPr lang="en-GB" smtClean="0">
                <a:latin typeface="Arial" pitchFamily="34" charset="0"/>
              </a:rPr>
              <a:pPr>
                <a:buFont typeface="Arial" pitchFamily="34" charset="0"/>
                <a:buNone/>
              </a:pPr>
              <a:t>33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 spd="med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 spd="med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 spd="med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 spd="med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839200" y="3810000"/>
            <a:ext cx="304800" cy="2133600"/>
          </a:xfrm>
          <a:prstGeom prst="rect">
            <a:avLst/>
          </a:prstGeom>
          <a:solidFill>
            <a:srgbClr val="C6DAE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l-PL">
              <a:latin typeface="Arial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839200" y="5943600"/>
            <a:ext cx="304800" cy="914400"/>
          </a:xfrm>
          <a:prstGeom prst="rect">
            <a:avLst/>
          </a:prstGeom>
          <a:solidFill>
            <a:srgbClr val="D9C998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l-PL">
              <a:latin typeface="Arial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839200" y="2971800"/>
            <a:ext cx="304800" cy="76200"/>
          </a:xfrm>
          <a:prstGeom prst="rect">
            <a:avLst/>
          </a:prstGeom>
          <a:solidFill>
            <a:srgbClr val="D9C998"/>
          </a:solidFill>
          <a:ln w="9525">
            <a:solidFill>
              <a:srgbClr val="DDC9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l-PL">
              <a:latin typeface="Arial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360">
            <a:solidFill>
              <a:srgbClr val="5F5F5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l-PL">
              <a:latin typeface="Arial" charset="0"/>
            </a:endParaRPr>
          </a:p>
        </p:txBody>
      </p:sp>
      <p:sp>
        <p:nvSpPr>
          <p:cNvPr id="307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3079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3400" y="381000"/>
            <a:ext cx="2895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heel spokes="1"/>
  </p:transition>
  <p:hf hdr="0" ftr="0" dt="0"/>
  <p:txStyles>
    <p:titleStyle>
      <a:lvl1pPr algn="r" defTabSz="449263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/>
        <a:defRPr sz="2000">
          <a:solidFill>
            <a:srgbClr val="5F5F5F"/>
          </a:solidFill>
          <a:latin typeface="+mj-lt"/>
          <a:ea typeface="Lucida Sans Unicode" pitchFamily="-109" charset="-52"/>
          <a:cs typeface="+mj-cs"/>
        </a:defRPr>
      </a:lvl1pPr>
      <a:lvl2pPr algn="r" defTabSz="449263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/>
        <a:defRPr sz="2000">
          <a:solidFill>
            <a:srgbClr val="5F5F5F"/>
          </a:solidFill>
          <a:latin typeface="ScalaSansPro-Bold" pitchFamily="50" charset="-18"/>
          <a:ea typeface="Lucida Sans Unicode" pitchFamily="-109" charset="-52"/>
          <a:cs typeface="Lucida Sans Unicode" pitchFamily="34" charset="0"/>
        </a:defRPr>
      </a:lvl2pPr>
      <a:lvl3pPr algn="r" defTabSz="449263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/>
        <a:defRPr sz="2000">
          <a:solidFill>
            <a:srgbClr val="5F5F5F"/>
          </a:solidFill>
          <a:latin typeface="ScalaSansPro-Bold" pitchFamily="50" charset="-18"/>
          <a:ea typeface="Lucida Sans Unicode" pitchFamily="-109" charset="-52"/>
          <a:cs typeface="Lucida Sans Unicode" pitchFamily="34" charset="0"/>
        </a:defRPr>
      </a:lvl3pPr>
      <a:lvl4pPr algn="r" defTabSz="449263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/>
        <a:defRPr sz="2000">
          <a:solidFill>
            <a:srgbClr val="5F5F5F"/>
          </a:solidFill>
          <a:latin typeface="ScalaSansPro-Bold" pitchFamily="50" charset="-18"/>
          <a:ea typeface="Lucida Sans Unicode" pitchFamily="-109" charset="-52"/>
          <a:cs typeface="Lucida Sans Unicode" pitchFamily="34" charset="0"/>
        </a:defRPr>
      </a:lvl4pPr>
      <a:lvl5pPr algn="r" defTabSz="449263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/>
        <a:defRPr sz="2000">
          <a:solidFill>
            <a:srgbClr val="5F5F5F"/>
          </a:solidFill>
          <a:latin typeface="ScalaSansPro-Bold" pitchFamily="50" charset="-18"/>
          <a:ea typeface="Lucida Sans Unicode" pitchFamily="-109" charset="-52"/>
          <a:cs typeface="Lucida Sans Unicode" pitchFamily="34" charset="0"/>
        </a:defRPr>
      </a:lvl5pPr>
      <a:lvl6pPr marL="457200" algn="r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 pitchFamily="50" charset="-18"/>
        <a:defRPr sz="2000">
          <a:solidFill>
            <a:srgbClr val="5F5F5F"/>
          </a:solidFill>
          <a:latin typeface="ScalaSansPro-Bold" pitchFamily="50" charset="-18"/>
          <a:cs typeface="Lucida Sans Unicode" pitchFamily="34" charset="0"/>
        </a:defRPr>
      </a:lvl6pPr>
      <a:lvl7pPr marL="914400" algn="r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 pitchFamily="50" charset="-18"/>
        <a:defRPr sz="2000">
          <a:solidFill>
            <a:srgbClr val="5F5F5F"/>
          </a:solidFill>
          <a:latin typeface="ScalaSansPro-Bold" pitchFamily="50" charset="-18"/>
          <a:cs typeface="Lucida Sans Unicode" pitchFamily="34" charset="0"/>
        </a:defRPr>
      </a:lvl7pPr>
      <a:lvl8pPr marL="1371600" algn="r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 pitchFamily="50" charset="-18"/>
        <a:defRPr sz="2000">
          <a:solidFill>
            <a:srgbClr val="5F5F5F"/>
          </a:solidFill>
          <a:latin typeface="ScalaSansPro-Bold" pitchFamily="50" charset="-18"/>
          <a:cs typeface="Lucida Sans Unicode" pitchFamily="34" charset="0"/>
        </a:defRPr>
      </a:lvl8pPr>
      <a:lvl9pPr marL="1828800" algn="r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5F5F5F"/>
        </a:buClr>
        <a:buSzPct val="100000"/>
        <a:buFont typeface="ScalaSansPro-Bold" pitchFamily="50" charset="-18"/>
        <a:defRPr sz="2000">
          <a:solidFill>
            <a:srgbClr val="5F5F5F"/>
          </a:solidFill>
          <a:latin typeface="ScalaSansPro-Bold" pitchFamily="50" charset="-18"/>
          <a:cs typeface="Lucida Sans Unicode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ts val="45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defRPr>
          <a:solidFill>
            <a:srgbClr val="5F5F5F"/>
          </a:solidFill>
          <a:latin typeface="+mn-lt"/>
          <a:ea typeface="Lucida Sans Unicode" pitchFamily="-109" charset="-52"/>
          <a:cs typeface="+mn-cs"/>
        </a:defRPr>
      </a:lvl1pPr>
      <a:lvl2pPr marL="825500" indent="-285750" algn="l" defTabSz="449263" rtl="0" eaLnBrk="0" fontAlgn="base" hangingPunct="0">
        <a:lnSpc>
          <a:spcPct val="93000"/>
        </a:lnSpc>
        <a:spcBef>
          <a:spcPts val="45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>
          <a:solidFill>
            <a:srgbClr val="5F5F5F"/>
          </a:solidFill>
          <a:latin typeface="+mn-lt"/>
          <a:ea typeface="Lucida Sans Unicode" pitchFamily="-109" charset="-52"/>
          <a:cs typeface="+mn-cs"/>
        </a:defRPr>
      </a:lvl2pPr>
      <a:lvl3pPr marL="1233488" indent="-228600" algn="l" defTabSz="449263" rtl="0" eaLnBrk="0" fontAlgn="base" hangingPunct="0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ea typeface="Lucida Sans Unicode" pitchFamily="-109" charset="-52"/>
          <a:cs typeface="+mn-cs"/>
        </a:defRPr>
      </a:lvl3pPr>
      <a:lvl4pPr marL="1641475" indent="-228600" algn="l" defTabSz="449263" rtl="0" eaLnBrk="0" fontAlgn="base" hangingPunct="0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ea typeface="Lucida Sans Unicode" pitchFamily="-109" charset="-52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ea typeface="Lucida Sans Unicode" pitchFamily="-109" charset="-52"/>
          <a:cs typeface="+mn-cs"/>
        </a:defRPr>
      </a:lvl5pPr>
      <a:lvl6pPr marL="2514600" indent="-228600" algn="l" defTabSz="449263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"/>
        <a:defRPr sz="16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a.europa.e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hyperlink" Target="http://www.hma.eu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8839200" y="2971800"/>
            <a:ext cx="304800" cy="76200"/>
          </a:xfrm>
          <a:prstGeom prst="rect">
            <a:avLst/>
          </a:prstGeom>
          <a:solidFill>
            <a:srgbClr val="D9C998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pl-PL" dirty="0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6664325" y="5500688"/>
            <a:ext cx="184150" cy="1006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pl-PL" dirty="0"/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>
            <a:off x="7740352" y="4293096"/>
            <a:ext cx="1588" cy="1143000"/>
          </a:xfrm>
          <a:prstGeom prst="line">
            <a:avLst/>
          </a:prstGeom>
          <a:noFill/>
          <a:ln w="15840">
            <a:solidFill>
              <a:srgbClr val="DDC995"/>
            </a:solidFill>
            <a:miter lim="800000"/>
            <a:headEnd/>
            <a:tailEnd/>
          </a:ln>
        </p:spPr>
        <p:txBody>
          <a:bodyPr/>
          <a:lstStyle/>
          <a:p>
            <a:endParaRPr lang="pl-PL" dirty="0"/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>
            <a:off x="7092280" y="5445224"/>
            <a:ext cx="648072" cy="0"/>
          </a:xfrm>
          <a:prstGeom prst="line">
            <a:avLst/>
          </a:prstGeom>
          <a:noFill/>
          <a:ln w="15840">
            <a:solidFill>
              <a:srgbClr val="DDC995"/>
            </a:solidFill>
            <a:miter lim="800000"/>
            <a:headEnd/>
            <a:tailEnd/>
          </a:ln>
        </p:spPr>
        <p:txBody>
          <a:bodyPr/>
          <a:lstStyle/>
          <a:p>
            <a:endParaRPr lang="pl-PL" dirty="0"/>
          </a:p>
        </p:txBody>
      </p:sp>
      <p:sp>
        <p:nvSpPr>
          <p:cNvPr id="4105" name="Rectangle 1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360">
            <a:solidFill>
              <a:srgbClr val="5F5F5F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pl-PL" dirty="0"/>
          </a:p>
        </p:txBody>
      </p:sp>
      <p:pic>
        <p:nvPicPr>
          <p:cNvPr id="4106" name="Picture 16" descr="okład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4495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Prostokąt 13"/>
          <p:cNvSpPr>
            <a:spLocks noChangeArrowheads="1"/>
          </p:cNvSpPr>
          <p:nvPr/>
        </p:nvSpPr>
        <p:spPr bwMode="auto">
          <a:xfrm>
            <a:off x="4572000" y="3729038"/>
            <a:ext cx="3214688" cy="1071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pl-PL" dirty="0"/>
          </a:p>
        </p:txBody>
      </p:sp>
      <p:pic>
        <p:nvPicPr>
          <p:cNvPr id="4108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81000"/>
            <a:ext cx="37544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pole tekstowe 12"/>
          <p:cNvSpPr txBox="1"/>
          <p:nvPr/>
        </p:nvSpPr>
        <p:spPr>
          <a:xfrm>
            <a:off x="3995936" y="1931466"/>
            <a:ext cx="47938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0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Reconstruction</a:t>
            </a:r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pl-PL" sz="1400" b="0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 </a:t>
            </a:r>
          </a:p>
          <a:p>
            <a:pPr algn="ctr"/>
            <a:r>
              <a:rPr lang="pl-PL" sz="1400" b="0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Legal</a:t>
            </a:r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Changes</a:t>
            </a:r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2010/2012</a:t>
            </a:r>
          </a:p>
          <a:p>
            <a:pPr algn="ctr"/>
            <a:endParaRPr lang="pl-PL" sz="1400" b="0" dirty="0" smtClean="0">
              <a:solidFill>
                <a:srgbClr val="C00000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4400822" y="4327525"/>
            <a:ext cx="3353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100" b="0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Izabela Słowik</a:t>
            </a:r>
          </a:p>
          <a:p>
            <a:pPr algn="r"/>
            <a:endParaRPr lang="pl-PL" sz="1100" b="0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sz="1100" b="0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Medical &amp; </a:t>
            </a:r>
            <a:r>
              <a:rPr lang="en-US" sz="1100" b="0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Pharmacovigilance</a:t>
            </a:r>
            <a:r>
              <a:rPr lang="en-US" sz="1100" b="0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Affairs Director</a:t>
            </a:r>
            <a:endParaRPr lang="pl-PL" sz="1100" b="0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sz="1100" b="0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 QPPV of POLPHARMA Group</a:t>
            </a:r>
            <a:endParaRPr lang="pl-PL" sz="1100" b="0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endParaRPr lang="pl-PL" sz="1100" b="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413494" y="548680"/>
            <a:ext cx="2628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REGULATIONS:</a:t>
            </a:r>
          </a:p>
          <a:p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611560" y="1700808"/>
            <a:ext cx="74168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812985" y="1844824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Performance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activities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Management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Standards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rgbClr val="19161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</a:t>
            </a:r>
            <a:r>
              <a:rPr lang="en-US" sz="1400" b="0" dirty="0">
                <a:solidFill>
                  <a:srgbClr val="19161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planning: establishing structures and planning integrated and consistent processes; </a:t>
            </a:r>
            <a:endParaRPr lang="pl-PL" sz="1400" b="0" dirty="0" smtClean="0">
              <a:solidFill>
                <a:srgbClr val="19161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dirty="0" smtClean="0">
              <a:solidFill>
                <a:srgbClr val="19161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rgbClr val="19161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</a:t>
            </a:r>
            <a:r>
              <a:rPr lang="en-US" sz="1400" b="0" dirty="0">
                <a:solidFill>
                  <a:srgbClr val="19161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adherence: carrying out tasks and responsibilities in accordance with quality requirements; </a:t>
            </a:r>
            <a:endParaRPr lang="pl-PL" sz="1400" b="0" dirty="0" smtClean="0">
              <a:solidFill>
                <a:srgbClr val="19161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rgbClr val="19161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</a:t>
            </a:r>
            <a:r>
              <a:rPr lang="en-US" sz="1400" b="0" dirty="0">
                <a:solidFill>
                  <a:srgbClr val="19161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 and assurance: monitoring and evaluating how effectively the structures and processes have been established and how effectively the processes are being carried out; </a:t>
            </a:r>
            <a:endParaRPr lang="pl-PL" sz="1400" b="0" dirty="0" smtClean="0">
              <a:solidFill>
                <a:srgbClr val="19161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dirty="0">
              <a:solidFill>
                <a:srgbClr val="19161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improvements: correcting and improving the structures and processes where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necessary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657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463139" y="788970"/>
            <a:ext cx="2496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  <a:endParaRPr 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971600" y="1556792"/>
            <a:ext cx="691276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cases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report (ICSR)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reported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each Member State</a:t>
            </a:r>
            <a:b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Serious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within 15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No-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serious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published in the form of a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list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without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requirement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208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764704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</a:t>
            </a:r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REGULATIONS</a:t>
            </a:r>
            <a:r>
              <a:rPr 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899592" y="1443841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Individual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cases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report (ICSR)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been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reported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EudraVigilance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rious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 15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Non-se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rious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 90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days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Caution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Following the extension of the definition of adverse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drug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reaction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the number of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 be significantly increased (off-label use, overdose,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error,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drug abuse,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abuse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occupational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exposure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EudraVigilance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database as a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'contact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point' used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transmission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adverse reaction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8652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7655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</a:p>
        </p:txBody>
      </p:sp>
      <p:sp>
        <p:nvSpPr>
          <p:cNvPr id="3" name="Prostokąt 2"/>
          <p:cNvSpPr/>
          <p:nvPr/>
        </p:nvSpPr>
        <p:spPr>
          <a:xfrm>
            <a:off x="755576" y="1658387"/>
            <a:ext cx="712879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 Management Plan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required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situations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for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example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centrally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products (Central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>
              <a:buClr>
                <a:srgbClr val="C00000"/>
              </a:buClr>
            </a:pP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molecules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biological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biotechnological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products… </a:t>
            </a:r>
          </a:p>
          <a:p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145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764704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</a:t>
            </a:r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99592" y="1844824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en-US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isk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management system 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each medicinal product (submitted for 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registration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2/21 of July 2012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products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 2/21 of July 2012 without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approved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 management plan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remain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without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obligation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unless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imposes an obligation to prepare this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62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6003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 520/2012</a:t>
            </a:r>
            <a:endParaRPr lang="pl-PL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83568" y="1628800"/>
            <a:ext cx="792088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Article 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content of the risk management plan</a:t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0" dirty="0" smtClean="0">
                <a:solidFill>
                  <a:schemeClr val="tx1"/>
                </a:solidFill>
              </a:rPr>
              <a:t>The </a:t>
            </a:r>
            <a:r>
              <a:rPr lang="en-US" sz="1400" b="0" dirty="0">
                <a:solidFill>
                  <a:schemeClr val="tx1"/>
                </a:solidFill>
              </a:rPr>
              <a:t>risk management plan established by the marketing </a:t>
            </a:r>
            <a:r>
              <a:rPr lang="en-US" sz="1400" b="0" dirty="0" err="1">
                <a:solidFill>
                  <a:schemeClr val="tx1"/>
                </a:solidFill>
              </a:rPr>
              <a:t>authorisation</a:t>
            </a:r>
            <a:r>
              <a:rPr lang="en-US" sz="1400" b="0" dirty="0">
                <a:solidFill>
                  <a:schemeClr val="tx1"/>
                </a:solidFill>
              </a:rPr>
              <a:t> holder shall contain the following elements</a:t>
            </a:r>
            <a:r>
              <a:rPr lang="en-US" sz="1400" b="0" dirty="0" smtClean="0">
                <a:solidFill>
                  <a:schemeClr val="tx1"/>
                </a:solidFill>
              </a:rPr>
              <a:t>:</a:t>
            </a:r>
            <a:endParaRPr lang="pl-PL" sz="1400" b="0" dirty="0" smtClean="0">
              <a:solidFill>
                <a:schemeClr val="tx1"/>
              </a:solidFill>
            </a:endParaRPr>
          </a:p>
          <a:p>
            <a:r>
              <a:rPr lang="en-US" sz="1400" b="0" dirty="0" smtClean="0">
                <a:solidFill>
                  <a:schemeClr val="tx1"/>
                </a:solidFill>
              </a:rPr>
              <a:t> </a:t>
            </a:r>
            <a:endParaRPr lang="en-US" sz="1400" b="0" dirty="0">
              <a:solidFill>
                <a:schemeClr val="tx1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</a:rPr>
              <a:t>an </a:t>
            </a:r>
            <a:r>
              <a:rPr lang="en-US" sz="1400" b="0" dirty="0">
                <a:solidFill>
                  <a:schemeClr val="tx1"/>
                </a:solidFill>
              </a:rPr>
              <a:t>identification or </a:t>
            </a:r>
            <a:r>
              <a:rPr lang="en-US" sz="1400" b="0" dirty="0" err="1">
                <a:solidFill>
                  <a:schemeClr val="tx1"/>
                </a:solidFill>
              </a:rPr>
              <a:t>characterisation</a:t>
            </a:r>
            <a:r>
              <a:rPr lang="en-US" sz="1400" b="0" dirty="0">
                <a:solidFill>
                  <a:schemeClr val="tx1"/>
                </a:solidFill>
              </a:rPr>
              <a:t> of the safety profile of the medicinal product(s) concerned; </a:t>
            </a:r>
            <a:endParaRPr lang="pl-PL" sz="1400" b="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</a:rPr>
              <a:t>an </a:t>
            </a:r>
            <a:r>
              <a:rPr lang="en-US" sz="1400" b="0" dirty="0">
                <a:solidFill>
                  <a:schemeClr val="tx1"/>
                </a:solidFill>
              </a:rPr>
              <a:t>indication of how to </a:t>
            </a:r>
            <a:r>
              <a:rPr lang="en-US" sz="1400" b="0" dirty="0" err="1">
                <a:solidFill>
                  <a:schemeClr val="tx1"/>
                </a:solidFill>
              </a:rPr>
              <a:t>characterise</a:t>
            </a:r>
            <a:r>
              <a:rPr lang="en-US" sz="1400" b="0" dirty="0">
                <a:solidFill>
                  <a:schemeClr val="tx1"/>
                </a:solidFill>
              </a:rPr>
              <a:t> further the safety profile of the medicinal product(s) concerned; </a:t>
            </a:r>
            <a:endParaRPr lang="pl-PL" sz="1400" b="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</a:rPr>
              <a:t>a </a:t>
            </a:r>
            <a:r>
              <a:rPr lang="en-US" sz="1400" b="0" dirty="0">
                <a:solidFill>
                  <a:schemeClr val="tx1"/>
                </a:solidFill>
              </a:rPr>
              <a:t>documentation of measures to prevent or </a:t>
            </a:r>
            <a:r>
              <a:rPr lang="en-US" sz="1400" b="0" dirty="0" err="1">
                <a:solidFill>
                  <a:schemeClr val="tx1"/>
                </a:solidFill>
              </a:rPr>
              <a:t>minimise</a:t>
            </a:r>
            <a:r>
              <a:rPr lang="en-US" sz="1400" b="0" dirty="0">
                <a:solidFill>
                  <a:schemeClr val="tx1"/>
                </a:solidFill>
              </a:rPr>
              <a:t> the risks associated with the medicinal product, including an assessment of the effectiveness of those interventions; </a:t>
            </a:r>
            <a:endParaRPr lang="pl-PL" sz="1400" b="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</a:rPr>
              <a:t>a </a:t>
            </a:r>
            <a:r>
              <a:rPr lang="en-US" sz="1400" b="0" dirty="0">
                <a:solidFill>
                  <a:schemeClr val="tx1"/>
                </a:solidFill>
              </a:rPr>
              <a:t>documentation of post-</a:t>
            </a:r>
            <a:r>
              <a:rPr lang="en-US" sz="1400" b="0" dirty="0" err="1">
                <a:solidFill>
                  <a:schemeClr val="tx1"/>
                </a:solidFill>
              </a:rPr>
              <a:t>authorisation</a:t>
            </a:r>
            <a:r>
              <a:rPr lang="en-US" sz="1400" b="0" dirty="0">
                <a:solidFill>
                  <a:schemeClr val="tx1"/>
                </a:solidFill>
              </a:rPr>
              <a:t> obligations that have been imposed as a condition of the marketing </a:t>
            </a:r>
            <a:r>
              <a:rPr lang="en-US" sz="1400" b="0" dirty="0" err="1">
                <a:solidFill>
                  <a:schemeClr val="tx1"/>
                </a:solidFill>
              </a:rPr>
              <a:t>authorisation</a:t>
            </a:r>
            <a:r>
              <a:rPr lang="en-US" sz="1400" b="0" dirty="0" smtClean="0">
                <a:solidFill>
                  <a:schemeClr val="tx1"/>
                </a:solidFill>
              </a:rPr>
              <a:t>.</a:t>
            </a:r>
            <a:endParaRPr lang="pl-PL" sz="1400" b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</a:endParaRPr>
          </a:p>
          <a:p>
            <a:endParaRPr lang="pl-PL" sz="1400" b="0" dirty="0">
              <a:solidFill>
                <a:schemeClr val="tx1"/>
              </a:solidFill>
            </a:endParaRPr>
          </a:p>
          <a:p>
            <a:endParaRPr lang="pl-PL" sz="1400" b="0" dirty="0">
              <a:solidFill>
                <a:schemeClr val="tx1"/>
              </a:solidFill>
            </a:endParaRPr>
          </a:p>
          <a:p>
            <a:r>
              <a:rPr lang="en-US" sz="1400" b="0" i="1" dirty="0">
                <a:solidFill>
                  <a:schemeClr val="tx1"/>
                </a:solidFill>
              </a:rPr>
              <a:t>The summary of the risk management plan to be made publicly available in accordance with point (c) of Article 106 of Directive 2001/83/EC and Article 26(1)(c) of Regulation (EC) No 726/2004 shall include key elements of the risk management plan with a specific focus on risk </a:t>
            </a:r>
            <a:r>
              <a:rPr lang="en-US" sz="1400" b="0" i="1" dirty="0" err="1">
                <a:solidFill>
                  <a:schemeClr val="tx1"/>
                </a:solidFill>
              </a:rPr>
              <a:t>minimisation</a:t>
            </a:r>
            <a:r>
              <a:rPr lang="en-US" sz="1400" b="0" i="1" dirty="0">
                <a:solidFill>
                  <a:schemeClr val="tx1"/>
                </a:solidFill>
              </a:rPr>
              <a:t> activities and, with regard to the safety specification of the medicinal product concerned, important information on potential and identified risks as well as missing information. </a:t>
            </a:r>
            <a:r>
              <a:rPr lang="en-US" sz="1400" b="0" i="1" dirty="0" smtClean="0">
                <a:solidFill>
                  <a:schemeClr val="tx1"/>
                </a:solidFill>
              </a:rPr>
              <a:t> 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25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496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</a:p>
        </p:txBody>
      </p:sp>
      <p:sp>
        <p:nvSpPr>
          <p:cNvPr id="3" name="Prostokąt 2"/>
          <p:cNvSpPr/>
          <p:nvPr/>
        </p:nvSpPr>
        <p:spPr>
          <a:xfrm>
            <a:off x="1161627" y="1844824"/>
            <a:ext cx="698477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 </a:t>
            </a:r>
            <a:r>
              <a:rPr lang="pl-PL" sz="14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en-US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eports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en-US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eports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 for each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original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generics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submitted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accordance with a specified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frequency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</a:t>
            </a:r>
            <a:r>
              <a:rPr lang="pl-PL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main document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submitted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renewals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Marketing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PSUR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contants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10/11 point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s.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5801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220072" y="764704"/>
            <a:ext cx="3312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</a:t>
            </a:r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971600" y="1700808"/>
            <a:ext cx="705678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original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selected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generic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the EURD list)</a:t>
            </a: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generic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drugs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exceptions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the EURD list)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well-established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medicinal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products,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traditional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herbal 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products,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homeopathic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products,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Evaluation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(PBRER)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aims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evaluate the risk-benefit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ratio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PBRER`s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contants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included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point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s,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PBRER/PSUR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submitted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renewal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proces</a:t>
            </a:r>
          </a:p>
          <a:p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Addendum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Overview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renewal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Marketing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Application. </a:t>
            </a: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473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220072" y="764704"/>
            <a:ext cx="3312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</a:t>
            </a:r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971600" y="1700808"/>
            <a:ext cx="705678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Group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according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DCP/MRP,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PRAC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Central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60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0816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283968" y="91975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Common elements of the RMP and PSUR</a:t>
            </a:r>
          </a:p>
        </p:txBody>
      </p:sp>
      <p:graphicFrame>
        <p:nvGraphicFramePr>
          <p:cNvPr id="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8441135"/>
              </p:ext>
            </p:extLst>
          </p:nvPr>
        </p:nvGraphicFramePr>
        <p:xfrm>
          <a:off x="611560" y="1556792"/>
          <a:ext cx="8190185" cy="5126782"/>
        </p:xfrm>
        <a:graphic>
          <a:graphicData uri="http://schemas.openxmlformats.org/drawingml/2006/table">
            <a:tbl>
              <a:tblPr/>
              <a:tblGrid>
                <a:gridCol w="4095819"/>
                <a:gridCol w="4094366"/>
              </a:tblGrid>
              <a:tr h="34835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RMP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A2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PSUR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A299"/>
                    </a:solidFill>
                  </a:tcPr>
                </a:tc>
              </a:tr>
              <a:tr h="88129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 I: 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Active </a:t>
                      </a: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substance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information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Section</a:t>
                      </a:r>
                      <a:r>
                        <a:rPr kumimoji="0" lang="pl-P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2 </a:t>
                      </a:r>
                      <a:r>
                        <a:rPr kumimoji="0" lang="pl-P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</a:t>
                      </a:r>
                      <a:r>
                        <a:rPr kumimoji="0" lang="en-GB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Worldwide marketing authorisation status</a:t>
                      </a:r>
                      <a:endParaRPr kumimoji="0" lang="pl-P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221503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 II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module SV – “Post-authorisation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experience”, section “Regulatory and marketing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authorisation holder action for safety reason”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Section 3 </a:t>
                      </a:r>
                      <a:r>
                        <a:rPr kumimoji="0" lang="en-GB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– “Actions taken in the reporting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interval for safety reasons”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168209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 II: 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module SV – “Post-</a:t>
                      </a: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authorisation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experience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”, </a:t>
                      </a: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section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“Non-</a:t>
                      </a: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study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postauthorisation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exposure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”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1004888" algn="l"/>
                          <a:tab pos="2011363" algn="l"/>
                          <a:tab pos="3017838" algn="l"/>
                          <a:tab pos="4024313" algn="l"/>
                          <a:tab pos="5030788" algn="l"/>
                          <a:tab pos="6037263" algn="l"/>
                          <a:tab pos="7043738" algn="l"/>
                          <a:tab pos="8050213" algn="l"/>
                          <a:tab pos="9056688" algn="l"/>
                          <a:tab pos="100631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Sub-section 5.2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– “Cumulative and interval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1004888" algn="l"/>
                          <a:tab pos="2011363" algn="l"/>
                          <a:tab pos="3017838" algn="l"/>
                          <a:tab pos="4024313" algn="l"/>
                          <a:tab pos="5030788" algn="l"/>
                          <a:tab pos="6037263" algn="l"/>
                          <a:tab pos="7043738" algn="l"/>
                          <a:tab pos="8050213" algn="l"/>
                          <a:tab pos="9056688" algn="l"/>
                          <a:tab pos="10063163" algn="l"/>
                        </a:tabLst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patient exposure from marketing experience”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985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68144" y="476672"/>
            <a:ext cx="2385021" cy="563662"/>
          </a:xfrm>
        </p:spPr>
        <p:txBody>
          <a:bodyPr/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PRESENTATION PLAN</a:t>
            </a:r>
            <a:endParaRPr lang="pl-PL" sz="1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„in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pill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concerning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 </a:t>
            </a: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requirements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concerning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ICSR Reporting</a:t>
            </a: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light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Management /RMP</a:t>
            </a: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„place” of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Periodic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Signal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detection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the 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growing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importance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Arbitration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related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concerns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–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simplification</a:t>
            </a: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Post-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Studies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role </a:t>
            </a:r>
          </a:p>
          <a:p>
            <a:pPr>
              <a:buAutoNum type="arabicPeriod"/>
            </a:pP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AutoNum type="arabicPeriod"/>
            </a:pP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8003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326900"/>
              </p:ext>
            </p:extLst>
          </p:nvPr>
        </p:nvGraphicFramePr>
        <p:xfrm>
          <a:off x="611560" y="1268760"/>
          <a:ext cx="8118177" cy="4935265"/>
        </p:xfrm>
        <a:graphic>
          <a:graphicData uri="http://schemas.openxmlformats.org/drawingml/2006/table">
            <a:tbl>
              <a:tblPr/>
              <a:tblGrid>
                <a:gridCol w="4059809"/>
                <a:gridCol w="4058368"/>
              </a:tblGrid>
              <a:tr h="5539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RMP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A2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PSUR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A299"/>
                    </a:solidFill>
                  </a:tcPr>
                </a:tc>
              </a:tr>
              <a:tr h="115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 II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Module SVII – “Identified and potential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risks”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Sub-section 16.4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– “Characterisation of risks”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179756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 II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module SVIII – “Summary of the safety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concerns” (as included in the version of the RMP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which was current at the beginning of the PSUR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reporting interval)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Sub-section 16.1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– “Summary of safety concerns”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142686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 V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– “Risk minimisation measures”, section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“Evaluation of the effectiveness of risk</a:t>
                      </a: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minimisation activities”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Sub-section 16.5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– “Effectiveness of risk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minimisation (if applicable)”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9125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496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  <a:endParaRPr 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06241" y="1700808"/>
            <a:ext cx="67687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PSUR assessment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carried out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individual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Authorities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the „PSUR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Sharing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List” as a RMS for PSUR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 is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appointed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PSUR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evaluates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a</a:t>
            </a:r>
            <a:r>
              <a:rPr lang="en-US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ll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PSURs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submitted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substance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The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Profile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released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was a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Product Information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update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9699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764704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827584" y="1859340"/>
            <a:ext cx="691276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Still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- „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single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PSUR assessment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performed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level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Reference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List (EU RD)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published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the EMA,</a:t>
            </a: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EURD list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Data Lock Point (DLP) of the PSUR of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substance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PSUR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submission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PSURs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substance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generic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products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referred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in Articles 10(1), 10a, 14, 16a of Directive 2001/83/EC as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amended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</a:t>
            </a: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designated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PSUR single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EURD list,</a:t>
            </a: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 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(newly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established body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signals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evaluation)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Committee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Rapporteur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 PSUR single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substances contained in both CAPs and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NAPs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473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156176" y="620688"/>
            <a:ext cx="21957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THE </a:t>
            </a:r>
            <a:r>
              <a:rPr lang="pl-PL" sz="1400" dirty="0" smtClean="0">
                <a:solidFill>
                  <a:srgbClr val="C00000"/>
                </a:solidFill>
              </a:rPr>
              <a:t>EURD LIST</a:t>
            </a:r>
            <a:endParaRPr lang="pl-PL" sz="1400" dirty="0">
              <a:solidFill>
                <a:srgbClr val="C00000"/>
              </a:solidFill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895854" cy="5181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4735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496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  <a:endParaRPr 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755576" y="1988840"/>
            <a:ext cx="734481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Signal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Detection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process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-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detection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a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previously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unknown link between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side effect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the Pharmaceutical Company.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Considered discretionary, verified during audits and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inspections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25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764704"/>
            <a:ext cx="36724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2010/84/EC</a:t>
            </a:r>
          </a:p>
          <a:p>
            <a:r>
              <a:rPr lang="pl-PL" altLang="pl-PL" sz="1400" b="0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altLang="pl-PL" sz="1400" b="0" dirty="0" smtClean="0">
                <a:solidFill>
                  <a:srgbClr val="C00000"/>
                </a:solidFill>
              </a:rPr>
              <a:t>520/2012</a:t>
            </a:r>
            <a:endParaRPr lang="pl-PL" altLang="pl-PL" sz="1400" b="0" dirty="0">
              <a:solidFill>
                <a:srgbClr val="C00000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75266" y="1916832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Signal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</a:t>
            </a:r>
            <a:r>
              <a:rPr lang="en-US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etection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</a:p>
          <a:p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legal obligation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Pharmaceutical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Companies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described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detection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>
              <a:buClr>
                <a:srgbClr val="C00000"/>
              </a:buClr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pPr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drugs signal detection procedure carried out once a month (for intensively monitored drugs - once every two weeks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>
              <a:buClr>
                <a:srgbClr val="C00000"/>
              </a:buClr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 is obliged to perform this process </a:t>
            </a:r>
            <a:r>
              <a:rPr lang="en-GB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parallely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473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496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  <a:endParaRPr 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539552" y="1700808"/>
            <a:ext cx="748883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Arbitration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i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rocedures</a:t>
            </a:r>
            <a:endParaRPr lang="pl-PL" sz="140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CHMP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en-US" sz="1400" b="0" i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Committe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Human Medicinal Products, the European Medicines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Agency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b="0" i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nvolved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procedures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25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764704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23528" y="1720840"/>
            <a:ext cx="7992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Simplification / elimination of 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rbitration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concerns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Introduction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a new type of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urgent 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concerns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Committee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involved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procedure has strict time frames to avoid dragging the final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settlement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473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5786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REGULATIONS:</a:t>
            </a:r>
            <a:endParaRPr 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43608" y="1556792"/>
            <a:ext cx="712879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Studies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(PASS)</a:t>
            </a: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endParaRPr lang="pl-PL" sz="14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Non-interventional studies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>
              <a:buClr>
                <a:srgbClr val="C00000"/>
              </a:buClr>
            </a:pPr>
            <a:endParaRPr lang="pl-PL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subject 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clinical trials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registration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buClr>
                <a:srgbClr val="C00000"/>
              </a:buClr>
            </a:pP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GB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protocols </a:t>
            </a:r>
            <a:r>
              <a:rPr lang="en-GB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were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en-GB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formally approved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>
              <a:buClr>
                <a:srgbClr val="C00000"/>
              </a:buClr>
            </a:pPr>
            <a:endParaRPr lang="pl-PL" sz="1400" b="0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obligation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Final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Report form the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submission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25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764704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</a:t>
            </a:r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11560" y="1484784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Studies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(PASS):</a:t>
            </a:r>
          </a:p>
          <a:p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Efficacy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Studies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PAES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</a:p>
          <a:p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endParaRPr lang="pl-PL" sz="14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might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a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condition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Marketing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non-interventional post-authori­sation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 studies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a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</a:t>
            </a:r>
            <a:r>
              <a:rPr lang="en-GB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arketing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GB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uthorisation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older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obligations imposed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GB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ational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GB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ompetent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GB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uthority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Commission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accordance with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2001/83/EC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Regulation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(EC)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726/2004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 authorisation holder shall submit the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protocol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the abstract of the final study report and the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 report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provided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English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except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studies to be conducted in only one Member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verification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protocol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by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PRAC (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Ammendments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templates 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protocol</a:t>
            </a:r>
            <a:r>
              <a:rPr lang="en-GB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abstract and final study 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publish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t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EMA.</a:t>
            </a:r>
            <a:r>
              <a:rPr lang="en-GB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GB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GB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473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8064" y="404664"/>
            <a:ext cx="3537149" cy="432048"/>
          </a:xfrm>
        </p:spPr>
        <p:txBody>
          <a:bodyPr/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MAIN AIMS OF LEGAL CHANGES </a:t>
            </a:r>
            <a:endParaRPr lang="pl-PL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marL="0" indent="0"/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increasing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effectiveness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system; </a:t>
            </a:r>
          </a:p>
          <a:p>
            <a:pPr marL="0" indent="0"/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ensuring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transparency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transmission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regarding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decisions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reasons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/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ncreased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caregivers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in the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</a:p>
          <a:p>
            <a:pPr marL="0" indent="0"/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available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forces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means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/ 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duplication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1682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60032" y="764704"/>
            <a:ext cx="23182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REGULATIONS:</a:t>
            </a:r>
          </a:p>
          <a:p>
            <a:r>
              <a:rPr lang="pl-PL" altLang="pl-PL" sz="14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2010/84/EC</a:t>
            </a:r>
          </a:p>
        </p:txBody>
      </p:sp>
      <p:sp>
        <p:nvSpPr>
          <p:cNvPr id="3" name="Prostokąt 2"/>
          <p:cNvSpPr/>
          <p:nvPr/>
        </p:nvSpPr>
        <p:spPr>
          <a:xfrm>
            <a:off x="474896" y="1582341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Extended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Responsibilities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Regulatory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Authorities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States</a:t>
            </a: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C00000"/>
              </a:buClr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Additional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Agency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</a:p>
          <a:p>
            <a:pPr>
              <a:buClr>
                <a:srgbClr val="C00000"/>
              </a:buClr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adequate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collecting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ADR form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encouraged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website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dedicated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announcements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detection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p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ublish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eports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publish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„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wording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p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ubli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summaries of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 Management Plan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RMP/PSUR/PASS,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intensive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monitoring,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obliged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MAH for PASS/PAES and BRA,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inspection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internal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r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egular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audits of the system of </a:t>
            </a:r>
            <a:r>
              <a:rPr lang="en-US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the first audit for the European Commission? Until 21 September 2013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25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6228184" y="764704"/>
            <a:ext cx="23042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GUIDLINES</a:t>
            </a:r>
          </a:p>
        </p:txBody>
      </p:sp>
      <p:sp>
        <p:nvSpPr>
          <p:cNvPr id="4" name="Prostokąt 3"/>
          <p:cNvSpPr/>
          <p:nvPr/>
        </p:nvSpPr>
        <p:spPr>
          <a:xfrm>
            <a:off x="683568" y="1916832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Volume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9A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collecting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the practical rules and guidelines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replaced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Good 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Practice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Modules</a:t>
            </a:r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473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27584" y="1124744"/>
            <a:ext cx="69847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I 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Systems and their Quality Systems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II 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Master File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III 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Inspections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IV 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Audits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V Risk Management Systems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VI Management and Reporting of Adverse Reactions to Medicinal Products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VII Periodic Safety Update Report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VIII Post-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Safety Studies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IX Signal Management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 Additional Monitoring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XI Public Participation in </a:t>
            </a:r>
            <a:r>
              <a:rPr lang="en-US" sz="12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XII Continuous </a:t>
            </a:r>
            <a:r>
              <a:rPr lang="en-US" sz="12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Ongoing Benefit-Risk Evaluation, Regulatory Action and Planning of Public Communication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XIII For references to incident management, see Module XII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XIV International Collaboration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XV Safety Communication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XVI Tools, Educational Materials and Effectiveness Measurement for Risk 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Minimisation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PRODUCT- AND POPULATION-SPECIFIC CONSIDERATIONS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ANNEX I 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DEFINITIONS </a:t>
            </a:r>
            <a:endParaRPr lang="pl-PL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ANNEX II TERMINOLOGIES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ANNEX III TEMPLATES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ANNEX IV LIST OF INTERNATIONAL PHARMACOVIGILANCE GUIDANCE DOCUMENTS 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ANNEX V LIST OF OTHER GUIDANCE DOCUMENTS</a:t>
            </a:r>
            <a:endParaRPr lang="pl-PL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419872" y="260648"/>
            <a:ext cx="518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GUIDANCE ON GOOD PHARMACOVIGILANCE PRACTICES (GVP) </a:t>
            </a:r>
            <a:endParaRPr lang="pl-PL" sz="12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2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2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NTRODUCTION </a:t>
            </a:r>
            <a:r>
              <a:rPr lang="en-US" sz="12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Legal Basis and Structure of </a:t>
            </a:r>
            <a:r>
              <a:rPr lang="en-US" sz="1200" b="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200" b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Guidance </a:t>
            </a:r>
            <a:endParaRPr lang="pl-PL" sz="12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5966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05050"/>
            <a:ext cx="41148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360">
            <a:solidFill>
              <a:srgbClr val="5F5F5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6529388" y="4857750"/>
            <a:ext cx="685800" cy="1588"/>
          </a:xfrm>
          <a:prstGeom prst="line">
            <a:avLst/>
          </a:prstGeom>
          <a:noFill/>
          <a:ln w="15840">
            <a:solidFill>
              <a:srgbClr val="DDC995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7213600" y="3714750"/>
            <a:ext cx="1588" cy="1143000"/>
          </a:xfrm>
          <a:prstGeom prst="line">
            <a:avLst/>
          </a:prstGeom>
          <a:noFill/>
          <a:ln w="15840">
            <a:solidFill>
              <a:srgbClr val="DDC995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207159" y="3848100"/>
            <a:ext cx="29829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Thank you for your attention!</a:t>
            </a:r>
            <a:endParaRPr lang="pl-PL" sz="1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7251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5364088" y="548680"/>
            <a:ext cx="3116336" cy="431899"/>
          </a:xfrm>
        </p:spPr>
        <p:txBody>
          <a:bodyPr/>
          <a:lstStyle/>
          <a:p>
            <a:pPr eaLnBrk="1" hangingPunct="1"/>
            <a:r>
              <a:rPr lang="pl-PL" sz="14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pl-PL" sz="1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NEW LEGAL </a:t>
            </a:r>
            <a:r>
              <a:rPr lang="pl-PL" sz="14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BASIS</a:t>
            </a:r>
            <a:r>
              <a:rPr lang="pl-PL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l-PL" sz="1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l-PL" sz="1400" b="1" i="1" dirty="0" smtClean="0">
              <a:solidFill>
                <a:schemeClr val="accent4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95536" y="1550084"/>
            <a:ext cx="8228013" cy="4308351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Regulation (EC) No 726/2004</a:t>
            </a:r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en-US" sz="1200" dirty="0">
                <a:solidFill>
                  <a:srgbClr val="99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Regulation (EU) No 1235/2010</a:t>
            </a:r>
            <a:endParaRPr lang="pl-PL" sz="1200" dirty="0">
              <a:solidFill>
                <a:srgbClr val="99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Directive 2001/83/EC,</a:t>
            </a:r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en-US" sz="1200" dirty="0">
                <a:solidFill>
                  <a:srgbClr val="99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Directive 2010/84/EU</a:t>
            </a:r>
            <a:endParaRPr lang="pl-PL" sz="1200" dirty="0">
              <a:solidFill>
                <a:srgbClr val="99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en-US" sz="1200" strike="sngStrike" dirty="0">
                <a:latin typeface="Verdana" pitchFamily="34" charset="0"/>
                <a:ea typeface="Verdana" pitchFamily="34" charset="0"/>
                <a:cs typeface="Verdana" pitchFamily="34" charset="0"/>
              </a:rPr>
              <a:t>Volume 9a “of The Rules Governing Medicinal Products in the European Union” and “Guidelines </a:t>
            </a:r>
            <a:r>
              <a:rPr lang="en-US" sz="1200" strike="sngStrik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</a:t>
            </a:r>
            <a:r>
              <a:rPr lang="pl-PL" sz="1200" strike="sngStrik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strike="sngStrik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Pharmacovigilance</a:t>
            </a:r>
            <a:r>
              <a:rPr lang="en-US" sz="1200" strike="sngStrik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strike="sngStrike" dirty="0">
                <a:latin typeface="Verdana" pitchFamily="34" charset="0"/>
                <a:ea typeface="Verdana" pitchFamily="34" charset="0"/>
                <a:cs typeface="Verdana" pitchFamily="34" charset="0"/>
              </a:rPr>
              <a:t>for Medicinal Products for Human Use” - September </a:t>
            </a:r>
            <a:r>
              <a:rPr lang="en-US" sz="1200" strike="sngStrik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2008</a:t>
            </a:r>
            <a:endParaRPr lang="pl-PL" sz="1200" strike="sngStrik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pl-PL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Good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Pharmacovigilance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Practise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Pharmacovigilance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Modules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</a:t>
            </a:r>
            <a:r>
              <a:rPr lang="pl-PL" sz="1200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Commission</a:t>
            </a:r>
            <a:r>
              <a:rPr lang="pl-PL" sz="1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implementing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regulation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No 520/2012 of 19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June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2012 on the performance of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pharmacovigilance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activities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provided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for in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Regulation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(EC) No 726/2004 of the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European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Parliament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of the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Council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Directive 2001/83/EC of the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European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Parliament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of the </a:t>
            </a:r>
            <a:r>
              <a:rPr lang="pl-PL" sz="1200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Council</a:t>
            </a:r>
            <a:r>
              <a:rPr lang="pl-PL" sz="12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en-US" sz="1200" dirty="0">
              <a:solidFill>
                <a:srgbClr val="99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6948264" y="1556792"/>
            <a:ext cx="1869976" cy="362471"/>
          </a:xfrm>
          <a:prstGeom prst="rect">
            <a:avLst/>
          </a:prstGeom>
        </p:spPr>
        <p:txBody>
          <a:bodyPr/>
          <a:lstStyle>
            <a:lvl1pPr algn="r" defTabSz="449263" rtl="0" eaLnBrk="0" fontAlgn="base" hangingPunct="0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/>
              <a:defRPr sz="2000">
                <a:solidFill>
                  <a:srgbClr val="5F5F5F"/>
                </a:solidFill>
                <a:latin typeface="+mj-lt"/>
                <a:ea typeface="Lucida Sans Unicode" pitchFamily="-109" charset="-52"/>
                <a:cs typeface="+mj-cs"/>
              </a:defRPr>
            </a:lvl1pPr>
            <a:lvl2pPr algn="r" defTabSz="449263" rtl="0" eaLnBrk="0" fontAlgn="base" hangingPunct="0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/>
              <a:defRPr sz="2000">
                <a:solidFill>
                  <a:srgbClr val="5F5F5F"/>
                </a:solidFill>
                <a:latin typeface="ScalaSansPro-Bold" pitchFamily="50" charset="-18"/>
                <a:ea typeface="Lucida Sans Unicode" pitchFamily="-109" charset="-52"/>
                <a:cs typeface="Lucida Sans Unicode" pitchFamily="34" charset="0"/>
              </a:defRPr>
            </a:lvl2pPr>
            <a:lvl3pPr algn="r" defTabSz="449263" rtl="0" eaLnBrk="0" fontAlgn="base" hangingPunct="0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/>
              <a:defRPr sz="2000">
                <a:solidFill>
                  <a:srgbClr val="5F5F5F"/>
                </a:solidFill>
                <a:latin typeface="ScalaSansPro-Bold" pitchFamily="50" charset="-18"/>
                <a:ea typeface="Lucida Sans Unicode" pitchFamily="-109" charset="-52"/>
                <a:cs typeface="Lucida Sans Unicode" pitchFamily="34" charset="0"/>
              </a:defRPr>
            </a:lvl3pPr>
            <a:lvl4pPr algn="r" defTabSz="449263" rtl="0" eaLnBrk="0" fontAlgn="base" hangingPunct="0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/>
              <a:defRPr sz="2000">
                <a:solidFill>
                  <a:srgbClr val="5F5F5F"/>
                </a:solidFill>
                <a:latin typeface="ScalaSansPro-Bold" pitchFamily="50" charset="-18"/>
                <a:ea typeface="Lucida Sans Unicode" pitchFamily="-109" charset="-52"/>
                <a:cs typeface="Lucida Sans Unicode" pitchFamily="34" charset="0"/>
              </a:defRPr>
            </a:lvl4pPr>
            <a:lvl5pPr algn="r" defTabSz="449263" rtl="0" eaLnBrk="0" fontAlgn="base" hangingPunct="0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/>
              <a:defRPr sz="2000">
                <a:solidFill>
                  <a:srgbClr val="5F5F5F"/>
                </a:solidFill>
                <a:latin typeface="ScalaSansPro-Bold" pitchFamily="50" charset="-18"/>
                <a:ea typeface="Lucida Sans Unicode" pitchFamily="-109" charset="-52"/>
                <a:cs typeface="Lucida Sans Unicode" pitchFamily="34" charset="0"/>
              </a:defRPr>
            </a:lvl5pPr>
            <a:lvl6pPr marL="457200" algn="r" defTabSz="449263" rtl="0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 pitchFamily="50" charset="-18"/>
              <a:defRPr sz="2000">
                <a:solidFill>
                  <a:srgbClr val="5F5F5F"/>
                </a:solidFill>
                <a:latin typeface="ScalaSansPro-Bold" pitchFamily="50" charset="-18"/>
                <a:cs typeface="Lucida Sans Unicode" pitchFamily="34" charset="0"/>
              </a:defRPr>
            </a:lvl6pPr>
            <a:lvl7pPr marL="914400" algn="r" defTabSz="449263" rtl="0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 pitchFamily="50" charset="-18"/>
              <a:defRPr sz="2000">
                <a:solidFill>
                  <a:srgbClr val="5F5F5F"/>
                </a:solidFill>
                <a:latin typeface="ScalaSansPro-Bold" pitchFamily="50" charset="-18"/>
                <a:cs typeface="Lucida Sans Unicode" pitchFamily="34" charset="0"/>
              </a:defRPr>
            </a:lvl7pPr>
            <a:lvl8pPr marL="1371600" algn="r" defTabSz="449263" rtl="0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 pitchFamily="50" charset="-18"/>
              <a:defRPr sz="2000">
                <a:solidFill>
                  <a:srgbClr val="5F5F5F"/>
                </a:solidFill>
                <a:latin typeface="ScalaSansPro-Bold" pitchFamily="50" charset="-18"/>
                <a:cs typeface="Lucida Sans Unicode" pitchFamily="34" charset="0"/>
              </a:defRPr>
            </a:lvl8pPr>
            <a:lvl9pPr marL="1828800" algn="r" defTabSz="449263" rtl="0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5F5F5F"/>
              </a:buClr>
              <a:buSzPct val="100000"/>
              <a:buFont typeface="ScalaSansPro-Bold" pitchFamily="50" charset="-18"/>
              <a:defRPr sz="2000">
                <a:solidFill>
                  <a:srgbClr val="5F5F5F"/>
                </a:solidFill>
                <a:latin typeface="ScalaSansPro-Bold" pitchFamily="50" charset="-18"/>
                <a:cs typeface="Lucida Sans Unicode" pitchFamily="34" charset="0"/>
              </a:defRPr>
            </a:lvl9pPr>
          </a:lstStyle>
          <a:p>
            <a:endParaRPr lang="pl-PL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60032" y="273050"/>
            <a:ext cx="3825181" cy="491654"/>
          </a:xfrm>
        </p:spPr>
        <p:txBody>
          <a:bodyPr/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MUCH MORE CLEAR DEFINITIONS….. </a:t>
            </a:r>
            <a:endParaRPr lang="pl-PL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8228013" cy="4524375"/>
          </a:xfrm>
        </p:spPr>
        <p:txBody>
          <a:bodyPr/>
          <a:lstStyle/>
          <a:p>
            <a:pPr indent="14288">
              <a:tabLst>
                <a:tab pos="0" algn="l"/>
              </a:tabLst>
            </a:pPr>
            <a:endParaRPr lang="pl-PL" sz="14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14288">
              <a:tabLst>
                <a:tab pos="0" algn="l"/>
              </a:tabLst>
            </a:pPr>
            <a:endParaRPr lang="pl-PL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14288">
              <a:tabLst>
                <a:tab pos="0" algn="l"/>
              </a:tabLst>
            </a:pPr>
            <a:endParaRPr lang="pl-PL" sz="14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14288">
              <a:tabLst>
                <a:tab pos="0" algn="l"/>
              </a:tabLst>
            </a:pPr>
            <a:endParaRPr lang="pl-PL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14288">
              <a:tabLst>
                <a:tab pos="0" algn="l"/>
              </a:tabLst>
            </a:pPr>
            <a:endParaRPr lang="pl-PL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tabLst>
                <a:tab pos="0" algn="l"/>
              </a:tabLst>
            </a:pPr>
            <a:endParaRPr lang="pl-PL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tabLst>
                <a:tab pos="0" algn="l"/>
              </a:tabLst>
            </a:pPr>
            <a:r>
              <a:rPr lang="pl-PL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pl-PL" sz="14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Changes</a:t>
            </a:r>
            <a:r>
              <a:rPr lang="pl-PL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definitions</a:t>
            </a:r>
            <a:r>
              <a:rPr lang="pl-PL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0" indent="0">
              <a:tabLst>
                <a:tab pos="0" algn="l"/>
              </a:tabLst>
            </a:pPr>
            <a:r>
              <a:rPr lang="pl-PL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628650" indent="-285750"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Adverse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drug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reaction -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response to a medicinal product which is noxious and 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unintended </a:t>
            </a:r>
            <a:r>
              <a:rPr lang="en-US" sz="1400" strike="sngStrik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which occurs at doses normally used in man for the prophylaxis, diagnosis or therapy of disease or for the restoration, correction or modification of physiological </a:t>
            </a:r>
            <a:r>
              <a:rPr lang="en-US" sz="1400" strike="sngStrik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function</a:t>
            </a:r>
            <a:endParaRPr lang="pl-PL" sz="1400" strike="sngStrike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/>
            <a:endParaRPr lang="pl-PL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tabLst>
                <a:tab pos="0" algn="l"/>
              </a:tabLst>
            </a:pPr>
            <a:r>
              <a:rPr lang="pl-PL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pl-PL" sz="14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Supplementation</a:t>
            </a:r>
            <a:r>
              <a:rPr lang="pl-PL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missing </a:t>
            </a:r>
            <a:r>
              <a:rPr lang="pl-PL" sz="1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definitions</a:t>
            </a:r>
            <a:r>
              <a:rPr lang="pl-PL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isk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Management 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Syste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 Management Plan</a:t>
            </a:r>
            <a:endParaRPr lang="pl-PL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Summary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harmacovigilance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ystem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Master File </a:t>
            </a:r>
            <a:endParaRPr lang="pl-P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80" y="1268760"/>
            <a:ext cx="712879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51930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427984" y="404665"/>
            <a:ext cx="4501704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9pPr>
          </a:lstStyle>
          <a:p>
            <a:pPr algn="ctr"/>
            <a:r>
              <a:rPr lang="en-US" sz="12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en-US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SUBTYPES</a:t>
            </a:r>
            <a:r>
              <a:rPr lang="en-US" sz="12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ADVERSE REACTION</a:t>
            </a:r>
          </a:p>
          <a:p>
            <a:pPr algn="ctr">
              <a:buClrTx/>
              <a:buFontTx/>
              <a:buNone/>
            </a:pPr>
            <a:r>
              <a:rPr lang="pl-PL" sz="12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GVP DEFINITION</a:t>
            </a:r>
            <a:endParaRPr lang="pl-PL" sz="12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62064" y="6106357"/>
            <a:ext cx="2346014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</a:pPr>
            <a:r>
              <a:rPr lang="pl-PL" sz="1400" b="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www.ema.europa.eu</a:t>
            </a:r>
            <a:r>
              <a:rPr lang="pl-PL" sz="1400" b="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buClrTx/>
              <a:buFontTx/>
              <a:buNone/>
            </a:pPr>
            <a:r>
              <a:rPr lang="pl-PL" sz="1400" b="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www.hma.eu</a:t>
            </a:r>
            <a:r>
              <a:rPr lang="pl-PL" sz="1400" b="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  <a:p>
            <a:pPr>
              <a:buClrTx/>
              <a:buFontTx/>
              <a:buNone/>
            </a:pPr>
            <a:endParaRPr lang="pl-PL" sz="1400" b="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57338"/>
            <a:ext cx="5795963" cy="453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5795963" y="3487738"/>
            <a:ext cx="574675" cy="4857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2DCDB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6443663" y="2205038"/>
            <a:ext cx="2701925" cy="3887787"/>
          </a:xfrm>
          <a:prstGeom prst="roundRect">
            <a:avLst>
              <a:gd name="adj" fmla="val 16667"/>
            </a:avLst>
          </a:prstGeom>
          <a:solidFill>
            <a:srgbClr val="F2DCDB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1" u="sng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Definitions</a:t>
            </a:r>
            <a:r>
              <a:rPr lang="pl-PL" sz="1600" b="1" u="sng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600" b="1" u="sng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abuse</a:t>
            </a:r>
            <a:endParaRPr lang="pl-PL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misuse</a:t>
            </a:r>
            <a:endParaRPr lang="pl-PL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off-</a:t>
            </a: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label</a:t>
            </a:r>
            <a:r>
              <a:rPr lang="pl-PL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</a:t>
            </a:r>
            <a:endParaRPr lang="pl-PL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overdose</a:t>
            </a:r>
            <a:endParaRPr lang="pl-PL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occupational</a:t>
            </a:r>
            <a:r>
              <a:rPr lang="pl-PL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exposure</a:t>
            </a:r>
            <a:endParaRPr lang="pl-PL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medication</a:t>
            </a:r>
            <a:r>
              <a:rPr lang="pl-PL" sz="1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xmlns="" val="1656026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652120" y="518820"/>
            <a:ext cx="2496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 REGULATIONS</a:t>
            </a:r>
            <a:endParaRPr 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27584" y="1735105"/>
            <a:ext cx="78488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pl-PL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Detailed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</a:t>
            </a:r>
            <a:r>
              <a:rPr lang="en-US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escription</a:t>
            </a:r>
            <a:r>
              <a:rPr lang="en-US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 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en-US" sz="140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harmacovigilance</a:t>
            </a:r>
            <a:r>
              <a:rPr lang="pl-PL" sz="14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(DDPS) was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submission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 a part of the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registration 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dossier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pl-PL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point 1.8.1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.)</a:t>
            </a: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variations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introduced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into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description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(DDPS)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resulted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submission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</a:t>
            </a:r>
            <a:r>
              <a:rPr lang="en-US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post-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variations</a:t>
            </a:r>
            <a:r>
              <a:rPr lang="pl-PL" sz="1400" b="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400" b="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145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796136" y="548680"/>
            <a:ext cx="24122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</a:t>
            </a:r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611560" y="1700808"/>
            <a:ext cx="741682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registration dossier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point 1.8.1.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contains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a 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ummary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ystem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(SPS)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implemented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company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endParaRPr lang="pl-PL" sz="14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ummary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pl-PL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</a:t>
            </a:r>
            <a:r>
              <a:rPr lang="en-US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ystem</a:t>
            </a:r>
            <a:r>
              <a:rPr lang="pl-PL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(SPS)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contain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Confirmation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Marketing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Holder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Person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(QPPV)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disposal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Permanent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residence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address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details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QPPV;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Statement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Holder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adequate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 in order to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fullfil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obligations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the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Reference to the location of the 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Master File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buClr>
                <a:srgbClr val="C00000"/>
              </a:buClr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buClr>
                <a:srgbClr val="C00000"/>
              </a:buClr>
            </a:pP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hanges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made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SPS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post-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variations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buClr>
                <a:srgbClr val="C00000"/>
              </a:buClr>
              <a:buFont typeface="+mj-lt"/>
              <a:buAutoNum type="arabicPeriod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buClr>
                <a:srgbClr val="C00000"/>
              </a:buClr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2311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860032" y="548680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 REGULATIONS</a:t>
            </a:r>
            <a:r>
              <a:rPr 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r>
              <a:rPr lang="pl-PL" altLang="pl-PL" sz="1400" b="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 2010/84/EC</a:t>
            </a:r>
            <a:endParaRPr lang="pl-PL" altLang="pl-PL" sz="1400" b="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611560" y="1700808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Master File (PSMF)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description of the system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stored in the company's headquarters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available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Regulatory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Authorities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upon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request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hanges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supplementations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the PSMF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usually </a:t>
            </a:r>
            <a:r>
              <a:rPr lang="en-US" sz="1400" b="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does not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 in the submission of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post-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authorisation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variations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</a:p>
          <a:p>
            <a:pPr algn="just">
              <a:buClr>
                <a:srgbClr val="C00000"/>
              </a:buClr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template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PSMF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proposed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the Regulatory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Authorities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>
              <a:buClr>
                <a:srgbClr val="C00000"/>
              </a:buClr>
            </a:pP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Pharmaceutical Company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must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own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PSMF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tailored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according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</a:t>
            </a:r>
            <a:b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to 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Company </a:t>
            </a:r>
            <a:r>
              <a:rPr lang="pl-PL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structure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organisation</a:t>
            </a:r>
            <a:r>
              <a:rPr lang="pl-PL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buClr>
                <a:srgbClr val="C00000"/>
              </a:buClr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necessary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 change control systems and to have robust processes in place to continuously be informed of relevant changes in order to maintain the </a:t>
            </a:r>
            <a:r>
              <a:rPr lang="en-US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system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PSMF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in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version </a:t>
            </a:r>
            <a:r>
              <a:rPr lang="pl-PL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electronic form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printed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copy can be made available to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ompetent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400" b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uthorities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requested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pl-PL" sz="1400" b="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format, the </a:t>
            </a:r>
            <a:r>
              <a:rPr lang="en-US" sz="1400" b="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pharmacovigilance</a:t>
            </a:r>
            <a:r>
              <a:rPr lang="en-US" sz="1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system master file should be legible, complete, provided in a manner that ensures all documentation is accessible and allow full 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traceability</a:t>
            </a:r>
            <a:r>
              <a:rPr lang="pl-PL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r>
              <a:rPr lang="en-US" sz="1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US" sz="1400" b="0" dirty="0"/>
              <a:t>changes. </a:t>
            </a:r>
            <a:r>
              <a:rPr lang="en-US" sz="1400" b="0" dirty="0" smtClean="0"/>
              <a:t>file </a:t>
            </a:r>
            <a:r>
              <a:rPr lang="en-US" sz="1400" b="0" dirty="0"/>
              <a:t>accordingly </a:t>
            </a:r>
            <a:endPara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62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ScalaSansPro-Bold"/>
        <a:ea typeface=""/>
        <a:cs typeface="Lucida Sans Unicode"/>
      </a:majorFont>
      <a:minorFont>
        <a:latin typeface="ScalaSansPro-Regular"/>
        <a:ea typeface=""/>
        <a:cs typeface="Lucida Sans Unicode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lement zawartości obrazu" ma:contentTypeID="0x0101009148F5A04DDD49CBA7127AADA5FB792B00AADE34325A8B49CDA8BB4DB53328F21400531291884165C74989E3719BE5C429CE" ma:contentTypeVersion="1" ma:contentTypeDescription="Przekazywanie obrazu." ma:contentTypeScope="" ma:versionID="7148aa643d48e78d23fca23cff858be4">
  <xsd:schema xmlns:xsd="http://www.w3.org/2001/XMLSchema" xmlns:xs="http://www.w3.org/2001/XMLSchema" xmlns:p="http://schemas.microsoft.com/office/2006/metadata/properties" xmlns:ns1="http://schemas.microsoft.com/sharepoint/v3" xmlns:ns2="470BA480-AED3-48E3-B35B-4CC4CB1B5E82" xmlns:ns3="http://schemas.microsoft.com/sharepoint/v3/fields" xmlns:ns4="70abff1f-eda4-4cba-bc71-cb2721a28259" targetNamespace="http://schemas.microsoft.com/office/2006/metadata/properties" ma:root="true" ma:fieldsID="7d008ed8bc7aa472df86cf7c5e344c3f" ns1:_="" ns2:_="" ns3:_="" ns4:_="">
    <xsd:import namespace="http://schemas.microsoft.com/sharepoint/v3"/>
    <xsd:import namespace="470BA480-AED3-48E3-B35B-4CC4CB1B5E82"/>
    <xsd:import namespace="http://schemas.microsoft.com/sharepoint/v3/fields"/>
    <xsd:import namespace="70abff1f-eda4-4cba-bc71-cb2721a28259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Ścieżka adresu URL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Typ plików" ma:hidden="true" ma:internalName="File_x0020_Type" ma:readOnly="true">
      <xsd:simpleType>
        <xsd:restriction base="dms:Text"/>
      </xsd:simpleType>
    </xsd:element>
    <xsd:element name="HTML_x0020_File_x0020_Type" ma:index="10" nillable="true" ma:displayName="Typ pliku HTML" ma:hidden="true" ma:internalName="HTML_x0020_File_x0020_Type" ma:readOnly="true">
      <xsd:simpleType>
        <xsd:restriction base="dms:Text"/>
      </xsd:simpleType>
    </xsd:element>
    <xsd:element name="FSObjType" ma:index="11" nillable="true" ma:displayName="Typ elementu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Planowana data rozpoczęcia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Planowana data zakończenia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0BA480-AED3-48E3-B35B-4CC4CB1B5E82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Istnieje miniatura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Istnieje podgląd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Szerokość" ma:internalName="ImageWidth" ma:readOnly="true">
      <xsd:simpleType>
        <xsd:restriction base="dms:Unknown"/>
      </xsd:simpleType>
    </xsd:element>
    <xsd:element name="ImageHeight" ma:index="22" nillable="true" ma:displayName="Wysokość" ma:internalName="ImageHeight" ma:readOnly="true">
      <xsd:simpleType>
        <xsd:restriction base="dms:Unknown"/>
      </xsd:simpleType>
    </xsd:element>
    <xsd:element name="ImageCreateDate" ma:index="25" nillable="true" ma:displayName="Data zrobienia zdjęcia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Prawa autorskie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abff1f-eda4-4cba-bc71-cb2721a28259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Wartość identyfikatora dokumentu" ma:description="Wartość identyfikatora dokumentu przypisanego do tego elementu." ma:internalName="_dlc_DocId" ma:readOnly="true">
      <xsd:simpleType>
        <xsd:restriction base="dms:Text"/>
      </xsd:simpleType>
    </xsd:element>
    <xsd:element name="_dlc_DocIdUrl" ma:index="28" nillable="true" ma:displayName="Identyfikator dokumentu" ma:description="Łącze stałe do teg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or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 ma:index="23" ma:displayName="Komentarze"/>
        <xsd:element name="keywords" minOccurs="0" maxOccurs="1" type="xsd:string" ma:index="14" ma:displayName="Słowa kluczowe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470BA480-AED3-48E3-B35B-4CC4CB1B5E82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70abff1f-eda4-4cba-bc71-cb2721a28259" xsi:nil="true"/>
    <_dlc_DocIdUrl xmlns="70abff1f-eda4-4cba-bc71-cb2721a28259">
      <Url xsi:nil="true"/>
      <Description xsi:nil="true"/>
    </_dlc_DocIdUrl>
  </documentManagement>
</p:properties>
</file>

<file path=customXml/itemProps1.xml><?xml version="1.0" encoding="utf-8"?>
<ds:datastoreItem xmlns:ds="http://schemas.openxmlformats.org/officeDocument/2006/customXml" ds:itemID="{65B761B8-3E63-4949-8F43-6907B2F6B9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70BA480-AED3-48E3-B35B-4CC4CB1B5E82"/>
    <ds:schemaRef ds:uri="http://schemas.microsoft.com/sharepoint/v3/fields"/>
    <ds:schemaRef ds:uri="70abff1f-eda4-4cba-bc71-cb2721a282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FF0210-CD4E-4CA0-B2E8-BD774BC9797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0609B2D-DE9B-4961-88AF-BF59204AE19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671CB59-E084-45B8-931D-17F4C645A436}">
  <ds:schemaRefs>
    <ds:schemaRef ds:uri="http://schemas.microsoft.com/office/infopath/2007/PartnerControls"/>
    <ds:schemaRef ds:uri="http://schemas.microsoft.com/sharepoint/v3/field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70abff1f-eda4-4cba-bc71-cb2721a28259"/>
    <ds:schemaRef ds:uri="http://schemas.microsoft.com/office/2006/documentManagement/types"/>
    <ds:schemaRef ds:uri="http://schemas.microsoft.com/sharepoint/v3"/>
    <ds:schemaRef ds:uri="http://purl.org/dc/dcmitype/"/>
    <ds:schemaRef ds:uri="470BA480-AED3-48E3-B35B-4CC4CB1B5E8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9624</TotalTime>
  <Words>1748</Words>
  <Application>Microsoft Office PowerPoint</Application>
  <PresentationFormat>Экран (4:3)</PresentationFormat>
  <Paragraphs>377</Paragraphs>
  <Slides>33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Projekt domyślny</vt:lpstr>
      <vt:lpstr>Слайд 1</vt:lpstr>
      <vt:lpstr>PRESENTATION PLAN</vt:lpstr>
      <vt:lpstr>THE MAIN AIMS OF LEGAL CHANGES </vt:lpstr>
      <vt:lpstr>THE NEW LEGAL BASIS </vt:lpstr>
      <vt:lpstr>MUCH MORE CLEAR DEFINITIONS…..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Sikora</dc:creator>
  <cp:lastModifiedBy>Masters Trade</cp:lastModifiedBy>
  <cp:revision>994</cp:revision>
  <cp:lastPrinted>2009-04-03T04:42:06Z</cp:lastPrinted>
  <dcterms:created xsi:type="dcterms:W3CDTF">2010-04-21T09:43:07Z</dcterms:created>
  <dcterms:modified xsi:type="dcterms:W3CDTF">2014-04-16T14:13:49Z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0x0101009148F5A04DDD49CBA7127AADA5FB792B00AADE34325A8B49CDA8BB4DB53328F21400531291884165C74989E3719BE5C429CE</vt:lpwstr>
  </property>
  <property fmtid="{D5CDD505-2E9C-101B-9397-08002B2CF9AE}" pid="3" name="_dlc_DocIdItemGuid">
    <vt:lpwstr>95b5d76c-a1c3-4657-8eea-64186a424dee</vt:lpwstr>
  </property>
</Properties>
</file>