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57" r:id="rId3"/>
    <p:sldId id="259" r:id="rId4"/>
    <p:sldId id="261" r:id="rId5"/>
    <p:sldId id="293" r:id="rId6"/>
    <p:sldId id="267" r:id="rId7"/>
    <p:sldId id="262" r:id="rId8"/>
    <p:sldId id="266" r:id="rId9"/>
    <p:sldId id="273" r:id="rId10"/>
    <p:sldId id="294" r:id="rId11"/>
    <p:sldId id="269" r:id="rId12"/>
    <p:sldId id="274" r:id="rId13"/>
    <p:sldId id="275" r:id="rId14"/>
    <p:sldId id="271" r:id="rId15"/>
    <p:sldId id="278" r:id="rId16"/>
    <p:sldId id="279" r:id="rId17"/>
    <p:sldId id="270" r:id="rId18"/>
    <p:sldId id="295" r:id="rId19"/>
    <p:sldId id="299" r:id="rId20"/>
    <p:sldId id="277" r:id="rId21"/>
    <p:sldId id="272" r:id="rId22"/>
    <p:sldId id="284" r:id="rId23"/>
    <p:sldId id="283" r:id="rId24"/>
    <p:sldId id="296" r:id="rId25"/>
    <p:sldId id="282" r:id="rId26"/>
    <p:sldId id="286" r:id="rId27"/>
    <p:sldId id="297" r:id="rId28"/>
    <p:sldId id="298" r:id="rId29"/>
    <p:sldId id="287" r:id="rId30"/>
    <p:sldId id="289" r:id="rId31"/>
    <p:sldId id="292" r:id="rId32"/>
    <p:sldId id="281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72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F184-EA99-4DDD-B421-EC938A5A442D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D801-5B57-48E3-AD17-CB8112C72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B7E603E5-340E-4488-8C78-596972F8179F}" type="slidenum">
              <a:rPr lang="tr-TR" altLang="tr-TR" sz="1200"/>
              <a:pPr eaLnBrk="1" hangingPunct="1"/>
              <a:t>10</a:t>
            </a:fld>
            <a:endParaRPr lang="tr-TR" altLang="tr-T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sz="2400" dirty="0" smtClean="0"/>
              <a:t>MOR!!</a:t>
            </a:r>
            <a:endParaRPr lang="en-US" altLang="tr-TR" sz="2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Gönüllünün güvenliği hakları, ve esenliği dikkate alınacak en önemli </a:t>
            </a:r>
            <a:r>
              <a:rPr lang="tr-TR" dirty="0" err="1" smtClean="0"/>
              <a:t>husutur</a:t>
            </a:r>
            <a:r>
              <a:rPr lang="tr-TR" dirty="0" smtClean="0"/>
              <a:t>!!!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73B8-628F-4BBB-87FC-B6024E287A4C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5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18530-487E-4DAC-955A-2C30C5151984}" type="slidenum">
              <a:rPr lang="tr-T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27</a:t>
            </a:fld>
            <a:endParaRPr lang="tr-T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9AC7F-25B1-4002-B6E9-5A7021EF8837}" type="slidenum">
              <a:rPr lang="tr-TR" sz="1200">
                <a:solidFill>
                  <a:srgbClr val="000000"/>
                </a:solidFill>
              </a:rPr>
              <a:pPr algn="r"/>
              <a:t>27</a:t>
            </a:fld>
            <a:endParaRPr lang="tr-T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86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98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32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05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4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4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94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5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9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7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8FBC-3E6B-4205-AC28-70F6886DB0C9}" type="datetimeFigureOut">
              <a:rPr lang="tr-TR" smtClean="0"/>
              <a:pPr/>
              <a:t>28.04.2014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D347-5AC2-44B8-AD76-0098107CFA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Мониторинг и Отчетность по НПР в Клинических Исследованиях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Проф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Д-р </a:t>
            </a:r>
            <a:r>
              <a:rPr lang="ru-RU" b="1" dirty="0" err="1" smtClean="0">
                <a:solidFill>
                  <a:schemeClr val="tx1"/>
                </a:solidFill>
              </a:rPr>
              <a:t>Семра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Сардас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Глава Отдела Токсикологии и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Отдела Безопасности Лекарств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Университет </a:t>
            </a:r>
            <a:r>
              <a:rPr lang="ru-RU" b="1" dirty="0" err="1" smtClean="0">
                <a:solidFill>
                  <a:schemeClr val="tx1"/>
                </a:solidFill>
              </a:rPr>
              <a:t>Мармара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–</a:t>
            </a:r>
            <a:r>
              <a:rPr lang="ru-RU" b="1" dirty="0" smtClean="0">
                <a:solidFill>
                  <a:schemeClr val="tx1"/>
                </a:solidFill>
              </a:rPr>
              <a:t> Фармацевтический Факультет</a:t>
            </a:r>
            <a:endParaRPr lang="tr-TR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Стамбул – Турция </a:t>
            </a:r>
            <a:endParaRPr lang="tr-TR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9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85" y="1164679"/>
            <a:ext cx="50593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522" y="470941"/>
            <a:ext cx="8229600" cy="725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tr-TR" b="1" dirty="0" smtClean="0"/>
              <a:t>Партнеры в области безопасности</a:t>
            </a:r>
            <a:endParaRPr lang="en-US" altLang="tr-TR" b="1" dirty="0" smtClean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469010" y="1601241"/>
            <a:ext cx="256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ru-RU" sz="1800" b="1" dirty="0" smtClean="0"/>
              <a:t>Регулятивные органы </a:t>
            </a:r>
            <a:endParaRPr lang="en-US" sz="1800" b="1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51635" y="3224870"/>
            <a:ext cx="15227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tr-TR" sz="1600" b="1" dirty="0" smtClean="0">
                <a:latin typeface="Arial" charset="0"/>
              </a:rPr>
              <a:t>Исследователь и исследовательская группа</a:t>
            </a:r>
            <a:endParaRPr lang="en-US" altLang="tr-TR" sz="1600" b="1" dirty="0">
              <a:latin typeface="Arial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48210" y="3422104"/>
            <a:ext cx="200342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tr-TR" sz="1600" b="1" dirty="0" smtClean="0">
                <a:latin typeface="Arial" charset="0"/>
              </a:rPr>
              <a:t>Спонсор</a:t>
            </a:r>
            <a:endParaRPr lang="tr-TR" altLang="tr-TR" sz="1600" b="1" dirty="0">
              <a:latin typeface="Arial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412110" y="3526879"/>
            <a:ext cx="256857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tr-TR" sz="1600" b="1" dirty="0" smtClean="0">
                <a:latin typeface="Arial" charset="0"/>
              </a:rPr>
              <a:t>ЭСО</a:t>
            </a:r>
            <a:r>
              <a:rPr lang="tr-TR" altLang="tr-TR" sz="1600" b="1" dirty="0" smtClean="0">
                <a:latin typeface="Arial" charset="0"/>
              </a:rPr>
              <a:t>/</a:t>
            </a:r>
            <a:r>
              <a:rPr lang="ru-RU" altLang="tr-TR" sz="1600" b="1" dirty="0" smtClean="0">
                <a:latin typeface="Arial" charset="0"/>
              </a:rPr>
              <a:t>НЭК</a:t>
            </a:r>
            <a:endParaRPr lang="en-US" altLang="tr-TR" sz="2400" b="1" dirty="0">
              <a:latin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507110" y="5327104"/>
            <a:ext cx="2568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tr-TR" sz="1600" b="1" dirty="0" smtClean="0">
                <a:latin typeface="Arial" charset="0"/>
              </a:rPr>
              <a:t>Субъект</a:t>
            </a:r>
            <a:endParaRPr lang="en-US" altLang="tr-TR" sz="1600" b="1" dirty="0">
              <a:latin typeface="Arial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124593" y="6165304"/>
            <a:ext cx="757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Независимый комитет по мониторингу и безопасности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7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Обязанности Исследователя и Исследовательской Группы </a:t>
            </a:r>
            <a:endParaRPr lang="en-US" b="1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971600" y="2039169"/>
            <a:ext cx="7416824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Перед тем, как начнется исследование</a:t>
            </a:r>
            <a:endParaRPr lang="en-US" sz="32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755576" y="2678930"/>
            <a:ext cx="7560840" cy="4179069"/>
          </a:xfrm>
        </p:spPr>
        <p:txBody>
          <a:bodyPr>
            <a:normAutofit fontScale="92500" lnSpcReduction="10000"/>
          </a:bodyPr>
          <a:lstStyle/>
          <a:p>
            <a:r>
              <a:rPr lang="ru-RU" sz="2500" dirty="0" smtClean="0"/>
              <a:t>Понять, что классифицируется как ПЯ/СПЯ</a:t>
            </a:r>
            <a:endParaRPr lang="en-US" sz="2500" dirty="0" smtClean="0"/>
          </a:p>
          <a:p>
            <a:r>
              <a:rPr lang="ru-RU" sz="2500" dirty="0" smtClean="0"/>
              <a:t>Ознакомиться с профилем безопасности исследуемого препарата</a:t>
            </a:r>
            <a:endParaRPr lang="en-US" sz="2500" dirty="0" smtClean="0"/>
          </a:p>
          <a:p>
            <a:r>
              <a:rPr lang="ru-RU" sz="2500" dirty="0" smtClean="0"/>
              <a:t>Ознакомиться со всеми процедурами отчетности по ПЯ/СПЯ</a:t>
            </a:r>
            <a:endParaRPr lang="en-US" sz="2500" dirty="0" smtClean="0"/>
          </a:p>
          <a:p>
            <a:r>
              <a:rPr lang="ru-RU" sz="2500" dirty="0" smtClean="0"/>
              <a:t>Узнать, что делать, когда возникает ПЯ/СПЯ </a:t>
            </a:r>
            <a:endParaRPr lang="en-US" sz="2500" dirty="0" smtClean="0"/>
          </a:p>
          <a:p>
            <a:r>
              <a:rPr lang="ru-RU" sz="2500" dirty="0" smtClean="0"/>
              <a:t>Понять, какие препараты и процедуры могут препятствовать исследуемому препарату, а какие разрешены в исследовании</a:t>
            </a:r>
            <a:endParaRPr lang="en-US" sz="2500" dirty="0" smtClean="0"/>
          </a:p>
          <a:p>
            <a:r>
              <a:rPr lang="ru-RU" sz="2500" dirty="0" smtClean="0"/>
              <a:t>Гарантировать, что Ваша исследовательская группа обучена идентифицировать и отчитываться по ПЯ/СПЯ</a:t>
            </a:r>
            <a:r>
              <a:rPr lang="en-US" sz="2500" dirty="0" smtClean="0"/>
              <a:t>.</a:t>
            </a:r>
          </a:p>
          <a:p>
            <a:pPr marL="0" indent="0" algn="r">
              <a:buNone/>
            </a:pPr>
            <a:r>
              <a:rPr lang="en-US" sz="1600" dirty="0" smtClean="0"/>
              <a:t>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643042" y="928670"/>
            <a:ext cx="6480720" cy="6397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 время исследования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857224" y="1785926"/>
            <a:ext cx="7459192" cy="5072073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 smtClean="0"/>
              <a:t>Проверять протокол</a:t>
            </a:r>
            <a:endParaRPr lang="en-US" sz="3500" dirty="0" smtClean="0"/>
          </a:p>
          <a:p>
            <a:r>
              <a:rPr lang="ru-RU" sz="3500" dirty="0" smtClean="0"/>
              <a:t>Побуждать субъектов сообщать обо всех ПЯ </a:t>
            </a:r>
            <a:endParaRPr lang="en-US" sz="3500" dirty="0" smtClean="0"/>
          </a:p>
          <a:p>
            <a:r>
              <a:rPr lang="ru-RU" sz="3500" dirty="0" smtClean="0"/>
              <a:t>Проверять, документировать и отчитываться обо всех ПЯ</a:t>
            </a:r>
            <a:endParaRPr lang="en-US" sz="3500" dirty="0" smtClean="0"/>
          </a:p>
          <a:p>
            <a:r>
              <a:rPr lang="ru-RU" sz="3500" dirty="0" smtClean="0"/>
              <a:t>Сообщать субъектам о любых новых потенциальных ПЯ</a:t>
            </a:r>
            <a:endParaRPr lang="en-US" sz="3500" dirty="0" smtClean="0"/>
          </a:p>
          <a:p>
            <a:r>
              <a:rPr lang="ru-RU" sz="3500" dirty="0" smtClean="0"/>
              <a:t>Доводить до сведения исследовательской группы новый ПЯ</a:t>
            </a:r>
            <a:endParaRPr lang="en-US" sz="35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 marL="0" indent="0" algn="r">
              <a:buNone/>
            </a:pPr>
            <a:r>
              <a:rPr lang="en-US" sz="1600" dirty="0" smtClean="0"/>
              <a:t>%</a:t>
            </a:r>
          </a:p>
          <a:p>
            <a:pPr marL="0" indent="0" algn="r">
              <a:buNone/>
            </a:pPr>
            <a:endParaRPr lang="en-US" sz="2200" dirty="0" smtClean="0"/>
          </a:p>
          <a:p>
            <a:pPr marL="0" indent="0" algn="r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57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475656" y="2039169"/>
            <a:ext cx="6480720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После испытания</a:t>
            </a:r>
            <a:r>
              <a:rPr lang="en-US" sz="2600" dirty="0" smtClean="0"/>
              <a:t>:</a:t>
            </a:r>
            <a:endParaRPr lang="en-US" sz="26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755576" y="2678931"/>
            <a:ext cx="7560840" cy="226223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Вести последующее наблюдение субъектов до достижения стабилизации</a:t>
            </a:r>
            <a:endParaRPr lang="en-US" sz="3200" dirty="0" smtClean="0"/>
          </a:p>
          <a:p>
            <a:r>
              <a:rPr lang="ru-RU" sz="3200" dirty="0" smtClean="0"/>
              <a:t>Документировать и записывать последующие ПЯ, если они являются связанными</a:t>
            </a:r>
            <a:endParaRPr lang="en-US" sz="3200" dirty="0"/>
          </a:p>
        </p:txBody>
      </p:sp>
      <p:sp>
        <p:nvSpPr>
          <p:cNvPr id="4" name="İçerik Yer Tutucusu 8"/>
          <p:cNvSpPr>
            <a:spLocks noGrp="1"/>
          </p:cNvSpPr>
          <p:nvPr>
            <p:ph sz="half" idx="2"/>
          </p:nvPr>
        </p:nvSpPr>
        <p:spPr>
          <a:xfrm>
            <a:off x="827584" y="5013176"/>
            <a:ext cx="7560840" cy="1182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ПЯ необходимо наблюдать и записывать соответственно протоколу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26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Обязанности Спонсора</a:t>
            </a:r>
            <a:endParaRPr lang="en-US" b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2132856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Спонсор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i="1" dirty="0" smtClean="0"/>
              <a:t>‘‘… </a:t>
            </a:r>
            <a:r>
              <a:rPr lang="ru-RU" i="1" dirty="0" smtClean="0"/>
              <a:t>отвечает за текущую оценку безопасности исследуемого (</a:t>
            </a:r>
            <a:r>
              <a:rPr lang="ru-RU" i="1" dirty="0" err="1" smtClean="0"/>
              <a:t>ых</a:t>
            </a:r>
            <a:r>
              <a:rPr lang="ru-RU" i="1" dirty="0" smtClean="0"/>
              <a:t>) препарата (</a:t>
            </a:r>
            <a:r>
              <a:rPr lang="ru-RU" i="1" dirty="0" err="1" smtClean="0"/>
              <a:t>ов</a:t>
            </a:r>
            <a:r>
              <a:rPr lang="ru-RU" i="1" dirty="0" smtClean="0"/>
              <a:t>)</a:t>
            </a:r>
            <a:r>
              <a:rPr lang="en-US" i="1" dirty="0" smtClean="0"/>
              <a:t>.’’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‘‘… </a:t>
            </a:r>
            <a:r>
              <a:rPr lang="ru-RU" sz="2400" i="1" dirty="0" smtClean="0"/>
              <a:t>немедленно уведомлять всех заинтересованных исследователей/учреждения и регулятивные органы об открытиях, которые могут неблагоприятно повлиять на безопасность субъектов</a:t>
            </a:r>
            <a:endParaRPr lang="en-US" sz="2400" i="1" dirty="0" smtClean="0"/>
          </a:p>
          <a:p>
            <a:pPr marL="0" indent="0" algn="r">
              <a:buNone/>
            </a:pPr>
            <a:r>
              <a:rPr lang="ru-RU" sz="2400" dirty="0" smtClean="0"/>
              <a:t>МКГ-НКП </a:t>
            </a:r>
            <a:r>
              <a:rPr lang="en-US" sz="2400" dirty="0" smtClean="0"/>
              <a:t>[5.16.1-2]</a:t>
            </a:r>
          </a:p>
          <a:p>
            <a:pPr marL="0" indent="0" algn="r">
              <a:buNone/>
            </a:pPr>
            <a:r>
              <a:rPr lang="en-US" sz="1600" dirty="0" smtClean="0"/>
              <a:t>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500034" y="1285860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Спонсор должен </a:t>
            </a:r>
            <a:r>
              <a:rPr lang="en-US" sz="2800" dirty="0" smtClean="0"/>
              <a:t>:</a:t>
            </a:r>
          </a:p>
          <a:p>
            <a:r>
              <a:rPr lang="ru-RU" sz="2800" dirty="0" smtClean="0"/>
              <a:t>Предоставлять всю информацию по безопасности по продукту</a:t>
            </a:r>
            <a:endParaRPr lang="en-US" sz="2800" dirty="0" smtClean="0"/>
          </a:p>
          <a:p>
            <a:pPr marL="982663" indent="-258763">
              <a:buSzPct val="50000"/>
              <a:buFont typeface="Wingdings" panose="05000000000000000000" pitchFamily="2" charset="2"/>
              <a:buChar char="ü"/>
            </a:pPr>
            <a:r>
              <a:rPr lang="ru-RU" sz="2800" dirty="0" smtClean="0"/>
              <a:t>Обновленная краткая характеристика препарата</a:t>
            </a:r>
            <a:endParaRPr lang="en-US" sz="2800" dirty="0" smtClean="0"/>
          </a:p>
          <a:p>
            <a:r>
              <a:rPr lang="ru-RU" sz="2800" dirty="0" smtClean="0"/>
              <a:t>Получить официальное разрешение для исследования</a:t>
            </a:r>
            <a:endParaRPr lang="en-US" sz="2800" dirty="0" smtClean="0"/>
          </a:p>
          <a:p>
            <a:r>
              <a:rPr lang="ru-RU" sz="2800" dirty="0" smtClean="0"/>
              <a:t>Гарантировать, что разрешение ЭСО/НЭК будет получено до начала исследования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5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Обязанности ЭСО/НЭК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132856"/>
            <a:ext cx="8568952" cy="472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i="1" dirty="0" smtClean="0"/>
              <a:t>‘‘ </a:t>
            </a:r>
            <a:r>
              <a:rPr lang="ru-RU" sz="3300" i="1" dirty="0" smtClean="0"/>
              <a:t>ЭСО/НЭК должна охранять права, безопасность и благополучие всех субъектов исследования</a:t>
            </a:r>
            <a:r>
              <a:rPr lang="en-US" sz="3300" i="1" dirty="0" smtClean="0"/>
              <a:t>.’’</a:t>
            </a:r>
          </a:p>
          <a:p>
            <a:pPr marL="0" indent="0" algn="r">
              <a:buNone/>
            </a:pPr>
            <a:r>
              <a:rPr lang="ru-RU" sz="2400" dirty="0" smtClean="0"/>
              <a:t>МКГ-НКП </a:t>
            </a:r>
            <a:r>
              <a:rPr lang="en-US" sz="2400" dirty="0" smtClean="0"/>
              <a:t>[3.1.1]</a:t>
            </a:r>
          </a:p>
          <a:p>
            <a:pPr marL="0" indent="0" algn="r">
              <a:buNone/>
            </a:pPr>
            <a:endParaRPr lang="en-US" sz="2400" dirty="0" smtClean="0"/>
          </a:p>
          <a:p>
            <a:r>
              <a:rPr lang="ru-RU" sz="2600" dirty="0" smtClean="0"/>
              <a:t>Все изменения в протоколе</a:t>
            </a:r>
            <a:endParaRPr lang="en-US" sz="2600" dirty="0" smtClean="0"/>
          </a:p>
          <a:p>
            <a:r>
              <a:rPr lang="ru-RU" sz="2600" dirty="0" smtClean="0"/>
              <a:t>Изменения, увеличивающие риск для субъектов и/или значительно влияющие на проведение исследования</a:t>
            </a:r>
            <a:endParaRPr lang="en-US" sz="2600" dirty="0" smtClean="0"/>
          </a:p>
          <a:p>
            <a:r>
              <a:rPr lang="ru-RU" sz="2600" dirty="0" smtClean="0"/>
              <a:t>Все побочные реакции на препарат, являющиеся как серьезными, так и неожиданными</a:t>
            </a:r>
            <a:endParaRPr lang="en-US" sz="2600" dirty="0" smtClean="0"/>
          </a:p>
          <a:p>
            <a:pPr marL="0" indent="0" algn="r">
              <a:buNone/>
            </a:pPr>
            <a:r>
              <a:rPr lang="ru-RU" sz="2400" dirty="0" smtClean="0"/>
              <a:t>МКГ-НКП </a:t>
            </a:r>
            <a:r>
              <a:rPr lang="en-US" sz="2400" dirty="0" smtClean="0"/>
              <a:t>[3.3.8]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6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Роль Субъекта в Процессе Отчетности по ПЯ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132856"/>
            <a:ext cx="8424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Обсуждать появление ПЯ с субъектами</a:t>
            </a:r>
            <a:endParaRPr lang="en-US" sz="2800" dirty="0" smtClean="0"/>
          </a:p>
          <a:p>
            <a:r>
              <a:rPr lang="ru-RU" sz="2800" dirty="0" smtClean="0"/>
              <a:t>Подчеркивать важность отчетности по всем случаям</a:t>
            </a:r>
            <a:endParaRPr lang="en-US" sz="2800" dirty="0" smtClean="0"/>
          </a:p>
          <a:p>
            <a:r>
              <a:rPr lang="ru-RU" sz="2800" dirty="0" smtClean="0"/>
              <a:t>Инструктировать субъект о раскрытии его/ее участия в испытании, если он/она получает неотложную медицинскую помощь по какой-либо причине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2392"/>
            <a:ext cx="7124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343" y="4185592"/>
            <a:ext cx="3948822" cy="26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70680" y="235967"/>
            <a:ext cx="8102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ОТЧЕТ О ПОБОЧНЫХ ЯВЛЕНИЯХ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2" y="0"/>
            <a:ext cx="9121888" cy="492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926850"/>
            <a:ext cx="8162592" cy="193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Этический Императив 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‘‘</a:t>
            </a:r>
            <a:r>
              <a:rPr lang="ru-RU" sz="3600" i="1" dirty="0" smtClean="0"/>
              <a:t>Права, безопасность и благополучие субъектов исследования являются самыми важными аспектами, и должны преобладать над интересами науки и общества</a:t>
            </a:r>
            <a:r>
              <a:rPr lang="en-US" sz="3600" i="1" dirty="0" smtClean="0"/>
              <a:t>.’’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ru-RU" sz="2400" dirty="0" smtClean="0"/>
              <a:t>МКГ-НКП</a:t>
            </a:r>
            <a:r>
              <a:rPr lang="en-US" sz="2400" dirty="0" smtClean="0"/>
              <a:t>[2,3]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2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Аспекты в Отношении ПЯ</a:t>
            </a:r>
            <a:endParaRPr lang="en-US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404" y="1772816"/>
            <a:ext cx="4040188" cy="639762"/>
          </a:xfrm>
        </p:spPr>
        <p:txBody>
          <a:bodyPr/>
          <a:lstStyle/>
          <a:p>
            <a:r>
              <a:rPr lang="ru-RU" dirty="0" smtClean="0"/>
              <a:t>О чем отчитываться</a:t>
            </a:r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26404" y="2412578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ru-RU" dirty="0" smtClean="0"/>
              <a:t>Количество субъектов/ идентификатор</a:t>
            </a:r>
            <a:endParaRPr lang="en-US" dirty="0" smtClean="0"/>
          </a:p>
          <a:p>
            <a:r>
              <a:rPr lang="ru-RU" dirty="0" smtClean="0"/>
              <a:t>Степень тяжести</a:t>
            </a:r>
            <a:endParaRPr lang="en-US" dirty="0" smtClean="0"/>
          </a:p>
          <a:p>
            <a:r>
              <a:rPr lang="ru-RU" dirty="0" smtClean="0"/>
              <a:t>Продолжительность</a:t>
            </a:r>
            <a:endParaRPr lang="en-US" dirty="0" smtClean="0"/>
          </a:p>
          <a:p>
            <a:r>
              <a:rPr lang="ru-RU" dirty="0" smtClean="0"/>
              <a:t>Изменения</a:t>
            </a:r>
            <a:endParaRPr lang="en-US" dirty="0" smtClean="0"/>
          </a:p>
          <a:p>
            <a:r>
              <a:rPr lang="ru-RU" dirty="0" smtClean="0"/>
              <a:t>Причинная связь</a:t>
            </a:r>
            <a:endParaRPr lang="en-US" dirty="0" smtClean="0"/>
          </a:p>
          <a:p>
            <a:r>
              <a:rPr lang="ru-RU" dirty="0" smtClean="0"/>
              <a:t>Серьезность</a:t>
            </a:r>
            <a:endParaRPr lang="en-US" dirty="0" smtClean="0"/>
          </a:p>
          <a:p>
            <a:r>
              <a:rPr lang="ru-RU" dirty="0" err="1" smtClean="0"/>
              <a:t>Ожидаемость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14229" y="1772816"/>
            <a:ext cx="4041775" cy="639762"/>
          </a:xfrm>
        </p:spPr>
        <p:txBody>
          <a:bodyPr/>
          <a:lstStyle/>
          <a:p>
            <a:r>
              <a:rPr lang="ru-RU" dirty="0" smtClean="0"/>
              <a:t>Где отчитываться</a:t>
            </a:r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14229" y="2412578"/>
            <a:ext cx="4041775" cy="188051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Записи субъекта</a:t>
            </a:r>
            <a:r>
              <a:rPr lang="en-US" sz="2200" dirty="0" smtClean="0"/>
              <a:t>/ </a:t>
            </a:r>
            <a:r>
              <a:rPr lang="ru-RU" sz="2200" dirty="0" smtClean="0"/>
              <a:t>исходный документ</a:t>
            </a:r>
            <a:r>
              <a:rPr lang="tr-TR" sz="2200" dirty="0" smtClean="0"/>
              <a:t>,</a:t>
            </a:r>
            <a:r>
              <a:rPr lang="ru-RU" sz="2200" dirty="0" smtClean="0"/>
              <a:t> РКП</a:t>
            </a:r>
            <a:endParaRPr lang="en-US" sz="2200" dirty="0" smtClean="0"/>
          </a:p>
          <a:p>
            <a:r>
              <a:rPr lang="ru-RU" sz="2200" dirty="0" smtClean="0"/>
              <a:t>Форма СПЯ</a:t>
            </a:r>
            <a:endParaRPr lang="en-US" sz="2200" dirty="0"/>
          </a:p>
        </p:txBody>
      </p:sp>
      <p:sp>
        <p:nvSpPr>
          <p:cNvPr id="9" name="Metin Yer Tutucusu 6"/>
          <p:cNvSpPr txBox="1">
            <a:spLocks/>
          </p:cNvSpPr>
          <p:nvPr/>
        </p:nvSpPr>
        <p:spPr>
          <a:xfrm>
            <a:off x="4713935" y="386104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Как отчитываться</a:t>
            </a:r>
            <a:endParaRPr lang="en-US" dirty="0"/>
          </a:p>
        </p:txBody>
      </p:sp>
      <p:sp>
        <p:nvSpPr>
          <p:cNvPr id="10" name="İçerik Yer Tutucusu 7"/>
          <p:cNvSpPr txBox="1">
            <a:spLocks/>
          </p:cNvSpPr>
          <p:nvPr/>
        </p:nvSpPr>
        <p:spPr>
          <a:xfrm>
            <a:off x="4653579" y="4500809"/>
            <a:ext cx="4041775" cy="9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Спонсор даст инструкции </a:t>
            </a:r>
            <a:endParaRPr lang="en-US" sz="2200" dirty="0"/>
          </a:p>
        </p:txBody>
      </p:sp>
      <p:sp>
        <p:nvSpPr>
          <p:cNvPr id="11" name="Metin Yer Tutucusu 6"/>
          <p:cNvSpPr txBox="1">
            <a:spLocks/>
          </p:cNvSpPr>
          <p:nvPr/>
        </p:nvSpPr>
        <p:spPr>
          <a:xfrm>
            <a:off x="4680530" y="4818107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Когда отчитываться</a:t>
            </a:r>
            <a:endParaRPr lang="en-US" dirty="0"/>
          </a:p>
        </p:txBody>
      </p:sp>
      <p:sp>
        <p:nvSpPr>
          <p:cNvPr id="12" name="İçerik Yer Tutucusu 7"/>
          <p:cNvSpPr txBox="1">
            <a:spLocks/>
          </p:cNvSpPr>
          <p:nvPr/>
        </p:nvSpPr>
        <p:spPr>
          <a:xfrm>
            <a:off x="4713935" y="5457869"/>
            <a:ext cx="4041775" cy="940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Временные рамки отличаются для разных типов явлений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Требования к Отчетности по СПЯ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3"/>
            <a:ext cx="8229600" cy="42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‘‘ </a:t>
            </a:r>
            <a:r>
              <a:rPr lang="ru-RU" sz="2400" i="1" dirty="0" smtClean="0"/>
              <a:t>Исследователь должен сообщать спонсору обо всех СПЯ немедленно, за исключением тех СПЯ, которые протокол или другой документ </a:t>
            </a:r>
            <a:r>
              <a:rPr lang="en-US" sz="2400" i="1" dirty="0" smtClean="0"/>
              <a:t>(</a:t>
            </a:r>
            <a:r>
              <a:rPr lang="ru-RU" sz="2400" i="1" dirty="0" smtClean="0"/>
              <a:t>напр., Брошюра Исследователя</a:t>
            </a:r>
            <a:r>
              <a:rPr lang="en-US" sz="2400" i="1" dirty="0" smtClean="0"/>
              <a:t>) </a:t>
            </a:r>
            <a:r>
              <a:rPr lang="ru-RU" sz="2400" i="1" dirty="0" smtClean="0"/>
              <a:t>идентифицируют как не требующие немедленной отчетности </a:t>
            </a:r>
            <a:r>
              <a:rPr lang="en-US" sz="2400" i="1" dirty="0" smtClean="0"/>
              <a:t>…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‘‘ … </a:t>
            </a:r>
            <a:r>
              <a:rPr lang="ru-RU" sz="2400" i="1" dirty="0" smtClean="0"/>
              <a:t>Спонсор посылает отчеты регулятивному (</a:t>
            </a:r>
            <a:r>
              <a:rPr lang="ru-RU" sz="2400" i="1" dirty="0" err="1" smtClean="0"/>
              <a:t>ым</a:t>
            </a:r>
            <a:r>
              <a:rPr lang="ru-RU" sz="2400" i="1" dirty="0" smtClean="0"/>
              <a:t>) органу (</a:t>
            </a:r>
            <a:r>
              <a:rPr lang="ru-RU" sz="2400" i="1" dirty="0" err="1" smtClean="0"/>
              <a:t>ам</a:t>
            </a:r>
            <a:r>
              <a:rPr lang="ru-RU" sz="2400" i="1" dirty="0" smtClean="0"/>
              <a:t>) и ЭСО/НЭК</a:t>
            </a:r>
            <a:r>
              <a:rPr lang="en-US" sz="2400" i="1" dirty="0" smtClean="0"/>
              <a:t>.’’</a:t>
            </a:r>
          </a:p>
          <a:p>
            <a:pPr marL="0" indent="0" algn="r">
              <a:buNone/>
            </a:pPr>
            <a:r>
              <a:rPr lang="en-US" sz="2400" dirty="0" smtClean="0"/>
              <a:t>[</a:t>
            </a:r>
            <a:r>
              <a:rPr lang="ru-RU" sz="2400" dirty="0" smtClean="0"/>
              <a:t>МКГ-НКП </a:t>
            </a:r>
            <a:r>
              <a:rPr lang="en-US" sz="2400" dirty="0" smtClean="0"/>
              <a:t>4.11.1]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Независимый комитет по мониторингу </a:t>
            </a:r>
            <a:r>
              <a:rPr lang="ru-RU" b="1" dirty="0" smtClean="0"/>
              <a:t>данных и безопасности субъектов </a:t>
            </a: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‘‘ </a:t>
            </a:r>
            <a:r>
              <a:rPr lang="ru-RU" sz="2400" i="1" dirty="0" smtClean="0"/>
              <a:t>Независимый комитет по мониторингу данных, который может быть организован спонсором для оценки с интервалами прогресса клинического испытания, данных по безопасности и важных критериев эффективности, и того, чтобы рекомендовать спонсору продолжить, изменить или прекратить испытание</a:t>
            </a:r>
            <a:r>
              <a:rPr lang="en-US" sz="2400" i="1" dirty="0" smtClean="0"/>
              <a:t>.’’</a:t>
            </a:r>
          </a:p>
          <a:p>
            <a:pPr marL="0" indent="0" algn="r">
              <a:buNone/>
            </a:pPr>
            <a:r>
              <a:rPr lang="ru-RU" sz="2400" dirty="0" smtClean="0"/>
              <a:t>МКГ-НКП </a:t>
            </a:r>
            <a:r>
              <a:rPr lang="en-US" sz="2400" dirty="0" smtClean="0"/>
              <a:t>[1.25]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91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Промежуточный контроль</a:t>
            </a:r>
            <a:r>
              <a:rPr lang="en-US" sz="2400" b="1" dirty="0" smtClean="0"/>
              <a:t>:</a:t>
            </a:r>
          </a:p>
          <a:p>
            <a:r>
              <a:rPr lang="ru-RU" sz="2400" dirty="0" smtClean="0"/>
              <a:t>эффективность</a:t>
            </a:r>
            <a:endParaRPr lang="en-US" sz="2400" dirty="0" smtClean="0"/>
          </a:p>
          <a:p>
            <a:r>
              <a:rPr lang="ru-RU" sz="2400" dirty="0" smtClean="0"/>
              <a:t>безопасность</a:t>
            </a:r>
            <a:endParaRPr lang="en-US" sz="2400" dirty="0" smtClean="0"/>
          </a:p>
          <a:p>
            <a:r>
              <a:rPr lang="ru-RU" sz="2400" dirty="0" smtClean="0"/>
              <a:t>Проведение исследования</a:t>
            </a:r>
            <a:endParaRPr lang="en-US" sz="2400" dirty="0" smtClean="0"/>
          </a:p>
          <a:p>
            <a:r>
              <a:rPr lang="ru-RU" sz="2400" dirty="0" smtClean="0"/>
              <a:t>Внешние данные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ru-RU" sz="2400" b="1" dirty="0" smtClean="0"/>
              <a:t>Вынесение рекомендаций</a:t>
            </a:r>
            <a:r>
              <a:rPr lang="en-US" sz="2400" b="1" dirty="0" smtClean="0"/>
              <a:t>:</a:t>
            </a:r>
          </a:p>
          <a:p>
            <a:r>
              <a:rPr lang="ru-RU" sz="2400" dirty="0" smtClean="0"/>
              <a:t>прекращение</a:t>
            </a:r>
            <a:endParaRPr lang="en-US" sz="2400" dirty="0" smtClean="0"/>
          </a:p>
          <a:p>
            <a:r>
              <a:rPr lang="ru-RU" sz="2400" dirty="0" smtClean="0"/>
              <a:t>Изменения в протоколе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Обязанности НКМБ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2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041647" cy="38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475656" y="404664"/>
            <a:ext cx="3926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Управление ПЯ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652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Управление ПЯ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Лечить субъект</a:t>
            </a:r>
            <a:endParaRPr lang="en-US" sz="2600" dirty="0" smtClean="0"/>
          </a:p>
          <a:p>
            <a:pPr marL="990600" indent="-368300">
              <a:buSzPct val="50000"/>
              <a:buFont typeface="Wingdings" panose="05000000000000000000" pitchFamily="2" charset="2"/>
              <a:buChar char="ü"/>
            </a:pPr>
            <a:r>
              <a:rPr lang="ru-RU" sz="2600" dirty="0" smtClean="0"/>
              <a:t>Знать, какое лечение противопоказано, а какое лечение образует несоблюдение протокола</a:t>
            </a:r>
            <a:endParaRPr lang="en-US" sz="2600" dirty="0" smtClean="0"/>
          </a:p>
          <a:p>
            <a:pPr marL="990600" indent="-368300">
              <a:buSzPct val="50000"/>
              <a:buFont typeface="Wingdings" panose="05000000000000000000" pitchFamily="2" charset="2"/>
              <a:buChar char="ü"/>
            </a:pPr>
            <a:r>
              <a:rPr lang="ru-RU" sz="2600" dirty="0" smtClean="0"/>
              <a:t>Раскрывать метод, только если знание лечения влияет на лечение явления</a:t>
            </a:r>
            <a:endParaRPr lang="en-US" sz="2600" dirty="0" smtClean="0"/>
          </a:p>
          <a:p>
            <a:pPr marL="1435100" indent="-355600">
              <a:buSzPct val="30000"/>
              <a:buFont typeface="Wingdings" panose="05000000000000000000" pitchFamily="2" charset="2"/>
              <a:buChar char="ü"/>
            </a:pPr>
            <a:r>
              <a:rPr lang="ru-RU" sz="2600" dirty="0" smtClean="0"/>
              <a:t>Раскрытие, как правило, ведет к  исключению субъекта из испытания </a:t>
            </a:r>
            <a:endParaRPr lang="en-US" sz="2600" dirty="0" smtClean="0"/>
          </a:p>
          <a:p>
            <a:pPr marL="1435100" indent="-355600">
              <a:buSzPct val="30000"/>
              <a:buFont typeface="Wingdings" panose="05000000000000000000" pitchFamily="2" charset="2"/>
              <a:buChar char="ü"/>
            </a:pPr>
            <a:r>
              <a:rPr lang="ru-RU" sz="2600" dirty="0" smtClean="0"/>
              <a:t>Связаться со спонсором перед тем, как принять решение по раскрытию </a:t>
            </a:r>
            <a:r>
              <a:rPr lang="en-US" sz="2600" dirty="0" smtClean="0"/>
              <a:t>(</a:t>
            </a:r>
            <a:r>
              <a:rPr lang="ru-RU" sz="2600" dirty="0" smtClean="0"/>
              <a:t>когда это возможно</a:t>
            </a:r>
            <a:r>
              <a:rPr lang="en-US" sz="2600" dirty="0" smtClean="0"/>
              <a:t>)</a:t>
            </a:r>
          </a:p>
          <a:p>
            <a:r>
              <a:rPr lang="ru-RU" sz="2600" dirty="0" smtClean="0"/>
              <a:t>Документировать явление и проведенное лечение </a:t>
            </a:r>
            <a:endParaRPr lang="en-US" sz="2600" dirty="0" smtClean="0"/>
          </a:p>
          <a:p>
            <a:r>
              <a:rPr lang="ru-RU" sz="2600" dirty="0" smtClean="0"/>
              <a:t>Сообщить о явлении спонсору</a:t>
            </a:r>
            <a:endParaRPr lang="en-US" sz="2600" dirty="0" smtClean="0"/>
          </a:p>
          <a:p>
            <a:r>
              <a:rPr lang="ru-RU" sz="2600" dirty="0" smtClean="0"/>
              <a:t>Определить, следует ли субъекту продолжать исследование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05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42910" y="285728"/>
            <a:ext cx="7772400" cy="255454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sz="3200" dirty="0" smtClean="0"/>
              <a:t>Безопасность Препарата – это непрерывное наблюдение за безопасностью продукта, происходящее в течение жизненного цикла продукта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i="1" dirty="0">
              <a:latin typeface="+mj-lt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14282" y="4643446"/>
            <a:ext cx="2168525" cy="1958975"/>
            <a:chOff x="3550" y="2302"/>
            <a:chExt cx="1572" cy="1599"/>
          </a:xfrm>
        </p:grpSpPr>
        <p:graphicFrame>
          <p:nvGraphicFramePr>
            <p:cNvPr id="6" name="Object 7"/>
            <p:cNvGraphicFramePr>
              <a:graphicFrameLocks noChangeAspect="1"/>
            </p:cNvGraphicFramePr>
            <p:nvPr/>
          </p:nvGraphicFramePr>
          <p:xfrm>
            <a:off x="3550" y="2302"/>
            <a:ext cx="157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Photo Editor Photo" r:id="rId3" imgW="4323810" imgH="4323810" progId="">
                    <p:embed/>
                  </p:oleObj>
                </mc:Choice>
                <mc:Fallback>
                  <p:oleObj name="Photo Editor Photo" r:id="rId3" imgW="4323810" imgH="432381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" y="2302"/>
                          <a:ext cx="157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48245" t="14796" r="8641" b="10851"/>
            <a:stretch>
              <a:fillRect/>
            </a:stretch>
          </p:blipFill>
          <p:spPr bwMode="auto">
            <a:xfrm>
              <a:off x="4332" y="3210"/>
              <a:ext cx="479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r="50406"/>
            <a:stretch>
              <a:fillRect/>
            </a:stretch>
          </p:blipFill>
          <p:spPr bwMode="auto">
            <a:xfrm>
              <a:off x="3732" y="3090"/>
              <a:ext cx="551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8 Metin kutusu"/>
          <p:cNvSpPr txBox="1"/>
          <p:nvPr/>
        </p:nvSpPr>
        <p:spPr>
          <a:xfrm>
            <a:off x="2357422" y="2500306"/>
            <a:ext cx="62151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 реализации, может стать доступной новая информация по безопасности </a:t>
            </a:r>
            <a:r>
              <a:rPr lang="tr-TR" sz="3200" b="1" dirty="0" smtClean="0"/>
              <a:t>:</a:t>
            </a:r>
          </a:p>
          <a:p>
            <a:r>
              <a:rPr lang="en-US" sz="3200" dirty="0" smtClean="0"/>
              <a:t>– </a:t>
            </a:r>
            <a:r>
              <a:rPr lang="ru-RU" sz="3200" b="1" dirty="0" smtClean="0"/>
              <a:t>Посредством использования продукта внутри страны или в других странах</a:t>
            </a:r>
            <a:endParaRPr lang="tr-TR" sz="3200" b="1" dirty="0" smtClean="0"/>
          </a:p>
          <a:p>
            <a:r>
              <a:rPr lang="en-US" sz="3200" dirty="0" smtClean="0"/>
              <a:t>– </a:t>
            </a:r>
            <a:r>
              <a:rPr lang="ru-RU" sz="3200" b="1" dirty="0" smtClean="0"/>
              <a:t>Посредством использования других препаратов того же класса </a:t>
            </a:r>
            <a:endParaRPr lang="tr-T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94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260350"/>
            <a:ext cx="85105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b="1" u="sng" dirty="0" smtClean="0"/>
              <a:t>Сбор Данных по Безопасности</a:t>
            </a:r>
            <a:endParaRPr lang="en-US" sz="3600" b="1" u="sng" dirty="0"/>
          </a:p>
        </p:txBody>
      </p:sp>
      <p:sp>
        <p:nvSpPr>
          <p:cNvPr id="24580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4613" y="4946650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tr-TR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Фармацевтическая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промышленность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1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3702050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Пациенты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2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55976" y="3702050"/>
            <a:ext cx="2448271" cy="1036638"/>
          </a:xfrm>
          <a:prstGeom prst="roundRect">
            <a:avLst>
              <a:gd name="adj" fmla="val 16667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500" b="1" dirty="0" smtClean="0">
                <a:solidFill>
                  <a:srgbClr val="000000"/>
                </a:solidFill>
              </a:rPr>
              <a:t>Национальное Управление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500" b="1" dirty="0" smtClean="0">
                <a:solidFill>
                  <a:srgbClr val="000000"/>
                </a:solidFill>
              </a:rPr>
              <a:t>Регистрации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24583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44208" y="5181600"/>
            <a:ext cx="2699792" cy="1036638"/>
          </a:xfrm>
          <a:prstGeom prst="roundRect">
            <a:avLst>
              <a:gd name="adj" fmla="val 16667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Международная База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Данных по Безопасности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4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06650" y="2251075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Работники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здравоохранения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585" name="AutoShap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34075" y="1628775"/>
            <a:ext cx="1866900" cy="10366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48" tIns="40824" rIns="81648" bIns="40824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Клинические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испытания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8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22575" y="3495675"/>
            <a:ext cx="1244600" cy="1243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200 w 21600"/>
              <a:gd name="T13" fmla="*/ 8600 h 21600"/>
              <a:gd name="T14" fmla="*/ 19400 w 21600"/>
              <a:gd name="T15" fmla="*/ 13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500" y="4300"/>
                </a:lnTo>
                <a:lnTo>
                  <a:pt x="8600" y="4300"/>
                </a:lnTo>
                <a:lnTo>
                  <a:pt x="8600" y="8600"/>
                </a:lnTo>
                <a:lnTo>
                  <a:pt x="4300" y="8600"/>
                </a:lnTo>
                <a:lnTo>
                  <a:pt x="4300" y="6500"/>
                </a:lnTo>
                <a:lnTo>
                  <a:pt x="0" y="10800"/>
                </a:lnTo>
                <a:lnTo>
                  <a:pt x="4300" y="15100"/>
                </a:lnTo>
                <a:lnTo>
                  <a:pt x="4300" y="13000"/>
                </a:lnTo>
                <a:lnTo>
                  <a:pt x="8600" y="13000"/>
                </a:lnTo>
                <a:lnTo>
                  <a:pt x="8600" y="17300"/>
                </a:lnTo>
                <a:lnTo>
                  <a:pt x="6500" y="17300"/>
                </a:lnTo>
                <a:lnTo>
                  <a:pt x="10800" y="21600"/>
                </a:lnTo>
                <a:lnTo>
                  <a:pt x="15100" y="17300"/>
                </a:lnTo>
                <a:lnTo>
                  <a:pt x="13000" y="17300"/>
                </a:lnTo>
                <a:lnTo>
                  <a:pt x="13000" y="13000"/>
                </a:lnTo>
                <a:lnTo>
                  <a:pt x="17300" y="13000"/>
                </a:lnTo>
                <a:lnTo>
                  <a:pt x="17300" y="15100"/>
                </a:lnTo>
                <a:lnTo>
                  <a:pt x="21600" y="10800"/>
                </a:lnTo>
                <a:lnTo>
                  <a:pt x="17300" y="6500"/>
                </a:lnTo>
                <a:lnTo>
                  <a:pt x="17300" y="8600"/>
                </a:lnTo>
                <a:lnTo>
                  <a:pt x="13000" y="8600"/>
                </a:lnTo>
                <a:lnTo>
                  <a:pt x="13000" y="4300"/>
                </a:lnTo>
                <a:lnTo>
                  <a:pt x="15100" y="43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7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091113" y="2014538"/>
            <a:ext cx="14287" cy="1295400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8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220072" y="3284984"/>
            <a:ext cx="3111500" cy="1587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9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64338" y="2873375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8" tIns="40824" rIns="81648" bIns="40824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До Одобрения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90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64338" y="3287713"/>
            <a:ext cx="1658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48" tIns="40824" rIns="81648" bIns="40824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r>
              <a:rPr lang="ru-RU" sz="1600" b="1" dirty="0" smtClean="0">
                <a:solidFill>
                  <a:srgbClr val="000000"/>
                </a:solidFill>
              </a:rPr>
              <a:t>После Одобрения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591" name="AutoShap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740000">
            <a:off x="6110288" y="2711450"/>
            <a:ext cx="415925" cy="830263"/>
          </a:xfrm>
          <a:prstGeom prst="upDownArrow">
            <a:avLst>
              <a:gd name="adj1" fmla="val 50000"/>
              <a:gd name="adj2" fmla="val 39739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24592" name="AutoShap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2880000">
            <a:off x="6173788" y="4756150"/>
            <a:ext cx="414337" cy="830263"/>
          </a:xfrm>
          <a:prstGeom prst="upDownArrow">
            <a:avLst>
              <a:gd name="adj1" fmla="val 50000"/>
              <a:gd name="adj2" fmla="val 39891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НА МОМЕНТ ОДОБРЕНИЯ</a:t>
            </a:r>
            <a:endParaRPr lang="tr-TR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EB66939-1F6F-41E3-8FFA-58CA0B88938B}" type="slidenum">
              <a:rPr lang="en-US" smtClean="0"/>
              <a:pPr algn="ctr">
                <a:defRPr/>
              </a:pPr>
              <a:t>28</a:t>
            </a:fld>
            <a:endParaRPr lang="en-US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" y="785813"/>
            <a:ext cx="8895209" cy="6143625"/>
          </a:xfrm>
          <a:noFill/>
        </p:spPr>
      </p:pic>
    </p:spTree>
    <p:extLst>
      <p:ext uri="{BB962C8B-B14F-4D97-AF65-F5344CB8AC3E}">
        <p14:creationId xmlns:p14="http://schemas.microsoft.com/office/powerpoint/2010/main" val="11576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u="sng" dirty="0" smtClean="0">
                <a:latin typeface="+mn-lt"/>
                <a:cs typeface="Arial" charset="0"/>
              </a:rPr>
              <a:t>Что нам необходимо для в процессе наблюдения</a:t>
            </a:r>
            <a:r>
              <a:rPr lang="tr-TR" sz="4000" b="1" u="sng" dirty="0" smtClean="0">
                <a:latin typeface="+mn-lt"/>
                <a:cs typeface="Arial" charset="0"/>
              </a:rPr>
              <a:t>?</a:t>
            </a:r>
          </a:p>
        </p:txBody>
      </p:sp>
      <p:sp>
        <p:nvSpPr>
          <p:cNvPr id="12291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/>
              <a:t>На момент одобрения, данные клинического испытания доступны ограниченным количествам пациентов, которых лечили в течение относительно коротких периодов </a:t>
            </a:r>
            <a:endParaRPr lang="tr-TR" sz="2800" b="1" dirty="0" smtClean="0"/>
          </a:p>
          <a:p>
            <a:pPr eaLnBrk="1" hangingPunct="1"/>
            <a:r>
              <a:rPr lang="ru-RU" sz="2800" b="1" dirty="0" smtClean="0"/>
              <a:t>Как только продукт размещен на рынке, могут подвергнуться большие количества пациентов, включая </a:t>
            </a:r>
            <a:r>
              <a:rPr lang="tr-TR" sz="2800" b="1" dirty="0" smtClean="0"/>
              <a:t>:</a:t>
            </a:r>
          </a:p>
          <a:p>
            <a:pPr eaLnBrk="1" hangingPunct="1">
              <a:buNone/>
            </a:pPr>
            <a:r>
              <a:rPr lang="tr-TR" sz="2800" dirty="0" smtClean="0"/>
              <a:t>– </a:t>
            </a:r>
            <a:r>
              <a:rPr lang="ru-RU" sz="2800" b="1" dirty="0" smtClean="0"/>
              <a:t>Пациентов с сопутствующими заболеваниями </a:t>
            </a:r>
            <a:endParaRPr lang="tr-TR" sz="2800" b="1" dirty="0" smtClean="0"/>
          </a:p>
          <a:p>
            <a:pPr eaLnBrk="1" hangingPunct="1">
              <a:buNone/>
            </a:pPr>
            <a:r>
              <a:rPr lang="tr-TR" sz="2800" dirty="0" smtClean="0"/>
              <a:t>– </a:t>
            </a:r>
            <a:r>
              <a:rPr lang="ru-RU" sz="2800" b="1" dirty="0" smtClean="0"/>
              <a:t>Пациентов, использующих сопутствующие препараты</a:t>
            </a:r>
            <a:endParaRPr lang="tr-TR" sz="2800" b="1" dirty="0" smtClean="0"/>
          </a:p>
          <a:p>
            <a:pPr eaLnBrk="1" hangingPunct="1">
              <a:buNone/>
            </a:pPr>
            <a:r>
              <a:rPr lang="tr-TR" sz="2800" dirty="0" smtClean="0"/>
              <a:t>– </a:t>
            </a:r>
            <a:r>
              <a:rPr lang="ru-RU" sz="2800" b="1" dirty="0" smtClean="0"/>
              <a:t>Пациентов с хроническим облучением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7156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Субъектов исследования на месте</a:t>
            </a:r>
            <a:endParaRPr lang="en-US" sz="3600" dirty="0" smtClean="0"/>
          </a:p>
          <a:p>
            <a:r>
              <a:rPr lang="ru-RU" sz="3600" dirty="0" smtClean="0"/>
              <a:t>Всех субъектов в испытании </a:t>
            </a:r>
            <a:endParaRPr lang="en-US" sz="3600" dirty="0" smtClean="0"/>
          </a:p>
          <a:p>
            <a:r>
              <a:rPr lang="ru-RU" sz="3600" dirty="0" smtClean="0"/>
              <a:t>Будущих реципиентов продукта</a:t>
            </a:r>
            <a:endParaRPr lang="en-US" sz="3600" dirty="0"/>
          </a:p>
        </p:txBody>
      </p:sp>
      <p:sp>
        <p:nvSpPr>
          <p:cNvPr id="6" name="5 Dikdörtgen"/>
          <p:cNvSpPr/>
          <p:nvPr/>
        </p:nvSpPr>
        <p:spPr>
          <a:xfrm>
            <a:off x="500034" y="857232"/>
            <a:ext cx="8268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Проблемы безопасности влияют на</a:t>
            </a:r>
            <a:r>
              <a:rPr lang="en-US" sz="4000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0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/>
              <a:t>Ограничения клинических испытаний фаз</a:t>
            </a:r>
            <a:r>
              <a:rPr lang="tr-TR" b="1" u="sng" dirty="0" smtClean="0"/>
              <a:t> 1-3 </a:t>
            </a:r>
          </a:p>
        </p:txBody>
      </p:sp>
      <p:sp>
        <p:nvSpPr>
          <p:cNvPr id="819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Ограниченный размер</a:t>
            </a:r>
            <a:r>
              <a:rPr lang="tr-TR" dirty="0" smtClean="0"/>
              <a:t>: </a:t>
            </a:r>
            <a:r>
              <a:rPr lang="ru-RU" dirty="0" smtClean="0"/>
              <a:t>не более </a:t>
            </a:r>
            <a:r>
              <a:rPr lang="tr-TR" dirty="0" smtClean="0"/>
              <a:t>5000</a:t>
            </a:r>
            <a:r>
              <a:rPr lang="ru-RU" dirty="0" smtClean="0"/>
              <a:t>, и часто всего </a:t>
            </a:r>
            <a:r>
              <a:rPr lang="tr-TR" dirty="0" smtClean="0"/>
              <a:t>500 </a:t>
            </a:r>
            <a:r>
              <a:rPr lang="ru-RU" dirty="0" smtClean="0"/>
              <a:t>добровольцев</a:t>
            </a:r>
            <a:r>
              <a:rPr lang="tr-TR" dirty="0" smtClean="0"/>
              <a:t>.</a:t>
            </a:r>
          </a:p>
          <a:p>
            <a:pPr eaLnBrk="1" hangingPunct="1"/>
            <a:r>
              <a:rPr lang="ru-RU" dirty="0" smtClean="0"/>
              <a:t>Узкая популяция</a:t>
            </a:r>
            <a:r>
              <a:rPr lang="tr-TR" dirty="0" smtClean="0"/>
              <a:t>: </a:t>
            </a:r>
            <a:r>
              <a:rPr lang="ru-RU" dirty="0" smtClean="0"/>
              <a:t>зависимая от возраста и пола</a:t>
            </a:r>
            <a:endParaRPr lang="tr-TR" dirty="0" smtClean="0"/>
          </a:p>
          <a:p>
            <a:pPr eaLnBrk="1" hangingPunct="1"/>
            <a:r>
              <a:rPr lang="ru-RU" dirty="0" smtClean="0"/>
              <a:t>Ограниченные показания</a:t>
            </a:r>
            <a:r>
              <a:rPr lang="tr-TR" dirty="0" smtClean="0"/>
              <a:t>: </a:t>
            </a:r>
            <a:r>
              <a:rPr lang="ru-RU" dirty="0" smtClean="0"/>
              <a:t>только исследуемая конкретная болезнь</a:t>
            </a:r>
            <a:endParaRPr lang="tr-TR" dirty="0" smtClean="0"/>
          </a:p>
          <a:p>
            <a:pPr eaLnBrk="1" hangingPunct="1"/>
            <a:r>
              <a:rPr lang="ru-RU" dirty="0" smtClean="0"/>
              <a:t>Краткая длительность</a:t>
            </a:r>
            <a:r>
              <a:rPr lang="tr-TR" dirty="0" smtClean="0"/>
              <a:t>: </a:t>
            </a:r>
            <a:r>
              <a:rPr lang="ru-RU" dirty="0" smtClean="0"/>
              <a:t>часто не больше нескольких недель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82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ЗРЕЛЫЙ ТОВАР</a:t>
            </a:r>
            <a:endParaRPr lang="tr-TR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0E70841-28CF-4598-A15A-0CC39AC80EA6}" type="slidenum">
              <a:rPr lang="en-US" smtClean="0"/>
              <a:pPr algn="ctr">
                <a:defRPr/>
              </a:pPr>
              <a:t>31</a:t>
            </a:fld>
            <a:endParaRPr lang="en-US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3999" cy="6000750"/>
          </a:xfrm>
          <a:noFill/>
        </p:spPr>
      </p:pic>
    </p:spTree>
    <p:extLst>
      <p:ext uri="{BB962C8B-B14F-4D97-AF65-F5344CB8AC3E}">
        <p14:creationId xmlns:p14="http://schemas.microsoft.com/office/powerpoint/2010/main" val="15421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26369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600" dirty="0"/>
          </a:p>
        </p:txBody>
      </p:sp>
      <p:pic>
        <p:nvPicPr>
          <p:cNvPr id="6" name="Picture 4" descr="http://www.legalbytes.com/uploads/image/ThankYou-Multilingual%20(B&amp;W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6022177" cy="60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214282" y="6215082"/>
            <a:ext cx="338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semrasardas</a:t>
            </a:r>
            <a:r>
              <a:rPr lang="tr-TR" sz="2400" b="1" dirty="0" smtClean="0"/>
              <a:t>@</a:t>
            </a:r>
            <a:r>
              <a:rPr lang="tr-TR" sz="2400" b="1" dirty="0" err="1" smtClean="0"/>
              <a:t>gmail</a:t>
            </a:r>
            <a:r>
              <a:rPr lang="tr-TR" sz="2400" b="1" dirty="0" smtClean="0"/>
              <a:t>.com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716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567508" y="2750171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43286" y="569936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Значение Информации по Безопасности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3984" y="1700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Проблемы безопасности также влияют на испытание и исследуемый препарат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105238" y="3489130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773705" y="4147972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5389919" y="4707131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7062170" y="5249560"/>
            <a:ext cx="1831642" cy="1451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67508" y="2833867"/>
            <a:ext cx="177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Могут быть сделаны </a:t>
            </a:r>
          </a:p>
          <a:p>
            <a:r>
              <a:rPr lang="ru-RU" sz="2000" b="1" dirty="0" smtClean="0"/>
              <a:t>Поправки </a:t>
            </a:r>
          </a:p>
          <a:p>
            <a:r>
              <a:rPr lang="ru-RU" sz="2000" dirty="0" smtClean="0"/>
              <a:t>в протоколе</a:t>
            </a:r>
            <a:endParaRPr lang="en-US" sz="2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2169632" y="3809418"/>
            <a:ext cx="234025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Испытание </a:t>
            </a:r>
          </a:p>
          <a:p>
            <a:r>
              <a:rPr lang="ru-RU" sz="1900" dirty="0" smtClean="0"/>
              <a:t>может быть </a:t>
            </a:r>
            <a:r>
              <a:rPr lang="ru-RU" sz="1900" b="1" dirty="0" smtClean="0"/>
              <a:t>остановлено</a:t>
            </a:r>
            <a:endParaRPr lang="en-US" sz="19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859545" y="4321827"/>
            <a:ext cx="23402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Профиль </a:t>
            </a:r>
            <a:r>
              <a:rPr lang="ru-RU" sz="1900" b="1" dirty="0" smtClean="0"/>
              <a:t>риска/ безопасности  </a:t>
            </a:r>
            <a:r>
              <a:rPr lang="ru-RU" sz="1900" dirty="0" smtClean="0"/>
              <a:t>может быть пересмотрен </a:t>
            </a:r>
            <a:endParaRPr lang="en-US" sz="19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605347" y="4816915"/>
            <a:ext cx="1599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Могут измениться </a:t>
            </a:r>
          </a:p>
          <a:p>
            <a:r>
              <a:rPr lang="ru-RU" sz="1900" b="1" dirty="0" smtClean="0"/>
              <a:t>Дозировка и Показание</a:t>
            </a:r>
            <a:endParaRPr lang="en-US" sz="19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7204874" y="5344223"/>
            <a:ext cx="19308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Разработка</a:t>
            </a:r>
          </a:p>
          <a:p>
            <a:r>
              <a:rPr lang="ru-RU" sz="1900" dirty="0" smtClean="0"/>
              <a:t>Препарата может быть пересмотрена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170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65" y="705408"/>
            <a:ext cx="5498640" cy="438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120" y="5120873"/>
            <a:ext cx="9461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tr-TR" b="1" dirty="0">
                <a:solidFill>
                  <a:srgbClr val="000000"/>
                </a:solidFill>
              </a:rPr>
              <a:t>	</a:t>
            </a:r>
            <a:r>
              <a:rPr lang="tr-TR" b="1" dirty="0" smtClean="0">
                <a:solidFill>
                  <a:srgbClr val="000000"/>
                </a:solidFill>
              </a:rPr>
              <a:t>(</a:t>
            </a:r>
            <a:r>
              <a:rPr lang="ru-RU" b="1" dirty="0" smtClean="0">
                <a:solidFill>
                  <a:srgbClr val="000000"/>
                </a:solidFill>
              </a:rPr>
              <a:t>Предполагаемая Непредвиденная Серьезная Нежелательная Реакция - ПНСНР</a:t>
            </a:r>
            <a:r>
              <a:rPr lang="tr-TR" b="1" dirty="0" smtClean="0">
                <a:solidFill>
                  <a:srgbClr val="000000"/>
                </a:solidFill>
              </a:rPr>
              <a:t>)</a:t>
            </a:r>
            <a:endParaRPr lang="tr-TR" b="1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55576" y="188640"/>
            <a:ext cx="279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ТЕРМИНОЛОГИЯ</a:t>
            </a:r>
            <a:endParaRPr lang="tr-T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1800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1800" y="1700808"/>
            <a:ext cx="576064" cy="4726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20636" y="1687335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ПЯ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211960" y="1844824"/>
            <a:ext cx="1008112" cy="4272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СПЯ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1801" y="3356992"/>
            <a:ext cx="1604534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Неожиданное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0072" y="3068960"/>
            <a:ext cx="151216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НПР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(связанная с приемом препарата)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3429000"/>
            <a:ext cx="576064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99992" y="3429000"/>
            <a:ext cx="7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СММНО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41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Классификация ПЯ</a:t>
            </a:r>
            <a:endParaRPr lang="en-US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3707904" y="1901530"/>
            <a:ext cx="2232248" cy="936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95536" y="3284983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627784" y="3277937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903934" y="3284983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7054361" y="3284983"/>
            <a:ext cx="1872208" cy="30539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301969" y="2123360"/>
            <a:ext cx="1044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ПЯ</a:t>
            </a:r>
            <a:endParaRPr lang="en-US" sz="2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55576" y="3650753"/>
            <a:ext cx="11521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Степень тяжести</a:t>
            </a:r>
            <a:endParaRPr lang="en-US" b="1" dirty="0" smtClean="0"/>
          </a:p>
          <a:p>
            <a:endParaRPr lang="en-US" dirty="0" smtClean="0"/>
          </a:p>
          <a:p>
            <a:r>
              <a:rPr lang="ru-RU" dirty="0" smtClean="0"/>
              <a:t>Интенсивность ПЯ</a:t>
            </a:r>
            <a:endParaRPr lang="en-US" dirty="0" smtClean="0"/>
          </a:p>
          <a:p>
            <a:endParaRPr lang="en-US" dirty="0" smtClean="0"/>
          </a:p>
          <a:p>
            <a:r>
              <a:rPr lang="ru-RU" sz="1600" dirty="0" smtClean="0"/>
              <a:t>Легкая</a:t>
            </a:r>
            <a:r>
              <a:rPr lang="en-US" sz="1600" dirty="0" smtClean="0"/>
              <a:t>, </a:t>
            </a:r>
            <a:r>
              <a:rPr lang="ru-RU" sz="1600" dirty="0" smtClean="0"/>
              <a:t>умеренная или тяжелая</a:t>
            </a:r>
            <a:endParaRPr lang="en-US" sz="16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771800" y="3650753"/>
            <a:ext cx="1530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Связь</a:t>
            </a:r>
            <a:endParaRPr lang="en-US" b="1" dirty="0" smtClean="0"/>
          </a:p>
          <a:p>
            <a:endParaRPr lang="en-US" dirty="0" smtClean="0"/>
          </a:p>
          <a:p>
            <a:r>
              <a:rPr lang="ru-RU" dirty="0" smtClean="0"/>
              <a:t>Отношение к продукту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Связанное или несвязанное</a:t>
            </a:r>
            <a:endParaRPr lang="en-US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074953" y="3650753"/>
            <a:ext cx="153016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Ожидаемость</a:t>
            </a:r>
            <a:endParaRPr lang="en-US" b="1" dirty="0" smtClean="0"/>
          </a:p>
          <a:p>
            <a:endParaRPr lang="en-US" dirty="0" smtClean="0"/>
          </a:p>
          <a:p>
            <a:r>
              <a:rPr lang="ru-RU" dirty="0" smtClean="0"/>
              <a:t>Ранее документировано </a:t>
            </a:r>
            <a:endParaRPr lang="en-US" dirty="0" smtClean="0"/>
          </a:p>
          <a:p>
            <a:endParaRPr lang="en-US" dirty="0" smtClean="0"/>
          </a:p>
          <a:p>
            <a:r>
              <a:rPr lang="ru-RU" sz="1600" dirty="0" smtClean="0"/>
              <a:t>Ожидаемое или неожиданное </a:t>
            </a:r>
            <a:endParaRPr lang="en-US" sz="16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54361" y="3650753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Серьезность </a:t>
            </a:r>
            <a:r>
              <a:rPr lang="en-US" b="1" dirty="0" smtClean="0"/>
              <a:t>(</a:t>
            </a:r>
            <a:r>
              <a:rPr lang="ru-RU" b="1" dirty="0" smtClean="0"/>
              <a:t>СПЯ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endParaRPr lang="tr-TR" dirty="0" smtClean="0"/>
          </a:p>
          <a:p>
            <a:r>
              <a:rPr lang="ru-RU" dirty="0" smtClean="0"/>
              <a:t>Серьезное или несерьезное </a:t>
            </a:r>
            <a:endParaRPr lang="en-US" dirty="0"/>
          </a:p>
        </p:txBody>
      </p:sp>
      <p:sp>
        <p:nvSpPr>
          <p:cNvPr id="15" name="Aşağı Ok 14"/>
          <p:cNvSpPr/>
          <p:nvPr/>
        </p:nvSpPr>
        <p:spPr>
          <a:xfrm>
            <a:off x="3730406" y="2896818"/>
            <a:ext cx="387044" cy="3529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şağı Ok 15"/>
          <p:cNvSpPr/>
          <p:nvPr/>
        </p:nvSpPr>
        <p:spPr>
          <a:xfrm>
            <a:off x="5452994" y="2896817"/>
            <a:ext cx="387044" cy="3529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Yukarı Bükülü Ok 17"/>
          <p:cNvSpPr/>
          <p:nvPr/>
        </p:nvSpPr>
        <p:spPr>
          <a:xfrm rot="10800000">
            <a:off x="1115614" y="2469095"/>
            <a:ext cx="2448271" cy="737078"/>
          </a:xfrm>
          <a:prstGeom prst="bentUpArrow">
            <a:avLst>
              <a:gd name="adj1" fmla="val 23253"/>
              <a:gd name="adj2" fmla="val 37769"/>
              <a:gd name="adj3" fmla="val 284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Yukarı Bükülü Ok 18"/>
          <p:cNvSpPr/>
          <p:nvPr/>
        </p:nvSpPr>
        <p:spPr>
          <a:xfrm flipV="1">
            <a:off x="6048597" y="2442279"/>
            <a:ext cx="2592288" cy="763895"/>
          </a:xfrm>
          <a:prstGeom prst="bentUpArrow">
            <a:avLst>
              <a:gd name="adj1" fmla="val 25000"/>
              <a:gd name="adj2" fmla="val 40750"/>
              <a:gd name="adj3" fmla="val 266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Связь</a:t>
            </a:r>
            <a:endParaRPr lang="en-US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7544" y="19044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ПЯ может быть классифицировано как</a:t>
            </a:r>
            <a:r>
              <a:rPr lang="en-US" sz="2800" dirty="0" smtClean="0"/>
              <a:t>…</a:t>
            </a:r>
          </a:p>
          <a:p>
            <a:r>
              <a:rPr lang="ru-RU" sz="2800" dirty="0" smtClean="0"/>
              <a:t>несвязанное</a:t>
            </a:r>
            <a:endParaRPr lang="en-US" sz="2800" dirty="0" smtClean="0"/>
          </a:p>
          <a:p>
            <a:r>
              <a:rPr lang="ru-RU" sz="2800" dirty="0" smtClean="0"/>
              <a:t>Возможно связанное</a:t>
            </a:r>
            <a:endParaRPr lang="en-US" sz="2800" dirty="0" smtClean="0"/>
          </a:p>
          <a:p>
            <a:r>
              <a:rPr lang="ru-RU" sz="2800" dirty="0" smtClean="0"/>
              <a:t>Определенно связанное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… </a:t>
            </a:r>
            <a:r>
              <a:rPr lang="ru-RU" sz="2800" dirty="0" smtClean="0"/>
              <a:t>с исследуемым продуктом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ПЯ следует классифицировать как НПР, если причинно-следственная связь между лекарственным средством и ПЯ не может быть исключена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2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467544" y="764704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err="1" smtClean="0"/>
              <a:t>Ожидаемость</a:t>
            </a:r>
            <a:r>
              <a:rPr lang="ru-RU" b="1" dirty="0" smtClean="0"/>
              <a:t> ПЯ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502531" y="1904009"/>
            <a:ext cx="4040188" cy="2664296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/>
              <a:t>Ожидаемое ПЯ</a:t>
            </a:r>
            <a:endParaRPr lang="en-US" sz="2600" b="1" dirty="0"/>
          </a:p>
          <a:p>
            <a:r>
              <a:rPr lang="ru-RU" dirty="0" smtClean="0"/>
              <a:t>Сообщалось в предыдущих клинических или доклинических испытаниях</a:t>
            </a:r>
            <a:endParaRPr lang="en-US" dirty="0" smtClean="0"/>
          </a:p>
          <a:p>
            <a:r>
              <a:rPr lang="ru-RU" dirty="0" smtClean="0"/>
              <a:t>Описано в БИ/одобренной информации о препарате</a:t>
            </a:r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80012" y="1904008"/>
            <a:ext cx="4041775" cy="266429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Неожиданное ПЯ</a:t>
            </a:r>
            <a:endParaRPr lang="en-US" sz="2800" b="1" dirty="0"/>
          </a:p>
          <a:p>
            <a:r>
              <a:rPr lang="ru-RU" dirty="0" smtClean="0"/>
              <a:t>Ранее не наблюдалось</a:t>
            </a:r>
            <a:endParaRPr lang="en-US" dirty="0" smtClean="0"/>
          </a:p>
          <a:p>
            <a:r>
              <a:rPr lang="ru-RU" dirty="0" smtClean="0"/>
              <a:t>Не соответствует информации в БИ/одобренной информации о препарате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1043608" y="5301208"/>
            <a:ext cx="7128792" cy="92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/>
              <a:t>Вы должны быть подготовлены к появлению как ожидаемых, так и неожиданных ПЯ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22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ОБЯЗАННОСТИ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9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abTvE1kUqhDmwBs6d8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TwnGtiMk6kv0Sdv6HRf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k5Y_LLf0.nExdjKOGr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bpoUFzAECVwCb7Pf1s8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9AH4bI0u1YBjASClG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bhr4zUakKgaaPqkGV9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BlgsiJhECtTK6vGs5K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L0ypX.tEiQ4AK92RAh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OPRgsQmki1O0Nc.FX9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IA5Nhy3U.b3idSjRJ4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rGmJVxTE6qkDBXuSqC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0w4yc17kuuIGurX6DK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Q47eW0JEyZ9wfRSfzG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TF8qK7qESGzD6diufoiQ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977</Words>
  <Application>Microsoft Office PowerPoint</Application>
  <PresentationFormat>Экран (4:3)</PresentationFormat>
  <Paragraphs>211</Paragraphs>
  <Slides>32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Ofis Teması</vt:lpstr>
      <vt:lpstr>Photo Editor Photo</vt:lpstr>
      <vt:lpstr>think-cell Slide</vt:lpstr>
      <vt:lpstr>Мониторинг и Отчетность по НПР в Клинических Исследованиях </vt:lpstr>
      <vt:lpstr>Этический Императив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</vt:lpstr>
      <vt:lpstr>Партнеры в области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МОМЕНТ ОДОБРЕНИЯ</vt:lpstr>
      <vt:lpstr>Что нам необходимо для в процессе наблюдения?</vt:lpstr>
      <vt:lpstr>Ограничения клинических испытаний фаз 1-3 </vt:lpstr>
      <vt:lpstr>ЗРЕЛЫЙ ТОВАР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CLINICAL TRIALS</dc:title>
  <dc:creator>SEM</dc:creator>
  <cp:lastModifiedBy>Айтбаева Зауре Алмагамбетовна</cp:lastModifiedBy>
  <cp:revision>99</cp:revision>
  <dcterms:created xsi:type="dcterms:W3CDTF">2014-03-18T12:43:32Z</dcterms:created>
  <dcterms:modified xsi:type="dcterms:W3CDTF">2014-04-28T06:00:20Z</dcterms:modified>
</cp:coreProperties>
</file>