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86" r:id="rId2"/>
    <p:sldId id="287" r:id="rId3"/>
    <p:sldId id="288" r:id="rId4"/>
    <p:sldId id="313" r:id="rId5"/>
    <p:sldId id="290" r:id="rId6"/>
    <p:sldId id="289" r:id="rId7"/>
    <p:sldId id="291" r:id="rId8"/>
    <p:sldId id="292" r:id="rId9"/>
    <p:sldId id="296" r:id="rId10"/>
    <p:sldId id="293" r:id="rId11"/>
    <p:sldId id="315" r:id="rId12"/>
    <p:sldId id="295" r:id="rId13"/>
    <p:sldId id="299" r:id="rId14"/>
    <p:sldId id="298" r:id="rId15"/>
    <p:sldId id="300" r:id="rId16"/>
    <p:sldId id="319" r:id="rId17"/>
    <p:sldId id="301" r:id="rId18"/>
    <p:sldId id="302" r:id="rId19"/>
    <p:sldId id="318" r:id="rId20"/>
    <p:sldId id="321" r:id="rId21"/>
    <p:sldId id="320" r:id="rId22"/>
    <p:sldId id="312" r:id="rId23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03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72" y="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C52A7-FF88-46D5-ADED-79E459F5D41C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7D7A9-8016-4997-A514-3B5EF8F68A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081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83852" y="9448313"/>
            <a:ext cx="2972547" cy="49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910FDDD-B7EA-4DC2-B97A-657E66B3F2C9}" type="slidenum">
              <a:rPr lang="ru-RU" sz="1200" b="0">
                <a:solidFill>
                  <a:schemeClr val="tx1"/>
                </a:solidFill>
              </a:rPr>
              <a:pPr algn="r"/>
              <a:t>9</a:t>
            </a:fld>
            <a:endParaRPr lang="ru-RU" sz="1200" b="0">
              <a:solidFill>
                <a:schemeClr val="tx1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6150" y="746125"/>
            <a:ext cx="4972050" cy="3730625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725755"/>
            <a:ext cx="5028986" cy="4476274"/>
          </a:xfrm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DD988-F270-4D45-8CAB-1304C5DD6E7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72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24745"/>
            <a:ext cx="7772400" cy="504055"/>
          </a:xfrm>
        </p:spPr>
        <p:txBody>
          <a:bodyPr/>
          <a:lstStyle>
            <a:lvl1pPr>
              <a:defRPr sz="1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772816"/>
            <a:ext cx="7776864" cy="3865984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AD75EC-8D57-4E57-BD75-5047E7616952}" type="datetime1">
              <a:rPr lang="ru-RU" smtClean="0">
                <a:solidFill>
                  <a:prstClr val="black"/>
                </a:solidFill>
              </a:rPr>
              <a:t>06.02.2015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4FA16-240F-4E2A-9807-0E2BF50565BB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728120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400">
                <a:latin typeface="+mn-lt"/>
              </a:defRPr>
            </a:lvl1pPr>
            <a:lvl2pPr>
              <a:defRPr sz="1400">
                <a:latin typeface="+mn-lt"/>
              </a:defRPr>
            </a:lvl2pPr>
            <a:lvl3pPr>
              <a:defRPr sz="14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C4B388-6F9A-4BF1-8FD3-5A97FABA5C59}" type="datetime1">
              <a:rPr lang="ru-RU" smtClean="0">
                <a:solidFill>
                  <a:prstClr val="black"/>
                </a:solidFill>
              </a:rPr>
              <a:t>06.02.2015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4FA16-240F-4E2A-9807-0E2BF50565BB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51103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524000"/>
            <a:ext cx="3810000" cy="4191000"/>
          </a:xfrm>
        </p:spPr>
        <p:txBody>
          <a:bodyPr/>
          <a:lstStyle>
            <a:lvl1pPr marL="361950" indent="-361950">
              <a:buClr>
                <a:schemeClr val="accent4"/>
              </a:buClr>
              <a:buFont typeface="Wingdings" pitchFamily="2" charset="2"/>
              <a:buChar char="§"/>
              <a:defRPr sz="1600">
                <a:latin typeface="+mn-lt"/>
              </a:defRPr>
            </a:lvl1pPr>
            <a:lvl2pPr marL="1068388" indent="-436563">
              <a:buClr>
                <a:schemeClr val="accent4"/>
              </a:buClr>
              <a:buFont typeface="Wingdings" pitchFamily="2" charset="2"/>
              <a:buChar char="§"/>
              <a:defRPr sz="1400">
                <a:latin typeface="+mn-lt"/>
              </a:defRPr>
            </a:lvl2pPr>
            <a:lvl3pPr marL="1643063" indent="-395288">
              <a:buClr>
                <a:schemeClr val="accent4"/>
              </a:buClr>
              <a:buFont typeface="Wingdings" pitchFamily="2" charset="2"/>
              <a:buChar char="§"/>
              <a:defRPr sz="1400">
                <a:latin typeface="+mn-lt"/>
              </a:defRPr>
            </a:lvl3pPr>
            <a:lvl4pPr marL="2209800" indent="-387350">
              <a:buClr>
                <a:schemeClr val="accent4"/>
              </a:buClr>
              <a:buFont typeface="Wingdings" pitchFamily="2" charset="2"/>
              <a:buChar char="§"/>
              <a:defRPr sz="1400">
                <a:latin typeface="+mn-lt"/>
              </a:defRPr>
            </a:lvl4pPr>
            <a:lvl5pPr marL="2787650" indent="-398463">
              <a:buClr>
                <a:schemeClr val="accent4"/>
              </a:buClr>
              <a:buFont typeface="Wingdings" pitchFamily="2" charset="2"/>
              <a:buChar char="§"/>
              <a:defRPr sz="14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0" y="1524000"/>
            <a:ext cx="3657600" cy="4191000"/>
          </a:xfrm>
        </p:spPr>
        <p:txBody>
          <a:bodyPr/>
          <a:lstStyle>
            <a:lvl1pPr marL="361950" indent="-361950">
              <a:buClr>
                <a:schemeClr val="accent4"/>
              </a:buClr>
              <a:buFont typeface="Wingdings" pitchFamily="2" charset="2"/>
              <a:buChar char="§"/>
              <a:defRPr sz="1600">
                <a:latin typeface="+mn-lt"/>
              </a:defRPr>
            </a:lvl1pPr>
            <a:lvl2pPr marL="1068388" indent="-436563">
              <a:buClr>
                <a:schemeClr val="accent4"/>
              </a:buClr>
              <a:buFont typeface="Wingdings" pitchFamily="2" charset="2"/>
              <a:buChar char="§"/>
              <a:defRPr sz="1400">
                <a:latin typeface="+mn-lt"/>
              </a:defRPr>
            </a:lvl2pPr>
            <a:lvl3pPr marL="1643063" indent="-395288">
              <a:buClr>
                <a:schemeClr val="accent4"/>
              </a:buClr>
              <a:buFont typeface="Wingdings" pitchFamily="2" charset="2"/>
              <a:buChar char="§"/>
              <a:defRPr sz="1400">
                <a:latin typeface="+mn-lt"/>
              </a:defRPr>
            </a:lvl3pPr>
            <a:lvl4pPr marL="2209800" indent="-387350">
              <a:buClr>
                <a:schemeClr val="accent4"/>
              </a:buClr>
              <a:buFont typeface="Wingdings" pitchFamily="2" charset="2"/>
              <a:buChar char="§"/>
              <a:defRPr sz="1400">
                <a:latin typeface="+mn-lt"/>
              </a:defRPr>
            </a:lvl4pPr>
            <a:lvl5pPr marL="2787650" indent="-398463">
              <a:buClr>
                <a:schemeClr val="accent4"/>
              </a:buClr>
              <a:buFont typeface="Wingdings" pitchFamily="2" charset="2"/>
              <a:buChar char="§"/>
              <a:defRPr sz="14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98ADC7-468C-4E0D-B80A-958C273AA869}" type="datetime1">
              <a:rPr lang="ru-RU" smtClean="0">
                <a:solidFill>
                  <a:prstClr val="black"/>
                </a:solidFill>
              </a:rPr>
              <a:t>06.02.2015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4FA16-240F-4E2A-9807-0E2BF50565BB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310783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79712" y="1524000"/>
            <a:ext cx="6630888" cy="4191000"/>
          </a:xfrm>
        </p:spPr>
        <p:txBody>
          <a:bodyPr/>
          <a:lstStyle>
            <a:lvl1pPr marL="361950" indent="-361950">
              <a:buClr>
                <a:schemeClr val="accent4"/>
              </a:buClr>
              <a:buFont typeface="Wingdings" pitchFamily="2" charset="2"/>
              <a:buChar char="§"/>
              <a:defRPr sz="1600">
                <a:latin typeface="+mn-lt"/>
              </a:defRPr>
            </a:lvl1pPr>
            <a:lvl2pPr marL="1068388" indent="-436563">
              <a:buClr>
                <a:schemeClr val="accent4"/>
              </a:buClr>
              <a:buFont typeface="Wingdings" pitchFamily="2" charset="2"/>
              <a:buChar char="§"/>
              <a:defRPr sz="1400">
                <a:latin typeface="+mn-lt"/>
              </a:defRPr>
            </a:lvl2pPr>
            <a:lvl3pPr marL="1643063" indent="-395288">
              <a:buClr>
                <a:schemeClr val="accent4"/>
              </a:buClr>
              <a:buFont typeface="Wingdings" pitchFamily="2" charset="2"/>
              <a:buChar char="§"/>
              <a:defRPr sz="1400">
                <a:latin typeface="+mn-lt"/>
              </a:defRPr>
            </a:lvl3pPr>
            <a:lvl4pPr marL="2209800" indent="-387350">
              <a:buClr>
                <a:schemeClr val="accent4"/>
              </a:buClr>
              <a:buFont typeface="Wingdings" pitchFamily="2" charset="2"/>
              <a:buChar char="§"/>
              <a:defRPr sz="1400">
                <a:latin typeface="+mn-lt"/>
              </a:defRPr>
            </a:lvl4pPr>
            <a:lvl5pPr marL="2787650" indent="-398463">
              <a:buClr>
                <a:schemeClr val="accent4"/>
              </a:buClr>
              <a:buFont typeface="Wingdings" pitchFamily="2" charset="2"/>
              <a:buChar char="§"/>
              <a:defRPr sz="14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D06B80-1D8F-421B-9BBF-12C6BE42231A}" type="datetime1">
              <a:rPr lang="ru-RU" smtClean="0">
                <a:solidFill>
                  <a:prstClr val="black"/>
                </a:solidFill>
              </a:rPr>
              <a:t>06.02.2015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4FA16-240F-4E2A-9807-0E2BF50565BB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832740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07F82E-6886-475D-9189-FD26BDC64BD6}" type="datetime1">
              <a:rPr lang="ru-RU" smtClean="0">
                <a:solidFill>
                  <a:prstClr val="black"/>
                </a:solidFill>
              </a:rPr>
              <a:t>06.02.2015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4FA16-240F-4E2A-9807-0E2BF50565BB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591603"/>
      </p:ext>
    </p:extLst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0400" y="381000"/>
            <a:ext cx="5486400" cy="2209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2819400" y="1981200"/>
            <a:ext cx="5867400" cy="41910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C889E-1974-4954-82A3-B22465AA9F1F}" type="datetime1">
              <a:rPr lang="ru-RU" smtClean="0">
                <a:solidFill>
                  <a:srgbClr val="000000"/>
                </a:solidFill>
              </a:rPr>
              <a:t>06.02.2015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1414D-DDD3-4FCA-9700-E4A7EDCB3D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922641"/>
      </p:ext>
    </p:extLst>
  </p:cSld>
  <p:clrMapOvr>
    <a:masterClrMapping/>
  </p:clrMapOvr>
  <p:transition spd="slow" advClick="0" advTm="1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E7286-C5B1-4AC1-8EFA-48B0F8321712}" type="datetime1">
              <a:rPr lang="ru-RU" smtClean="0"/>
              <a:t>06.02.2015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5179F-6CC1-4856-8795-1EDFC79ED6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813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0"/>
            <a:ext cx="7620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143000"/>
            <a:ext cx="7924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1408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Verdana" pitchFamily="34" charset="0"/>
              </a:defRPr>
            </a:lvl1pPr>
          </a:lstStyle>
          <a:p>
            <a:fld id="{64E79CE1-04BC-4C72-B360-3AA66CEE0729}" type="datetime1">
              <a:rPr lang="ru-RU" smtClean="0">
                <a:solidFill>
                  <a:prstClr val="black"/>
                </a:solidFill>
              </a:rPr>
              <a:t>06.02.2015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1408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1408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05550"/>
            <a:ext cx="19812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E9F4FA16-240F-4E2A-9807-0E2BF50565BB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654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slow" advClick="0" advTm="15000"/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accent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660033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660033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660033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660033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660033"/>
          </a:solidFill>
          <a:latin typeface="K_Helios" pitchFamily="50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660033"/>
          </a:solidFill>
          <a:latin typeface="K_Helios" pitchFamily="50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660033"/>
          </a:solidFill>
          <a:latin typeface="K_Helios" pitchFamily="50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660033"/>
          </a:solidFill>
          <a:latin typeface="K_Helios" pitchFamily="50" charset="0"/>
        </a:defRPr>
      </a:lvl9pPr>
    </p:titleStyle>
    <p:bodyStyle>
      <a:lvl1pPr marL="361950" indent="-361950" algn="l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Font typeface="Wingdings" pitchFamily="2" charset="2"/>
        <a:buChar char="§"/>
        <a:defRPr sz="1600">
          <a:solidFill>
            <a:schemeClr val="accent5"/>
          </a:solidFill>
          <a:latin typeface="+mn-lt"/>
          <a:ea typeface="+mn-ea"/>
          <a:cs typeface="+mn-cs"/>
        </a:defRPr>
      </a:lvl1pPr>
      <a:lvl2pPr marL="1068388" indent="-436563" algn="l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SzPct val="150000"/>
        <a:buFont typeface="Wingdings" pitchFamily="2" charset="2"/>
        <a:buChar char="–"/>
        <a:defRPr sz="2000">
          <a:solidFill>
            <a:schemeClr val="tx1"/>
          </a:solidFill>
          <a:latin typeface="Journal SansSerif" pitchFamily="34" charset="0"/>
        </a:defRPr>
      </a:lvl2pPr>
      <a:lvl3pPr marL="1643063" indent="-395288" algn="l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Journal SansSerif" pitchFamily="34" charset="0"/>
        </a:defRPr>
      </a:lvl3pPr>
      <a:lvl4pPr marL="2209800" indent="-387350" algn="l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Journal SansSerif" pitchFamily="34" charset="0"/>
        </a:defRPr>
      </a:lvl4pPr>
      <a:lvl5pPr marL="2787650" indent="-398463" algn="l" rtl="0" eaLnBrk="1" fontAlgn="base" hangingPunct="1">
        <a:spcBef>
          <a:spcPct val="25000"/>
        </a:spcBef>
        <a:spcAft>
          <a:spcPct val="0"/>
        </a:spcAft>
        <a:buClr>
          <a:srgbClr val="660033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Journal SansSerif" pitchFamily="34" charset="0"/>
        </a:defRPr>
      </a:lvl5pPr>
      <a:lvl6pPr marL="3244850" indent="-398463" algn="l" rtl="0" eaLnBrk="1" fontAlgn="base" hangingPunct="1">
        <a:spcBef>
          <a:spcPct val="25000"/>
        </a:spcBef>
        <a:spcAft>
          <a:spcPct val="0"/>
        </a:spcAft>
        <a:buClr>
          <a:srgbClr val="660033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Journal SansSerif" pitchFamily="34" charset="0"/>
        </a:defRPr>
      </a:lvl6pPr>
      <a:lvl7pPr marL="3702050" indent="-398463" algn="l" rtl="0" eaLnBrk="1" fontAlgn="base" hangingPunct="1">
        <a:spcBef>
          <a:spcPct val="25000"/>
        </a:spcBef>
        <a:spcAft>
          <a:spcPct val="0"/>
        </a:spcAft>
        <a:buClr>
          <a:srgbClr val="660033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Journal SansSerif" pitchFamily="34" charset="0"/>
        </a:defRPr>
      </a:lvl7pPr>
      <a:lvl8pPr marL="4159250" indent="-398463" algn="l" rtl="0" eaLnBrk="1" fontAlgn="base" hangingPunct="1">
        <a:spcBef>
          <a:spcPct val="25000"/>
        </a:spcBef>
        <a:spcAft>
          <a:spcPct val="0"/>
        </a:spcAft>
        <a:buClr>
          <a:srgbClr val="660033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Journal SansSerif" pitchFamily="34" charset="0"/>
        </a:defRPr>
      </a:lvl8pPr>
      <a:lvl9pPr marL="4616450" indent="-398463" algn="l" rtl="0" eaLnBrk="1" fontAlgn="base" hangingPunct="1">
        <a:spcBef>
          <a:spcPct val="25000"/>
        </a:spcBef>
        <a:spcAft>
          <a:spcPct val="0"/>
        </a:spcAft>
        <a:buClr>
          <a:srgbClr val="660033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Journal SansSerif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package" Target="../embeddings/_________Microsoft_Word1.docx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ri.kz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jl:30479076.0%20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1780108"/>
          </a:xfrm>
        </p:spPr>
        <p:txBody>
          <a:bodyPr>
            <a:noAutofit/>
          </a:bodyPr>
          <a:lstStyle/>
          <a:p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 качества лекарственных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 методом </a:t>
            </a: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БИК-спектроскопии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фармацевтическом </a:t>
            </a: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рынке Республики Казахстан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14678" y="5919663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г. Алматы, 2015 г.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24999" y="4797152"/>
            <a:ext cx="22680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Кабденова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А.Т.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FA16-240F-4E2A-9807-0E2BF50565BB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097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3552" y="1700808"/>
            <a:ext cx="45064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/>
              <a:t> </a:t>
            </a:r>
            <a:r>
              <a:rPr lang="en-US" sz="2000" b="1" dirty="0" smtClean="0"/>
              <a:t>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Второй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этап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проведение экспресс анализа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идентичность 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использованием мобильного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БИК-спектрометра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Matrix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-F. При проведении анализа необходимо, чтобы с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ерия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данного наименования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лекарственного препарата конкретного производителя присутствовала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базе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референтных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спектров.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98040"/>
            <a:ext cx="3812769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506276" y="4581128"/>
            <a:ext cx="2808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/>
              <a:t>А - ИК-модуль</a:t>
            </a:r>
          </a:p>
          <a:p>
            <a:pPr eaLnBrk="0" hangingPunct="0"/>
            <a:r>
              <a:rPr lang="ru-RU" dirty="0" smtClean="0"/>
              <a:t>В – Отсек электроники</a:t>
            </a:r>
          </a:p>
          <a:p>
            <a:pPr eaLnBrk="0" hangingPunct="0"/>
            <a:r>
              <a:rPr lang="ru-RU" dirty="0" smtClean="0"/>
              <a:t>С – Оптический отсек </a:t>
            </a:r>
            <a:endParaRPr lang="ru-RU" dirty="0"/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611560" y="848104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MATRIX-F </a:t>
            </a: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мобильный БИК-спектрометр для проверки лекарственных препаратов </a:t>
            </a:r>
            <a:b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идентичность</a:t>
            </a:r>
            <a:endParaRPr lang="ru-RU" sz="3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5179F-6CC1-4856-8795-1EDFC79ED61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286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683568" y="1124744"/>
            <a:ext cx="7776865" cy="49685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59832" y="2132856"/>
            <a:ext cx="19442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Спектры 8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серии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лекарственного препарата Но-Шпа 40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мг, производитель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Хиноин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Венгрия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066800" y="260648"/>
            <a:ext cx="7620000" cy="729952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Образцы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БИК-спектров лекарственных препаратов</a:t>
            </a:r>
            <a:r>
              <a:rPr lang="ru-RU" i="1" dirty="0">
                <a:solidFill>
                  <a:srgbClr val="FF66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i="1" dirty="0">
                <a:solidFill>
                  <a:srgbClr val="FF66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FA16-240F-4E2A-9807-0E2BF50565BB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197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/>
          <a:srcRect l="27669" t="12247" r="26981" b="18764"/>
          <a:stretch/>
        </p:blipFill>
        <p:spPr bwMode="auto">
          <a:xfrm>
            <a:off x="1259632" y="1379677"/>
            <a:ext cx="2983694" cy="2160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3"/>
          <a:srcRect l="27095" t="13675" r="27325" b="17335"/>
          <a:stretch/>
        </p:blipFill>
        <p:spPr bwMode="auto">
          <a:xfrm>
            <a:off x="4766853" y="1379677"/>
            <a:ext cx="3189523" cy="2160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188640"/>
            <a:ext cx="72516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Примеры отчета определения идентификации (отрицательный и положительный)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4"/>
          <a:srcRect l="961" t="32479" r="961" b="18233"/>
          <a:stretch/>
        </p:blipFill>
        <p:spPr bwMode="auto">
          <a:xfrm>
            <a:off x="1259632" y="3789040"/>
            <a:ext cx="6912768" cy="2520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FA16-240F-4E2A-9807-0E2BF50565BB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332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0060205"/>
              </p:ext>
            </p:extLst>
          </p:nvPr>
        </p:nvGraphicFramePr>
        <p:xfrm>
          <a:off x="106363" y="1325563"/>
          <a:ext cx="5913437" cy="458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Документ" r:id="rId5" imgW="6196554" imgH="4780600" progId="Word.Document.12">
                  <p:embed/>
                </p:oleObj>
              </mc:Choice>
              <mc:Fallback>
                <p:oleObj name="Документ" r:id="rId5" imgW="6196554" imgH="47806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363" y="1325563"/>
                        <a:ext cx="5913437" cy="458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6084168" y="1340768"/>
            <a:ext cx="374441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настоящее время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база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спектров состоит из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1088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наименований ЛП,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 серии -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872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 2 серии –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135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.; 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 3 серии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40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 4 серии – 20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.;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 5 серии - 10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.;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 6 серий - 2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 7 серий – 2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 8 серий – 2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 9 серии – 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 11 серии – 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 12 серии – 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 17 серии – 1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-43066"/>
            <a:ext cx="76328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Итоги работы по внедрению метода БИК-спектроскопии в систему контроля качества 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2013-2014 </a:t>
            </a:r>
            <a:r>
              <a:rPr lang="ru-RU" sz="28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гг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endParaRPr lang="ru-RU" sz="2800" b="1" i="1" dirty="0">
              <a:solidFill>
                <a:srgbClr val="FF66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FA16-240F-4E2A-9807-0E2BF50565BB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841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2071678"/>
            <a:ext cx="82089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r>
              <a:rPr lang="ru-RU" dirty="0" smtClean="0"/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работа по созданию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спектральной базы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проводится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ИЦ г. Алматы, готовая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база спектров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электронном виде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передается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Территориальный филиал г.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Костанай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работы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передвижной экспресс-лаборатории.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В настоящее время база спектров пополняется регулярно с использованием образцов, поступающих на аналитическую экспертизу при государственной регистрации.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23028" y="-18256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базы и распространение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5179F-6CC1-4856-8795-1EDFC79ED61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40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28288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34888" y="-243408"/>
            <a:ext cx="82296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Сотрудничество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предоставлении ЛП для создания базы </a:t>
            </a:r>
            <a:r>
              <a:rPr lang="ru-RU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референтных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спектров 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1225689"/>
            <a:ext cx="83529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Информационное письмо о представлении образцов лекарственных препаратов пяти серий от 29.01.2013г.  Размещено на сайте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www.dari.kz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Рассылка запроса производителям лекарственных препаратов, фармацевтическим представительствам о предоставлении образцов для формирования базы данных от 04.02.2013 г.</a:t>
            </a: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Дополнительная информация о создании библиотеки спектров для контроля качества лекарственных препаратов на базе передвижных экспресс-лабораторий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02.05.2013г.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сайте 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2"/>
              </a:rPr>
              <a:t>www.dari.kz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Письма Комитета Контроля медицинской и фармацевтической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деятельности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Министерства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Здравоохранения и Социального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Республики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Казахстан от  17.01.2013г. и повторно от  21.10.2014г.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Письмо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 представлении образцов лекарственных препаратов пяти серий от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20.01.2015г.</a:t>
            </a:r>
            <a:endParaRPr lang="ru-RU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FA16-240F-4E2A-9807-0E2BF50565BB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942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Список рассылки 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908720"/>
            <a:ext cx="7924800" cy="5976664"/>
          </a:xfrm>
        </p:spPr>
        <p:txBody>
          <a:bodyPr/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Ассоциации международных фармацевтических производителей Республики Казахстан</a:t>
            </a:r>
          </a:p>
          <a:p>
            <a:pPr algn="just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Ассоциации представительств фармацевтических фирм в Республике Казахстан</a:t>
            </a:r>
          </a:p>
          <a:p>
            <a:pPr algn="just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Ассоциации дистрибьюторов фармацевтической продукции Республики Казахстан</a:t>
            </a:r>
          </a:p>
          <a:p>
            <a:pPr algn="just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Ассоциации «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Фарммединдустрия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Казахстана»</a:t>
            </a:r>
          </a:p>
          <a:p>
            <a:pPr algn="just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Ассоциации поддержки и развития фармацевтической деятельности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FA16-240F-4E2A-9807-0E2BF50565BB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037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556792"/>
            <a:ext cx="7924800" cy="50292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2013 году  поступили от 5 фирм-производителей в объеме 31 наименования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(от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до 8 серий): </a:t>
            </a:r>
          </a:p>
          <a:p>
            <a:pPr marL="0" indent="0" algn="just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ТП АО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Софарма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в РК и ЦА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ООО «НТФФ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Полисан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ТОО «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PRO.MEDIC.KAZ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АО «ХИМФАРМ»;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ОАО «Акционерное Курганское общество медицинских препаратов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изделий «Синтез». </a:t>
            </a:r>
          </a:p>
          <a:p>
            <a:pPr marL="0" indent="0" algn="just"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2014 году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АО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«ХИМФАРМ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 (налажено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взаимосотрудничество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данный  момент производится подготовка образцов для передачи в ИЦ).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Сведения о предоставленных лекарственных препаратах</a:t>
            </a: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FA16-240F-4E2A-9807-0E2BF50565BB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070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86" t="33015" r="8952" b="16953"/>
          <a:stretch/>
        </p:blipFill>
        <p:spPr bwMode="auto">
          <a:xfrm>
            <a:off x="4641136" y="3495599"/>
            <a:ext cx="4481833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8" t="20622" r="52190" b="28087"/>
          <a:stretch/>
        </p:blipFill>
        <p:spPr bwMode="auto">
          <a:xfrm>
            <a:off x="251520" y="3544043"/>
            <a:ext cx="4301469" cy="3233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681" y="202339"/>
            <a:ext cx="4104456" cy="295232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Китае, 2006 - 2008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было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введено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работу  370 мобильных лаборатории в 29 провинциях из 31. 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В первые 6 месяцев после запуска лаборатории в провинции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Хюбей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более 60% от общего количества проверенных препаратов были подтверждены как фальсифицированные.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3" t="35106" r="52311" b="14016"/>
          <a:stretch/>
        </p:blipFill>
        <p:spPr bwMode="auto">
          <a:xfrm>
            <a:off x="4641137" y="78117"/>
            <a:ext cx="4349445" cy="3200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3072" y="3033934"/>
            <a:ext cx="4301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[Mobile Labs developed in China for detection of counterfeit and substandard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Drugs.Prof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Jin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Shaohong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P.R.China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NICPBP]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FA16-240F-4E2A-9807-0E2BF50565BB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401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выявления и изъятия фальсифицированных лекарственных средств в Российской Федерации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7201355" cy="513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3568" y="6187370"/>
            <a:ext cx="74888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buSzTx/>
              <a:buNone/>
            </a:pPr>
            <a:r>
              <a:rPr lang="ru-RU" dirty="0"/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Контроль качества лекарственных средств в Российской Федерации, как основа защиты интересов потребителя. Тельнова Е.А.,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Врио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руководителя Росздравнадзора, д.ф.н., профессор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]</a:t>
            </a:r>
            <a:endParaRPr lang="kk-K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04248" y="2663041"/>
            <a:ext cx="21602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just">
              <a:buSzTx/>
              <a:buNone/>
            </a:pP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    В </a:t>
            </a:r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Росздравнадзоре база спектров формируется по 10 сериям одного наименования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1" indent="0" algn="just">
              <a:buSzTx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Н</a:t>
            </a:r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а июнь 2012 года база </a:t>
            </a: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состояла из 302 наименований препаратов.</a:t>
            </a:r>
            <a:endParaRPr lang="kk-K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FA16-240F-4E2A-9807-0E2BF50565BB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981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12984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Определение 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фальсифицированного лекарственного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30243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sz="1600" dirty="0"/>
          </a:p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Фальсифицированное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лекарственное средство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лекарственное средство, не соответствующее по составу, свойствам и другим характеристикам оригинальному или воспроизведенному лекарственному средству (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генерику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производителя, противоправно и преднамеренно снабженное поддельной этикеткой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ru-RU" sz="2000" dirty="0" smtClean="0"/>
          </a:p>
          <a:p>
            <a:pPr marL="0" lvl="0" indent="0" algn="just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Кодекс Республики Казахстан о здоровье народа и системе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здравоохранения Общая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часть. Раздел 1. - Общие положения. Глава 1 - Основные положения.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Статья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(с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изменениями и дополнениями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состоянию на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07.11.2014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.)].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FA16-240F-4E2A-9807-0E2BF50565BB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538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2440" y="206152"/>
            <a:ext cx="7620000" cy="990600"/>
          </a:xfrm>
        </p:spPr>
        <p:txBody>
          <a:bodyPr/>
          <a:lstStyle/>
          <a:p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Меморандум о взаимопонимании и сотрудничестве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352928" cy="5184576"/>
          </a:xfrm>
        </p:spPr>
        <p:txBody>
          <a:bodyPr/>
          <a:lstStyle/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Меморандум о взаимопонимании и сотрудничестве в области контроля качества, мониторинга эффективности и безопасности медицинской продукции между Федеральной службой по надзору в сфере здравоохранения (Российская Федераци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и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РГП на ПХВ «Национальный центр экспертизы лекарственных средств, изделий медицинского назначения и медицинской техники» Министерства Здравоохранения и Социального Развития Республики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Казахстан подписан 18 сентября 2014г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FA16-240F-4E2A-9807-0E2BF50565BB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914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-27919"/>
            <a:ext cx="7620000" cy="990600"/>
          </a:xfrm>
        </p:spPr>
        <p:txBody>
          <a:bodyPr/>
          <a:lstStyle/>
          <a:p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08720"/>
            <a:ext cx="7924800" cy="5029200"/>
          </a:xfrm>
        </p:spPr>
        <p:txBody>
          <a:bodyPr/>
          <a:lstStyle/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Библиотека спектров должна постоянно актуализироваться с учетом изменений в производственном процессе лекарственных средств, связанных с заменой поставщика активных ингредиентов, вспомогательных веществ или материалов первичной упаковки, заменой технологического оборудования, использованием новой производственной площадки. В указанных случаях библиотека должна пополняться спектрами образцов, полученных в новых условиях. </a:t>
            </a:r>
          </a:p>
          <a:p>
            <a:pPr marL="0" indent="0" algn="just">
              <a:buNone/>
            </a:pP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Библиотека спектров должна быть репрезентативна. Данный принцип реализуется  путем включения спектров не менее 5 серий препарата.  Образцы лекарственных препаратов возможно предоставлять отдельными сериями по мере поступления на рынок Казахстана.</a:t>
            </a:r>
          </a:p>
          <a:p>
            <a:pPr algn="just"/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Образцы предоставляются в испытательный центр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РГП на ПХВ «Национальный центр экспертизы лекарственных средств, изделий медицинского назначения и медицинской техники» Министерства Здравоохранения и Социального Развития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Республики Казахстан по адресу: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Байтурсынова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40 А, кабинет 101, телефон 233-19-40.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FA16-240F-4E2A-9807-0E2BF50565BB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465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urbol\Desktop\tablet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796" y="933230"/>
            <a:ext cx="8429684" cy="5664122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FA16-240F-4E2A-9807-0E2BF50565BB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767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229600" cy="561662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целях реализации п 201 Постановления Правительства Республики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азахстан от 29 января 2011 года №41 «Об утверждении Плана мероприятий по реализации Государственной программы развития здравоохранения Республики Казахстан «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Саламатты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Казахстан» на 2011-2015 годы» перед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РГП на ПХВ «Национальный центр экспертизы лекарственных средств, изделий медицинского назначения и медицинской техники» Министерства Здравоохранения и Социального Развития Республики Казахстан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поставлена задача по разработке и созданию экспресс-методов для контроля качества лекарственных средств, зарегистрированных в Республике Казахстан, на базе передвижных экспресс-лабораторий.</a:t>
            </a:r>
          </a:p>
          <a:p>
            <a:pPr algn="just"/>
            <a:endParaRPr lang="ru-RU" sz="1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Комплект оборудования, включающий 2 мобильные лаборатории с БИК-спектрометрами (спектрометры ближнего инфракрасного диапазона) </a:t>
            </a: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Matrix F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базе автомобилей </a:t>
            </a:r>
            <a:r>
              <a:rPr lang="en-US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Iveco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стационарный прибор МРА фирмы </a:t>
            </a:r>
            <a:r>
              <a:rPr lang="en-US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Bruker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 приобретен в декабре 2012 г. </a:t>
            </a:r>
          </a:p>
          <a:p>
            <a:pPr algn="just"/>
            <a:endParaRPr lang="ru-RU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Одна мобильная лаборатория и стационарный прибор МРА находятся в г. Алматы на базе РГП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ПХВ «Национальный центр экспертизы лекарственных средств, изделий медицинского назначения и медицинской техники»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Министерства Здравоохранения и Социального Развития Республики Казахстан, вторая</a:t>
            </a:r>
            <a:r>
              <a:rPr lang="en-US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мобильная лаборатория в Территориальном филиале г. </a:t>
            </a:r>
            <a:r>
              <a:rPr lang="ru-RU" sz="1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Костанай</a:t>
            </a:r>
            <a:r>
              <a:rPr lang="ru-RU" sz="1900" dirty="0" smtClean="0">
                <a:solidFill>
                  <a:schemeClr val="tx1"/>
                </a:solidFill>
              </a:rPr>
              <a:t>.  </a:t>
            </a:r>
            <a:endParaRPr lang="ru-RU" sz="1900" dirty="0">
              <a:solidFill>
                <a:schemeClr val="tx1"/>
              </a:solidFill>
            </a:endParaRPr>
          </a:p>
          <a:p>
            <a:pPr algn="just"/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FA16-240F-4E2A-9807-0E2BF50565BB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960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Экспресс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лаборатория на базе автомобиля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Iveco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фото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496943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778" y="4725144"/>
            <a:ext cx="2664693" cy="1769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FA16-240F-4E2A-9807-0E2BF50565BB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788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89590" cy="720080"/>
          </a:xfrm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Электромагнетический спектр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Рисунок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5612" y="1014928"/>
            <a:ext cx="6616828" cy="4286280"/>
          </a:xfrm>
        </p:spPr>
      </p:pic>
      <p:sp>
        <p:nvSpPr>
          <p:cNvPr id="2" name="TextBox 1"/>
          <p:cNvSpPr txBox="1"/>
          <p:nvPr/>
        </p:nvSpPr>
        <p:spPr>
          <a:xfrm>
            <a:off x="2627784" y="5244982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Диапазон ближнего инфракрасного спектра находится в диапазоне от 12500 до 4000 см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endParaRPr lang="ru-RU" baseline="30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1571625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7504" y="4229319"/>
            <a:ext cx="20162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1738-1822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Уильям Гершель                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(астроном)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В 1800 г открыл  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инфракрасный диапазон электромагнитного излучения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FA16-240F-4E2A-9807-0E2BF50565BB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714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БИК-спектрометр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MPA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MATRIX-F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фирмы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BRUKER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908720"/>
            <a:ext cx="7924800" cy="5949280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БИК-спектроскопия является одним 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методов, 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получивших 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широкое распространение 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мире для идентификации 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контрафакта.</a:t>
            </a:r>
          </a:p>
          <a:p>
            <a:pPr algn="just"/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БИК-спектры 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имеют заметные различия для отдельных производителей и конкретных серий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Свойства следующих показателей/факторов влияющих на характер спектра:</a:t>
            </a:r>
          </a:p>
          <a:p>
            <a:pPr lvl="1" algn="just">
              <a:buFontTx/>
              <a:buChar char="-"/>
            </a:pP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расхождения 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технологии получения лекарственных 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веществ;</a:t>
            </a:r>
          </a:p>
          <a:p>
            <a:pPr lvl="1" algn="just">
              <a:buFontTx/>
              <a:buChar char="-"/>
            </a:pP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разная 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степень очистки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субстанций;</a:t>
            </a:r>
            <a:endParaRPr lang="ru-RU" sz="3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Tx/>
              <a:buChar char="-"/>
            </a:pP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присутствие влаги;</a:t>
            </a:r>
          </a:p>
          <a:p>
            <a:pPr lvl="1" algn="just">
              <a:buFontTx/>
              <a:buChar char="-"/>
            </a:pP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нахождение 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определяемого вещества в том или ином фазовом состоянии (полиморфизм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1" algn="just">
              <a:buFontTx/>
              <a:buChar char="-"/>
            </a:pP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разная 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степень 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дисперсности;</a:t>
            </a:r>
          </a:p>
          <a:p>
            <a:pPr lvl="1" algn="just">
              <a:buFontTx/>
              <a:buChar char="-"/>
            </a:pP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длительность 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хранения субстанции при разных 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условиях</a:t>
            </a:r>
            <a:r>
              <a:rPr lang="ru-RU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631825" lvl="1" indent="0" algn="just">
              <a:buNone/>
            </a:pPr>
            <a:endParaRPr lang="ru-RU" sz="1800" dirty="0" smtClean="0"/>
          </a:p>
          <a:p>
            <a:pPr marL="631825" lvl="1" indent="0" algn="just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Автореферат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диссертации по фармакологии на тему </a:t>
            </a:r>
            <a:r>
              <a:rPr lang="ru-RU" sz="2500" dirty="0" err="1">
                <a:latin typeface="Times New Roman" pitchFamily="18" charset="0"/>
                <a:cs typeface="Times New Roman" pitchFamily="18" charset="0"/>
              </a:rPr>
              <a:t>Спектрофотометрия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в ближней инфракрасной области как метод контроля качества лекарственных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средств,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Елизарова Т. Е., Москва - 2009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  <a:p>
            <a:pPr marL="631825" lvl="1" indent="0" algn="just">
              <a:buNone/>
            </a:pPr>
            <a:endParaRPr lang="ru-RU" sz="3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Преимущества: </a:t>
            </a:r>
          </a:p>
          <a:p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скорость анализа;</a:t>
            </a:r>
          </a:p>
          <a:p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отсутствие/минимальная </a:t>
            </a:r>
            <a:r>
              <a:rPr lang="ru-RU" sz="3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пробоподготовка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(возможность проведения анализа для препаратов в прозрачной упаковке без нарушения целостности упаковки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ru-RU" sz="3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требуется предварительной подготовки 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образца;</a:t>
            </a:r>
            <a:endParaRPr lang="ru-RU" sz="3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требуются расходные материалы (растворители и т.д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.);</a:t>
            </a:r>
            <a:endParaRPr lang="ru-RU" sz="3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простота 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проведения 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измерений;</a:t>
            </a:r>
            <a:endParaRPr lang="ru-RU" sz="3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высокая 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точность и </a:t>
            </a:r>
            <a:r>
              <a:rPr lang="ru-RU" sz="3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воспроизводимость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анализа;</a:t>
            </a:r>
            <a:endParaRPr lang="ru-RU" sz="3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автоматизация </a:t>
            </a:r>
            <a:r>
              <a:rPr lang="ru-RU" sz="3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измерений.</a:t>
            </a:r>
          </a:p>
          <a:p>
            <a:endParaRPr lang="ru-RU" sz="3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FA16-240F-4E2A-9807-0E2BF50565BB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160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MPA-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стационарный БИК-спектрометр для создания базы </a:t>
            </a:r>
            <a:r>
              <a:rPr lang="ru-RU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референтных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спектров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9" t="29962" r="25419" b="43112"/>
          <a:stretch/>
        </p:blipFill>
        <p:spPr bwMode="auto">
          <a:xfrm>
            <a:off x="3842382" y="5184961"/>
            <a:ext cx="1665722" cy="71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1\Desktop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22600"/>
            <a:ext cx="4449174" cy="291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Nurbol\Desktop\Рисунок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6247" y="1196752"/>
            <a:ext cx="4143404" cy="264320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10549" y="118746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2,3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46726" y="18355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779912" y="219557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3789040"/>
            <a:ext cx="38562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Кюветное отделение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пробирок и кювет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Интегрирующая сфера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твердых и пастообразных образцов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Внешний модуль пропускания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Для таблеток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капсул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Оптоволоконный датчик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твердых веществ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52120" y="5223328"/>
            <a:ext cx="24260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 Программное обеспечение установленное на БИК-спектрометрах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18599" y="3717032"/>
            <a:ext cx="4211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 источника (н-р </a:t>
            </a:r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в МРА: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Не-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Ne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и</a:t>
            </a:r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спускается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инфракрасный луч </a:t>
            </a:r>
            <a:r>
              <a:rPr lang="kk-KZ" sz="1600" dirty="0">
                <a:latin typeface="Times New Roman" pitchFamily="18" charset="0"/>
                <a:cs typeface="Times New Roman" pitchFamily="18" charset="0"/>
              </a:rPr>
              <a:t>и попадает на интерферометр, там луч модулируется зеркалами и проходит через исследуемый канал (через образец) и фокусируется на детекторе.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89" t="45179" r="26644" b="38143"/>
          <a:stretch/>
        </p:blipFill>
        <p:spPr bwMode="auto">
          <a:xfrm>
            <a:off x="3943348" y="5904656"/>
            <a:ext cx="1420740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674294" y="6093296"/>
            <a:ext cx="2570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 Фирма производитель  БИК-спектрометров, Германия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FA16-240F-4E2A-9807-0E2BF50565BB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845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77019" y="836712"/>
            <a:ext cx="8784654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indent="449263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Основное содержание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данной работы, это сравнение испытуемого образца с базой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референтных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спектров.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Первый этап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данной работы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создание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базы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спектров лекарственных препаратов (ЛП)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наименованиям, производителям и дозировкам с помощью стационарного БИК-спектрометра МРА,  создается метод IDENT,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котором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рассчитывается  порог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референтного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спектра, представляющего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собой сумму: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максимальное расстояние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вычисленное в списке усредненного отчета, плюс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произведение стандартного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отклонения (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SDev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и некоторого значения коэффициента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188640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ОСНОВНАЯ КОНЦЕПЦИЯ ПОСТРОЕНИЯ </a:t>
            </a:r>
            <a:r>
              <a:rPr lang="ru-RU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БИБЛИОТЕКИ   </a:t>
            </a:r>
          </a:p>
          <a:p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СПЕКТРОВ ЛЕКАРСТВЕННЫХ </a:t>
            </a:r>
            <a:r>
              <a:rPr lang="ru-RU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ПРЕПАРАТОВ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2"/>
          <a:srcRect l="30346" t="20872" r="30660" b="53670"/>
          <a:stretch/>
        </p:blipFill>
        <p:spPr bwMode="auto">
          <a:xfrm>
            <a:off x="1259632" y="4581128"/>
            <a:ext cx="6696744" cy="19584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5179F-6CC1-4856-8795-1EDFC79ED61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501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116632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ОСНОВНАЯ КОНЦЕПЦИЯ ПОСТРОЕНИЯ БИБЛИОТЕКИ СПЕКТРОВ ЛЕКАРСТВЕННЫХ ПРЕПАРАТОВ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9535" y="845597"/>
            <a:ext cx="8273284" cy="595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cap="all" dirty="0" smtClean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2000" cap="all" dirty="0">
                <a:latin typeface="Times New Roman" pitchFamily="18" charset="0"/>
                <a:cs typeface="Times New Roman" pitchFamily="18" charset="0"/>
              </a:rPr>
              <a:t>ФОРМИРОВАНИЯ БИБЛИОТЕКИ СПЕКТРОВ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- для каждой серии препарата проводится измерение 30 образцов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   </a:t>
            </a:r>
          </a:p>
          <a:p>
            <a:pPr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  При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построении </a:t>
            </a:r>
            <a:r>
              <a:rPr lang="en-US" sz="1900" dirty="0" err="1">
                <a:latin typeface="Times New Roman" pitchFamily="18" charset="0"/>
                <a:cs typeface="Times New Roman" pitchFamily="18" charset="0"/>
              </a:rPr>
              <a:t>Ident</a:t>
            </a:r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метода, в случаях  наличия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риски или логотипа на поверхности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таблетки, спектры снимаются с обеих сторон.</a:t>
            </a:r>
          </a:p>
          <a:p>
            <a:pPr marL="3175" indent="19050" algn="just" eaLnBrk="0" hangingPunct="0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 Для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получения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спектра надлежащего качества необходимо обеспечение плотного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прилегания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конца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зонда к поверхности таблетки. Требуются особые усилия при анализе таблеток, находящихся в блистере. Неправильная позиция зонда по отношению к поверхности таблетки может привести к искажению результата. 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3175" indent="19050" algn="just" eaLnBrk="0" hangingPunct="0"/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tabLst>
                <a:tab pos="630238" algn="l"/>
              </a:tabLst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ПОДДЕРЖАНИЕ </a:t>
            </a:r>
            <a:r>
              <a:rPr lang="ru-RU" sz="1900" cap="all" dirty="0">
                <a:latin typeface="Times New Roman" pitchFamily="18" charset="0"/>
                <a:cs typeface="Times New Roman" pitchFamily="18" charset="0"/>
              </a:rPr>
              <a:t>Библиотеки спектров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 АКТУАЛЬНОМ СОСТОЯНИИ: путем вливания в неё новых серий препарата.</a:t>
            </a:r>
          </a:p>
          <a:p>
            <a:pPr indent="450850" algn="just">
              <a:tabLst>
                <a:tab pos="630238" algn="l"/>
              </a:tabLst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При формировании библиотеки спектров, чем больше серий одного наименования лекарственного препарата включено, тем выше коэффициент совпадения и вероятность того, что анализ будет проведен корректно. На основании опыта использования данного метода другими странами, рекомендуется внесение в базу  не менее 10 серий препарата. В таких случаях возможно проведение экспресс анализа  серий препаратов, отсутствующих в библиотеке спектров. В противном случае, возможно проведение анализа серия в серию.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4FA16-240F-4E2A-9807-0E2BF50565BB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38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25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1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A3E7FF">
                <a:gamma/>
                <a:shade val="86275"/>
                <a:invGamma/>
              </a:srgbClr>
            </a:gs>
            <a:gs pos="100000">
              <a:srgbClr val="A3E7FF"/>
            </a:gs>
          </a:gsLst>
          <a:lin ang="0" scaled="1"/>
        </a:gradFill>
        <a:ln>
          <a:noFill/>
        </a:ln>
        <a:effectLst>
          <a:prstShdw prst="shdw17" dist="17961" dir="2700000">
            <a:srgbClr val="A3E7FF">
              <a:gamma/>
              <a:shade val="60000"/>
              <a:invGamma/>
            </a:srgbClr>
          </a:prstShdw>
        </a:effectLst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eaVert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A3E7FF">
                <a:gamma/>
                <a:shade val="86275"/>
                <a:invGamma/>
              </a:srgbClr>
            </a:gs>
            <a:gs pos="100000">
              <a:srgbClr val="A3E7FF"/>
            </a:gs>
          </a:gsLst>
          <a:lin ang="0" scaled="1"/>
        </a:gradFill>
        <a:ln>
          <a:noFill/>
        </a:ln>
        <a:effectLst>
          <a:prstShdw prst="shdw17" dist="17961" dir="2700000">
            <a:srgbClr val="A3E7FF">
              <a:gamma/>
              <a:shade val="60000"/>
              <a:invGamma/>
            </a:srgbClr>
          </a:prstShdw>
        </a:effectLst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eaVert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4335</TotalTime>
  <Words>1420</Words>
  <Application>Microsoft Office PowerPoint</Application>
  <PresentationFormat>Экран (4:3)</PresentationFormat>
  <Paragraphs>171</Paragraphs>
  <Slides>22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Шаблон1</vt:lpstr>
      <vt:lpstr>Документ</vt:lpstr>
      <vt:lpstr>Контроль качества лекарственных средств методом БИК-спектроскопии на фармацевтическом рынке Республики Казахстан</vt:lpstr>
      <vt:lpstr>   Определение фальсифицированного лекарственного средства </vt:lpstr>
      <vt:lpstr>Презентация PowerPoint</vt:lpstr>
      <vt:lpstr>Экспресс-лаборатория на базе автомобиля Iveco</vt:lpstr>
      <vt:lpstr>Электромагнетический спектр</vt:lpstr>
      <vt:lpstr>БИК-спектрометр MPA / MATRIX-F  фирмы BRUKER</vt:lpstr>
      <vt:lpstr>    MPA- стационарный БИК-спектрометр для создания базы референтных спектров</vt:lpstr>
      <vt:lpstr>Презентация PowerPoint</vt:lpstr>
      <vt:lpstr>Презентация PowerPoint</vt:lpstr>
      <vt:lpstr>    MATRIX-F мобильный БИК-спектрометр для проверки лекарственных препаратов  на идентичность</vt:lpstr>
      <vt:lpstr>Образцы БИК-спектров лекарственных препаратов </vt:lpstr>
      <vt:lpstr>Презентация PowerPoint</vt:lpstr>
      <vt:lpstr>Презентация PowerPoint</vt:lpstr>
      <vt:lpstr>Формирование базы и распространение</vt:lpstr>
      <vt:lpstr>   Сотрудничество о предоставлении ЛП для создания базы референтных спектров  </vt:lpstr>
      <vt:lpstr>Список рассылки </vt:lpstr>
      <vt:lpstr>   Сведения о предоставленных лекарственных препаратах </vt:lpstr>
      <vt:lpstr>Презентация PowerPoint</vt:lpstr>
      <vt:lpstr>Динамика выявления и изъятия фальсифицированных лекарственных средств в Российской Федерации</vt:lpstr>
      <vt:lpstr>Меморандум о взаимопонимании и сотрудничестве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деятельности Испытательного центра   2014 г.</dc:title>
  <dc:creator>User</dc:creator>
  <cp:lastModifiedBy>asd</cp:lastModifiedBy>
  <cp:revision>160</cp:revision>
  <cp:lastPrinted>2015-02-05T09:54:48Z</cp:lastPrinted>
  <dcterms:created xsi:type="dcterms:W3CDTF">2015-01-05T09:47:46Z</dcterms:created>
  <dcterms:modified xsi:type="dcterms:W3CDTF">2015-02-06T03:27:09Z</dcterms:modified>
</cp:coreProperties>
</file>