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  <p:sldMasterId id="2147484213" r:id="rId2"/>
  </p:sldMasterIdLst>
  <p:notesMasterIdLst>
    <p:notesMasterId r:id="rId32"/>
  </p:notesMasterIdLst>
  <p:handoutMasterIdLst>
    <p:handoutMasterId r:id="rId33"/>
  </p:handoutMasterIdLst>
  <p:sldIdLst>
    <p:sldId id="257" r:id="rId3"/>
    <p:sldId id="654" r:id="rId4"/>
    <p:sldId id="660" r:id="rId5"/>
    <p:sldId id="661" r:id="rId6"/>
    <p:sldId id="656" r:id="rId7"/>
    <p:sldId id="633" r:id="rId8"/>
    <p:sldId id="623" r:id="rId9"/>
    <p:sldId id="639" r:id="rId10"/>
    <p:sldId id="640" r:id="rId11"/>
    <p:sldId id="642" r:id="rId12"/>
    <p:sldId id="649" r:id="rId13"/>
    <p:sldId id="650" r:id="rId14"/>
    <p:sldId id="651" r:id="rId15"/>
    <p:sldId id="652" r:id="rId16"/>
    <p:sldId id="635" r:id="rId17"/>
    <p:sldId id="621" r:id="rId18"/>
    <p:sldId id="620" r:id="rId19"/>
    <p:sldId id="663" r:id="rId20"/>
    <p:sldId id="657" r:id="rId21"/>
    <p:sldId id="615" r:id="rId22"/>
    <p:sldId id="600" r:id="rId23"/>
    <p:sldId id="644" r:id="rId24"/>
    <p:sldId id="618" r:id="rId25"/>
    <p:sldId id="619" r:id="rId26"/>
    <p:sldId id="655" r:id="rId27"/>
    <p:sldId id="616" r:id="rId28"/>
    <p:sldId id="606" r:id="rId29"/>
    <p:sldId id="602" r:id="rId30"/>
    <p:sldId id="608" r:id="rId31"/>
  </p:sldIdLst>
  <p:sldSz cx="9144000" cy="6858000" type="screen4x3"/>
  <p:notesSz cx="6811963" cy="99456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66CCFF"/>
    <a:srgbClr val="FFCC99"/>
    <a:srgbClr val="99CCFF"/>
    <a:srgbClr val="FF66FF"/>
    <a:srgbClr val="FF3399"/>
    <a:srgbClr val="84889C"/>
    <a:srgbClr val="D1DFF7"/>
    <a:srgbClr val="CCFFFF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5" autoAdjust="0"/>
    <p:restoredTop sz="98376" autoAdjust="0"/>
  </p:normalViewPr>
  <p:slideViewPr>
    <p:cSldViewPr>
      <p:cViewPr>
        <p:scale>
          <a:sx n="66" d="100"/>
          <a:sy n="66" d="100"/>
        </p:scale>
        <p:origin x="-138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24" y="-90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заявок</c:v>
                </c:pt>
              </c:strCache>
            </c:strRef>
          </c:tx>
          <c:dPt>
            <c:idx val="1"/>
            <c:spPr>
              <a:solidFill>
                <a:srgbClr val="FF7C8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Лист1!$A$2:$A$4</c:f>
              <c:strCache>
                <c:ptCount val="3"/>
                <c:pt idx="0">
                  <c:v>Р </c:v>
                </c:pt>
                <c:pt idx="1">
                  <c:v>ПР </c:v>
                </c:pt>
                <c:pt idx="2">
                  <c:v>ВИ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0.27</c:v>
                </c:pt>
                <c:pt idx="1">
                  <c:v>0.28000000000000008</c:v>
                </c:pt>
                <c:pt idx="2">
                  <c:v>0.45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5.9005061867266596E-2"/>
          <c:y val="0.10988461782008056"/>
          <c:w val="0.5315314960629921"/>
          <c:h val="0.550705847115601"/>
        </c:manualLayout>
      </c:layout>
      <c:pieChart>
        <c:varyColors val="1"/>
        <c:ser>
          <c:idx val="0"/>
          <c:order val="0"/>
          <c:spPr>
            <a:solidFill>
              <a:srgbClr val="92D050"/>
            </a:solidFill>
          </c:spPr>
          <c:dPt>
            <c:idx val="0"/>
          </c:dPt>
          <c:dPt>
            <c:idx val="1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Лист1!$A$1:$A$2</c:f>
              <c:strCache>
                <c:ptCount val="2"/>
                <c:pt idx="0">
                  <c:v>отрицательные заключения </c:v>
                </c:pt>
                <c:pt idx="1">
                  <c:v>положительные заключения </c:v>
                </c:pt>
              </c:strCache>
            </c:strRef>
          </c:cat>
          <c:val>
            <c:numRef>
              <c:f>Лист1!$B$1:$B$2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</c:ser>
        <c:dLbls/>
        <c:firstSliceAng val="0"/>
      </c:pieChart>
      <c:spPr>
        <a:noFill/>
        <a:ln w="19715">
          <a:noFill/>
        </a:ln>
      </c:spPr>
    </c:plotArea>
    <c:legend>
      <c:legendPos val="b"/>
      <c:layout/>
      <c:txPr>
        <a:bodyPr/>
        <a:lstStyle/>
        <a:p>
          <a:pPr>
            <a:defRPr sz="2400"/>
          </a:pPr>
          <a:endParaRPr lang="ru-RU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заявок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800" dirty="0" smtClean="0"/>
                      <a:t>59 %</a:t>
                    </a:r>
                    <a:endParaRPr lang="en-US" dirty="0"/>
                  </a:p>
                </c:rich>
              </c:tx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800" dirty="0" smtClean="0"/>
                      <a:t>41 %</a:t>
                    </a:r>
                    <a:endParaRPr lang="en-US" dirty="0"/>
                  </a:p>
                </c:rich>
              </c:tx>
            </c:dLbl>
            <c:delete val="1"/>
          </c:dLbls>
          <c:cat>
            <c:strRef>
              <c:f>Лист1!$A$2:$A$5</c:f>
              <c:strCache>
                <c:ptCount val="2"/>
                <c:pt idx="0">
                  <c:v>рекомендованы</c:v>
                </c:pt>
                <c:pt idx="1">
                  <c:v>приостановлены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0.59</c:v>
                </c:pt>
                <c:pt idx="1">
                  <c:v>0.41000000000000009</c:v>
                </c:pt>
              </c:numCache>
            </c:numRef>
          </c:val>
        </c:ser>
        <c:dLbls/>
      </c:pie3DChart>
      <c:spPr>
        <a:noFill/>
        <a:ln w="25410">
          <a:noFill/>
        </a:ln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1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292F3-3205-48E5-862B-08411F37B71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D6F2835-454E-4680-BE84-6B25DF8F02D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/>
            <a:t>ПЭ</a:t>
          </a:r>
        </a:p>
        <a:p>
          <a:r>
            <a:rPr lang="ru-RU" sz="2000" dirty="0" smtClean="0"/>
            <a:t>35 (15-20)</a:t>
          </a:r>
        </a:p>
        <a:p>
          <a:r>
            <a:rPr lang="ru-RU" sz="2000" dirty="0" smtClean="0"/>
            <a:t>дней</a:t>
          </a:r>
          <a:endParaRPr lang="ru-RU" sz="2000" dirty="0"/>
        </a:p>
      </dgm:t>
    </dgm:pt>
    <dgm:pt modelId="{C2E24168-D9E8-436B-91A8-5D035E97D65D}" type="parTrans" cxnId="{F4DC30E2-12E0-4BE1-BB44-9880A98D4D45}">
      <dgm:prSet/>
      <dgm:spPr/>
      <dgm:t>
        <a:bodyPr/>
        <a:lstStyle/>
        <a:p>
          <a:endParaRPr lang="ru-RU"/>
        </a:p>
      </dgm:t>
    </dgm:pt>
    <dgm:pt modelId="{B8BEEBF3-81FD-49A4-8ECA-005824958C1E}" type="sibTrans" cxnId="{F4DC30E2-12E0-4BE1-BB44-9880A98D4D45}">
      <dgm:prSet/>
      <dgm:spPr/>
      <dgm:t>
        <a:bodyPr/>
        <a:lstStyle/>
        <a:p>
          <a:endParaRPr lang="ru-RU"/>
        </a:p>
      </dgm:t>
    </dgm:pt>
    <dgm:pt modelId="{F0AF0A60-169F-4E78-BDFA-755C14F768B6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2000" dirty="0" smtClean="0"/>
            <a:t>Ответ на запрос</a:t>
          </a:r>
          <a:endParaRPr lang="ru-RU" sz="2000" dirty="0" smtClean="0"/>
        </a:p>
        <a:p>
          <a:r>
            <a:rPr lang="ru-RU" sz="2000" dirty="0" smtClean="0"/>
            <a:t>30 дней</a:t>
          </a:r>
          <a:endParaRPr lang="ru-RU" sz="2000" dirty="0"/>
        </a:p>
      </dgm:t>
    </dgm:pt>
    <dgm:pt modelId="{7504AAF0-1681-4943-8F36-7DA2BA8D5909}" type="parTrans" cxnId="{00D43F14-74BB-4CAE-ABE3-B1A167D6CB3A}">
      <dgm:prSet/>
      <dgm:spPr/>
      <dgm:t>
        <a:bodyPr/>
        <a:lstStyle/>
        <a:p>
          <a:endParaRPr lang="ru-RU"/>
        </a:p>
      </dgm:t>
    </dgm:pt>
    <dgm:pt modelId="{9B147B99-85FB-4025-99F9-9025AE77C30C}" type="sibTrans" cxnId="{00D43F14-74BB-4CAE-ABE3-B1A167D6CB3A}">
      <dgm:prSet/>
      <dgm:spPr/>
      <dgm:t>
        <a:bodyPr/>
        <a:lstStyle/>
        <a:p>
          <a:endParaRPr lang="ru-RU"/>
        </a:p>
      </dgm:t>
    </dgm:pt>
    <dgm:pt modelId="{FD0AC6BD-5F99-477F-BF3A-04992618C4F4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2400" dirty="0" smtClean="0"/>
            <a:t>Приостановка на 60 дней</a:t>
          </a:r>
          <a:endParaRPr lang="ru-RU" sz="2400" dirty="0"/>
        </a:p>
      </dgm:t>
    </dgm:pt>
    <dgm:pt modelId="{DA7B4BA4-D343-4FDB-A06F-BD9C9F8ADED4}" type="parTrans" cxnId="{FF969CA2-060E-4061-9F74-FB12D88B1E0C}">
      <dgm:prSet/>
      <dgm:spPr/>
      <dgm:t>
        <a:bodyPr/>
        <a:lstStyle/>
        <a:p>
          <a:endParaRPr lang="ru-RU"/>
        </a:p>
      </dgm:t>
    </dgm:pt>
    <dgm:pt modelId="{CC77F738-CE81-45D7-A35F-BC42163D2EC0}" type="sibTrans" cxnId="{FF969CA2-060E-4061-9F74-FB12D88B1E0C}">
      <dgm:prSet/>
      <dgm:spPr/>
      <dgm:t>
        <a:bodyPr/>
        <a:lstStyle/>
        <a:p>
          <a:endParaRPr lang="ru-RU"/>
        </a:p>
      </dgm:t>
    </dgm:pt>
    <dgm:pt modelId="{E5EBB0C3-810D-42CF-8857-ABB5AAC72554}" type="pres">
      <dgm:prSet presAssocID="{709292F3-3205-48E5-862B-08411F37B71F}" presName="Name0" presStyleCnt="0">
        <dgm:presLayoutVars>
          <dgm:dir/>
          <dgm:animLvl val="lvl"/>
          <dgm:resizeHandles val="exact"/>
        </dgm:presLayoutVars>
      </dgm:prSet>
      <dgm:spPr/>
    </dgm:pt>
    <dgm:pt modelId="{2A9408C6-922D-4AAC-9184-FDA1098131B7}" type="pres">
      <dgm:prSet presAssocID="{6D6F2835-454E-4680-BE84-6B25DF8F02DD}" presName="Name8" presStyleCnt="0"/>
      <dgm:spPr/>
    </dgm:pt>
    <dgm:pt modelId="{1EE4BC2D-8239-4CE5-A8F5-AEAD2385C30B}" type="pres">
      <dgm:prSet presAssocID="{6D6F2835-454E-4680-BE84-6B25DF8F02DD}" presName="level" presStyleLbl="node1" presStyleIdx="0" presStyleCnt="3" custScaleX="1021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B0D656-5EB2-4081-9630-46B13D62A6A3}" type="pres">
      <dgm:prSet presAssocID="{6D6F2835-454E-4680-BE84-6B25DF8F02D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0F619-1759-4F92-BAD4-64E675458021}" type="pres">
      <dgm:prSet presAssocID="{F0AF0A60-169F-4E78-BDFA-755C14F768B6}" presName="Name8" presStyleCnt="0"/>
      <dgm:spPr/>
    </dgm:pt>
    <dgm:pt modelId="{CFE6BE87-06F7-4AA5-90EF-B04CFC3E7847}" type="pres">
      <dgm:prSet presAssocID="{F0AF0A60-169F-4E78-BDFA-755C14F768B6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478797-C2C4-4877-8B99-FBC46043101B}" type="pres">
      <dgm:prSet presAssocID="{F0AF0A60-169F-4E78-BDFA-755C14F768B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C340F-310A-45D7-A112-767F08ADB448}" type="pres">
      <dgm:prSet presAssocID="{FD0AC6BD-5F99-477F-BF3A-04992618C4F4}" presName="Name8" presStyleCnt="0"/>
      <dgm:spPr/>
    </dgm:pt>
    <dgm:pt modelId="{185FA7F1-8907-43AE-AA5F-EEAFE30644DD}" type="pres">
      <dgm:prSet presAssocID="{FD0AC6BD-5F99-477F-BF3A-04992618C4F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E845B-1B5E-4C4D-8582-918751BE3E58}" type="pres">
      <dgm:prSet presAssocID="{FD0AC6BD-5F99-477F-BF3A-04992618C4F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46068C-8038-4077-B13A-FC0B520FCEAB}" type="presOf" srcId="{F0AF0A60-169F-4E78-BDFA-755C14F768B6}" destId="{22478797-C2C4-4877-8B99-FBC46043101B}" srcOrd="1" destOrd="0" presId="urn:microsoft.com/office/officeart/2005/8/layout/pyramid1"/>
    <dgm:cxn modelId="{08B422B2-B1C9-46AC-A8A6-470BEE7DC949}" type="presOf" srcId="{FD0AC6BD-5F99-477F-BF3A-04992618C4F4}" destId="{185FA7F1-8907-43AE-AA5F-EEAFE30644DD}" srcOrd="0" destOrd="0" presId="urn:microsoft.com/office/officeart/2005/8/layout/pyramid1"/>
    <dgm:cxn modelId="{00D43F14-74BB-4CAE-ABE3-B1A167D6CB3A}" srcId="{709292F3-3205-48E5-862B-08411F37B71F}" destId="{F0AF0A60-169F-4E78-BDFA-755C14F768B6}" srcOrd="1" destOrd="0" parTransId="{7504AAF0-1681-4943-8F36-7DA2BA8D5909}" sibTransId="{9B147B99-85FB-4025-99F9-9025AE77C30C}"/>
    <dgm:cxn modelId="{166F6FAC-1680-4FC2-B5BB-F9FA657EA17B}" type="presOf" srcId="{709292F3-3205-48E5-862B-08411F37B71F}" destId="{E5EBB0C3-810D-42CF-8857-ABB5AAC72554}" srcOrd="0" destOrd="0" presId="urn:microsoft.com/office/officeart/2005/8/layout/pyramid1"/>
    <dgm:cxn modelId="{D9D2250C-37FF-438E-AA0B-6B0A405BC47B}" type="presOf" srcId="{6D6F2835-454E-4680-BE84-6B25DF8F02DD}" destId="{3DB0D656-5EB2-4081-9630-46B13D62A6A3}" srcOrd="1" destOrd="0" presId="urn:microsoft.com/office/officeart/2005/8/layout/pyramid1"/>
    <dgm:cxn modelId="{7A96C651-12D7-41C2-AF69-9F84F1741E92}" type="presOf" srcId="{F0AF0A60-169F-4E78-BDFA-755C14F768B6}" destId="{CFE6BE87-06F7-4AA5-90EF-B04CFC3E7847}" srcOrd="0" destOrd="0" presId="urn:microsoft.com/office/officeart/2005/8/layout/pyramid1"/>
    <dgm:cxn modelId="{FF969CA2-060E-4061-9F74-FB12D88B1E0C}" srcId="{709292F3-3205-48E5-862B-08411F37B71F}" destId="{FD0AC6BD-5F99-477F-BF3A-04992618C4F4}" srcOrd="2" destOrd="0" parTransId="{DA7B4BA4-D343-4FDB-A06F-BD9C9F8ADED4}" sibTransId="{CC77F738-CE81-45D7-A35F-BC42163D2EC0}"/>
    <dgm:cxn modelId="{EFC2347A-F6F7-4F95-BF71-582F79B62F34}" type="presOf" srcId="{6D6F2835-454E-4680-BE84-6B25DF8F02DD}" destId="{1EE4BC2D-8239-4CE5-A8F5-AEAD2385C30B}" srcOrd="0" destOrd="0" presId="urn:microsoft.com/office/officeart/2005/8/layout/pyramid1"/>
    <dgm:cxn modelId="{F4DC30E2-12E0-4BE1-BB44-9880A98D4D45}" srcId="{709292F3-3205-48E5-862B-08411F37B71F}" destId="{6D6F2835-454E-4680-BE84-6B25DF8F02DD}" srcOrd="0" destOrd="0" parTransId="{C2E24168-D9E8-436B-91A8-5D035E97D65D}" sibTransId="{B8BEEBF3-81FD-49A4-8ECA-005824958C1E}"/>
    <dgm:cxn modelId="{026E1AE3-665A-4667-BA19-F6138AD78F44}" type="presOf" srcId="{FD0AC6BD-5F99-477F-BF3A-04992618C4F4}" destId="{ACEE845B-1B5E-4C4D-8582-918751BE3E58}" srcOrd="1" destOrd="0" presId="urn:microsoft.com/office/officeart/2005/8/layout/pyramid1"/>
    <dgm:cxn modelId="{4933327B-B78B-4E29-A9DE-61A94392B646}" type="presParOf" srcId="{E5EBB0C3-810D-42CF-8857-ABB5AAC72554}" destId="{2A9408C6-922D-4AAC-9184-FDA1098131B7}" srcOrd="0" destOrd="0" presId="urn:microsoft.com/office/officeart/2005/8/layout/pyramid1"/>
    <dgm:cxn modelId="{266511EA-EB09-4F31-8E3F-8FBA4371BE55}" type="presParOf" srcId="{2A9408C6-922D-4AAC-9184-FDA1098131B7}" destId="{1EE4BC2D-8239-4CE5-A8F5-AEAD2385C30B}" srcOrd="0" destOrd="0" presId="urn:microsoft.com/office/officeart/2005/8/layout/pyramid1"/>
    <dgm:cxn modelId="{6C7439D9-5E7C-4EAC-B153-9BEA023AE2EF}" type="presParOf" srcId="{2A9408C6-922D-4AAC-9184-FDA1098131B7}" destId="{3DB0D656-5EB2-4081-9630-46B13D62A6A3}" srcOrd="1" destOrd="0" presId="urn:microsoft.com/office/officeart/2005/8/layout/pyramid1"/>
    <dgm:cxn modelId="{4C44C32A-16AD-4072-8FC1-872F7316563F}" type="presParOf" srcId="{E5EBB0C3-810D-42CF-8857-ABB5AAC72554}" destId="{2110F619-1759-4F92-BAD4-64E675458021}" srcOrd="1" destOrd="0" presId="urn:microsoft.com/office/officeart/2005/8/layout/pyramid1"/>
    <dgm:cxn modelId="{9CB71431-C061-471F-B720-867D8CCD42E2}" type="presParOf" srcId="{2110F619-1759-4F92-BAD4-64E675458021}" destId="{CFE6BE87-06F7-4AA5-90EF-B04CFC3E7847}" srcOrd="0" destOrd="0" presId="urn:microsoft.com/office/officeart/2005/8/layout/pyramid1"/>
    <dgm:cxn modelId="{CB8ADE4E-7F58-4507-993A-F4BF71CEAE2C}" type="presParOf" srcId="{2110F619-1759-4F92-BAD4-64E675458021}" destId="{22478797-C2C4-4877-8B99-FBC46043101B}" srcOrd="1" destOrd="0" presId="urn:microsoft.com/office/officeart/2005/8/layout/pyramid1"/>
    <dgm:cxn modelId="{D5D2A3DF-95AC-4244-A123-B42211EE3DF4}" type="presParOf" srcId="{E5EBB0C3-810D-42CF-8857-ABB5AAC72554}" destId="{65BC340F-310A-45D7-A112-767F08ADB448}" srcOrd="2" destOrd="0" presId="urn:microsoft.com/office/officeart/2005/8/layout/pyramid1"/>
    <dgm:cxn modelId="{A27D8941-EA5B-407A-B0C1-5D2C59BD963E}" type="presParOf" srcId="{65BC340F-310A-45D7-A112-767F08ADB448}" destId="{185FA7F1-8907-43AE-AA5F-EEAFE30644DD}" srcOrd="0" destOrd="0" presId="urn:microsoft.com/office/officeart/2005/8/layout/pyramid1"/>
    <dgm:cxn modelId="{6E7E7ADF-C2D0-41BF-A40E-EA84FAD4DFE5}" type="presParOf" srcId="{65BC340F-310A-45D7-A112-767F08ADB448}" destId="{ACEE845B-1B5E-4C4D-8582-918751BE3E5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E4BC2D-8239-4CE5-A8F5-AEAD2385C30B}">
      <dsp:nvSpPr>
        <dsp:cNvPr id="0" name=""/>
        <dsp:cNvSpPr/>
      </dsp:nvSpPr>
      <dsp:spPr>
        <a:xfrm>
          <a:off x="2285997" y="0"/>
          <a:ext cx="2362204" cy="1549400"/>
        </a:xfrm>
        <a:prstGeom prst="trapezoid">
          <a:avLst>
            <a:gd name="adj" fmla="val 7459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ПЭ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35 (15-20)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дней</a:t>
          </a:r>
          <a:endParaRPr lang="ru-RU" sz="2000" kern="1200" dirty="0"/>
        </a:p>
      </dsp:txBody>
      <dsp:txXfrm>
        <a:off x="2285997" y="0"/>
        <a:ext cx="2362204" cy="1549400"/>
      </dsp:txXfrm>
    </dsp:sp>
    <dsp:sp modelId="{CFE6BE87-06F7-4AA5-90EF-B04CFC3E7847}">
      <dsp:nvSpPr>
        <dsp:cNvPr id="0" name=""/>
        <dsp:cNvSpPr/>
      </dsp:nvSpPr>
      <dsp:spPr>
        <a:xfrm>
          <a:off x="1155700" y="1549400"/>
          <a:ext cx="4622799" cy="1549400"/>
        </a:xfrm>
        <a:prstGeom prst="trapezoid">
          <a:avLst>
            <a:gd name="adj" fmla="val 7459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Ответ на запрос</a:t>
          </a:r>
          <a:endParaRPr lang="ru-RU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30 дней</a:t>
          </a:r>
          <a:endParaRPr lang="ru-RU" sz="2000" kern="1200" dirty="0"/>
        </a:p>
      </dsp:txBody>
      <dsp:txXfrm>
        <a:off x="1964689" y="1549400"/>
        <a:ext cx="3004820" cy="1549400"/>
      </dsp:txXfrm>
    </dsp:sp>
    <dsp:sp modelId="{185FA7F1-8907-43AE-AA5F-EEAFE30644DD}">
      <dsp:nvSpPr>
        <dsp:cNvPr id="0" name=""/>
        <dsp:cNvSpPr/>
      </dsp:nvSpPr>
      <dsp:spPr>
        <a:xfrm>
          <a:off x="0" y="3098800"/>
          <a:ext cx="6934200" cy="1549400"/>
        </a:xfrm>
        <a:prstGeom prst="trapezoid">
          <a:avLst>
            <a:gd name="adj" fmla="val 7459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Приостановка на 60 дней</a:t>
          </a:r>
          <a:endParaRPr lang="ru-RU" sz="2400" kern="1200" dirty="0"/>
        </a:p>
      </dsp:txBody>
      <dsp:txXfrm>
        <a:off x="1213484" y="3098800"/>
        <a:ext cx="4507230" cy="1549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536" y="0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536" y="9446678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67604AC-E5F8-40DD-AF7E-AB5C48A89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550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536" y="0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7" y="4724202"/>
            <a:ext cx="5449570" cy="447556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678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536" y="9446678"/>
            <a:ext cx="2951851" cy="4972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39D0005-F20E-4960-9A8C-14052A670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312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CD78C4-4382-4870-BFF7-18912186047C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244475"/>
            <a:ext cx="3962400" cy="29733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141" y="3480992"/>
            <a:ext cx="6250607" cy="611590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19063" indent="-119063"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00AB4-CD64-4674-8A6D-7E61830A5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995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59DF0-C4E4-4A85-B219-6B5676D81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273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A4F18-C253-4154-874A-5E50A6B89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539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D75FCD-C178-4E78-AEB0-348C8A791961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381D7-C300-4C8C-A2D5-9D285F3C4D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564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89ABF6-C25A-4C62-AA78-2FDAEF47DFBE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4401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25372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DABE45-36EC-457D-9412-5B160A89FD05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8D93D-2DAF-406F-8DE3-F2E539FE5B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8683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947307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103330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736B9C-4FA3-4843-AF7F-610D5E4499B7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98CFC-0985-4904-A5F6-7594788081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9633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682979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715F5-E2A2-4641-8911-C201B4F6C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0742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263809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9801598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6842479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9800" y="1524000"/>
            <a:ext cx="6400800" cy="4191000"/>
          </a:xfrm>
        </p:spPr>
        <p:txBody>
          <a:bodyPr/>
          <a:lstStyle>
            <a:lvl1pPr>
              <a:defRPr sz="1600">
                <a:solidFill>
                  <a:schemeClr val="accent5"/>
                </a:solidFill>
                <a:latin typeface="+mn-lt"/>
              </a:defRPr>
            </a:lvl1pPr>
            <a:lvl2pPr>
              <a:defRPr sz="1400">
                <a:solidFill>
                  <a:schemeClr val="accent5"/>
                </a:solidFill>
                <a:latin typeface="+mn-lt"/>
              </a:defRPr>
            </a:lvl2pPr>
            <a:lvl3pPr>
              <a:defRPr sz="1400">
                <a:solidFill>
                  <a:schemeClr val="accent5"/>
                </a:solidFill>
                <a:latin typeface="+mn-lt"/>
              </a:defRPr>
            </a:lvl3pPr>
            <a:lvl4pPr>
              <a:defRPr sz="1400">
                <a:solidFill>
                  <a:schemeClr val="accent5"/>
                </a:solidFill>
                <a:latin typeface="+mn-lt"/>
              </a:defRPr>
            </a:lvl4pPr>
            <a:lvl5pPr>
              <a:defRPr sz="1400">
                <a:solidFill>
                  <a:schemeClr val="accent5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30A1A-3F48-471E-9FE9-F1D0EEA6471B}" type="datetime1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D2BBE-BC52-4785-99CE-93424301F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49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47FA-1994-4232-8ADE-5A3FF78A3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970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3FEEA-76C7-4FFE-BACF-E35937A4A9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547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B885-5464-4DC0-94C6-59A03387A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02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2056-AC47-4A22-A590-4FFCEBED34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73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B548-CA49-4FAF-811A-ACCF73CE8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684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F74E8-67CE-4F1C-ABF3-669535E11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34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D0801-9915-49BD-B4D0-8010307CDC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524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EA1F58C-F9B7-40FA-A716-A7BBD77E24F5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BC41AA6-8D9B-40F9-B551-79C8E0009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9C0D2E-4CC5-4D00-BED5-2F0CC7125F2D}" type="datetime1">
              <a:rPr lang="ru-RU" smtClean="0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02C3FA-BBDF-4204-A6DA-1FDA20691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87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  <p:sldLayoutId id="214748419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dari.kz/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openxmlformats.org/officeDocument/2006/relationships/image" Target="../media/image9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914400" y="990600"/>
            <a:ext cx="7315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4625" indent="-174625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eaLnBrk="1" hangingPunct="1">
              <a:spcBef>
                <a:spcPts val="0"/>
              </a:spcBef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ЭКСПЕРТНЫЕ РАБОТЫ ПРИ ГОСУДАРСТВЕННОЙ РЕГИСТРАЦИИ, ПЕРЕРЕГИСТРАЦИИ И ВНЕСЕНИИ ИЗМЕНЕНИЙ В РЕГИСТРАЦИОННОЕ  ДОСЬЕ:</a:t>
            </a:r>
          </a:p>
          <a:p>
            <a:pPr marL="0" eaLnBrk="1" hangingPunct="1">
              <a:spcBef>
                <a:spcPts val="0"/>
              </a:spcBef>
              <a:defRPr/>
            </a:pPr>
            <a:r>
              <a:rPr lang="ru-RU" sz="32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ПЕРВИЧНАЯ ЭКСПЕРТИЗА</a:t>
            </a:r>
            <a:endParaRPr lang="en-US" sz="32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marL="0" eaLnBrk="1" hangingPunct="1">
              <a:spcBef>
                <a:spcPts val="0"/>
              </a:spcBef>
              <a:defRPr/>
            </a:pPr>
            <a:endParaRPr lang="ru-RU" sz="32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marL="0" eaLnBrk="1" hangingPunct="1">
              <a:spcBef>
                <a:spcPts val="0"/>
              </a:spcBef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Кесикова А.А.</a:t>
            </a:r>
          </a:p>
          <a:p>
            <a:pPr marL="0" eaLnBrk="1" hangingPunct="1">
              <a:spcBef>
                <a:spcPts val="0"/>
              </a:spcBef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Начальник УПЭЛС, </a:t>
            </a:r>
            <a:r>
              <a:rPr lang="ru-RU" sz="2400" b="1" i="1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канд.фарм.наук</a:t>
            </a:r>
            <a:endParaRPr lang="ru-RU" sz="24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marL="0" eaLnBrk="1" hangingPunct="1">
              <a:spcBef>
                <a:spcPts val="0"/>
              </a:spcBef>
              <a:defRPr/>
            </a:pPr>
            <a:endParaRPr lang="en-US" sz="3200" b="1" i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051" name="Прямоугольник 4"/>
          <p:cNvSpPr>
            <a:spLocks noChangeArrowheads="1"/>
          </p:cNvSpPr>
          <p:nvPr/>
        </p:nvSpPr>
        <p:spPr bwMode="auto">
          <a:xfrm>
            <a:off x="2286000" y="5922963"/>
            <a:ext cx="4572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 smtClean="0">
                <a:solidFill>
                  <a:schemeClr val="accent5"/>
                </a:solidFill>
                <a:latin typeface="+mn-lt"/>
                <a:cs typeface="Times New Roman" pitchFamily="18" charset="0"/>
              </a:rPr>
              <a:t>2015 г</a:t>
            </a:r>
            <a:r>
              <a:rPr lang="ru-RU" sz="2000" b="1" dirty="0">
                <a:solidFill>
                  <a:schemeClr val="accent5"/>
                </a:solidFill>
                <a:latin typeface="+mn-lt"/>
                <a:cs typeface="Times New Roman" pitchFamily="18" charset="0"/>
              </a:rPr>
              <a:t>.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chemeClr val="accent5"/>
                </a:solidFill>
                <a:latin typeface="+mn-lt"/>
                <a:cs typeface="Times New Roman" pitchFamily="18" charset="0"/>
              </a:rPr>
              <a:t>г. Алматы</a:t>
            </a:r>
          </a:p>
        </p:txBody>
      </p:sp>
      <p:sp>
        <p:nvSpPr>
          <p:cNvPr id="9220" name="Прямоугольник 1"/>
          <p:cNvSpPr>
            <a:spLocks noChangeArrowheads="1"/>
          </p:cNvSpPr>
          <p:nvPr/>
        </p:nvSpPr>
        <p:spPr bwMode="auto">
          <a:xfrm>
            <a:off x="1066800" y="152400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5F5F5F"/>
                </a:solidFill>
                <a:cs typeface="Times New Roman" pitchFamily="18" charset="0"/>
              </a:rPr>
              <a:t>РГП на ПХВ «Национальный центр экспертизы лекарственных средств, изделий медицинского назначения и медицинской техники</a:t>
            </a:r>
            <a:r>
              <a:rPr lang="ru-RU" sz="1600" b="1" dirty="0" smtClean="0">
                <a:solidFill>
                  <a:srgbClr val="5F5F5F"/>
                </a:solidFill>
                <a:cs typeface="Times New Roman" pitchFamily="18" charset="0"/>
              </a:rPr>
              <a:t>» МЗ СР РК </a:t>
            </a:r>
            <a:endParaRPr lang="ru-RU" sz="1600" b="1" dirty="0">
              <a:solidFill>
                <a:srgbClr val="5F5F5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84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8382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ОФОРМЛЕНИЮ НЕКОТОРЫХ ДОКУМЕНТОВ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72730471"/>
              </p:ext>
            </p:extLst>
          </p:nvPr>
        </p:nvGraphicFramePr>
        <p:xfrm>
          <a:off x="428596" y="222909"/>
          <a:ext cx="8229600" cy="6365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6705600"/>
              </a:tblGrid>
              <a:tr h="34955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rgbClr val="002060"/>
                          </a:solidFill>
                        </a:rPr>
                        <a:t>ДОКУМЕНТ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rgbClr val="002060"/>
                          </a:solidFill>
                        </a:rPr>
                        <a:t>ТРЕБОВАНИЯ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999814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Заявление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Одна</a:t>
                      </a:r>
                      <a:r>
                        <a:rPr lang="ru-RU" sz="28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форма </a:t>
                      </a: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заявления</a:t>
                      </a:r>
                      <a:r>
                        <a:rPr lang="ru-RU" sz="28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экспертные работы </a:t>
                      </a: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 Р, ПР и ВИ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 ускоренной процедуры и обоснование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Торговое название</a:t>
                      </a:r>
                      <a:r>
                        <a:rPr lang="ru-RU" sz="280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экспорт (для отечественных производителей)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Водные растворы </a:t>
                      </a:r>
                      <a:r>
                        <a:rPr lang="ru-RU" sz="280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генерических</a:t>
                      </a: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препаратов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</a:t>
                      </a: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технологий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Данные по стоимости формы выпуска</a:t>
                      </a:r>
                      <a:endParaRPr lang="ru-RU" sz="28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1715F5-E2A2-4641-8911-C201B4F6C133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939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285728"/>
            <a:ext cx="6472254" cy="584043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002060"/>
                </a:solidFill>
              </a:rPr>
              <a:t>Для ЛС отечественного производства, производимых для внутреннего рынка страны и предназначенных для экспорта под разными торговыми названиями, проводится экспертиза с выдачей </a:t>
            </a:r>
            <a:r>
              <a:rPr lang="ru-RU" b="1" i="1" dirty="0" smtClean="0">
                <a:solidFill>
                  <a:srgbClr val="FF0000"/>
                </a:solidFill>
              </a:rPr>
              <a:t>одного заключения о безопасности, эффективности и качестве </a:t>
            </a:r>
            <a:r>
              <a:rPr lang="ru-RU" b="1" i="1" dirty="0" smtClean="0">
                <a:solidFill>
                  <a:srgbClr val="002060"/>
                </a:solidFill>
              </a:rPr>
              <a:t>при условии подтверждения производителем идентичности состава, технологического процесса, методов и методик контроля качества ЛС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66562" name="AutoShape 2" descr="data:image/jpeg;base64,/9j/4AAQSkZJRgABAQAAAQABAAD/2wCEAAkGBxQTEhUTExQWFhUWGBgbGBgWFRgYHBofHR8YGB0bHRgcHCkgHBwlHRoYITIhJSkrLi4uGh8zODMsNygtLiwBCgoKDg0OGxAQGywmICQsLSw0LCwsLDQ0LCw0LC0sLDAsLCwsLDQsLywtLC0sLCwsLCwsLCwsLCwsLCwsLCwsLP/AABEIAOwA1gMBEQACEQEDEQH/xAAcAAACAgMBAQAAAAAAAAAAAAAABgUHAwQIAgH/xABMEAABAgMDCAUHCQYEBgMAAAABAgMABBEFEiEGBzFBUWFxgRMikaGxMkJScoKSoggUIzNissHC0SQ0g7Ph8BUlZHNDY3ST0uJTo8P/xAAbAQEAAwEBAQEAAAAAAAAAAAAABAUGAwIBB//EADwRAAICAAIFCgUDAwQCAwAAAAABAgMEEQUSITFBEzJRYXGBkbHR8CIzocHhFDRCI1LxBiRichVDJZKi/9oADAMBAAIRAxEAPwC8YAIAIAIAIAIAIAIAIAIAIAIAIAIAIAIAIAIAIAIAIAIAIAIAIAIAIAIAIAIAIAIAIAIAIA8uOBIqogAayaDtj6k3sR8bSWbPjTgUApJCknEEGoPAiDTTyYjJSWa3FL5TZ8HpeYel0ySAplxbd5bylA3SU3roQnA0rp1x8PorTGey1Heq2lhBOjo2VKPxqV4QPjeRF2hlrbi0KU49MpQBUqS10QHtIQmmmPWpLfkeeUjnlmiz/k9247MS80h51x1aHUqvOLUtVFpoMVEmlWzHk9lpuzbaVBKlpSo6AVAE8AdMelCTWaR4lZCLybWZmjyewgAgAgAgAgAgAgAgAgAgAgAgAgAgAgAgAgCBtnK2XlyUlV9Y8xGNOJ0DhWu6JdOCtt2pZLpZAxOkaKNjeb6EJlqZezDmDQS0nd1le8RTsEWVWjq487aUl+mbp7ILVXi/fcLU1OOOGri1LP2lFXjE6NcYc1JFZZdZZz5N9rLKzbz9+WLZOLSiPZV1h33hyik0jXq263SafQ92vRqPfF/Th9yi8/FmdDazihofbbdHYWz3tk84ry2LOyBl0TUm04VEKuIrdoBWlDhT0gqJvKtRTRW8ipSknwZqZXSNWZlpOP0bgFdt0076R0fxQ7jivgtXUxb+TZO0mppn02Ur9xV3/wDSK4uC67cyeZmigu3upeoEmla004V1RIoxM6U1HiRMTgq8Q0557D3ZlgssfVBSf4rhHulV3uj5biLLOd5I9U4SqnmJ+L8swtDKKUY+umWG9y3UJPYTWOBJFufzsWU0SDNBZGpttxfxBN3vgBcn8/UkmoaYmHDqvBCAed4nugCAe+UC5XqyKANhfKj2hA8IAcMhc8EtPupl3WzLvLNEAqvoWfRC6CijqBG6pJAgCyYAIAIAIAIAIAIAIAIAIA+GAF617Lm5iqS+hhv0WwpRPrKN3sFBxiZVdTVt1XJ9ftldiMPib9muorq2+L2EZL5umR5brivVCUjvBjvLSk+EURYaDqXOk34L1JNjImTTpbKj9pavAECOEsfe+P0JUdFYWP8AHPtbJKXsSXR5LDQO24mvbSscJX2y3yfiSoYWmHNgvBG4taUCpKUpG0gCOR3SyKJ+UPNSz4lnGZhlxxsuIWhtxC1AKCVAkJNQAUnT6UARObPOHLyMsW5jpCQVXUtpCiQSFDEkAYlY0x2U1qZEd1y5RyW5o+2xnWaWtampdagon6xaU4cAFeMdFiEllkcZYRyk22I2SeU71nvl+Xu3yhSOuLwoSDoqMagRFJxMz2dW1Xa1m1JB1NobRTgUpvd8AQ7szaE2OsuamAfSU64O+ojjZiKq+fJLtaPLnFb2bEtkNPLp9AUjatSE05E17ohz0thI/wA8+xM5PE1riS8rmwmD9Y60j1byz4Ad8Q56fpXMi34L1OTxkeCJRvNa3d60wsq2hAA7KnxiK/8AUE89kFl2nN42XBCxlHka5LVIN4AV3kbQdfDAxaYPScL9+w61YpSeUtgtMOqQpK0mikkEEaiMQe2LQlnbcq4VISo4FSQSOIrAGWACACACACACACACACAITKPKyTkRWafQ2ToTipZ1VCEgqI30pACTP59LORg2iYd3hCUjtUoHugBbnvlAqxDMkkbC48T2pSgeMALdoZ7rTcBCCwzvbaqR/wBwqHdAC5aGcK03vLnX/YX0Q7G7sARiJCbmjfDcw+T511xz4qGPErIR3tI+OSW8mZPNtaTlP2coB1uLQmnEFV7ujhLGUrieHbFcSekszcyr619lA+zfWeyiR3xxlpGC3Jnl3olGM0bCTRyYcXTTcSlsd96K+7TE08oRXf7RwlinnsROWfm3kU0KZdThGtSlq7QCEnsiL+vxdvMb7l+GeOWtlu+gySmR4QPoZRtuusIQg9umPM8Ljrlk1Lvfqzy67pLiSTOSjp8pSE9pPh+MK9AXPnSS+oWDm97RsnJplsVdfpzSgd9YlR0FRBf1bH9F55np4auG2cvJGMOWY2aFxKjtvKUPhwjrHC6Nre3J97flsOTvwMHtkn35+RKIsqVfRebCSk6FNnXy17jEp6Owd8Phiu1e/MlxqotjnDLLpRXOWsh0aVIViUKFDtB/UEYRm4Uyw2KlU373or7IOEnHoOfXBQkb42yeaLlbjtuTH0aPVT4CPp9M0AEAEAEAEAEAEAEAL2X+UBkJB+ZSKrQkBAOi8ohCSRrAKgSNgMAciz86484p11aluLNVKUakmAGbJTIF+cSHCQyydC1C8VeqioqN5I3Viuxekq6Hqra+j8nCy+MNnEdZbNRKppfdeXwKEg/CT3xWT0zc9yS8Tg8VLgifsvNxI3hdlivepTi+6t3ujnDGYy95JvLqX3yPKttnuHCz8lGmvqpVpveltCT20rEzkMTPfn3s66ljJdFkLOkgdpj3HR1j3tI+qhmT/CkpxWvwHjHZaPgudL7ep65GK5zMTjko2CVLBpsJV3Jj7yOEhtbz739jlK3DwWbl9/I0TlHKp+rZUs7Utgd5xjl+qwdW2MPovuR//I4dcyLfYjC9lc75kvTYVKJ7gB4x4lpdfxS8TnLSV38avH/BDWnlXOYUoj1W/wDyrEW3Slr3SS7PzmQb9I43gsuyPrmL8zbkwvyn3DuCiB2DCIs8VdLfJ+JWTxuInzpvxI8muJiPmRW8wgBrzcTSkzJRXqrQajeMQeOnti00TNq5x4NFzoSySvcODQZzR1nP4f4RHx6/+QfZ9i2xXzGc2vjrK4nxjUR5qLSO5HZ9pT4l5cukFQQE1A00JCTzxjvTXyk1BcTliLlTW7GtxsSE6h5AcbUFJVoI8CNR3R5nXKEtWS2nqq2FsVODzTNiPB0CACACACAMM3MpbQpxZolIJJ3CPUIuclFb2eLJxri5S3IgMjsoTNF+9gQsFI2IIoBvNUkneqJeMwypUcuj6lfo/G/qXPPg9nZ7RgzqWQZqy5ptPlBHSJprLZDlKbwkjnEIszk2WbClpSTQFQBOwE0rHmTyTaPj3HTkvLhIS2gAAUSlIwAAwA8IxHxWS62/qyq2tjhLSLTCLyqdUVUtX4bBGqw+Dpw0M3lmt7fvYT1CuqOtLhxIw5VhWLbZpU0KjSu+g/WPn69PmrxIP/k1LbCPiazuULx0XU8E/rWObxlj3HKWPte7JGo7aTqtLiuRp4Rxd1j3tnGWItlvkzw3LKVie04mOErEfYUSntZIsWMVJwTpGlWj++Uelhrro/Dsz6SZDCLLYvE22cmh5znJKad5/SPUNCr+c/Beufkd44XpZsDJ1ravtH6RIWh6Ol+K9Dp+mh1mrOZLJUOo4QR6QB8KRGv0FCa+CbXbt9DnPCJ7mK1rWQps3XUDHQoaDwOmKDE4W/CSyn4rcyuvwq3WR99pCTVmUxR2fpHmF+eyRVX4DLbX4EaREkrWshhyBV+2t7wv7pP4RP0Y/wDcLv8AIs9Dv/dR7H5G5nPGK+DfjHzSH79f9fsy9xXzGc2TI66vWPjGmhzUWUdyOwMuj+wvex99ETcD8+Pf5Mg6U/az7vNFdZMZQLlHK4qbV5aNu8faHfo4XOKw0bo9fBmcwOOlhp9MXvXp1luyc0h1CXG1BSVCoI/vTujOzhKEnGW9GwrsjZFTi80zNHk9hABABAFf5yrYxTLJOiinPyp/N7sW+jaN9r7F9zPaaxW6mPa/svv4EFkNP9FOIqeq5VB9rR8QTEvHV69L6tpA0VdyeIXQ9np9S3CIzpsDjnLaxfmc/My1KBtw3PUV10fApMAXnkXa3TSstMaTdTe9ZBuq70ntjH3x/T4l9Uk+7eismtSzsY4ZdKJlk3fJLia8KKI76d0X+kXnSmt2aPOlm+QWW7Nff75CzJjqJ4RX181FVXzEZo9nQ3pWWpidOzZHGc+CJtNOXxS3jFZciKBahUnQPxixweFWSsn3FlVXxZKRZncIAIAIA1bTkw62pBGkYbjqMRsXh44ip1y/w+BztgpxaZW8fn7WRTGlaMneF5PlDv8A6x3pt1dj3EHF4VTWvHf5mTIc/tzPt/cXFzo79zHv8mR9Ffu4d/kySzoDFXqt/ej1pL98v+vqX+L+Z3HNyk1eptXTvjSV81dhZR5qOusvP3F7+H99ETsB8+Pf5Mg6V/aT7vNFRRozGjNkVlGZZzo3D9Cs4/YPpcNvbqxgY3C8rHWjzl9S10ZjnRPUlzX9Ov1LWBigNafYAIAxTL4bQpasEpSVHgBUx6jFyaiuJ5nNQi5Pcij5+bU64txXlLUSeergNEamuChFRXAwl1rtsc3xZhQoggg0INQdhj01nsZ4i2nmi8LJnQ8y26PPSDwOscjURlra+Tm49Bu6LVbXGa4ooz5R9iXX5ecSMHEFtey8jrJJ3lKiPYjmdTUzMWleaelycUKC08FYHsKR70Z7TNWU42LjsIWKjtTLpUjp5FSNKgkgcUYp8BEvDPl8Dq8UsvDd9jzbDlsLKPHL6rahTkF1QN2EQ6nnEo6XnBEjJNVNToHjCcslkTcPXrPWfAkW01IG0gRzgs5JPpJ62saQI0xPPsALluT7l4hCilIwNMDXjppGf0ji7tZxreSWzZv8SHfZLPJbjDYE44XQkqUpJrUEk0wrXHRjTtjjozEXO9QbbTzzzefDf76TxROWvlmNMaYnnlxYSCTgACSeEeZSUU5Pcj43ks2VitVSTtNY/OZy1pN9JRnmPIPGTrVy0GdhJI5pUPGLvRU87oe+BBw9fJ4+OW57foyey0bCnwFAEFCcCKjSrVH3TrccSmv7V5suMZ8zuOZ0j9tp/wA/88amn5cexeRYw5qOr8vf3F3+H99EWOA+fHv8mQNK/tJd3mioo0RjggCyM3dvX0/NnD1kD6MnWkebxT4cIpNIYbVfKR3Pf2/k0+iMZrx5GW9buz8eXYOsVhdhACxnDnujlCgaXVBPLyj3CnOJ2j69a7Po2lXpe7k8O1/dsKpjQGRCALKzZT95lbJ0tqqPVVj94K7Yo9J15TU+k1Ghbtap1vg/o/yec8VifOrKfAFVsjpkcW6lXMoKxzitLo55za2l0NoNVNEuVbV7Xk/GERA0lVymHl1bfD8ZnG+OcGdMZKv4rRtF4csD+HZFdoW3KUq+nb9n9jjhZbXEU5tPQTDjfmhRw3HFPcRHOa5K2UeGf+DPWLkLpQ4Z/TevoT8smiRHhyzeZc1R1YJGWPh0GWVfC0hQ57jGjptVkFJE6MtZZmVSgBU4AR0bSWbPWeQrum8o0xvE0HExm5/HN5cWQHtZNWXZqWgT5ytO7cN0W+DwUcOm+L95IlVVKHab8TjqL+VE91Syg4nytw2cT4cYo9MYvKDog9r39nR3+XaQ8VZs1EJsZIrgj4DJZg/a5Y/bp2iLTRL/ANxFdZyy/wBzVLryJvLIfTp/20/eXEjT/wC4j/1XmyfjPmd3qczyya2gkbZkfzI1NHyo9i8ixhzUdU5f/uLvFv76YscB89d/kQNK/tZd3mipI0RjggDPJTSmnEuINFIII/vYdEeJwU4uMtzOlVsqpqcd6LrsqfS+0h1GhYrTYdBHEGojMW1uubg+BuaLo3VqceJtxzOpXOdGYq6y36KFK940/JFzouPwyl1+/MzenZ5zhHoTfj/gSItShCAGHIWf6KbRU9VyqDz8n4gO2IeOr16X1bSy0VdyeISe57PT6ltLQCCCKgihG0GM6bA43ynstUjPPMCoLLpuHXQG8hXNN084+NJrJg6JyTtUOCXmBgHEpJ3XhQjkT3Rk8O3hsWk+Dy7t35K2HwWd5my8lbryHNS00PFP9COyLLSUMrFLpXkQNL15WqfSvL/J5aeKdGjZFFCyUNxLTyNtuaB04RKjfF79h0U0bLLxTikkcIk12Sg84vI9qTW49vTK1eUon+90ep32WLKTPrnJ72SNjS2F86dA/ExYYChZco+470w/kSsWZ3NO0Zzoxh5R0bt8RMXiOSjkt7Odk9VCtMy9aqGJOJ3xmbqs25IgSjxIuZb1jnFdbD+SOElxNaI54CVcpMy3+8jxA/GLHRmzERfWvM4WSyuqX/Je/qMGWY+mR6g8VRM0+v68X/x+7LLGc9dhzZZ4/wAzbH+rT/NEaij5UexeRYQ5qOos4B/YXOKPvJiywHz13+RA0t+1l3eaKljQmOCACAHrNlalFLl1HBXXRxGChzFDyMVOk6c0rF2M0GhMRtdL7V9yw4pzRFTZwnr06seglCe4K/NGg0fHKhPpz9DI6YnrYlroSX3+4txOKsIA9IWQQQaEGoOwiPjWayZ6jJxeaLxsqcDzLbo89IPA6xyNRGWthyc3HoN3Rara4zXFFB/KMsTo5tmaSOq+3dVQee3QVJ3oUkD1DHM6m3mgtLpJNTJOLKyPZXVQ+K/2RmdL1at2v/cvqtnoQMTHKWfSWnlOjppJLutF1X5VeNeUWN8uXwkbOOx/ZnHSMeUwuvxWT+zIVKqgHbGZayPEXmkz7A+npDhGgx6jOUdx9TaNpub29sSIYhfyPan0jVZawWkkbPxIjT4OSlRFon1POCNuJR0IO2x9IPVHiYpdIL+quz1It/OI+IJxNOcZ1jnES+vL4kc5x4kU+3Q7orLIarI7WRoNO/tcuPRcb71JP6RP0esrIv8A5LzK62eeLrj0NeaGzLQfSt+r+Jib/qD5sOz7l5jOeuw5tskVtVof6xH80RpcP8qPYvInw5qOns4X7kv1kfeEWWj/AJ67yv0t+1l3eZU0aEx4QAQBt2VOll5t0eYoHiNY5io5xztrVkHB8Tvh7nTbGa4MvBpwKAUDUEAg7QcRGWaaeTN0mms0VFlz+/PcUfcRGiwPyI9/mzHaU/dT7vJEDEsrwgAgCy82c/eYWydLaqj1VY/eCu2KPSdeVin0/Y1Ohbtap1v+L+j/ADmameyxPnNlOkCq5ch5PBNQv/61LPIRWlyUbmptXoZzoz5LyCmn2h1knuUPaip0xXnh9dfxefduZGxS+DPoOjMnnEvMOsnYRyUCPGscND2q6idT4eT/ADmcqcrapVv3mLMiTdunykkpI4RTXRcZtMrcLJuvVe9bDYjkSQgAgBmyXmKoUjWk1HA/1r2xotDXJ1uvinn3P8k3Cy2OJNxckogbYdBcoNQoeMUmPmpW5LgRLnnI0YhHI+KTUUj41msmCJmUUBB1RWzrzeqyNPJJ58BYkFn5y2Tp6VB+IRJw8dSyK6GvMz1c3LExk/7l5j5lqPpG/VPjEr/UK+OHYzU43nI5vsNP+cMD/XN/zhGiw/yodi8ifDmrsOmM4f7kr1keMWmj/nrvK7S/7V93mVRGgMgEAEAEAW5kJO9JJt10t1QeWj4SmM7jq9S59e333my0XbymGj1bPfdkIWXSaTz3sfcRFtgX/Qj3+bM9pVf7qXd5IgImFcEAEAMWQc/0U2gE9VyqDzxT8QA5xCx9evS+raWeiruTxCT3S2en1LXmGUrSpChVKgUqB1gihHZGeNeccWnKLkJ5beN+WeNCcK3FVSeBFDzjxbWrIOD3NZHyUdZNM6QyPmwHUEeS8gFJ1EKAWk/3tjKaK18NjOSnxzXvwK3D5126r7COyjWZeeWPMcov3tJ969HTSlbhc8uO31+pV4mbw2MefNlt8fzmZkPg7oqo2RZOUkZY6HoIAyMPKQbySQRrEe67J1y1oPJn2MnF5ommHJt5NQQlJ14Jrwwr2RcVz0hiY5xeS6d2fmyTF3WLYaT8q4z5Yqk6waj++MQ7KL8L8xbOle/M5yhOvfuPaVAioj2pJrNH1PM+x9BCZQL0Aa9P4D+9kc5V7dcrNIWborvIC5RxtY1KTXtEfEvjjLrRUpZWRl1rzHrLYddrgrxEdv8AUPOr7/sanG70c4WCP86Y/wCvb/nCNDhvkw7F5E6HNXYdKZxT+xn10eMWmjvn9zK7S/7Z9qKpjQGQCACACALAzWzOD7fqqHOoPgmKfSkebLtRotBWbJw7H7+hG5y2KTSValNjtBUPCkd9Gyzqa6GRtNwyvUulCjFiUwQAQB6bWUkKBoQQQdhGIj40msmeoycWmuBeNlzgeZbdGhaQeFdI5GojK2w1JuL4G7psVtcZrisznz5RFi9FPNzIHVmG8fXbok/AW++PB1GHNpapcs9hdarlnC2eAIWjldITyjM6Xi6ro3R4NP33r6lfilqyUkOOcqWCkMvp0YpJ2hQvJ8FdsS9KxUoQtXvPaiu05XrQhauz7oVrNndCFcj+EZq6r+SIODxWeVc+4lUOkRwjNxLNPI2W3wd0d42pntSNmXReWlJ0FSQeZAiRVFTsjF8Wl4s9xWbSHxKQAAMANEbdJJZItksjVtdILLlfRJ5jEd9Ii45J4eefQ/Hh9Tnak4PMTWXSk+MZKuxwZWp5Gy/NADDSe6LKtKaz4Hy25RWzeRE+mqDtGP8AffHSxZxKy5ZxZp2XJl51DaRWpBO4Aip/vXSOVNbssUV7Rww9TttjBe1xGrLVYvtDWAonmRTwMfP9QyWtCPHJ/b0NDjX8SRzpk0mtty//AFzfc6DGiw3yYdi8idDmrsOj85B/Y/4iPxi10d87uZWaY/bd6Kri/MkEAEAEANObyZuTCydBaP3kRA0jDWrXb9mW+h56tz7PuiczoylW2XfRUpJ9oVH3e+Imi55SlHp2k7TledcZ9Dy8f8FdRdGaCACACALMzZz95hbR0tqqPVVU/eCu2KPSVeVin0/Y1Ohbtal1v+L+j/OZGZ9bE+cWWtaRVcupLop6Pkr5BKir2IrS5KozLWh9M/KnQ83eTj57eNAN6Sr3Yq9K08pT797yPiYa0C7nG/nFmLTpUhJpxR1gOaaDnEfCy/UaOy4rZ4bV9CFdDl8FKPFLy2laRSmQJCUtIjBeI26/6xHsoT2xLCjHOPwz2rpJNp1KsUkGIsouO8tIWQms4vM2pd8gjuOyOldrizrGWQ4SeUKCkdJUK2gVB4UjV4fS9bj/AFdj+jLGGJi18RHW1bYWm6OqjWTpP6CIWO0g8QuTrWzz/BwxGJTWW5C6ubKjdaSVHcCTyAiFXQ5Pp6kVVmKcnq1LN++Bv2VYEyT1kXUnWtQB40FT2xbUYO7oyXWesPgcS38SyXWydRk2gD6VzDdRPeYm/o4RXxyLGOj45fHI9MTMtKpKWRVR00qa8VnVw7IjvG4XDRaq2vq9ffYda1Rh01WvfaIWXeUQl0LfcIvqFG07VaAANgwJ/UxRxptx2KzfHf1L3uOCjK6wqrNLIKfteVAqbjnSqOwIBXUniAOJEbTcWp0NnLXSUSNrqR3KP4RYaNX9buKjTTyw/a19yrovjKBABABAEjYThS4SPRPiI4YhZxJmCk1Y8uj0LWyqkemlXUAVN28ninrAc6U5xQYWzk7YyNXjquVw8o9XltKYjTGICACACAGLIKf6KbQCeq4Cg8Tin4gBziFj69elvo2lnom7k8Qk90tnp9S1J6VS62tpYqhxKkKG0KBSR2ExnjXnItmuKs20039Ms+UrNDikKKFkDemtOMc7Ya8HE8yWayOmsmF3XXWtSusnZ/dCOyKLREtS+yl8dq9968CHhnlOUCu7ZkSy+40RS6o0rrTpSeYpEDEVOqyUOh/TgZHFUum6UOh/TgaUcSOem61F2tdVNMMs9h6jrZ/DvJ6z7EnnKXUKA2uUT97E8hHeGi7LP4ZduwtKMPj57k0uv8jNZ+ST1PppgAbG0/mIHhFlToZRXxvw/PoWtWj8Rl/Vs8F99nkbgsySaxWekV9pRX8I6vdHVrAUb2m/H6LYdlhMLB5y+J9bz+m4yKt9CBdaaoOSR2COU9MQisqoeOz6L8Hb9RGKyhEh7Xys6MVefbZG9SUdlTU8ohvHYy95Q/8Ayvvt8zxyts930E+0c7Mk2OqXH16Oqmg5qXQ8wDEynA3zWdmx9bzZ0jVN84SLVzrzKyehabaBriauKHM0T8Md4aHqTzm2/p78T2sNHiLLMvPWm91UuzLp2CoTXacEoT2CLKqmFUdWCyR3jFRWSOic1Gb5NmMlbtFTTo66hiEJ09Gk7K0JOsgbBHQ9GHOU66paEhtfRNipXdN0qO/RgMOZi40aoJN5rN8DO6alZKSiovVXHLZmI0WxnwgAgAgCZyWYvuqH2Ce9MRcXLVgn1lho6Gta11fdFyRmzZFM5VWb83mnEAUSTeR6qsRTgajlGlwtvK1KXHcYrH0cjfKK3b12e9hERJIQQAQB7bcKSFJNCCCDsIxEfGk1kz1GTi01wLxs2bDzTbo0LSFcKjEcjhGVsg4TcXwN5TYrK4zXFZnOnygrE6G0Q+B1ZlsK9tFEKHu9GfajwdB9yGtork5OaGKkp6JzeUVQa7yBXmIzGNcsJildHhv7H7ZX3Z12KaHuesmWnkhZxIFApJooa6H9CPGLh14fGwU1t61vXvrPV+Ew+MSlLf0rf77SMTktIMYuqKjsWv8AKihMRpYXBYf5kvF/ZESOi8HVz9va/TI2E25LMijDQ9lIQDxOnujjPTGEp2VRz7Fl+foSY3UVLKqPgsjQnMq3SCRdbTt005qw7or7dOYix5VpL6v33HiWLse7YJdtZwJZNekmekPooJX4dUdojn+k0hiufnl/yeS8PRHzkrrN+feK1o52sKMS+NPKdV+RP/lFnToV5f1ZeHq/QkRwv9zFS1Mu556oL5Qk+a0Oj7x1u0xZVaOw9e6OfbtO8aILgZbIyCtOcN5Es6Qo4uO/Rg113nCL3KsTEklkjqP9h5gnTQzc0hA1oZSVn31UAPsmPoLBsPNNZctQ9B0yh5z6ukrxRg38MAOsuwlCQlCUpSNCUgADgBhAELbuWcjJg/OJppBHmhV9f/bRVXdAGlkvnCkJ9wssOkuUJCFoKCoDSU1wPDTTVACznDshDDqFtpCUuhVUjAAppUgaqhQwi90ffKyDUuBldMYaFVkZQWWtns7BTixKcIAIAcs2UqFPuqOIS3T3lA/lMVmk55Qiuv35l3oSvOyUnwWXi/wWXFIacT849k9IyH0jrNeVvQdPYceBMWOjrtWeo9z8yn0xhuUq5Rb4+X49SsovTKhABABAFmZtJ++wpo6WlYeqqp+9e7oo9JV6tin0/Y1Ohbtal1/2v6P85kNn8sPp7N6ZIquWWF4CpuHqLHDFKj6kVpclNZu8tPmRWy8CqWdNVXfKQrABaRr0AEbgdVDCxuEWIhlxOVtSmixhlbJhN8TTdKalEKp6nlcqRk//AB+LhZqxi+1bvEreQsTyyF+0c5csioaQt07fIT2nrfDEynQN8ttjUfq/T6nWODm9+wV7RzjzblQ3caH2U3ldqqjsAi0p0Hhoc/OXb+PUkRwkFv2kCkzc6u6OnmF6bqQtwjgkVpFpVRXUsoRS7ESIwjHchxsPMxaT9C4hEuna6sXqbkIqa7lUjqehVcsYMzrsq7UlpbiKiqbxQSAdtCBUcRHWmKlPJkfFTnCtygNOQbIlbdk6pKEqNAFA+ehbYOP2j2x9vioyyR5wlkp15y3nTcw+lCSpakpSNKlEJA4k4RxJQlW5nZsuWqOn6ZQ81hPSV4Lwb+KAK+tvP64aiUlUo2LeUVn3E0APtGAFOen7btOocW+W1YFP1DVD9nqhQpxMQrtI4arnTXYtvkcpX1x3szWfmvXgX30pGsNgq+JVAOwxVW6fjuqg32+izI08aluXiaVp2KqypyVmELUpsOJUFUoRdIKkmm1PaK4RP0dpFYuLTWUkdqL+UXWX5nNYrLtrHmuDsUD+IEaXRksrGulFdpuGdCl0MrOLwywQAQBZebGUusOOH/iLoOCR+pVFHpOedij0I1OhKtWlz6X5e2OUVpcnlxAUCkioIIIOsHAiPqbTzR8aTWTKcyosUyr5R5ius2do2cRoPI640mFvV1efHiYvH4R4e3V4PavfUQ8SSEEAEAMeQdodFNpBNEuAoPE4p+IAc4hY+rXpbXDaWeib+TxCT3S2ehaszLpcQptaQpC0lKknEEEUII2EGkZ415zPl7mmm5NxSpZtcxLk1SUJvLQPRWgY4ekBQ6cNEALtlZBWjMGjUm9xWjok+85dHfAD/YeYSYVQzUy20PRaSXFU2Em6AeF6ALBsPM/ZkvQqaU+oec+q8PcTRBHEGAHiTk22khDTaG0DQlCQlI4ACkAalsW/LSorMPtNbAtaUk8E1qeQgDmfL3KKXVbBnpNZcbJaWeqpFSkBKki8moBCdNPOMeoy1WmeZx1ouJFWrlC/NzTT7TZS61d6PowpagUqvpO8hR2R8vvjzptJHOutVRyzJJWS1pzqguZUvcqYdJIrpATUqHCgipu0zha9z1n1eu48yxVa45k7IZtJdABmHlLOxNEJ4Y1J7RFVbp26eyqKX1ZEtx+r0LtGCTlZSXp0LKAR5wTj76utFfZZib/mTfZn9lsKu7Scelvy99xsonXHFhDYF5RASMKknACpwj5XhVKSitrZC/WXWSUYLJv3xJGTyaedeWy6oocSi+ARevDAYEGmk0rx2RZU6Ok7HW/haWfadYYC6211Wyykln05iJl61fs+v/xvJPIgp8VQ0VLVxeXTF+pO0JZnnFlvTDxmrEbd85Uuy4eICFK8FCNngpat8Sz0lDXw013+G0rWNIYsIA+gVwGJj4fUs3ki7bCkOgl22taUivE4q7yYy99nKWOXSbrDU8jVGHQv8m/HI7hAERlPYiZpko0LGKFbDsO46D/SJGGxDpnrcOJExuEjia9V7+D6ynZhhSFKQsFKkmhB1ERpIyUlmtxi5wlCTjJZNGOPR4CAPoMfD6nkWnkblOJhIac+uSMcMFgedXQDtHZuocZhHU9aPN8jWaO0gr46kucvr1jTEAtQgBZt3L+zpQkPTTd8YFCCXFg7ClFSOdIAru3c/rYqJSVUs40W+oJG43E1JHtJgBJmcvLbtElLS3AkmhTLI6NI4uDrDmqOVt9dS+OSR5lOMd7PFn5rp15V99aW72KiSXV130wJ9qK+zS1S+WnL374HF4mPDaOVm5spNkAuJU8ra4ogckJphuNYr7Mfi7Oasl1erI1mJkt+wnG2GmU3WmAhOxKbg7hECeHnY9azN9ubK23FbdzZhUFroE1F5V0UwBJwAvHXzj7HBw2ZLq7yHK22zLV2ZvLZ09rJJWQ7gQpx11KKJJAPWJNMAVVAGPGLJaKlGLlKSR3eh7NVztmls7fr/k3JHJtlM1KlIKmltFdFmt5QoccAPOSabo7V4OpXVtbms9vT7Z2p0fSsRU1ti457eL9tG09PfO2XyWwh2VVfbpiaJJIHO6QQN0dXb+ohN6uTg813f4O8r/1Vc245Srea7v8AAwCZaW+3qX0d9tXpJV5SeVEmnDfE7XhKxdOWa61x+zLHlK5Wx6cs0+lPevJ+2U/lxZ30c+xTyQpaQNiFdIO6kZ35GPj/ANmu57ClwX9HGzh1/T2xwzRO/OLCbbJqQl5o+8ug91SY1tctWSl0M0FsNeEo9KaEWNWYIIHwZMg7L6aaSojqNdc8fNHbj7JiDj7uTqyW97PUtNE4flb1J7o7e/h76i2Yz5rggAgAgBPy7ya6ZPTtD6VI6wHnpHiod4w2RY4HFcm9SW5/Qp9KYDlY8rBfEvqvX30FZRemVCAMsqwXFpbT5S1BI4kgDxjzOSjFyfA91wc5qC3t5FuKMrZkqVrUG2kCq1nSo8sVKJwAHARmLrpWy1pG4w+HhRBQgvyU9lHn6eUSmSYS2nUt7rrI23EkJSdxKo5HcT5ibtm1PLVMOoI10aaI4C62Yj3YumrnyXvqPErIx3slbJzSuKoX3kp2paSVH3jQA8jFZZpmO6qOfb6EeWKX8UO9k5vpGXoS0FK9J49Ifd8nuiJLEYu7e8l1e/ucJ3y/k8hkQUIACE4DRqA4AR5jhlvltI0r4rcszK0l1zBCSR9kUHb/AFiVXQ3zUeVK63mrw9TZkrFUtakrNwpANKVrWtDWtKYRJrwzk3GWzI91YOU5OMnk0Zf8NT81Uun0gJrifNVQ4aNEeuRXIt5bfRnv9PH9O5ZfF6M30sB2XbaI63RhaDsUmlMdRx8Y76inUoccs12khQVlMa+OWa7URjrRek3UqJK0LvVUSSNBOndeG6Izi7cPJPennt99pElF3YWUZPannt99pjTNFuVl3cCthZSRXSk1SQORQeUfFNwohPjF/Td6HlWOvDV2cYPLtW1eWRhnrZlwh75ulfSzAorAila116cTo1mOduKpjGTrW2W/36Hi3F0as+QT1p7/AH6cSMdW84Ga0R0KaIUKhQwArUHcNkV1mMbUV/buyOGpfYoZ7NVZJ8ffgJOXGUTEu06hD3TTDoKD1rxTUUKlKxpQaAca01aPWFwV2IujZZnqp57ePqTcJgXGeu230t8R8zD2UtiykqcqOncW6kHUkhKE8iEXuChGpLkTZtQLiynQVKI4VNI1cE1FZmBtac5Nbs2Y0pJIAFScABpO6PTeR4SbeSLiyTsb5rLhB8tXWWd51cAKDtOuM3i7+Wsz4cDaYDC/p6VF73tfb+CZiMTQgAgAgAgBIyzyQv3n5cdfStsed9pP2to18dNpg8bq/BZu4PoKLSWjNfO2pbeK6etdfn2766Ii5M21kb1gvBEyyo6A4ivCojliI61Ul1MkYOWrfBvpQwfKEkFOWWHEnBl5C1DaCFNA8QVjtMZc3IjZorElwwZtaEuOX1AFQqG7tNAOF41rXeKa60WksXZG3kluy8SFibnF5cCw3rdTqRXeT/SIKefORVT0jH+KzMDdoOum62ipoTROwaThSOtecnlCJxWKuterBeBuytjrW2l519DTagCMcTXjSh5mJUMPKUFZOaSZ1rwkp1q2yxRi/fV9zLZrcuzLNvPo6RTqiK6QkVIrQnRQV24x6qVVVMbLFm5PwPVEaKaI23Rzcn4e/El5OU6MzEulxSEkJdQoYlINQoCuy72GJddeo51JtLen0dPkTqquTdlKk0tkk+hcfDL6myt+kw1rbdbKUrBreNL+Ow0FRtqY6OeVsehrLPp4nVzyuh/bJZJ9PH/B7efTRN4hIWHEL1AGmPek9sfZSjks+OafvuPUpxyWtszzT7ePkRaraKENIbPkgX8NNKYAnnEZ4lxjFR4byI8Y4whGHDea6n3VKcKeoHPKG3Vrx1ntiNPEvNtcTx/Vm5NbFLeRNq2pKSgrMvoQaVuk9YjcgVUY5xjZZzEe68In1lf29nWZTVMmwSceu51U8bicTzKY6rROu85vLsJUMHFdXYa8lkzblrU6S8wwrW59Cin+2BfXhoqCN8WNOCop2xjt6WSY1QjuRYGSuZeSlaOTSvnSxj1xcaH8Opve0SDsESjo3kTuVmV7aG1My6gtahdvJxSgaMDoJpgANHKhssJgZSkpWLJeZTaQ0nCEHCp5yfHo/JWsXhlh+zfZOaJp0f7QP36eHbsMVGkMV/6o9/p6mh0Rgf8A3zXZ6+nj0D/FQaEIAIAIAIAIAIAUsrskA/V1miXtY0Bf6K369e2LDCY11/DPd5FRpDRiv+OvZLz/ACVpMsKQooWkpUnAgihEXkZKSzW4y84ShJxksmi1HWBaNlqbJFX2FIJOpdCmtNyxXlGZxFfJ2yibfCXctTGfSvrxKFzXzi0KmZRVQql4IOpSDdUOPk+7Gb01Bx1LlweT+33Iukq3KvNe+gtCwWkPS0yq79M0AtJqTgOtS7oPkkaNccsNGNlM3l8S2+/ApcJCFtFksvjjtXnu7vqOrUs2txiYaolRRUpGF5BA1bUkpPdsi4UIylC2G/LxX4L6NcJzhdDY8vGP42eRoputsPJU2l35s6opQqmhXXSdB0JWdWqOPwwqknHPUb2fVeCZHWrXTOMoqXJyeSfQ9q8E/oRUhNszDCmH1hqjiltmoAF4k0BOGF5QodRERa7Krq3XY9XbmvfeQ6rKb6XTa9Xa2n25+rR7nsoEImkraHSIQ10eml7XppoqE402x6sxcY3KUNqSy7T1djoQxCnDalHV7fewi2J2Y6NLSCUtpVeToqMaiijjQHZ4YRAeMlGGonsRFrniXBVw2RTzXV3+h9XOtMC9NPoRWtCtYFdZFSaqMKLp2vVim+vf4kyjDSfPeb98RWtrOzKM1TKtqfV6R+jR2kXj2DjFhDAWS57yLKvDJdQuy9r25axpLIWhs4VZHRI041eUak7r2rRE6vB1Q4Z9pIVUUM2T2YhSldJaEzUnEoZqSTp6zqxxrRPOJSR0HiRlrHsz6ltoOCuKB0ru8dIakcCoCJVWDus3LxIV+kMPTzpZvoW333mlaWcNw1DDYQPSX1j2DAd8T6tGRW2bz7Cou05J7Ko5db9+oq2harz5q64pe4nDkkYDsiwrprr5iyKm7FW3c+TfvoNKOpHG3I3JQvkPPCjI0A/8T/1369EV2MxirWpDf5fkudG6NdrVli+Hz/BZ6RTAaIojUn2ACACACACACACACAIq3bAZmk0cFFDyVjBQ56xuMd6MTOl/Du6CLisHViI5TW3p4mrklZbsqlxlZCkBV5tY1g4EU0gigPtaTHTF3QuanHfxRywGHsw8XXLas80/fvaUVnAl/wDD8oelFEodUh32XapcJ9rpDFTjqeWw84dX13ol2x1oNFgZKzaWJwhZAbWFJUVGgAPWFeYA5xn9F3qNictzWTMvgrFh8Y4y2Rea+6M7+UCWmWkNKJdl3V3VUqlTdVChNdBBT2aokyxkYVxjB/FFvvX5PU8fGuqMa38UJPJ8HHb5/Y1ZvKCYeW6ptIQHUhKwBWoAIxUrXRRFRTVEa/SMm5PdrLLI5TxmIxEpOtZKSyfZ2vtMDbaUJvPuJQkaVEgDmo4CIdeJc5asVmzpTgpPZN+BCWnnBkZeoaq+segOr76vygxY16NxNvO+Fe+HqWtOAUdyy7RYcyztOfUW5JlSdFQwhS1CvpLp1Rv6uiLOnRVENsvifX6E6OHgt+0h8r8jJ+UabmZ4YvKKaKc6RYIFReIqMRUjEnA1pFjGMYrKKyR3SS3DTmSs5g2q4062h1IYK2+lQldFAtEEVFAaFWMdbIqMskcqLHOCk95bWU+Wa5d1TDTSaou9ZRqMQDgkU1HbFhhcBGyCnJ7+CKrHaVlRY64R2ri/T8iTaVuzD/1rqiPRHVT7ooO2LSvD1V81FFdjb7ufJ9nAjY7kUIA+pSSaDEnQBHxvI+pNvJD3kvkOSQ7NCg0hrWdl/YPs9uyKrFaQXNq8fT1NBgdEPNTv/wDr6+nj0FgJFMBoinNCfYAIAIAIAIAIAIAIAIAIAIApz5SFjXpeXmwMWlltVPRWKgncFIp7cAQ+TtoNTUs04p1KXEpCXAVJBqnCpFdennGLxlFmHulGMdjea7H6bjPY3AKdme0x2hlTIS1ev0yx5qOv3+QO2seqdH4y/hqrr2fk9UaLS/j3v39hZnc4k0+oNyrNwqwSAC64eApTlQxa0aBpjttbl9F6/Us4YOK520kLJzU2rPkOzKuhScazClFdDsaFSngq7FzVTXUsoRSXUSoxUdiRYliZo7MkUhybX06xreIQ3Xc0DjwUVR2hCU3lFZnyy2Fazm0l1k6rLWUYutS7fUBA6iQ2hI0GiaVwGqgidDRtrWcthV2aZoUko5vr9+hp58rL6eyXVAVUypDqabjcUfcWo8ory3KpzYTAbtWzXEiiXmVtrx0qAeb27UtnnHSbzyfUcalk5Lr89pYWcdqk5X0m0HxT+WLvRzzp7GzNaZjliM+lL0FaJ5UBADBZGSEy/Q3ejQfOcw7E6T3DfEO7HVV7M831Flh9F33bWsl0v0LCsLJdiWopKbznpqxPIaE8sd5invxdlux7F0Giwuj6cPtis30v3sJuIpOCACACACACACACACACACACACAIjK2wUT0o9KrN0OpoFUrdUCFJVTXRQBpr0QBQDeY60iu6SwE18sumnEAJvd0APeTuYmVboqbdXMK9FP0SOdDfPEKHCALKsewpeVTclmG2hruJAJ9ZWlR3msAQtum01VDKWkp/5awVe84AOwCJ9H6Rc9vvXpmVWKePfy0kup7frkI89YU6VFTjTy1bcXD2gmLWvEYdLKMkvoUNuDxbec4tvxNJVkvjSw6OLa/0jry1f9y8UcP0t6/g/Blm2cwZuzSy6FJLjK2VhQIOgorjjiKGsZ7FRUbZau7ea/AzlKiOssnllt6jmvJeZU0/JFRumXnkhQOkBSmzTh1HO0xx/iSFsm+tHQ2WuTTs082tq7gi6oqVTWSNAJ1mLDBYuFMGpdJU6SwFmJsjKGW7Laacjm5Gl548G00+JX6R0npR/wAI+Jxq0Gv/AGS8PX8DPZeTksxQttC8POV1lcidHKkQbcVbZsk9haUYGinbCO3p4ktEclhABABABABABABABABABABABABABABABABABABABABABAHKGc6R+bWlPNCoCnUvIOjFfXw3DpFD2Y+8D41tTOp7PmQ6024NC0JUPaAP4x8PpsQAQAQAQAQAQAQAQAQAQAQAQAQAQAQAQAQAQAQAQAQAQAQAQAQBWGcrNau051t9DyGUBoIcJSVqqFKIISKA4KoaqGgQBYNh2cJaXZlwoqDLaGwoihIQkJBpwEAb0AEAEAEAEAEAEAEAEAEAEAEAEAEAEAEAEAEAEAEAEAEAEAEAEAEAEAEAEAEAEAEAEAEAEAE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6564" name="Picture 4" descr="https://encrypted-tbn1.gstatic.com/images?q=tbn:ANd9GcT184GJMUzQA_3I-R9qhxLfdftySGPVw-CD6xBwgWHsQu0aek1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85967" cy="1785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984776" cy="562074"/>
          </a:xfrm>
        </p:spPr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Трансфер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производства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08720"/>
            <a:ext cx="8186766" cy="55206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предоставляются:</a:t>
            </a: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договор о переносе производственных и технологических </a:t>
            </a: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процессов</a:t>
            </a:r>
            <a:endParaRPr lang="ru-RU" sz="9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 отчет по результатам проведенного </a:t>
            </a:r>
            <a:r>
              <a:rPr lang="ru-RU" sz="9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трансфера</a:t>
            </a: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9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9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производственных процессов на отечественной производственной площадке;</a:t>
            </a: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 подтверждение того, что качество исходного сырья,  используемого на отечественной площадке не влияет на процесс или готовый продукт;</a:t>
            </a: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 контроль качества препаратов, производимых на отечественной производственной площадке, и препаратов зарубежного производителя осуществляется по одной спецификации; </a:t>
            </a:r>
          </a:p>
          <a:p>
            <a:pPr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6) отчеты исследований </a:t>
            </a:r>
            <a:r>
              <a:rPr lang="ru-RU" sz="9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биоэквивалентности</a:t>
            </a: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или клинических исследований лекарственных средств, произведённых на производственных площадках  вне Казахстана (в случае отсутствия – обоснование).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65538" name="Picture 2" descr="http://dknews.kz/wp-content/uploads/2014/02/lekarstv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464248" cy="836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274638"/>
            <a:ext cx="5472122" cy="582594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Оценка производства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85000" lnSpcReduction="20000"/>
          </a:bodyPr>
          <a:lstStyle/>
          <a:p>
            <a:endParaRPr lang="ru-RU" sz="4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Заявитель 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организовывает посещение производства в течение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календарных дней после получения информации о необходимости ее проведения или предоставляет конкретный срок посещения, но не более чем через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календарных дней после получения информации.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64514" name="Picture 2" descr="http://www.gmp-gdp.ru/sites/default/files/validacia_proizvodst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95671" cy="1196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6766" cy="441167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случае предоставления отечественным производителем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генерического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препарата на экспертизу без данных исследований эквивалентности, заявитель в РД предоставляет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протокола и гарантийное обязательство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предоставлении отчета клинических исследований. При этом срок проведения исследований не входит в срок проведения экспертизы при регистрации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63490" name="AutoShape 2" descr="data:image/jpeg;base64,/9j/4AAQSkZJRgABAQAAAQABAAD/2wCEAAkGBxQQEhQUExQVFBUXFxgYGBYVFBUXFxcYGBUYFxQYFxgYHSggHRomGxgaIjEhJyktLi4vFx82ODQsNygtLisBCgoKDg0OGxAQGywkICYsNDQ3NzUsLCwvLCwsLCwsLCwsLCwsLCwsLCwvLCwsLCwsLCwsLCwsLDQsLCwsLCwsLP/AABEIAN8A4gMBEQACEQEDEQH/xAAcAAEAAgMBAQEAAAAAAAAAAAAABgcDBAUBCAL/xABFEAABAwIBCAYGCAUCBwEAAAABAAIDBBEFBhIhMUFRYXEHEyKBkaEyQlJygpIUI2KiwcLR8CQzQ2OxU9IVNJOjssPhg//EABsBAQACAwEBAAAAAAAAAAAAAAADBAIFBgEH/8QANxEAAgECAwMLAwIHAQEAAAAAAAECAxEEITEFElETQWFxgZGhscHR8CIy4RQzBiNCUmKy8RU0/9oADAMBAAIRAxEAPwC8UAQBAEAQBAEAQBAEAQBAEBidUMGtzRzcF5dGapzeiYbUsOp7TycE3kHTmtU+4ygr0wCAIAgCAIAgCAIAgCAIAgCAIAgCAIAgCAIAgCAjuL5a0lPcGTrHj1Yu2b7i70QeBKr1MTThz3NrhtjYuvmo7q4vLw1fYiNT5f1M2ilpgB7T7v0d2a0HvKrPF1J/txNvDYOGpf8A0VLvgsvdvuRoSzYlP/MqDGDsa4MI4DqgP8rG2IlrK3zo9yzGOzaP2Ur9av8A7P0NV+TjpP5tQ+T3gXebnFefpm/ulcmW0ow/bppeHkkBklF7T+4M/RP0keL8A9r1uC8fc9OSUXtP78z/AGp+khxfgef+vW4Lx9zxmTRj/lTuj5Ajza4J+ma+2Vj17TU/3KafzpTNmI4jB/LqnPG5z888vrQR5r3dxEdJX+dJFL/zq37lJLqVv9WvI3oMu6uD/madr2+027LDbdwzmk+CyWKqw++PzxK09h4Ot+xUafB5+GT8yR4Tl1ST2BeYXH1ZQGj5wS3zurFPF0589jU4nYeLo5qO8ujPw18CStN9I0hWTUNWyZ6gCAIAgCAIAgCAIAgCAIAgCAIAgIrlHlzBSksZ9dKNGa09lp3PfqvwFzyVarioQyWbNzgdi18QlOX0x4vV9S9XZEOrJa3EP57+qiP9NoLQRxZe5+M9yqtVav3Oy+fMze0o4LBftR3pcdfHm7F2mzRYHDFbs5x3v0+A1DwUkKEI8xFVxtapz2XRl+TpKUqBAEAQBAEAQC6CxoVuDQy62AH2mdk/oe8FRTowlqizSxdano8unP52GlSx1lAb0spezX1Z0j5Cbd7SCVEoVaX2O6+fMixUlhMZliI2fH8+90SzJ7L6GciOcfR5dXaPYcdVg4+ieDra9ZVmli4zylkzSY3YdWit+l9cfHu5+tdyJgrZowgCAIAgCAIAgCAIAgCAIDBXVkcDHSSuDGN1ucdHDmeG1Yykoq7JKVKdWahBXbK0xnKqoxFxipQYob2c+9nOH2iPRB9kaTt0XA18606z3YZI6vC7MoYKKqV/qnw5l1cet5cDzCsGjpwCBnP9ojV7o9Ufu6zp0Yw6zLEYupWyeS4e/E6V1KVT8SytYC5zg1o1ucQAOZOgICNYnl3SxXDC6Y/YFm/O63ldDy5rU+J4tWf8rRFjTqc9p8nyljT4LJRb5iCeIpx1kvneb0eRONzaZKmOK+sdZYj/AKUdvNZKDK8sdT6WZ29FVc708SdfnM7/ADIE5N8SN49f2+P4B6Ka0ejiTr//ALD/ABIU5N8R+vX9vj+DDJkLjUP8urjlA1AyOJPdLGR5o6bM44+nzpmlPWYxSf8AMURkaNbmMzu8uhLgBzasXFrmLEMTTlpL54H7w3L6nk0SB8LtucM5t/ebpHeAsSxclFPUNkaHMc17Tqc0hwPeEPTJdAaOJYVHOO0LO2PHpd+8cCo6lKM9SxQxNSj9ry4GvhGUFThZDJbzU2ob2+4Tq0eodGjQRpKihVqUHaWcfnyxJicDh9oJzp/TU8+vj1rPimWZheJRVMYkheHtO0awdocNYPArYwnGavE5Kvh6lCbp1FZm2siEIAgCAIAgCAIAgCA08XxOOlidLK7NaPEnY1o2krCc1Bb0ifD4epiKip01dv5dlV1lXNi0ufJeOnaTmMHho3u3u2ahtWublXd3kjr6VKls6nuQzm9X80XBdrO1TwtjaGsAa0agP3r4qykoqyKc5Sm96Tuz9kr0xIpi2WYzxDRsNRK42BaC5t/shul55aOKGMpJK7yN3DOjOrriJMSndG3WImFrnj/1s7g471IqbeprquPisoK5YeBZHUVFYwwMDh/UcM+T53XI5CwUiika+pXqVPuZ3lkRBAEAQBAEBx8cyWpK0fxEDHn27Zsg5PbZ3mvHFPUkp1pw+1ldYv0WVFK4y4ZUOvr6qQhrjr0B3oP4B4HNROm+Y2FLHp5VF2/PnQcvD8sHRSGCvjMEo0FxaQOBc06QPtC4OvQFH1mxjNSV07olrHhwBBBBFwQbgjYQRsQyPJIw4FrgCDoIIuCvGrqzMotxd1qcJhmwuTr6cl0R9OMk2I3O4bn6xx03rWlQe9HQvyVLH0+SrfdzP29Vo/K0MAxuKtiEkR4OafSY7a1w/HathTqRqRujkcXhKmFqbk+x8zXFHSUhVCAIAgCAIAgCAwV1WyGN0kjg1jAS4nYB+PBeSkoq7JKVKVWahBXbKkrauTF5+sfdlOw2Yy/lo9c7Ts0Ab1rW3Xld6I7KjShs+juRzm9X85lzcdWdxjQ0AAAACwA1AbAFZStkim227sxV1YyBhkkcGtGsnyAG08Ah4RSjpqvHpCyG8FI02e9wNjwdY9t1tOYDYaLnUV7GLloVsRiI0Vnm+BbOS2SVNhzM2FnbI7crtMj+Z2D7IsFPGKjoaWtXnVd5M7qyIQgCA4mVeUkeHxZ7xnPdcRxg2LiNenY0aLniNpAUVWqqauy7gcFPFVN2OSWr4fngivZK/E67tmY07Dpa1hdHo2Wze2ficqm9Wnnex0UcPgsP9KjvPpz88u5HjJ8TpO2yodO0aS17nSE/C/Tb3XXT+dDNO4lSwNf6ZQUerLyy71YnmR2VbMQjOjMlZbPZe+vU5p2tPl4E2qNZVF0mg2hs+eElxi9H6PpJEpjXhAEByMo8m6fEI8yojDrei8aHsJ2sdrHLUbaQV44p6ktKtOk7xZUeKYRWYC+4vUUROvVm3PrD+m++30Xczoryi49RucPio1stJEkwzEo6mMSROu06DvadrXDYV4WzbOlAR/PkwucVEGmIkB8ewgn0Tw9l2w87Gs70Zb0dC8408dS5Gr93M/X3XOvC2MJxKOqiZLEbtcO8Ha1w2EHQVsYTU1vI47EUJ0KjpzWaNxZEIQBAEAQBAEBVeW2MOxCpFJCfqYj23DU5w0OPENOgDa4k7itfXm6s9yOiOs2XhVhKPL1F9UtOhfnV9HabdPA2NoY0WaBYD97VKkkrI8nJze89T8VtWyFjpJDmtaLk/wCAN5J0AL0xI3k9gU2PT9bLnRUcbrADW47WtO1x9Z2zUF7CO91FTFYlUVZfd5F00NHHBG2OJgYxgs1rRYAKylY0UpOTu9TOh4EAQBAVLlE/6Xi72v0sgAAbsIa1rjo99+neAFr6n11rPmOtwUeQwClHWX59Edq6mIBdAcCF/wBDxSnkZobM4NcBqPWO6t/dctdzCh+yqmuctVI8vgpwl/SrrszXquot9bA48IAgCAx1EDZGuY9oe1wIc1wBa4HQQQdBCHqbTuimcrsl5cFl+lUl3UriA+MknMudDXHXmXPZfrBNje/arzhu5rQ3WExfK/RL7vM7WF4iypjbJGbg7DradrXDeP3oWNy8bMjA4FrhcEWIOog61488meptO6OVk3ihwqq6t5/hpjrPqnUH8xoDuFjsAUFOXIzs9GT47DLHUN+K+uPj0duq6cuctxbI44IAgCAIAgIr0iZQ/Q6azDaaW7GW1tFu2/uBsOLmqviau5DLVm12Tg/1Fa8vtjm+ngu3yTIfk9hv0eIXFnusXcNze4eZKr0obkek3uJrcrPoXy51LqUrkRp6R+O1ghjJbSwnOe8btWcNmc7SG7hc7wvYrediDEV1Qhvc70LsoKJkEbIomhjGANa0agB+9e1WUrHPSk5O71NhemIQBAEAQFSVQzcZqhvH+WROWveVd/OB19F32fT+c8kdq6mK4ugI/iYzsQoW/wByI93XAnyaVDP9yKLcHu4Wq+h+T9y4VsDjQgCAIAgMc8LZGuY9oc1wLXNcLhwIsQQdYIQ9Tad0UljuFvwKsBbnOo5jo1nNtraftt1j2m8b2qzjuvoOgwmIVeGf3L586SUxyBwBBBBAII1EHSCOC8LJp4zQCoiLfWGlp3O/Q6u9YVIb8bE1Cq6U947/AEY48Z4TTyE9bBo06zHezb8Wnsnk3epMLU3o7r1RqttYNUqvKw+2Xn+de8mqtGkCAIAgCAp6vrP+I4i+TXDD2WbiGkhp+J2c6+4Ba2T5WrfmR2OHo/pMIof1Szfb7LLrudpTkJGctcSc1raaK5lmIbYa81xzQBxcez8y8fAZLN6Is7InJxuHUrIhYvPalcPWedfwjUOAVqEd1WOcxNd1qjlzc3Ud9ZFcIAgCAIAgKoyjbmY077bWn/sW/IqFTKv84HWYF72zl0P1/J1LqUjF0BxYG5+MUg3W+6JXqG168fnEnqvdwFR/OZFurYHIBAEAQBAEBysp8Djr6aSCTU4Xa62ljxpY8cj4i42rGUd5WJaNaVKamio8kKp8L5KKcWkiLg0HcD2mjePWB2h24KqssmdMpKUVOOjJUvQcGoqTh9bFVNvmONpANoOiQd7e0BvYoJPk6imWXTWKw0qD15vT26mXGx4cAQbgi4I2g6lsjjGmnZn6Q8CAICPZeYt9FopXtNnuHVs35z9FxxAu74VFXnuwbL+zaHLYmMXos31L30IDkvSdVTt3v7Z5H0R8tvEqpSjaJ0mJnv1H0HWe8AEk2AFydwGsqUrnJ6MMPNdXTV0g7ERtGD7ZFm/LHpPF4Kyoq73ijtOruU1TWr16v++Rb6smiCAIAgCAIAgKty8bmYtTu2OiYO/Plb+I8VRr5Vk/nOdTsp72BmuDflFm8pAEBy8nG5+NN/ttcf8AsW/zIoqedfq9jPHPd2c+lrz/AAWwr5yYQBAEAQBAEBVPS/hRgmgxCIaQ4MkttIB6sngW5zCfdCr1o2+o3Oy6106T616+/ebNNUNkY17TdrgHDkRcLA2djVx2k66B7doGc33m6R46R3rCpHejYkoz3Jpkp6L8V+kULGk3dCeqPugAx/cIHwlTYae9T6jSbYocliW1pLP38SXKwaoIAgKx6WqnrZ6WkG3tut9o5jD3ASKlineSgdHsOG5TnWfUvN+h+wLaBqWRaOFlpW9VTOG2QhncdL/ugjvWMnZGUFdlj5AYR9DoIIyLPLesk358naIPK4b8IVqnHdikc1jKvK1pS5ubqRIVmVQgCAIAgCAICs+lVubVUL+f3JIz+ZUcUvrizpdhu9GrH5mn7GdSEougNLIBmfitQ/Y2N478+Nv5So6GdZs82s93BQjxa8n7lpK8csEAQBAEAQBAcvKfChWUs0Btd7CGk7HjTGe5wB7ljOO8rE1CryVSM+D/AOlSZCVZdC6N2h0TrWOsB1zY8nBw7lTg8jqZrO6JKFmYmp0b1H0fEain1NkaS3mw57APge75Vhh3u1HEh2vDlMNCpzp+eXml3lqq8cwEAQFF5d1hkxOcgn6stY0jWMxjb2Pvly1WJl9bO22PSUcNBcbvvftY6eEYy2RoD3BrxruQA7iNl+Czp1lJWepliMLKDvFXXkc3FWNra+jpgQ9peM+xBFi68gNtuYw+KzylJJFWq3Roym8sv+eJeavnIhAEAQBAEAQBAV30yR/VUzxrbI5oPvMzvyKnjF9KZ0P8Py/mTj0LwdvUxh19O/SvS1Y9CHhj6Jm51RWycWWPvPlcf8BY4RfVJ/Oci267UqUevwSLLV05oIAgCAIAgCAICka8NocXq2OObG+7x8YEot3l4VGo1CbudXgr1qELZvTu+I5uJ4m+Zx0lrNjb7ONtZVKdRyfQb6jh40l08TzJqq6ivpX/AN1rTyeerd5PWeHdpLrKm06e/Qmv8fLP0PoFbg4EIAgPnKtlz6mpf7U0rvmkcVpqzvJ9Z9CwStTiuEV5H5UJdO/0X0/WYo0/6ccjx8oj/wDYVewizRzu3J2pS6Wl6+heC2JyQQBAEAQBAEAQEL6WYM6hzvYlY7xzo/zqti1embnYU7Yq3FP39DhYXJnQxHext+eaL+ajg7xRtqqtNrpM8sma0u3AnwF16zBK7sbPQ3DanndvlDfljYfzpg19LfSUv4gl/OhH/Hzb9iwVcNAEAQBAEAQBAEBTfTDT5lfBJ7cQHex7gfJ4VHFrPsOm2FP6LcJeZFFrjqTBVyFtnDW03HMaR5hSQIK6Ukk/lz6UjfnAEaiAfFbs+cNWdj9IeBAfM1A64JOkmxK0kz6PQVrmysCcl3Q4y9dO7dCR4ys/2q/hNew5jbr+hL/L0ZcSvnMBAEAQBAEAQBAR7pAg6zD6kbmB/wD03Nf+VQ11emzYbKnu4um+m3erepX+S1RnQAbWEtPjnDyNu5VaLvE6XFRtUvxMuUNRmU797hmDjnaD9257l7Vdosxw8d6oiX9FsObh7D7b5HeDyweTVPhVamjRbalfFtcEvK/qS1WDUhAEAQBAEAQBAVT02t+sozwm8jD+qp4vmOh2F/X1r1ILda06016/0P3uKyiRVtF1n0bhDrwQk7Y2HxYFu46I+dVVacutm2vSMID5koBYEHWLA89RWlmfRaDvextXUZYJj0OvtWzjfCT4SM/3K/hHn2HNbej/AC0/8vRlwK+cuEAQBAEAQBAEBqYvS9dBNH7cb2fM0j8VjJXi0S0KnJ1Yz4NPuZQGEYm6A5zbEOAzmnUd3Ij8StRCbid/WoqeTP3i2KuqCM4BrRqaPMk7SvZzcjylRVPQu/I6n6uhpWnQepYSOLmhx8ytpRVoJdBxG0J7+KqP/J+GR2FIUwgCAIAgCAIAgKq6bDeSjHCY+Ji/RU8XzHRbBWU+tepA7rWnVmtiB7H73FZw1IazyXWfR+DttBCDsjYPBgW6joj55Vd5yfSzbXpGEB83VsXV1VSz2ZpW/LK4LUVlZ9p32AlvU0+MV5HigL5Jei+fq8SaP9SORn3RJ+RXMI/rNHtuF8O3wafp6l2rZHHBAEAQBAEAQBAEB864xTdTUTR2tmSyNHIPIb5WWmmrSa6T6Fh58pShPil5GrHEXkMGtxDRzcbDzKxSvkSuSinJ82fcfSMUYa0NGoAAcgLBbtHzmTu7s/aHgQBAEAQBAEAQFPdL9RnVsTPYhB73vcT5NC1+Lf1W6Dqtg07UnLjLyX5IcqJ0ZrVrC7NYNbjYczoHmVJTV2VsTJRSb6+4+mY2ZoAGoADwW6Pnjdz9IeBAUJl/S9TilQNQkzXjjnMBP3muWtxMfqZ2Gx6m9Rj2r54HHVQ3htYNW/R6qnm1BkjS4/ZvZ/3SVLSluyTKeNo8rSlDin383ifRK3B8/CAIAgCAIAgCAICkekqk6rEJTskayQd7cw/eYfFavExtUZ2ux6m/hI9F16+pp5E0fXV9M21wJM88OrBkF+9oHesaEb1ETbRqcnhZvot35epfS2xwgQBAEAQBAEAQBAUFllW/SMQqHg3AfmN5RgR6OFwT3rU4iW9NndbMo8nh4J8L9+fkclQGyNvJql6/EKSP+61x5MPWO8mKzh43kus1W1Km7Sk+jzy9T6IW0OICAICpumygzZKapA1gxOPunPjHgZPBVcTG+ZvtjVrb0OGfo/Qgq1h1p+ZW3C9PGXtkLiv0qiheTd7W9W/fns7JJ5izviW3oz34JnB7Sw/IYmUVpqup+2h31KUQgCAIAgCAIAgK36YcOJbBUAeiTG7Rsd2mE8AWuHN4VLGRyUjotgVrSnSfPmuzX50Gn0P4dnSzVBGhjRG07C5xDn94DW/OscHHNyJtv1rU40lzu/dkvXuLUV85cIAgCAIAgCAIDmZSYoKSlmm2sYc0Ha86Ix3uICwqT3ItljCUHXrRp8X4c/gfPkY3m5OsnWeJWmZ9BirH7XhkS7ocoetrZpz6MUdh70hsD8rHfMthho53OY21W+jdXO/BFyq6c2EAQEc6QsHNZQTMaLvaOsZvzmdqw4kXb8SwqR3o2LWCrclWjJ6aPtKHopc5o4aP08lqZqzO6oTvC3AzrAnJv0U411NQ6ncexNpbwkaPzN0c2tG1W8JUtLdfOaHbmF5SkqsdY+T9n5st1bE5IIAgCAIAgCAIDVxOgjqYnxStzmPFiO+4IOwggEHeFjKKkrMlo1p0ZqpB2aMeC4THRxNhiFmi50m5JOkucdp/epIQUFZGWIxE8RUdSepvLIgCAIAgCAIAgCAq7pcxrOdHSMOhtpJLe0R9W08gS4ji1UMZU0gjp9g4W0XXlz5L1fp3leKkdIYqmTNaT3BZRV2RVp7sGy5+ijCPo1AxzhZ8560+64ARj5AD8RW1oxtE4jaNXlK7S0WXv4kyUpQCAIAgPnzLbBv+H18jALRS/WR7g1xN2j3XXbbdm71r8RTszrtlYrfgr9T9H86TnKmbw9jeWkOaS1zSCCNYINwRxBTNZo8aUlZ6MvjJDHm11O2TQHjsyNHqvA09x1jgeC29GqqkbnCbQwbwtZw5tV1fjRnbUpRCAIAgCAIDlZQ44yijDnAuc45scbfSe7cNw3nZ4Ax1Kigrst4PBzxM92OSWr5kvmiITUYvWTm75zCDqjgDRbnI4FxPKwVVzqS1duo6Cng8LSVow3umV/JWS8TyDE6yE3jqXSfYqA17TwzmgOHO6KU46PvPZ4XC1FaVO3TG6fc7omWTOULK1rhmmOVlhJETctvqIPrNOwqzSqqa6TQ47Ayw0lneL0fH2fQdpSlEIAgCAIAgOblFjDKKB8z9NtDW7XvPotHM+ABOxYVKihHeZZwmFliaqpx/4udlBVdS6WR8jznPe4uceJP+NgGwALTtuTuzv4U404qEdFkYl4ZGfAMJOIVkVOL5l86QjYxumTTs0dkcXBWqFO5qdpYrk4trm837H0WxgaAALACwA1ADUFsjiz9IAgCAICIdJuTP0+lJYLzQ3fHbW4W7cfxAC3FrVHUhvIuYHEcjUz0evuUjRVGe3iNf4FaucbM7ehU3456o2FgTHbyTygfQziQXcw9mRntNvs+0NY7xtKzpVXSlfmKuOwccXS3Hk1o+D9nz/gvOiq2TRtkjcHMeLtI2j8Dw2LbxkpK6OEq0p0puE1Zozr0jCAIAgCArDKGqM+Izk6oGsiYNgzm58htvubcgFRqPeqvoOswFJU8HG2srt+SNWeqYz03NbzIF+SxcktSyoOWiPIKxj/Qe13IgnwRST0Dpyjqj90VV1FbSyjRnyCB/2my6ADwDrHuRPdqRfYR4ilyuFqQfMt5da/GRa62BxwQBAEAQGOeZsbXPeQ1rQS5xNgABckncvG7K7MoxlOSjFXbKSy2ylNfNdtxCy4jadF973DefId61Veq6kstDudnYBYOln9z19uzxfYRu6iLxiqZ8xt9uxZQjvMjq1NyN+ctzojyaNLTmokFpqix062xa2Dm70jzaNi2lGFlc4vaOI5SpurRefOT5SmuCAIAgCAICkulTJY0c/wBLhb9TK76wDVHIdfJr9Y3OvvAVSvSvmdBsvGvKD1XivwRWN4cARqKoNNZHTRkpK6P0F4ZXJTkVlY6hfmuu+Bx7TNrT7bOO8bealo13SdnoUNo7OhjIb0cprx6H6PmLmo6tkzGyRuD2OFw4HQf/ALwW1jJSV0cVVpTpTcJqzRmXpGEAQBAU1l+2Wkrpi02bOGyA2B1NzXWvtDgfmHBa3EXhUduc7PZM4VsLFPWN16/OoiL3lxuSSTrJNz4qsbZWWSPGusbjQRqI0EICR5JCWsrKaMkuayQSk2GgRkOuTzs34lPRvOaRr9oThQw05cVbvy/PYXitocMEAQBAY55mxtL3uDWtBJc42AA1kk7F42krsyhCU5KMVdsqDLrLE1h6qK7acHiDKRqc4bGjWG9502A1dfEOq92OnmdnszZawi5SpnN+HQuni+xdMNJUNjZt3PHOsLnUljxtJXZ3OjvJg4nU9bI3+GhIzgRokdrbH/gu4WHrK9QpHO7TxzirLV6dC4/PQvpXTmggCAIAgCAIDXr6Jk8b4pWh7HtLXNO0H969i8auZRk4tSWp8/ZWZOSYTPmOu+B5Jjk3jc62jPG3frG4Uq1E6jZ+PU1n2r1RotdfSFTN4mmro9BXh6nY7+TGU81C+8ZzmH0onHsu4j2XcR33ssqdWVJ5aEGLwVHGxtPKXM+f8ro7i38nspYK5t43WeB2o3aHt7to4i4W0pVo1FkcbjdnVsJL61lzNaP5weZ2FKUQgCA4uVWTkeIRZjzmubpjkAuWO5bWnaNvAgER1aSqKzLmCxs8LU3o5p6rj+eDKlxTIitgcR1JlbsfF2wfh9IeC18sPUjzXOqo7Vw1VfdZ8Hl46eJjw7I2tnIAp3sG10v1bRzDu14AryNCpLmMqu08LTV3NPqz/HiWvkfkrHh8Zsc+V9s+S1r21NaNjR5+Fr9Kiqa6Tlsfj54qWeUVovV9JIVMUAgCA5mOY9BRMzpn2J9Fg0vd7rfx1DaVHUqxpq8mW8Jga2Klu0128y638ZUWVeVstcbHsRA3bED4OefWPkNm86yrWlVfBHZYLZ1HBK6znx9uC8X4EaLrqNKxbbbPCV6Y3MuAYLLilQIIdDBYySW0MbvO8nU1u08ASLVGkzT4/HRhHo5ul+x9CYNhcdJCyGFuaxgsN5OsucdridJPFX0klZHKVKkqknKWpur0wCAIAgCAIAgCA0MbwiKshdDO3OY7xadjmnY4b140mrMzp1JU5b0dSg8qsmpsJlzX3kgcfq5QNB22Psvts22uNtqVWidNgNoKSt3r1RoseHC4NwqjTWTN3Gakro/S8MjNBUuYQ4EhwNw5pIcDvBGkFY7ts0Sb6a3Zq6+d5PMB6SJYwG1Devb7bbNkHMei7y5lWaeMnHKauabFbAo1fqoPdfDVe68Se4TlRS1VhHK3OPqP7D+5rtfdcK7CvTnozncTszFYfOcHbis13r1OwpigEAQBAEAQHKxbKKmpb9bK0O9gdp/yNue9RTrQh9zLmG2ficR+3BtcdF3vIguPdJL3AtpmdUP9SSxf8LNLR335KlUxsnlBHRYX+H6dP6sRK/QtO/V9lusgFZWulcXuc5zjrc4kuPeVVs27yN2nGEVCmrJGssjA8c4AXOgIlc8ckldmbJ/BJ8Um6qAZsYt1kpHZYN53ncwaTwFyLdKiafHY+MY9HDnf4L9yayfhw+EQwiw1ucfSe7a5x3+Q1BXoxSVkcvVqyqy3pHVXpEEAQBAEAQBAEAQBAa+IUMdRG6KVjZI3CzmuFwf/ALtvsXjVzKMnF3WpS2WPRxPQl01HnTQazHa8kY4j12jeNI2jWVWqUbm7we0rO0sn4P2IhTVjX8Du/Q7VTlTcToaWIjPLRmyoycILmQTHbY81i4Jksa0kdbD8paiDRHPKwbs7OaOTXXHksozqQ+2RDVoYSt+5TT7M+9WZ3abpIq22uYX+/GQfuuaPJSrF1lrZlGew8BPRyXb7pnQZ0oS7YYjye4fqs/1s/wC0gf8ADmHelV+H4PX9KEuyGIc5HH8An62f9oX8OUFrVfgaFR0k1TtXUs92NxPi5xHksXi6r0SJ4bCwMdXJ9vsvU4dflVUzaHzyuG4HMaeYZYHvCilUqy1kXaWFwdH9umvPxd2cYzHZYLBQRYlXkzGSsiFu4QGCpqms169w/ehZxg5ENWvGnrqSPJHICoxItlmzoKbWDaz3j+207LeudGnQCrlOhY0OM2nnZZvwRd2EYVFSRNigYI2N1AbTtLidJcd50q0klkjQznKb3pPM3V6YBAEAQBAEAQBAEAQBAEAQELyv6N6WvJkb/DznT1jB2XH+4zU7mLHisJQTLVHFzp5aoqfHsla7DbmWPrYh/Vju5oG9xtdnxC3FValA3uG2opZX7Hr3nKhrmO225/rqVaVKSNrDE05c9us2VGWAgCAIAgCAIAgNeatY3Wb8BpUkacmQTxFOPPfqN/A8ArcRP8PEWxn+q+7Y/nI08mgkKxCh2msxO01HK9urX8FqZJdF9NRkST/xMw03c20bT9lhvc8XX1XFlajTSNDXxs6mSyRPVIUwgCAIAgCAIAgCAIAgCAIAgCAIAgIrj/R7QVl3Oh6t5/qQnq3XO0gdlx4uBWLgmWKeJqQ0eRBMS6HJ47mlqmuGxkoLDb3m3BPwhRSopl6ltNx1uur2I3W5IYpT3zqV0gG2PNkvyEZzvJQvDLgbCntZP+pdqsceplmh/m08sfvsez/yao3h+ktx2lF8y7zXGMM3HxCx5F8SX9dHgwcXZuPiE5F8R+ujwZmpqiSX+VBJJ7jXP/8AFpWSodJHLaMVzLvOvRZK4pUehSPYN8gEVuJEpB8lIsMipU2sl/UuzP8ABJMN6H6qXTVVLIx7MYdIfPNaD4qaNFIoVdqOXF9fsTjAejWgpLO6rr3j15yH+DLBg55t1IoJFCpi6s+e3US8C2gLMrHqAIAgCAIAgCAIAgCAIAgCAIAgCAIAgCAIAgCAxvgadbWnmAUFw2naNTWjkAguZEAQBAEAQBAEAQBAEAQBAEA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492" name="AutoShape 4" descr="data:image/jpeg;base64,/9j/4AAQSkZJRgABAQAAAQABAAD/2wCEAAkGBxQQEhQUExQVFBUXFxgYGBYVFBUXFxcYGBUYFxQYFxgYHSggHRomGxgaIjEhJyktLi4vFx82ODQsNygtLisBCgoKDg0OGxAQGywkICYsNDQ3NzUsLCwvLCwsLCwsLCwsLCwsLCwsLCwvLCwsLCwsLCwsLCwsLDQsLCwsLCwsLP/AABEIAN8A4gMBEQACEQEDEQH/xAAcAAEAAgMBAQEAAAAAAAAAAAAABgcDBAUBCAL/xABFEAABAwIBCAYGCAUCBwEAAAABAAIDBBEFBhIhMUFRYXEHEyKBkaEyQlJygpIUI2KiwcLR8CQzQ2OxU9IVNJOjssPhg//EABsBAQACAwEBAAAAAAAAAAAAAAADBAIFBgEH/8QANxEAAgECAwMLAwIHAQEAAAAAAAECAxEEITEFElETQWFxgZGhscHR8CIy4RQzBiNCUmKy8RU0/9oADAMBAAIRAxEAPwC8UAQBAEAQBAEAQBAEAQBAEBidUMGtzRzcF5dGapzeiYbUsOp7TycE3kHTmtU+4ygr0wCAIAgCAIAgCAIAgCAIAgCAIAgCAIAgCAIAgCAjuL5a0lPcGTrHj1Yu2b7i70QeBKr1MTThz3NrhtjYuvmo7q4vLw1fYiNT5f1M2ilpgB7T7v0d2a0HvKrPF1J/txNvDYOGpf8A0VLvgsvdvuRoSzYlP/MqDGDsa4MI4DqgP8rG2IlrK3zo9yzGOzaP2Ur9av8A7P0NV+TjpP5tQ+T3gXebnFefpm/ulcmW0ow/bppeHkkBklF7T+4M/RP0keL8A9r1uC8fc9OSUXtP78z/AGp+khxfgef+vW4Lx9zxmTRj/lTuj5Ajza4J+ma+2Vj17TU/3KafzpTNmI4jB/LqnPG5z888vrQR5r3dxEdJX+dJFL/zq37lJLqVv9WvI3oMu6uD/madr2+027LDbdwzmk+CyWKqw++PzxK09h4Ot+xUafB5+GT8yR4Tl1ST2BeYXH1ZQGj5wS3zurFPF0589jU4nYeLo5qO8ujPw18CStN9I0hWTUNWyZ6gCAIAgCAIAgCAIAgCAIAgCAIAgIrlHlzBSksZ9dKNGa09lp3PfqvwFzyVarioQyWbNzgdi18QlOX0x4vV9S9XZEOrJa3EP57+qiP9NoLQRxZe5+M9yqtVav3Oy+fMze0o4LBftR3pcdfHm7F2mzRYHDFbs5x3v0+A1DwUkKEI8xFVxtapz2XRl+TpKUqBAEAQBAEAQC6CxoVuDQy62AH2mdk/oe8FRTowlqizSxdano8unP52GlSx1lAb0spezX1Z0j5Cbd7SCVEoVaX2O6+fMixUlhMZliI2fH8+90SzJ7L6GciOcfR5dXaPYcdVg4+ieDra9ZVmli4zylkzSY3YdWit+l9cfHu5+tdyJgrZowgCAIAgCAIAgCAIAgCAIDBXVkcDHSSuDGN1ucdHDmeG1Yykoq7JKVKdWahBXbK0xnKqoxFxipQYob2c+9nOH2iPRB9kaTt0XA18606z3YZI6vC7MoYKKqV/qnw5l1cet5cDzCsGjpwCBnP9ojV7o9Ufu6zp0Yw6zLEYupWyeS4e/E6V1KVT8SytYC5zg1o1ucQAOZOgICNYnl3SxXDC6Y/YFm/O63ldDy5rU+J4tWf8rRFjTqc9p8nyljT4LJRb5iCeIpx1kvneb0eRONzaZKmOK+sdZYj/AKUdvNZKDK8sdT6WZ29FVc708SdfnM7/ADIE5N8SN49f2+P4B6Ka0ejiTr//ALD/ABIU5N8R+vX9vj+DDJkLjUP8urjlA1AyOJPdLGR5o6bM44+nzpmlPWYxSf8AMURkaNbmMzu8uhLgBzasXFrmLEMTTlpL54H7w3L6nk0SB8LtucM5t/ebpHeAsSxclFPUNkaHMc17Tqc0hwPeEPTJdAaOJYVHOO0LO2PHpd+8cCo6lKM9SxQxNSj9ry4GvhGUFThZDJbzU2ob2+4Tq0eodGjQRpKihVqUHaWcfnyxJicDh9oJzp/TU8+vj1rPimWZheJRVMYkheHtO0awdocNYPArYwnGavE5Kvh6lCbp1FZm2siEIAgCAIAgCAIAgCA08XxOOlidLK7NaPEnY1o2krCc1Bb0ifD4epiKip01dv5dlV1lXNi0ufJeOnaTmMHho3u3u2ahtWublXd3kjr6VKls6nuQzm9X80XBdrO1TwtjaGsAa0agP3r4qykoqyKc5Sm96Tuz9kr0xIpi2WYzxDRsNRK42BaC5t/shul55aOKGMpJK7yN3DOjOrriJMSndG3WImFrnj/1s7g471IqbeprquPisoK5YeBZHUVFYwwMDh/UcM+T53XI5CwUiika+pXqVPuZ3lkRBAEAQBAEBx8cyWpK0fxEDHn27Zsg5PbZ3mvHFPUkp1pw+1ldYv0WVFK4y4ZUOvr6qQhrjr0B3oP4B4HNROm+Y2FLHp5VF2/PnQcvD8sHRSGCvjMEo0FxaQOBc06QPtC4OvQFH1mxjNSV07olrHhwBBBBFwQbgjYQRsQyPJIw4FrgCDoIIuCvGrqzMotxd1qcJhmwuTr6cl0R9OMk2I3O4bn6xx03rWlQe9HQvyVLH0+SrfdzP29Vo/K0MAxuKtiEkR4OafSY7a1w/HathTqRqRujkcXhKmFqbk+x8zXFHSUhVCAIAgCAIAgCAwV1WyGN0kjg1jAS4nYB+PBeSkoq7JKVKVWahBXbKkrauTF5+sfdlOw2Yy/lo9c7Ts0Ab1rW3Xld6I7KjShs+juRzm9X85lzcdWdxjQ0AAAACwA1AbAFZStkim227sxV1YyBhkkcGtGsnyAG08Ah4RSjpqvHpCyG8FI02e9wNjwdY9t1tOYDYaLnUV7GLloVsRiI0Vnm+BbOS2SVNhzM2FnbI7crtMj+Z2D7IsFPGKjoaWtXnVd5M7qyIQgCA4mVeUkeHxZ7xnPdcRxg2LiNenY0aLniNpAUVWqqauy7gcFPFVN2OSWr4fngivZK/E67tmY07Dpa1hdHo2Wze2ficqm9Wnnex0UcPgsP9KjvPpz88u5HjJ8TpO2yodO0aS17nSE/C/Tb3XXT+dDNO4lSwNf6ZQUerLyy71YnmR2VbMQjOjMlZbPZe+vU5p2tPl4E2qNZVF0mg2hs+eElxi9H6PpJEpjXhAEByMo8m6fEI8yojDrei8aHsJ2sdrHLUbaQV44p6ktKtOk7xZUeKYRWYC+4vUUROvVm3PrD+m++30Xczoryi49RucPio1stJEkwzEo6mMSROu06DvadrXDYV4WzbOlAR/PkwucVEGmIkB8ewgn0Tw9l2w87Gs70Zb0dC8408dS5Gr93M/X3XOvC2MJxKOqiZLEbtcO8Ha1w2EHQVsYTU1vI47EUJ0KjpzWaNxZEIQBAEAQBAEBVeW2MOxCpFJCfqYj23DU5w0OPENOgDa4k7itfXm6s9yOiOs2XhVhKPL1F9UtOhfnV9HabdPA2NoY0WaBYD97VKkkrI8nJze89T8VtWyFjpJDmtaLk/wCAN5J0AL0xI3k9gU2PT9bLnRUcbrADW47WtO1x9Z2zUF7CO91FTFYlUVZfd5F00NHHBG2OJgYxgs1rRYAKylY0UpOTu9TOh4EAQBAVLlE/6Xi72v0sgAAbsIa1rjo99+neAFr6n11rPmOtwUeQwClHWX59Edq6mIBdAcCF/wBDxSnkZobM4NcBqPWO6t/dctdzCh+yqmuctVI8vgpwl/SrrszXquot9bA48IAgCAx1EDZGuY9oe1wIc1wBa4HQQQdBCHqbTuimcrsl5cFl+lUl3UriA+MknMudDXHXmXPZfrBNje/arzhu5rQ3WExfK/RL7vM7WF4iypjbJGbg7DradrXDeP3oWNy8bMjA4FrhcEWIOog61488meptO6OVk3ihwqq6t5/hpjrPqnUH8xoDuFjsAUFOXIzs9GT47DLHUN+K+uPj0duq6cuctxbI44IAgCAIAgIr0iZQ/Q6azDaaW7GW1tFu2/uBsOLmqviau5DLVm12Tg/1Fa8vtjm+ngu3yTIfk9hv0eIXFnusXcNze4eZKr0obkek3uJrcrPoXy51LqUrkRp6R+O1ghjJbSwnOe8btWcNmc7SG7hc7wvYrediDEV1Qhvc70LsoKJkEbIomhjGANa0agB+9e1WUrHPSk5O71NhemIQBAEAQFSVQzcZqhvH+WROWveVd/OB19F32fT+c8kdq6mK4ugI/iYzsQoW/wByI93XAnyaVDP9yKLcHu4Wq+h+T9y4VsDjQgCAIAgMc8LZGuY9oc1wLXNcLhwIsQQdYIQ9Tad0UljuFvwKsBbnOo5jo1nNtraftt1j2m8b2qzjuvoOgwmIVeGf3L586SUxyBwBBBBAII1EHSCOC8LJp4zQCoiLfWGlp3O/Q6u9YVIb8bE1Cq6U947/AEY48Z4TTyE9bBo06zHezb8Wnsnk3epMLU3o7r1RqttYNUqvKw+2Xn+de8mqtGkCAIAgCAp6vrP+I4i+TXDD2WbiGkhp+J2c6+4Ba2T5WrfmR2OHo/pMIof1Szfb7LLrudpTkJGctcSc1raaK5lmIbYa81xzQBxcez8y8fAZLN6Is7InJxuHUrIhYvPalcPWedfwjUOAVqEd1WOcxNd1qjlzc3Ud9ZFcIAgCAIAgKoyjbmY077bWn/sW/IqFTKv84HWYF72zl0P1/J1LqUjF0BxYG5+MUg3W+6JXqG168fnEnqvdwFR/OZFurYHIBAEAQBAEBysp8Djr6aSCTU4Xa62ljxpY8cj4i42rGUd5WJaNaVKamio8kKp8L5KKcWkiLg0HcD2mjePWB2h24KqssmdMpKUVOOjJUvQcGoqTh9bFVNvmONpANoOiQd7e0BvYoJPk6imWXTWKw0qD15vT26mXGx4cAQbgi4I2g6lsjjGmnZn6Q8CAICPZeYt9FopXtNnuHVs35z9FxxAu74VFXnuwbL+zaHLYmMXos31L30IDkvSdVTt3v7Z5H0R8tvEqpSjaJ0mJnv1H0HWe8AEk2AFydwGsqUrnJ6MMPNdXTV0g7ERtGD7ZFm/LHpPF4Kyoq73ijtOruU1TWr16v++Rb6smiCAIAgCAIAgKty8bmYtTu2OiYO/Plb+I8VRr5Vk/nOdTsp72BmuDflFm8pAEBy8nG5+NN/ttcf8AsW/zIoqedfq9jPHPd2c+lrz/AAWwr5yYQBAEAQBAEBVPS/hRgmgxCIaQ4MkttIB6sngW5zCfdCr1o2+o3Oy6106T616+/ebNNUNkY17TdrgHDkRcLA2djVx2k66B7doGc33m6R46R3rCpHejYkoz3Jpkp6L8V+kULGk3dCeqPugAx/cIHwlTYae9T6jSbYocliW1pLP38SXKwaoIAgKx6WqnrZ6WkG3tut9o5jD3ASKlineSgdHsOG5TnWfUvN+h+wLaBqWRaOFlpW9VTOG2QhncdL/ugjvWMnZGUFdlj5AYR9DoIIyLPLesk358naIPK4b8IVqnHdikc1jKvK1pS5ubqRIVmVQgCAIAgCAICs+lVubVUL+f3JIz+ZUcUvrizpdhu9GrH5mn7GdSEougNLIBmfitQ/Y2N478+Nv5So6GdZs82s93BQjxa8n7lpK8csEAQBAEAQBAcvKfChWUs0Btd7CGk7HjTGe5wB7ljOO8rE1CryVSM+D/AOlSZCVZdC6N2h0TrWOsB1zY8nBw7lTg8jqZrO6JKFmYmp0b1H0fEain1NkaS3mw57APge75Vhh3u1HEh2vDlMNCpzp+eXml3lqq8cwEAQFF5d1hkxOcgn6stY0jWMxjb2Pvly1WJl9bO22PSUcNBcbvvftY6eEYy2RoD3BrxruQA7iNl+Czp1lJWepliMLKDvFXXkc3FWNra+jpgQ9peM+xBFi68gNtuYw+KzylJJFWq3Roym8sv+eJeavnIhAEAQBAEAQBAV30yR/VUzxrbI5oPvMzvyKnjF9KZ0P8Py/mTj0LwdvUxh19O/SvS1Y9CHhj6Jm51RWycWWPvPlcf8BY4RfVJ/Oci267UqUevwSLLV05oIAgCAIAgCAICka8NocXq2OObG+7x8YEot3l4VGo1CbudXgr1qELZvTu+I5uJ4m+Zx0lrNjb7ONtZVKdRyfQb6jh40l08TzJqq6ivpX/AN1rTyeerd5PWeHdpLrKm06e/Qmv8fLP0PoFbg4EIAgPnKtlz6mpf7U0rvmkcVpqzvJ9Z9CwStTiuEV5H5UJdO/0X0/WYo0/6ccjx8oj/wDYVewizRzu3J2pS6Wl6+heC2JyQQBAEAQBAEAQEL6WYM6hzvYlY7xzo/zqti1embnYU7Yq3FP39DhYXJnQxHext+eaL+ajg7xRtqqtNrpM8sma0u3AnwF16zBK7sbPQ3DanndvlDfljYfzpg19LfSUv4gl/OhH/Hzb9iwVcNAEAQBAEAQBAEBTfTDT5lfBJ7cQHex7gfJ4VHFrPsOm2FP6LcJeZFFrjqTBVyFtnDW03HMaR5hSQIK6Ukk/lz6UjfnAEaiAfFbs+cNWdj9IeBAfM1A64JOkmxK0kz6PQVrmysCcl3Q4y9dO7dCR4ys/2q/hNew5jbr+hL/L0ZcSvnMBAEAQBAEAQBAR7pAg6zD6kbmB/wD03Nf+VQ11emzYbKnu4um+m3erepX+S1RnQAbWEtPjnDyNu5VaLvE6XFRtUvxMuUNRmU797hmDjnaD9257l7Vdosxw8d6oiX9FsObh7D7b5HeDyweTVPhVamjRbalfFtcEvK/qS1WDUhAEAQBAEAQBAVT02t+sozwm8jD+qp4vmOh2F/X1r1ILda06016/0P3uKyiRVtF1n0bhDrwQk7Y2HxYFu46I+dVVacutm2vSMID5koBYEHWLA89RWlmfRaDvextXUZYJj0OvtWzjfCT4SM/3K/hHn2HNbej/AC0/8vRlwK+cuEAQBAEAQBAEBqYvS9dBNH7cb2fM0j8VjJXi0S0KnJ1Yz4NPuZQGEYm6A5zbEOAzmnUd3Ij8StRCbid/WoqeTP3i2KuqCM4BrRqaPMk7SvZzcjylRVPQu/I6n6uhpWnQepYSOLmhx8ytpRVoJdBxG0J7+KqP/J+GR2FIUwgCAIAgCAIAgKq6bDeSjHCY+Ji/RU8XzHRbBWU+tepA7rWnVmtiB7H73FZw1IazyXWfR+DttBCDsjYPBgW6joj55Vd5yfSzbXpGEB83VsXV1VSz2ZpW/LK4LUVlZ9p32AlvU0+MV5HigL5Jei+fq8SaP9SORn3RJ+RXMI/rNHtuF8O3wafp6l2rZHHBAEAQBAEAQBAEB864xTdTUTR2tmSyNHIPIb5WWmmrSa6T6Fh58pShPil5GrHEXkMGtxDRzcbDzKxSvkSuSinJ82fcfSMUYa0NGoAAcgLBbtHzmTu7s/aHgQBAEAQBAEAQFPdL9RnVsTPYhB73vcT5NC1+Lf1W6Dqtg07UnLjLyX5IcqJ0ZrVrC7NYNbjYczoHmVJTV2VsTJRSb6+4+mY2ZoAGoADwW6Pnjdz9IeBAUJl/S9TilQNQkzXjjnMBP3muWtxMfqZ2Gx6m9Rj2r54HHVQ3htYNW/R6qnm1BkjS4/ZvZ/3SVLSluyTKeNo8rSlDin383ifRK3B8/CAIAgCAIAgCAICkekqk6rEJTskayQd7cw/eYfFavExtUZ2ux6m/hI9F16+pp5E0fXV9M21wJM88OrBkF+9oHesaEb1ETbRqcnhZvot35epfS2xwgQBAEAQBAEAQBAUFllW/SMQqHg3AfmN5RgR6OFwT3rU4iW9NndbMo8nh4J8L9+fkclQGyNvJql6/EKSP+61x5MPWO8mKzh43kus1W1Km7Sk+jzy9T6IW0OICAICpumygzZKapA1gxOPunPjHgZPBVcTG+ZvtjVrb0OGfo/Qgq1h1p+ZW3C9PGXtkLiv0qiheTd7W9W/fns7JJ5izviW3oz34JnB7Sw/IYmUVpqup+2h31KUQgCAIAgCAIAgK36YcOJbBUAeiTG7Rsd2mE8AWuHN4VLGRyUjotgVrSnSfPmuzX50Gn0P4dnSzVBGhjRG07C5xDn94DW/OscHHNyJtv1rU40lzu/dkvXuLUV85cIAgCAIAgCAIDmZSYoKSlmm2sYc0Ha86Ix3uICwqT3ItljCUHXrRp8X4c/gfPkY3m5OsnWeJWmZ9BirH7XhkS7ocoetrZpz6MUdh70hsD8rHfMthho53OY21W+jdXO/BFyq6c2EAQEc6QsHNZQTMaLvaOsZvzmdqw4kXb8SwqR3o2LWCrclWjJ6aPtKHopc5o4aP08lqZqzO6oTvC3AzrAnJv0U411NQ6ncexNpbwkaPzN0c2tG1W8JUtLdfOaHbmF5SkqsdY+T9n5st1bE5IIAgCAIAgCAIDVxOgjqYnxStzmPFiO+4IOwggEHeFjKKkrMlo1p0ZqpB2aMeC4THRxNhiFmi50m5JOkucdp/epIQUFZGWIxE8RUdSepvLIgCAIAgCAIAgCAq7pcxrOdHSMOhtpJLe0R9W08gS4ji1UMZU0gjp9g4W0XXlz5L1fp3leKkdIYqmTNaT3BZRV2RVp7sGy5+ijCPo1AxzhZ8560+64ARj5AD8RW1oxtE4jaNXlK7S0WXv4kyUpQCAIAgPnzLbBv+H18jALRS/WR7g1xN2j3XXbbdm71r8RTszrtlYrfgr9T9H86TnKmbw9jeWkOaS1zSCCNYINwRxBTNZo8aUlZ6MvjJDHm11O2TQHjsyNHqvA09x1jgeC29GqqkbnCbQwbwtZw5tV1fjRnbUpRCAIAgCAIDlZQ44yijDnAuc45scbfSe7cNw3nZ4Ax1Kigrst4PBzxM92OSWr5kvmiITUYvWTm75zCDqjgDRbnI4FxPKwVVzqS1duo6Cng8LSVow3umV/JWS8TyDE6yE3jqXSfYqA17TwzmgOHO6KU46PvPZ4XC1FaVO3TG6fc7omWTOULK1rhmmOVlhJETctvqIPrNOwqzSqqa6TQ47Ayw0lneL0fH2fQdpSlEIAgCAIAgOblFjDKKB8z9NtDW7XvPotHM+ABOxYVKihHeZZwmFliaqpx/4udlBVdS6WR8jznPe4uceJP+NgGwALTtuTuzv4U404qEdFkYl4ZGfAMJOIVkVOL5l86QjYxumTTs0dkcXBWqFO5qdpYrk4trm837H0WxgaAALACwA1ADUFsjiz9IAgCAICIdJuTP0+lJYLzQ3fHbW4W7cfxAC3FrVHUhvIuYHEcjUz0evuUjRVGe3iNf4FaucbM7ehU3456o2FgTHbyTygfQziQXcw9mRntNvs+0NY7xtKzpVXSlfmKuOwccXS3Hk1o+D9nz/gvOiq2TRtkjcHMeLtI2j8Dw2LbxkpK6OEq0p0puE1Zozr0jCAIAgCArDKGqM+Izk6oGsiYNgzm58htvubcgFRqPeqvoOswFJU8HG2srt+SNWeqYz03NbzIF+SxcktSyoOWiPIKxj/Qe13IgnwRST0Dpyjqj90VV1FbSyjRnyCB/2my6ADwDrHuRPdqRfYR4ilyuFqQfMt5da/GRa62BxwQBAEAQGOeZsbXPeQ1rQS5xNgABckncvG7K7MoxlOSjFXbKSy2ylNfNdtxCy4jadF973DefId61Veq6kstDudnYBYOln9z19uzxfYRu6iLxiqZ8xt9uxZQjvMjq1NyN+ctzojyaNLTmokFpqix062xa2Dm70jzaNi2lGFlc4vaOI5SpurRefOT5SmuCAIAgCAICkulTJY0c/wBLhb9TK76wDVHIdfJr9Y3OvvAVSvSvmdBsvGvKD1XivwRWN4cARqKoNNZHTRkpK6P0F4ZXJTkVlY6hfmuu+Bx7TNrT7bOO8bealo13SdnoUNo7OhjIb0cprx6H6PmLmo6tkzGyRuD2OFw4HQf/ALwW1jJSV0cVVpTpTcJqzRmXpGEAQBAU1l+2Wkrpi02bOGyA2B1NzXWvtDgfmHBa3EXhUduc7PZM4VsLFPWN16/OoiL3lxuSSTrJNz4qsbZWWSPGusbjQRqI0EICR5JCWsrKaMkuayQSk2GgRkOuTzs34lPRvOaRr9oThQw05cVbvy/PYXitocMEAQBAY55mxtL3uDWtBJc42AA1kk7F42krsyhCU5KMVdsqDLrLE1h6qK7acHiDKRqc4bGjWG9502A1dfEOq92OnmdnszZawi5SpnN+HQuni+xdMNJUNjZt3PHOsLnUljxtJXZ3OjvJg4nU9bI3+GhIzgRokdrbH/gu4WHrK9QpHO7TxzirLV6dC4/PQvpXTmggCAIAgCAIDXr6Jk8b4pWh7HtLXNO0H969i8auZRk4tSWp8/ZWZOSYTPmOu+B5Jjk3jc62jPG3frG4Uq1E6jZ+PU1n2r1RotdfSFTN4mmro9BXh6nY7+TGU81C+8ZzmH0onHsu4j2XcR33ssqdWVJ5aEGLwVHGxtPKXM+f8ro7i38nspYK5t43WeB2o3aHt7to4i4W0pVo1FkcbjdnVsJL61lzNaP5weZ2FKUQgCA4uVWTkeIRZjzmubpjkAuWO5bWnaNvAgER1aSqKzLmCxs8LU3o5p6rj+eDKlxTIitgcR1JlbsfF2wfh9IeC18sPUjzXOqo7Vw1VfdZ8Hl46eJjw7I2tnIAp3sG10v1bRzDu14AryNCpLmMqu08LTV3NPqz/HiWvkfkrHh8Zsc+V9s+S1r21NaNjR5+Fr9Kiqa6Tlsfj54qWeUVovV9JIVMUAgCA5mOY9BRMzpn2J9Fg0vd7rfx1DaVHUqxpq8mW8Jga2Klu0128y638ZUWVeVstcbHsRA3bED4OefWPkNm86yrWlVfBHZYLZ1HBK6znx9uC8X4EaLrqNKxbbbPCV6Y3MuAYLLilQIIdDBYySW0MbvO8nU1u08ASLVGkzT4/HRhHo5ul+x9CYNhcdJCyGFuaxgsN5OsucdridJPFX0klZHKVKkqknKWpur0wCAIAgCAIAgCA0MbwiKshdDO3OY7xadjmnY4b140mrMzp1JU5b0dSg8qsmpsJlzX3kgcfq5QNB22Psvts22uNtqVWidNgNoKSt3r1RoseHC4NwqjTWTN3Gakro/S8MjNBUuYQ4EhwNw5pIcDvBGkFY7ts0Sb6a3Zq6+d5PMB6SJYwG1Devb7bbNkHMei7y5lWaeMnHKauabFbAo1fqoPdfDVe68Se4TlRS1VhHK3OPqP7D+5rtfdcK7CvTnozncTszFYfOcHbis13r1OwpigEAQBAEAQHKxbKKmpb9bK0O9gdp/yNue9RTrQh9zLmG2ficR+3BtcdF3vIguPdJL3AtpmdUP9SSxf8LNLR335KlUxsnlBHRYX+H6dP6sRK/QtO/V9lusgFZWulcXuc5zjrc4kuPeVVs27yN2nGEVCmrJGssjA8c4AXOgIlc8ckldmbJ/BJ8Um6qAZsYt1kpHZYN53ncwaTwFyLdKiafHY+MY9HDnf4L9yayfhw+EQwiw1ucfSe7a5x3+Q1BXoxSVkcvVqyqy3pHVXpEEAQBAEAQBAEAQBAa+IUMdRG6KVjZI3CzmuFwf/ALtvsXjVzKMnF3WpS2WPRxPQl01HnTQazHa8kY4j12jeNI2jWVWqUbm7we0rO0sn4P2IhTVjX8Du/Q7VTlTcToaWIjPLRmyoycILmQTHbY81i4Jksa0kdbD8paiDRHPKwbs7OaOTXXHksozqQ+2RDVoYSt+5TT7M+9WZ3abpIq22uYX+/GQfuuaPJSrF1lrZlGew8BPRyXb7pnQZ0oS7YYjye4fqs/1s/wC0gf8ADmHelV+H4PX9KEuyGIc5HH8An62f9oX8OUFrVfgaFR0k1TtXUs92NxPi5xHksXi6r0SJ4bCwMdXJ9vsvU4dflVUzaHzyuG4HMaeYZYHvCilUqy1kXaWFwdH9umvPxd2cYzHZYLBQRYlXkzGSsiFu4QGCpqms169w/ehZxg5ENWvGnrqSPJHICoxItlmzoKbWDaz3j+207LeudGnQCrlOhY0OM2nnZZvwRd2EYVFSRNigYI2N1AbTtLidJcd50q0klkjQznKb3pPM3V6YBAEAQBAEAQBAEAQBAEAQELyv6N6WvJkb/DznT1jB2XH+4zU7mLHisJQTLVHFzp5aoqfHsla7DbmWPrYh/Vju5oG9xtdnxC3FValA3uG2opZX7Hr3nKhrmO225/rqVaVKSNrDE05c9us2VGWAgCAIAgCAIAgNeatY3Wb8BpUkacmQTxFOPPfqN/A8ArcRP8PEWxn+q+7Y/nI08mgkKxCh2msxO01HK9urX8FqZJdF9NRkST/xMw03c20bT9lhvc8XX1XFlajTSNDXxs6mSyRPVIUwgCAIAgCAIAgCAIAgCAIAgCAIAgIrj/R7QVl3Oh6t5/qQnq3XO0gdlx4uBWLgmWKeJqQ0eRBMS6HJ47mlqmuGxkoLDb3m3BPwhRSopl6ltNx1uur2I3W5IYpT3zqV0gG2PNkvyEZzvJQvDLgbCntZP+pdqsceplmh/m08sfvsez/yao3h+ktx2lF8y7zXGMM3HxCx5F8SX9dHgwcXZuPiE5F8R+ujwZmpqiSX+VBJJ7jXP/8AFpWSodJHLaMVzLvOvRZK4pUehSPYN8gEVuJEpB8lIsMipU2sl/UuzP8ABJMN6H6qXTVVLIx7MYdIfPNaD4qaNFIoVdqOXF9fsTjAejWgpLO6rr3j15yH+DLBg55t1IoJFCpi6s+e3US8C2gLMrHqAIAgCAIAgCAIAgCAIAgCAIAgCAIAgCAIAgCAxvgadbWnmAUFw2naNTWjkAguZEAQBAEAQBAEAQBAEAQBAEA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3494" name="Picture 6" descr="http://elise.com.ua/wp-content/uploads/2014/11/9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3540" cy="1690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Процедура подачи </a:t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заявления в НЦЭЛС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НЦЭЛС после принятия и регистрации заявления на экспертизу в течение рабочего дня размещает на </a:t>
            </a:r>
            <a:r>
              <a:rPr lang="ru-RU" dirty="0" err="1" smtClean="0"/>
              <a:t>интернет-ресурсе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2"/>
              </a:rPr>
              <a:t>www.dari.kz</a:t>
            </a:r>
            <a:r>
              <a:rPr lang="ru-RU" dirty="0" smtClean="0"/>
              <a:t> (в раздел «Сведения об экспертных работах») информацию о поступлении заявления и передает данную информацию из программы «Экспертиза ЛС» в систему СУЛО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pic>
        <p:nvPicPr>
          <p:cNvPr id="77826" name="Picture 2" descr="http://vsegda-readom.ru/images/ifns_v_himkah_registracija_oo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38125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6858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ПРИЕМ  РД, ОБРАЗЦОВ И СТАНДАРТОВ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8001000" cy="5638800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СПЕЦИАЛИСТ  УПЭЛС ОСУЩЕСТВЛЯЕТ: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ПРОВЕРКУ НАЛИЧИЯ ДЕЙСТВУЮЩЕГО ДОГОВОРА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ПРОВЕРКУ НАЛИЧИЯ  ВСЕХ ДОКУМЕНТОВ РД СОГЛАСНО УТВЕРЖДЕННОГО ПЕРЕЧНЯ 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ПРОВЕРКУ НАЛИЧИЯ ОБРАЗЦОВ И СТАНДАРТОВ С ДОСТАТОЧНЫМ СРОКОМ ГОДНОСТИ С ПРИЛОЖЕНИЕМ ДОКУМЕНТОВ, ПОДТВЕРЖДАЮЩИХ ИХ КАЧЕСТВО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ВВОД ЗАЯВКИ В ПРОГРАММУ «ЭКСПЕРТИЗА ЛС»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РАЗМЕЩЕНИЕ ОБРАЗЦОВ И СТАНДАРТОВ  В МАЛЫЙ АРХИВ ДЛЯ ХРАНЕНИЯ В НАДЛЕЖАЩИХ УСЛОВИЯХ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ЗАГРУЗКУ ЭЛЕКТРОННОГО РД В ПРОГРАММУ</a:t>
            </a:r>
          </a:p>
          <a:p>
            <a:pPr algn="l"/>
            <a:r>
              <a:rPr lang="ru-RU" sz="1800" b="1" dirty="0" smtClean="0">
                <a:solidFill>
                  <a:srgbClr val="00B050"/>
                </a:solidFill>
              </a:rPr>
              <a:t>НЕ ПРИНИМАЮТСЯ:</a:t>
            </a:r>
          </a:p>
          <a:p>
            <a:pPr algn="l">
              <a:buFont typeface="Wingdings" pitchFamily="2" charset="2"/>
              <a:buChar char="v"/>
            </a:pPr>
            <a:r>
              <a:rPr lang="ru-RU" sz="1800" b="1" dirty="0" smtClean="0">
                <a:solidFill>
                  <a:srgbClr val="00B050"/>
                </a:solidFill>
              </a:rPr>
              <a:t>ИММУНОБИОЛОГИЧЕСКИЕ ПРЕПАРАТЫ И ИХ СТАНДАРТЫ</a:t>
            </a:r>
          </a:p>
          <a:p>
            <a:pPr algn="l">
              <a:buFont typeface="Wingdings" pitchFamily="2" charset="2"/>
              <a:buChar char="v"/>
            </a:pPr>
            <a:r>
              <a:rPr lang="ru-RU" sz="1800" b="1" dirty="0" smtClean="0">
                <a:solidFill>
                  <a:srgbClr val="00B050"/>
                </a:solidFill>
              </a:rPr>
              <a:t> НАРКОТИЧЕСКИЕ ПРЕПАРАТЫ, ПРЕКУРСОРЫ И ИХ СТАНДАРТЫ</a:t>
            </a:r>
          </a:p>
          <a:p>
            <a:pPr algn="l">
              <a:buFont typeface="Wingdings" pitchFamily="2" charset="2"/>
              <a:buChar char="v"/>
            </a:pPr>
            <a:r>
              <a:rPr lang="ru-RU" sz="1800" b="1" dirty="0" smtClean="0">
                <a:solidFill>
                  <a:srgbClr val="00B050"/>
                </a:solidFill>
              </a:rPr>
              <a:t>ПРЕПАРАТЫ, ТРЕБУЮЩИЕ ОСОБЫХ УСЛОВИЙ ДЛЯ ХРАНЕНИЯ 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ОБЯЗАТЕЛЬНО ЗАПОЛНЯЕТСЯ АКТ ПРИЕМА-ПЕРЕДАЧИ</a:t>
            </a:r>
            <a:r>
              <a:rPr lang="ru-RU" sz="2400" b="1" dirty="0">
                <a:solidFill>
                  <a:srgbClr val="FF0000"/>
                </a:solidFill>
              </a:rPr>
              <a:t>!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381D7-C300-4C8C-A2D5-9D285F3C4DFB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pic>
        <p:nvPicPr>
          <p:cNvPr id="97282" name="Picture 2" descr="http://www.molomo.ru/img/medicines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42976" cy="857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56974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76199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>
                <a:solidFill>
                  <a:srgbClr val="FF0000"/>
                </a:solidFill>
                <a:latin typeface="Arial" charset="0"/>
              </a:rPr>
              <a:t>Запись на прием на сайте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</a:rPr>
              <a:t>www.dari.kz</a:t>
            </a:r>
            <a:r>
              <a:rPr lang="ru-RU" sz="2800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800" dirty="0" smtClean="0">
                <a:solidFill>
                  <a:srgbClr val="FF0000"/>
                </a:solidFill>
                <a:latin typeface="Arial" charset="0"/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68" y="1295400"/>
            <a:ext cx="4962532" cy="434340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ОБЯЗАТЕЛЬНЫЕ ПОЛЯ ДЛЯ ЗАПИСИ НА ПРИЕМ: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endParaRPr lang="ru-RU" sz="24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B050"/>
                </a:solidFill>
              </a:rPr>
              <a:t>ЗАЯВИТЕЛЬ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B050"/>
                </a:solidFill>
              </a:rPr>
              <a:t>НАЗВАНИЕ ПРЕПАРАТА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B050"/>
                </a:solidFill>
              </a:rPr>
              <a:t>ТИП ЭКСПЕРТНЫХ РАБОТ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B050"/>
                </a:solidFill>
              </a:rPr>
              <a:t>E-MAIL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B050"/>
                </a:solidFill>
              </a:rPr>
              <a:t>ТЕЛЕФОН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00B050"/>
                </a:solidFill>
              </a:rPr>
              <a:t>Заполнение заявления в электронном формате на сайте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381D7-C300-4C8C-A2D5-9D285F3C4DF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pic>
        <p:nvPicPr>
          <p:cNvPr id="96258" name="Picture 2" descr="http://www.gosmed.ru/files/Image/FOTO/zap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785926"/>
            <a:ext cx="3143240" cy="3429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35337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регистрационному досье в электронном  формате (ЭРД)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ЭРД должно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сопровождаться описью документов РД согласно приложений 2, 3 и 12 с указанием количества страниц каждого документа  с нарастающим итогом</a:t>
            </a:r>
          </a:p>
          <a:p>
            <a:pPr marL="0" indent="0"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Используемый формат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PDF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все материалы регистрационного досье (от заявления до приложений)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JPEG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макеты первичной и вторичной упаковок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проект АНД (ВАНД), инструкция по медицинскому применению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Рекомендуемые программы:</a:t>
            </a:r>
          </a:p>
          <a:p>
            <a:pPr marL="0" indent="0">
              <a:buNone/>
              <a:defRPr/>
            </a:pP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Acrobat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Acrobat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Acrobat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Suite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endParaRPr lang="ru-RU" sz="2400" dirty="0" smtClean="0"/>
          </a:p>
          <a:p>
            <a:pPr>
              <a:buFont typeface="Wingdings" pitchFamily="2" charset="2"/>
              <a:buChar char="ü"/>
              <a:defRPr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679444-6EF4-4F36-B31C-AD6F7ACEB0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044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sz="2400" b="1" i="1" dirty="0" smtClean="0">
                <a:solidFill>
                  <a:srgbClr val="FF0000"/>
                </a:solidFill>
                <a:cs typeface="Times New Roman" pitchFamily="18" charset="0"/>
              </a:rPr>
              <a:t>Информация  по заявкам, поступившим на экспертные работы в 20</a:t>
            </a:r>
            <a:r>
              <a:rPr lang="en-US" sz="2400" b="1" i="1" dirty="0" smtClean="0">
                <a:solidFill>
                  <a:srgbClr val="FF0000"/>
                </a:solidFill>
                <a:cs typeface="Times New Roman" pitchFamily="18" charset="0"/>
              </a:rPr>
              <a:t>1</a:t>
            </a:r>
            <a:r>
              <a:rPr lang="ru-RU" sz="2400" b="1" i="1" dirty="0" smtClean="0">
                <a:solidFill>
                  <a:srgbClr val="FF0000"/>
                </a:solidFill>
                <a:cs typeface="Times New Roman" pitchFamily="18" charset="0"/>
              </a:rPr>
              <a:t>4 году</a:t>
            </a:r>
            <a:br>
              <a:rPr lang="ru-RU" sz="2400" b="1" i="1" dirty="0" smtClean="0">
                <a:solidFill>
                  <a:srgbClr val="FF0000"/>
                </a:solidFill>
                <a:cs typeface="Times New Roman" pitchFamily="18" charset="0"/>
              </a:rPr>
            </a:br>
            <a:endParaRPr lang="ru-RU" sz="2400" b="1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51913844"/>
              </p:ext>
            </p:extLst>
          </p:nvPr>
        </p:nvGraphicFramePr>
        <p:xfrm>
          <a:off x="762000" y="1143000"/>
          <a:ext cx="3581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Объек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485006"/>
              </p:ext>
            </p:extLst>
          </p:nvPr>
        </p:nvGraphicFramePr>
        <p:xfrm>
          <a:off x="4038600" y="1066800"/>
          <a:ext cx="5334000" cy="514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008976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 государственной регистрации с внедрением Е-лицензирования</a:t>
            </a:r>
          </a:p>
        </p:txBody>
      </p:sp>
      <p:pic>
        <p:nvPicPr>
          <p:cNvPr id="35843" name="Picture 4" descr="black-man-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1150" y="1408113"/>
            <a:ext cx="908050" cy="1868487"/>
          </a:xfrm>
          <a:noFill/>
        </p:spPr>
      </p:pic>
      <p:sp>
        <p:nvSpPr>
          <p:cNvPr id="35844" name="Text Box 8"/>
          <p:cNvSpPr txBox="1">
            <a:spLocks noChangeArrowheads="1"/>
          </p:cNvSpPr>
          <p:nvPr/>
        </p:nvSpPr>
        <p:spPr bwMode="auto">
          <a:xfrm>
            <a:off x="487363" y="3006725"/>
            <a:ext cx="1066800" cy="284163"/>
          </a:xfrm>
          <a:prstGeom prst="rect">
            <a:avLst/>
          </a:prstGeom>
          <a:solidFill>
            <a:srgbClr val="FFCC00">
              <a:alpha val="6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200"/>
              <a:t>Заявитель</a:t>
            </a:r>
          </a:p>
        </p:txBody>
      </p:sp>
      <p:sp>
        <p:nvSpPr>
          <p:cNvPr id="35845" name="Oval 10"/>
          <p:cNvSpPr>
            <a:spLocks noChangeArrowheads="1"/>
          </p:cNvSpPr>
          <p:nvPr/>
        </p:nvSpPr>
        <p:spPr bwMode="auto">
          <a:xfrm>
            <a:off x="3276600" y="3352800"/>
            <a:ext cx="31242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1800" dirty="0"/>
              <a:t>Портал Е-лицензирования</a:t>
            </a:r>
          </a:p>
        </p:txBody>
      </p:sp>
      <p:sp>
        <p:nvSpPr>
          <p:cNvPr id="35846" name="AutoShape 12"/>
          <p:cNvSpPr>
            <a:spLocks noChangeArrowheads="1"/>
          </p:cNvSpPr>
          <p:nvPr/>
        </p:nvSpPr>
        <p:spPr bwMode="auto">
          <a:xfrm>
            <a:off x="4343400" y="1752600"/>
            <a:ext cx="3352800" cy="990600"/>
          </a:xfrm>
          <a:prstGeom prst="flowChartAlternateProcess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800" dirty="0"/>
              <a:t>Национальный центр </a:t>
            </a:r>
          </a:p>
          <a:p>
            <a:r>
              <a:rPr lang="ru-RU" sz="1800" dirty="0"/>
              <a:t>Экспертизы ЛС, ИМН и МТ</a:t>
            </a:r>
          </a:p>
        </p:txBody>
      </p:sp>
      <p:sp>
        <p:nvSpPr>
          <p:cNvPr id="73742" name="Line 14"/>
          <p:cNvSpPr>
            <a:spLocks noChangeShapeType="1"/>
          </p:cNvSpPr>
          <p:nvPr/>
        </p:nvSpPr>
        <p:spPr bwMode="auto">
          <a:xfrm>
            <a:off x="1524000" y="1981200"/>
            <a:ext cx="2590800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>
            <a:off x="1600200" y="2843213"/>
            <a:ext cx="2133600" cy="609600"/>
          </a:xfrm>
          <a:prstGeom prst="line">
            <a:avLst/>
          </a:prstGeom>
          <a:noFill/>
          <a:ln w="57150">
            <a:solidFill>
              <a:srgbClr val="0066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9" name="Rectangle 17"/>
          <p:cNvSpPr>
            <a:spLocks noChangeArrowheads="1"/>
          </p:cNvSpPr>
          <p:nvPr/>
        </p:nvSpPr>
        <p:spPr bwMode="auto">
          <a:xfrm>
            <a:off x="1295400" y="1371600"/>
            <a:ext cx="29718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400" b="1" dirty="0"/>
              <a:t>Заявление на экспертизу, РД, ЛС, </a:t>
            </a:r>
            <a:r>
              <a:rPr lang="ru-RU" sz="1400" b="1" dirty="0" smtClean="0"/>
              <a:t>СО</a:t>
            </a:r>
            <a:endParaRPr lang="ru-RU" sz="1400" b="1" dirty="0"/>
          </a:p>
        </p:txBody>
      </p:sp>
      <p:sp>
        <p:nvSpPr>
          <p:cNvPr id="35850" name="AutoShape 20"/>
          <p:cNvSpPr>
            <a:spLocks noChangeArrowheads="1"/>
          </p:cNvSpPr>
          <p:nvPr/>
        </p:nvSpPr>
        <p:spPr bwMode="auto">
          <a:xfrm>
            <a:off x="5429256" y="5214950"/>
            <a:ext cx="3276600" cy="990600"/>
          </a:xfrm>
          <a:prstGeom prst="flowChartAlternateProcess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400" dirty="0" smtClean="0"/>
              <a:t>Комитет контроля</a:t>
            </a:r>
          </a:p>
          <a:p>
            <a:r>
              <a:rPr lang="ru-RU" sz="1400" dirty="0" smtClean="0"/>
              <a:t>медицинской </a:t>
            </a:r>
            <a:r>
              <a:rPr lang="ru-RU" sz="1400" dirty="0"/>
              <a:t>и фармацевтической</a:t>
            </a:r>
          </a:p>
          <a:p>
            <a:r>
              <a:rPr lang="ru-RU" sz="1400" dirty="0" smtClean="0"/>
              <a:t>Деятельности </a:t>
            </a:r>
            <a:endParaRPr lang="en-GB" sz="1400" dirty="0"/>
          </a:p>
          <a:p>
            <a:endParaRPr lang="ru-RU" sz="1400" dirty="0"/>
          </a:p>
        </p:txBody>
      </p:sp>
      <p:sp>
        <p:nvSpPr>
          <p:cNvPr id="14348" name="Rectangle 23"/>
          <p:cNvSpPr>
            <a:spLocks noChangeArrowheads="1"/>
          </p:cNvSpPr>
          <p:nvPr/>
        </p:nvSpPr>
        <p:spPr bwMode="auto">
          <a:xfrm>
            <a:off x="6423025" y="2819400"/>
            <a:ext cx="2590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defRPr/>
            </a:pPr>
            <a:r>
              <a:rPr lang="ru-RU" sz="1400" dirty="0"/>
              <a:t> </a:t>
            </a:r>
            <a:r>
              <a:rPr lang="ru-RU" sz="1400" dirty="0">
                <a:solidFill>
                  <a:srgbClr val="FF0000"/>
                </a:solidFill>
              </a:rPr>
              <a:t>Электронные версии </a:t>
            </a:r>
          </a:p>
          <a:p>
            <a:pPr marL="342900" indent="-342900">
              <a:defRPr/>
            </a:pPr>
            <a:r>
              <a:rPr lang="ru-RU" sz="1400" dirty="0">
                <a:solidFill>
                  <a:srgbClr val="FF0000"/>
                </a:solidFill>
              </a:rPr>
              <a:t>с электронной подписью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ru-RU" sz="1400" dirty="0"/>
              <a:t>Заключение 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ru-RU" sz="1400" dirty="0"/>
              <a:t>Инструкция 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ru-RU" sz="1400" dirty="0"/>
              <a:t>АНД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1400" dirty="0"/>
              <a:t>Макеты упаковок </a:t>
            </a:r>
          </a:p>
        </p:txBody>
      </p:sp>
      <p:sp>
        <p:nvSpPr>
          <p:cNvPr id="73753" name="Line 25"/>
          <p:cNvSpPr>
            <a:spLocks noChangeShapeType="1"/>
          </p:cNvSpPr>
          <p:nvPr/>
        </p:nvSpPr>
        <p:spPr bwMode="auto">
          <a:xfrm>
            <a:off x="5486400" y="4343400"/>
            <a:ext cx="914400" cy="609600"/>
          </a:xfrm>
          <a:prstGeom prst="line">
            <a:avLst/>
          </a:prstGeom>
          <a:noFill/>
          <a:ln w="57150">
            <a:solidFill>
              <a:srgbClr val="0066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57" name="Line 29"/>
          <p:cNvSpPr>
            <a:spLocks noChangeShapeType="1"/>
          </p:cNvSpPr>
          <p:nvPr/>
        </p:nvSpPr>
        <p:spPr bwMode="auto">
          <a:xfrm flipH="1" flipV="1">
            <a:off x="1600200" y="3276600"/>
            <a:ext cx="3962400" cy="1981200"/>
          </a:xfrm>
          <a:prstGeom prst="line">
            <a:avLst/>
          </a:prstGeom>
          <a:noFill/>
          <a:ln w="57150">
            <a:solidFill>
              <a:srgbClr val="0066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9" name="Rectangle 30"/>
          <p:cNvSpPr>
            <a:spLocks noChangeArrowheads="1"/>
          </p:cNvSpPr>
          <p:nvPr/>
        </p:nvSpPr>
        <p:spPr bwMode="auto">
          <a:xfrm>
            <a:off x="76200" y="3505200"/>
            <a:ext cx="3200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defRPr/>
            </a:pPr>
            <a:r>
              <a:rPr lang="ru-RU" sz="1400" dirty="0">
                <a:solidFill>
                  <a:srgbClr val="FF0000"/>
                </a:solidFill>
                <a:latin typeface="Arial" charset="0"/>
              </a:rPr>
              <a:t>Электронные версии с электронной </a:t>
            </a:r>
          </a:p>
          <a:p>
            <a:pPr marL="342900" indent="-342900">
              <a:defRPr/>
            </a:pPr>
            <a:r>
              <a:rPr lang="ru-RU" sz="1400" dirty="0">
                <a:solidFill>
                  <a:srgbClr val="FF0000"/>
                </a:solidFill>
                <a:latin typeface="Arial" charset="0"/>
              </a:rPr>
              <a:t>подписью</a:t>
            </a:r>
          </a:p>
          <a:p>
            <a:pPr>
              <a:defRPr/>
            </a:pPr>
            <a:r>
              <a:rPr lang="ru-RU" sz="1400" dirty="0">
                <a:solidFill>
                  <a:srgbClr val="C00000"/>
                </a:solidFill>
                <a:latin typeface="Arial" charset="0"/>
              </a:rPr>
              <a:t>РУ</a:t>
            </a:r>
          </a:p>
          <a:p>
            <a:pPr>
              <a:defRPr/>
            </a:pPr>
            <a:r>
              <a:rPr lang="ru-RU" sz="1400" dirty="0">
                <a:latin typeface="Arial" charset="0"/>
              </a:rPr>
              <a:t>(с приложением:  Инструкции, АНД, </a:t>
            </a:r>
          </a:p>
          <a:p>
            <a:pPr>
              <a:defRPr/>
            </a:pPr>
            <a:r>
              <a:rPr lang="ru-RU" sz="1400" dirty="0">
                <a:latin typeface="Arial" charset="0"/>
              </a:rPr>
              <a:t>Макеты упаковок)</a:t>
            </a:r>
          </a:p>
        </p:txBody>
      </p:sp>
      <p:sp>
        <p:nvSpPr>
          <p:cNvPr id="35859" name="Rectangle 26"/>
          <p:cNvSpPr>
            <a:spLocks noChangeArrowheads="1"/>
          </p:cNvSpPr>
          <p:nvPr/>
        </p:nvSpPr>
        <p:spPr bwMode="auto">
          <a:xfrm>
            <a:off x="5227638" y="4343400"/>
            <a:ext cx="11699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dirty="0"/>
              <a:t>Заявление </a:t>
            </a:r>
          </a:p>
          <a:p>
            <a:r>
              <a:rPr lang="ru-RU" dirty="0"/>
              <a:t>на регистрацию</a:t>
            </a:r>
          </a:p>
        </p:txBody>
      </p:sp>
      <p:sp>
        <p:nvSpPr>
          <p:cNvPr id="73750" name="Line 22"/>
          <p:cNvSpPr>
            <a:spLocks noChangeShapeType="1"/>
          </p:cNvSpPr>
          <p:nvPr/>
        </p:nvSpPr>
        <p:spPr bwMode="auto">
          <a:xfrm>
            <a:off x="6215074" y="2928934"/>
            <a:ext cx="762000" cy="2209800"/>
          </a:xfrm>
          <a:prstGeom prst="line">
            <a:avLst/>
          </a:prstGeom>
          <a:noFill/>
          <a:ln w="57150">
            <a:solidFill>
              <a:srgbClr val="0066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1" name="Rectangle 19"/>
          <p:cNvSpPr>
            <a:spLocks noChangeArrowheads="1"/>
          </p:cNvSpPr>
          <p:nvPr/>
        </p:nvSpPr>
        <p:spPr bwMode="auto">
          <a:xfrm>
            <a:off x="1304925" y="2308225"/>
            <a:ext cx="1524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400"/>
              <a:t>Заявление </a:t>
            </a:r>
          </a:p>
          <a:p>
            <a:r>
              <a:rPr lang="ru-RU" sz="1400"/>
              <a:t>на регистрацию</a:t>
            </a:r>
          </a:p>
        </p:txBody>
      </p:sp>
      <p:cxnSp>
        <p:nvCxnSpPr>
          <p:cNvPr id="3" name="Прямая со стрелкой 2"/>
          <p:cNvCxnSpPr>
            <a:endCxn id="35851" idx="0"/>
          </p:cNvCxnSpPr>
          <p:nvPr/>
        </p:nvCxnSpPr>
        <p:spPr>
          <a:xfrm>
            <a:off x="2420938" y="489108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26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2" grpId="0" animBg="1"/>
      <p:bldP spid="73744" grpId="0" animBg="1"/>
      <p:bldP spid="73753" grpId="0" animBg="1"/>
      <p:bldP spid="73757" grpId="0" animBg="1"/>
      <p:bldP spid="7375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620000" cy="68580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  <a:cs typeface="Arial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cs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cs typeface="Arial" charset="0"/>
              </a:rPr>
              <a:t>Типы замечаний на этапе первичной экспертизы по комплектности РД:</a:t>
            </a:r>
            <a:br>
              <a:rPr lang="ru-RU" sz="2400" b="1" dirty="0" smtClean="0">
                <a:solidFill>
                  <a:srgbClr val="FF0000"/>
                </a:solidFill>
                <a:cs typeface="Arial" charset="0"/>
              </a:rPr>
            </a:b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990600"/>
            <a:ext cx="7924800" cy="54102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регистрационном досье отсутствуют документы согласно утвержденному перечню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унифицированы торговое название, МНН, лекарственные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и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дозы, производитель, состав, сроки хранения и т.д. во всех документах, начиная с заявления и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заканчивая маркировкой (если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заявлении поданы одни данные, то на этапе оформления проекта приказа - другие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Многие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документы нелегитимны, без печати, подписи и даты, либо просроченные. При перерегистрации очень часто представляют документы со старыми датами, не имеющими силу в настоящее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аналитическую экспертизу представляют просроченные образцы или стандарты, очень часто флаконы с активными веществами  оказываются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незаполненными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недостаточное количество образцов и стандартов для трехкратного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анализа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ED7DB-0FEC-499A-821C-F2011505EA23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304800"/>
            <a:ext cx="7924800" cy="6019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предоставляются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стандарты для определения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родственных примесей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Отсутствуют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сертификаты серий препаратов, представленных на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аналитическую экспертизу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Многие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документы не читаемые (шрифт №6), плохо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откопированные и отсканированные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Письма не забираются вовремя, в заявлениях указаны фиктивные адреса и телефоны, которые не совпадают со сведениями в договоре на экспертные работы. Заявители не ставят в известность о произошедших изменениях в  их адресах 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телефонах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Макеты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упаковок, АНД и инструкции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меняются до 5 раз в процессе экспертных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Переводы многих документов не идентичны оригиналу и выполнены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некачественно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заявлениях на государственную ПР вносятся данные по ЛС, отличные от Государственного реестра ЛС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заявлениях на внесение изменений указаны одни изменения, фактически в процессе экспертизы выявляются незаявленные изменения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endParaRPr lang="en-US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1800" dirty="0">
                <a:solidFill>
                  <a:srgbClr val="660033"/>
                </a:solidFill>
                <a:latin typeface="+mj-lt"/>
                <a:cs typeface="Times New Roman" pitchFamily="18" charset="0"/>
              </a:rPr>
              <a:t/>
            </a:r>
            <a:br>
              <a:rPr lang="ru-RU" sz="1800" dirty="0">
                <a:solidFill>
                  <a:srgbClr val="660033"/>
                </a:solidFill>
                <a:latin typeface="+mj-lt"/>
                <a:cs typeface="Times New Roman" pitchFamily="18" charset="0"/>
              </a:rPr>
            </a:br>
            <a:endParaRPr lang="ru-RU" sz="1800" dirty="0" smtClean="0">
              <a:solidFill>
                <a:srgbClr val="660033"/>
              </a:solidFill>
              <a:latin typeface="+mj-lt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>
              <a:latin typeface="+mj-lt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16F15-71DD-4ACA-84A7-BA04679159DC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46928916"/>
              </p:ext>
            </p:extLst>
          </p:nvPr>
        </p:nvGraphicFramePr>
        <p:xfrm>
          <a:off x="304800" y="1"/>
          <a:ext cx="83820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1722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rgbClr val="002060"/>
                          </a:solidFill>
                        </a:rPr>
                        <a:t>ДОКУМЕНТ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rgbClr val="002060"/>
                          </a:solidFill>
                        </a:rPr>
                        <a:t>ТРЕБОВАНИЯ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875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СРР, Сертификат (регистрационное удостоверение) о регистрации в стране-производителе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Сертификат, разрешающий свободную продажу (экспорт)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Необходимо: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их нотариального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заверения/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апостилирования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срока действия на момент подачи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Нотариально заверенный перевод в случае предоставления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английском языке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756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Сертификат соответствия производства требованиям GMP (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указанием даты и результатов последней инспекции)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Необходимо: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его нотариального заверения/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апостилирования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срока действия на момент подачи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Наличие периодичности инспектирования производства на соответствие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GMP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Нотариально заверенный перевод в случае предоставления  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английском языке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indent="-34290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1715F5-E2A2-4641-8911-C201B4F6C133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02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Типы замечаний по проекту АНД (ВАНД)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4876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Проекты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АНД (ВАНД)  не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соответствуют 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 фирмы в регистрационном досье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РД вложены некачественные переводы СП, аналитических методик и их обоснований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Отсутствуют показатели качества, необходимые для заявленной лекарственной формы 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Проекты АНД (ВАНД)  не соответствуют требованиям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монографий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ГФ РК на готовые лекарственные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приводятся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методики приготовления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используемых  растворов,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отсутствует описание проверки пригодности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хроматографической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системы и т.д.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унифицированы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общие данные по препарату (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лекарственная  форма, доза, состав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описание,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выпуска и упаковки, условия хранения) с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инструкцией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медицинскому применению и макетами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упаковок</a:t>
            </a:r>
          </a:p>
          <a:p>
            <a:pPr marL="0" lvl="0" indent="0">
              <a:buNone/>
            </a:pPr>
            <a:endParaRPr lang="ru-RU" sz="2000" dirty="0"/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E27C03-DC5D-4D04-B0B1-8F5AE5005091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620000" cy="6096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Замечания по макетам упаковки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609600" y="609600"/>
            <a:ext cx="8305800" cy="5791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указываются предусмотренные законодательством обязательные предупредительные надписи, перечень вспомогательных веществ, для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инфузионных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растворов - количественный состав вспомогательных веществ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упаковку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наносятся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сведения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рекламного характера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Дизайн упаковки лекарственного препарата одной и той же лекарственной формы, содержащего разные количества активных веществ, должен быть в различном цветовом исполнении с указанием цифровой идентификации цветов изображения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Pantone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на первичной и вторичной упаковках должна быть указана на государственном и русском языках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Макеты упаковок должны соответствовать  описанию в разделе «Упаковка» проекта АНД (ВАНД) и в инструкции по медицинскому применению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корректно указывается аббревиатура в номерах регистрационных удостоверений на лекарственные и иммунобиологические препараты: «РК-ЛС-» и «РК-БП-», соответственно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16573-33A7-4DF9-B965-FD2922809B7B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Заключение о безопасности, </a:t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r>
              <a:rPr lang="ru-RU" sz="2800" b="1" i="1" dirty="0" smtClean="0">
                <a:solidFill>
                  <a:srgbClr val="FF0000"/>
                </a:solidFill>
              </a:rPr>
              <a:t>эффективности и качестве ЛС:</a:t>
            </a:r>
            <a:br>
              <a:rPr lang="ru-RU" sz="2800" b="1" i="1" dirty="0" smtClean="0">
                <a:solidFill>
                  <a:srgbClr val="FF0000"/>
                </a:solidFill>
              </a:rPr>
            </a:b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 smtClean="0">
                <a:solidFill>
                  <a:srgbClr val="00B050"/>
                </a:solidFill>
              </a:rPr>
              <a:t>действительно 180 дней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Регистрация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20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Перерегистрация и внесение изменений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10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286124"/>
            <a:ext cx="81439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заявителю предоставляется не более </a:t>
            </a:r>
            <a:r>
              <a:rPr lang="ru-RU" sz="2400" b="1" dirty="0" smtClean="0">
                <a:solidFill>
                  <a:srgbClr val="FF0000"/>
                </a:solidFill>
              </a:rPr>
              <a:t>30</a:t>
            </a:r>
            <a:r>
              <a:rPr lang="ru-RU" sz="2400" b="1" dirty="0" smtClean="0">
                <a:solidFill>
                  <a:srgbClr val="002060"/>
                </a:solidFill>
              </a:rPr>
              <a:t> календарных дней, не входящих в срок проведения экспертизы, для окончательного согласования итоговых документов путем электронного согласования по индивидуальному паролю и предоставления листа согласования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78850" name="Picture 2" descr="http://dominion.crimea.ua/uploads/posts/2014-12/1419022294_clickhandler4c57n46er.ashx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1928794" cy="13217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Информация по заявкам на этапе «Заключения»</a:t>
            </a:r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>
          <a:xfrm>
            <a:off x="762000" y="1143000"/>
            <a:ext cx="8229600" cy="5029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sz="1800" dirty="0" smtClean="0">
              <a:solidFill>
                <a:srgbClr val="660033"/>
              </a:solidFill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16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74CA0-D866-4EC0-8415-F76C9804F6C9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23235523"/>
              </p:ext>
            </p:extLst>
          </p:nvPr>
        </p:nvGraphicFramePr>
        <p:xfrm>
          <a:off x="152401" y="1066800"/>
          <a:ext cx="46482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572000" y="1066800"/>
            <a:ext cx="443048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92D050"/>
                </a:solidFill>
              </a:rPr>
              <a:t>Причины </a:t>
            </a:r>
            <a:r>
              <a:rPr lang="ru-RU" sz="2400" b="1" dirty="0" smtClean="0">
                <a:solidFill>
                  <a:srgbClr val="92D050"/>
                </a:solidFill>
              </a:rPr>
              <a:t>приостановки ЭР:</a:t>
            </a:r>
          </a:p>
          <a:p>
            <a:endParaRPr lang="ru-RU" sz="2000" dirty="0" smtClean="0"/>
          </a:p>
          <a:p>
            <a:pPr algn="l"/>
            <a:r>
              <a:rPr lang="ru-RU" sz="2000" dirty="0" smtClean="0">
                <a:solidFill>
                  <a:srgbClr val="002060"/>
                </a:solidFill>
              </a:rPr>
              <a:t> </a:t>
            </a:r>
          </a:p>
          <a:p>
            <a:pPr marL="285750" indent="-28575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</a:rPr>
              <a:t>Предоставление </a:t>
            </a:r>
            <a:r>
              <a:rPr lang="ru-RU" sz="2000" dirty="0">
                <a:solidFill>
                  <a:srgbClr val="002060"/>
                </a:solidFill>
              </a:rPr>
              <a:t>обновленных АНД (ВАНД), </a:t>
            </a:r>
            <a:r>
              <a:rPr lang="ru-RU" sz="2000" dirty="0" smtClean="0">
                <a:solidFill>
                  <a:srgbClr val="002060"/>
                </a:solidFill>
              </a:rPr>
              <a:t>макетов </a:t>
            </a:r>
            <a:r>
              <a:rPr lang="ru-RU" sz="2000" dirty="0">
                <a:solidFill>
                  <a:srgbClr val="002060"/>
                </a:solidFill>
              </a:rPr>
              <a:t>упаковок и </a:t>
            </a:r>
            <a:r>
              <a:rPr lang="ru-RU" sz="2000" dirty="0" smtClean="0">
                <a:solidFill>
                  <a:srgbClr val="002060"/>
                </a:solidFill>
              </a:rPr>
              <a:t>инструкций по </a:t>
            </a:r>
            <a:r>
              <a:rPr lang="ru-RU" sz="2000" dirty="0">
                <a:solidFill>
                  <a:srgbClr val="002060"/>
                </a:solidFill>
              </a:rPr>
              <a:t>медицинскому </a:t>
            </a:r>
            <a:r>
              <a:rPr lang="ru-RU" sz="2000" dirty="0" smtClean="0">
                <a:solidFill>
                  <a:srgbClr val="002060"/>
                </a:solidFill>
              </a:rPr>
              <a:t>применению</a:t>
            </a:r>
          </a:p>
          <a:p>
            <a:pPr algn="l"/>
            <a:endParaRPr lang="ru-RU" sz="2000" dirty="0">
              <a:solidFill>
                <a:srgbClr val="002060"/>
              </a:solidFill>
            </a:endParaRPr>
          </a:p>
          <a:p>
            <a:pPr marL="285750" indent="-285750" algn="l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</a:rPr>
              <a:t>Внесение изменений в ранее заявленные </a:t>
            </a:r>
            <a:r>
              <a:rPr lang="ru-RU" sz="2000" dirty="0" smtClean="0">
                <a:solidFill>
                  <a:srgbClr val="002060"/>
                </a:solidFill>
              </a:rPr>
              <a:t>данные </a:t>
            </a:r>
            <a:r>
              <a:rPr lang="ru-RU" sz="2000" dirty="0">
                <a:solidFill>
                  <a:srgbClr val="002060"/>
                </a:solidFill>
              </a:rPr>
              <a:t>по </a:t>
            </a:r>
            <a:r>
              <a:rPr lang="ru-RU" sz="2000" dirty="0" smtClean="0">
                <a:solidFill>
                  <a:srgbClr val="002060"/>
                </a:solidFill>
              </a:rPr>
              <a:t>препарату</a:t>
            </a:r>
          </a:p>
          <a:p>
            <a:pPr marL="285750" indent="-285750" algn="l">
              <a:buFont typeface="Wingdings" pitchFamily="2" charset="2"/>
              <a:buChar char="Ø"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285750" indent="-285750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</a:rPr>
              <a:t>Приостановка по маркетинговым соображениям</a:t>
            </a:r>
            <a:endParaRPr lang="ru-RU" sz="2000" dirty="0">
              <a:solidFill>
                <a:srgbClr val="002060"/>
              </a:solidFill>
            </a:endParaRPr>
          </a:p>
          <a:p>
            <a:endParaRPr lang="ru-RU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ФАКТОРЫ, ВЛИЯЮЩИЕ НА КОМПЛЕКТНОСТЬ РЕГИСТРАЦИОННОГО ДОСЬЕ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3886200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НАЛИЧИЕ ОПЫТНЫХ И ПРОФЕССИОНАЛЬНО-ПОДГОТОВЛЕННЫХ  МЕНЕДЖЕРОВ ПО РЕГИСТРАЦИИ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КАЧЕСТВЕННОЕ </a:t>
            </a:r>
            <a:r>
              <a:rPr lang="ru-RU" sz="2000" dirty="0">
                <a:solidFill>
                  <a:srgbClr val="002060"/>
                </a:solidFill>
              </a:rPr>
              <a:t>ВЫПОЛНЕНИЕ  ИМИ ФУНКЦИОНАЛЬНЫХ </a:t>
            </a:r>
            <a:r>
              <a:rPr lang="ru-RU" sz="2000" dirty="0" smtClean="0">
                <a:solidFill>
                  <a:srgbClr val="002060"/>
                </a:solidFill>
              </a:rPr>
              <a:t>ОБЯЗАННОСТЕЙ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СВОЕВРЕМЕННОЕ ИНФОРМИРОВАНИЕ ИМИ ПРОИЗВОДИТЕЛЯ О ЛЮБЫХ ИЗМЕНЕНИЯХ ТРЕБОВАНИЙ К РЕГИСТРАЦИОННОМУ ДОСЬЕ В РК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BA3DF-6222-453A-91B8-F7FACED753CC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Функциональные обязанности менеджеров по регистрации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и подготовка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РД согласно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установленным требованиям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основной нормативно-правовой документацией по государственной регистрации, перерегистрации и внесению изменений и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своевременное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информирование производителя о любых изменениях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Осуществление постоянного контроля за процессом экспертных работ и своевременное предоставление запрошенных материалов, в утвержденные законодательством сроки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АНД (ВАНД), инструкций по медицинскому применению и макетов первичной и 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вторичной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упаковок на препараты согласно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установленным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требованиям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Подготовка расчета образцов и стандартов для трехкратного анализа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8C121-A7AE-4294-AF47-EF9882D34506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667000"/>
            <a:ext cx="8077200" cy="83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БЛАГОДАРЮ ЗА ВНИМАНИЕ!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Обязательным условием государственной регистрации, перерегистрации и внесения изменений 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РД является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наличие у организации-производителя сертификата Надлежащей производственной практики (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GMP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для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СНГ с апреля 2014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ля РК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января 2018 г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регистрация воспроизведенного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 осуществляется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выдачей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РУ,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без права реализации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 до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истечения срока действия охранного документа оригинального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Болар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/>
              <a:t>               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Заявитель </a:t>
            </a:r>
            <a:r>
              <a:rPr lang="ru-RU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 этом подает гарантийное обязательство о не нарушении прав третьей стороны, защищенных патентом в связи с регистрацией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ЛС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2658" y="4889861"/>
            <a:ext cx="549403" cy="483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02333179"/>
      </p:ext>
    </p:extLst>
  </p:cSld>
  <p:clrMapOvr>
    <a:masterClrMapping/>
  </p:clrMapOvr>
  <p:transition advTm="3485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После регистрации и одной перерегистрации 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РК 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выдается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бессрочное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периодической оценкой соотношения польза/риск на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ЛС,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произведенные в соответствии с требованиями GMP стран-регионов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ICH, РIС/S, РК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перерегистрированные в Республике Казахстан 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ЛС,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произведенные в соответствии с требованиями GMP стран-регионов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ICH, РIС/S, РК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проводится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досрочная  перерегистрация с выдачей бессрочного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периодической оценкой соотношения польза/риск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4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7354"/>
            <a:ext cx="8229600" cy="595397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052736"/>
            <a:ext cx="7200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Экспертизе при государственной регистрации в Республике Казахстан подлежат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ЛС, </a:t>
            </a: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зарегистрированные в стране-производителе и (или) в стране-держателе производственной лицензии, и (или) в стране-владельце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РУ, </a:t>
            </a: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исключением предназначенных для профилактики и лечения социально-значимых и </a:t>
            </a:r>
            <a:r>
              <a:rPr lang="ru-RU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орфанных</a:t>
            </a: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заболеваний,  не имеющих регистрации (при наличии обоснования) в стране-производителе и (или) в стране-держателе производственной лицензии, и (или) стране-владельце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006" y="254988"/>
            <a:ext cx="1333157" cy="94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41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Изменения сроков  ПЭ и АЭ ЛС при выходе внесений изменений в </a:t>
            </a:r>
            <a:r>
              <a:rPr lang="ru-RU" sz="2400" b="1" i="1" dirty="0" smtClean="0">
                <a:solidFill>
                  <a:srgbClr val="FF0000"/>
                </a:solidFill>
              </a:rPr>
              <a:t>приказ </a:t>
            </a:r>
            <a:r>
              <a:rPr lang="ru-RU" sz="2400" b="1" i="1" dirty="0" smtClean="0">
                <a:solidFill>
                  <a:srgbClr val="FF0000"/>
                </a:solidFill>
              </a:rPr>
              <a:t>МЗ РК № </a:t>
            </a:r>
            <a:r>
              <a:rPr lang="ru-RU" sz="2400" b="1" i="1" dirty="0" smtClean="0">
                <a:solidFill>
                  <a:srgbClr val="FF0000"/>
                </a:solidFill>
              </a:rPr>
              <a:t>736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Сроки  первичной экспертизы</a:t>
            </a:r>
          </a:p>
          <a:p>
            <a:pPr algn="ctr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28936635"/>
              </p:ext>
            </p:extLst>
          </p:nvPr>
        </p:nvGraphicFramePr>
        <p:xfrm>
          <a:off x="500034" y="1500174"/>
          <a:ext cx="8358246" cy="481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974"/>
                <a:gridCol w="2107136"/>
                <a:gridCol w="2107136"/>
              </a:tblGrid>
              <a:tr h="15144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Сроки проведения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446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ПЭ</a:t>
                      </a:r>
                      <a:endParaRPr lang="ru-RU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АЭ</a:t>
                      </a:r>
                      <a:endParaRPr lang="ru-RU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48197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Регистрация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35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75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i="1" smtClean="0">
                          <a:solidFill>
                            <a:srgbClr val="FF0000"/>
                          </a:solidFill>
                        </a:rPr>
                        <a:t>Перерегистрация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20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60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Внесение изменений типа </a:t>
                      </a:r>
                      <a:r>
                        <a:rPr lang="en-US" sz="2400" b="1" i="1" dirty="0" smtClean="0">
                          <a:solidFill>
                            <a:srgbClr val="FF0000"/>
                          </a:solidFill>
                        </a:rPr>
                        <a:t>I A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15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Внесение изменений типа </a:t>
                      </a:r>
                      <a:r>
                        <a:rPr lang="en-US" sz="2400" b="1" i="1" dirty="0" smtClean="0">
                          <a:solidFill>
                            <a:srgbClr val="FF0000"/>
                          </a:solidFill>
                        </a:rPr>
                        <a:t>I 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Б с АЭ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15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40 дней</a:t>
                      </a:r>
                    </a:p>
                    <a:p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Внесение изменений типа </a:t>
                      </a:r>
                      <a:r>
                        <a:rPr lang="en-US" sz="2400" b="1" i="1" dirty="0" smtClean="0">
                          <a:solidFill>
                            <a:srgbClr val="FF0000"/>
                          </a:solidFill>
                        </a:rPr>
                        <a:t>I 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Б без</a:t>
                      </a:r>
                      <a:r>
                        <a:rPr lang="ru-RU" sz="2400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АЭ</a:t>
                      </a:r>
                    </a:p>
                    <a:p>
                      <a:endParaRPr lang="ru-RU" sz="2400" b="1" i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20 дней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9874" name="Picture 2" descr="http://www.metrzametrom.ru/images/stories/remont-kvartir/remont-kvartir-sroki/remont-kvartir-sroki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1428728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381D7-C300-4C8C-A2D5-9D285F3C4DF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678936124"/>
              </p:ext>
            </p:extLst>
          </p:nvPr>
        </p:nvGraphicFramePr>
        <p:xfrm>
          <a:off x="914400" y="533400"/>
          <a:ext cx="6934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вал 5"/>
          <p:cNvSpPr/>
          <p:nvPr/>
        </p:nvSpPr>
        <p:spPr bwMode="auto">
          <a:xfrm>
            <a:off x="2590800" y="827314"/>
            <a:ext cx="990600" cy="925286"/>
          </a:xfrm>
          <a:prstGeom prst="ellipse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+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295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трелка влево 6"/>
          <p:cNvSpPr/>
          <p:nvPr/>
        </p:nvSpPr>
        <p:spPr bwMode="auto">
          <a:xfrm>
            <a:off x="1960590" y="1289956"/>
            <a:ext cx="554010" cy="95359"/>
          </a:xfrm>
          <a:prstGeom prst="leftArrow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eaVert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Управляющая кнопка: справка 8">
            <a:hlinkClick r:id="" action="ppaction://noaction" highlightClick="1"/>
          </p:cNvPr>
          <p:cNvSpPr/>
          <p:nvPr/>
        </p:nvSpPr>
        <p:spPr bwMode="auto">
          <a:xfrm>
            <a:off x="5257800" y="699298"/>
            <a:ext cx="1042416" cy="1042416"/>
          </a:xfrm>
          <a:prstGeom prst="actionButtonHelp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Управляющая кнопка: справка 11">
            <a:hlinkClick r:id="" action="ppaction://noaction" highlightClick="1"/>
          </p:cNvPr>
          <p:cNvSpPr/>
          <p:nvPr/>
        </p:nvSpPr>
        <p:spPr bwMode="auto">
          <a:xfrm>
            <a:off x="6396881" y="2362200"/>
            <a:ext cx="1042416" cy="1042416"/>
          </a:xfrm>
          <a:prstGeom prst="actionButtonHelp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8801" y="2318766"/>
            <a:ext cx="1017587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6576" y="2185416"/>
            <a:ext cx="12922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422106"/>
            <a:ext cx="1017587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5369" y="5304404"/>
            <a:ext cx="12922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170487"/>
            <a:ext cx="2009775" cy="145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Овал 13"/>
          <p:cNvSpPr/>
          <p:nvPr/>
        </p:nvSpPr>
        <p:spPr bwMode="auto">
          <a:xfrm>
            <a:off x="4572000" y="5422106"/>
            <a:ext cx="914400" cy="914400"/>
          </a:xfrm>
          <a:prstGeom prst="ellipse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tx1"/>
                </a:solidFill>
                <a:latin typeface="Arial" charset="0"/>
              </a:rPr>
              <a:t>отказ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Стрелка влево 14"/>
          <p:cNvSpPr/>
          <p:nvPr/>
        </p:nvSpPr>
        <p:spPr bwMode="auto">
          <a:xfrm>
            <a:off x="2213288" y="5914004"/>
            <a:ext cx="377512" cy="121158"/>
          </a:xfrm>
          <a:prstGeom prst="leftArrow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eaVert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Стрелка вправо 15"/>
          <p:cNvSpPr/>
          <p:nvPr/>
        </p:nvSpPr>
        <p:spPr bwMode="auto">
          <a:xfrm>
            <a:off x="5486400" y="5879306"/>
            <a:ext cx="457200" cy="88106"/>
          </a:xfrm>
          <a:prstGeom prst="rightArrow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eaVert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865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274638"/>
            <a:ext cx="6186502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Внесение изменений в РД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rgbClr val="002060"/>
                </a:solidFill>
              </a:rPr>
              <a:t>Заявитель в течение двух месяцев после утверждения вносимых изменений в стране производителя или держателя РУ подает заявление на экспертизу внесения изменений в РД</a:t>
            </a:r>
          </a:p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rgbClr val="002060"/>
                </a:solidFill>
              </a:rPr>
              <a:t>В случае возникновения изменений в трехмесячный срок до окончания действия РУ, разрешается внесение изменений в ходе проведения экспертизы при перерегистрации с дополнительной оплатой согласно прейскуранту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75778" name="Picture 2" descr="http://raschet.ru/upload/iblock/45f/45fe0231d394f2bd035a240e4e7bcee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48247" cy="164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изменения типа 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А </a:t>
            </a:r>
            <a:r>
              <a:rPr lang="ru-RU" b="1" dirty="0" smtClean="0">
                <a:solidFill>
                  <a:srgbClr val="FF0000"/>
                </a:solidFill>
              </a:rPr>
              <a:t>не требуют специализированной экспертизы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изменения типа 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Б требуют проведения первичной и специализированной экспертизы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9F35E-D855-49A8-88BB-50EBF4BD65D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74754" name="Picture 2" descr="http://www.mosertolovo.ru/upload/resize_cache/iblock/0d8/210_400_1/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2000250" cy="1428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Шаблон2012_новый</Template>
  <TotalTime>13069</TotalTime>
  <Words>1764</Words>
  <Application>Microsoft Office PowerPoint</Application>
  <PresentationFormat>Экран (4:3)</PresentationFormat>
  <Paragraphs>230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Специальное оформление</vt:lpstr>
      <vt:lpstr>Тема Office</vt:lpstr>
      <vt:lpstr>Слайд 1</vt:lpstr>
      <vt:lpstr>Схема государственной регистрации с внедрением Е-лицензирования</vt:lpstr>
      <vt:lpstr>Слайд 3</vt:lpstr>
      <vt:lpstr>Слайд 4</vt:lpstr>
      <vt:lpstr>Слайд 5</vt:lpstr>
      <vt:lpstr>Изменения сроков  ПЭ и АЭ ЛС при выходе внесений изменений в приказ МЗ РК № 736</vt:lpstr>
      <vt:lpstr>Слайд 7</vt:lpstr>
      <vt:lpstr>Внесение изменений в РД</vt:lpstr>
      <vt:lpstr>Слайд 9</vt:lpstr>
      <vt:lpstr>ТРЕБОВАНИЯ К ОФОРМЛЕНИЮ НЕКОТОРЫХ ДОКУМЕНТОВ</vt:lpstr>
      <vt:lpstr>Слайд 11</vt:lpstr>
      <vt:lpstr>Трансфер производства</vt:lpstr>
      <vt:lpstr>Оценка производства</vt:lpstr>
      <vt:lpstr>Слайд 14</vt:lpstr>
      <vt:lpstr>Процедура подачи  заявления в НЦЭЛС</vt:lpstr>
      <vt:lpstr>ПРИЕМ  РД, ОБРАЗЦОВ И СТАНДАРТОВ</vt:lpstr>
      <vt:lpstr>Запись на прием на сайте www.dari.kz </vt:lpstr>
      <vt:lpstr>Требования к регистрационному досье в электронном  формате (ЭРД)</vt:lpstr>
      <vt:lpstr>Информация  по заявкам, поступившим на экспертные работы в 2014 году </vt:lpstr>
      <vt:lpstr> Типы замечаний на этапе первичной экспертизы по комплектности РД: </vt:lpstr>
      <vt:lpstr>Слайд 21</vt:lpstr>
      <vt:lpstr>Слайд 22</vt:lpstr>
      <vt:lpstr>Типы замечаний по проекту АНД (ВАНД)</vt:lpstr>
      <vt:lpstr>Замечания по макетам упаковки</vt:lpstr>
      <vt:lpstr>Заключение о безопасности,  эффективности и качестве ЛС:  действительно 180 дней</vt:lpstr>
      <vt:lpstr>Информация по заявкам на этапе «Заключения»</vt:lpstr>
      <vt:lpstr>ФАКТОРЫ, ВЛИЯЮЩИЕ НА КОМПЛЕКТНОСТЬ РЕГИСТРАЦИОННОГО ДОСЬЕ  </vt:lpstr>
      <vt:lpstr>Функциональные обязанности менеджеров по регистрации</vt:lpstr>
      <vt:lpstr>Слайд 29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Jean-Paul Clemente</dc:creator>
  <cp:lastModifiedBy>User</cp:lastModifiedBy>
  <cp:revision>873</cp:revision>
  <cp:lastPrinted>2015-02-03T04:54:55Z</cp:lastPrinted>
  <dcterms:created xsi:type="dcterms:W3CDTF">2005-03-25T23:57:33Z</dcterms:created>
  <dcterms:modified xsi:type="dcterms:W3CDTF">2015-02-05T15:14:21Z</dcterms:modified>
</cp:coreProperties>
</file>