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handoutMasterIdLst>
    <p:handoutMasterId r:id="rId17"/>
  </p:handoutMasterIdLst>
  <p:sldIdLst>
    <p:sldId id="361" r:id="rId2"/>
    <p:sldId id="366" r:id="rId3"/>
    <p:sldId id="301" r:id="rId4"/>
    <p:sldId id="355" r:id="rId5"/>
    <p:sldId id="368" r:id="rId6"/>
    <p:sldId id="306" r:id="rId7"/>
    <p:sldId id="356" r:id="rId8"/>
    <p:sldId id="369" r:id="rId9"/>
    <p:sldId id="370" r:id="rId10"/>
    <p:sldId id="371" r:id="rId11"/>
    <p:sldId id="372" r:id="rId12"/>
    <p:sldId id="373" r:id="rId13"/>
    <p:sldId id="374" r:id="rId14"/>
    <p:sldId id="330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ейрамбеккызы Айнур" initials="М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B6160-52C2-457A-9124-95648E4B4EAF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524D5-0BBF-4B1B-93E5-772CF4304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0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6B3ED-9041-41F4-97DD-8EA5686A3F75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2FD35-234F-4C1E-A783-F69868D63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2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E9F3-1F0C-4A78-B4CC-80C3AF19B8A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9A90-74DD-4F0E-A6DD-A07430A4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E9F3-1F0C-4A78-B4CC-80C3AF19B8A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9A90-74DD-4F0E-A6DD-A07430A4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E9F3-1F0C-4A78-B4CC-80C3AF19B8A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9A90-74DD-4F0E-A6DD-A07430A4FA1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E9F3-1F0C-4A78-B4CC-80C3AF19B8A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9A90-74DD-4F0E-A6DD-A07430A4FA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E9F3-1F0C-4A78-B4CC-80C3AF19B8A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9A90-74DD-4F0E-A6DD-A07430A4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E9F3-1F0C-4A78-B4CC-80C3AF19B8A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9A90-74DD-4F0E-A6DD-A07430A4FA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E9F3-1F0C-4A78-B4CC-80C3AF19B8A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9A90-74DD-4F0E-A6DD-A07430A4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E9F3-1F0C-4A78-B4CC-80C3AF19B8A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9A90-74DD-4F0E-A6DD-A07430A4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E9F3-1F0C-4A78-B4CC-80C3AF19B8A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9A90-74DD-4F0E-A6DD-A07430A4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E9F3-1F0C-4A78-B4CC-80C3AF19B8A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9A90-74DD-4F0E-A6DD-A07430A4FA1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E9F3-1F0C-4A78-B4CC-80C3AF19B8A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9A90-74DD-4F0E-A6DD-A07430A4FA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99E9F3-1F0C-4A78-B4CC-80C3AF19B8A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349A90-74DD-4F0E-A6DD-A07430A4FA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836712"/>
            <a:ext cx="7876397" cy="543346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46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Принципы регистрации и  </a:t>
            </a:r>
            <a:r>
              <a:rPr lang="ru-RU" sz="4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экспертизы лекарственных </a:t>
            </a:r>
            <a:r>
              <a:rPr lang="ru-RU" sz="46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средств</a:t>
            </a:r>
            <a:r>
              <a:rPr lang="en-US" sz="46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6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и медицинских изделий для формирования общего рынка лекарственных средств Евразийского экономического союза</a:t>
            </a:r>
            <a:endParaRPr lang="ru-RU" sz="46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36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36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36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Мамаева Т.В., начальник отдела нормативно-правового обеспечения </a:t>
            </a:r>
            <a:r>
              <a:rPr lang="ru-RU" sz="29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РГП на ПХВ «Национальный центр экспертизы лекарственных средств, изделий медицинского назначения и медицинской техники</a:t>
            </a: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» МЗСР РК</a:t>
            </a:r>
          </a:p>
          <a:p>
            <a:pPr marL="0" indent="0" algn="ctr"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февраль </a:t>
            </a:r>
            <a:r>
              <a:rPr lang="ru-RU" sz="29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2015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81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5613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>ПРОЦЕДУРА РЕГИСТРАЦИИ МЕДИЦИНСКИХ ИЗДЕЛИЙ               </a:t>
            </a:r>
            <a:r>
              <a:rPr lang="en-US" sz="1600" b="1" smtClean="0"/>
              <a:t/>
            </a:r>
            <a:br>
              <a:rPr lang="en-US" sz="1600" b="1" smtClean="0"/>
            </a:br>
            <a:r>
              <a:rPr lang="ru-RU" sz="1600" b="1" smtClean="0"/>
              <a:t>          (предложение ЕЭК)</a:t>
            </a: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2657"/>
            <a:ext cx="6192837" cy="641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43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СХЕМ РЕГИСТРАЦИИ МИ </a:t>
            </a:r>
            <a:r>
              <a:rPr lang="ru-RU" sz="200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/>
            </a:r>
            <a:br>
              <a:rPr lang="ru-RU" sz="200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РАМКАХ РАЗРАБОТКИ НПА ( ЕАЭС)</a:t>
            </a:r>
            <a:r>
              <a:rPr lang="ru-RU" sz="1100" smtClean="0">
                <a:cs typeface="Arial" charset="0"/>
              </a:rPr>
              <a:t/>
            </a:r>
            <a:br>
              <a:rPr lang="ru-RU" sz="1100" smtClean="0">
                <a:cs typeface="Arial" charset="0"/>
              </a:rPr>
            </a:br>
            <a:endParaRPr lang="ru-RU" sz="2400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50825" y="981075"/>
          <a:ext cx="8715375" cy="5528273"/>
        </p:xfrm>
        <a:graphic>
          <a:graphicData uri="http://schemas.openxmlformats.org/drawingml/2006/table">
            <a:tbl>
              <a:tblPr firstRow="1" firstCol="1" bandRow="1"/>
              <a:tblGrid>
                <a:gridCol w="1181869"/>
                <a:gridCol w="2954241"/>
                <a:gridCol w="2510726"/>
                <a:gridCol w="2068539"/>
              </a:tblGrid>
              <a:tr h="287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Разделы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СХЕМА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РК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СХЕМА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ЕЭК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СХЕМА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РФ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Процедура экспертизы  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Полная экспертиза и регистрация в референтом государстве и процедура признания, регистрации  в заинтересованных государствах  независимо от класса безопасности.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классам безопасности составлен  перечень документов регистрационного досье </a:t>
                      </a: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Полная экспертиза и регистрация в референтом государстве и процедура признания, регистрации в государствах признания  для классов 2а, 2б, 3.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первого класса регистрация без процедуры экспертизы и признания (по заявлению заявителя)</a:t>
                      </a: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Полная экспертиза и регистрация в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референтном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государстве, отсутствие процедуры признания в заинтересованных государствах</a:t>
                      </a: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Технические, токсикологические испытания  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Признание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результатов испытаний  проведённых </a:t>
                      </a:r>
                      <a:r>
                        <a:rPr lang="ru-RU" sz="1300" kern="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производителем (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условии, что они </a:t>
                      </a:r>
                      <a:r>
                        <a:rPr lang="ru-RU" sz="1300" kern="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соответствуют  требованиям надлежащих лабораторной практик, или международных стандартов)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испытаний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 начала экспертизы и регистрации в аккредитованных лабораториях  государств-членов ЕАЭС </a:t>
                      </a: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испытаний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 начала экспертизы и регистрации в аккредитованных лабораториях  государств-членов ЕАЭС</a:t>
                      </a: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Клинические  испытания 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Признание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результатов испытаний  проведённых </a:t>
                      </a:r>
                      <a:r>
                        <a:rPr lang="ru-RU" sz="13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производителем (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 условии, что они </a:t>
                      </a:r>
                      <a:r>
                        <a:rPr lang="ru-RU" sz="13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соответствуют  требованиям надлежащих клинических практик, или международных стандартов)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клинических испытаний 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ходе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экспертных работ, по направлению в аккредитованной или уполномоченной организации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клинических испытаний 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подачи заявления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экспертизу, по направлению уполномоченного органа  в аккредитованной или уполномоченной организации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9" marR="2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2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23850" y="333375"/>
          <a:ext cx="8497888" cy="5520690"/>
        </p:xfrm>
        <a:graphic>
          <a:graphicData uri="http://schemas.openxmlformats.org/drawingml/2006/table">
            <a:tbl>
              <a:tblPr firstRow="1" firstCol="1" bandRow="1"/>
              <a:tblGrid>
                <a:gridCol w="1152376"/>
                <a:gridCol w="2880520"/>
                <a:gridCol w="2448072"/>
                <a:gridCol w="2016920"/>
              </a:tblGrid>
              <a:tr h="280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Разделы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СХЕМА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СХЕМА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ЕЭК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СХЕМА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РФ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Заявление и регистрационное досье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Заявление и регистрационное досье подается заявителем  в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референтое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государство и государства признания.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Заявление подается  в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референтое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государство. Регистрационное досье направляется в государства признания после проведения экспертизы в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референтном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государстве в уведомительном порядке.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Заявление и регистрационное досье подается заявителем только  в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референтое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государство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экспертных отчетов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Промежуточный экспертный отчет направляется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референтым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государством  и согласовывается государствами признания в ходе экспертизы. Заключительный экспертный отчет после всех этапов и с учетом замечаний сторон по промежуточному отчету.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Это позволяет всем странам на равных правах участвовать в процессе экспертизы, делает ее прозрачной и открытой.</a:t>
                      </a:r>
                      <a:r>
                        <a:rPr lang="ru-RU" sz="13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Экспертный отчет для класса 1 не составляется 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Экспертный отчет для класса 2а не направляется в государства признания в уведомительном порядке.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классов 2б,3  направляется и согласовываются с государствами признания  после завершения всех этапов экспертизы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Заинтересованные стороны  участвуют в проведении экспертизы не по всем МИ, только принимают результаты проведенных экспертных работ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Экспертные отчеты не направляются в заинтересованные государства.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Экспертиза и регистрация проводится только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референтным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государством.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Заинтересованные стороны не могут ознакомится с результатами экспертизы и не принимают участие в экспертизе.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27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212070"/>
              </p:ext>
            </p:extLst>
          </p:nvPr>
        </p:nvGraphicFramePr>
        <p:xfrm>
          <a:off x="395288" y="260350"/>
          <a:ext cx="8497888" cy="4830763"/>
        </p:xfrm>
        <a:graphic>
          <a:graphicData uri="http://schemas.openxmlformats.org/drawingml/2006/table">
            <a:tbl>
              <a:tblPr firstRow="1" firstCol="1" bandRow="1"/>
              <a:tblGrid>
                <a:gridCol w="1872456"/>
                <a:gridCol w="2664296"/>
                <a:gridCol w="1944216"/>
                <a:gridCol w="2016920"/>
              </a:tblGrid>
              <a:tr h="343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Разделы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СХЕМА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СХЕМА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ЕЭК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СХЕМА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РФ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Национальная процедура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 Беларусь предложила дополнить правила пунктом 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Регулирование обращения медицинских изделий, не предназначенных для обращения на общем рынке медицинских изделий в рамках Союза, осуществляется в соответствии  законодательством государств-членов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РК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поддерживает данное предложение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Позиция не озвучена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Российская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Федерация против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85" marR="2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79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004813"/>
            <a:ext cx="8208912" cy="4872459"/>
          </a:xfrm>
        </p:spPr>
        <p:txBody>
          <a:bodyPr>
            <a:normAutofit fontScale="92500" lnSpcReduction="10000"/>
          </a:bodyPr>
          <a:lstStyle/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  <a:cs typeface="Aharoni" pitchFamily="2" charset="-79"/>
              </a:rPr>
              <a:t>В рамках Единой информационной программы ЕАЭС создать подпрограммы:</a:t>
            </a: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endParaRPr lang="ru-RU" sz="2000" b="1" dirty="0" smtClean="0">
              <a:solidFill>
                <a:srgbClr val="CC00CC"/>
              </a:solidFill>
              <a:latin typeface="+mj-lt"/>
              <a:cs typeface="Aharoni" pitchFamily="2" charset="-79"/>
            </a:endParaRP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C00CC"/>
                </a:solidFill>
                <a:latin typeface="+mj-lt"/>
                <a:cs typeface="Aharoni" pitchFamily="2" charset="-79"/>
              </a:rPr>
              <a:t>1. Экспертиза ЛП: </a:t>
            </a: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C00CC"/>
                </a:solidFill>
                <a:latin typeface="+mj-lt"/>
                <a:cs typeface="Aharoni" pitchFamily="2" charset="-79"/>
              </a:rPr>
              <a:t>а) прием и хранение электронного РД</a:t>
            </a: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C00CC"/>
                </a:solidFill>
                <a:latin typeface="+mj-lt"/>
                <a:cs typeface="Aharoni" pitchFamily="2" charset="-79"/>
              </a:rPr>
              <a:t>б) осуществление  электронной переписки государств в процессе экспертизы с электронно-цифровой подписью </a:t>
            </a: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endParaRPr lang="ru-RU" sz="2000" b="1" dirty="0" smtClean="0">
              <a:solidFill>
                <a:srgbClr val="CC00CC"/>
              </a:solidFill>
              <a:latin typeface="+mj-lt"/>
              <a:cs typeface="Aharoni" pitchFamily="2" charset="-79"/>
            </a:endParaRP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C00CC"/>
                </a:solidFill>
                <a:latin typeface="+mj-lt"/>
                <a:cs typeface="Aharoni" pitchFamily="2" charset="-79"/>
              </a:rPr>
              <a:t>2. Единая номенклатура лекарственных форм</a:t>
            </a: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endParaRPr lang="ru-RU" sz="2000" b="1" dirty="0" smtClean="0">
              <a:solidFill>
                <a:srgbClr val="CC00CC"/>
              </a:solidFill>
              <a:latin typeface="+mj-lt"/>
              <a:cs typeface="Aharoni" pitchFamily="2" charset="-79"/>
            </a:endParaRP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C00CC"/>
                </a:solidFill>
                <a:latin typeface="+mj-lt"/>
                <a:cs typeface="Aharoni" pitchFamily="2" charset="-79"/>
              </a:rPr>
              <a:t>3. База данных мониторинга побочных действий </a:t>
            </a: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endParaRPr lang="ru-RU" sz="2000" b="1" dirty="0" smtClean="0">
              <a:solidFill>
                <a:srgbClr val="CC00CC"/>
              </a:solidFill>
              <a:latin typeface="+mj-lt"/>
              <a:cs typeface="Aharoni" pitchFamily="2" charset="-79"/>
            </a:endParaRP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C00CC"/>
                </a:solidFill>
                <a:latin typeface="+mj-lt"/>
                <a:cs typeface="Aharoni" pitchFamily="2" charset="-79"/>
              </a:rPr>
              <a:t>4. Единая классификация побочных действий</a:t>
            </a: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endParaRPr lang="ru-RU" sz="2000" b="1" dirty="0" smtClean="0">
              <a:solidFill>
                <a:srgbClr val="CC00CC"/>
              </a:solidFill>
              <a:latin typeface="+mj-lt"/>
              <a:cs typeface="Aharoni" pitchFamily="2" charset="-79"/>
            </a:endParaRP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C00CC"/>
                </a:solidFill>
                <a:latin typeface="+mj-lt"/>
                <a:cs typeface="Aharoni" pitchFamily="2" charset="-79"/>
              </a:rPr>
              <a:t>5. Анатомо-терапевтическо-химическая классификация</a:t>
            </a: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endParaRPr lang="ru-RU" sz="2000" b="1" dirty="0" smtClean="0">
              <a:solidFill>
                <a:srgbClr val="CC00CC"/>
              </a:solidFill>
              <a:latin typeface="+mj-lt"/>
              <a:cs typeface="Aharoni" pitchFamily="2" charset="-79"/>
            </a:endParaRP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C00CC"/>
                </a:solidFill>
                <a:latin typeface="+mj-lt"/>
                <a:cs typeface="Aharoni" pitchFamily="2" charset="-79"/>
              </a:rPr>
              <a:t>6. Международные непатентованные наименования</a:t>
            </a: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endParaRPr lang="ru-RU" sz="2000" b="1" dirty="0">
              <a:solidFill>
                <a:srgbClr val="CC00CC"/>
              </a:solidFill>
              <a:latin typeface="+mj-lt"/>
              <a:cs typeface="Aharoni" pitchFamily="2" charset="-79"/>
            </a:endParaRP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C00CC"/>
                </a:solidFill>
                <a:latin typeface="+mj-lt"/>
                <a:cs typeface="Aharoni" pitchFamily="2" charset="-79"/>
              </a:rPr>
              <a:t>7. Идентификатор макетов упаковок</a:t>
            </a: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endParaRPr lang="ru-RU" sz="2000" b="1" dirty="0" smtClean="0">
              <a:solidFill>
                <a:srgbClr val="CC00CC"/>
              </a:solidFill>
              <a:latin typeface="+mj-lt"/>
              <a:cs typeface="Aharoni" pitchFamily="2" charset="-79"/>
            </a:endParaRP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endParaRPr lang="ru-RU" sz="2000" b="1" dirty="0" smtClean="0">
              <a:solidFill>
                <a:srgbClr val="CC00CC"/>
              </a:solidFill>
              <a:latin typeface="+mj-lt"/>
              <a:cs typeface="Aharoni" pitchFamily="2" charset="-79"/>
            </a:endParaRP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endParaRPr lang="ru-RU" sz="1800" b="1" dirty="0" smtClean="0">
              <a:solidFill>
                <a:srgbClr val="CC00CC"/>
              </a:solidFill>
              <a:cs typeface="Aharoni" pitchFamily="2" charset="-79"/>
            </a:endParaRPr>
          </a:p>
          <a:p>
            <a:pPr marL="361950" indent="-361950">
              <a:lnSpc>
                <a:spcPct val="80000"/>
              </a:lnSpc>
              <a:buFont typeface="Wingdings" pitchFamily="2" charset="2"/>
              <a:buChar char="v"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32656"/>
            <a:ext cx="8124825" cy="43180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/>
              </a:rPr>
              <a:t>Что необходимо сделать </a:t>
            </a:r>
          </a:p>
        </p:txBody>
      </p:sp>
    </p:spTree>
    <p:extLst>
      <p:ext uri="{BB962C8B-B14F-4D97-AF65-F5344CB8AC3E}">
        <p14:creationId xmlns:p14="http://schemas.microsoft.com/office/powerpoint/2010/main" val="424148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Евразийский экономический союз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t.mamaeva\AppData\Local\Microsoft\Windows\Temporary Internet Files\Content.Outlook\CIFQH20E\20120305135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872809"/>
            <a:ext cx="1800200" cy="118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.mamaeva\AppData\Local\Microsoft\Windows\Temporary Internet Files\Content.Outlook\CIFQH20E\074b681004b5f3f5510a863dbe7d05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908720"/>
            <a:ext cx="1944216" cy="1214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.mamaeva\AppData\Local\Microsoft\Windows\Temporary Internet Files\Content.Outlook\CIFQH20E\12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54274"/>
            <a:ext cx="1732096" cy="1169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227687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СИСТЕМЫ     </a:t>
            </a:r>
            <a:r>
              <a:rPr lang="ru-RU" altLang="ru-RU" sz="2400" b="1" dirty="0" smtClean="0"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</a:rPr>
              <a:t>ОЦЕНКИ     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СОЮЗА</a:t>
            </a:r>
            <a:endParaRPr lang="ru-RU" alt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Oval 38"/>
          <p:cNvSpPr>
            <a:spLocks noChangeArrowheads="1"/>
          </p:cNvSpPr>
          <p:nvPr/>
        </p:nvSpPr>
        <p:spPr bwMode="auto">
          <a:xfrm>
            <a:off x="5580112" y="3407668"/>
            <a:ext cx="2971800" cy="1447800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ru-RU" altLang="ru-RU" sz="1400" b="1" dirty="0">
                <a:latin typeface="Times New Roman" pitchFamily="18" charset="0"/>
              </a:rPr>
              <a:t>ДЕЦЕНТРАЛИЗОВАННАЯ </a:t>
            </a:r>
          </a:p>
          <a:p>
            <a:pPr algn="ctr" eaLnBrk="0" hangingPunct="0"/>
            <a:r>
              <a:rPr lang="ru-RU" altLang="ru-RU" sz="1400" b="1" dirty="0">
                <a:latin typeface="Times New Roman" pitchFamily="18" charset="0"/>
              </a:rPr>
              <a:t>ПРОЦЕДУРА</a:t>
            </a:r>
          </a:p>
          <a:p>
            <a:pPr algn="ctr" eaLnBrk="0" hangingPunct="0"/>
            <a:r>
              <a:rPr lang="ru-RU" altLang="ru-RU" sz="1200" b="1" dirty="0">
                <a:latin typeface="Times New Roman" pitchFamily="18" charset="0"/>
              </a:rPr>
              <a:t>Национальные компетентные </a:t>
            </a:r>
          </a:p>
          <a:p>
            <a:pPr algn="ctr" eaLnBrk="0" hangingPunct="0"/>
            <a:r>
              <a:rPr lang="ru-RU" altLang="ru-RU" sz="1200" b="1" dirty="0">
                <a:latin typeface="Times New Roman" pitchFamily="18" charset="0"/>
              </a:rPr>
              <a:t>органы</a:t>
            </a:r>
          </a:p>
        </p:txBody>
      </p:sp>
      <p:sp>
        <p:nvSpPr>
          <p:cNvPr id="10" name="Oval 42"/>
          <p:cNvSpPr>
            <a:spLocks noChangeArrowheads="1"/>
          </p:cNvSpPr>
          <p:nvPr/>
        </p:nvSpPr>
        <p:spPr bwMode="auto">
          <a:xfrm>
            <a:off x="3248026" y="5227647"/>
            <a:ext cx="2908150" cy="822305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НАЦИОНАЛЬНАЯ процедура</a:t>
            </a:r>
          </a:p>
        </p:txBody>
      </p:sp>
      <p:sp>
        <p:nvSpPr>
          <p:cNvPr id="12" name="Oval 38"/>
          <p:cNvSpPr>
            <a:spLocks noChangeArrowheads="1"/>
          </p:cNvSpPr>
          <p:nvPr/>
        </p:nvSpPr>
        <p:spPr bwMode="auto">
          <a:xfrm>
            <a:off x="467544" y="3429000"/>
            <a:ext cx="2971800" cy="14478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ru-RU" altLang="ru-RU" sz="1400" b="1" dirty="0">
                <a:latin typeface="Times New Roman" pitchFamily="18" charset="0"/>
              </a:rPr>
              <a:t>ПРОЦЕДУРА </a:t>
            </a:r>
          </a:p>
          <a:p>
            <a:pPr algn="ctr" eaLnBrk="0" hangingPunct="0"/>
            <a:r>
              <a:rPr lang="ru-RU" altLang="ru-RU" sz="1400" b="1" dirty="0">
                <a:latin typeface="Times New Roman" pitchFamily="18" charset="0"/>
              </a:rPr>
              <a:t>ВЗАИМНОГО</a:t>
            </a:r>
          </a:p>
          <a:p>
            <a:pPr algn="ctr" eaLnBrk="0" hangingPunct="0"/>
            <a:r>
              <a:rPr lang="ru-RU" altLang="ru-RU" sz="1400" b="1" dirty="0">
                <a:latin typeface="Times New Roman" pitchFamily="18" charset="0"/>
              </a:rPr>
              <a:t>ПРИЗНАНИЯ</a:t>
            </a:r>
          </a:p>
          <a:p>
            <a:pPr algn="ctr" eaLnBrk="0" hangingPunct="0"/>
            <a:r>
              <a:rPr lang="ru-RU" altLang="ru-RU" sz="1400" b="1" dirty="0">
                <a:latin typeface="Times New Roman" pitchFamily="18" charset="0"/>
              </a:rPr>
              <a:t>Национальные </a:t>
            </a:r>
          </a:p>
          <a:p>
            <a:pPr algn="ctr" eaLnBrk="0" hangingPunct="0"/>
            <a:r>
              <a:rPr lang="ru-RU" altLang="ru-RU" sz="1400" b="1" dirty="0">
                <a:latin typeface="Times New Roman" pitchFamily="18" charset="0"/>
              </a:rPr>
              <a:t>компетентные </a:t>
            </a:r>
          </a:p>
          <a:p>
            <a:pPr algn="ctr" eaLnBrk="0" hangingPunct="0"/>
            <a:r>
              <a:rPr lang="ru-RU" altLang="ru-RU" sz="1400" b="1" dirty="0">
                <a:latin typeface="Times New Roman" pitchFamily="18" charset="0"/>
              </a:rPr>
              <a:t>органы</a:t>
            </a:r>
          </a:p>
        </p:txBody>
      </p: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2267744" y="2738537"/>
            <a:ext cx="2088232" cy="6184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</p:cNvCxnSpPr>
          <p:nvPr/>
        </p:nvCxnSpPr>
        <p:spPr>
          <a:xfrm>
            <a:off x="4355976" y="2738537"/>
            <a:ext cx="2088232" cy="6988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56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340768"/>
            <a:ext cx="7993013" cy="532859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500" b="1" dirty="0">
                <a:latin typeface="Calibri" pitchFamily="34" charset="0"/>
              </a:rPr>
              <a:t>СОГЛАШЕНИЕ</a:t>
            </a:r>
            <a:endParaRPr lang="ru-RU" sz="45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ru-RU" sz="4500" b="1" dirty="0">
                <a:latin typeface="Calibri" pitchFamily="34" charset="0"/>
              </a:rPr>
              <a:t>о единых принципах и правилах </a:t>
            </a:r>
            <a:br>
              <a:rPr lang="ru-RU" sz="4500" b="1" dirty="0">
                <a:latin typeface="Calibri" pitchFamily="34" charset="0"/>
              </a:rPr>
            </a:br>
            <a:r>
              <a:rPr lang="ru-RU" sz="4500" b="1" dirty="0">
                <a:latin typeface="Calibri" pitchFamily="34" charset="0"/>
              </a:rPr>
              <a:t>обращения лекарственных средств в рамках </a:t>
            </a:r>
            <a:br>
              <a:rPr lang="ru-RU" sz="4500" b="1" dirty="0">
                <a:latin typeface="Calibri" pitchFamily="34" charset="0"/>
              </a:rPr>
            </a:br>
            <a:r>
              <a:rPr lang="ru-RU" sz="4500" b="1" dirty="0">
                <a:latin typeface="Calibri" pitchFamily="34" charset="0"/>
              </a:rPr>
              <a:t>Евразийского экономического союза</a:t>
            </a:r>
            <a:endParaRPr lang="ru-RU" sz="4500" dirty="0">
              <a:latin typeface="Calibri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4500" b="1" dirty="0" smtClean="0">
              <a:latin typeface="Calibri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4500" b="1" dirty="0">
              <a:latin typeface="Calibri" pitchFamily="34" charset="0"/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500" b="1" dirty="0" smtClean="0">
                <a:solidFill>
                  <a:srgbClr val="C00000"/>
                </a:solidFill>
                <a:latin typeface="Calibri" pitchFamily="34" charset="0"/>
              </a:rPr>
              <a:t>Ст.4 «Государства</a:t>
            </a:r>
            <a:r>
              <a:rPr lang="ru-RU" sz="4500" b="1" dirty="0">
                <a:solidFill>
                  <a:srgbClr val="C00000"/>
                </a:solidFill>
                <a:latin typeface="Calibri" pitchFamily="34" charset="0"/>
              </a:rPr>
              <a:t> – члены формируют общий рынок лекарственных средств, соответствующих требованиям </a:t>
            </a:r>
            <a:r>
              <a:rPr lang="ru-RU" sz="4500" b="1" dirty="0">
                <a:solidFill>
                  <a:srgbClr val="0070C0"/>
                </a:solidFill>
                <a:latin typeface="Calibri" pitchFamily="34" charset="0"/>
              </a:rPr>
              <a:t>надлежащих фармацевтических практик</a:t>
            </a:r>
            <a:r>
              <a:rPr lang="ru-RU" sz="4500" b="1" dirty="0">
                <a:solidFill>
                  <a:srgbClr val="C00000"/>
                </a:solidFill>
                <a:latin typeface="Calibri" pitchFamily="34" charset="0"/>
              </a:rPr>
              <a:t>, в соответствии с принципами, указанными в статье 30 Договора о Евразийском экономическом союзе от 29 мая 2014 года</a:t>
            </a:r>
            <a:r>
              <a:rPr lang="ru-RU" sz="4500" b="1" dirty="0" smtClean="0">
                <a:solidFill>
                  <a:srgbClr val="C00000"/>
                </a:solidFill>
                <a:latin typeface="Calibri" pitchFamily="34" charset="0"/>
              </a:rPr>
              <a:t>.»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45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45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45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500" b="1" dirty="0" smtClean="0">
                <a:solidFill>
                  <a:srgbClr val="C00000"/>
                </a:solidFill>
                <a:latin typeface="Calibri" pitchFamily="34" charset="0"/>
              </a:rPr>
              <a:t>Ст.7 «Государства </a:t>
            </a:r>
            <a:r>
              <a:rPr lang="ru-RU" sz="4500" b="1" dirty="0">
                <a:solidFill>
                  <a:srgbClr val="C00000"/>
                </a:solidFill>
                <a:latin typeface="Calibri" pitchFamily="34" charset="0"/>
              </a:rPr>
              <a:t>– члены осуществляют регистрацию и экспертизу лекарственных средств, предназначенных для обращения на общем рынке Союза, в соответствии </a:t>
            </a:r>
            <a:r>
              <a:rPr lang="ru-RU" sz="4500" b="1" dirty="0">
                <a:solidFill>
                  <a:srgbClr val="0070C0"/>
                </a:solidFill>
                <a:latin typeface="Calibri" pitchFamily="34" charset="0"/>
              </a:rPr>
              <a:t>с правилами регистрации и экспертизы лекарственных средств, утвержденными решением Комиссии</a:t>
            </a:r>
            <a:r>
              <a:rPr lang="ru-RU" sz="4500" b="1" dirty="0" smtClean="0">
                <a:solidFill>
                  <a:srgbClr val="C00000"/>
                </a:solidFill>
                <a:latin typeface="Calibri" pitchFamily="34" charset="0"/>
              </a:rPr>
              <a:t>.»</a:t>
            </a:r>
            <a:endParaRPr lang="ru-RU" sz="45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4500" b="1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4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 indent="0" algn="ctr">
              <a:spcBef>
                <a:spcPts val="0"/>
              </a:spcBef>
              <a:buNone/>
            </a:pPr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 indent="0">
              <a:spcBef>
                <a:spcPts val="0"/>
              </a:spcBef>
              <a:buNone/>
            </a:pPr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endParaRPr lang="ru-RU" sz="1700" b="1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ru-RU" sz="1600" b="1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1400" b="1" dirty="0"/>
              <a:t>	  </a:t>
            </a:r>
            <a:endParaRPr lang="ru-RU" sz="1400" dirty="0"/>
          </a:p>
          <a:p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Принципы регистрации ЛС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на общем рынке союза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3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340768"/>
            <a:ext cx="8064895" cy="5400600"/>
          </a:xfrm>
        </p:spPr>
        <p:txBody>
          <a:bodyPr>
            <a:normAutofit fontScale="62500" lnSpcReduction="20000"/>
          </a:bodyPr>
          <a:lstStyle/>
          <a:p>
            <a:pPr marL="0" lvl="1" indent="0" algn="ctr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900" b="1" dirty="0" smtClean="0">
                <a:solidFill>
                  <a:srgbClr val="C00000"/>
                </a:solidFill>
              </a:rPr>
              <a:t>Ст.7 При </a:t>
            </a:r>
            <a:r>
              <a:rPr lang="ru-RU" sz="2900" b="1" dirty="0">
                <a:solidFill>
                  <a:srgbClr val="C00000"/>
                </a:solidFill>
              </a:rPr>
              <a:t>осуществлении процедуры регистрации и экспертизы лекарственных средств государства – члены </a:t>
            </a:r>
            <a:r>
              <a:rPr lang="ru-RU" sz="2900" b="1" dirty="0">
                <a:solidFill>
                  <a:srgbClr val="0070C0"/>
                </a:solidFill>
              </a:rPr>
              <a:t>взаимно признают </a:t>
            </a:r>
            <a:r>
              <a:rPr lang="ru-RU" sz="2900" b="1" dirty="0">
                <a:solidFill>
                  <a:srgbClr val="C00000"/>
                </a:solidFill>
              </a:rPr>
              <a:t>результаты доклинических </a:t>
            </a:r>
            <a:r>
              <a:rPr lang="ru-RU" sz="2900" b="1" dirty="0" smtClean="0">
                <a:solidFill>
                  <a:srgbClr val="C00000"/>
                </a:solidFill>
              </a:rPr>
              <a:t>, </a:t>
            </a:r>
            <a:r>
              <a:rPr lang="ru-RU" sz="2900" b="1" dirty="0">
                <a:solidFill>
                  <a:srgbClr val="C00000"/>
                </a:solidFill>
              </a:rPr>
              <a:t>клинических и иных исследований </a:t>
            </a:r>
            <a:r>
              <a:rPr lang="ru-RU" sz="2900" b="1" dirty="0" smtClean="0">
                <a:solidFill>
                  <a:srgbClr val="C00000"/>
                </a:solidFill>
              </a:rPr>
              <a:t> ЛС;</a:t>
            </a:r>
            <a:r>
              <a:rPr lang="ru-RU" sz="29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just"/>
            <a:r>
              <a:rPr lang="ru-RU" sz="2900" b="1" dirty="0" smtClean="0">
                <a:solidFill>
                  <a:srgbClr val="0070C0"/>
                </a:solidFill>
                <a:latin typeface="Calibri" pitchFamily="34" charset="0"/>
              </a:rPr>
              <a:t>результаты инспектирования </a:t>
            </a:r>
            <a:r>
              <a:rPr lang="ru-RU" sz="2900" b="1" dirty="0">
                <a:solidFill>
                  <a:srgbClr val="C00000"/>
                </a:solidFill>
                <a:latin typeface="Calibri" pitchFamily="34" charset="0"/>
              </a:rPr>
              <a:t>производства, </a:t>
            </a:r>
            <a:r>
              <a:rPr lang="ru-RU" sz="2900" b="1" dirty="0" smtClean="0">
                <a:solidFill>
                  <a:srgbClr val="C00000"/>
                </a:solidFill>
                <a:latin typeface="Calibri" pitchFamily="34" charset="0"/>
              </a:rPr>
              <a:t>доклинических, </a:t>
            </a:r>
            <a:r>
              <a:rPr lang="ru-RU" sz="2900" b="1" dirty="0">
                <a:solidFill>
                  <a:srgbClr val="C00000"/>
                </a:solidFill>
                <a:latin typeface="Calibri" pitchFamily="34" charset="0"/>
              </a:rPr>
              <a:t>клинических исследований </a:t>
            </a:r>
            <a:r>
              <a:rPr lang="ru-RU" sz="2900" b="1" dirty="0" smtClean="0">
                <a:solidFill>
                  <a:srgbClr val="C00000"/>
                </a:solidFill>
                <a:latin typeface="Calibri" pitchFamily="34" charset="0"/>
              </a:rPr>
              <a:t> ЛС, систем </a:t>
            </a:r>
            <a:r>
              <a:rPr lang="ru-RU" sz="2900" b="1" dirty="0" err="1" smtClean="0">
                <a:solidFill>
                  <a:srgbClr val="C00000"/>
                </a:solidFill>
                <a:latin typeface="Calibri" pitchFamily="34" charset="0"/>
              </a:rPr>
              <a:t>фармаконадзора</a:t>
            </a:r>
            <a:r>
              <a:rPr lang="ru-RU" sz="29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900" b="1" dirty="0">
                <a:solidFill>
                  <a:srgbClr val="C00000"/>
                </a:solidFill>
                <a:latin typeface="Calibri" pitchFamily="34" charset="0"/>
              </a:rPr>
              <a:t>правилам надлежащих фармацевтических практик и требованиям, утвержденными решением Комиссии.  </a:t>
            </a:r>
            <a:endParaRPr lang="ru-RU" sz="29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just"/>
            <a:endParaRPr lang="ru-RU" sz="2900" b="1" dirty="0">
              <a:solidFill>
                <a:srgbClr val="C00000"/>
              </a:solidFill>
              <a:latin typeface="Calibri" pitchFamily="34" charset="0"/>
            </a:endParaRPr>
          </a:p>
          <a:p>
            <a:pPr algn="just"/>
            <a:endParaRPr lang="ru-RU" sz="2900" b="1" dirty="0">
              <a:solidFill>
                <a:srgbClr val="C00000"/>
              </a:solidFill>
              <a:latin typeface="Calibri" pitchFamily="34" charset="0"/>
            </a:endParaRPr>
          </a:p>
          <a:p>
            <a:pPr algn="just"/>
            <a:r>
              <a:rPr lang="ru-RU" sz="2900" b="1" dirty="0">
                <a:solidFill>
                  <a:srgbClr val="C00000"/>
                </a:solidFill>
                <a:latin typeface="Calibri" pitchFamily="34" charset="0"/>
              </a:rPr>
              <a:t>Государства – члены создают условия проведения исследований </a:t>
            </a:r>
            <a:r>
              <a:rPr lang="ru-RU" sz="2900" b="1" dirty="0" smtClean="0">
                <a:solidFill>
                  <a:srgbClr val="C00000"/>
                </a:solidFill>
                <a:latin typeface="Calibri" pitchFamily="34" charset="0"/>
              </a:rPr>
              <a:t> в </a:t>
            </a:r>
            <a:r>
              <a:rPr lang="ru-RU" sz="2900" b="1" dirty="0">
                <a:solidFill>
                  <a:srgbClr val="C00000"/>
                </a:solidFill>
                <a:latin typeface="Calibri" pitchFamily="34" charset="0"/>
              </a:rPr>
              <a:t>соответствии с международными стандартами и обеспечивают сопоставимость их результатов</a:t>
            </a:r>
            <a:r>
              <a:rPr lang="ru-RU" sz="2900" b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  <a:p>
            <a:pPr algn="just"/>
            <a:endParaRPr lang="ru-RU" sz="2900" b="1" dirty="0">
              <a:solidFill>
                <a:srgbClr val="C00000"/>
              </a:solidFill>
              <a:latin typeface="Calibri" pitchFamily="34" charset="0"/>
            </a:endParaRPr>
          </a:p>
          <a:p>
            <a:pPr algn="just"/>
            <a:r>
              <a:rPr lang="ru-RU" sz="2900" b="1" dirty="0" smtClean="0">
                <a:solidFill>
                  <a:srgbClr val="C00000"/>
                </a:solidFill>
                <a:latin typeface="Calibri" pitchFamily="34" charset="0"/>
              </a:rPr>
              <a:t>Ст.9 Производство ЛС на </a:t>
            </a:r>
            <a:r>
              <a:rPr lang="ru-RU" sz="2900" b="1" dirty="0">
                <a:solidFill>
                  <a:srgbClr val="C00000"/>
                </a:solidFill>
                <a:latin typeface="Calibri" pitchFamily="34" charset="0"/>
              </a:rPr>
              <a:t>таможенной территории Союза осуществляется в соответствии </a:t>
            </a:r>
            <a:r>
              <a:rPr lang="ru-RU" sz="2900" b="1" dirty="0">
                <a:solidFill>
                  <a:srgbClr val="0070C0"/>
                </a:solidFill>
                <a:latin typeface="Calibri" pitchFamily="34" charset="0"/>
              </a:rPr>
              <a:t>с </a:t>
            </a:r>
            <a:r>
              <a:rPr lang="ru-RU" sz="2900" b="1" dirty="0" smtClean="0">
                <a:solidFill>
                  <a:srgbClr val="0070C0"/>
                </a:solidFill>
                <a:latin typeface="Calibri" pitchFamily="34" charset="0"/>
              </a:rPr>
              <a:t> GMP</a:t>
            </a:r>
            <a:r>
              <a:rPr lang="ru-RU" sz="2900" b="1" dirty="0" smtClean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ru-RU" sz="2900" b="1" dirty="0">
                <a:solidFill>
                  <a:srgbClr val="C00000"/>
                </a:solidFill>
                <a:latin typeface="Calibri" pitchFamily="34" charset="0"/>
              </a:rPr>
              <a:t>утвержденными решением Комиссии, на основании разрешения (лицензии) на  производство </a:t>
            </a:r>
            <a:r>
              <a:rPr lang="ru-RU" sz="2900" b="1" dirty="0" smtClean="0">
                <a:solidFill>
                  <a:srgbClr val="C00000"/>
                </a:solidFill>
                <a:latin typeface="Calibri" pitchFamily="34" charset="0"/>
              </a:rPr>
              <a:t>ЛС, </a:t>
            </a:r>
            <a:r>
              <a:rPr lang="ru-RU" sz="2900" b="1" dirty="0">
                <a:solidFill>
                  <a:srgbClr val="C00000"/>
                </a:solidFill>
                <a:latin typeface="Calibri" pitchFamily="34" charset="0"/>
              </a:rPr>
              <a:t>выданной в соответствии с законодательством государств – членов.</a:t>
            </a:r>
          </a:p>
          <a:p>
            <a:pPr algn="just"/>
            <a:endParaRPr lang="ru-RU" sz="29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endParaRPr lang="ru-RU" sz="2900" b="1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ru-RU" sz="2600" b="1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endParaRPr lang="ru-RU" sz="2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Принципы регистрации ЛС 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на общем рынке союза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980728"/>
            <a:ext cx="8208912" cy="576064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Будут применяться 2 процедуры на общий рынок:</a:t>
            </a:r>
          </a:p>
          <a:p>
            <a:pPr lvl="0"/>
            <a:endParaRPr lang="ru-RU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1 тип – последовательная регистрация в государствах-членах с признанием результатов экспертизы </a:t>
            </a:r>
            <a:r>
              <a:rPr lang="ru-RU" b="1" dirty="0" err="1">
                <a:solidFill>
                  <a:srgbClr val="0070C0"/>
                </a:solidFill>
              </a:rPr>
              <a:t>референтного</a:t>
            </a:r>
            <a:r>
              <a:rPr lang="ru-RU" b="1" dirty="0">
                <a:solidFill>
                  <a:srgbClr val="0070C0"/>
                </a:solidFill>
              </a:rPr>
              <a:t> государства (процедура взаимного признания</a:t>
            </a:r>
            <a:r>
              <a:rPr lang="ru-RU" b="1" dirty="0" smtClean="0">
                <a:solidFill>
                  <a:srgbClr val="0070C0"/>
                </a:solidFill>
              </a:rPr>
              <a:t>), в случае, когда имеется регистрация в каком-либо государстве</a:t>
            </a:r>
          </a:p>
          <a:p>
            <a:pPr lvl="0"/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2 тип - одновременная регистрация в государствах-членах лекарственного препарата, не имеющего регистрации ни в одном государстве-члене, с признанием результатов экспертизы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референтного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государства (децентрализованная процедура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),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 случае, когда нет регистрации ни в одном государстве</a:t>
            </a:r>
          </a:p>
          <a:p>
            <a:pPr lvl="0"/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Процедура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взаимного признания 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210 дней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референтное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государство + 90 дней государство признания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Децентрализованная процедура 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достижении взаимного согласия может быть закончена в срок до 210 дней во всех государствах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СХЕМЫ </a:t>
            </a:r>
            <a:r>
              <a:rPr lang="kk-KZ" sz="2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РЕГИСТРАЦИИ ЛЕКАРСТВЕННЫХ ПРЕПАРАТОВ в ЕАЭС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05605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 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dirty="0" smtClean="0"/>
              <a:t>	</a:t>
            </a:r>
            <a:r>
              <a:rPr lang="ru-RU" sz="21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defRPr/>
            </a:pPr>
            <a:endParaRPr lang="ru-RU" sz="1800" dirty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ru-RU" sz="1600" b="1" dirty="0" smtClean="0">
              <a:solidFill>
                <a:schemeClr val="accent5"/>
              </a:solidFill>
            </a:endParaRPr>
          </a:p>
        </p:txBody>
      </p:sp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696200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sz="3600" b="1" dirty="0" smtClean="0"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38475" y="539115"/>
            <a:ext cx="2886075" cy="801653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ЗАЯВИТЕЛЬ</a:t>
            </a:r>
          </a:p>
          <a:p>
            <a:pPr algn="ctr"/>
            <a:r>
              <a:rPr lang="ru-RU" sz="11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 </a:t>
            </a: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(административные </a:t>
            </a: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процедуры по оплате экспертизы и регистрации в</a:t>
            </a: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 каждом государстве по его тарифам)  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012" y="255270"/>
            <a:ext cx="2066925" cy="1443990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РЕФЕРЕНТНОЕ ГОСУДАРСТВО (процедура полной экспертизы с проведением аналитических исследований, оценки условий производства, если необходимо) 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5575" y="255270"/>
            <a:ext cx="1834515" cy="144399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ГОСУДАРСТВА  ПРИЗНАНИЯ (процедура экспертизы по признанию экспертного отчета </a:t>
            </a:r>
            <a:r>
              <a:rPr lang="ru-RU" sz="1100" b="1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референтного</a:t>
            </a:r>
            <a:r>
              <a:rPr lang="ru-RU" sz="11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государства) 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219325" y="2127885"/>
            <a:ext cx="247650" cy="209550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353050" y="2185035"/>
            <a:ext cx="238125" cy="133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28975" y="1544955"/>
            <a:ext cx="2362200" cy="308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ЗАЯВЛЕНИЕ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02858" y="2931795"/>
            <a:ext cx="5314950" cy="670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взаимное признание результатов </a:t>
            </a:r>
            <a:r>
              <a:rPr lang="ru-RU" sz="11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доклинических, </a:t>
            </a:r>
            <a:r>
              <a:rPr lang="ru-RU" sz="11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клинических испытаний, проведённых </a:t>
            </a:r>
            <a:r>
              <a:rPr lang="ru-RU" sz="1100" b="1" kern="1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производителем </a:t>
            </a:r>
            <a:r>
              <a:rPr lang="ru-RU" sz="1100" b="1" kern="1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в </a:t>
            </a:r>
            <a:r>
              <a:rPr lang="ru-RU" sz="1100" b="1" kern="1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условиях </a:t>
            </a:r>
            <a:r>
              <a:rPr lang="en-US" sz="1100" b="1" kern="1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GLP</a:t>
            </a:r>
            <a:r>
              <a:rPr lang="ru-RU" sz="1100" b="1" kern="1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1100" b="1" kern="1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GCP</a:t>
            </a:r>
            <a:r>
              <a:rPr lang="ru-RU" sz="1100" b="1" kern="1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или правилами, установленными Комиссией</a:t>
            </a:r>
            <a:r>
              <a:rPr lang="ru-RU" sz="11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100" b="1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03045" y="1895475"/>
            <a:ext cx="5438775" cy="57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Calibri"/>
                <a:ea typeface="Calibri"/>
                <a:cs typeface="Times New Roman"/>
              </a:rPr>
              <a:t>РЕГИСТРАЦИОННОЕ ДОСЬЕ   ( перечень документов соответствует формату ОТД, обязательное условие – наличие </a:t>
            </a:r>
            <a:r>
              <a:rPr lang="en-US" sz="1400" b="1" dirty="0">
                <a:effectLst/>
                <a:latin typeface="Calibri"/>
                <a:ea typeface="Calibri"/>
                <a:cs typeface="Times New Roman"/>
              </a:rPr>
              <a:t>GMP</a:t>
            </a:r>
            <a:r>
              <a:rPr lang="ru-RU" sz="1400" b="1" dirty="0">
                <a:effectLst/>
                <a:latin typeface="Calibri"/>
                <a:ea typeface="Calibri"/>
                <a:cs typeface="Times New Roman"/>
              </a:rPr>
              <a:t>)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98046" y="2474595"/>
            <a:ext cx="6124575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ЭКСПЕРТИЗА ПО ОЦЕНКЕ БЕЗОПАСНОСТИ, ЭФФЕКТИВНОСТИ И КАЧЕСТВА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60144" y="3602007"/>
            <a:ext cx="6116979" cy="1182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ctr">
              <a:spcAft>
                <a:spcPts val="100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endParaRPr lang="ru-RU" sz="1200" b="1" i="0" u="none" strike="noStrike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ctr"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ru-RU" sz="1200" b="1" i="0" u="none" strike="noStrike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оценка </a:t>
            </a:r>
            <a:r>
              <a:rPr lang="ru-RU" sz="1200" b="1" i="0" u="none" strike="noStrike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документов регистрационного досье, </a:t>
            </a:r>
            <a:r>
              <a:rPr lang="ru-RU" sz="1200" b="1" i="0" u="none" strike="noStrike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образцов</a:t>
            </a:r>
          </a:p>
          <a:p>
            <a:pPr marL="342900" indent="-342900" algn="ctr"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аналитическая 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экспертиза (возможно проведение испытаний на 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предприятии) </a:t>
            </a:r>
          </a:p>
          <a:p>
            <a:pPr marL="342900" indent="-342900" algn="ctr"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оценка 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условий производства в случае регистрации ЛП производителя, не присутствующего ни в одном государстве-члене  </a:t>
            </a:r>
            <a:endParaRPr lang="ru-RU" sz="12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ctr"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Специализированная 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экспертиза проводится на предмет оценки безопасности, эффективности и качества 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ЛП  </a:t>
            </a:r>
            <a:endParaRPr lang="ru-RU" sz="1200" b="1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27355" y="4808580"/>
            <a:ext cx="3063240" cy="8249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ЭКСПЕРТНЫЙ ОТЧЕТ </a:t>
            </a:r>
            <a:r>
              <a:rPr lang="ru-RU" sz="12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(предварительный и окончательный)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2574" y="5718307"/>
            <a:ext cx="3333115" cy="5201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РЕГИСТРАЦИОННОЕ УДОСТОВЕРЕНИЕ , листок-вкладыш для пациента, макеты упаковок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85840" y="6342944"/>
            <a:ext cx="3457575" cy="353964"/>
          </a:xfrm>
          <a:prstGeom prst="roundRect">
            <a:avLst/>
          </a:prstGeom>
          <a:solidFill>
            <a:srgbClr val="00B05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Единый </a:t>
            </a:r>
            <a:r>
              <a:rPr lang="ru-RU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реестр </a:t>
            </a:r>
            <a:r>
              <a:rPr lang="ru-RU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ЛП  Союза</a:t>
            </a:r>
            <a:endParaRPr lang="ru-RU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26" name="Овал 25"/>
          <p:cNvSpPr/>
          <p:nvPr/>
        </p:nvSpPr>
        <p:spPr>
          <a:xfrm>
            <a:off x="4741519" y="4846206"/>
            <a:ext cx="2724150" cy="81640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11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Процедура обмена информацией и результатами экспертизы между государствами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78678" y="5732048"/>
            <a:ext cx="3103245" cy="5439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РЕГИСТРАЦИОННОЕ УДОСТОВЕРЕНИЕ , листок-вкладыш для пациента, макеты упаковок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3157537" y="5498686"/>
            <a:ext cx="142875" cy="19050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flipH="1">
            <a:off x="7781923" y="1699261"/>
            <a:ext cx="246461" cy="427005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48970" y="1703070"/>
            <a:ext cx="190500" cy="323809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53769" y="1703070"/>
            <a:ext cx="84455" cy="3143136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563888" y="5157192"/>
            <a:ext cx="1177631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762750" y="3192780"/>
            <a:ext cx="952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484719" y="1699260"/>
            <a:ext cx="361353" cy="3457932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628774" y="6270186"/>
            <a:ext cx="952500" cy="381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6043415" y="6276021"/>
            <a:ext cx="895350" cy="37516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5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4932040" y="5527807"/>
            <a:ext cx="142875" cy="19050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341" name="Стрелка вниз 14340"/>
          <p:cNvSpPr/>
          <p:nvPr/>
        </p:nvSpPr>
        <p:spPr>
          <a:xfrm>
            <a:off x="4376713" y="1340768"/>
            <a:ext cx="104799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343" name="Прямая со стрелкой 14342"/>
          <p:cNvCxnSpPr>
            <a:stCxn id="10" idx="1"/>
          </p:cNvCxnSpPr>
          <p:nvPr/>
        </p:nvCxnSpPr>
        <p:spPr>
          <a:xfrm flipH="1" flipV="1">
            <a:off x="2585840" y="1268760"/>
            <a:ext cx="643135" cy="43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345" name="Прямая со стрелкой 14344"/>
          <p:cNvCxnSpPr>
            <a:stCxn id="10" idx="3"/>
          </p:cNvCxnSpPr>
          <p:nvPr/>
        </p:nvCxnSpPr>
        <p:spPr>
          <a:xfrm flipV="1">
            <a:off x="5591175" y="1340768"/>
            <a:ext cx="914400" cy="358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96752"/>
            <a:ext cx="8020413" cy="52565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Процедуры предполагают: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Прозрачность –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обмен информацией, замечаниями, промежуточными отчетами во время экспертизы;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Взаимодоверие -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признание результатов проведенных работ, испытаний, результатов инспектирования;  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Применение единых требований: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 условиям производства 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GMP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регистрационному досье (ОТД формат)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качеству (общая фармакопея)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безопасности и эффективности (соблюдение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GLP GCP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7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876397" cy="4641379"/>
          </a:xfrm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Ст.20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Лекарственные средства, зарегистрированные до вступления Соглашения, </a:t>
            </a:r>
            <a:r>
              <a:rPr lang="ru-RU" b="1" dirty="0" err="1" smtClean="0">
                <a:solidFill>
                  <a:srgbClr val="002060"/>
                </a:solidFill>
              </a:rPr>
              <a:t>д.б</a:t>
            </a:r>
            <a:r>
              <a:rPr lang="ru-RU" b="1" dirty="0" smtClean="0">
                <a:solidFill>
                  <a:srgbClr val="002060"/>
                </a:solidFill>
              </a:rPr>
              <a:t>. приведены в соответствие  с Правилами Союза до 31.12.2025 года.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7030A0"/>
                </a:solidFill>
              </a:rPr>
              <a:t>Допускается подтверждение регистрации ЛС со срочными РУ в соответствии с законодательством Сторон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Переходный период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7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15888"/>
            <a:ext cx="7704856" cy="668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30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2783</TotalTime>
  <Words>1043</Words>
  <Application>Microsoft Office PowerPoint</Application>
  <PresentationFormat>Экран (4:3)</PresentationFormat>
  <Paragraphs>174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Евразийский экономический союз</vt:lpstr>
      <vt:lpstr>Принципы регистрации ЛС  на общем рынке союза</vt:lpstr>
      <vt:lpstr>Принципы регистрации ЛС  на общем рынке союза</vt:lpstr>
      <vt:lpstr>СХЕМЫ РЕГИСТРАЦИИ ЛЕКАРСТВЕННЫХ ПРЕПАРАТОВ в ЕАЭС  </vt:lpstr>
      <vt:lpstr> </vt:lpstr>
      <vt:lpstr> </vt:lpstr>
      <vt:lpstr>Переходный период</vt:lpstr>
      <vt:lpstr>Презентация PowerPoint</vt:lpstr>
      <vt:lpstr> ПРОЦЕДУРА РЕГИСТРАЦИИ МЕДИЦИНСКИХ ИЗДЕЛИЙ                          (предложение ЕЭК) </vt:lpstr>
      <vt:lpstr>СРАВНИТЕЛЬНЫЙ АНАЛИЗ СХЕМ РЕГИСТРАЦИИ МИ   В РАМКАХ РАЗРАБОТКИ НПА ( ЕАЭС) </vt:lpstr>
      <vt:lpstr>Презентация PowerPoint</vt:lpstr>
      <vt:lpstr>Презентация PowerPoint</vt:lpstr>
      <vt:lpstr>Что необходимо сделать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ЛС, ИМН и МТ</dc:title>
  <dc:creator>Мейрамбеккызы Айнур</dc:creator>
  <cp:lastModifiedBy>asd</cp:lastModifiedBy>
  <cp:revision>297</cp:revision>
  <cp:lastPrinted>2015-01-06T06:08:20Z</cp:lastPrinted>
  <dcterms:created xsi:type="dcterms:W3CDTF">2014-07-22T09:05:17Z</dcterms:created>
  <dcterms:modified xsi:type="dcterms:W3CDTF">2015-02-06T03:41:27Z</dcterms:modified>
</cp:coreProperties>
</file>