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sldIdLst>
    <p:sldId id="265" r:id="rId2"/>
    <p:sldId id="352" r:id="rId3"/>
    <p:sldId id="390" r:id="rId4"/>
    <p:sldId id="396" r:id="rId5"/>
    <p:sldId id="448" r:id="rId6"/>
    <p:sldId id="264" r:id="rId7"/>
    <p:sldId id="449" r:id="rId8"/>
    <p:sldId id="450" r:id="rId9"/>
    <p:sldId id="451" r:id="rId10"/>
    <p:sldId id="452" r:id="rId11"/>
    <p:sldId id="453" r:id="rId12"/>
    <p:sldId id="455" r:id="rId13"/>
    <p:sldId id="456" r:id="rId14"/>
    <p:sldId id="457" r:id="rId15"/>
    <p:sldId id="454" r:id="rId16"/>
    <p:sldId id="458" r:id="rId17"/>
    <p:sldId id="460" r:id="rId18"/>
    <p:sldId id="459" r:id="rId19"/>
    <p:sldId id="461" r:id="rId20"/>
    <p:sldId id="462" r:id="rId21"/>
    <p:sldId id="463" r:id="rId22"/>
    <p:sldId id="475" r:id="rId23"/>
    <p:sldId id="474" r:id="rId24"/>
    <p:sldId id="476" r:id="rId25"/>
    <p:sldId id="477" r:id="rId26"/>
    <p:sldId id="479" r:id="rId27"/>
    <p:sldId id="480" r:id="rId28"/>
    <p:sldId id="483" r:id="rId29"/>
    <p:sldId id="484" r:id="rId30"/>
    <p:sldId id="485" r:id="rId31"/>
    <p:sldId id="465" r:id="rId32"/>
    <p:sldId id="482" r:id="rId33"/>
    <p:sldId id="467" r:id="rId34"/>
    <p:sldId id="468" r:id="rId35"/>
    <p:sldId id="469" r:id="rId36"/>
    <p:sldId id="470" r:id="rId37"/>
    <p:sldId id="471" r:id="rId38"/>
    <p:sldId id="47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177F-2B29-439B-9D52-93776286498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4828-DC5F-41E5-9978-69374FEC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90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5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9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4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2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3627-E6A7-49A9-A605-A9378640378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1"/>
            <a:ext cx="1219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71739" y="5937690"/>
            <a:ext cx="3643338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Астана, 2025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" y="2957770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751" y="2695843"/>
            <a:ext cx="11161960" cy="255445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Подача заявления для экспертной оценки на соответствие характеристик технической спецификации для закупа медицинской техники на портале «Экспертиза» http://expertise.ndda.kz.</a:t>
            </a: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64432" y="405365"/>
            <a:ext cx="8548490" cy="1367835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Министерства здравоохранения Республики Казахстан</a:t>
              </a:r>
              <a:endParaRPr lang="ru-RU" sz="1400" b="1" dirty="0"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1764"/>
            <a:ext cx="2025563" cy="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E46752-9425-4241-ACE5-C125BF4D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" y="1518150"/>
            <a:ext cx="4172504" cy="456742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всплывающем окне вводим номер или наименование регистрационного удостоверения для поиска. В торговом наименовании МИ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редактирования текста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регистрационном удостоверении, при наличии несколько вариантов исполнения,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 только одну модель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нажать кнопку «Добавить» или «Отменить» при необходимости.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0F455-F764-47A3-96B3-0CA880FD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51" y="825625"/>
            <a:ext cx="7824186" cy="56728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BFE9FE-8A73-484E-BDB1-C66DBA64FB63}"/>
              </a:ext>
            </a:extLst>
          </p:cNvPr>
          <p:cNvSpPr/>
          <p:nvPr/>
        </p:nvSpPr>
        <p:spPr>
          <a:xfrm>
            <a:off x="8052049" y="3662040"/>
            <a:ext cx="664051" cy="27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65E73-EC99-4AC6-96F0-FEE00E756B62}"/>
              </a:ext>
            </a:extLst>
          </p:cNvPr>
          <p:cNvSpPr/>
          <p:nvPr/>
        </p:nvSpPr>
        <p:spPr>
          <a:xfrm>
            <a:off x="4891598" y="2523478"/>
            <a:ext cx="5227173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4F234D-3B59-49BC-8350-4013847D98AE}"/>
              </a:ext>
            </a:extLst>
          </p:cNvPr>
          <p:cNvSpPr/>
          <p:nvPr/>
        </p:nvSpPr>
        <p:spPr>
          <a:xfrm>
            <a:off x="10622963" y="5662391"/>
            <a:ext cx="626291" cy="278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565F5-95BF-47D0-91C3-F9C88653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7" y="373902"/>
            <a:ext cx="10570675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двух регистрационных удостоверений нажать кнопку «Добавить». Появится строка для ввода данных. Далее необходимо нажать кнопку «Выбрать».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A30FE-DD34-4ECB-8171-658CED70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23"/>
            <a:ext cx="12192000" cy="48423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F66EE8-2857-41FF-B1DE-0527526342E6}"/>
              </a:ext>
            </a:extLst>
          </p:cNvPr>
          <p:cNvSpPr/>
          <p:nvPr/>
        </p:nvSpPr>
        <p:spPr>
          <a:xfrm>
            <a:off x="357737" y="4702997"/>
            <a:ext cx="876259" cy="410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EFB25-1AFF-4862-9B08-EB1770D88E7C}"/>
              </a:ext>
            </a:extLst>
          </p:cNvPr>
          <p:cNvSpPr/>
          <p:nvPr/>
        </p:nvSpPr>
        <p:spPr>
          <a:xfrm>
            <a:off x="7022236" y="41103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6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BC326E-6900-439A-BAD8-BC921F92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0" y="229586"/>
            <a:ext cx="11843140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«Выбрать» появится окно с выбором значения параметров и комплектующих технической характеристики медицинской техники. Выбираете одно необходимое значение параметров, после выбора в окне ниже появится информация из регистрационного удостоверения данной медицинской техники.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 окне имеется возможность для редактирования текста.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редактирования необходимо нажать кнопку «Добавить» или «Отмена» если значения введены не корректно.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03D91-3DB0-4E2E-8729-13A21C39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12" y="1776870"/>
            <a:ext cx="8811412" cy="49333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F5E29D-30F6-4C24-89D2-D4F89C87FC11}"/>
              </a:ext>
            </a:extLst>
          </p:cNvPr>
          <p:cNvSpPr/>
          <p:nvPr/>
        </p:nvSpPr>
        <p:spPr>
          <a:xfrm>
            <a:off x="2388094" y="3080555"/>
            <a:ext cx="1526959" cy="995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93F18-C64C-441A-B9FB-8E465C6FBA51}"/>
              </a:ext>
            </a:extLst>
          </p:cNvPr>
          <p:cNvSpPr/>
          <p:nvPr/>
        </p:nvSpPr>
        <p:spPr>
          <a:xfrm>
            <a:off x="2175028" y="4793946"/>
            <a:ext cx="7048871" cy="119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EC5222-9235-4AEE-824C-E62A25759F19}"/>
              </a:ext>
            </a:extLst>
          </p:cNvPr>
          <p:cNvSpPr/>
          <p:nvPr/>
        </p:nvSpPr>
        <p:spPr>
          <a:xfrm>
            <a:off x="8034290" y="64438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63C19F-C524-4839-8551-0FDF9DC8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8" y="413854"/>
            <a:ext cx="1124537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имеется строка для ручного ввода информации. После выбора активируется строка «Ручной ввод», куда имеется возможность прописать дополнительные необходимые параметры. После заполнения необходимо нажать кнопку «Добавить» или «Отмена».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7606A-7AD7-4F8E-A5D1-1F619C6C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1" y="1752448"/>
            <a:ext cx="8374406" cy="48303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553E85-041A-4D2E-A3D8-8B1CB4F6B1AF}"/>
              </a:ext>
            </a:extLst>
          </p:cNvPr>
          <p:cNvSpPr/>
          <p:nvPr/>
        </p:nvSpPr>
        <p:spPr>
          <a:xfrm>
            <a:off x="2105781" y="3861340"/>
            <a:ext cx="752829" cy="17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2460A-0CD3-4630-A7C2-D56D839DF398}"/>
              </a:ext>
            </a:extLst>
          </p:cNvPr>
          <p:cNvSpPr/>
          <p:nvPr/>
        </p:nvSpPr>
        <p:spPr>
          <a:xfrm>
            <a:off x="1901596" y="4035009"/>
            <a:ext cx="1995701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AA37B2-077C-4761-B0EF-FC99BB05B82C}"/>
              </a:ext>
            </a:extLst>
          </p:cNvPr>
          <p:cNvSpPr/>
          <p:nvPr/>
        </p:nvSpPr>
        <p:spPr>
          <a:xfrm>
            <a:off x="7876267" y="5633220"/>
            <a:ext cx="726195" cy="403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0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CB1314-6BA2-4427-B492-ED441C67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6" y="207502"/>
            <a:ext cx="1171589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заполнили «Модели медицинской техники 1 и 2» необходимо заполнить «Сопоставляемые параметры и комплектация медицинской техники из технической спецификации» и «Значения параметров и комплектующих технической спецификации медицинской техники».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во всех окнах имеется возможность редактирования текста.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необходимости можете дополнительно добавить параметры либо при не корректном заполнении Удалить. После заполнения Всех данных необходимо нажать кнопку «Сохранить».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F5AC7-53B2-4B7E-A167-B6C86612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2" y="1938229"/>
            <a:ext cx="12192000" cy="49834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06718-1871-4F01-B12D-36C5C10121F8}"/>
              </a:ext>
            </a:extLst>
          </p:cNvPr>
          <p:cNvSpPr/>
          <p:nvPr/>
        </p:nvSpPr>
        <p:spPr>
          <a:xfrm>
            <a:off x="507804" y="4690609"/>
            <a:ext cx="10777359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2A0070-BFD8-4678-96B8-2A008A951664}"/>
              </a:ext>
            </a:extLst>
          </p:cNvPr>
          <p:cNvSpPr/>
          <p:nvPr/>
        </p:nvSpPr>
        <p:spPr>
          <a:xfrm>
            <a:off x="374639" y="5537646"/>
            <a:ext cx="90374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E1C935-68E9-4475-940A-5F4D291163E0}"/>
              </a:ext>
            </a:extLst>
          </p:cNvPr>
          <p:cNvSpPr/>
          <p:nvPr/>
        </p:nvSpPr>
        <p:spPr>
          <a:xfrm>
            <a:off x="11523217" y="4690609"/>
            <a:ext cx="42612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259CA2-2A93-49D9-8135-90CC683347E7}"/>
              </a:ext>
            </a:extLst>
          </p:cNvPr>
          <p:cNvSpPr/>
          <p:nvPr/>
        </p:nvSpPr>
        <p:spPr>
          <a:xfrm>
            <a:off x="5639524" y="6631615"/>
            <a:ext cx="903747" cy="297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7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8C47D-6F19-4247-AA63-F4D54F67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3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№4. Вложения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F6D06-03F1-4EA7-84C8-C6B8D615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816638"/>
            <a:ext cx="1197893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«Вложения». «Заявление для выдачи заключения на соответствие характеристик технической спецификации для закупа медицинской техники не менее двух моделей разных производителей медицинской техники»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заявления ЭЦП ключом.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 и материалы, содержащие сведения о технических характеристиках аналогичной медицинской техники в полном соответствии с данными Государственного реестра лекарственных средств и медицинских изделий»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вложения файлов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A1F6-7894-4870-BC51-E920D75D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777"/>
            <a:ext cx="12192000" cy="41922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004059-7D69-43A4-8BE7-3F48BA93CE8A}"/>
              </a:ext>
            </a:extLst>
          </p:cNvPr>
          <p:cNvSpPr/>
          <p:nvPr/>
        </p:nvSpPr>
        <p:spPr>
          <a:xfrm>
            <a:off x="4824747" y="3549739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03BB39-BD66-4B39-B71E-584D3957BC8C}"/>
              </a:ext>
            </a:extLst>
          </p:cNvPr>
          <p:cNvSpPr/>
          <p:nvPr/>
        </p:nvSpPr>
        <p:spPr>
          <a:xfrm>
            <a:off x="180183" y="4761888"/>
            <a:ext cx="11751405" cy="387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8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358B-87D1-4347-B237-9613FB39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30" y="554462"/>
            <a:ext cx="1153833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вложить файл необходимо нажать кнопку «Выберите файл для загрузки». Далее выбираете файл из компьютера и обязательно нажать кнопку «Сохранить». Без нажатия кнопки «Сохранить» заявление Не будет подписываться и данные в заявлении удалятся.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D0443-7C59-4BCF-833E-68F66C6B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442"/>
            <a:ext cx="12192000" cy="41922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F1D14E-C06C-4F1D-829C-3C5AF5ED4A59}"/>
              </a:ext>
            </a:extLst>
          </p:cNvPr>
          <p:cNvSpPr/>
          <p:nvPr/>
        </p:nvSpPr>
        <p:spPr>
          <a:xfrm>
            <a:off x="366614" y="4496594"/>
            <a:ext cx="1524329" cy="386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E2B1BD-F9C5-4A73-AC0A-67CEE703FB79}"/>
              </a:ext>
            </a:extLst>
          </p:cNvPr>
          <p:cNvSpPr/>
          <p:nvPr/>
        </p:nvSpPr>
        <p:spPr>
          <a:xfrm>
            <a:off x="927387" y="2534602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48C4E5-73D2-45A9-B334-944B4DD9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0" y="367300"/>
            <a:ext cx="11227622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файла есть возможность загрузить еще файлы либо удалить.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заполнили не все данные при нажатии кнопки «Сохранить», выйдет всплывающее окно уведомление о том что необходимо заполнить все данные.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A3B2C-23CD-466D-954E-D17E5CDC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686"/>
            <a:ext cx="12192000" cy="38039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7672B8-9AF8-47A6-A297-EF1F7B42EA26}"/>
              </a:ext>
            </a:extLst>
          </p:cNvPr>
          <p:cNvSpPr/>
          <p:nvPr/>
        </p:nvSpPr>
        <p:spPr>
          <a:xfrm>
            <a:off x="1087185" y="2410313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5EFD8E-F9AB-40B0-AC92-A9448DCEE711}"/>
              </a:ext>
            </a:extLst>
          </p:cNvPr>
          <p:cNvSpPr/>
          <p:nvPr/>
        </p:nvSpPr>
        <p:spPr>
          <a:xfrm>
            <a:off x="11061577" y="5046981"/>
            <a:ext cx="878890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134065-48D5-40A5-810C-B6E2E5F30DB2}"/>
              </a:ext>
            </a:extLst>
          </p:cNvPr>
          <p:cNvSpPr/>
          <p:nvPr/>
        </p:nvSpPr>
        <p:spPr>
          <a:xfrm>
            <a:off x="4434067" y="3857439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8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0189B-B19C-47E6-9B2D-7909EB38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№5. Подписание и отправка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EC09C-35B2-480F-823D-C0F68512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16" y="879877"/>
            <a:ext cx="1144956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«Подписание и отправка». Ставим галочку левой кнопкой мыши тем самым подтверждая, что данные прочитаны и будут соблюдены, а также что вы являетесь руководителем данной организации или лицом, замещающим его и настоящим гарантируете и подтверждаете достоверность, полноту и содержание предоставленных документов и материалов.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выбираете «Отправить на согласование в Управление здравоохранения» или «Прочие медицинские организации» в зависимости от Вашей организации.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организация здравоохранения относится в подведомственную организацию Управления здравоохранения Вам 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необходимо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заявление на согласование в Управление здравоохранения. Если заявление поступило в Экспертную организацию без согласования УЗ, оно не рассматривается.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23FD5-3017-460C-8B45-B2EE87CD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459"/>
            <a:ext cx="12192000" cy="28531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9F26D-C3AE-479E-9537-E499A383444F}"/>
              </a:ext>
            </a:extLst>
          </p:cNvPr>
          <p:cNvSpPr/>
          <p:nvPr/>
        </p:nvSpPr>
        <p:spPr>
          <a:xfrm>
            <a:off x="5579349" y="4154751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A834F4-BCDA-4E98-A6F1-7CA043EF9F56}"/>
              </a:ext>
            </a:extLst>
          </p:cNvPr>
          <p:cNvSpPr/>
          <p:nvPr/>
        </p:nvSpPr>
        <p:spPr>
          <a:xfrm>
            <a:off x="206816" y="5377715"/>
            <a:ext cx="6771033" cy="232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2E58CB-0B08-4B3A-BAA5-88F7474CD672}"/>
              </a:ext>
            </a:extLst>
          </p:cNvPr>
          <p:cNvSpPr/>
          <p:nvPr/>
        </p:nvSpPr>
        <p:spPr>
          <a:xfrm>
            <a:off x="9934113" y="5646199"/>
            <a:ext cx="1864310" cy="397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8BE423-FCF4-4443-A737-D07D02FE1CB5}"/>
              </a:ext>
            </a:extLst>
          </p:cNvPr>
          <p:cNvSpPr/>
          <p:nvPr/>
        </p:nvSpPr>
        <p:spPr>
          <a:xfrm>
            <a:off x="7050350" y="5654126"/>
            <a:ext cx="2883763" cy="382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0EB81-9CF4-4673-B609-82757CDE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60" y="402810"/>
            <a:ext cx="10872515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сохранили заявление при нажатии кнопки «Отправить на согласовании в Управление здравоохранения» выйдет всплывающее окно с уведомлением о том что Вам необходимо сохранить заявление.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02C37-EF2A-4EDB-843B-5DB07BB4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017"/>
            <a:ext cx="12192000" cy="33684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34F354-3357-43DB-972A-1A96E3BCA18F}"/>
              </a:ext>
            </a:extLst>
          </p:cNvPr>
          <p:cNvSpPr/>
          <p:nvPr/>
        </p:nvSpPr>
        <p:spPr>
          <a:xfrm>
            <a:off x="4363046" y="4017238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37312"/>
            <a:ext cx="10273007" cy="0"/>
          </a:xfrm>
          <a:prstGeom prst="line">
            <a:avLst/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909303"/>
            <a:ext cx="98456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4772" y="251367"/>
            <a:ext cx="9546087" cy="523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НОРМАТИВНЫЕ ТРЕБОВАНИЯ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" y="2061205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4613" y="981294"/>
            <a:ext cx="10887896" cy="5351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7 июня 2023 года № ҚР ДСМ- 110. Зарегистрирован в Министерстве юстиции Республики Казахстан 8 июня 2023 года № 32733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9 июня 2022 года № ҚР ДСМ-50. Зарегистрирован в Министерстве юстиции Республики Казахстан 10 июня 2022 года № 28429 «Об утверждении Правил выдачи экспертного заключения на соответствие характеристик технической спецификации для закупа медицинской техники»</a:t>
            </a:r>
          </a:p>
        </p:txBody>
      </p:sp>
    </p:spTree>
    <p:extLst>
      <p:ext uri="{BB962C8B-B14F-4D97-AF65-F5344CB8AC3E}">
        <p14:creationId xmlns:p14="http://schemas.microsoft.com/office/powerpoint/2010/main" val="164792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DA8B87-E5E9-46D8-AD3E-65BA5C99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1" y="83214"/>
            <a:ext cx="1165374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отправлении заявление на согласование в Управления здравоохранения необходимо выбрать свой Регион. Для выбора Региона нажмите стрелку вниз, выйдет окно со всеми регионами Республики Казахстан, выбираете свой и при нажатии левой кнопкой Регион добавится.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согласование в Управление здравоохранения.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AD848-0E1F-45D3-9EED-21C9B0C1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216"/>
            <a:ext cx="12192000" cy="4478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BF6A08-882D-42BB-B2F9-66D6AE61A10F}"/>
              </a:ext>
            </a:extLst>
          </p:cNvPr>
          <p:cNvSpPr/>
          <p:nvPr/>
        </p:nvSpPr>
        <p:spPr>
          <a:xfrm>
            <a:off x="661120" y="3248963"/>
            <a:ext cx="608387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6E2074-03D4-4E01-9BF7-3689A1A192CB}"/>
              </a:ext>
            </a:extLst>
          </p:cNvPr>
          <p:cNvSpPr/>
          <p:nvPr/>
        </p:nvSpPr>
        <p:spPr>
          <a:xfrm>
            <a:off x="865306" y="4034107"/>
            <a:ext cx="2952092" cy="520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0CFDA-6587-49CA-95D3-A53E7CCEC459}"/>
              </a:ext>
            </a:extLst>
          </p:cNvPr>
          <p:cNvSpPr/>
          <p:nvPr/>
        </p:nvSpPr>
        <p:spPr>
          <a:xfrm>
            <a:off x="1140514" y="5076439"/>
            <a:ext cx="4780892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8CF6F2-1E5F-45B1-9FE0-066FF5243A20}"/>
              </a:ext>
            </a:extLst>
          </p:cNvPr>
          <p:cNvSpPr/>
          <p:nvPr/>
        </p:nvSpPr>
        <p:spPr>
          <a:xfrm>
            <a:off x="9139295" y="6053318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CF3C56-8D7E-4F4A-B642-260705FC69C3}"/>
              </a:ext>
            </a:extLst>
          </p:cNvPr>
          <p:cNvSpPr/>
          <p:nvPr/>
        </p:nvSpPr>
        <p:spPr>
          <a:xfrm>
            <a:off x="10928412" y="3428999"/>
            <a:ext cx="310719" cy="317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9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07529B-E447-4A12-84DB-DF9640B4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5358"/>
            <a:ext cx="1196709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отправки заявления в роли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медицинские организации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вложить сопроводительное письмо от заявителя, при необходимости есть возможность вложить дополнительные документы.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пользователи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экспертизу в Экспертную организацию.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740C2-91CA-42BA-A4F3-E549F6B6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79" y="2299317"/>
            <a:ext cx="8556042" cy="40525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28ECF0-0B49-414C-BD22-F53F3427E954}"/>
              </a:ext>
            </a:extLst>
          </p:cNvPr>
          <p:cNvSpPr/>
          <p:nvPr/>
        </p:nvSpPr>
        <p:spPr>
          <a:xfrm>
            <a:off x="2303489" y="3291264"/>
            <a:ext cx="3792511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003D79-BF31-4357-9961-4BB5E6F3E01E}"/>
              </a:ext>
            </a:extLst>
          </p:cNvPr>
          <p:cNvSpPr/>
          <p:nvPr/>
        </p:nvSpPr>
        <p:spPr>
          <a:xfrm>
            <a:off x="2125936" y="5210927"/>
            <a:ext cx="2401676" cy="50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5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исправлению замечаний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6F6C-3105-4E7E-9B1F-E8F3ED43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9" y="204127"/>
            <a:ext cx="11067822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от Управления здравоохранения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относится к заявлениям от «Прочие медицинские организации»)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EBE7A-3F88-43B3-AADA-13CF9201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1761"/>
            <a:ext cx="1106782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замечаний от управления здравоохранения, Заявление попадает в статус «Отправлено на доработку». Для того что бы просмотреть замечания Левой кнопкой мыши нажать «Операции», «Просмотр».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перепадать заявление с исправлением замечаний необходимо нажать кнопку «Создать подобное».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5E4F4-4C33-499C-924E-0657477E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762"/>
            <a:ext cx="12192000" cy="40596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D54CFD-D63D-4536-988E-66334D2E6F9E}"/>
              </a:ext>
            </a:extLst>
          </p:cNvPr>
          <p:cNvSpPr/>
          <p:nvPr/>
        </p:nvSpPr>
        <p:spPr>
          <a:xfrm>
            <a:off x="6809173" y="492760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C3EB60-98B0-4654-B2F5-C93BF7C766B4}"/>
              </a:ext>
            </a:extLst>
          </p:cNvPr>
          <p:cNvSpPr/>
          <p:nvPr/>
        </p:nvSpPr>
        <p:spPr>
          <a:xfrm>
            <a:off x="6809172" y="5586028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F5155B-FE04-4FF9-A379-BAA394120FDD}"/>
              </a:ext>
            </a:extLst>
          </p:cNvPr>
          <p:cNvSpPr/>
          <p:nvPr/>
        </p:nvSpPr>
        <p:spPr>
          <a:xfrm>
            <a:off x="6809171" y="642084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27373-7615-4F61-8C13-18421F188538}"/>
              </a:ext>
            </a:extLst>
          </p:cNvPr>
          <p:cNvSpPr/>
          <p:nvPr/>
        </p:nvSpPr>
        <p:spPr>
          <a:xfrm>
            <a:off x="6809171" y="5211192"/>
            <a:ext cx="861136" cy="2396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39A273-3720-4097-8378-ADEAF2497C3D}"/>
              </a:ext>
            </a:extLst>
          </p:cNvPr>
          <p:cNvSpPr/>
          <p:nvPr/>
        </p:nvSpPr>
        <p:spPr>
          <a:xfrm>
            <a:off x="7581528" y="3058978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9EFF25-008A-429A-BDA3-A0BA469BBA1A}"/>
              </a:ext>
            </a:extLst>
          </p:cNvPr>
          <p:cNvSpPr/>
          <p:nvPr/>
        </p:nvSpPr>
        <p:spPr>
          <a:xfrm>
            <a:off x="100285" y="5980965"/>
            <a:ext cx="707584" cy="20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5528B0-CE38-40CF-9D5D-92A8C9DD6DF4}"/>
              </a:ext>
            </a:extLst>
          </p:cNvPr>
          <p:cNvSpPr/>
          <p:nvPr/>
        </p:nvSpPr>
        <p:spPr>
          <a:xfrm>
            <a:off x="100285" y="6189896"/>
            <a:ext cx="1693004" cy="477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33C754-6B7A-4FDA-8514-A3B9BB98F3C6}"/>
              </a:ext>
            </a:extLst>
          </p:cNvPr>
          <p:cNvSpPr/>
          <p:nvPr/>
        </p:nvSpPr>
        <p:spPr>
          <a:xfrm>
            <a:off x="10298098" y="5003128"/>
            <a:ext cx="179361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A62E64-D5F5-464A-B841-2086894A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4" y="331790"/>
            <a:ext cx="11564972" cy="507471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просмотра позволяет просмотреть историю и замечания от управления здравоохранения.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просмотра от кого отправлено на доработку дату и текст замечания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F0AA8-5461-4CCD-A37E-BA9685E9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88"/>
            <a:ext cx="12192000" cy="3172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17273-F448-438F-93F2-F34546953C6D}"/>
              </a:ext>
            </a:extLst>
          </p:cNvPr>
          <p:cNvSpPr/>
          <p:nvPr/>
        </p:nvSpPr>
        <p:spPr>
          <a:xfrm>
            <a:off x="6889070" y="2091312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52937-732D-4563-9119-89EE39CB59AF}"/>
              </a:ext>
            </a:extLst>
          </p:cNvPr>
          <p:cNvSpPr/>
          <p:nvPr/>
        </p:nvSpPr>
        <p:spPr>
          <a:xfrm>
            <a:off x="2237170" y="2800774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92C516-3FF1-4423-8724-EB49988B454E}"/>
              </a:ext>
            </a:extLst>
          </p:cNvPr>
          <p:cNvSpPr/>
          <p:nvPr/>
        </p:nvSpPr>
        <p:spPr>
          <a:xfrm>
            <a:off x="5479739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0FC1BA-7A9E-4474-9277-AB6D3599737E}"/>
              </a:ext>
            </a:extLst>
          </p:cNvPr>
          <p:cNvSpPr/>
          <p:nvPr/>
        </p:nvSpPr>
        <p:spPr>
          <a:xfrm>
            <a:off x="719978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F0DCB9-2A89-45E5-A405-594CF4FF073F}"/>
              </a:ext>
            </a:extLst>
          </p:cNvPr>
          <p:cNvSpPr/>
          <p:nvPr/>
        </p:nvSpPr>
        <p:spPr>
          <a:xfrm>
            <a:off x="982757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F5754A-0282-4007-B021-3C3E871722BC}"/>
              </a:ext>
            </a:extLst>
          </p:cNvPr>
          <p:cNvSpPr/>
          <p:nvPr/>
        </p:nvSpPr>
        <p:spPr>
          <a:xfrm>
            <a:off x="2370338" y="3743580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8B4335-0CE9-496D-AD33-A394C6A79525}"/>
              </a:ext>
            </a:extLst>
          </p:cNvPr>
          <p:cNvSpPr/>
          <p:nvPr/>
        </p:nvSpPr>
        <p:spPr>
          <a:xfrm>
            <a:off x="4218373" y="3584002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DEAFC7-CD0F-4A66-82C5-1D3A9439F268}"/>
              </a:ext>
            </a:extLst>
          </p:cNvPr>
          <p:cNvSpPr/>
          <p:nvPr/>
        </p:nvSpPr>
        <p:spPr>
          <a:xfrm>
            <a:off x="435006" y="3584002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8EEE98-C6C4-4692-B798-2A49A4D06740}"/>
              </a:ext>
            </a:extLst>
          </p:cNvPr>
          <p:cNvSpPr/>
          <p:nvPr/>
        </p:nvSpPr>
        <p:spPr>
          <a:xfrm>
            <a:off x="435006" y="3138015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8DC89F-C50C-49C0-A330-AA6EC7AA7C4B}"/>
              </a:ext>
            </a:extLst>
          </p:cNvPr>
          <p:cNvSpPr/>
          <p:nvPr/>
        </p:nvSpPr>
        <p:spPr>
          <a:xfrm>
            <a:off x="1194044" y="3303564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BD4DB3-5DE0-4297-AA0F-09CD68CC8E53}"/>
              </a:ext>
            </a:extLst>
          </p:cNvPr>
          <p:cNvSpPr/>
          <p:nvPr/>
        </p:nvSpPr>
        <p:spPr>
          <a:xfrm>
            <a:off x="4218373" y="3142773"/>
            <a:ext cx="679140" cy="154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5B41D3-DD83-429A-9192-58DF2C86B3A4}"/>
              </a:ext>
            </a:extLst>
          </p:cNvPr>
          <p:cNvSpPr/>
          <p:nvPr/>
        </p:nvSpPr>
        <p:spPr>
          <a:xfrm>
            <a:off x="9219381" y="3609559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Доработка</a:t>
            </a:r>
          </a:p>
        </p:txBody>
      </p:sp>
    </p:spTree>
    <p:extLst>
      <p:ext uri="{BB962C8B-B14F-4D97-AF65-F5344CB8AC3E}">
        <p14:creationId xmlns:p14="http://schemas.microsoft.com/office/powerpoint/2010/main" val="1914374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B9069-A55B-4CBF-BB93-D4D127FE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«Создать подобное»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4A555-FBD8-475C-8529-934453FA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4247"/>
            <a:ext cx="11316398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подобного заявления, создается новое заявление с новым номером, все данные в заявлении копируются в новое заявление.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0B215-0CC1-4F74-870C-200B6DED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242"/>
            <a:ext cx="12192000" cy="41802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30331-D68F-4602-9663-1534039E33A0}"/>
              </a:ext>
            </a:extLst>
          </p:cNvPr>
          <p:cNvSpPr/>
          <p:nvPr/>
        </p:nvSpPr>
        <p:spPr>
          <a:xfrm>
            <a:off x="4358932" y="3493232"/>
            <a:ext cx="3453417" cy="1167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0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D7AF0F-CC97-4504-B91E-85D47D48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40" y="734341"/>
            <a:ext cx="1146731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«Проект Заявления» находите новое созданное заявление под номером который портал предоставил. Левой кнопкой мыши нажать «Операции», «Редактировать».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исправления всех выявленных замечаний Заявление отправить на согласование в Управление здравоохранения.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B3306-3D61-4895-8215-6B04F6AE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8954"/>
            <a:ext cx="12192000" cy="35250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B3001-3464-49DC-8DC9-0E3F502E6A23}"/>
              </a:ext>
            </a:extLst>
          </p:cNvPr>
          <p:cNvSpPr/>
          <p:nvPr/>
        </p:nvSpPr>
        <p:spPr>
          <a:xfrm>
            <a:off x="97651" y="4428685"/>
            <a:ext cx="78123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08F5C6-438A-4354-B3DA-535BF8A0488C}"/>
              </a:ext>
            </a:extLst>
          </p:cNvPr>
          <p:cNvSpPr/>
          <p:nvPr/>
        </p:nvSpPr>
        <p:spPr>
          <a:xfrm>
            <a:off x="97651" y="4631266"/>
            <a:ext cx="1766660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68311E-8196-48F2-9D75-CBAEBBCBE558}"/>
              </a:ext>
            </a:extLst>
          </p:cNvPr>
          <p:cNvSpPr/>
          <p:nvPr/>
        </p:nvSpPr>
        <p:spPr>
          <a:xfrm>
            <a:off x="10351360" y="3786194"/>
            <a:ext cx="1742988" cy="359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7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1"/>
            <a:ext cx="1219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71739" y="5937690"/>
            <a:ext cx="3643338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Астана, 2025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" y="2957770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432" y="2826764"/>
            <a:ext cx="10190851" cy="1569568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Подача заявления для экспертной оценки на соответствие характеристик технической спецификации для закупа медицинской техники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64432" y="405365"/>
            <a:ext cx="8548490" cy="1367835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Министерства здравоохранения Республики Казахстан</a:t>
              </a:r>
              <a:endParaRPr lang="ru-RU" sz="1400" b="1" dirty="0"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1764"/>
            <a:ext cx="2025563" cy="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8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37312"/>
            <a:ext cx="10273007" cy="0"/>
          </a:xfrm>
          <a:prstGeom prst="line">
            <a:avLst/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909303"/>
            <a:ext cx="98456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4772" y="251367"/>
            <a:ext cx="9546087" cy="523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НОРМАТИВНЫЕ ТРЕБОВАНИЯ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" y="2061205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4613" y="981294"/>
            <a:ext cx="10887896" cy="5351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7 июня 2023 года № ҚР ДСМ- 110. Зарегистрирован в Министерстве юстиции Республики Казахстан 8 июня 2023 года № 32733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9 июня 2022 года № ҚР ДСМ-50. Зарегистрирован в Министерстве юстиции Республики Казахстан 10 июня 2022 года № 28429 «Об утверждении Правил выдачи экспертного заключения на соответствие характеристик технической спецификации для закупа медицинской техники»</a:t>
            </a:r>
          </a:p>
        </p:txBody>
      </p:sp>
    </p:spTree>
    <p:extLst>
      <p:ext uri="{BB962C8B-B14F-4D97-AF65-F5344CB8AC3E}">
        <p14:creationId xmlns:p14="http://schemas.microsoft.com/office/powerpoint/2010/main" val="2199219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1769064" y="1466921"/>
            <a:ext cx="9514469" cy="20793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рассмотрения заявления на соответствие характеристик технической спецификации для закупа медицинской техники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рабочих дней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Заявитель должен устранить выявленные замечания  не превышающий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рабочих дней.  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не устранении заявителем выявленных замечаний или не устранении с установленные сроки экспертная организация направляет заявителю уведомление (в произвольной форме) о прекращении рассмотрения заявления.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29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69064" y="374944"/>
            <a:ext cx="8610600" cy="52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defTabSz="609478"/>
            <a:r>
              <a:rPr lang="ru-RU" sz="2800" b="1" dirty="0"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СРОКИ ПРОВЕДЕНИЯ ЭКСПЕРТНОЙ ОЦЕНКИ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" y="1539216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1769064" y="1466921"/>
            <a:ext cx="9514469" cy="20793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рассмотрения заявления на соответствие характеристик технической спецификации для закупа медицинской техники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рабочих дней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Заявитель должен устранить выявленные замечания  не превышающий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рабочих дней.  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не устранении заявителем выявленных замечаний или не устранении с установленные сроки экспертная организация направляет заявителю уведомление (в произвольной форме) о прекращении рассмотрения заявления.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69064" y="374944"/>
            <a:ext cx="8610600" cy="52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defTabSz="609478"/>
            <a:r>
              <a:rPr lang="ru-RU" sz="2800" b="1" dirty="0"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СРОКИ ПРОВЕДЕНИЯ ЭКСПЕРТНОЙ ОЦЕНКИ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" y="1539216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3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586" y="2251904"/>
            <a:ext cx="962560" cy="962560"/>
          </a:xfrm>
          <a:custGeom>
            <a:avLst/>
            <a:gdLst/>
            <a:ahLst/>
            <a:cxnLst/>
            <a:rect l="l" t="t" r="r" b="b"/>
            <a:pathLst>
              <a:path w="1443840" h="1443840">
                <a:moveTo>
                  <a:pt x="0" y="0"/>
                </a:moveTo>
                <a:lnTo>
                  <a:pt x="1443840" y="0"/>
                </a:lnTo>
                <a:lnTo>
                  <a:pt x="1443840" y="1443840"/>
                </a:lnTo>
                <a:lnTo>
                  <a:pt x="0" y="144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866" y="225773"/>
            <a:ext cx="12192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На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какие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распространяются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требования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Методики</a:t>
            </a:r>
            <a:endParaRPr lang="en-US" sz="29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7817" y="1709258"/>
            <a:ext cx="1010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ru-RU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	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Для выдачи заключения экспертной организацией проводится сравнительный анализ функциональных параметров и комплектации технической спецификации с техническими характеристиками не менее двух моделей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разных производителей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медицинской техники представленной заявителем.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	Заказчики осуществляют закуп медицинской техники стоимостью свыше 20000000 (двадцать миллионов) тенге за единицу путем подачи единому дистрибьютору посредством информационной системы единого дистрибьютора ежегодно не позднее 1 августа заявки по форме, согласно приложению 9 к настоящим Правилам, которая содержит:</a:t>
            </a:r>
            <a:endParaRPr lang="en-US" sz="2000" dirty="0">
              <a:solidFill>
                <a:srgbClr val="191919"/>
              </a:solidFill>
              <a:latin typeface="Times New Roman" panose="02020603050405020304" pitchFamily="18" charset="0"/>
              <a:ea typeface="HK Grotesk"/>
              <a:cs typeface="Times New Roman" panose="02020603050405020304" pitchFamily="18" charset="0"/>
              <a:sym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02791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221598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согласованию заявления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Управлений здравоохранения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39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141D9-CE7D-4EAE-BDFC-2B6F5A5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69" y="171786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№1. Регистрация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127D4-4F89-411B-93B6-85B89571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" y="912200"/>
            <a:ext cx="7544179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необходим БИН и ЭЦП юридического лица от управления здравоохранения (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просмотреть руководство пользователя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вводить данные для регистрации в системе согласно предоставленному ответу на письмо от Министерства здравоохранения.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данные таблицы и отправить на почту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farm@dari.kz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работы в Департамент оценки медицинских изделий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НЦЭЛС и 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EE2CE-43E7-4747-A15F-AA1DE5A3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81" y="131842"/>
            <a:ext cx="4335505" cy="3785522"/>
          </a:xfrm>
          <a:prstGeom prst="rect">
            <a:avLst/>
          </a:prstGeom>
        </p:spPr>
      </p:pic>
      <p:pic>
        <p:nvPicPr>
          <p:cNvPr id="9" name="Рисунок 6" descr="image001">
            <a:extLst>
              <a:ext uri="{FF2B5EF4-FFF2-40B4-BE49-F238E27FC236}">
                <a16:creationId xmlns:a16="http://schemas.microsoft.com/office/drawing/2014/main" id="{024546F3-9B9B-43B5-992C-058D71ED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7"/>
          <a:stretch/>
        </p:blipFill>
        <p:spPr bwMode="auto">
          <a:xfrm>
            <a:off x="119702" y="3668701"/>
            <a:ext cx="8530865" cy="14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image001">
            <a:extLst>
              <a:ext uri="{FF2B5EF4-FFF2-40B4-BE49-F238E27FC236}">
                <a16:creationId xmlns:a16="http://schemas.microsoft.com/office/drawing/2014/main" id="{EA340214-04C1-4C47-8504-5E1D8B5CC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/>
          <a:stretch/>
        </p:blipFill>
        <p:spPr bwMode="auto">
          <a:xfrm>
            <a:off x="1211762" y="5167301"/>
            <a:ext cx="6346744" cy="14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5143E-761C-455D-9CBD-2DEBA901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769" y="4057223"/>
            <a:ext cx="3265067" cy="26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96F9B-84E0-4381-8357-F7EAF2C9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3" y="1023483"/>
            <a:ext cx="9126224" cy="66684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92222F4-1D62-4A99-AFA3-A118A3CF5484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№2. Ожидает согласования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9B3EB-E336-4BC4-917D-37FC2963011B}"/>
              </a:ext>
            </a:extLst>
          </p:cNvPr>
          <p:cNvSpPr txBox="1"/>
          <p:nvPr/>
        </p:nvSpPr>
        <p:spPr>
          <a:xfrm>
            <a:off x="561923" y="1882618"/>
            <a:ext cx="708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«Заявления» имеется вырезка со статусами заявлений. Необходимо пройти во кладку «Ожидает согласования» кликом левой кнопки мыши.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11D77-CD1B-4B78-81D1-601F2604E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513" y="1690325"/>
            <a:ext cx="1840822" cy="461754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D69AC0-F51E-4A9A-8FBB-02BEE5025173}"/>
              </a:ext>
            </a:extLst>
          </p:cNvPr>
          <p:cNvSpPr/>
          <p:nvPr/>
        </p:nvSpPr>
        <p:spPr>
          <a:xfrm>
            <a:off x="5487613" y="1091953"/>
            <a:ext cx="1001964" cy="353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F2CCC4-2676-4A12-BD13-D5ED6DB7C7F5}"/>
              </a:ext>
            </a:extLst>
          </p:cNvPr>
          <p:cNvSpPr/>
          <p:nvPr/>
        </p:nvSpPr>
        <p:spPr>
          <a:xfrm>
            <a:off x="8118363" y="2668212"/>
            <a:ext cx="1569784" cy="35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0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187AF-9BB0-4476-B0C8-CAAA7BD9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5" y="1909863"/>
            <a:ext cx="11344126" cy="3310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E0722-1226-4A50-BB3D-C9B1479590E2}"/>
              </a:ext>
            </a:extLst>
          </p:cNvPr>
          <p:cNvSpPr txBox="1"/>
          <p:nvPr/>
        </p:nvSpPr>
        <p:spPr>
          <a:xfrm>
            <a:off x="435006" y="506025"/>
            <a:ext cx="1050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предоставленных заявлений выбираете тот который Вам нужен. При нажатии на кнопку «Операции» выйдет строка с кнопкой «Просмотр». После нажатие открывается Заявление.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AE460-7B2F-4F02-ADBD-94D2DC817C8C}"/>
              </a:ext>
            </a:extLst>
          </p:cNvPr>
          <p:cNvSpPr/>
          <p:nvPr/>
        </p:nvSpPr>
        <p:spPr>
          <a:xfrm>
            <a:off x="347442" y="4172504"/>
            <a:ext cx="788900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5C9E95-3FAE-4D0C-A91C-7D97378A3C09}"/>
              </a:ext>
            </a:extLst>
          </p:cNvPr>
          <p:cNvSpPr/>
          <p:nvPr/>
        </p:nvSpPr>
        <p:spPr>
          <a:xfrm>
            <a:off x="347441" y="4419965"/>
            <a:ext cx="1141357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73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24320-71DE-4716-9354-75C25C75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2" y="1560743"/>
            <a:ext cx="7079335" cy="3094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62171-0EDD-484C-AABB-ABCD33AE52E4}"/>
              </a:ext>
            </a:extLst>
          </p:cNvPr>
          <p:cNvSpPr txBox="1"/>
          <p:nvPr/>
        </p:nvSpPr>
        <p:spPr>
          <a:xfrm>
            <a:off x="443883" y="953803"/>
            <a:ext cx="1066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здравоохранения доступна только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просмотра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просмотре УЗ выявляет соответствия или не соответствия по всем пунктам Заявления. Так же проводит проверку вложенных документов.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799DE-2F64-4A77-8707-FE444B1B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65"/>
          <a:stretch/>
        </p:blipFill>
        <p:spPr>
          <a:xfrm>
            <a:off x="443883" y="4655370"/>
            <a:ext cx="8416031" cy="21981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6B75C-2ECE-497F-9E00-558D7A4A5459}"/>
              </a:ext>
            </a:extLst>
          </p:cNvPr>
          <p:cNvSpPr/>
          <p:nvPr/>
        </p:nvSpPr>
        <p:spPr>
          <a:xfrm>
            <a:off x="631526" y="2023004"/>
            <a:ext cx="2697600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0AECFA-AA5E-4C39-A95C-17548F9B8583}"/>
              </a:ext>
            </a:extLst>
          </p:cNvPr>
          <p:cNvSpPr/>
          <p:nvPr/>
        </p:nvSpPr>
        <p:spPr>
          <a:xfrm>
            <a:off x="3835153" y="5262310"/>
            <a:ext cx="485622" cy="24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33E0A8-A319-4F4B-9E6B-9A515076341C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№3. Проверка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4030315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7B426-E4D1-48BF-92C6-57D91E82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207"/>
            <a:ext cx="12192000" cy="353010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E0B1D-16B4-4C27-A7C7-55E03A968411}"/>
              </a:ext>
            </a:extLst>
          </p:cNvPr>
          <p:cNvSpPr txBox="1">
            <a:spLocks/>
          </p:cNvSpPr>
          <p:nvPr/>
        </p:nvSpPr>
        <p:spPr>
          <a:xfrm>
            <a:off x="677334" y="15623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№3. Согласование.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032EA-2C79-44E9-80E2-4AF967478336}"/>
              </a:ext>
            </a:extLst>
          </p:cNvPr>
          <p:cNvSpPr txBox="1"/>
          <p:nvPr/>
        </p:nvSpPr>
        <p:spPr>
          <a:xfrm>
            <a:off x="346229" y="1038687"/>
            <a:ext cx="1166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необходимо подтверждение, что данные прочитаны и будут соблюдены, также что вы являетесь руководителем данной организации или лицом замещающим его.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отправляете заявление на доработку если у УЗ есть замечания либо согласовываете.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3B5C83-334C-4DE8-AA48-2E227446EA80}"/>
              </a:ext>
            </a:extLst>
          </p:cNvPr>
          <p:cNvSpPr/>
          <p:nvPr/>
        </p:nvSpPr>
        <p:spPr>
          <a:xfrm>
            <a:off x="214276" y="4402219"/>
            <a:ext cx="6825716" cy="25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95CC21-D778-4EFE-94F4-B77483C3938C}"/>
              </a:ext>
            </a:extLst>
          </p:cNvPr>
          <p:cNvSpPr/>
          <p:nvPr/>
        </p:nvSpPr>
        <p:spPr>
          <a:xfrm>
            <a:off x="9410330" y="4748449"/>
            <a:ext cx="852256" cy="311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ADCF87-A3C0-47CE-A6BF-F7145EC923D2}"/>
              </a:ext>
            </a:extLst>
          </p:cNvPr>
          <p:cNvSpPr/>
          <p:nvPr/>
        </p:nvSpPr>
        <p:spPr>
          <a:xfrm>
            <a:off x="10333608" y="4741415"/>
            <a:ext cx="1340528" cy="31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45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9C4E4C-5A76-455A-9D42-EAD90047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6" y="2173030"/>
            <a:ext cx="9925235" cy="4667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4F7EE-2F56-45EF-BBAE-D806CFE2008D}"/>
              </a:ext>
            </a:extLst>
          </p:cNvPr>
          <p:cNvSpPr txBox="1"/>
          <p:nvPr/>
        </p:nvSpPr>
        <p:spPr>
          <a:xfrm>
            <a:off x="346227" y="467747"/>
            <a:ext cx="11159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отправке на доработку заявления необходимо указать причину доработки.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подтверждение подписи заявителя.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A3F3F-DF9D-4DF0-A86C-AB231C856F16}"/>
              </a:ext>
            </a:extLst>
          </p:cNvPr>
          <p:cNvSpPr/>
          <p:nvPr/>
        </p:nvSpPr>
        <p:spPr>
          <a:xfrm>
            <a:off x="1695634" y="3177109"/>
            <a:ext cx="1154097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A071DE-C20E-4FE3-9DC9-DE131FCA6FEA}"/>
              </a:ext>
            </a:extLst>
          </p:cNvPr>
          <p:cNvSpPr/>
          <p:nvPr/>
        </p:nvSpPr>
        <p:spPr>
          <a:xfrm>
            <a:off x="1757779" y="3790221"/>
            <a:ext cx="2574524" cy="542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AE008-890D-4BB9-9728-7FF9C2788180}"/>
              </a:ext>
            </a:extLst>
          </p:cNvPr>
          <p:cNvSpPr/>
          <p:nvPr/>
        </p:nvSpPr>
        <p:spPr>
          <a:xfrm>
            <a:off x="2086252" y="4755328"/>
            <a:ext cx="4101484" cy="311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5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4A02BF-436E-4FF2-80E9-97B01D63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94" y="2238132"/>
            <a:ext cx="8947212" cy="4619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EBB16-A53D-4E57-AE73-75B2DBA93639}"/>
              </a:ext>
            </a:extLst>
          </p:cNvPr>
          <p:cNvSpPr txBox="1"/>
          <p:nvPr/>
        </p:nvSpPr>
        <p:spPr>
          <a:xfrm>
            <a:off x="310718" y="195309"/>
            <a:ext cx="11114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Заявления необходимо вложить сопроводительное письмо от уполномоченного органа. Левой кнопкой мыши нажать «Выберите файл для загрузки», выбираете из своих документов и загружаете. Так же при необходимости есть возможность удаления либо загрузки дополнительных документов.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подтверждение подписи заявителя.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2F2E67-C4CD-43DD-ACCF-929035F7CF7B}"/>
              </a:ext>
            </a:extLst>
          </p:cNvPr>
          <p:cNvSpPr/>
          <p:nvPr/>
        </p:nvSpPr>
        <p:spPr>
          <a:xfrm>
            <a:off x="3045040" y="3097210"/>
            <a:ext cx="363096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A91F8B-1D7E-4089-9ED0-1580B3B49E27}"/>
              </a:ext>
            </a:extLst>
          </p:cNvPr>
          <p:cNvSpPr/>
          <p:nvPr/>
        </p:nvSpPr>
        <p:spPr>
          <a:xfrm>
            <a:off x="3706427" y="3493356"/>
            <a:ext cx="1154097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648BFB-3275-478F-A41D-E11EED1EB1FC}"/>
              </a:ext>
            </a:extLst>
          </p:cNvPr>
          <p:cNvSpPr/>
          <p:nvPr/>
        </p:nvSpPr>
        <p:spPr>
          <a:xfrm>
            <a:off x="2867487" y="4779532"/>
            <a:ext cx="1993037" cy="396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186DDC-3C14-464C-9C20-9528BC903249}"/>
              </a:ext>
            </a:extLst>
          </p:cNvPr>
          <p:cNvSpPr/>
          <p:nvPr/>
        </p:nvSpPr>
        <p:spPr>
          <a:xfrm>
            <a:off x="3131597" y="5615688"/>
            <a:ext cx="3457853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665DC1-FAC1-4943-A97A-F941FB98D11A}"/>
              </a:ext>
            </a:extLst>
          </p:cNvPr>
          <p:cNvSpPr/>
          <p:nvPr/>
        </p:nvSpPr>
        <p:spPr>
          <a:xfrm>
            <a:off x="8256233" y="6370842"/>
            <a:ext cx="852255" cy="27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586" y="2251904"/>
            <a:ext cx="962560" cy="962560"/>
          </a:xfrm>
          <a:custGeom>
            <a:avLst/>
            <a:gdLst/>
            <a:ahLst/>
            <a:cxnLst/>
            <a:rect l="l" t="t" r="r" b="b"/>
            <a:pathLst>
              <a:path w="1443840" h="1443840">
                <a:moveTo>
                  <a:pt x="0" y="0"/>
                </a:moveTo>
                <a:lnTo>
                  <a:pt x="1443840" y="0"/>
                </a:lnTo>
                <a:lnTo>
                  <a:pt x="1443840" y="1443840"/>
                </a:lnTo>
                <a:lnTo>
                  <a:pt x="0" y="144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866" y="225773"/>
            <a:ext cx="12192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На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какие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распространяются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требования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Методики</a:t>
            </a:r>
            <a:endParaRPr lang="en-US" sz="29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7817" y="1709258"/>
            <a:ext cx="1010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ru-RU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	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Для выдачи заключения экспертной организацией проводится сравнительный анализ функциональных параметров и комплектации технической спецификации с техническими характеристиками не менее двух моделей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разных производителей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медицинской техники представленной заявителем.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	Заказчики осуществляют закуп медицинской техники стоимостью свыше 20000000 (двадцать миллионов) тенге за единицу путем подачи единому дистрибьютору посредством информационной системы единого дистрибьютора ежегодно не позднее 1 августа заявки по форме, согласно приложению 9 к настоящим Правилам, которая содержит:</a:t>
            </a:r>
            <a:endParaRPr lang="en-US" sz="2000" dirty="0">
              <a:solidFill>
                <a:srgbClr val="191919"/>
              </a:solidFill>
              <a:latin typeface="Times New Roman" panose="02020603050405020304" pitchFamily="18" charset="0"/>
              <a:ea typeface="HK Grotesk"/>
              <a:cs typeface="Times New Roman" panose="02020603050405020304" pitchFamily="18" charset="0"/>
              <a:sym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72483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AABC2-81E3-4929-AF11-2EB35718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707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заявление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980D6-683D-457D-AAF2-D72CD75A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98" y="1349406"/>
            <a:ext cx="3821171" cy="46826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«Заявление» нажать левой кнопкой мыши «Создать заявление».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заявление «На выдачу соответствия характеристик технической спецификации МТ»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D9BC6-3BBA-47D5-A600-69B5D75A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r="20675" b="15748"/>
          <a:stretch/>
        </p:blipFill>
        <p:spPr>
          <a:xfrm>
            <a:off x="4246157" y="1156852"/>
            <a:ext cx="7809718" cy="56875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B04D2-3633-4583-A754-2AA4A45B9325}"/>
              </a:ext>
            </a:extLst>
          </p:cNvPr>
          <p:cNvSpPr/>
          <p:nvPr/>
        </p:nvSpPr>
        <p:spPr>
          <a:xfrm>
            <a:off x="9197265" y="1921522"/>
            <a:ext cx="754602" cy="230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D1D648-12B2-481E-B7B0-E7B3193D8289}"/>
              </a:ext>
            </a:extLst>
          </p:cNvPr>
          <p:cNvSpPr/>
          <p:nvPr/>
        </p:nvSpPr>
        <p:spPr>
          <a:xfrm>
            <a:off x="10716826" y="2477652"/>
            <a:ext cx="1250271" cy="345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22EC8E-EF6A-43FF-8550-C529515442DD}"/>
              </a:ext>
            </a:extLst>
          </p:cNvPr>
          <p:cNvSpPr/>
          <p:nvPr/>
        </p:nvSpPr>
        <p:spPr>
          <a:xfrm>
            <a:off x="8151016" y="3573927"/>
            <a:ext cx="2670862" cy="443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E9439D-A0B1-428D-A164-911232ED6F3B}"/>
              </a:ext>
            </a:extLst>
          </p:cNvPr>
          <p:cNvSpPr/>
          <p:nvPr/>
        </p:nvSpPr>
        <p:spPr>
          <a:xfrm>
            <a:off x="11026065" y="3513047"/>
            <a:ext cx="941032" cy="24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2F4DB7-7F01-4FD9-8EBE-68E685B8F510}"/>
              </a:ext>
            </a:extLst>
          </p:cNvPr>
          <p:cNvSpPr/>
          <p:nvPr/>
        </p:nvSpPr>
        <p:spPr>
          <a:xfrm>
            <a:off x="10716826" y="1349406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8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B8B7-6277-4F08-93ED-BFA10ECA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16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№2 Заполнить данные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8AC8D-B24E-474A-A730-0492305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9FEC9-281A-4E8A-BF9C-42CE0490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130"/>
            <a:ext cx="12192000" cy="5832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F98543-3339-4C06-8351-12EBFB6E6977}"/>
              </a:ext>
            </a:extLst>
          </p:cNvPr>
          <p:cNvSpPr/>
          <p:nvPr/>
        </p:nvSpPr>
        <p:spPr>
          <a:xfrm>
            <a:off x="9118306" y="970593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A854F8-E76B-482F-9B5C-27B6682A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14" y="142042"/>
            <a:ext cx="11101226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заполнить вручную все выделенные ярко красным цветом поля.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2D46-AA6B-4292-905B-12B6A7AA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9" y="1176130"/>
            <a:ext cx="11273822" cy="55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AEA0-7C47-45FB-B2A3-7C797DF4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53"/>
            <a:ext cx="10837004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 Заполнить технические характеристики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D3BA3-7938-472B-B8E1-43AD1418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7" y="701453"/>
            <a:ext cx="10837003" cy="14053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Технических характеристик нажимаем левой кнопкой мыши «Добавить РУ №1» и «Добавить РУ №2»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C3B30-203F-42D5-86E8-EB2E8493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" y="2106816"/>
            <a:ext cx="12192000" cy="26443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F55E2E-AA3C-46C8-A06B-4D6D9FEC6DBE}"/>
              </a:ext>
            </a:extLst>
          </p:cNvPr>
          <p:cNvSpPr/>
          <p:nvPr/>
        </p:nvSpPr>
        <p:spPr>
          <a:xfrm>
            <a:off x="7077277" y="3429000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846F7D-21E7-4DCC-8B2D-6A6D1614C801}"/>
              </a:ext>
            </a:extLst>
          </p:cNvPr>
          <p:cNvSpPr/>
          <p:nvPr/>
        </p:nvSpPr>
        <p:spPr>
          <a:xfrm>
            <a:off x="9924669" y="3429965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23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4700</TotalTime>
  <Words>1638</Words>
  <Application>Microsoft Office PowerPoint</Application>
  <PresentationFormat>Широкоэкранный</PresentationFormat>
  <Paragraphs>124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Century Gothic</vt:lpstr>
      <vt:lpstr>HK Grotesk</vt:lpstr>
      <vt:lpstr>HK Grotesk Bold</vt:lpstr>
      <vt:lpstr>Open Sans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 Создать заявление</vt:lpstr>
      <vt:lpstr>Шаг №2 Заполнить данные </vt:lpstr>
      <vt:lpstr>Презентация PowerPoint</vt:lpstr>
      <vt:lpstr>Шаг №3 Заполнить технические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№4. Вложения</vt:lpstr>
      <vt:lpstr>Презентация PowerPoint</vt:lpstr>
      <vt:lpstr>Презентация PowerPoint</vt:lpstr>
      <vt:lpstr>Шаг №5. Подписание и отправка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Замечания от Управления здравоохранения  (не относится к заявлениям от «Прочие медицинские организации»)</vt:lpstr>
      <vt:lpstr>Презентация PowerPoint</vt:lpstr>
      <vt:lpstr>Функция «Создать подобное»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№1. Регистрация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Аружан К. Ануарбек</dc:creator>
  <cp:lastModifiedBy>Нуртас Б. Абдиман</cp:lastModifiedBy>
  <cp:revision>42</cp:revision>
  <dcterms:created xsi:type="dcterms:W3CDTF">2025-03-14T06:06:05Z</dcterms:created>
  <dcterms:modified xsi:type="dcterms:W3CDTF">2025-03-26T10:15:46Z</dcterms:modified>
</cp:coreProperties>
</file>