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65" r:id="rId2"/>
    <p:sldId id="352" r:id="rId3"/>
    <p:sldId id="390" r:id="rId4"/>
    <p:sldId id="396" r:id="rId5"/>
    <p:sldId id="448" r:id="rId6"/>
    <p:sldId id="264" r:id="rId7"/>
    <p:sldId id="449" r:id="rId8"/>
    <p:sldId id="450" r:id="rId9"/>
    <p:sldId id="451" r:id="rId10"/>
    <p:sldId id="452" r:id="rId11"/>
    <p:sldId id="453" r:id="rId12"/>
    <p:sldId id="455" r:id="rId13"/>
    <p:sldId id="456" r:id="rId14"/>
    <p:sldId id="457" r:id="rId15"/>
    <p:sldId id="454" r:id="rId16"/>
    <p:sldId id="458" r:id="rId17"/>
    <p:sldId id="460" r:id="rId18"/>
    <p:sldId id="459" r:id="rId19"/>
    <p:sldId id="461" r:id="rId20"/>
    <p:sldId id="462" r:id="rId21"/>
    <p:sldId id="463" r:id="rId22"/>
    <p:sldId id="475" r:id="rId23"/>
    <p:sldId id="474" r:id="rId24"/>
    <p:sldId id="476" r:id="rId25"/>
    <p:sldId id="477" r:id="rId26"/>
    <p:sldId id="4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2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E177F-2B29-439B-9D52-93776286498F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C4828-DC5F-41E5-9978-69374FEC9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6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90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1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15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61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9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2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0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4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1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2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3627-E6A7-49A9-A605-A93786403788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3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ЦЭЛС\Презентации\Форма для презентации\Материалы и всякие штуки для презентации\фон 1 НЦЭЛ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1"/>
            <a:ext cx="12191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71739" y="5937690"/>
            <a:ext cx="3643338" cy="4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1200" b="1" dirty="0">
              <a:solidFill>
                <a:schemeClr val="accent5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г. Астана, 2025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7" y="2957770"/>
            <a:ext cx="12192000" cy="584683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0751" y="2695843"/>
            <a:ext cx="11161960" cy="2554453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Подача заявления для экспертной оценки на соответствие характеристик технической спецификации для закупа медицинской техники на портале «Экспертиза» http://expertise.ndda.kz.</a:t>
            </a:r>
          </a:p>
          <a:p>
            <a:pPr algn="ctr"/>
            <a:endParaRPr lang="ru-RU" sz="3200" b="1" dirty="0">
              <a:solidFill>
                <a:schemeClr val="accent5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64432" y="405365"/>
            <a:ext cx="8548490" cy="1367835"/>
            <a:chOff x="1364254" y="405459"/>
            <a:chExt cx="8547377" cy="13681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45421" y="517954"/>
              <a:ext cx="5666210" cy="1169458"/>
            </a:xfrm>
            <a:prstGeom prst="rect">
              <a:avLst/>
            </a:prstGeom>
          </p:spPr>
          <p:txBody>
            <a:bodyPr wrap="square" lIns="91346" tIns="45674" rIns="91346" bIns="45674">
              <a:spAutoFit/>
            </a:bodyPr>
            <a:lstStyle/>
            <a:p>
              <a:pPr algn="just"/>
              <a:r>
                <a:rPr lang="ru-RU" sz="1400" dirty="0">
                  <a:latin typeface="Century Gothic" pitchFamily="34" charset="0"/>
                </a:rPr>
                <a:t>Республиканское государственное предприятие на праве хозяйственного ведения </a:t>
              </a:r>
              <a:r>
                <a:rPr lang="ru-RU" sz="1400" b="1" dirty="0">
                  <a:latin typeface="Century Gothic" pitchFamily="34" charset="0"/>
                </a:rPr>
                <a:t>«Национальный центр экспертизы лекарственных средств и медицинских изделий» 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Комитета медицинского и фармацевтического контроля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Министерства здравоохранения Республики Казахстан</a:t>
              </a:r>
              <a:endParaRPr lang="ru-RU" sz="1400" b="1" dirty="0">
                <a:latin typeface="Century Gothic" pitchFamily="34" charset="0"/>
              </a:endParaRPr>
            </a:p>
          </p:txBody>
        </p:sp>
        <p:pic>
          <p:nvPicPr>
            <p:cNvPr id="15" name="Picture 2" descr="C:\Users\admin\Downloads\kazakstan ger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4254" y="405459"/>
              <a:ext cx="1322088" cy="1368152"/>
            </a:xfrm>
            <a:prstGeom prst="rect">
              <a:avLst/>
            </a:prstGeom>
            <a:noFill/>
          </p:spPr>
        </p:pic>
        <p:pic>
          <p:nvPicPr>
            <p:cNvPr id="1028" name="Picture 4" descr="D:\НЦЭЛС\Презентации\Форма для презентации\Материалы и всякие штуки для презентации\Лого НЦЭЛС 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80"/>
            <a:stretch/>
          </p:blipFill>
          <p:spPr bwMode="auto">
            <a:xfrm>
              <a:off x="2910493" y="516971"/>
              <a:ext cx="1204307" cy="11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-1" y="6251764"/>
            <a:ext cx="2025563" cy="3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www.ndda.kz</a:t>
            </a:r>
            <a:endParaRPr lang="ru-RU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E46752-9425-4241-ACE5-C125BF4D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" y="1518150"/>
            <a:ext cx="4172504" cy="456742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всплывающем окне вводим номер или наименование регистрационного удостоверения для поиска. В торговом наименовании МИ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редактирования текста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регистрационном удостоверении, при наличии несколько вариантов исполнения,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  только одну модель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нажать кнопку «Добавить» или «Отменить» при необходимости.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90F455-F764-47A3-96B3-0CA880FD3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451" y="825625"/>
            <a:ext cx="7824186" cy="56728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BFE9FE-8A73-484E-BDB1-C66DBA64FB63}"/>
              </a:ext>
            </a:extLst>
          </p:cNvPr>
          <p:cNvSpPr/>
          <p:nvPr/>
        </p:nvSpPr>
        <p:spPr>
          <a:xfrm>
            <a:off x="8052049" y="3662040"/>
            <a:ext cx="664051" cy="279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565E73-EC99-4AC6-96F0-FEE00E756B62}"/>
              </a:ext>
            </a:extLst>
          </p:cNvPr>
          <p:cNvSpPr/>
          <p:nvPr/>
        </p:nvSpPr>
        <p:spPr>
          <a:xfrm>
            <a:off x="4891598" y="2523478"/>
            <a:ext cx="5227173" cy="25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4F234D-3B59-49BC-8350-4013847D98AE}"/>
              </a:ext>
            </a:extLst>
          </p:cNvPr>
          <p:cNvSpPr/>
          <p:nvPr/>
        </p:nvSpPr>
        <p:spPr>
          <a:xfrm>
            <a:off x="10622963" y="5662391"/>
            <a:ext cx="626291" cy="278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3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1565F5-95BF-47D0-91C3-F9C88653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7" y="373902"/>
            <a:ext cx="10570675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добавления двух регистрационных удостоверений нажать кнопку «Добавить». Появится строка для ввода данных. Далее необходимо нажать кнопку «Выбрать».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0A30FE-DD34-4ECB-8171-658CED70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623"/>
            <a:ext cx="12192000" cy="48423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F66EE8-2857-41FF-B1DE-0527526342E6}"/>
              </a:ext>
            </a:extLst>
          </p:cNvPr>
          <p:cNvSpPr/>
          <p:nvPr/>
        </p:nvSpPr>
        <p:spPr>
          <a:xfrm>
            <a:off x="357737" y="4702997"/>
            <a:ext cx="876259" cy="410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4EFB25-1AFF-4862-9B08-EB1770D88E7C}"/>
              </a:ext>
            </a:extLst>
          </p:cNvPr>
          <p:cNvSpPr/>
          <p:nvPr/>
        </p:nvSpPr>
        <p:spPr>
          <a:xfrm>
            <a:off x="7022236" y="4110360"/>
            <a:ext cx="692459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6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BC326E-6900-439A-BAD8-BC921F92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30" y="229586"/>
            <a:ext cx="11843140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кнопки «Выбрать» появится окно с выбором значения параметров и комплектующих технической характеристики медицинской техники. Выбираете одно необходимое значение параметров, после выбора в окне ниже появится информация из регистрационного удостоверения данной медицинской техники.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что в окне имеется возможность для редактирования текста.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редактирования необходимо нажать кнопку «Добавить» или «Отмена» если значения введены не корректно.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03D91-3DB0-4E2E-8729-13A21C39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12" y="1776870"/>
            <a:ext cx="8811412" cy="49333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F5E29D-30F6-4C24-89D2-D4F89C87FC11}"/>
              </a:ext>
            </a:extLst>
          </p:cNvPr>
          <p:cNvSpPr/>
          <p:nvPr/>
        </p:nvSpPr>
        <p:spPr>
          <a:xfrm>
            <a:off x="2388094" y="3080555"/>
            <a:ext cx="1526959" cy="995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C93F18-C64C-441A-B9FB-8E465C6FBA51}"/>
              </a:ext>
            </a:extLst>
          </p:cNvPr>
          <p:cNvSpPr/>
          <p:nvPr/>
        </p:nvSpPr>
        <p:spPr>
          <a:xfrm>
            <a:off x="2175028" y="4793946"/>
            <a:ext cx="7048871" cy="1198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EC5222-9235-4AEE-824C-E62A25759F19}"/>
              </a:ext>
            </a:extLst>
          </p:cNvPr>
          <p:cNvSpPr/>
          <p:nvPr/>
        </p:nvSpPr>
        <p:spPr>
          <a:xfrm>
            <a:off x="8034290" y="6443860"/>
            <a:ext cx="692459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63C19F-C524-4839-8551-0FDF9DC8B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18" y="413854"/>
            <a:ext cx="11245377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имеется строка для ручного ввода информации. После выбора активируется строка «Ручной ввод», куда имеется возможность прописать дополнительные необходимые параметры. После заполнения необходимо нажать кнопку «Добавить» или «Отмена».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7606A-7AD7-4F8E-A5D1-1F619C6C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71" y="1752448"/>
            <a:ext cx="8374406" cy="48303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553E85-041A-4D2E-A3D8-8B1CB4F6B1AF}"/>
              </a:ext>
            </a:extLst>
          </p:cNvPr>
          <p:cNvSpPr/>
          <p:nvPr/>
        </p:nvSpPr>
        <p:spPr>
          <a:xfrm>
            <a:off x="2105781" y="3861340"/>
            <a:ext cx="752829" cy="173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92460A-0CD3-4630-A7C2-D56D839DF398}"/>
              </a:ext>
            </a:extLst>
          </p:cNvPr>
          <p:cNvSpPr/>
          <p:nvPr/>
        </p:nvSpPr>
        <p:spPr>
          <a:xfrm>
            <a:off x="1901596" y="4035009"/>
            <a:ext cx="1995701" cy="519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AA37B2-077C-4761-B0EF-FC99BB05B82C}"/>
              </a:ext>
            </a:extLst>
          </p:cNvPr>
          <p:cNvSpPr/>
          <p:nvPr/>
        </p:nvSpPr>
        <p:spPr>
          <a:xfrm>
            <a:off x="7876267" y="5633220"/>
            <a:ext cx="726195" cy="403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0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CB1314-6BA2-4427-B492-ED441C67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6" y="207502"/>
            <a:ext cx="11715893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заполнили «Модели медицинской техники 1 и 2» необходимо заполнить «Сопоставляемые параметры и комплектация медицинской техники из технической спецификации» и «Значения параметров и комплектующих технической спецификации медицинской техники».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что во всех окнах имеется возможность редактирования текста.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необходимости можете дополнительно добавить параметры либо при не корректном заполнении Удалить. После заполнения Всех данных необходимо нажать кнопку «Сохранить».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FF5AC7-53B2-4B7E-A167-B6C86612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2" y="1938229"/>
            <a:ext cx="12192000" cy="49834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406718-1871-4F01-B12D-36C5C10121F8}"/>
              </a:ext>
            </a:extLst>
          </p:cNvPr>
          <p:cNvSpPr/>
          <p:nvPr/>
        </p:nvSpPr>
        <p:spPr>
          <a:xfrm>
            <a:off x="507804" y="4690609"/>
            <a:ext cx="10777359" cy="519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2A0070-BFD8-4678-96B8-2A008A951664}"/>
              </a:ext>
            </a:extLst>
          </p:cNvPr>
          <p:cNvSpPr/>
          <p:nvPr/>
        </p:nvSpPr>
        <p:spPr>
          <a:xfrm>
            <a:off x="374639" y="5537646"/>
            <a:ext cx="903747" cy="389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E1C935-68E9-4475-940A-5F4D291163E0}"/>
              </a:ext>
            </a:extLst>
          </p:cNvPr>
          <p:cNvSpPr/>
          <p:nvPr/>
        </p:nvSpPr>
        <p:spPr>
          <a:xfrm>
            <a:off x="11523217" y="4690609"/>
            <a:ext cx="426127" cy="389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259CA2-2A93-49D9-8135-90CC683347E7}"/>
              </a:ext>
            </a:extLst>
          </p:cNvPr>
          <p:cNvSpPr/>
          <p:nvPr/>
        </p:nvSpPr>
        <p:spPr>
          <a:xfrm>
            <a:off x="5639524" y="6631615"/>
            <a:ext cx="903747" cy="297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7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8C47D-6F19-4247-AA63-F4D54F67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3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№4. Вложения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F6D06-03F1-4EA7-84C8-C6B8D615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3" y="816638"/>
            <a:ext cx="11978937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во вкладку «Вложения». «Заявление для выдачи заключения на соответствие характеристик технической спецификации для закупа медицинской техники не менее двух моделей разных производителей медицинской техники»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автоматически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заявления ЭЦП ключом.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«Документы и материалы, содержащие сведения о технических характеристиках аналогичной медицинской техники в полном соответствии с данными Государственного реестра лекарственных средств и медицинских изделий»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для вложения файлов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A1F6-7894-4870-BC51-E920D75DF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5777"/>
            <a:ext cx="12192000" cy="41922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004059-7D69-43A4-8BE7-3F48BA93CE8A}"/>
              </a:ext>
            </a:extLst>
          </p:cNvPr>
          <p:cNvSpPr/>
          <p:nvPr/>
        </p:nvSpPr>
        <p:spPr>
          <a:xfrm>
            <a:off x="4824747" y="3549739"/>
            <a:ext cx="692459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03BB39-BD66-4B39-B71E-584D3957BC8C}"/>
              </a:ext>
            </a:extLst>
          </p:cNvPr>
          <p:cNvSpPr/>
          <p:nvPr/>
        </p:nvSpPr>
        <p:spPr>
          <a:xfrm>
            <a:off x="180183" y="4761888"/>
            <a:ext cx="11751405" cy="387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8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B4358B-87D1-4347-B237-9613FB39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30" y="554462"/>
            <a:ext cx="1153833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 бы вложить файл необходимо нажать кнопку «Выберите файл для загрузки». Далее выбираете файл из компьютера и обязательно нажать кнопку «Сохранить». Без нажатия кнопки «Сохранить» заявление Не будет подписываться и данные в заявлении удалятся.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8D0443-7C59-4BCF-833E-68F66C6B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442"/>
            <a:ext cx="12192000" cy="41922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F1D14E-C06C-4F1D-829C-3C5AF5ED4A59}"/>
              </a:ext>
            </a:extLst>
          </p:cNvPr>
          <p:cNvSpPr/>
          <p:nvPr/>
        </p:nvSpPr>
        <p:spPr>
          <a:xfrm>
            <a:off x="366614" y="4496594"/>
            <a:ext cx="1524329" cy="386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E2B1BD-F9C5-4A73-AC0A-67CEE703FB79}"/>
              </a:ext>
            </a:extLst>
          </p:cNvPr>
          <p:cNvSpPr/>
          <p:nvPr/>
        </p:nvSpPr>
        <p:spPr>
          <a:xfrm>
            <a:off x="927387" y="2534602"/>
            <a:ext cx="848148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1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48C4E5-73D2-45A9-B334-944B4DD9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70" y="367300"/>
            <a:ext cx="11227622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добавления файла есть возможность загрузить еще файлы либо удалить.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заполнили не все данные при нажатии кнопки «Сохранить», выйдет всплывающее окно уведомление о том что необходимо заполнить все данные.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3A3B2C-23CD-466D-954E-D17E5CDC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686"/>
            <a:ext cx="12192000" cy="38039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7672B8-9AF8-47A6-A297-EF1F7B42EA26}"/>
              </a:ext>
            </a:extLst>
          </p:cNvPr>
          <p:cNvSpPr/>
          <p:nvPr/>
        </p:nvSpPr>
        <p:spPr>
          <a:xfrm>
            <a:off x="1087185" y="2410313"/>
            <a:ext cx="848148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5EFD8E-F9AB-40B0-AC92-A9448DCEE711}"/>
              </a:ext>
            </a:extLst>
          </p:cNvPr>
          <p:cNvSpPr/>
          <p:nvPr/>
        </p:nvSpPr>
        <p:spPr>
          <a:xfrm>
            <a:off x="11061577" y="5046981"/>
            <a:ext cx="878890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134065-48D5-40A5-810C-B6E2E5F30DB2}"/>
              </a:ext>
            </a:extLst>
          </p:cNvPr>
          <p:cNvSpPr/>
          <p:nvPr/>
        </p:nvSpPr>
        <p:spPr>
          <a:xfrm>
            <a:off x="4434067" y="3857439"/>
            <a:ext cx="3458182" cy="98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8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0189B-B19C-47E6-9B2D-7909EB38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№5. Подписание и отправка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EC09C-35B2-480F-823D-C0F68512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16" y="879877"/>
            <a:ext cx="11449563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во вкладку «Подписание и отправка». Ставим галочку левой кнопкой мыши тем самым подтверждая, что данные прочитаны и будут соблюдены, а также что вы являетесь руководителем данной организации или лицом, замещающим его и настоящим гарантируете и подтверждаете достоверность, полноту и содержание предоставленных документов и материалов.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выбираете «Отправить на согласование в Управление здравоохранения» или «Прочие медицинские организации» в зависимости от Вашей организации.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организация здравоохранения относится в подведомственную организацию Управления здравоохранения Вам 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необходимо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заявление на согласование в Управление здравоохранения. Если заявление поступило в Экспертную организацию без согласования УЗ, оно не рассматривается.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23FD5-3017-460C-8B45-B2EE87CD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459"/>
            <a:ext cx="12192000" cy="28531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09F26D-C3AE-479E-9537-E499A383444F}"/>
              </a:ext>
            </a:extLst>
          </p:cNvPr>
          <p:cNvSpPr/>
          <p:nvPr/>
        </p:nvSpPr>
        <p:spPr>
          <a:xfrm>
            <a:off x="5579349" y="4154751"/>
            <a:ext cx="1318601" cy="360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A834F4-BCDA-4E98-A6F1-7CA043EF9F56}"/>
              </a:ext>
            </a:extLst>
          </p:cNvPr>
          <p:cNvSpPr/>
          <p:nvPr/>
        </p:nvSpPr>
        <p:spPr>
          <a:xfrm>
            <a:off x="206816" y="5377715"/>
            <a:ext cx="6771033" cy="232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2E58CB-0B08-4B3A-BAA5-88F7474CD672}"/>
              </a:ext>
            </a:extLst>
          </p:cNvPr>
          <p:cNvSpPr/>
          <p:nvPr/>
        </p:nvSpPr>
        <p:spPr>
          <a:xfrm>
            <a:off x="9934113" y="5646199"/>
            <a:ext cx="1864310" cy="397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8BE423-FCF4-4443-A737-D07D02FE1CB5}"/>
              </a:ext>
            </a:extLst>
          </p:cNvPr>
          <p:cNvSpPr/>
          <p:nvPr/>
        </p:nvSpPr>
        <p:spPr>
          <a:xfrm>
            <a:off x="7050350" y="5654126"/>
            <a:ext cx="2883763" cy="382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5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A0EB81-9CF4-4673-B609-82757CDEB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60" y="402810"/>
            <a:ext cx="10872515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сохранили заявление при нажатии кнопки «Отправить на согласовании в Управление здравоохранения» выйдет всплывающее окно с уведомлением о том что Вам необходимо сохранить заявление.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C02C37-EF2A-4EDB-843B-5DB07BB4D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017"/>
            <a:ext cx="12192000" cy="33684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34F354-3357-43DB-972A-1A96E3BCA18F}"/>
              </a:ext>
            </a:extLst>
          </p:cNvPr>
          <p:cNvSpPr/>
          <p:nvPr/>
        </p:nvSpPr>
        <p:spPr>
          <a:xfrm>
            <a:off x="4363046" y="4017238"/>
            <a:ext cx="3458182" cy="98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5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37312"/>
            <a:ext cx="10273007" cy="0"/>
          </a:xfrm>
          <a:prstGeom prst="line">
            <a:avLst/>
          </a:prstGeom>
          <a:ln w="254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909303"/>
            <a:ext cx="984566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4772" y="251367"/>
            <a:ext cx="9546087" cy="523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НОРМАТИВНЫЕ ТРЕБОВАНИЯ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4" y="2061205"/>
            <a:ext cx="568072" cy="55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94613" y="981294"/>
            <a:ext cx="10887896" cy="5351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	Приказ Министра здравоохранения Республики Казахстан от 7 июня 2023 года № ҚР ДСМ- 110. Зарегистрирован в Министерстве юстиции Республики Казахстан 8 июня 2023 года № 32733 «Об утверждении правил организации и проведения закупа лекарственных средств, медицинских изделий и специализированных лечебных продуктов в рамках гарантированного объема бесплатной медицинской помощи, дополнительного объема медицинской помощи для лиц, содержащихся в следственных изоляторах и учреждениях уголовно-исполнительной (пенитенциарной) системы, за счет бюджетных средств и (или) в системе обязательного социального медицинского страхования, фармацевтических услуг».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b="1" dirty="0">
              <a:solidFill>
                <a:srgbClr val="191919"/>
              </a:solidFill>
              <a:latin typeface="Times New Roman" panose="02020603050405020304" pitchFamily="18" charset="0"/>
              <a:ea typeface="HK Grotesk Bold"/>
              <a:cs typeface="Times New Roman" panose="02020603050405020304" pitchFamily="18" charset="0"/>
              <a:sym typeface="HK Grotesk Bold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	Приказ Министра здравоохранения Республики Казахстан от 9 июня 2022 года № ҚР ДСМ-50. Зарегистрирован в Министерстве юстиции Республики Казахстан 10 июня 2022 года № 28429 «Об утверждении Правил выдачи экспертного заключения на соответствие характеристик технической спецификации для закупа медицинской техники»</a:t>
            </a:r>
          </a:p>
        </p:txBody>
      </p:sp>
    </p:spTree>
    <p:extLst>
      <p:ext uri="{BB962C8B-B14F-4D97-AF65-F5344CB8AC3E}">
        <p14:creationId xmlns:p14="http://schemas.microsoft.com/office/powerpoint/2010/main" val="164792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DA8B87-E5E9-46D8-AD3E-65BA5C99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31" y="83214"/>
            <a:ext cx="1165374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отправлении заявление на согласование в Управления здравоохранения необходимо выбрать свой Регион. Для выбора Региона нажмите стрелку вниз, выйдет окно со всеми регионами Республики Казахстан, выбираете свой и при нажатии левой кнопкой Регион добавится.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пользователя и необходимо приложить подтверждение подписи заявителя.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 помощью ЭЦП ключа отправляете Заявление на согласование в Управление здравоохранения.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1AD848-0E1F-45D3-9EED-21C9B0C1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216"/>
            <a:ext cx="12192000" cy="44787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BF6A08-882D-42BB-B2F9-66D6AE61A10F}"/>
              </a:ext>
            </a:extLst>
          </p:cNvPr>
          <p:cNvSpPr/>
          <p:nvPr/>
        </p:nvSpPr>
        <p:spPr>
          <a:xfrm>
            <a:off x="661120" y="3248963"/>
            <a:ext cx="608387" cy="275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6E2074-03D4-4E01-9BF7-3689A1A192CB}"/>
              </a:ext>
            </a:extLst>
          </p:cNvPr>
          <p:cNvSpPr/>
          <p:nvPr/>
        </p:nvSpPr>
        <p:spPr>
          <a:xfrm>
            <a:off x="865306" y="4034107"/>
            <a:ext cx="2952092" cy="520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80CFDA-6587-49CA-95D3-A53E7CCEC459}"/>
              </a:ext>
            </a:extLst>
          </p:cNvPr>
          <p:cNvSpPr/>
          <p:nvPr/>
        </p:nvSpPr>
        <p:spPr>
          <a:xfrm>
            <a:off x="1140514" y="5076439"/>
            <a:ext cx="4780892" cy="360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8CF6F2-1E5F-45B1-9FE0-066FF5243A20}"/>
              </a:ext>
            </a:extLst>
          </p:cNvPr>
          <p:cNvSpPr/>
          <p:nvPr/>
        </p:nvSpPr>
        <p:spPr>
          <a:xfrm>
            <a:off x="9139295" y="6053318"/>
            <a:ext cx="1318601" cy="360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2CF3C56-8D7E-4F4A-B642-260705FC69C3}"/>
              </a:ext>
            </a:extLst>
          </p:cNvPr>
          <p:cNvSpPr/>
          <p:nvPr/>
        </p:nvSpPr>
        <p:spPr>
          <a:xfrm>
            <a:off x="10928412" y="3428999"/>
            <a:ext cx="310719" cy="317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9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07529B-E447-4A12-84DB-DF9640B4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5358"/>
            <a:ext cx="1196709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отправки заявления в роли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медицинские организации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вложить сопроводительное письмо от заявителя, при необходимости есть возможность вложить дополнительные документы.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пользователи и необходимо приложить подтверждение подписи заявителя.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 помощью ЭЦП ключа отправляете Заявление на экспертизу в Экспертную организацию.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740C2-91CA-42BA-A4F3-E549F6B62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79" y="2299317"/>
            <a:ext cx="8556042" cy="40525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28ECF0-0B49-414C-BD22-F53F3427E954}"/>
              </a:ext>
            </a:extLst>
          </p:cNvPr>
          <p:cNvSpPr/>
          <p:nvPr/>
        </p:nvSpPr>
        <p:spPr>
          <a:xfrm>
            <a:off x="2303489" y="3291264"/>
            <a:ext cx="3792511" cy="275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003D79-BF31-4357-9961-4BB5E6F3E01E}"/>
              </a:ext>
            </a:extLst>
          </p:cNvPr>
          <p:cNvSpPr/>
          <p:nvPr/>
        </p:nvSpPr>
        <p:spPr>
          <a:xfrm>
            <a:off x="2125936" y="5210927"/>
            <a:ext cx="2401676" cy="50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5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199" y="2994024"/>
            <a:ext cx="10325598" cy="167737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исправлению замечаний</a:t>
            </a:r>
          </a:p>
          <a:p>
            <a:pPr algn="ctr">
              <a:lnSpc>
                <a:spcPts val="4155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характеристик технической спецификации для закупа медицинской 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46F6C-3105-4E7E-9B1F-E8F3ED43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9" y="204127"/>
            <a:ext cx="11067822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от Управления здравоохранения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относится к заявлениям от «Прочие медицинские организации»)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EBE7A-3F88-43B3-AADA-13CF9201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1761"/>
            <a:ext cx="11067823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замечаний от управления здравоохранения, Заявление попадает в статус «Отправлено на доработку». Для того что бы просмотреть замечания Левой кнопкой мыши нажать «Операции», «Просмотр».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 бы перепадать заявление с исправлением замечаний необходимо нажать кнопку «Создать подобное».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05E4F4-4C33-499C-924E-0657477EA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7762"/>
            <a:ext cx="12192000" cy="40596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D54CFD-D63D-4536-988E-66334D2E6F9E}"/>
              </a:ext>
            </a:extLst>
          </p:cNvPr>
          <p:cNvSpPr/>
          <p:nvPr/>
        </p:nvSpPr>
        <p:spPr>
          <a:xfrm>
            <a:off x="6809173" y="4927601"/>
            <a:ext cx="772357" cy="16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6C3EB60-98B0-4654-B2F5-C93BF7C766B4}"/>
              </a:ext>
            </a:extLst>
          </p:cNvPr>
          <p:cNvSpPr/>
          <p:nvPr/>
        </p:nvSpPr>
        <p:spPr>
          <a:xfrm>
            <a:off x="6809172" y="5586028"/>
            <a:ext cx="772357" cy="16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F5155B-FE04-4FF9-A379-BAA394120FDD}"/>
              </a:ext>
            </a:extLst>
          </p:cNvPr>
          <p:cNvSpPr/>
          <p:nvPr/>
        </p:nvSpPr>
        <p:spPr>
          <a:xfrm>
            <a:off x="6809171" y="6420841"/>
            <a:ext cx="772357" cy="16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427373-7615-4F61-8C13-18421F188538}"/>
              </a:ext>
            </a:extLst>
          </p:cNvPr>
          <p:cNvSpPr/>
          <p:nvPr/>
        </p:nvSpPr>
        <p:spPr>
          <a:xfrm>
            <a:off x="6809171" y="5211192"/>
            <a:ext cx="861136" cy="2396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39A273-3720-4097-8378-ADEAF2497C3D}"/>
              </a:ext>
            </a:extLst>
          </p:cNvPr>
          <p:cNvSpPr/>
          <p:nvPr/>
        </p:nvSpPr>
        <p:spPr>
          <a:xfrm>
            <a:off x="7581528" y="3058978"/>
            <a:ext cx="81230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9EFF25-008A-429A-BDA3-A0BA469BBA1A}"/>
              </a:ext>
            </a:extLst>
          </p:cNvPr>
          <p:cNvSpPr/>
          <p:nvPr/>
        </p:nvSpPr>
        <p:spPr>
          <a:xfrm>
            <a:off x="100285" y="5980965"/>
            <a:ext cx="707584" cy="208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5528B0-CE38-40CF-9D5D-92A8C9DD6DF4}"/>
              </a:ext>
            </a:extLst>
          </p:cNvPr>
          <p:cNvSpPr/>
          <p:nvPr/>
        </p:nvSpPr>
        <p:spPr>
          <a:xfrm>
            <a:off x="100285" y="6189896"/>
            <a:ext cx="1693004" cy="477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33C754-6B7A-4FDA-8514-A3B9BB98F3C6}"/>
              </a:ext>
            </a:extLst>
          </p:cNvPr>
          <p:cNvSpPr/>
          <p:nvPr/>
        </p:nvSpPr>
        <p:spPr>
          <a:xfrm>
            <a:off x="10298098" y="5003128"/>
            <a:ext cx="179361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9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A62E64-D5F5-464A-B841-2086894A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14" y="331790"/>
            <a:ext cx="11564972" cy="5074711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просмотра позволяет просмотреть историю и замечания от управления здравоохранения.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просмотра от кого отправлено на доработку дату и текст замечания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3F0AA8-5461-4CCD-A37E-BA9685E9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088"/>
            <a:ext cx="12192000" cy="317290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117273-F448-438F-93F2-F34546953C6D}"/>
              </a:ext>
            </a:extLst>
          </p:cNvPr>
          <p:cNvSpPr/>
          <p:nvPr/>
        </p:nvSpPr>
        <p:spPr>
          <a:xfrm>
            <a:off x="6889070" y="2091312"/>
            <a:ext cx="81230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652937-732D-4563-9119-89EE39CB59AF}"/>
              </a:ext>
            </a:extLst>
          </p:cNvPr>
          <p:cNvSpPr/>
          <p:nvPr/>
        </p:nvSpPr>
        <p:spPr>
          <a:xfrm>
            <a:off x="2237170" y="2800774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92C516-3FF1-4423-8724-EB49988B454E}"/>
              </a:ext>
            </a:extLst>
          </p:cNvPr>
          <p:cNvSpPr/>
          <p:nvPr/>
        </p:nvSpPr>
        <p:spPr>
          <a:xfrm>
            <a:off x="5479739" y="2798252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0FC1BA-7A9E-4474-9277-AB6D3599737E}"/>
              </a:ext>
            </a:extLst>
          </p:cNvPr>
          <p:cNvSpPr/>
          <p:nvPr/>
        </p:nvSpPr>
        <p:spPr>
          <a:xfrm>
            <a:off x="7199788" y="2798252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F0DCB9-2A89-45E5-A405-594CF4FF073F}"/>
              </a:ext>
            </a:extLst>
          </p:cNvPr>
          <p:cNvSpPr/>
          <p:nvPr/>
        </p:nvSpPr>
        <p:spPr>
          <a:xfrm>
            <a:off x="9827578" y="2798252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F5754A-0282-4007-B021-3C3E871722BC}"/>
              </a:ext>
            </a:extLst>
          </p:cNvPr>
          <p:cNvSpPr/>
          <p:nvPr/>
        </p:nvSpPr>
        <p:spPr>
          <a:xfrm>
            <a:off x="2370338" y="3743580"/>
            <a:ext cx="679140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8B4335-0CE9-496D-AD33-A394C6A79525}"/>
              </a:ext>
            </a:extLst>
          </p:cNvPr>
          <p:cNvSpPr/>
          <p:nvPr/>
        </p:nvSpPr>
        <p:spPr>
          <a:xfrm>
            <a:off x="4218373" y="3584002"/>
            <a:ext cx="679140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DEAFC7-CD0F-4A66-82C5-1D3A9439F268}"/>
              </a:ext>
            </a:extLst>
          </p:cNvPr>
          <p:cNvSpPr/>
          <p:nvPr/>
        </p:nvSpPr>
        <p:spPr>
          <a:xfrm>
            <a:off x="435006" y="3584002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8EEE98-C6C4-4692-B798-2A49A4D06740}"/>
              </a:ext>
            </a:extLst>
          </p:cNvPr>
          <p:cNvSpPr/>
          <p:nvPr/>
        </p:nvSpPr>
        <p:spPr>
          <a:xfrm>
            <a:off x="435006" y="3138015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98DC89F-C50C-49C0-A330-AA6EC7AA7C4B}"/>
              </a:ext>
            </a:extLst>
          </p:cNvPr>
          <p:cNvSpPr/>
          <p:nvPr/>
        </p:nvSpPr>
        <p:spPr>
          <a:xfrm>
            <a:off x="1194044" y="3303564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BD4DB3-5DE0-4297-AA0F-09CD68CC8E53}"/>
              </a:ext>
            </a:extLst>
          </p:cNvPr>
          <p:cNvSpPr/>
          <p:nvPr/>
        </p:nvSpPr>
        <p:spPr>
          <a:xfrm>
            <a:off x="4218373" y="3142773"/>
            <a:ext cx="679140" cy="154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5B41D3-DD83-429A-9192-58DF2C86B3A4}"/>
              </a:ext>
            </a:extLst>
          </p:cNvPr>
          <p:cNvSpPr/>
          <p:nvPr/>
        </p:nvSpPr>
        <p:spPr>
          <a:xfrm>
            <a:off x="9219381" y="3609559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Доработка</a:t>
            </a:r>
          </a:p>
        </p:txBody>
      </p:sp>
    </p:spTree>
    <p:extLst>
      <p:ext uri="{BB962C8B-B14F-4D97-AF65-F5344CB8AC3E}">
        <p14:creationId xmlns:p14="http://schemas.microsoft.com/office/powerpoint/2010/main" val="1914374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B9069-A55B-4CBF-BB93-D4D127FE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«Создать подобное»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4A555-FBD8-475C-8529-934453FA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4247"/>
            <a:ext cx="11316398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создания подобного заявления, создается новое заявление с новым номером, все данные в заявлении копируются в новое заявление.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0B215-0CC1-4F74-870C-200B6DED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242"/>
            <a:ext cx="12192000" cy="41802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830331-D68F-4602-9663-1534039E33A0}"/>
              </a:ext>
            </a:extLst>
          </p:cNvPr>
          <p:cNvSpPr/>
          <p:nvPr/>
        </p:nvSpPr>
        <p:spPr>
          <a:xfrm>
            <a:off x="4358932" y="3493232"/>
            <a:ext cx="3453417" cy="1167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20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D7AF0F-CC97-4504-B91E-85D47D48A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40" y="734341"/>
            <a:ext cx="1146731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«Проект Заявления» находите новое созданное заявление под номером который портал предоставил. Левой кнопкой мыши нажать «Операции», «Редактировать».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исправления всех выявленных замечаний Заявление отправить на согласование в Управление здравоохранения.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FB3306-3D61-4895-8215-6B04F6AED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58954"/>
            <a:ext cx="12192000" cy="35250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2B3001-3464-49DC-8DC9-0E3F502E6A23}"/>
              </a:ext>
            </a:extLst>
          </p:cNvPr>
          <p:cNvSpPr/>
          <p:nvPr/>
        </p:nvSpPr>
        <p:spPr>
          <a:xfrm>
            <a:off x="97651" y="4428685"/>
            <a:ext cx="78123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08F5C6-438A-4354-B3DA-535BF8A0488C}"/>
              </a:ext>
            </a:extLst>
          </p:cNvPr>
          <p:cNvSpPr/>
          <p:nvPr/>
        </p:nvSpPr>
        <p:spPr>
          <a:xfrm>
            <a:off x="97651" y="4631266"/>
            <a:ext cx="1766660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68311E-8196-48F2-9D75-CBAEBBCBE558}"/>
              </a:ext>
            </a:extLst>
          </p:cNvPr>
          <p:cNvSpPr/>
          <p:nvPr/>
        </p:nvSpPr>
        <p:spPr>
          <a:xfrm>
            <a:off x="10351360" y="3786194"/>
            <a:ext cx="1742988" cy="359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7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1769064" y="1466921"/>
            <a:ext cx="9514469" cy="207933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рассмотрения заявления на соответствие характеристик технической спецификации для закупа медицинской техники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 рабочих дней</a:t>
            </a:r>
          </a:p>
          <a:p>
            <a:pPr marL="109728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Заявитель должен устранить выявленные замечания  не превышающий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 рабочих дней.  </a:t>
            </a:r>
          </a:p>
          <a:p>
            <a:pPr marL="109728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 не устранении заявителем выявленных замечаний или не устранении с установленные сроки экспертная организация направляет заявителю уведомление (в произвольной форме) о прекращении рассмотрения заявления.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3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769064" y="374944"/>
            <a:ext cx="8610600" cy="523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2" tIns="45711" rIns="91422" bIns="45711">
            <a:spAutoFit/>
          </a:bodyPr>
          <a:lstStyle/>
          <a:p>
            <a:pPr defTabSz="609478"/>
            <a:r>
              <a:rPr lang="ru-RU" sz="2800" b="1" dirty="0"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СРОКИ ПРОВЕДЕНИЯ ЭКСПЕРТНОЙ ОЦЕНКИ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2" y="1539216"/>
            <a:ext cx="972126" cy="9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13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586" y="2251904"/>
            <a:ext cx="962560" cy="962560"/>
          </a:xfrm>
          <a:custGeom>
            <a:avLst/>
            <a:gdLst/>
            <a:ahLst/>
            <a:cxnLst/>
            <a:rect l="l" t="t" r="r" b="b"/>
            <a:pathLst>
              <a:path w="1443840" h="1443840">
                <a:moveTo>
                  <a:pt x="0" y="0"/>
                </a:moveTo>
                <a:lnTo>
                  <a:pt x="1443840" y="0"/>
                </a:lnTo>
                <a:lnTo>
                  <a:pt x="1443840" y="1443840"/>
                </a:lnTo>
                <a:lnTo>
                  <a:pt x="0" y="144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866" y="225773"/>
            <a:ext cx="121920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</a:pP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На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какие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медицинские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изделия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распространяются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требования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Методики</a:t>
            </a:r>
            <a:endParaRPr lang="en-US" sz="2900" b="1" dirty="0">
              <a:solidFill>
                <a:srgbClr val="19191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77817" y="1709258"/>
            <a:ext cx="10109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000" dirty="0">
                <a:solidFill>
                  <a:srgbClr val="191919"/>
                </a:solidFill>
                <a:latin typeface="HK Grotesk"/>
                <a:ea typeface="HK Grotesk"/>
                <a:cs typeface="HK Grotesk"/>
                <a:sym typeface="HK Grotesk"/>
              </a:rPr>
              <a:t> </a:t>
            </a:r>
            <a:r>
              <a:rPr lang="ru-RU" sz="2000" dirty="0">
                <a:solidFill>
                  <a:srgbClr val="191919"/>
                </a:solidFill>
                <a:latin typeface="HK Grotesk"/>
                <a:ea typeface="HK Grotesk"/>
                <a:cs typeface="HK Grotesk"/>
                <a:sym typeface="HK Grotesk"/>
              </a:rPr>
              <a:t>	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Для выдачи заключения экспертной организацией проводится сравнительный анализ функциональных параметров и комплектации технической спецификации с техническими характеристиками не менее двух моделей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разных производителей 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медицинской техники представленной заявителем.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	Заказчики осуществляют закуп медицинской техники стоимостью свыше 20000000 (двадцать миллионов) тенге за единицу путем подачи единому дистрибьютору посредством информационной системы единого дистрибьютора ежегодно не позднее 1 августа заявки по форме, согласно приложению 9 к настоящим Правилам, которая содержит:</a:t>
            </a:r>
            <a:endParaRPr lang="en-US" sz="2000" dirty="0">
              <a:solidFill>
                <a:srgbClr val="191919"/>
              </a:solidFill>
              <a:latin typeface="Times New Roman" panose="02020603050405020304" pitchFamily="18" charset="0"/>
              <a:ea typeface="HK Grotesk"/>
              <a:cs typeface="Times New Roman" panose="02020603050405020304" pitchFamily="18" charset="0"/>
              <a:sym typeface="HK Grotesk"/>
            </a:endParaRPr>
          </a:p>
        </p:txBody>
      </p:sp>
    </p:spTree>
    <p:extLst>
      <p:ext uri="{BB962C8B-B14F-4D97-AF65-F5344CB8AC3E}">
        <p14:creationId xmlns:p14="http://schemas.microsoft.com/office/powerpoint/2010/main" val="372483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199" y="2994024"/>
            <a:ext cx="10325598" cy="167737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подаче заявления </a:t>
            </a:r>
          </a:p>
          <a:p>
            <a:pPr algn="ctr">
              <a:lnSpc>
                <a:spcPts val="4155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характеристик технической спецификации для закупа медицинской 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9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AABC2-81E3-4929-AF11-2EB35718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3707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заявление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980D6-683D-457D-AAF2-D72CD75A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98" y="1349406"/>
            <a:ext cx="3821171" cy="468261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«Заявление» нажать левой кнопкой мыши «Создать заявление».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заявление «На выдачу соответствия характеристик технической спецификации МТ»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D9BC6-3BBA-47D5-A600-69B5D75A5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r="20675" b="15748"/>
          <a:stretch/>
        </p:blipFill>
        <p:spPr>
          <a:xfrm>
            <a:off x="4246157" y="1156852"/>
            <a:ext cx="7809718" cy="56875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AB04D2-3633-4583-A754-2AA4A45B9325}"/>
              </a:ext>
            </a:extLst>
          </p:cNvPr>
          <p:cNvSpPr/>
          <p:nvPr/>
        </p:nvSpPr>
        <p:spPr>
          <a:xfrm>
            <a:off x="9197265" y="1921522"/>
            <a:ext cx="754602" cy="230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D1D648-12B2-481E-B7B0-E7B3193D8289}"/>
              </a:ext>
            </a:extLst>
          </p:cNvPr>
          <p:cNvSpPr/>
          <p:nvPr/>
        </p:nvSpPr>
        <p:spPr>
          <a:xfrm>
            <a:off x="10716826" y="2477652"/>
            <a:ext cx="1250271" cy="345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22EC8E-EF6A-43FF-8550-C529515442DD}"/>
              </a:ext>
            </a:extLst>
          </p:cNvPr>
          <p:cNvSpPr/>
          <p:nvPr/>
        </p:nvSpPr>
        <p:spPr>
          <a:xfrm>
            <a:off x="8151016" y="3573927"/>
            <a:ext cx="2670862" cy="443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E9439D-A0B1-428D-A164-911232ED6F3B}"/>
              </a:ext>
            </a:extLst>
          </p:cNvPr>
          <p:cNvSpPr/>
          <p:nvPr/>
        </p:nvSpPr>
        <p:spPr>
          <a:xfrm>
            <a:off x="11026065" y="3513047"/>
            <a:ext cx="941032" cy="248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2F4DB7-7F01-4FD9-8EBE-68E685B8F510}"/>
              </a:ext>
            </a:extLst>
          </p:cNvPr>
          <p:cNvSpPr/>
          <p:nvPr/>
        </p:nvSpPr>
        <p:spPr>
          <a:xfrm>
            <a:off x="10716826" y="1349406"/>
            <a:ext cx="921807" cy="215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8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AB8B7-6277-4F08-93ED-BFA10ECA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16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№2 Заполнить данные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8AC8D-B24E-474A-A730-0492305A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9FEC9-281A-4E8A-BF9C-42CE0490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130"/>
            <a:ext cx="12192000" cy="58321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F98543-3339-4C06-8351-12EBFB6E6977}"/>
              </a:ext>
            </a:extLst>
          </p:cNvPr>
          <p:cNvSpPr/>
          <p:nvPr/>
        </p:nvSpPr>
        <p:spPr>
          <a:xfrm>
            <a:off x="9118306" y="970593"/>
            <a:ext cx="921807" cy="215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09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A854F8-E76B-482F-9B5C-27B6682A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14" y="142042"/>
            <a:ext cx="11101226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заполнить вручную все выделенные ярко красным цветом поля.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2D46-AA6B-4292-905B-12B6A7AA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9" y="1176130"/>
            <a:ext cx="11273822" cy="55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9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AEA0-7C47-45FB-B2A3-7C797DF4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53"/>
            <a:ext cx="10837004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№3 Заполнить технические характеристики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D3BA3-7938-472B-B8E1-43AD1418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7" y="701453"/>
            <a:ext cx="10837003" cy="14053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Технических характеристик нажимаем левой кнопкой мыши «Добавить РУ №1» и «Добавить РУ №2»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C3B30-203F-42D5-86E8-EB2E8493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" y="2106816"/>
            <a:ext cx="12192000" cy="26443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F55E2E-AA3C-46C8-A06B-4D6D9FEC6DBE}"/>
              </a:ext>
            </a:extLst>
          </p:cNvPr>
          <p:cNvSpPr/>
          <p:nvPr/>
        </p:nvSpPr>
        <p:spPr>
          <a:xfrm>
            <a:off x="7077277" y="3429000"/>
            <a:ext cx="1002586" cy="25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846F7D-21E7-4DCC-8B2D-6A6D1614C801}"/>
              </a:ext>
            </a:extLst>
          </p:cNvPr>
          <p:cNvSpPr/>
          <p:nvPr/>
        </p:nvSpPr>
        <p:spPr>
          <a:xfrm>
            <a:off x="9924669" y="3429965"/>
            <a:ext cx="1002586" cy="25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823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4700</TotalTime>
  <Words>1362</Words>
  <Application>Microsoft Office PowerPoint</Application>
  <PresentationFormat>Широкоэкранный</PresentationFormat>
  <Paragraphs>76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HK Grotesk</vt:lpstr>
      <vt:lpstr>HK Grotesk Bold</vt:lpstr>
      <vt:lpstr>Open Sans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№1 Создать заявление</vt:lpstr>
      <vt:lpstr>Шаг №2 Заполнить данные </vt:lpstr>
      <vt:lpstr>Презентация PowerPoint</vt:lpstr>
      <vt:lpstr>Шаг №3 Заполнить технические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№4. Вложения</vt:lpstr>
      <vt:lpstr>Презентация PowerPoint</vt:lpstr>
      <vt:lpstr>Презентация PowerPoint</vt:lpstr>
      <vt:lpstr>Шаг №5. Подписание и отправка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Замечания от Управления здравоохранения  (не относится к заявлениям от «Прочие медицинские организации»)</vt:lpstr>
      <vt:lpstr>Презентация PowerPoint</vt:lpstr>
      <vt:lpstr>Функция «Создать подобное»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Аружан К. Ануарбек</dc:creator>
  <cp:lastModifiedBy>Аружан К. Ануарбек</cp:lastModifiedBy>
  <cp:revision>41</cp:revision>
  <dcterms:created xsi:type="dcterms:W3CDTF">2025-03-14T06:06:05Z</dcterms:created>
  <dcterms:modified xsi:type="dcterms:W3CDTF">2025-03-17T12:49:13Z</dcterms:modified>
</cp:coreProperties>
</file>