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  <p:sldMasterId id="2147483875" r:id="rId2"/>
  </p:sldMasterIdLst>
  <p:notesMasterIdLst>
    <p:notesMasterId r:id="rId69"/>
  </p:notesMasterIdLst>
  <p:handoutMasterIdLst>
    <p:handoutMasterId r:id="rId70"/>
  </p:handoutMasterIdLst>
  <p:sldIdLst>
    <p:sldId id="264" r:id="rId3"/>
    <p:sldId id="352" r:id="rId4"/>
    <p:sldId id="390" r:id="rId5"/>
    <p:sldId id="391" r:id="rId6"/>
    <p:sldId id="396" r:id="rId7"/>
    <p:sldId id="426" r:id="rId8"/>
    <p:sldId id="427" r:id="rId9"/>
    <p:sldId id="401" r:id="rId10"/>
    <p:sldId id="450" r:id="rId11"/>
    <p:sldId id="402" r:id="rId12"/>
    <p:sldId id="398" r:id="rId13"/>
    <p:sldId id="403" r:id="rId14"/>
    <p:sldId id="404" r:id="rId15"/>
    <p:sldId id="405" r:id="rId16"/>
    <p:sldId id="406" r:id="rId17"/>
    <p:sldId id="407" r:id="rId18"/>
    <p:sldId id="408" r:id="rId19"/>
    <p:sldId id="409" r:id="rId20"/>
    <p:sldId id="410" r:id="rId21"/>
    <p:sldId id="411" r:id="rId22"/>
    <p:sldId id="412" r:id="rId23"/>
    <p:sldId id="415" r:id="rId24"/>
    <p:sldId id="418" r:id="rId25"/>
    <p:sldId id="420" r:id="rId26"/>
    <p:sldId id="428" r:id="rId27"/>
    <p:sldId id="421" r:id="rId28"/>
    <p:sldId id="422" r:id="rId29"/>
    <p:sldId id="423" r:id="rId30"/>
    <p:sldId id="447" r:id="rId31"/>
    <p:sldId id="430" r:id="rId32"/>
    <p:sldId id="431" r:id="rId33"/>
    <p:sldId id="432" r:id="rId34"/>
    <p:sldId id="433" r:id="rId35"/>
    <p:sldId id="434" r:id="rId36"/>
    <p:sldId id="435" r:id="rId37"/>
    <p:sldId id="436" r:id="rId38"/>
    <p:sldId id="437" r:id="rId39"/>
    <p:sldId id="438" r:id="rId40"/>
    <p:sldId id="439" r:id="rId41"/>
    <p:sldId id="440" r:id="rId42"/>
    <p:sldId id="441" r:id="rId43"/>
    <p:sldId id="442" r:id="rId44"/>
    <p:sldId id="443" r:id="rId45"/>
    <p:sldId id="448" r:id="rId46"/>
    <p:sldId id="451" r:id="rId47"/>
    <p:sldId id="449" r:id="rId48"/>
    <p:sldId id="452" r:id="rId49"/>
    <p:sldId id="453" r:id="rId50"/>
    <p:sldId id="454" r:id="rId51"/>
    <p:sldId id="455" r:id="rId52"/>
    <p:sldId id="456" r:id="rId53"/>
    <p:sldId id="457" r:id="rId54"/>
    <p:sldId id="458" r:id="rId55"/>
    <p:sldId id="459" r:id="rId56"/>
    <p:sldId id="460" r:id="rId57"/>
    <p:sldId id="461" r:id="rId58"/>
    <p:sldId id="462" r:id="rId59"/>
    <p:sldId id="463" r:id="rId60"/>
    <p:sldId id="464" r:id="rId61"/>
    <p:sldId id="465" r:id="rId62"/>
    <p:sldId id="475" r:id="rId63"/>
    <p:sldId id="474" r:id="rId64"/>
    <p:sldId id="476" r:id="rId65"/>
    <p:sldId id="477" r:id="rId66"/>
    <p:sldId id="479" r:id="rId67"/>
    <p:sldId id="335" r:id="rId68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DA7DEE0-DBC6-4177-8D86-91D40F465458}">
          <p14:sldIdLst>
            <p14:sldId id="264"/>
            <p14:sldId id="352"/>
          </p14:sldIdLst>
        </p14:section>
        <p14:section name="КТО" id="{0DF075D2-1D95-4B76-9184-B83ED0ADD592}">
          <p14:sldIdLst>
            <p14:sldId id="390"/>
            <p14:sldId id="391"/>
            <p14:sldId id="396"/>
            <p14:sldId id="426"/>
            <p14:sldId id="427"/>
            <p14:sldId id="401"/>
            <p14:sldId id="450"/>
            <p14:sldId id="402"/>
            <p14:sldId id="398"/>
            <p14:sldId id="403"/>
            <p14:sldId id="404"/>
            <p14:sldId id="405"/>
            <p14:sldId id="406"/>
            <p14:sldId id="407"/>
            <p14:sldId id="408"/>
            <p14:sldId id="409"/>
            <p14:sldId id="410"/>
            <p14:sldId id="411"/>
            <p14:sldId id="412"/>
            <p14:sldId id="415"/>
            <p14:sldId id="418"/>
            <p14:sldId id="420"/>
            <p14:sldId id="428"/>
            <p14:sldId id="421"/>
            <p14:sldId id="422"/>
            <p14:sldId id="423"/>
            <p14:sldId id="447"/>
            <p14:sldId id="430"/>
            <p14:sldId id="431"/>
            <p14:sldId id="432"/>
            <p14:sldId id="433"/>
            <p14:sldId id="434"/>
            <p14:sldId id="435"/>
            <p14:sldId id="436"/>
            <p14:sldId id="437"/>
            <p14:sldId id="438"/>
            <p14:sldId id="439"/>
            <p14:sldId id="440"/>
            <p14:sldId id="441"/>
            <p14:sldId id="442"/>
            <p14:sldId id="443"/>
            <p14:sldId id="448"/>
            <p14:sldId id="451"/>
            <p14:sldId id="449"/>
            <p14:sldId id="452"/>
            <p14:sldId id="453"/>
            <p14:sldId id="454"/>
            <p14:sldId id="455"/>
            <p14:sldId id="456"/>
            <p14:sldId id="457"/>
            <p14:sldId id="458"/>
            <p14:sldId id="459"/>
            <p14:sldId id="460"/>
            <p14:sldId id="461"/>
            <p14:sldId id="462"/>
            <p14:sldId id="463"/>
            <p14:sldId id="464"/>
            <p14:sldId id="465"/>
            <p14:sldId id="475"/>
            <p14:sldId id="474"/>
            <p14:sldId id="476"/>
            <p14:sldId id="477"/>
            <p14:sldId id="479"/>
            <p14:sldId id="3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DERSEN, Hanne Bak" initials="pedersen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836A"/>
    <a:srgbClr val="FF5050"/>
    <a:srgbClr val="EA6348"/>
    <a:srgbClr val="FF8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72" autoAdjust="0"/>
    <p:restoredTop sz="94698" autoAdjust="0"/>
  </p:normalViewPr>
  <p:slideViewPr>
    <p:cSldViewPr snapToGrid="0">
      <p:cViewPr varScale="1">
        <p:scale>
          <a:sx n="107" d="100"/>
          <a:sy n="107" d="100"/>
        </p:scale>
        <p:origin x="98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handoutMaster" Target="handoutMasters/handout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70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70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E5329-5012-4BDD-AC9D-73C087FE0371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591"/>
            <a:ext cx="2946400" cy="4970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591"/>
            <a:ext cx="2946400" cy="4970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8D5F0-CFF2-47A1-92C8-E4A52F172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942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90825-81B9-404B-B25E-6769D7FB22C6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3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3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4BE89-3A2D-4D1E-B8C1-1701A2163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52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FC8B4-0F02-4862-A9AA-FCCAE7B0289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78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80697-2542-475C-BCB7-BB5389B9B61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670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7D025-2726-4D14-A11B-3468E7239325}" type="slidenum">
              <a:rPr lang="ru-RU" smtClean="0"/>
              <a:t>66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219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7823521-91A9-47CC-8850-95E694D463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23521-91A9-47CC-8850-95E694D463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23521-91A9-47CC-8850-95E694D463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3627-E6A7-49A9-A605-A93786403788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8DE5-1918-4276-AF50-DD087A649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727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3627-E6A7-49A9-A605-A93786403788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8DE5-1918-4276-AF50-DD087A649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010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3627-E6A7-49A9-A605-A93786403788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8DE5-1918-4276-AF50-DD087A649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733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3627-E6A7-49A9-A605-A93786403788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8DE5-1918-4276-AF50-DD087A649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207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3627-E6A7-49A9-A605-A93786403788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8DE5-1918-4276-AF50-DD087A649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946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3627-E6A7-49A9-A605-A93786403788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8DE5-1918-4276-AF50-DD087A649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24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3627-E6A7-49A9-A605-A93786403788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8DE5-1918-4276-AF50-DD087A649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417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3627-E6A7-49A9-A605-A93786403788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8DE5-1918-4276-AF50-DD087A649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040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23521-91A9-47CC-8850-95E694D463E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8DE5-1918-4276-AF50-DD087A649279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3627-E6A7-49A9-A605-A93786403788}" type="datetimeFigureOut">
              <a:rPr lang="ru-RU" smtClean="0"/>
              <a:t>12.02.2026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4838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3627-E6A7-49A9-A605-A93786403788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8DE5-1918-4276-AF50-DD087A649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728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3627-E6A7-49A9-A605-A93786403788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8DE5-1918-4276-AF50-DD087A64927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5273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3627-E6A7-49A9-A605-A93786403788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8DE5-1918-4276-AF50-DD087A649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1555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3627-E6A7-49A9-A605-A93786403788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8DE5-1918-4276-AF50-DD087A64927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70075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3627-E6A7-49A9-A605-A93786403788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8DE5-1918-4276-AF50-DD087A649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1045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3627-E6A7-49A9-A605-A93786403788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8DE5-1918-4276-AF50-DD087A649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875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3627-E6A7-49A9-A605-A93786403788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8DE5-1918-4276-AF50-DD087A649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165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23521-91A9-47CC-8850-95E694D463E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23521-91A9-47CC-8850-95E694D463E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23521-91A9-47CC-8850-95E694D463E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23521-91A9-47CC-8850-95E694D463E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23521-91A9-47CC-8850-95E694D463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23521-91A9-47CC-8850-95E694D463E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7823521-91A9-47CC-8850-95E694D463E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7823521-91A9-47CC-8850-95E694D463E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93627-E6A7-49A9-A605-A93786403788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AF58DE5-1918-4276-AF50-DD087A649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513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  <p:sldLayoutId id="2147483890" r:id="rId15"/>
    <p:sldLayoutId id="214748389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1.png@01DB4185.57CDC300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1.png@01DB4185.57CDC300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B418C.E12D4970" TargetMode="External"/><Relationship Id="rId7" Type="http://schemas.openxmlformats.org/officeDocument/2006/relationships/image" Target="cid:image001.png@01DB418D.A42DF0F0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cid:image001.png@01DB418D.2D875680" TargetMode="External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ЦЭЛС\Презентации\Форма для презентации\Материалы и всякие штуки для презентации\фон 1 НЦЭЛС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" y="1"/>
            <a:ext cx="121913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НЦЭЛС\Презентации\Форма для презентации\Материалы и всякие штуки для презентации\фон 2 НЦЭЛС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" y="-3361"/>
            <a:ext cx="12197357" cy="686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171739" y="5937690"/>
            <a:ext cx="3643338" cy="46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46" tIns="45674" rIns="91346" bIns="45674">
            <a:spAutoFit/>
          </a:bodyPr>
          <a:lstStyle/>
          <a:p>
            <a:pPr algn="ctr"/>
            <a:endParaRPr lang="ru-RU" sz="1200" b="1" dirty="0">
              <a:solidFill>
                <a:schemeClr val="accent5">
                  <a:lumMod val="7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/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г. Астана, 2026 год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37" y="2957770"/>
            <a:ext cx="12192000" cy="584683"/>
          </a:xfrm>
          <a:prstGeom prst="rect">
            <a:avLst/>
          </a:prstGeom>
        </p:spPr>
        <p:txBody>
          <a:bodyPr wrap="square" lIns="91346" tIns="45674" rIns="91346" bIns="45674">
            <a:spAutoFit/>
          </a:bodyPr>
          <a:lstStyle/>
          <a:p>
            <a:pPr algn="ctr"/>
            <a:endParaRPr lang="ru-RU" sz="32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47800" y="2178662"/>
            <a:ext cx="10190851" cy="3046895"/>
          </a:xfrm>
          <a:prstGeom prst="rect">
            <a:avLst/>
          </a:prstGeom>
        </p:spPr>
        <p:txBody>
          <a:bodyPr wrap="square" lIns="91346" tIns="45674" rIns="91346" bIns="45674">
            <a:sp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Подача заявления для экспертной оценки оптимальных технических характеристик и клинико-технического обоснования медицинских изделий, на соответствие характеристик технической спецификации для закупа медицинской техники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364432" y="405365"/>
            <a:ext cx="8548490" cy="1367835"/>
            <a:chOff x="1364254" y="405459"/>
            <a:chExt cx="8547377" cy="1368152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4245421" y="517954"/>
              <a:ext cx="5666210" cy="1169458"/>
            </a:xfrm>
            <a:prstGeom prst="rect">
              <a:avLst/>
            </a:prstGeom>
          </p:spPr>
          <p:txBody>
            <a:bodyPr wrap="square" lIns="91346" tIns="45674" rIns="91346" bIns="45674">
              <a:spAutoFit/>
            </a:bodyPr>
            <a:lstStyle/>
            <a:p>
              <a:pPr algn="just"/>
              <a:r>
                <a:rPr lang="ru-RU" sz="1400" dirty="0">
                  <a:latin typeface="Century Gothic" pitchFamily="34" charset="0"/>
                </a:rPr>
                <a:t>Республиканское государственное предприятие на праве хозяйственного ведения </a:t>
              </a:r>
              <a:r>
                <a:rPr lang="ru-RU" sz="1400" b="1" dirty="0">
                  <a:latin typeface="Century Gothic" pitchFamily="34" charset="0"/>
                </a:rPr>
                <a:t>«Национальный центр экспертизы лекарственных средств и медицинских изделий» </a:t>
              </a:r>
            </a:p>
            <a:p>
              <a:pPr algn="just"/>
              <a:r>
                <a:rPr lang="ru-RU" sz="1400" dirty="0">
                  <a:latin typeface="Century Gothic" pitchFamily="34" charset="0"/>
                </a:rPr>
                <a:t>Комитета медицинского и фармацевтического контроля</a:t>
              </a:r>
            </a:p>
            <a:p>
              <a:pPr algn="just"/>
              <a:r>
                <a:rPr lang="ru-RU" sz="1400" dirty="0">
                  <a:latin typeface="Century Gothic" pitchFamily="34" charset="0"/>
                </a:rPr>
                <a:t>Министерства здравоохранения Республики Казахстан</a:t>
              </a:r>
              <a:endParaRPr lang="ru-RU" sz="1400" b="1" dirty="0">
                <a:latin typeface="Century Gothic" pitchFamily="34" charset="0"/>
              </a:endParaRPr>
            </a:p>
          </p:txBody>
        </p:sp>
        <p:pic>
          <p:nvPicPr>
            <p:cNvPr id="15" name="Picture 2" descr="C:\Users\admin\Downloads\kazakstan gerb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64254" y="405459"/>
              <a:ext cx="1322088" cy="1368152"/>
            </a:xfrm>
            <a:prstGeom prst="rect">
              <a:avLst/>
            </a:prstGeom>
            <a:noFill/>
          </p:spPr>
        </p:pic>
        <p:pic>
          <p:nvPicPr>
            <p:cNvPr id="1028" name="Picture 4" descr="D:\НЦЭЛС\Презентации\Форма для презентации\Материалы и всякие штуки для презентации\Лого НЦЭЛС 1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880"/>
            <a:stretch/>
          </p:blipFill>
          <p:spPr bwMode="auto">
            <a:xfrm>
              <a:off x="2910493" y="516971"/>
              <a:ext cx="1204307" cy="1152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-1" y="6251764"/>
            <a:ext cx="2025563" cy="30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46" tIns="45674" rIns="91346" bIns="45674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www.ndda.kz</a:t>
            </a:r>
            <a:endParaRPr lang="ru-RU" sz="14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23521-91A9-47CC-8850-95E694D463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16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079500" y="351082"/>
            <a:ext cx="10337800" cy="6287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ru-RU" sz="3000" b="1" dirty="0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Частые ошибки при формирование оплаты</a:t>
            </a:r>
            <a:endParaRPr lang="en-US" sz="3000" b="1" dirty="0">
              <a:solidFill>
                <a:srgbClr val="191919"/>
              </a:solidFill>
              <a:latin typeface="Times New Roman" panose="02020603050405020304" pitchFamily="18" charset="0"/>
              <a:ea typeface="HK Grotesk Bold"/>
              <a:cs typeface="Times New Roman" panose="02020603050405020304" pitchFamily="18" charset="0"/>
              <a:sym typeface="HK Grotesk Bold"/>
            </a:endParaRPr>
          </a:p>
        </p:txBody>
      </p:sp>
      <p:pic>
        <p:nvPicPr>
          <p:cNvPr id="3075" name="Picture 3" descr="C:\Users\a.kapasov\Desktop\оплат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90" y="1500512"/>
            <a:ext cx="6977847" cy="458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85849" y="1877313"/>
            <a:ext cx="4348085" cy="3262426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pPr algn="just"/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</a:t>
            </a:r>
            <a:r>
              <a:rPr lang="kk-KZ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«Наименование МТ» необходимо подать без указания модели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</a:t>
            </a:r>
            <a:r>
              <a:rPr lang="kk-KZ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ОТХ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«Наименование МТ» необходимо подать с указанием одной модели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казахском варианте и русском варианте «Наименование МТ» должны быть идентичны.</a:t>
            </a:r>
          </a:p>
        </p:txBody>
      </p:sp>
    </p:spTree>
    <p:extLst>
      <p:ext uri="{BB962C8B-B14F-4D97-AF65-F5344CB8AC3E}">
        <p14:creationId xmlns:p14="http://schemas.microsoft.com/office/powerpoint/2010/main" val="626791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4598" y="2670174"/>
            <a:ext cx="9956800" cy="1677376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pPr algn="ctr">
              <a:lnSpc>
                <a:spcPts val="4155"/>
              </a:lnSpc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Пошаговая инструкция по подаче заявления на </a:t>
            </a:r>
            <a:r>
              <a:rPr lang="ru-RU" sz="3600" b="1" dirty="0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э</a:t>
            </a:r>
            <a:r>
              <a:rPr lang="en-US" sz="3600" b="1" dirty="0" err="1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кспертн</a:t>
            </a:r>
            <a:r>
              <a:rPr lang="ru-RU" sz="3600" b="1" dirty="0" err="1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ую</a:t>
            </a:r>
            <a:r>
              <a:rPr lang="en-US" sz="3600" b="1" dirty="0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 </a:t>
            </a:r>
            <a:r>
              <a:rPr lang="en-US" sz="3600" b="1" dirty="0" err="1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оценк</a:t>
            </a:r>
            <a:r>
              <a:rPr lang="ru-RU" sz="3600" b="1" dirty="0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у</a:t>
            </a:r>
            <a:r>
              <a:rPr lang="en-US" sz="3600" b="1" dirty="0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 </a:t>
            </a:r>
            <a:r>
              <a:rPr lang="en-US" sz="3600" b="1" dirty="0" err="1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клинико-технического</a:t>
            </a:r>
            <a:r>
              <a:rPr lang="en-US" sz="3600" b="1" dirty="0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 </a:t>
            </a:r>
            <a:r>
              <a:rPr lang="en-US" sz="3600" b="1" dirty="0" err="1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обоснования</a:t>
            </a:r>
            <a:r>
              <a:rPr lang="en-US" sz="3600" b="1" dirty="0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 </a:t>
            </a:r>
            <a:r>
              <a:rPr lang="en-US" sz="3600" b="1" dirty="0" err="1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медицинских</a:t>
            </a:r>
            <a:r>
              <a:rPr lang="en-US" sz="3600" b="1" dirty="0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 </a:t>
            </a:r>
            <a:r>
              <a:rPr lang="en-US" sz="3600" b="1" dirty="0" err="1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изделий</a:t>
            </a:r>
            <a:r>
              <a:rPr lang="en-US" sz="3600" b="1" dirty="0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40873" y="279709"/>
            <a:ext cx="8984251" cy="954014"/>
          </a:xfrm>
          <a:prstGeom prst="rect">
            <a:avLst/>
          </a:prstGeom>
        </p:spPr>
        <p:txBody>
          <a:bodyPr wrap="square" lIns="91346" tIns="45674" rIns="91346" bIns="45674">
            <a:spAutoFit/>
          </a:bodyPr>
          <a:lstStyle/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Республиканское государственное предприятие на праве хозяйственного ведения </a:t>
            </a:r>
          </a:p>
          <a:p>
            <a:pPr algn="just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«Национальный центр экспертизы лекарственных средств и медицинских изделий» 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Комитета медицинского и фармацевтического контроля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Министерства здравоохранения Республики Казахстан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D:\НЦЭЛС\Презентации\Форма для презентации\Материалы и всякие штуки для презентации\Лого НЦЭЛС 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80"/>
          <a:stretch/>
        </p:blipFill>
        <p:spPr bwMode="auto">
          <a:xfrm>
            <a:off x="462948" y="278726"/>
            <a:ext cx="937228" cy="89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516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Объект 1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222" y="2791095"/>
            <a:ext cx="6353598" cy="3044718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23521-91A9-47CC-8850-95E694D463E2}" type="slidenum">
              <a:rPr lang="en-US" smtClean="0"/>
              <a:t>12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484" y="102227"/>
            <a:ext cx="10515600" cy="1002696"/>
          </a:xfrm>
        </p:spPr>
        <p:txBody>
          <a:bodyPr>
            <a:normAutofit/>
          </a:bodyPr>
          <a:lstStyle/>
          <a:p>
            <a:pPr algn="ctr"/>
            <a:r>
              <a:rPr lang="ru-RU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Подать заявление</a:t>
            </a:r>
          </a:p>
        </p:txBody>
      </p:sp>
      <p:pic>
        <p:nvPicPr>
          <p:cNvPr id="15" name="Рисунок 14"/>
          <p:cNvPicPr/>
          <p:nvPr/>
        </p:nvPicPr>
        <p:blipFill>
          <a:blip r:embed="rId3"/>
          <a:stretch>
            <a:fillRect/>
          </a:stretch>
        </p:blipFill>
        <p:spPr>
          <a:xfrm>
            <a:off x="565484" y="1215477"/>
            <a:ext cx="10803702" cy="138706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8326942" y="1745453"/>
            <a:ext cx="710525" cy="1635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31" tIns="45715" rIns="91431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19222" y="2797862"/>
            <a:ext cx="1515978" cy="2598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31" tIns="45715" rIns="91431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0316164" y="2064492"/>
            <a:ext cx="1053022" cy="2525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31" tIns="45715" rIns="91431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751734" y="3059068"/>
            <a:ext cx="3617452" cy="2246759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marL="285721" indent="-285721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активации заявки на платеж перейти во вкладку «Заявление»</a:t>
            </a:r>
          </a:p>
          <a:p>
            <a:pPr marL="285721" indent="-285721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Нажать кнопку создать заявление </a:t>
            </a:r>
          </a:p>
          <a:p>
            <a:pPr marL="285721" indent="-285721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из списка «Подача заявления на КТО»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270750" y="1367074"/>
            <a:ext cx="579421" cy="1358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774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895" y="444526"/>
            <a:ext cx="11546305" cy="212221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23521-91A9-47CC-8850-95E694D463E2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0894" y="2667976"/>
            <a:ext cx="10792326" cy="707886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В окне «Заявление на экспертной оценки КТО», нажать кнопку со стрелкой вниз, для выбора заявки на платеж.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9025" y="2093245"/>
            <a:ext cx="769685" cy="1633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31" tIns="45715" rIns="91431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13016" y="1436374"/>
            <a:ext cx="1379285" cy="1892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31" tIns="45715" rIns="91431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425647" y="2256609"/>
            <a:ext cx="185783" cy="1817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31" tIns="45715" rIns="91431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10" name="Рисунок 9" descr="cid:image001.png@01DB4185.57CDC300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95" y="3581400"/>
            <a:ext cx="11546305" cy="177389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340894" y="5458170"/>
            <a:ext cx="10792326" cy="400110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Выбрать активную заявку.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80000" y="5267757"/>
            <a:ext cx="326169" cy="875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31" tIns="45715" rIns="91431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256760" y="570369"/>
            <a:ext cx="543208" cy="153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127095" y="3681491"/>
            <a:ext cx="458105" cy="153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010400" y="17526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76400" y="1498600"/>
            <a:ext cx="152400" cy="10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061200" y="4686300"/>
            <a:ext cx="152400" cy="10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73200" y="4468347"/>
            <a:ext cx="152400" cy="782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368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.kapasov\Desktop\Снимок экрана 2024-11-29 16504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"/>
            <a:ext cx="12141201" cy="472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61289" y="4916079"/>
            <a:ext cx="9551705" cy="338548"/>
          </a:xfrm>
          <a:prstGeom prst="rect">
            <a:avLst/>
          </a:prstGeom>
          <a:noFill/>
        </p:spPr>
        <p:txBody>
          <a:bodyPr wrap="none" lIns="60954" tIns="30477" rIns="60954" bIns="30477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выбора заявки на платеж, «Основные сведения» заполняются в автоматическом режиме. </a:t>
            </a:r>
          </a:p>
        </p:txBody>
      </p:sp>
    </p:spTree>
    <p:extLst>
      <p:ext uri="{BB962C8B-B14F-4D97-AF65-F5344CB8AC3E}">
        <p14:creationId xmlns:p14="http://schemas.microsoft.com/office/powerpoint/2010/main" val="310682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.kapasov\Desktop\Снимок экрана 2024-11-29 1652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77800"/>
            <a:ext cx="8764241" cy="372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.kapasov\Desktop\Снимок экрана 2024-11-29 16525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24" y="4400569"/>
            <a:ext cx="8767592" cy="192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27726" y="657118"/>
            <a:ext cx="2895601" cy="2031319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выбрать форму медицинской помощи из предложенного списка.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отсутствии необходимой формы медицинской помощи выберите «Прочее». Появится строка для дополнительного ввода.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27726" y="4593314"/>
            <a:ext cx="2895600" cy="1292656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прописать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планируемое место дислокации запрашиваемой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техники (отделение или кабинет)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80501" y="3738239"/>
            <a:ext cx="14224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914400" y="5651500"/>
            <a:ext cx="29464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21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a.kapasov\Desktop\Снимок экрана 2024-11-29 16534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0"/>
            <a:ext cx="11533718" cy="434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34784" y="4341181"/>
            <a:ext cx="7102134" cy="2000542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причину приобретения.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для МТ, которая ранее отсутствовала.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Взамен старой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имеется МТ с износом.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Прочее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указать другую причину (дополнительно к имеющимся МТ)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2.5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Указать необходимое количество запрашиваемой МТ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сведения организации здравоохранения</a:t>
            </a:r>
          </a:p>
        </p:txBody>
      </p:sp>
    </p:spTree>
    <p:extLst>
      <p:ext uri="{BB962C8B-B14F-4D97-AF65-F5344CB8AC3E}">
        <p14:creationId xmlns:p14="http://schemas.microsoft.com/office/powerpoint/2010/main" val="2244760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.kapasov\Desktop\Снимок экрана 2024-11-29 1656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27000"/>
            <a:ext cx="11692467" cy="464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3915" y="5167199"/>
            <a:ext cx="11887025" cy="615547"/>
          </a:xfrm>
          <a:prstGeom prst="rect">
            <a:avLst/>
          </a:prstGeom>
          <a:noFill/>
        </p:spPr>
        <p:txBody>
          <a:bodyPr wrap="none" lIns="60954" tIns="30477" rIns="60954" bIns="30477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аналогичной/идентичной МТ заполнить таблицу. В случае отсутствия, переключить тумблер.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наличия неработающей медицинской техники приложить документ подтверждающий техническое состояние.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2400" y="381000"/>
            <a:ext cx="561433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31" tIns="45715" rIns="91431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779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.kapasov\Desktop\Снимок экрана 2024-11-29 1657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77800"/>
            <a:ext cx="1205335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2736" y="5001203"/>
            <a:ext cx="10538642" cy="615547"/>
          </a:xfrm>
          <a:prstGeom prst="rect">
            <a:avLst/>
          </a:prstGeom>
          <a:noFill/>
        </p:spPr>
        <p:txBody>
          <a:bodyPr wrap="none" lIns="60954" tIns="30477" rIns="60954" bIns="30477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указать планируемое количество медицинские услуги на запрашиваемую МТ в год.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 к таблице! также необходимо заполнить.</a:t>
            </a:r>
          </a:p>
        </p:txBody>
      </p:sp>
    </p:spTree>
    <p:extLst>
      <p:ext uri="{BB962C8B-B14F-4D97-AF65-F5344CB8AC3E}">
        <p14:creationId xmlns:p14="http://schemas.microsoft.com/office/powerpoint/2010/main" val="529108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.kapasov\Desktop\Снимок экрана 2024-11-29 1658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3" y="127000"/>
            <a:ext cx="11730567" cy="391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7675" y="4152900"/>
            <a:ext cx="11388725" cy="1538877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pPr algn="just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активен только в случае наличия аналогичной/идентичной МТ.  При наличии необходимо указать количество медицинских услуг осуществлённых аналогичной/идентичной МТ за последние 3 года.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VIII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блок.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указать количество пациентов по отделениям или нозологиям которым показано использование запрашиваемой МТ за последние 3  года. Необходимо указать количество пациентов которым показана использования запрашиваемой МТ, но нет возможности оказать из-за отсутствия. </a:t>
            </a:r>
          </a:p>
        </p:txBody>
      </p:sp>
    </p:spTree>
    <p:extLst>
      <p:ext uri="{BB962C8B-B14F-4D97-AF65-F5344CB8AC3E}">
        <p14:creationId xmlns:p14="http://schemas.microsoft.com/office/powerpoint/2010/main" val="255285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5" descr="D:\НЦЭЛС\Презентации\Форма для презентации\Материалы и всякие штуки для презентации\фон 2 НЦЭЛС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" y="-3361"/>
            <a:ext cx="12197357" cy="686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0" y="837312"/>
            <a:ext cx="10273007" cy="0"/>
          </a:xfrm>
          <a:prstGeom prst="line">
            <a:avLst/>
          </a:prstGeom>
          <a:ln w="2540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0" y="909303"/>
            <a:ext cx="9845666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894772" y="251367"/>
            <a:ext cx="9546087" cy="5230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Century Gothic" panose="020B0502020202020204" pitchFamily="34" charset="0"/>
                <a:ea typeface="Open Sans" pitchFamily="34" charset="0"/>
                <a:cs typeface="Open Sans" pitchFamily="34" charset="0"/>
              </a:rPr>
              <a:t>НОРМАТИВНЫЕ ТРЕБОВАНИЯ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54" y="1117557"/>
            <a:ext cx="568072" cy="551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09486" y="909303"/>
            <a:ext cx="9755131" cy="54367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00"/>
              </a:lnSpc>
              <a:spcBef>
                <a:spcPct val="0"/>
              </a:spcBef>
            </a:pPr>
            <a:r>
              <a:rPr lang="ru-RU" b="1" dirty="0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Приказ Министра здравоохранения Республики Казахстан от 5 января 2021 года № </a:t>
            </a:r>
            <a:r>
              <a:rPr lang="ru-RU" b="1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ҚР ДСМ-1 «Об </a:t>
            </a:r>
            <a:r>
              <a:rPr lang="ru-RU" b="1" dirty="0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утверждении методики осуществления экспертной оценки оптимальных технических характеристик и клинико-технического обоснования </a:t>
            </a:r>
            <a:r>
              <a:rPr lang="ru-RU" b="1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медицинских изделий»</a:t>
            </a:r>
            <a:endParaRPr lang="ru-RU" b="1" dirty="0">
              <a:solidFill>
                <a:srgbClr val="191919"/>
              </a:solidFill>
              <a:latin typeface="Times New Roman" panose="02020603050405020304" pitchFamily="18" charset="0"/>
              <a:ea typeface="HK Grotesk Bold"/>
              <a:cs typeface="Times New Roman" panose="02020603050405020304" pitchFamily="18" charset="0"/>
              <a:sym typeface="HK Grotesk Bold"/>
            </a:endParaRPr>
          </a:p>
          <a:p>
            <a:pPr algn="just">
              <a:lnSpc>
                <a:spcPts val="3300"/>
              </a:lnSpc>
              <a:spcBef>
                <a:spcPct val="0"/>
              </a:spcBef>
            </a:pPr>
            <a:endParaRPr lang="ru-RU" b="1" dirty="0">
              <a:solidFill>
                <a:srgbClr val="191919"/>
              </a:solidFill>
              <a:latin typeface="Times New Roman" panose="02020603050405020304" pitchFamily="18" charset="0"/>
              <a:ea typeface="HK Grotesk Bold"/>
              <a:cs typeface="Times New Roman" panose="02020603050405020304" pitchFamily="18" charset="0"/>
              <a:sym typeface="HK Grotesk Bold"/>
            </a:endParaRPr>
          </a:p>
          <a:p>
            <a:pPr algn="just">
              <a:lnSpc>
                <a:spcPts val="3100"/>
              </a:lnSpc>
              <a:spcBef>
                <a:spcPct val="0"/>
              </a:spcBef>
            </a:pPr>
            <a:r>
              <a:rPr lang="ru-RU" b="1" kern="900" dirty="0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Приказ Министра здравоохранения Республики Казахстан от 7 июня 2023 года № 110 «Об утверждении правил организации и проведения закупа лекарственных средств, медицинских изделий и специализированных лечебных продуктов в рамках гарантированного объема бесплатной медицинской помощи, дополнительного объема медицинской помощи для лиц, содержащихся в следственных изоляторах и учреждениях уголовно-исполнительной (пенитенциарной) системы, за счет бюджетных средств и (или) в системе обязательного социального медицинского страхования, фармацевтических услуг»</a:t>
            </a:r>
          </a:p>
          <a:p>
            <a:pPr algn="just">
              <a:lnSpc>
                <a:spcPts val="3500"/>
              </a:lnSpc>
              <a:spcBef>
                <a:spcPct val="0"/>
              </a:spcBef>
            </a:pPr>
            <a:endParaRPr lang="ru-RU" b="1" kern="900" dirty="0">
              <a:solidFill>
                <a:srgbClr val="191919"/>
              </a:solidFill>
              <a:latin typeface="Times New Roman" panose="02020603050405020304" pitchFamily="18" charset="0"/>
              <a:ea typeface="HK Grotesk Bold"/>
              <a:cs typeface="Times New Roman" panose="02020603050405020304" pitchFamily="18" charset="0"/>
              <a:sym typeface="HK Grotesk Bold"/>
            </a:endParaRPr>
          </a:p>
          <a:p>
            <a:pPr algn="ctr">
              <a:lnSpc>
                <a:spcPts val="4160"/>
              </a:lnSpc>
              <a:spcBef>
                <a:spcPct val="0"/>
              </a:spcBef>
            </a:pPr>
            <a:endParaRPr lang="en-US" sz="3200" b="1" dirty="0">
              <a:solidFill>
                <a:srgbClr val="191919"/>
              </a:solidFill>
              <a:latin typeface="HK Grotesk Bold"/>
              <a:ea typeface="HK Grotesk Bold"/>
              <a:cs typeface="HK Grotesk Bold"/>
              <a:sym typeface="HK Grotesk Bold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54" y="3436639"/>
            <a:ext cx="568072" cy="551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924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.kapasov\Desktop\Снимок экрана 2024-11-29 170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33" y="127000"/>
            <a:ext cx="11959167" cy="381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6153" y="4330701"/>
            <a:ext cx="11312525" cy="615547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IX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Указать специалистов для работы на запрашиваемой МТ(врач, медсестра)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должны соответствовать запрашиваемой МТ.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095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.kapasov\Desktop\Снимок экрана 2024-11-29 1703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16" y="2774476"/>
            <a:ext cx="11959167" cy="260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.kapasov\Desktop\Снимок экрана 2024-11-29 17022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1" y="127000"/>
            <a:ext cx="12082658" cy="271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1305" y="4658353"/>
            <a:ext cx="10975189" cy="1446544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XII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отсутствия наличия специалистов необходимых для работы на запрашиваемой МТ,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заполнить план мероприятий по подготовке специалистов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XIII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Указать актуальное санитарно-эпидемиологическое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(№ и дата выдачи)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9039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000" y="1952625"/>
            <a:ext cx="11836400" cy="2831538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pPr algn="ctr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Пошаговая инструкция по подаче заявления на </a:t>
            </a:r>
          </a:p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экспертную оценки клинико-технического обоснования приобретения медицинской техники </a:t>
            </a:r>
          </a:p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проектируемым и строящимся государственным объектам здравоохранения или проектам государственно-частных партнерств в здравоохранении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40873" y="279709"/>
            <a:ext cx="8984251" cy="954014"/>
          </a:xfrm>
          <a:prstGeom prst="rect">
            <a:avLst/>
          </a:prstGeom>
        </p:spPr>
        <p:txBody>
          <a:bodyPr wrap="square" lIns="91346" tIns="45674" rIns="91346" bIns="45674">
            <a:spAutoFit/>
          </a:bodyPr>
          <a:lstStyle/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Республиканское государственное предприятие на праве хозяйственного ведения </a:t>
            </a:r>
          </a:p>
          <a:p>
            <a:pPr algn="just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«Национальный центр экспертизы лекарственных средств и медицинских изделий» 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Комитета медицинского и фармацевтического контроля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Министерства здравоохранения Республики Казахстан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D:\НЦЭЛС\Презентации\Форма для презентации\Материалы и всякие штуки для презентации\Лого НЦЭЛС 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80"/>
          <a:stretch/>
        </p:blipFill>
        <p:spPr bwMode="auto">
          <a:xfrm>
            <a:off x="462948" y="278726"/>
            <a:ext cx="937228" cy="89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893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Объект 1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617" y="2520764"/>
            <a:ext cx="8021169" cy="3870511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23521-91A9-47CC-8850-95E694D463E2}" type="slidenum">
              <a:rPr lang="en-US" smtClean="0"/>
              <a:t>23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484" y="107013"/>
            <a:ext cx="10515600" cy="959788"/>
          </a:xfrm>
        </p:spPr>
        <p:txBody>
          <a:bodyPr>
            <a:normAutofit/>
          </a:bodyPr>
          <a:lstStyle/>
          <a:p>
            <a:pPr algn="ctr"/>
            <a:r>
              <a:rPr lang="ru-RU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Подать заявление</a:t>
            </a:r>
          </a:p>
        </p:txBody>
      </p:sp>
      <p:pic>
        <p:nvPicPr>
          <p:cNvPr id="15" name="Рисунок 14"/>
          <p:cNvPicPr/>
          <p:nvPr/>
        </p:nvPicPr>
        <p:blipFill>
          <a:blip r:embed="rId3"/>
          <a:stretch>
            <a:fillRect/>
          </a:stretch>
        </p:blipFill>
        <p:spPr>
          <a:xfrm>
            <a:off x="463549" y="1133698"/>
            <a:ext cx="11190873" cy="138706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8486773" y="1589042"/>
            <a:ext cx="783975" cy="2421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31" tIns="45715" rIns="91431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63549" y="3248025"/>
            <a:ext cx="2651125" cy="3449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31" tIns="45715" rIns="91431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0609768" y="1982635"/>
            <a:ext cx="1044654" cy="2938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31" tIns="45715" rIns="91431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486773" y="2552620"/>
            <a:ext cx="3185105" cy="3170099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marL="285721" indent="-285721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активации заявки на платеж перейти во вкладку «Заявление»</a:t>
            </a:r>
          </a:p>
          <a:p>
            <a:pPr marL="285721" indent="-285721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Нажать кнопку создать заявление </a:t>
            </a:r>
          </a:p>
          <a:p>
            <a:pPr marL="285721" indent="-285721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из списка «Подача заявления на КТО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строящихся».</a:t>
            </a:r>
          </a:p>
          <a:p>
            <a:pPr marL="285721" indent="-285721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данный момент в разработке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270750" y="1367074"/>
            <a:ext cx="579421" cy="1358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448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.kapasov\Desktop\Снимок экрана 2024-11-29 16504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348298"/>
            <a:ext cx="12141201" cy="385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2925" y="4473576"/>
            <a:ext cx="10601603" cy="892546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выбора заявки на платеж, сведения заполняются автоматически.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общие сведения организации здравоохранения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заполняются  в соответствии с заключенным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договором на запрашиваемую услугу. </a:t>
            </a:r>
          </a:p>
        </p:txBody>
      </p:sp>
    </p:spTree>
    <p:extLst>
      <p:ext uri="{BB962C8B-B14F-4D97-AF65-F5344CB8AC3E}">
        <p14:creationId xmlns:p14="http://schemas.microsoft.com/office/powerpoint/2010/main" val="5930119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7726" y="657118"/>
            <a:ext cx="2895601" cy="2031319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pPr algn="just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выбрать форму медицинской помощи из предложенного списка.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отсутствии необходимой формы медицинской помощи выберите «Прочее». Появится строка для дополнительного ввода.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27727" y="3421739"/>
            <a:ext cx="2895600" cy="1292656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pPr algn="just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прописать планируемое место дислокации запрашиваемой медицинской техники (отделение или кабинет)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" t="21851" r="2292" b="7963"/>
          <a:stretch/>
        </p:blipFill>
        <p:spPr bwMode="auto">
          <a:xfrm>
            <a:off x="152400" y="733425"/>
            <a:ext cx="885825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5059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.kapasov\Desktop\стройка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78" y="330200"/>
            <a:ext cx="11363325" cy="435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74800" y="5041376"/>
            <a:ext cx="10131425" cy="615547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блоке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указать количество медицинских услуг, требуемых на одного пациента, а также в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примечании к таблице указать среднее время оказания услуги, количество рабочих часов в день.</a:t>
            </a:r>
          </a:p>
        </p:txBody>
      </p:sp>
    </p:spTree>
    <p:extLst>
      <p:ext uri="{BB962C8B-B14F-4D97-AF65-F5344CB8AC3E}">
        <p14:creationId xmlns:p14="http://schemas.microsoft.com/office/powerpoint/2010/main" val="5832076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.kapasov\Desktop\стройка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9" y="76200"/>
            <a:ext cx="12112852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58875" y="3692525"/>
            <a:ext cx="9263742" cy="615547"/>
          </a:xfrm>
          <a:prstGeom prst="rect">
            <a:avLst/>
          </a:prstGeom>
          <a:noFill/>
        </p:spPr>
        <p:txBody>
          <a:bodyPr wrap="none" lIns="60954" tIns="30477" rIns="60954" bIns="30477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указать должность и количество специалистов для работы на запрашиваемой МТ,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планируемому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штатному расписанию</a:t>
            </a:r>
          </a:p>
        </p:txBody>
      </p:sp>
    </p:spTree>
    <p:extLst>
      <p:ext uri="{BB962C8B-B14F-4D97-AF65-F5344CB8AC3E}">
        <p14:creationId xmlns:p14="http://schemas.microsoft.com/office/powerpoint/2010/main" val="18565196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.kapasov\Desktop\стройк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47650"/>
            <a:ext cx="11988800" cy="418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9263" y="4435975"/>
            <a:ext cx="11363324" cy="1169545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вложить утверждённые документы во вкладку «Вложения» для проведения экспертной оценки по проектируемым и строящимся государственным объектам здравоохранения или проектам государственно-частных партнерств в здравоохранении.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49824" y="514350"/>
            <a:ext cx="946151" cy="3449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31" tIns="45715" rIns="91431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2123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4598" y="2670174"/>
            <a:ext cx="9956800" cy="1677376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pPr algn="ctr">
              <a:lnSpc>
                <a:spcPts val="4155"/>
              </a:lnSpc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Пошаговая инструкция по подаче заявления на </a:t>
            </a:r>
            <a:r>
              <a:rPr lang="ru-RU" sz="3600" b="1" dirty="0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э</a:t>
            </a:r>
            <a:r>
              <a:rPr lang="en-US" sz="3600" b="1" dirty="0" err="1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кспертн</a:t>
            </a:r>
            <a:r>
              <a:rPr lang="ru-RU" sz="3600" b="1" dirty="0" err="1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ую</a:t>
            </a:r>
            <a:r>
              <a:rPr lang="en-US" sz="3600" b="1" dirty="0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 </a:t>
            </a:r>
            <a:r>
              <a:rPr lang="en-US" sz="3600" b="1" dirty="0" err="1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оценк</a:t>
            </a:r>
            <a:r>
              <a:rPr lang="ru-RU" sz="3600" b="1" dirty="0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у</a:t>
            </a:r>
            <a:r>
              <a:rPr lang="en-US" sz="3600" b="1" dirty="0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 </a:t>
            </a:r>
            <a:r>
              <a:rPr lang="ru-RU" sz="3600" b="1" dirty="0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оптимально технические характеристики (ОТХ)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40873" y="279709"/>
            <a:ext cx="8984251" cy="954014"/>
          </a:xfrm>
          <a:prstGeom prst="rect">
            <a:avLst/>
          </a:prstGeom>
        </p:spPr>
        <p:txBody>
          <a:bodyPr wrap="square" lIns="91346" tIns="45674" rIns="91346" bIns="45674">
            <a:spAutoFit/>
          </a:bodyPr>
          <a:lstStyle/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Республиканское государственное предприятие на праве хозяйственного ведения </a:t>
            </a:r>
          </a:p>
          <a:p>
            <a:pPr algn="just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«Национальный центр экспертизы лекарственных средств и медицинских изделий» 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Комитета медицинского и фармацевтического контроля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Министерства здравоохранения Республики Казахстан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D:\НЦЭЛС\Презентации\Форма для презентации\Материалы и всякие штуки для презентации\Лого НЦЭЛС 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80"/>
          <a:stretch/>
        </p:blipFill>
        <p:spPr bwMode="auto">
          <a:xfrm>
            <a:off x="462948" y="278726"/>
            <a:ext cx="937228" cy="89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327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23521-91A9-47CC-8850-95E694D463E2}" type="slidenum">
              <a:rPr lang="en-US" smtClean="0"/>
              <a:t>3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769064" y="374944"/>
            <a:ext cx="8610600" cy="5232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22" tIns="45711" rIns="91422" bIns="45711">
            <a:spAutoFit/>
          </a:bodyPr>
          <a:lstStyle/>
          <a:p>
            <a:pPr defTabSz="609478"/>
            <a:r>
              <a:rPr lang="ru-RU" sz="2800" b="1" dirty="0">
                <a:latin typeface="Century Gothic" panose="020B0502020202020204" pitchFamily="34" charset="0"/>
                <a:ea typeface="Open Sans" pitchFamily="34" charset="0"/>
                <a:cs typeface="Open Sans" pitchFamily="34" charset="0"/>
              </a:rPr>
              <a:t>СРОКИ ПРОВЕДЕНИЯ ЭКСПЕРТНОЙ ОЦЕНКИ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2DA6CD-CC58-33C7-192C-64083895BB9E}"/>
              </a:ext>
            </a:extLst>
          </p:cNvPr>
          <p:cNvSpPr txBox="1"/>
          <p:nvPr/>
        </p:nvSpPr>
        <p:spPr>
          <a:xfrm>
            <a:off x="2381250" y="1368059"/>
            <a:ext cx="9063204" cy="1708142"/>
          </a:xfrm>
          <a:prstGeom prst="rect">
            <a:avLst/>
          </a:prstGeom>
          <a:noFill/>
        </p:spPr>
        <p:txBody>
          <a:bodyPr wrap="square" lIns="91422" tIns="45711" rIns="91422" bIns="45711">
            <a:spAutoFit/>
          </a:bodyPr>
          <a:lstStyle/>
          <a:p>
            <a:pPr algn="just" defTabSz="609478"/>
            <a:r>
              <a: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Экспертная оценка КТО и ОТХ проводится в течение </a:t>
            </a:r>
            <a:r>
              <a:rPr lang="ru-RU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30 календарных дней </a:t>
            </a:r>
            <a:r>
              <a: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 даты регистрации заявления.  </a:t>
            </a:r>
          </a:p>
          <a:p>
            <a:pPr algn="just" defTabSz="609478"/>
            <a:endParaRPr lang="ru-RU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just" defTabSz="609478"/>
            <a:r>
              <a: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А срок устранения замечаний составляют </a:t>
            </a:r>
            <a:r>
              <a:rPr lang="ru-RU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10 календарных дней.</a:t>
            </a:r>
          </a:p>
          <a:p>
            <a:pPr algn="just" defTabSz="609478"/>
            <a:endParaRPr lang="ru-RU" sz="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just" defTabSz="609478"/>
            <a:r>
              <a: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На время устранения замечаний, сроки рассмотрения заявления приостанавливаются</a:t>
            </a:r>
          </a:p>
          <a:p>
            <a:pPr algn="just" defTabSz="609478"/>
            <a:endParaRPr lang="ru-RU" sz="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38" y="1368059"/>
            <a:ext cx="972126" cy="972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4"/>
          <p:cNvSpPr>
            <a:spLocks noGrp="1"/>
          </p:cNvSpPr>
          <p:nvPr>
            <p:ph idx="1"/>
          </p:nvPr>
        </p:nvSpPr>
        <p:spPr>
          <a:xfrm>
            <a:off x="2228850" y="3597561"/>
            <a:ext cx="9514469" cy="2079339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Сроки рассмотрения заявления на соответствие характеристик технической спецификации для закупа медицинской техники </a:t>
            </a:r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10 рабочих дней</a:t>
            </a:r>
          </a:p>
          <a:p>
            <a:pPr marL="109728" indent="0">
              <a:buNone/>
            </a:pPr>
            <a:endParaRPr lang="ru-RU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109728" indent="0">
              <a:buNone/>
            </a:pPr>
            <a:r>
              <a: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Заявитель должен устранить выявленные замечания  не превышающий </a:t>
            </a:r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7 рабочих дней.  </a:t>
            </a:r>
          </a:p>
          <a:p>
            <a:pPr marL="109728" indent="0">
              <a:buNone/>
            </a:pPr>
            <a:endParaRPr lang="ru-RU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109728" indent="0">
              <a:buNone/>
            </a:pPr>
            <a:r>
              <a: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При не устранении заявителем выявленных замечаний или не устранении с установленные сроки экспертная организация направляет заявителю уведомление (в произвольной форме) о прекращении рассмотрения заявления.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38" y="3669856"/>
            <a:ext cx="972126" cy="972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1353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084" y="-37918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Подать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</a:t>
            </a:r>
          </a:p>
        </p:txBody>
      </p:sp>
      <p:pic>
        <p:nvPicPr>
          <p:cNvPr id="18" name="Объект 1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8581" y="2393528"/>
            <a:ext cx="8021169" cy="409632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823521-91A9-47CC-8850-95E694D463E2}" type="slidenum">
              <a:rPr lang="en-US" smtClean="0"/>
              <a:t>30</a:t>
            </a:fld>
            <a:endParaRPr lang="en-US" dirty="0"/>
          </a:p>
        </p:txBody>
      </p:sp>
      <p:pic>
        <p:nvPicPr>
          <p:cNvPr id="15" name="Рисунок 14"/>
          <p:cNvPicPr/>
          <p:nvPr/>
        </p:nvPicPr>
        <p:blipFill>
          <a:blip r:embed="rId3"/>
          <a:stretch>
            <a:fillRect/>
          </a:stretch>
        </p:blipFill>
        <p:spPr>
          <a:xfrm>
            <a:off x="546434" y="952337"/>
            <a:ext cx="11093116" cy="138706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8549440" y="1437352"/>
            <a:ext cx="579246" cy="2085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14615" y="2795736"/>
            <a:ext cx="1515978" cy="2598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0584288" y="1778742"/>
            <a:ext cx="1055261" cy="3167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666236" y="2582080"/>
            <a:ext cx="31851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активации заявки на платеж перейти во вкладку «Заявление»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Нажать кнопку создать заявление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из списка «Подача заявления на ОТХ»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737837" y="1081323"/>
            <a:ext cx="579421" cy="1358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1134165" y="251012"/>
            <a:ext cx="717176" cy="4751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833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1134165" y="251012"/>
            <a:ext cx="717176" cy="4751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894" y="444526"/>
            <a:ext cx="11546305" cy="212221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823521-91A9-47CC-8850-95E694D463E2}" type="slidenum">
              <a:rPr lang="en-US" smtClean="0"/>
              <a:t>31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3015" y="2667975"/>
            <a:ext cx="10792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В окне «Заявление на экспертной оценки ОТХ», нажать кнопку со стрелкой вниз, для выбора заявки на платеж.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9024" y="2093245"/>
            <a:ext cx="769685" cy="1633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13015" y="1436374"/>
            <a:ext cx="1379285" cy="1892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425646" y="2256608"/>
            <a:ext cx="185783" cy="1817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10" name="Рисунок 9" descr="cid:image001.png@01DB4185.57CDC300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94" y="3757849"/>
            <a:ext cx="11546305" cy="177389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1683919" y="5691258"/>
            <a:ext cx="10792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Выбрать активную заявку.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01481" y="5437855"/>
            <a:ext cx="326169" cy="875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256760" y="570368"/>
            <a:ext cx="543208" cy="153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045816" y="3845423"/>
            <a:ext cx="458105" cy="153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559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1134165" y="251012"/>
            <a:ext cx="717176" cy="4751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823521-91A9-47CC-8850-95E694D463E2}" type="slidenum">
              <a:rPr lang="en-US" smtClean="0"/>
              <a:t>32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97250" y="4575625"/>
            <a:ext cx="11469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Разделы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«Тип процедуры», «Сведения о регистрационным удостоверении», «Полное наименование организации здравоохранения (с указанием формы собственности)», «Наименование Медицинской техники»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заполняются автоматически, берутся из заявки на платеж.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r="27719" b="2479"/>
          <a:stretch/>
        </p:blipFill>
        <p:spPr>
          <a:xfrm>
            <a:off x="497249" y="515156"/>
            <a:ext cx="10856551" cy="384094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13610" y="515156"/>
            <a:ext cx="929439" cy="1896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34584" y="2284903"/>
            <a:ext cx="5442365" cy="2201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34584" y="1222424"/>
            <a:ext cx="2527715" cy="1682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37435" y="3626701"/>
            <a:ext cx="2339139" cy="1838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1312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823521-91A9-47CC-8850-95E694D463E2}" type="slidenum">
              <a:rPr lang="en-US" smtClean="0"/>
              <a:t>33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27099" y="944903"/>
            <a:ext cx="5534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Выбрать форму медицинской помощи.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Поставить отметку в пустом квадрате напротив необходимой формы медицинской помощи.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42" y="3025259"/>
            <a:ext cx="5287113" cy="36962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27099" y="4013200"/>
            <a:ext cx="55345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При отсутствии необходимой формы медицинской помощи выберите «Прочее». Появится строка для дополнительного ввода. Введите значение в соответствии с заключением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–технического обоснования.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51711" y="6080175"/>
            <a:ext cx="1377114" cy="349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r="8331"/>
          <a:stretch/>
        </p:blipFill>
        <p:spPr>
          <a:xfrm>
            <a:off x="366342" y="0"/>
            <a:ext cx="5590322" cy="302525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1134165" y="251012"/>
            <a:ext cx="717176" cy="4751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9713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r="55163" b="2606"/>
          <a:stretch/>
        </p:blipFill>
        <p:spPr>
          <a:xfrm>
            <a:off x="266700" y="764233"/>
            <a:ext cx="7200900" cy="1356479"/>
          </a:xfrm>
          <a:prstGeom prst="rect">
            <a:avLst/>
          </a:prstGeom>
        </p:spPr>
      </p:pic>
      <p:sp>
        <p:nvSpPr>
          <p:cNvPr id="6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10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6700" y="2120712"/>
            <a:ext cx="10277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Выберите причины приобретения в соответствии с заключением клинико-технического обоснования (поставить отметку в пустой круг напротив нужной строки).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6" y="3829987"/>
            <a:ext cx="11582400" cy="147395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0040" y="5255379"/>
            <a:ext cx="11033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8) При необходимости выберите «Прочее», активируется строка для ввода причины приобретения которая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указана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данном списке.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836920" y="4150367"/>
            <a:ext cx="744855" cy="3078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134165" y="251012"/>
            <a:ext cx="717176" cy="4751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2553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1134165" y="251012"/>
            <a:ext cx="717176" cy="4751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823521-91A9-47CC-8850-95E694D463E2}" type="slidenum">
              <a:rPr lang="en-US" smtClean="0"/>
              <a:t>35</a:t>
            </a:fld>
            <a:endParaRPr lang="en-US"/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8620125" y="133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823521-91A9-47CC-8850-95E694D463E2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1389089"/>
            <a:ext cx="11582400" cy="159351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829800" y="2126366"/>
            <a:ext cx="1409700" cy="3267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28699" y="2097096"/>
            <a:ext cx="1247775" cy="3267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08065" y="3035013"/>
            <a:ext cx="11690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9) Строка по «планируемому месту дислокации запрашиваемой медицинской технике» заполняются в соответствии с данными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–техническим обосновании, при нажатии кнопки + появляется строка для ввода значений по приобретаемой медицинской техники и его количества.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0"/>
            <a:ext cx="11772900" cy="142956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1525250" y="359502"/>
            <a:ext cx="323850" cy="3267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00" y="4328976"/>
            <a:ext cx="11700570" cy="132887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95499" y="5658971"/>
            <a:ext cx="9725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10) При неправильном заполнении доступна кнопка удаления строки.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можно добавить несколько строк еще одним нажатием на кнопку +.</a:t>
            </a:r>
            <a:endParaRPr lang="ru-RU" sz="1400" dirty="0">
              <a:solidFill>
                <a:schemeClr val="accent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544300" y="4883469"/>
            <a:ext cx="323850" cy="3267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1544300" y="4452395"/>
            <a:ext cx="323850" cy="3267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3405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823521-91A9-47CC-8850-95E694D463E2}" type="slidenum">
              <a:rPr lang="en-US" smtClean="0"/>
              <a:t>36</a:t>
            </a:fld>
            <a:endParaRPr lang="en-US"/>
          </a:p>
        </p:txBody>
      </p:sp>
      <p:pic>
        <p:nvPicPr>
          <p:cNvPr id="10" name="Рисунок 9"/>
          <p:cNvPicPr/>
          <p:nvPr/>
        </p:nvPicPr>
        <p:blipFill rotWithShape="1">
          <a:blip r:embed="rId2"/>
          <a:srcRect l="2" r="72060" b="45480"/>
          <a:stretch/>
        </p:blipFill>
        <p:spPr>
          <a:xfrm>
            <a:off x="169049" y="0"/>
            <a:ext cx="5479276" cy="2133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02406" y="702439"/>
            <a:ext cx="6019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11) В пункте 3 «Общие сведения организации здравоохранения» заполняются автоматически из договора. ,</a:t>
            </a:r>
          </a:p>
          <a:p>
            <a:pPr lvl="0"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12) ФИО, рабочий и мобильный телефоны, «Количество коек организации здравоохранения или количество прикрепленного населения (для поликлиник)», «В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количество коек или количество посещений в смену по профилю медицинской техники»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заполняются вручную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pic>
        <p:nvPicPr>
          <p:cNvPr id="12" name="Рисунок 11"/>
          <p:cNvPicPr/>
          <p:nvPr/>
        </p:nvPicPr>
        <p:blipFill rotWithShape="1">
          <a:blip r:embed="rId2"/>
          <a:srcRect l="17" t="52508" r="70565" b="-292"/>
          <a:stretch/>
        </p:blipFill>
        <p:spPr>
          <a:xfrm>
            <a:off x="164883" y="2133600"/>
            <a:ext cx="5450702" cy="2171700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 rotWithShape="1">
          <a:blip r:embed="rId3"/>
          <a:srcRect r="49821"/>
          <a:stretch/>
        </p:blipFill>
        <p:spPr>
          <a:xfrm>
            <a:off x="194656" y="4305300"/>
            <a:ext cx="5420929" cy="239409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134165" y="251012"/>
            <a:ext cx="717176" cy="4751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0686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1134165" y="251012"/>
            <a:ext cx="717176" cy="4751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823521-91A9-47CC-8850-95E694D463E2}" type="slidenum">
              <a:rPr lang="en-US" smtClean="0"/>
              <a:t>37</a:t>
            </a:fld>
            <a:endParaRPr lang="en-US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125412" y="285843"/>
            <a:ext cx="11933238" cy="14970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412" y="1897156"/>
            <a:ext cx="119332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13) В Пункте 4 «Информация по планируемым медицинским услугам и комплектации запрашиваемой медицинской техники» прописываем наименование услуг. При нажатии + появится строка с планируемыми медицинскими услугами для ввода наименований медицинских услуг планируемые оказывать на запрашиваемой медицинской техники.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544300" y="736218"/>
            <a:ext cx="323850" cy="3267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12" y="3928808"/>
            <a:ext cx="11933238" cy="20579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76449" y="5644528"/>
            <a:ext cx="7667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14) В появившейся строке нужно ввести наименование или код медицинских услуг, затем нажать кнопку «Добавить» или «Отменить».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747760" y="4549005"/>
            <a:ext cx="228600" cy="1987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293532" y="5668059"/>
            <a:ext cx="827314" cy="2601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7019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1134165" y="251012"/>
            <a:ext cx="717176" cy="4751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823521-91A9-47CC-8850-95E694D463E2}" type="slidenum">
              <a:rPr lang="en-US" smtClean="0"/>
              <a:t>38</a:t>
            </a:fld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78" y="432580"/>
            <a:ext cx="11933238" cy="20579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4225" y="2490516"/>
            <a:ext cx="11625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15) При отсутствии в справочнике необходимой медицинской услуги, активировать кнопку «Наименование отсутствует в справочнике» для ввода информации (код и наименование), затем нажать кнопу «Добавить» или «Отменить».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104810" y="1052775"/>
            <a:ext cx="2111829" cy="2035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280467" y="2193598"/>
            <a:ext cx="796835" cy="2209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9" name="Рисунок 8"/>
          <p:cNvPicPr/>
          <p:nvPr/>
        </p:nvPicPr>
        <p:blipFill>
          <a:blip r:embed="rId3"/>
          <a:stretch>
            <a:fillRect/>
          </a:stretch>
        </p:blipFill>
        <p:spPr>
          <a:xfrm>
            <a:off x="90578" y="3759035"/>
            <a:ext cx="11779590" cy="9818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4225" y="4996686"/>
            <a:ext cx="117795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16) В Пункте «Комплектация запрашиваемой медицинской техники (согласно информации о медицинской технике)» добавить Наименование комплектности. </a:t>
            </a:r>
          </a:p>
          <a:p>
            <a:pPr lvl="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нажатии + выбираем наименование необходимых комплектующих.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625942" y="4088148"/>
            <a:ext cx="222068" cy="2209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7313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1134165" y="251012"/>
            <a:ext cx="717176" cy="4751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823521-91A9-47CC-8850-95E694D463E2}" type="slidenum">
              <a:rPr lang="en-US" smtClean="0"/>
              <a:t>39</a:t>
            </a:fld>
            <a:endParaRPr lang="en-US"/>
          </a:p>
        </p:txBody>
      </p:sp>
      <p:pic>
        <p:nvPicPr>
          <p:cNvPr id="5" name="Рисунок 4" descr="cid:image001.png@01DB418C.E12D497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71" y="206827"/>
            <a:ext cx="11582018" cy="21619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190625" y="1102315"/>
            <a:ext cx="3799386" cy="18179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091" y="2398490"/>
            <a:ext cx="11477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17) Переход во вкладку комплектация, происходит двойным нажатием кнопки мыши на наименование медицинской техники.</a:t>
            </a:r>
          </a:p>
        </p:txBody>
      </p:sp>
      <p:pic>
        <p:nvPicPr>
          <p:cNvPr id="8" name="Рисунок 7" descr="cid:image001.png@01DB418D.2D875680"/>
          <p:cNvPicPr/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4" b="44232"/>
          <a:stretch/>
        </p:blipFill>
        <p:spPr bwMode="auto">
          <a:xfrm>
            <a:off x="191971" y="3074580"/>
            <a:ext cx="7227732" cy="197639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7759337" y="3471985"/>
            <a:ext cx="3901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18) Необходимо выбрать нужную комплектацию, затем нажать кнопку «Добавить»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001691" y="3720911"/>
            <a:ext cx="391886" cy="2589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958150" y="4160598"/>
            <a:ext cx="274320" cy="2209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12" name="Рисунок 11" descr="cid:image001.png@01DB418D.A42DF0F0"/>
          <p:cNvPicPr/>
          <p:nvPr/>
        </p:nvPicPr>
        <p:blipFill rotWithShape="1"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56" r="1256"/>
          <a:stretch/>
        </p:blipFill>
        <p:spPr bwMode="auto">
          <a:xfrm>
            <a:off x="296091" y="5050971"/>
            <a:ext cx="7123612" cy="167050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6335989" y="6487886"/>
            <a:ext cx="517658" cy="1876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06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23521-91A9-47CC-8850-95E694D463E2}" type="slidenum">
              <a:rPr lang="en-US" smtClean="0"/>
              <a:t>4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3267400" y="41699"/>
            <a:ext cx="5663422" cy="7846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37160" tIns="68580" rIns="137160" bIns="68580">
            <a:spAutoFit/>
          </a:bodyPr>
          <a:lstStyle/>
          <a:p>
            <a:r>
              <a:rPr lang="ru-RU" sz="4200" b="1" dirty="0">
                <a:solidFill>
                  <a:schemeClr val="tx2"/>
                </a:solidFill>
                <a:latin typeface="Century Gothic" panose="020B0502020202020204" pitchFamily="34" charset="0"/>
                <a:ea typeface="Open Sans" pitchFamily="34" charset="0"/>
                <a:cs typeface="Open Sans" pitchFamily="34" charset="0"/>
              </a:rPr>
              <a:t>ТАРИФЫ НА УСЛУГИ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2DA6CD-CC58-33C7-192C-64083895BB9E}"/>
              </a:ext>
            </a:extLst>
          </p:cNvPr>
          <p:cNvSpPr txBox="1"/>
          <p:nvPr/>
        </p:nvSpPr>
        <p:spPr>
          <a:xfrm>
            <a:off x="2670627" y="1614403"/>
            <a:ext cx="9182101" cy="3093154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</a:bodyPr>
          <a:lstStyle/>
          <a:p>
            <a:pPr algn="just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Стоимость услуг определяется согласно Приказу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и.о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 Министра здравоохранения Республики Казахстан от 20 января 2021 года № ҚР ДСМ-7  «Об утверждении цен на товары (работы, услуги), производимые и (или) реализуемые субъектом государственной монополии»</a:t>
            </a:r>
          </a:p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just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     Стоимость 1 экспертизы по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КТО и ОТХ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составляет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400" b="1" dirty="0">
                <a:solidFill>
                  <a:srgbClr val="3183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80 620 </a:t>
            </a:r>
            <a:r>
              <a:rPr lang="ru-RU" sz="2400" b="1" dirty="0">
                <a:solidFill>
                  <a:srgbClr val="3183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тенге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 учетом НДС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3" y="1908934"/>
            <a:ext cx="2134760" cy="2134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98203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1134165" y="251012"/>
            <a:ext cx="717176" cy="4751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346825"/>
            <a:ext cx="2743200" cy="365125"/>
          </a:xfrm>
          <a:prstGeom prst="rect">
            <a:avLst/>
          </a:prstGeom>
        </p:spPr>
        <p:txBody>
          <a:bodyPr/>
          <a:lstStyle/>
          <a:p>
            <a:fld id="{67823521-91A9-47CC-8850-95E694D463E2}" type="slidenum">
              <a:rPr lang="en-US" smtClean="0"/>
              <a:t>40</a:t>
            </a:fld>
            <a:endParaRPr lang="en-US"/>
          </a:p>
        </p:txBody>
      </p:sp>
      <p:pic>
        <p:nvPicPr>
          <p:cNvPr id="8" name="Рисунок 7"/>
          <p:cNvPicPr/>
          <p:nvPr/>
        </p:nvPicPr>
        <p:blipFill>
          <a:blip r:embed="rId2"/>
          <a:stretch>
            <a:fillRect/>
          </a:stretch>
        </p:blipFill>
        <p:spPr>
          <a:xfrm>
            <a:off x="248964" y="209562"/>
            <a:ext cx="11821116" cy="231471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351520" y="309970"/>
            <a:ext cx="513805" cy="130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876697" y="995454"/>
            <a:ext cx="1458686" cy="176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48964" y="2602285"/>
            <a:ext cx="11821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19) При заполнении информации о медицинской технике, наименование и назначение загружается автоматически из регистрационного удостоверения. </a:t>
            </a:r>
          </a:p>
        </p:txBody>
      </p:sp>
      <p:pic>
        <p:nvPicPr>
          <p:cNvPr id="13" name="Рисунок 12"/>
          <p:cNvPicPr/>
          <p:nvPr/>
        </p:nvPicPr>
        <p:blipFill>
          <a:blip r:embed="rId2"/>
          <a:stretch>
            <a:fillRect/>
          </a:stretch>
        </p:blipFill>
        <p:spPr>
          <a:xfrm>
            <a:off x="209232" y="3479442"/>
            <a:ext cx="11821116" cy="231471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92966" y="5808131"/>
            <a:ext cx="9858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20) При необходимости есть возможность удаления назначений не соответствующих запланированным медицинским услугам.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66430" y="5151313"/>
            <a:ext cx="4629150" cy="2376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856831" y="4247538"/>
            <a:ext cx="1400719" cy="2325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865223" y="1536877"/>
            <a:ext cx="825265" cy="1444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7900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1134165" y="251012"/>
            <a:ext cx="717176" cy="4751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/>
          <p:nvPr/>
        </p:nvPicPr>
        <p:blipFill>
          <a:blip r:embed="rId2"/>
          <a:stretch>
            <a:fillRect/>
          </a:stretch>
        </p:blipFill>
        <p:spPr>
          <a:xfrm>
            <a:off x="199707" y="181567"/>
            <a:ext cx="11565573" cy="248002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622891" y="334964"/>
            <a:ext cx="4785361" cy="2376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505406" y="344489"/>
            <a:ext cx="2277292" cy="2376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9707" y="2593779"/>
            <a:ext cx="11739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21) Необходимо заполнить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«Модель и (или) марка, каталожный номер, краткая техническая характеристика комплектующего к медицинской технике» и «Требуемое количество (с указанием единицы измерения)»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" name="Рисунок 19"/>
          <p:cNvPicPr/>
          <p:nvPr/>
        </p:nvPicPr>
        <p:blipFill>
          <a:blip r:embed="rId3"/>
          <a:stretch>
            <a:fillRect/>
          </a:stretch>
        </p:blipFill>
        <p:spPr>
          <a:xfrm>
            <a:off x="308563" y="3138464"/>
            <a:ext cx="11347859" cy="272369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343400" y="5862161"/>
            <a:ext cx="7421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22) «Требования условия эксплуатации», «Условия осуществления поставки медицинской техники (в соответствии с ИНКОТЕРМС)» и «Срок поставки медицинской техники и место дислокации» заполняются вручную.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83527" y="3406641"/>
            <a:ext cx="1602967" cy="2243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83527" y="3976827"/>
            <a:ext cx="3640773" cy="2376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197950" y="4729833"/>
            <a:ext cx="326573" cy="2376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573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1134165" y="251012"/>
            <a:ext cx="717176" cy="4751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6" y="182668"/>
            <a:ext cx="11710032" cy="223877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11236479" y="6356350"/>
            <a:ext cx="740227" cy="365125"/>
          </a:xfrm>
          <a:prstGeom prst="rect">
            <a:avLst/>
          </a:prstGeom>
        </p:spPr>
        <p:txBody>
          <a:bodyPr/>
          <a:lstStyle/>
          <a:p>
            <a:pPr rtl="0"/>
            <a:fld id="{8699F50C-BE38-4BD0-BA84-9B090E1F2B9B}" type="slidenum">
              <a:rPr lang="ru-RU" sz="1000" noProof="0" smtClean="0"/>
              <a:t>42</a:t>
            </a:fld>
            <a:endParaRPr lang="ru-RU" sz="1000" noProof="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74" y="3513678"/>
            <a:ext cx="11781888" cy="184504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27294" y="394447"/>
            <a:ext cx="528918" cy="2061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7166" y="2383922"/>
            <a:ext cx="117100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23) Далее открываем вкладку «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Вложения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Необходимо вложить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«Копия заключения по результатам проведения экспертной оценки клинико-технического обоснования медицинской техники»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нажатием кнопки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24)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загрузки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 нажмите левой кнопкой мыши «Выберите файл для загрузки».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72353" y="1411597"/>
            <a:ext cx="1093694" cy="2151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674" y="5392188"/>
            <a:ext cx="117100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Для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«Заявление для выдачи заключения по результатам проведения экспертной оценки оптимальных технических характеристик медицинской техники + Информация о медицинской технике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портал автоматически загружает электронный-печатный вариант созданного Вами заявления.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38530" y="1086901"/>
            <a:ext cx="5963658" cy="2151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177" y="4783306"/>
            <a:ext cx="7989682" cy="2151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2570479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1134165" y="1270187"/>
            <a:ext cx="717176" cy="4751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99" y="1341905"/>
            <a:ext cx="11792740" cy="19005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1309" y="3858745"/>
            <a:ext cx="11710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Перейдите во вкладку «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Подписание и отправка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Подтвердите о достоверности предоставленных данных нажатием на квадрат левой кнопкой мыши.  Без подтверждения кнопка «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Отправки с ЭЦП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не активируется.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После подтверждения нажмите кнопку «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Отправить с ЭЦП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подписать посредством программы «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NCALayer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подписи электронных документов.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63790" y="1619810"/>
            <a:ext cx="860612" cy="1792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0657" y="2543175"/>
            <a:ext cx="5136777" cy="2241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820405" y="2821079"/>
            <a:ext cx="779929" cy="2868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1439207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0199" y="2994024"/>
            <a:ext cx="10325598" cy="1677376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pPr algn="ctr">
              <a:lnSpc>
                <a:spcPts val="4155"/>
              </a:lnSpc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Пошаговая инструкция по подаче заявления </a:t>
            </a:r>
          </a:p>
          <a:p>
            <a:pPr algn="ctr">
              <a:lnSpc>
                <a:spcPts val="4155"/>
              </a:lnSpc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соответствие характеристик технической спецификации для закупа медицинской техники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40873" y="279709"/>
            <a:ext cx="8984251" cy="954014"/>
          </a:xfrm>
          <a:prstGeom prst="rect">
            <a:avLst/>
          </a:prstGeom>
        </p:spPr>
        <p:txBody>
          <a:bodyPr wrap="square" lIns="91346" tIns="45674" rIns="91346" bIns="45674">
            <a:spAutoFit/>
          </a:bodyPr>
          <a:lstStyle/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Республиканское государственное предприятие на праве хозяйственного ведения </a:t>
            </a:r>
          </a:p>
          <a:p>
            <a:pPr algn="just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«Национальный центр экспертизы лекарственных средств и медицинских изделий» 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Комитета медицинского и фармацевтического контроля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Министерства здравоохранения Республики Казахстан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D:\НЦЭЛС\Презентации\Форма для презентации\Материалы и всякие штуки для презентации\Лого НЦЭЛС 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80"/>
          <a:stretch/>
        </p:blipFill>
        <p:spPr bwMode="auto">
          <a:xfrm>
            <a:off x="462948" y="278726"/>
            <a:ext cx="937228" cy="89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6973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AABC2-81E3-4929-AF11-2EB357188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43707"/>
            <a:ext cx="8596668" cy="13208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№1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заявление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8980D6-683D-457D-AAF2-D72CD75AA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98" y="1349406"/>
            <a:ext cx="3821171" cy="4682618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вкладке «Заявление» нажать левой кнопкой мыши «Создать заявление».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Создаем заявление «На выдачу соответствия характеристик технической спецификации МТ»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7D9BC6-3BBA-47D5-A600-69B5D75A5C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90" r="20675" b="15748"/>
          <a:stretch/>
        </p:blipFill>
        <p:spPr>
          <a:xfrm>
            <a:off x="4246157" y="1156852"/>
            <a:ext cx="7809718" cy="568753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4AB04D2-3633-4583-A754-2AA4A45B9325}"/>
              </a:ext>
            </a:extLst>
          </p:cNvPr>
          <p:cNvSpPr/>
          <p:nvPr/>
        </p:nvSpPr>
        <p:spPr>
          <a:xfrm>
            <a:off x="9197265" y="1921522"/>
            <a:ext cx="754602" cy="2301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1D1D648-12B2-481E-B7B0-E7B3193D8289}"/>
              </a:ext>
            </a:extLst>
          </p:cNvPr>
          <p:cNvSpPr/>
          <p:nvPr/>
        </p:nvSpPr>
        <p:spPr>
          <a:xfrm>
            <a:off x="10716826" y="2477652"/>
            <a:ext cx="1250271" cy="3454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B22EC8E-EF6A-43FF-8550-C529515442DD}"/>
              </a:ext>
            </a:extLst>
          </p:cNvPr>
          <p:cNvSpPr/>
          <p:nvPr/>
        </p:nvSpPr>
        <p:spPr>
          <a:xfrm>
            <a:off x="8151016" y="3573927"/>
            <a:ext cx="2670862" cy="4432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CE9439D-A0B1-428D-A164-911232ED6F3B}"/>
              </a:ext>
            </a:extLst>
          </p:cNvPr>
          <p:cNvSpPr/>
          <p:nvPr/>
        </p:nvSpPr>
        <p:spPr>
          <a:xfrm>
            <a:off x="11026065" y="3513047"/>
            <a:ext cx="941032" cy="248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C2F4DB7-7F01-4FD9-8EBE-68E685B8F510}"/>
              </a:ext>
            </a:extLst>
          </p:cNvPr>
          <p:cNvSpPr/>
          <p:nvPr/>
        </p:nvSpPr>
        <p:spPr>
          <a:xfrm>
            <a:off x="10716826" y="1349406"/>
            <a:ext cx="921807" cy="21510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69896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AB8B7-6277-4F08-93ED-BFA10ECA6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616" y="156238"/>
            <a:ext cx="8596668" cy="13208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№2 Заполнить данные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88AC8D-B24E-474A-A730-0492305AC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69FEC9-281A-4E8A-BF9C-42CE0490F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6130"/>
            <a:ext cx="12192000" cy="583210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6F98543-3339-4C06-8351-12EBFB6E6977}"/>
              </a:ext>
            </a:extLst>
          </p:cNvPr>
          <p:cNvSpPr/>
          <p:nvPr/>
        </p:nvSpPr>
        <p:spPr>
          <a:xfrm>
            <a:off x="9118306" y="970593"/>
            <a:ext cx="921807" cy="21510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10960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2A854F8-E76B-482F-9B5C-27B6682A6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414" y="142042"/>
            <a:ext cx="11101226" cy="3880773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заполнить вручную все выделенные ярко красным цветом поля.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9D2D46-AA6B-4292-905B-12B6A7AA7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089" y="1176130"/>
            <a:ext cx="11273822" cy="553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1923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01AEA0-7C47-45FB-B2A3-7C797DF4E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1053"/>
            <a:ext cx="10837004" cy="13208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№3 Заполнить технические характеристики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3D3BA3-7938-472B-B8E1-43AD14180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217" y="701453"/>
            <a:ext cx="10837003" cy="1405363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заполнения Технических характеристик нажимаем левой кнопкой мыши «Добавить РУ №1» и «Добавить РУ №2»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8C3B30-203F-42D5-86E8-EB2E84937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4" y="2106816"/>
            <a:ext cx="12192000" cy="264436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9F55E2E-AA3C-46C8-A06B-4D6D9FEC6DBE}"/>
              </a:ext>
            </a:extLst>
          </p:cNvPr>
          <p:cNvSpPr/>
          <p:nvPr/>
        </p:nvSpPr>
        <p:spPr>
          <a:xfrm>
            <a:off x="7077277" y="3429000"/>
            <a:ext cx="1002586" cy="2532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C846F7D-21E7-4DCC-8B2D-6A6D1614C801}"/>
              </a:ext>
            </a:extLst>
          </p:cNvPr>
          <p:cNvSpPr/>
          <p:nvPr/>
        </p:nvSpPr>
        <p:spPr>
          <a:xfrm>
            <a:off x="9924669" y="3429965"/>
            <a:ext cx="1002586" cy="2532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5823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7E46752-9425-4241-ACE5-C125BF4D0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" y="1518150"/>
            <a:ext cx="4172504" cy="4567426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всплывающем окне вводим номер или наименование регистрационного удостоверения для поиска. В торговом наименовании МИ </a:t>
            </a:r>
            <a:r>
              <a:rPr lang="ru-RU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возможность редактирования текста</a:t>
            </a:r>
            <a:r>
              <a:rPr lang="ru-RU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регистрационном удостоверении, при наличии несколько вариантов исполнения, </a:t>
            </a:r>
            <a:r>
              <a:rPr lang="ru-RU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выбрать  только одну модель</a:t>
            </a:r>
            <a:r>
              <a:rPr lang="ru-RU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 нажать кнопку «Добавить» или «Отменить» при необходимости.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B90F455-F764-47A3-96B3-0CA880FD3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451" y="825625"/>
            <a:ext cx="7824186" cy="567283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4BFE9FE-8A73-484E-BDB1-C66DBA64FB63}"/>
              </a:ext>
            </a:extLst>
          </p:cNvPr>
          <p:cNvSpPr/>
          <p:nvPr/>
        </p:nvSpPr>
        <p:spPr>
          <a:xfrm>
            <a:off x="8052049" y="3662040"/>
            <a:ext cx="664051" cy="2796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4565E73-EC99-4AC6-96F0-FEE00E756B62}"/>
              </a:ext>
            </a:extLst>
          </p:cNvPr>
          <p:cNvSpPr/>
          <p:nvPr/>
        </p:nvSpPr>
        <p:spPr>
          <a:xfrm>
            <a:off x="4891598" y="2523478"/>
            <a:ext cx="5227173" cy="2532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34F234D-3B59-49BC-8350-4013847D98AE}"/>
              </a:ext>
            </a:extLst>
          </p:cNvPr>
          <p:cNvSpPr/>
          <p:nvPr/>
        </p:nvSpPr>
        <p:spPr>
          <a:xfrm>
            <a:off x="10622963" y="5662391"/>
            <a:ext cx="626291" cy="2785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3032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2976" y="1302000"/>
            <a:ext cx="962560" cy="962560"/>
          </a:xfrm>
          <a:custGeom>
            <a:avLst/>
            <a:gdLst/>
            <a:ahLst/>
            <a:cxnLst/>
            <a:rect l="l" t="t" r="r" b="b"/>
            <a:pathLst>
              <a:path w="1443840" h="1443840">
                <a:moveTo>
                  <a:pt x="0" y="0"/>
                </a:moveTo>
                <a:lnTo>
                  <a:pt x="1443840" y="0"/>
                </a:lnTo>
                <a:lnTo>
                  <a:pt x="1443840" y="1443840"/>
                </a:lnTo>
                <a:lnTo>
                  <a:pt x="0" y="14438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3088" y="3946735"/>
            <a:ext cx="962448" cy="930611"/>
          </a:xfrm>
          <a:custGeom>
            <a:avLst/>
            <a:gdLst/>
            <a:ahLst/>
            <a:cxnLst/>
            <a:rect l="l" t="t" r="r" b="b"/>
            <a:pathLst>
              <a:path w="2701493" h="2701493">
                <a:moveTo>
                  <a:pt x="0" y="0"/>
                </a:moveTo>
                <a:lnTo>
                  <a:pt x="2701493" y="0"/>
                </a:lnTo>
                <a:lnTo>
                  <a:pt x="2701493" y="2701493"/>
                </a:lnTo>
                <a:lnTo>
                  <a:pt x="0" y="27014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0" y="250"/>
            <a:ext cx="12192000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39"/>
              </a:lnSpc>
            </a:pPr>
            <a:r>
              <a:rPr lang="en-US" sz="2900" b="1" dirty="0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На </a:t>
            </a:r>
            <a:r>
              <a:rPr lang="en-US" sz="2900" b="1" dirty="0" err="1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какие</a:t>
            </a:r>
            <a:r>
              <a:rPr lang="en-US" sz="2900" b="1" dirty="0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 </a:t>
            </a:r>
            <a:r>
              <a:rPr lang="en-US" sz="2900" b="1" dirty="0" err="1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медицинские</a:t>
            </a:r>
            <a:r>
              <a:rPr lang="en-US" sz="2900" b="1" dirty="0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 </a:t>
            </a:r>
            <a:r>
              <a:rPr lang="en-US" sz="2900" b="1" dirty="0" err="1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изделия</a:t>
            </a:r>
            <a:r>
              <a:rPr lang="en-US" sz="2900" b="1" dirty="0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 </a:t>
            </a:r>
            <a:r>
              <a:rPr lang="en-US" sz="2900" b="1" dirty="0" err="1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распространяются</a:t>
            </a:r>
            <a:r>
              <a:rPr lang="en-US" sz="2900" b="1" dirty="0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 </a:t>
            </a:r>
            <a:r>
              <a:rPr lang="en-US" sz="2900" b="1" dirty="0" err="1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требования</a:t>
            </a:r>
            <a:r>
              <a:rPr lang="en-US" sz="2900" b="1" dirty="0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 </a:t>
            </a:r>
            <a:r>
              <a:rPr lang="en-US" sz="2900" b="1" dirty="0" err="1">
                <a:solidFill>
                  <a:srgbClr val="191919"/>
                </a:solidFill>
                <a:latin typeface="Times New Roman" panose="02020603050405020304" pitchFamily="18" charset="0"/>
                <a:ea typeface="HK Grotesk Bold"/>
                <a:cs typeface="Times New Roman" panose="02020603050405020304" pitchFamily="18" charset="0"/>
                <a:sym typeface="HK Grotesk Bold"/>
              </a:rPr>
              <a:t>Методики</a:t>
            </a:r>
            <a:endParaRPr lang="en-US" sz="2900" b="1" dirty="0">
              <a:solidFill>
                <a:srgbClr val="191919"/>
              </a:solidFill>
              <a:latin typeface="HK Grotesk Bold"/>
              <a:ea typeface="HK Grotesk Bold"/>
              <a:cs typeface="HK Grotesk Bold"/>
              <a:sym typeface="HK Grotesk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560065" y="2701518"/>
            <a:ext cx="10109199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2000" b="1" dirty="0" err="1">
                <a:solidFill>
                  <a:srgbClr val="191919"/>
                </a:solidFill>
                <a:latin typeface="Times New Roman" panose="02020603050405020304" pitchFamily="18" charset="0"/>
                <a:ea typeface="Montserrat Bold"/>
                <a:cs typeface="Times New Roman" panose="02020603050405020304" pitchFamily="18" charset="0"/>
                <a:sym typeface="Montserrat Bold"/>
              </a:rPr>
              <a:t>Требования</a:t>
            </a:r>
            <a:r>
              <a:rPr lang="en-US" sz="2000" b="1" dirty="0">
                <a:solidFill>
                  <a:srgbClr val="191919"/>
                </a:solidFill>
                <a:latin typeface="Times New Roman" panose="02020603050405020304" pitchFamily="18" charset="0"/>
                <a:ea typeface="Montserrat Bold"/>
                <a:cs typeface="Times New Roman" panose="02020603050405020304" pitchFamily="18" charset="0"/>
                <a:sym typeface="Montserrat Bold"/>
              </a:rPr>
              <a:t> </a:t>
            </a:r>
            <a:r>
              <a:rPr lang="en-US" sz="2000" b="1" dirty="0" err="1">
                <a:solidFill>
                  <a:srgbClr val="191919"/>
                </a:solidFill>
                <a:latin typeface="Times New Roman" panose="02020603050405020304" pitchFamily="18" charset="0"/>
                <a:ea typeface="Montserrat Bold"/>
                <a:cs typeface="Times New Roman" panose="02020603050405020304" pitchFamily="18" charset="0"/>
                <a:sym typeface="Montserrat Bold"/>
              </a:rPr>
              <a:t>настоящей</a:t>
            </a:r>
            <a:r>
              <a:rPr lang="en-US" sz="2000" b="1" dirty="0">
                <a:solidFill>
                  <a:srgbClr val="191919"/>
                </a:solidFill>
                <a:latin typeface="Times New Roman" panose="02020603050405020304" pitchFamily="18" charset="0"/>
                <a:ea typeface="Montserrat Bold"/>
                <a:cs typeface="Times New Roman" panose="02020603050405020304" pitchFamily="18" charset="0"/>
                <a:sym typeface="Montserrat Bold"/>
              </a:rPr>
              <a:t> </a:t>
            </a:r>
            <a:r>
              <a:rPr lang="en-US" sz="2000" b="1" dirty="0" err="1">
                <a:solidFill>
                  <a:srgbClr val="191919"/>
                </a:solidFill>
                <a:latin typeface="Times New Roman" panose="02020603050405020304" pitchFamily="18" charset="0"/>
                <a:ea typeface="Montserrat Bold"/>
                <a:cs typeface="Times New Roman" panose="02020603050405020304" pitchFamily="18" charset="0"/>
                <a:sym typeface="Montserrat Bold"/>
              </a:rPr>
              <a:t>Методики</a:t>
            </a:r>
            <a:r>
              <a:rPr lang="en-US" sz="2000" b="1" dirty="0">
                <a:solidFill>
                  <a:srgbClr val="191919"/>
                </a:solidFill>
                <a:latin typeface="Times New Roman" panose="02020603050405020304" pitchFamily="18" charset="0"/>
                <a:ea typeface="Montserrat Bold"/>
                <a:cs typeface="Times New Roman" panose="02020603050405020304" pitchFamily="18" charset="0"/>
                <a:sym typeface="Montserrat Bold"/>
              </a:rPr>
              <a:t> </a:t>
            </a:r>
            <a:r>
              <a:rPr lang="en-US" sz="2000" b="1" dirty="0" err="1">
                <a:solidFill>
                  <a:srgbClr val="191919"/>
                </a:solidFill>
                <a:latin typeface="Times New Roman" panose="02020603050405020304" pitchFamily="18" charset="0"/>
                <a:ea typeface="Montserrat Bold"/>
                <a:cs typeface="Times New Roman" panose="02020603050405020304" pitchFamily="18" charset="0"/>
                <a:sym typeface="Montserrat Bold"/>
              </a:rPr>
              <a:t>не</a:t>
            </a:r>
            <a:r>
              <a:rPr lang="en-US" sz="2000" b="1" dirty="0">
                <a:solidFill>
                  <a:srgbClr val="191919"/>
                </a:solidFill>
                <a:latin typeface="Times New Roman" panose="02020603050405020304" pitchFamily="18" charset="0"/>
                <a:ea typeface="Montserrat Bold"/>
                <a:cs typeface="Times New Roman" panose="02020603050405020304" pitchFamily="18" charset="0"/>
                <a:sym typeface="Montserrat Bold"/>
              </a:rPr>
              <a:t> </a:t>
            </a:r>
            <a:r>
              <a:rPr lang="en-US" sz="2000" b="1" dirty="0" err="1">
                <a:solidFill>
                  <a:srgbClr val="191919"/>
                </a:solidFill>
                <a:latin typeface="Times New Roman" panose="02020603050405020304" pitchFamily="18" charset="0"/>
                <a:ea typeface="Montserrat Bold"/>
                <a:cs typeface="Times New Roman" panose="02020603050405020304" pitchFamily="18" charset="0"/>
                <a:sym typeface="Montserrat Bold"/>
              </a:rPr>
              <a:t>распространяются</a:t>
            </a:r>
            <a:r>
              <a:rPr lang="en-US" sz="2000" b="1" dirty="0">
                <a:solidFill>
                  <a:srgbClr val="191919"/>
                </a:solidFill>
                <a:latin typeface="Times New Roman" panose="02020603050405020304" pitchFamily="18" charset="0"/>
                <a:ea typeface="Montserrat Bold"/>
                <a:cs typeface="Times New Roman" panose="02020603050405020304" pitchFamily="18" charset="0"/>
                <a:sym typeface="Montserrat Bold"/>
              </a:rPr>
              <a:t> на</a:t>
            </a:r>
            <a:r>
              <a:rPr lang="en-US" sz="2000" dirty="0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:</a:t>
            </a:r>
          </a:p>
          <a:p>
            <a:pPr algn="just"/>
            <a:r>
              <a:rPr lang="en-US" sz="2000" dirty="0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      1) </a:t>
            </a:r>
            <a:r>
              <a:rPr lang="en-US" sz="2000" dirty="0" err="1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изделия</a:t>
            </a:r>
            <a:r>
              <a:rPr lang="en-US" sz="2000" dirty="0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медицинского</a:t>
            </a:r>
            <a:r>
              <a:rPr lang="en-US" sz="2000" dirty="0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назначения</a:t>
            </a:r>
            <a:r>
              <a:rPr lang="en-US" sz="2000" dirty="0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;</a:t>
            </a:r>
          </a:p>
          <a:p>
            <a:pPr algn="just"/>
            <a:r>
              <a:rPr lang="en-US" sz="2000" dirty="0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      2) </a:t>
            </a:r>
            <a:r>
              <a:rPr lang="en-US" sz="2000" dirty="0" err="1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отдельные</a:t>
            </a:r>
            <a:r>
              <a:rPr lang="en-US" sz="2000" dirty="0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комплектующие</a:t>
            </a:r>
            <a:r>
              <a:rPr lang="en-US" sz="2000" dirty="0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, </a:t>
            </a:r>
            <a:r>
              <a:rPr lang="en-US" sz="2000" dirty="0" err="1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принадлежности</a:t>
            </a:r>
            <a:r>
              <a:rPr lang="en-US" sz="2000" dirty="0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, </a:t>
            </a:r>
            <a:r>
              <a:rPr lang="en-US" sz="2000" dirty="0" err="1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расходные</a:t>
            </a:r>
            <a:r>
              <a:rPr lang="en-US" sz="2000" dirty="0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материалы</a:t>
            </a:r>
            <a:r>
              <a:rPr lang="en-US" sz="2000" dirty="0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, </a:t>
            </a:r>
            <a:r>
              <a:rPr lang="en-US" sz="2000" dirty="0" err="1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программное</a:t>
            </a:r>
            <a:r>
              <a:rPr lang="en-US" sz="2000" dirty="0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обеспечение</a:t>
            </a:r>
            <a:r>
              <a:rPr lang="en-US" sz="2000" dirty="0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, в </a:t>
            </a:r>
            <a:r>
              <a:rPr lang="en-US" sz="2000" dirty="0" err="1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том</a:t>
            </a:r>
            <a:r>
              <a:rPr lang="en-US" sz="2000" dirty="0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числе</a:t>
            </a:r>
            <a:r>
              <a:rPr lang="en-US" sz="2000" dirty="0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запасные</a:t>
            </a:r>
            <a:r>
              <a:rPr lang="en-US" sz="2000" dirty="0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части</a:t>
            </a:r>
            <a:r>
              <a:rPr lang="en-US" sz="2000" dirty="0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, </a:t>
            </a:r>
            <a:r>
              <a:rPr lang="en-US" sz="2000" dirty="0" err="1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опции</a:t>
            </a:r>
            <a:r>
              <a:rPr lang="en-US" sz="2000" dirty="0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, </a:t>
            </a:r>
            <a:r>
              <a:rPr lang="en-US" sz="2000" dirty="0" err="1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модернизации</a:t>
            </a:r>
            <a:r>
              <a:rPr lang="en-US" sz="2000" dirty="0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, </a:t>
            </a:r>
            <a:r>
              <a:rPr lang="en-US" sz="2000" dirty="0" err="1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предназначенные</a:t>
            </a:r>
            <a:r>
              <a:rPr lang="en-US" sz="2000" dirty="0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для</a:t>
            </a:r>
            <a:r>
              <a:rPr lang="en-US" sz="2000" dirty="0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медицинской</a:t>
            </a:r>
            <a:r>
              <a:rPr lang="en-US" sz="2000" dirty="0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техники</a:t>
            </a:r>
            <a:r>
              <a:rPr lang="en-US" sz="2000" dirty="0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;</a:t>
            </a:r>
          </a:p>
          <a:p>
            <a:pPr algn="just"/>
            <a:r>
              <a:rPr lang="en-US" sz="2000" dirty="0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      3) </a:t>
            </a:r>
            <a:r>
              <a:rPr lang="en-US" sz="2000" dirty="0" err="1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медицинские</a:t>
            </a:r>
            <a:r>
              <a:rPr lang="en-US" sz="2000" dirty="0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изделия</a:t>
            </a:r>
            <a:r>
              <a:rPr lang="en-US" sz="2000" dirty="0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 в </a:t>
            </a:r>
            <a:r>
              <a:rPr lang="en-US" sz="2000" dirty="0" err="1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рамках</a:t>
            </a:r>
            <a:r>
              <a:rPr lang="en-US" sz="2000" dirty="0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ввоза</a:t>
            </a:r>
            <a:r>
              <a:rPr lang="en-US" sz="2000" dirty="0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незарегистрированных</a:t>
            </a:r>
            <a:r>
              <a:rPr lang="en-US" sz="2000" dirty="0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медицинских</a:t>
            </a:r>
            <a:r>
              <a:rPr lang="en-US" sz="2000" dirty="0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изделий</a:t>
            </a:r>
            <a:r>
              <a:rPr lang="en-US" sz="2000" dirty="0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;</a:t>
            </a:r>
          </a:p>
          <a:p>
            <a:pPr algn="just"/>
            <a:r>
              <a:rPr lang="en-US" sz="2000" dirty="0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      4) </a:t>
            </a:r>
            <a:r>
              <a:rPr lang="en-US" sz="2000" dirty="0" err="1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медицинские</a:t>
            </a:r>
            <a:r>
              <a:rPr lang="en-US" sz="2000" dirty="0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изделия</a:t>
            </a:r>
            <a:r>
              <a:rPr lang="en-US" sz="2000" dirty="0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для</a:t>
            </a:r>
            <a:r>
              <a:rPr lang="en-US" sz="2000" dirty="0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оказания</a:t>
            </a:r>
            <a:r>
              <a:rPr lang="en-US" sz="2000" dirty="0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гуманитарной</a:t>
            </a:r>
            <a:r>
              <a:rPr lang="en-US" sz="2000" dirty="0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помощи</a:t>
            </a:r>
            <a:r>
              <a:rPr lang="en-US" sz="2000" dirty="0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 (</a:t>
            </a:r>
            <a:r>
              <a:rPr lang="en-US" sz="2000" dirty="0" err="1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незарегистрированные</a:t>
            </a:r>
            <a:r>
              <a:rPr lang="en-US" sz="2000" dirty="0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медицинские</a:t>
            </a:r>
            <a:r>
              <a:rPr lang="en-US" sz="2000" dirty="0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изделия</a:t>
            </a:r>
            <a:r>
              <a:rPr lang="en-US" sz="2000" dirty="0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);</a:t>
            </a:r>
          </a:p>
          <a:p>
            <a:pPr algn="just"/>
            <a:r>
              <a:rPr lang="en-US" sz="2000" dirty="0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      5) </a:t>
            </a:r>
            <a:r>
              <a:rPr lang="en-US" sz="2000" dirty="0" err="1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медицинские</a:t>
            </a:r>
            <a:r>
              <a:rPr lang="en-US" sz="2000" dirty="0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изделия</a:t>
            </a:r>
            <a:r>
              <a:rPr lang="en-US" sz="2000" dirty="0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, </a:t>
            </a:r>
            <a:r>
              <a:rPr lang="en-US" sz="2000" dirty="0" err="1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стоимость</a:t>
            </a:r>
            <a:r>
              <a:rPr lang="en-US" sz="2000" dirty="0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которых</a:t>
            </a:r>
            <a:r>
              <a:rPr lang="en-US" sz="2000" dirty="0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не</a:t>
            </a:r>
            <a:r>
              <a:rPr lang="en-US" sz="2000" dirty="0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превышает</a:t>
            </a:r>
            <a:r>
              <a:rPr lang="en-US" sz="2000" dirty="0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 20000000 (</a:t>
            </a:r>
            <a:r>
              <a:rPr lang="en-US" sz="2000" dirty="0" err="1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двадцать</a:t>
            </a:r>
            <a:r>
              <a:rPr lang="en-US" sz="2000" dirty="0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миллионов</a:t>
            </a:r>
            <a:r>
              <a:rPr lang="en-US" sz="2000" dirty="0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) </a:t>
            </a:r>
            <a:r>
              <a:rPr lang="en-US" sz="2000" dirty="0" err="1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тенге</a:t>
            </a:r>
            <a:r>
              <a:rPr lang="en-US" sz="2000" dirty="0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.</a:t>
            </a:r>
            <a:r>
              <a:rPr lang="ru-RU" sz="2000" dirty="0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 (внесение изменения в Приказ </a:t>
            </a:r>
            <a:r>
              <a:rPr lang="en-US" sz="2000" dirty="0" err="1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не</a:t>
            </a:r>
            <a:r>
              <a:rPr lang="en-US" sz="2000" dirty="0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превышает</a:t>
            </a:r>
            <a:r>
              <a:rPr lang="en-US" sz="2000" dirty="0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 </a:t>
            </a:r>
            <a:r>
              <a:rPr lang="ru-RU" sz="2000" dirty="0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«1</a:t>
            </a:r>
            <a:r>
              <a:rPr lang="en-US" sz="2000" dirty="0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0000000 (</a:t>
            </a:r>
            <a:r>
              <a:rPr lang="ru-RU" sz="2000" dirty="0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десять</a:t>
            </a:r>
            <a:r>
              <a:rPr lang="en-US" sz="2000" dirty="0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миллионов</a:t>
            </a:r>
            <a:r>
              <a:rPr lang="en-US" sz="2000" dirty="0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) </a:t>
            </a:r>
            <a:r>
              <a:rPr lang="en-US" sz="2000" dirty="0" err="1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тенге</a:t>
            </a:r>
            <a:r>
              <a:rPr lang="en-US" sz="2000" dirty="0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.</a:t>
            </a:r>
            <a:r>
              <a:rPr lang="ru-RU" sz="2000" dirty="0">
                <a:solidFill>
                  <a:srgbClr val="191919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)»</a:t>
            </a:r>
            <a:endParaRPr lang="en-US" sz="2000" dirty="0">
              <a:solidFill>
                <a:srgbClr val="191919"/>
              </a:solidFill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  <a:p>
            <a:pPr algn="just"/>
            <a:r>
              <a:rPr lang="en-US" sz="2000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     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60064" y="1167727"/>
            <a:ext cx="101092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2000" dirty="0">
                <a:solidFill>
                  <a:srgbClr val="191919"/>
                </a:solidFill>
                <a:latin typeface="HK Grotesk"/>
                <a:ea typeface="HK Grotesk"/>
                <a:cs typeface="HK Grotesk"/>
                <a:sym typeface="HK Grotesk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Times New Roman" panose="02020603050405020304" pitchFamily="18" charset="0"/>
                <a:ea typeface="HK Grotesk"/>
                <a:cs typeface="Times New Roman" panose="02020603050405020304" pitchFamily="18" charset="0"/>
                <a:sym typeface="HK Grotesk"/>
              </a:rPr>
              <a:t>Экспертная</a:t>
            </a:r>
            <a:r>
              <a:rPr lang="en-US" sz="2000" dirty="0">
                <a:solidFill>
                  <a:srgbClr val="191919"/>
                </a:solidFill>
                <a:latin typeface="Times New Roman" panose="02020603050405020304" pitchFamily="18" charset="0"/>
                <a:ea typeface="HK Grotesk"/>
                <a:cs typeface="Times New Roman" panose="02020603050405020304" pitchFamily="18" charset="0"/>
                <a:sym typeface="HK Grotesk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Times New Roman" panose="02020603050405020304" pitchFamily="18" charset="0"/>
                <a:ea typeface="HK Grotesk"/>
                <a:cs typeface="Times New Roman" panose="02020603050405020304" pitchFamily="18" charset="0"/>
                <a:sym typeface="HK Grotesk"/>
              </a:rPr>
              <a:t>оценка</a:t>
            </a:r>
            <a:r>
              <a:rPr lang="en-US" sz="2000" dirty="0">
                <a:solidFill>
                  <a:srgbClr val="191919"/>
                </a:solidFill>
                <a:latin typeface="Times New Roman" panose="02020603050405020304" pitchFamily="18" charset="0"/>
                <a:ea typeface="HK Grotesk"/>
                <a:cs typeface="Times New Roman" panose="02020603050405020304" pitchFamily="18" charset="0"/>
                <a:sym typeface="HK Grotesk"/>
              </a:rPr>
              <a:t>  </a:t>
            </a:r>
            <a:r>
              <a:rPr lang="ru-RU" sz="2000" dirty="0">
                <a:solidFill>
                  <a:srgbClr val="191919"/>
                </a:solidFill>
                <a:latin typeface="Times New Roman" panose="02020603050405020304" pitchFamily="18" charset="0"/>
                <a:ea typeface="HK Grotesk"/>
                <a:cs typeface="Times New Roman" panose="02020603050405020304" pitchFamily="18" charset="0"/>
                <a:sym typeface="HK Grotesk"/>
              </a:rPr>
              <a:t>КТО и ОТХ</a:t>
            </a:r>
            <a:r>
              <a:rPr lang="en-US" sz="2000" dirty="0">
                <a:solidFill>
                  <a:srgbClr val="191919"/>
                </a:solidFill>
                <a:latin typeface="Times New Roman" panose="02020603050405020304" pitchFamily="18" charset="0"/>
                <a:ea typeface="HK Grotesk"/>
                <a:cs typeface="Times New Roman" panose="02020603050405020304" pitchFamily="18" charset="0"/>
                <a:sym typeface="HK Grotesk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Times New Roman" panose="02020603050405020304" pitchFamily="18" charset="0"/>
                <a:ea typeface="HK Grotesk"/>
                <a:cs typeface="Times New Roman" panose="02020603050405020304" pitchFamily="18" charset="0"/>
                <a:sym typeface="HK Grotesk"/>
              </a:rPr>
              <a:t>проводится</a:t>
            </a:r>
            <a:r>
              <a:rPr lang="en-US" sz="2000" dirty="0">
                <a:solidFill>
                  <a:srgbClr val="191919"/>
                </a:solidFill>
                <a:latin typeface="Times New Roman" panose="02020603050405020304" pitchFamily="18" charset="0"/>
                <a:ea typeface="HK Grotesk"/>
                <a:cs typeface="Times New Roman" panose="02020603050405020304" pitchFamily="18" charset="0"/>
                <a:sym typeface="HK Grotesk"/>
              </a:rPr>
              <a:t> на </a:t>
            </a:r>
            <a:r>
              <a:rPr lang="en-US" sz="2000" dirty="0" err="1">
                <a:solidFill>
                  <a:srgbClr val="191919"/>
                </a:solidFill>
                <a:latin typeface="Times New Roman" panose="02020603050405020304" pitchFamily="18" charset="0"/>
                <a:ea typeface="HK Grotesk"/>
                <a:cs typeface="Times New Roman" panose="02020603050405020304" pitchFamily="18" charset="0"/>
                <a:sym typeface="HK Grotesk"/>
              </a:rPr>
              <a:t>зарегистрированную</a:t>
            </a:r>
            <a:r>
              <a:rPr lang="en-US" sz="2000" dirty="0">
                <a:solidFill>
                  <a:srgbClr val="191919"/>
                </a:solidFill>
                <a:latin typeface="Times New Roman" panose="02020603050405020304" pitchFamily="18" charset="0"/>
                <a:ea typeface="HK Grotesk"/>
                <a:cs typeface="Times New Roman" panose="02020603050405020304" pitchFamily="18" charset="0"/>
                <a:sym typeface="HK Grotesk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Times New Roman" panose="02020603050405020304" pitchFamily="18" charset="0"/>
                <a:ea typeface="HK Grotesk"/>
                <a:cs typeface="Times New Roman" panose="02020603050405020304" pitchFamily="18" charset="0"/>
                <a:sym typeface="HK Grotesk"/>
              </a:rPr>
              <a:t>медицинскую</a:t>
            </a:r>
            <a:r>
              <a:rPr lang="en-US" sz="2000" dirty="0">
                <a:solidFill>
                  <a:srgbClr val="191919"/>
                </a:solidFill>
                <a:latin typeface="Times New Roman" panose="02020603050405020304" pitchFamily="18" charset="0"/>
                <a:ea typeface="HK Grotesk"/>
                <a:cs typeface="Times New Roman" panose="02020603050405020304" pitchFamily="18" charset="0"/>
                <a:sym typeface="HK Grotesk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Times New Roman" panose="02020603050405020304" pitchFamily="18" charset="0"/>
                <a:ea typeface="HK Grotesk"/>
                <a:cs typeface="Times New Roman" panose="02020603050405020304" pitchFamily="18" charset="0"/>
                <a:sym typeface="HK Grotesk"/>
              </a:rPr>
              <a:t>технику</a:t>
            </a:r>
            <a:r>
              <a:rPr lang="en-US" sz="2000" dirty="0">
                <a:solidFill>
                  <a:srgbClr val="191919"/>
                </a:solidFill>
                <a:latin typeface="Times New Roman" panose="02020603050405020304" pitchFamily="18" charset="0"/>
                <a:ea typeface="HK Grotesk"/>
                <a:cs typeface="Times New Roman" panose="02020603050405020304" pitchFamily="18" charset="0"/>
                <a:sym typeface="HK Grotesk"/>
              </a:rPr>
              <a:t>, </a:t>
            </a:r>
            <a:r>
              <a:rPr lang="en-US" sz="2000" dirty="0" err="1">
                <a:solidFill>
                  <a:srgbClr val="191919"/>
                </a:solidFill>
                <a:latin typeface="Times New Roman" panose="02020603050405020304" pitchFamily="18" charset="0"/>
                <a:ea typeface="HK Grotesk"/>
                <a:cs typeface="Times New Roman" panose="02020603050405020304" pitchFamily="18" charset="0"/>
                <a:sym typeface="HK Grotesk"/>
              </a:rPr>
              <a:t>предназначенную</a:t>
            </a:r>
            <a:r>
              <a:rPr lang="en-US" sz="2000" dirty="0">
                <a:solidFill>
                  <a:srgbClr val="191919"/>
                </a:solidFill>
                <a:latin typeface="Times New Roman" panose="02020603050405020304" pitchFamily="18" charset="0"/>
                <a:ea typeface="HK Grotesk"/>
                <a:cs typeface="Times New Roman" panose="02020603050405020304" pitchFamily="18" charset="0"/>
                <a:sym typeface="HK Grotesk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Times New Roman" panose="02020603050405020304" pitchFamily="18" charset="0"/>
                <a:ea typeface="HK Grotesk"/>
                <a:cs typeface="Times New Roman" panose="02020603050405020304" pitchFamily="18" charset="0"/>
                <a:sym typeface="HK Grotesk"/>
              </a:rPr>
              <a:t>для</a:t>
            </a:r>
            <a:r>
              <a:rPr lang="en-US" sz="2000" dirty="0">
                <a:solidFill>
                  <a:srgbClr val="191919"/>
                </a:solidFill>
                <a:latin typeface="Times New Roman" panose="02020603050405020304" pitchFamily="18" charset="0"/>
                <a:ea typeface="HK Grotesk"/>
                <a:cs typeface="Times New Roman" panose="02020603050405020304" pitchFamily="18" charset="0"/>
                <a:sym typeface="HK Grotesk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Times New Roman" panose="02020603050405020304" pitchFamily="18" charset="0"/>
                <a:ea typeface="HK Grotesk"/>
                <a:cs typeface="Times New Roman" panose="02020603050405020304" pitchFamily="18" charset="0"/>
                <a:sym typeface="HK Grotesk"/>
              </a:rPr>
              <a:t>использования</a:t>
            </a:r>
            <a:r>
              <a:rPr lang="en-US" sz="2000" dirty="0">
                <a:solidFill>
                  <a:srgbClr val="191919"/>
                </a:solidFill>
                <a:latin typeface="Times New Roman" panose="02020603050405020304" pitchFamily="18" charset="0"/>
                <a:ea typeface="HK Grotesk"/>
                <a:cs typeface="Times New Roman" panose="02020603050405020304" pitchFamily="18" charset="0"/>
                <a:sym typeface="HK Grotesk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Times New Roman" panose="02020603050405020304" pitchFamily="18" charset="0"/>
                <a:ea typeface="HK Grotesk"/>
                <a:cs typeface="Times New Roman" panose="02020603050405020304" pitchFamily="18" charset="0"/>
                <a:sym typeface="HK Grotesk"/>
              </a:rPr>
              <a:t>при</a:t>
            </a:r>
            <a:r>
              <a:rPr lang="en-US" sz="2000" dirty="0">
                <a:solidFill>
                  <a:srgbClr val="191919"/>
                </a:solidFill>
                <a:latin typeface="Times New Roman" panose="02020603050405020304" pitchFamily="18" charset="0"/>
                <a:ea typeface="HK Grotesk"/>
                <a:cs typeface="Times New Roman" panose="02020603050405020304" pitchFamily="18" charset="0"/>
                <a:sym typeface="HK Grotesk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Times New Roman" panose="02020603050405020304" pitchFamily="18" charset="0"/>
                <a:ea typeface="HK Grotesk"/>
                <a:cs typeface="Times New Roman" panose="02020603050405020304" pitchFamily="18" charset="0"/>
                <a:sym typeface="HK Grotesk"/>
              </a:rPr>
              <a:t>оказании</a:t>
            </a:r>
            <a:r>
              <a:rPr lang="en-US" sz="2000" dirty="0">
                <a:solidFill>
                  <a:srgbClr val="191919"/>
                </a:solidFill>
                <a:latin typeface="Times New Roman" panose="02020603050405020304" pitchFamily="18" charset="0"/>
                <a:ea typeface="HK Grotesk"/>
                <a:cs typeface="Times New Roman" panose="02020603050405020304" pitchFamily="18" charset="0"/>
                <a:sym typeface="HK Grotesk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Times New Roman" panose="02020603050405020304" pitchFamily="18" charset="0"/>
                <a:ea typeface="HK Grotesk"/>
                <a:cs typeface="Times New Roman" panose="02020603050405020304" pitchFamily="18" charset="0"/>
                <a:sym typeface="HK Grotesk"/>
              </a:rPr>
              <a:t>медицинских</a:t>
            </a:r>
            <a:r>
              <a:rPr lang="en-US" sz="2000" dirty="0">
                <a:solidFill>
                  <a:srgbClr val="191919"/>
                </a:solidFill>
                <a:latin typeface="Times New Roman" panose="02020603050405020304" pitchFamily="18" charset="0"/>
                <a:ea typeface="HK Grotesk"/>
                <a:cs typeface="Times New Roman" panose="02020603050405020304" pitchFamily="18" charset="0"/>
                <a:sym typeface="HK Grotesk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Times New Roman" panose="02020603050405020304" pitchFamily="18" charset="0"/>
                <a:ea typeface="HK Grotesk"/>
                <a:cs typeface="Times New Roman" panose="02020603050405020304" pitchFamily="18" charset="0"/>
                <a:sym typeface="HK Grotesk"/>
              </a:rPr>
              <a:t>услуг</a:t>
            </a:r>
            <a:r>
              <a:rPr lang="en-US" sz="2000" dirty="0">
                <a:solidFill>
                  <a:srgbClr val="191919"/>
                </a:solidFill>
                <a:latin typeface="Times New Roman" panose="02020603050405020304" pitchFamily="18" charset="0"/>
                <a:ea typeface="HK Grotesk"/>
                <a:cs typeface="Times New Roman" panose="02020603050405020304" pitchFamily="18" charset="0"/>
                <a:sym typeface="HK Grotesk"/>
              </a:rPr>
              <a:t> в </a:t>
            </a:r>
            <a:r>
              <a:rPr lang="en-US" sz="2000" dirty="0" err="1">
                <a:solidFill>
                  <a:srgbClr val="191919"/>
                </a:solidFill>
                <a:latin typeface="Times New Roman" panose="02020603050405020304" pitchFamily="18" charset="0"/>
                <a:ea typeface="HK Grotesk"/>
                <a:cs typeface="Times New Roman" panose="02020603050405020304" pitchFamily="18" charset="0"/>
                <a:sym typeface="HK Grotesk"/>
              </a:rPr>
              <a:t>рамках</a:t>
            </a:r>
            <a:r>
              <a:rPr lang="en-US" sz="2000" dirty="0">
                <a:solidFill>
                  <a:srgbClr val="191919"/>
                </a:solidFill>
                <a:latin typeface="Times New Roman" panose="02020603050405020304" pitchFamily="18" charset="0"/>
                <a:ea typeface="HK Grotesk"/>
                <a:cs typeface="Times New Roman" panose="02020603050405020304" pitchFamily="18" charset="0"/>
                <a:sym typeface="HK Grotesk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Times New Roman" panose="02020603050405020304" pitchFamily="18" charset="0"/>
                <a:ea typeface="HK Grotesk"/>
                <a:cs typeface="Times New Roman" panose="02020603050405020304" pitchFamily="18" charset="0"/>
                <a:sym typeface="HK Grotesk"/>
              </a:rPr>
              <a:t>гарантированного</a:t>
            </a:r>
            <a:r>
              <a:rPr lang="en-US" sz="2000" dirty="0">
                <a:solidFill>
                  <a:srgbClr val="191919"/>
                </a:solidFill>
                <a:latin typeface="Times New Roman" panose="02020603050405020304" pitchFamily="18" charset="0"/>
                <a:ea typeface="HK Grotesk"/>
                <a:cs typeface="Times New Roman" panose="02020603050405020304" pitchFamily="18" charset="0"/>
                <a:sym typeface="HK Grotesk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Times New Roman" panose="02020603050405020304" pitchFamily="18" charset="0"/>
                <a:ea typeface="HK Grotesk"/>
                <a:cs typeface="Times New Roman" panose="02020603050405020304" pitchFamily="18" charset="0"/>
                <a:sym typeface="HK Grotesk"/>
              </a:rPr>
              <a:t>объема</a:t>
            </a:r>
            <a:r>
              <a:rPr lang="en-US" sz="2000" dirty="0">
                <a:solidFill>
                  <a:srgbClr val="191919"/>
                </a:solidFill>
                <a:latin typeface="Times New Roman" panose="02020603050405020304" pitchFamily="18" charset="0"/>
                <a:ea typeface="HK Grotesk"/>
                <a:cs typeface="Times New Roman" panose="02020603050405020304" pitchFamily="18" charset="0"/>
                <a:sym typeface="HK Grotesk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Times New Roman" panose="02020603050405020304" pitchFamily="18" charset="0"/>
                <a:ea typeface="HK Grotesk"/>
                <a:cs typeface="Times New Roman" panose="02020603050405020304" pitchFamily="18" charset="0"/>
                <a:sym typeface="HK Grotesk"/>
              </a:rPr>
              <a:t>бесплатной</a:t>
            </a:r>
            <a:r>
              <a:rPr lang="en-US" sz="2000" dirty="0">
                <a:solidFill>
                  <a:srgbClr val="191919"/>
                </a:solidFill>
                <a:latin typeface="Times New Roman" panose="02020603050405020304" pitchFamily="18" charset="0"/>
                <a:ea typeface="HK Grotesk"/>
                <a:cs typeface="Times New Roman" panose="02020603050405020304" pitchFamily="18" charset="0"/>
                <a:sym typeface="HK Grotesk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Times New Roman" panose="02020603050405020304" pitchFamily="18" charset="0"/>
                <a:ea typeface="HK Grotesk"/>
                <a:cs typeface="Times New Roman" panose="02020603050405020304" pitchFamily="18" charset="0"/>
                <a:sym typeface="HK Grotesk"/>
              </a:rPr>
              <a:t>медицинской</a:t>
            </a:r>
            <a:r>
              <a:rPr lang="en-US" sz="2000" dirty="0">
                <a:solidFill>
                  <a:srgbClr val="191919"/>
                </a:solidFill>
                <a:latin typeface="Times New Roman" panose="02020603050405020304" pitchFamily="18" charset="0"/>
                <a:ea typeface="HK Grotesk"/>
                <a:cs typeface="Times New Roman" panose="02020603050405020304" pitchFamily="18" charset="0"/>
                <a:sym typeface="HK Grotesk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Times New Roman" panose="02020603050405020304" pitchFamily="18" charset="0"/>
                <a:ea typeface="HK Grotesk"/>
                <a:cs typeface="Times New Roman" panose="02020603050405020304" pitchFamily="18" charset="0"/>
                <a:sym typeface="HK Grotesk"/>
              </a:rPr>
              <a:t>помощи</a:t>
            </a:r>
            <a:r>
              <a:rPr lang="en-US" sz="2000" dirty="0">
                <a:solidFill>
                  <a:srgbClr val="191919"/>
                </a:solidFill>
                <a:latin typeface="Times New Roman" panose="02020603050405020304" pitchFamily="18" charset="0"/>
                <a:ea typeface="HK Grotesk"/>
                <a:cs typeface="Times New Roman" panose="02020603050405020304" pitchFamily="18" charset="0"/>
                <a:sym typeface="HK Grotesk"/>
              </a:rPr>
              <a:t> (</a:t>
            </a:r>
            <a:r>
              <a:rPr lang="en-US" sz="2000" dirty="0" err="1">
                <a:solidFill>
                  <a:srgbClr val="191919"/>
                </a:solidFill>
                <a:latin typeface="Times New Roman" panose="02020603050405020304" pitchFamily="18" charset="0"/>
                <a:ea typeface="HK Grotesk"/>
                <a:cs typeface="Times New Roman" panose="02020603050405020304" pitchFamily="18" charset="0"/>
                <a:sym typeface="HK Grotesk"/>
              </a:rPr>
              <a:t>далее</a:t>
            </a:r>
            <a:r>
              <a:rPr lang="en-US" sz="2000" dirty="0">
                <a:solidFill>
                  <a:srgbClr val="191919"/>
                </a:solidFill>
                <a:latin typeface="Times New Roman" panose="02020603050405020304" pitchFamily="18" charset="0"/>
                <a:ea typeface="HK Grotesk"/>
                <a:cs typeface="Times New Roman" panose="02020603050405020304" pitchFamily="18" charset="0"/>
                <a:sym typeface="HK Grotesk"/>
              </a:rPr>
              <a:t> – ГОБМП) и (</a:t>
            </a:r>
            <a:r>
              <a:rPr lang="en-US" sz="2000" dirty="0" err="1">
                <a:solidFill>
                  <a:srgbClr val="191919"/>
                </a:solidFill>
                <a:latin typeface="Times New Roman" panose="02020603050405020304" pitchFamily="18" charset="0"/>
                <a:ea typeface="HK Grotesk"/>
                <a:cs typeface="Times New Roman" panose="02020603050405020304" pitchFamily="18" charset="0"/>
                <a:sym typeface="HK Grotesk"/>
              </a:rPr>
              <a:t>или</a:t>
            </a:r>
            <a:r>
              <a:rPr lang="en-US" sz="2000" dirty="0">
                <a:solidFill>
                  <a:srgbClr val="191919"/>
                </a:solidFill>
                <a:latin typeface="Times New Roman" panose="02020603050405020304" pitchFamily="18" charset="0"/>
                <a:ea typeface="HK Grotesk"/>
                <a:cs typeface="Times New Roman" panose="02020603050405020304" pitchFamily="18" charset="0"/>
                <a:sym typeface="HK Grotesk"/>
              </a:rPr>
              <a:t>) в </a:t>
            </a:r>
            <a:r>
              <a:rPr lang="en-US" sz="2000" dirty="0" err="1">
                <a:solidFill>
                  <a:srgbClr val="191919"/>
                </a:solidFill>
                <a:latin typeface="Times New Roman" panose="02020603050405020304" pitchFamily="18" charset="0"/>
                <a:ea typeface="HK Grotesk"/>
                <a:cs typeface="Times New Roman" panose="02020603050405020304" pitchFamily="18" charset="0"/>
                <a:sym typeface="HK Grotesk"/>
              </a:rPr>
              <a:t>системе</a:t>
            </a:r>
            <a:r>
              <a:rPr lang="en-US" sz="2000" dirty="0">
                <a:solidFill>
                  <a:srgbClr val="191919"/>
                </a:solidFill>
                <a:latin typeface="Times New Roman" panose="02020603050405020304" pitchFamily="18" charset="0"/>
                <a:ea typeface="HK Grotesk"/>
                <a:cs typeface="Times New Roman" panose="02020603050405020304" pitchFamily="18" charset="0"/>
                <a:sym typeface="HK Grotesk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Times New Roman" panose="02020603050405020304" pitchFamily="18" charset="0"/>
                <a:ea typeface="HK Grotesk"/>
                <a:cs typeface="Times New Roman" panose="02020603050405020304" pitchFamily="18" charset="0"/>
                <a:sym typeface="HK Grotesk"/>
              </a:rPr>
              <a:t>обязательного</a:t>
            </a:r>
            <a:r>
              <a:rPr lang="en-US" sz="2000" dirty="0">
                <a:solidFill>
                  <a:srgbClr val="191919"/>
                </a:solidFill>
                <a:latin typeface="Times New Roman" panose="02020603050405020304" pitchFamily="18" charset="0"/>
                <a:ea typeface="HK Grotesk"/>
                <a:cs typeface="Times New Roman" panose="02020603050405020304" pitchFamily="18" charset="0"/>
                <a:sym typeface="HK Grotesk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Times New Roman" panose="02020603050405020304" pitchFamily="18" charset="0"/>
                <a:ea typeface="HK Grotesk"/>
                <a:cs typeface="Times New Roman" panose="02020603050405020304" pitchFamily="18" charset="0"/>
                <a:sym typeface="HK Grotesk"/>
              </a:rPr>
              <a:t>социального</a:t>
            </a:r>
            <a:r>
              <a:rPr lang="en-US" sz="2000" dirty="0">
                <a:solidFill>
                  <a:srgbClr val="191919"/>
                </a:solidFill>
                <a:latin typeface="Times New Roman" panose="02020603050405020304" pitchFamily="18" charset="0"/>
                <a:ea typeface="HK Grotesk"/>
                <a:cs typeface="Times New Roman" panose="02020603050405020304" pitchFamily="18" charset="0"/>
                <a:sym typeface="HK Grotesk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Times New Roman" panose="02020603050405020304" pitchFamily="18" charset="0"/>
                <a:ea typeface="HK Grotesk"/>
                <a:cs typeface="Times New Roman" panose="02020603050405020304" pitchFamily="18" charset="0"/>
                <a:sym typeface="HK Grotesk"/>
              </a:rPr>
              <a:t>медицинского</a:t>
            </a:r>
            <a:r>
              <a:rPr lang="en-US" sz="2000" dirty="0">
                <a:solidFill>
                  <a:srgbClr val="191919"/>
                </a:solidFill>
                <a:latin typeface="Times New Roman" panose="02020603050405020304" pitchFamily="18" charset="0"/>
                <a:ea typeface="HK Grotesk"/>
                <a:cs typeface="Times New Roman" panose="02020603050405020304" pitchFamily="18" charset="0"/>
                <a:sym typeface="HK Grotesk"/>
              </a:rPr>
              <a:t> </a:t>
            </a:r>
            <a:r>
              <a:rPr lang="en-US" sz="2000" dirty="0" err="1">
                <a:solidFill>
                  <a:srgbClr val="191919"/>
                </a:solidFill>
                <a:latin typeface="Times New Roman" panose="02020603050405020304" pitchFamily="18" charset="0"/>
                <a:ea typeface="HK Grotesk"/>
                <a:cs typeface="Times New Roman" panose="02020603050405020304" pitchFamily="18" charset="0"/>
                <a:sym typeface="HK Grotesk"/>
              </a:rPr>
              <a:t>страхования</a:t>
            </a:r>
            <a:r>
              <a:rPr lang="en-US" sz="2000" dirty="0">
                <a:solidFill>
                  <a:srgbClr val="191919"/>
                </a:solidFill>
                <a:latin typeface="Times New Roman" panose="02020603050405020304" pitchFamily="18" charset="0"/>
                <a:ea typeface="HK Grotesk"/>
                <a:cs typeface="Times New Roman" panose="02020603050405020304" pitchFamily="18" charset="0"/>
                <a:sym typeface="HK Grotesk"/>
              </a:rPr>
              <a:t> (</a:t>
            </a:r>
            <a:r>
              <a:rPr lang="en-US" sz="2000" dirty="0" err="1">
                <a:solidFill>
                  <a:srgbClr val="191919"/>
                </a:solidFill>
                <a:latin typeface="Times New Roman" panose="02020603050405020304" pitchFamily="18" charset="0"/>
                <a:ea typeface="HK Grotesk"/>
                <a:cs typeface="Times New Roman" panose="02020603050405020304" pitchFamily="18" charset="0"/>
                <a:sym typeface="HK Grotesk"/>
              </a:rPr>
              <a:t>далее</a:t>
            </a:r>
            <a:r>
              <a:rPr lang="en-US" sz="2000" dirty="0">
                <a:solidFill>
                  <a:srgbClr val="191919"/>
                </a:solidFill>
                <a:latin typeface="Times New Roman" panose="02020603050405020304" pitchFamily="18" charset="0"/>
                <a:ea typeface="HK Grotesk"/>
                <a:cs typeface="Times New Roman" panose="02020603050405020304" pitchFamily="18" charset="0"/>
                <a:sym typeface="HK Grotesk"/>
              </a:rPr>
              <a:t> – ОСМС)."</a:t>
            </a:r>
          </a:p>
        </p:txBody>
      </p:sp>
    </p:spTree>
    <p:extLst>
      <p:ext uri="{BB962C8B-B14F-4D97-AF65-F5344CB8AC3E}">
        <p14:creationId xmlns:p14="http://schemas.microsoft.com/office/powerpoint/2010/main" val="37248382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11565F5-95BF-47D0-91C3-F9C886530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737" y="373902"/>
            <a:ext cx="10570675" cy="3880773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добавления двух регистрационных удостоверений нажать кнопку «Добавить». Появится строка для ввода данных. Далее необходимо нажать кнопку «Выбрать».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B0A30FE-DD34-4ECB-8171-658CED705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7623"/>
            <a:ext cx="12192000" cy="4842306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5F66EE8-2857-41FF-B1DE-0527526342E6}"/>
              </a:ext>
            </a:extLst>
          </p:cNvPr>
          <p:cNvSpPr/>
          <p:nvPr/>
        </p:nvSpPr>
        <p:spPr>
          <a:xfrm>
            <a:off x="357737" y="4702997"/>
            <a:ext cx="876259" cy="4105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84EFB25-1AFF-4862-9B08-EB1770D88E7C}"/>
              </a:ext>
            </a:extLst>
          </p:cNvPr>
          <p:cNvSpPr/>
          <p:nvPr/>
        </p:nvSpPr>
        <p:spPr>
          <a:xfrm>
            <a:off x="7022236" y="4110360"/>
            <a:ext cx="692459" cy="2929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08680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DBC326E-6900-439A-BAD8-BC921F929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430" y="229586"/>
            <a:ext cx="11843140" cy="3880773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нажатия кнопки «Выбрать» появится окно с выбором значения параметров и комплектующих технической характеристики медицинской техники. Выбираете одно необходимое значение параметров, после выбора в окне ниже появится информация из регистрационного удостоверения данной медицинской техники. </a:t>
            </a:r>
            <a:r>
              <a:rPr lang="ru-RU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 внимание что в окне имеется возможность для редактирования текста.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редактирования необходимо нажать кнопку «Добавить» или «Отмена» если значения введены не корректно.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003D91-3DB0-4E2E-8729-13A21C390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112" y="1776870"/>
            <a:ext cx="8811412" cy="493331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0F5E29D-30F6-4C24-89D2-D4F89C87FC11}"/>
              </a:ext>
            </a:extLst>
          </p:cNvPr>
          <p:cNvSpPr/>
          <p:nvPr/>
        </p:nvSpPr>
        <p:spPr>
          <a:xfrm>
            <a:off x="2388094" y="3080555"/>
            <a:ext cx="1526959" cy="9956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AC93F18-C64C-441A-B9FB-8E465C6FBA51}"/>
              </a:ext>
            </a:extLst>
          </p:cNvPr>
          <p:cNvSpPr/>
          <p:nvPr/>
        </p:nvSpPr>
        <p:spPr>
          <a:xfrm>
            <a:off x="2175028" y="4793946"/>
            <a:ext cx="7048871" cy="11984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FEC5222-9235-4AEE-824C-E62A25759F19}"/>
              </a:ext>
            </a:extLst>
          </p:cNvPr>
          <p:cNvSpPr/>
          <p:nvPr/>
        </p:nvSpPr>
        <p:spPr>
          <a:xfrm>
            <a:off x="8034290" y="6443860"/>
            <a:ext cx="692459" cy="2929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3521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A63C19F-C524-4839-8551-0FDF9DC8B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918" y="413854"/>
            <a:ext cx="11245377" cy="3880773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же имеется строка для ручного ввода информации. После выбора активируется строка «Ручной ввод», куда имеется возможность прописать дополнительные необходимые параметры. После заполнения необходимо нажать кнопку «Добавить» или «Отмена».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37606A-7AD7-4F8E-A5D1-1F619C6C4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571" y="1752448"/>
            <a:ext cx="8374406" cy="483034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2553E85-041A-4D2E-A3D8-8B1CB4F6B1AF}"/>
              </a:ext>
            </a:extLst>
          </p:cNvPr>
          <p:cNvSpPr/>
          <p:nvPr/>
        </p:nvSpPr>
        <p:spPr>
          <a:xfrm>
            <a:off x="2105781" y="3861340"/>
            <a:ext cx="752829" cy="1736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A92460A-0CD3-4630-A7C2-D56D839DF398}"/>
              </a:ext>
            </a:extLst>
          </p:cNvPr>
          <p:cNvSpPr/>
          <p:nvPr/>
        </p:nvSpPr>
        <p:spPr>
          <a:xfrm>
            <a:off x="1901596" y="4035009"/>
            <a:ext cx="1995701" cy="5192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6AA37B2-077C-4761-B0EF-FC99BB05B82C}"/>
              </a:ext>
            </a:extLst>
          </p:cNvPr>
          <p:cNvSpPr/>
          <p:nvPr/>
        </p:nvSpPr>
        <p:spPr>
          <a:xfrm>
            <a:off x="7876267" y="5633220"/>
            <a:ext cx="726195" cy="4035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91030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7CB1314-6BA2-4427-B492-ED441C67F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306" y="207502"/>
            <a:ext cx="11715893" cy="3880773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того как заполнили «Модели медицинской техники 1 и 2» необходимо заполнить «Сопоставляемые параметры и комплектация медицинской техники из технической спецификации» и «Значения параметров и комплектующих технической спецификации медицинской техники». </a:t>
            </a:r>
            <a:r>
              <a:rPr lang="ru-RU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 внимание что во всех окнах имеется возможность редактирования текста.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необходимости можете дополнительно добавить параметры либо при не корректном заполнении Удалить. После заполнения Всех данных необходимо нажать кнопку «Сохранить».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FF5AC7-53B2-4B7E-A167-B6C866125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02" y="1938229"/>
            <a:ext cx="12192000" cy="498344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9406718-1871-4F01-B12D-36C5C10121F8}"/>
              </a:ext>
            </a:extLst>
          </p:cNvPr>
          <p:cNvSpPr/>
          <p:nvPr/>
        </p:nvSpPr>
        <p:spPr>
          <a:xfrm>
            <a:off x="507804" y="4690609"/>
            <a:ext cx="10777359" cy="5192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22A0070-BFD8-4678-96B8-2A008A951664}"/>
              </a:ext>
            </a:extLst>
          </p:cNvPr>
          <p:cNvSpPr/>
          <p:nvPr/>
        </p:nvSpPr>
        <p:spPr>
          <a:xfrm>
            <a:off x="374639" y="5537646"/>
            <a:ext cx="903747" cy="3899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AE1C935-68E9-4475-940A-5F4D291163E0}"/>
              </a:ext>
            </a:extLst>
          </p:cNvPr>
          <p:cNvSpPr/>
          <p:nvPr/>
        </p:nvSpPr>
        <p:spPr>
          <a:xfrm>
            <a:off x="11523217" y="4690609"/>
            <a:ext cx="426127" cy="3899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B259CA2-2A93-49D9-8135-90CC683347E7}"/>
              </a:ext>
            </a:extLst>
          </p:cNvPr>
          <p:cNvSpPr/>
          <p:nvPr/>
        </p:nvSpPr>
        <p:spPr>
          <a:xfrm>
            <a:off x="5639524" y="6631615"/>
            <a:ext cx="903747" cy="2970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05718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68C47D-6F19-4247-AA63-F4D54F674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13" y="156238"/>
            <a:ext cx="8596668" cy="13208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№4. Вложения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8F6D06-03F1-4EA7-84C8-C6B8D6150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063" y="816638"/>
            <a:ext cx="11978937" cy="3880773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Перейти во вкладку «Вложения». «Заявление для выдачи заключения на соответствие характеристик технической спецификации для закупа медицинской техники не менее двух моделей разных производителей медицинской техники»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автоматически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подписания заявления ЭЦП ключом.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«Документы и материалы, содержащие сведения о технических характеристиках аналогичной медицинской техники в полном соответствии с данными Государственного реестра лекарственных средств и медицинских изделий»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для вложения файлов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«Копия рекомендуемого заключения по результатом проведения экспертной оценки клинико-технического обоснования медицинской техники, выданного согласно приказу </a:t>
            </a:r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ҚР ДСМ-1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для вложения файлов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Рисунок 2" descr="image002">
            <a:extLst>
              <a:ext uri="{FF2B5EF4-FFF2-40B4-BE49-F238E27FC236}">
                <a16:creationId xmlns:a16="http://schemas.microsoft.com/office/drawing/2014/main" id="{1DF50FDB-8AF0-4DAD-8049-4BBE26D3AC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50" b="15067"/>
          <a:stretch/>
        </p:blipFill>
        <p:spPr bwMode="auto">
          <a:xfrm>
            <a:off x="0" y="3771899"/>
            <a:ext cx="12192000" cy="292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F004059-7D69-43A4-8BE7-3F48BA93CE8A}"/>
              </a:ext>
            </a:extLst>
          </p:cNvPr>
          <p:cNvSpPr/>
          <p:nvPr/>
        </p:nvSpPr>
        <p:spPr>
          <a:xfrm>
            <a:off x="4824747" y="4065612"/>
            <a:ext cx="692459" cy="2929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B03BB39-BD66-4B39-B71E-584D3957BC8C}"/>
              </a:ext>
            </a:extLst>
          </p:cNvPr>
          <p:cNvSpPr/>
          <p:nvPr/>
        </p:nvSpPr>
        <p:spPr>
          <a:xfrm>
            <a:off x="220297" y="5506006"/>
            <a:ext cx="11751405" cy="7550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9807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CB4358B-87D1-4347-B237-9613FB39E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830" y="554462"/>
            <a:ext cx="11538339" cy="3880773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 что бы вложить файл необходимо нажать кнопку «Выберите файл для загрузки». Далее выбираете файл из компьютера и обязательно нажать кнопку «Сохранить». Без нажатия кнопки «Сохранить» заявление Не будет подписываться и данные в заявлении удалятся.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8D0443-7C59-4BCF-833E-68F66C6B9E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080"/>
          <a:stretch/>
        </p:blipFill>
        <p:spPr>
          <a:xfrm>
            <a:off x="482313" y="1529131"/>
            <a:ext cx="10884186" cy="250324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BF1D14E-C06C-4F1D-829C-3C5AF5ED4A59}"/>
              </a:ext>
            </a:extLst>
          </p:cNvPr>
          <p:cNvSpPr/>
          <p:nvPr/>
        </p:nvSpPr>
        <p:spPr>
          <a:xfrm>
            <a:off x="825501" y="3228795"/>
            <a:ext cx="1524329" cy="3861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050" name="Рисунок 3" descr="image003">
            <a:extLst>
              <a:ext uri="{FF2B5EF4-FFF2-40B4-BE49-F238E27FC236}">
                <a16:creationId xmlns:a16="http://schemas.microsoft.com/office/drawing/2014/main" id="{C1499896-A634-4411-8376-455B819470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13" b="6259"/>
          <a:stretch/>
        </p:blipFill>
        <p:spPr bwMode="auto">
          <a:xfrm>
            <a:off x="482313" y="4184707"/>
            <a:ext cx="10884187" cy="2450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EE2B1BD-F9C5-4A73-AC0A-67CEE703FB79}"/>
              </a:ext>
            </a:extLst>
          </p:cNvPr>
          <p:cNvSpPr/>
          <p:nvPr/>
        </p:nvSpPr>
        <p:spPr>
          <a:xfrm>
            <a:off x="1290468" y="1919584"/>
            <a:ext cx="848148" cy="3062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4778A3C-08B2-4AF5-AEBF-51B4D39BACD6}"/>
              </a:ext>
            </a:extLst>
          </p:cNvPr>
          <p:cNvSpPr/>
          <p:nvPr/>
        </p:nvSpPr>
        <p:spPr>
          <a:xfrm>
            <a:off x="825501" y="5883504"/>
            <a:ext cx="1524329" cy="3861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AF9E5E2-AE64-4D87-A15F-DB9E27C57114}"/>
              </a:ext>
            </a:extLst>
          </p:cNvPr>
          <p:cNvSpPr/>
          <p:nvPr/>
        </p:nvSpPr>
        <p:spPr>
          <a:xfrm>
            <a:off x="1925756" y="4183009"/>
            <a:ext cx="848148" cy="3062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6174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448C4E5-73D2-45A9-B334-944B4DD9B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70" y="367300"/>
            <a:ext cx="11227622" cy="3880773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добавления файла есть возможность загрузить еще файлы либо удалить.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заполнили не все данные при нажатии кнопки «Сохранить», выйдет всплывающее окно уведомление о том что необходимо заполнить все данные.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33A3B2C-23CD-466D-954E-D17E5CDC9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54045"/>
            <a:ext cx="12192000" cy="380395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67672B8-9AF8-47A6-A297-EF1F7B42EA26}"/>
              </a:ext>
            </a:extLst>
          </p:cNvPr>
          <p:cNvSpPr/>
          <p:nvPr/>
        </p:nvSpPr>
        <p:spPr>
          <a:xfrm>
            <a:off x="1099885" y="3172313"/>
            <a:ext cx="848148" cy="3062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D5EFD8E-F9AB-40B0-AC92-A9448DCEE711}"/>
              </a:ext>
            </a:extLst>
          </p:cNvPr>
          <p:cNvSpPr/>
          <p:nvPr/>
        </p:nvSpPr>
        <p:spPr>
          <a:xfrm>
            <a:off x="11048877" y="5821681"/>
            <a:ext cx="878890" cy="3062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C134065-48D5-40A5-810C-B6E2E5F30DB2}"/>
              </a:ext>
            </a:extLst>
          </p:cNvPr>
          <p:cNvSpPr/>
          <p:nvPr/>
        </p:nvSpPr>
        <p:spPr>
          <a:xfrm>
            <a:off x="4366909" y="4585552"/>
            <a:ext cx="3458182" cy="9897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3074" name="Рисунок 4" descr="image004">
            <a:extLst>
              <a:ext uri="{FF2B5EF4-FFF2-40B4-BE49-F238E27FC236}">
                <a16:creationId xmlns:a16="http://schemas.microsoft.com/office/drawing/2014/main" id="{CE2B63E5-7EC3-4223-BB77-69CDD59B5C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64"/>
          <a:stretch/>
        </p:blipFill>
        <p:spPr bwMode="auto">
          <a:xfrm>
            <a:off x="384370" y="681097"/>
            <a:ext cx="10915137" cy="16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AB4039C-7A51-4556-B65A-828D9E87BD4A}"/>
              </a:ext>
            </a:extLst>
          </p:cNvPr>
          <p:cNvSpPr/>
          <p:nvPr/>
        </p:nvSpPr>
        <p:spPr>
          <a:xfrm>
            <a:off x="10174575" y="2001433"/>
            <a:ext cx="1062440" cy="3062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28893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10189B-B19C-47E6-9B2D-7909EB38E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238"/>
            <a:ext cx="8596668" cy="13208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№5. Подписание и отправка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EEC09C-35B2-480F-823D-C0F685129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816" y="879877"/>
            <a:ext cx="11449563" cy="3880773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Перейти во вкладку «Подписание и отправка». Ставим галочку левой кнопкой мыши тем самым подтверждая, что данные прочитаны и будут соблюдены, а также что вы являетесь руководителем данной организации или лицом, замещающим его и настоящим гарантируете и подтверждаете достоверность, полноту и содержание предоставленных документов и материалов.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 выбираете «Отправить на согласование в Управление здравоохранения» или «Прочие медицинские организации» в зависимости от Вашей организации.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организация здравоохранения относится в подведомственную организацию Управления здравоохранения Вам </a:t>
            </a:r>
            <a:r>
              <a:rPr lang="ru-RU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необходимо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отправить заявление на согласование в Управление здравоохранения. Если заявление поступило в Экспертную организацию без согласования УЗ, оно не рассматривается.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C23FD5-3017-460C-8B45-B2EE87CD4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3459"/>
            <a:ext cx="12192000" cy="285317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709F26D-C3AE-479E-9537-E499A383444F}"/>
              </a:ext>
            </a:extLst>
          </p:cNvPr>
          <p:cNvSpPr/>
          <p:nvPr/>
        </p:nvSpPr>
        <p:spPr>
          <a:xfrm>
            <a:off x="5579349" y="4154751"/>
            <a:ext cx="1318601" cy="3600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7A834F4-BCDA-4E98-A6F1-7CA043EF9F56}"/>
              </a:ext>
            </a:extLst>
          </p:cNvPr>
          <p:cNvSpPr/>
          <p:nvPr/>
        </p:nvSpPr>
        <p:spPr>
          <a:xfrm>
            <a:off x="206816" y="5377715"/>
            <a:ext cx="6771033" cy="2329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02E58CB-0B08-4B3A-BAA5-88F7474CD672}"/>
              </a:ext>
            </a:extLst>
          </p:cNvPr>
          <p:cNvSpPr/>
          <p:nvPr/>
        </p:nvSpPr>
        <p:spPr>
          <a:xfrm>
            <a:off x="9934113" y="5646199"/>
            <a:ext cx="1864310" cy="397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08BE423-FCF4-4443-A737-D07D02FE1CB5}"/>
              </a:ext>
            </a:extLst>
          </p:cNvPr>
          <p:cNvSpPr/>
          <p:nvPr/>
        </p:nvSpPr>
        <p:spPr>
          <a:xfrm>
            <a:off x="7050350" y="5654126"/>
            <a:ext cx="2883763" cy="3826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3517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AA0EB81-9CF4-4673-B609-82757CDEB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960" y="402810"/>
            <a:ext cx="10872515" cy="3880773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не сохранили заявление при нажатии кнопки «Отправить на согласовании в Управление здравоохранения» выйдет всплывающее окно с уведомлением о том что Вам необходимо сохранить заявление.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C02C37-EF2A-4EDB-843B-5DB07BB4D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2017"/>
            <a:ext cx="12192000" cy="336841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434F354-3357-43DB-972A-1A96E3BCA18F}"/>
              </a:ext>
            </a:extLst>
          </p:cNvPr>
          <p:cNvSpPr/>
          <p:nvPr/>
        </p:nvSpPr>
        <p:spPr>
          <a:xfrm>
            <a:off x="4363046" y="4017238"/>
            <a:ext cx="3458182" cy="9897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35998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6DA8B87-E5E9-46D8-AD3E-65BA5C992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31" y="83214"/>
            <a:ext cx="11653749" cy="3880773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отправлении заявление на согласование в Управления здравоохранения необходимо выбрать свой Регион. Для выбора Региона нажмите стрелку вниз, выйдет окно со всеми регионами Республики Казахстан, выбираете свой и при нажатии левой кнопкой Регион добавится.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 выбрать подписанта. Если подписант руководитель организации, то подписываете и отправляете далее. Если подписантом является заместители руководителя, или другое замещающее его лицо, то выбираете «Ручной ввод». Вводите должность пользователя и необходимо приложить подтверждение подписи заявителя.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 с помощью ЭЦП ключа отправляете Заявление на согласование в Управление здравоохранения.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1AD848-0E1F-45D3-9EED-21C9B0C1C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9216"/>
            <a:ext cx="12192000" cy="447878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1BF6A08-882D-42BB-B2F9-66D6AE61A10F}"/>
              </a:ext>
            </a:extLst>
          </p:cNvPr>
          <p:cNvSpPr/>
          <p:nvPr/>
        </p:nvSpPr>
        <p:spPr>
          <a:xfrm>
            <a:off x="661120" y="3248963"/>
            <a:ext cx="608387" cy="2754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F6E2074-03D4-4E01-9BF7-3689A1A192CB}"/>
              </a:ext>
            </a:extLst>
          </p:cNvPr>
          <p:cNvSpPr/>
          <p:nvPr/>
        </p:nvSpPr>
        <p:spPr>
          <a:xfrm>
            <a:off x="865306" y="4034107"/>
            <a:ext cx="2952092" cy="5201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B80CFDA-6587-49CA-95D3-A53E7CCEC459}"/>
              </a:ext>
            </a:extLst>
          </p:cNvPr>
          <p:cNvSpPr/>
          <p:nvPr/>
        </p:nvSpPr>
        <p:spPr>
          <a:xfrm>
            <a:off x="1140514" y="5076439"/>
            <a:ext cx="4780892" cy="3600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88CF6F2-1E5F-45B1-9FE0-066FF5243A20}"/>
              </a:ext>
            </a:extLst>
          </p:cNvPr>
          <p:cNvSpPr/>
          <p:nvPr/>
        </p:nvSpPr>
        <p:spPr>
          <a:xfrm>
            <a:off x="9139295" y="6053318"/>
            <a:ext cx="1318601" cy="3600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2CF3C56-8D7E-4F4A-B642-260705FC69C3}"/>
              </a:ext>
            </a:extLst>
          </p:cNvPr>
          <p:cNvSpPr/>
          <p:nvPr/>
        </p:nvSpPr>
        <p:spPr>
          <a:xfrm>
            <a:off x="10928412" y="3428999"/>
            <a:ext cx="310719" cy="3177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593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55" y="1203472"/>
            <a:ext cx="7291243" cy="2411437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23521-91A9-47CC-8850-95E694D463E2}" type="slidenum">
              <a:rPr lang="en-US" smtClean="0"/>
              <a:t>6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489" y="2"/>
            <a:ext cx="11770380" cy="943428"/>
          </a:xfrm>
        </p:spPr>
        <p:txBody>
          <a:bodyPr>
            <a:normAutofit/>
          </a:bodyPr>
          <a:lstStyle/>
          <a:p>
            <a:pPr algn="ctr"/>
            <a:r>
              <a:rPr lang="ru-RU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Шаг №1: Создать договор на портале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67513" y="1840448"/>
            <a:ext cx="401694" cy="1669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31" tIns="45715" rIns="91431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725310" y="2421011"/>
            <a:ext cx="561313" cy="1736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31" tIns="45715" rIns="91431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071679" y="1668570"/>
            <a:ext cx="609600" cy="171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575921" y="1203472"/>
            <a:ext cx="4397896" cy="2246759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вкладке «Договор» необходимо создать договор. Заключить договор с Национальным центром экспертизы лекарственных средств и медицинских изделий на портале «Экспертиза» </a:t>
            </a:r>
          </a:p>
          <a:p>
            <a:pPr algn="just"/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http://expertise.ndda.kz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6001" y="4142522"/>
            <a:ext cx="8576399" cy="1631206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marL="457154" indent="-457154" algn="just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Выбираем вкладку «Договор»</a:t>
            </a:r>
          </a:p>
          <a:p>
            <a:pPr marL="457154" indent="-457154" algn="just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Нажать кнопку «Создать договор»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54" indent="-457154" algn="just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Выбираем «по осуществлению экспертной оценки ОТХ и КТО МИ</a:t>
            </a:r>
          </a:p>
          <a:p>
            <a:pPr marL="457154" indent="-457154" algn="just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Заполняем необходимые данные</a:t>
            </a:r>
          </a:p>
          <a:p>
            <a:pPr marL="457154" indent="-457154" algn="just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Сохраняем и направляем  в ЦОЗ.</a:t>
            </a:r>
          </a:p>
        </p:txBody>
      </p:sp>
      <p:pic>
        <p:nvPicPr>
          <p:cNvPr id="10" name="Picture 7" descr="C:\Users\a.kapasov\Desktop\Снимок экрана 2024-11-28 10145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458" y="4642885"/>
            <a:ext cx="3677542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.kapasov\Desktop\Снимок экрана 2024-11-28 10133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5236248"/>
            <a:ext cx="3875969" cy="45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06786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407529B-E447-4A12-84DB-DF9640B4F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45358"/>
            <a:ext cx="11967099" cy="3880773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отправки заявления в роли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медицинские организации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необходимо вложить сопроводительное письмо от заявителя, при необходимости есть возможность вложить дополнительные документы.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 выбрать подписанта. Если подписант руководитель организации, то подписываете и отправляете далее. Если подписантом является заместители руководителя, или другое замещающее его лицо, то выбираете «Ручной ввод». Вводите должность пользователи и необходимо приложить подтверждение подписи заявителя.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 с помощью ЭЦП ключа отправляете Заявление на экспертизу в Экспертную организацию. 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B740C2-91CA-42BA-A4F3-E549F6B62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979" y="2299317"/>
            <a:ext cx="8556042" cy="405255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828ECF0-0B49-414C-BD22-F53F3427E954}"/>
              </a:ext>
            </a:extLst>
          </p:cNvPr>
          <p:cNvSpPr/>
          <p:nvPr/>
        </p:nvSpPr>
        <p:spPr>
          <a:xfrm>
            <a:off x="2303489" y="3291264"/>
            <a:ext cx="3792511" cy="2754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F003D79-BF31-4357-9961-4BB5E6F3E01E}"/>
              </a:ext>
            </a:extLst>
          </p:cNvPr>
          <p:cNvSpPr/>
          <p:nvPr/>
        </p:nvSpPr>
        <p:spPr>
          <a:xfrm>
            <a:off x="2125936" y="5210927"/>
            <a:ext cx="2401676" cy="5097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3502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0199" y="2994024"/>
            <a:ext cx="10325598" cy="1677376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41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Пошаговая инструкция по исправлению замечаний</a:t>
            </a:r>
          </a:p>
          <a:p>
            <a:pPr marL="0" marR="0" lvl="0" indent="0" algn="ctr" defTabSz="457200" rtl="0" eaLnBrk="1" fontAlgn="auto" latinLnBrk="0" hangingPunct="1">
              <a:lnSpc>
                <a:spcPts val="41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соответствие характеристик технической спецификации для закупа медицинской техники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40873" y="279709"/>
            <a:ext cx="8984251" cy="954014"/>
          </a:xfrm>
          <a:prstGeom prst="rect">
            <a:avLst/>
          </a:prstGeom>
        </p:spPr>
        <p:txBody>
          <a:bodyPr wrap="square" lIns="91346" tIns="45674" rIns="91346" bIns="45674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Республиканское государственное предприятие на праве хозяйственного ведения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«Национальный центр экспертизы лекарственных средств и медицинских изделий»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Комитета медицинского и фармацевтического контроля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Министерства здравоохранения Республики Казахстан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4" descr="D:\НЦЭЛС\Презентации\Форма для презентации\Материалы и всякие штуки для презентации\Лого НЦЭЛС 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80"/>
          <a:stretch/>
        </p:blipFill>
        <p:spPr bwMode="auto">
          <a:xfrm>
            <a:off x="462948" y="278726"/>
            <a:ext cx="937228" cy="89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59148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D46F6C-3105-4E7E-9B1F-E8F3ED433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869" y="204127"/>
            <a:ext cx="11067822" cy="13208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Замечания от Управления здравоохранения 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 относится к заявлениям от «Прочие медицинские организации»)</a:t>
            </a: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5EBE7A-3F88-43B3-AADA-13CF92019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41761"/>
            <a:ext cx="11067823" cy="3880773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замечаний от управления здравоохранения, Заявление попадает в статус «Отправлено на доработку». Для того что бы просмотреть замечания Левой кнопкой мыши нажать «Операции», «Просмотр».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 что бы перепадать заявление с исправлением замечаний необходимо нажать кнопку «Создать подобное».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05E4F4-4C33-499C-924E-0657477EA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7762"/>
            <a:ext cx="12192000" cy="405967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0D54CFD-D63D-4536-988E-66334D2E6F9E}"/>
              </a:ext>
            </a:extLst>
          </p:cNvPr>
          <p:cNvSpPr/>
          <p:nvPr/>
        </p:nvSpPr>
        <p:spPr>
          <a:xfrm>
            <a:off x="6809173" y="4927601"/>
            <a:ext cx="772357" cy="1681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6C3EB60-98B0-4654-B2F5-C93BF7C766B4}"/>
              </a:ext>
            </a:extLst>
          </p:cNvPr>
          <p:cNvSpPr/>
          <p:nvPr/>
        </p:nvSpPr>
        <p:spPr>
          <a:xfrm>
            <a:off x="6809172" y="5586028"/>
            <a:ext cx="772357" cy="1681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3F5155B-FE04-4FF9-A379-BAA394120FDD}"/>
              </a:ext>
            </a:extLst>
          </p:cNvPr>
          <p:cNvSpPr/>
          <p:nvPr/>
        </p:nvSpPr>
        <p:spPr>
          <a:xfrm>
            <a:off x="6809171" y="6420841"/>
            <a:ext cx="772357" cy="1681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4427373-7615-4F61-8C13-18421F188538}"/>
              </a:ext>
            </a:extLst>
          </p:cNvPr>
          <p:cNvSpPr/>
          <p:nvPr/>
        </p:nvSpPr>
        <p:spPr>
          <a:xfrm>
            <a:off x="6809171" y="5211192"/>
            <a:ext cx="861136" cy="23969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D39A273-3720-4097-8378-ADEAF2497C3D}"/>
              </a:ext>
            </a:extLst>
          </p:cNvPr>
          <p:cNvSpPr/>
          <p:nvPr/>
        </p:nvSpPr>
        <p:spPr>
          <a:xfrm>
            <a:off x="7581528" y="3058978"/>
            <a:ext cx="812308" cy="2674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59EFF25-008A-429A-BDA3-A0BA469BBA1A}"/>
              </a:ext>
            </a:extLst>
          </p:cNvPr>
          <p:cNvSpPr/>
          <p:nvPr/>
        </p:nvSpPr>
        <p:spPr>
          <a:xfrm>
            <a:off x="100285" y="5980965"/>
            <a:ext cx="707584" cy="2089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95528B0-CE38-40CF-9D5D-92A8C9DD6DF4}"/>
              </a:ext>
            </a:extLst>
          </p:cNvPr>
          <p:cNvSpPr/>
          <p:nvPr/>
        </p:nvSpPr>
        <p:spPr>
          <a:xfrm>
            <a:off x="100285" y="6189896"/>
            <a:ext cx="1693004" cy="4772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733C754-6B7A-4FDA-8514-A3B9BB98F3C6}"/>
              </a:ext>
            </a:extLst>
          </p:cNvPr>
          <p:cNvSpPr/>
          <p:nvPr/>
        </p:nvSpPr>
        <p:spPr>
          <a:xfrm>
            <a:off x="10298098" y="5003128"/>
            <a:ext cx="1793618" cy="2674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19393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0A62E64-D5F5-464A-B841-2086894A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14" y="331790"/>
            <a:ext cx="11564972" cy="5074711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просмотра позволяет просмотреть историю и замечания от управления здравоохранения.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возможность просмотра от кого отправлено на доработку дату и текст замечания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3F0AA8-5461-4CCD-A37E-BA9685E9C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0088"/>
            <a:ext cx="12192000" cy="317290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B117273-F448-438F-93F2-F34546953C6D}"/>
              </a:ext>
            </a:extLst>
          </p:cNvPr>
          <p:cNvSpPr/>
          <p:nvPr/>
        </p:nvSpPr>
        <p:spPr>
          <a:xfrm>
            <a:off x="6889070" y="2091312"/>
            <a:ext cx="812308" cy="2674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C652937-732D-4563-9119-89EE39CB59AF}"/>
              </a:ext>
            </a:extLst>
          </p:cNvPr>
          <p:cNvSpPr/>
          <p:nvPr/>
        </p:nvSpPr>
        <p:spPr>
          <a:xfrm>
            <a:off x="2237170" y="2800774"/>
            <a:ext cx="812308" cy="2574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C92C516-3FF1-4423-8724-EB49988B454E}"/>
              </a:ext>
            </a:extLst>
          </p:cNvPr>
          <p:cNvSpPr/>
          <p:nvPr/>
        </p:nvSpPr>
        <p:spPr>
          <a:xfrm>
            <a:off x="5479739" y="2798252"/>
            <a:ext cx="812308" cy="2574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B0FC1BA-7A9E-4474-9277-AB6D3599737E}"/>
              </a:ext>
            </a:extLst>
          </p:cNvPr>
          <p:cNvSpPr/>
          <p:nvPr/>
        </p:nvSpPr>
        <p:spPr>
          <a:xfrm>
            <a:off x="7199788" y="2798252"/>
            <a:ext cx="812308" cy="2574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2F0DCB9-2A89-45E5-A405-594CF4FF073F}"/>
              </a:ext>
            </a:extLst>
          </p:cNvPr>
          <p:cNvSpPr/>
          <p:nvPr/>
        </p:nvSpPr>
        <p:spPr>
          <a:xfrm>
            <a:off x="9827578" y="2798252"/>
            <a:ext cx="812308" cy="2574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5F5754A-0282-4007-B021-3C3E871722BC}"/>
              </a:ext>
            </a:extLst>
          </p:cNvPr>
          <p:cNvSpPr/>
          <p:nvPr/>
        </p:nvSpPr>
        <p:spPr>
          <a:xfrm>
            <a:off x="2370338" y="3743580"/>
            <a:ext cx="679140" cy="1595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38B4335-0CE9-496D-AD33-A394C6A79525}"/>
              </a:ext>
            </a:extLst>
          </p:cNvPr>
          <p:cNvSpPr/>
          <p:nvPr/>
        </p:nvSpPr>
        <p:spPr>
          <a:xfrm>
            <a:off x="4218373" y="3584002"/>
            <a:ext cx="679140" cy="1595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4DEAFC7-CD0F-4A66-82C5-1D3A9439F268}"/>
              </a:ext>
            </a:extLst>
          </p:cNvPr>
          <p:cNvSpPr/>
          <p:nvPr/>
        </p:nvSpPr>
        <p:spPr>
          <a:xfrm>
            <a:off x="435006" y="3584002"/>
            <a:ext cx="2086251" cy="1595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58EEE98-C6C4-4692-B798-2A49A4D06740}"/>
              </a:ext>
            </a:extLst>
          </p:cNvPr>
          <p:cNvSpPr/>
          <p:nvPr/>
        </p:nvSpPr>
        <p:spPr>
          <a:xfrm>
            <a:off x="435006" y="3138015"/>
            <a:ext cx="2086251" cy="1595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98DC89F-C50C-49C0-A330-AA6EC7AA7C4B}"/>
              </a:ext>
            </a:extLst>
          </p:cNvPr>
          <p:cNvSpPr/>
          <p:nvPr/>
        </p:nvSpPr>
        <p:spPr>
          <a:xfrm>
            <a:off x="1194044" y="3303564"/>
            <a:ext cx="2086251" cy="1595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5BD4DB3-5DE0-4297-AA0F-09CD68CC8E53}"/>
              </a:ext>
            </a:extLst>
          </p:cNvPr>
          <p:cNvSpPr/>
          <p:nvPr/>
        </p:nvSpPr>
        <p:spPr>
          <a:xfrm>
            <a:off x="4218373" y="3142773"/>
            <a:ext cx="679140" cy="154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C5B41D3-DD83-429A-9192-58DF2C86B3A4}"/>
              </a:ext>
            </a:extLst>
          </p:cNvPr>
          <p:cNvSpPr/>
          <p:nvPr/>
        </p:nvSpPr>
        <p:spPr>
          <a:xfrm>
            <a:off x="9219381" y="3609559"/>
            <a:ext cx="2086251" cy="1595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Доработка</a:t>
            </a:r>
          </a:p>
        </p:txBody>
      </p:sp>
    </p:spTree>
    <p:extLst>
      <p:ext uri="{BB962C8B-B14F-4D97-AF65-F5344CB8AC3E}">
        <p14:creationId xmlns:p14="http://schemas.microsoft.com/office/powerpoint/2010/main" val="191437484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B9069-A55B-4CBF-BB93-D4D127FED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238"/>
            <a:ext cx="8596668" cy="13208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«Создать подобное»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54A555-FBD8-475C-8529-934453FAA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24247"/>
            <a:ext cx="11316398" cy="3880773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создания подобного заявления, создается новое заявление с новым номером, все данные в заявлении копируются в новое заявление.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F0B215-0CC1-4F74-870C-200B6DED1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5242"/>
            <a:ext cx="12192000" cy="418029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E830331-D68F-4602-9663-1534039E33A0}"/>
              </a:ext>
            </a:extLst>
          </p:cNvPr>
          <p:cNvSpPr/>
          <p:nvPr/>
        </p:nvSpPr>
        <p:spPr>
          <a:xfrm>
            <a:off x="4358932" y="3493232"/>
            <a:ext cx="3453417" cy="11675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12075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FD7AF0F-CC97-4504-B91E-85D47D48A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340" y="734341"/>
            <a:ext cx="11467319" cy="3880773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вкладке «Проект Заявления» находите новое созданное заявление под номером который портал предоставил. Левой кнопкой мыши нажать «Операции», «Редактировать».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исправления всех выявленных замечаний Заявление отправить на согласование в Управление здравоохранения.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FB3306-3D61-4895-8215-6B04F6AED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358954"/>
            <a:ext cx="12192000" cy="352500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52B3001-3464-49DC-8DC9-0E3F502E6A23}"/>
              </a:ext>
            </a:extLst>
          </p:cNvPr>
          <p:cNvSpPr/>
          <p:nvPr/>
        </p:nvSpPr>
        <p:spPr>
          <a:xfrm>
            <a:off x="97651" y="4428685"/>
            <a:ext cx="781238" cy="2574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408F5C6-438A-4354-B3DA-535BF8A0488C}"/>
              </a:ext>
            </a:extLst>
          </p:cNvPr>
          <p:cNvSpPr/>
          <p:nvPr/>
        </p:nvSpPr>
        <p:spPr>
          <a:xfrm>
            <a:off x="97651" y="4631266"/>
            <a:ext cx="1766660" cy="2574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168311E-8196-48F2-9D75-CBAEBBCBE558}"/>
              </a:ext>
            </a:extLst>
          </p:cNvPr>
          <p:cNvSpPr/>
          <p:nvPr/>
        </p:nvSpPr>
        <p:spPr>
          <a:xfrm>
            <a:off x="10351360" y="3786194"/>
            <a:ext cx="1742988" cy="3596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67637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D:\НЦЭЛС\Презентации\Форма для презентации\Материалы и всякие штуки для презентации\фон 2 НЦЭЛС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46" t="66683"/>
          <a:stretch/>
        </p:blipFill>
        <p:spPr bwMode="auto">
          <a:xfrm flipH="1" flipV="1">
            <a:off x="1536" y="-3362"/>
            <a:ext cx="4935380" cy="364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30947"/>
            <a:ext cx="12193535" cy="65264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37" y="2729198"/>
            <a:ext cx="12192000" cy="584683"/>
          </a:xfrm>
          <a:prstGeom prst="rect">
            <a:avLst/>
          </a:prstGeom>
        </p:spPr>
        <p:txBody>
          <a:bodyPr wrap="square" lIns="91346" tIns="45674" rIns="91346" bIns="45674">
            <a:spAutoFit/>
          </a:bodyPr>
          <a:lstStyle/>
          <a:p>
            <a:pPr algn="ctr"/>
            <a:endParaRPr lang="ru-RU" sz="32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67827" y="2770270"/>
            <a:ext cx="66689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Спасибо за внимание!</a:t>
            </a:r>
            <a:endParaRPr lang="ru-RU" sz="2800" b="1" i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23521-91A9-47CC-8850-95E694D463E2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7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23521-91A9-47CC-8850-95E694D463E2}" type="slidenum">
              <a:rPr lang="en-US" smtClean="0"/>
              <a:t>7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3092"/>
            <a:ext cx="12192000" cy="762000"/>
          </a:xfrm>
        </p:spPr>
        <p:txBody>
          <a:bodyPr>
            <a:normAutofit/>
          </a:bodyPr>
          <a:lstStyle/>
          <a:p>
            <a:pPr algn="ctr"/>
            <a:r>
              <a:rPr lang="ru-RU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Шаг №2: Создать заявку на платеж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1340168"/>
            <a:ext cx="10808368" cy="124261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98693" y="1894798"/>
            <a:ext cx="855496" cy="1425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31" tIns="45715" rIns="91431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838200" y="2665730"/>
            <a:ext cx="3653589" cy="38313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24514" y="3383596"/>
            <a:ext cx="7075600" cy="1015663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marL="457154" indent="-457154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Войти во вкладку «Заявка на платеж»</a:t>
            </a:r>
          </a:p>
          <a:p>
            <a:pPr marL="457154" indent="-457154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Нажать кнопку «Создать заявку на платеж»</a:t>
            </a:r>
          </a:p>
          <a:p>
            <a:pPr marL="457154" indent="-457154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пункт «По экспертной оценки КТО и ОТХ»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8199" y="2677798"/>
            <a:ext cx="1568117" cy="1937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31" tIns="45715" rIns="91431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804904" y="1475716"/>
            <a:ext cx="606582" cy="1358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467356" y="2325190"/>
            <a:ext cx="1117385" cy="2003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31" tIns="45715" rIns="91431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724514" y="2675710"/>
            <a:ext cx="7075600" cy="707886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подписания договора со стороны Экспертной организации и заявителя необходимо создать заявку на платеж. </a:t>
            </a:r>
          </a:p>
        </p:txBody>
      </p:sp>
    </p:spTree>
    <p:extLst>
      <p:ext uri="{BB962C8B-B14F-4D97-AF65-F5344CB8AC3E}">
        <p14:creationId xmlns:p14="http://schemas.microsoft.com/office/powerpoint/2010/main" val="2806708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9159" y="3177415"/>
            <a:ext cx="10972800" cy="29624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908801"/>
            <a:ext cx="2743200" cy="365125"/>
          </a:xfrm>
        </p:spPr>
        <p:txBody>
          <a:bodyPr/>
          <a:lstStyle/>
          <a:p>
            <a:fld id="{67823521-91A9-47CC-8850-95E694D463E2}" type="slidenum">
              <a:rPr lang="en-US" smtClean="0"/>
              <a:t>8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525176" y="3596173"/>
            <a:ext cx="781502" cy="2106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31" tIns="45715" rIns="91431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62012" y="4775338"/>
            <a:ext cx="1058227" cy="2945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31" tIns="45715" rIns="91431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608270" y="5313636"/>
            <a:ext cx="2345607" cy="1540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31" tIns="45715" rIns="91431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700076" y="5471200"/>
            <a:ext cx="856924" cy="3199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31" tIns="45715" rIns="91431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774801" y="5934680"/>
            <a:ext cx="7462048" cy="923320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Подтвердить прочтение данных и их соблюдение нажатием на кнопку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«Я, подтверждаю, что данные мною прочитаны и будут соблюдены».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Подписать и отправить с ЭЦП.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395676" y="3180603"/>
            <a:ext cx="525101" cy="965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" y="91565"/>
            <a:ext cx="11061700" cy="21141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2012" y="2114395"/>
            <a:ext cx="10936288" cy="64632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 строке «Данные по договору на проведение Экспертной оценки КТО и ОТХ» выбираете активный договор   нажатием кнопки стрелкой вниз. Дата начала и окончания заполняются автоматически.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608270" y="1040890"/>
            <a:ext cx="2618824" cy="2383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31" tIns="45715" rIns="91431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387056" y="1279216"/>
            <a:ext cx="190500" cy="1546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31" tIns="45715" rIns="91431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980724" y="186966"/>
            <a:ext cx="525101" cy="965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06450" y="1018047"/>
            <a:ext cx="962226" cy="2611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31" tIns="45715" rIns="91431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847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D7155B2-B384-4927-BD16-EE1D0CA64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23521-91A9-47CC-8850-95E694D463E2}" type="slidenum">
              <a:rPr lang="en-US" smtClean="0"/>
              <a:t>9</a:t>
            </a:fld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993D684-D001-400B-9BE9-3CB5B4B81E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3" t="8428" r="2263" b="10658"/>
          <a:stretch/>
        </p:blipFill>
        <p:spPr>
          <a:xfrm>
            <a:off x="173114" y="1091952"/>
            <a:ext cx="8744505" cy="55829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F89E6D-DF32-45AD-B91D-9DED8A19F044}"/>
              </a:ext>
            </a:extLst>
          </p:cNvPr>
          <p:cNvSpPr txBox="1"/>
          <p:nvPr/>
        </p:nvSpPr>
        <p:spPr>
          <a:xfrm>
            <a:off x="8744505" y="1461390"/>
            <a:ext cx="3376474" cy="470897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заключения типового договора, где Заказчиком выступает государственное учреждение Республики Казахстан, в отношении которого допускается предоплата в размере 30% от стоимости услуг, с последующей оплатой оставшихся 70% в течение 15 (пятнадцать) календарных дней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подписания акта оказанных услуг.</a:t>
            </a:r>
          </a:p>
          <a:p>
            <a:pPr algn="just"/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47A3A759-5CC6-4464-9F8C-50CB49421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3092"/>
            <a:ext cx="12192000" cy="762000"/>
          </a:xfrm>
        </p:spPr>
        <p:txBody>
          <a:bodyPr>
            <a:normAutofit/>
          </a:bodyPr>
          <a:lstStyle/>
          <a:p>
            <a:pPr algn="ctr"/>
            <a:r>
              <a:rPr lang="ru-RU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на платеж для государственных учреждений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63EDA3F-4F3A-439C-9632-9DB5F1C8DEC5}"/>
              </a:ext>
            </a:extLst>
          </p:cNvPr>
          <p:cNvSpPr/>
          <p:nvPr/>
        </p:nvSpPr>
        <p:spPr>
          <a:xfrm>
            <a:off x="173114" y="5894773"/>
            <a:ext cx="8282865" cy="7904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778E36F-CFC7-4C34-ADD9-E07444DCD903}"/>
              </a:ext>
            </a:extLst>
          </p:cNvPr>
          <p:cNvSpPr/>
          <p:nvPr/>
        </p:nvSpPr>
        <p:spPr>
          <a:xfrm>
            <a:off x="497150" y="5495278"/>
            <a:ext cx="4181382" cy="1597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073C6CB-91AA-4147-AAB6-5C2AD08DDEFD}"/>
              </a:ext>
            </a:extLst>
          </p:cNvPr>
          <p:cNvSpPr/>
          <p:nvPr/>
        </p:nvSpPr>
        <p:spPr>
          <a:xfrm>
            <a:off x="430568" y="4493581"/>
            <a:ext cx="1673439" cy="1597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2660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10880</TotalTime>
  <Words>3179</Words>
  <Application>Microsoft Office PowerPoint</Application>
  <PresentationFormat>Широкоэкранный</PresentationFormat>
  <Paragraphs>251</Paragraphs>
  <Slides>66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66</vt:i4>
      </vt:variant>
    </vt:vector>
  </HeadingPairs>
  <TitlesOfParts>
    <vt:vector size="82" baseType="lpstr">
      <vt:lpstr>Arial</vt:lpstr>
      <vt:lpstr>Calibri</vt:lpstr>
      <vt:lpstr>Century Gothic</vt:lpstr>
      <vt:lpstr>HK Grotesk</vt:lpstr>
      <vt:lpstr>HK Grotesk Bold</vt:lpstr>
      <vt:lpstr>Lucida Sans Unicode</vt:lpstr>
      <vt:lpstr>Montserrat</vt:lpstr>
      <vt:lpstr>Montserrat Bold</vt:lpstr>
      <vt:lpstr>Open Sans</vt:lpstr>
      <vt:lpstr>Times New Roman</vt:lpstr>
      <vt:lpstr>Trebuchet MS</vt:lpstr>
      <vt:lpstr>Verdana</vt:lpstr>
      <vt:lpstr>Wingdings 2</vt:lpstr>
      <vt:lpstr>Wingdings 3</vt:lpstr>
      <vt:lpstr>Открытая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Шаг №1: Создать договор на портале. </vt:lpstr>
      <vt:lpstr>Шаг №2: Создать заявку на платеж</vt:lpstr>
      <vt:lpstr>Презентация PowerPoint</vt:lpstr>
      <vt:lpstr>Заявка на платеж для государственных учреждений</vt:lpstr>
      <vt:lpstr>Презентация PowerPoint</vt:lpstr>
      <vt:lpstr>Презентация PowerPoint</vt:lpstr>
      <vt:lpstr>Подать заявление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Подать заявление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Подать заявление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Шаг №1 Создать заявление</vt:lpstr>
      <vt:lpstr>Шаг №2 Заполнить данные </vt:lpstr>
      <vt:lpstr>Презентация PowerPoint</vt:lpstr>
      <vt:lpstr>Шаг №3 Заполнить технические характеристики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Шаг №4. Вложения</vt:lpstr>
      <vt:lpstr>Презентация PowerPoint</vt:lpstr>
      <vt:lpstr>Презентация PowerPoint</vt:lpstr>
      <vt:lpstr>Шаг №5. Подписание и отправка </vt:lpstr>
      <vt:lpstr>Презентация PowerPoint</vt:lpstr>
      <vt:lpstr>Презентация PowerPoint</vt:lpstr>
      <vt:lpstr>Презентация PowerPoint</vt:lpstr>
      <vt:lpstr>Презентация PowerPoint</vt:lpstr>
      <vt:lpstr>Замечания от Управления здравоохранения  (не относится к заявлениям от «Прочие медицинские организации»)</vt:lpstr>
      <vt:lpstr>Презентация PowerPoint</vt:lpstr>
      <vt:lpstr>Функция «Создать подобное»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Даулет Алдынгуров</dc:creator>
  <cp:lastModifiedBy>Магжан К. Жусип</cp:lastModifiedBy>
  <cp:revision>419</cp:revision>
  <cp:lastPrinted>2022-06-01T08:55:28Z</cp:lastPrinted>
  <dcterms:created xsi:type="dcterms:W3CDTF">2020-05-23T18:45:59Z</dcterms:created>
  <dcterms:modified xsi:type="dcterms:W3CDTF">2026-02-12T05:48:53Z</dcterms:modified>
</cp:coreProperties>
</file>